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6" r:id="rId7"/>
    <p:sldId id="261" r:id="rId8"/>
    <p:sldId id="262" r:id="rId9"/>
    <p:sldId id="269" r:id="rId10"/>
    <p:sldId id="268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ert White" initials="RW" lastIdx="6" clrIdx="0">
    <p:extLst>
      <p:ext uri="{19B8F6BF-5375-455C-9EA6-DF929625EA0E}">
        <p15:presenceInfo xmlns:p15="http://schemas.microsoft.com/office/powerpoint/2012/main" userId="S-1-5-21-220523388-630328440-839522115-217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95" d="100"/>
          <a:sy n="95" d="100"/>
        </p:scale>
        <p:origin x="72" y="1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6814-580F-462C-9C68-0036349ED6BF}" type="datetimeFigureOut">
              <a:rPr lang="en-GB" smtClean="0"/>
              <a:t>29/04/2019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5D892-7717-4A80-9A14-115AC634E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97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6814-580F-462C-9C68-0036349ED6BF}" type="datetimeFigureOut">
              <a:rPr lang="en-GB" smtClean="0"/>
              <a:t>29/04/2019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5D892-7717-4A80-9A14-115AC634E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66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6814-580F-462C-9C68-0036349ED6BF}" type="datetimeFigureOut">
              <a:rPr lang="en-GB" smtClean="0"/>
              <a:t>29/04/2019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5D892-7717-4A80-9A14-115AC634E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280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6814-580F-462C-9C68-0036349ED6BF}" type="datetimeFigureOut">
              <a:rPr lang="en-GB" smtClean="0"/>
              <a:t>29/04/2019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5D892-7717-4A80-9A14-115AC634E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184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6814-580F-462C-9C68-0036349ED6BF}" type="datetimeFigureOut">
              <a:rPr lang="en-GB" smtClean="0"/>
              <a:t>29/04/2019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5D892-7717-4A80-9A14-115AC634E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908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6814-580F-462C-9C68-0036349ED6BF}" type="datetimeFigureOut">
              <a:rPr lang="en-GB" smtClean="0"/>
              <a:t>29/04/2019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5D892-7717-4A80-9A14-115AC634E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6550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6814-580F-462C-9C68-0036349ED6BF}" type="datetimeFigureOut">
              <a:rPr lang="en-GB" smtClean="0"/>
              <a:t>29/04/2019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5D892-7717-4A80-9A14-115AC634E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82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6814-580F-462C-9C68-0036349ED6BF}" type="datetimeFigureOut">
              <a:rPr lang="en-GB" smtClean="0"/>
              <a:t>29/04/2019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5D892-7717-4A80-9A14-115AC634E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862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6814-580F-462C-9C68-0036349ED6BF}" type="datetimeFigureOut">
              <a:rPr lang="en-GB" smtClean="0"/>
              <a:t>29/04/2019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5D892-7717-4A80-9A14-115AC634E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95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6814-580F-462C-9C68-0036349ED6BF}" type="datetimeFigureOut">
              <a:rPr lang="en-GB" smtClean="0"/>
              <a:t>29/04/2019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5D892-7717-4A80-9A14-115AC634E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802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06814-580F-462C-9C68-0036349ED6BF}" type="datetimeFigureOut">
              <a:rPr lang="en-GB" smtClean="0"/>
              <a:t>29/04/2019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5D892-7717-4A80-9A14-115AC634E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469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06814-580F-462C-9C68-0036349ED6BF}" type="datetimeFigureOut">
              <a:rPr lang="en-GB" smtClean="0"/>
              <a:t>29/04/2019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5D892-7717-4A80-9A14-115AC634E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511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hqdpsmps@unhcr.org" TargetMode="External"/><Relationship Id="rId2" Type="http://schemas.openxmlformats.org/officeDocument/2006/relationships/hyperlink" Target="mailto:epartner@unhcr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8081" y="2267672"/>
            <a:ext cx="9144000" cy="3053971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Multi-Year Partnership Agreement</a:t>
            </a:r>
            <a:endParaRPr lang="en-GB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45" b="-2114"/>
          <a:stretch/>
        </p:blipFill>
        <p:spPr>
          <a:xfrm>
            <a:off x="4954309" y="2267672"/>
            <a:ext cx="1507528" cy="1335775"/>
          </a:xfrm>
          <a:prstGeom prst="roundRect">
            <a:avLst>
              <a:gd name="adj" fmla="val 22424"/>
            </a:avLst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6" name="Flowchart: Delay 5"/>
          <p:cNvSpPr/>
          <p:nvPr/>
        </p:nvSpPr>
        <p:spPr>
          <a:xfrm rot="5400000">
            <a:off x="5015345" y="-5015344"/>
            <a:ext cx="2161312" cy="12192001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576873" y="5598367"/>
            <a:ext cx="8817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IMPLEMENTING PARTNERSHIP MANAGEMENT SERVICE  (DFAM/IPMS)</a:t>
            </a:r>
          </a:p>
          <a:p>
            <a:pPr algn="ctr"/>
            <a:r>
              <a:rPr lang="en-GB" b="1" dirty="0" smtClean="0">
                <a:solidFill>
                  <a:srgbClr val="0070C0"/>
                </a:solidFill>
              </a:rPr>
              <a:t>INTEGRATED </a:t>
            </a:r>
            <a:r>
              <a:rPr lang="en-GB" b="1" smtClean="0">
                <a:solidFill>
                  <a:srgbClr val="0070C0"/>
                </a:solidFill>
              </a:rPr>
              <a:t>PROGRAMME SERVICE (DPSM/IPS</a:t>
            </a:r>
            <a:r>
              <a:rPr lang="en-US" b="1" dirty="0">
                <a:solidFill>
                  <a:srgbClr val="0070C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3943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200" y="229660"/>
            <a:ext cx="10515600" cy="78817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Indicative calendar 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4507381"/>
              </p:ext>
            </p:extLst>
          </p:nvPr>
        </p:nvGraphicFramePr>
        <p:xfrm>
          <a:off x="584373" y="936273"/>
          <a:ext cx="10712278" cy="5643045"/>
        </p:xfrm>
        <a:graphic>
          <a:graphicData uri="http://schemas.openxmlformats.org/drawingml/2006/table">
            <a:tbl>
              <a:tblPr firstRow="1" firstCol="1" bandRow="1"/>
              <a:tblGrid>
                <a:gridCol w="20360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961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4909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88918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6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Month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Action 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Purpose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5B9BD5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Who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583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First week of April </a:t>
                      </a: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Introductory Webinar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Introduce purpose, benefits, limitations, processes and tools.</a:t>
                      </a: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IPMS-IPS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With: DRRM, DRS, RBM, Regional bureaux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Field Operations </a:t>
                      </a: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583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Soonest but not later than End April</a:t>
                      </a: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Expressions of Interest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Notify intention to ‘opt-in’ to pilot and the possible partnerships that will be managed under a MY PA</a:t>
                      </a: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Field operations</a:t>
                      </a: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6355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April-June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(for2019-2020 agreements)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 agreements: immediately</a:t>
                      </a: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Negotiations and conclusion agreements with partners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Negotiations and signing agreements with partners using multi-year format for 2019 and 2020 and conclusion/ conversion of agreements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HQs advice on management process for MY PA including conversions of already signed agreements into </a:t>
                      </a:r>
                      <a:r>
                        <a:rPr lang="en-GB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multi-year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Field operations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Field operations, Regional Bureaux, IPS, IPMS, DRRM</a:t>
                      </a: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792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 of June</a:t>
                      </a: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Multi-Year Agreements Completed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Multi-year Agreements for 2019-2020 in place </a:t>
                      </a: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Regional bureaux, IPMS, IPS/Operations</a:t>
                      </a: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1156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 later than  15 November</a:t>
                      </a: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of </a:t>
                      </a:r>
                      <a:r>
                        <a:rPr lang="en-GB" sz="1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Multi-year </a:t>
                      </a: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Agreements updated and HQS notified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Review of progress, decide on cut-off of budget/ expenditure and conducted activities/outputs under first year Budget Year and adjustment and programming into the second year plan and budget (converting Forecast Year into Budget Year) </a:t>
                      </a: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Field operations</a:t>
                      </a: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1979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 later than 30 November </a:t>
                      </a: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Amendment for the second signed 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Confirm continuance of Year 2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Any operation that does not </a:t>
                      </a:r>
                      <a:r>
                        <a:rPr lang="en-GB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sign </a:t>
                      </a: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GB" sz="1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multi-year </a:t>
                      </a: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agreement will automatically close as a single year </a:t>
                      </a:r>
                      <a:r>
                        <a:rPr lang="en-GB" sz="1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agreement.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Field operations</a:t>
                      </a: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187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January-March 2020</a:t>
                      </a: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Lessons gathered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Learn and adapt on process of concluding, converting and amending agreement for Y2.</a:t>
                      </a: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IPMS-IPS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With: DRRM, DRS, RBM, Regional bureaux</a:t>
                      </a: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187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February-April 2021</a:t>
                      </a: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Lessons gathered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Learn and adapt on management and closure of agreement</a:t>
                      </a: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IPMS-IPS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With: DRRM, DRS, RBM, Regional bureaux</a:t>
                      </a:r>
                    </a:p>
                  </a:txBody>
                  <a:tcPr marL="39608" marR="39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905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Support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91312"/>
            <a:ext cx="10515600" cy="5003542"/>
          </a:xfrm>
        </p:spPr>
        <p:txBody>
          <a:bodyPr>
            <a:normAutofit/>
          </a:bodyPr>
          <a:lstStyle/>
          <a:p>
            <a:r>
              <a:rPr lang="en-GB" b="1" dirty="0"/>
              <a:t>Implementing </a:t>
            </a:r>
            <a:r>
              <a:rPr lang="en-GB" b="1" dirty="0" smtClean="0"/>
              <a:t>Partnership </a:t>
            </a:r>
            <a:r>
              <a:rPr lang="en-GB" b="1" dirty="0"/>
              <a:t>Management </a:t>
            </a:r>
            <a:r>
              <a:rPr lang="en-GB" b="1" dirty="0" smtClean="0"/>
              <a:t>Service: </a:t>
            </a:r>
            <a:r>
              <a:rPr lang="en-GB" b="1" u="sng" dirty="0">
                <a:hlinkClick r:id="rId2"/>
              </a:rPr>
              <a:t>epartner@unhcr.org</a:t>
            </a:r>
            <a:r>
              <a:rPr lang="en-GB" b="1" dirty="0"/>
              <a:t>  for management of </a:t>
            </a:r>
            <a:r>
              <a:rPr lang="en-GB" b="1" dirty="0" smtClean="0"/>
              <a:t>Partnership Agreements</a:t>
            </a:r>
            <a:endParaRPr lang="en-GB" dirty="0"/>
          </a:p>
          <a:p>
            <a:r>
              <a:rPr lang="en-GB" b="1" dirty="0"/>
              <a:t>Integrated Programme Service:   </a:t>
            </a:r>
            <a:r>
              <a:rPr lang="en-GB" b="1" u="sng" dirty="0">
                <a:hlinkClick r:id="rId3"/>
              </a:rPr>
              <a:t>hqdpsmps@unhcr.org</a:t>
            </a:r>
            <a:r>
              <a:rPr lang="en-GB" b="1" dirty="0"/>
              <a:t> for programming/reprogramming </a:t>
            </a:r>
            <a:r>
              <a:rPr lang="en-GB" b="1" dirty="0" smtClean="0"/>
              <a:t>matters</a:t>
            </a:r>
            <a:endParaRPr lang="en-GB" dirty="0"/>
          </a:p>
          <a:p>
            <a:r>
              <a:rPr lang="en-GB" b="1" dirty="0"/>
              <a:t>Webinar</a:t>
            </a:r>
            <a:r>
              <a:rPr lang="en-GB" dirty="0"/>
              <a:t>s introducing the Multi-Year Agreement format will be organized </a:t>
            </a:r>
            <a:r>
              <a:rPr lang="en-GB" dirty="0" smtClean="0"/>
              <a:t>as </a:t>
            </a:r>
            <a:r>
              <a:rPr lang="en-GB" dirty="0"/>
              <a:t>of first week of April. </a:t>
            </a:r>
          </a:p>
          <a:p>
            <a:r>
              <a:rPr lang="en-GB" dirty="0" smtClean="0"/>
              <a:t>Posting on UNHCR Intranet (IPMS Page)</a:t>
            </a:r>
          </a:p>
          <a:p>
            <a:r>
              <a:rPr lang="en-US" dirty="0" smtClean="0"/>
              <a:t>Chapter 4 – (Next Update)</a:t>
            </a:r>
          </a:p>
          <a:p>
            <a:r>
              <a:rPr lang="en-US" dirty="0" smtClean="0"/>
              <a:t>Posting on UN Partner Portal</a:t>
            </a:r>
          </a:p>
          <a:p>
            <a:r>
              <a:rPr lang="en-US" dirty="0" smtClean="0"/>
              <a:t>Developing FAQ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847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74803"/>
            <a:ext cx="10525521" cy="67858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New Features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621" y="1351189"/>
            <a:ext cx="10286604" cy="5023385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/>
              <a:t>The Multi-Year Partnership Agreement supports a multi-year strategy and plan</a:t>
            </a:r>
          </a:p>
          <a:p>
            <a:pPr algn="just"/>
            <a:r>
              <a:rPr lang="en-US" sz="2400" dirty="0" smtClean="0"/>
              <a:t>Multi-Year </a:t>
            </a:r>
            <a:r>
              <a:rPr lang="en-US" sz="2400" dirty="0"/>
              <a:t>duration </a:t>
            </a:r>
            <a:r>
              <a:rPr lang="en-US" sz="2400" dirty="0" smtClean="0"/>
              <a:t>–agreement may cover from 2 up to 4 years ( at this stage, it will be for two years, thereafter will be assessed and scaled up)</a:t>
            </a:r>
          </a:p>
          <a:p>
            <a:pPr algn="just"/>
            <a:r>
              <a:rPr lang="en-US" sz="2400" dirty="0"/>
              <a:t>Agreement symbol-  </a:t>
            </a:r>
            <a:r>
              <a:rPr lang="en-US" sz="2400" i="1" dirty="0"/>
              <a:t>Business Unit / YYYY </a:t>
            </a:r>
            <a:r>
              <a:rPr lang="en-US" sz="2400" b="1" i="1" dirty="0"/>
              <a:t>/ </a:t>
            </a:r>
            <a:r>
              <a:rPr lang="en-US" sz="2400" b="1" i="1" u="sng" dirty="0" smtClean="0"/>
              <a:t>MY</a:t>
            </a:r>
            <a:r>
              <a:rPr lang="en-US" sz="2400" b="1" i="1" dirty="0" smtClean="0"/>
              <a:t> / </a:t>
            </a:r>
            <a:r>
              <a:rPr lang="en-US" sz="2400" i="1" dirty="0"/>
              <a:t>Agreement Number / </a:t>
            </a:r>
            <a:r>
              <a:rPr lang="en-US" sz="2400" i="1" dirty="0" smtClean="0"/>
              <a:t>Amendment</a:t>
            </a:r>
          </a:p>
          <a:p>
            <a:pPr algn="just"/>
            <a:r>
              <a:rPr lang="en-US" sz="2400" dirty="0" smtClean="0"/>
              <a:t>Priority and provisions for the entire duration of the Multi-Year agreement must be foreseen </a:t>
            </a:r>
            <a:r>
              <a:rPr lang="en-US" sz="2400" dirty="0" smtClean="0">
                <a:solidFill>
                  <a:srgbClr val="FF0000"/>
                </a:solidFill>
              </a:rPr>
              <a:t>under Operating Level for the two consecutive years </a:t>
            </a:r>
          </a:p>
          <a:p>
            <a:pPr algn="just"/>
            <a:r>
              <a:rPr lang="en-US" sz="2400" dirty="0" smtClean="0"/>
              <a:t>First year of the agreement is considered the </a:t>
            </a:r>
            <a:r>
              <a:rPr lang="en-US" sz="2400" dirty="0" smtClean="0">
                <a:solidFill>
                  <a:srgbClr val="FF0000"/>
                </a:solidFill>
              </a:rPr>
              <a:t>Budget Year </a:t>
            </a:r>
          </a:p>
          <a:p>
            <a:pPr algn="just"/>
            <a:r>
              <a:rPr lang="en-US" sz="2400" dirty="0" smtClean="0"/>
              <a:t>Second year of the agreement is considered the </a:t>
            </a:r>
            <a:r>
              <a:rPr lang="en-US" sz="2400" dirty="0" smtClean="0">
                <a:solidFill>
                  <a:srgbClr val="FF0000"/>
                </a:solidFill>
              </a:rPr>
              <a:t>Forecast Year </a:t>
            </a:r>
            <a:r>
              <a:rPr lang="en-US" sz="2400" dirty="0" smtClean="0"/>
              <a:t>for the subsequent year’s plan and budget</a:t>
            </a:r>
          </a:p>
          <a:p>
            <a:pPr algn="just"/>
            <a:r>
              <a:rPr lang="en-US" sz="2400" dirty="0" smtClean="0">
                <a:solidFill>
                  <a:srgbClr val="FF0000"/>
                </a:solidFill>
              </a:rPr>
              <a:t>Attention: even if the Operation secures approved OL, availability of funds prevail to enable UNHCR to transfer funds to its partners.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71383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439771"/>
            <a:ext cx="10023764" cy="71553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Budget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271443"/>
            <a:ext cx="11012055" cy="4830778"/>
          </a:xfrm>
        </p:spPr>
        <p:txBody>
          <a:bodyPr>
            <a:normAutofit/>
          </a:bodyPr>
          <a:lstStyle/>
          <a:p>
            <a:r>
              <a:rPr lang="en-GB" sz="2400" i="1" dirty="0" smtClean="0"/>
              <a:t>Focus/Hyperion/MSRP currently support only  annual budgeting (i.e. there is no institutional system for multi-year resource allocation and budgeting)</a:t>
            </a:r>
          </a:p>
          <a:p>
            <a:pPr marL="0" indent="0">
              <a:buNone/>
            </a:pPr>
            <a:endParaRPr lang="en-GB" sz="2400" i="1" dirty="0" smtClean="0"/>
          </a:p>
          <a:p>
            <a:r>
              <a:rPr lang="en-US" sz="2400" b="1" dirty="0" smtClean="0"/>
              <a:t>Annex B –Project Budgets</a:t>
            </a:r>
            <a:r>
              <a:rPr lang="en-US" sz="2400" b="1" dirty="0"/>
              <a:t> </a:t>
            </a:r>
            <a:r>
              <a:rPr lang="en-GB" sz="2400" dirty="0"/>
              <a:t>(</a:t>
            </a:r>
            <a:r>
              <a:rPr lang="en-GB" sz="2400" dirty="0" smtClean="0"/>
              <a:t>Multi-Year </a:t>
            </a:r>
            <a:r>
              <a:rPr lang="en-GB" sz="2400" dirty="0"/>
              <a:t>Budget/Annual Budget</a:t>
            </a:r>
            <a:r>
              <a:rPr lang="en-GB" sz="2400" dirty="0" smtClean="0"/>
              <a:t>)</a:t>
            </a:r>
          </a:p>
          <a:p>
            <a:pPr lvl="1"/>
            <a:r>
              <a:rPr lang="en-GB" dirty="0"/>
              <a:t>Annex B1 -</a:t>
            </a:r>
            <a:r>
              <a:rPr lang="en-GB" dirty="0" smtClean="0"/>
              <a:t>Multi-Year </a:t>
            </a:r>
            <a:r>
              <a:rPr lang="en-GB" dirty="0"/>
              <a:t>Project Budget </a:t>
            </a:r>
            <a:r>
              <a:rPr lang="en-GB" dirty="0" smtClean="0"/>
              <a:t>(created  in excel outside </a:t>
            </a:r>
            <a:r>
              <a:rPr lang="en-GB" dirty="0"/>
              <a:t>MSRP) </a:t>
            </a:r>
            <a:endParaRPr lang="en-GB" dirty="0" smtClean="0"/>
          </a:p>
          <a:p>
            <a:pPr lvl="1"/>
            <a:r>
              <a:rPr lang="en-GB" dirty="0" smtClean="0"/>
              <a:t>Annex B2-Detailed Project Budget (created in Focus and exported onto MSRP)</a:t>
            </a:r>
            <a:r>
              <a:rPr lang="en-GB" i="1" dirty="0" smtClean="0"/>
              <a:t> as it is done ordinarily for the annual Agreements</a:t>
            </a:r>
          </a:p>
          <a:p>
            <a:r>
              <a:rPr lang="en-US" sz="2400" dirty="0" smtClean="0"/>
              <a:t>First </a:t>
            </a:r>
            <a:r>
              <a:rPr lang="en-US" sz="2400" dirty="0"/>
              <a:t>Year= </a:t>
            </a:r>
            <a:r>
              <a:rPr lang="en-US" sz="2400" dirty="0">
                <a:solidFill>
                  <a:srgbClr val="FF0000"/>
                </a:solidFill>
              </a:rPr>
              <a:t>Budget Year- </a:t>
            </a:r>
            <a:r>
              <a:rPr lang="en-GB" sz="2400" dirty="0"/>
              <a:t>the year </a:t>
            </a:r>
            <a:r>
              <a:rPr lang="en-GB" sz="2400" dirty="0" smtClean="0"/>
              <a:t>during </a:t>
            </a:r>
            <a:r>
              <a:rPr lang="en-GB" sz="2400" dirty="0"/>
              <a:t>which funds are allocated in Focus and MSRP as stipulated in Project </a:t>
            </a:r>
            <a:r>
              <a:rPr lang="en-GB" sz="2400" dirty="0" smtClean="0"/>
              <a:t>Budget.</a:t>
            </a:r>
            <a:endParaRPr lang="en-GB" sz="2400" dirty="0"/>
          </a:p>
          <a:p>
            <a:r>
              <a:rPr lang="en-US" sz="2400" dirty="0"/>
              <a:t>Second Year= </a:t>
            </a:r>
            <a:r>
              <a:rPr lang="en-US" sz="2400" dirty="0">
                <a:solidFill>
                  <a:srgbClr val="FF0000"/>
                </a:solidFill>
              </a:rPr>
              <a:t>Forecast Year- </a:t>
            </a:r>
            <a:r>
              <a:rPr lang="en-US" sz="2400" dirty="0"/>
              <a:t>the budget is made in excel sheet off-line (until UNHCR develops </a:t>
            </a:r>
            <a:r>
              <a:rPr lang="en-US" sz="2400" dirty="0" smtClean="0"/>
              <a:t>multi-year </a:t>
            </a:r>
            <a:r>
              <a:rPr lang="en-US" sz="2400" dirty="0"/>
              <a:t>resource allocation/roll-over system</a:t>
            </a:r>
          </a:p>
        </p:txBody>
      </p:sp>
    </p:spTree>
    <p:extLst>
      <p:ext uri="{BB962C8B-B14F-4D97-AF65-F5344CB8AC3E}">
        <p14:creationId xmlns:p14="http://schemas.microsoft.com/office/powerpoint/2010/main" val="89590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038" y="383666"/>
            <a:ext cx="9968345" cy="798657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Project Period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1442"/>
            <a:ext cx="10631312" cy="5397213"/>
          </a:xfrm>
        </p:spPr>
        <p:txBody>
          <a:bodyPr>
            <a:noAutofit/>
          </a:bodyPr>
          <a:lstStyle/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GB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algn="just"/>
            <a:r>
              <a:rPr lang="en-GB" sz="2000" dirty="0" smtClean="0">
                <a:solidFill>
                  <a:srgbClr val="FF0000"/>
                </a:solidFill>
              </a:rPr>
              <a:t>Strict application: </a:t>
            </a:r>
            <a:r>
              <a:rPr lang="en-GB" sz="2000" dirty="0"/>
              <a:t>Any activity not implemented, or expenditure not incurred, by the end of </a:t>
            </a:r>
            <a:r>
              <a:rPr lang="en-GB" sz="2000" dirty="0" smtClean="0"/>
              <a:t>the Budget </a:t>
            </a:r>
            <a:r>
              <a:rPr lang="en-GB" sz="2000" dirty="0"/>
              <a:t>Year </a:t>
            </a:r>
            <a:r>
              <a:rPr lang="en-GB" sz="2000" dirty="0" smtClean="0"/>
              <a:t>as initially planned.  It must be reprogrammed</a:t>
            </a:r>
            <a:r>
              <a:rPr lang="en-GB" sz="2000" dirty="0"/>
              <a:t>, budgeted and reported in the subsequent year </a:t>
            </a:r>
            <a:r>
              <a:rPr lang="en-GB" sz="2000" dirty="0" smtClean="0"/>
              <a:t>(“Forecast </a:t>
            </a:r>
            <a:r>
              <a:rPr lang="en-GB" sz="2000" dirty="0"/>
              <a:t>Year</a:t>
            </a:r>
            <a:r>
              <a:rPr lang="en-GB" sz="2000" dirty="0" smtClean="0"/>
              <a:t>”).  Provisions for those activities and budget must be made in </a:t>
            </a:r>
            <a:r>
              <a:rPr lang="en-GB" sz="2000" dirty="0"/>
              <a:t>approved </a:t>
            </a:r>
            <a:r>
              <a:rPr lang="en-GB" sz="2000" dirty="0" smtClean="0"/>
              <a:t>OL of the second year. </a:t>
            </a:r>
            <a:endParaRPr lang="en-GB" sz="2000" dirty="0"/>
          </a:p>
          <a:p>
            <a:pPr algn="just"/>
            <a:r>
              <a:rPr lang="en-US" sz="2000" dirty="0" smtClean="0">
                <a:solidFill>
                  <a:srgbClr val="FF0000"/>
                </a:solidFill>
              </a:rPr>
              <a:t>No application for extension of liquidation and implementation period from the first year to the next.</a:t>
            </a:r>
            <a:endParaRPr lang="en-US" sz="2000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75899"/>
              </p:ext>
            </p:extLst>
          </p:nvPr>
        </p:nvGraphicFramePr>
        <p:xfrm>
          <a:off x="1230000" y="1271442"/>
          <a:ext cx="9161105" cy="1369949"/>
        </p:xfrm>
        <a:graphic>
          <a:graphicData uri="http://schemas.openxmlformats.org/drawingml/2006/table">
            <a:tbl>
              <a:tblPr firstRow="1" bandRow="1"/>
              <a:tblGrid>
                <a:gridCol w="65593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017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6167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Effective start date of implementation (no earlier than 1 January of the Budget Year)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01/01/2019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9151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Completion date of implementation (no later than 31 December of the last forecasted Year)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31</a:t>
                      </a: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/12/2020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693642"/>
              </p:ext>
            </p:extLst>
          </p:nvPr>
        </p:nvGraphicFramePr>
        <p:xfrm>
          <a:off x="1230001" y="2978579"/>
          <a:ext cx="9161105" cy="1782475"/>
        </p:xfrm>
        <a:graphic>
          <a:graphicData uri="http://schemas.openxmlformats.org/drawingml/2006/table">
            <a:tbl>
              <a:tblPr firstRow="1" bandRow="1"/>
              <a:tblGrid>
                <a:gridCol w="65462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148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9041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Project Liquidation Period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(no later than 31 January of the year following the Project Implementation Period)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01/01/2021 - 31/01/2021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105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Current Budget Year Liquidation and Reporting period (no later than 31 Jan of the year following the end of the current Budget Year)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01/01/2020 - 31/01/2020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145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3636" y="537440"/>
            <a:ext cx="10125364" cy="7340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Timeline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4333" y="1113397"/>
            <a:ext cx="10244667" cy="539721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US" dirty="0" smtClean="0"/>
          </a:p>
          <a:p>
            <a:pPr lvl="0" algn="just"/>
            <a:r>
              <a:rPr lang="en-US" sz="2400" dirty="0" smtClean="0"/>
              <a:t>Subject </a:t>
            </a:r>
            <a:r>
              <a:rPr lang="en-US" sz="2400" dirty="0"/>
              <a:t>to availability of funds, operational needs and Partner’s performance, the allocation of funds for the </a:t>
            </a:r>
            <a:r>
              <a:rPr lang="en-US" sz="2400" dirty="0" smtClean="0"/>
              <a:t>Forecast Year shall </a:t>
            </a:r>
            <a:r>
              <a:rPr lang="en-US" sz="2400" dirty="0"/>
              <a:t>be confirmed </a:t>
            </a:r>
            <a:r>
              <a:rPr lang="en-US" sz="2400" dirty="0" smtClean="0"/>
              <a:t>through </a:t>
            </a:r>
            <a:r>
              <a:rPr lang="en-US" sz="2400" u="sng" dirty="0" smtClean="0"/>
              <a:t>signing</a:t>
            </a:r>
            <a:r>
              <a:rPr lang="en-US" sz="2400" dirty="0" smtClean="0"/>
              <a:t> an </a:t>
            </a:r>
            <a:r>
              <a:rPr lang="en-US" sz="2400" dirty="0"/>
              <a:t>A</a:t>
            </a:r>
            <a:r>
              <a:rPr lang="en-US" sz="2400" dirty="0" smtClean="0"/>
              <a:t>mendment </a:t>
            </a:r>
            <a:r>
              <a:rPr lang="en-US" sz="2400" dirty="0"/>
              <a:t>to the </a:t>
            </a:r>
            <a:r>
              <a:rPr lang="en-US" sz="2400" dirty="0" smtClean="0"/>
              <a:t>Agreement,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/>
              <a:t>no later than </a:t>
            </a:r>
            <a:r>
              <a:rPr lang="en-US" sz="2400" u="sng" dirty="0" smtClean="0"/>
              <a:t>30</a:t>
            </a:r>
            <a:r>
              <a:rPr lang="en-US" sz="2400" u="sng" baseline="30000" dirty="0" smtClean="0"/>
              <a:t>th</a:t>
            </a:r>
            <a:r>
              <a:rPr lang="en-US" sz="2400" u="sng" dirty="0" smtClean="0"/>
              <a:t> November of the Budget Year  ( no need for signing a full agreement for the subsequent year)</a:t>
            </a:r>
          </a:p>
          <a:p>
            <a:pPr marL="0" lvl="0" indent="0" algn="just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pPr lvl="0" algn="just"/>
            <a:r>
              <a:rPr lang="en-US" sz="2400" dirty="0" smtClean="0">
                <a:solidFill>
                  <a:srgbClr val="FF0000"/>
                </a:solidFill>
              </a:rPr>
              <a:t>Strict application: if not signed by 30</a:t>
            </a:r>
            <a:r>
              <a:rPr lang="en-US" sz="2400" baseline="30000" dirty="0" smtClean="0">
                <a:solidFill>
                  <a:srgbClr val="FF0000"/>
                </a:solidFill>
              </a:rPr>
              <a:t>th</a:t>
            </a:r>
            <a:r>
              <a:rPr lang="en-US" sz="2400" dirty="0" smtClean="0">
                <a:solidFill>
                  <a:srgbClr val="FF0000"/>
                </a:solidFill>
              </a:rPr>
              <a:t> November, MY Agreement will automatically close as an annual Agreement</a:t>
            </a:r>
          </a:p>
          <a:p>
            <a:pPr marL="0" lvl="0" indent="0" algn="just">
              <a:buNone/>
            </a:pPr>
            <a:endParaRPr lang="en-US" sz="2400" dirty="0" smtClean="0"/>
          </a:p>
          <a:p>
            <a:pPr lvl="0" algn="just"/>
            <a:r>
              <a:rPr lang="en-GB" sz="2400" dirty="0" smtClean="0"/>
              <a:t>This MY Agreement Amendment will be linked (technically in MSRP) to MY Agreement (First Year).</a:t>
            </a:r>
            <a:r>
              <a:rPr lang="en-GB" sz="2400" i="1" dirty="0" smtClean="0"/>
              <a:t> </a:t>
            </a:r>
            <a:endParaRPr lang="en-GB" sz="2400" dirty="0" smtClean="0"/>
          </a:p>
          <a:p>
            <a:pPr marL="0" lv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085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Reporting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089" y="1690688"/>
            <a:ext cx="10515600" cy="4351338"/>
          </a:xfrm>
        </p:spPr>
        <p:txBody>
          <a:bodyPr/>
          <a:lstStyle/>
          <a:p>
            <a:pPr marL="457200" lvl="1" indent="0">
              <a:buNone/>
            </a:pPr>
            <a:r>
              <a:rPr lang="en-GB" u="sng" dirty="0" smtClean="0"/>
              <a:t>Financial </a:t>
            </a:r>
            <a:r>
              <a:rPr lang="en-GB" u="sng" dirty="0"/>
              <a:t>reports </a:t>
            </a:r>
            <a:endParaRPr lang="en-GB" dirty="0" smtClean="0"/>
          </a:p>
          <a:p>
            <a:pPr lvl="1"/>
            <a:r>
              <a:rPr lang="en-GB" dirty="0" smtClean="0"/>
              <a:t>Usual </a:t>
            </a:r>
            <a:r>
              <a:rPr lang="en-GB" dirty="0"/>
              <a:t>PFRs (following the same practice of the annual Agreements) </a:t>
            </a:r>
            <a:r>
              <a:rPr lang="en-GB" dirty="0" smtClean="0"/>
              <a:t>will be used during </a:t>
            </a:r>
            <a:r>
              <a:rPr lang="en-GB" dirty="0"/>
              <a:t>Budget Year </a:t>
            </a:r>
            <a:endParaRPr lang="en-GB" dirty="0" smtClean="0"/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The </a:t>
            </a:r>
            <a:r>
              <a:rPr lang="en-GB" dirty="0">
                <a:solidFill>
                  <a:srgbClr val="FF0000"/>
                </a:solidFill>
              </a:rPr>
              <a:t>F</a:t>
            </a:r>
            <a:r>
              <a:rPr lang="en-GB" dirty="0" smtClean="0">
                <a:solidFill>
                  <a:srgbClr val="FF0000"/>
                </a:solidFill>
              </a:rPr>
              <a:t>inal </a:t>
            </a:r>
            <a:r>
              <a:rPr lang="en-GB" dirty="0">
                <a:solidFill>
                  <a:srgbClr val="FF0000"/>
                </a:solidFill>
              </a:rPr>
              <a:t>Financial </a:t>
            </a:r>
            <a:r>
              <a:rPr lang="en-GB" dirty="0" smtClean="0">
                <a:solidFill>
                  <a:srgbClr val="FF0000"/>
                </a:solidFill>
              </a:rPr>
              <a:t>Report </a:t>
            </a:r>
            <a:r>
              <a:rPr lang="en-GB" dirty="0">
                <a:solidFill>
                  <a:srgbClr val="FF0000"/>
                </a:solidFill>
              </a:rPr>
              <a:t>of the Budget Year is</a:t>
            </a:r>
            <a:r>
              <a:rPr lang="en-US" dirty="0">
                <a:solidFill>
                  <a:srgbClr val="FF0000"/>
                </a:solidFill>
              </a:rPr>
              <a:t> due </a:t>
            </a:r>
            <a:r>
              <a:rPr lang="en-US" b="1" dirty="0">
                <a:solidFill>
                  <a:srgbClr val="FF0000"/>
                </a:solidFill>
              </a:rPr>
              <a:t>31 Jan </a:t>
            </a:r>
            <a:r>
              <a:rPr lang="en-GB" dirty="0">
                <a:solidFill>
                  <a:srgbClr val="FF0000"/>
                </a:solidFill>
              </a:rPr>
              <a:t>of the subsequent year. Strict </a:t>
            </a:r>
            <a:r>
              <a:rPr lang="en-GB" dirty="0" smtClean="0">
                <a:solidFill>
                  <a:srgbClr val="FF0000"/>
                </a:solidFill>
              </a:rPr>
              <a:t>Application!</a:t>
            </a:r>
          </a:p>
          <a:p>
            <a:pPr marL="457200" lvl="1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en-US" u="sng" dirty="0"/>
              <a:t>Narrative reports </a:t>
            </a:r>
            <a:endParaRPr lang="en-US" u="sng" dirty="0" smtClean="0"/>
          </a:p>
          <a:p>
            <a:pPr lvl="1" algn="just"/>
            <a:r>
              <a:rPr lang="en-US" dirty="0" smtClean="0"/>
              <a:t>The </a:t>
            </a:r>
            <a:r>
              <a:rPr lang="en-US" dirty="0"/>
              <a:t>simplified “</a:t>
            </a:r>
            <a:r>
              <a:rPr lang="en-US" i="1" dirty="0"/>
              <a:t>Periodic Performance Report” </a:t>
            </a:r>
            <a:r>
              <a:rPr lang="en-US" dirty="0"/>
              <a:t>shall be used throughout the two years </a:t>
            </a:r>
            <a:r>
              <a:rPr lang="en-US" dirty="0" smtClean="0"/>
              <a:t>of implementation </a:t>
            </a:r>
            <a:r>
              <a:rPr lang="en-US" dirty="0"/>
              <a:t>including the end of the first Budget </a:t>
            </a:r>
            <a:r>
              <a:rPr lang="en-US" dirty="0" smtClean="0"/>
              <a:t>Year </a:t>
            </a:r>
            <a:endParaRPr lang="en-US" dirty="0"/>
          </a:p>
          <a:p>
            <a:pPr lvl="1" algn="just"/>
            <a:r>
              <a:rPr lang="en-US" dirty="0" smtClean="0"/>
              <a:t>The </a:t>
            </a:r>
            <a:r>
              <a:rPr lang="en-US" dirty="0"/>
              <a:t>Harmonized Final Performance Report template shall be used as the final </a:t>
            </a:r>
            <a:r>
              <a:rPr lang="en-US" dirty="0" smtClean="0"/>
              <a:t>narrative </a:t>
            </a:r>
            <a:r>
              <a:rPr lang="en-US" dirty="0"/>
              <a:t>report </a:t>
            </a:r>
            <a:r>
              <a:rPr lang="en-US" dirty="0" smtClean="0"/>
              <a:t>at </a:t>
            </a:r>
            <a:r>
              <a:rPr lang="en-US" dirty="0"/>
              <a:t>the end of the two </a:t>
            </a:r>
            <a:r>
              <a:rPr lang="en-US" dirty="0" smtClean="0"/>
              <a:t>years. </a:t>
            </a:r>
            <a:endParaRPr lang="en-GB" i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2809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When to Use Multi-Year Agreement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smtClean="0"/>
              <a:t>Multi-Year strategy and plan with ideally solutions-oriented </a:t>
            </a:r>
            <a:r>
              <a:rPr lang="en-US" sz="2400" dirty="0"/>
              <a:t>activities that support </a:t>
            </a:r>
            <a:r>
              <a:rPr lang="en-US" sz="2400" dirty="0" smtClean="0"/>
              <a:t>longer-term outcomes</a:t>
            </a:r>
          </a:p>
          <a:p>
            <a:pPr marL="0" indent="0" algn="just">
              <a:buNone/>
            </a:pPr>
            <a:endParaRPr lang="en-US" sz="2400" dirty="0" smtClean="0"/>
          </a:p>
          <a:p>
            <a:pPr algn="just"/>
            <a:r>
              <a:rPr lang="en-US" sz="2400" dirty="0" smtClean="0"/>
              <a:t>Prioritize budget allocation within OL over the full two years of the Agreement</a:t>
            </a:r>
          </a:p>
          <a:p>
            <a:pPr algn="just"/>
            <a:endParaRPr lang="en-US" sz="2400" dirty="0"/>
          </a:p>
          <a:p>
            <a:pPr algn="just"/>
            <a:r>
              <a:rPr lang="en-US" sz="2400" dirty="0" smtClean="0"/>
              <a:t>Consultation with partners from the inception of multi-year planning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Partner has good </a:t>
            </a:r>
            <a:r>
              <a:rPr lang="en-US" sz="2400" dirty="0"/>
              <a:t>past performance (reporting, </a:t>
            </a:r>
            <a:r>
              <a:rPr lang="en-US" sz="2400" dirty="0" smtClean="0"/>
              <a:t>sustainability, use of funds) and capacity for multi-year planning and implementation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94444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0704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MY Agreement Components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6267"/>
            <a:ext cx="10515600" cy="504613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MY legal agreement</a:t>
            </a:r>
          </a:p>
          <a:p>
            <a:pPr lvl="0"/>
            <a:r>
              <a:rPr lang="en-GB" dirty="0" smtClean="0"/>
              <a:t>Multi-Year </a:t>
            </a:r>
            <a:r>
              <a:rPr lang="en-GB" dirty="0"/>
              <a:t>versions of :</a:t>
            </a:r>
          </a:p>
          <a:p>
            <a:pPr lvl="1"/>
            <a:r>
              <a:rPr lang="en-GB" b="1" dirty="0"/>
              <a:t>Annex A – Project </a:t>
            </a:r>
            <a:r>
              <a:rPr lang="en-GB" b="1" dirty="0" smtClean="0"/>
              <a:t>Description </a:t>
            </a:r>
          </a:p>
          <a:p>
            <a:pPr lvl="1"/>
            <a:r>
              <a:rPr lang="en-GB" b="1" dirty="0"/>
              <a:t>Annex B1 </a:t>
            </a:r>
            <a:r>
              <a:rPr lang="en-GB" dirty="0" smtClean="0"/>
              <a:t>- </a:t>
            </a:r>
            <a:r>
              <a:rPr lang="en-GB" b="1" dirty="0" smtClean="0"/>
              <a:t>Multi-Year </a:t>
            </a:r>
            <a:r>
              <a:rPr lang="en-GB" b="1" dirty="0"/>
              <a:t>Project Budget </a:t>
            </a:r>
            <a:r>
              <a:rPr lang="en-GB" dirty="0"/>
              <a:t>(this is created  </a:t>
            </a:r>
            <a:r>
              <a:rPr lang="en-GB" dirty="0">
                <a:solidFill>
                  <a:srgbClr val="FF0000"/>
                </a:solidFill>
              </a:rPr>
              <a:t>in excel outside MSRP</a:t>
            </a:r>
            <a:r>
              <a:rPr lang="en-GB" dirty="0"/>
              <a:t>) </a:t>
            </a:r>
          </a:p>
          <a:p>
            <a:pPr lvl="1"/>
            <a:r>
              <a:rPr lang="en-GB" b="1" dirty="0"/>
              <a:t>Annex </a:t>
            </a:r>
            <a:r>
              <a:rPr lang="en-GB" b="1" dirty="0" smtClean="0"/>
              <a:t>B2- Detailed </a:t>
            </a:r>
            <a:r>
              <a:rPr lang="en-GB" b="1" dirty="0"/>
              <a:t>Project Budget </a:t>
            </a:r>
            <a:r>
              <a:rPr lang="en-GB" dirty="0"/>
              <a:t>(typical </a:t>
            </a:r>
            <a:r>
              <a:rPr lang="en-GB" dirty="0" smtClean="0"/>
              <a:t>MSRP created detailed budget)</a:t>
            </a:r>
          </a:p>
          <a:p>
            <a:pPr lvl="1">
              <a:lnSpc>
                <a:spcPct val="120000"/>
              </a:lnSpc>
            </a:pPr>
            <a:r>
              <a:rPr lang="en-GB" b="1" dirty="0"/>
              <a:t>Annex C1 </a:t>
            </a:r>
            <a:r>
              <a:rPr lang="en-GB" dirty="0" smtClean="0"/>
              <a:t>(</a:t>
            </a:r>
            <a:r>
              <a:rPr lang="en-GB" b="1" dirty="0" err="1"/>
              <a:t>Workplan</a:t>
            </a:r>
            <a:r>
              <a:rPr lang="en-GB" dirty="0"/>
              <a:t>) </a:t>
            </a:r>
            <a:r>
              <a:rPr lang="en-GB" b="1" dirty="0"/>
              <a:t>–  </a:t>
            </a:r>
            <a:r>
              <a:rPr lang="en-GB" b="1" dirty="0">
                <a:solidFill>
                  <a:srgbClr val="FF0000"/>
                </a:solidFill>
              </a:rPr>
              <a:t>is no longer needed.</a:t>
            </a:r>
            <a:r>
              <a:rPr lang="en-GB" b="1" dirty="0"/>
              <a:t> It is simplified and embedded </a:t>
            </a:r>
            <a:r>
              <a:rPr lang="en-GB" b="1" dirty="0" smtClean="0"/>
              <a:t>into </a:t>
            </a:r>
            <a:r>
              <a:rPr lang="en-GB" b="1" dirty="0"/>
              <a:t>the Planned Results section in Annex A</a:t>
            </a:r>
            <a:endParaRPr lang="en-GB" dirty="0"/>
          </a:p>
          <a:p>
            <a:pPr lvl="1">
              <a:lnSpc>
                <a:spcPct val="120000"/>
              </a:lnSpc>
            </a:pPr>
            <a:r>
              <a:rPr lang="en-GB" b="1" dirty="0"/>
              <a:t>Annex C2 </a:t>
            </a:r>
            <a:r>
              <a:rPr lang="en-GB" dirty="0"/>
              <a:t>(</a:t>
            </a:r>
            <a:r>
              <a:rPr lang="en-GB" b="1" dirty="0" smtClean="0"/>
              <a:t>Instalment </a:t>
            </a:r>
            <a:r>
              <a:rPr lang="en-GB" b="1" dirty="0"/>
              <a:t>Plan</a:t>
            </a:r>
            <a:r>
              <a:rPr lang="en-GB" dirty="0"/>
              <a:t>) </a:t>
            </a:r>
            <a:r>
              <a:rPr lang="en-GB" b="1" dirty="0"/>
              <a:t>- </a:t>
            </a:r>
            <a:r>
              <a:rPr lang="en-GB" dirty="0"/>
              <a:t>with high level view (output level, quarterly), breakdown </a:t>
            </a:r>
            <a:r>
              <a:rPr lang="en-GB" u="sng" dirty="0"/>
              <a:t>at activity or account level </a:t>
            </a:r>
            <a:r>
              <a:rPr lang="en-GB" dirty="0"/>
              <a:t>is </a:t>
            </a:r>
            <a:r>
              <a:rPr lang="en-GB" b="1" dirty="0">
                <a:solidFill>
                  <a:srgbClr val="FF0000"/>
                </a:solidFill>
              </a:rPr>
              <a:t>not mandatory</a:t>
            </a:r>
            <a:r>
              <a:rPr lang="en-GB" dirty="0"/>
              <a:t>, unless there is operational need</a:t>
            </a:r>
          </a:p>
          <a:p>
            <a:pPr lvl="1">
              <a:lnSpc>
                <a:spcPct val="120000"/>
              </a:lnSpc>
            </a:pPr>
            <a:r>
              <a:rPr lang="en-GB" b="1" dirty="0" smtClean="0"/>
              <a:t>Annex </a:t>
            </a:r>
            <a:r>
              <a:rPr lang="en-GB" b="1" dirty="0"/>
              <a:t>D (Project </a:t>
            </a:r>
            <a:r>
              <a:rPr lang="en-GB" b="1" dirty="0" smtClean="0"/>
              <a:t>Performance Report </a:t>
            </a:r>
            <a:r>
              <a:rPr lang="en-GB" b="1" dirty="0"/>
              <a:t>– </a:t>
            </a:r>
            <a:r>
              <a:rPr lang="en-GB" b="1" dirty="0" smtClean="0"/>
              <a:t>simplified periodic template)</a:t>
            </a:r>
            <a:r>
              <a:rPr lang="en-GB" dirty="0" smtClean="0"/>
              <a:t> – for periodic reporting during the implementation year as </a:t>
            </a:r>
            <a:r>
              <a:rPr lang="en-GB" dirty="0"/>
              <a:t>well as reporting at the end of the first year of the </a:t>
            </a:r>
            <a:r>
              <a:rPr lang="en-GB" dirty="0" smtClean="0"/>
              <a:t>agreement</a:t>
            </a:r>
          </a:p>
          <a:p>
            <a:pPr lvl="1">
              <a:lnSpc>
                <a:spcPct val="120000"/>
              </a:lnSpc>
            </a:pPr>
            <a:r>
              <a:rPr lang="en-GB" b="1" dirty="0" smtClean="0"/>
              <a:t>Annex </a:t>
            </a:r>
            <a:r>
              <a:rPr lang="en-GB" b="1" dirty="0"/>
              <a:t>D (Project </a:t>
            </a:r>
            <a:r>
              <a:rPr lang="en-GB" b="1" dirty="0" smtClean="0"/>
              <a:t>Performance Report </a:t>
            </a:r>
            <a:r>
              <a:rPr lang="en-GB" b="1" dirty="0"/>
              <a:t>– final </a:t>
            </a:r>
            <a:r>
              <a:rPr lang="en-GB" b="1" dirty="0" smtClean="0"/>
              <a:t>harmonized template)</a:t>
            </a:r>
            <a:r>
              <a:rPr lang="en-GB" dirty="0" smtClean="0"/>
              <a:t> </a:t>
            </a:r>
            <a:r>
              <a:rPr lang="en-GB" dirty="0"/>
              <a:t>– </a:t>
            </a:r>
            <a:r>
              <a:rPr lang="en-GB" dirty="0" smtClean="0"/>
              <a:t>to be </a:t>
            </a:r>
            <a:r>
              <a:rPr lang="en-GB" dirty="0"/>
              <a:t>used for reporting at the end of the </a:t>
            </a:r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implementation </a:t>
            </a:r>
            <a:r>
              <a:rPr lang="en-GB" dirty="0"/>
              <a:t>period</a:t>
            </a:r>
          </a:p>
          <a:p>
            <a:pPr lvl="1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Annex 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–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Partner Personnel List </a:t>
            </a:r>
          </a:p>
          <a:p>
            <a:pPr lvl="1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Annex F – </a:t>
            </a:r>
            <a:r>
              <a:rPr lang="en-US" sz="25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Processing and Protection of Personal Data of Persons of Concern</a:t>
            </a:r>
            <a:endParaRPr lang="en-GB" sz="25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endParaRPr lang="en-GB" b="1" dirty="0">
              <a:solidFill>
                <a:srgbClr val="00B050"/>
              </a:solidFill>
            </a:endParaRPr>
          </a:p>
          <a:p>
            <a:pPr marL="457200" lvl="1" indent="0">
              <a:buNone/>
            </a:pPr>
            <a:endParaRPr lang="en-GB" dirty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87421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Next Steps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Operations that have Multi-Year, Multi- Partner Strategies (</a:t>
            </a:r>
            <a:r>
              <a:rPr lang="en-GB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Mexico,</a:t>
            </a:r>
            <a:r>
              <a:rPr lang="en-GB" i="1" dirty="0" smtClean="0"/>
              <a:t> </a:t>
            </a:r>
            <a:r>
              <a:rPr lang="en-GB" i="1" dirty="0">
                <a:solidFill>
                  <a:srgbClr val="000000"/>
                </a:solidFill>
                <a:latin typeface="Calibri" panose="020F0502020204030204" pitchFamily="34" charset="0"/>
              </a:rPr>
              <a:t>Costa </a:t>
            </a:r>
            <a:r>
              <a:rPr lang="en-GB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Rica,</a:t>
            </a:r>
            <a:r>
              <a:rPr lang="en-GB" i="1" dirty="0" smtClean="0"/>
              <a:t> </a:t>
            </a:r>
            <a:r>
              <a:rPr lang="en-GB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Colombia,</a:t>
            </a:r>
            <a:r>
              <a:rPr lang="en-GB" i="1" dirty="0" smtClean="0"/>
              <a:t> </a:t>
            </a:r>
            <a:r>
              <a:rPr lang="en-GB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Ecuador,</a:t>
            </a:r>
            <a:r>
              <a:rPr lang="en-GB" i="1" dirty="0" smtClean="0"/>
              <a:t> </a:t>
            </a:r>
            <a:r>
              <a:rPr lang="en-GB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Brazil,</a:t>
            </a:r>
            <a:r>
              <a:rPr lang="en-GB" i="1" dirty="0" smtClean="0"/>
              <a:t> </a:t>
            </a:r>
            <a:r>
              <a:rPr lang="en-GB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Algeria,</a:t>
            </a:r>
            <a:r>
              <a:rPr lang="en-GB" i="1" dirty="0" smtClean="0"/>
              <a:t> </a:t>
            </a:r>
            <a:r>
              <a:rPr lang="en-GB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Chad,</a:t>
            </a:r>
            <a:r>
              <a:rPr lang="en-GB" i="1" dirty="0" smtClean="0"/>
              <a:t> </a:t>
            </a:r>
            <a:r>
              <a:rPr lang="en-GB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Niger,</a:t>
            </a:r>
            <a:r>
              <a:rPr lang="en-GB" i="1" dirty="0" smtClean="0"/>
              <a:t> </a:t>
            </a:r>
            <a:r>
              <a:rPr lang="en-GB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Mali,</a:t>
            </a:r>
            <a:r>
              <a:rPr lang="en-GB" i="1" dirty="0" smtClean="0"/>
              <a:t> </a:t>
            </a:r>
            <a:r>
              <a:rPr lang="en-GB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Mauritania,</a:t>
            </a:r>
            <a:r>
              <a:rPr lang="en-GB" i="1" dirty="0" smtClean="0"/>
              <a:t> </a:t>
            </a:r>
            <a:r>
              <a:rPr lang="en-GB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Senegal,</a:t>
            </a:r>
            <a:r>
              <a:rPr lang="en-GB" i="1" dirty="0" smtClean="0"/>
              <a:t> </a:t>
            </a:r>
            <a:r>
              <a:rPr lang="en-GB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Ghana,</a:t>
            </a:r>
            <a:r>
              <a:rPr lang="en-GB" i="1" dirty="0" smtClean="0"/>
              <a:t> </a:t>
            </a:r>
            <a:r>
              <a:rPr lang="en-GB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Cameroon,</a:t>
            </a:r>
            <a:r>
              <a:rPr lang="en-GB" i="1" dirty="0" smtClean="0"/>
              <a:t> </a:t>
            </a:r>
            <a:r>
              <a:rPr lang="en-GB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Ukraine,</a:t>
            </a:r>
            <a:r>
              <a:rPr lang="en-GB" i="1" dirty="0" smtClean="0"/>
              <a:t> </a:t>
            </a:r>
            <a:r>
              <a:rPr lang="en-GB" i="1" dirty="0">
                <a:solidFill>
                  <a:srgbClr val="000000"/>
                </a:solidFill>
                <a:latin typeface="Calibri" panose="020F0502020204030204" pitchFamily="34" charset="0"/>
              </a:rPr>
              <a:t>Regional Office Northern </a:t>
            </a:r>
            <a:r>
              <a:rPr lang="en-GB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Europe,</a:t>
            </a:r>
            <a:r>
              <a:rPr lang="en-GB" i="1" dirty="0" smtClean="0"/>
              <a:t> </a:t>
            </a:r>
            <a:r>
              <a:rPr lang="en-GB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Djibouti,</a:t>
            </a:r>
            <a:r>
              <a:rPr lang="en-GB" i="1" dirty="0" smtClean="0"/>
              <a:t> </a:t>
            </a:r>
            <a:r>
              <a:rPr lang="en-GB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Uganda,</a:t>
            </a:r>
            <a:r>
              <a:rPr lang="en-GB" i="1" dirty="0" smtClean="0"/>
              <a:t> </a:t>
            </a:r>
            <a:r>
              <a:rPr lang="en-GB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Ethiopia,</a:t>
            </a:r>
            <a:r>
              <a:rPr lang="en-GB" i="1" dirty="0" smtClean="0"/>
              <a:t> </a:t>
            </a:r>
            <a:r>
              <a:rPr lang="en-GB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Kenya,</a:t>
            </a:r>
            <a:r>
              <a:rPr lang="en-GB" i="1" dirty="0" smtClean="0"/>
              <a:t> </a:t>
            </a:r>
            <a:r>
              <a:rPr lang="en-GB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Rwanda,</a:t>
            </a:r>
            <a:r>
              <a:rPr lang="en-GB" i="1" dirty="0" smtClean="0"/>
              <a:t> </a:t>
            </a:r>
            <a:r>
              <a:rPr lang="en-GB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Tanzania,</a:t>
            </a:r>
            <a:r>
              <a:rPr lang="en-GB" i="1" dirty="0" smtClean="0"/>
              <a:t> </a:t>
            </a:r>
            <a:r>
              <a:rPr lang="en-GB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Malawi</a:t>
            </a:r>
            <a:r>
              <a:rPr lang="en-US" dirty="0" smtClean="0"/>
              <a:t>) can start using the MY Partnership Agreements immediately:</a:t>
            </a:r>
          </a:p>
          <a:p>
            <a:pPr lvl="1"/>
            <a:r>
              <a:rPr lang="en-GB" dirty="0"/>
              <a:t>Operations that have prepared the two year plans and budgets, and negotiated with </a:t>
            </a:r>
            <a:r>
              <a:rPr lang="en-GB" dirty="0" smtClean="0"/>
              <a:t>their partners </a:t>
            </a:r>
            <a:r>
              <a:rPr lang="en-GB" dirty="0"/>
              <a:t>will need to convert the Annual Agreements into the MY Partnership Agreement format </a:t>
            </a:r>
            <a:r>
              <a:rPr lang="en-GB" dirty="0" smtClean="0"/>
              <a:t>- </a:t>
            </a:r>
            <a:r>
              <a:rPr lang="en-GB" dirty="0"/>
              <a:t>IPMS will support the process of </a:t>
            </a:r>
            <a:r>
              <a:rPr lang="en-GB" dirty="0" smtClean="0"/>
              <a:t>conversion.</a:t>
            </a:r>
          </a:p>
          <a:p>
            <a:pPr lvl="1"/>
            <a:r>
              <a:rPr lang="en-US" dirty="0" smtClean="0"/>
              <a:t>Operations that have not yet signed Single year Agreements plans and wish to opt for MY, can directly go for entering into MY Agreement </a:t>
            </a:r>
          </a:p>
          <a:p>
            <a:r>
              <a:rPr lang="en-US" dirty="0" smtClean="0"/>
              <a:t>Operations that not MYMP but have a solid Multi-Year Strategies, may opt to sign MY Agreements.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7758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816</TotalTime>
  <Words>1193</Words>
  <Application>Microsoft Office PowerPoint</Application>
  <PresentationFormat>Widescreen</PresentationFormat>
  <Paragraphs>147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      Multi-Year Partnership Agreement</vt:lpstr>
      <vt:lpstr>New Features</vt:lpstr>
      <vt:lpstr>Budget</vt:lpstr>
      <vt:lpstr>Project Period</vt:lpstr>
      <vt:lpstr>Timeline</vt:lpstr>
      <vt:lpstr>Reporting</vt:lpstr>
      <vt:lpstr>When to Use Multi-Year Agreement</vt:lpstr>
      <vt:lpstr>MY Agreement Components</vt:lpstr>
      <vt:lpstr>Next Steps</vt:lpstr>
      <vt:lpstr>Indicative calendar </vt:lpstr>
      <vt:lpstr>Support</vt:lpstr>
    </vt:vector>
  </TitlesOfParts>
  <Company>UNHCR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Multi-Year Agreement</dc:title>
  <dc:creator>Karine Mirzoyan</dc:creator>
  <cp:lastModifiedBy>Robert Berenyi</cp:lastModifiedBy>
  <cp:revision>53</cp:revision>
  <dcterms:created xsi:type="dcterms:W3CDTF">2019-01-22T16:50:14Z</dcterms:created>
  <dcterms:modified xsi:type="dcterms:W3CDTF">2019-04-29T09:32:22Z</dcterms:modified>
</cp:coreProperties>
</file>