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56"/>
  </p:notesMasterIdLst>
  <p:sldIdLst>
    <p:sldId id="1798" r:id="rId2"/>
    <p:sldId id="2433" r:id="rId3"/>
    <p:sldId id="2147" r:id="rId4"/>
    <p:sldId id="2148" r:id="rId5"/>
    <p:sldId id="2246" r:id="rId6"/>
    <p:sldId id="2150" r:id="rId7"/>
    <p:sldId id="2436" r:id="rId8"/>
    <p:sldId id="2440" r:id="rId9"/>
    <p:sldId id="2442" r:id="rId10"/>
    <p:sldId id="2446" r:id="rId11"/>
    <p:sldId id="2444" r:id="rId12"/>
    <p:sldId id="2447" r:id="rId13"/>
    <p:sldId id="2451" r:id="rId14"/>
    <p:sldId id="2452" r:id="rId15"/>
    <p:sldId id="2445" r:id="rId16"/>
    <p:sldId id="2454" r:id="rId17"/>
    <p:sldId id="2455" r:id="rId18"/>
    <p:sldId id="2456" r:id="rId19"/>
    <p:sldId id="2457" r:id="rId20"/>
    <p:sldId id="2458" r:id="rId21"/>
    <p:sldId id="2459" r:id="rId22"/>
    <p:sldId id="2460" r:id="rId23"/>
    <p:sldId id="2461" r:id="rId24"/>
    <p:sldId id="2462" r:id="rId25"/>
    <p:sldId id="2463" r:id="rId26"/>
    <p:sldId id="2464" r:id="rId27"/>
    <p:sldId id="2466" r:id="rId28"/>
    <p:sldId id="2465" r:id="rId29"/>
    <p:sldId id="2467" r:id="rId30"/>
    <p:sldId id="2469" r:id="rId31"/>
    <p:sldId id="2470" r:id="rId32"/>
    <p:sldId id="2471" r:id="rId33"/>
    <p:sldId id="2472" r:id="rId34"/>
    <p:sldId id="2473" r:id="rId35"/>
    <p:sldId id="2474" r:id="rId36"/>
    <p:sldId id="2475" r:id="rId37"/>
    <p:sldId id="2476" r:id="rId38"/>
    <p:sldId id="2225" r:id="rId39"/>
    <p:sldId id="2477" r:id="rId40"/>
    <p:sldId id="2478" r:id="rId41"/>
    <p:sldId id="2479" r:id="rId42"/>
    <p:sldId id="2274" r:id="rId43"/>
    <p:sldId id="2429" r:id="rId44"/>
    <p:sldId id="2480" r:id="rId45"/>
    <p:sldId id="2481" r:id="rId46"/>
    <p:sldId id="2254" r:id="rId47"/>
    <p:sldId id="2253" r:id="rId48"/>
    <p:sldId id="2482" r:id="rId49"/>
    <p:sldId id="2483" r:id="rId50"/>
    <p:sldId id="2292" r:id="rId51"/>
    <p:sldId id="2484" r:id="rId52"/>
    <p:sldId id="2428" r:id="rId53"/>
    <p:sldId id="1797" r:id="rId54"/>
    <p:sldId id="1796" r:id="rId55"/>
  </p:sldIdLst>
  <p:sldSz cx="13003213" cy="9756775"/>
  <p:notesSz cx="6858000" cy="9144000"/>
  <p:defaultTextStyle>
    <a:defPPr>
      <a:defRPr lang="en-US"/>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8"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3" name="lK Napolitano" initials="LN" lastIdx="20" clrIdx="2">
    <p:extLst>
      <p:ext uri="{19B8F6BF-5375-455C-9EA6-DF929625EA0E}">
        <p15:presenceInfo xmlns:p15="http://schemas.microsoft.com/office/powerpoint/2012/main" userId="lK Napolitano"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CA1"/>
    <a:srgbClr val="6A92D9"/>
    <a:srgbClr val="273651"/>
    <a:srgbClr val="7FA7E4"/>
    <a:srgbClr val="334669"/>
    <a:srgbClr val="3E557F"/>
    <a:srgbClr val="595959"/>
    <a:srgbClr val="FFB91D"/>
    <a:srgbClr val="FFFFFF"/>
    <a:srgbClr val="5B5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EF1B24-0DB6-4F15-8462-5D37B22338B9}" v="8" dt="2021-09-20T15:12:17.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56533" autoAdjust="0"/>
  </p:normalViewPr>
  <p:slideViewPr>
    <p:cSldViewPr snapToGrid="0" snapToObjects="1" showGuides="1">
      <p:cViewPr varScale="1">
        <p:scale>
          <a:sx n="34" d="100"/>
          <a:sy n="34" d="100"/>
        </p:scale>
        <p:origin x="2510" y="5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p:scale>
          <a:sx n="80" d="100"/>
          <a:sy n="80" d="100"/>
        </p:scale>
        <p:origin x="4048" y="3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UMBACH" userId="7c02c2d9-a2ab-4677-849a-00640108e185" providerId="ADAL" clId="{41EF1B24-0DB6-4F15-8462-5D37B22338B9}"/>
    <pc:docChg chg="undo custSel mod addSld delSld modSld">
      <pc:chgData name="Jennifer RUMBACH" userId="7c02c2d9-a2ab-4677-849a-00640108e185" providerId="ADAL" clId="{41EF1B24-0DB6-4F15-8462-5D37B22338B9}" dt="2021-09-20T15:14:39.301" v="702"/>
      <pc:docMkLst>
        <pc:docMk/>
      </pc:docMkLst>
      <pc:sldChg chg="delSp modSp add del mod">
        <pc:chgData name="Jennifer RUMBACH" userId="7c02c2d9-a2ab-4677-849a-00640108e185" providerId="ADAL" clId="{41EF1B24-0DB6-4F15-8462-5D37B22338B9}" dt="2021-09-20T02:36:07.974" v="698" actId="478"/>
        <pc:sldMkLst>
          <pc:docMk/>
          <pc:sldMk cId="1477286503" sldId="1796"/>
        </pc:sldMkLst>
        <pc:spChg chg="del">
          <ac:chgData name="Jennifer RUMBACH" userId="7c02c2d9-a2ab-4677-849a-00640108e185" providerId="ADAL" clId="{41EF1B24-0DB6-4F15-8462-5D37B22338B9}" dt="2021-09-20T02:36:07.974" v="698" actId="478"/>
          <ac:spMkLst>
            <pc:docMk/>
            <pc:sldMk cId="1477286503" sldId="1796"/>
            <ac:spMk id="15" creationId="{FFBAF615-05C6-4ED0-95FA-E0ECCC422569}"/>
          </ac:spMkLst>
        </pc:spChg>
        <pc:spChg chg="del">
          <ac:chgData name="Jennifer RUMBACH" userId="7c02c2d9-a2ab-4677-849a-00640108e185" providerId="ADAL" clId="{41EF1B24-0DB6-4F15-8462-5D37B22338B9}" dt="2021-09-20T02:36:07.974" v="698" actId="478"/>
          <ac:spMkLst>
            <pc:docMk/>
            <pc:sldMk cId="1477286503" sldId="1796"/>
            <ac:spMk id="18" creationId="{63FA2824-AC44-443F-9496-F812DF9DA35C}"/>
          </ac:spMkLst>
        </pc:spChg>
        <pc:spChg chg="del">
          <ac:chgData name="Jennifer RUMBACH" userId="7c02c2d9-a2ab-4677-849a-00640108e185" providerId="ADAL" clId="{41EF1B24-0DB6-4F15-8462-5D37B22338B9}" dt="2021-09-20T02:36:07.974" v="698" actId="478"/>
          <ac:spMkLst>
            <pc:docMk/>
            <pc:sldMk cId="1477286503" sldId="1796"/>
            <ac:spMk id="19" creationId="{224B14C9-E9D1-477B-92FC-5E7E1291AB17}"/>
          </ac:spMkLst>
        </pc:spChg>
        <pc:spChg chg="del">
          <ac:chgData name="Jennifer RUMBACH" userId="7c02c2d9-a2ab-4677-849a-00640108e185" providerId="ADAL" clId="{41EF1B24-0DB6-4F15-8462-5D37B22338B9}" dt="2021-09-20T02:36:07.974" v="698" actId="478"/>
          <ac:spMkLst>
            <pc:docMk/>
            <pc:sldMk cId="1477286503" sldId="1796"/>
            <ac:spMk id="20" creationId="{991202B6-1C34-4483-B331-9AB7B1FEBDF8}"/>
          </ac:spMkLst>
        </pc:spChg>
        <pc:spChg chg="mod">
          <ac:chgData name="Jennifer RUMBACH" userId="7c02c2d9-a2ab-4677-849a-00640108e185" providerId="ADAL" clId="{41EF1B24-0DB6-4F15-8462-5D37B22338B9}" dt="2021-09-20T00:34:05.334" v="4"/>
          <ac:spMkLst>
            <pc:docMk/>
            <pc:sldMk cId="1477286503" sldId="1796"/>
            <ac:spMk id="21" creationId="{091A9083-275E-41A5-ADAC-55D914DA7C5E}"/>
          </ac:spMkLst>
        </pc:spChg>
      </pc:sldChg>
      <pc:sldChg chg="modNotesTx">
        <pc:chgData name="Jennifer RUMBACH" userId="7c02c2d9-a2ab-4677-849a-00640108e185" providerId="ADAL" clId="{41EF1B24-0DB6-4F15-8462-5D37B22338B9}" dt="2021-09-20T00:57:17.783" v="6" actId="20577"/>
        <pc:sldMkLst>
          <pc:docMk/>
          <pc:sldMk cId="1473247836" sldId="1798"/>
        </pc:sldMkLst>
      </pc:sldChg>
      <pc:sldChg chg="modNotesTx">
        <pc:chgData name="Jennifer RUMBACH" userId="7c02c2d9-a2ab-4677-849a-00640108e185" providerId="ADAL" clId="{41EF1B24-0DB6-4F15-8462-5D37B22338B9}" dt="2021-09-20T00:58:26.068" v="27" actId="20577"/>
        <pc:sldMkLst>
          <pc:docMk/>
          <pc:sldMk cId="3053472630" sldId="2147"/>
        </pc:sldMkLst>
      </pc:sldChg>
      <pc:sldChg chg="modSp mod modNotesTx">
        <pc:chgData name="Jennifer RUMBACH" userId="7c02c2d9-a2ab-4677-849a-00640108e185" providerId="ADAL" clId="{41EF1B24-0DB6-4F15-8462-5D37B22338B9}" dt="2021-09-20T01:42:37.082" v="462" actId="20577"/>
        <pc:sldMkLst>
          <pc:docMk/>
          <pc:sldMk cId="1150196375" sldId="2150"/>
        </pc:sldMkLst>
        <pc:spChg chg="mod">
          <ac:chgData name="Jennifer RUMBACH" userId="7c02c2d9-a2ab-4677-849a-00640108e185" providerId="ADAL" clId="{41EF1B24-0DB6-4F15-8462-5D37B22338B9}" dt="2021-09-20T01:42:37.082" v="462" actId="20577"/>
          <ac:spMkLst>
            <pc:docMk/>
            <pc:sldMk cId="1150196375" sldId="2150"/>
            <ac:spMk id="44" creationId="{01BB0771-BC0D-B84A-BEDE-29F851C3DCF7}"/>
          </ac:spMkLst>
        </pc:spChg>
      </pc:sldChg>
      <pc:sldChg chg="modNotesTx">
        <pc:chgData name="Jennifer RUMBACH" userId="7c02c2d9-a2ab-4677-849a-00640108e185" providerId="ADAL" clId="{41EF1B24-0DB6-4F15-8462-5D37B22338B9}" dt="2021-09-20T01:11:32.162" v="193"/>
        <pc:sldMkLst>
          <pc:docMk/>
          <pc:sldMk cId="62839351" sldId="2225"/>
        </pc:sldMkLst>
      </pc:sldChg>
      <pc:sldChg chg="modNotesTx">
        <pc:chgData name="Jennifer RUMBACH" userId="7c02c2d9-a2ab-4677-849a-00640108e185" providerId="ADAL" clId="{41EF1B24-0DB6-4F15-8462-5D37B22338B9}" dt="2021-09-20T00:59:14.618" v="31" actId="113"/>
        <pc:sldMkLst>
          <pc:docMk/>
          <pc:sldMk cId="3713716412" sldId="2246"/>
        </pc:sldMkLst>
      </pc:sldChg>
      <pc:sldChg chg="delSp modSp mod modNotesTx">
        <pc:chgData name="Jennifer RUMBACH" userId="7c02c2d9-a2ab-4677-849a-00640108e185" providerId="ADAL" clId="{41EF1B24-0DB6-4F15-8462-5D37B22338B9}" dt="2021-09-20T01:49:28.209" v="652" actId="20577"/>
        <pc:sldMkLst>
          <pc:docMk/>
          <pc:sldMk cId="3417862439" sldId="2253"/>
        </pc:sldMkLst>
        <pc:spChg chg="mod">
          <ac:chgData name="Jennifer RUMBACH" userId="7c02c2d9-a2ab-4677-849a-00640108e185" providerId="ADAL" clId="{41EF1B24-0DB6-4F15-8462-5D37B22338B9}" dt="2021-09-20T01:49:10.209" v="642" actId="20577"/>
          <ac:spMkLst>
            <pc:docMk/>
            <pc:sldMk cId="3417862439" sldId="2253"/>
            <ac:spMk id="42" creationId="{9655F65A-2270-8745-B2D9-8C6E6AE45FF6}"/>
          </ac:spMkLst>
        </pc:spChg>
        <pc:spChg chg="del mod">
          <ac:chgData name="Jennifer RUMBACH" userId="7c02c2d9-a2ab-4677-849a-00640108e185" providerId="ADAL" clId="{41EF1B24-0DB6-4F15-8462-5D37B22338B9}" dt="2021-09-20T01:39:14.553" v="411" actId="478"/>
          <ac:spMkLst>
            <pc:docMk/>
            <pc:sldMk cId="3417862439" sldId="2253"/>
            <ac:spMk id="49" creationId="{4985A444-D7F9-9C4D-95C8-94177AEA93E5}"/>
          </ac:spMkLst>
        </pc:spChg>
        <pc:spChg chg="del">
          <ac:chgData name="Jennifer RUMBACH" userId="7c02c2d9-a2ab-4677-849a-00640108e185" providerId="ADAL" clId="{41EF1B24-0DB6-4F15-8462-5D37B22338B9}" dt="2021-09-20T01:39:11.210" v="408" actId="478"/>
          <ac:spMkLst>
            <pc:docMk/>
            <pc:sldMk cId="3417862439" sldId="2253"/>
            <ac:spMk id="50" creationId="{13FBDF02-555B-4948-8679-992285D5B912}"/>
          </ac:spMkLst>
        </pc:spChg>
      </pc:sldChg>
      <pc:sldChg chg="modNotesTx">
        <pc:chgData name="Jennifer RUMBACH" userId="7c02c2d9-a2ab-4677-849a-00640108e185" providerId="ADAL" clId="{41EF1B24-0DB6-4F15-8462-5D37B22338B9}" dt="2021-09-20T01:37:48.666" v="403" actId="20577"/>
        <pc:sldMkLst>
          <pc:docMk/>
          <pc:sldMk cId="3621317906" sldId="2254"/>
        </pc:sldMkLst>
      </pc:sldChg>
      <pc:sldChg chg="addSp delSp modSp mod modNotesTx">
        <pc:chgData name="Jennifer RUMBACH" userId="7c02c2d9-a2ab-4677-849a-00640108e185" providerId="ADAL" clId="{41EF1B24-0DB6-4F15-8462-5D37B22338B9}" dt="2021-09-20T15:14:39.301" v="702"/>
        <pc:sldMkLst>
          <pc:docMk/>
          <pc:sldMk cId="4180267179" sldId="2433"/>
        </pc:sldMkLst>
        <pc:picChg chg="del">
          <ac:chgData name="Jennifer RUMBACH" userId="7c02c2d9-a2ab-4677-849a-00640108e185" providerId="ADAL" clId="{41EF1B24-0DB6-4F15-8462-5D37B22338B9}" dt="2021-09-20T15:12:16.796" v="699" actId="478"/>
          <ac:picMkLst>
            <pc:docMk/>
            <pc:sldMk cId="4180267179" sldId="2433"/>
            <ac:picMk id="4" creationId="{804A5B16-03AF-EE41-933D-3A9648F7A5A3}"/>
          </ac:picMkLst>
        </pc:picChg>
        <pc:picChg chg="add mod ord">
          <ac:chgData name="Jennifer RUMBACH" userId="7c02c2d9-a2ab-4677-849a-00640108e185" providerId="ADAL" clId="{41EF1B24-0DB6-4F15-8462-5D37B22338B9}" dt="2021-09-20T15:12:20.366" v="701" actId="167"/>
          <ac:picMkLst>
            <pc:docMk/>
            <pc:sldMk cId="4180267179" sldId="2433"/>
            <ac:picMk id="16" creationId="{F87CE0D6-AB2B-42E2-B0A8-D9642E9FA4C8}"/>
          </ac:picMkLst>
        </pc:picChg>
      </pc:sldChg>
      <pc:sldChg chg="modSp mod modNotesTx">
        <pc:chgData name="Jennifer RUMBACH" userId="7c02c2d9-a2ab-4677-849a-00640108e185" providerId="ADAL" clId="{41EF1B24-0DB6-4F15-8462-5D37B22338B9}" dt="2021-09-20T01:42:46.162" v="465" actId="20577"/>
        <pc:sldMkLst>
          <pc:docMk/>
          <pc:sldMk cId="4105954924" sldId="2436"/>
        </pc:sldMkLst>
        <pc:spChg chg="mod">
          <ac:chgData name="Jennifer RUMBACH" userId="7c02c2d9-a2ab-4677-849a-00640108e185" providerId="ADAL" clId="{41EF1B24-0DB6-4F15-8462-5D37B22338B9}" dt="2021-09-20T01:42:46.162" v="465" actId="20577"/>
          <ac:spMkLst>
            <pc:docMk/>
            <pc:sldMk cId="4105954924" sldId="2436"/>
            <ac:spMk id="51" creationId="{477ACA5C-AF6B-F846-B156-BC08911CDCCC}"/>
          </ac:spMkLst>
        </pc:spChg>
      </pc:sldChg>
      <pc:sldChg chg="addSp delSp modSp mod modNotesTx">
        <pc:chgData name="Jennifer RUMBACH" userId="7c02c2d9-a2ab-4677-849a-00640108e185" providerId="ADAL" clId="{41EF1B24-0DB6-4F15-8462-5D37B22338B9}" dt="2021-09-20T01:23:46.499" v="394" actId="20577"/>
        <pc:sldMkLst>
          <pc:docMk/>
          <pc:sldMk cId="1692206516" sldId="2440"/>
        </pc:sldMkLst>
        <pc:spChg chg="del mod">
          <ac:chgData name="Jennifer RUMBACH" userId="7c02c2d9-a2ab-4677-849a-00640108e185" providerId="ADAL" clId="{41EF1B24-0DB6-4F15-8462-5D37B22338B9}" dt="2021-09-20T01:19:40.698" v="383" actId="21"/>
          <ac:spMkLst>
            <pc:docMk/>
            <pc:sldMk cId="1692206516" sldId="2440"/>
            <ac:spMk id="60" creationId="{8280C0FE-84F0-2747-BBFF-06B996066F11}"/>
          </ac:spMkLst>
        </pc:spChg>
        <pc:spChg chg="add del mod ord">
          <ac:chgData name="Jennifer RUMBACH" userId="7c02c2d9-a2ab-4677-849a-00640108e185" providerId="ADAL" clId="{41EF1B24-0DB6-4F15-8462-5D37B22338B9}" dt="2021-09-20T01:23:05.042" v="391" actId="478"/>
          <ac:spMkLst>
            <pc:docMk/>
            <pc:sldMk cId="1692206516" sldId="2440"/>
            <ac:spMk id="78" creationId="{6FB43238-5A19-4ADF-BE7B-2B42D500D4D7}"/>
          </ac:spMkLst>
        </pc:spChg>
        <pc:grpChg chg="del">
          <ac:chgData name="Jennifer RUMBACH" userId="7c02c2d9-a2ab-4677-849a-00640108e185" providerId="ADAL" clId="{41EF1B24-0DB6-4F15-8462-5D37B22338B9}" dt="2021-09-20T01:23:03.732" v="390" actId="478"/>
          <ac:grpSpMkLst>
            <pc:docMk/>
            <pc:sldMk cId="1692206516" sldId="2440"/>
            <ac:grpSpMk id="4" creationId="{8D99152D-4E9B-8C4A-8954-4FCD76EFD607}"/>
          </ac:grpSpMkLst>
        </pc:grpChg>
      </pc:sldChg>
      <pc:sldChg chg="modNotesTx">
        <pc:chgData name="Jennifer RUMBACH" userId="7c02c2d9-a2ab-4677-849a-00640108e185" providerId="ADAL" clId="{41EF1B24-0DB6-4F15-8462-5D37B22338B9}" dt="2021-09-20T01:24:30.421" v="399" actId="20577"/>
        <pc:sldMkLst>
          <pc:docMk/>
          <pc:sldMk cId="213146755" sldId="2444"/>
        </pc:sldMkLst>
      </pc:sldChg>
      <pc:sldChg chg="modNotesTx">
        <pc:chgData name="Jennifer RUMBACH" userId="7c02c2d9-a2ab-4677-849a-00640108e185" providerId="ADAL" clId="{41EF1B24-0DB6-4F15-8462-5D37B22338B9}" dt="2021-09-20T01:15:56.903" v="264" actId="20577"/>
        <pc:sldMkLst>
          <pc:docMk/>
          <pc:sldMk cId="3131202229" sldId="2445"/>
        </pc:sldMkLst>
      </pc:sldChg>
      <pc:sldChg chg="modNotesTx">
        <pc:chgData name="Jennifer RUMBACH" userId="7c02c2d9-a2ab-4677-849a-00640108e185" providerId="ADAL" clId="{41EF1B24-0DB6-4F15-8462-5D37B22338B9}" dt="2021-09-20T02:34:56.847" v="677" actId="20577"/>
        <pc:sldMkLst>
          <pc:docMk/>
          <pc:sldMk cId="607136447" sldId="2446"/>
        </pc:sldMkLst>
      </pc:sldChg>
      <pc:sldChg chg="modNotesTx">
        <pc:chgData name="Jennifer RUMBACH" userId="7c02c2d9-a2ab-4677-849a-00640108e185" providerId="ADAL" clId="{41EF1B24-0DB6-4F15-8462-5D37B22338B9}" dt="2021-09-20T01:24:36.248" v="401" actId="20577"/>
        <pc:sldMkLst>
          <pc:docMk/>
          <pc:sldMk cId="2101482409" sldId="2447"/>
        </pc:sldMkLst>
      </pc:sldChg>
      <pc:sldChg chg="modNotesTx">
        <pc:chgData name="Jennifer RUMBACH" userId="7c02c2d9-a2ab-4677-849a-00640108e185" providerId="ADAL" clId="{41EF1B24-0DB6-4F15-8462-5D37B22338B9}" dt="2021-09-20T01:14:55.776" v="261" actId="20577"/>
        <pc:sldMkLst>
          <pc:docMk/>
          <pc:sldMk cId="746848160" sldId="2455"/>
        </pc:sldMkLst>
      </pc:sldChg>
      <pc:sldChg chg="modNotesTx">
        <pc:chgData name="Jennifer RUMBACH" userId="7c02c2d9-a2ab-4677-849a-00640108e185" providerId="ADAL" clId="{41EF1B24-0DB6-4F15-8462-5D37B22338B9}" dt="2021-09-20T01:14:39.476" v="253" actId="20577"/>
        <pc:sldMkLst>
          <pc:docMk/>
          <pc:sldMk cId="600088387" sldId="2456"/>
        </pc:sldMkLst>
      </pc:sldChg>
      <pc:sldChg chg="modNotesTx">
        <pc:chgData name="Jennifer RUMBACH" userId="7c02c2d9-a2ab-4677-849a-00640108e185" providerId="ADAL" clId="{41EF1B24-0DB6-4F15-8462-5D37B22338B9}" dt="2021-09-20T01:14:14.716" v="246" actId="20577"/>
        <pc:sldMkLst>
          <pc:docMk/>
          <pc:sldMk cId="2277856990" sldId="2458"/>
        </pc:sldMkLst>
      </pc:sldChg>
      <pc:sldChg chg="modNotesTx">
        <pc:chgData name="Jennifer RUMBACH" userId="7c02c2d9-a2ab-4677-849a-00640108e185" providerId="ADAL" clId="{41EF1B24-0DB6-4F15-8462-5D37B22338B9}" dt="2021-09-20T01:43:42.945" v="468" actId="20577"/>
        <pc:sldMkLst>
          <pc:docMk/>
          <pc:sldMk cId="3959579256" sldId="2462"/>
        </pc:sldMkLst>
      </pc:sldChg>
      <pc:sldChg chg="modSp mod modNotesTx">
        <pc:chgData name="Jennifer RUMBACH" userId="7c02c2d9-a2ab-4677-849a-00640108e185" providerId="ADAL" clId="{41EF1B24-0DB6-4F15-8462-5D37B22338B9}" dt="2021-09-20T01:46:05.948" v="539" actId="20577"/>
        <pc:sldMkLst>
          <pc:docMk/>
          <pc:sldMk cId="472179335" sldId="2463"/>
        </pc:sldMkLst>
        <pc:spChg chg="ord">
          <ac:chgData name="Jennifer RUMBACH" userId="7c02c2d9-a2ab-4677-849a-00640108e185" providerId="ADAL" clId="{41EF1B24-0DB6-4F15-8462-5D37B22338B9}" dt="2021-09-20T01:44:51.999" v="480" actId="171"/>
          <ac:spMkLst>
            <pc:docMk/>
            <pc:sldMk cId="472179335" sldId="2463"/>
            <ac:spMk id="111" creationId="{50EF05ED-2FAB-E240-AC3F-8DDC6F6EF539}"/>
          </ac:spMkLst>
        </pc:spChg>
        <pc:spChg chg="mod ord">
          <ac:chgData name="Jennifer RUMBACH" userId="7c02c2d9-a2ab-4677-849a-00640108e185" providerId="ADAL" clId="{41EF1B24-0DB6-4F15-8462-5D37B22338B9}" dt="2021-09-20T01:45:43.172" v="488" actId="166"/>
          <ac:spMkLst>
            <pc:docMk/>
            <pc:sldMk cId="472179335" sldId="2463"/>
            <ac:spMk id="113" creationId="{2099201A-B8B5-F046-9F49-475CC59E5A61}"/>
          </ac:spMkLst>
        </pc:spChg>
        <pc:picChg chg="ord">
          <ac:chgData name="Jennifer RUMBACH" userId="7c02c2d9-a2ab-4677-849a-00640108e185" providerId="ADAL" clId="{41EF1B24-0DB6-4F15-8462-5D37B22338B9}" dt="2021-09-20T01:45:08.978" v="483" actId="171"/>
          <ac:picMkLst>
            <pc:docMk/>
            <pc:sldMk cId="472179335" sldId="2463"/>
            <ac:picMk id="61" creationId="{AE212F2E-0006-8142-A076-F0A1B9B8F8CD}"/>
          </ac:picMkLst>
        </pc:picChg>
        <pc:picChg chg="ord">
          <ac:chgData name="Jennifer RUMBACH" userId="7c02c2d9-a2ab-4677-849a-00640108e185" providerId="ADAL" clId="{41EF1B24-0DB6-4F15-8462-5D37B22338B9}" dt="2021-09-20T01:45:50.405" v="489" actId="166"/>
          <ac:picMkLst>
            <pc:docMk/>
            <pc:sldMk cId="472179335" sldId="2463"/>
            <ac:picMk id="64" creationId="{778CEE43-E7A6-DB4D-ABD6-405E8E057BC1}"/>
          </ac:picMkLst>
        </pc:picChg>
      </pc:sldChg>
      <pc:sldChg chg="modNotesTx">
        <pc:chgData name="Jennifer RUMBACH" userId="7c02c2d9-a2ab-4677-849a-00640108e185" providerId="ADAL" clId="{41EF1B24-0DB6-4F15-8462-5D37B22338B9}" dt="2021-09-20T01:13:38.822" v="244" actId="113"/>
        <pc:sldMkLst>
          <pc:docMk/>
          <pc:sldMk cId="2480211857" sldId="2466"/>
        </pc:sldMkLst>
      </pc:sldChg>
      <pc:sldChg chg="modSp mod modNotesTx">
        <pc:chgData name="Jennifer RUMBACH" userId="7c02c2d9-a2ab-4677-849a-00640108e185" providerId="ADAL" clId="{41EF1B24-0DB6-4F15-8462-5D37B22338B9}" dt="2021-09-20T01:47:01.285" v="579" actId="20577"/>
        <pc:sldMkLst>
          <pc:docMk/>
          <pc:sldMk cId="2474128912" sldId="2467"/>
        </pc:sldMkLst>
        <pc:spChg chg="mod">
          <ac:chgData name="Jennifer RUMBACH" userId="7c02c2d9-a2ab-4677-849a-00640108e185" providerId="ADAL" clId="{41EF1B24-0DB6-4F15-8462-5D37B22338B9}" dt="2021-09-20T01:46:44.904" v="542" actId="20577"/>
          <ac:spMkLst>
            <pc:docMk/>
            <pc:sldMk cId="2474128912" sldId="2467"/>
            <ac:spMk id="113" creationId="{2099201A-B8B5-F046-9F49-475CC59E5A61}"/>
          </ac:spMkLst>
        </pc:spChg>
        <pc:picChg chg="ord">
          <ac:chgData name="Jennifer RUMBACH" userId="7c02c2d9-a2ab-4677-849a-00640108e185" providerId="ADAL" clId="{41EF1B24-0DB6-4F15-8462-5D37B22338B9}" dt="2021-09-20T01:46:47.686" v="543" actId="166"/>
          <ac:picMkLst>
            <pc:docMk/>
            <pc:sldMk cId="2474128912" sldId="2467"/>
            <ac:picMk id="64" creationId="{9491E7CB-BD1E-8F49-9106-910C9088178B}"/>
          </ac:picMkLst>
        </pc:picChg>
      </pc:sldChg>
      <pc:sldChg chg="modSp mod">
        <pc:chgData name="Jennifer RUMBACH" userId="7c02c2d9-a2ab-4677-849a-00640108e185" providerId="ADAL" clId="{41EF1B24-0DB6-4F15-8462-5D37B22338B9}" dt="2021-09-20T01:47:25.825" v="581" actId="20577"/>
        <pc:sldMkLst>
          <pc:docMk/>
          <pc:sldMk cId="2046593262" sldId="2474"/>
        </pc:sldMkLst>
        <pc:spChg chg="mod">
          <ac:chgData name="Jennifer RUMBACH" userId="7c02c2d9-a2ab-4677-849a-00640108e185" providerId="ADAL" clId="{41EF1B24-0DB6-4F15-8462-5D37B22338B9}" dt="2021-09-20T01:47:25.825" v="581" actId="20577"/>
          <ac:spMkLst>
            <pc:docMk/>
            <pc:sldMk cId="2046593262" sldId="2474"/>
            <ac:spMk id="136" creationId="{790BCD03-2044-7746-B10D-A440ABBCB5D1}"/>
          </ac:spMkLst>
        </pc:spChg>
      </pc:sldChg>
      <pc:sldChg chg="modNotesTx">
        <pc:chgData name="Jennifer RUMBACH" userId="7c02c2d9-a2ab-4677-849a-00640108e185" providerId="ADAL" clId="{41EF1B24-0DB6-4F15-8462-5D37B22338B9}" dt="2021-09-20T01:12:18.032" v="234" actId="20577"/>
        <pc:sldMkLst>
          <pc:docMk/>
          <pc:sldMk cId="614453172" sldId="2475"/>
        </pc:sldMkLst>
      </pc:sldChg>
      <pc:sldChg chg="modSp mod modNotesTx">
        <pc:chgData name="Jennifer RUMBACH" userId="7c02c2d9-a2ab-4677-849a-00640108e185" providerId="ADAL" clId="{41EF1B24-0DB6-4F15-8462-5D37B22338B9}" dt="2021-09-20T01:48:39.764" v="636" actId="20577"/>
        <pc:sldMkLst>
          <pc:docMk/>
          <pc:sldMk cId="925659582" sldId="2476"/>
        </pc:sldMkLst>
        <pc:spChg chg="mod">
          <ac:chgData name="Jennifer RUMBACH" userId="7c02c2d9-a2ab-4677-849a-00640108e185" providerId="ADAL" clId="{41EF1B24-0DB6-4F15-8462-5D37B22338B9}" dt="2021-09-20T01:48:17.654" v="584" actId="20577"/>
          <ac:spMkLst>
            <pc:docMk/>
            <pc:sldMk cId="925659582" sldId="2476"/>
            <ac:spMk id="24" creationId="{6EF7AD02-6F0C-864C-9E5E-B97995D5E231}"/>
          </ac:spMkLst>
        </pc:spChg>
        <pc:picChg chg="ord">
          <ac:chgData name="Jennifer RUMBACH" userId="7c02c2d9-a2ab-4677-849a-00640108e185" providerId="ADAL" clId="{41EF1B24-0DB6-4F15-8462-5D37B22338B9}" dt="2021-09-20T01:48:22.765" v="586" actId="166"/>
          <ac:picMkLst>
            <pc:docMk/>
            <pc:sldMk cId="925659582" sldId="2476"/>
            <ac:picMk id="13" creationId="{168D0965-E2C1-9A43-89B3-F77144B8AF2B}"/>
          </ac:picMkLst>
        </pc:picChg>
      </pc:sldChg>
      <pc:sldChg chg="modNotesTx">
        <pc:chgData name="Jennifer RUMBACH" userId="7c02c2d9-a2ab-4677-849a-00640108e185" providerId="ADAL" clId="{41EF1B24-0DB6-4F15-8462-5D37B22338B9}" dt="2021-09-20T01:11:21.937" v="188"/>
        <pc:sldMkLst>
          <pc:docMk/>
          <pc:sldMk cId="3778016068" sldId="2477"/>
        </pc:sldMkLst>
      </pc:sldChg>
      <pc:sldChg chg="modSp mod modNotesTx">
        <pc:chgData name="Jennifer RUMBACH" userId="7c02c2d9-a2ab-4677-849a-00640108e185" providerId="ADAL" clId="{41EF1B24-0DB6-4F15-8462-5D37B22338B9}" dt="2021-09-20T02:35:33.200" v="697" actId="20577"/>
        <pc:sldMkLst>
          <pc:docMk/>
          <pc:sldMk cId="4287859882" sldId="2478"/>
        </pc:sldMkLst>
        <pc:spChg chg="mod">
          <ac:chgData name="Jennifer RUMBACH" userId="7c02c2d9-a2ab-4677-849a-00640108e185" providerId="ADAL" clId="{41EF1B24-0DB6-4F15-8462-5D37B22338B9}" dt="2021-09-20T02:35:22.351" v="696" actId="20577"/>
          <ac:spMkLst>
            <pc:docMk/>
            <pc:sldMk cId="4287859882" sldId="2478"/>
            <ac:spMk id="52" creationId="{E33F89C6-2B8C-9443-BEC2-748E315EF48C}"/>
          </ac:spMkLst>
        </pc:spChg>
      </pc:sldChg>
      <pc:sldChg chg="modNotesTx">
        <pc:chgData name="Jennifer RUMBACH" userId="7c02c2d9-a2ab-4677-849a-00640108e185" providerId="ADAL" clId="{41EF1B24-0DB6-4F15-8462-5D37B22338B9}" dt="2021-09-20T01:10:53.363" v="182" actId="20577"/>
        <pc:sldMkLst>
          <pc:docMk/>
          <pc:sldMk cId="579456167" sldId="2479"/>
        </pc:sldMkLst>
      </pc:sldChg>
      <pc:sldChg chg="modSp mod modNotesTx">
        <pc:chgData name="Jennifer RUMBACH" userId="7c02c2d9-a2ab-4677-849a-00640108e185" providerId="ADAL" clId="{41EF1B24-0DB6-4F15-8462-5D37B22338B9}" dt="2021-09-20T01:49:33.558" v="654" actId="20577"/>
        <pc:sldMkLst>
          <pc:docMk/>
          <pc:sldMk cId="4276183163" sldId="2482"/>
        </pc:sldMkLst>
        <pc:spChg chg="mod">
          <ac:chgData name="Jennifer RUMBACH" userId="7c02c2d9-a2ab-4677-849a-00640108e185" providerId="ADAL" clId="{41EF1B24-0DB6-4F15-8462-5D37B22338B9}" dt="2021-09-20T01:49:33.558" v="654" actId="20577"/>
          <ac:spMkLst>
            <pc:docMk/>
            <pc:sldMk cId="4276183163" sldId="2482"/>
            <ac:spMk id="42" creationId="{9655F65A-2270-8745-B2D9-8C6E6AE45F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D4098-FDC5-B942-8E02-79F72B9A75AA}" type="datetimeFigureOut">
              <a:rPr lang="en-US" smtClean="0"/>
              <a:t>9/20/2021</a:t>
            </a:fld>
            <a:endParaRPr lang="en-US"/>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fld id="{2C873F72-DA29-354F-A51F-086B2A85F759}" type="slidenum">
              <a:rPr lang="en-US" smtClean="0"/>
              <a:t>‹#›</a:t>
            </a:fld>
            <a:endParaRPr lang="en-US"/>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a:r>
              <a:rPr lang="en-US" dirty="0"/>
              <a:t>Edit Master text styles</a:t>
            </a:r>
          </a:p>
          <a:p>
            <a:pPr lvl="1"/>
            <a:r>
              <a:rPr lang="en-US" dirty="0"/>
              <a:t>Second level</a:t>
            </a:r>
          </a:p>
          <a:p>
            <a:pPr lvl="1"/>
            <a:r>
              <a:rPr lang="en-US" dirty="0"/>
              <a:t>Third level</a:t>
            </a:r>
          </a:p>
          <a:p>
            <a:pPr lvl="5"/>
            <a:r>
              <a:rPr lang="en-US" dirty="0"/>
              <a:t>Fourth level</a:t>
            </a:r>
          </a:p>
          <a:p>
            <a:pPr lvl="4"/>
            <a:r>
              <a:rPr lang="en-US" dirty="0"/>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600"/>
      </a:spcBef>
      <a:spcAft>
        <a:spcPts val="6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600"/>
      </a:spcBef>
      <a:spcAft>
        <a:spcPts val="6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UrK_OiSciZo"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youtube.com/watch?v=mZJ_X9ysHSo"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UrK_OiSciZo"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youtube.com/watch?v=mZJ_X9ysHS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a:lstStyle/>
          <a:p>
            <a:pPr marL="0" marR="0" indent="0" algn="l" defTabSz="914400" rtl="0" eaLnBrk="0" fontAlgn="base" latinLnBrk="0" hangingPunct="0">
              <a:spcAft>
                <a:spcPts val="0"/>
              </a:spcAft>
              <a:buClrTx/>
              <a:buSzTx/>
              <a:buFontTx/>
              <a:buNone/>
              <a:tabLst/>
              <a:defRPr/>
            </a:pPr>
            <a:r>
              <a:rPr lang="en-US" altLang="en-US" b="1" i="0" u="sng" dirty="0">
                <a:ea typeface="MS PGothic" charset="-128"/>
              </a:rPr>
              <a:t>Important!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en-US" altLang="en-US" b="1" i="0" dirty="0">
                <a:ea typeface="MS PGothic" charset="-128"/>
              </a:rPr>
              <a:t>This Presentation Has Notes</a:t>
            </a:r>
          </a:p>
          <a:p>
            <a:pPr eaLnBrk="1" hangingPunct="1"/>
            <a:r>
              <a:rPr lang="en-US" altLang="en-US" dirty="0"/>
              <a:t>The text the Facilitator speaks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endParaRPr lang="en-US" altLang="en-US" dirty="0"/>
          </a:p>
          <a:p>
            <a:pPr eaLnBrk="1" hangingPunct="1"/>
            <a:r>
              <a:rPr lang="en-US" altLang="en-US" dirty="0"/>
              <a:t>The notes should appear in the dock below the image of the slide when View is set to Normal. If you do not see the notes, hold your cursor on the thin gray bar at the bottom of the window and drag the bar upwards. The notes section will appear. </a:t>
            </a:r>
          </a:p>
          <a:p>
            <a:pPr eaLnBrk="1" hangingPunct="1">
              <a:spcAft>
                <a:spcPts val="0"/>
              </a:spcAft>
            </a:pPr>
            <a:endParaRPr lang="en-US" altLang="en-US" dirty="0"/>
          </a:p>
          <a:p>
            <a:pPr eaLnBrk="1" hangingPunct="1">
              <a:spcAft>
                <a:spcPts val="0"/>
              </a:spcAft>
            </a:pPr>
            <a:r>
              <a:rPr lang="en-US" altLang="en-US" dirty="0"/>
              <a:t>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under Print Layout, choose Notes Pages.</a:t>
            </a:r>
            <a:endParaRPr lang="en-US" altLang="en-US" b="1" dirty="0">
              <a:ea typeface="MS PGothic" charset="-128"/>
            </a:endParaRPr>
          </a:p>
          <a:p>
            <a:pPr eaLnBrk="1" hangingPunct="1">
              <a:spcAft>
                <a:spcPts val="0"/>
              </a:spcAft>
            </a:pPr>
            <a:endParaRPr lang="en-US" altLang="en-US" b="1" i="0" dirty="0">
              <a:ea typeface="MS PGothic" charset="-128"/>
            </a:endParaRPr>
          </a:p>
          <a:p>
            <a:pPr eaLnBrk="1" hangingPunct="1">
              <a:spcAft>
                <a:spcPts val="0"/>
              </a:spcAft>
            </a:pPr>
            <a:r>
              <a:rPr lang="en-US" altLang="en-US" b="1" i="0" dirty="0">
                <a:ea typeface="MS PGothic" charset="-128"/>
              </a:rPr>
              <a:t>Tip on Hiding Slides</a:t>
            </a:r>
            <a:br>
              <a:rPr lang="en-US" altLang="en-US" i="0" baseline="0" dirty="0">
                <a:ea typeface="MS PGothic" charset="-128"/>
              </a:rPr>
            </a:br>
            <a:r>
              <a:rPr lang="en-US" altLang="en-US" i="0" baseline="0" dirty="0">
                <a:ea typeface="MS PGothic" charset="-128"/>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tab Slide Show, click on the icon “Hide Slide.” This means the slide will not be shown on the screen during your slide show. </a:t>
            </a:r>
            <a:endParaRPr lang="en-US" altLang="en-US" i="0" dirty="0">
              <a:ea typeface="MS PGothic" charset="-128"/>
            </a:endParaRPr>
          </a:p>
          <a:p>
            <a:endParaRPr lang="en-US" dirty="0"/>
          </a:p>
        </p:txBody>
      </p:sp>
      <p:sp>
        <p:nvSpPr>
          <p:cNvPr id="4" name="Slide Number Placeholder 3"/>
          <p:cNvSpPr>
            <a:spLocks noGrp="1"/>
          </p:cNvSpPr>
          <p:nvPr>
            <p:ph type="sldNum" sz="quarter" idx="10"/>
          </p:nvPr>
        </p:nvSpPr>
        <p:spPr/>
        <p:txBody>
          <a:bodyPr/>
          <a:lstStyle/>
          <a:p>
            <a:pPr>
              <a:defRPr/>
            </a:pPr>
            <a:fld id="{51432553-FC77-1C41-9E8E-CF8CC94AB64D}" type="slidenum">
              <a:rPr lang="en-US" altLang="en-US" smtClean="0"/>
              <a:pPr>
                <a:defRPr/>
              </a:pPr>
              <a:t>1</a:t>
            </a:fld>
            <a:endParaRPr lang="en-US" altLang="en-US"/>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sz="1200" b="1" u="sng" kern="1200" dirty="0">
                <a:solidFill>
                  <a:schemeClr val="tx1"/>
                </a:solidFill>
                <a:effectLst/>
                <a:latin typeface="+mn-lt"/>
                <a:ea typeface="MS PGothic" pitchFamily="34" charset="-128"/>
                <a:cs typeface="MS PGothic" charset="0"/>
              </a:rPr>
              <a:t>Phase One: Plan and Prepare – Case Planning </a:t>
            </a:r>
            <a:endParaRPr lang="en-US" sz="1200" u="sng"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First let’s look at </a:t>
            </a:r>
            <a:r>
              <a:rPr lang="en-US" sz="1200" b="1" kern="1200" dirty="0">
                <a:solidFill>
                  <a:schemeClr val="tx1"/>
                </a:solidFill>
                <a:effectLst/>
                <a:latin typeface="+mn-lt"/>
                <a:ea typeface="MS PGothic" pitchFamily="34" charset="-128"/>
                <a:cs typeface="MS PGothic" charset="0"/>
              </a:rPr>
              <a:t>interview planning</a:t>
            </a:r>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In relation to the </a:t>
            </a:r>
            <a:r>
              <a:rPr lang="en-US" sz="1200" b="1" kern="1200" dirty="0">
                <a:solidFill>
                  <a:schemeClr val="tx1"/>
                </a:solidFill>
                <a:effectLst/>
                <a:latin typeface="+mn-lt"/>
                <a:ea typeface="MS PGothic" pitchFamily="34" charset="-128"/>
                <a:cs typeface="MS PGothic" charset="0"/>
              </a:rPr>
              <a:t>particular case</a:t>
            </a:r>
            <a:r>
              <a:rPr lang="en-US" sz="1200" kern="1200" dirty="0">
                <a:solidFill>
                  <a:schemeClr val="tx1"/>
                </a:solidFill>
                <a:effectLst/>
                <a:latin typeface="+mn-lt"/>
                <a:ea typeface="MS PGothic" pitchFamily="34" charset="-128"/>
                <a:cs typeface="MS PGothic" charset="0"/>
              </a:rPr>
              <a:t>, you should:</a:t>
            </a:r>
          </a:p>
          <a:p>
            <a:pPr marL="285750" indent="-2857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Establish the purpose and objectives of the interview; </a:t>
            </a:r>
          </a:p>
          <a:p>
            <a:pPr marL="285750" indent="-2857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Review the available information and any documentation;</a:t>
            </a:r>
          </a:p>
          <a:p>
            <a:pPr marL="285750" indent="-2857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Analyze any issues that you will need to explore given the objectives of the interview;</a:t>
            </a:r>
          </a:p>
          <a:p>
            <a:pPr marL="285750" indent="-2857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Identify any information you may need to obtain from other sources; and </a:t>
            </a:r>
          </a:p>
          <a:p>
            <a:pPr marL="285750" indent="-2857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If you are aware of diverse SOGIESC, review key terms and issues relevant to that individual;</a:t>
            </a:r>
          </a:p>
          <a:p>
            <a:pPr marL="285750" indent="-2857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Develop a plan for the interview using the interview planning matrix. </a:t>
            </a: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In relation to </a:t>
            </a:r>
            <a:r>
              <a:rPr lang="en-US" sz="1200" b="1" kern="1200" dirty="0">
                <a:solidFill>
                  <a:schemeClr val="tx1"/>
                </a:solidFill>
                <a:effectLst/>
                <a:latin typeface="+mn-lt"/>
                <a:ea typeface="MS PGothic" pitchFamily="34" charset="-128"/>
                <a:cs typeface="MS PGothic" charset="0"/>
              </a:rPr>
              <a:t>SOGIESC</a:t>
            </a:r>
            <a:r>
              <a:rPr lang="en-US" sz="1200" kern="1200" dirty="0">
                <a:solidFill>
                  <a:schemeClr val="tx1"/>
                </a:solidFill>
                <a:effectLst/>
                <a:latin typeface="+mn-lt"/>
                <a:ea typeface="MS PGothic" pitchFamily="34" charset="-128"/>
                <a:cs typeface="MS PGothic" charset="0"/>
              </a:rPr>
              <a:t>, what kind of information might you want to obtain from other sources in order to help prepare you for your interview? </a:t>
            </a:r>
          </a:p>
          <a:p>
            <a:r>
              <a:rPr lang="en-US" sz="1200" kern="1200" dirty="0">
                <a:solidFill>
                  <a:schemeClr val="tx1"/>
                </a:solidFill>
                <a:effectLst/>
                <a:latin typeface="+mn-lt"/>
                <a:ea typeface="MS PGothic" pitchFamily="34" charset="-128"/>
                <a:cs typeface="MS PGothic" charset="0"/>
              </a:rPr>
              <a:t> </a:t>
            </a:r>
          </a:p>
          <a:p>
            <a:r>
              <a:rPr lang="en-US" sz="1200" i="1" kern="1200" dirty="0">
                <a:solidFill>
                  <a:schemeClr val="tx1"/>
                </a:solidFill>
                <a:effectLst/>
                <a:latin typeface="+mn-lt"/>
                <a:ea typeface="MS PGothic" pitchFamily="34" charset="-128"/>
                <a:cs typeface="MS PGothic" charset="0"/>
              </a:rPr>
              <a:t>Examples: Information about country conditions for peop</a:t>
            </a:r>
            <a:r>
              <a:rPr lang="en-US" sz="1200" kern="1200" dirty="0">
                <a:solidFill>
                  <a:schemeClr val="tx1"/>
                </a:solidFill>
                <a:effectLst/>
                <a:latin typeface="+mn-lt"/>
                <a:ea typeface="MS PGothic" pitchFamily="34" charset="-128"/>
                <a:cs typeface="MS PGothic" charset="0"/>
              </a:rPr>
              <a:t>l</a:t>
            </a:r>
            <a:r>
              <a:rPr lang="en-US" sz="1200" i="1" kern="1200" dirty="0">
                <a:solidFill>
                  <a:schemeClr val="tx1"/>
                </a:solidFill>
                <a:effectLst/>
                <a:latin typeface="+mn-lt"/>
                <a:ea typeface="MS PGothic" pitchFamily="34" charset="-128"/>
                <a:cs typeface="MS PGothic" charset="0"/>
              </a:rPr>
              <a:t>e with diverse SOGIESC, laws and social practices, information about possible referral pathways, and core information about SOGIESC that might require review, such as your Glossary and Guidelines on Gender-Inclusive Communication which are being shared during this training. Recall key information you need to know about the particular aspect of SOGIESC that is relevant to the individual.</a:t>
            </a: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One useful tool is the </a:t>
            </a:r>
            <a:r>
              <a:rPr lang="en-US" sz="1200" b="1" kern="1200" dirty="0">
                <a:solidFill>
                  <a:schemeClr val="tx1"/>
                </a:solidFill>
                <a:effectLst/>
                <a:latin typeface="+mn-lt"/>
                <a:ea typeface="MS PGothic" pitchFamily="34" charset="-128"/>
                <a:cs typeface="MS PGothic" charset="0"/>
              </a:rPr>
              <a:t>Interview Planning Matrix</a:t>
            </a:r>
            <a:r>
              <a:rPr lang="en-US" sz="1200" kern="1200" dirty="0">
                <a:solidFill>
                  <a:schemeClr val="tx1"/>
                </a:solidFill>
                <a:effectLst/>
                <a:latin typeface="+mn-lt"/>
                <a:ea typeface="MS PGothic" pitchFamily="34" charset="-128"/>
                <a:cs typeface="MS PGothic" charset="0"/>
              </a:rPr>
              <a:t>, which can help you analyze new information obtained during the interview, identify any concerns with and gaps in information, and strategize how to approach the remainder of the interview. </a:t>
            </a:r>
          </a:p>
          <a:p>
            <a:endParaRPr lang="en-US" sz="1200" kern="1200" dirty="0">
              <a:solidFill>
                <a:schemeClr val="tx1"/>
              </a:solidFill>
              <a:effectLst/>
              <a:latin typeface="+mn-lt"/>
              <a:ea typeface="MS PGothic" pitchFamily="34" charset="-128"/>
              <a:cs typeface="MS PGothic" charset="0"/>
            </a:endParaRPr>
          </a:p>
          <a:p>
            <a:r>
              <a:rPr lang="en-US" altLang="en-US" sz="1200" i="0" kern="1200" dirty="0">
                <a:solidFill>
                  <a:schemeClr val="tx1"/>
                </a:solidFill>
                <a:effectLst/>
                <a:latin typeface="+mn-lt"/>
                <a:ea typeface="MS PGothic" pitchFamily="34" charset="-128"/>
              </a:rPr>
              <a:t>Now let’s consider </a:t>
            </a:r>
            <a:r>
              <a:rPr lang="en-US" altLang="en-US" sz="1200" b="1" i="0" u="sng" kern="1200" dirty="0">
                <a:solidFill>
                  <a:schemeClr val="tx1"/>
                </a:solidFill>
                <a:effectLst/>
                <a:latin typeface="+mn-lt"/>
                <a:ea typeface="MS PGothic" pitchFamily="34" charset="-128"/>
              </a:rPr>
              <a:t>mental preparation</a:t>
            </a:r>
            <a:r>
              <a:rPr lang="en-US" altLang="en-US" sz="1200" i="0" kern="1200" dirty="0">
                <a:solidFill>
                  <a:schemeClr val="tx1"/>
                </a:solidFill>
                <a:effectLst/>
                <a:latin typeface="+mn-lt"/>
                <a:ea typeface="MS PGothic" pitchFamily="34" charset="-128"/>
              </a:rPr>
              <a:t>. </a:t>
            </a:r>
            <a:r>
              <a:rPr lang="en-US" sz="1200" kern="1200" dirty="0">
                <a:solidFill>
                  <a:schemeClr val="tx1"/>
                </a:solidFill>
                <a:effectLst/>
                <a:latin typeface="+mn-lt"/>
                <a:ea typeface="MS PGothic" pitchFamily="34" charset="-128"/>
                <a:cs typeface="MS PGothic" charset="0"/>
              </a:rPr>
              <a:t>Your attitude and </a:t>
            </a:r>
            <a:r>
              <a:rPr lang="en-US" sz="1200" kern="1200" dirty="0" err="1">
                <a:solidFill>
                  <a:schemeClr val="tx1"/>
                </a:solidFill>
                <a:effectLst/>
                <a:latin typeface="+mn-lt"/>
                <a:ea typeface="MS PGothic" pitchFamily="34" charset="-128"/>
                <a:cs typeface="MS PGothic" charset="0"/>
              </a:rPr>
              <a:t>behaviour</a:t>
            </a:r>
            <a:r>
              <a:rPr lang="en-US" sz="1200" kern="1200" dirty="0">
                <a:solidFill>
                  <a:schemeClr val="tx1"/>
                </a:solidFill>
                <a:effectLst/>
                <a:latin typeface="+mn-lt"/>
                <a:ea typeface="MS PGothic" pitchFamily="34" charset="-128"/>
                <a:cs typeface="MS PGothic" charset="0"/>
              </a:rPr>
              <a:t> as the interviewer can affect the interviewee’s ability and willingness to share information. You must be open-minded, flexible and strategic and ensure you are aware of biases and how they impact what you hear. Let’s think back to the earlier discussions we had on bias. How do you think your bias could impact an interview with a person with diverse SOGIESC?</a:t>
            </a:r>
          </a:p>
          <a:p>
            <a:r>
              <a:rPr lang="en-US" sz="1200" kern="1200" dirty="0">
                <a:solidFill>
                  <a:schemeClr val="tx1"/>
                </a:solidFill>
                <a:effectLst/>
                <a:latin typeface="+mn-lt"/>
                <a:ea typeface="MS PGothic" pitchFamily="34" charset="-128"/>
                <a:cs typeface="MS PGothic" charset="0"/>
              </a:rPr>
              <a:t> </a:t>
            </a:r>
          </a:p>
          <a:p>
            <a:r>
              <a:rPr lang="en-US" sz="1200" i="1" kern="1200" dirty="0">
                <a:solidFill>
                  <a:schemeClr val="tx1"/>
                </a:solidFill>
                <a:effectLst/>
                <a:latin typeface="+mn-lt"/>
                <a:ea typeface="MS PGothic" pitchFamily="34" charset="-128"/>
                <a:cs typeface="MS PGothic" charset="0"/>
              </a:rPr>
              <a:t>Pause for answers. </a:t>
            </a:r>
            <a:endParaRPr lang="en-US" sz="1200" kern="1200" dirty="0">
              <a:solidFill>
                <a:schemeClr val="tx1"/>
              </a:solidFill>
              <a:effectLst/>
              <a:latin typeface="+mn-lt"/>
              <a:ea typeface="MS PGothic" pitchFamily="34" charset="-128"/>
              <a:cs typeface="MS PGothic" charset="0"/>
            </a:endParaRPr>
          </a:p>
          <a:p>
            <a:endParaRPr lang="en-US" altLang="en-US" sz="1200" i="1" dirty="0">
              <a:ea typeface="MS PGothic" charset="-128"/>
            </a:endParaRPr>
          </a:p>
          <a:p>
            <a:r>
              <a:rPr lang="en-US" altLang="en-US" sz="1200" dirty="0">
                <a:ea typeface="MS PGothic" charset="-128"/>
              </a:rPr>
              <a:t>----</a:t>
            </a:r>
          </a:p>
          <a:p>
            <a:endParaRPr lang="en-US" altLang="en-US" sz="1200" b="1" i="1" dirty="0">
              <a:ea typeface="MS PGothic" charset="-128"/>
            </a:endParaRPr>
          </a:p>
          <a:p>
            <a:r>
              <a:rPr lang="en-US" altLang="en-US" sz="1200" b="1" i="1" dirty="0">
                <a:ea typeface="MS PGothic" charset="-128"/>
              </a:rPr>
              <a:t>Time: </a:t>
            </a:r>
            <a:r>
              <a:rPr lang="en-US" altLang="en-US" sz="1200" b="0" i="1" dirty="0">
                <a:ea typeface="MS PGothic" charset="-128"/>
              </a:rPr>
              <a:t>4</a:t>
            </a:r>
            <a:r>
              <a:rPr lang="en-US" altLang="en-US" sz="1200" b="0" i="1" baseline="0" dirty="0">
                <a:ea typeface="MS PGothic" charset="-128"/>
              </a:rPr>
              <a:t> minutes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a:t>
            </a:r>
            <a:r>
              <a:rPr lang="en-US" altLang="en-US" sz="1200" i="1" dirty="0">
                <a:ea typeface="MS PGothic" charset="-128"/>
              </a:rPr>
              <a:t>.</a:t>
            </a: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10</a:t>
            </a:fld>
            <a:endParaRPr lang="en-US"/>
          </a:p>
        </p:txBody>
      </p:sp>
    </p:spTree>
    <p:extLst>
      <p:ext uri="{BB962C8B-B14F-4D97-AF65-F5344CB8AC3E}">
        <p14:creationId xmlns:p14="http://schemas.microsoft.com/office/powerpoint/2010/main" val="238905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One: Plan and Prepare – Mental Preparation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 must keep in mind that 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life experiences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are limited to our context. If we approach the interview through the lens of our own experiences, there is a risk we may be more receptive to statements consistent with our experiences, and give less importance to or filter out statements not consistent with own experiences. What questions we ask, and how we ask them, in order to gather information may also be affected by our experiences and, more generally, our background, so we must always hold an awareness about this as we are conducting interviews.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preparing mentally for an interview, you should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ask</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yourself:</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Am I aware of my own state of mind and views on the case and how this can affect me?</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Am I biased in any way?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Am I able and willing to see the interviewee’s perspective?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How will I minimize the power imbalance?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Do I fully recognize the purposes of the interview and appropriate limits to my lines of questioning?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do you think each of these mean in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context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of an interview with a person with diverse SOGIESC?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Examples: one’s state of mind about diverse SOGIESC, positive or negative, can influence the way information is interpreted; unconscious bias can be engrained due to societal, cultural and religious backgrounds; one must be aware at all times to look at the narrative from the perspective of the interviewee; the interview itself puts the interviewer in a position of power, which can be balanced by the interviewer encouraging the interviewee to lead their own narrative; and the interviewer should recognize that there are limits to what can be asked of a person with diverse SOGIESC given we wish to avoid invasive and intimate questions.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If you feel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discomfort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with the interview for any reason or feel that you hold any prejudice related to diverse SOGIESC, you may wish to question whether you are the right person to be conducting the interview.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Now let’s consider </a:t>
            </a:r>
            <a:r>
              <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rPr>
              <a:t>physical preparation</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 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he interview setting can affect the interviewee’s ability and willingness to share information. What is important in an interview setting with a person with diverse SOGIESC?</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Examples: Individuals can gain entry without being exposed to harassment by guards or other interviewees; the interview is in an enclosed space where others cannot overhear; the space is comfortable and safe; there is access to water and gender-appropriate toilets, if needed.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 minutes (1 hour 32 minutes for PEACE Model section).</a:t>
            </a:r>
          </a:p>
        </p:txBody>
      </p:sp>
      <p:sp>
        <p:nvSpPr>
          <p:cNvPr id="4" name="Slide Number Placeholder 3">
            <a:extLst>
              <a:ext uri="{FF2B5EF4-FFF2-40B4-BE49-F238E27FC236}">
                <a16:creationId xmlns:a16="http://schemas.microsoft.com/office/drawing/2014/main" id="{A8B8BBA7-9671-3240-9BC0-5F0928983BE6}"/>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11</a:t>
            </a:fld>
            <a:endParaRPr lang="en-US"/>
          </a:p>
        </p:txBody>
      </p:sp>
    </p:spTree>
    <p:extLst>
      <p:ext uri="{BB962C8B-B14F-4D97-AF65-F5344CB8AC3E}">
        <p14:creationId xmlns:p14="http://schemas.microsoft.com/office/powerpoint/2010/main" val="392513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One: Plan and Prepare – Physical Preparation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relation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physical planning</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you will need to think about where the interview will be, when it will be, what you need to bring with you and how you will ensure accessibility, safety and security and reasonable accommodation for the participants. Specifically, you should ask:</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Do I have a confidential space?</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Is my space accessible (e.g., can individuals can gain entry with dignity, for instance through security and in the waiting room)?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Does my space have reasonable accommodations (e.g., gender neutral toilets, if needed)?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Is the physical environment comfortable and safe?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Am I displaying my support for people with diverse where and when possible?</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Is the interpreter prepared and appropriate for this interview?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Keep in mind that physical preparation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extends beyond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your individual interview room. Especially for individuals with diverse gender identity and expression, and same-gender couples and families, just getting into our buildings through security and sitting in our waiting rooms can pose a threatening situation. Security guards should be trained on handling ID cards that do not match an individual’s gender expression and safe waiting spaces should be provided to individuals as needed. You also should ensure that gender-neutral toilets and private nursing areas are available for those who need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We’ll now take some time to talk about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interpretation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in the context of interviews with people with diverse SOGIESC.</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minutes (1 hour 32 minutes for PEACE Model section).</a:t>
            </a:r>
          </a:p>
        </p:txBody>
      </p:sp>
      <p:sp>
        <p:nvSpPr>
          <p:cNvPr id="4" name="Slide Number Placeholder 3">
            <a:extLst>
              <a:ext uri="{FF2B5EF4-FFF2-40B4-BE49-F238E27FC236}">
                <a16:creationId xmlns:a16="http://schemas.microsoft.com/office/drawing/2014/main" id="{ED09F6F3-EA18-2047-BDE6-5B04067A8458}"/>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12</a:t>
            </a:fld>
            <a:endParaRPr lang="en-US"/>
          </a:p>
        </p:txBody>
      </p:sp>
    </p:spTree>
    <p:extLst>
      <p:ext uri="{BB962C8B-B14F-4D97-AF65-F5344CB8AC3E}">
        <p14:creationId xmlns:p14="http://schemas.microsoft.com/office/powerpoint/2010/main" val="69472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One: Plan and Prepare – Interpretation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There are several key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challenges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successful interpretation.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The first is the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discomfort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of an individual due to the attitude of the interpreter,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or discomfort of the interpreter due to the diverse SOGIESC of the person being interviewed. An interpreter may demonstrate through non-verbal cues or words that they are not comfortable working with the individual.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The second is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reluctance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of an individual to share information based on factors like the gender, nationality or the attitude of the interpreter or assumptions the individual makes about the interpreter.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is especially common when the interpreter is from the same cultural community</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as the individual. The individual may assume, due to experiences with that community, that the interpreter will be prejudiced or not maintain confidentiality.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The third challenge is discrimination or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abusive language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on the part of the interpreter, especially if they are not trained.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 staff member who does not speak the language of the individual may not realize the interpreter is using words or phrases that are disrespectful, and the individual may feel unable to speak up.</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The fourth challenge is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misunderstandings</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or incorrect language.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Even if an interpreter is not using abusive or derogatory language, they may lack an understanding of terminology related to SOGIESC, and they may lack training on the subject in general. They thus may not correctly interpret what the individual is saying, which can lead to a host of challenges in assisting the individual.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The final challenge is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breaches of confidentiality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by the interpreter.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is a real concern if the interpreter is not committed to the organization and its code of conduct in a sustained manner, or if the interpreter is prejudiced.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minutes (1 hour 32 minutes for PEACE Model section).</a:t>
            </a:r>
          </a:p>
        </p:txBody>
      </p:sp>
      <p:sp>
        <p:nvSpPr>
          <p:cNvPr id="4" name="Slide Number Placeholder 3">
            <a:extLst>
              <a:ext uri="{FF2B5EF4-FFF2-40B4-BE49-F238E27FC236}">
                <a16:creationId xmlns:a16="http://schemas.microsoft.com/office/drawing/2014/main" id="{3E7CB19D-EB2E-0246-9702-6CDB5099D9B6}"/>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13</a:t>
            </a:fld>
            <a:endParaRPr lang="en-US"/>
          </a:p>
        </p:txBody>
      </p:sp>
    </p:spTree>
    <p:extLst>
      <p:ext uri="{BB962C8B-B14F-4D97-AF65-F5344CB8AC3E}">
        <p14:creationId xmlns:p14="http://schemas.microsoft.com/office/powerpoint/2010/main" val="5574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sz="1200" b="1" u="sng" kern="1200" dirty="0">
                <a:solidFill>
                  <a:schemeClr val="tx1"/>
                </a:solidFill>
                <a:effectLst/>
                <a:latin typeface="+mn-lt"/>
                <a:ea typeface="MS PGothic" pitchFamily="34" charset="-128"/>
                <a:cs typeface="MS PGothic" charset="0"/>
              </a:rPr>
              <a:t>Phase One: Plan and Prepare – Interpretation (continued)</a:t>
            </a:r>
            <a:endParaRPr lang="en-US" sz="1200" u="sng"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 </a:t>
            </a:r>
          </a:p>
          <a:p>
            <a:r>
              <a:rPr lang="en-US" altLang="en-US" sz="1200" dirty="0">
                <a:ea typeface="MS PGothic" charset="-128"/>
              </a:rPr>
              <a:t>There are also </a:t>
            </a:r>
            <a:r>
              <a:rPr lang="en-US" altLang="en-US" sz="1200" b="0" dirty="0">
                <a:ea typeface="MS PGothic" charset="-128"/>
              </a:rPr>
              <a:t>several</a:t>
            </a:r>
            <a:r>
              <a:rPr lang="en-US" altLang="en-US" sz="1200" b="1" dirty="0">
                <a:ea typeface="MS PGothic" charset="-128"/>
              </a:rPr>
              <a:t> operational barriers </a:t>
            </a:r>
            <a:r>
              <a:rPr lang="en-US" altLang="en-US" sz="1200" dirty="0">
                <a:ea typeface="MS PGothic" charset="-128"/>
              </a:rPr>
              <a:t>to successful interpretation. </a:t>
            </a:r>
          </a:p>
          <a:p>
            <a:endParaRPr lang="en-US" altLang="en-US" sz="1200" dirty="0">
              <a:ea typeface="MS PGothic" charset="-128"/>
            </a:endParaRPr>
          </a:p>
          <a:p>
            <a:r>
              <a:rPr lang="en-US" altLang="en-US" sz="1200" dirty="0">
                <a:ea typeface="MS PGothic" charset="-128"/>
              </a:rPr>
              <a:t>First, </a:t>
            </a:r>
            <a:r>
              <a:rPr lang="en-US" altLang="en-US" sz="1200" b="0" i="1" dirty="0">
                <a:ea typeface="MS PGothic" charset="-128"/>
              </a:rPr>
              <a:t>community members </a:t>
            </a:r>
            <a:r>
              <a:rPr lang="en-US" altLang="en-US" sz="1200" i="1" dirty="0">
                <a:ea typeface="MS PGothic" charset="-128"/>
              </a:rPr>
              <a:t>are at times the </a:t>
            </a:r>
            <a:r>
              <a:rPr lang="en-US" altLang="en-US" sz="1200" b="1" i="1" dirty="0">
                <a:ea typeface="MS PGothic" charset="-128"/>
              </a:rPr>
              <a:t>only </a:t>
            </a:r>
            <a:r>
              <a:rPr lang="en-US" altLang="en-US" sz="1200" i="1" dirty="0">
                <a:ea typeface="MS PGothic" charset="-128"/>
              </a:rPr>
              <a:t>interpreters available. </a:t>
            </a:r>
          </a:p>
          <a:p>
            <a:r>
              <a:rPr lang="en-US" altLang="en-US" sz="1200" dirty="0">
                <a:ea typeface="MS PGothic" charset="-128"/>
              </a:rPr>
              <a:t>This can lead to the individual being </a:t>
            </a:r>
            <a:r>
              <a:rPr lang="en-US" altLang="en-US" sz="1200" b="0" dirty="0">
                <a:ea typeface="MS PGothic" charset="-128"/>
              </a:rPr>
              <a:t>reluctant </a:t>
            </a:r>
            <a:r>
              <a:rPr lang="en-US" altLang="en-US" sz="1200" dirty="0">
                <a:ea typeface="MS PGothic" charset="-128"/>
              </a:rPr>
              <a:t>to share information.</a:t>
            </a:r>
          </a:p>
          <a:p>
            <a:endParaRPr lang="en-US" altLang="en-US" sz="1200" i="1" dirty="0">
              <a:ea typeface="MS PGothic" charset="-128"/>
            </a:endParaRPr>
          </a:p>
          <a:p>
            <a:r>
              <a:rPr lang="en-US" altLang="en-US" sz="1200" dirty="0">
                <a:ea typeface="MS PGothic" charset="-128"/>
              </a:rPr>
              <a:t>Second, </a:t>
            </a:r>
            <a:r>
              <a:rPr lang="en-US" altLang="en-US" sz="1200" i="1" dirty="0">
                <a:ea typeface="MS PGothic" charset="-128"/>
              </a:rPr>
              <a:t>interpreters may </a:t>
            </a:r>
            <a:r>
              <a:rPr lang="en-US" altLang="en-US" sz="1200" b="1" i="1" dirty="0">
                <a:ea typeface="MS PGothic" charset="-128"/>
              </a:rPr>
              <a:t>change </a:t>
            </a:r>
            <a:r>
              <a:rPr lang="en-US" altLang="en-US" sz="1200" b="0" i="1" dirty="0">
                <a:ea typeface="MS PGothic" charset="-128"/>
              </a:rPr>
              <a:t>often</a:t>
            </a:r>
            <a:r>
              <a:rPr lang="en-US" altLang="en-US" sz="1200" i="1" dirty="0">
                <a:ea typeface="MS PGothic" charset="-128"/>
              </a:rPr>
              <a:t>, which makes training difficult. </a:t>
            </a:r>
          </a:p>
          <a:p>
            <a:r>
              <a:rPr lang="en-US" altLang="en-US" sz="1200" dirty="0">
                <a:ea typeface="MS PGothic" charset="-128"/>
              </a:rPr>
              <a:t>Sometimes, you use different interpreters every time you visit a location. It can be difficult to</a:t>
            </a:r>
            <a:r>
              <a:rPr lang="en-US" altLang="en-US" sz="1200" b="1" dirty="0">
                <a:ea typeface="MS PGothic" charset="-128"/>
              </a:rPr>
              <a:t> retain</a:t>
            </a:r>
            <a:r>
              <a:rPr lang="en-US" altLang="en-US" sz="1200" dirty="0">
                <a:ea typeface="MS PGothic" charset="-128"/>
              </a:rPr>
              <a:t> quality interpreters and hire new interpreters.</a:t>
            </a:r>
          </a:p>
          <a:p>
            <a:endParaRPr lang="en-US" altLang="en-US" sz="1200" i="1" dirty="0">
              <a:ea typeface="MS PGothic" charset="-128"/>
            </a:endParaRPr>
          </a:p>
          <a:p>
            <a:r>
              <a:rPr lang="en-US" altLang="en-US" sz="1200" dirty="0">
                <a:ea typeface="MS PGothic" charset="-128"/>
              </a:rPr>
              <a:t>Third, </a:t>
            </a:r>
            <a:r>
              <a:rPr lang="en-US" altLang="en-US" sz="1200" i="1" dirty="0">
                <a:ea typeface="MS PGothic" charset="-128"/>
              </a:rPr>
              <a:t>interpreters may not be </a:t>
            </a:r>
            <a:r>
              <a:rPr lang="en-US" altLang="en-US" sz="1200" b="0" i="1" dirty="0">
                <a:ea typeface="MS PGothic" charset="-128"/>
              </a:rPr>
              <a:t>staff members, </a:t>
            </a:r>
            <a:r>
              <a:rPr lang="en-US" altLang="en-US" sz="1200" i="1" dirty="0">
                <a:ea typeface="MS PGothic" charset="-128"/>
              </a:rPr>
              <a:t>meaning they do not always </a:t>
            </a:r>
            <a:r>
              <a:rPr lang="en-US" altLang="en-US" sz="1200" b="1" i="1" dirty="0">
                <a:ea typeface="MS PGothic" charset="-128"/>
              </a:rPr>
              <a:t>adhere</a:t>
            </a:r>
            <a:r>
              <a:rPr lang="en-US" altLang="en-US" sz="1200" i="1" dirty="0">
                <a:ea typeface="MS PGothic" charset="-128"/>
              </a:rPr>
              <a:t> to the same standards of conduct.</a:t>
            </a:r>
          </a:p>
          <a:p>
            <a:endParaRPr lang="en-US" altLang="en-US" sz="1200" i="1" dirty="0">
              <a:ea typeface="MS PGothic" charset="-128"/>
            </a:endParaRPr>
          </a:p>
          <a:p>
            <a:r>
              <a:rPr lang="en-US" altLang="en-US" sz="1200" dirty="0">
                <a:ea typeface="MS PGothic" charset="-128"/>
              </a:rPr>
              <a:t>Finally, </a:t>
            </a:r>
            <a:r>
              <a:rPr lang="en-US" altLang="en-US" sz="1200" i="1" dirty="0">
                <a:ea typeface="MS PGothic" charset="-128"/>
              </a:rPr>
              <a:t>rare circumstances may require using a </a:t>
            </a:r>
            <a:r>
              <a:rPr lang="en-US" altLang="en-US" sz="1200" b="1" i="1" dirty="0">
                <a:ea typeface="MS PGothic" charset="-128"/>
              </a:rPr>
              <a:t>family member </a:t>
            </a:r>
            <a:r>
              <a:rPr lang="en-US" altLang="en-US" sz="1200" i="1" dirty="0">
                <a:ea typeface="MS PGothic" charset="-128"/>
              </a:rPr>
              <a:t>as an interpreter. </a:t>
            </a:r>
          </a:p>
          <a:p>
            <a:r>
              <a:rPr lang="en-US" altLang="en-US" sz="1200" dirty="0">
                <a:ea typeface="MS PGothic" charset="-128"/>
              </a:rPr>
              <a:t>An example is a location where the family is </a:t>
            </a:r>
            <a:r>
              <a:rPr lang="en-US" altLang="en-US" sz="1200" b="0" dirty="0">
                <a:ea typeface="MS PGothic" charset="-128"/>
              </a:rPr>
              <a:t>the only group </a:t>
            </a:r>
            <a:r>
              <a:rPr lang="en-US" altLang="en-US" sz="1200" dirty="0">
                <a:ea typeface="MS PGothic" charset="-128"/>
              </a:rPr>
              <a:t>that speaks the language in question and telephonic interpretation is not an option.</a:t>
            </a:r>
          </a:p>
          <a:p>
            <a:endParaRPr lang="en-US" altLang="en-US" sz="1200" i="1" dirty="0">
              <a:ea typeface="MS PGothic" charset="-128"/>
            </a:endParaRPr>
          </a:p>
          <a:p>
            <a:r>
              <a:rPr lang="en-US" altLang="en-US" sz="1200" dirty="0">
                <a:ea typeface="MS PGothic" charset="-128"/>
              </a:rPr>
              <a:t>----</a:t>
            </a:r>
          </a:p>
          <a:p>
            <a:endParaRPr lang="en-US" altLang="en-US" sz="1200" b="1" i="1" dirty="0">
              <a:ea typeface="MS PGothic" charset="-128"/>
            </a:endParaRPr>
          </a:p>
          <a:p>
            <a:r>
              <a:rPr lang="en-US" altLang="en-US" sz="1200" b="1" i="1" dirty="0">
                <a:ea typeface="MS PGothic" charset="-128"/>
              </a:rPr>
              <a:t>Time: </a:t>
            </a:r>
            <a:r>
              <a:rPr lang="en-US" altLang="en-US" sz="1200" b="0" i="1" dirty="0">
                <a:ea typeface="MS PGothic" charset="-128"/>
              </a:rPr>
              <a:t>2</a:t>
            </a:r>
            <a:r>
              <a:rPr lang="en-US" altLang="en-US" sz="1200" b="0" i="1" baseline="0" dirty="0">
                <a:ea typeface="MS PGothic" charset="-128"/>
              </a:rPr>
              <a:t> minutes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a:t>
            </a:r>
            <a:r>
              <a:rPr lang="en-US" altLang="en-US" sz="1200" i="1" dirty="0">
                <a:ea typeface="MS PGothic" charset="-128"/>
              </a:rPr>
              <a:t>.</a:t>
            </a:r>
          </a:p>
        </p:txBody>
      </p:sp>
      <p:sp>
        <p:nvSpPr>
          <p:cNvPr id="4" name="Slide Number Placeholder 3">
            <a:extLst>
              <a:ext uri="{FF2B5EF4-FFF2-40B4-BE49-F238E27FC236}">
                <a16:creationId xmlns:a16="http://schemas.microsoft.com/office/drawing/2014/main" id="{BC797FFC-3DA7-E349-AD0E-B6C3F0729624}"/>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14</a:t>
            </a:fld>
            <a:endParaRPr lang="en-US"/>
          </a:p>
        </p:txBody>
      </p:sp>
    </p:spTree>
    <p:extLst>
      <p:ext uri="{BB962C8B-B14F-4D97-AF65-F5344CB8AC3E}">
        <p14:creationId xmlns:p14="http://schemas.microsoft.com/office/powerpoint/2010/main" val="34682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One: Plan and Prepare – Interpretation (continued)</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discuss the questions on the screen as a group.</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595959"/>
                </a:solidFill>
                <a:effectLst/>
                <a:uLnTx/>
                <a:uFillTx/>
                <a:latin typeface="+mn-lt"/>
                <a:ea typeface="MS PGothic" charset="-128"/>
                <a:cs typeface="Calibri" charset="0"/>
              </a:rPr>
              <a:t>What </a:t>
            </a:r>
            <a:r>
              <a:rPr kumimoji="0" lang="en-US" altLang="en-US" sz="1200" b="1" i="0" u="none" strike="noStrike" kern="0" cap="none" spc="0" normalizeH="0" baseline="0" noProof="0" dirty="0">
                <a:ln>
                  <a:noFill/>
                </a:ln>
                <a:solidFill>
                  <a:srgbClr val="595959"/>
                </a:solidFill>
                <a:effectLst/>
                <a:uLnTx/>
                <a:uFillTx/>
                <a:latin typeface="+mn-lt"/>
                <a:ea typeface="MS PGothic" charset="-128"/>
                <a:cs typeface="Calibri" charset="0"/>
              </a:rPr>
              <a:t>impact</a:t>
            </a:r>
            <a:r>
              <a:rPr kumimoji="0" lang="en-US" altLang="en-US" sz="1200" b="0" i="0" u="none" strike="noStrike" kern="0" cap="none" spc="0" normalizeH="0" baseline="0" noProof="0" dirty="0">
                <a:ln>
                  <a:noFill/>
                </a:ln>
                <a:solidFill>
                  <a:srgbClr val="595959"/>
                </a:solidFill>
                <a:effectLst/>
                <a:uLnTx/>
                <a:uFillTx/>
                <a:latin typeface="+mn-lt"/>
                <a:ea typeface="MS PGothic" charset="-128"/>
                <a:cs typeface="Calibri" charset="0"/>
              </a:rPr>
              <a:t> could the </a:t>
            </a:r>
            <a:r>
              <a:rPr kumimoji="0" lang="en-US" altLang="en-US" sz="1200" b="0" i="0" u="none" strike="noStrike" kern="0" cap="none" spc="0" normalizeH="0" baseline="0" noProof="0" dirty="0">
                <a:ln>
                  <a:noFill/>
                </a:ln>
                <a:solidFill>
                  <a:srgbClr val="C0504D"/>
                </a:solidFill>
                <a:effectLst/>
                <a:uLnTx/>
                <a:uFillTx/>
                <a:latin typeface="+mn-lt"/>
                <a:ea typeface="MS PGothic" charset="-128"/>
                <a:cs typeface="Calibri" charset="0"/>
              </a:rPr>
              <a:t>gender, nationality, ethnicity or linguistic group </a:t>
            </a:r>
            <a:r>
              <a:rPr kumimoji="0" lang="en-US" altLang="en-US" sz="1200" b="0" i="0" u="none" strike="noStrike" kern="0" cap="none" spc="0" normalizeH="0" baseline="0" noProof="0" dirty="0">
                <a:ln>
                  <a:noFill/>
                </a:ln>
                <a:solidFill>
                  <a:srgbClr val="595959"/>
                </a:solidFill>
                <a:effectLst/>
                <a:uLnTx/>
                <a:uFillTx/>
                <a:latin typeface="+mn-lt"/>
                <a:ea typeface="MS PGothic" charset="-128"/>
                <a:cs typeface="Calibri" charset="0"/>
              </a:rPr>
              <a:t>of an interpreter have on an interview?</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How can we confirm </a:t>
            </a:r>
            <a:r>
              <a:rPr kumimoji="0" lang="en-US" altLang="en-US" sz="1200" b="0" i="0" u="none" strike="noStrike" kern="0" cap="none" spc="0" normalizeH="0" baseline="0" noProof="0" dirty="0">
                <a:ln>
                  <a:noFill/>
                </a:ln>
                <a:solidFill>
                  <a:srgbClr val="C0504D"/>
                </a:solidFill>
                <a:effectLst/>
                <a:uLnTx/>
                <a:uFillTx/>
                <a:latin typeface="+mn-lt"/>
                <a:ea typeface="MS PGothic" charset="-128"/>
                <a:cs typeface="Calibri" charset="0"/>
              </a:rPr>
              <a:t>interpreters are </a:t>
            </a:r>
            <a:r>
              <a:rPr kumimoji="0" lang="en-US" altLang="en-US" sz="1200" b="1" i="0" u="none" strike="noStrike" kern="0" cap="none" spc="0" normalizeH="0" baseline="0" noProof="0" dirty="0">
                <a:ln>
                  <a:noFill/>
                </a:ln>
                <a:solidFill>
                  <a:srgbClr val="C0504D"/>
                </a:solidFill>
                <a:effectLst/>
                <a:uLnTx/>
                <a:uFillTx/>
                <a:latin typeface="+mn-lt"/>
                <a:ea typeface="MS PGothic" charset="-128"/>
                <a:cs typeface="Calibri" charset="0"/>
              </a:rPr>
              <a:t>comfortable</a:t>
            </a:r>
            <a:r>
              <a:rPr kumimoji="0" lang="en-US" altLang="en-US" sz="1200" b="1" i="0" u="none" strike="noStrike" kern="0" cap="none" spc="0" normalizeH="0" baseline="0" noProof="0" dirty="0">
                <a:ln>
                  <a:noFill/>
                </a:ln>
                <a:solidFill>
                  <a:srgbClr val="3743A8"/>
                </a:solidFill>
                <a:effectLst/>
                <a:uLnTx/>
                <a:uFillTx/>
                <a:latin typeface="+mn-lt"/>
                <a:ea typeface="MS PGothic" charset="-128"/>
                <a:cs typeface="Calibri" charset="0"/>
              </a:rPr>
              <a:t> </a:t>
            </a: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interpreting for people with diverse SOGIESC? How can we provide </a:t>
            </a:r>
            <a:r>
              <a:rPr kumimoji="0" lang="en-US" altLang="en-US" sz="1200" b="0" i="0" u="none" strike="noStrike" kern="0" cap="none" spc="0" normalizeH="0" baseline="0" noProof="0" dirty="0">
                <a:ln>
                  <a:noFill/>
                </a:ln>
                <a:solidFill>
                  <a:srgbClr val="C0504D"/>
                </a:solidFill>
                <a:effectLst/>
                <a:uLnTx/>
                <a:uFillTx/>
                <a:latin typeface="+mn-lt"/>
                <a:ea typeface="MS PGothic" charset="-128"/>
                <a:cs typeface="Calibri" charset="0"/>
              </a:rPr>
              <a:t>training?</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Should interpreters be allowed to </a:t>
            </a:r>
            <a:r>
              <a:rPr kumimoji="0" lang="en-US" altLang="en-US" sz="1200" b="1" i="0" u="none" strike="noStrike" kern="0" cap="none" spc="0" normalizeH="0" baseline="0" noProof="0" dirty="0">
                <a:ln>
                  <a:noFill/>
                </a:ln>
                <a:solidFill>
                  <a:srgbClr val="C0504D"/>
                </a:solidFill>
                <a:effectLst/>
                <a:uLnTx/>
                <a:uFillTx/>
                <a:latin typeface="+mn-lt"/>
                <a:ea typeface="MS PGothic" charset="-128"/>
                <a:cs typeface="Calibri" charset="0"/>
              </a:rPr>
              <a:t>“opt out” </a:t>
            </a: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of interviews with people with diverse SOGIESC?</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What </a:t>
            </a:r>
            <a:r>
              <a:rPr kumimoji="0" lang="en-US" altLang="en-US" sz="1200" b="1" i="0" u="none" strike="noStrike" kern="0" cap="none" spc="0" normalizeH="0" baseline="0" noProof="0" dirty="0">
                <a:ln>
                  <a:noFill/>
                </a:ln>
                <a:solidFill>
                  <a:srgbClr val="C0504D"/>
                </a:solidFill>
                <a:effectLst/>
                <a:uLnTx/>
                <a:uFillTx/>
                <a:latin typeface="+mn-lt"/>
                <a:ea typeface="MS PGothic" charset="-128"/>
                <a:cs typeface="Calibri" charset="0"/>
              </a:rPr>
              <a:t>alternatives</a:t>
            </a:r>
            <a:r>
              <a:rPr kumimoji="0" lang="en-US" altLang="en-US" sz="1200" b="1" i="0" u="none" strike="noStrike" kern="0" cap="none" spc="0" normalizeH="0" baseline="0" noProof="0" dirty="0">
                <a:ln>
                  <a:noFill/>
                </a:ln>
                <a:solidFill>
                  <a:prstClr val="black"/>
                </a:solidFill>
                <a:effectLst/>
                <a:uLnTx/>
                <a:uFillTx/>
                <a:latin typeface="+mn-lt"/>
                <a:ea typeface="MS PGothic" charset="-128"/>
                <a:cs typeface="Calibri" charset="0"/>
              </a:rPr>
              <a:t> </a:t>
            </a: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are available if an individual will not interview with an interpreter from their community?</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What are the </a:t>
            </a:r>
            <a:r>
              <a:rPr kumimoji="0" lang="en-US" altLang="en-US" sz="1200" b="0" i="0" u="none" strike="noStrike" kern="0" cap="none" spc="0" normalizeH="0" baseline="0" noProof="0" dirty="0">
                <a:ln>
                  <a:noFill/>
                </a:ln>
                <a:solidFill>
                  <a:srgbClr val="C0504D"/>
                </a:solidFill>
                <a:effectLst/>
                <a:uLnTx/>
                <a:uFillTx/>
                <a:latin typeface="+mn-lt"/>
                <a:ea typeface="MS PGothic" charset="-128"/>
                <a:cs typeface="Calibri" charset="0"/>
              </a:rPr>
              <a:t>challenges</a:t>
            </a:r>
            <a:r>
              <a:rPr kumimoji="0" lang="en-US" altLang="en-US" sz="1200" b="1" i="0" u="none" strike="noStrike" kern="0" cap="none" spc="0" normalizeH="0" baseline="0" noProof="0" dirty="0">
                <a:ln>
                  <a:noFill/>
                </a:ln>
                <a:solidFill>
                  <a:srgbClr val="0B2477"/>
                </a:solidFill>
                <a:effectLst/>
                <a:uLnTx/>
                <a:uFillTx/>
                <a:latin typeface="+mn-lt"/>
                <a:ea typeface="MS PGothic" charset="-128"/>
                <a:cs typeface="Calibri" charset="0"/>
              </a:rPr>
              <a:t> </a:t>
            </a: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you’</a:t>
            </a:r>
            <a:r>
              <a:rPr kumimoji="0" lang="en-US" altLang="ja-JP" sz="1200" b="0" i="0" u="none" strike="noStrike" kern="0" cap="none" spc="0" normalizeH="0" baseline="0" noProof="0" dirty="0">
                <a:ln>
                  <a:noFill/>
                </a:ln>
                <a:solidFill>
                  <a:prstClr val="black"/>
                </a:solidFill>
                <a:effectLst/>
                <a:uLnTx/>
                <a:uFillTx/>
                <a:latin typeface="+mn-lt"/>
                <a:ea typeface="MS PGothic" charset="-128"/>
                <a:cs typeface="Calibri" charset="0"/>
              </a:rPr>
              <a:t>ve faced using interpreters, and what are the </a:t>
            </a:r>
            <a:r>
              <a:rPr kumimoji="0" lang="en-US" altLang="ja-JP" sz="1200" b="1" i="0" u="none" strike="noStrike" kern="0" cap="none" spc="0" normalizeH="0" baseline="0" noProof="0" dirty="0">
                <a:ln>
                  <a:noFill/>
                </a:ln>
                <a:solidFill>
                  <a:srgbClr val="C0504D"/>
                </a:solidFill>
                <a:effectLst/>
                <a:uLnTx/>
                <a:uFillTx/>
                <a:latin typeface="+mn-lt"/>
                <a:ea typeface="MS PGothic" charset="-128"/>
                <a:cs typeface="Calibri" charset="0"/>
              </a:rPr>
              <a:t>best practices </a:t>
            </a:r>
            <a:r>
              <a:rPr kumimoji="0" lang="en-US" altLang="ja-JP" sz="1200" b="0" i="0" u="none" strike="noStrike" kern="0" cap="none" spc="0" normalizeH="0" baseline="0" noProof="0" dirty="0">
                <a:ln>
                  <a:noFill/>
                </a:ln>
                <a:solidFill>
                  <a:prstClr val="black"/>
                </a:solidFill>
                <a:effectLst/>
                <a:uLnTx/>
                <a:uFillTx/>
                <a:latin typeface="+mn-lt"/>
                <a:ea typeface="MS PGothic" charset="-128"/>
                <a:cs typeface="Calibri" charset="0"/>
              </a:rPr>
              <a:t>you’ve used to address those challenges?</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Before we move on to the next phase of the PEACE mode</a:t>
            </a:r>
            <a:r>
              <a:rPr kumimoji="0" lang="en-US" altLang="en-US" sz="1200" b="0" i="0" u="none" strike="noStrike" kern="0" cap="none" spc="0" normalizeH="0" baseline="0" noProof="0" dirty="0">
                <a:ln>
                  <a:noFill/>
                </a:ln>
                <a:solidFill>
                  <a:srgbClr val="C0504D"/>
                </a:solidFill>
                <a:effectLst/>
                <a:uLnTx/>
                <a:uFillTx/>
                <a:latin typeface="+mn-lt"/>
                <a:ea typeface="MS PGothic" charset="-128"/>
                <a:cs typeface="Calibri" charset="0"/>
              </a:rPr>
              <a:t>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altLang="en-US" sz="1200" b="0" i="0" u="none" strike="noStrike" kern="0" cap="none" spc="0" normalizeH="0" baseline="0" noProof="0" dirty="0">
                <a:ln>
                  <a:noFill/>
                </a:ln>
                <a:solidFill>
                  <a:srgbClr val="C0504D"/>
                </a:solidFill>
                <a:effectLst/>
                <a:uLnTx/>
                <a:uFillTx/>
                <a:latin typeface="+mn-lt"/>
                <a:ea typeface="MS PGothic" charset="-128"/>
                <a:cs typeface="Calibri" charset="0"/>
              </a:rPr>
              <a:t>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et’s go back now to 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mock script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exercises. What could the interviewers have done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better</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plan and prepare?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10 minutes (1 hour 32 minutes for PEACE Model section).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151</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for suggested answers to these discussion questions.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FE1E6CEA-C408-C14C-ADF5-F5AD433AB2C8}"/>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15</a:t>
            </a:fld>
            <a:endParaRPr lang="en-US"/>
          </a:p>
        </p:txBody>
      </p:sp>
    </p:spTree>
    <p:extLst>
      <p:ext uri="{BB962C8B-B14F-4D97-AF65-F5344CB8AC3E}">
        <p14:creationId xmlns:p14="http://schemas.microsoft.com/office/powerpoint/2010/main" val="379299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Two: Engage and Explain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second phase of the PEACE model is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Engage and Explain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first minutes of an interview are crucial – they will set the tone for everything that follows and will have a significant impact on whether or not the purpose of the interview is achieved.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do you think it’s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important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do during the engage and explain phase when interviewing a person with diverse SOGIESC?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Examples: Set the person at ease, establish rapport, explain why they are there, go over the structure of the interview, share information about safe spaces and confidentiality, ensure they are comfortable with the interpreter, and answer any initial questions the individual has.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p>
        </p:txBody>
      </p:sp>
      <p:sp>
        <p:nvSpPr>
          <p:cNvPr id="4" name="Slide Number Placeholder 3">
            <a:extLst>
              <a:ext uri="{FF2B5EF4-FFF2-40B4-BE49-F238E27FC236}">
                <a16:creationId xmlns:a16="http://schemas.microsoft.com/office/drawing/2014/main" id="{BA1FE2AB-B334-9F4E-B1EC-F0EFEF02CC0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16</a:t>
            </a:fld>
            <a:endParaRPr lang="en-US"/>
          </a:p>
        </p:txBody>
      </p:sp>
    </p:spTree>
    <p:extLst>
      <p:ext uri="{BB962C8B-B14F-4D97-AF65-F5344CB8AC3E}">
        <p14:creationId xmlns:p14="http://schemas.microsoft.com/office/powerpoint/2010/main" val="207983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Two: Engage and Explain (continued)</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the first moments, you have the opportunity to put the interviewee at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ease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create an atmosphere of safety and trust, understand the priorities or needs of the interviewee, communicate your expectations for the interview and of the interviewee, and introduce the interpreter and explain their role.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Explain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step should always include the following:</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purpose and procedure of the interview</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role of the interpreter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duty of confidentiality and safe space information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 reminder that the interviewee can stop at any time, and an agreement on a “stop” signal to make sure they can remain in control</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An acknowledge of how difficult it may be to answer certain questions and a note that the interviewee can let you know when something is too difficult</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It’s a</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so important to start a conversation and engage with the person in front of you because this will help establish a rapport, which is important considering the person will be sharing sensitive personal information with you that may evoke feelings of shame, stigma and upset. Having a good rapport will help them feel more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accepted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relaxed and willing to share.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How do we establish good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rapport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answers before moving to the next slide.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an interpreter sits with a migrant and a case worker inside an office environment.]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9CC7A93E-5457-2A44-8988-9321BC6BA728}"/>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17</a:t>
            </a:fld>
            <a:endParaRPr lang="en-US"/>
          </a:p>
        </p:txBody>
      </p:sp>
    </p:spTree>
    <p:extLst>
      <p:ext uri="{BB962C8B-B14F-4D97-AF65-F5344CB8AC3E}">
        <p14:creationId xmlns:p14="http://schemas.microsoft.com/office/powerpoint/2010/main" val="281161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Two: Engage and Explain (continued)</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There are many different ways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build rapport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Some of them include: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Creating a supporting and welcoming space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Use both verbal and non-verbal communication to convey acceptance and safety</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Approaching every individua</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in a non-judgmental manner</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Asking if the individua</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 is comfortable with the interpreter</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For persons who have a diverse gender identity, asking or confirming their current name and pronouns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Beginning the interview with simple, non-sensitive topics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else would you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add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to this list?</a:t>
            </a: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an interviewer sits on a tapestry outside in Cameroon writing on a pad as they interview a person holding a baby and a young child sitting next to them.]</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94983A6C-C5F6-824B-AE9E-2D18CC14EA64}"/>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18</a:t>
            </a:fld>
            <a:endParaRPr lang="en-US"/>
          </a:p>
        </p:txBody>
      </p:sp>
    </p:spTree>
    <p:extLst>
      <p:ext uri="{BB962C8B-B14F-4D97-AF65-F5344CB8AC3E}">
        <p14:creationId xmlns:p14="http://schemas.microsoft.com/office/powerpoint/2010/main" val="217964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425059"/>
          </a:xfrm>
          <a:prstGeom prst="rect">
            <a:avLst/>
          </a:prstGeo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effectLst/>
                <a:uLnTx/>
                <a:uFillTx/>
                <a:latin typeface="+mn-lt"/>
                <a:ea typeface="MS PGothic" pitchFamily="34" charset="-128"/>
                <a:cs typeface="MS PGothic" charset="0"/>
              </a:rPr>
              <a:t>Phase Two: Engage and Explain (continued)</a:t>
            </a:r>
            <a:endParaRPr kumimoji="0" lang="en-US" sz="1200" b="0" i="0" u="sng"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Finally, let’s think back to the Foundation Topics module on </a:t>
            </a:r>
            <a:r>
              <a:rPr kumimoji="0" lang="en-US" sz="1200" b="1" i="0" u="none" strike="noStrike" kern="1200" cap="none" spc="0" normalizeH="0" baseline="0" noProof="0" dirty="0">
                <a:ln>
                  <a:noFill/>
                </a:ln>
                <a:effectLst/>
                <a:uLnTx/>
                <a:uFillTx/>
                <a:latin typeface="+mn-lt"/>
                <a:ea typeface="MS PGothic" pitchFamily="34" charset="-128"/>
                <a:cs typeface="MS PGothic" charset="0"/>
              </a:rPr>
              <a:t>Inclusive Communication</a:t>
            </a:r>
            <a:r>
              <a:rPr kumimoji="0" lang="en-US" sz="1200" b="0" i="0" u="none" strike="noStrike" kern="1200" cap="none" spc="0" normalizeH="0" baseline="0" noProof="0" dirty="0">
                <a:ln>
                  <a:noFill/>
                </a:ln>
                <a:effectLst/>
                <a:uLnTx/>
                <a:uFillTx/>
                <a:latin typeface="+mn-lt"/>
                <a:ea typeface="MS PGothic" pitchFamily="34" charset="-128"/>
                <a:cs typeface="MS PGothic" charset="0"/>
              </a:rPr>
              <a:t>. In that module, we learned some of the basic opening questions you might ask someone with diverse SOGIESC when you meet with them, if relevant to their particular situation and that interview. Several of those questions are displayed on the screen.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They include: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pitchFamily="34" charset="-128"/>
              </a:rPr>
              <a:t>May I record information about your </a:t>
            </a:r>
            <a:r>
              <a:rPr kumimoji="0" lang="en-US" sz="1200" b="0" i="0" u="none" strike="noStrike" kern="1200" cap="none" spc="0" normalizeH="0" baseline="0" noProof="0" dirty="0">
                <a:ln>
                  <a:noFill/>
                </a:ln>
                <a:effectLst/>
                <a:uLnTx/>
                <a:uFillTx/>
                <a:latin typeface="+mn-lt"/>
                <a:ea typeface="Calibri" charset="0"/>
                <a:cs typeface="Calibri" charset="0"/>
              </a:rPr>
              <a:t>[sexual orientation, gender identity, gender expression or sex characteristics] in [file, database, etc.]</a:t>
            </a:r>
            <a:r>
              <a:rPr kumimoji="0" lang="en-US" altLang="en-US" sz="1200" b="0" i="0" u="none" strike="noStrike" kern="1200" cap="none" spc="0" normalizeH="0" baseline="0" noProof="0" dirty="0">
                <a:ln>
                  <a:noFill/>
                </a:ln>
                <a:effectLst/>
                <a:uLnTx/>
                <a:uFillTx/>
                <a:latin typeface="+mn-lt"/>
                <a:ea typeface="MS PGothic" pitchFamily="34"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pitchFamily="34" charset="-128"/>
              </a:rPr>
              <a:t>May I share information about your </a:t>
            </a:r>
            <a:r>
              <a:rPr kumimoji="0" lang="en-US" sz="1200" b="0" i="0" u="none" strike="noStrike" kern="1200" cap="none" spc="0" normalizeH="0" baseline="0" noProof="0" dirty="0">
                <a:ln>
                  <a:noFill/>
                </a:ln>
                <a:effectLst/>
                <a:uLnTx/>
                <a:uFillTx/>
                <a:latin typeface="+mn-lt"/>
                <a:ea typeface="Calibri" charset="0"/>
                <a:cs typeface="Calibri" charset="0"/>
              </a:rPr>
              <a:t>[sexual orientation, gender identity, gender expression or sex characteristics] </a:t>
            </a:r>
            <a:r>
              <a:rPr kumimoji="0" lang="en-US" altLang="en-US" sz="1200" b="0" i="0" u="none" strike="noStrike" kern="1200" cap="none" spc="0" normalizeH="0" baseline="0" noProof="0" dirty="0">
                <a:ln>
                  <a:noFill/>
                </a:ln>
                <a:effectLst/>
                <a:uLnTx/>
                <a:uFillTx/>
                <a:latin typeface="+mn-lt"/>
                <a:ea typeface="MS PGothic" pitchFamily="34" charset="-128"/>
              </a:rPr>
              <a:t>with [person, entity, etc.]? </a:t>
            </a:r>
            <a:endParaRPr kumimoji="0" lang="en-US" altLang="en-US" sz="1200" b="1" i="0" u="none" strike="noStrike" kern="1200" cap="none" spc="0" normalizeH="0" baseline="0" noProof="0" dirty="0">
              <a:ln>
                <a:noFill/>
              </a:ln>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pitchFamily="34" charset="-128"/>
              </a:rPr>
              <a:t>Do your family members know about your </a:t>
            </a:r>
            <a:r>
              <a:rPr kumimoji="0" lang="en-US" sz="1200" b="0" i="0" u="none" strike="noStrike" kern="1200" cap="none" spc="0" normalizeH="0" baseline="0" noProof="0" dirty="0">
                <a:ln>
                  <a:noFill/>
                </a:ln>
                <a:effectLst/>
                <a:uLnTx/>
                <a:uFillTx/>
                <a:latin typeface="+mn-lt"/>
                <a:ea typeface="Calibri" charset="0"/>
                <a:cs typeface="Calibri" charset="0"/>
              </a:rPr>
              <a:t>[sexual orientation, gender identity, gender expression or sex characteristics]</a:t>
            </a:r>
            <a:r>
              <a:rPr kumimoji="0" lang="en-US" altLang="en-US" sz="1200" b="0" i="0" u="none" strike="noStrike" kern="1200" cap="none" spc="0" normalizeH="0" baseline="0" noProof="0" dirty="0">
                <a:ln>
                  <a:noFill/>
                </a:ln>
                <a:effectLst/>
                <a:uLnTx/>
                <a:uFillTx/>
                <a:latin typeface="+mn-lt"/>
                <a:ea typeface="MS PGothic" pitchFamily="34" charset="-128"/>
              </a:rPr>
              <a:t>? If so, may we discuss it in front of them?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pitchFamily="34" charset="-128"/>
              </a:rPr>
              <a:t>Do you have a partner or spouse who we may also assist?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mn-lt"/>
                <a:ea typeface="MS PGothic" pitchFamily="34" charset="-128"/>
              </a:rPr>
              <a:t>[For individua</a:t>
            </a:r>
            <a:r>
              <a:rPr kumimoji="0" lang="en-US" sz="1200" b="0" i="0" u="none" strike="noStrike" kern="1200" cap="none" spc="0" normalizeH="0" baseline="0" noProof="0" dirty="0">
                <a:ln>
                  <a:noFill/>
                </a:ln>
                <a:effectLst/>
                <a:uLnTx/>
                <a:uFillTx/>
                <a:latin typeface="+mn-lt"/>
                <a:ea typeface="Calibri" charset="0"/>
                <a:cs typeface="Calibri" charset="0"/>
              </a:rPr>
              <a:t>ls who have disclosed a diverse gender identity only] What gender, name, pronoun and title would you like us to use? </a:t>
            </a:r>
            <a:r>
              <a:rPr kumimoji="0" lang="en-US" altLang="en-US" sz="1200" b="1" i="0" u="none" strike="noStrike" kern="1200" cap="none" spc="0" normalizeH="0" baseline="0" noProof="0" dirty="0">
                <a:ln>
                  <a:noFill/>
                </a:ln>
                <a:effectLst/>
                <a:uLnTx/>
                <a:uFillTx/>
                <a:latin typeface="+mn-lt"/>
                <a:ea typeface="MS PGothic"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Calibri" charset="0"/>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Calibri" charset="0"/>
                <a:cs typeface="Calibri" charset="0"/>
              </a:rPr>
              <a:t>Recall that when we ask about someone’s current gender, name, pronouns and title we should explain, if relevant, that:</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mn-lt"/>
                <a:ea typeface="Calibri" charset="0"/>
                <a:cs typeface="Calibri" charset="0"/>
              </a:rPr>
              <a:t>We will note your gender, name, pronoun and title in our records.</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mn-lt"/>
                <a:ea typeface="Calibri" charset="0"/>
                <a:cs typeface="Calibri" charset="0"/>
              </a:rPr>
              <a:t>For legal reasons, the sex and name that is listed on your official documents may be used on our forms as your primary information. This is required by the organization and we apologize for the discomfort this might cause. </a:t>
            </a: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Keep in mind that you often </a:t>
            </a:r>
            <a:r>
              <a:rPr kumimoji="0" lang="en-US" sz="1200" b="1" i="0" u="none" strike="noStrike" kern="1200" cap="none" spc="0" normalizeH="0" baseline="0" noProof="0" dirty="0">
                <a:ln>
                  <a:noFill/>
                </a:ln>
                <a:effectLst/>
                <a:uLnTx/>
                <a:uFillTx/>
                <a:latin typeface="+mn-lt"/>
                <a:ea typeface="MS PGothic" pitchFamily="34" charset="-128"/>
                <a:cs typeface="MS PGothic" charset="0"/>
              </a:rPr>
              <a:t>will not know </a:t>
            </a:r>
            <a:r>
              <a:rPr kumimoji="0" lang="en-US" sz="1200" b="0" i="0" u="none" strike="noStrike" kern="1200" cap="none" spc="0" normalizeH="0" baseline="0" noProof="0" dirty="0">
                <a:ln>
                  <a:noFill/>
                </a:ln>
                <a:effectLst/>
                <a:uLnTx/>
                <a:uFillTx/>
                <a:latin typeface="+mn-lt"/>
                <a:ea typeface="MS PGothic" pitchFamily="34" charset="-128"/>
                <a:cs typeface="MS PGothic" charset="0"/>
              </a:rPr>
              <a:t>you are interviewing a person with diverse SOGIESC until they disclose that information to you, so you should launch every interview you conduct using the same basic tenets of openness and respect and be ready for a disclosure at any time.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Now let’s go back now to our </a:t>
            </a:r>
            <a:r>
              <a:rPr kumimoji="0" lang="en-US" sz="1200" b="1" i="0" u="none" strike="noStrike" kern="1200" cap="none" spc="0" normalizeH="0" baseline="0" noProof="0" dirty="0">
                <a:ln>
                  <a:noFill/>
                </a:ln>
                <a:effectLst/>
                <a:uLnTx/>
                <a:uFillTx/>
                <a:latin typeface="+mn-lt"/>
                <a:ea typeface="MS PGothic" pitchFamily="34" charset="-128"/>
                <a:cs typeface="MS PGothic" charset="0"/>
              </a:rPr>
              <a:t>mock script </a:t>
            </a:r>
            <a:r>
              <a:rPr kumimoji="0" lang="en-US" sz="1200" b="0" i="0" u="none" strike="noStrike" kern="1200" cap="none" spc="0" normalizeH="0" baseline="0" noProof="0" dirty="0">
                <a:ln>
                  <a:noFill/>
                </a:ln>
                <a:effectLst/>
                <a:uLnTx/>
                <a:uFillTx/>
                <a:latin typeface="+mn-lt"/>
                <a:ea typeface="MS PGothic" pitchFamily="34" charset="-128"/>
                <a:cs typeface="MS PGothic" charset="0"/>
              </a:rPr>
              <a:t>exercises. What could the interviewers have done better to engage and explain?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3 minutes (1 hour 32 minutes for PEACE Model section).</a:t>
            </a:r>
            <a:endParaRPr kumimoji="0" lang="en-US" sz="1200" b="0" i="0" u="none" strike="noStrike" kern="1200" cap="none" spc="0" normalizeH="0" baseline="0" noProof="0" dirty="0">
              <a:ln>
                <a:noFill/>
              </a:ln>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A62F7E26-8FF1-FC46-BD1F-0EF58B74CACE}"/>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19</a:t>
            </a:fld>
            <a:endParaRPr lang="en-US"/>
          </a:p>
        </p:txBody>
      </p:sp>
    </p:spTree>
    <p:extLst>
      <p:ext uri="{BB962C8B-B14F-4D97-AF65-F5344CB8AC3E}">
        <p14:creationId xmlns:p14="http://schemas.microsoft.com/office/powerpoint/2010/main" val="160523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0"/>
              </a:spcAft>
            </a:pPr>
            <a:r>
              <a:rPr lang="en-US" altLang="en-US" b="1" u="sng" dirty="0">
                <a:ea typeface="MS PGothic" charset="-128"/>
              </a:rPr>
              <a:t>Opening Slide</a:t>
            </a:r>
            <a:endParaRPr lang="en-US" altLang="en-US" u="sng" dirty="0">
              <a:ea typeface="MS PGothic" charset="-128"/>
            </a:endParaRPr>
          </a:p>
          <a:p>
            <a:pPr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a:t>
            </a:r>
            <a:r>
              <a:rPr lang="en-US" sz="1200" b="0" i="1" kern="1200">
                <a:solidFill>
                  <a:schemeClr val="tx1"/>
                </a:solidFill>
                <a:effectLst/>
                <a:latin typeface="+mn-lt"/>
                <a:ea typeface="+mn-ea"/>
                <a:cs typeface="+mn-cs"/>
              </a:rPr>
              <a:t>Image description: a person sitting in a chair smiling at the camera; a yellow curtain to the right filters in sunlight.]</a:t>
            </a:r>
            <a:endParaRPr lang="en-US" sz="1200" b="0" i="0" kern="1200">
              <a:solidFill>
                <a:schemeClr val="tx1"/>
              </a:solidFill>
              <a:effectLst/>
              <a:latin typeface="+mn-lt"/>
              <a:ea typeface="+mn-ea"/>
              <a:cs typeface="+mn-cs"/>
            </a:endParaRPr>
          </a:p>
          <a:p>
            <a:pPr eaLnBrk="1" hangingPunct="1">
              <a:spcBef>
                <a:spcPct val="0"/>
              </a:spcBef>
            </a:pPr>
            <a:endParaRPr lang="en-US" altLang="en-US" b="0" u="sng"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third phase of the PEACE model is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Account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phase starts with obtaining a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free account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on each relevant topic. A free account lets the interviewee share their story, fears or concerns in their own words, at their own pace, and with minimal interference from the interviewer.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After you obtain a free account, you can </a:t>
            </a:r>
            <a:r>
              <a:rPr kumimoji="0" lang="en-US" sz="1200" b="1" i="0" u="none" strike="noStrike" kern="1200" cap="none" spc="0" normalizeH="0" baseline="0" noProof="0" dirty="0" err="1">
                <a:ln>
                  <a:noFill/>
                </a:ln>
                <a:solidFill>
                  <a:prstClr val="black"/>
                </a:solidFill>
                <a:effectLst/>
                <a:uLnTx/>
                <a:uFillTx/>
                <a:latin typeface="+mn-lt"/>
                <a:ea typeface="MS PGothic" pitchFamily="34" charset="-128"/>
                <a:cs typeface="MS PGothic" charset="0"/>
              </a:rPr>
              <a:t>analyse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which aspects need to be explored further, then ask for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clarification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on certain topics if needed. Analysis can include comparing the information gathered to the interview plan. You may need to go back and forth between </a:t>
            </a:r>
            <a:r>
              <a:rPr kumimoji="0" lang="en-US" sz="1200" b="0" i="0" u="none" strike="noStrike" kern="1200" cap="none" spc="0" normalizeH="0" baseline="0" noProof="0" dirty="0" err="1">
                <a:ln>
                  <a:noFill/>
                </a:ln>
                <a:solidFill>
                  <a:prstClr val="black"/>
                </a:solidFill>
                <a:effectLst/>
                <a:uLnTx/>
                <a:uFillTx/>
                <a:latin typeface="+mn-lt"/>
                <a:ea typeface="MS PGothic" pitchFamily="34" charset="-128"/>
                <a:cs typeface="MS PGothic" charset="0"/>
              </a:rPr>
              <a:t>analysing</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clarifying until you have all the information you need. You then move on to the next topic and repeat the same steps.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goal of the free account is to collect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reliable, relevant and detailed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information from the interviewee in order to achieve the purpose of the interview. What do you think reliable, relevant and detailed mean?</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answers. </a:t>
            </a:r>
          </a:p>
          <a:p>
            <a:pPr marL="0" marR="0" lvl="0" indent="0" algn="l" defTabSz="914400" rtl="0" eaLnBrk="0" fontAlgn="base" latinLnBrk="0" hangingPunct="0">
              <a:lnSpc>
                <a:spcPct val="100000"/>
              </a:lnSpc>
              <a:spcAft>
                <a:spcPct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Reliable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means the information can be relied upon to reach a decision or take a particular course of action;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relevant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means the information speaks to one or more topics you’ve identified as key to your objectives of the interview; and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detailed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means you have reached sufficient level of detail required for that type of interview.</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way in which the Account phase is structured is consistent with our understanding of how people remember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past experiences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By following the steps of the Account phase for each topic and performing the corresponding tasks in the order and manner described, you increase the likelihood of gathering information that is both relevant and reliable.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minutes (1 hour 32 minutes for PEACE Model section).</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304EE9EB-ADEC-0142-95E2-040AFCB6D440}"/>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20</a:t>
            </a:fld>
            <a:endParaRPr lang="en-US"/>
          </a:p>
        </p:txBody>
      </p:sp>
    </p:spTree>
    <p:extLst>
      <p:ext uri="{BB962C8B-B14F-4D97-AF65-F5344CB8AC3E}">
        <p14:creationId xmlns:p14="http://schemas.microsoft.com/office/powerpoint/2010/main" val="326571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fontAlgn="base"/>
            <a:r>
              <a:rPr lang="en-US" sz="1200" b="1" u="sng" kern="1200" dirty="0">
                <a:solidFill>
                  <a:schemeClr val="tx1"/>
                </a:solidFill>
                <a:effectLst/>
                <a:latin typeface="+mn-lt"/>
                <a:ea typeface="MS PGothic" pitchFamily="34" charset="-128"/>
                <a:cs typeface="MS PGothic" charset="0"/>
              </a:rPr>
              <a:t>Phase Three: Account – The Reliability Hierarchy</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Preparing the interviewee for providing the free account during the </a:t>
            </a:r>
            <a:r>
              <a:rPr lang="en-US" sz="1200" b="1" kern="1200" dirty="0">
                <a:solidFill>
                  <a:schemeClr val="tx1"/>
                </a:solidFill>
                <a:effectLst/>
                <a:latin typeface="+mn-lt"/>
                <a:ea typeface="MS PGothic" pitchFamily="34" charset="-128"/>
                <a:cs typeface="MS PGothic" charset="0"/>
              </a:rPr>
              <a:t>Explain and Engage Phase </a:t>
            </a:r>
            <a:r>
              <a:rPr lang="en-US" sz="1200" kern="1200" dirty="0">
                <a:solidFill>
                  <a:schemeClr val="tx1"/>
                </a:solidFill>
                <a:effectLst/>
                <a:latin typeface="+mn-lt"/>
                <a:ea typeface="MS PGothic" pitchFamily="34" charset="-128"/>
                <a:cs typeface="MS PGothic" charset="0"/>
              </a:rPr>
              <a:t>– both by encouraging them to be active and speak freely in as much detail as possible and by demonstrating you are listening without interrupting – will make it easier to obtain a free account. By allowing the interviewee to </a:t>
            </a:r>
            <a:r>
              <a:rPr lang="en-US" sz="1200" b="1" kern="1200" dirty="0">
                <a:solidFill>
                  <a:schemeClr val="tx1"/>
                </a:solidFill>
                <a:effectLst/>
                <a:latin typeface="+mn-lt"/>
                <a:ea typeface="MS PGothic" pitchFamily="34" charset="-128"/>
                <a:cs typeface="MS PGothic" charset="0"/>
              </a:rPr>
              <a:t>freely tell </a:t>
            </a:r>
            <a:r>
              <a:rPr lang="en-US" sz="1200" kern="1200" dirty="0">
                <a:solidFill>
                  <a:schemeClr val="tx1"/>
                </a:solidFill>
                <a:effectLst/>
                <a:latin typeface="+mn-lt"/>
                <a:ea typeface="MS PGothic" pitchFamily="34" charset="-128"/>
                <a:cs typeface="MS PGothic" charset="0"/>
              </a:rPr>
              <a:t>their story, we demonstrate to them that they are in charge of their narrative and that it is a safe and welcoming space for them to share the information. </a:t>
            </a: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Be careful during a free account not to interrupt with questions that will </a:t>
            </a:r>
            <a:r>
              <a:rPr lang="en-US" sz="1200" b="1" kern="1200" dirty="0">
                <a:solidFill>
                  <a:schemeClr val="tx1"/>
                </a:solidFill>
                <a:effectLst/>
                <a:latin typeface="+mn-lt"/>
                <a:ea typeface="MS PGothic" pitchFamily="34" charset="-128"/>
                <a:cs typeface="MS PGothic" charset="0"/>
              </a:rPr>
              <a:t>impede</a:t>
            </a:r>
            <a:r>
              <a:rPr lang="en-US" sz="1200" kern="1200" dirty="0">
                <a:solidFill>
                  <a:schemeClr val="tx1"/>
                </a:solidFill>
                <a:effectLst/>
                <a:latin typeface="+mn-lt"/>
                <a:ea typeface="MS PGothic" pitchFamily="34" charset="-128"/>
                <a:cs typeface="MS PGothic" charset="0"/>
              </a:rPr>
              <a:t> the flow of the narrative, because questions asking for further detail can impede recall or imply you only want to hear about a particular topic. When you ask a question, first consider what information you need to gather, if the question is phrased appropriately, and if it is the right time to ask that question.</a:t>
            </a: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One way to consider asking questions is using the </a:t>
            </a:r>
            <a:r>
              <a:rPr lang="en-US" sz="1200" b="1" kern="1200" dirty="0">
                <a:solidFill>
                  <a:schemeClr val="tx1"/>
                </a:solidFill>
                <a:effectLst/>
                <a:latin typeface="+mn-lt"/>
                <a:ea typeface="MS PGothic" pitchFamily="34" charset="-128"/>
                <a:cs typeface="MS PGothic" charset="0"/>
              </a:rPr>
              <a:t>reliability hierarchy</a:t>
            </a:r>
            <a:r>
              <a:rPr lang="en-US" sz="1200" kern="1200" dirty="0">
                <a:solidFill>
                  <a:schemeClr val="tx1"/>
                </a:solidFill>
                <a:effectLst/>
                <a:latin typeface="+mn-lt"/>
                <a:ea typeface="MS PGothic" pitchFamily="34" charset="-128"/>
                <a:cs typeface="MS PGothic" charset="0"/>
              </a:rPr>
              <a:t>. It consists of three levels of question types in a “funnel” organized by the degree to which they enable the interviewer to obtain detailed and reliable information. </a:t>
            </a:r>
          </a:p>
          <a:p>
            <a:r>
              <a:rPr lang="en-US" sz="1200" kern="1200" dirty="0">
                <a:solidFill>
                  <a:schemeClr val="tx1"/>
                </a:solidFill>
                <a:effectLst/>
                <a:latin typeface="+mn-lt"/>
                <a:ea typeface="MS PGothic" pitchFamily="34" charset="-128"/>
                <a:cs typeface="MS PGothic" charset="0"/>
              </a:rPr>
              <a:t> </a:t>
            </a:r>
          </a:p>
          <a:p>
            <a:r>
              <a:rPr lang="en-US" sz="1200" kern="1200" dirty="0">
                <a:solidFill>
                  <a:schemeClr val="tx1"/>
                </a:solidFill>
                <a:effectLst/>
                <a:latin typeface="+mn-lt"/>
                <a:ea typeface="MS PGothic" pitchFamily="34" charset="-128"/>
                <a:cs typeface="MS PGothic" charset="0"/>
              </a:rPr>
              <a:t>The reliability hierarchy has at the top </a:t>
            </a:r>
            <a:r>
              <a:rPr lang="en-US" sz="1200" b="1" kern="1200" dirty="0">
                <a:solidFill>
                  <a:schemeClr val="tx1"/>
                </a:solidFill>
                <a:effectLst/>
                <a:latin typeface="+mn-lt"/>
                <a:ea typeface="MS PGothic" pitchFamily="34" charset="-128"/>
                <a:cs typeface="MS PGothic" charset="0"/>
              </a:rPr>
              <a:t>TED questions</a:t>
            </a:r>
            <a:r>
              <a:rPr lang="en-US" sz="1200" kern="1200" dirty="0">
                <a:solidFill>
                  <a:schemeClr val="tx1"/>
                </a:solidFill>
                <a:effectLst/>
                <a:latin typeface="+mn-lt"/>
                <a:ea typeface="MS PGothic" pitchFamily="34" charset="-128"/>
                <a:cs typeface="MS PGothic" charset="0"/>
              </a:rPr>
              <a:t>, or tell, explain and describe, which will elicit the most information. It then has </a:t>
            </a:r>
            <a:r>
              <a:rPr lang="en-US" sz="1200" b="1" kern="1200" dirty="0">
                <a:solidFill>
                  <a:schemeClr val="tx1"/>
                </a:solidFill>
                <a:effectLst/>
                <a:latin typeface="+mn-lt"/>
                <a:ea typeface="MS PGothic" pitchFamily="34" charset="-128"/>
                <a:cs typeface="MS PGothic" charset="0"/>
              </a:rPr>
              <a:t>probing questions</a:t>
            </a:r>
            <a:r>
              <a:rPr lang="en-US" sz="1200" kern="1200" dirty="0">
                <a:solidFill>
                  <a:schemeClr val="tx1"/>
                </a:solidFill>
                <a:effectLst/>
                <a:latin typeface="+mn-lt"/>
                <a:ea typeface="MS PGothic" pitchFamily="34" charset="-128"/>
                <a:cs typeface="MS PGothic" charset="0"/>
              </a:rPr>
              <a:t>, or the five WHs – who, what, when, where and why. And finally, at the bottom of the hierarchy and eliciting the least information are </a:t>
            </a:r>
            <a:r>
              <a:rPr lang="en-US" sz="1200" b="1" kern="1200" dirty="0">
                <a:solidFill>
                  <a:schemeClr val="tx1"/>
                </a:solidFill>
                <a:effectLst/>
                <a:latin typeface="+mn-lt"/>
                <a:ea typeface="MS PGothic" pitchFamily="34" charset="-128"/>
                <a:cs typeface="MS PGothic" charset="0"/>
              </a:rPr>
              <a:t>closed questions</a:t>
            </a:r>
            <a:r>
              <a:rPr lang="en-US" sz="1200" kern="1200" dirty="0">
                <a:solidFill>
                  <a:schemeClr val="tx1"/>
                </a:solidFill>
                <a:effectLst/>
                <a:latin typeface="+mn-lt"/>
                <a:ea typeface="MS PGothic" pitchFamily="34" charset="-128"/>
                <a:cs typeface="MS PGothic" charset="0"/>
              </a:rPr>
              <a:t>. </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a:t>
            </a:r>
          </a:p>
          <a:p>
            <a:endParaRPr lang="en-US" altLang="en-US" sz="1200" dirty="0">
              <a:ea typeface="MS PGothic" charset="-128"/>
            </a:endParaRPr>
          </a:p>
          <a:p>
            <a:r>
              <a:rPr lang="en-US" altLang="en-US" sz="1200" b="1" i="1" dirty="0">
                <a:ea typeface="MS PGothic" charset="-128"/>
              </a:rPr>
              <a:t>Time: </a:t>
            </a:r>
            <a:r>
              <a:rPr lang="en-US" altLang="en-US" sz="1200" b="0" i="1" dirty="0">
                <a:ea typeface="MS PGothic" charset="-128"/>
              </a:rPr>
              <a:t>2 </a:t>
            </a:r>
            <a:r>
              <a:rPr lang="en-US" altLang="en-US" sz="1200" i="1" dirty="0">
                <a:ea typeface="MS PGothic" charset="-128"/>
              </a:rPr>
              <a:t>minutes</a:t>
            </a:r>
            <a:r>
              <a:rPr lang="en-US" altLang="en-US" sz="1200" b="0" i="1" baseline="0" dirty="0">
                <a:ea typeface="MS PGothic" charset="-128"/>
              </a:rPr>
              <a:t>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a:t>
            </a:r>
            <a:r>
              <a:rPr lang="en-US" altLang="en-US" sz="1200" i="1" dirty="0">
                <a:ea typeface="MS PGothic" charset="-128"/>
              </a:rPr>
              <a:t>.</a:t>
            </a:r>
            <a:endParaRPr lang="en-US" sz="1200" u="sng" kern="1200" dirty="0">
              <a:solidFill>
                <a:schemeClr val="tx1"/>
              </a:solidFill>
              <a:effectLst/>
              <a:latin typeface="+mn-lt"/>
              <a:ea typeface="MS PGothic" pitchFamily="34" charset="-128"/>
              <a:cs typeface="MS PGothic" charset="0"/>
            </a:endParaRPr>
          </a:p>
          <a:p>
            <a:pPr fontAlgn="base"/>
            <a:r>
              <a:rPr lang="en-US"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FC6CF461-52E9-CF4C-A61D-7919B4CC1FD2}"/>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21</a:t>
            </a:fld>
            <a:endParaRPr lang="en-US"/>
          </a:p>
        </p:txBody>
      </p:sp>
    </p:spTree>
    <p:extLst>
      <p:ext uri="{BB962C8B-B14F-4D97-AF65-F5344CB8AC3E}">
        <p14:creationId xmlns:p14="http://schemas.microsoft.com/office/powerpoint/2010/main" val="3140553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TED Questions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TED questions mean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Tell, Explain and Describe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On the screen are different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ways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ask TED questions, for example: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Tell me about your experiences as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indicated you experienced harm because of ----. Can you tell me more about that?</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Thank you for sharing that with me. How did that experience impact you?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are some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other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ways you can think of to ask TED questions?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E0408EF1-D4C0-F84C-B98C-7FD916327926}"/>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22</a:t>
            </a:fld>
            <a:endParaRPr lang="en-US"/>
          </a:p>
        </p:txBody>
      </p:sp>
    </p:spTree>
    <p:extLst>
      <p:ext uri="{BB962C8B-B14F-4D97-AF65-F5344CB8AC3E}">
        <p14:creationId xmlns:p14="http://schemas.microsoft.com/office/powerpoint/2010/main" val="392617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248595"/>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Thematic Areas to Explore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asking TED questions, there are a wide range of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thematic areas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may wish to explore with an individual who is discussing their diverse SOGIESC. Remember to use these categories as a guide only, and to let the individual lead the interview.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Difference, stigma and shame, and their impact on the individual’s life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Discrimination, criminalization, harassment, abuse and threats, or fear of, in families, communities, and societies, and their impact on the individual’s life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rPr>
              <a:t>Knowledge of others in similar situations subject to continuing harm</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Interactions with government authorities and access to justice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Descriptions of friends or social networks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Ability to access and maintain dignified housing, employment, education and medical care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Familial, social or other pressures and the emotional consequences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stereotypes and prejudices surrounding same-gender relationships in the society </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Current or past same-gender relationships, if any</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Discomfort or unfamiliarity surrounding terms related to SOGIESC</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interviewee’s cultural, economic, family, political, religious and social background, which may impact how they express their sexual orientation, gender identity, gender expression or sex characteristics, or may explain the reasons why they did not live openly</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Lack of trust in confidentiality of processes or with particular assisting organizations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do you think should be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added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this list?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minutes (1 hour 32 minutes for PEACE Model section).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23</a:t>
            </a:fld>
            <a:endParaRPr lang="en-US"/>
          </a:p>
        </p:txBody>
      </p:sp>
    </p:spTree>
    <p:extLst>
      <p:ext uri="{BB962C8B-B14F-4D97-AF65-F5344CB8AC3E}">
        <p14:creationId xmlns:p14="http://schemas.microsoft.com/office/powerpoint/2010/main" val="1534903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328806"/>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5WH Questions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next tier in the reliability hierarchy is probing questions, or 5WH questions. 5WH questions are used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clarify</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information provided or fill in gaps. For example, if an individual shares with the interviewer that they were arrested, the interviewer might ask:</a:t>
            </a:r>
            <a:b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b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were you told about being arrested?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Do you know why you might have been arrested?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were you arrested?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Where were you arrested?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Who arrested you?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questions should be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non-judgmental, non-intrusive, non-adversarial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not based on assumptions, and maintain dignity and respect. We must think about what information is relevant and what is not and remember that when we’re interviewing people with diverse SOGIESC, we should focus on the ways in which individuals face protection issues based on their non-adherence to expected gender-based roles and </a:t>
            </a:r>
            <a:r>
              <a:rPr kumimoji="0" lang="en-US" sz="1200" b="0" i="0" u="none" strike="noStrike" kern="1200" cap="none" spc="0" normalizeH="0" baseline="0" noProof="0" dirty="0" err="1">
                <a:ln>
                  <a:noFill/>
                </a:ln>
                <a:solidFill>
                  <a:prstClr val="black"/>
                </a:solidFill>
                <a:effectLst/>
                <a:uLnTx/>
                <a:uFillTx/>
                <a:latin typeface="+mn-lt"/>
                <a:ea typeface="MS PGothic" pitchFamily="34" charset="-128"/>
                <a:cs typeface="MS PGothic" charset="0"/>
              </a:rPr>
              <a:t>behaviours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9008948E-2411-3C49-A508-1FBA34B6467D}"/>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24</a:t>
            </a:fld>
            <a:endParaRPr lang="en-US"/>
          </a:p>
        </p:txBody>
      </p:sp>
    </p:spTree>
    <p:extLst>
      <p:ext uri="{BB962C8B-B14F-4D97-AF65-F5344CB8AC3E}">
        <p14:creationId xmlns:p14="http://schemas.microsoft.com/office/powerpoint/2010/main" val="2405092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665690"/>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Questions and Common Stereotypes to Avoid</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turn to the page in your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Workbook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that is on the screen. This is a list of some of the questions and common stereotypes you want to avoid when conducting interviews. We explored many of these stereotypes in Foundation Topics in the Module on Myths and Realities. </a:t>
            </a:r>
          </a:p>
          <a:p>
            <a:pPr marL="0" marR="0" lvl="0" indent="0" algn="l" defTabSz="914400" rtl="0" eaLnBrk="0" fontAlgn="base" latinLnBrk="0" hangingPunct="0">
              <a:lnSpc>
                <a:spcPct val="100000"/>
              </a:lnSpc>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We’re going to discuss these in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small teams.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Please split into groups of three. You will have 10 minutes to go through the list together. While you are reviewing them, pick one that you feel would be most commonly asked or assumed in the interviews that you do. Prepare to share it with the group and explain why it should be avoided. </a:t>
            </a:r>
          </a:p>
          <a:p>
            <a:pPr marL="0" marR="0" lvl="0" indent="0" algn="l" defTabSz="914400" rtl="0" eaLnBrk="0" fontAlgn="base" latinLnBrk="0" hangingPunct="0">
              <a:lnSpc>
                <a:spcPct val="100000"/>
              </a:lnSpc>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10 minutes, ask several small teams to share with the group the questions or stereotypes they thought were most common in their interviews, and why they should be avoided. </a:t>
            </a:r>
          </a:p>
          <a:p>
            <a:pPr marL="0" marR="0" lvl="0" indent="0" algn="l" defTabSz="914400" rtl="0" eaLnBrk="0" fontAlgn="base" latinLnBrk="0" hangingPunct="0">
              <a:lnSpc>
                <a:spcPct val="100000"/>
              </a:lnSpc>
              <a:spcAft>
                <a:spcPct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Are there any questions or stereotypes on this list that you believe we should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reconsider</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or talk about more? Do you feel comfortable conducting interviews without relying on these questions or stereotypes? </a:t>
            </a:r>
          </a:p>
          <a:p>
            <a:pPr marL="0" marR="0" lvl="0" indent="0" algn="l" defTabSz="914400" rtl="0" eaLnBrk="0" fontAlgn="base" latinLnBrk="0" hangingPunct="0">
              <a:lnSpc>
                <a:spcPct val="100000"/>
              </a:lnSpc>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15 minutes (1 hour 32 minutes for PEACE Model section).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F2A90425-E9E5-A84A-A817-C2E2AB1696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25</a:t>
            </a:fld>
            <a:endParaRPr lang="en-US"/>
          </a:p>
        </p:txBody>
      </p:sp>
    </p:spTree>
    <p:extLst>
      <p:ext uri="{BB962C8B-B14F-4D97-AF65-F5344CB8AC3E}">
        <p14:creationId xmlns:p14="http://schemas.microsoft.com/office/powerpoint/2010/main" val="255438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328806"/>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Interviewing Specific Individuals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Now let’s discuss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special considerations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interviewing specific individuals.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do you think we need to keep in mind when interviewing women with diverse sexual orientations?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input before displaying answers on the screen.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Persecution occurs at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intersection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of gender and sexual orientation, and often less visible for women.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Lesbians and bisexual women are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more likely to be married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despite their sexual orientation, and are more likely to experience harm at the hands of non-state actors (including family members), such as abuse, honor crimes, rape, corrective rape, domestic violence, incest and forced marriage.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Gay and bisexual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men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may also be coerced into marriages and may face more public harm</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Bisexual individuals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cannot “choose” whom they feel attracted to; even if they are 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 different-sex relationship</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they may face persecution due to being perceived as gay or lesbian.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Inferior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economic and/or social status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in many countries makes it harder for women to flee, migrate and access protection, and harder for them to support themselves in the country of asylum or migration.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Youth</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with diverse sexual orientation may face forced conversion therapy in their countries of origin, asylum or migration.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A9F465B8-C64E-8F43-B208-AA9D840ED94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26</a:t>
            </a:fld>
            <a:endParaRPr lang="en-US"/>
          </a:p>
        </p:txBody>
      </p:sp>
    </p:spTree>
    <p:extLst>
      <p:ext uri="{BB962C8B-B14F-4D97-AF65-F5344CB8AC3E}">
        <p14:creationId xmlns:p14="http://schemas.microsoft.com/office/powerpoint/2010/main" val="672733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53395"/>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Interviewing Specific Individuals (continued)</a:t>
            </a:r>
          </a:p>
          <a:p>
            <a:pPr marL="0" marR="0" lvl="0" indent="0" algn="l" defTabSz="914400" rtl="0" eaLnBrk="0" fontAlgn="base" latinLnBrk="0" hangingPunct="0">
              <a:lnSpc>
                <a:spcPct val="100000"/>
              </a:lnSpc>
              <a:spcAft>
                <a:spcPct val="0"/>
              </a:spcAft>
              <a:buClrTx/>
              <a:buSzTx/>
              <a:buFontTx/>
              <a:buNone/>
              <a:tabLst/>
              <a:defRPr/>
            </a:pPr>
            <a:endParaRPr kumimoji="0" lang="en-US" sz="8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What do you think we need to keep in mind when interviewing people with diverse gender identities? </a:t>
            </a:r>
          </a:p>
          <a:p>
            <a:pPr marL="0" marR="0" lvl="0" indent="0" algn="l" defTabSz="914400" rtl="0" eaLnBrk="0" fontAlgn="base" latinLnBrk="0" hangingPunct="0">
              <a:lnSpc>
                <a:spcPct val="100000"/>
              </a:lnSpc>
              <a:spcAft>
                <a:spcPct val="0"/>
              </a:spcAft>
              <a:buClrTx/>
              <a:buSzTx/>
              <a:buFontTx/>
              <a:buNone/>
              <a:tabLst/>
              <a:defRPr/>
            </a:pPr>
            <a:endParaRPr kumimoji="0" lang="en-US" sz="8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i="1" strike="noStrike" kern="1200" cap="none" spc="0" normalizeH="0" baseline="0" noProof="0" dirty="0">
                <a:ln>
                  <a:noFill/>
                </a:ln>
                <a:solidFill>
                  <a:prstClr val="black"/>
                </a:solidFill>
                <a:effectLst/>
                <a:uLnTx/>
                <a:uFillTx/>
                <a:latin typeface="+mn-lt"/>
                <a:ea typeface="MS PGothic" pitchFamily="34" charset="-128"/>
                <a:cs typeface="MS PGothic" charset="0"/>
              </a:rPr>
              <a:t>Pause for input before displaying answers on the screen. </a:t>
            </a:r>
          </a:p>
          <a:p>
            <a:pPr marL="0" marR="0" lvl="0" indent="0" algn="l" defTabSz="914400" rtl="0" eaLnBrk="0" fontAlgn="base" latinLnBrk="0" hangingPunct="0">
              <a:lnSpc>
                <a:spcPct val="100000"/>
              </a:lnSpc>
              <a:spcAft>
                <a:spcPct val="0"/>
              </a:spcAft>
              <a:buClrTx/>
              <a:buSzTx/>
              <a:buFontTx/>
              <a:buNone/>
              <a:tabLst/>
              <a:defRPr/>
            </a:pPr>
            <a:endParaRPr kumimoji="0" lang="en-US" sz="5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Refer to the person by their </a:t>
            </a:r>
            <a:r>
              <a:rPr kumimoji="0" lang="en-US" sz="1200" b="1" i="0" strike="noStrike" kern="1200" cap="none" spc="0" normalizeH="0" baseline="0" noProof="0" dirty="0">
                <a:ln>
                  <a:noFill/>
                </a:ln>
                <a:solidFill>
                  <a:prstClr val="black"/>
                </a:solidFill>
                <a:effectLst/>
                <a:uLnTx/>
                <a:uFillTx/>
                <a:latin typeface="+mn-lt"/>
                <a:ea typeface="MS PGothic" pitchFamily="34" charset="-128"/>
                <a:cs typeface="MS PGothic" charset="0"/>
              </a:rPr>
              <a:t>current </a:t>
            </a: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name and pronoun; ask what they are if you are unsure.  </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In </a:t>
            </a:r>
            <a:r>
              <a:rPr kumimoji="0" lang="en-US" sz="1200" b="1" i="0" strike="noStrike" kern="1200" cap="none" spc="0" normalizeH="0" baseline="0" noProof="0" dirty="0">
                <a:ln>
                  <a:noFill/>
                </a:ln>
                <a:solidFill>
                  <a:prstClr val="black"/>
                </a:solidFill>
                <a:effectLst/>
                <a:uLnTx/>
                <a:uFillTx/>
                <a:latin typeface="+mn-lt"/>
                <a:ea typeface="MS PGothic" pitchFamily="34" charset="-128"/>
                <a:cs typeface="MS PGothic" charset="0"/>
              </a:rPr>
              <a:t>general,</a:t>
            </a: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 you should refer to a transgender woman (an individual who was assigned the sex of male at birth but identifies as a woman) as “she,” and to a transgender man (an individual who was assigned the sex of female at birth but identifies as a man) as “he”. Individuals who identify as non-binary, agender or in another way may prefer “they,” another pronoun or no pronouns. Always ask the individual rather than making assumptions about what pronouns they use. </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When in </a:t>
            </a:r>
            <a:r>
              <a:rPr kumimoji="0" lang="en-US" sz="1200" b="1" i="0" strike="noStrike" kern="1200" cap="none" spc="0" normalizeH="0" baseline="0" noProof="0" dirty="0">
                <a:ln>
                  <a:noFill/>
                </a:ln>
                <a:solidFill>
                  <a:prstClr val="black"/>
                </a:solidFill>
                <a:effectLst/>
                <a:uLnTx/>
                <a:uFillTx/>
                <a:latin typeface="+mn-lt"/>
                <a:ea typeface="MS PGothic" pitchFamily="34" charset="-128"/>
                <a:cs typeface="MS PGothic" charset="0"/>
              </a:rPr>
              <a:t>doubt,</a:t>
            </a: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 use the term “transgender” rather than “transsexual” or “transvestite.”</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If </a:t>
            </a:r>
            <a:r>
              <a:rPr kumimoji="0" lang="en-US" sz="1200" b="1" i="0" strike="noStrike" kern="1200" cap="none" spc="0" normalizeH="0" baseline="0" noProof="0" dirty="0">
                <a:ln>
                  <a:noFill/>
                </a:ln>
                <a:solidFill>
                  <a:prstClr val="black"/>
                </a:solidFill>
                <a:effectLst/>
                <a:uLnTx/>
                <a:uFillTx/>
                <a:latin typeface="+mn-lt"/>
                <a:ea typeface="MS PGothic" pitchFamily="34" charset="-128"/>
                <a:cs typeface="MS PGothic" charset="0"/>
              </a:rPr>
              <a:t>relevant,</a:t>
            </a: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 ask during the interview whether the individual uses any particular terms to describe their identity.</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1" i="1" strike="noStrike" kern="1200" cap="none" spc="0" normalizeH="0" baseline="0" noProof="0" dirty="0">
                <a:ln>
                  <a:noFill/>
                </a:ln>
                <a:solidFill>
                  <a:prstClr val="black"/>
                </a:solidFill>
                <a:effectLst/>
                <a:uLnTx/>
                <a:uFillTx/>
                <a:latin typeface="+mn-lt"/>
                <a:ea typeface="MS PGothic" pitchFamily="34" charset="-128"/>
                <a:cs typeface="MS PGothic" charset="0"/>
              </a:rPr>
              <a:t>Time: </a:t>
            </a:r>
            <a:r>
              <a:rPr kumimoji="0" lang="en-US" sz="1200" i="1" strike="noStrike" kern="1200" cap="none" spc="0" normalizeH="0" baseline="0" noProof="0" dirty="0">
                <a:ln>
                  <a:noFill/>
                </a:ln>
                <a:solidFill>
                  <a:prstClr val="black"/>
                </a:solidFill>
                <a:effectLst/>
                <a:uLnTx/>
                <a:uFillTx/>
                <a:latin typeface="+mn-lt"/>
                <a:ea typeface="MS PGothic" pitchFamily="34" charset="-128"/>
                <a:cs typeface="MS PGothic" charset="0"/>
              </a:rPr>
              <a:t>2 minutes (1 hour 32 minutes for PEACE Model section).</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F4EE43C2-C678-9844-AD14-2E6F972123E6}"/>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27</a:t>
            </a:fld>
            <a:endParaRPr lang="en-US"/>
          </a:p>
        </p:txBody>
      </p:sp>
    </p:spTree>
    <p:extLst>
      <p:ext uri="{BB962C8B-B14F-4D97-AF65-F5344CB8AC3E}">
        <p14:creationId xmlns:p14="http://schemas.microsoft.com/office/powerpoint/2010/main" val="1104817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21311"/>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Interviewing Specific Individuals (continued)</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do you think we need to keep in mind when interviewing people with diverse sex characteristics?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input before displaying answers on the screen.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interviewing intersex individuals, keep the following in mind: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Intersex is not a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discrete category</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It represents a wide spectrum of natural bodily diversity.</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Refer to an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intersex person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by their name, pronouns, title and gender they specify.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Do not assume that a person with diverse sex characteristics has a diverse gender identity or sexual orientation.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in doubt,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ask</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individual if they have a preference for particular terminology and avoid stigmatizing language including “disorder” or “hermaphrodite.”</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28</a:t>
            </a:fld>
            <a:endParaRPr lang="en-US"/>
          </a:p>
        </p:txBody>
      </p:sp>
    </p:spTree>
    <p:extLst>
      <p:ext uri="{BB962C8B-B14F-4D97-AF65-F5344CB8AC3E}">
        <p14:creationId xmlns:p14="http://schemas.microsoft.com/office/powerpoint/2010/main" val="395370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392974"/>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Tips for Supporting a Free Account</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turn the page in your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Workbook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that is on the screen. Before we do a case study exercise, we’ll review some tips for supporting a free account together.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The Facilitator may wish to ask different participants to read the information out loud.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Start with a topic that is less sensitive, to allow the individual time to feel more comfortable.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Open each topic with encouragement to give a free account. An example is the following: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“Now I would like you to tell me about the problems you are facing. When you are telling me, please include as much information as possible such as the time and place things happened. Remember that I was not there, so do not know any details. Don’t worry about what we may need from you or how to express things, or if you forget or skip anything. It’s my role to help you share information with us. I will support you to provide a full account and ask more detailed questions later to understand events. For now, you will be doing most of the talking and I will listen and not interrupt unless you give me a sign. I am ready to listen to you now.”</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Give the interviewee time to think and formulate answer without rushing them.</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Actively listen while the interviewee speaks; this requires attention, focus, empathy and patience.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Encourage the interviewee to continue speaking until they have shared all of the information they can remember.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Remember that an interviewee may feel particularly reluctant to disclose information about their SOGIESC, and may take a long time, or several meetings, to feel comfortable enough to disclose the information.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Keep neutral body language that encourages the individual to continue speaking.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Try to establish a safe space with individuals who have a difficult time sharing much information.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 patient with individuals who have a great deal of information to share.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If you don’t understand the term an individual uses, ask them to explain what it means to them. Individuals will use a wide range of terms to describe having diverse SOGIESC.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 careful not to conflate sexual orientation, gender identity, gender expression and sex characteristics. Refresh your memory regularly on terms and concepts.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Think back now to 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mock scripts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Were either of the interviewees encouraged to give a free account? What kinds of questions were used most often? What might have changed about the information they provided if they had been encouraged to give a free account?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5 minutes (1 hour 32 minutes for PEACE Model section).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29</a:t>
            </a:fld>
            <a:endParaRPr lang="en-US"/>
          </a:p>
        </p:txBody>
      </p:sp>
    </p:spTree>
    <p:extLst>
      <p:ext uri="{BB962C8B-B14F-4D97-AF65-F5344CB8AC3E}">
        <p14:creationId xmlns:p14="http://schemas.microsoft.com/office/powerpoint/2010/main" val="421209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Welcome: Modules 8-9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Welcome to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Modules 8-9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SOGIESC in Forced Displacement and Migration. The focus of modules and 8 and 9 is on conducting respectful interviews with people with diverse SOGIESC. The interview is one of the most important parts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our work with people with diverse SOGIESC, whether we’re engaged in programmatic work, protection, refugee status determination or durable solutions.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It is critical that any information you require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gathered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 way that is supportive and non-judgmental and maintains the humanity, dignity and respect of the individual you are interviewing. For most interviews, you do this with a view to gather only the information that is necessary in a non-invasive and comfortable manner for the individual. If you are conducting Refugee Status Determination (RSD)</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interviews, you do this with a view to elicit a full and truthful account relating to the individual's profile and experiences in the country of origin.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Module 8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Interviewing Basics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which includes an introduction to the PEACE model and basic guidance on thematic areas to explore during interviews, as well as questions we should not ask people with diverse SOGIESC. We will also discuss working with interpreters.</a:t>
            </a:r>
            <a:endParaRPr kumimoji="0" lang="en-US" altLang="en-US" sz="1200" b="0" i="0" u="none" strike="noStrike" kern="1200" cap="none" spc="0" normalizeH="0" baseline="0" noProof="0" dirty="0">
              <a:ln>
                <a:noFill/>
              </a:ln>
              <a:solidFill>
                <a:srgbClr val="FF0000"/>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FF0000"/>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Module 9, on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Interview Techniques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will give you the opportunity to practice conducting interviews and to explore different scenarios that may arise in the course of conducting interviews.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 Refugee Status Determination (RSD) Variation of Module 8-9: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Modules 8-9 have two variations: a standard variation for learners who do not conduct RSD interviews or for mixed audiences where some learners conduct RSD interviews or oversee staff members who conduct RSD interviews, and an RSD variation for learners who only conduct RSD interviews. The RSD variation is noted in slides, exercises and discussions throughout the modules. As a Facilitator, you should present the variation that will best serve the profiles of your learners.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1" kern="1200" dirty="0">
                <a:solidFill>
                  <a:schemeClr val="tx1"/>
                </a:solidFill>
                <a:effectLst/>
                <a:latin typeface="+mn-lt"/>
                <a:ea typeface="+mn-ea"/>
                <a:cs typeface="+mn-cs"/>
              </a:rPr>
              <a:t>[Image description: IOM training community actors from the Central-Eastern Region of Burkina Faso. Two people sit at a table with printed materials and focus on looking at the questions and techniques provided for them.]</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21DF0CE5-E859-E94C-91DE-BAAC1A5918CB}" type="slidenum">
              <a:rPr lang="en-US" altLang="en-US" sz="1200">
                <a:latin typeface="Calibri Regular"/>
              </a:rPr>
              <a:pPr/>
              <a:t>3</a:t>
            </a:fld>
            <a:endParaRPr lang="en-US" altLang="en-US" sz="1200" dirty="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392974"/>
          </a:xfrm>
          <a:prstGeom prst="rect">
            <a:avLst/>
          </a:prstGeom>
        </p:spPr>
        <p:txBody>
          <a:bodyPr/>
          <a:lstStyle/>
          <a:p>
            <a:pPr fontAlgn="base"/>
            <a:r>
              <a:rPr lang="en-US" sz="1200" b="1" u="sng" kern="1200" dirty="0">
                <a:solidFill>
                  <a:schemeClr val="tx1"/>
                </a:solidFill>
                <a:effectLst/>
                <a:latin typeface="+mn-lt"/>
                <a:ea typeface="MS PGothic" pitchFamily="34" charset="-128"/>
                <a:cs typeface="MS PGothic" charset="0"/>
              </a:rPr>
              <a:t>Phase Three: Account – Case Study </a:t>
            </a:r>
          </a:p>
          <a:p>
            <a:pPr fontAlgn="base"/>
            <a:endParaRPr lang="en-US" sz="1200" kern="1200" dirty="0">
              <a:solidFill>
                <a:schemeClr val="tx1"/>
              </a:solidFill>
              <a:effectLst/>
              <a:latin typeface="+mn-lt"/>
              <a:ea typeface="MS PGothic" pitchFamily="34" charset="-128"/>
              <a:cs typeface="MS PGothic" charset="0"/>
            </a:endParaRPr>
          </a:p>
          <a:p>
            <a:pPr fontAlgn="base"/>
            <a:r>
              <a:rPr lang="en-US" sz="1200" kern="1200" dirty="0">
                <a:solidFill>
                  <a:schemeClr val="tx1"/>
                </a:solidFill>
                <a:effectLst/>
                <a:latin typeface="+mn-lt"/>
                <a:ea typeface="MS PGothic" pitchFamily="34" charset="-128"/>
                <a:cs typeface="MS PGothic" charset="0"/>
              </a:rPr>
              <a:t>Now let’s look at a </a:t>
            </a:r>
            <a:r>
              <a:rPr lang="en-US" sz="1200" b="1" kern="1200" dirty="0">
                <a:solidFill>
                  <a:schemeClr val="tx1"/>
                </a:solidFill>
                <a:effectLst/>
                <a:latin typeface="+mn-lt"/>
                <a:ea typeface="MS PGothic" pitchFamily="34" charset="-128"/>
                <a:cs typeface="MS PGothic" charset="0"/>
              </a:rPr>
              <a:t>case study</a:t>
            </a:r>
            <a:r>
              <a:rPr lang="en-US" sz="1200" kern="1200" dirty="0">
                <a:solidFill>
                  <a:schemeClr val="tx1"/>
                </a:solidFill>
                <a:effectLst/>
                <a:latin typeface="+mn-lt"/>
                <a:ea typeface="MS PGothic" pitchFamily="34" charset="-128"/>
                <a:cs typeface="MS PGothic" charset="0"/>
              </a:rPr>
              <a:t>. An interviewee, R., expresses protection concerns because he is “different.” You are required to identify the reason for R.’s protection concerns. How would you explore R.’s “difference” in the interview? </a:t>
            </a:r>
          </a:p>
          <a:p>
            <a:pPr fontAlgn="base"/>
            <a:endParaRPr lang="en-US" sz="1200" kern="1200" dirty="0">
              <a:solidFill>
                <a:schemeClr val="tx1"/>
              </a:solidFill>
              <a:effectLst/>
              <a:latin typeface="+mn-lt"/>
              <a:ea typeface="MS PGothic" pitchFamily="34" charset="-128"/>
              <a:cs typeface="MS PGothic" charset="0"/>
            </a:endParaRPr>
          </a:p>
          <a:p>
            <a:pPr fontAlgn="base"/>
            <a:r>
              <a:rPr lang="en-US" sz="1200" i="1" kern="1200" dirty="0">
                <a:solidFill>
                  <a:schemeClr val="tx1"/>
                </a:solidFill>
                <a:effectLst/>
                <a:latin typeface="+mn-lt"/>
                <a:ea typeface="MS PGothic" pitchFamily="34" charset="-128"/>
                <a:cs typeface="MS PGothic" charset="0"/>
              </a:rPr>
              <a:t>Pause for answers before moving to the next slide. </a:t>
            </a:r>
            <a:endParaRPr lang="en-US" sz="1200" kern="1200" dirty="0">
              <a:solidFill>
                <a:schemeClr val="tx1"/>
              </a:solidFill>
              <a:effectLst/>
              <a:latin typeface="+mn-lt"/>
              <a:ea typeface="MS PGothic" pitchFamily="34" charset="-128"/>
              <a:cs typeface="MS PGothic" charset="0"/>
            </a:endParaRP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a:t>
            </a:r>
          </a:p>
          <a:p>
            <a:endParaRPr lang="en-US" altLang="en-US" sz="1200" dirty="0">
              <a:ea typeface="MS PGothic" charset="-128"/>
            </a:endParaRPr>
          </a:p>
          <a:p>
            <a:r>
              <a:rPr lang="en-US" altLang="en-US" sz="1200" b="1" i="1" dirty="0">
                <a:ea typeface="MS PGothic" charset="-128"/>
              </a:rPr>
              <a:t>Time: </a:t>
            </a:r>
            <a:r>
              <a:rPr lang="en-US" altLang="en-US" sz="1200" b="0" i="1" dirty="0">
                <a:ea typeface="MS PGothic" charset="-128"/>
              </a:rPr>
              <a:t>3 </a:t>
            </a:r>
            <a:r>
              <a:rPr lang="en-US" altLang="en-US" sz="1200" i="1" dirty="0">
                <a:ea typeface="MS PGothic" charset="-128"/>
              </a:rPr>
              <a:t>minutes</a:t>
            </a:r>
            <a:r>
              <a:rPr lang="en-US" altLang="en-US" sz="1200" b="0" i="1" baseline="0" dirty="0">
                <a:ea typeface="MS PGothic" charset="-128"/>
              </a:rPr>
              <a:t>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a:t>
            </a:r>
            <a:r>
              <a:rPr lang="en-US" altLang="en-US" sz="1200" i="1" dirty="0">
                <a:ea typeface="MS PGothic" charset="-128"/>
              </a:rPr>
              <a:t>.</a:t>
            </a:r>
            <a:endParaRPr lang="en-US" sz="1200" u="sng" kern="1200" dirty="0">
              <a:solidFill>
                <a:schemeClr val="tx1"/>
              </a:solidFill>
              <a:effectLst/>
              <a:latin typeface="+mn-lt"/>
              <a:ea typeface="MS PGothic" pitchFamily="34" charset="-128"/>
              <a:cs typeface="MS PGothic" charset="0"/>
            </a:endParaRPr>
          </a:p>
          <a:p>
            <a:pPr fontAlgn="base"/>
            <a:r>
              <a:rPr lang="en-US"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30</a:t>
            </a:fld>
            <a:endParaRPr lang="en-US"/>
          </a:p>
        </p:txBody>
      </p:sp>
    </p:spTree>
    <p:extLst>
      <p:ext uri="{BB962C8B-B14F-4D97-AF65-F5344CB8AC3E}">
        <p14:creationId xmlns:p14="http://schemas.microsoft.com/office/powerpoint/2010/main" val="283851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392974"/>
          </a:xfrm>
          <a:prstGeom prst="rect">
            <a:avLst/>
          </a:prstGeom>
        </p:spPr>
        <p:txBody>
          <a:bodyPr/>
          <a:lstStyle/>
          <a:p>
            <a:pPr fontAlgn="base"/>
            <a:r>
              <a:rPr lang="en-US" sz="1200" b="1" u="sng" kern="1200" dirty="0">
                <a:solidFill>
                  <a:schemeClr val="tx1"/>
                </a:solidFill>
                <a:effectLst/>
                <a:latin typeface="+mn-lt"/>
                <a:ea typeface="MS PGothic" pitchFamily="34" charset="-128"/>
                <a:cs typeface="MS PGothic" charset="0"/>
              </a:rPr>
              <a:t>Phase Three: Account – Case Study (continued) </a:t>
            </a:r>
          </a:p>
          <a:p>
            <a:endParaRPr lang="en-US" sz="1200" kern="1200" dirty="0">
              <a:solidFill>
                <a:schemeClr val="tx1"/>
              </a:solidFill>
              <a:effectLst/>
              <a:latin typeface="+mn-lt"/>
              <a:ea typeface="MS PGothic" pitchFamily="34" charset="-128"/>
              <a:cs typeface="MS PGothic" charset="0"/>
            </a:endParaRPr>
          </a:p>
          <a:p>
            <a:pPr fontAlgn="base"/>
            <a:r>
              <a:rPr lang="en-US" sz="1200" kern="1200" dirty="0">
                <a:solidFill>
                  <a:schemeClr val="tx1"/>
                </a:solidFill>
                <a:effectLst/>
                <a:latin typeface="+mn-lt"/>
                <a:ea typeface="MS PGothic" pitchFamily="34" charset="-128"/>
                <a:cs typeface="MS PGothic" charset="0"/>
              </a:rPr>
              <a:t>Here are some dos and don’ts related to R’s interview.  </a:t>
            </a:r>
          </a:p>
          <a:p>
            <a:pPr fontAlgn="base"/>
            <a:endParaRPr lang="en-US" sz="1200" kern="1200" dirty="0">
              <a:solidFill>
                <a:schemeClr val="tx1"/>
              </a:solidFill>
              <a:effectLst/>
              <a:latin typeface="+mn-lt"/>
              <a:ea typeface="MS PGothic" pitchFamily="34" charset="-128"/>
              <a:cs typeface="MS PGothic" charset="0"/>
            </a:endParaRPr>
          </a:p>
          <a:p>
            <a:pPr fontAlgn="base"/>
            <a:r>
              <a:rPr lang="en-US" sz="1200" b="1" kern="1200" dirty="0">
                <a:solidFill>
                  <a:schemeClr val="tx1"/>
                </a:solidFill>
                <a:effectLst/>
                <a:latin typeface="+mn-lt"/>
                <a:ea typeface="MS PGothic" pitchFamily="34" charset="-128"/>
                <a:cs typeface="MS PGothic" charset="0"/>
              </a:rPr>
              <a:t>Do: </a:t>
            </a:r>
          </a:p>
          <a:p>
            <a:pPr marL="285750" lvl="0" indent="-285750" fontAlgn="base">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Ask him what he means by being different</a:t>
            </a:r>
          </a:p>
          <a:p>
            <a:pPr marL="285750" lvl="0" indent="-285750" fontAlgn="base">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Ask him to describe his experience of realizing he was different</a:t>
            </a:r>
          </a:p>
          <a:p>
            <a:pPr marL="285750" lvl="0" indent="-285750" fontAlgn="base">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Ask R. to describe his personal experiences of being stigmatized, exc</a:t>
            </a:r>
            <a:r>
              <a:rPr lang="en-US" sz="1200" dirty="0">
                <a:solidFill>
                  <a:schemeClr val="tx1"/>
                </a:solidFill>
                <a:ea typeface="MS PGothic" pitchFamily="34" charset="-128"/>
                <a:cs typeface="MS PGothic" charset="0"/>
              </a:rPr>
              <a:t>luded or harmed</a:t>
            </a:r>
            <a:endParaRPr lang="en-US" sz="1200" kern="1200" dirty="0">
              <a:solidFill>
                <a:schemeClr val="tx1"/>
              </a:solidFill>
              <a:effectLst/>
              <a:latin typeface="+mn-lt"/>
              <a:ea typeface="MS PGothic" pitchFamily="34" charset="-128"/>
              <a:cs typeface="MS PGothic" charset="0"/>
            </a:endParaRPr>
          </a:p>
          <a:p>
            <a:pPr marL="285750" lvl="0" indent="-285750" fontAlgn="base">
              <a:buFont typeface="Arial" panose="020B0604020202020204" pitchFamily="34" charset="0"/>
              <a:buChar char="•"/>
            </a:pPr>
            <a:r>
              <a:rPr lang="en-US" sz="1200" dirty="0">
                <a:solidFill>
                  <a:schemeClr val="tx1"/>
                </a:solidFill>
                <a:ea typeface="MS PGothic" pitchFamily="34" charset="-128"/>
                <a:cs typeface="MS PGothic" charset="0"/>
              </a:rPr>
              <a:t>Ask probing questions if necessary to clarify the narrative   </a:t>
            </a:r>
          </a:p>
          <a:p>
            <a:pPr fontAlgn="base"/>
            <a:endParaRPr lang="en-US" sz="1200" kern="1200" dirty="0">
              <a:solidFill>
                <a:schemeClr val="tx1"/>
              </a:solidFill>
              <a:effectLst/>
              <a:latin typeface="+mn-lt"/>
              <a:ea typeface="MS PGothic" pitchFamily="34" charset="-128"/>
              <a:cs typeface="MS PGothic" charset="0"/>
            </a:endParaRPr>
          </a:p>
          <a:p>
            <a:pPr fontAlgn="base"/>
            <a:r>
              <a:rPr lang="en-US" sz="1200" b="1" kern="1200" dirty="0">
                <a:solidFill>
                  <a:schemeClr val="tx1"/>
                </a:solidFill>
                <a:effectLst/>
                <a:latin typeface="+mn-lt"/>
                <a:ea typeface="MS PGothic" pitchFamily="34" charset="-128"/>
                <a:cs typeface="MS PGothic" charset="0"/>
              </a:rPr>
              <a:t>Do not: </a:t>
            </a:r>
          </a:p>
          <a:p>
            <a:pPr marL="285750" lvl="0" indent="-285750">
              <a:buFont typeface="Arial" panose="020B0604020202020204" pitchFamily="34" charset="0"/>
              <a:buChar char="•"/>
            </a:pPr>
            <a:r>
              <a:rPr lang="en-US" sz="1200" dirty="0">
                <a:solidFill>
                  <a:schemeClr val="tx1"/>
                </a:solidFill>
                <a:ea typeface="MS PGothic" pitchFamily="34" charset="-128"/>
                <a:cs typeface="MS PGothic" charset="0"/>
              </a:rPr>
              <a:t>Rely on a particular model related to difference or hold the expectation that someone who expresses being different has a particular set of experiences </a:t>
            </a:r>
          </a:p>
          <a:p>
            <a:pPr marL="285750" lvl="0" indent="-285750">
              <a:buFont typeface="Arial" panose="020B0604020202020204" pitchFamily="34" charset="0"/>
              <a:buChar char="•"/>
            </a:pPr>
            <a:r>
              <a:rPr lang="en-US" sz="1200" dirty="0">
                <a:solidFill>
                  <a:schemeClr val="tx1"/>
                </a:solidFill>
                <a:ea typeface="MS PGothic" pitchFamily="34" charset="-128"/>
                <a:cs typeface="MS PGothic" charset="0"/>
              </a:rPr>
              <a:t>Use a checklist of </a:t>
            </a:r>
            <a:r>
              <a:rPr lang="en-US" sz="1200" dirty="0" err="1">
                <a:solidFill>
                  <a:schemeClr val="tx1"/>
                </a:solidFill>
                <a:ea typeface="MS PGothic" pitchFamily="34" charset="-128"/>
                <a:cs typeface="MS PGothic" charset="0"/>
              </a:rPr>
              <a:t>behaviours</a:t>
            </a:r>
            <a:r>
              <a:rPr lang="en-US" sz="1200" dirty="0">
                <a:solidFill>
                  <a:schemeClr val="tx1"/>
                </a:solidFill>
                <a:ea typeface="MS PGothic" pitchFamily="34" charset="-128"/>
                <a:cs typeface="MS PGothic" charset="0"/>
              </a:rPr>
              <a:t> or experiences premised upon stereotypes or bias</a:t>
            </a:r>
          </a:p>
          <a:p>
            <a:pPr marL="285750" lvl="0" indent="-285750">
              <a:buFont typeface="Arial" panose="020B0604020202020204" pitchFamily="34" charset="0"/>
              <a:buChar char="•"/>
            </a:pPr>
            <a:r>
              <a:rPr lang="en-US" sz="1200" dirty="0">
                <a:solidFill>
                  <a:schemeClr val="tx1"/>
                </a:solidFill>
                <a:ea typeface="MS PGothic" pitchFamily="34" charset="-128"/>
                <a:cs typeface="MS PGothic" charset="0"/>
              </a:rPr>
              <a:t>Ask R. about sexual experiences </a:t>
            </a:r>
          </a:p>
          <a:p>
            <a:pPr marL="285750" lvl="0" indent="-285750">
              <a:buFont typeface="Arial" panose="020B0604020202020204" pitchFamily="34" charset="0"/>
              <a:buChar char="•"/>
            </a:pPr>
            <a:r>
              <a:rPr lang="en-US" sz="1200" dirty="0">
                <a:solidFill>
                  <a:schemeClr val="tx1"/>
                </a:solidFill>
                <a:ea typeface="MS PGothic" pitchFamily="34" charset="-128"/>
                <a:cs typeface="MS PGothic" charset="0"/>
              </a:rPr>
              <a:t>Assume if R. has diverse SOGIESC he will identify using any particular term </a:t>
            </a:r>
          </a:p>
          <a:p>
            <a:pPr marL="285750" lvl="0" indent="-285750">
              <a:buFont typeface="Arial" panose="020B0604020202020204" pitchFamily="34" charset="0"/>
              <a:buChar char="•"/>
            </a:pPr>
            <a:r>
              <a:rPr lang="en-US" sz="1200" dirty="0">
                <a:solidFill>
                  <a:schemeClr val="tx1"/>
                </a:solidFill>
                <a:ea typeface="MS PGothic" pitchFamily="34" charset="-128"/>
                <a:cs typeface="MS PGothic" charset="0"/>
              </a:rPr>
              <a:t>Assume if R. has diverse SOGIESC he will have shared that with others </a:t>
            </a:r>
          </a:p>
          <a:p>
            <a:pPr marL="285750" lvl="0" indent="-285750">
              <a:buFont typeface="Arial" panose="020B0604020202020204" pitchFamily="34" charset="0"/>
              <a:buChar char="•"/>
            </a:pPr>
            <a:r>
              <a:rPr lang="en-US" sz="1200" dirty="0">
                <a:solidFill>
                  <a:schemeClr val="tx1"/>
                </a:solidFill>
                <a:ea typeface="MS PGothic" pitchFamily="34" charset="-128"/>
                <a:cs typeface="MS PGothic" charset="0"/>
              </a:rPr>
              <a:t>Assume R. will be aware of any LGBTIQ+ organizations or centers  </a:t>
            </a:r>
          </a:p>
          <a:p>
            <a:pPr marL="285750" indent="-285750">
              <a:buFont typeface="Arial" panose="020B0604020202020204" pitchFamily="34" charset="0"/>
              <a:buChar char="•"/>
            </a:pPr>
            <a:r>
              <a:rPr lang="en-US" sz="1200" dirty="0">
                <a:solidFill>
                  <a:schemeClr val="tx1"/>
                </a:solidFill>
                <a:ea typeface="MS PGothic" pitchFamily="34" charset="-128"/>
                <a:cs typeface="MS PGothic" charset="0"/>
              </a:rPr>
              <a:t>Assume if R. is married, he may not have a diverse sexual orientation – people get married for a wide range of social, cultural, religious and economic reasons </a:t>
            </a:r>
            <a:endParaRPr lang="en-US" sz="1200" kern="1200" dirty="0">
              <a:solidFill>
                <a:schemeClr val="tx1"/>
              </a:solidFill>
              <a:effectLst/>
              <a:latin typeface="+mn-lt"/>
              <a:ea typeface="MS PGothic" pitchFamily="34" charset="-128"/>
              <a:cs typeface="MS PGothic" charset="0"/>
            </a:endParaRP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a:t>
            </a:r>
          </a:p>
          <a:p>
            <a:endParaRPr lang="en-US" altLang="en-US" sz="1200" dirty="0">
              <a:ea typeface="MS PGothic" charset="-128"/>
            </a:endParaRPr>
          </a:p>
          <a:p>
            <a:r>
              <a:rPr lang="en-US" altLang="en-US" sz="1200" b="1" i="1" dirty="0">
                <a:ea typeface="MS PGothic" charset="-128"/>
              </a:rPr>
              <a:t>Time: </a:t>
            </a:r>
            <a:r>
              <a:rPr lang="en-US" altLang="en-US" sz="1200" b="0" i="1" dirty="0">
                <a:ea typeface="MS PGothic" charset="-128"/>
              </a:rPr>
              <a:t>2 </a:t>
            </a:r>
            <a:r>
              <a:rPr lang="en-US" altLang="en-US" sz="1200" i="1" dirty="0">
                <a:ea typeface="MS PGothic" charset="-128"/>
              </a:rPr>
              <a:t>minutes</a:t>
            </a:r>
            <a:r>
              <a:rPr lang="en-US" altLang="en-US" sz="1200" b="0" i="1" baseline="0" dirty="0">
                <a:ea typeface="MS PGothic" charset="-128"/>
              </a:rPr>
              <a:t>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a:t>
            </a:r>
            <a:r>
              <a:rPr lang="en-US" altLang="en-US" sz="1200" i="1" dirty="0">
                <a:ea typeface="MS PGothic" charset="-128"/>
              </a:rPr>
              <a:t>.</a:t>
            </a:r>
            <a:endParaRPr lang="en-US" sz="1200" u="sng" kern="1200" dirty="0">
              <a:solidFill>
                <a:schemeClr val="tx1"/>
              </a:solidFill>
              <a:effectLst/>
              <a:latin typeface="+mn-lt"/>
              <a:ea typeface="MS PGothic" pitchFamily="34" charset="-128"/>
              <a:cs typeface="MS PGothic" charset="0"/>
            </a:endParaRPr>
          </a:p>
          <a:p>
            <a:pPr fontAlgn="base"/>
            <a:r>
              <a:rPr lang="en-US"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31</a:t>
            </a:fld>
            <a:endParaRPr lang="en-US"/>
          </a:p>
        </p:txBody>
      </p:sp>
    </p:spTree>
    <p:extLst>
      <p:ext uri="{BB962C8B-B14F-4D97-AF65-F5344CB8AC3E}">
        <p14:creationId xmlns:p14="http://schemas.microsoft.com/office/powerpoint/2010/main" val="422913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2131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mn-lt"/>
                <a:ea typeface="MS PGothic" pitchFamily="34" charset="-128"/>
                <a:cs typeface="MS PGothic" charset="0"/>
              </a:rPr>
              <a:t>Phase Three: Account – Case Study (continued) </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Try to </a:t>
            </a:r>
            <a:r>
              <a:rPr lang="en-US" sz="1200" b="1" kern="1200" dirty="0">
                <a:solidFill>
                  <a:schemeClr val="tx1"/>
                </a:solidFill>
                <a:effectLst/>
                <a:latin typeface="+mn-lt"/>
                <a:ea typeface="MS PGothic" pitchFamily="34" charset="-128"/>
                <a:cs typeface="MS PGothic" charset="0"/>
              </a:rPr>
              <a:t>avoid</a:t>
            </a:r>
            <a:r>
              <a:rPr lang="en-US" sz="1200" kern="1200" dirty="0">
                <a:solidFill>
                  <a:schemeClr val="tx1"/>
                </a:solidFill>
                <a:effectLst/>
                <a:latin typeface="+mn-lt"/>
                <a:ea typeface="MS PGothic" pitchFamily="34" charset="-128"/>
                <a:cs typeface="MS PGothic" charset="0"/>
              </a:rPr>
              <a:t> closed or leading questions except when strictly necessary, for instance to clarify specific information. Closed questions typically produce only yes or no answers and are not useful for eliciting a full account. </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Who can give examples of the types of closed questions that were used in the </a:t>
            </a:r>
            <a:r>
              <a:rPr lang="en-US" sz="1200" b="1" kern="1200" dirty="0">
                <a:solidFill>
                  <a:schemeClr val="tx1"/>
                </a:solidFill>
                <a:effectLst/>
                <a:latin typeface="+mn-lt"/>
                <a:ea typeface="MS PGothic" pitchFamily="34" charset="-128"/>
                <a:cs typeface="MS PGothic" charset="0"/>
              </a:rPr>
              <a:t>mock interview scripts</a:t>
            </a:r>
            <a:r>
              <a:rPr lang="en-US" sz="1200" kern="1200" dirty="0">
                <a:solidFill>
                  <a:schemeClr val="tx1"/>
                </a:solidFill>
                <a:effectLst/>
                <a:latin typeface="+mn-lt"/>
                <a:ea typeface="MS PGothic" pitchFamily="34" charset="-128"/>
                <a:cs typeface="MS PGothic" charset="0"/>
              </a:rPr>
              <a:t>? </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a:t>
            </a:r>
          </a:p>
          <a:p>
            <a:endParaRPr lang="en-US" altLang="en-US" sz="1200" dirty="0">
              <a:ea typeface="MS PGothic" charset="-128"/>
            </a:endParaRPr>
          </a:p>
          <a:p>
            <a:r>
              <a:rPr lang="en-US" altLang="en-US" sz="1200" b="1" i="1" dirty="0">
                <a:ea typeface="MS PGothic" charset="-128"/>
              </a:rPr>
              <a:t>Time: </a:t>
            </a:r>
            <a:r>
              <a:rPr lang="en-US" altLang="en-US" sz="1200" b="0" i="1" dirty="0">
                <a:ea typeface="MS PGothic" charset="-128"/>
              </a:rPr>
              <a:t>1 </a:t>
            </a:r>
            <a:r>
              <a:rPr lang="en-US" altLang="en-US" sz="1200" i="1" dirty="0">
                <a:ea typeface="MS PGothic" charset="-128"/>
              </a:rPr>
              <a:t>minute</a:t>
            </a:r>
            <a:r>
              <a:rPr lang="en-US" altLang="en-US" sz="1200" b="0" i="1" baseline="0" dirty="0">
                <a:ea typeface="MS PGothic" charset="-128"/>
              </a:rPr>
              <a:t>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a:t>
            </a:r>
            <a:r>
              <a:rPr lang="en-US" altLang="en-US" sz="1200" i="1" dirty="0">
                <a:ea typeface="MS PGothic" charset="-128"/>
              </a:rPr>
              <a:t>.</a:t>
            </a:r>
            <a:endParaRPr lang="en-US" sz="1200" u="sng" kern="1200" dirty="0">
              <a:solidFill>
                <a:schemeClr val="tx1"/>
              </a:solidFill>
              <a:effectLst/>
              <a:latin typeface="+mn-lt"/>
              <a:ea typeface="MS PGothic" pitchFamily="34" charset="-128"/>
              <a:cs typeface="MS PGothic" charset="0"/>
            </a:endParaRPr>
          </a:p>
          <a:p>
            <a:endParaRPr lang="en-US" sz="1200" kern="1200" dirty="0">
              <a:solidFill>
                <a:schemeClr val="tx1"/>
              </a:solidFill>
              <a:effectLst/>
              <a:latin typeface="+mn-lt"/>
              <a:ea typeface="MS PGothic" pitchFamily="34" charset="-128"/>
              <a:cs typeface="MS PGothic" charset="0"/>
            </a:endParaRPr>
          </a:p>
          <a:p>
            <a:r>
              <a:rPr lang="en-US" sz="1200" b="1" kern="1200" dirty="0">
                <a:solidFill>
                  <a:schemeClr val="tx1"/>
                </a:solidFill>
                <a:effectLst/>
                <a:latin typeface="+mn-lt"/>
                <a:ea typeface="MS PGothic" pitchFamily="34" charset="-128"/>
                <a:cs typeface="MS PGothic" charset="0"/>
              </a:rPr>
              <a:t> </a:t>
            </a:r>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 </a:t>
            </a:r>
          </a:p>
          <a:p>
            <a:endParaRPr lang="en-US" sz="1200" dirty="0"/>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32</a:t>
            </a:fld>
            <a:endParaRPr lang="en-US"/>
          </a:p>
        </p:txBody>
      </p:sp>
    </p:spTree>
    <p:extLst>
      <p:ext uri="{BB962C8B-B14F-4D97-AF65-F5344CB8AC3E}">
        <p14:creationId xmlns:p14="http://schemas.microsoft.com/office/powerpoint/2010/main" val="144553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2131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Three: Account – Incorporating the DSSH Model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If you previously utilized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Difference, Stigma, Shame, Harm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model of interviewing individuals with diverse SOGIESC, this method of gathering a free account can feel quite different and possibly unstructured.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Keep in mind that within the PEACE model of conducting interviews, you can still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explore themes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related to difference, stigma, shame and harm as the interviewee raises them. You will see in SOGIESC-related interviews that these topics often arise. The difference here is that you are not prompting the individual to discuss these themes, but rather exploring them only if they arise.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Considering difference, stigma, shame and harm as thematic topics, alongside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many other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thematic topics an interviewee could raise, is useful because it removes the implication that every person with diverse SOGIESC will have had these experiences or be able to talk about these themes.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On the screen you will see some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DSSH-related questions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that could be asked if the theme arises within the interview context.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our two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mock scripts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how were questions related to DSSH used?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33</a:t>
            </a:fld>
            <a:endParaRPr lang="en-US"/>
          </a:p>
        </p:txBody>
      </p:sp>
    </p:spTree>
    <p:extLst>
      <p:ext uri="{BB962C8B-B14F-4D97-AF65-F5344CB8AC3E}">
        <p14:creationId xmlns:p14="http://schemas.microsoft.com/office/powerpoint/2010/main" val="209723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2131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Four: Closing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fourth phase of the PEACE model is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closing</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interview.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Regardless of the outcome of the interview, we should always allocate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sufficient time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for closing. Closing entails: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Reviewing and summarizing the information gathered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Ensuring the interview record accurately and fully reflects the interviewee’s statements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Allowing the interviewee to clarify any information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Checking with the interviewee and interpreter to see if there were any communication issues during the interview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Ensuring the interviewee is satisfied with the way the interview was conducted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Addressing any concerns the interviewee may have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charset="0"/>
              </a:rPr>
              <a:t>Explaining next steps and the timeframe for a response, if any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would also be the time to make any useful referrals to the interviewee. We discuss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referral pathways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more in-depth in the protection modules.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34</a:t>
            </a:fld>
            <a:endParaRPr lang="en-US"/>
          </a:p>
        </p:txBody>
      </p:sp>
    </p:spTree>
    <p:extLst>
      <p:ext uri="{BB962C8B-B14F-4D97-AF65-F5344CB8AC3E}">
        <p14:creationId xmlns:p14="http://schemas.microsoft.com/office/powerpoint/2010/main" val="3137353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2131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Five: Evaluating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final phase of the PEACE model is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evaluating</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interview. This is critical to the success of this and future interviews.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First ask if the interview met its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purpose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You can answer this by looking back at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the Interview Planning Matrix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to see if you gathered the information in a methodical manner.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can then ask yourself the questions that are 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page 22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of your Workbook:</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Did I factor in the interviewee’s individual and contextual circumstances and respond well to them?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Did I build rapport throughout the interview?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Was I able to help the interviewee keep engaged in the interview and help them understand the interview process?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Did I obtain information through free account and follow up by using the reliability hierarchy?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Was the interview conducive to the interviewee remembering and recounting information?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Did I provide the interviewee with the opportunity to clarify statements and provide additional information?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Did I confirm the accuracy of the interview with the interviewee?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Was the interviewee able to correct their information or add new information as they reviewed their statements?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Did I maintain the dignity of the interviewee throughout the interview by asking questions that were appropriate and respectful?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Was my body language and were my reactions supportive of the interviewee, regardless of the information being shared?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did I miss? How do I now gather that missing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3 minutes</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32 minutes for PEACE Model section)</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35</a:t>
            </a:fld>
            <a:endParaRPr lang="en-US"/>
          </a:p>
        </p:txBody>
      </p:sp>
    </p:spTree>
    <p:extLst>
      <p:ext uri="{BB962C8B-B14F-4D97-AF65-F5344CB8AC3E}">
        <p14:creationId xmlns:p14="http://schemas.microsoft.com/office/powerpoint/2010/main" val="2254502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Addressing Credibility Concerns</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When conducting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RSD interviews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there may be issues raised that cause credibility concerns. Let’s explore this topic further now.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for the Addressing Credibility Concerns section, which includes time for the Facilitator to elaborate upon slide text and hold a Q&amp;A, particularly on the topics of concealment, credibility and corroborating evidence, keeping in mind these topics are further addressed in the module on Refugee Status Determination.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n-US" sz="1200" b="0" i="1" kern="1200" dirty="0">
                <a:solidFill>
                  <a:schemeClr val="tx1"/>
                </a:solidFill>
                <a:effectLst/>
                <a:latin typeface="+mn-lt"/>
                <a:ea typeface="+mn-ea"/>
                <a:cs typeface="+mn-cs"/>
              </a:rPr>
              <a:t>[Image description: several UNHCR staff members talk with a Central American migrant beside the railroad tracks in Medias </a:t>
            </a:r>
            <a:r>
              <a:rPr lang="en-US" sz="1200" b="0" i="1" kern="1200" dirty="0" err="1">
                <a:solidFill>
                  <a:schemeClr val="tx1"/>
                </a:solidFill>
                <a:effectLst/>
                <a:latin typeface="+mn-lt"/>
                <a:ea typeface="+mn-ea"/>
                <a:cs typeface="+mn-cs"/>
              </a:rPr>
              <a:t>Aguas</a:t>
            </a:r>
            <a:r>
              <a:rPr lang="en-US" sz="1200" b="0" i="1" kern="1200" dirty="0">
                <a:solidFill>
                  <a:schemeClr val="tx1"/>
                </a:solidFill>
                <a:effectLst/>
                <a:latin typeface="+mn-lt"/>
                <a:ea typeface="+mn-ea"/>
                <a:cs typeface="+mn-cs"/>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a:lstStyle/>
          <a:p>
            <a:fld id="{D4F8946C-7958-45E7-AA5A-9EAC386C7358}" type="slidenum">
              <a:rPr lang="en-US" smtClean="0"/>
              <a:t>36</a:t>
            </a:fld>
            <a:endParaRPr lang="en-US"/>
          </a:p>
        </p:txBody>
      </p:sp>
    </p:spTree>
    <p:extLst>
      <p:ext uri="{BB962C8B-B14F-4D97-AF65-F5344CB8AC3E}">
        <p14:creationId xmlns:p14="http://schemas.microsoft.com/office/powerpoint/2010/main" val="1876839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Addressing Credibility Concerns (continued)</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171450" algn="l" defTabSz="6858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First, keep in mind that: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is not 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job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to decide if the applicant has a diverse SOGIESC.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Applicants do not have to prove their sexual orientation, gender identity, gender expression or their sex characteristics.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Beware of the tendency to judge applicants’ claims according to your own expectations of how applicants  with diverse SOGIESC should look, behave, or feel.</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Note that in your Workbook on the page displayed on the screen is a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ist of ways in which you can create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safer interview spaces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within the RSD context. Keeping these in mind wi</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ll help ensure you establish a supportive environment.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for the Addressing Credibility Concerns section.</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37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32881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Addressing Credibility Concerns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One should assess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credibility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concerns in an interview with a person with diverse SOGIESC as one would do in any interview. You should: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Gather sufficient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detail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clarify inconsistencies.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Explore what the concepts and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experiences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person has shared mean to them.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Recall that LGBTIQ+ claims may take more time and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attention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because they will have to be drawn out more delicately.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Consider each claim on an individual basis. The experiences of LGBTIQ+ people vary extremely</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widely</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for the Addressing Credibility Concerns section.</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[Image description: a many facing two persons sitting side by side; the person on the right is wearing a blue IOM vest.]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38</a:t>
            </a:fld>
            <a:endParaRPr lang="en-US"/>
          </a:p>
        </p:txBody>
      </p:sp>
    </p:spTree>
    <p:extLst>
      <p:ext uri="{BB962C8B-B14F-4D97-AF65-F5344CB8AC3E}">
        <p14:creationId xmlns:p14="http://schemas.microsoft.com/office/powerpoint/2010/main" val="3998607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Addressing Credibility Concerns (continued)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Also remember that:</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There may be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reasonable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explanations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as to why the individual didn’t disclose information about their SSOGI earlier – for example, traumatic experiences, fear of the consequences, discomfort in the interview or that they have never told anyone.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It may take someone many meetings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feel comfortable sharing the reason for flight. “Hiding”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coping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mechanisms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include isolation, adopting “masculine” or “feminine” mannerisms or living closeted lives, which can reinforce low self-esteem.</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Follow-up questions should be asked to clarify uncertainties and credibility concerns must be put to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applicant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give them an opportunity to explain.</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for the Addressing Credibility Concerns section.</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[Image description: a many facing two persons sitting side by side; the person on the right is wearing a blue IOM vest.]</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39</a:t>
            </a:fld>
            <a:endParaRPr lang="en-US"/>
          </a:p>
        </p:txBody>
      </p:sp>
    </p:spTree>
    <p:extLst>
      <p:ext uri="{BB962C8B-B14F-4D97-AF65-F5344CB8AC3E}">
        <p14:creationId xmlns:p14="http://schemas.microsoft.com/office/powerpoint/2010/main" val="221697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 8: Interview Basics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Module 8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Interview Basics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Total Module 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hours for standard variation; 3 hours 30 minutes for RSD variation.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4</a:t>
            </a:fld>
            <a:endParaRPr lang="en-US" altLang="en-US" sz="1200" dirty="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Addressing Credibility Concerns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There are several issues to note related to concealment: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Many LGBTIQ+ people have had to keep aspects of their lives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secret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and may have not lived openly or had intimate relationships before.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Many people have suppressed their SOGIESC to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avoid</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persecution.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Having suppressed in the past or possessing an ability to do so in the future, is not a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reason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to question their credibility.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Remember the individual cannot be expected to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change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their sexual orientation or gender identity to avoid persecution, as it is fundamental to their human dignity. Concealment can cause psychological harm.</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for the Addressing Credibility Concerns section.</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[Image description: a many facing two persons sitting side by side; the person on the right is wearing a blue IOM vest.]</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40</a:t>
            </a:fld>
            <a:endParaRPr lang="en-US"/>
          </a:p>
        </p:txBody>
      </p:sp>
    </p:spTree>
    <p:extLst>
      <p:ext uri="{BB962C8B-B14F-4D97-AF65-F5344CB8AC3E}">
        <p14:creationId xmlns:p14="http://schemas.microsoft.com/office/powerpoint/2010/main" val="64260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Addressing Credibility Concerns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relation to corroborating evidence: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general, there is a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shared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burden on the individual and the interviewer.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applicant discharges their burden by providing a full and truthful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account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their experience. This may be more difficult in LGBTIQ+ cases due to the personal nature of claims.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Because of the personal nature of LGBTIQ+ claims, individuals are much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less likely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have corroborating documents.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may result in a greater burden on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officer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assist the individual in articulating their claim. Questions related to PEACE model and thematic areas of daily life should be explored.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for the Addressing Credibility Concerns section.</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[Image description: a many facing two persons sitting side by side; the person on the right is wearing a blue IOM vest.]</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41</a:t>
            </a:fld>
            <a:endParaRPr lang="en-US"/>
          </a:p>
        </p:txBody>
      </p:sp>
    </p:spTree>
    <p:extLst>
      <p:ext uri="{BB962C8B-B14F-4D97-AF65-F5344CB8AC3E}">
        <p14:creationId xmlns:p14="http://schemas.microsoft.com/office/powerpoint/2010/main" val="667000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We’ll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wrap up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Module 8 by learning more about the lived experiences of people with diverse SOGIESC. This video is about </a:t>
            </a:r>
            <a:r>
              <a:rPr kumimoji="0" lang="en-US" sz="1200" b="0" i="0" u="none" strike="noStrike" kern="1200" cap="none" spc="0" normalizeH="0" baseline="0" noProof="0" dirty="0" err="1">
                <a:ln>
                  <a:noFill/>
                </a:ln>
                <a:solidFill>
                  <a:prstClr val="black"/>
                </a:solidFill>
                <a:effectLst/>
                <a:uLnTx/>
                <a:uFillTx/>
                <a:latin typeface="+mn-lt"/>
                <a:ea typeface="MS PGothic" pitchFamily="34" charset="-128"/>
              </a:rPr>
              <a:t>Majda</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who fled Serbia due to threats and discrimination, and was granted asylum in the US.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=jdg0CRjKaPI</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6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The following are alternate videos that may be used for trainings. Note that this list will be updated as new videos become available. See the video slide prior to the Key Learning Points slide in each module for additional videos about the lived experiences of people with diverse SOGIESC.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Bringing out the voices of LGBTI youth in Kinshasa, DRC (Children’s Radio Foundation, French with English subtitles, 3:12)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3">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Sogi’s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Story: LGBTI in Africa (Australian Human Rights Commission, English, 2:40) </a:t>
            </a:r>
            <a:r>
              <a:rPr kumimoji="0" lang="es-MX"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https://www.youtube.com/watch?v=mZJ_X9ysHSo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 Look at the LGBT+ Rights Ghana Group (LGBT Rights Ghana, English, 3:50)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=XCb2nkjJEIk</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p:txBody>
      </p:sp>
      <p:sp>
        <p:nvSpPr>
          <p:cNvPr id="4" name="Slide Number Placeholder 3"/>
          <p:cNvSpPr>
            <a:spLocks noGrp="1"/>
          </p:cNvSpPr>
          <p:nvPr>
            <p:ph type="sldNum" sz="quarter" idx="10"/>
          </p:nvPr>
        </p:nvSpPr>
        <p:spPr/>
        <p:txBody>
          <a:bodyPr/>
          <a:lstStyle/>
          <a:p>
            <a:fld id="{0ED8A9B0-80EF-A34D-B345-E2DEC5501E01}" type="slidenum">
              <a:rPr lang="en-US" smtClean="0"/>
              <a:t>42</a:t>
            </a:fld>
            <a:endParaRPr lang="en-US"/>
          </a:p>
        </p:txBody>
      </p:sp>
    </p:spTree>
    <p:extLst>
      <p:ext uri="{BB962C8B-B14F-4D97-AF65-F5344CB8AC3E}">
        <p14:creationId xmlns:p14="http://schemas.microsoft.com/office/powerpoint/2010/main" val="2639229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Finally, here are several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key learning points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keep in mind: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altLang="en-US" sz="1200" b="0" i="0" u="none" strike="noStrike" kern="0" cap="none" spc="0" normalizeH="0" baseline="0" noProof="0" dirty="0">
                <a:ln>
                  <a:noFill/>
                </a:ln>
                <a:solidFill>
                  <a:prstClr val="white"/>
                </a:solidFill>
                <a:effectLst/>
                <a:uLnTx/>
                <a:uFillTx/>
                <a:latin typeface="+mn-lt"/>
                <a:ea typeface="MS PGothic" charset="-128"/>
                <a:cs typeface="Calibri" charset="0"/>
              </a:rPr>
              <a:t>Ensure the individuals you are interviewing are </a:t>
            </a:r>
            <a:r>
              <a:rPr kumimoji="0" lang="en-CA" altLang="en-US" sz="1200" b="1" i="0" u="none" strike="noStrike" kern="0" cap="none" spc="0" normalizeH="0" baseline="0" noProof="0" dirty="0">
                <a:ln>
                  <a:noFill/>
                </a:ln>
                <a:solidFill>
                  <a:prstClr val="white"/>
                </a:solidFill>
                <a:effectLst/>
                <a:uLnTx/>
                <a:uFillTx/>
                <a:latin typeface="+mn-lt"/>
                <a:ea typeface="MS PGothic" charset="-128"/>
                <a:cs typeface="Calibri" charset="0"/>
              </a:rPr>
              <a:t>entering</a:t>
            </a:r>
            <a:r>
              <a:rPr kumimoji="0" lang="en-CA" altLang="en-US" sz="1200" b="0" i="0" u="none" strike="noStrike" kern="0" cap="none" spc="0" normalizeH="0" baseline="0" noProof="0" dirty="0">
                <a:ln>
                  <a:noFill/>
                </a:ln>
                <a:solidFill>
                  <a:prstClr val="white"/>
                </a:solidFill>
                <a:effectLst/>
                <a:uLnTx/>
                <a:uFillTx/>
                <a:latin typeface="+mn-lt"/>
                <a:ea typeface="MS PGothic" charset="-128"/>
                <a:cs typeface="Calibri" charset="0"/>
              </a:rPr>
              <a:t> safe, accessible and comfortable spaces.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Mentally prepare for interviews by acknowledge your own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biases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stereotypes.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Engage and explain the interview process to the interviewee in order to build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rapport</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Support a full account using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PEACE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model by focusing on TED questions and thematic areas.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Close and evaluate your interview properly in order to ensure you have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gathered</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reliable and necessary information.</a:t>
            </a: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minute.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43</a:t>
            </a:fld>
            <a:endParaRPr lang="en-US" altLang="en-US" sz="1200" dirty="0">
              <a:latin typeface="Calibri Regular"/>
            </a:endParaRPr>
          </a:p>
        </p:txBody>
      </p:sp>
    </p:spTree>
    <p:extLst>
      <p:ext uri="{BB962C8B-B14F-4D97-AF65-F5344CB8AC3E}">
        <p14:creationId xmlns:p14="http://schemas.microsoft.com/office/powerpoint/2010/main" val="84731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Module 9: Interview Techniques</a:t>
            </a:r>
          </a:p>
          <a:p>
            <a:endParaRPr lang="en-US" altLang="en-US" sz="1200" dirty="0">
              <a:ea typeface="MS PGothic" charset="-128"/>
            </a:endParaRPr>
          </a:p>
          <a:p>
            <a:r>
              <a:rPr lang="en-US" altLang="en-US" sz="1200" dirty="0">
                <a:ea typeface="MS PGothic" charset="-128"/>
              </a:rPr>
              <a:t>Module 9 is </a:t>
            </a:r>
            <a:r>
              <a:rPr lang="en-US" altLang="en-US" sz="1200" b="1" dirty="0">
                <a:ea typeface="MS PGothic" charset="-128"/>
              </a:rPr>
              <a:t>Interview Techniques</a:t>
            </a:r>
            <a:r>
              <a:rPr lang="en-US" altLang="en-US" sz="1200" dirty="0">
                <a:ea typeface="MS PGothic" charset="-128"/>
              </a:rPr>
              <a:t>. </a:t>
            </a:r>
          </a:p>
          <a:p>
            <a:endParaRPr lang="en-US" altLang="en-US" sz="1200" dirty="0">
              <a:ea typeface="MS PGothic" charset="-128"/>
            </a:endParaRPr>
          </a:p>
          <a:p>
            <a:r>
              <a:rPr lang="en-US" altLang="en-US" sz="1200" dirty="0">
                <a:ea typeface="MS PGothic" charset="-128"/>
              </a:rPr>
              <a:t>---- </a:t>
            </a:r>
          </a:p>
          <a:p>
            <a:endParaRPr lang="en-US" altLang="en-US" sz="1200" u="none" dirty="0">
              <a:ea typeface="MS PGothic" charset="-128"/>
            </a:endParaRPr>
          </a:p>
          <a:p>
            <a:r>
              <a:rPr lang="en-US" altLang="en-US" sz="1200" b="1" i="1" u="none" dirty="0">
                <a:ea typeface="MS PGothic" charset="-128"/>
              </a:rPr>
              <a:t>Module Time: </a:t>
            </a:r>
            <a:r>
              <a:rPr lang="en-US" altLang="en-US" sz="1200" i="1" u="none" dirty="0">
                <a:ea typeface="MS PGothic" charset="-128"/>
              </a:rPr>
              <a:t>2 hours 20 minutes for standard variation; 3 hours 35 minutes for RSD variation.</a:t>
            </a:r>
          </a:p>
          <a:p>
            <a:endParaRPr lang="en-US" altLang="en-US" sz="1200" i="1" dirty="0">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44</a:t>
            </a:fld>
            <a:endParaRPr lang="en-US" altLang="en-US" sz="1200" dirty="0">
              <a:latin typeface="Calibri Regular"/>
            </a:endParaRPr>
          </a:p>
        </p:txBody>
      </p:sp>
    </p:spTree>
    <p:extLst>
      <p:ext uri="{BB962C8B-B14F-4D97-AF65-F5344CB8AC3E}">
        <p14:creationId xmlns:p14="http://schemas.microsoft.com/office/powerpoint/2010/main" val="249092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Objectives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Module 9 is a practical module comprised of several interviewing exercises.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By the end of this module, you should be able to: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Describe how you conducted a safe and supportive practice </a:t>
            </a:r>
            <a:r>
              <a:rPr kumimoji="0" lang="en-US" altLang="en-US" sz="1200" b="1" i="0" u="none" strike="noStrike" kern="1200" cap="none" spc="0" normalizeH="0" baseline="0" noProof="0" dirty="0">
                <a:ln>
                  <a:noFill/>
                </a:ln>
                <a:solidFill>
                  <a:srgbClr val="4F81BD"/>
                </a:solidFill>
                <a:effectLst/>
                <a:uLnTx/>
                <a:uFillTx/>
                <a:latin typeface="+mn-lt"/>
                <a:ea typeface="MS PGothic" pitchFamily="34" charset="-128"/>
              </a:rPr>
              <a:t>interview</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Highlight key </a:t>
            </a:r>
            <a:r>
              <a:rPr kumimoji="0" lang="en-US" sz="1200" b="1" i="0" u="none" strike="noStrike" kern="1200" cap="none" spc="0" normalizeH="0" baseline="0" noProof="0" dirty="0">
                <a:ln>
                  <a:noFill/>
                </a:ln>
                <a:solidFill>
                  <a:srgbClr val="4F81BD"/>
                </a:solidFill>
                <a:effectLst/>
                <a:uLnTx/>
                <a:uFillTx/>
                <a:latin typeface="+mn-lt"/>
                <a:ea typeface="MS PGothic" pitchFamily="34" charset="-128"/>
              </a:rPr>
              <a:t>thematic areas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that you found useful to explore during the course of your practice interview</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Explain the ways in which you asked </a:t>
            </a:r>
            <a:r>
              <a:rPr kumimoji="0" lang="en-US" sz="1200" b="1" i="0" u="none" strike="noStrike" kern="1200" cap="none" spc="0" normalizeH="0" baseline="0" noProof="0" dirty="0">
                <a:ln>
                  <a:noFill/>
                </a:ln>
                <a:solidFill>
                  <a:srgbClr val="4F81BD"/>
                </a:solidFill>
                <a:effectLst/>
                <a:uLnTx/>
                <a:uFillTx/>
                <a:latin typeface="+mn-lt"/>
                <a:ea typeface="MS PGothic" pitchFamily="34" charset="-128"/>
              </a:rPr>
              <a:t>respectful and appropriate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questions during your practice interview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45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68654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rPr>
              <a:t>Exercise: </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Group Role-Play </a:t>
            </a:r>
            <a:endPar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this module, we'll do three exercises that will let you practice and discuss interview techniques. The first is a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Group Role-Play Exercise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Before the training, I asked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two</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four</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if doing two role-plays in the RSD variation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of our learners to participate in this exercise. One will play the interviewee and one the interviewer. They have been provided with some basic information about their role. The learner playing the interviewee has a detailed narrative. The interviewer has some basic background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Note the interviewer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has not seen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narrative and the interviewee has not seen the interviewer notes. Let’s have them come to the front and do the role-play. We’ll have 20 minutes [50 minutes / 25 minutes] to have them do the role-play, and then 20 minutes [50 minutes / 25 minutes] to discuss.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Before we begin, I’d like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highlight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several overarching goals.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role-play is intended to demonstrate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types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of questions that are appropriate to ask using the PEACE model and highlight any questions that are inappropriate or not relevant to the interview.</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It is also intended to demonstrate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thematic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areas</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that can be explored during the course of an interview and to demonstrate positive lines of questioning that can be employed.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Finally, the role-play will demonstrate how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sensitive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topics should be approached and how sensitive information can be drawn out over the course of an interview. Let’s begin.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After the ro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e-p</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ay is comp</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eted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Thank you to our participants. Let’s now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discuss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role-play. Who would like to begin? Let’s talk about the questions that worked, questions that didn’t work, thematic topics that were useful and any other points you want to highlight.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Suggested questions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to engage participants in discussion: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How did you feel about the comfort level in the room?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What did you feel about the body language of the interviewer and interviewee?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What did the interviewer do to encourage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Fadi</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/Grace/Veronica to talk?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What other ways can you show the interviewee you are listening?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How can you be self-aware about your own personal actions during an interview?</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What would you have done differently, had you been the interviewer?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Did the interviewee feel certain that the space was confidential?</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What can you offer the individual in order to shift the dynamics (e.g., a break or a glass of water)?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How can you make the atmosphere more conversational?</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What were the indicators during the course of the interview that you would have flagged to explore in more detail (e.g., responses, body language or silence)? How would you have explored them further?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154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45 minutes for standard variation (5 minutes for description; 20 minutes for one role-play; 20 minutes for discussion) and 1 hours 45 minutes for RSD variation (5 minutes for description; 50 minutes for one role-play; 50 minutes for discussion OR 5 minutes for description; 25 minutes for each for two role-plays; 25 minutes for each for two discussions, if using two role-plays.)</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46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720549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rPr>
              <a:t>Exercise: </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Paired Role-Play </a:t>
            </a:r>
            <a:endPar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Now we will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practice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interview techniques by doing another role-play exercise.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 will now do an exercise that allows you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practice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asking interview questions. Please find a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partner.</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We will do two</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separate role-plays. You will each get an opportunity to play the interviewer and you will each get an opportunity to play the interviewee.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 will start with role-play number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one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Decide who will play the interviewee and who will play the interviewer during role-play number one. Did everyone decide?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(Confirm everyone has chosen their role.)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If you are playing the interviewee, you will read the narrative sheet 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page 47</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If you are playing the interviewer, you will read the interviewer sheet 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page 48</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Take five minutes to read your sheet.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five minutes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Your reading time is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up</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begin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your</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session. I will alert you when your time is up.</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fifteen [twenty] minutes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Your time for the first interview is up. We will now move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number two</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If you played the interviewer in role-play number one, you should now play the interviewee. If you played the interviewee in role-play number one, you should now play the interviewer. If you are playing the interviewee, you will read the narrative sheet 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page 49</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If you are playing the interviewer, you will read the interviewer sheet on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page 50</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Take five minutes to read your sheet.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five minutes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begin your session.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After the ro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e-p</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ays are comp</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eted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Now that you have completed your role-plays, let’s discuss as a group.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How did it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feel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to play the interviewer? How did it feel to be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interviewee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the interviewee, was it difficult offering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information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the interviewee, which questions did you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respond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best to? Which did you not respond well to?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the interviewer, how did it feel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explore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this topic? What questions did they respond best 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162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60 minutes for standard variation (5 minutes for description; 20 minutes for role-play one; 20 minutes for role-play two; 15 minutes for group discussion) and 1 hour 15 minutes for RSD variation (5 minutes for description; 25 minutes for role-play one; 25 minutes for role-play two; 20 minutes for group discussion.)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47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28765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rPr>
              <a:t>Exercise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now do an exercise that will allow you to consider common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situations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that occur in relation to interviews with people with diverse SOGIESC.</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brief exercise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will allow us to consider a potential scenario you may encounter when interviewing people with diverse SOGIESC and decide how you would address the situation.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For this exercise, we'll split into four groups. Please raise your hand if you work in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RSD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split them into two groups)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You are groups one and two and will work on scenario one. Everyone else, please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split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into two groups. You are groups three and four and will work on scenario two. I've placed the numbers one through four on the tables. Please go to your number.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[Note: if not one is working in RSD, sp</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it the room into four groups and have each group take scenario 2.]</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have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fifteen minutes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discuss. After fifteen minutes, you will join the other team that is working on the same scenario and discuss as a group.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fifteen minutes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join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together</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with another group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for mixed audiences: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working on the same scenario] and discuss how you would address the situation.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While the group(s) are discussing, the Facilitator should listen and moderate the discussion if needed. The Facilitator may also wish to have the learners discuss the scenarios in plenary.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167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15 minutes for description and team activity; 15 minutes for small group discussions.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48</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454253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rPr>
              <a:t>Video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wrap up this module by learning about the lived experiences of people with diverse SOGIESC. This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video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is about a refugee from Zimbabwe named Tiny.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Play from 7:42 – 10:07 (2:25): </a:t>
            </a:r>
            <a:r>
              <a:rPr kumimoji="0" lang="en-US" altLang="en-US" sz="1200" b="0" i="1" u="sng" strike="noStrike" kern="1200" cap="none" spc="0" normalizeH="0" baseline="0" noProof="0" dirty="0">
                <a:ln>
                  <a:noFill/>
                </a:ln>
                <a:solidFill>
                  <a:prstClr val="black"/>
                </a:solidFill>
                <a:effectLst/>
                <a:uLnTx/>
                <a:uFillTx/>
                <a:latin typeface="+mn-lt"/>
                <a:ea typeface="MS PGothic" charset="-128"/>
              </a:rPr>
              <a:t>https://</a:t>
            </a:r>
            <a:r>
              <a:rPr kumimoji="0" lang="en-US" altLang="en-US" sz="1200" b="0" i="1" u="sng" strike="noStrike" kern="1200" cap="none" spc="0" normalizeH="0" baseline="0" noProof="0" dirty="0" err="1">
                <a:ln>
                  <a:noFill/>
                </a:ln>
                <a:solidFill>
                  <a:prstClr val="black"/>
                </a:solidFill>
                <a:effectLst/>
                <a:uLnTx/>
                <a:uFillTx/>
                <a:latin typeface="+mn-lt"/>
                <a:ea typeface="MS PGothic" charset="-128"/>
              </a:rPr>
              <a:t>vimeo.com</a:t>
            </a:r>
            <a:r>
              <a:rPr kumimoji="0" lang="en-US" altLang="en-US" sz="1200" b="0" i="1" u="sng" strike="noStrike" kern="1200" cap="none" spc="0" normalizeH="0" baseline="0" noProof="0" dirty="0">
                <a:ln>
                  <a:noFill/>
                </a:ln>
                <a:solidFill>
                  <a:prstClr val="black"/>
                </a:solidFill>
                <a:effectLst/>
                <a:uLnTx/>
                <a:uFillTx/>
                <a:latin typeface="+mn-lt"/>
                <a:ea typeface="MS PGothic" charset="-128"/>
              </a:rPr>
              <a:t>/58754985</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3 minutes.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The following are alternate videos that may be used for trainings. Note that this list will be updated as new videos become available. See the video slide prior to the Key Learning Points slide in each module for additional videos about the lived experiences of people with diverse SOGIESC.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Bringing out the voices of LGBTI youth in Kinshasa, DRC (Children’s Radio Foundation, French with English subtitles, 3:12)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3">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Sogi’s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Story: LGBTI in Africa (Australian Human Rights Commission, English, 2:40) </a:t>
            </a:r>
            <a:r>
              <a:rPr kumimoji="0" lang="es-MX"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https://www.youtube.com/watch?v=mZJ_X9ysHSo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 Look at the LGBT+ Rights Ghana Group (LGBT Rights Ghana, English, 3:50)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=XCb2nkjJEIk</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49</a:t>
            </a:fld>
            <a:endParaRPr lang="en-US"/>
          </a:p>
        </p:txBody>
      </p:sp>
    </p:spTree>
    <p:extLst>
      <p:ext uri="{BB962C8B-B14F-4D97-AF65-F5344CB8AC3E}">
        <p14:creationId xmlns:p14="http://schemas.microsoft.com/office/powerpoint/2010/main" val="292249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Objectives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review our objectives for Module 8. By the end of this module, you should be able to: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Explain how to conduct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respectful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interviews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using</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PEACE model and exploring thematic areas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Describe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how to create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safer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interviewing spaces that encourage open, dignified and secure communication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Share tips for conducting successful interviews and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and stereotypes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avoid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 minute.</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kern="1200" dirty="0">
                <a:solidFill>
                  <a:schemeClr val="tx1"/>
                </a:solidFill>
                <a:latin typeface="+mn-lt"/>
                <a:ea typeface="MS PGothic" charset="-128"/>
                <a:cs typeface="+mn-cs"/>
              </a:rPr>
              <a:t>Key Learning Points</a:t>
            </a:r>
          </a:p>
          <a:p>
            <a:endParaRPr lang="en-US" altLang="en-US" sz="1200" b="1" u="sng" kern="1200" dirty="0">
              <a:solidFill>
                <a:schemeClr val="tx1"/>
              </a:solidFill>
              <a:latin typeface="+mn-lt"/>
              <a:ea typeface="MS PGothic" charset="-128"/>
              <a:cs typeface="+mn-cs"/>
            </a:endParaRPr>
          </a:p>
          <a:p>
            <a:r>
              <a:rPr lang="en-US" altLang="en-US" sz="1200" b="0" u="none" kern="1200" dirty="0">
                <a:solidFill>
                  <a:schemeClr val="tx1"/>
                </a:solidFill>
                <a:latin typeface="+mn-lt"/>
                <a:ea typeface="MS PGothic" charset="-128"/>
                <a:cs typeface="+mn-cs"/>
              </a:rPr>
              <a:t>Finally, here are several </a:t>
            </a:r>
            <a:r>
              <a:rPr lang="en-US" altLang="en-US" sz="1200" b="1" u="none" kern="1200" dirty="0">
                <a:solidFill>
                  <a:schemeClr val="tx1"/>
                </a:solidFill>
                <a:latin typeface="+mn-lt"/>
                <a:ea typeface="MS PGothic" charset="-128"/>
                <a:cs typeface="+mn-cs"/>
              </a:rPr>
              <a:t>key learning points </a:t>
            </a:r>
            <a:r>
              <a:rPr lang="en-US" altLang="en-US" sz="1200" b="0" u="none" kern="1200" dirty="0">
                <a:solidFill>
                  <a:schemeClr val="tx1"/>
                </a:solidFill>
                <a:latin typeface="+mn-lt"/>
                <a:ea typeface="MS PGothic" charset="-128"/>
                <a:cs typeface="+mn-cs"/>
              </a:rPr>
              <a:t>to keep in mind: </a:t>
            </a:r>
          </a:p>
          <a:p>
            <a:endParaRPr lang="en-US" altLang="en-US" sz="1200" b="0" u="none" kern="1200" dirty="0">
              <a:solidFill>
                <a:schemeClr val="tx1"/>
              </a:solidFill>
              <a:latin typeface="+mn-lt"/>
              <a:ea typeface="MS PGothic" charset="-128"/>
              <a:cs typeface="+mn-cs"/>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altLang="en-US" sz="1200" kern="0" dirty="0">
                <a:solidFill>
                  <a:schemeClr val="bg1"/>
                </a:solidFill>
                <a:latin typeface="+mn-lt"/>
                <a:ea typeface="MS PGothic" charset="-128"/>
                <a:cs typeface="Calibri" charset="0"/>
              </a:rPr>
              <a:t>Focus on creating a supportive and </a:t>
            </a:r>
            <a:r>
              <a:rPr lang="en-CA" altLang="en-US" sz="1200" b="1" kern="0" dirty="0">
                <a:solidFill>
                  <a:schemeClr val="bg1"/>
                </a:solidFill>
                <a:latin typeface="+mn-lt"/>
                <a:ea typeface="MS PGothic" charset="-128"/>
                <a:cs typeface="Calibri" charset="0"/>
              </a:rPr>
              <a:t>welcoming</a:t>
            </a:r>
            <a:r>
              <a:rPr lang="en-CA" altLang="en-US" sz="1200" kern="0" dirty="0">
                <a:solidFill>
                  <a:schemeClr val="bg1"/>
                </a:solidFill>
                <a:latin typeface="+mn-lt"/>
                <a:ea typeface="MS PGothic" charset="-128"/>
                <a:cs typeface="Calibri" charset="0"/>
              </a:rPr>
              <a:t> space. Approach the individual in a non-judgmental manner.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altLang="en-US" sz="1200" kern="0" dirty="0">
                <a:solidFill>
                  <a:schemeClr val="bg1"/>
                </a:solidFill>
                <a:latin typeface="+mn-lt"/>
                <a:ea typeface="MS PGothic" charset="-128"/>
                <a:cs typeface="Calibri" charset="0"/>
              </a:rPr>
              <a:t>Focus on discussing issues related to thematic areas of daily life in a respectful way using the </a:t>
            </a:r>
            <a:r>
              <a:rPr lang="en-CA" altLang="en-US" sz="1200" b="1" kern="0" dirty="0">
                <a:solidFill>
                  <a:schemeClr val="bg1"/>
                </a:solidFill>
                <a:latin typeface="+mn-lt"/>
                <a:ea typeface="MS PGothic" charset="-128"/>
                <a:cs typeface="Calibri" charset="0"/>
              </a:rPr>
              <a:t>PEACE </a:t>
            </a:r>
            <a:r>
              <a:rPr lang="en-CA" altLang="en-US" sz="1200" kern="0" dirty="0">
                <a:solidFill>
                  <a:schemeClr val="bg1"/>
                </a:solidFill>
                <a:latin typeface="+mn-lt"/>
                <a:ea typeface="MS PGothic" charset="-128"/>
                <a:cs typeface="Calibri" charset="0"/>
              </a:rPr>
              <a:t>model.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kern="0" dirty="0">
                <a:solidFill>
                  <a:schemeClr val="bg1"/>
                </a:solidFill>
                <a:latin typeface="+mn-lt"/>
                <a:ea typeface="MS PGothic" charset="-128"/>
                <a:cs typeface="Calibri" charset="0"/>
              </a:rPr>
              <a:t>Recall that gathering information from </a:t>
            </a:r>
            <a:r>
              <a:rPr lang="en-US" altLang="en-US" sz="1200" kern="0" dirty="0" err="1">
                <a:solidFill>
                  <a:schemeClr val="bg1"/>
                </a:solidFill>
                <a:latin typeface="+mn-lt"/>
                <a:ea typeface="MS PGothic" charset="-128"/>
                <a:cs typeface="Calibri" charset="0"/>
              </a:rPr>
              <a:t>peop</a:t>
            </a:r>
            <a:r>
              <a:rPr lang="en-CA" altLang="en-US" sz="1200" kern="0" dirty="0">
                <a:solidFill>
                  <a:schemeClr val="bg1"/>
                </a:solidFill>
                <a:latin typeface="+mn-lt"/>
                <a:ea typeface="MS PGothic" charset="-128"/>
                <a:cs typeface="Calibri" charset="0"/>
              </a:rPr>
              <a:t>l</a:t>
            </a:r>
            <a:r>
              <a:rPr lang="en-US" altLang="en-US" sz="1200" kern="0" dirty="0">
                <a:solidFill>
                  <a:schemeClr val="bg1"/>
                </a:solidFill>
                <a:latin typeface="+mn-lt"/>
                <a:ea typeface="MS PGothic" charset="-128"/>
                <a:cs typeface="Calibri" charset="0"/>
              </a:rPr>
              <a:t>e with diverse SOGIESC may be more </a:t>
            </a:r>
            <a:r>
              <a:rPr lang="en-US" altLang="en-US" sz="1200" b="1" kern="0" dirty="0">
                <a:solidFill>
                  <a:schemeClr val="bg1"/>
                </a:solidFill>
                <a:latin typeface="+mn-lt"/>
                <a:ea typeface="MS PGothic" charset="-128"/>
                <a:cs typeface="Calibri" charset="0"/>
              </a:rPr>
              <a:t>difficult</a:t>
            </a:r>
            <a:r>
              <a:rPr lang="en-US" altLang="en-US" sz="1200" kern="0" dirty="0">
                <a:solidFill>
                  <a:schemeClr val="bg1"/>
                </a:solidFill>
                <a:latin typeface="+mn-lt"/>
                <a:ea typeface="MS PGothic" charset="-128"/>
                <a:cs typeface="Calibri" charset="0"/>
              </a:rPr>
              <a:t> due to the intimate and personal nature of the information.</a:t>
            </a:r>
            <a:endParaRPr lang="en-US" altLang="en-US" sz="1200" kern="1200" dirty="0">
              <a:solidFill>
                <a:schemeClr val="bg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lang="en-US" altLang="en-US" sz="1200" u="sng" kern="1200" dirty="0">
              <a:solidFill>
                <a:schemeClr val="tx1"/>
              </a:solidFill>
              <a:latin typeface="+mn-lt"/>
              <a:ea typeface="MS PGothic" charset="-128"/>
              <a:cs typeface="+mn-cs"/>
            </a:endParaRPr>
          </a:p>
          <a:p>
            <a:r>
              <a:rPr lang="en-US" altLang="en-US" sz="1200" u="none" kern="1200" dirty="0">
                <a:solidFill>
                  <a:schemeClr val="tx1"/>
                </a:solidFill>
                <a:latin typeface="+mn-lt"/>
                <a:ea typeface="MS PGothic" charset="-128"/>
                <a:cs typeface="+mn-cs"/>
              </a:rPr>
              <a:t>----</a:t>
            </a:r>
          </a:p>
          <a:p>
            <a:endParaRPr lang="en-US" altLang="en-US" sz="1200" u="none" kern="1200" dirty="0">
              <a:solidFill>
                <a:schemeClr val="tx1"/>
              </a:solidFill>
              <a:latin typeface="+mn-lt"/>
              <a:ea typeface="MS PGothic" charset="-128"/>
              <a:cs typeface="+mn-cs"/>
            </a:endParaRPr>
          </a:p>
          <a:p>
            <a:r>
              <a:rPr lang="en-US" altLang="en-US" sz="1200" b="1" i="1" u="none" kern="1200" dirty="0">
                <a:solidFill>
                  <a:schemeClr val="tx1"/>
                </a:solidFill>
                <a:latin typeface="+mn-lt"/>
                <a:ea typeface="MS PGothic" charset="-128"/>
                <a:cs typeface="+mn-cs"/>
              </a:rPr>
              <a:t>Time: </a:t>
            </a:r>
            <a:r>
              <a:rPr lang="en-US" altLang="en-US" sz="1200" b="0" i="1" u="none" kern="1200" dirty="0">
                <a:solidFill>
                  <a:schemeClr val="tx1"/>
                </a:solidFill>
                <a:latin typeface="+mn-lt"/>
                <a:ea typeface="MS PGothic" charset="-128"/>
                <a:cs typeface="+mn-cs"/>
              </a:rPr>
              <a:t>1 </a:t>
            </a:r>
            <a:r>
              <a:rPr lang="en-US" altLang="en-US" sz="1200" i="1" u="none" kern="1200" dirty="0">
                <a:solidFill>
                  <a:schemeClr val="tx1"/>
                </a:solidFill>
                <a:latin typeface="+mn-lt"/>
                <a:ea typeface="MS PGothic" charset="-128"/>
                <a:cs typeface="+mn-cs"/>
              </a:rPr>
              <a:t>minute. </a:t>
            </a:r>
          </a:p>
          <a:p>
            <a:pPr>
              <a:buClr>
                <a:srgbClr val="AF1D38"/>
              </a:buClr>
            </a:pPr>
            <a:endParaRPr lang="en-US" altLang="en-US" sz="1200" i="1" kern="1200" dirty="0">
              <a:solidFill>
                <a:schemeClr val="tx1"/>
              </a:solidFill>
              <a:latin typeface="+mn-lt"/>
              <a:ea typeface="MS PGothic" charset="-128"/>
              <a:cs typeface="+mn-cs"/>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50</a:t>
            </a:fld>
            <a:endParaRPr lang="en-US" altLang="en-US" sz="1200" dirty="0">
              <a:latin typeface="Calibri Regular"/>
            </a:endParaRPr>
          </a:p>
        </p:txBody>
      </p:sp>
    </p:spTree>
    <p:extLst>
      <p:ext uri="{BB962C8B-B14F-4D97-AF65-F5344CB8AC3E}">
        <p14:creationId xmlns:p14="http://schemas.microsoft.com/office/powerpoint/2010/main" val="1776965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And here are several other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key learning points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keep in mind in relation to RSD: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Remember that some efforts employed to “prove” SOGIESC may violate the applicant's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human rights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Focus on eliciting testimony in a respectful way and observing whether it is detailed and consistent.</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Focus on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identity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the individual and the perception of the persecutor(s).</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Remember that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COI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may be lacking and testimony may the primary evidence used to determine credibility.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Recall that testimony can be more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difficult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draw out in LGBTIQ+ claims due to the intimate and personal nature of the information.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As in other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interviews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examine reports or discuss with the individual what happens to people like them in their country.</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minute.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and should only be used for RSD audiences who are not taking the full module on RSD.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51</a:t>
            </a:fld>
            <a:endParaRPr lang="en-US" altLang="en-US" sz="1200" dirty="0">
              <a:latin typeface="Calibri Regular"/>
            </a:endParaRPr>
          </a:p>
        </p:txBody>
      </p:sp>
    </p:spTree>
    <p:extLst>
      <p:ext uri="{BB962C8B-B14F-4D97-AF65-F5344CB8AC3E}">
        <p14:creationId xmlns:p14="http://schemas.microsoft.com/office/powerpoint/2010/main" val="1702300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Wrap-Up</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We’ve now reached the end of </a:t>
            </a:r>
            <a:r>
              <a:rPr lang="en-US" altLang="en-US" dirty="0">
                <a:solidFill>
                  <a:schemeClr val="bg1"/>
                </a:solidFill>
                <a:latin typeface="Calibri" charset="0"/>
                <a:ea typeface="MS PGothic" charset="-128"/>
                <a:cs typeface="Calibri" charset="0"/>
              </a:rPr>
              <a:t>conducting interviews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Does anyone have any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If you gathered questions at the beginning of the training session, this is a good time to review them and determine which questions have been answered by the module content, which questions may be answered in upcoming modules, and which questions may need further attention at this time. See the “Frequently Asked Questions” and “Answering Difficult or Unexpected Questions” sections of the Facilitation Guide for more guidance.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a:lstStyle/>
          <a:p>
            <a:fld id="{CD5E0490-8C73-4B2A-94A9-53F8887F703C}" type="slidenum">
              <a:rPr lang="en-US" smtClean="0"/>
              <a:t>52</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200" b="1" i="1" dirty="0">
                <a:solidFill>
                  <a:schemeClr val="bg1"/>
                </a:solidFill>
                <a:latin typeface="Calibri" panose="020F0502020204030204" pitchFamily="34" charset="0"/>
              </a:rPr>
              <a:t>Bureau of Population, Refugees and Migration (PRM) of the United States Department of State</a:t>
            </a:r>
            <a:r>
              <a:rPr lang="en-US" altLang="en-US" sz="1200" i="1" dirty="0">
                <a:solidFill>
                  <a:schemeClr val="bg1"/>
                </a:solidFill>
                <a:latin typeface="Calibri" panose="020F0502020204030204" pitchFamily="34" charset="0"/>
              </a:rPr>
              <a:t> as part of the project, “Sensitization and Adjudication Training on Refugees Fleeing Persecution Based on Sexual Orientation and Gender Identity.” The content does not necessarily reflect the views of PRM or the United States.</a:t>
            </a:r>
          </a:p>
          <a:p>
            <a:endParaRPr lang="en-US" sz="1200" i="1" dirty="0"/>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53</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54</a:t>
            </a:fld>
            <a:endParaRPr lang="en-US" altLang="en-US"/>
          </a:p>
        </p:txBody>
      </p:sp>
    </p:spTree>
    <p:extLst>
      <p:ext uri="{BB962C8B-B14F-4D97-AF65-F5344CB8AC3E}">
        <p14:creationId xmlns:p14="http://schemas.microsoft.com/office/powerpoint/2010/main" val="300581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Mock Interview Scripts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 will start this module with an exercise called Mock Interview Scripts. Please turn to the page in your Workbook that is on the screen.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exercise allows us to explore the ways in which interviews with people with diverse SOGIESC can be conducted poorly and think about what we can do better. For this exercise, we will read two short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sample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 scripts.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keep in mind that these mock interview scripts are not</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representative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of actual interviews. An actual interview would be much longer and more comprehensive. In other words, we understand this interview is not realistic. It is meant for demonstration only.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turn to the first interview script. I need two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volunteers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read – one to read for the interviewer and one to read for the interviewee. Please come up front to read.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they read, please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mark</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things the interviewer says that you think are inappropriate and the things the interviewer says that you think are appropriate.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After the reading is done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Thank you for reading for us. You did an excellent job. You can return to your seats. Now, let’s go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through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script line-by-line together and discuss whether we thought each question or statement was appropriate or inappropriate.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Conduct the discussion for Mock Interview Script One using the Facilitation Guide Exercise Key.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Now please turn to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second interview</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script. I need two more volunteers to read – one to read for the interviewer and one to read for the interviewee. Please come up front to read.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they read, you should again mark the things the staff member says that you think are inappropriate and the things the interviewer says that you think are appropriate.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After the reading is done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Let’s again go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through</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script line-by-line and discuss whether we thought each question or statement was appropriate or inappropriate.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Conduct the discussion for Mock Interview Script Two using the Facilitation Guide Exercise Key.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134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alternative facilitation ideas and talking points for the post-exercise discussion.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hour 20 minutes. 10 minutes to read each script; 30 minutes to discuss each script.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00431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The PEACE Model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 will now learn about a model for conducting interviews that allows us to gather the information we need while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supporting the interviewee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leading their narrative, rather than being led by specific questions.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Let’s start our exploration of the PEACE model by imagining, what does a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successful interview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with a person with diverse SOGIESC look like?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Examples of answers: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Confidential</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Safe and secure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Interviewer and interpreter are well trained and receptive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Interviewee feels comfortable and supported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Questions are asked in a respectful and dignified way</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Interviewee clearly understands the purpose of the interview and why particular questions are being asked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Interviewee understands how the information will be used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Interviewee’s SOGIESC is accepted on testimony and not challenged by the request for inappropriate or invasive information, documentation or exams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The next steps to the process take into account the best interests of the interviewee and maintain their safety, security, dignity and privacy</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How do we achieve this successful interview? Let’s now learn more about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PEACE model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Section 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hour 32 minutes. </a:t>
            </a:r>
          </a:p>
          <a:p>
            <a:endParaRPr lang="en-US" altLang="en-US" sz="1200" b="1" i="1" dirty="0">
              <a:ea typeface="MS PGothic" charset="-128"/>
            </a:endParaRPr>
          </a:p>
          <a:p>
            <a:r>
              <a:rPr lang="en-US" altLang="en-US" sz="1200" b="1" i="1" dirty="0">
                <a:ea typeface="MS PGothic" charset="-128"/>
              </a:rPr>
              <a:t>Facilitation Note: </a:t>
            </a:r>
            <a:r>
              <a:rPr lang="en-US" altLang="en-US" sz="1200" b="0" i="1" dirty="0">
                <a:ea typeface="MS PGothic" charset="-128"/>
              </a:rPr>
              <a:t>Please refer to </a:t>
            </a:r>
            <a:r>
              <a:rPr lang="en-US" altLang="en-US" sz="1200" b="1" i="1" dirty="0">
                <a:ea typeface="MS PGothic" charset="-128"/>
              </a:rPr>
              <a:t>page 148 </a:t>
            </a:r>
            <a:r>
              <a:rPr lang="en-US" altLang="en-US" sz="1200" b="0" i="1" dirty="0">
                <a:ea typeface="MS PGothic" charset="-128"/>
              </a:rPr>
              <a:t>of the Facilitation Guide for more information on the PEACE model</a:t>
            </a:r>
            <a:r>
              <a:rPr lang="en-US" altLang="en-US" sz="1200" i="1" dirty="0">
                <a:ea typeface="MS PGothic" charset="-128"/>
              </a:rPr>
              <a:t>.</a:t>
            </a:r>
            <a:endParaRPr lang="en-US" sz="12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staff member sits outside with two migrants with masculine gender expression asking questions while holding a tablet in his lap.]</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a:lstStyle/>
          <a:p>
            <a:fld id="{D4F8946C-7958-45E7-AA5A-9EAC386C7358}" type="slidenum">
              <a:rPr lang="en-US" smtClean="0"/>
              <a:t>7</a:t>
            </a:fld>
            <a:endParaRPr lang="en-US"/>
          </a:p>
        </p:txBody>
      </p:sp>
    </p:spTree>
    <p:extLst>
      <p:ext uri="{BB962C8B-B14F-4D97-AF65-F5344CB8AC3E}">
        <p14:creationId xmlns:p14="http://schemas.microsoft.com/office/powerpoint/2010/main" val="349825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u="sng" kern="1200" dirty="0">
                <a:solidFill>
                  <a:schemeClr val="tx1"/>
                </a:solidFill>
                <a:effectLst/>
                <a:latin typeface="+mn-lt"/>
                <a:ea typeface="MS PGothic" pitchFamily="34" charset="-128"/>
                <a:cs typeface="MS PGothic" charset="0"/>
              </a:rPr>
              <a:t>The PEACE Model Overview</a:t>
            </a:r>
          </a:p>
          <a:p>
            <a:endParaRPr lang="en-US" sz="1200" kern="1200" dirty="0">
              <a:solidFill>
                <a:schemeClr val="tx1"/>
              </a:solidFill>
              <a:effectLst/>
              <a:latin typeface="+mn-lt"/>
              <a:ea typeface="MS PGothic" pitchFamily="34" charset="-128"/>
              <a:cs typeface="MS PGothic" charset="0"/>
            </a:endParaRPr>
          </a:p>
          <a:p>
            <a:r>
              <a:rPr lang="en-CA" sz="1200" kern="1200" dirty="0">
                <a:solidFill>
                  <a:schemeClr val="tx1"/>
                </a:solidFill>
                <a:effectLst/>
                <a:latin typeface="+mn-lt"/>
                <a:ea typeface="MS PGothic" pitchFamily="34" charset="-128"/>
                <a:cs typeface="MS PGothic" charset="0"/>
              </a:rPr>
              <a:t>The PEACE model was </a:t>
            </a:r>
            <a:r>
              <a:rPr lang="en-CA" sz="1200" b="1" kern="1200" dirty="0">
                <a:solidFill>
                  <a:schemeClr val="tx1"/>
                </a:solidFill>
                <a:effectLst/>
                <a:latin typeface="+mn-lt"/>
                <a:ea typeface="MS PGothic" pitchFamily="34" charset="-128"/>
                <a:cs typeface="MS PGothic" charset="0"/>
              </a:rPr>
              <a:t>developed</a:t>
            </a:r>
            <a:r>
              <a:rPr lang="en-CA" sz="1200" kern="1200" dirty="0">
                <a:solidFill>
                  <a:schemeClr val="tx1"/>
                </a:solidFill>
                <a:effectLst/>
                <a:latin typeface="+mn-lt"/>
                <a:ea typeface="MS PGothic" pitchFamily="34" charset="-128"/>
                <a:cs typeface="MS PGothic" charset="0"/>
              </a:rPr>
              <a:t> by UNHCR as a set of guiding principles on how to design and conduct interviews in way that creates comfortable and supportive space for interviewees and obtains reliable information. It is based on ethics-led sociological and psychological research into the nature of memory, eyewitness testimony, deception and decision making. </a:t>
            </a:r>
          </a:p>
          <a:p>
            <a:endParaRPr lang="en-CA"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There are five phases to the PEACE model: </a:t>
            </a:r>
          </a:p>
          <a:p>
            <a:pPr marL="342900" lvl="0" indent="-342900">
              <a:buFont typeface="+mj-lt"/>
              <a:buAutoNum type="arabicPeriod"/>
            </a:pPr>
            <a:r>
              <a:rPr lang="en-US" sz="1200" b="1" kern="1200" dirty="0">
                <a:solidFill>
                  <a:schemeClr val="tx1"/>
                </a:solidFill>
                <a:effectLst/>
                <a:latin typeface="+mn-lt"/>
                <a:ea typeface="MS PGothic" pitchFamily="34" charset="-128"/>
                <a:cs typeface="MS PGothic" charset="0"/>
              </a:rPr>
              <a:t>Plan and Prepare</a:t>
            </a:r>
            <a:r>
              <a:rPr lang="en-US" sz="1200" kern="1200" dirty="0">
                <a:solidFill>
                  <a:schemeClr val="tx1"/>
                </a:solidFill>
                <a:effectLst/>
                <a:latin typeface="+mn-lt"/>
                <a:ea typeface="MS PGothic" pitchFamily="34" charset="-128"/>
                <a:cs typeface="MS PGothic" charset="0"/>
              </a:rPr>
              <a:t>, in which you set the groundwork for the rapport you are able to build and maintain and how well you will be able to communicate with the interviewee;  </a:t>
            </a:r>
          </a:p>
          <a:p>
            <a:pPr marL="342900" lvl="0" indent="-342900">
              <a:buFont typeface="+mj-lt"/>
              <a:buAutoNum type="arabicPeriod"/>
            </a:pPr>
            <a:r>
              <a:rPr lang="en-US" sz="1200" b="1" kern="1200" dirty="0">
                <a:solidFill>
                  <a:schemeClr val="tx1"/>
                </a:solidFill>
                <a:effectLst/>
                <a:latin typeface="+mn-lt"/>
                <a:ea typeface="MS PGothic" pitchFamily="34" charset="-128"/>
                <a:cs typeface="MS PGothic" charset="0"/>
              </a:rPr>
              <a:t>Engage and Explain</a:t>
            </a:r>
            <a:r>
              <a:rPr lang="en-US" sz="1200" kern="1200" dirty="0">
                <a:solidFill>
                  <a:schemeClr val="tx1"/>
                </a:solidFill>
                <a:effectLst/>
                <a:latin typeface="+mn-lt"/>
                <a:ea typeface="MS PGothic" pitchFamily="34" charset="-128"/>
                <a:cs typeface="MS PGothic" charset="0"/>
              </a:rPr>
              <a:t>, in which you ensure the interviewee understands the purpose and objectives of the interview as well as the process and procedures; </a:t>
            </a:r>
          </a:p>
          <a:p>
            <a:pPr marL="342900" lvl="0" indent="-342900">
              <a:buFont typeface="+mj-lt"/>
              <a:buAutoNum type="arabicPeriod"/>
            </a:pPr>
            <a:r>
              <a:rPr lang="en-US" sz="1200" b="1" kern="1200" dirty="0">
                <a:solidFill>
                  <a:schemeClr val="tx1"/>
                </a:solidFill>
                <a:effectLst/>
                <a:latin typeface="+mn-lt"/>
                <a:ea typeface="MS PGothic" pitchFamily="34" charset="-128"/>
                <a:cs typeface="MS PGothic" charset="0"/>
              </a:rPr>
              <a:t>Account</a:t>
            </a:r>
            <a:r>
              <a:rPr lang="en-US" sz="1200" kern="1200" dirty="0">
                <a:solidFill>
                  <a:schemeClr val="tx1"/>
                </a:solidFill>
                <a:effectLst/>
                <a:latin typeface="+mn-lt"/>
                <a:ea typeface="MS PGothic" pitchFamily="34" charset="-128"/>
                <a:cs typeface="MS PGothic" charset="0"/>
              </a:rPr>
              <a:t>, in which you obtain the necessary information and clarify it as needed;</a:t>
            </a:r>
          </a:p>
          <a:p>
            <a:pPr marL="342900" lvl="0" indent="-342900">
              <a:buFont typeface="+mj-lt"/>
              <a:buAutoNum type="arabicPeriod"/>
            </a:pPr>
            <a:r>
              <a:rPr lang="en-US" sz="1200" b="1" kern="1200" dirty="0">
                <a:solidFill>
                  <a:schemeClr val="tx1"/>
                </a:solidFill>
                <a:effectLst/>
                <a:latin typeface="+mn-lt"/>
                <a:ea typeface="MS PGothic" pitchFamily="34" charset="-128"/>
                <a:cs typeface="MS PGothic" charset="0"/>
              </a:rPr>
              <a:t>Closure</a:t>
            </a:r>
            <a:r>
              <a:rPr lang="en-US" sz="1200" kern="1200" dirty="0">
                <a:solidFill>
                  <a:schemeClr val="tx1"/>
                </a:solidFill>
                <a:effectLst/>
                <a:latin typeface="+mn-lt"/>
                <a:ea typeface="MS PGothic" pitchFamily="34" charset="-128"/>
                <a:cs typeface="MS PGothic" charset="0"/>
              </a:rPr>
              <a:t>, in which you review all information and explain next steps;</a:t>
            </a:r>
          </a:p>
          <a:p>
            <a:pPr marL="342900" lvl="0" indent="-342900">
              <a:buFont typeface="+mj-lt"/>
              <a:buAutoNum type="arabicPeriod"/>
            </a:pPr>
            <a:r>
              <a:rPr lang="en-US" sz="1200" b="1" kern="1200" dirty="0">
                <a:solidFill>
                  <a:schemeClr val="tx1"/>
                </a:solidFill>
                <a:effectLst/>
                <a:latin typeface="+mn-lt"/>
                <a:ea typeface="MS PGothic" pitchFamily="34" charset="-128"/>
                <a:cs typeface="MS PGothic" charset="0"/>
              </a:rPr>
              <a:t>Evaluation</a:t>
            </a:r>
            <a:r>
              <a:rPr lang="en-US" sz="1200" kern="1200" dirty="0">
                <a:solidFill>
                  <a:schemeClr val="tx1"/>
                </a:solidFill>
                <a:effectLst/>
                <a:latin typeface="+mn-lt"/>
                <a:ea typeface="MS PGothic" pitchFamily="34" charset="-128"/>
                <a:cs typeface="MS PGothic" charset="0"/>
              </a:rPr>
              <a:t>, in which you evaluate whether your interview objectives were achieved. </a:t>
            </a:r>
          </a:p>
          <a:p>
            <a:r>
              <a:rPr lang="en-US" sz="1200" b="1" kern="1200" dirty="0">
                <a:solidFill>
                  <a:schemeClr val="tx1"/>
                </a:solidFill>
                <a:effectLst/>
                <a:latin typeface="+mn-lt"/>
                <a:ea typeface="MS PGothic" pitchFamily="34" charset="-128"/>
                <a:cs typeface="MS PGothic" charset="0"/>
              </a:rPr>
              <a:t> </a:t>
            </a:r>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We will review all five phases but focus mainly on </a:t>
            </a:r>
            <a:r>
              <a:rPr lang="en-US" sz="1200" b="0" kern="1200" dirty="0">
                <a:solidFill>
                  <a:schemeClr val="tx1"/>
                </a:solidFill>
                <a:effectLst/>
                <a:latin typeface="+mn-lt"/>
                <a:ea typeface="MS PGothic" pitchFamily="34" charset="-128"/>
                <a:cs typeface="MS PGothic" charset="0"/>
              </a:rPr>
              <a:t>the</a:t>
            </a:r>
            <a:r>
              <a:rPr lang="en-US" sz="1200" b="1" kern="1200" dirty="0">
                <a:solidFill>
                  <a:schemeClr val="tx1"/>
                </a:solidFill>
                <a:effectLst/>
                <a:latin typeface="+mn-lt"/>
                <a:ea typeface="MS PGothic" pitchFamily="34" charset="-128"/>
                <a:cs typeface="MS PGothic" charset="0"/>
              </a:rPr>
              <a:t> Plan Prepare </a:t>
            </a:r>
            <a:r>
              <a:rPr lang="en-US" sz="1200" b="0" kern="1200" dirty="0">
                <a:solidFill>
                  <a:schemeClr val="tx1"/>
                </a:solidFill>
                <a:effectLst/>
                <a:latin typeface="+mn-lt"/>
                <a:ea typeface="MS PGothic" pitchFamily="34" charset="-128"/>
                <a:cs typeface="MS PGothic" charset="0"/>
              </a:rPr>
              <a:t>and </a:t>
            </a:r>
            <a:r>
              <a:rPr lang="en-US" sz="1200" b="1" kern="1200" dirty="0">
                <a:solidFill>
                  <a:schemeClr val="tx1"/>
                </a:solidFill>
                <a:effectLst/>
                <a:latin typeface="+mn-lt"/>
                <a:ea typeface="MS PGothic" pitchFamily="34" charset="-128"/>
                <a:cs typeface="MS PGothic" charset="0"/>
              </a:rPr>
              <a:t>Account </a:t>
            </a:r>
            <a:r>
              <a:rPr lang="en-US" sz="1200" kern="1200" dirty="0">
                <a:solidFill>
                  <a:schemeClr val="tx1"/>
                </a:solidFill>
                <a:effectLst/>
                <a:latin typeface="+mn-lt"/>
                <a:ea typeface="MS PGothic" pitchFamily="34" charset="-128"/>
                <a:cs typeface="MS PGothic" charset="0"/>
              </a:rPr>
              <a:t>phrases. We’ll also look in-depth at discuss</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working with interpreters in the context of interviews with people with diverse SOGIESC, the types of thematic areas you might explore in interviews and the types of questions you want to avoid. </a:t>
            </a:r>
            <a:r>
              <a:rPr lang="en-US" sz="1200" b="1" kern="1200" dirty="0">
                <a:solidFill>
                  <a:schemeClr val="tx1"/>
                </a:solidFill>
                <a:effectLst/>
                <a:latin typeface="+mn-lt"/>
                <a:ea typeface="MS PGothic" pitchFamily="34" charset="-128"/>
                <a:cs typeface="MS PGothic" charset="0"/>
              </a:rPr>
              <a:t> </a:t>
            </a:r>
          </a:p>
          <a:p>
            <a:endParaRPr lang="en-US" altLang="en-US" sz="1200" i="1" dirty="0">
              <a:ea typeface="MS PGothic" charset="-128"/>
            </a:endParaRPr>
          </a:p>
          <a:p>
            <a:r>
              <a:rPr lang="en-US" altLang="en-US" sz="1200" dirty="0">
                <a:ea typeface="MS PGothic" charset="-128"/>
              </a:rPr>
              <a:t>----</a:t>
            </a:r>
          </a:p>
          <a:p>
            <a:endParaRPr lang="en-US" altLang="en-US" sz="1200" b="1" i="1" dirty="0">
              <a:ea typeface="MS PGothic" charset="-128"/>
            </a:endParaRPr>
          </a:p>
          <a:p>
            <a:r>
              <a:rPr lang="en-US" altLang="en-US" sz="1200" b="1" i="1" dirty="0">
                <a:ea typeface="MS PGothic" charset="-128"/>
              </a:rPr>
              <a:t>Time: </a:t>
            </a:r>
            <a:r>
              <a:rPr lang="en-US" altLang="en-US" sz="1200" b="0" i="1" dirty="0">
                <a:ea typeface="MS PGothic" charset="-128"/>
              </a:rPr>
              <a:t>2</a:t>
            </a:r>
            <a:r>
              <a:rPr lang="en-US" altLang="en-US" sz="1200" b="0" i="1" baseline="0" dirty="0">
                <a:ea typeface="MS PGothic" charset="-128"/>
              </a:rPr>
              <a:t> minutes (</a:t>
            </a:r>
            <a:r>
              <a:rPr lang="en-US" altLang="en-US" sz="1200" i="1" dirty="0">
                <a:solidFill>
                  <a:schemeClr val="tx1"/>
                </a:solidFill>
                <a:ea typeface="MS PGothic" charset="-128"/>
              </a:rPr>
              <a:t>1 hour 32 minutes for PEACE Mode</a:t>
            </a:r>
            <a:r>
              <a:rPr lang="en-US" altLang="en-US" sz="1200" b="0" i="1" dirty="0">
                <a:ea typeface="MS PGothic" charset="-128"/>
              </a:rPr>
              <a:t>l</a:t>
            </a:r>
            <a:r>
              <a:rPr lang="en-US" altLang="en-US" sz="1200" i="1" dirty="0">
                <a:solidFill>
                  <a:schemeClr val="tx1"/>
                </a:solidFill>
                <a:ea typeface="MS PGothic" charset="-128"/>
              </a:rPr>
              <a:t> section). </a:t>
            </a:r>
            <a:endParaRPr lang="en-US" altLang="en-US" sz="1200" i="1" dirty="0">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u="none" strike="noStrike" kern="1200" cap="none" spc="0" normalizeH="0" baseline="0" noProof="0" dirty="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Phase One: Plan and Prepare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plan and prepare phase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is critical to ensuring a successful interview. During this phase, you will consider the objectives of your interview, identify what you want to achieve, review what information you have, and determine what the interviewee needs to share with you. You also need to consider the physical setting and working with an interpreter.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Decades of research show that planning and preparing for each interview is key to its success. What are some of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common barriers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planning and preparing for interviews?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Examples: Time constraints, heavy workload, exhaustion, repetition of interviews, lack of guidance on planning, lack of tools to plan.</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we move through this section, think about how you might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overcome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some of those barriers in order to ensure you incorporate this critical step in your interview process.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(1 hour 32 minutes for PEACE Model section).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9</a:t>
            </a:fld>
            <a:endParaRPr lang="en-US"/>
          </a:p>
        </p:txBody>
      </p:sp>
    </p:spTree>
    <p:extLst>
      <p:ext uri="{BB962C8B-B14F-4D97-AF65-F5344CB8AC3E}">
        <p14:creationId xmlns:p14="http://schemas.microsoft.com/office/powerpoint/2010/main" val="426534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anchor="ctr"/>
          <a:lstStyle>
            <a:lvl1pPr algn="ctr">
              <a:defRPr sz="5399" b="1" cap="all" spc="550" baseline="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r>
              <a:rPr lang="en-US" dirty="0"/>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cercize debrief discussion">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6635159"/>
            <a:ext cx="13003213" cy="3097796"/>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grpSp>
        <p:nvGrpSpPr>
          <p:cNvPr id="7" name="Group 6">
            <a:extLst>
              <a:ext uri="{FF2B5EF4-FFF2-40B4-BE49-F238E27FC236}">
                <a16:creationId xmlns:a16="http://schemas.microsoft.com/office/drawing/2014/main" id="{4E31ECD8-0A59-5843-BC23-C85ACB5A7933}"/>
              </a:ext>
            </a:extLst>
          </p:cNvPr>
          <p:cNvGrpSpPr/>
          <p:nvPr userDrawn="1"/>
        </p:nvGrpSpPr>
        <p:grpSpPr>
          <a:xfrm>
            <a:off x="1" y="9409620"/>
            <a:ext cx="13003213" cy="432065"/>
            <a:chOff x="1" y="9426435"/>
            <a:chExt cx="13004800" cy="472939"/>
          </a:xfrm>
        </p:grpSpPr>
        <p:sp>
          <p:nvSpPr>
            <p:cNvPr id="8" name="Shape 606">
              <a:extLst>
                <a:ext uri="{FF2B5EF4-FFF2-40B4-BE49-F238E27FC236}">
                  <a16:creationId xmlns:a16="http://schemas.microsoft.com/office/drawing/2014/main" id="{8E3E4A7F-75F1-2144-988C-18F2A9C35C69}"/>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1" name="Shape 607">
              <a:extLst>
                <a:ext uri="{FF2B5EF4-FFF2-40B4-BE49-F238E27FC236}">
                  <a16:creationId xmlns:a16="http://schemas.microsoft.com/office/drawing/2014/main" id="{43FBFEEB-83D0-404B-A17D-8FD10A9144CA}"/>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2" name="Shape 608">
              <a:extLst>
                <a:ext uri="{FF2B5EF4-FFF2-40B4-BE49-F238E27FC236}">
                  <a16:creationId xmlns:a16="http://schemas.microsoft.com/office/drawing/2014/main" id="{6810F554-F082-684A-AA64-DCE51BEDA9B6}"/>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3" name="Shape 609">
              <a:extLst>
                <a:ext uri="{FF2B5EF4-FFF2-40B4-BE49-F238E27FC236}">
                  <a16:creationId xmlns:a16="http://schemas.microsoft.com/office/drawing/2014/main" id="{F5113B0E-2C2D-D44B-81B3-709EAD1E5C7D}"/>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14" name="Shape 610">
              <a:extLst>
                <a:ext uri="{FF2B5EF4-FFF2-40B4-BE49-F238E27FC236}">
                  <a16:creationId xmlns:a16="http://schemas.microsoft.com/office/drawing/2014/main" id="{CC1F15CE-AF05-C34C-B25D-A81C80C8471D}"/>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15" name="Shape 610">
              <a:extLst>
                <a:ext uri="{FF2B5EF4-FFF2-40B4-BE49-F238E27FC236}">
                  <a16:creationId xmlns:a16="http://schemas.microsoft.com/office/drawing/2014/main" id="{2543BBE3-1B48-6749-A5D3-A7E2FE0A7731}"/>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16" name="Shape 610">
              <a:extLst>
                <a:ext uri="{FF2B5EF4-FFF2-40B4-BE49-F238E27FC236}">
                  <a16:creationId xmlns:a16="http://schemas.microsoft.com/office/drawing/2014/main" id="{8468E2C1-EAA6-594C-98BB-D4691FC41077}"/>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9" name="Title 1"/>
          <p:cNvSpPr>
            <a:spLocks noGrp="1"/>
          </p:cNvSpPr>
          <p:nvPr>
            <p:ph type="ctrTitle"/>
          </p:nvPr>
        </p:nvSpPr>
        <p:spPr>
          <a:xfrm>
            <a:off x="1827059" y="283199"/>
            <a:ext cx="10860241" cy="1030260"/>
          </a:xfrm>
          <a:prstGeom prst="rect">
            <a:avLst/>
          </a:prstGeom>
        </p:spPr>
        <p:txBody>
          <a:bodyPr anchor="ctr">
            <a:normAutofit/>
          </a:bodyPr>
          <a:lstStyle>
            <a:lvl1pPr algn="l">
              <a:defRPr sz="4400" b="0" cap="all" spc="0" baseline="0">
                <a:solidFill>
                  <a:schemeClr val="tx1"/>
                </a:solidFill>
                <a:latin typeface="Calibri" charset="0"/>
                <a:ea typeface="Calibri" charset="0"/>
                <a:cs typeface="Calibri" charset="0"/>
              </a:defRPr>
            </a:lvl1pPr>
          </a:lstStyle>
          <a:p>
            <a:r>
              <a:rPr lang="en-US" dirty="0"/>
              <a:t>Click to edit Master title style</a:t>
            </a:r>
          </a:p>
        </p:txBody>
      </p:sp>
      <p:sp>
        <p:nvSpPr>
          <p:cNvPr id="10" name="Subtitle 2"/>
          <p:cNvSpPr>
            <a:spLocks noGrp="1"/>
          </p:cNvSpPr>
          <p:nvPr>
            <p:ph type="subTitle" idx="1"/>
          </p:nvPr>
        </p:nvSpPr>
        <p:spPr>
          <a:xfrm>
            <a:off x="1020763" y="1836878"/>
            <a:ext cx="4274251" cy="863793"/>
          </a:xfrm>
          <a:prstGeom prst="rect">
            <a:avLst/>
          </a:prstGeom>
        </p:spPr>
        <p:txBody>
          <a:bodyPr anchor="ctr">
            <a:noAutofit/>
          </a:bodyPr>
          <a:lstStyle>
            <a:lvl1pPr marL="0" indent="0" algn="l">
              <a:buNone/>
              <a:defRPr lang="en-US" sz="3600" b="1" kern="1200" cap="all" spc="300" baseline="0" smtClean="0">
                <a:solidFill>
                  <a:schemeClr val="bg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r>
              <a:rPr lang="en-US" dirty="0"/>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Text Placeholder 2">
            <a:extLst>
              <a:ext uri="{FF2B5EF4-FFF2-40B4-BE49-F238E27FC236}">
                <a16:creationId xmlns:a16="http://schemas.microsoft.com/office/drawing/2014/main" id="{408B736A-F023-B345-B076-9AD2E128F1D6}"/>
              </a:ext>
            </a:extLst>
          </p:cNvPr>
          <p:cNvSpPr>
            <a:spLocks noGrp="1"/>
          </p:cNvSpPr>
          <p:nvPr>
            <p:ph type="body" sz="quarter" idx="10"/>
          </p:nvPr>
        </p:nvSpPr>
        <p:spPr>
          <a:xfrm>
            <a:off x="1020763" y="2871530"/>
            <a:ext cx="11271250" cy="3422650"/>
          </a:xfrm>
        </p:spPr>
        <p:txBody>
          <a:bodyPr/>
          <a:lstStyle>
            <a:lvl2pPr marL="20638" indent="-20638">
              <a:tabLst/>
              <a:defRPr sz="3000"/>
            </a:lvl2pPr>
            <a:lvl3pPr marL="20638" indent="-20638">
              <a:tabLst/>
              <a:defRPr/>
            </a:lvl3pPr>
          </a:lstStyle>
          <a:p>
            <a:pPr lvl="0"/>
            <a:r>
              <a:rPr lang="en-US" dirty="0"/>
              <a:t>Edit Master text styles</a:t>
            </a:r>
          </a:p>
          <a:p>
            <a:pPr lvl="1"/>
            <a:r>
              <a:rPr lang="en-US" dirty="0"/>
              <a:t>Second </a:t>
            </a:r>
            <a:br>
              <a:rPr lang="en-US" dirty="0"/>
            </a:br>
            <a:r>
              <a:rPr lang="en-US" dirty="0"/>
              <a:t>level</a:t>
            </a:r>
          </a:p>
          <a:p>
            <a:pPr lvl="2"/>
            <a:r>
              <a:rPr lang="en-US" dirty="0"/>
              <a:t>Third </a:t>
            </a:r>
            <a:br>
              <a:rPr lang="en-US" dirty="0"/>
            </a:br>
            <a:r>
              <a:rPr lang="en-US" dirty="0"/>
              <a:t>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B53C4437-E325-294B-8469-287AAA33FEDE}"/>
              </a:ext>
            </a:extLst>
          </p:cNvPr>
          <p:cNvGrpSpPr/>
          <p:nvPr userDrawn="1"/>
        </p:nvGrpSpPr>
        <p:grpSpPr>
          <a:xfrm>
            <a:off x="692763" y="333999"/>
            <a:ext cx="942974" cy="942973"/>
            <a:chOff x="1800226" y="206999"/>
            <a:chExt cx="1030261" cy="1030260"/>
          </a:xfrm>
        </p:grpSpPr>
        <p:sp>
          <p:nvSpPr>
            <p:cNvPr id="20" name="Shape 7274">
              <a:extLst>
                <a:ext uri="{FF2B5EF4-FFF2-40B4-BE49-F238E27FC236}">
                  <a16:creationId xmlns:a16="http://schemas.microsoft.com/office/drawing/2014/main" id="{AB9FE2BF-8446-7140-84DE-F0B107D5C8ED}"/>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26" name="Picture 25">
              <a:extLst>
                <a:ext uri="{FF2B5EF4-FFF2-40B4-BE49-F238E27FC236}">
                  <a16:creationId xmlns:a16="http://schemas.microsoft.com/office/drawing/2014/main" id="{2AC8761B-AD68-8847-B2AA-3826B32339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0854" y="261449"/>
              <a:ext cx="875837" cy="869712"/>
            </a:xfrm>
            <a:prstGeom prst="rect">
              <a:avLst/>
            </a:prstGeom>
          </p:spPr>
        </p:pic>
      </p:grpSp>
      <p:sp>
        <p:nvSpPr>
          <p:cNvPr id="2" name="TextBox 1">
            <a:extLst>
              <a:ext uri="{FF2B5EF4-FFF2-40B4-BE49-F238E27FC236}">
                <a16:creationId xmlns:a16="http://schemas.microsoft.com/office/drawing/2014/main" id="{33CF5889-E497-D94E-8CF5-3C1BD6B57D73}"/>
              </a:ext>
            </a:extLst>
          </p:cNvPr>
          <p:cNvSpPr txBox="1"/>
          <p:nvPr userDrawn="1"/>
        </p:nvSpPr>
        <p:spPr>
          <a:xfrm>
            <a:off x="1092200" y="-6858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82163322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F38FE7DB-FE43-BE49-8631-BFE1C414DFE7}"/>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4B4F0FB3-BD80-BF45-A99D-8BAA1DAB5F4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6D218C5B-0EA5-694A-A250-0DD3ADCB61B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FCED1801-69CF-D746-AE6C-43F3E5E8580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F07BAC9F-C7B3-B740-A27F-B44FAFC6C15C}"/>
              </a:ext>
            </a:extLst>
          </p:cNvPr>
          <p:cNvSpPr>
            <a:spLocks noGrp="1"/>
          </p:cNvSpPr>
          <p:nvPr>
            <p:ph type="body" sz="quarter" idx="10"/>
          </p:nvPr>
        </p:nvSpPr>
        <p:spPr>
          <a:xfrm>
            <a:off x="1827060" y="1987826"/>
            <a:ext cx="9444538" cy="5685183"/>
          </a:xfrm>
        </p:spPr>
        <p:txBody>
          <a:bodyPr anchor="ctr">
            <a:normAutofit/>
          </a:bodyPr>
          <a:lstStyle>
            <a:lvl1pPr algn="ctr">
              <a:defRPr sz="4800">
                <a:solidFill>
                  <a:schemeClr val="tx1"/>
                </a:solidFill>
                <a:latin typeface="+mj-lt"/>
              </a:defRPr>
            </a:lvl1pPr>
          </a:lstStyle>
          <a:p>
            <a:pPr lvl="0"/>
            <a:r>
              <a:rPr lang="en-US" dirty="0"/>
              <a:t>Edit Master text styles</a:t>
            </a:r>
          </a:p>
        </p:txBody>
      </p:sp>
      <p:sp>
        <p:nvSpPr>
          <p:cNvPr id="36" name="Slide Number Placeholder 5">
            <a:extLst>
              <a:ext uri="{FF2B5EF4-FFF2-40B4-BE49-F238E27FC236}">
                <a16:creationId xmlns:a16="http://schemas.microsoft.com/office/drawing/2014/main" id="{44C5EA00-1203-4745-9A13-E089005CE84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4F575C72-153F-534A-BEEF-9EAEB080C325}"/>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F6BB7338-43B8-3148-8AF3-8449473A363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FC63FE6B-89CC-0F47-BDFA-2F553B285FEF}"/>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CADD849-8715-F945-BD15-C2EB1B4EABA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3774752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anchor="ctr">
              <a:noAutofit/>
            </a:bodyPr>
            <a:lstStyle/>
            <a:p>
              <a:pPr defTabSz="428317">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D849B73E-C629-834A-B84A-9632A802F342}"/>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0C990C9C-9185-0145-B365-45AE25850A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D6F29F72-D643-794C-B091-089C56BD21CF}"/>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3C6A193-928A-C842-8CF1-6245B8A0CFB3}"/>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a:normAutofit/>
          </a:bodyPr>
          <a:lstStyle>
            <a:lvl1pPr algn="ctr">
              <a:lnSpc>
                <a:spcPct val="100000"/>
              </a:lnSpc>
              <a:defRPr sz="4800">
                <a:solidFill>
                  <a:schemeClr val="bg1"/>
                </a:solidFill>
              </a:defRPr>
            </a:lvl1pPr>
          </a:lstStyle>
          <a:p>
            <a:pPr lvl="0"/>
            <a:r>
              <a:rPr lang="en-US" dirty="0"/>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97D88924-68D0-664E-B9EB-CAA59181F50B}"/>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742607A0-F64E-C74C-8F51-D5472D3752C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E2230718-0B3A-4F41-97D6-3B52A8206CFC}"/>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E0E633A-7E2F-DD43-9B75-61D33D65D4BD}"/>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 y="0"/>
            <a:ext cx="6727750" cy="9756775"/>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solidFill>
              <a:schemeClr val="bg1">
                <a:lumMod val="85000"/>
              </a:schemeClr>
            </a:solidFill>
          </a:ln>
        </p:spPr>
        <p:txBody>
          <a:bodyPr wrap="square">
            <a:noAutofit/>
          </a:bodyPr>
          <a:lstStyle/>
          <a:p>
            <a:r>
              <a:rPr lang="en-US" altLang="zh-CN"/>
              <a:t>Click icon to add picture</a:t>
            </a:r>
            <a:endParaRPr lang="zh-CN" altLang="en-US" dirty="0"/>
          </a:p>
        </p:txBody>
      </p:sp>
      <p:sp>
        <p:nvSpPr>
          <p:cNvPr id="7" name="Title 1"/>
          <p:cNvSpPr>
            <a:spLocks noGrp="1"/>
          </p:cNvSpPr>
          <p:nvPr>
            <p:ph type="title"/>
          </p:nvPr>
        </p:nvSpPr>
        <p:spPr>
          <a:xfrm>
            <a:off x="2" y="3132839"/>
            <a:ext cx="6727750" cy="1359345"/>
          </a:xfrm>
          <a:prstGeom prst="rect">
            <a:avLst/>
          </a:prstGeom>
        </p:spPr>
        <p:txBody>
          <a:bodyPr/>
          <a:lstStyle>
            <a:lvl1pPr algn="ctr">
              <a:defRPr lang="en-US" sz="2560" b="0" i="0" dirty="0" smtClean="0">
                <a:solidFill>
                  <a:schemeClr val="bg1"/>
                </a:solidFill>
                <a:latin typeface="+mj-lt"/>
                <a:ea typeface="+mj-ea"/>
                <a:cs typeface="Gotham Bold"/>
                <a:sym typeface="Gotham Book"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2" y="4105977"/>
            <a:ext cx="6727750" cy="1219598"/>
          </a:xfrm>
          <a:prstGeom prst="rect">
            <a:avLst/>
          </a:prstGeom>
        </p:spPr>
        <p:txBody>
          <a:bodyPr anchor="ctr">
            <a:noAutofit/>
          </a:bodyPr>
          <a:lstStyle>
            <a:lvl1pPr algn="ctr">
              <a:defRPr sz="4800" b="1" i="0" cap="all" baseline="0">
                <a:solidFill>
                  <a:schemeClr val="bg1"/>
                </a:solidFill>
                <a:latin typeface="+mn-lt"/>
                <a:ea typeface="Gotham" charset="0"/>
                <a:cs typeface="Gotham" charset="0"/>
              </a:defRPr>
            </a:lvl1pPr>
          </a:lstStyle>
          <a:p>
            <a:pPr lvl="0"/>
            <a:r>
              <a:rPr lang="en-US" dirty="0"/>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986954" y="2532185"/>
            <a:ext cx="5752131" cy="6236677"/>
          </a:xfrm>
          <a:prstGeom prst="rect">
            <a:avLst/>
          </a:prstGeom>
        </p:spPr>
        <p:txBody>
          <a:bodyPr/>
          <a:lstStyle>
            <a:lvl1pPr>
              <a:defRPr sz="4000" b="0" cap="all" baseline="0">
                <a:solidFill>
                  <a:schemeClr val="accent2"/>
                </a:solidFill>
              </a:defRPr>
            </a:lvl1pPr>
            <a:lvl2pPr>
              <a:spcBef>
                <a:spcPts val="3698"/>
              </a:spcBef>
              <a:defRPr sz="2702"/>
            </a:lvl2pPr>
            <a:lvl3pPr marL="230188" indent="-230188">
              <a:spcBef>
                <a:spcPts val="2418"/>
              </a:spcBef>
              <a:spcAft>
                <a:spcPts val="427"/>
              </a:spcAft>
              <a:buClr>
                <a:schemeClr val="accent2"/>
              </a:buClr>
              <a:buFont typeface="Arial" panose="020B0604020202020204" pitchFamily="34" charset="0"/>
              <a:buChar char="•"/>
              <a:tabLst/>
              <a:defRPr sz="2276"/>
            </a:lvl3pPr>
            <a:lvl4pPr>
              <a:buClr>
                <a:schemeClr val="accent1"/>
              </a:buClr>
              <a:buSzPct val="120000"/>
              <a:defRPr lang="en-US" sz="2276" kern="1200" dirty="0" smtClean="0">
                <a:solidFill>
                  <a:schemeClr val="tx2"/>
                </a:solidFill>
                <a:latin typeface="+mn-lt"/>
                <a:ea typeface="+mn-ea"/>
                <a:cs typeface="+mn-cs"/>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a:p>
        </p:txBody>
      </p:sp>
      <p:sp>
        <p:nvSpPr>
          <p:cNvPr id="3" name="Content Placeholder 2"/>
          <p:cNvSpPr>
            <a:spLocks noGrp="1"/>
          </p:cNvSpPr>
          <p:nvPr>
            <p:ph idx="1"/>
          </p:nvPr>
        </p:nvSpPr>
        <p:spPr>
          <a:xfrm>
            <a:off x="780215" y="3137528"/>
            <a:ext cx="10565111" cy="1365750"/>
          </a:xfrm>
          <a:prstGeom prst="rect">
            <a:avLst/>
          </a:prstGeom>
        </p:spPr>
        <p:txBody>
          <a:bodyPr/>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9" name="Title 1"/>
          <p:cNvSpPr>
            <a:spLocks noGrp="1"/>
          </p:cNvSpPr>
          <p:nvPr>
            <p:ph type="title"/>
          </p:nvPr>
        </p:nvSpPr>
        <p:spPr>
          <a:xfrm>
            <a:off x="4197129" y="1"/>
            <a:ext cx="4645661" cy="820860"/>
          </a:xfrm>
          <a:prstGeom prst="rect">
            <a:avLst/>
          </a:prstGeom>
        </p:spPr>
        <p:txBody>
          <a:bodyPr anchor="ctr">
            <a:noAutofit/>
          </a:bodyPr>
          <a:lstStyle>
            <a:lvl1pPr algn="ctr">
              <a:defRPr sz="3200" b="0" i="0" cap="all" spc="100" baseline="0">
                <a:solidFill>
                  <a:schemeClr val="bg1">
                    <a:lumMod val="95000"/>
                  </a:schemeClr>
                </a:solidFill>
                <a:latin typeface="Calibri"/>
                <a:cs typeface="Calibri"/>
              </a:defRPr>
            </a:lvl1pPr>
          </a:lstStyle>
          <a:p>
            <a:r>
              <a:rPr lang="en-US" dirty="0"/>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B6F6B739-E822-124D-B7D1-27F9B39C8119}"/>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5E9536FA-5DE0-CA4F-A5B9-3FF36F31E2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FB7F072A-85AC-2840-B5CA-3B1D54B9F93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0ABFCA61-D707-144F-BBAC-2783464CC128}"/>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722" r:id="rId3"/>
    <p:sldLayoutId id="2147483713" r:id="rId4"/>
    <p:sldLayoutId id="2147483695" r:id="rId5"/>
    <p:sldLayoutId id="2147483714" r:id="rId6"/>
    <p:sldLayoutId id="2147483690" r:id="rId7"/>
    <p:sldLayoutId id="2147483691" r:id="rId8"/>
    <p:sldLayoutId id="2147483697" r:id="rId9"/>
    <p:sldLayoutId id="2147483699" r:id="rId10"/>
    <p:sldLayoutId id="2147483726" r:id="rId11"/>
    <p:sldLayoutId id="2147483700" r:id="rId12"/>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hyperlink" Target="mailto:hqts00@unhcr.org" TargetMode="External"/><Relationship Id="rId5" Type="http://schemas.openxmlformats.org/officeDocument/2006/relationships/hyperlink" Target="mailto:LGBTIFocalPoint@iom.int"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a:lstStyle/>
          <a:p>
            <a:pPr algn="ctr" eaLnBrk="1" hangingPunct="1"/>
            <a:endParaRPr lang="en-US" dirty="0">
              <a:latin typeface="Calibri Regular"/>
            </a:endParaRPr>
          </a:p>
        </p:txBody>
      </p:sp>
      <p:sp>
        <p:nvSpPr>
          <p:cNvPr id="10" name="Rectangle 9"/>
          <p:cNvSpPr/>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2" name="TextBox 11"/>
          <p:cNvSpPr txBox="1"/>
          <p:nvPr/>
        </p:nvSpPr>
        <p:spPr>
          <a:xfrm>
            <a:off x="1016901" y="827675"/>
            <a:ext cx="7932042" cy="769347"/>
          </a:xfrm>
          <a:prstGeom prst="rect">
            <a:avLst/>
          </a:prstGeom>
          <a:noFill/>
        </p:spPr>
        <p:txBody>
          <a:bodyPr wrap="square" rtlCol="0">
            <a:spAutoFit/>
          </a:bodyPr>
          <a:lstStyle/>
          <a:p>
            <a:r>
              <a:rPr lang="en-US" sz="4400" b="1">
                <a:solidFill>
                  <a:schemeClr val="bg1"/>
                </a:solidFill>
                <a:latin typeface="Calibri" charset="0"/>
                <a:ea typeface="Calibri" charset="0"/>
                <a:cs typeface="Calibri" charset="0"/>
              </a:rPr>
              <a:t>THIS PRESENTATION HAS NOTES</a:t>
            </a:r>
          </a:p>
        </p:txBody>
      </p:sp>
      <p:sp>
        <p:nvSpPr>
          <p:cNvPr id="18" name="TextBox 17"/>
          <p:cNvSpPr txBox="1"/>
          <p:nvPr/>
        </p:nvSpPr>
        <p:spPr>
          <a:xfrm rot="5400000">
            <a:off x="7293040" y="4008265"/>
            <a:ext cx="8926290" cy="1861821"/>
          </a:xfrm>
          <a:prstGeom prst="rect">
            <a:avLst/>
          </a:prstGeom>
          <a:noFill/>
        </p:spPr>
        <p:txBody>
          <a:bodyPr wrap="none" rtlCol="0">
            <a:spAutoFit/>
          </a:bodyPr>
          <a:lstStyle/>
          <a:p>
            <a:r>
              <a:rPr lang="en-US" sz="11499" b="1" spc="600" dirty="0">
                <a:solidFill>
                  <a:schemeClr val="bg1"/>
                </a:solidFill>
                <a:latin typeface="Calibri" charset="0"/>
                <a:ea typeface="Calibri" charset="0"/>
                <a:cs typeface="Calibri" charset="0"/>
              </a:rPr>
              <a:t>IMPORTANT!</a:t>
            </a:r>
          </a:p>
        </p:txBody>
      </p:sp>
      <p:sp>
        <p:nvSpPr>
          <p:cNvPr id="29" name="TextBox 28"/>
          <p:cNvSpPr txBox="1"/>
          <p:nvPr/>
        </p:nvSpPr>
        <p:spPr>
          <a:xfrm>
            <a:off x="1016902" y="1677821"/>
            <a:ext cx="8846330" cy="4743925"/>
          </a:xfrm>
          <a:prstGeom prst="rect">
            <a:avLst/>
          </a:prstGeom>
          <a:noFill/>
        </p:spPr>
        <p:txBody>
          <a:bodyPr wrap="square" rtlCol="0">
            <a:spAutoFit/>
          </a:bodyPr>
          <a:lstStyle/>
          <a:p>
            <a:pPr eaLnBrk="1" hangingPunct="1">
              <a:lnSpc>
                <a:spcPct val="130000"/>
              </a:lnSpc>
            </a:pPr>
            <a:r>
              <a:rPr lang="en-US" altLang="en-US" sz="1800">
                <a:solidFill>
                  <a:schemeClr val="bg1"/>
                </a:solidFill>
                <a:latin typeface="Calibri" panose="020F0502020204030204" pitchFamily="34" charset="0"/>
              </a:rPr>
              <a:t>The text the Facilitator speaks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lnSpc>
                <a:spcPct val="130000"/>
              </a:lnSpc>
            </a:pPr>
            <a:r>
              <a:rPr lang="en-US" altLang="en-US" sz="1800">
                <a:solidFill>
                  <a:schemeClr val="bg1"/>
                </a:solidFill>
                <a:latin typeface="Calibri" panose="020F0502020204030204" pitchFamily="34" charset="0"/>
              </a:rPr>
              <a:t> </a:t>
            </a:r>
          </a:p>
          <a:p>
            <a:pPr eaLnBrk="1" hangingPunct="1">
              <a:lnSpc>
                <a:spcPct val="130000"/>
              </a:lnSpc>
            </a:pPr>
            <a:r>
              <a:rPr lang="en-US" altLang="en-US" sz="1800">
                <a:solidFill>
                  <a:schemeClr val="bg1"/>
                </a:solidFill>
                <a:latin typeface="Calibri" panose="020F0502020204030204" pitchFamily="34" charset="0"/>
              </a:rPr>
              <a:t>The notes should appear in the dock below the image of the slide when View is set to Normal. If you do not see the notes, hold your cursor on the thin gray bar at the bottom of the window and drag the bar upwards. The notes section will appear. 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under Print Layout, choose Notes Pages.</a:t>
            </a:r>
          </a:p>
        </p:txBody>
      </p:sp>
      <p:sp>
        <p:nvSpPr>
          <p:cNvPr id="8" name="TextBox 7">
            <a:extLst>
              <a:ext uri="{FF2B5EF4-FFF2-40B4-BE49-F238E27FC236}">
                <a16:creationId xmlns:a16="http://schemas.microsoft.com/office/drawing/2014/main" id="{197140AB-198A-4BD6-8141-7A766E0D8629}"/>
              </a:ext>
            </a:extLst>
          </p:cNvPr>
          <p:cNvSpPr txBox="1"/>
          <p:nvPr/>
        </p:nvSpPr>
        <p:spPr>
          <a:xfrm>
            <a:off x="1016898" y="6562742"/>
            <a:ext cx="7932042" cy="769347"/>
          </a:xfrm>
          <a:prstGeom prst="rect">
            <a:avLst/>
          </a:prstGeom>
          <a:noFill/>
        </p:spPr>
        <p:txBody>
          <a:bodyPr wrap="square" rtlCol="0">
            <a:spAutoFit/>
          </a:bodyPr>
          <a:lstStyle/>
          <a:p>
            <a:r>
              <a:rPr lang="en-US" sz="4400" b="1" dirty="0">
                <a:solidFill>
                  <a:schemeClr val="bg1"/>
                </a:solidFill>
                <a:latin typeface="Calibri" charset="0"/>
                <a:ea typeface="Calibri" charset="0"/>
                <a:cs typeface="Calibri" charset="0"/>
              </a:rPr>
              <a:t>TIP ON HIDING SLIDES</a:t>
            </a:r>
          </a:p>
        </p:txBody>
      </p:sp>
      <p:sp>
        <p:nvSpPr>
          <p:cNvPr id="9" name="TextBox 8">
            <a:extLst>
              <a:ext uri="{FF2B5EF4-FFF2-40B4-BE49-F238E27FC236}">
                <a16:creationId xmlns:a16="http://schemas.microsoft.com/office/drawing/2014/main" id="{AD0B382F-9F52-446A-8C57-737A52FC2F5E}"/>
              </a:ext>
            </a:extLst>
          </p:cNvPr>
          <p:cNvSpPr txBox="1"/>
          <p:nvPr/>
        </p:nvSpPr>
        <p:spPr>
          <a:xfrm>
            <a:off x="1016899" y="7412888"/>
            <a:ext cx="8846330" cy="1863487"/>
          </a:xfrm>
          <a:prstGeom prst="rect">
            <a:avLst/>
          </a:prstGeom>
          <a:noFill/>
        </p:spPr>
        <p:txBody>
          <a:bodyPr wrap="square" rtlCol="0">
            <a:spAutoFit/>
          </a:bodyPr>
          <a:lstStyle/>
          <a:p>
            <a:pPr>
              <a:lnSpc>
                <a:spcPct val="130000"/>
              </a:lnSpc>
              <a:spcBef>
                <a:spcPct val="30000"/>
              </a:spcBef>
              <a:defRPr/>
            </a:pPr>
            <a:r>
              <a:rPr lang="en-US" altLang="en-US" sz="1800">
                <a:solidFill>
                  <a:schemeClr val="bg1"/>
                </a:solidFill>
                <a:latin typeface="Calibri" panose="020F0502020204030204" pitchFamily="34" charset="0"/>
                <a:ea typeface="MS PGothic" charset="-128"/>
                <a:cs typeface="Calibri" panose="020F0502020204030204" pitchFamily="34" charset="0"/>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tab Slide Show, click on the icon “Hide Slide.” This means the slide will not be shown on the screen during your slide show. </a:t>
            </a:r>
          </a:p>
        </p:txBody>
      </p:sp>
    </p:spTree>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a:lstStyle/>
          <a:p>
            <a:pPr lvl="0" algn="l"/>
            <a:r>
              <a:rPr lang="en-US" dirty="0"/>
              <a:t>Plan and Prepare</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664559" y="3338971"/>
            <a:ext cx="12034314"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a:spcBef>
                <a:spcPts val="1200"/>
              </a:spcBef>
              <a:buClr>
                <a:schemeClr val="accent1"/>
              </a:buClr>
              <a:buFont typeface="Arial" panose="020B0604020202020204" pitchFamily="34" charset="0"/>
              <a:buChar char="•"/>
            </a:pPr>
            <a:r>
              <a:rPr lang="en-US" sz="2400" dirty="0">
                <a:solidFill>
                  <a:schemeClr val="tx1"/>
                </a:solidFill>
                <a:cs typeface="MS PGothic" charset="0"/>
              </a:rPr>
              <a:t>Establish the purpose and objectives of the interview </a:t>
            </a:r>
          </a:p>
          <a:p>
            <a:pPr marL="301625" indent="-301625">
              <a:spcBef>
                <a:spcPts val="1200"/>
              </a:spcBef>
              <a:buClr>
                <a:schemeClr val="accent1"/>
              </a:buClr>
              <a:buFont typeface="Arial" panose="020B0604020202020204" pitchFamily="34" charset="0"/>
              <a:buChar char="•"/>
            </a:pPr>
            <a:r>
              <a:rPr lang="en-US" sz="2400" dirty="0">
                <a:solidFill>
                  <a:schemeClr val="tx1"/>
                </a:solidFill>
                <a:cs typeface="MS PGothic" charset="0"/>
              </a:rPr>
              <a:t>Review the available information and documentation</a:t>
            </a:r>
          </a:p>
          <a:p>
            <a:pPr marL="301625" indent="-301625">
              <a:spcBef>
                <a:spcPts val="1200"/>
              </a:spcBef>
              <a:buClr>
                <a:schemeClr val="accent1"/>
              </a:buClr>
              <a:buFont typeface="Arial" panose="020B0604020202020204" pitchFamily="34" charset="0"/>
              <a:buChar char="•"/>
            </a:pPr>
            <a:r>
              <a:rPr lang="en-US" sz="2400" dirty="0">
                <a:solidFill>
                  <a:schemeClr val="tx1"/>
                </a:solidFill>
                <a:cs typeface="MS PGothic" charset="0"/>
              </a:rPr>
              <a:t>Analyze any issues that you will need to explore</a:t>
            </a:r>
          </a:p>
          <a:p>
            <a:pPr marL="301625" indent="-301625">
              <a:spcBef>
                <a:spcPts val="1200"/>
              </a:spcBef>
              <a:buClr>
                <a:schemeClr val="accent1"/>
              </a:buClr>
              <a:buFont typeface="Arial" panose="020B0604020202020204" pitchFamily="34" charset="0"/>
              <a:buChar char="•"/>
            </a:pPr>
            <a:r>
              <a:rPr lang="en-US" sz="2400" dirty="0">
                <a:solidFill>
                  <a:schemeClr val="tx1"/>
                </a:solidFill>
                <a:cs typeface="MS PGothic" charset="0"/>
              </a:rPr>
              <a:t>Identify any information you need from other sources</a:t>
            </a:r>
          </a:p>
          <a:p>
            <a:pPr marL="301625" indent="-301625">
              <a:spcBef>
                <a:spcPts val="1200"/>
              </a:spcBef>
              <a:buClr>
                <a:schemeClr val="accent1"/>
              </a:buClr>
              <a:buFont typeface="Arial" panose="020B0604020202020204" pitchFamily="34" charset="0"/>
              <a:buChar char="•"/>
            </a:pPr>
            <a:r>
              <a:rPr lang="en-US" sz="2400" dirty="0">
                <a:solidFill>
                  <a:schemeClr val="tx1"/>
                </a:solidFill>
                <a:cs typeface="MS PGothic" charset="0"/>
              </a:rPr>
              <a:t>If you are aware of diverse SOGIESC, review key terms and issues relevant to that individual</a:t>
            </a:r>
          </a:p>
          <a:p>
            <a:pPr marL="301625" indent="-301625">
              <a:spcBef>
                <a:spcPts val="1200"/>
              </a:spcBef>
              <a:buClr>
                <a:schemeClr val="accent1"/>
              </a:buClr>
              <a:buFont typeface="Arial" panose="020B0604020202020204" pitchFamily="34" charset="0"/>
              <a:buChar char="•"/>
            </a:pPr>
            <a:r>
              <a:rPr lang="en-US" sz="2400" dirty="0">
                <a:solidFill>
                  <a:schemeClr val="tx1"/>
                </a:solidFill>
                <a:cs typeface="MS PGothic" charset="0"/>
              </a:rPr>
              <a:t>Develop a plan for the interview</a:t>
            </a:r>
          </a:p>
        </p:txBody>
      </p:sp>
      <p:sp>
        <p:nvSpPr>
          <p:cNvPr id="47" name="Rectangle 46">
            <a:extLst>
              <a:ext uri="{FF2B5EF4-FFF2-40B4-BE49-F238E27FC236}">
                <a16:creationId xmlns:a16="http://schemas.microsoft.com/office/drawing/2014/main" id="{FECDC330-E85C-9949-B4AF-EADC292B08B5}"/>
              </a:ext>
            </a:extLst>
          </p:cNvPr>
          <p:cNvSpPr/>
          <p:nvPr/>
        </p:nvSpPr>
        <p:spPr>
          <a:xfrm>
            <a:off x="666496" y="2489116"/>
            <a:ext cx="4153065" cy="646331"/>
          </a:xfrm>
          <a:prstGeom prst="rect">
            <a:avLst/>
          </a:prstGeom>
          <a:solidFill>
            <a:schemeClr val="accent1"/>
          </a:solidFill>
        </p:spPr>
        <p:txBody>
          <a:bodyPr wrap="square">
            <a:spAutoFit/>
          </a:bodyPr>
          <a:lstStyle/>
          <a:p>
            <a:pPr algn="ctr"/>
            <a:r>
              <a:rPr lang="en-US" sz="3600" b="1" dirty="0">
                <a:solidFill>
                  <a:schemeClr val="bg1"/>
                </a:solidFill>
              </a:rPr>
              <a:t>Case planning</a:t>
            </a:r>
            <a:endParaRPr lang="en-US" sz="4400" b="1" dirty="0">
              <a:solidFill>
                <a:schemeClr val="bg1"/>
              </a:solidFill>
            </a:endParaRPr>
          </a:p>
        </p:txBody>
      </p:sp>
      <p:pic>
        <p:nvPicPr>
          <p:cNvPr id="50" name="Picture 49">
            <a:extLst>
              <a:ext uri="{FF2B5EF4-FFF2-40B4-BE49-F238E27FC236}">
                <a16:creationId xmlns:a16="http://schemas.microsoft.com/office/drawing/2014/main" id="{CD471304-C4E7-A44C-8A9C-80AFB2A708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818" y="6935871"/>
            <a:ext cx="7061912" cy="1800497"/>
          </a:xfrm>
          <a:prstGeom prst="rect">
            <a:avLst/>
          </a:prstGeom>
          <a:noFill/>
          <a:ln>
            <a:noFill/>
          </a:ln>
        </p:spPr>
      </p:pic>
      <p:sp>
        <p:nvSpPr>
          <p:cNvPr id="51" name="TextBox 50">
            <a:extLst>
              <a:ext uri="{FF2B5EF4-FFF2-40B4-BE49-F238E27FC236}">
                <a16:creationId xmlns:a16="http://schemas.microsoft.com/office/drawing/2014/main" id="{DAE52A5B-5B46-BD47-9623-F174F4CD9A08}"/>
              </a:ext>
            </a:extLst>
          </p:cNvPr>
          <p:cNvSpPr txBox="1"/>
          <p:nvPr/>
        </p:nvSpPr>
        <p:spPr>
          <a:xfrm>
            <a:off x="-307780" y="6443428"/>
            <a:ext cx="6631169" cy="492443"/>
          </a:xfrm>
          <a:prstGeom prst="rect">
            <a:avLst/>
          </a:prstGeom>
          <a:noFill/>
        </p:spPr>
        <p:txBody>
          <a:bodyPr wrap="square" rtlCol="0">
            <a:spAutoFit/>
          </a:bodyPr>
          <a:lstStyle/>
          <a:p>
            <a:pPr algn="ctr"/>
            <a:r>
              <a:rPr lang="en-US" sz="2600" b="1" dirty="0">
                <a:latin typeface="Calibri" charset="0"/>
                <a:ea typeface="Calibri" charset="0"/>
                <a:cs typeface="Calibri" charset="0"/>
              </a:rPr>
              <a:t>The Interview Planning Matrix</a:t>
            </a:r>
          </a:p>
        </p:txBody>
      </p:sp>
      <p:cxnSp>
        <p:nvCxnSpPr>
          <p:cNvPr id="41" name="Straight Connector 40">
            <a:extLst>
              <a:ext uri="{FF2B5EF4-FFF2-40B4-BE49-F238E27FC236}">
                <a16:creationId xmlns:a16="http://schemas.microsoft.com/office/drawing/2014/main" id="{406D5BB4-CF57-4148-BD22-C22B8C831C6C}"/>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2" name="Group 41">
            <a:extLst>
              <a:ext uri="{FF2B5EF4-FFF2-40B4-BE49-F238E27FC236}">
                <a16:creationId xmlns:a16="http://schemas.microsoft.com/office/drawing/2014/main" id="{893264C1-E67A-CF49-AA7E-2A5ABC17D44D}"/>
              </a:ext>
            </a:extLst>
          </p:cNvPr>
          <p:cNvGrpSpPr/>
          <p:nvPr/>
        </p:nvGrpSpPr>
        <p:grpSpPr>
          <a:xfrm>
            <a:off x="663643" y="1176091"/>
            <a:ext cx="1557043" cy="988197"/>
            <a:chOff x="663643" y="1568537"/>
            <a:chExt cx="2877844" cy="1826460"/>
          </a:xfrm>
        </p:grpSpPr>
        <p:sp>
          <p:nvSpPr>
            <p:cNvPr id="43" name="Notched Right Arrow 42">
              <a:extLst>
                <a:ext uri="{FF2B5EF4-FFF2-40B4-BE49-F238E27FC236}">
                  <a16:creationId xmlns:a16="http://schemas.microsoft.com/office/drawing/2014/main" id="{EDAEB728-AAEE-7E45-9A77-839CE858077E}"/>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44" name="Group 552">
              <a:extLst>
                <a:ext uri="{FF2B5EF4-FFF2-40B4-BE49-F238E27FC236}">
                  <a16:creationId xmlns:a16="http://schemas.microsoft.com/office/drawing/2014/main" id="{4A7FCC37-34BA-014B-AB99-1136423043A8}"/>
                </a:ext>
              </a:extLst>
            </p:cNvPr>
            <p:cNvGrpSpPr/>
            <p:nvPr/>
          </p:nvGrpSpPr>
          <p:grpSpPr>
            <a:xfrm>
              <a:off x="1549197" y="1702393"/>
              <a:ext cx="1003522" cy="729835"/>
              <a:chOff x="6238876" y="2390775"/>
              <a:chExt cx="576262" cy="419101"/>
            </a:xfrm>
            <a:solidFill>
              <a:schemeClr val="bg1"/>
            </a:solidFill>
          </p:grpSpPr>
          <p:sp>
            <p:nvSpPr>
              <p:cNvPr id="46" name="Rectangle 89">
                <a:extLst>
                  <a:ext uri="{FF2B5EF4-FFF2-40B4-BE49-F238E27FC236}">
                    <a16:creationId xmlns:a16="http://schemas.microsoft.com/office/drawing/2014/main" id="{5C82772F-0614-744A-B1F1-6A767B9DB1A8}"/>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8" name="Rectangle 90">
                <a:extLst>
                  <a:ext uri="{FF2B5EF4-FFF2-40B4-BE49-F238E27FC236}">
                    <a16:creationId xmlns:a16="http://schemas.microsoft.com/office/drawing/2014/main" id="{D3337DAB-39B8-174A-AC45-78CC70C62B0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9" name="Freeform 91">
                <a:extLst>
                  <a:ext uri="{FF2B5EF4-FFF2-40B4-BE49-F238E27FC236}">
                    <a16:creationId xmlns:a16="http://schemas.microsoft.com/office/drawing/2014/main" id="{8DE331DF-FFE0-8946-A15A-5E9DD2435EEB}"/>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2" name="Freeform 92">
                <a:extLst>
                  <a:ext uri="{FF2B5EF4-FFF2-40B4-BE49-F238E27FC236}">
                    <a16:creationId xmlns:a16="http://schemas.microsoft.com/office/drawing/2014/main" id="{ADA4DF5C-DE51-F243-B387-24A4FF8C93C2}"/>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0" name="Freeform 93">
                <a:extLst>
                  <a:ext uri="{FF2B5EF4-FFF2-40B4-BE49-F238E27FC236}">
                    <a16:creationId xmlns:a16="http://schemas.microsoft.com/office/drawing/2014/main" id="{8BF815BC-5C9E-E64D-9A94-53660B6A95CD}"/>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1" name="Rectangle 94">
                <a:extLst>
                  <a:ext uri="{FF2B5EF4-FFF2-40B4-BE49-F238E27FC236}">
                    <a16:creationId xmlns:a16="http://schemas.microsoft.com/office/drawing/2014/main" id="{0B9C4F03-D2A2-364F-9E46-CC92F56AA3E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95">
                <a:extLst>
                  <a:ext uri="{FF2B5EF4-FFF2-40B4-BE49-F238E27FC236}">
                    <a16:creationId xmlns:a16="http://schemas.microsoft.com/office/drawing/2014/main" id="{731263A1-C52D-F344-A0FE-AE9F38C3A761}"/>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3" name="Freeform 96">
                <a:extLst>
                  <a:ext uri="{FF2B5EF4-FFF2-40B4-BE49-F238E27FC236}">
                    <a16:creationId xmlns:a16="http://schemas.microsoft.com/office/drawing/2014/main" id="{8EBF65C1-1F2F-EF46-B5EA-515090D0585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4" name="Rectangle 97">
                <a:extLst>
                  <a:ext uri="{FF2B5EF4-FFF2-40B4-BE49-F238E27FC236}">
                    <a16:creationId xmlns:a16="http://schemas.microsoft.com/office/drawing/2014/main" id="{A71A99CE-9351-3B48-B789-ECAC26FC92F1}"/>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5" name="Freeform 98">
                <a:extLst>
                  <a:ext uri="{FF2B5EF4-FFF2-40B4-BE49-F238E27FC236}">
                    <a16:creationId xmlns:a16="http://schemas.microsoft.com/office/drawing/2014/main" id="{05B847CB-69F7-124B-A573-19F240670002}"/>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6" name="Freeform 99">
                <a:extLst>
                  <a:ext uri="{FF2B5EF4-FFF2-40B4-BE49-F238E27FC236}">
                    <a16:creationId xmlns:a16="http://schemas.microsoft.com/office/drawing/2014/main" id="{0D5B4F28-96F6-DB4A-87D6-7E02D89EA961}"/>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7" name="Freeform 100">
                <a:extLst>
                  <a:ext uri="{FF2B5EF4-FFF2-40B4-BE49-F238E27FC236}">
                    <a16:creationId xmlns:a16="http://schemas.microsoft.com/office/drawing/2014/main" id="{A3F94267-5B48-D648-A0CC-B71AD48E414A}"/>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8" name="Freeform 101">
                <a:extLst>
                  <a:ext uri="{FF2B5EF4-FFF2-40B4-BE49-F238E27FC236}">
                    <a16:creationId xmlns:a16="http://schemas.microsoft.com/office/drawing/2014/main" id="{40949636-DCE4-E049-8EC1-C3E1E0317097}"/>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9" name="Freeform 102">
                <a:extLst>
                  <a:ext uri="{FF2B5EF4-FFF2-40B4-BE49-F238E27FC236}">
                    <a16:creationId xmlns:a16="http://schemas.microsoft.com/office/drawing/2014/main" id="{4C25ABBD-B748-A84D-BE4F-31A5A8684A72}"/>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0" name="Freeform 103">
                <a:extLst>
                  <a:ext uri="{FF2B5EF4-FFF2-40B4-BE49-F238E27FC236}">
                    <a16:creationId xmlns:a16="http://schemas.microsoft.com/office/drawing/2014/main" id="{50AF586E-3548-FD46-BFB2-ED4C5A789B2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1" name="Freeform 104">
                <a:extLst>
                  <a:ext uri="{FF2B5EF4-FFF2-40B4-BE49-F238E27FC236}">
                    <a16:creationId xmlns:a16="http://schemas.microsoft.com/office/drawing/2014/main" id="{76D6D12A-3113-394D-8413-67A16A0F0D4C}"/>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105">
                <a:extLst>
                  <a:ext uri="{FF2B5EF4-FFF2-40B4-BE49-F238E27FC236}">
                    <a16:creationId xmlns:a16="http://schemas.microsoft.com/office/drawing/2014/main" id="{C3E2BB9F-BEAF-5E47-B488-072A6440A774}"/>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45" name="Oval 44">
              <a:extLst>
                <a:ext uri="{FF2B5EF4-FFF2-40B4-BE49-F238E27FC236}">
                  <a16:creationId xmlns:a16="http://schemas.microsoft.com/office/drawing/2014/main" id="{50DE114E-7EEB-C148-B45B-AE7BF4251799}"/>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spTree>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xEl>
                                              <p:pRg st="5" end="5"/>
                                            </p:txEl>
                                          </p:spTgt>
                                        </p:tgtEl>
                                        <p:attrNameLst>
                                          <p:attrName>style.visibility</p:attrName>
                                        </p:attrNameLst>
                                      </p:cBhvr>
                                      <p:to>
                                        <p:strVal val="visible"/>
                                      </p:to>
                                    </p:set>
                                    <p:animEffect transition="in" filter="fade">
                                      <p:cBhvr>
                                        <p:cTn id="32" dur="500"/>
                                        <p:tgtEl>
                                          <p:spTgt spid="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a:lstStyle/>
          <a:p>
            <a:pPr lvl="0" algn="l"/>
            <a:r>
              <a:rPr lang="en-US" dirty="0"/>
              <a:t>Plan and Prepare</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664559" y="3338971"/>
            <a:ext cx="12034314"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Am I aware of my own state of mind and views on the case and how this can affect me?</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Am I biased in any way? </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Am I able and willing to see the interviewee’s perspective? </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How will I minimize the power imbalance? </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Do I fully recognize the purposes of the interview and appropriate limits to my lines of questioning? </a:t>
            </a:r>
          </a:p>
        </p:txBody>
      </p:sp>
      <p:sp>
        <p:nvSpPr>
          <p:cNvPr id="47" name="Rectangle 46">
            <a:extLst>
              <a:ext uri="{FF2B5EF4-FFF2-40B4-BE49-F238E27FC236}">
                <a16:creationId xmlns:a16="http://schemas.microsoft.com/office/drawing/2014/main" id="{FECDC330-E85C-9949-B4AF-EADC292B08B5}"/>
              </a:ext>
            </a:extLst>
          </p:cNvPr>
          <p:cNvSpPr/>
          <p:nvPr/>
        </p:nvSpPr>
        <p:spPr>
          <a:xfrm>
            <a:off x="666496" y="2489116"/>
            <a:ext cx="4938437" cy="646331"/>
          </a:xfrm>
          <a:prstGeom prst="rect">
            <a:avLst/>
          </a:prstGeom>
          <a:solidFill>
            <a:schemeClr val="accent1"/>
          </a:solidFill>
        </p:spPr>
        <p:txBody>
          <a:bodyPr wrap="square">
            <a:spAutoFit/>
          </a:bodyPr>
          <a:lstStyle/>
          <a:p>
            <a:pPr algn="ctr"/>
            <a:r>
              <a:rPr lang="en-US" sz="3600" b="1" dirty="0">
                <a:solidFill>
                  <a:schemeClr val="bg1"/>
                </a:solidFill>
              </a:rPr>
              <a:t>Mental Preparation</a:t>
            </a:r>
            <a:endParaRPr lang="en-US" sz="4400" b="1" dirty="0">
              <a:solidFill>
                <a:schemeClr val="bg1"/>
              </a:solidFill>
            </a:endParaRPr>
          </a:p>
        </p:txBody>
      </p:sp>
      <p:cxnSp>
        <p:nvCxnSpPr>
          <p:cNvPr id="43" name="Straight Connector 42">
            <a:extLst>
              <a:ext uri="{FF2B5EF4-FFF2-40B4-BE49-F238E27FC236}">
                <a16:creationId xmlns:a16="http://schemas.microsoft.com/office/drawing/2014/main" id="{8B34938F-B5A3-6F46-A56E-7C1BC272D610}"/>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4" name="Group 43">
            <a:extLst>
              <a:ext uri="{FF2B5EF4-FFF2-40B4-BE49-F238E27FC236}">
                <a16:creationId xmlns:a16="http://schemas.microsoft.com/office/drawing/2014/main" id="{0AA9F016-1040-7A42-8D7C-1A94B978EADD}"/>
              </a:ext>
            </a:extLst>
          </p:cNvPr>
          <p:cNvGrpSpPr/>
          <p:nvPr/>
        </p:nvGrpSpPr>
        <p:grpSpPr>
          <a:xfrm>
            <a:off x="663643" y="1176091"/>
            <a:ext cx="1557043" cy="988197"/>
            <a:chOff x="663643" y="1568537"/>
            <a:chExt cx="2877844" cy="1826460"/>
          </a:xfrm>
        </p:grpSpPr>
        <p:sp>
          <p:nvSpPr>
            <p:cNvPr id="45" name="Notched Right Arrow 44">
              <a:extLst>
                <a:ext uri="{FF2B5EF4-FFF2-40B4-BE49-F238E27FC236}">
                  <a16:creationId xmlns:a16="http://schemas.microsoft.com/office/drawing/2014/main" id="{87587533-AA3C-1047-B7AA-DC6E8A23A4B8}"/>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46" name="Group 552">
              <a:extLst>
                <a:ext uri="{FF2B5EF4-FFF2-40B4-BE49-F238E27FC236}">
                  <a16:creationId xmlns:a16="http://schemas.microsoft.com/office/drawing/2014/main" id="{0B7ADA6D-941E-2647-9837-19C83D042BE1}"/>
                </a:ext>
              </a:extLst>
            </p:cNvPr>
            <p:cNvGrpSpPr/>
            <p:nvPr/>
          </p:nvGrpSpPr>
          <p:grpSpPr>
            <a:xfrm>
              <a:off x="1549197" y="1702393"/>
              <a:ext cx="1003522" cy="729835"/>
              <a:chOff x="6238876" y="2390775"/>
              <a:chExt cx="576262" cy="419101"/>
            </a:xfrm>
            <a:solidFill>
              <a:schemeClr val="bg1"/>
            </a:solidFill>
          </p:grpSpPr>
          <p:sp>
            <p:nvSpPr>
              <p:cNvPr id="49" name="Rectangle 89">
                <a:extLst>
                  <a:ext uri="{FF2B5EF4-FFF2-40B4-BE49-F238E27FC236}">
                    <a16:creationId xmlns:a16="http://schemas.microsoft.com/office/drawing/2014/main" id="{87CF0E83-BCFD-DD4C-810F-4017BE014454}"/>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0" name="Rectangle 90">
                <a:extLst>
                  <a:ext uri="{FF2B5EF4-FFF2-40B4-BE49-F238E27FC236}">
                    <a16:creationId xmlns:a16="http://schemas.microsoft.com/office/drawing/2014/main" id="{66323DEE-BD5C-D440-BF22-791D41E6BC16}"/>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1" name="Freeform 91">
                <a:extLst>
                  <a:ext uri="{FF2B5EF4-FFF2-40B4-BE49-F238E27FC236}">
                    <a16:creationId xmlns:a16="http://schemas.microsoft.com/office/drawing/2014/main" id="{A9EAAFA7-878B-704F-84B2-967AC627CDC6}"/>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4" name="Freeform 92">
                <a:extLst>
                  <a:ext uri="{FF2B5EF4-FFF2-40B4-BE49-F238E27FC236}">
                    <a16:creationId xmlns:a16="http://schemas.microsoft.com/office/drawing/2014/main" id="{A66BD239-F848-ED45-B28A-E2C94ECF4A69}"/>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5" name="Freeform 93">
                <a:extLst>
                  <a:ext uri="{FF2B5EF4-FFF2-40B4-BE49-F238E27FC236}">
                    <a16:creationId xmlns:a16="http://schemas.microsoft.com/office/drawing/2014/main" id="{0DB5BC77-07BD-F749-A5C0-CE20E7E9EB5A}"/>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6" name="Rectangle 94">
                <a:extLst>
                  <a:ext uri="{FF2B5EF4-FFF2-40B4-BE49-F238E27FC236}">
                    <a16:creationId xmlns:a16="http://schemas.microsoft.com/office/drawing/2014/main" id="{CF5BAEED-848F-4E45-9AE8-31712CC5989B}"/>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7" name="Freeform 95">
                <a:extLst>
                  <a:ext uri="{FF2B5EF4-FFF2-40B4-BE49-F238E27FC236}">
                    <a16:creationId xmlns:a16="http://schemas.microsoft.com/office/drawing/2014/main" id="{7E840615-E694-3F48-8208-3E03CFCFE6B4}"/>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8" name="Freeform 96">
                <a:extLst>
                  <a:ext uri="{FF2B5EF4-FFF2-40B4-BE49-F238E27FC236}">
                    <a16:creationId xmlns:a16="http://schemas.microsoft.com/office/drawing/2014/main" id="{6B5D3C9C-2EAA-104C-B1BD-BCEFF5CA2C33}"/>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9" name="Rectangle 97">
                <a:extLst>
                  <a:ext uri="{FF2B5EF4-FFF2-40B4-BE49-F238E27FC236}">
                    <a16:creationId xmlns:a16="http://schemas.microsoft.com/office/drawing/2014/main" id="{B6D06237-7B70-074E-A4AE-AC99909220A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0" name="Freeform 98">
                <a:extLst>
                  <a:ext uri="{FF2B5EF4-FFF2-40B4-BE49-F238E27FC236}">
                    <a16:creationId xmlns:a16="http://schemas.microsoft.com/office/drawing/2014/main" id="{24DB5955-687E-3F42-827C-D394FFE3264C}"/>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1" name="Freeform 99">
                <a:extLst>
                  <a:ext uri="{FF2B5EF4-FFF2-40B4-BE49-F238E27FC236}">
                    <a16:creationId xmlns:a16="http://schemas.microsoft.com/office/drawing/2014/main" id="{653425BD-0D2F-4F40-B730-4C7240AB8D66}"/>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100">
                <a:extLst>
                  <a:ext uri="{FF2B5EF4-FFF2-40B4-BE49-F238E27FC236}">
                    <a16:creationId xmlns:a16="http://schemas.microsoft.com/office/drawing/2014/main" id="{B4621394-8279-1A43-B2A1-7881F181E49E}"/>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101">
                <a:extLst>
                  <a:ext uri="{FF2B5EF4-FFF2-40B4-BE49-F238E27FC236}">
                    <a16:creationId xmlns:a16="http://schemas.microsoft.com/office/drawing/2014/main" id="{FF1A9020-8DCD-8942-862D-375977688B3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102">
                <a:extLst>
                  <a:ext uri="{FF2B5EF4-FFF2-40B4-BE49-F238E27FC236}">
                    <a16:creationId xmlns:a16="http://schemas.microsoft.com/office/drawing/2014/main" id="{EA50C8BD-301D-364A-8085-08CED0CAB123}"/>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Freeform 103">
                <a:extLst>
                  <a:ext uri="{FF2B5EF4-FFF2-40B4-BE49-F238E27FC236}">
                    <a16:creationId xmlns:a16="http://schemas.microsoft.com/office/drawing/2014/main" id="{69E9DC0E-64F4-2A4D-B24E-9F627074391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104">
                <a:extLst>
                  <a:ext uri="{FF2B5EF4-FFF2-40B4-BE49-F238E27FC236}">
                    <a16:creationId xmlns:a16="http://schemas.microsoft.com/office/drawing/2014/main" id="{37684442-B147-B04A-A790-509F386B041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105">
                <a:extLst>
                  <a:ext uri="{FF2B5EF4-FFF2-40B4-BE49-F238E27FC236}">
                    <a16:creationId xmlns:a16="http://schemas.microsoft.com/office/drawing/2014/main" id="{4A1C184A-C530-D349-94A2-B506B66657D4}"/>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48" name="Oval 47">
              <a:extLst>
                <a:ext uri="{FF2B5EF4-FFF2-40B4-BE49-F238E27FC236}">
                  <a16:creationId xmlns:a16="http://schemas.microsoft.com/office/drawing/2014/main" id="{7F2B587D-E043-DD45-A39D-E86DDE4FC44D}"/>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78" name="Slide Number Placeholder 5">
            <a:extLst>
              <a:ext uri="{FF2B5EF4-FFF2-40B4-BE49-F238E27FC236}">
                <a16:creationId xmlns:a16="http://schemas.microsoft.com/office/drawing/2014/main" id="{D94152D7-8019-D546-B654-A376D4C20DD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Tree>
    <p:extLst>
      <p:ext uri="{BB962C8B-B14F-4D97-AF65-F5344CB8AC3E}">
        <p14:creationId xmlns:p14="http://schemas.microsoft.com/office/powerpoint/2010/main" val="2131467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a:lstStyle/>
          <a:p>
            <a:pPr lvl="0" algn="l"/>
            <a:r>
              <a:rPr lang="en-US" dirty="0"/>
              <a:t>Plan and Prepare</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664559" y="3338971"/>
            <a:ext cx="12034314"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Do I have a confidential space?</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Is my space accessible (e.g., security points, waiting rooms)? </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Does my space have reasonable accommodations (e.g., gender neutral toilets, </a:t>
            </a:r>
            <a:br>
              <a:rPr lang="en-US" sz="2400" dirty="0">
                <a:solidFill>
                  <a:schemeClr val="tx1"/>
                </a:solidFill>
                <a:cs typeface="MS PGothic" charset="0"/>
              </a:rPr>
            </a:br>
            <a:r>
              <a:rPr lang="en-US" sz="2400" dirty="0">
                <a:solidFill>
                  <a:schemeClr val="tx1"/>
                </a:solidFill>
                <a:cs typeface="MS PGothic" charset="0"/>
              </a:rPr>
              <a:t>safe waiting areas, private nursing areas)? </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Is the physical environment comfortable and safe? </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Am I displaying my support for people with diverse SOGIESC when and where possible?</a:t>
            </a:r>
          </a:p>
          <a:p>
            <a:pPr marL="301625" indent="-301625">
              <a:spcBef>
                <a:spcPts val="2400"/>
              </a:spcBef>
              <a:buClr>
                <a:schemeClr val="accent1"/>
              </a:buClr>
              <a:buFont typeface="Arial" panose="020B0604020202020204" pitchFamily="34" charset="0"/>
              <a:buChar char="•"/>
            </a:pPr>
            <a:r>
              <a:rPr lang="en-US" sz="2400" dirty="0">
                <a:solidFill>
                  <a:schemeClr val="tx1"/>
                </a:solidFill>
                <a:cs typeface="MS PGothic" charset="0"/>
              </a:rPr>
              <a:t>Is the interpreter prepared and appropriate for this interview? </a:t>
            </a:r>
          </a:p>
          <a:p>
            <a:pPr marL="301625" indent="-301625">
              <a:spcBef>
                <a:spcPts val="2400"/>
              </a:spcBef>
              <a:buClr>
                <a:schemeClr val="accent1"/>
              </a:buClr>
              <a:buFont typeface="Arial" panose="020B0604020202020204" pitchFamily="34" charset="0"/>
              <a:buChar char="•"/>
            </a:pPr>
            <a:endParaRPr lang="en-US" sz="2400" dirty="0">
              <a:solidFill>
                <a:schemeClr val="tx1"/>
              </a:solidFill>
              <a:cs typeface="MS PGothic" charset="0"/>
            </a:endParaRPr>
          </a:p>
        </p:txBody>
      </p:sp>
      <p:sp>
        <p:nvSpPr>
          <p:cNvPr id="47" name="Rectangle 46">
            <a:extLst>
              <a:ext uri="{FF2B5EF4-FFF2-40B4-BE49-F238E27FC236}">
                <a16:creationId xmlns:a16="http://schemas.microsoft.com/office/drawing/2014/main" id="{FECDC330-E85C-9949-B4AF-EADC292B08B5}"/>
              </a:ext>
            </a:extLst>
          </p:cNvPr>
          <p:cNvSpPr/>
          <p:nvPr/>
        </p:nvSpPr>
        <p:spPr>
          <a:xfrm>
            <a:off x="666496" y="2489116"/>
            <a:ext cx="4938437" cy="646331"/>
          </a:xfrm>
          <a:prstGeom prst="rect">
            <a:avLst/>
          </a:prstGeom>
          <a:solidFill>
            <a:schemeClr val="accent1"/>
          </a:solidFill>
        </p:spPr>
        <p:txBody>
          <a:bodyPr wrap="square">
            <a:spAutoFit/>
          </a:bodyPr>
          <a:lstStyle/>
          <a:p>
            <a:pPr algn="ctr"/>
            <a:r>
              <a:rPr lang="en-US" sz="3600" b="1" dirty="0">
                <a:solidFill>
                  <a:schemeClr val="bg1"/>
                </a:solidFill>
              </a:rPr>
              <a:t>Physical Preparation</a:t>
            </a:r>
            <a:endParaRPr lang="en-US" sz="4400" b="1" dirty="0">
              <a:solidFill>
                <a:schemeClr val="bg1"/>
              </a:solidFill>
            </a:endParaRPr>
          </a:p>
        </p:txBody>
      </p:sp>
      <p:cxnSp>
        <p:nvCxnSpPr>
          <p:cNvPr id="27" name="Straight Connector 26">
            <a:extLst>
              <a:ext uri="{FF2B5EF4-FFF2-40B4-BE49-F238E27FC236}">
                <a16:creationId xmlns:a16="http://schemas.microsoft.com/office/drawing/2014/main" id="{57D51C89-D3D8-D64A-9EF5-E4CDCCCC99EA}"/>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1" name="Group 40">
            <a:extLst>
              <a:ext uri="{FF2B5EF4-FFF2-40B4-BE49-F238E27FC236}">
                <a16:creationId xmlns:a16="http://schemas.microsoft.com/office/drawing/2014/main" id="{13A91D23-F043-C644-A856-6196608E6592}"/>
              </a:ext>
            </a:extLst>
          </p:cNvPr>
          <p:cNvGrpSpPr/>
          <p:nvPr/>
        </p:nvGrpSpPr>
        <p:grpSpPr>
          <a:xfrm>
            <a:off x="663643" y="1176091"/>
            <a:ext cx="1557043" cy="988197"/>
            <a:chOff x="663643" y="1568537"/>
            <a:chExt cx="2877844" cy="1826460"/>
          </a:xfrm>
        </p:grpSpPr>
        <p:sp>
          <p:nvSpPr>
            <p:cNvPr id="42" name="Notched Right Arrow 41">
              <a:extLst>
                <a:ext uri="{FF2B5EF4-FFF2-40B4-BE49-F238E27FC236}">
                  <a16:creationId xmlns:a16="http://schemas.microsoft.com/office/drawing/2014/main" id="{E2D2B474-552B-974E-A1DB-85479FE121B3}"/>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43" name="Group 552">
              <a:extLst>
                <a:ext uri="{FF2B5EF4-FFF2-40B4-BE49-F238E27FC236}">
                  <a16:creationId xmlns:a16="http://schemas.microsoft.com/office/drawing/2014/main" id="{A0F0CAF0-1FF2-8E42-A2A5-516CBCAC835E}"/>
                </a:ext>
              </a:extLst>
            </p:cNvPr>
            <p:cNvGrpSpPr/>
            <p:nvPr/>
          </p:nvGrpSpPr>
          <p:grpSpPr>
            <a:xfrm>
              <a:off x="1549197" y="1702393"/>
              <a:ext cx="1003522" cy="729835"/>
              <a:chOff x="6238876" y="2390775"/>
              <a:chExt cx="576262" cy="419101"/>
            </a:xfrm>
            <a:solidFill>
              <a:schemeClr val="bg1"/>
            </a:solidFill>
          </p:grpSpPr>
          <p:sp>
            <p:nvSpPr>
              <p:cNvPr id="45" name="Rectangle 89">
                <a:extLst>
                  <a:ext uri="{FF2B5EF4-FFF2-40B4-BE49-F238E27FC236}">
                    <a16:creationId xmlns:a16="http://schemas.microsoft.com/office/drawing/2014/main" id="{02CF9E79-524E-5A47-B7F4-464881EA07C1}"/>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6" name="Rectangle 90">
                <a:extLst>
                  <a:ext uri="{FF2B5EF4-FFF2-40B4-BE49-F238E27FC236}">
                    <a16:creationId xmlns:a16="http://schemas.microsoft.com/office/drawing/2014/main" id="{222E628F-4D2A-A340-BBB2-636F462AB9C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8" name="Freeform 91">
                <a:extLst>
                  <a:ext uri="{FF2B5EF4-FFF2-40B4-BE49-F238E27FC236}">
                    <a16:creationId xmlns:a16="http://schemas.microsoft.com/office/drawing/2014/main" id="{7D6F1F43-03E1-0942-85AD-525A8488431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9" name="Freeform 92">
                <a:extLst>
                  <a:ext uri="{FF2B5EF4-FFF2-40B4-BE49-F238E27FC236}">
                    <a16:creationId xmlns:a16="http://schemas.microsoft.com/office/drawing/2014/main" id="{DAB02970-2373-0E4C-825D-EF5879748F03}"/>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0" name="Freeform 93">
                <a:extLst>
                  <a:ext uri="{FF2B5EF4-FFF2-40B4-BE49-F238E27FC236}">
                    <a16:creationId xmlns:a16="http://schemas.microsoft.com/office/drawing/2014/main" id="{C3010727-39AF-7A42-9D31-29BEA6A2734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1" name="Rectangle 94">
                <a:extLst>
                  <a:ext uri="{FF2B5EF4-FFF2-40B4-BE49-F238E27FC236}">
                    <a16:creationId xmlns:a16="http://schemas.microsoft.com/office/drawing/2014/main" id="{0CF57654-F410-F64B-ACC7-8A7E3F605762}"/>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2" name="Freeform 95">
                <a:extLst>
                  <a:ext uri="{FF2B5EF4-FFF2-40B4-BE49-F238E27FC236}">
                    <a16:creationId xmlns:a16="http://schemas.microsoft.com/office/drawing/2014/main" id="{71D51CD6-0171-164A-BE44-39EDFB6928D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0" name="Freeform 96">
                <a:extLst>
                  <a:ext uri="{FF2B5EF4-FFF2-40B4-BE49-F238E27FC236}">
                    <a16:creationId xmlns:a16="http://schemas.microsoft.com/office/drawing/2014/main" id="{13F815E2-82CD-F64A-AEB2-30D7167EB1D7}"/>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1" name="Rectangle 97">
                <a:extLst>
                  <a:ext uri="{FF2B5EF4-FFF2-40B4-BE49-F238E27FC236}">
                    <a16:creationId xmlns:a16="http://schemas.microsoft.com/office/drawing/2014/main" id="{85B7F885-65C9-B146-88B3-4FFCA3FEE738}"/>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98">
                <a:extLst>
                  <a:ext uri="{FF2B5EF4-FFF2-40B4-BE49-F238E27FC236}">
                    <a16:creationId xmlns:a16="http://schemas.microsoft.com/office/drawing/2014/main" id="{DE1A9615-0ADF-8D4A-82B1-446519303A8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3" name="Freeform 99">
                <a:extLst>
                  <a:ext uri="{FF2B5EF4-FFF2-40B4-BE49-F238E27FC236}">
                    <a16:creationId xmlns:a16="http://schemas.microsoft.com/office/drawing/2014/main" id="{3FC0E79F-753E-534E-9C55-596D99EA0C76}"/>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4" name="Freeform 100">
                <a:extLst>
                  <a:ext uri="{FF2B5EF4-FFF2-40B4-BE49-F238E27FC236}">
                    <a16:creationId xmlns:a16="http://schemas.microsoft.com/office/drawing/2014/main" id="{48BF7B22-F4A4-094F-8D42-F23310DE5504}"/>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5" name="Freeform 101">
                <a:extLst>
                  <a:ext uri="{FF2B5EF4-FFF2-40B4-BE49-F238E27FC236}">
                    <a16:creationId xmlns:a16="http://schemas.microsoft.com/office/drawing/2014/main" id="{273191AB-0BE8-4E4C-9C04-3F3ED1AD01E7}"/>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945224B5-D257-864C-8147-CD1C7A823E6F}"/>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7" name="Freeform 103">
                <a:extLst>
                  <a:ext uri="{FF2B5EF4-FFF2-40B4-BE49-F238E27FC236}">
                    <a16:creationId xmlns:a16="http://schemas.microsoft.com/office/drawing/2014/main" id="{C2D37EC0-3727-5241-81C2-7E6C9A73EA4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8" name="Freeform 104">
                <a:extLst>
                  <a:ext uri="{FF2B5EF4-FFF2-40B4-BE49-F238E27FC236}">
                    <a16:creationId xmlns:a16="http://schemas.microsoft.com/office/drawing/2014/main" id="{ABFF8C68-0104-7141-BF7F-E26217EE3A6B}"/>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9" name="Freeform 105">
                <a:extLst>
                  <a:ext uri="{FF2B5EF4-FFF2-40B4-BE49-F238E27FC236}">
                    <a16:creationId xmlns:a16="http://schemas.microsoft.com/office/drawing/2014/main" id="{58CB225E-8AB2-A44C-AE56-8613EB7C05A8}"/>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44" name="Oval 43">
              <a:extLst>
                <a:ext uri="{FF2B5EF4-FFF2-40B4-BE49-F238E27FC236}">
                  <a16:creationId xmlns:a16="http://schemas.microsoft.com/office/drawing/2014/main" id="{12AFF2DE-B816-234B-AC4D-0F0E1C767616}"/>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70" name="Slide Number Placeholder 5">
            <a:extLst>
              <a:ext uri="{FF2B5EF4-FFF2-40B4-BE49-F238E27FC236}">
                <a16:creationId xmlns:a16="http://schemas.microsoft.com/office/drawing/2014/main" id="{D0A8B25F-9F01-3B4B-A072-50528461584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spTree>
    <p:extLst>
      <p:ext uri="{BB962C8B-B14F-4D97-AF65-F5344CB8AC3E}">
        <p14:creationId xmlns:p14="http://schemas.microsoft.com/office/powerpoint/2010/main" val="21014824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xEl>
                                              <p:pRg st="5" end="5"/>
                                            </p:txEl>
                                          </p:spTgt>
                                        </p:tgtEl>
                                        <p:attrNameLst>
                                          <p:attrName>style.visibility</p:attrName>
                                        </p:attrNameLst>
                                      </p:cBhvr>
                                      <p:to>
                                        <p:strVal val="visible"/>
                                      </p:to>
                                    </p:set>
                                    <p:animEffect transition="in" filter="fade">
                                      <p:cBhvr>
                                        <p:cTn id="32" dur="500"/>
                                        <p:tgtEl>
                                          <p:spTgt spid="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07CE82-C7E3-0E43-A716-32364B6F0D65}"/>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781A299D-A571-3C4A-B2C2-7B12C96A05C8}"/>
              </a:ext>
            </a:extLst>
          </p:cNvPr>
          <p:cNvGrpSpPr/>
          <p:nvPr/>
        </p:nvGrpSpPr>
        <p:grpSpPr>
          <a:xfrm>
            <a:off x="663643" y="1176091"/>
            <a:ext cx="1557043" cy="988197"/>
            <a:chOff x="663643" y="1568537"/>
            <a:chExt cx="2877844" cy="1826460"/>
          </a:xfrm>
        </p:grpSpPr>
        <p:sp>
          <p:nvSpPr>
            <p:cNvPr id="26" name="Notched Right Arrow 25">
              <a:extLst>
                <a:ext uri="{FF2B5EF4-FFF2-40B4-BE49-F238E27FC236}">
                  <a16:creationId xmlns:a16="http://schemas.microsoft.com/office/drawing/2014/main" id="{8A1E533E-88BB-9B4C-BA4E-2225116C7B85}"/>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28" name="Group 552">
              <a:extLst>
                <a:ext uri="{FF2B5EF4-FFF2-40B4-BE49-F238E27FC236}">
                  <a16:creationId xmlns:a16="http://schemas.microsoft.com/office/drawing/2014/main" id="{594F60DC-D875-2843-B89F-14D7EF61E2CE}"/>
                </a:ext>
              </a:extLst>
            </p:cNvPr>
            <p:cNvGrpSpPr/>
            <p:nvPr/>
          </p:nvGrpSpPr>
          <p:grpSpPr>
            <a:xfrm>
              <a:off x="1549197" y="1702393"/>
              <a:ext cx="1003522" cy="729835"/>
              <a:chOff x="6238876" y="2390775"/>
              <a:chExt cx="576262" cy="419101"/>
            </a:xfrm>
            <a:solidFill>
              <a:schemeClr val="bg1"/>
            </a:solidFill>
          </p:grpSpPr>
          <p:sp>
            <p:nvSpPr>
              <p:cNvPr id="29" name="Rectangle 89">
                <a:extLst>
                  <a:ext uri="{FF2B5EF4-FFF2-40B4-BE49-F238E27FC236}">
                    <a16:creationId xmlns:a16="http://schemas.microsoft.com/office/drawing/2014/main" id="{743C5C4B-FF1D-A146-AF9B-BCC903ED37E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0" name="Rectangle 90">
                <a:extLst>
                  <a:ext uri="{FF2B5EF4-FFF2-40B4-BE49-F238E27FC236}">
                    <a16:creationId xmlns:a16="http://schemas.microsoft.com/office/drawing/2014/main" id="{95F3EA32-0D1B-514B-B38F-489603F59130}"/>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1" name="Freeform 91">
                <a:extLst>
                  <a:ext uri="{FF2B5EF4-FFF2-40B4-BE49-F238E27FC236}">
                    <a16:creationId xmlns:a16="http://schemas.microsoft.com/office/drawing/2014/main" id="{173374FB-2EA0-3143-84ED-D09ED078A0BE}"/>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2" name="Freeform 92">
                <a:extLst>
                  <a:ext uri="{FF2B5EF4-FFF2-40B4-BE49-F238E27FC236}">
                    <a16:creationId xmlns:a16="http://schemas.microsoft.com/office/drawing/2014/main" id="{AC5C7697-AD30-964B-B667-5FBE841948E8}"/>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3" name="Freeform 93">
                <a:extLst>
                  <a:ext uri="{FF2B5EF4-FFF2-40B4-BE49-F238E27FC236}">
                    <a16:creationId xmlns:a16="http://schemas.microsoft.com/office/drawing/2014/main" id="{75D31A08-B5F8-0A48-9812-52A717913E7E}"/>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4" name="Rectangle 94">
                <a:extLst>
                  <a:ext uri="{FF2B5EF4-FFF2-40B4-BE49-F238E27FC236}">
                    <a16:creationId xmlns:a16="http://schemas.microsoft.com/office/drawing/2014/main" id="{DD85D03D-F050-CA4B-9F6A-9EFF74BA90B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9D27FEE4-89D9-7C44-B816-4541EDBC1B2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6" name="Freeform 96">
                <a:extLst>
                  <a:ext uri="{FF2B5EF4-FFF2-40B4-BE49-F238E27FC236}">
                    <a16:creationId xmlns:a16="http://schemas.microsoft.com/office/drawing/2014/main" id="{BFFAE2AD-F7A0-524D-A1B5-DBEBC51D8D0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7" name="Rectangle 97">
                <a:extLst>
                  <a:ext uri="{FF2B5EF4-FFF2-40B4-BE49-F238E27FC236}">
                    <a16:creationId xmlns:a16="http://schemas.microsoft.com/office/drawing/2014/main" id="{DAD4A288-EB80-994E-82A0-7466F8EF22E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8" name="Freeform 98">
                <a:extLst>
                  <a:ext uri="{FF2B5EF4-FFF2-40B4-BE49-F238E27FC236}">
                    <a16:creationId xmlns:a16="http://schemas.microsoft.com/office/drawing/2014/main" id="{668092FA-A9C3-6843-AB03-24966F6A9383}"/>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9" name="Freeform 99">
                <a:extLst>
                  <a:ext uri="{FF2B5EF4-FFF2-40B4-BE49-F238E27FC236}">
                    <a16:creationId xmlns:a16="http://schemas.microsoft.com/office/drawing/2014/main" id="{D3DEF7E2-2FF9-9E4A-A9B6-1E06CE0FCE43}"/>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100">
                <a:extLst>
                  <a:ext uri="{FF2B5EF4-FFF2-40B4-BE49-F238E27FC236}">
                    <a16:creationId xmlns:a16="http://schemas.microsoft.com/office/drawing/2014/main" id="{5E4B0BFB-33A5-C743-97AA-FF54EFF60E06}"/>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3" name="Freeform 101">
                <a:extLst>
                  <a:ext uri="{FF2B5EF4-FFF2-40B4-BE49-F238E27FC236}">
                    <a16:creationId xmlns:a16="http://schemas.microsoft.com/office/drawing/2014/main" id="{18B52A67-ECC0-B44A-8447-AD8E6CBC221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4" name="Freeform 102">
                <a:extLst>
                  <a:ext uri="{FF2B5EF4-FFF2-40B4-BE49-F238E27FC236}">
                    <a16:creationId xmlns:a16="http://schemas.microsoft.com/office/drawing/2014/main" id="{E8D07DDF-5F76-1141-ABFD-1492FF9A0A7C}"/>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5" name="Freeform 103">
                <a:extLst>
                  <a:ext uri="{FF2B5EF4-FFF2-40B4-BE49-F238E27FC236}">
                    <a16:creationId xmlns:a16="http://schemas.microsoft.com/office/drawing/2014/main" id="{51C9D954-EA72-DA40-9427-39A9B275E843}"/>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6" name="Freeform 104">
                <a:extLst>
                  <a:ext uri="{FF2B5EF4-FFF2-40B4-BE49-F238E27FC236}">
                    <a16:creationId xmlns:a16="http://schemas.microsoft.com/office/drawing/2014/main" id="{48D373BE-A3C5-CB4E-90B8-8A3240071333}"/>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7" name="Freeform 105">
                <a:extLst>
                  <a:ext uri="{FF2B5EF4-FFF2-40B4-BE49-F238E27FC236}">
                    <a16:creationId xmlns:a16="http://schemas.microsoft.com/office/drawing/2014/main" id="{AFD26F40-6D75-0343-B346-9ED087CAC057}"/>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58" name="Oval 57">
              <a:extLst>
                <a:ext uri="{FF2B5EF4-FFF2-40B4-BE49-F238E27FC236}">
                  <a16:creationId xmlns:a16="http://schemas.microsoft.com/office/drawing/2014/main" id="{E0FDCEC4-3E0C-C84E-9A84-63AAA75F5A3E}"/>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47" name="Rectangle 46">
            <a:extLst>
              <a:ext uri="{FF2B5EF4-FFF2-40B4-BE49-F238E27FC236}">
                <a16:creationId xmlns:a16="http://schemas.microsoft.com/office/drawing/2014/main" id="{FECDC330-E85C-9949-B4AF-EADC292B08B5}"/>
              </a:ext>
            </a:extLst>
          </p:cNvPr>
          <p:cNvSpPr/>
          <p:nvPr/>
        </p:nvSpPr>
        <p:spPr>
          <a:xfrm>
            <a:off x="444500" y="2489116"/>
            <a:ext cx="7835901" cy="646331"/>
          </a:xfrm>
          <a:prstGeom prst="rect">
            <a:avLst/>
          </a:prstGeom>
          <a:solidFill>
            <a:schemeClr val="accent1"/>
          </a:solidFill>
        </p:spPr>
        <p:txBody>
          <a:bodyPr wrap="square">
            <a:spAutoFit/>
          </a:bodyPr>
          <a:lstStyle/>
          <a:p>
            <a:pPr algn="ctr"/>
            <a:r>
              <a:rPr lang="en-US" sz="3600" b="1" dirty="0">
                <a:solidFill>
                  <a:schemeClr val="bg1"/>
                </a:solidFill>
              </a:rPr>
              <a:t>Key Challenges with Interpretation</a:t>
            </a:r>
            <a:endParaRPr lang="en-US" sz="4400" b="1" dirty="0">
              <a:solidFill>
                <a:schemeClr val="bg1"/>
              </a:solidFill>
            </a:endParaRPr>
          </a:p>
        </p:txBody>
      </p:sp>
      <p:cxnSp>
        <p:nvCxnSpPr>
          <p:cNvPr id="88" name="Straight Connector 87">
            <a:extLst>
              <a:ext uri="{FF2B5EF4-FFF2-40B4-BE49-F238E27FC236}">
                <a16:creationId xmlns:a16="http://schemas.microsoft.com/office/drawing/2014/main" id="{4B05F10C-3853-5B4A-B56D-785DD0FEAA21}"/>
              </a:ext>
            </a:extLst>
          </p:cNvPr>
          <p:cNvCxnSpPr/>
          <p:nvPr/>
        </p:nvCxnSpPr>
        <p:spPr>
          <a:xfrm>
            <a:off x="17857898" y="3736618"/>
            <a:ext cx="0" cy="283464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02C993A-4130-804C-A75D-600C45D9D3FB}"/>
              </a:ext>
            </a:extLst>
          </p:cNvPr>
          <p:cNvGrpSpPr/>
          <p:nvPr/>
        </p:nvGrpSpPr>
        <p:grpSpPr>
          <a:xfrm>
            <a:off x="8976107" y="4076316"/>
            <a:ext cx="3875579" cy="2012656"/>
            <a:chOff x="8976107" y="4228716"/>
            <a:chExt cx="3875579" cy="2012656"/>
          </a:xfrm>
        </p:grpSpPr>
        <p:sp>
          <p:nvSpPr>
            <p:cNvPr id="91" name="Content Placeholder 2">
              <a:extLst>
                <a:ext uri="{FF2B5EF4-FFF2-40B4-BE49-F238E27FC236}">
                  <a16:creationId xmlns:a16="http://schemas.microsoft.com/office/drawing/2014/main" id="{413FE9D2-9A78-F742-9ACB-DDE6DA06EB1B}"/>
                </a:ext>
              </a:extLst>
            </p:cNvPr>
            <p:cNvSpPr txBox="1">
              <a:spLocks/>
            </p:cNvSpPr>
            <p:nvPr/>
          </p:nvSpPr>
          <p:spPr bwMode="auto">
            <a:xfrm>
              <a:off x="8976107" y="4228716"/>
              <a:ext cx="372230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a:buNone/>
                <a:defRPr/>
              </a:pPr>
              <a:r>
                <a:rPr lang="en-US" altLang="en-US" sz="3600" b="1" kern="0" cap="all" dirty="0">
                  <a:solidFill>
                    <a:schemeClr val="accent3"/>
                  </a:solidFill>
                  <a:latin typeface="Calibri" charset="0"/>
                  <a:ea typeface="MS PGothic" charset="-128"/>
                </a:rPr>
                <a:t>Discrimination</a:t>
              </a:r>
            </a:p>
          </p:txBody>
        </p:sp>
        <p:sp>
          <p:nvSpPr>
            <p:cNvPr id="92" name="Inhaltsplatzhalter 4">
              <a:extLst>
                <a:ext uri="{FF2B5EF4-FFF2-40B4-BE49-F238E27FC236}">
                  <a16:creationId xmlns:a16="http://schemas.microsoft.com/office/drawing/2014/main" id="{F1CFDCD2-EF29-E748-9D95-85CD2FA7C03C}"/>
                </a:ext>
              </a:extLst>
            </p:cNvPr>
            <p:cNvSpPr txBox="1">
              <a:spLocks/>
            </p:cNvSpPr>
            <p:nvPr/>
          </p:nvSpPr>
          <p:spPr>
            <a:xfrm>
              <a:off x="9209232" y="5022577"/>
              <a:ext cx="3642454" cy="12187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F1D38"/>
                </a:buClr>
                <a:buFont typeface="Arial"/>
                <a:buNone/>
                <a:defRPr/>
              </a:pPr>
              <a:r>
                <a:rPr lang="en-US" sz="2200" b="1" dirty="0">
                  <a:solidFill>
                    <a:schemeClr val="tx1"/>
                  </a:solidFill>
                  <a:latin typeface="Calibri" charset="0"/>
                  <a:ea typeface="MS PGothic" charset="0"/>
                  <a:cs typeface="Lucida Grande" charset="0"/>
                </a:rPr>
                <a:t>Discrimination or abusive language </a:t>
              </a:r>
              <a:r>
                <a:rPr lang="en-US" sz="2200" dirty="0">
                  <a:solidFill>
                    <a:schemeClr val="tx1"/>
                  </a:solidFill>
                  <a:latin typeface="Calibri" charset="0"/>
                  <a:ea typeface="MS PGothic" charset="0"/>
                  <a:cs typeface="Lucida Grande" charset="0"/>
                </a:rPr>
                <a:t>on the part of the interpreter, especially if they are not trained.</a:t>
              </a:r>
            </a:p>
          </p:txBody>
        </p:sp>
        <p:cxnSp>
          <p:nvCxnSpPr>
            <p:cNvPr id="97" name="Straight Connector 96">
              <a:extLst>
                <a:ext uri="{FF2B5EF4-FFF2-40B4-BE49-F238E27FC236}">
                  <a16:creationId xmlns:a16="http://schemas.microsoft.com/office/drawing/2014/main" id="{C04AECD7-EEB8-B843-A38C-D608275E35EA}"/>
                </a:ext>
              </a:extLst>
            </p:cNvPr>
            <p:cNvCxnSpPr>
              <a:cxnSpLocks noChangeShapeType="1"/>
            </p:cNvCxnSpPr>
            <p:nvPr/>
          </p:nvCxnSpPr>
          <p:spPr bwMode="auto">
            <a:xfrm>
              <a:off x="9169788" y="4857388"/>
              <a:ext cx="3291840" cy="0"/>
            </a:xfrm>
            <a:prstGeom prst="line">
              <a:avLst/>
            </a:prstGeom>
            <a:noFill/>
            <a:ln w="34925">
              <a:solidFill>
                <a:schemeClr val="accent3"/>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70" name="Group 69">
            <a:extLst>
              <a:ext uri="{FF2B5EF4-FFF2-40B4-BE49-F238E27FC236}">
                <a16:creationId xmlns:a16="http://schemas.microsoft.com/office/drawing/2014/main" id="{42647C85-8770-C14F-BBDC-427E44A169BE}"/>
              </a:ext>
            </a:extLst>
          </p:cNvPr>
          <p:cNvGrpSpPr/>
          <p:nvPr/>
        </p:nvGrpSpPr>
        <p:grpSpPr>
          <a:xfrm>
            <a:off x="774192" y="6774972"/>
            <a:ext cx="5730212" cy="1334179"/>
            <a:chOff x="774192" y="6927372"/>
            <a:chExt cx="5730212" cy="1334179"/>
          </a:xfrm>
        </p:grpSpPr>
        <p:cxnSp>
          <p:nvCxnSpPr>
            <p:cNvPr id="85" name="Straight Connector 84">
              <a:extLst>
                <a:ext uri="{FF2B5EF4-FFF2-40B4-BE49-F238E27FC236}">
                  <a16:creationId xmlns:a16="http://schemas.microsoft.com/office/drawing/2014/main" id="{079E1842-5893-4A4D-BF86-9170F6996B35}"/>
                </a:ext>
              </a:extLst>
            </p:cNvPr>
            <p:cNvCxnSpPr>
              <a:cxnSpLocks/>
            </p:cNvCxnSpPr>
            <p:nvPr/>
          </p:nvCxnSpPr>
          <p:spPr>
            <a:xfrm>
              <a:off x="6504404" y="6927372"/>
              <a:ext cx="0" cy="13341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3" name="Content Placeholder 2">
              <a:extLst>
                <a:ext uri="{FF2B5EF4-FFF2-40B4-BE49-F238E27FC236}">
                  <a16:creationId xmlns:a16="http://schemas.microsoft.com/office/drawing/2014/main" id="{744DE91F-5BAC-A54F-B873-5826C4397F6D}"/>
                </a:ext>
              </a:extLst>
            </p:cNvPr>
            <p:cNvSpPr txBox="1">
              <a:spLocks/>
            </p:cNvSpPr>
            <p:nvPr/>
          </p:nvSpPr>
          <p:spPr bwMode="auto">
            <a:xfrm>
              <a:off x="774192" y="7089863"/>
              <a:ext cx="489102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b="1" kern="0" cap="all" dirty="0">
                  <a:solidFill>
                    <a:schemeClr val="accent4"/>
                  </a:solidFill>
                  <a:latin typeface="Calibri" charset="0"/>
                  <a:ea typeface="MS PGothic" charset="-128"/>
                </a:rPr>
                <a:t>Misunderstandings</a:t>
              </a:r>
            </a:p>
          </p:txBody>
        </p:sp>
        <p:sp>
          <p:nvSpPr>
            <p:cNvPr id="94" name="Inhaltsplatzhalter 4">
              <a:extLst>
                <a:ext uri="{FF2B5EF4-FFF2-40B4-BE49-F238E27FC236}">
                  <a16:creationId xmlns:a16="http://schemas.microsoft.com/office/drawing/2014/main" id="{38D90E8F-1A41-1F4E-8690-2DD36F9163FA}"/>
                </a:ext>
              </a:extLst>
            </p:cNvPr>
            <p:cNvSpPr txBox="1">
              <a:spLocks/>
            </p:cNvSpPr>
            <p:nvPr/>
          </p:nvSpPr>
          <p:spPr>
            <a:xfrm>
              <a:off x="877796" y="7791815"/>
              <a:ext cx="5474208" cy="33855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Clr>
                  <a:srgbClr val="AF1D38"/>
                </a:buClr>
                <a:buNone/>
                <a:defRPr/>
              </a:pPr>
              <a:r>
                <a:rPr lang="en-US" altLang="en-US" sz="2200" kern="0" dirty="0">
                  <a:solidFill>
                    <a:schemeClr val="tx1"/>
                  </a:solidFill>
                  <a:latin typeface="Calibri" charset="0"/>
                  <a:ea typeface="MS PGothic" charset="-128"/>
                  <a:cs typeface="Calibri" charset="0"/>
                  <a:sym typeface="Gill Sans" charset="0"/>
                </a:rPr>
                <a:t>Misunderstandings or incorrect </a:t>
              </a:r>
              <a:r>
                <a:rPr lang="en-US" altLang="en-US" sz="2200" b="1" kern="0" dirty="0">
                  <a:solidFill>
                    <a:schemeClr val="tx1"/>
                  </a:solidFill>
                  <a:latin typeface="Calibri" charset="0"/>
                  <a:ea typeface="MS PGothic" charset="-128"/>
                  <a:cs typeface="Calibri" charset="0"/>
                  <a:sym typeface="Gill Sans" charset="0"/>
                </a:rPr>
                <a:t>language.</a:t>
              </a:r>
            </a:p>
          </p:txBody>
        </p:sp>
        <p:cxnSp>
          <p:nvCxnSpPr>
            <p:cNvPr id="98" name="Straight Connector 97">
              <a:extLst>
                <a:ext uri="{FF2B5EF4-FFF2-40B4-BE49-F238E27FC236}">
                  <a16:creationId xmlns:a16="http://schemas.microsoft.com/office/drawing/2014/main" id="{1E87DE74-F9CA-7145-8D98-D89A019DAF6A}"/>
                </a:ext>
              </a:extLst>
            </p:cNvPr>
            <p:cNvCxnSpPr>
              <a:cxnSpLocks noChangeShapeType="1"/>
            </p:cNvCxnSpPr>
            <p:nvPr/>
          </p:nvCxnSpPr>
          <p:spPr bwMode="auto">
            <a:xfrm>
              <a:off x="850392" y="7664815"/>
              <a:ext cx="4814825" cy="0"/>
            </a:xfrm>
            <a:prstGeom prst="line">
              <a:avLst/>
            </a:prstGeom>
            <a:noFill/>
            <a:ln w="34925">
              <a:solidFill>
                <a:schemeClr val="accent4"/>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103" name="Group 102">
            <a:extLst>
              <a:ext uri="{FF2B5EF4-FFF2-40B4-BE49-F238E27FC236}">
                <a16:creationId xmlns:a16="http://schemas.microsoft.com/office/drawing/2014/main" id="{E77DA20B-1F2D-6546-AECB-235B6D3DEC09}"/>
              </a:ext>
            </a:extLst>
          </p:cNvPr>
          <p:cNvGrpSpPr/>
          <p:nvPr/>
        </p:nvGrpSpPr>
        <p:grpSpPr>
          <a:xfrm>
            <a:off x="6761343" y="6952772"/>
            <a:ext cx="7554592" cy="1054779"/>
            <a:chOff x="6761343" y="7105172"/>
            <a:chExt cx="7554592" cy="1054779"/>
          </a:xfrm>
        </p:grpSpPr>
        <p:sp>
          <p:nvSpPr>
            <p:cNvPr id="95" name="Content Placeholder 2">
              <a:extLst>
                <a:ext uri="{FF2B5EF4-FFF2-40B4-BE49-F238E27FC236}">
                  <a16:creationId xmlns:a16="http://schemas.microsoft.com/office/drawing/2014/main" id="{BC2D111F-1BA5-F44C-B6AD-D44CA2B044CC}"/>
                </a:ext>
              </a:extLst>
            </p:cNvPr>
            <p:cNvSpPr txBox="1">
              <a:spLocks/>
            </p:cNvSpPr>
            <p:nvPr/>
          </p:nvSpPr>
          <p:spPr bwMode="auto">
            <a:xfrm>
              <a:off x="6761343" y="7105172"/>
              <a:ext cx="320040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a:buNone/>
                <a:defRPr/>
              </a:pPr>
              <a:r>
                <a:rPr lang="en-US" altLang="en-US" sz="3600" b="1" kern="0" cap="all" dirty="0">
                  <a:solidFill>
                    <a:schemeClr val="accent5"/>
                  </a:solidFill>
                  <a:latin typeface="Calibri" charset="0"/>
                  <a:ea typeface="MS PGothic" charset="-128"/>
                </a:rPr>
                <a:t>Breaches</a:t>
              </a:r>
            </a:p>
          </p:txBody>
        </p:sp>
        <p:sp>
          <p:nvSpPr>
            <p:cNvPr id="96" name="Inhaltsplatzhalter 4">
              <a:extLst>
                <a:ext uri="{FF2B5EF4-FFF2-40B4-BE49-F238E27FC236}">
                  <a16:creationId xmlns:a16="http://schemas.microsoft.com/office/drawing/2014/main" id="{42B0F134-BB33-CB4C-ACE1-7C65A4CE1EC7}"/>
                </a:ext>
              </a:extLst>
            </p:cNvPr>
            <p:cNvSpPr txBox="1">
              <a:spLocks/>
            </p:cNvSpPr>
            <p:nvPr/>
          </p:nvSpPr>
          <p:spPr>
            <a:xfrm>
              <a:off x="7383900" y="7855252"/>
              <a:ext cx="6932035" cy="30469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F1D38"/>
                </a:buClr>
                <a:buFont typeface="Arial"/>
                <a:buNone/>
                <a:defRPr/>
              </a:pPr>
              <a:r>
                <a:rPr lang="en-US" sz="2200" b="1" dirty="0">
                  <a:solidFill>
                    <a:schemeClr val="tx1"/>
                  </a:solidFill>
                  <a:latin typeface="Calibri" charset="0"/>
                  <a:ea typeface="MS PGothic" charset="0"/>
                  <a:cs typeface="Lucida Grande" charset="0"/>
                </a:rPr>
                <a:t>Breaches of confidentiality </a:t>
              </a:r>
              <a:r>
                <a:rPr lang="en-US" sz="2200" dirty="0">
                  <a:solidFill>
                    <a:schemeClr val="tx1"/>
                  </a:solidFill>
                  <a:latin typeface="Calibri" charset="0"/>
                  <a:ea typeface="MS PGothic" charset="0"/>
                  <a:cs typeface="Lucida Grande" charset="0"/>
                </a:rPr>
                <a:t>by interpreter.</a:t>
              </a:r>
            </a:p>
          </p:txBody>
        </p:sp>
        <p:cxnSp>
          <p:nvCxnSpPr>
            <p:cNvPr id="100" name="Straight Connector 99">
              <a:extLst>
                <a:ext uri="{FF2B5EF4-FFF2-40B4-BE49-F238E27FC236}">
                  <a16:creationId xmlns:a16="http://schemas.microsoft.com/office/drawing/2014/main" id="{C8CAFF78-79E9-8C4B-A2F1-F0F6E1343747}"/>
                </a:ext>
              </a:extLst>
            </p:cNvPr>
            <p:cNvCxnSpPr>
              <a:cxnSpLocks noChangeShapeType="1"/>
            </p:cNvCxnSpPr>
            <p:nvPr/>
          </p:nvCxnSpPr>
          <p:spPr bwMode="auto">
            <a:xfrm>
              <a:off x="7358500" y="7664815"/>
              <a:ext cx="4743048" cy="0"/>
            </a:xfrm>
            <a:prstGeom prst="line">
              <a:avLst/>
            </a:prstGeom>
            <a:noFill/>
            <a:ln w="34925">
              <a:solidFill>
                <a:schemeClr val="accent5"/>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24" name="Group 23">
            <a:extLst>
              <a:ext uri="{FF2B5EF4-FFF2-40B4-BE49-F238E27FC236}">
                <a16:creationId xmlns:a16="http://schemas.microsoft.com/office/drawing/2014/main" id="{EF62715A-810B-E648-8D88-5E524F801D0F}"/>
              </a:ext>
            </a:extLst>
          </p:cNvPr>
          <p:cNvGrpSpPr/>
          <p:nvPr/>
        </p:nvGrpSpPr>
        <p:grpSpPr>
          <a:xfrm>
            <a:off x="3947309" y="3882019"/>
            <a:ext cx="4914833" cy="2362541"/>
            <a:chOff x="3947309" y="4034419"/>
            <a:chExt cx="4914833" cy="2362541"/>
          </a:xfrm>
        </p:grpSpPr>
        <p:sp>
          <p:nvSpPr>
            <p:cNvPr id="89" name="Content Placeholder 2">
              <a:extLst>
                <a:ext uri="{FF2B5EF4-FFF2-40B4-BE49-F238E27FC236}">
                  <a16:creationId xmlns:a16="http://schemas.microsoft.com/office/drawing/2014/main" id="{7B202993-CF91-CC46-870D-07B1714E3FBC}"/>
                </a:ext>
              </a:extLst>
            </p:cNvPr>
            <p:cNvSpPr txBox="1">
              <a:spLocks/>
            </p:cNvSpPr>
            <p:nvPr/>
          </p:nvSpPr>
          <p:spPr bwMode="auto">
            <a:xfrm>
              <a:off x="3947309" y="4231419"/>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a:buNone/>
                <a:defRPr/>
              </a:pPr>
              <a:r>
                <a:rPr lang="en-US" altLang="en-US" sz="3600" b="1" kern="0" cap="all" dirty="0">
                  <a:solidFill>
                    <a:schemeClr val="accent2"/>
                  </a:solidFill>
                  <a:latin typeface="Calibri" charset="0"/>
                  <a:ea typeface="MS PGothic" charset="-128"/>
                </a:rPr>
                <a:t>Reluctance</a:t>
              </a:r>
              <a:endParaRPr lang="en-US" altLang="en-US" sz="3600" b="1" kern="0" dirty="0">
                <a:solidFill>
                  <a:schemeClr val="accent2"/>
                </a:solidFill>
                <a:latin typeface="+mn-lt"/>
                <a:ea typeface="MS PGothic" charset="-128"/>
              </a:endParaRPr>
            </a:p>
          </p:txBody>
        </p:sp>
        <p:sp>
          <p:nvSpPr>
            <p:cNvPr id="90" name="Inhaltsplatzhalter 4">
              <a:extLst>
                <a:ext uri="{FF2B5EF4-FFF2-40B4-BE49-F238E27FC236}">
                  <a16:creationId xmlns:a16="http://schemas.microsoft.com/office/drawing/2014/main" id="{DF9AB878-42C6-5F4D-9C8C-2A916E2B325F}"/>
                </a:ext>
              </a:extLst>
            </p:cNvPr>
            <p:cNvSpPr txBox="1">
              <a:spLocks/>
            </p:cNvSpPr>
            <p:nvPr/>
          </p:nvSpPr>
          <p:spPr>
            <a:xfrm>
              <a:off x="4168374" y="4989078"/>
              <a:ext cx="4630633" cy="135421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Clr>
                  <a:srgbClr val="AF1D38"/>
                </a:buClr>
                <a:buNone/>
                <a:defRPr/>
              </a:pPr>
              <a:r>
                <a:rPr lang="en-US" altLang="en-US" sz="2200" b="1" kern="0" dirty="0">
                  <a:solidFill>
                    <a:schemeClr val="tx1"/>
                  </a:solidFill>
                  <a:latin typeface="Calibri" charset="0"/>
                  <a:ea typeface="MS PGothic" charset="-128"/>
                  <a:cs typeface="Calibri" charset="0"/>
                  <a:sym typeface="Gill Sans" charset="0"/>
                </a:rPr>
                <a:t>Reluctance </a:t>
              </a:r>
              <a:r>
                <a:rPr lang="en-US" altLang="en-US" sz="2200" kern="0" dirty="0">
                  <a:solidFill>
                    <a:schemeClr val="tx1"/>
                  </a:solidFill>
                  <a:latin typeface="Calibri" charset="0"/>
                  <a:ea typeface="MS PGothic" charset="-128"/>
                  <a:cs typeface="Calibri" charset="0"/>
                  <a:sym typeface="Gill Sans" charset="0"/>
                </a:rPr>
                <a:t>of individual to </a:t>
              </a:r>
              <a:r>
                <a:rPr lang="en-US" altLang="en-US" sz="2200" b="1" kern="0" dirty="0">
                  <a:solidFill>
                    <a:schemeClr val="tx1"/>
                  </a:solidFill>
                  <a:latin typeface="Calibri" charset="0"/>
                  <a:ea typeface="MS PGothic" charset="-128"/>
                  <a:cs typeface="Calibri" charset="0"/>
                  <a:sym typeface="Gill Sans" charset="0"/>
                </a:rPr>
                <a:t>share information</a:t>
              </a:r>
              <a:r>
                <a:rPr lang="en-US" altLang="en-US" sz="2200" kern="0" dirty="0">
                  <a:solidFill>
                    <a:schemeClr val="tx1"/>
                  </a:solidFill>
                  <a:latin typeface="Calibri" charset="0"/>
                  <a:ea typeface="MS PGothic" charset="-128"/>
                  <a:cs typeface="Calibri" charset="0"/>
                  <a:sym typeface="Gill Sans" charset="0"/>
                </a:rPr>
                <a:t> based on the gender, nationality or attitude of interpreter </a:t>
              </a:r>
              <a:br>
                <a:rPr lang="en-US" altLang="en-US" sz="2200" kern="0" dirty="0">
                  <a:solidFill>
                    <a:schemeClr val="tx1"/>
                  </a:solidFill>
                  <a:latin typeface="Calibri" charset="0"/>
                  <a:ea typeface="MS PGothic" charset="-128"/>
                  <a:cs typeface="Calibri" charset="0"/>
                  <a:sym typeface="Gill Sans" charset="0"/>
                </a:rPr>
              </a:br>
              <a:r>
                <a:rPr lang="en-US" altLang="en-US" sz="2200" kern="0" dirty="0">
                  <a:solidFill>
                    <a:schemeClr val="tx1"/>
                  </a:solidFill>
                  <a:latin typeface="Calibri" charset="0"/>
                  <a:ea typeface="MS PGothic" charset="-128"/>
                  <a:cs typeface="Calibri" charset="0"/>
                  <a:sym typeface="Gill Sans" charset="0"/>
                </a:rPr>
                <a:t>or their assumptions about interpreter.</a:t>
              </a:r>
            </a:p>
          </p:txBody>
        </p:sp>
        <p:cxnSp>
          <p:nvCxnSpPr>
            <p:cNvPr id="80" name="Straight Connector 79">
              <a:extLst>
                <a:ext uri="{FF2B5EF4-FFF2-40B4-BE49-F238E27FC236}">
                  <a16:creationId xmlns:a16="http://schemas.microsoft.com/office/drawing/2014/main" id="{65220366-99A0-9A48-9D19-E0F4B5D9EB1E}"/>
                </a:ext>
              </a:extLst>
            </p:cNvPr>
            <p:cNvCxnSpPr>
              <a:cxnSpLocks noChangeShapeType="1"/>
            </p:cNvCxnSpPr>
            <p:nvPr/>
          </p:nvCxnSpPr>
          <p:spPr bwMode="auto">
            <a:xfrm>
              <a:off x="4089788" y="4857388"/>
              <a:ext cx="3834247"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101" name="Straight Connector 100">
              <a:extLst>
                <a:ext uri="{FF2B5EF4-FFF2-40B4-BE49-F238E27FC236}">
                  <a16:creationId xmlns:a16="http://schemas.microsoft.com/office/drawing/2014/main" id="{2F4081DE-DCFA-0842-B095-F995AACB3DE8}"/>
                </a:ext>
              </a:extLst>
            </p:cNvPr>
            <p:cNvCxnSpPr>
              <a:cxnSpLocks/>
            </p:cNvCxnSpPr>
            <p:nvPr/>
          </p:nvCxnSpPr>
          <p:spPr>
            <a:xfrm>
              <a:off x="8862142" y="4034419"/>
              <a:ext cx="0" cy="23625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6DF76AD-4EFB-D943-98F3-1AEFCDF5F7D6}"/>
              </a:ext>
            </a:extLst>
          </p:cNvPr>
          <p:cNvGrpSpPr/>
          <p:nvPr/>
        </p:nvGrpSpPr>
        <p:grpSpPr>
          <a:xfrm>
            <a:off x="341376" y="3882019"/>
            <a:ext cx="3440766" cy="2362541"/>
            <a:chOff x="341376" y="4034419"/>
            <a:chExt cx="3440766" cy="2362541"/>
          </a:xfrm>
        </p:grpSpPr>
        <p:sp>
          <p:nvSpPr>
            <p:cNvPr id="42" name="Content Placeholder 2">
              <a:extLst>
                <a:ext uri="{FF2B5EF4-FFF2-40B4-BE49-F238E27FC236}">
                  <a16:creationId xmlns:a16="http://schemas.microsoft.com/office/drawing/2014/main" id="{4290BD05-728C-7A47-9A0A-8723DC835F1B}"/>
                </a:ext>
              </a:extLst>
            </p:cNvPr>
            <p:cNvSpPr txBox="1">
              <a:spLocks/>
            </p:cNvSpPr>
            <p:nvPr/>
          </p:nvSpPr>
          <p:spPr bwMode="auto">
            <a:xfrm>
              <a:off x="341376" y="4228716"/>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a:buNone/>
                <a:defRPr/>
              </a:pPr>
              <a:r>
                <a:rPr lang="en-US" altLang="en-US" sz="3600" b="1" kern="0" cap="all" dirty="0">
                  <a:solidFill>
                    <a:schemeClr val="accent1"/>
                  </a:solidFill>
                  <a:latin typeface="Calibri" charset="0"/>
                  <a:ea typeface="MS PGothic" charset="-128"/>
                </a:rPr>
                <a:t>Discomfort</a:t>
              </a:r>
              <a:endParaRPr lang="en-US" altLang="en-US" sz="3600" b="1" kern="0" dirty="0">
                <a:solidFill>
                  <a:schemeClr val="accent1"/>
                </a:solidFill>
                <a:latin typeface="+mn-lt"/>
                <a:ea typeface="MS PGothic" charset="-128"/>
              </a:endParaRPr>
            </a:p>
          </p:txBody>
        </p:sp>
        <p:sp>
          <p:nvSpPr>
            <p:cNvPr id="59" name="Inhaltsplatzhalter 4">
              <a:extLst>
                <a:ext uri="{FF2B5EF4-FFF2-40B4-BE49-F238E27FC236}">
                  <a16:creationId xmlns:a16="http://schemas.microsoft.com/office/drawing/2014/main" id="{59F17860-B2B1-9049-BA4E-40081DB9A8BA}"/>
                </a:ext>
              </a:extLst>
            </p:cNvPr>
            <p:cNvSpPr txBox="1">
              <a:spLocks/>
            </p:cNvSpPr>
            <p:nvPr/>
          </p:nvSpPr>
          <p:spPr>
            <a:xfrm>
              <a:off x="471396" y="5034393"/>
              <a:ext cx="3058713"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F1D38"/>
                </a:buClr>
                <a:buFont typeface="Arial"/>
                <a:buNone/>
                <a:defRPr/>
              </a:pPr>
              <a:r>
                <a:rPr lang="en-US" sz="2200" dirty="0">
                  <a:solidFill>
                    <a:schemeClr val="tx1"/>
                  </a:solidFill>
                  <a:latin typeface="Calibri" charset="0"/>
                  <a:ea typeface="MS PGothic" charset="0"/>
                  <a:cs typeface="Lucida Grande" charset="0"/>
                </a:rPr>
                <a:t>Discomfort due to the </a:t>
              </a:r>
              <a:r>
                <a:rPr lang="en-US" sz="2200" b="1" dirty="0">
                  <a:solidFill>
                    <a:schemeClr val="tx1"/>
                  </a:solidFill>
                  <a:latin typeface="Calibri" charset="0"/>
                  <a:ea typeface="MS PGothic" charset="0"/>
                  <a:cs typeface="Lucida Grande" charset="0"/>
                </a:rPr>
                <a:t>attitude </a:t>
              </a:r>
              <a:r>
                <a:rPr lang="en-US" sz="2200" dirty="0">
                  <a:solidFill>
                    <a:schemeClr val="tx1"/>
                  </a:solidFill>
                  <a:latin typeface="Calibri" charset="0"/>
                  <a:ea typeface="MS PGothic" charset="0"/>
                  <a:cs typeface="Lucida Grande" charset="0"/>
                </a:rPr>
                <a:t>of the interpreter. </a:t>
              </a:r>
              <a:endParaRPr lang="en-US" altLang="en-US" sz="2200" kern="0" dirty="0">
                <a:solidFill>
                  <a:schemeClr val="tx1"/>
                </a:solidFill>
                <a:latin typeface="Calibri" charset="0"/>
                <a:ea typeface="MS PGothic" charset="-128"/>
                <a:cs typeface="Calibri" charset="0"/>
              </a:endParaRPr>
            </a:p>
          </p:txBody>
        </p:sp>
        <p:cxnSp>
          <p:nvCxnSpPr>
            <p:cNvPr id="77" name="Straight Connector 76">
              <a:extLst>
                <a:ext uri="{FF2B5EF4-FFF2-40B4-BE49-F238E27FC236}">
                  <a16:creationId xmlns:a16="http://schemas.microsoft.com/office/drawing/2014/main" id="{628BFB07-F11C-5643-BEB7-E97BE459E563}"/>
                </a:ext>
              </a:extLst>
            </p:cNvPr>
            <p:cNvCxnSpPr>
              <a:cxnSpLocks noChangeShapeType="1"/>
            </p:cNvCxnSpPr>
            <p:nvPr/>
          </p:nvCxnSpPr>
          <p:spPr bwMode="auto">
            <a:xfrm>
              <a:off x="418592" y="4857388"/>
              <a:ext cx="2953813"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3D1CD2A9-71E2-724E-98D7-76F02A1B582C}"/>
                </a:ext>
              </a:extLst>
            </p:cNvPr>
            <p:cNvCxnSpPr>
              <a:cxnSpLocks/>
            </p:cNvCxnSpPr>
            <p:nvPr/>
          </p:nvCxnSpPr>
          <p:spPr>
            <a:xfrm>
              <a:off x="3782142" y="4034419"/>
              <a:ext cx="0" cy="23625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7" name="Shape 636">
            <a:extLst>
              <a:ext uri="{FF2B5EF4-FFF2-40B4-BE49-F238E27FC236}">
                <a16:creationId xmlns:a16="http://schemas.microsoft.com/office/drawing/2014/main" id="{991D6A16-BD91-8244-8E3C-8ACAABFCCD65}"/>
              </a:ext>
            </a:extLst>
          </p:cNvPr>
          <p:cNvSpPr>
            <a:spLocks noGrp="1"/>
          </p:cNvSpPr>
          <p:nvPr>
            <p:ph type="title"/>
          </p:nvPr>
        </p:nvSpPr>
        <p:spPr>
          <a:xfrm>
            <a:off x="596827" y="322247"/>
            <a:ext cx="12406386" cy="854455"/>
          </a:xfrm>
        </p:spPr>
        <p:txBody>
          <a:bodyPr/>
          <a:lstStyle/>
          <a:p>
            <a:pPr lvl="0" algn="l"/>
            <a:r>
              <a:rPr lang="en-US" dirty="0"/>
              <a:t>Plan and Prepare</a:t>
            </a:r>
          </a:p>
        </p:txBody>
      </p:sp>
      <p:sp>
        <p:nvSpPr>
          <p:cNvPr id="108" name="Slide Number Placeholder 5">
            <a:extLst>
              <a:ext uri="{FF2B5EF4-FFF2-40B4-BE49-F238E27FC236}">
                <a16:creationId xmlns:a16="http://schemas.microsoft.com/office/drawing/2014/main" id="{4E33E4BA-3B98-4248-AC40-10FD7E19B6C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spTree>
    <p:extLst>
      <p:ext uri="{BB962C8B-B14F-4D97-AF65-F5344CB8AC3E}">
        <p14:creationId xmlns:p14="http://schemas.microsoft.com/office/powerpoint/2010/main" val="38626883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07CE82-C7E3-0E43-A716-32364B6F0D65}"/>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781A299D-A571-3C4A-B2C2-7B12C96A05C8}"/>
              </a:ext>
            </a:extLst>
          </p:cNvPr>
          <p:cNvGrpSpPr/>
          <p:nvPr/>
        </p:nvGrpSpPr>
        <p:grpSpPr>
          <a:xfrm>
            <a:off x="663643" y="1176091"/>
            <a:ext cx="1557043" cy="988197"/>
            <a:chOff x="663643" y="1568537"/>
            <a:chExt cx="2877844" cy="1826460"/>
          </a:xfrm>
        </p:grpSpPr>
        <p:sp>
          <p:nvSpPr>
            <p:cNvPr id="26" name="Notched Right Arrow 25">
              <a:extLst>
                <a:ext uri="{FF2B5EF4-FFF2-40B4-BE49-F238E27FC236}">
                  <a16:creationId xmlns:a16="http://schemas.microsoft.com/office/drawing/2014/main" id="{8A1E533E-88BB-9B4C-BA4E-2225116C7B85}"/>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28" name="Group 552">
              <a:extLst>
                <a:ext uri="{FF2B5EF4-FFF2-40B4-BE49-F238E27FC236}">
                  <a16:creationId xmlns:a16="http://schemas.microsoft.com/office/drawing/2014/main" id="{594F60DC-D875-2843-B89F-14D7EF61E2CE}"/>
                </a:ext>
              </a:extLst>
            </p:cNvPr>
            <p:cNvGrpSpPr/>
            <p:nvPr/>
          </p:nvGrpSpPr>
          <p:grpSpPr>
            <a:xfrm>
              <a:off x="1549197" y="1702393"/>
              <a:ext cx="1003522" cy="729835"/>
              <a:chOff x="6238876" y="2390775"/>
              <a:chExt cx="576262" cy="419101"/>
            </a:xfrm>
            <a:solidFill>
              <a:schemeClr val="bg1"/>
            </a:solidFill>
          </p:grpSpPr>
          <p:sp>
            <p:nvSpPr>
              <p:cNvPr id="29" name="Rectangle 89">
                <a:extLst>
                  <a:ext uri="{FF2B5EF4-FFF2-40B4-BE49-F238E27FC236}">
                    <a16:creationId xmlns:a16="http://schemas.microsoft.com/office/drawing/2014/main" id="{743C5C4B-FF1D-A146-AF9B-BCC903ED37E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0" name="Rectangle 90">
                <a:extLst>
                  <a:ext uri="{FF2B5EF4-FFF2-40B4-BE49-F238E27FC236}">
                    <a16:creationId xmlns:a16="http://schemas.microsoft.com/office/drawing/2014/main" id="{95F3EA32-0D1B-514B-B38F-489603F59130}"/>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1" name="Freeform 91">
                <a:extLst>
                  <a:ext uri="{FF2B5EF4-FFF2-40B4-BE49-F238E27FC236}">
                    <a16:creationId xmlns:a16="http://schemas.microsoft.com/office/drawing/2014/main" id="{173374FB-2EA0-3143-84ED-D09ED078A0BE}"/>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2" name="Freeform 92">
                <a:extLst>
                  <a:ext uri="{FF2B5EF4-FFF2-40B4-BE49-F238E27FC236}">
                    <a16:creationId xmlns:a16="http://schemas.microsoft.com/office/drawing/2014/main" id="{AC5C7697-AD30-964B-B667-5FBE841948E8}"/>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3" name="Freeform 93">
                <a:extLst>
                  <a:ext uri="{FF2B5EF4-FFF2-40B4-BE49-F238E27FC236}">
                    <a16:creationId xmlns:a16="http://schemas.microsoft.com/office/drawing/2014/main" id="{75D31A08-B5F8-0A48-9812-52A717913E7E}"/>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4" name="Rectangle 94">
                <a:extLst>
                  <a:ext uri="{FF2B5EF4-FFF2-40B4-BE49-F238E27FC236}">
                    <a16:creationId xmlns:a16="http://schemas.microsoft.com/office/drawing/2014/main" id="{DD85D03D-F050-CA4B-9F6A-9EFF74BA90B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9D27FEE4-89D9-7C44-B816-4541EDBC1B2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6" name="Freeform 96">
                <a:extLst>
                  <a:ext uri="{FF2B5EF4-FFF2-40B4-BE49-F238E27FC236}">
                    <a16:creationId xmlns:a16="http://schemas.microsoft.com/office/drawing/2014/main" id="{BFFAE2AD-F7A0-524D-A1B5-DBEBC51D8D0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7" name="Rectangle 97">
                <a:extLst>
                  <a:ext uri="{FF2B5EF4-FFF2-40B4-BE49-F238E27FC236}">
                    <a16:creationId xmlns:a16="http://schemas.microsoft.com/office/drawing/2014/main" id="{DAD4A288-EB80-994E-82A0-7466F8EF22E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8" name="Freeform 98">
                <a:extLst>
                  <a:ext uri="{FF2B5EF4-FFF2-40B4-BE49-F238E27FC236}">
                    <a16:creationId xmlns:a16="http://schemas.microsoft.com/office/drawing/2014/main" id="{668092FA-A9C3-6843-AB03-24966F6A9383}"/>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9" name="Freeform 99">
                <a:extLst>
                  <a:ext uri="{FF2B5EF4-FFF2-40B4-BE49-F238E27FC236}">
                    <a16:creationId xmlns:a16="http://schemas.microsoft.com/office/drawing/2014/main" id="{D3DEF7E2-2FF9-9E4A-A9B6-1E06CE0FCE43}"/>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100">
                <a:extLst>
                  <a:ext uri="{FF2B5EF4-FFF2-40B4-BE49-F238E27FC236}">
                    <a16:creationId xmlns:a16="http://schemas.microsoft.com/office/drawing/2014/main" id="{5E4B0BFB-33A5-C743-97AA-FF54EFF60E06}"/>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3" name="Freeform 101">
                <a:extLst>
                  <a:ext uri="{FF2B5EF4-FFF2-40B4-BE49-F238E27FC236}">
                    <a16:creationId xmlns:a16="http://schemas.microsoft.com/office/drawing/2014/main" id="{18B52A67-ECC0-B44A-8447-AD8E6CBC221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4" name="Freeform 102">
                <a:extLst>
                  <a:ext uri="{FF2B5EF4-FFF2-40B4-BE49-F238E27FC236}">
                    <a16:creationId xmlns:a16="http://schemas.microsoft.com/office/drawing/2014/main" id="{E8D07DDF-5F76-1141-ABFD-1492FF9A0A7C}"/>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5" name="Freeform 103">
                <a:extLst>
                  <a:ext uri="{FF2B5EF4-FFF2-40B4-BE49-F238E27FC236}">
                    <a16:creationId xmlns:a16="http://schemas.microsoft.com/office/drawing/2014/main" id="{51C9D954-EA72-DA40-9427-39A9B275E843}"/>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6" name="Freeform 104">
                <a:extLst>
                  <a:ext uri="{FF2B5EF4-FFF2-40B4-BE49-F238E27FC236}">
                    <a16:creationId xmlns:a16="http://schemas.microsoft.com/office/drawing/2014/main" id="{48D373BE-A3C5-CB4E-90B8-8A3240071333}"/>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7" name="Freeform 105">
                <a:extLst>
                  <a:ext uri="{FF2B5EF4-FFF2-40B4-BE49-F238E27FC236}">
                    <a16:creationId xmlns:a16="http://schemas.microsoft.com/office/drawing/2014/main" id="{AFD26F40-6D75-0343-B346-9ED087CAC057}"/>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58" name="Oval 57">
              <a:extLst>
                <a:ext uri="{FF2B5EF4-FFF2-40B4-BE49-F238E27FC236}">
                  <a16:creationId xmlns:a16="http://schemas.microsoft.com/office/drawing/2014/main" id="{E0FDCEC4-3E0C-C84E-9A84-63AAA75F5A3E}"/>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47" name="Rectangle 46">
            <a:extLst>
              <a:ext uri="{FF2B5EF4-FFF2-40B4-BE49-F238E27FC236}">
                <a16:creationId xmlns:a16="http://schemas.microsoft.com/office/drawing/2014/main" id="{FECDC330-E85C-9949-B4AF-EADC292B08B5}"/>
              </a:ext>
            </a:extLst>
          </p:cNvPr>
          <p:cNvSpPr/>
          <p:nvPr/>
        </p:nvSpPr>
        <p:spPr>
          <a:xfrm>
            <a:off x="444500" y="2489116"/>
            <a:ext cx="8840932" cy="646331"/>
          </a:xfrm>
          <a:prstGeom prst="rect">
            <a:avLst/>
          </a:prstGeom>
          <a:solidFill>
            <a:schemeClr val="accent1"/>
          </a:solidFill>
        </p:spPr>
        <p:txBody>
          <a:bodyPr wrap="square">
            <a:spAutoFit/>
          </a:bodyPr>
          <a:lstStyle/>
          <a:p>
            <a:pPr algn="ctr"/>
            <a:r>
              <a:rPr lang="en-US" sz="3600" b="1" dirty="0">
                <a:solidFill>
                  <a:schemeClr val="bg1"/>
                </a:solidFill>
              </a:rPr>
              <a:t>Operational Barriers with Interpretation</a:t>
            </a:r>
            <a:endParaRPr lang="en-US" sz="4400" b="1" dirty="0">
              <a:solidFill>
                <a:schemeClr val="bg1"/>
              </a:solidFill>
            </a:endParaRPr>
          </a:p>
        </p:txBody>
      </p:sp>
      <p:sp>
        <p:nvSpPr>
          <p:cNvPr id="42" name="Content Placeholder 2">
            <a:extLst>
              <a:ext uri="{FF2B5EF4-FFF2-40B4-BE49-F238E27FC236}">
                <a16:creationId xmlns:a16="http://schemas.microsoft.com/office/drawing/2014/main" id="{4290BD05-728C-7A47-9A0A-8723DC835F1B}"/>
              </a:ext>
            </a:extLst>
          </p:cNvPr>
          <p:cNvSpPr txBox="1">
            <a:spLocks/>
          </p:cNvSpPr>
          <p:nvPr/>
        </p:nvSpPr>
        <p:spPr bwMode="auto">
          <a:xfrm>
            <a:off x="1052993" y="4000116"/>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a:buNone/>
              <a:defRPr/>
            </a:pPr>
            <a:r>
              <a:rPr lang="en-US" altLang="en-US" sz="3600" b="1" kern="0" cap="all" dirty="0">
                <a:solidFill>
                  <a:schemeClr val="accent1"/>
                </a:solidFill>
                <a:latin typeface="Calibri" charset="0"/>
                <a:ea typeface="MS PGothic" charset="-128"/>
              </a:rPr>
              <a:t>COMMUNITY</a:t>
            </a:r>
          </a:p>
        </p:txBody>
      </p:sp>
      <p:sp>
        <p:nvSpPr>
          <p:cNvPr id="59" name="Inhaltsplatzhalter 4">
            <a:extLst>
              <a:ext uri="{FF2B5EF4-FFF2-40B4-BE49-F238E27FC236}">
                <a16:creationId xmlns:a16="http://schemas.microsoft.com/office/drawing/2014/main" id="{59F17860-B2B1-9049-BA4E-40081DB9A8BA}"/>
              </a:ext>
            </a:extLst>
          </p:cNvPr>
          <p:cNvSpPr txBox="1">
            <a:spLocks/>
          </p:cNvSpPr>
          <p:nvPr/>
        </p:nvSpPr>
        <p:spPr>
          <a:xfrm>
            <a:off x="1233813" y="4805792"/>
            <a:ext cx="4339439" cy="6093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AF1D38"/>
              </a:buClr>
              <a:buFont typeface="Arial"/>
              <a:buNone/>
              <a:defRPr/>
            </a:pPr>
            <a:r>
              <a:rPr lang="en-US" sz="2200" b="1" dirty="0">
                <a:solidFill>
                  <a:schemeClr val="tx1"/>
                </a:solidFill>
                <a:latin typeface="Calibri" charset="0"/>
                <a:ea typeface="MS PGothic" charset="0"/>
                <a:cs typeface="Lucida Grande" charset="0"/>
              </a:rPr>
              <a:t>Community members </a:t>
            </a:r>
            <a:r>
              <a:rPr lang="en-US" sz="2200" dirty="0">
                <a:solidFill>
                  <a:schemeClr val="tx1"/>
                </a:solidFill>
                <a:latin typeface="Calibri" charset="0"/>
                <a:ea typeface="MS PGothic" charset="0"/>
                <a:cs typeface="Lucida Grande" charset="0"/>
              </a:rPr>
              <a:t>are at times the only interpreters available. </a:t>
            </a:r>
          </a:p>
        </p:txBody>
      </p:sp>
      <p:cxnSp>
        <p:nvCxnSpPr>
          <p:cNvPr id="88" name="Straight Connector 87">
            <a:extLst>
              <a:ext uri="{FF2B5EF4-FFF2-40B4-BE49-F238E27FC236}">
                <a16:creationId xmlns:a16="http://schemas.microsoft.com/office/drawing/2014/main" id="{4B05F10C-3853-5B4A-B56D-785DD0FEAA21}"/>
              </a:ext>
            </a:extLst>
          </p:cNvPr>
          <p:cNvCxnSpPr/>
          <p:nvPr/>
        </p:nvCxnSpPr>
        <p:spPr>
          <a:xfrm>
            <a:off x="17857898" y="3736618"/>
            <a:ext cx="0" cy="283464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9" name="Content Placeholder 2">
            <a:extLst>
              <a:ext uri="{FF2B5EF4-FFF2-40B4-BE49-F238E27FC236}">
                <a16:creationId xmlns:a16="http://schemas.microsoft.com/office/drawing/2014/main" id="{7B202993-CF91-CC46-870D-07B1714E3FBC}"/>
              </a:ext>
            </a:extLst>
          </p:cNvPr>
          <p:cNvSpPr txBox="1">
            <a:spLocks/>
          </p:cNvSpPr>
          <p:nvPr/>
        </p:nvSpPr>
        <p:spPr bwMode="auto">
          <a:xfrm>
            <a:off x="7216513" y="4002819"/>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b="1" kern="0" cap="all" dirty="0">
                <a:solidFill>
                  <a:schemeClr val="accent2"/>
                </a:solidFill>
                <a:latin typeface="Calibri" charset="0"/>
                <a:ea typeface="MS PGothic" charset="-128"/>
              </a:rPr>
              <a:t>CHANGE</a:t>
            </a:r>
          </a:p>
        </p:txBody>
      </p:sp>
      <p:sp>
        <p:nvSpPr>
          <p:cNvPr id="90" name="Inhaltsplatzhalter 4">
            <a:extLst>
              <a:ext uri="{FF2B5EF4-FFF2-40B4-BE49-F238E27FC236}">
                <a16:creationId xmlns:a16="http://schemas.microsoft.com/office/drawing/2014/main" id="{DF9AB878-42C6-5F4D-9C8C-2A916E2B325F}"/>
              </a:ext>
            </a:extLst>
          </p:cNvPr>
          <p:cNvSpPr txBox="1">
            <a:spLocks/>
          </p:cNvSpPr>
          <p:nvPr/>
        </p:nvSpPr>
        <p:spPr>
          <a:xfrm>
            <a:off x="7335979" y="4760478"/>
            <a:ext cx="3586106" cy="67710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Clr>
                <a:srgbClr val="AF1D38"/>
              </a:buClr>
              <a:buNone/>
              <a:defRPr/>
            </a:pPr>
            <a:r>
              <a:rPr lang="en-US" altLang="en-US" sz="2200" kern="0" dirty="0">
                <a:solidFill>
                  <a:schemeClr val="tx1"/>
                </a:solidFill>
                <a:latin typeface="Calibri" charset="0"/>
                <a:ea typeface="MS PGothic" charset="-128"/>
                <a:cs typeface="Calibri" charset="0"/>
                <a:sym typeface="Gill Sans" charset="0"/>
              </a:rPr>
              <a:t>Interpreters</a:t>
            </a:r>
            <a:r>
              <a:rPr lang="en-US" altLang="en-US" sz="2200" b="1" kern="0" dirty="0">
                <a:solidFill>
                  <a:schemeClr val="tx1"/>
                </a:solidFill>
                <a:latin typeface="Calibri" charset="0"/>
                <a:ea typeface="MS PGothic" charset="-128"/>
                <a:cs typeface="Calibri" charset="0"/>
                <a:sym typeface="Gill Sans" charset="0"/>
              </a:rPr>
              <a:t> may change </a:t>
            </a:r>
            <a:r>
              <a:rPr lang="en-US" altLang="en-US" sz="2200" kern="0" dirty="0">
                <a:solidFill>
                  <a:schemeClr val="tx1"/>
                </a:solidFill>
                <a:latin typeface="Calibri" charset="0"/>
                <a:ea typeface="MS PGothic" charset="-128"/>
                <a:cs typeface="Calibri" charset="0"/>
                <a:sym typeface="Gill Sans" charset="0"/>
              </a:rPr>
              <a:t>often, making training difficult.</a:t>
            </a:r>
          </a:p>
        </p:txBody>
      </p:sp>
      <p:sp>
        <p:nvSpPr>
          <p:cNvPr id="91" name="Content Placeholder 2">
            <a:extLst>
              <a:ext uri="{FF2B5EF4-FFF2-40B4-BE49-F238E27FC236}">
                <a16:creationId xmlns:a16="http://schemas.microsoft.com/office/drawing/2014/main" id="{413FE9D2-9A78-F742-9ACB-DDE6DA06EB1B}"/>
              </a:ext>
            </a:extLst>
          </p:cNvPr>
          <p:cNvSpPr txBox="1">
            <a:spLocks/>
          </p:cNvSpPr>
          <p:nvPr/>
        </p:nvSpPr>
        <p:spPr bwMode="auto">
          <a:xfrm>
            <a:off x="1198982" y="6098438"/>
            <a:ext cx="372230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b="1" kern="0" cap="all" dirty="0">
                <a:solidFill>
                  <a:schemeClr val="accent3"/>
                </a:solidFill>
                <a:latin typeface="Calibri" charset="0"/>
                <a:ea typeface="MS PGothic" charset="-128"/>
              </a:rPr>
              <a:t>NON-STAFF</a:t>
            </a:r>
          </a:p>
        </p:txBody>
      </p:sp>
      <p:sp>
        <p:nvSpPr>
          <p:cNvPr id="92" name="Inhaltsplatzhalter 4">
            <a:extLst>
              <a:ext uri="{FF2B5EF4-FFF2-40B4-BE49-F238E27FC236}">
                <a16:creationId xmlns:a16="http://schemas.microsoft.com/office/drawing/2014/main" id="{F1CFDCD2-EF29-E748-9D95-85CD2FA7C03C}"/>
              </a:ext>
            </a:extLst>
          </p:cNvPr>
          <p:cNvSpPr txBox="1">
            <a:spLocks/>
          </p:cNvSpPr>
          <p:nvPr/>
        </p:nvSpPr>
        <p:spPr>
          <a:xfrm>
            <a:off x="1305106" y="6892299"/>
            <a:ext cx="4587693" cy="101566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Clr>
                <a:srgbClr val="AF1D38"/>
              </a:buClr>
              <a:buNone/>
              <a:defRPr/>
            </a:pPr>
            <a:r>
              <a:rPr lang="en-US" altLang="en-US" sz="2200" kern="0" dirty="0">
                <a:solidFill>
                  <a:schemeClr val="tx1"/>
                </a:solidFill>
                <a:latin typeface="Calibri" charset="0"/>
                <a:ea typeface="MS PGothic" charset="-128"/>
                <a:cs typeface="Calibri" charset="0"/>
                <a:sym typeface="Gill Sans" charset="0"/>
              </a:rPr>
              <a:t>Interpreters may not be </a:t>
            </a:r>
            <a:r>
              <a:rPr lang="en-US" altLang="en-US" sz="2200" b="1" kern="0" dirty="0">
                <a:solidFill>
                  <a:schemeClr val="tx1"/>
                </a:solidFill>
                <a:latin typeface="Calibri" charset="0"/>
                <a:ea typeface="MS PGothic" charset="-128"/>
                <a:cs typeface="Calibri" charset="0"/>
                <a:sym typeface="Gill Sans" charset="0"/>
              </a:rPr>
              <a:t>staff members</a:t>
            </a:r>
            <a:r>
              <a:rPr lang="en-US" altLang="en-US" sz="2200" kern="0" dirty="0">
                <a:solidFill>
                  <a:schemeClr val="tx1"/>
                </a:solidFill>
                <a:latin typeface="Calibri" charset="0"/>
                <a:ea typeface="MS PGothic" charset="-128"/>
                <a:cs typeface="Calibri" charset="0"/>
                <a:sym typeface="Gill Sans" charset="0"/>
              </a:rPr>
              <a:t>, meaning they do not always adhere to the same standards of conduct.</a:t>
            </a:r>
          </a:p>
        </p:txBody>
      </p:sp>
      <p:sp>
        <p:nvSpPr>
          <p:cNvPr id="93" name="Content Placeholder 2">
            <a:extLst>
              <a:ext uri="{FF2B5EF4-FFF2-40B4-BE49-F238E27FC236}">
                <a16:creationId xmlns:a16="http://schemas.microsoft.com/office/drawing/2014/main" id="{744DE91F-5BAC-A54F-B873-5826C4397F6D}"/>
              </a:ext>
            </a:extLst>
          </p:cNvPr>
          <p:cNvSpPr txBox="1">
            <a:spLocks/>
          </p:cNvSpPr>
          <p:nvPr/>
        </p:nvSpPr>
        <p:spPr bwMode="auto">
          <a:xfrm>
            <a:off x="7196941" y="6134730"/>
            <a:ext cx="489102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b="1" kern="0" cap="all" dirty="0">
                <a:solidFill>
                  <a:schemeClr val="accent5"/>
                </a:solidFill>
                <a:latin typeface="Calibri" charset="0"/>
                <a:ea typeface="MS PGothic" charset="-128"/>
              </a:rPr>
              <a:t>CIRCUMSTANCES</a:t>
            </a:r>
          </a:p>
        </p:txBody>
      </p:sp>
      <p:sp>
        <p:nvSpPr>
          <p:cNvPr id="94" name="Inhaltsplatzhalter 4">
            <a:extLst>
              <a:ext uri="{FF2B5EF4-FFF2-40B4-BE49-F238E27FC236}">
                <a16:creationId xmlns:a16="http://schemas.microsoft.com/office/drawing/2014/main" id="{38D90E8F-1A41-1F4E-8690-2DD36F9163FA}"/>
              </a:ext>
            </a:extLst>
          </p:cNvPr>
          <p:cNvSpPr txBox="1">
            <a:spLocks/>
          </p:cNvSpPr>
          <p:nvPr/>
        </p:nvSpPr>
        <p:spPr>
          <a:xfrm>
            <a:off x="7300545" y="6836682"/>
            <a:ext cx="4967655" cy="67710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Clr>
                <a:srgbClr val="AF1D38"/>
              </a:buClr>
              <a:buNone/>
              <a:defRPr/>
            </a:pPr>
            <a:r>
              <a:rPr lang="en-US" altLang="en-US" sz="2200" kern="0" dirty="0">
                <a:solidFill>
                  <a:schemeClr val="tx1"/>
                </a:solidFill>
                <a:latin typeface="Calibri" charset="0"/>
                <a:ea typeface="MS PGothic" charset="-128"/>
                <a:cs typeface="Calibri" charset="0"/>
                <a:sym typeface="Gill Sans" charset="0"/>
              </a:rPr>
              <a:t>Rare circumstances may require using a </a:t>
            </a:r>
            <a:r>
              <a:rPr lang="en-US" altLang="en-US" sz="2200" b="1" kern="0" dirty="0">
                <a:solidFill>
                  <a:schemeClr val="tx1"/>
                </a:solidFill>
                <a:latin typeface="Calibri" charset="0"/>
                <a:ea typeface="MS PGothic" charset="-128"/>
                <a:cs typeface="Calibri" charset="0"/>
                <a:sym typeface="Gill Sans" charset="0"/>
              </a:rPr>
              <a:t>family member</a:t>
            </a:r>
            <a:r>
              <a:rPr lang="en-US" altLang="en-US" sz="2200" kern="0" dirty="0">
                <a:solidFill>
                  <a:schemeClr val="tx1"/>
                </a:solidFill>
                <a:latin typeface="Calibri" charset="0"/>
                <a:ea typeface="MS PGothic" charset="-128"/>
                <a:cs typeface="Calibri" charset="0"/>
                <a:sym typeface="Gill Sans" charset="0"/>
              </a:rPr>
              <a:t> as an interpreter.</a:t>
            </a:r>
          </a:p>
        </p:txBody>
      </p:sp>
      <p:cxnSp>
        <p:nvCxnSpPr>
          <p:cNvPr id="77" name="Straight Connector 76">
            <a:extLst>
              <a:ext uri="{FF2B5EF4-FFF2-40B4-BE49-F238E27FC236}">
                <a16:creationId xmlns:a16="http://schemas.microsoft.com/office/drawing/2014/main" id="{628BFB07-F11C-5643-BEB7-E97BE459E563}"/>
              </a:ext>
            </a:extLst>
          </p:cNvPr>
          <p:cNvCxnSpPr>
            <a:cxnSpLocks noChangeShapeType="1"/>
          </p:cNvCxnSpPr>
          <p:nvPr/>
        </p:nvCxnSpPr>
        <p:spPr bwMode="auto">
          <a:xfrm>
            <a:off x="1181009" y="4628788"/>
            <a:ext cx="4206042"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80" name="Straight Connector 79">
            <a:extLst>
              <a:ext uri="{FF2B5EF4-FFF2-40B4-BE49-F238E27FC236}">
                <a16:creationId xmlns:a16="http://schemas.microsoft.com/office/drawing/2014/main" id="{65220366-99A0-9A48-9D19-E0F4B5D9EB1E}"/>
              </a:ext>
            </a:extLst>
          </p:cNvPr>
          <p:cNvCxnSpPr>
            <a:cxnSpLocks noChangeShapeType="1"/>
          </p:cNvCxnSpPr>
          <p:nvPr/>
        </p:nvCxnSpPr>
        <p:spPr bwMode="auto">
          <a:xfrm>
            <a:off x="7282792" y="4628788"/>
            <a:ext cx="3204750"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86" name="Straight Connector 85">
            <a:extLst>
              <a:ext uri="{FF2B5EF4-FFF2-40B4-BE49-F238E27FC236}">
                <a16:creationId xmlns:a16="http://schemas.microsoft.com/office/drawing/2014/main" id="{50D0CC3D-FA48-D74F-830A-3B8F4EE9381E}"/>
              </a:ext>
            </a:extLst>
          </p:cNvPr>
          <p:cNvCxnSpPr>
            <a:cxnSpLocks/>
          </p:cNvCxnSpPr>
          <p:nvPr/>
        </p:nvCxnSpPr>
        <p:spPr>
          <a:xfrm>
            <a:off x="6512635" y="3650021"/>
            <a:ext cx="0" cy="47827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04AECD7-EEB8-B843-A38C-D608275E35EA}"/>
              </a:ext>
            </a:extLst>
          </p:cNvPr>
          <p:cNvCxnSpPr>
            <a:cxnSpLocks noChangeShapeType="1"/>
          </p:cNvCxnSpPr>
          <p:nvPr/>
        </p:nvCxnSpPr>
        <p:spPr bwMode="auto">
          <a:xfrm>
            <a:off x="1265663" y="6727110"/>
            <a:ext cx="4307589" cy="0"/>
          </a:xfrm>
          <a:prstGeom prst="line">
            <a:avLst/>
          </a:prstGeom>
          <a:noFill/>
          <a:ln w="34925">
            <a:solidFill>
              <a:schemeClr val="accent3"/>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98" name="Straight Connector 97">
            <a:extLst>
              <a:ext uri="{FF2B5EF4-FFF2-40B4-BE49-F238E27FC236}">
                <a16:creationId xmlns:a16="http://schemas.microsoft.com/office/drawing/2014/main" id="{1E87DE74-F9CA-7145-8D98-D89A019DAF6A}"/>
              </a:ext>
            </a:extLst>
          </p:cNvPr>
          <p:cNvCxnSpPr>
            <a:cxnSpLocks noChangeShapeType="1"/>
          </p:cNvCxnSpPr>
          <p:nvPr/>
        </p:nvCxnSpPr>
        <p:spPr bwMode="auto">
          <a:xfrm>
            <a:off x="7273141" y="6709682"/>
            <a:ext cx="4534408" cy="0"/>
          </a:xfrm>
          <a:prstGeom prst="line">
            <a:avLst/>
          </a:prstGeom>
          <a:noFill/>
          <a:ln w="34925">
            <a:solidFill>
              <a:schemeClr val="accent5"/>
            </a:solidFill>
            <a:prstDash val="solid"/>
            <a:miter lim="800000"/>
            <a:headEnd/>
            <a:tailEnd type="oval" w="lg" len="lg"/>
          </a:ln>
          <a:extLst>
            <a:ext uri="{909E8E84-426E-40DD-AFC4-6F175D3DCCD1}">
              <a14:hiddenFill xmlns:a14="http://schemas.microsoft.com/office/drawing/2010/main">
                <a:noFill/>
              </a14:hiddenFill>
            </a:ext>
          </a:extLst>
        </p:spPr>
      </p:cxnSp>
      <p:sp>
        <p:nvSpPr>
          <p:cNvPr id="99" name="Shape 636">
            <a:extLst>
              <a:ext uri="{FF2B5EF4-FFF2-40B4-BE49-F238E27FC236}">
                <a16:creationId xmlns:a16="http://schemas.microsoft.com/office/drawing/2014/main" id="{F71A3CA3-7BCD-4340-AE80-7B1F72950218}"/>
              </a:ext>
            </a:extLst>
          </p:cNvPr>
          <p:cNvSpPr>
            <a:spLocks noGrp="1"/>
          </p:cNvSpPr>
          <p:nvPr>
            <p:ph type="title"/>
          </p:nvPr>
        </p:nvSpPr>
        <p:spPr>
          <a:xfrm>
            <a:off x="596827" y="322247"/>
            <a:ext cx="12406386" cy="854455"/>
          </a:xfrm>
        </p:spPr>
        <p:txBody>
          <a:bodyPr/>
          <a:lstStyle/>
          <a:p>
            <a:pPr lvl="0" algn="l"/>
            <a:r>
              <a:rPr lang="en-US" dirty="0"/>
              <a:t>Plan and Prepare</a:t>
            </a:r>
          </a:p>
        </p:txBody>
      </p:sp>
      <p:sp>
        <p:nvSpPr>
          <p:cNvPr id="102" name="Slide Number Placeholder 5">
            <a:extLst>
              <a:ext uri="{FF2B5EF4-FFF2-40B4-BE49-F238E27FC236}">
                <a16:creationId xmlns:a16="http://schemas.microsoft.com/office/drawing/2014/main" id="{D2EDD499-4BE7-2B4E-B0B0-15E270AFC1C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Tree>
    <p:extLst>
      <p:ext uri="{BB962C8B-B14F-4D97-AF65-F5344CB8AC3E}">
        <p14:creationId xmlns:p14="http://schemas.microsoft.com/office/powerpoint/2010/main" val="75013566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1437989" y="3382151"/>
            <a:ext cx="10723531"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558800" indent="-558800">
              <a:spcBef>
                <a:spcPts val="1200"/>
              </a:spcBef>
              <a:buClr>
                <a:schemeClr val="accent1"/>
              </a:buClr>
            </a:pPr>
            <a:r>
              <a:rPr lang="en-US" sz="2400" b="1" dirty="0">
                <a:solidFill>
                  <a:schemeClr val="accent1"/>
                </a:solidFill>
                <a:cs typeface="MS PGothic" charset="0"/>
              </a:rPr>
              <a:t>Q1</a:t>
            </a:r>
            <a:r>
              <a:rPr lang="en-US" sz="2400" dirty="0">
                <a:solidFill>
                  <a:schemeClr val="tx1"/>
                </a:solidFill>
                <a:cs typeface="MS PGothic" charset="0"/>
              </a:rPr>
              <a:t>  What impact could the gender, nationality, ethnicity or linguistic group of an interpreter have on an interview?</a:t>
            </a:r>
          </a:p>
          <a:p>
            <a:pPr marL="558800" indent="-558800">
              <a:spcBef>
                <a:spcPts val="1200"/>
              </a:spcBef>
              <a:buClr>
                <a:schemeClr val="accent1"/>
              </a:buClr>
            </a:pPr>
            <a:r>
              <a:rPr lang="en-US" sz="2400" b="1" dirty="0">
                <a:solidFill>
                  <a:schemeClr val="accent1"/>
                </a:solidFill>
                <a:cs typeface="MS PGothic" charset="0"/>
              </a:rPr>
              <a:t>Q2 </a:t>
            </a:r>
            <a:r>
              <a:rPr lang="en-US" sz="2400" dirty="0">
                <a:solidFill>
                  <a:schemeClr val="tx1"/>
                </a:solidFill>
                <a:cs typeface="MS PGothic" charset="0"/>
              </a:rPr>
              <a:t> How can we confirm interpreters are comfortable interpreting for LGBTI people? How can we provide training?</a:t>
            </a:r>
          </a:p>
          <a:p>
            <a:pPr marL="0" indent="0">
              <a:spcBef>
                <a:spcPts val="1200"/>
              </a:spcBef>
              <a:buClr>
                <a:schemeClr val="accent1"/>
              </a:buClr>
            </a:pPr>
            <a:r>
              <a:rPr lang="en-US" sz="2400" b="1" dirty="0">
                <a:solidFill>
                  <a:schemeClr val="accent1"/>
                </a:solidFill>
                <a:cs typeface="MS PGothic" charset="0"/>
              </a:rPr>
              <a:t>Q3</a:t>
            </a:r>
            <a:r>
              <a:rPr lang="en-US" sz="2400" dirty="0">
                <a:solidFill>
                  <a:schemeClr val="tx1"/>
                </a:solidFill>
                <a:cs typeface="MS PGothic" charset="0"/>
              </a:rPr>
              <a:t>  Should interpreters be allowed to “opt out” of LGBTI interviews?</a:t>
            </a:r>
          </a:p>
          <a:p>
            <a:pPr marL="508000" indent="-508000">
              <a:spcBef>
                <a:spcPts val="1200"/>
              </a:spcBef>
              <a:buClr>
                <a:schemeClr val="accent1"/>
              </a:buClr>
            </a:pPr>
            <a:r>
              <a:rPr lang="en-US" sz="2400" b="1" dirty="0">
                <a:solidFill>
                  <a:schemeClr val="accent1"/>
                </a:solidFill>
                <a:cs typeface="MS PGothic" charset="0"/>
              </a:rPr>
              <a:t>Q4</a:t>
            </a:r>
            <a:r>
              <a:rPr lang="en-US" sz="2400" dirty="0">
                <a:solidFill>
                  <a:schemeClr val="tx1"/>
                </a:solidFill>
                <a:cs typeface="MS PGothic" charset="0"/>
              </a:rPr>
              <a:t>  What alternatives are available if an individual will not interview with an interpreter from their community?</a:t>
            </a:r>
          </a:p>
          <a:p>
            <a:pPr marL="508000" indent="-508000">
              <a:spcBef>
                <a:spcPts val="1200"/>
              </a:spcBef>
              <a:buClr>
                <a:schemeClr val="accent1"/>
              </a:buClr>
            </a:pPr>
            <a:r>
              <a:rPr lang="en-US" sz="2400" b="1" dirty="0">
                <a:solidFill>
                  <a:schemeClr val="accent1"/>
                </a:solidFill>
                <a:cs typeface="MS PGothic" charset="0"/>
              </a:rPr>
              <a:t>Q5</a:t>
            </a:r>
            <a:r>
              <a:rPr lang="en-US" sz="2400" dirty="0">
                <a:solidFill>
                  <a:schemeClr val="tx1"/>
                </a:solidFill>
                <a:cs typeface="MS PGothic" charset="0"/>
              </a:rPr>
              <a:t>  What are the challenges you’ve faced using interpreters, and what are the best practices you’ve used to address those challenges?</a:t>
            </a:r>
          </a:p>
        </p:txBody>
      </p:sp>
      <p:sp>
        <p:nvSpPr>
          <p:cNvPr id="47" name="Rectangle 46">
            <a:extLst>
              <a:ext uri="{FF2B5EF4-FFF2-40B4-BE49-F238E27FC236}">
                <a16:creationId xmlns:a16="http://schemas.microsoft.com/office/drawing/2014/main" id="{FECDC330-E85C-9949-B4AF-EADC292B08B5}"/>
              </a:ext>
            </a:extLst>
          </p:cNvPr>
          <p:cNvSpPr/>
          <p:nvPr/>
        </p:nvSpPr>
        <p:spPr>
          <a:xfrm>
            <a:off x="1243930" y="2539916"/>
            <a:ext cx="10917590" cy="646331"/>
          </a:xfrm>
          <a:prstGeom prst="rect">
            <a:avLst/>
          </a:prstGeom>
          <a:solidFill>
            <a:schemeClr val="accent1"/>
          </a:solidFill>
        </p:spPr>
        <p:txBody>
          <a:bodyPr wrap="square">
            <a:spAutoFit/>
          </a:bodyPr>
          <a:lstStyle/>
          <a:p>
            <a:pPr algn="ctr"/>
            <a:r>
              <a:rPr lang="en-US" sz="3600" b="1" dirty="0">
                <a:solidFill>
                  <a:schemeClr val="bg1"/>
                </a:solidFill>
              </a:rPr>
              <a:t>GROUP DISCUSSION ON INTERPRETATION</a:t>
            </a:r>
            <a:endParaRPr lang="en-US" sz="4400" b="1" dirty="0">
              <a:solidFill>
                <a:schemeClr val="bg1"/>
              </a:solidFill>
            </a:endParaRPr>
          </a:p>
        </p:txBody>
      </p:sp>
      <p:grpSp>
        <p:nvGrpSpPr>
          <p:cNvPr id="43" name="Group 42">
            <a:extLst>
              <a:ext uri="{FF2B5EF4-FFF2-40B4-BE49-F238E27FC236}">
                <a16:creationId xmlns:a16="http://schemas.microsoft.com/office/drawing/2014/main" id="{C32DB02C-5A74-E247-98BB-106A2084611A}"/>
              </a:ext>
            </a:extLst>
          </p:cNvPr>
          <p:cNvGrpSpPr/>
          <p:nvPr/>
        </p:nvGrpSpPr>
        <p:grpSpPr>
          <a:xfrm>
            <a:off x="666853" y="2477849"/>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61" name="Group 60">
            <a:extLst>
              <a:ext uri="{FF2B5EF4-FFF2-40B4-BE49-F238E27FC236}">
                <a16:creationId xmlns:a16="http://schemas.microsoft.com/office/drawing/2014/main" id="{32805D2A-CB6F-084D-BDF9-DEBCFBFF1851}"/>
              </a:ext>
            </a:extLst>
          </p:cNvPr>
          <p:cNvGrpSpPr/>
          <p:nvPr/>
        </p:nvGrpSpPr>
        <p:grpSpPr>
          <a:xfrm>
            <a:off x="663643" y="1176091"/>
            <a:ext cx="1557043" cy="988197"/>
            <a:chOff x="663643" y="1568537"/>
            <a:chExt cx="2877844" cy="1826460"/>
          </a:xfrm>
        </p:grpSpPr>
        <p:sp>
          <p:nvSpPr>
            <p:cNvPr id="64" name="Notched Right Arrow 63">
              <a:extLst>
                <a:ext uri="{FF2B5EF4-FFF2-40B4-BE49-F238E27FC236}">
                  <a16:creationId xmlns:a16="http://schemas.microsoft.com/office/drawing/2014/main" id="{9BB22E84-488C-6740-86BB-5D635AAE56C0}"/>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5" name="Group 552">
              <a:extLst>
                <a:ext uri="{FF2B5EF4-FFF2-40B4-BE49-F238E27FC236}">
                  <a16:creationId xmlns:a16="http://schemas.microsoft.com/office/drawing/2014/main" id="{87085792-31E7-8F41-9D69-5684B9352C5A}"/>
                </a:ext>
              </a:extLst>
            </p:cNvPr>
            <p:cNvGrpSpPr/>
            <p:nvPr/>
          </p:nvGrpSpPr>
          <p:grpSpPr>
            <a:xfrm>
              <a:off x="1549197" y="1702393"/>
              <a:ext cx="1003522" cy="729835"/>
              <a:chOff x="6238876" y="2390775"/>
              <a:chExt cx="576262" cy="419101"/>
            </a:xfrm>
            <a:solidFill>
              <a:schemeClr val="bg1"/>
            </a:solidFill>
          </p:grpSpPr>
          <p:sp>
            <p:nvSpPr>
              <p:cNvPr id="67" name="Rectangle 89">
                <a:extLst>
                  <a:ext uri="{FF2B5EF4-FFF2-40B4-BE49-F238E27FC236}">
                    <a16:creationId xmlns:a16="http://schemas.microsoft.com/office/drawing/2014/main" id="{43F9A730-ECCD-F344-A8EC-157D185BA127}"/>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8" name="Rectangle 90">
                <a:extLst>
                  <a:ext uri="{FF2B5EF4-FFF2-40B4-BE49-F238E27FC236}">
                    <a16:creationId xmlns:a16="http://schemas.microsoft.com/office/drawing/2014/main" id="{59854E0F-CF7A-E74C-AD56-36C4B4CF69B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69" name="Freeform 91">
                <a:extLst>
                  <a:ext uri="{FF2B5EF4-FFF2-40B4-BE49-F238E27FC236}">
                    <a16:creationId xmlns:a16="http://schemas.microsoft.com/office/drawing/2014/main" id="{361E085F-C7CA-8A4E-9288-4581DAC6416D}"/>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0" name="Freeform 92">
                <a:extLst>
                  <a:ext uri="{FF2B5EF4-FFF2-40B4-BE49-F238E27FC236}">
                    <a16:creationId xmlns:a16="http://schemas.microsoft.com/office/drawing/2014/main" id="{DE524B38-FAB5-EF49-B0A5-73E6968B9272}"/>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1" name="Freeform 93">
                <a:extLst>
                  <a:ext uri="{FF2B5EF4-FFF2-40B4-BE49-F238E27FC236}">
                    <a16:creationId xmlns:a16="http://schemas.microsoft.com/office/drawing/2014/main" id="{EDDEB49E-F1D7-AB43-B067-F42016BAF3E0}"/>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2" name="Rectangle 94">
                <a:extLst>
                  <a:ext uri="{FF2B5EF4-FFF2-40B4-BE49-F238E27FC236}">
                    <a16:creationId xmlns:a16="http://schemas.microsoft.com/office/drawing/2014/main" id="{2FF1983C-A8E5-CE47-9F59-01FFD984EDA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5">
                <a:extLst>
                  <a:ext uri="{FF2B5EF4-FFF2-40B4-BE49-F238E27FC236}">
                    <a16:creationId xmlns:a16="http://schemas.microsoft.com/office/drawing/2014/main" id="{D1611034-54FB-8B46-B824-7B91EC2AD300}"/>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6">
                <a:extLst>
                  <a:ext uri="{FF2B5EF4-FFF2-40B4-BE49-F238E27FC236}">
                    <a16:creationId xmlns:a16="http://schemas.microsoft.com/office/drawing/2014/main" id="{55230B0D-E8E7-6640-A582-786BEED55AF3}"/>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7">
                <a:extLst>
                  <a:ext uri="{FF2B5EF4-FFF2-40B4-BE49-F238E27FC236}">
                    <a16:creationId xmlns:a16="http://schemas.microsoft.com/office/drawing/2014/main" id="{1180483F-C0D4-FF49-9E4B-910C4195BB97}"/>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8">
                <a:extLst>
                  <a:ext uri="{FF2B5EF4-FFF2-40B4-BE49-F238E27FC236}">
                    <a16:creationId xmlns:a16="http://schemas.microsoft.com/office/drawing/2014/main" id="{D9A4A101-9062-A840-B028-707089A09721}"/>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9">
                <a:extLst>
                  <a:ext uri="{FF2B5EF4-FFF2-40B4-BE49-F238E27FC236}">
                    <a16:creationId xmlns:a16="http://schemas.microsoft.com/office/drawing/2014/main" id="{F873AA24-2F9C-894F-B101-F45916A34874}"/>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Freeform 100">
                <a:extLst>
                  <a:ext uri="{FF2B5EF4-FFF2-40B4-BE49-F238E27FC236}">
                    <a16:creationId xmlns:a16="http://schemas.microsoft.com/office/drawing/2014/main" id="{8AE1360F-7B86-9F47-AADB-A1C9E5800C8A}"/>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101">
                <a:extLst>
                  <a:ext uri="{FF2B5EF4-FFF2-40B4-BE49-F238E27FC236}">
                    <a16:creationId xmlns:a16="http://schemas.microsoft.com/office/drawing/2014/main" id="{03AED458-DE3A-6D4C-BFD8-DA1D33068038}"/>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102">
                <a:extLst>
                  <a:ext uri="{FF2B5EF4-FFF2-40B4-BE49-F238E27FC236}">
                    <a16:creationId xmlns:a16="http://schemas.microsoft.com/office/drawing/2014/main" id="{A855D090-C928-814E-ACBA-543D2A2820E5}"/>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3">
                <a:extLst>
                  <a:ext uri="{FF2B5EF4-FFF2-40B4-BE49-F238E27FC236}">
                    <a16:creationId xmlns:a16="http://schemas.microsoft.com/office/drawing/2014/main" id="{361CD67B-85DC-3E4B-B0F7-05BD6280EEB9}"/>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4">
                <a:extLst>
                  <a:ext uri="{FF2B5EF4-FFF2-40B4-BE49-F238E27FC236}">
                    <a16:creationId xmlns:a16="http://schemas.microsoft.com/office/drawing/2014/main" id="{3FE6626B-E41A-A349-948D-1C8A42E0F62B}"/>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5">
                <a:extLst>
                  <a:ext uri="{FF2B5EF4-FFF2-40B4-BE49-F238E27FC236}">
                    <a16:creationId xmlns:a16="http://schemas.microsoft.com/office/drawing/2014/main" id="{959D77F8-C61A-5D46-B818-E29E2777A08D}"/>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6" name="Oval 65">
              <a:extLst>
                <a:ext uri="{FF2B5EF4-FFF2-40B4-BE49-F238E27FC236}">
                  <a16:creationId xmlns:a16="http://schemas.microsoft.com/office/drawing/2014/main" id="{AB08B7E0-5D47-0640-9FAB-3327FE0FDFB7}"/>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a:lstStyle/>
          <a:p>
            <a:pPr lvl="0" algn="l"/>
            <a:r>
              <a:rPr lang="en-US" dirty="0"/>
              <a:t>Plan and Prepare</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pic>
        <p:nvPicPr>
          <p:cNvPr id="35" name="Picture 8">
            <a:extLst>
              <a:ext uri="{FF2B5EF4-FFF2-40B4-BE49-F238E27FC236}">
                <a16:creationId xmlns:a16="http://schemas.microsoft.com/office/drawing/2014/main" id="{BEDE69C4-4AA6-6248-9B61-3143E4606303}"/>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36" name="Picture 8">
            <a:extLst>
              <a:ext uri="{FF2B5EF4-FFF2-40B4-BE49-F238E27FC236}">
                <a16:creationId xmlns:a16="http://schemas.microsoft.com/office/drawing/2014/main" id="{4C3F1E18-EA4B-4047-9FDF-C157FF45244D}"/>
              </a:ext>
            </a:extLst>
          </p:cNvPr>
          <p:cNvPicPr>
            <a:picLocks noChangeAspect="1"/>
          </p:cNvPicPr>
          <p:nvPr/>
        </p:nvPicPr>
        <p:blipFill>
          <a:blip r:embed="rId5"/>
          <a:stretch>
            <a:fillRect/>
          </a:stretch>
        </p:blipFill>
        <p:spPr>
          <a:xfrm>
            <a:off x="2588067" y="6613127"/>
            <a:ext cx="7064017" cy="3532009"/>
          </a:xfrm>
          <a:prstGeom prst="rect">
            <a:avLst/>
          </a:prstGeom>
        </p:spPr>
      </p:pic>
      <p:pic>
        <p:nvPicPr>
          <p:cNvPr id="37" name="Picture 36">
            <a:extLst>
              <a:ext uri="{FF2B5EF4-FFF2-40B4-BE49-F238E27FC236}">
                <a16:creationId xmlns:a16="http://schemas.microsoft.com/office/drawing/2014/main" id="{A5CB7EF5-C100-8A4A-8B40-037148282E9D}"/>
              </a:ext>
            </a:extLst>
          </p:cNvPr>
          <p:cNvPicPr>
            <a:picLocks noChangeAspect="1"/>
          </p:cNvPicPr>
          <p:nvPr/>
        </p:nvPicPr>
        <p:blipFill rotWithShape="1">
          <a:blip r:embed="rId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313120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Engage and Explain</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sp>
        <p:nvSpPr>
          <p:cNvPr id="98" name="Shape 605">
            <a:extLst>
              <a:ext uri="{FF2B5EF4-FFF2-40B4-BE49-F238E27FC236}">
                <a16:creationId xmlns:a16="http://schemas.microsoft.com/office/drawing/2014/main" id="{B4378178-8AA9-5443-90B1-168DBC2B51AD}"/>
              </a:ext>
            </a:extLst>
          </p:cNvPr>
          <p:cNvSpPr/>
          <p:nvPr/>
        </p:nvSpPr>
        <p:spPr>
          <a:xfrm>
            <a:off x="-111176" y="4779134"/>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99" name="Shape 617">
            <a:extLst>
              <a:ext uri="{FF2B5EF4-FFF2-40B4-BE49-F238E27FC236}">
                <a16:creationId xmlns:a16="http://schemas.microsoft.com/office/drawing/2014/main" id="{BEAE73E5-DBFB-0440-B305-7287A4688111}"/>
              </a:ext>
            </a:extLst>
          </p:cNvPr>
          <p:cNvSpPr/>
          <p:nvPr/>
        </p:nvSpPr>
        <p:spPr>
          <a:xfrm>
            <a:off x="3086759" y="3019928"/>
            <a:ext cx="9177197" cy="1608627"/>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lvl="0"/>
            <a:r>
              <a:rPr lang="en-US" sz="3600" b="1" dirty="0">
                <a:solidFill>
                  <a:schemeClr val="accent2"/>
                </a:solidFill>
              </a:rPr>
              <a:t>ENGAGE</a:t>
            </a:r>
            <a:r>
              <a:rPr lang="en-US" sz="4000" b="1" dirty="0">
                <a:solidFill>
                  <a:schemeClr val="accent2"/>
                </a:solidFill>
              </a:rPr>
              <a:t> </a:t>
            </a:r>
            <a:br>
              <a:rPr lang="en-US" sz="2800" b="1" dirty="0"/>
            </a:br>
            <a:r>
              <a:rPr lang="en-US" sz="2800" dirty="0"/>
              <a:t>Aimed at building rapport and encouraging conversation (should be maintained throughout </a:t>
            </a:r>
          </a:p>
        </p:txBody>
      </p:sp>
      <p:sp>
        <p:nvSpPr>
          <p:cNvPr id="100" name="Pentagon 99">
            <a:extLst>
              <a:ext uri="{FF2B5EF4-FFF2-40B4-BE49-F238E27FC236}">
                <a16:creationId xmlns:a16="http://schemas.microsoft.com/office/drawing/2014/main" id="{3C347B06-0FF9-2341-892A-670B82BAB78F}"/>
              </a:ext>
            </a:extLst>
          </p:cNvPr>
          <p:cNvSpPr/>
          <p:nvPr/>
        </p:nvSpPr>
        <p:spPr>
          <a:xfrm>
            <a:off x="715206" y="3082525"/>
            <a:ext cx="2049258"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8638" indent="-296863" algn="ctr"/>
            <a:r>
              <a:rPr lang="en-US" sz="3200" b="1" dirty="0"/>
              <a:t>Step 1</a:t>
            </a:r>
            <a:endParaRPr lang="en-US" sz="3200" dirty="0"/>
          </a:p>
        </p:txBody>
      </p:sp>
      <p:sp>
        <p:nvSpPr>
          <p:cNvPr id="101" name="Oval 16">
            <a:extLst>
              <a:ext uri="{FF2B5EF4-FFF2-40B4-BE49-F238E27FC236}">
                <a16:creationId xmlns:a16="http://schemas.microsoft.com/office/drawing/2014/main" id="{CBBC8899-7A07-A842-AB60-99F3106BBE3D}"/>
              </a:ext>
            </a:extLst>
          </p:cNvPr>
          <p:cNvSpPr>
            <a:spLocks noChangeArrowheads="1"/>
          </p:cNvSpPr>
          <p:nvPr/>
        </p:nvSpPr>
        <p:spPr bwMode="auto">
          <a:xfrm>
            <a:off x="228095" y="3036786"/>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2"/>
                </a:solidFill>
              </a:rPr>
              <a:t>01</a:t>
            </a:r>
          </a:p>
        </p:txBody>
      </p:sp>
      <p:sp>
        <p:nvSpPr>
          <p:cNvPr id="102" name="Shape 605">
            <a:extLst>
              <a:ext uri="{FF2B5EF4-FFF2-40B4-BE49-F238E27FC236}">
                <a16:creationId xmlns:a16="http://schemas.microsoft.com/office/drawing/2014/main" id="{27213A82-7121-D54D-B699-3146624D1509}"/>
              </a:ext>
            </a:extLst>
          </p:cNvPr>
          <p:cNvSpPr/>
          <p:nvPr/>
        </p:nvSpPr>
        <p:spPr>
          <a:xfrm>
            <a:off x="-46161" y="6399361"/>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03" name="Shape 617">
            <a:extLst>
              <a:ext uri="{FF2B5EF4-FFF2-40B4-BE49-F238E27FC236}">
                <a16:creationId xmlns:a16="http://schemas.microsoft.com/office/drawing/2014/main" id="{A6F24961-726A-E74A-A780-FAF612B67A41}"/>
              </a:ext>
            </a:extLst>
          </p:cNvPr>
          <p:cNvSpPr/>
          <p:nvPr/>
        </p:nvSpPr>
        <p:spPr>
          <a:xfrm>
            <a:off x="3030267" y="5000587"/>
            <a:ext cx="9233689" cy="1177740"/>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lvl="0"/>
            <a:r>
              <a:rPr lang="en-US" sz="3600" b="1" dirty="0">
                <a:solidFill>
                  <a:schemeClr val="accent1"/>
                </a:solidFill>
              </a:rPr>
              <a:t>EXPLAIN</a:t>
            </a:r>
            <a:r>
              <a:rPr lang="en-US" sz="4000" b="1" dirty="0"/>
              <a:t> </a:t>
            </a:r>
            <a:br>
              <a:rPr lang="en-US" sz="2800" b="1" dirty="0"/>
            </a:br>
            <a:r>
              <a:rPr lang="en-US" sz="2800" dirty="0"/>
              <a:t>the purpose of the interview, the form it will take</a:t>
            </a:r>
          </a:p>
        </p:txBody>
      </p:sp>
      <p:sp>
        <p:nvSpPr>
          <p:cNvPr id="104" name="Pentagon 103">
            <a:extLst>
              <a:ext uri="{FF2B5EF4-FFF2-40B4-BE49-F238E27FC236}">
                <a16:creationId xmlns:a16="http://schemas.microsoft.com/office/drawing/2014/main" id="{132D9596-B45F-2F48-B6A7-1A2514ACAD2C}"/>
              </a:ext>
            </a:extLst>
          </p:cNvPr>
          <p:cNvSpPr/>
          <p:nvPr/>
        </p:nvSpPr>
        <p:spPr>
          <a:xfrm>
            <a:off x="545085" y="5111283"/>
            <a:ext cx="2219379"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8638" lvl="0" indent="-169863" algn="ctr"/>
            <a:r>
              <a:rPr lang="en-US" sz="3200" b="1" dirty="0">
                <a:solidFill>
                  <a:srgbClr val="FFFFFF"/>
                </a:solidFill>
              </a:rPr>
              <a:t>Step 2</a:t>
            </a:r>
            <a:endParaRPr lang="en-US" sz="3200" dirty="0">
              <a:solidFill>
                <a:srgbClr val="FFFFFF"/>
              </a:solidFill>
            </a:endParaRPr>
          </a:p>
        </p:txBody>
      </p:sp>
      <p:sp>
        <p:nvSpPr>
          <p:cNvPr id="105" name="Oval 16">
            <a:extLst>
              <a:ext uri="{FF2B5EF4-FFF2-40B4-BE49-F238E27FC236}">
                <a16:creationId xmlns:a16="http://schemas.microsoft.com/office/drawing/2014/main" id="{7690BF7C-1031-FC47-98F8-6DD396A4751A}"/>
              </a:ext>
            </a:extLst>
          </p:cNvPr>
          <p:cNvSpPr>
            <a:spLocks noChangeArrowheads="1"/>
          </p:cNvSpPr>
          <p:nvPr/>
        </p:nvSpPr>
        <p:spPr bwMode="auto">
          <a:xfrm>
            <a:off x="228095" y="5065544"/>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1"/>
                </a:solidFill>
              </a:rPr>
              <a:t>02</a:t>
            </a:r>
          </a:p>
        </p:txBody>
      </p:sp>
      <p:cxnSp>
        <p:nvCxnSpPr>
          <p:cNvPr id="106" name="Straight Connector 105">
            <a:extLst>
              <a:ext uri="{FF2B5EF4-FFF2-40B4-BE49-F238E27FC236}">
                <a16:creationId xmlns:a16="http://schemas.microsoft.com/office/drawing/2014/main" id="{F5444E17-1598-3547-BAE5-2997CEAF93EA}"/>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2" name="Group 1">
            <a:extLst>
              <a:ext uri="{FF2B5EF4-FFF2-40B4-BE49-F238E27FC236}">
                <a16:creationId xmlns:a16="http://schemas.microsoft.com/office/drawing/2014/main" id="{8152EE98-2401-2648-BEA4-3BBB51D85022}"/>
              </a:ext>
            </a:extLst>
          </p:cNvPr>
          <p:cNvGrpSpPr/>
          <p:nvPr/>
        </p:nvGrpSpPr>
        <p:grpSpPr>
          <a:xfrm>
            <a:off x="1010857" y="6946031"/>
            <a:ext cx="11253099" cy="1815218"/>
            <a:chOff x="1010857" y="6946031"/>
            <a:chExt cx="11253099" cy="1815218"/>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2764464" y="7210737"/>
              <a:ext cx="9499492"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r>
                <a:rPr lang="en-US" altLang="en-US" sz="2400" i="1" dirty="0">
                  <a:solidFill>
                    <a:schemeClr val="bg1"/>
                  </a:solidFill>
                  <a:ea typeface="MS PGothic" charset="-128"/>
                </a:rPr>
                <a:t> </a:t>
              </a:r>
              <a:r>
                <a:rPr lang="en-US" altLang="en-US" sz="2800" i="1" dirty="0">
                  <a:solidFill>
                    <a:schemeClr val="tx1"/>
                  </a:solidFill>
                  <a:ea typeface="MS PGothic" charset="-128"/>
                </a:rPr>
                <a:t>People with diverse SOGIESC may require a </a:t>
              </a:r>
              <a:r>
                <a:rPr lang="en-US" altLang="en-US" sz="2800" b="1" i="1" dirty="0">
                  <a:solidFill>
                    <a:schemeClr val="tx1"/>
                  </a:solidFill>
                  <a:ea typeface="MS PGothic" charset="-128"/>
                </a:rPr>
                <a:t>more supportive environment </a:t>
              </a:r>
              <a:r>
                <a:rPr lang="en-US" altLang="en-US" sz="2800" i="1" dirty="0">
                  <a:solidFill>
                    <a:schemeClr val="tx1"/>
                  </a:solidFill>
                  <a:ea typeface="MS PGothic" charset="-128"/>
                </a:rPr>
                <a:t>and have greater difficulty articulating information, so establishing </a:t>
              </a:r>
              <a:r>
                <a:rPr lang="en-US" altLang="en-US" sz="2800" b="1" i="1" dirty="0">
                  <a:solidFill>
                    <a:schemeClr val="tx1"/>
                  </a:solidFill>
                  <a:ea typeface="MS PGothic" charset="-128"/>
                </a:rPr>
                <a:t>trust </a:t>
              </a:r>
              <a:r>
                <a:rPr lang="en-US" altLang="en-US" sz="2800" i="1" dirty="0">
                  <a:solidFill>
                    <a:schemeClr val="tx1"/>
                  </a:solidFill>
                  <a:ea typeface="MS PGothic" charset="-128"/>
                </a:rPr>
                <a:t>and </a:t>
              </a:r>
              <a:r>
                <a:rPr lang="en-US" altLang="en-US" sz="2800" b="1" i="1" dirty="0">
                  <a:solidFill>
                    <a:schemeClr val="tx1"/>
                  </a:solidFill>
                  <a:ea typeface="MS PGothic" charset="-128"/>
                </a:rPr>
                <a:t>confidentiality</a:t>
              </a:r>
              <a:r>
                <a:rPr lang="en-US" altLang="en-US" sz="2800" i="1" dirty="0">
                  <a:solidFill>
                    <a:schemeClr val="tx1"/>
                  </a:solidFill>
                  <a:ea typeface="MS PGothic" charset="-128"/>
                </a:rPr>
                <a:t> is key </a:t>
              </a:r>
              <a:endParaRPr lang="en-US" sz="2800" dirty="0">
                <a:solidFill>
                  <a:schemeClr val="tx1"/>
                </a:solidFill>
                <a:latin typeface="Calibri" charset="0"/>
                <a:ea typeface="Calibri" charset="0"/>
                <a:cs typeface="Calibri" charset="0"/>
              </a:endParaRPr>
            </a:p>
          </p:txBody>
        </p:sp>
        <p:cxnSp>
          <p:nvCxnSpPr>
            <p:cNvPr id="7" name="Straight Connector 6">
              <a:extLst>
                <a:ext uri="{FF2B5EF4-FFF2-40B4-BE49-F238E27FC236}">
                  <a16:creationId xmlns:a16="http://schemas.microsoft.com/office/drawing/2014/main" id="{3DF5B41B-2F45-0F45-89B8-4E63B568F519}"/>
                </a:ext>
              </a:extLst>
            </p:cNvPr>
            <p:cNvCxnSpPr>
              <a:cxnSpLocks/>
            </p:cNvCxnSpPr>
            <p:nvPr/>
          </p:nvCxnSpPr>
          <p:spPr bwMode="auto">
            <a:xfrm>
              <a:off x="2554111" y="6946031"/>
              <a:ext cx="0" cy="1703265"/>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7" name="Group 106">
              <a:extLst>
                <a:ext uri="{FF2B5EF4-FFF2-40B4-BE49-F238E27FC236}">
                  <a16:creationId xmlns:a16="http://schemas.microsoft.com/office/drawing/2014/main" id="{F0813CE1-DDB0-B64E-9C5E-A5BB97874AC6}"/>
                </a:ext>
              </a:extLst>
            </p:cNvPr>
            <p:cNvGrpSpPr/>
            <p:nvPr/>
          </p:nvGrpSpPr>
          <p:grpSpPr>
            <a:xfrm>
              <a:off x="1010857" y="7084656"/>
              <a:ext cx="1253997" cy="1356406"/>
              <a:chOff x="9340719" y="1867525"/>
              <a:chExt cx="4857753" cy="5254467"/>
            </a:xfrm>
            <a:solidFill>
              <a:schemeClr val="accent2"/>
            </a:solidFill>
          </p:grpSpPr>
          <p:sp>
            <p:nvSpPr>
              <p:cNvPr id="108" name="Shape">
                <a:extLst>
                  <a:ext uri="{FF2B5EF4-FFF2-40B4-BE49-F238E27FC236}">
                    <a16:creationId xmlns:a16="http://schemas.microsoft.com/office/drawing/2014/main" id="{83648D17-9B9D-154E-8DED-9BB282AA897F}"/>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9" name="Shape">
                <a:extLst>
                  <a:ext uri="{FF2B5EF4-FFF2-40B4-BE49-F238E27FC236}">
                    <a16:creationId xmlns:a16="http://schemas.microsoft.com/office/drawing/2014/main" id="{93CAB452-E17E-144F-B0E3-73DF93B6228F}"/>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0" name="Shape">
                <a:extLst>
                  <a:ext uri="{FF2B5EF4-FFF2-40B4-BE49-F238E27FC236}">
                    <a16:creationId xmlns:a16="http://schemas.microsoft.com/office/drawing/2014/main" id="{342E9006-C2E2-634F-ABBE-9B870A1FC868}"/>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1" name="Shape">
                <a:extLst>
                  <a:ext uri="{FF2B5EF4-FFF2-40B4-BE49-F238E27FC236}">
                    <a16:creationId xmlns:a16="http://schemas.microsoft.com/office/drawing/2014/main" id="{166C9350-AA61-B141-9A0B-641F6878567C}"/>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2" name="Shape">
                <a:extLst>
                  <a:ext uri="{FF2B5EF4-FFF2-40B4-BE49-F238E27FC236}">
                    <a16:creationId xmlns:a16="http://schemas.microsoft.com/office/drawing/2014/main" id="{D1D4744B-D859-034A-B4DE-7F808D0C33F5}"/>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3" name="Shape">
                <a:extLst>
                  <a:ext uri="{FF2B5EF4-FFF2-40B4-BE49-F238E27FC236}">
                    <a16:creationId xmlns:a16="http://schemas.microsoft.com/office/drawing/2014/main" id="{312460EE-1487-F248-BF48-5785B65CD316}"/>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4" name="Shape">
                <a:extLst>
                  <a:ext uri="{FF2B5EF4-FFF2-40B4-BE49-F238E27FC236}">
                    <a16:creationId xmlns:a16="http://schemas.microsoft.com/office/drawing/2014/main" id="{903421B0-3FD9-304F-9843-4B9C2F486650}"/>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5" name="Shape">
                <a:extLst>
                  <a:ext uri="{FF2B5EF4-FFF2-40B4-BE49-F238E27FC236}">
                    <a16:creationId xmlns:a16="http://schemas.microsoft.com/office/drawing/2014/main" id="{58DD993D-AB2B-B54E-AD41-3F17D40DA085}"/>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6" name="Shape">
                <a:extLst>
                  <a:ext uri="{FF2B5EF4-FFF2-40B4-BE49-F238E27FC236}">
                    <a16:creationId xmlns:a16="http://schemas.microsoft.com/office/drawing/2014/main" id="{0A4EB1C0-28CE-7E44-84CC-5A9FD0E42F63}"/>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17" name="Group">
                <a:extLst>
                  <a:ext uri="{FF2B5EF4-FFF2-40B4-BE49-F238E27FC236}">
                    <a16:creationId xmlns:a16="http://schemas.microsoft.com/office/drawing/2014/main" id="{2C62BF36-FB92-BD46-9304-2702088DF133}"/>
                  </a:ext>
                </a:extLst>
              </p:cNvPr>
              <p:cNvGrpSpPr/>
              <p:nvPr/>
            </p:nvGrpSpPr>
            <p:grpSpPr>
              <a:xfrm>
                <a:off x="11225507" y="4083799"/>
                <a:ext cx="1076802" cy="1619251"/>
                <a:chOff x="0" y="0"/>
                <a:chExt cx="1689099" cy="2540000"/>
              </a:xfrm>
              <a:grpFill/>
            </p:grpSpPr>
            <p:sp>
              <p:nvSpPr>
                <p:cNvPr id="118" name="Shape">
                  <a:extLst>
                    <a:ext uri="{FF2B5EF4-FFF2-40B4-BE49-F238E27FC236}">
                      <a16:creationId xmlns:a16="http://schemas.microsoft.com/office/drawing/2014/main" id="{A0B54AE4-C09F-9847-88D3-769AD0A8ACB3}"/>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9" name="Shape">
                  <a:extLst>
                    <a:ext uri="{FF2B5EF4-FFF2-40B4-BE49-F238E27FC236}">
                      <a16:creationId xmlns:a16="http://schemas.microsoft.com/office/drawing/2014/main" id="{2B2B76DF-9907-6743-B2B7-F4FB5AACC9C2}"/>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0" name="Shape">
                  <a:extLst>
                    <a:ext uri="{FF2B5EF4-FFF2-40B4-BE49-F238E27FC236}">
                      <a16:creationId xmlns:a16="http://schemas.microsoft.com/office/drawing/2014/main" id="{B1BF03DB-4CE1-2142-88B7-228BBB4014BF}"/>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1" name="Shape">
                  <a:extLst>
                    <a:ext uri="{FF2B5EF4-FFF2-40B4-BE49-F238E27FC236}">
                      <a16:creationId xmlns:a16="http://schemas.microsoft.com/office/drawing/2014/main" id="{C93FF21C-1EAE-9142-B41E-7D24D1D8B90B}"/>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grp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grpSp>
      <p:sp>
        <p:nvSpPr>
          <p:cNvPr id="3" name="TextBox 2">
            <a:extLst>
              <a:ext uri="{FF2B5EF4-FFF2-40B4-BE49-F238E27FC236}">
                <a16:creationId xmlns:a16="http://schemas.microsoft.com/office/drawing/2014/main" id="{C08B6B4C-9EE8-424C-A23A-4342958027F8}"/>
              </a:ext>
            </a:extLst>
          </p:cNvPr>
          <p:cNvSpPr txBox="1"/>
          <p:nvPr/>
        </p:nvSpPr>
        <p:spPr>
          <a:xfrm>
            <a:off x="-2286000" y="4572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122" name="Slide Number Placeholder 5">
            <a:extLst>
              <a:ext uri="{FF2B5EF4-FFF2-40B4-BE49-F238E27FC236}">
                <a16:creationId xmlns:a16="http://schemas.microsoft.com/office/drawing/2014/main" id="{6BF920E7-0173-1E46-8DEF-E05A279C840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Tree>
    <p:extLst>
      <p:ext uri="{BB962C8B-B14F-4D97-AF65-F5344CB8AC3E}">
        <p14:creationId xmlns:p14="http://schemas.microsoft.com/office/powerpoint/2010/main" val="32505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20000" decel="80000"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0-#ppt_w/2"/>
                                          </p:val>
                                        </p:tav>
                                        <p:tav tm="100000">
                                          <p:val>
                                            <p:strVal val="#ppt_x"/>
                                          </p:val>
                                        </p:tav>
                                      </p:tavLst>
                                    </p:anim>
                                    <p:anim calcmode="lin" valueType="num">
                                      <p:cBhvr additive="base">
                                        <p:cTn id="13" dur="500" fill="hold"/>
                                        <p:tgtEl>
                                          <p:spTgt spid="100"/>
                                        </p:tgtEl>
                                        <p:attrNameLst>
                                          <p:attrName>ppt_y</p:attrName>
                                        </p:attrNameLst>
                                      </p:cBhvr>
                                      <p:tavLst>
                                        <p:tav tm="0">
                                          <p:val>
                                            <p:strVal val="#ppt_y"/>
                                          </p:val>
                                        </p:tav>
                                        <p:tav tm="100000">
                                          <p:val>
                                            <p:strVal val="#ppt_y"/>
                                          </p:val>
                                        </p:tav>
                                      </p:tavLst>
                                    </p:anim>
                                  </p:childTnLst>
                                </p:cTn>
                              </p:par>
                              <p:par>
                                <p:cTn id="14" presetID="53" presetClass="entr" presetSubtype="528"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anim calcmode="lin" valueType="num">
                                      <p:cBhvr>
                                        <p:cTn id="19" dur="500" fill="hold"/>
                                        <p:tgtEl>
                                          <p:spTgt spid="101"/>
                                        </p:tgtEl>
                                        <p:attrNameLst>
                                          <p:attrName>ppt_x</p:attrName>
                                        </p:attrNameLst>
                                      </p:cBhvr>
                                      <p:tavLst>
                                        <p:tav tm="0">
                                          <p:val>
                                            <p:fltVal val="0.5"/>
                                          </p:val>
                                        </p:tav>
                                        <p:tav tm="100000">
                                          <p:val>
                                            <p:strVal val="#ppt_x"/>
                                          </p:val>
                                        </p:tav>
                                      </p:tavLst>
                                    </p:anim>
                                    <p:anim calcmode="lin" valueType="num">
                                      <p:cBhvr>
                                        <p:cTn id="20" dur="500" fill="hold"/>
                                        <p:tgtEl>
                                          <p:spTgt spid="101"/>
                                        </p:tgtEl>
                                        <p:attrNameLst>
                                          <p:attrName>ppt_y</p:attrName>
                                        </p:attrNameLst>
                                      </p:cBhvr>
                                      <p:tavLst>
                                        <p:tav tm="0">
                                          <p:val>
                                            <p:fltVal val="0.5"/>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iterate>
                                    <p:tmAbs val="0"/>
                                  </p:iterate>
                                  <p:childTnLst>
                                    <p:set>
                                      <p:cBhvr>
                                        <p:cTn id="28" fill="hold"/>
                                        <p:tgtEl>
                                          <p:spTgt spid="98"/>
                                        </p:tgtEl>
                                        <p:attrNameLst>
                                          <p:attrName>style.visibility</p:attrName>
                                        </p:attrNameLst>
                                      </p:cBhvr>
                                      <p:to>
                                        <p:strVal val="visible"/>
                                      </p:to>
                                    </p:set>
                                    <p:animEffect transition="in" filter="wipe(down)">
                                      <p:cBhvr>
                                        <p:cTn id="29" dur="500"/>
                                        <p:tgtEl>
                                          <p:spTgt spid="98"/>
                                        </p:tgtEl>
                                      </p:cBhvr>
                                    </p:animEffect>
                                  </p:childTnLst>
                                </p:cTn>
                              </p:par>
                            </p:childTnLst>
                          </p:cTn>
                        </p:par>
                        <p:par>
                          <p:cTn id="30" fill="hold">
                            <p:stCondLst>
                              <p:cond delay="500"/>
                            </p:stCondLst>
                            <p:childTnLst>
                              <p:par>
                                <p:cTn id="31" presetID="2" presetClass="entr" presetSubtype="8" accel="20000" decel="80000" fill="hold" grpId="0" nodeType="afterEffect">
                                  <p:stCondLst>
                                    <p:cond delay="0"/>
                                  </p:stCondLst>
                                  <p:childTnLst>
                                    <p:set>
                                      <p:cBhvr>
                                        <p:cTn id="32" dur="1" fill="hold">
                                          <p:stCondLst>
                                            <p:cond delay="0"/>
                                          </p:stCondLst>
                                        </p:cTn>
                                        <p:tgtEl>
                                          <p:spTgt spid="104"/>
                                        </p:tgtEl>
                                        <p:attrNameLst>
                                          <p:attrName>style.visibility</p:attrName>
                                        </p:attrNameLst>
                                      </p:cBhvr>
                                      <p:to>
                                        <p:strVal val="visible"/>
                                      </p:to>
                                    </p:set>
                                    <p:anim calcmode="lin" valueType="num">
                                      <p:cBhvr additive="base">
                                        <p:cTn id="33" dur="500" fill="hold"/>
                                        <p:tgtEl>
                                          <p:spTgt spid="104"/>
                                        </p:tgtEl>
                                        <p:attrNameLst>
                                          <p:attrName>ppt_x</p:attrName>
                                        </p:attrNameLst>
                                      </p:cBhvr>
                                      <p:tavLst>
                                        <p:tav tm="0">
                                          <p:val>
                                            <p:strVal val="0-#ppt_w/2"/>
                                          </p:val>
                                        </p:tav>
                                        <p:tav tm="100000">
                                          <p:val>
                                            <p:strVal val="#ppt_x"/>
                                          </p:val>
                                        </p:tav>
                                      </p:tavLst>
                                    </p:anim>
                                    <p:anim calcmode="lin" valueType="num">
                                      <p:cBhvr additive="base">
                                        <p:cTn id="34" dur="500" fill="hold"/>
                                        <p:tgtEl>
                                          <p:spTgt spid="104"/>
                                        </p:tgtEl>
                                        <p:attrNameLst>
                                          <p:attrName>ppt_y</p:attrName>
                                        </p:attrNameLst>
                                      </p:cBhvr>
                                      <p:tavLst>
                                        <p:tav tm="0">
                                          <p:val>
                                            <p:strVal val="#ppt_y"/>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p:cTn id="37" dur="500" fill="hold"/>
                                        <p:tgtEl>
                                          <p:spTgt spid="105"/>
                                        </p:tgtEl>
                                        <p:attrNameLst>
                                          <p:attrName>ppt_w</p:attrName>
                                        </p:attrNameLst>
                                      </p:cBhvr>
                                      <p:tavLst>
                                        <p:tav tm="0">
                                          <p:val>
                                            <p:fltVal val="0"/>
                                          </p:val>
                                        </p:tav>
                                        <p:tav tm="100000">
                                          <p:val>
                                            <p:strVal val="#ppt_w"/>
                                          </p:val>
                                        </p:tav>
                                      </p:tavLst>
                                    </p:anim>
                                    <p:anim calcmode="lin" valueType="num">
                                      <p:cBhvr>
                                        <p:cTn id="38" dur="500" fill="hold"/>
                                        <p:tgtEl>
                                          <p:spTgt spid="105"/>
                                        </p:tgtEl>
                                        <p:attrNameLst>
                                          <p:attrName>ppt_h</p:attrName>
                                        </p:attrNameLst>
                                      </p:cBhvr>
                                      <p:tavLst>
                                        <p:tav tm="0">
                                          <p:val>
                                            <p:fltVal val="0"/>
                                          </p:val>
                                        </p:tav>
                                        <p:tav tm="100000">
                                          <p:val>
                                            <p:strVal val="#ppt_h"/>
                                          </p:val>
                                        </p:tav>
                                      </p:tavLst>
                                    </p:anim>
                                    <p:animEffect transition="in" filter="fade">
                                      <p:cBhvr>
                                        <p:cTn id="39" dur="500"/>
                                        <p:tgtEl>
                                          <p:spTgt spid="105"/>
                                        </p:tgtEl>
                                      </p:cBhvr>
                                    </p:animEffect>
                                    <p:anim calcmode="lin" valueType="num">
                                      <p:cBhvr>
                                        <p:cTn id="40" dur="500" fill="hold"/>
                                        <p:tgtEl>
                                          <p:spTgt spid="105"/>
                                        </p:tgtEl>
                                        <p:attrNameLst>
                                          <p:attrName>ppt_x</p:attrName>
                                        </p:attrNameLst>
                                      </p:cBhvr>
                                      <p:tavLst>
                                        <p:tav tm="0">
                                          <p:val>
                                            <p:fltVal val="0.5"/>
                                          </p:val>
                                        </p:tav>
                                        <p:tav tm="100000">
                                          <p:val>
                                            <p:strVal val="#ppt_x"/>
                                          </p:val>
                                        </p:tav>
                                      </p:tavLst>
                                    </p:anim>
                                    <p:anim calcmode="lin" valueType="num">
                                      <p:cBhvr>
                                        <p:cTn id="41" dur="500" fill="hold"/>
                                        <p:tgtEl>
                                          <p:spTgt spid="105"/>
                                        </p:tgtEl>
                                        <p:attrNameLst>
                                          <p:attrName>ppt_y</p:attrName>
                                        </p:attrNameLst>
                                      </p:cBhvr>
                                      <p:tavLst>
                                        <p:tav tm="0">
                                          <p:val>
                                            <p:fltVal val="0.5"/>
                                          </p:val>
                                        </p:tav>
                                        <p:tav tm="100000">
                                          <p:val>
                                            <p:strVal val="#ppt_y"/>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iterate>
                                    <p:tmAbs val="0"/>
                                  </p:iterate>
                                  <p:childTnLst>
                                    <p:set>
                                      <p:cBhvr>
                                        <p:cTn id="49" fill="hold"/>
                                        <p:tgtEl>
                                          <p:spTgt spid="102"/>
                                        </p:tgtEl>
                                        <p:attrNameLst>
                                          <p:attrName>style.visibility</p:attrName>
                                        </p:attrNameLst>
                                      </p:cBhvr>
                                      <p:to>
                                        <p:strVal val="visible"/>
                                      </p:to>
                                    </p:set>
                                    <p:animEffect transition="in" filter="wipe(down)">
                                      <p:cBhvr>
                                        <p:cTn id="50" dur="500"/>
                                        <p:tgtEl>
                                          <p:spTgt spid="102"/>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99" grpId="0" animBg="1" advAuto="0"/>
      <p:bldP spid="100" grpId="0" animBg="1"/>
      <p:bldP spid="101" grpId="0" animBg="1"/>
      <p:bldP spid="102" grpId="0" animBg="1" advAuto="0"/>
      <p:bldP spid="103" grpId="0" animBg="1" advAuto="0"/>
      <p:bldP spid="104"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Engage and Explain</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sp>
        <p:nvSpPr>
          <p:cNvPr id="62" name="Rectangle 61">
            <a:extLst>
              <a:ext uri="{FF2B5EF4-FFF2-40B4-BE49-F238E27FC236}">
                <a16:creationId xmlns:a16="http://schemas.microsoft.com/office/drawing/2014/main" id="{D1EDF1E4-F4F1-8A4A-B13A-6019363D08C0}"/>
              </a:ext>
            </a:extLst>
          </p:cNvPr>
          <p:cNvSpPr/>
          <p:nvPr/>
        </p:nvSpPr>
        <p:spPr>
          <a:xfrm>
            <a:off x="666497" y="2489116"/>
            <a:ext cx="1899193" cy="646331"/>
          </a:xfrm>
          <a:prstGeom prst="rect">
            <a:avLst/>
          </a:prstGeom>
          <a:solidFill>
            <a:schemeClr val="accent2"/>
          </a:solidFill>
        </p:spPr>
        <p:txBody>
          <a:bodyPr wrap="square">
            <a:spAutoFit/>
          </a:bodyPr>
          <a:lstStyle/>
          <a:p>
            <a:pPr algn="ctr"/>
            <a:r>
              <a:rPr lang="en-US" sz="3600" b="1" dirty="0">
                <a:solidFill>
                  <a:schemeClr val="bg1"/>
                </a:solidFill>
              </a:rPr>
              <a:t>Explain</a:t>
            </a:r>
            <a:endParaRPr lang="en-US" sz="4400" b="1" dirty="0">
              <a:solidFill>
                <a:schemeClr val="bg1"/>
              </a:solidFill>
            </a:endParaRPr>
          </a:p>
        </p:txBody>
      </p:sp>
      <p:cxnSp>
        <p:nvCxnSpPr>
          <p:cNvPr id="63" name="Straight Connector 62">
            <a:extLst>
              <a:ext uri="{FF2B5EF4-FFF2-40B4-BE49-F238E27FC236}">
                <a16:creationId xmlns:a16="http://schemas.microsoft.com/office/drawing/2014/main" id="{DD47DB85-F7FF-7D43-8AEA-2C46B91C89B7}"/>
              </a:ext>
            </a:extLst>
          </p:cNvPr>
          <p:cNvCxnSpPr>
            <a:cxnSpLocks/>
          </p:cNvCxnSpPr>
          <p:nvPr/>
        </p:nvCxnSpPr>
        <p:spPr>
          <a:xfrm>
            <a:off x="2565690" y="8539943"/>
            <a:ext cx="10456400"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771E8D-7925-0847-85E6-F6D39A2A38A3}"/>
              </a:ext>
            </a:extLst>
          </p:cNvPr>
          <p:cNvCxnSpPr>
            <a:cxnSpLocks/>
          </p:cNvCxnSpPr>
          <p:nvPr/>
        </p:nvCxnSpPr>
        <p:spPr>
          <a:xfrm>
            <a:off x="3730611" y="6139856"/>
            <a:ext cx="929147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D04D49-793C-AB47-858F-C91A1BDF49CB}"/>
              </a:ext>
            </a:extLst>
          </p:cNvPr>
          <p:cNvCxnSpPr>
            <a:cxnSpLocks/>
          </p:cNvCxnSpPr>
          <p:nvPr/>
        </p:nvCxnSpPr>
        <p:spPr>
          <a:xfrm>
            <a:off x="3633748" y="4651120"/>
            <a:ext cx="938834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9E3B17-593F-BA42-84D0-654787DBB8F5}"/>
              </a:ext>
            </a:extLst>
          </p:cNvPr>
          <p:cNvCxnSpPr>
            <a:cxnSpLocks/>
          </p:cNvCxnSpPr>
          <p:nvPr/>
        </p:nvCxnSpPr>
        <p:spPr>
          <a:xfrm>
            <a:off x="4416270" y="5400337"/>
            <a:ext cx="8605820"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A80242-46B2-6C46-B0D8-A591205D3F22}"/>
              </a:ext>
            </a:extLst>
          </p:cNvPr>
          <p:cNvCxnSpPr>
            <a:cxnSpLocks/>
          </p:cNvCxnSpPr>
          <p:nvPr/>
        </p:nvCxnSpPr>
        <p:spPr>
          <a:xfrm>
            <a:off x="2987001" y="7364271"/>
            <a:ext cx="1001621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C1DFA9-4BCA-9942-A37B-21CC07CDF38C}"/>
              </a:ext>
            </a:extLst>
          </p:cNvPr>
          <p:cNvCxnSpPr>
            <a:cxnSpLocks/>
          </p:cNvCxnSpPr>
          <p:nvPr/>
        </p:nvCxnSpPr>
        <p:spPr>
          <a:xfrm>
            <a:off x="2620124" y="3924821"/>
            <a:ext cx="1038308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FAB836C3-E5FA-9149-94FE-3F088E99E864}"/>
              </a:ext>
            </a:extLst>
          </p:cNvPr>
          <p:cNvSpPr/>
          <p:nvPr/>
        </p:nvSpPr>
        <p:spPr>
          <a:xfrm>
            <a:off x="4599996" y="4042639"/>
            <a:ext cx="9300929" cy="461665"/>
          </a:xfrm>
          <a:prstGeom prst="rect">
            <a:avLst/>
          </a:prstGeom>
        </p:spPr>
        <p:txBody>
          <a:bodyPr wrap="square">
            <a:spAutoFit/>
          </a:bodyPr>
          <a:lstStyle/>
          <a:p>
            <a:pPr lvl="0"/>
            <a:r>
              <a:rPr lang="en-US" sz="2400" dirty="0"/>
              <a:t>The purpose and procedure of the interview </a:t>
            </a:r>
          </a:p>
        </p:txBody>
      </p:sp>
      <p:sp>
        <p:nvSpPr>
          <p:cNvPr id="91" name="Rectangle 90">
            <a:extLst>
              <a:ext uri="{FF2B5EF4-FFF2-40B4-BE49-F238E27FC236}">
                <a16:creationId xmlns:a16="http://schemas.microsoft.com/office/drawing/2014/main" id="{E5AFFFFC-FCDF-EB48-ADF7-148770C82C61}"/>
              </a:ext>
            </a:extLst>
          </p:cNvPr>
          <p:cNvSpPr/>
          <p:nvPr/>
        </p:nvSpPr>
        <p:spPr>
          <a:xfrm>
            <a:off x="5263412" y="4764070"/>
            <a:ext cx="10612856" cy="461665"/>
          </a:xfrm>
          <a:prstGeom prst="rect">
            <a:avLst/>
          </a:prstGeom>
        </p:spPr>
        <p:txBody>
          <a:bodyPr wrap="square">
            <a:spAutoFit/>
          </a:bodyPr>
          <a:lstStyle/>
          <a:p>
            <a:pPr lvl="0"/>
            <a:r>
              <a:rPr lang="en-US" sz="2400" dirty="0"/>
              <a:t>The role of the interpreter</a:t>
            </a:r>
          </a:p>
        </p:txBody>
      </p:sp>
      <p:sp>
        <p:nvSpPr>
          <p:cNvPr id="92" name="Rectangle 91">
            <a:extLst>
              <a:ext uri="{FF2B5EF4-FFF2-40B4-BE49-F238E27FC236}">
                <a16:creationId xmlns:a16="http://schemas.microsoft.com/office/drawing/2014/main" id="{AE82CC4D-EC9D-3E4F-9522-7A34ADBDC1F8}"/>
              </a:ext>
            </a:extLst>
          </p:cNvPr>
          <p:cNvSpPr/>
          <p:nvPr/>
        </p:nvSpPr>
        <p:spPr>
          <a:xfrm>
            <a:off x="5413890" y="5510230"/>
            <a:ext cx="10146525" cy="461665"/>
          </a:xfrm>
          <a:prstGeom prst="rect">
            <a:avLst/>
          </a:prstGeom>
        </p:spPr>
        <p:txBody>
          <a:bodyPr wrap="square">
            <a:spAutoFit/>
          </a:bodyPr>
          <a:lstStyle/>
          <a:p>
            <a:pPr lvl="0"/>
            <a:r>
              <a:rPr lang="en-US" sz="2400" dirty="0"/>
              <a:t>The duty of confidentiality and safe space information </a:t>
            </a:r>
          </a:p>
        </p:txBody>
      </p:sp>
      <p:sp>
        <p:nvSpPr>
          <p:cNvPr id="93" name="Rectangle 92">
            <a:extLst>
              <a:ext uri="{FF2B5EF4-FFF2-40B4-BE49-F238E27FC236}">
                <a16:creationId xmlns:a16="http://schemas.microsoft.com/office/drawing/2014/main" id="{4B949BBA-E646-BB4F-A7C6-A085B2DD925B}"/>
              </a:ext>
            </a:extLst>
          </p:cNvPr>
          <p:cNvSpPr/>
          <p:nvPr/>
        </p:nvSpPr>
        <p:spPr>
          <a:xfrm>
            <a:off x="5413890" y="6177978"/>
            <a:ext cx="7179744" cy="1200329"/>
          </a:xfrm>
          <a:prstGeom prst="rect">
            <a:avLst/>
          </a:prstGeom>
        </p:spPr>
        <p:txBody>
          <a:bodyPr wrap="square">
            <a:spAutoFit/>
          </a:bodyPr>
          <a:lstStyle/>
          <a:p>
            <a:pPr lvl="0"/>
            <a:r>
              <a:rPr lang="en-US" sz="2400" dirty="0"/>
              <a:t>A reminder that the interviewee can stop at any time and an agreement on a “stop” signal to make sure they can remain in control</a:t>
            </a:r>
          </a:p>
        </p:txBody>
      </p:sp>
      <p:sp>
        <p:nvSpPr>
          <p:cNvPr id="94" name="Rectangle 93">
            <a:extLst>
              <a:ext uri="{FF2B5EF4-FFF2-40B4-BE49-F238E27FC236}">
                <a16:creationId xmlns:a16="http://schemas.microsoft.com/office/drawing/2014/main" id="{3499EDAC-5038-AC48-AEAF-821AA4342556}"/>
              </a:ext>
            </a:extLst>
          </p:cNvPr>
          <p:cNvSpPr/>
          <p:nvPr/>
        </p:nvSpPr>
        <p:spPr>
          <a:xfrm>
            <a:off x="4847901" y="7359489"/>
            <a:ext cx="8174189" cy="1200329"/>
          </a:xfrm>
          <a:prstGeom prst="rect">
            <a:avLst/>
          </a:prstGeom>
        </p:spPr>
        <p:txBody>
          <a:bodyPr wrap="square">
            <a:spAutoFit/>
          </a:bodyPr>
          <a:lstStyle/>
          <a:p>
            <a:pPr lvl="0"/>
            <a:r>
              <a:rPr lang="en-US" sz="2400" dirty="0"/>
              <a:t>An acknowledgement of how difficult it may be to answer certain questions and a note that the interviewee can let you know when something is too difficult</a:t>
            </a:r>
          </a:p>
        </p:txBody>
      </p:sp>
      <p:sp>
        <p:nvSpPr>
          <p:cNvPr id="95" name="Shape 13354">
            <a:extLst>
              <a:ext uri="{FF2B5EF4-FFF2-40B4-BE49-F238E27FC236}">
                <a16:creationId xmlns:a16="http://schemas.microsoft.com/office/drawing/2014/main" id="{CB5FF949-10F6-8F43-B627-AB857AF4D415}"/>
              </a:ext>
            </a:extLst>
          </p:cNvPr>
          <p:cNvSpPr/>
          <p:nvPr/>
        </p:nvSpPr>
        <p:spPr>
          <a:xfrm>
            <a:off x="4698902" y="4888083"/>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96" name="Oval 95">
            <a:extLst>
              <a:ext uri="{FF2B5EF4-FFF2-40B4-BE49-F238E27FC236}">
                <a16:creationId xmlns:a16="http://schemas.microsoft.com/office/drawing/2014/main" id="{23B17273-0F4D-E745-ADE7-ED5CD0CA1C69}"/>
              </a:ext>
            </a:extLst>
          </p:cNvPr>
          <p:cNvSpPr/>
          <p:nvPr/>
        </p:nvSpPr>
        <p:spPr>
          <a:xfrm>
            <a:off x="-1626" y="3876609"/>
            <a:ext cx="4697200" cy="469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Shape 13354">
            <a:extLst>
              <a:ext uri="{FF2B5EF4-FFF2-40B4-BE49-F238E27FC236}">
                <a16:creationId xmlns:a16="http://schemas.microsoft.com/office/drawing/2014/main" id="{329AB2FB-8C99-6346-8CCF-1FEC3AB36AC1}"/>
              </a:ext>
            </a:extLst>
          </p:cNvPr>
          <p:cNvSpPr/>
          <p:nvPr/>
        </p:nvSpPr>
        <p:spPr>
          <a:xfrm>
            <a:off x="4098738" y="418059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122" name="Shape 13354">
            <a:extLst>
              <a:ext uri="{FF2B5EF4-FFF2-40B4-BE49-F238E27FC236}">
                <a16:creationId xmlns:a16="http://schemas.microsoft.com/office/drawing/2014/main" id="{576C6F53-7F6D-0844-BEAB-A63B3E6CB58C}"/>
              </a:ext>
            </a:extLst>
          </p:cNvPr>
          <p:cNvSpPr/>
          <p:nvPr/>
        </p:nvSpPr>
        <p:spPr>
          <a:xfrm>
            <a:off x="4894117" y="5649402"/>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123" name="Shape 13354">
            <a:extLst>
              <a:ext uri="{FF2B5EF4-FFF2-40B4-BE49-F238E27FC236}">
                <a16:creationId xmlns:a16="http://schemas.microsoft.com/office/drawing/2014/main" id="{B72C1400-B4AC-C549-8734-70100B6CC165}"/>
              </a:ext>
            </a:extLst>
          </p:cNvPr>
          <p:cNvSpPr/>
          <p:nvPr/>
        </p:nvSpPr>
        <p:spPr>
          <a:xfrm>
            <a:off x="4949099" y="6596054"/>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124" name="Shape 13354">
            <a:extLst>
              <a:ext uri="{FF2B5EF4-FFF2-40B4-BE49-F238E27FC236}">
                <a16:creationId xmlns:a16="http://schemas.microsoft.com/office/drawing/2014/main" id="{4F374A36-93C0-6245-A44F-5F40E768A7C0}"/>
              </a:ext>
            </a:extLst>
          </p:cNvPr>
          <p:cNvSpPr/>
          <p:nvPr/>
        </p:nvSpPr>
        <p:spPr>
          <a:xfrm>
            <a:off x="4381186" y="776984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pic>
        <p:nvPicPr>
          <p:cNvPr id="125" name="Picture Placeholder 10">
            <a:extLst>
              <a:ext uri="{FF2B5EF4-FFF2-40B4-BE49-F238E27FC236}">
                <a16:creationId xmlns:a16="http://schemas.microsoft.com/office/drawing/2014/main" id="{0997202E-FDBF-8248-9C95-A43982956DC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2261" t="-327" r="12176" b="327"/>
          <a:stretch/>
        </p:blipFill>
        <p:spPr>
          <a:xfrm>
            <a:off x="159200" y="4019472"/>
            <a:ext cx="4378916" cy="4431358"/>
          </a:xfrm>
          <a:custGeom>
            <a:avLst/>
            <a:gdLst>
              <a:gd name="connsiteX0" fmla="*/ 1703406 w 3406812"/>
              <a:gd name="connsiteY0" fmla="*/ 0 h 3406812"/>
              <a:gd name="connsiteX1" fmla="*/ 3406812 w 3406812"/>
              <a:gd name="connsiteY1" fmla="*/ 1703406 h 3406812"/>
              <a:gd name="connsiteX2" fmla="*/ 1703406 w 3406812"/>
              <a:gd name="connsiteY2" fmla="*/ 3406812 h 3406812"/>
              <a:gd name="connsiteX3" fmla="*/ 0 w 3406812"/>
              <a:gd name="connsiteY3" fmla="*/ 1703406 h 3406812"/>
              <a:gd name="connsiteX4" fmla="*/ 1703406 w 3406812"/>
              <a:gd name="connsiteY4" fmla="*/ 0 h 340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812" h="3406812">
                <a:moveTo>
                  <a:pt x="1703406" y="0"/>
                </a:moveTo>
                <a:cubicBezTo>
                  <a:pt x="2644171" y="0"/>
                  <a:pt x="3406812" y="762641"/>
                  <a:pt x="3406812" y="1703406"/>
                </a:cubicBezTo>
                <a:cubicBezTo>
                  <a:pt x="3406812" y="2644171"/>
                  <a:pt x="2644171" y="3406812"/>
                  <a:pt x="1703406" y="3406812"/>
                </a:cubicBezTo>
                <a:cubicBezTo>
                  <a:pt x="762641" y="3406812"/>
                  <a:pt x="0" y="2644171"/>
                  <a:pt x="0" y="1703406"/>
                </a:cubicBezTo>
                <a:cubicBezTo>
                  <a:pt x="0" y="762641"/>
                  <a:pt x="762641" y="0"/>
                  <a:pt x="1703406" y="0"/>
                </a:cubicBezTo>
                <a:close/>
              </a:path>
            </a:pathLst>
          </a:custGeom>
        </p:spPr>
      </p:pic>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127" name="Slide Number Placeholder 5">
            <a:extLst>
              <a:ext uri="{FF2B5EF4-FFF2-40B4-BE49-F238E27FC236}">
                <a16:creationId xmlns:a16="http://schemas.microsoft.com/office/drawing/2014/main" id="{8206B34B-6191-0D48-A9C6-C2B9F125912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17</a:t>
            </a:fld>
            <a:endParaRPr lang="en-US" altLang="en-US" sz="1200" dirty="0">
              <a:solidFill>
                <a:schemeClr val="bg1"/>
              </a:solidFill>
            </a:endParaRPr>
          </a:p>
        </p:txBody>
      </p:sp>
    </p:spTree>
    <p:extLst>
      <p:ext uri="{BB962C8B-B14F-4D97-AF65-F5344CB8AC3E}">
        <p14:creationId xmlns:p14="http://schemas.microsoft.com/office/powerpoint/2010/main" val="74684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left)">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animBg="1" advAuto="0"/>
      <p:bldP spid="97" grpId="0" animBg="1" advAuto="0"/>
      <p:bldP spid="122" grpId="0" animBg="1" advAuto="0"/>
      <p:bldP spid="123" grpId="0" animBg="1" advAuto="0"/>
      <p:bldP spid="12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D801C940-5AAD-4D4F-9E85-5AB7F2935841}"/>
              </a:ext>
            </a:extLst>
          </p:cNvPr>
          <p:cNvCxnSpPr>
            <a:cxnSpLocks/>
          </p:cNvCxnSpPr>
          <p:nvPr/>
        </p:nvCxnSpPr>
        <p:spPr>
          <a:xfrm>
            <a:off x="2565690" y="8369209"/>
            <a:ext cx="1043752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636" name="Shape 636"/>
          <p:cNvSpPr>
            <a:spLocks noGrp="1"/>
          </p:cNvSpPr>
          <p:nvPr>
            <p:ph type="title"/>
          </p:nvPr>
        </p:nvSpPr>
        <p:spPr>
          <a:xfrm>
            <a:off x="596900" y="322247"/>
            <a:ext cx="12558713" cy="854455"/>
          </a:xfrm>
        </p:spPr>
        <p:txBody>
          <a:bodyPr>
            <a:normAutofit/>
          </a:bodyPr>
          <a:lstStyle/>
          <a:p>
            <a:pPr lvl="0" algn="l"/>
            <a:r>
              <a:rPr lang="en-US" dirty="0"/>
              <a:t>Engage and Explain</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sp>
        <p:nvSpPr>
          <p:cNvPr id="62" name="Rectangle 61">
            <a:extLst>
              <a:ext uri="{FF2B5EF4-FFF2-40B4-BE49-F238E27FC236}">
                <a16:creationId xmlns:a16="http://schemas.microsoft.com/office/drawing/2014/main" id="{D1EDF1E4-F4F1-8A4A-B13A-6019363D08C0}"/>
              </a:ext>
            </a:extLst>
          </p:cNvPr>
          <p:cNvSpPr/>
          <p:nvPr/>
        </p:nvSpPr>
        <p:spPr>
          <a:xfrm>
            <a:off x="666497" y="2489116"/>
            <a:ext cx="1953627" cy="646331"/>
          </a:xfrm>
          <a:prstGeom prst="rect">
            <a:avLst/>
          </a:prstGeom>
          <a:solidFill>
            <a:schemeClr val="accent2"/>
          </a:solidFill>
        </p:spPr>
        <p:txBody>
          <a:bodyPr wrap="square">
            <a:spAutoFit/>
          </a:bodyPr>
          <a:lstStyle/>
          <a:p>
            <a:pPr algn="ctr"/>
            <a:r>
              <a:rPr lang="en-US" sz="3600" b="1" dirty="0">
                <a:solidFill>
                  <a:schemeClr val="bg1"/>
                </a:solidFill>
              </a:rPr>
              <a:t>Engage</a:t>
            </a:r>
            <a:endParaRPr lang="en-US" sz="4400" b="1" dirty="0">
              <a:solidFill>
                <a:schemeClr val="bg1"/>
              </a:solidFill>
            </a:endParaRPr>
          </a:p>
        </p:txBody>
      </p:sp>
      <p:cxnSp>
        <p:nvCxnSpPr>
          <p:cNvPr id="63" name="Straight Connector 62">
            <a:extLst>
              <a:ext uri="{FF2B5EF4-FFF2-40B4-BE49-F238E27FC236}">
                <a16:creationId xmlns:a16="http://schemas.microsoft.com/office/drawing/2014/main" id="{DD47DB85-F7FF-7D43-8AEA-2C46B91C89B7}"/>
              </a:ext>
            </a:extLst>
          </p:cNvPr>
          <p:cNvCxnSpPr>
            <a:cxnSpLocks/>
          </p:cNvCxnSpPr>
          <p:nvPr/>
        </p:nvCxnSpPr>
        <p:spPr>
          <a:xfrm>
            <a:off x="2565690" y="7665086"/>
            <a:ext cx="1043752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771E8D-7925-0847-85E6-F6D39A2A38A3}"/>
              </a:ext>
            </a:extLst>
          </p:cNvPr>
          <p:cNvCxnSpPr>
            <a:cxnSpLocks/>
          </p:cNvCxnSpPr>
          <p:nvPr/>
        </p:nvCxnSpPr>
        <p:spPr>
          <a:xfrm>
            <a:off x="3748895" y="6081984"/>
            <a:ext cx="9254318"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D04D49-793C-AB47-858F-C91A1BDF49CB}"/>
              </a:ext>
            </a:extLst>
          </p:cNvPr>
          <p:cNvCxnSpPr>
            <a:cxnSpLocks/>
          </p:cNvCxnSpPr>
          <p:nvPr/>
        </p:nvCxnSpPr>
        <p:spPr>
          <a:xfrm>
            <a:off x="3633748" y="4523795"/>
            <a:ext cx="936946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9E3B17-593F-BA42-84D0-654787DBB8F5}"/>
              </a:ext>
            </a:extLst>
          </p:cNvPr>
          <p:cNvCxnSpPr>
            <a:cxnSpLocks/>
          </p:cNvCxnSpPr>
          <p:nvPr/>
        </p:nvCxnSpPr>
        <p:spPr>
          <a:xfrm>
            <a:off x="4416270" y="5388762"/>
            <a:ext cx="858694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A80242-46B2-6C46-B0D8-A591205D3F22}"/>
              </a:ext>
            </a:extLst>
          </p:cNvPr>
          <p:cNvCxnSpPr>
            <a:cxnSpLocks/>
          </p:cNvCxnSpPr>
          <p:nvPr/>
        </p:nvCxnSpPr>
        <p:spPr>
          <a:xfrm>
            <a:off x="3063914" y="6739238"/>
            <a:ext cx="993929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C1DFA9-4BCA-9942-A37B-21CC07CDF38C}"/>
              </a:ext>
            </a:extLst>
          </p:cNvPr>
          <p:cNvCxnSpPr>
            <a:cxnSpLocks/>
          </p:cNvCxnSpPr>
          <p:nvPr/>
        </p:nvCxnSpPr>
        <p:spPr>
          <a:xfrm>
            <a:off x="2620124" y="3924821"/>
            <a:ext cx="1038308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FAB836C3-E5FA-9149-94FE-3F088E99E864}"/>
              </a:ext>
            </a:extLst>
          </p:cNvPr>
          <p:cNvSpPr/>
          <p:nvPr/>
        </p:nvSpPr>
        <p:spPr>
          <a:xfrm>
            <a:off x="4599996" y="4042639"/>
            <a:ext cx="9300929" cy="461665"/>
          </a:xfrm>
          <a:prstGeom prst="rect">
            <a:avLst/>
          </a:prstGeom>
        </p:spPr>
        <p:txBody>
          <a:bodyPr wrap="square">
            <a:spAutoFit/>
          </a:bodyPr>
          <a:lstStyle/>
          <a:p>
            <a:pPr lvl="0"/>
            <a:r>
              <a:rPr lang="en-CA" altLang="en-US" sz="2400" dirty="0">
                <a:latin typeface="Calibri" charset="0"/>
                <a:ea typeface="MS PGothic" charset="-128"/>
                <a:cs typeface="Calibri" charset="0"/>
              </a:rPr>
              <a:t>Creating a supportive and welcoming space </a:t>
            </a:r>
            <a:endParaRPr lang="en-US" sz="2400" dirty="0"/>
          </a:p>
        </p:txBody>
      </p:sp>
      <p:sp>
        <p:nvSpPr>
          <p:cNvPr id="91" name="Rectangle 90">
            <a:extLst>
              <a:ext uri="{FF2B5EF4-FFF2-40B4-BE49-F238E27FC236}">
                <a16:creationId xmlns:a16="http://schemas.microsoft.com/office/drawing/2014/main" id="{E5AFFFFC-FCDF-EB48-ADF7-148770C82C61}"/>
              </a:ext>
            </a:extLst>
          </p:cNvPr>
          <p:cNvSpPr/>
          <p:nvPr/>
        </p:nvSpPr>
        <p:spPr>
          <a:xfrm>
            <a:off x="5155929" y="4544746"/>
            <a:ext cx="6913155" cy="830997"/>
          </a:xfrm>
          <a:prstGeom prst="rect">
            <a:avLst/>
          </a:prstGeom>
        </p:spPr>
        <p:txBody>
          <a:bodyPr wrap="square">
            <a:spAutoFit/>
          </a:bodyPr>
          <a:lstStyle/>
          <a:p>
            <a:pPr lvl="0"/>
            <a:r>
              <a:rPr lang="en-US" sz="2400" dirty="0"/>
              <a:t>Using both verbal and non-verbal communication to convey acceptance and safety </a:t>
            </a:r>
          </a:p>
        </p:txBody>
      </p:sp>
      <p:sp>
        <p:nvSpPr>
          <p:cNvPr id="92" name="Rectangle 91">
            <a:extLst>
              <a:ext uri="{FF2B5EF4-FFF2-40B4-BE49-F238E27FC236}">
                <a16:creationId xmlns:a16="http://schemas.microsoft.com/office/drawing/2014/main" id="{AE82CC4D-EC9D-3E4F-9522-7A34ADBDC1F8}"/>
              </a:ext>
            </a:extLst>
          </p:cNvPr>
          <p:cNvSpPr/>
          <p:nvPr/>
        </p:nvSpPr>
        <p:spPr>
          <a:xfrm>
            <a:off x="5362759" y="5462387"/>
            <a:ext cx="10146525" cy="461665"/>
          </a:xfrm>
          <a:prstGeom prst="rect">
            <a:avLst/>
          </a:prstGeom>
        </p:spPr>
        <p:txBody>
          <a:bodyPr wrap="square">
            <a:spAutoFit/>
          </a:bodyPr>
          <a:lstStyle/>
          <a:p>
            <a:pPr lvl="0"/>
            <a:r>
              <a:rPr lang="en-CA" altLang="en-US" sz="2400" dirty="0">
                <a:latin typeface="Calibri" charset="0"/>
                <a:ea typeface="MS PGothic" charset="-128"/>
                <a:cs typeface="Calibri" charset="0"/>
              </a:rPr>
              <a:t>Approaching every individual in a non-judgmental manner</a:t>
            </a:r>
            <a:endParaRPr lang="en-US" sz="2400" dirty="0"/>
          </a:p>
        </p:txBody>
      </p:sp>
      <p:sp>
        <p:nvSpPr>
          <p:cNvPr id="93" name="Rectangle 92">
            <a:extLst>
              <a:ext uri="{FF2B5EF4-FFF2-40B4-BE49-F238E27FC236}">
                <a16:creationId xmlns:a16="http://schemas.microsoft.com/office/drawing/2014/main" id="{4B949BBA-E646-BB4F-A7C6-A085B2DD925B}"/>
              </a:ext>
            </a:extLst>
          </p:cNvPr>
          <p:cNvSpPr/>
          <p:nvPr/>
        </p:nvSpPr>
        <p:spPr>
          <a:xfrm>
            <a:off x="5321972" y="6160467"/>
            <a:ext cx="7676967" cy="461665"/>
          </a:xfrm>
          <a:prstGeom prst="rect">
            <a:avLst/>
          </a:prstGeom>
        </p:spPr>
        <p:txBody>
          <a:bodyPr wrap="square">
            <a:spAutoFit/>
          </a:bodyPr>
          <a:lstStyle/>
          <a:p>
            <a:pPr lvl="0"/>
            <a:r>
              <a:rPr lang="en-US" sz="2400" dirty="0"/>
              <a:t>Asking if the individual is comfortable with the interpreter</a:t>
            </a:r>
          </a:p>
        </p:txBody>
      </p:sp>
      <p:sp>
        <p:nvSpPr>
          <p:cNvPr id="94" name="Rectangle 93">
            <a:extLst>
              <a:ext uri="{FF2B5EF4-FFF2-40B4-BE49-F238E27FC236}">
                <a16:creationId xmlns:a16="http://schemas.microsoft.com/office/drawing/2014/main" id="{3499EDAC-5038-AC48-AEAF-821AA4342556}"/>
              </a:ext>
            </a:extLst>
          </p:cNvPr>
          <p:cNvSpPr/>
          <p:nvPr/>
        </p:nvSpPr>
        <p:spPr>
          <a:xfrm>
            <a:off x="5113290" y="6810939"/>
            <a:ext cx="8174189" cy="830997"/>
          </a:xfrm>
          <a:prstGeom prst="rect">
            <a:avLst/>
          </a:prstGeom>
        </p:spPr>
        <p:txBody>
          <a:bodyPr wrap="square">
            <a:spAutoFit/>
          </a:bodyPr>
          <a:lstStyle/>
          <a:p>
            <a:pPr lvl="0"/>
            <a:r>
              <a:rPr lang="en-US" altLang="en-US" sz="2400" dirty="0">
                <a:latin typeface="Calibri" charset="0"/>
                <a:ea typeface="MS PGothic" charset="-128"/>
                <a:cs typeface="Calibri" charset="0"/>
              </a:rPr>
              <a:t>For persons who have a diverse gender identity, asking or confirming current name and pronouns</a:t>
            </a:r>
            <a:endParaRPr lang="en-US" sz="2400" dirty="0"/>
          </a:p>
        </p:txBody>
      </p:sp>
      <p:sp>
        <p:nvSpPr>
          <p:cNvPr id="95" name="Shape 13354">
            <a:extLst>
              <a:ext uri="{FF2B5EF4-FFF2-40B4-BE49-F238E27FC236}">
                <a16:creationId xmlns:a16="http://schemas.microsoft.com/office/drawing/2014/main" id="{CB5FF949-10F6-8F43-B627-AB857AF4D415}"/>
              </a:ext>
            </a:extLst>
          </p:cNvPr>
          <p:cNvSpPr/>
          <p:nvPr/>
        </p:nvSpPr>
        <p:spPr>
          <a:xfrm>
            <a:off x="4629651" y="4844107"/>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96" name="Oval 95">
            <a:extLst>
              <a:ext uri="{FF2B5EF4-FFF2-40B4-BE49-F238E27FC236}">
                <a16:creationId xmlns:a16="http://schemas.microsoft.com/office/drawing/2014/main" id="{23B17273-0F4D-E745-ADE7-ED5CD0CA1C69}"/>
              </a:ext>
            </a:extLst>
          </p:cNvPr>
          <p:cNvSpPr/>
          <p:nvPr/>
        </p:nvSpPr>
        <p:spPr>
          <a:xfrm>
            <a:off x="-1626" y="3876609"/>
            <a:ext cx="4697200" cy="469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Shape 13354">
            <a:extLst>
              <a:ext uri="{FF2B5EF4-FFF2-40B4-BE49-F238E27FC236}">
                <a16:creationId xmlns:a16="http://schemas.microsoft.com/office/drawing/2014/main" id="{329AB2FB-8C99-6346-8CCF-1FEC3AB36AC1}"/>
              </a:ext>
            </a:extLst>
          </p:cNvPr>
          <p:cNvSpPr/>
          <p:nvPr/>
        </p:nvSpPr>
        <p:spPr>
          <a:xfrm>
            <a:off x="4098738" y="418059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122" name="Shape 13354">
            <a:extLst>
              <a:ext uri="{FF2B5EF4-FFF2-40B4-BE49-F238E27FC236}">
                <a16:creationId xmlns:a16="http://schemas.microsoft.com/office/drawing/2014/main" id="{576C6F53-7F6D-0844-BEAB-A63B3E6CB58C}"/>
              </a:ext>
            </a:extLst>
          </p:cNvPr>
          <p:cNvSpPr/>
          <p:nvPr/>
        </p:nvSpPr>
        <p:spPr>
          <a:xfrm>
            <a:off x="4822336" y="5603720"/>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123" name="Shape 13354">
            <a:extLst>
              <a:ext uri="{FF2B5EF4-FFF2-40B4-BE49-F238E27FC236}">
                <a16:creationId xmlns:a16="http://schemas.microsoft.com/office/drawing/2014/main" id="{B72C1400-B4AC-C549-8734-70100B6CC165}"/>
              </a:ext>
            </a:extLst>
          </p:cNvPr>
          <p:cNvSpPr/>
          <p:nvPr/>
        </p:nvSpPr>
        <p:spPr>
          <a:xfrm>
            <a:off x="4850578" y="6299160"/>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124" name="Shape 13354">
            <a:extLst>
              <a:ext uri="{FF2B5EF4-FFF2-40B4-BE49-F238E27FC236}">
                <a16:creationId xmlns:a16="http://schemas.microsoft.com/office/drawing/2014/main" id="{4F374A36-93C0-6245-A44F-5F40E768A7C0}"/>
              </a:ext>
            </a:extLst>
          </p:cNvPr>
          <p:cNvSpPr/>
          <p:nvPr/>
        </p:nvSpPr>
        <p:spPr>
          <a:xfrm>
            <a:off x="4643748" y="7087179"/>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pic>
        <p:nvPicPr>
          <p:cNvPr id="125" name="Picture Placeholder 10">
            <a:extLst>
              <a:ext uri="{FF2B5EF4-FFF2-40B4-BE49-F238E27FC236}">
                <a16:creationId xmlns:a16="http://schemas.microsoft.com/office/drawing/2014/main" id="{0997202E-FDBF-8248-9C95-A43982956DC9}"/>
              </a:ext>
            </a:extLst>
          </p:cNvPr>
          <p:cNvPicPr>
            <a:picLocks noChangeAspect="1"/>
          </p:cNvPicPr>
          <p:nvPr/>
        </p:nvPicPr>
        <p:blipFill rotWithShape="1">
          <a:blip r:embed="rId3"/>
          <a:srcRect l="5999" t="-53" r="12510" b="53"/>
          <a:stretch/>
        </p:blipFill>
        <p:spPr>
          <a:xfrm>
            <a:off x="159200" y="4007759"/>
            <a:ext cx="4378916" cy="4430186"/>
          </a:xfrm>
          <a:custGeom>
            <a:avLst/>
            <a:gdLst>
              <a:gd name="connsiteX0" fmla="*/ 1703406 w 3406812"/>
              <a:gd name="connsiteY0" fmla="*/ 0 h 3406812"/>
              <a:gd name="connsiteX1" fmla="*/ 3406812 w 3406812"/>
              <a:gd name="connsiteY1" fmla="*/ 1703406 h 3406812"/>
              <a:gd name="connsiteX2" fmla="*/ 1703406 w 3406812"/>
              <a:gd name="connsiteY2" fmla="*/ 3406812 h 3406812"/>
              <a:gd name="connsiteX3" fmla="*/ 0 w 3406812"/>
              <a:gd name="connsiteY3" fmla="*/ 1703406 h 3406812"/>
              <a:gd name="connsiteX4" fmla="*/ 1703406 w 3406812"/>
              <a:gd name="connsiteY4" fmla="*/ 0 h 340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812" h="3406812">
                <a:moveTo>
                  <a:pt x="1703406" y="0"/>
                </a:moveTo>
                <a:cubicBezTo>
                  <a:pt x="2644171" y="0"/>
                  <a:pt x="3406812" y="762641"/>
                  <a:pt x="3406812" y="1703406"/>
                </a:cubicBezTo>
                <a:cubicBezTo>
                  <a:pt x="3406812" y="2644171"/>
                  <a:pt x="2644171" y="3406812"/>
                  <a:pt x="1703406" y="3406812"/>
                </a:cubicBezTo>
                <a:cubicBezTo>
                  <a:pt x="762641" y="3406812"/>
                  <a:pt x="0" y="2644171"/>
                  <a:pt x="0" y="1703406"/>
                </a:cubicBezTo>
                <a:cubicBezTo>
                  <a:pt x="0" y="762641"/>
                  <a:pt x="762641" y="0"/>
                  <a:pt x="1703406" y="0"/>
                </a:cubicBezTo>
                <a:close/>
              </a:path>
            </a:pathLst>
          </a:custGeom>
        </p:spPr>
      </p:pic>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6E44BD4C-CFDD-0442-B244-52C7ED45696F}"/>
              </a:ext>
            </a:extLst>
          </p:cNvPr>
          <p:cNvSpPr/>
          <p:nvPr/>
        </p:nvSpPr>
        <p:spPr>
          <a:xfrm>
            <a:off x="4695574" y="7812532"/>
            <a:ext cx="8174189" cy="461665"/>
          </a:xfrm>
          <a:prstGeom prst="rect">
            <a:avLst/>
          </a:prstGeom>
        </p:spPr>
        <p:txBody>
          <a:bodyPr wrap="square">
            <a:spAutoFit/>
          </a:bodyPr>
          <a:lstStyle/>
          <a:p>
            <a:pPr lvl="0"/>
            <a:r>
              <a:rPr lang="en-US" sz="2400" dirty="0"/>
              <a:t>Beginning the interview with simple, non-sensitive topics</a:t>
            </a:r>
          </a:p>
        </p:txBody>
      </p:sp>
      <p:sp>
        <p:nvSpPr>
          <p:cNvPr id="54" name="Shape 13354">
            <a:extLst>
              <a:ext uri="{FF2B5EF4-FFF2-40B4-BE49-F238E27FC236}">
                <a16:creationId xmlns:a16="http://schemas.microsoft.com/office/drawing/2014/main" id="{138B4E53-BD49-0948-B0FE-5D434168698F}"/>
              </a:ext>
            </a:extLst>
          </p:cNvPr>
          <p:cNvSpPr/>
          <p:nvPr/>
        </p:nvSpPr>
        <p:spPr>
          <a:xfrm>
            <a:off x="4232018" y="7871237"/>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anchor="ctr"/>
          <a:lstStyle/>
          <a:p>
            <a:pPr>
              <a:defRPr sz="3200"/>
            </a:pPr>
            <a:endParaRPr sz="1600"/>
          </a:p>
        </p:txBody>
      </p:sp>
      <p:sp>
        <p:nvSpPr>
          <p:cNvPr id="2" name="Rectangle 1">
            <a:extLst>
              <a:ext uri="{FF2B5EF4-FFF2-40B4-BE49-F238E27FC236}">
                <a16:creationId xmlns:a16="http://schemas.microsoft.com/office/drawing/2014/main" id="{D9865D34-DF4A-8C47-A136-47C4D84E1BC1}"/>
              </a:ext>
            </a:extLst>
          </p:cNvPr>
          <p:cNvSpPr/>
          <p:nvPr/>
        </p:nvSpPr>
        <p:spPr>
          <a:xfrm>
            <a:off x="3337739" y="2542729"/>
            <a:ext cx="4688142" cy="584775"/>
          </a:xfrm>
          <a:prstGeom prst="rect">
            <a:avLst/>
          </a:prstGeom>
        </p:spPr>
        <p:txBody>
          <a:bodyPr wrap="none">
            <a:spAutoFit/>
          </a:bodyPr>
          <a:lstStyle/>
          <a:p>
            <a:pPr algn="ctr"/>
            <a:r>
              <a:rPr lang="en-US" sz="3200" dirty="0"/>
              <a:t>How can we build rapport?</a:t>
            </a:r>
          </a:p>
        </p:txBody>
      </p:sp>
      <p:cxnSp>
        <p:nvCxnSpPr>
          <p:cNvPr id="55" name="Straight Connector 54">
            <a:extLst>
              <a:ext uri="{FF2B5EF4-FFF2-40B4-BE49-F238E27FC236}">
                <a16:creationId xmlns:a16="http://schemas.microsoft.com/office/drawing/2014/main" id="{8B31C7F8-729D-024C-8D6D-90A22F8B75D2}"/>
              </a:ext>
            </a:extLst>
          </p:cNvPr>
          <p:cNvCxnSpPr>
            <a:cxnSpLocks/>
          </p:cNvCxnSpPr>
          <p:nvPr/>
        </p:nvCxnSpPr>
        <p:spPr bwMode="auto">
          <a:xfrm>
            <a:off x="3089579" y="2489116"/>
            <a:ext cx="0" cy="707886"/>
          </a:xfrm>
          <a:prstGeom prst="line">
            <a:avLst/>
          </a:prstGeom>
          <a:blipFill dpi="0" rotWithShape="0">
            <a:blip r:embed="rId4"/>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Slide Number Placeholder 5">
            <a:extLst>
              <a:ext uri="{FF2B5EF4-FFF2-40B4-BE49-F238E27FC236}">
                <a16:creationId xmlns:a16="http://schemas.microsoft.com/office/drawing/2014/main" id="{FA8C9D26-EE43-DA47-8540-B3B0D2A25D3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18</a:t>
            </a:fld>
            <a:endParaRPr lang="en-US" altLang="en-US" sz="1200" dirty="0">
              <a:solidFill>
                <a:schemeClr val="bg1"/>
              </a:solidFill>
            </a:endParaRPr>
          </a:p>
        </p:txBody>
      </p:sp>
    </p:spTree>
    <p:extLst>
      <p:ext uri="{BB962C8B-B14F-4D97-AF65-F5344CB8AC3E}">
        <p14:creationId xmlns:p14="http://schemas.microsoft.com/office/powerpoint/2010/main" val="60008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left)">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animBg="1" advAuto="0"/>
      <p:bldP spid="97" grpId="0" animBg="1" advAuto="0"/>
      <p:bldP spid="122" grpId="0" animBg="1" advAuto="0"/>
      <p:bldP spid="123" grpId="0" animBg="1" advAuto="0"/>
      <p:bldP spid="124" grpId="0" animBg="1" advAuto="0"/>
      <p:bldP spid="51" grpId="0"/>
      <p:bldP spid="5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Engage and Explain</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D9865D34-DF4A-8C47-A136-47C4D84E1BC1}"/>
              </a:ext>
            </a:extLst>
          </p:cNvPr>
          <p:cNvSpPr/>
          <p:nvPr/>
        </p:nvSpPr>
        <p:spPr>
          <a:xfrm>
            <a:off x="725329" y="2441320"/>
            <a:ext cx="11390736" cy="1077218"/>
          </a:xfrm>
          <a:prstGeom prst="rect">
            <a:avLst/>
          </a:prstGeom>
        </p:spPr>
        <p:txBody>
          <a:bodyPr wrap="square">
            <a:spAutoFit/>
          </a:bodyPr>
          <a:lstStyle/>
          <a:p>
            <a:r>
              <a:rPr lang="en-US" altLang="en-US" sz="3200" dirty="0"/>
              <a:t>Questions you may use to begin an interview with a person with diverse SOGIESC, when re</a:t>
            </a:r>
            <a:r>
              <a:rPr lang="en-US" sz="3200" dirty="0">
                <a:latin typeface="Calibri" charset="0"/>
                <a:ea typeface="Calibri" charset="0"/>
                <a:cs typeface="Calibri" charset="0"/>
              </a:rPr>
              <a:t>l</a:t>
            </a:r>
            <a:r>
              <a:rPr lang="en-US" altLang="en-US" sz="3200" dirty="0"/>
              <a:t>evant</a:t>
            </a:r>
            <a:endParaRPr lang="en-US" sz="3200" dirty="0"/>
          </a:p>
        </p:txBody>
      </p:sp>
      <p:cxnSp>
        <p:nvCxnSpPr>
          <p:cNvPr id="55" name="Straight Connector 54">
            <a:extLst>
              <a:ext uri="{FF2B5EF4-FFF2-40B4-BE49-F238E27FC236}">
                <a16:creationId xmlns:a16="http://schemas.microsoft.com/office/drawing/2014/main" id="{8B31C7F8-729D-024C-8D6D-90A22F8B75D2}"/>
              </a:ext>
            </a:extLst>
          </p:cNvPr>
          <p:cNvCxnSpPr>
            <a:cxnSpLocks/>
          </p:cNvCxnSpPr>
          <p:nvPr/>
        </p:nvCxnSpPr>
        <p:spPr bwMode="auto">
          <a:xfrm>
            <a:off x="663643" y="2489116"/>
            <a:ext cx="0" cy="958622"/>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9" name="Shape 602">
            <a:extLst>
              <a:ext uri="{FF2B5EF4-FFF2-40B4-BE49-F238E27FC236}">
                <a16:creationId xmlns:a16="http://schemas.microsoft.com/office/drawing/2014/main" id="{B36FD372-F156-5848-B244-52B6C1D432F9}"/>
              </a:ext>
            </a:extLst>
          </p:cNvPr>
          <p:cNvSpPr/>
          <p:nvPr/>
        </p:nvSpPr>
        <p:spPr>
          <a:xfrm>
            <a:off x="6037" y="6793061"/>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10" name="Shape 599">
            <a:extLst>
              <a:ext uri="{FF2B5EF4-FFF2-40B4-BE49-F238E27FC236}">
                <a16:creationId xmlns:a16="http://schemas.microsoft.com/office/drawing/2014/main" id="{BEBFCDF2-930C-8041-92F9-F5C76E0C0F05}"/>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endParaRPr sz="1200" dirty="0">
              <a:latin typeface="Calibri Regular"/>
            </a:endParaRPr>
          </a:p>
        </p:txBody>
      </p:sp>
      <p:sp>
        <p:nvSpPr>
          <p:cNvPr id="111" name="Shape 603">
            <a:extLst>
              <a:ext uri="{FF2B5EF4-FFF2-40B4-BE49-F238E27FC236}">
                <a16:creationId xmlns:a16="http://schemas.microsoft.com/office/drawing/2014/main" id="{E1A1C3EA-BD42-114E-80FD-F59B0463ACBF}"/>
              </a:ext>
            </a:extLst>
          </p:cNvPr>
          <p:cNvSpPr/>
          <p:nvPr/>
        </p:nvSpPr>
        <p:spPr>
          <a:xfrm>
            <a:off x="6037" y="5758373"/>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12" name="Shape 605">
            <a:extLst>
              <a:ext uri="{FF2B5EF4-FFF2-40B4-BE49-F238E27FC236}">
                <a16:creationId xmlns:a16="http://schemas.microsoft.com/office/drawing/2014/main" id="{F74D937C-7905-664D-BCA0-4F23E5589F11}"/>
              </a:ext>
            </a:extLst>
          </p:cNvPr>
          <p:cNvSpPr/>
          <p:nvPr/>
        </p:nvSpPr>
        <p:spPr>
          <a:xfrm>
            <a:off x="6038" y="4712148"/>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13" name="Shape 617">
            <a:extLst>
              <a:ext uri="{FF2B5EF4-FFF2-40B4-BE49-F238E27FC236}">
                <a16:creationId xmlns:a16="http://schemas.microsoft.com/office/drawing/2014/main" id="{1ACA04F5-C147-3340-8843-0CD899664965}"/>
              </a:ext>
            </a:extLst>
          </p:cNvPr>
          <p:cNvSpPr/>
          <p:nvPr/>
        </p:nvSpPr>
        <p:spPr>
          <a:xfrm>
            <a:off x="1584010" y="3782516"/>
            <a:ext cx="10333408" cy="869964"/>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a:spcBef>
                <a:spcPts val="300"/>
              </a:spcBef>
            </a:pPr>
            <a:r>
              <a:rPr lang="en-CA" sz="2400" dirty="0">
                <a:cs typeface="MS PGothic" charset="0"/>
              </a:rPr>
              <a:t>May I record information about your [sexual orientation, gender identity, gender expression or sex characteristics] in [file, database, etc.]?</a:t>
            </a:r>
          </a:p>
        </p:txBody>
      </p:sp>
      <p:sp>
        <p:nvSpPr>
          <p:cNvPr id="114" name="Shape 618">
            <a:extLst>
              <a:ext uri="{FF2B5EF4-FFF2-40B4-BE49-F238E27FC236}">
                <a16:creationId xmlns:a16="http://schemas.microsoft.com/office/drawing/2014/main" id="{87D31EEB-8B31-3F43-8F6F-FD830B28967F}"/>
              </a:ext>
            </a:extLst>
          </p:cNvPr>
          <p:cNvSpPr/>
          <p:nvPr/>
        </p:nvSpPr>
        <p:spPr>
          <a:xfrm>
            <a:off x="1595370" y="4784275"/>
            <a:ext cx="10935891" cy="869964"/>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400" kern="0" dirty="0">
                <a:cs typeface="MS PGothic" charset="0"/>
              </a:rPr>
              <a:t>May I share information about your [sexual orientation, gender identity, gender expression or sex characteristics] with [person, entity, etc.]? </a:t>
            </a:r>
          </a:p>
        </p:txBody>
      </p:sp>
      <p:sp>
        <p:nvSpPr>
          <p:cNvPr id="115" name="Shape 619">
            <a:extLst>
              <a:ext uri="{FF2B5EF4-FFF2-40B4-BE49-F238E27FC236}">
                <a16:creationId xmlns:a16="http://schemas.microsoft.com/office/drawing/2014/main" id="{3F9006F2-3EFF-0B42-A557-6B772E3933E6}"/>
              </a:ext>
            </a:extLst>
          </p:cNvPr>
          <p:cNvSpPr/>
          <p:nvPr/>
        </p:nvSpPr>
        <p:spPr>
          <a:xfrm>
            <a:off x="1603886" y="5830932"/>
            <a:ext cx="10802701" cy="869964"/>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400" kern="0" dirty="0">
                <a:cs typeface="MS PGothic" charset="0"/>
              </a:rPr>
              <a:t>Do your family members know about your [sexual orientation, gender identity, gender expression or sex characteristics] ? If so, may we discuss it in front of them?</a:t>
            </a:r>
          </a:p>
        </p:txBody>
      </p:sp>
      <p:sp>
        <p:nvSpPr>
          <p:cNvPr id="116" name="Shape 599">
            <a:extLst>
              <a:ext uri="{FF2B5EF4-FFF2-40B4-BE49-F238E27FC236}">
                <a16:creationId xmlns:a16="http://schemas.microsoft.com/office/drawing/2014/main" id="{BC7AE021-33E3-7E46-B0EA-9C996D04311B}"/>
              </a:ext>
            </a:extLst>
          </p:cNvPr>
          <p:cNvSpPr/>
          <p:nvPr/>
        </p:nvSpPr>
        <p:spPr>
          <a:xfrm>
            <a:off x="6038" y="4884925"/>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endParaRPr sz="1200" dirty="0">
              <a:latin typeface="Calibri Regular"/>
            </a:endParaRPr>
          </a:p>
        </p:txBody>
      </p:sp>
      <p:sp>
        <p:nvSpPr>
          <p:cNvPr id="117" name="Shape 599">
            <a:extLst>
              <a:ext uri="{FF2B5EF4-FFF2-40B4-BE49-F238E27FC236}">
                <a16:creationId xmlns:a16="http://schemas.microsoft.com/office/drawing/2014/main" id="{47E37CF0-62CE-7843-ACEF-5F77AB797156}"/>
              </a:ext>
            </a:extLst>
          </p:cNvPr>
          <p:cNvSpPr/>
          <p:nvPr/>
        </p:nvSpPr>
        <p:spPr>
          <a:xfrm>
            <a:off x="6038" y="5943408"/>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endParaRPr sz="1200" dirty="0">
              <a:latin typeface="Calibri Regular"/>
            </a:endParaRPr>
          </a:p>
        </p:txBody>
      </p:sp>
      <p:sp>
        <p:nvSpPr>
          <p:cNvPr id="118" name="Shape 602">
            <a:extLst>
              <a:ext uri="{FF2B5EF4-FFF2-40B4-BE49-F238E27FC236}">
                <a16:creationId xmlns:a16="http://schemas.microsoft.com/office/drawing/2014/main" id="{53AD5B94-64AB-954B-88C1-506BD73C7297}"/>
              </a:ext>
            </a:extLst>
          </p:cNvPr>
          <p:cNvSpPr/>
          <p:nvPr/>
        </p:nvSpPr>
        <p:spPr>
          <a:xfrm>
            <a:off x="6037" y="7863530"/>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19" name="Shape 619">
            <a:extLst>
              <a:ext uri="{FF2B5EF4-FFF2-40B4-BE49-F238E27FC236}">
                <a16:creationId xmlns:a16="http://schemas.microsoft.com/office/drawing/2014/main" id="{93171EE6-FDF1-2742-8CBF-AA6131C844A2}"/>
              </a:ext>
            </a:extLst>
          </p:cNvPr>
          <p:cNvSpPr/>
          <p:nvPr/>
        </p:nvSpPr>
        <p:spPr>
          <a:xfrm>
            <a:off x="1603886" y="7077980"/>
            <a:ext cx="10802701" cy="500632"/>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US" altLang="en-US" sz="2400" dirty="0">
                <a:latin typeface="Calibri" charset="0"/>
                <a:ea typeface="MS PGothic" charset="-128"/>
                <a:cs typeface="Calibri" charset="0"/>
              </a:rPr>
              <a:t>Do you have a partner or spouse who may also need assistance?</a:t>
            </a:r>
          </a:p>
        </p:txBody>
      </p:sp>
      <p:sp>
        <p:nvSpPr>
          <p:cNvPr id="120" name="Shape 599">
            <a:extLst>
              <a:ext uri="{FF2B5EF4-FFF2-40B4-BE49-F238E27FC236}">
                <a16:creationId xmlns:a16="http://schemas.microsoft.com/office/drawing/2014/main" id="{0BF5049C-A981-A149-A066-0F1A9E6260AD}"/>
              </a:ext>
            </a:extLst>
          </p:cNvPr>
          <p:cNvSpPr/>
          <p:nvPr/>
        </p:nvSpPr>
        <p:spPr>
          <a:xfrm>
            <a:off x="6038" y="7001509"/>
            <a:ext cx="1411705" cy="686907"/>
          </a:xfrm>
          <a:prstGeom prst="homePlate">
            <a:avLst/>
          </a:prstGeom>
          <a:solidFill>
            <a:schemeClr val="accent3"/>
          </a:solidFill>
          <a:ln w="12700" cap="flat">
            <a:noFill/>
            <a:miter lim="400000"/>
          </a:ln>
          <a:effectLst/>
        </p:spPr>
        <p:txBody>
          <a:bodyPr wrap="square" lIns="65015" tIns="65015" rIns="65015" bIns="65015" numCol="1" anchor="ctr">
            <a:noAutofit/>
          </a:bodyPr>
          <a:lstStyle/>
          <a:p>
            <a:pPr algn="ctr">
              <a:defRPr sz="1200">
                <a:solidFill>
                  <a:srgbClr val="FFFFFF"/>
                </a:solidFill>
              </a:defRPr>
            </a:pPr>
            <a:endParaRPr sz="1200" dirty="0">
              <a:latin typeface="Calibri Regular"/>
            </a:endParaRPr>
          </a:p>
        </p:txBody>
      </p:sp>
      <p:sp>
        <p:nvSpPr>
          <p:cNvPr id="121" name="TextBox 120">
            <a:extLst>
              <a:ext uri="{FF2B5EF4-FFF2-40B4-BE49-F238E27FC236}">
                <a16:creationId xmlns:a16="http://schemas.microsoft.com/office/drawing/2014/main" id="{FBBCD1E3-BBAE-0546-9D16-FD05A7BFA502}"/>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127" name="Shape 619">
            <a:extLst>
              <a:ext uri="{FF2B5EF4-FFF2-40B4-BE49-F238E27FC236}">
                <a16:creationId xmlns:a16="http://schemas.microsoft.com/office/drawing/2014/main" id="{311E122C-FB3E-5B4D-B819-63AE9C2AD44E}"/>
              </a:ext>
            </a:extLst>
          </p:cNvPr>
          <p:cNvSpPr/>
          <p:nvPr/>
        </p:nvSpPr>
        <p:spPr>
          <a:xfrm>
            <a:off x="1603886" y="7979455"/>
            <a:ext cx="11232166" cy="796097"/>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a:lnSpc>
                <a:spcPct val="90000"/>
              </a:lnSpc>
              <a:spcBef>
                <a:spcPts val="300"/>
              </a:spcBef>
              <a:buClr>
                <a:srgbClr val="AF1D38"/>
              </a:buClr>
            </a:pPr>
            <a:r>
              <a:rPr lang="en-US" altLang="en-US" sz="2400" dirty="0">
                <a:latin typeface="Calibri" charset="0"/>
                <a:ea typeface="MS PGothic" charset="-128"/>
                <a:cs typeface="Calibri" charset="0"/>
              </a:rPr>
              <a:t>[For individuals who have disclosed a diverse gender identity only] What gender, name, pronoun and title would you like us to use? </a:t>
            </a:r>
          </a:p>
        </p:txBody>
      </p:sp>
      <p:sp>
        <p:nvSpPr>
          <p:cNvPr id="128" name="Shape 599">
            <a:extLst>
              <a:ext uri="{FF2B5EF4-FFF2-40B4-BE49-F238E27FC236}">
                <a16:creationId xmlns:a16="http://schemas.microsoft.com/office/drawing/2014/main" id="{114E6F6B-64AA-3046-8C0E-E3857FBCCB8B}"/>
              </a:ext>
            </a:extLst>
          </p:cNvPr>
          <p:cNvSpPr/>
          <p:nvPr/>
        </p:nvSpPr>
        <p:spPr>
          <a:xfrm>
            <a:off x="6038" y="7999701"/>
            <a:ext cx="1411705" cy="686907"/>
          </a:xfrm>
          <a:prstGeom prst="homePlate">
            <a:avLst/>
          </a:prstGeom>
          <a:solidFill>
            <a:schemeClr val="accent4"/>
          </a:solidFill>
          <a:ln w="12700" cap="flat">
            <a:noFill/>
            <a:miter lim="400000"/>
          </a:ln>
          <a:effectLst/>
        </p:spPr>
        <p:txBody>
          <a:bodyPr wrap="square" lIns="65015" tIns="65015" rIns="65015" bIns="65015" numCol="1" anchor="ctr">
            <a:noAutofit/>
          </a:bodyPr>
          <a:lstStyle/>
          <a:p>
            <a:pPr algn="ctr">
              <a:defRPr sz="1200">
                <a:solidFill>
                  <a:srgbClr val="FFFFFF"/>
                </a:solidFill>
              </a:defRPr>
            </a:pPr>
            <a:endParaRPr sz="1200" dirty="0">
              <a:solidFill>
                <a:schemeClr val="accent4"/>
              </a:solidFill>
              <a:latin typeface="Calibri Regular"/>
            </a:endParaRPr>
          </a:p>
        </p:txBody>
      </p:sp>
      <p:sp>
        <p:nvSpPr>
          <p:cNvPr id="129" name="Shape 602">
            <a:extLst>
              <a:ext uri="{FF2B5EF4-FFF2-40B4-BE49-F238E27FC236}">
                <a16:creationId xmlns:a16="http://schemas.microsoft.com/office/drawing/2014/main" id="{66D59F65-D5DF-614A-A966-72EEB8495E74}"/>
              </a:ext>
            </a:extLst>
          </p:cNvPr>
          <p:cNvSpPr/>
          <p:nvPr/>
        </p:nvSpPr>
        <p:spPr>
          <a:xfrm>
            <a:off x="6037" y="8781068"/>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30" name="Slide Number Placeholder 5">
            <a:extLst>
              <a:ext uri="{FF2B5EF4-FFF2-40B4-BE49-F238E27FC236}">
                <a16:creationId xmlns:a16="http://schemas.microsoft.com/office/drawing/2014/main" id="{F2908B46-C7B3-BB45-8593-6EF3B779B6E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19</a:t>
            </a:fld>
            <a:endParaRPr lang="en-US" altLang="en-US" sz="1200" dirty="0">
              <a:solidFill>
                <a:schemeClr val="bg1"/>
              </a:solidFill>
            </a:endParaRPr>
          </a:p>
        </p:txBody>
      </p:sp>
    </p:spTree>
    <p:extLst>
      <p:ext uri="{BB962C8B-B14F-4D97-AF65-F5344CB8AC3E}">
        <p14:creationId xmlns:p14="http://schemas.microsoft.com/office/powerpoint/2010/main" val="405016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p:tmAbs val="0"/>
                                  </p:iterate>
                                  <p:childTnLst>
                                    <p:set>
                                      <p:cBhvr>
                                        <p:cTn id="14" fill="hold"/>
                                        <p:tgtEl>
                                          <p:spTgt spid="112"/>
                                        </p:tgtEl>
                                        <p:attrNameLst>
                                          <p:attrName>style.visibility</p:attrName>
                                        </p:attrNameLst>
                                      </p:cBhvr>
                                      <p:to>
                                        <p:strVal val="visible"/>
                                      </p:to>
                                    </p:set>
                                    <p:animEffect transition="in" filter="wipe(down)">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childTnLst>
                          </p:cTn>
                        </p:par>
                        <p:par>
                          <p:cTn id="25" fill="hold">
                            <p:stCondLst>
                              <p:cond delay="1000"/>
                            </p:stCondLst>
                            <p:childTnLst>
                              <p:par>
                                <p:cTn id="26" presetID="22" presetClass="entr" presetSubtype="4" fill="hold" grpId="0" nodeType="afterEffect">
                                  <p:stCondLst>
                                    <p:cond delay="0"/>
                                  </p:stCondLst>
                                  <p:iterate>
                                    <p:tmAbs val="0"/>
                                  </p:iterate>
                                  <p:childTnLst>
                                    <p:set>
                                      <p:cBhvr>
                                        <p:cTn id="27" fill="hold"/>
                                        <p:tgtEl>
                                          <p:spTgt spid="111"/>
                                        </p:tgtEl>
                                        <p:attrNameLst>
                                          <p:attrName>style.visibility</p:attrName>
                                        </p:attrNameLst>
                                      </p:cBhvr>
                                      <p:to>
                                        <p:strVal val="visible"/>
                                      </p:to>
                                    </p:set>
                                    <p:animEffect transition="in" filter="wipe(down)">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left)">
                                      <p:cBhvr>
                                        <p:cTn id="33" dur="500"/>
                                        <p:tgtEl>
                                          <p:spTgt spid="11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childTnLst>
                          </p:cTn>
                        </p:par>
                        <p:par>
                          <p:cTn id="38" fill="hold">
                            <p:stCondLst>
                              <p:cond delay="1000"/>
                            </p:stCondLst>
                            <p:childTnLst>
                              <p:par>
                                <p:cTn id="39" presetID="22" presetClass="entr" presetSubtype="4" fill="hold" grpId="0" nodeType="afterEffect">
                                  <p:stCondLst>
                                    <p:cond delay="0"/>
                                  </p:stCondLst>
                                  <p:iterate>
                                    <p:tmAbs val="0"/>
                                  </p:iterate>
                                  <p:childTnLst>
                                    <p:set>
                                      <p:cBhvr>
                                        <p:cTn id="40" fill="hold"/>
                                        <p:tgtEl>
                                          <p:spTgt spid="109"/>
                                        </p:tgtEl>
                                        <p:attrNameLst>
                                          <p:attrName>style.visibility</p:attrName>
                                        </p:attrNameLst>
                                      </p:cBhvr>
                                      <p:to>
                                        <p:strVal val="visible"/>
                                      </p:to>
                                    </p:set>
                                    <p:animEffect transition="in" filter="wipe(down)">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wipe(left)">
                                      <p:cBhvr>
                                        <p:cTn id="46" dur="500"/>
                                        <p:tgtEl>
                                          <p:spTgt spid="1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9"/>
                                        </p:tgtEl>
                                        <p:attrNameLst>
                                          <p:attrName>style.visibility</p:attrName>
                                        </p:attrNameLst>
                                      </p:cBhvr>
                                      <p:to>
                                        <p:strVal val="visible"/>
                                      </p:to>
                                    </p:set>
                                    <p:animEffect transition="in" filter="fade">
                                      <p:cBhvr>
                                        <p:cTn id="50" dur="500"/>
                                        <p:tgtEl>
                                          <p:spTgt spid="119"/>
                                        </p:tgtEl>
                                      </p:cBhvr>
                                    </p:animEffect>
                                  </p:childTnLst>
                                </p:cTn>
                              </p:par>
                            </p:childTnLst>
                          </p:cTn>
                        </p:par>
                        <p:par>
                          <p:cTn id="51" fill="hold">
                            <p:stCondLst>
                              <p:cond delay="1000"/>
                            </p:stCondLst>
                            <p:childTnLst>
                              <p:par>
                                <p:cTn id="52" presetID="22" presetClass="entr" presetSubtype="4" fill="hold" grpId="0" nodeType="afterEffect">
                                  <p:stCondLst>
                                    <p:cond delay="0"/>
                                  </p:stCondLst>
                                  <p:iterate>
                                    <p:tmAbs val="0"/>
                                  </p:iterate>
                                  <p:childTnLst>
                                    <p:set>
                                      <p:cBhvr>
                                        <p:cTn id="53" fill="hold"/>
                                        <p:tgtEl>
                                          <p:spTgt spid="118"/>
                                        </p:tgtEl>
                                        <p:attrNameLst>
                                          <p:attrName>style.visibility</p:attrName>
                                        </p:attrNameLst>
                                      </p:cBhvr>
                                      <p:to>
                                        <p:strVal val="visible"/>
                                      </p:to>
                                    </p:set>
                                    <p:animEffect transition="in" filter="wipe(down)">
                                      <p:cBhvr>
                                        <p:cTn id="54" dur="500"/>
                                        <p:tgtEl>
                                          <p:spTgt spid="1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wipe(left)">
                                      <p:cBhvr>
                                        <p:cTn id="59" dur="500"/>
                                        <p:tgtEl>
                                          <p:spTgt spid="128"/>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29"/>
                                        </p:tgtEl>
                                        <p:attrNameLst>
                                          <p:attrName>style.visibility</p:attrName>
                                        </p:attrNameLst>
                                      </p:cBhvr>
                                      <p:to>
                                        <p:strVal val="visible"/>
                                      </p:to>
                                    </p:set>
                                    <p:animEffect transition="in" filter="wipe(down)">
                                      <p:cBhvr>
                                        <p:cTn id="6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advAuto="0"/>
      <p:bldP spid="110" grpId="0" animBg="1"/>
      <p:bldP spid="111" grpId="0" animBg="1" advAuto="0"/>
      <p:bldP spid="112" grpId="0" animBg="1" advAuto="0"/>
      <p:bldP spid="113" grpId="0" animBg="1" advAuto="0"/>
      <p:bldP spid="114" grpId="0" animBg="1" advAuto="0"/>
      <p:bldP spid="115" grpId="0" animBg="1" advAuto="0"/>
      <p:bldP spid="116" grpId="0" animBg="1"/>
      <p:bldP spid="117" grpId="0" animBg="1"/>
      <p:bldP spid="118" grpId="0" animBg="1" advAuto="0"/>
      <p:bldP spid="119" grpId="0" animBg="1" advAuto="0"/>
      <p:bldP spid="120" grpId="0" animBg="1"/>
      <p:bldP spid="127" grpId="0" animBg="1" advAuto="0"/>
      <p:bldP spid="128" grpId="0" animBg="1"/>
      <p:bldP spid="12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a chair&#10;&#10;Description automatically generated">
            <a:extLst>
              <a:ext uri="{FF2B5EF4-FFF2-40B4-BE49-F238E27FC236}">
                <a16:creationId xmlns:a16="http://schemas.microsoft.com/office/drawing/2014/main" id="{F87CE0D6-AB2B-42E2-B0A8-D9642E9FA4C8}"/>
              </a:ext>
            </a:extLst>
          </p:cNvPr>
          <p:cNvPicPr>
            <a:picLocks noChangeAspect="1"/>
          </p:cNvPicPr>
          <p:nvPr/>
        </p:nvPicPr>
        <p:blipFill rotWithShape="1">
          <a:blip r:embed="rId3"/>
          <a:srcRect r="11151"/>
          <a:stretch/>
        </p:blipFill>
        <p:spPr>
          <a:xfrm>
            <a:off x="0" y="-1"/>
            <a:ext cx="13003214" cy="9756775"/>
          </a:xfrm>
          <a:prstGeom prst="rect">
            <a:avLst/>
          </a:prstGeom>
        </p:spPr>
      </p:pic>
      <p:sp>
        <p:nvSpPr>
          <p:cNvPr id="14" name="Title 20">
            <a:extLst>
              <a:ext uri="{FF2B5EF4-FFF2-40B4-BE49-F238E27FC236}">
                <a16:creationId xmlns:a16="http://schemas.microsoft.com/office/drawing/2014/main" id="{DDFCE260-D5DC-2C47-B131-6E5FDDE64270}"/>
              </a:ext>
            </a:extLst>
          </p:cNvPr>
          <p:cNvSpPr txBox="1">
            <a:spLocks/>
          </p:cNvSpPr>
          <p:nvPr/>
        </p:nvSpPr>
        <p:spPr>
          <a:xfrm>
            <a:off x="1133061" y="6006781"/>
            <a:ext cx="10902994" cy="1908215"/>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4000" cap="all" dirty="0">
                <a:solidFill>
                  <a:schemeClr val="bg1"/>
                </a:solidFill>
                <a:latin typeface="+mn-lt"/>
                <a:ea typeface="Montserrat" charset="0"/>
                <a:cs typeface="Montserrat" charset="0"/>
              </a:rPr>
              <a:t>Sexual Orientation, Gender Identity, Gender Expression and Sex Characteristics (SOGIESC) </a:t>
            </a:r>
            <a:br>
              <a:rPr lang="en-US" sz="4000" cap="all" dirty="0">
                <a:solidFill>
                  <a:schemeClr val="bg1"/>
                </a:solidFill>
                <a:latin typeface="+mn-lt"/>
                <a:ea typeface="Montserrat" charset="0"/>
                <a:cs typeface="Montserrat" charset="0"/>
              </a:rPr>
            </a:br>
            <a:r>
              <a:rPr lang="en-US" sz="4400" b="1" cap="all" dirty="0">
                <a:solidFill>
                  <a:schemeClr val="bg1"/>
                </a:solidFill>
                <a:latin typeface="+mn-lt"/>
                <a:ea typeface="Montserrat" charset="0"/>
                <a:cs typeface="Montserrat" charset="0"/>
              </a:rPr>
              <a:t>in Forced Displacement and Migration</a:t>
            </a:r>
            <a:endParaRPr lang="en-US" sz="40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nvSpPr>
        <p:spPr>
          <a:xfrm>
            <a:off x="1048000" y="5593006"/>
            <a:ext cx="10988055" cy="2632373"/>
          </a:xfrm>
          <a:prstGeom prst="rect">
            <a:avLst/>
          </a:prstGeom>
          <a:ln w="63500">
            <a:solidFill>
              <a:schemeClr val="bg1"/>
            </a:solidFill>
            <a:miter lim="400000"/>
          </a:ln>
        </p:spPr>
        <p:txBody>
          <a:bodyPr lIns="32381" tIns="32381" rIns="32381" bIns="32381" anchor="ctr"/>
          <a:lstStyle/>
          <a:p>
            <a:pPr defTabSz="372391">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nvPicPr>
        <p:blipFill>
          <a:blip r:embed="rId4"/>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en-US" sz="2000" cap="all" dirty="0">
                <a:solidFill>
                  <a:schemeClr val="bg1"/>
                </a:solidFill>
                <a:latin typeface="+mj-lt"/>
                <a:ea typeface="Montserrat" charset="0"/>
                <a:cs typeface="Montserrat" charset="0"/>
              </a:rPr>
              <a:t>DATE   /    TIME   /   OTHER NOTES</a:t>
            </a:r>
          </a:p>
        </p:txBody>
      </p:sp>
      <p:grpSp>
        <p:nvGrpSpPr>
          <p:cNvPr id="11" name="Group 10">
            <a:extLst>
              <a:ext uri="{FF2B5EF4-FFF2-40B4-BE49-F238E27FC236}">
                <a16:creationId xmlns:a16="http://schemas.microsoft.com/office/drawing/2014/main" id="{B4859875-97C0-0242-81EF-FDC952F35446}"/>
              </a:ext>
            </a:extLst>
          </p:cNvPr>
          <p:cNvGrpSpPr/>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1FDA2140-4350-7948-89B5-4FBE07EE5E54}"/>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274CF45F-2D81-814E-AE49-5CB44F9C53D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2F0CBB0-34F4-504B-88F5-D4AA4B53440C}"/>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8" name="Group 47">
            <a:extLst>
              <a:ext uri="{FF2B5EF4-FFF2-40B4-BE49-F238E27FC236}">
                <a16:creationId xmlns:a16="http://schemas.microsoft.com/office/drawing/2014/main" id="{05109130-836B-F64A-96A4-B28378A35D58}"/>
              </a:ext>
            </a:extLst>
          </p:cNvPr>
          <p:cNvGrpSpPr/>
          <p:nvPr/>
        </p:nvGrpSpPr>
        <p:grpSpPr>
          <a:xfrm>
            <a:off x="663643" y="3740941"/>
            <a:ext cx="3768707" cy="879621"/>
            <a:chOff x="878781" y="3817931"/>
            <a:chExt cx="2608645" cy="608861"/>
          </a:xfrm>
        </p:grpSpPr>
        <p:sp>
          <p:nvSpPr>
            <p:cNvPr id="49" name="Freeform: Shape 84">
              <a:extLst>
                <a:ext uri="{FF2B5EF4-FFF2-40B4-BE49-F238E27FC236}">
                  <a16:creationId xmlns:a16="http://schemas.microsoft.com/office/drawing/2014/main" id="{4537A155-1237-2747-8A29-38F81E65A000}"/>
                </a:ext>
              </a:extLst>
            </p:cNvPr>
            <p:cNvSpPr/>
            <p:nvPr/>
          </p:nvSpPr>
          <p:spPr>
            <a:xfrm>
              <a:off x="878781" y="3817931"/>
              <a:ext cx="2608645"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Inhaltsplatzhalter 4">
              <a:extLst>
                <a:ext uri="{FF2B5EF4-FFF2-40B4-BE49-F238E27FC236}">
                  <a16:creationId xmlns:a16="http://schemas.microsoft.com/office/drawing/2014/main" id="{7E051FE4-2FE7-504C-977F-CE2668895210}"/>
                </a:ext>
              </a:extLst>
            </p:cNvPr>
            <p:cNvSpPr txBox="1">
              <a:spLocks/>
            </p:cNvSpPr>
            <p:nvPr/>
          </p:nvSpPr>
          <p:spPr>
            <a:xfrm>
              <a:off x="1040815" y="3911702"/>
              <a:ext cx="2337420" cy="4260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4000" b="1" cap="all" dirty="0">
                  <a:latin typeface="+mn-lt"/>
                </a:rPr>
                <a:t>OBTAIN</a:t>
              </a:r>
              <a:endParaRPr lang="en-US" sz="2800" cap="all" dirty="0">
                <a:latin typeface="+mn-lt"/>
              </a:endParaRPr>
            </a:p>
          </p:txBody>
        </p:sp>
      </p:grpSp>
      <p:grpSp>
        <p:nvGrpSpPr>
          <p:cNvPr id="58" name="Group 57">
            <a:extLst>
              <a:ext uri="{FF2B5EF4-FFF2-40B4-BE49-F238E27FC236}">
                <a16:creationId xmlns:a16="http://schemas.microsoft.com/office/drawing/2014/main" id="{B6E2D64F-C258-7245-8AC2-5BB56A27481B}"/>
              </a:ext>
            </a:extLst>
          </p:cNvPr>
          <p:cNvGrpSpPr/>
          <p:nvPr/>
        </p:nvGrpSpPr>
        <p:grpSpPr>
          <a:xfrm>
            <a:off x="4642120" y="3766112"/>
            <a:ext cx="3768706" cy="879621"/>
            <a:chOff x="3292086" y="3817931"/>
            <a:chExt cx="2608645" cy="608861"/>
          </a:xfrm>
        </p:grpSpPr>
        <p:sp>
          <p:nvSpPr>
            <p:cNvPr id="59" name="Freeform: Shape 84">
              <a:extLst>
                <a:ext uri="{FF2B5EF4-FFF2-40B4-BE49-F238E27FC236}">
                  <a16:creationId xmlns:a16="http://schemas.microsoft.com/office/drawing/2014/main" id="{8C272F3C-C5EF-854F-8479-997344EEF513}"/>
                </a:ext>
              </a:extLst>
            </p:cNvPr>
            <p:cNvSpPr/>
            <p:nvPr/>
          </p:nvSpPr>
          <p:spPr>
            <a:xfrm>
              <a:off x="3292086" y="3817931"/>
              <a:ext cx="2608645"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Inhaltsplatzhalter 4">
              <a:extLst>
                <a:ext uri="{FF2B5EF4-FFF2-40B4-BE49-F238E27FC236}">
                  <a16:creationId xmlns:a16="http://schemas.microsoft.com/office/drawing/2014/main" id="{D957C343-85D7-BB4B-B3FB-EFBA7DE43C83}"/>
                </a:ext>
              </a:extLst>
            </p:cNvPr>
            <p:cNvSpPr txBox="1">
              <a:spLocks/>
            </p:cNvSpPr>
            <p:nvPr/>
          </p:nvSpPr>
          <p:spPr>
            <a:xfrm>
              <a:off x="3549177" y="3907906"/>
              <a:ext cx="2105097" cy="4260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defTabSz="1092434">
                <a:lnSpc>
                  <a:spcPct val="100000"/>
                </a:lnSpc>
                <a:spcAft>
                  <a:spcPts val="900"/>
                </a:spcAft>
                <a:buNone/>
              </a:pPr>
              <a:r>
                <a:rPr lang="en-US" sz="4000" b="1" cap="all" dirty="0" err="1">
                  <a:latin typeface="+mn-lt"/>
                </a:rPr>
                <a:t>analyse</a:t>
              </a:r>
              <a:endParaRPr lang="en-US" sz="1800" cap="all" dirty="0">
                <a:latin typeface="+mn-lt"/>
              </a:endParaRPr>
            </a:p>
          </p:txBody>
        </p:sp>
      </p:grpSp>
      <p:grpSp>
        <p:nvGrpSpPr>
          <p:cNvPr id="92" name="Group 91">
            <a:extLst>
              <a:ext uri="{FF2B5EF4-FFF2-40B4-BE49-F238E27FC236}">
                <a16:creationId xmlns:a16="http://schemas.microsoft.com/office/drawing/2014/main" id="{E3267344-8EC4-7C48-B2C7-3D71AF5F2446}"/>
              </a:ext>
            </a:extLst>
          </p:cNvPr>
          <p:cNvGrpSpPr/>
          <p:nvPr/>
        </p:nvGrpSpPr>
        <p:grpSpPr>
          <a:xfrm>
            <a:off x="8620596" y="3764064"/>
            <a:ext cx="3662957" cy="879621"/>
            <a:chOff x="5706362" y="3817931"/>
            <a:chExt cx="2535447" cy="608861"/>
          </a:xfrm>
        </p:grpSpPr>
        <p:sp>
          <p:nvSpPr>
            <p:cNvPr id="93" name="Freeform: Shape 84">
              <a:extLst>
                <a:ext uri="{FF2B5EF4-FFF2-40B4-BE49-F238E27FC236}">
                  <a16:creationId xmlns:a16="http://schemas.microsoft.com/office/drawing/2014/main" id="{AE36FF29-6BF8-7147-94E4-ED0B27D596EC}"/>
                </a:ext>
              </a:extLst>
            </p:cNvPr>
            <p:cNvSpPr/>
            <p:nvPr/>
          </p:nvSpPr>
          <p:spPr>
            <a:xfrm>
              <a:off x="5706362" y="3817931"/>
              <a:ext cx="2535447"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Inhaltsplatzhalter 4">
              <a:extLst>
                <a:ext uri="{FF2B5EF4-FFF2-40B4-BE49-F238E27FC236}">
                  <a16:creationId xmlns:a16="http://schemas.microsoft.com/office/drawing/2014/main" id="{9D21F889-F317-3248-BB62-642661CE841C}"/>
                </a:ext>
              </a:extLst>
            </p:cNvPr>
            <p:cNvSpPr txBox="1">
              <a:spLocks/>
            </p:cNvSpPr>
            <p:nvPr/>
          </p:nvSpPr>
          <p:spPr>
            <a:xfrm>
              <a:off x="5948936" y="3926747"/>
              <a:ext cx="2105097" cy="4260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4000" b="1" cap="all" dirty="0">
                  <a:latin typeface="+mn-lt"/>
                </a:rPr>
                <a:t>CLARIFY</a:t>
              </a:r>
              <a:endParaRPr lang="en-US" sz="2800" cap="all" dirty="0">
                <a:latin typeface="+mn-lt"/>
              </a:endParaRPr>
            </a:p>
          </p:txBody>
        </p:sp>
      </p:grpSp>
      <p:sp>
        <p:nvSpPr>
          <p:cNvPr id="96" name="Freeform 15">
            <a:extLst>
              <a:ext uri="{FF2B5EF4-FFF2-40B4-BE49-F238E27FC236}">
                <a16:creationId xmlns:a16="http://schemas.microsoft.com/office/drawing/2014/main" id="{F1F241A7-070B-1F43-8C4F-B830C1122CA6}"/>
              </a:ext>
            </a:extLst>
          </p:cNvPr>
          <p:cNvSpPr>
            <a:spLocks/>
          </p:cNvSpPr>
          <p:nvPr/>
        </p:nvSpPr>
        <p:spPr bwMode="auto">
          <a:xfrm>
            <a:off x="2025448" y="5216022"/>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tx1">
              <a:lumMod val="10000"/>
              <a:lumOff val="9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8" name="Rectangle 97">
            <a:extLst>
              <a:ext uri="{FF2B5EF4-FFF2-40B4-BE49-F238E27FC236}">
                <a16:creationId xmlns:a16="http://schemas.microsoft.com/office/drawing/2014/main" id="{2A608E30-93FD-2742-AE99-6AD1228477E5}"/>
              </a:ext>
            </a:extLst>
          </p:cNvPr>
          <p:cNvSpPr/>
          <p:nvPr/>
        </p:nvSpPr>
        <p:spPr>
          <a:xfrm>
            <a:off x="3014206" y="7158154"/>
            <a:ext cx="1828673" cy="523220"/>
          </a:xfrm>
          <a:prstGeom prst="rect">
            <a:avLst/>
          </a:prstGeom>
          <a:solidFill>
            <a:schemeClr val="bg1"/>
          </a:solidFill>
          <a:ln w="25400">
            <a:solidFill>
              <a:schemeClr val="bg1">
                <a:lumMod val="85000"/>
              </a:schemeClr>
            </a:solidFill>
          </a:ln>
        </p:spPr>
        <p:txBody>
          <a:bodyPr wrap="square" anchor="ctr">
            <a:spAutoFit/>
          </a:bodyPr>
          <a:lstStyle/>
          <a:p>
            <a:pPr algn="ctr"/>
            <a:r>
              <a:rPr lang="en-US" sz="2800" b="1" dirty="0">
                <a:ea typeface="MS PGothic" pitchFamily="34" charset="-128"/>
                <a:cs typeface="MS PGothic" charset="0"/>
              </a:rPr>
              <a:t>Reliable</a:t>
            </a:r>
            <a:endParaRPr lang="en-US" sz="1400" b="1" dirty="0">
              <a:ea typeface="MS PGothic" pitchFamily="34" charset="-128"/>
              <a:cs typeface="MS PGothic" charset="0"/>
            </a:endParaRPr>
          </a:p>
        </p:txBody>
      </p:sp>
      <p:sp>
        <p:nvSpPr>
          <p:cNvPr id="99" name="Rectangle 98">
            <a:extLst>
              <a:ext uri="{FF2B5EF4-FFF2-40B4-BE49-F238E27FC236}">
                <a16:creationId xmlns:a16="http://schemas.microsoft.com/office/drawing/2014/main" id="{A232A53E-CDFB-6745-A80C-8A275E1671EB}"/>
              </a:ext>
            </a:extLst>
          </p:cNvPr>
          <p:cNvSpPr/>
          <p:nvPr/>
        </p:nvSpPr>
        <p:spPr>
          <a:xfrm>
            <a:off x="5590469" y="7158154"/>
            <a:ext cx="1828673" cy="523220"/>
          </a:xfrm>
          <a:prstGeom prst="rect">
            <a:avLst/>
          </a:prstGeom>
          <a:solidFill>
            <a:schemeClr val="bg1"/>
          </a:solidFill>
          <a:ln w="25400">
            <a:solidFill>
              <a:schemeClr val="bg1">
                <a:lumMod val="85000"/>
              </a:schemeClr>
            </a:solidFill>
          </a:ln>
        </p:spPr>
        <p:txBody>
          <a:bodyPr wrap="square" anchor="ctr">
            <a:spAutoFit/>
          </a:bodyPr>
          <a:lstStyle/>
          <a:p>
            <a:pPr algn="ctr"/>
            <a:r>
              <a:rPr lang="en-US" sz="2800" b="1" dirty="0">
                <a:ea typeface="MS PGothic" pitchFamily="34" charset="-128"/>
                <a:cs typeface="MS PGothic" charset="0"/>
              </a:rPr>
              <a:t>Relevant</a:t>
            </a:r>
          </a:p>
        </p:txBody>
      </p:sp>
      <p:sp>
        <p:nvSpPr>
          <p:cNvPr id="100" name="Rectangle 99">
            <a:extLst>
              <a:ext uri="{FF2B5EF4-FFF2-40B4-BE49-F238E27FC236}">
                <a16:creationId xmlns:a16="http://schemas.microsoft.com/office/drawing/2014/main" id="{69A81E51-1F29-3F46-AD9A-3AB2B16917EC}"/>
              </a:ext>
            </a:extLst>
          </p:cNvPr>
          <p:cNvSpPr/>
          <p:nvPr/>
        </p:nvSpPr>
        <p:spPr>
          <a:xfrm>
            <a:off x="8055129" y="7158154"/>
            <a:ext cx="1828673" cy="523220"/>
          </a:xfrm>
          <a:prstGeom prst="rect">
            <a:avLst/>
          </a:prstGeom>
          <a:solidFill>
            <a:schemeClr val="bg1"/>
          </a:solidFill>
          <a:ln w="25400">
            <a:solidFill>
              <a:schemeClr val="bg1">
                <a:lumMod val="85000"/>
              </a:schemeClr>
            </a:solidFill>
          </a:ln>
        </p:spPr>
        <p:txBody>
          <a:bodyPr wrap="square" anchor="ctr">
            <a:spAutoFit/>
          </a:bodyPr>
          <a:lstStyle/>
          <a:p>
            <a:pPr algn="ctr"/>
            <a:r>
              <a:rPr lang="en-US" sz="2800" b="1" dirty="0">
                <a:ea typeface="MS PGothic" pitchFamily="34" charset="-128"/>
                <a:cs typeface="MS PGothic" charset="0"/>
              </a:rPr>
              <a:t>Detailed</a:t>
            </a:r>
          </a:p>
        </p:txBody>
      </p:sp>
      <p:sp>
        <p:nvSpPr>
          <p:cNvPr id="101" name="Rectangle 100">
            <a:extLst>
              <a:ext uri="{FF2B5EF4-FFF2-40B4-BE49-F238E27FC236}">
                <a16:creationId xmlns:a16="http://schemas.microsoft.com/office/drawing/2014/main" id="{99A49E3A-4AD0-CF41-9FDA-312531CCA7DA}"/>
              </a:ext>
            </a:extLst>
          </p:cNvPr>
          <p:cNvSpPr/>
          <p:nvPr/>
        </p:nvSpPr>
        <p:spPr>
          <a:xfrm>
            <a:off x="4735904" y="5885839"/>
            <a:ext cx="3550716" cy="707886"/>
          </a:xfrm>
          <a:prstGeom prst="rect">
            <a:avLst/>
          </a:prstGeom>
          <a:solidFill>
            <a:schemeClr val="accent5"/>
          </a:solidFill>
          <a:ln w="25400">
            <a:noFill/>
          </a:ln>
        </p:spPr>
        <p:txBody>
          <a:bodyPr wrap="square" anchor="ctr">
            <a:spAutoFit/>
          </a:bodyPr>
          <a:lstStyle/>
          <a:p>
            <a:pPr algn="ctr"/>
            <a:r>
              <a:rPr lang="en-US" sz="4000" b="1" dirty="0">
                <a:solidFill>
                  <a:schemeClr val="bg1"/>
                </a:solidFill>
                <a:ea typeface="MS PGothic" pitchFamily="34" charset="-128"/>
                <a:cs typeface="MS PGothic" charset="0"/>
              </a:rPr>
              <a:t>Free Account </a:t>
            </a:r>
            <a:endParaRPr lang="en-US" sz="4000" dirty="0">
              <a:solidFill>
                <a:schemeClr val="bg1"/>
              </a:solidFill>
            </a:endParaRPr>
          </a:p>
        </p:txBody>
      </p: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123" name="Slide Number Placeholder 5">
            <a:extLst>
              <a:ext uri="{FF2B5EF4-FFF2-40B4-BE49-F238E27FC236}">
                <a16:creationId xmlns:a16="http://schemas.microsoft.com/office/drawing/2014/main" id="{C8FF839C-4345-904D-929A-7C422B7B81A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20</a:t>
            </a:fld>
            <a:endParaRPr lang="en-US" altLang="en-US" sz="1200" dirty="0">
              <a:solidFill>
                <a:schemeClr val="bg1"/>
              </a:solidFill>
            </a:endParaRPr>
          </a:p>
        </p:txBody>
      </p:sp>
    </p:spTree>
    <p:extLst>
      <p:ext uri="{BB962C8B-B14F-4D97-AF65-F5344CB8AC3E}">
        <p14:creationId xmlns:p14="http://schemas.microsoft.com/office/powerpoint/2010/main" val="227785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0-#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left)">
                                      <p:cBhvr>
                                        <p:cTn id="25" dur="500"/>
                                        <p:tgtEl>
                                          <p:spTgt spid="9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99" grpId="0" animBg="1"/>
      <p:bldP spid="100" grpId="0" animBg="1"/>
      <p:bldP spid="1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grpSp>
        <p:nvGrpSpPr>
          <p:cNvPr id="2" name="Group 1">
            <a:extLst>
              <a:ext uri="{FF2B5EF4-FFF2-40B4-BE49-F238E27FC236}">
                <a16:creationId xmlns:a16="http://schemas.microsoft.com/office/drawing/2014/main" id="{47F27EC9-D54E-6945-9D14-8D5FAA517A5E}"/>
              </a:ext>
            </a:extLst>
          </p:cNvPr>
          <p:cNvGrpSpPr/>
          <p:nvPr/>
        </p:nvGrpSpPr>
        <p:grpSpPr>
          <a:xfrm>
            <a:off x="5522462" y="3167995"/>
            <a:ext cx="7086756" cy="5270752"/>
            <a:chOff x="5522462" y="3167995"/>
            <a:chExt cx="7086756" cy="5270752"/>
          </a:xfrm>
        </p:grpSpPr>
        <p:sp>
          <p:nvSpPr>
            <p:cNvPr id="51" name="Freeform 58">
              <a:extLst>
                <a:ext uri="{FF2B5EF4-FFF2-40B4-BE49-F238E27FC236}">
                  <a16:creationId xmlns:a16="http://schemas.microsoft.com/office/drawing/2014/main" id="{FB3F76C8-C957-D944-96E4-EC02ACCCCC50}"/>
                </a:ext>
              </a:extLst>
            </p:cNvPr>
            <p:cNvSpPr>
              <a:spLocks/>
            </p:cNvSpPr>
            <p:nvPr/>
          </p:nvSpPr>
          <p:spPr bwMode="auto">
            <a:xfrm rot="10800000">
              <a:off x="5522463" y="3167995"/>
              <a:ext cx="7086755" cy="5270752"/>
            </a:xfrm>
            <a:custGeom>
              <a:avLst/>
              <a:gdLst>
                <a:gd name="T0" fmla="*/ 1285 w 2572"/>
                <a:gd name="T1" fmla="*/ 0 h 2228"/>
                <a:gd name="T2" fmla="*/ 1928 w 2572"/>
                <a:gd name="T3" fmla="*/ 1114 h 2228"/>
                <a:gd name="T4" fmla="*/ 2572 w 2572"/>
                <a:gd name="T5" fmla="*/ 2228 h 2228"/>
                <a:gd name="T6" fmla="*/ 0 w 2572"/>
                <a:gd name="T7" fmla="*/ 2228 h 2228"/>
                <a:gd name="T8" fmla="*/ 642 w 2572"/>
                <a:gd name="T9" fmla="*/ 1114 h 2228"/>
                <a:gd name="T10" fmla="*/ 1285 w 2572"/>
                <a:gd name="T11" fmla="*/ 0 h 2228"/>
              </a:gdLst>
              <a:ahLst/>
              <a:cxnLst>
                <a:cxn ang="0">
                  <a:pos x="T0" y="T1"/>
                </a:cxn>
                <a:cxn ang="0">
                  <a:pos x="T2" y="T3"/>
                </a:cxn>
                <a:cxn ang="0">
                  <a:pos x="T4" y="T5"/>
                </a:cxn>
                <a:cxn ang="0">
                  <a:pos x="T6" y="T7"/>
                </a:cxn>
                <a:cxn ang="0">
                  <a:pos x="T8" y="T9"/>
                </a:cxn>
                <a:cxn ang="0">
                  <a:pos x="T10" y="T11"/>
                </a:cxn>
              </a:cxnLst>
              <a:rect l="0" t="0" r="r" b="b"/>
              <a:pathLst>
                <a:path w="2572" h="2228">
                  <a:moveTo>
                    <a:pt x="1285" y="0"/>
                  </a:moveTo>
                  <a:lnTo>
                    <a:pt x="1928" y="1114"/>
                  </a:lnTo>
                  <a:lnTo>
                    <a:pt x="2572" y="2228"/>
                  </a:lnTo>
                  <a:lnTo>
                    <a:pt x="0" y="2228"/>
                  </a:lnTo>
                  <a:lnTo>
                    <a:pt x="642" y="1114"/>
                  </a:lnTo>
                  <a:lnTo>
                    <a:pt x="1285"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nvGrpSpPr>
            <p:cNvPr id="54" name="Group 53">
              <a:extLst>
                <a:ext uri="{FF2B5EF4-FFF2-40B4-BE49-F238E27FC236}">
                  <a16:creationId xmlns:a16="http://schemas.microsoft.com/office/drawing/2014/main" id="{5CC8C304-0363-254D-BC2A-C2FDC9DCB1D6}"/>
                </a:ext>
              </a:extLst>
            </p:cNvPr>
            <p:cNvGrpSpPr/>
            <p:nvPr/>
          </p:nvGrpSpPr>
          <p:grpSpPr>
            <a:xfrm>
              <a:off x="7110817" y="6543297"/>
              <a:ext cx="3836837" cy="1270388"/>
              <a:chOff x="5579568" y="5734236"/>
              <a:chExt cx="7683361" cy="1402014"/>
            </a:xfrm>
          </p:grpSpPr>
          <p:sp>
            <p:nvSpPr>
              <p:cNvPr id="55" name="Freeform 81">
                <a:extLst>
                  <a:ext uri="{FF2B5EF4-FFF2-40B4-BE49-F238E27FC236}">
                    <a16:creationId xmlns:a16="http://schemas.microsoft.com/office/drawing/2014/main" id="{0BEFFC25-2091-5D46-B179-EA44EF880D98}"/>
                  </a:ext>
                </a:extLst>
              </p:cNvPr>
              <p:cNvSpPr>
                <a:spLocks/>
              </p:cNvSpPr>
              <p:nvPr/>
            </p:nvSpPr>
            <p:spPr bwMode="auto">
              <a:xfrm>
                <a:off x="6710189" y="6838733"/>
                <a:ext cx="1923687" cy="297517"/>
              </a:xfrm>
              <a:custGeom>
                <a:avLst/>
                <a:gdLst>
                  <a:gd name="T0" fmla="*/ 0 w 97"/>
                  <a:gd name="T1" fmla="*/ 0 h 58"/>
                  <a:gd name="T2" fmla="*/ 97 w 97"/>
                  <a:gd name="T3" fmla="*/ 0 h 58"/>
                  <a:gd name="T4" fmla="*/ 63 w 97"/>
                  <a:gd name="T5" fmla="*/ 58 h 58"/>
                  <a:gd name="T6" fmla="*/ 0 w 97"/>
                  <a:gd name="T7" fmla="*/ 0 h 58"/>
                  <a:gd name="connsiteX0" fmla="*/ 0 w 11848"/>
                  <a:gd name="connsiteY0" fmla="*/ 0 h 10000"/>
                  <a:gd name="connsiteX1" fmla="*/ 11848 w 11848"/>
                  <a:gd name="connsiteY1" fmla="*/ 242 h 10000"/>
                  <a:gd name="connsiteX2" fmla="*/ 6495 w 11848"/>
                  <a:gd name="connsiteY2" fmla="*/ 10000 h 10000"/>
                  <a:gd name="connsiteX3" fmla="*/ 0 w 11848"/>
                  <a:gd name="connsiteY3" fmla="*/ 0 h 10000"/>
                  <a:gd name="connsiteX0" fmla="*/ 0 w 14505"/>
                  <a:gd name="connsiteY0" fmla="*/ 0 h 11449"/>
                  <a:gd name="connsiteX1" fmla="*/ 11848 w 14505"/>
                  <a:gd name="connsiteY1" fmla="*/ 242 h 11449"/>
                  <a:gd name="connsiteX2" fmla="*/ 14505 w 14505"/>
                  <a:gd name="connsiteY2" fmla="*/ 11449 h 11449"/>
                  <a:gd name="connsiteX3" fmla="*/ 0 w 14505"/>
                  <a:gd name="connsiteY3" fmla="*/ 0 h 11449"/>
                  <a:gd name="connsiteX0" fmla="*/ 0 w 14241"/>
                  <a:gd name="connsiteY0" fmla="*/ 0 h 10966"/>
                  <a:gd name="connsiteX1" fmla="*/ 11848 w 14241"/>
                  <a:gd name="connsiteY1" fmla="*/ 242 h 10966"/>
                  <a:gd name="connsiteX2" fmla="*/ 14241 w 14241"/>
                  <a:gd name="connsiteY2" fmla="*/ 10966 h 10966"/>
                  <a:gd name="connsiteX3" fmla="*/ 0 w 14241"/>
                  <a:gd name="connsiteY3" fmla="*/ 0 h 10966"/>
                </a:gdLst>
                <a:ahLst/>
                <a:cxnLst>
                  <a:cxn ang="0">
                    <a:pos x="connsiteX0" y="connsiteY0"/>
                  </a:cxn>
                  <a:cxn ang="0">
                    <a:pos x="connsiteX1" y="connsiteY1"/>
                  </a:cxn>
                  <a:cxn ang="0">
                    <a:pos x="connsiteX2" y="connsiteY2"/>
                  </a:cxn>
                  <a:cxn ang="0">
                    <a:pos x="connsiteX3" y="connsiteY3"/>
                  </a:cxn>
                </a:cxnLst>
                <a:rect l="l" t="t" r="r" b="b"/>
                <a:pathLst>
                  <a:path w="14241" h="10966">
                    <a:moveTo>
                      <a:pt x="0" y="0"/>
                    </a:moveTo>
                    <a:lnTo>
                      <a:pt x="11848" y="242"/>
                    </a:lnTo>
                    <a:lnTo>
                      <a:pt x="14241" y="10966"/>
                    </a:lnTo>
                    <a:lnTo>
                      <a:pt x="0" y="0"/>
                    </a:lnTo>
                    <a:close/>
                  </a:path>
                </a:pathLst>
              </a:custGeom>
              <a:solidFill>
                <a:srgbClr val="4F6CA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57" name="Freeform 82">
                <a:extLst>
                  <a:ext uri="{FF2B5EF4-FFF2-40B4-BE49-F238E27FC236}">
                    <a16:creationId xmlns:a16="http://schemas.microsoft.com/office/drawing/2014/main" id="{1D1F371E-CA62-A74E-9D2A-4ADD67D20436}"/>
                  </a:ext>
                </a:extLst>
              </p:cNvPr>
              <p:cNvSpPr>
                <a:spLocks/>
              </p:cNvSpPr>
              <p:nvPr/>
            </p:nvSpPr>
            <p:spPr bwMode="auto">
              <a:xfrm>
                <a:off x="10363167" y="6844079"/>
                <a:ext cx="1720415" cy="275437"/>
              </a:xfrm>
              <a:custGeom>
                <a:avLst/>
                <a:gdLst>
                  <a:gd name="T0" fmla="*/ 0 w 96"/>
                  <a:gd name="T1" fmla="*/ 0 h 61"/>
                  <a:gd name="T2" fmla="*/ 96 w 96"/>
                  <a:gd name="T3" fmla="*/ 0 h 61"/>
                  <a:gd name="T4" fmla="*/ 35 w 96"/>
                  <a:gd name="T5" fmla="*/ 61 h 61"/>
                  <a:gd name="T6" fmla="*/ 0 w 96"/>
                  <a:gd name="T7" fmla="*/ 0 h 61"/>
                  <a:gd name="connsiteX0" fmla="*/ 0 w 11838"/>
                  <a:gd name="connsiteY0" fmla="*/ 0 h 10000"/>
                  <a:gd name="connsiteX1" fmla="*/ 11838 w 11838"/>
                  <a:gd name="connsiteY1" fmla="*/ 0 h 10000"/>
                  <a:gd name="connsiteX2" fmla="*/ 5484 w 11838"/>
                  <a:gd name="connsiteY2" fmla="*/ 10000 h 10000"/>
                  <a:gd name="connsiteX3" fmla="*/ 0 w 11838"/>
                  <a:gd name="connsiteY3" fmla="*/ 0 h 10000"/>
                  <a:gd name="connsiteX0" fmla="*/ 3124 w 14962"/>
                  <a:gd name="connsiteY0" fmla="*/ 0 h 14143"/>
                  <a:gd name="connsiteX1" fmla="*/ 14962 w 14962"/>
                  <a:gd name="connsiteY1" fmla="*/ 0 h 14143"/>
                  <a:gd name="connsiteX2" fmla="*/ 0 w 14962"/>
                  <a:gd name="connsiteY2" fmla="*/ 14143 h 14143"/>
                  <a:gd name="connsiteX3" fmla="*/ 3124 w 14962"/>
                  <a:gd name="connsiteY3" fmla="*/ 0 h 14143"/>
                  <a:gd name="connsiteX0" fmla="*/ 2157 w 13995"/>
                  <a:gd name="connsiteY0" fmla="*/ 0 h 10244"/>
                  <a:gd name="connsiteX1" fmla="*/ 13995 w 13995"/>
                  <a:gd name="connsiteY1" fmla="*/ 0 h 10244"/>
                  <a:gd name="connsiteX2" fmla="*/ 0 w 13995"/>
                  <a:gd name="connsiteY2" fmla="*/ 10244 h 10244"/>
                  <a:gd name="connsiteX3" fmla="*/ 2157 w 13995"/>
                  <a:gd name="connsiteY3" fmla="*/ 0 h 10244"/>
                </a:gdLst>
                <a:ahLst/>
                <a:cxnLst>
                  <a:cxn ang="0">
                    <a:pos x="connsiteX0" y="connsiteY0"/>
                  </a:cxn>
                  <a:cxn ang="0">
                    <a:pos x="connsiteX1" y="connsiteY1"/>
                  </a:cxn>
                  <a:cxn ang="0">
                    <a:pos x="connsiteX2" y="connsiteY2"/>
                  </a:cxn>
                  <a:cxn ang="0">
                    <a:pos x="connsiteX3" y="connsiteY3"/>
                  </a:cxn>
                </a:cxnLst>
                <a:rect l="l" t="t" r="r" b="b"/>
                <a:pathLst>
                  <a:path w="13995" h="10244">
                    <a:moveTo>
                      <a:pt x="2157" y="0"/>
                    </a:moveTo>
                    <a:lnTo>
                      <a:pt x="13995" y="0"/>
                    </a:lnTo>
                    <a:lnTo>
                      <a:pt x="0" y="10244"/>
                    </a:lnTo>
                    <a:lnTo>
                      <a:pt x="2157" y="0"/>
                    </a:lnTo>
                    <a:close/>
                  </a:path>
                </a:pathLst>
              </a:custGeom>
              <a:solidFill>
                <a:srgbClr val="4F6CA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61" name="Rectangle 60">
                <a:extLst>
                  <a:ext uri="{FF2B5EF4-FFF2-40B4-BE49-F238E27FC236}">
                    <a16:creationId xmlns:a16="http://schemas.microsoft.com/office/drawing/2014/main" id="{B49AEBEE-9460-7246-8FE3-CBD0A19E4B05}"/>
                  </a:ext>
                </a:extLst>
              </p:cNvPr>
              <p:cNvSpPr/>
              <p:nvPr/>
            </p:nvSpPr>
            <p:spPr>
              <a:xfrm>
                <a:off x="6710191" y="5734236"/>
                <a:ext cx="5416439" cy="1111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2" name="Rectangle 61">
                <a:extLst>
                  <a:ext uri="{FF2B5EF4-FFF2-40B4-BE49-F238E27FC236}">
                    <a16:creationId xmlns:a16="http://schemas.microsoft.com/office/drawing/2014/main" id="{AD2878CA-D80F-684A-AE60-84399B9F025D}"/>
                  </a:ext>
                </a:extLst>
              </p:cNvPr>
              <p:cNvSpPr/>
              <p:nvPr/>
            </p:nvSpPr>
            <p:spPr>
              <a:xfrm>
                <a:off x="5579568" y="5750705"/>
                <a:ext cx="7683361" cy="1052962"/>
              </a:xfrm>
              <a:prstGeom prst="rect">
                <a:avLst/>
              </a:prstGeom>
            </p:spPr>
            <p:txBody>
              <a:bodyPr wrap="square">
                <a:spAutoFit/>
              </a:bodyPr>
              <a:lstStyle/>
              <a:p>
                <a:pPr algn="ctr"/>
                <a:r>
                  <a:rPr lang="en-US" sz="2800" b="1" dirty="0">
                    <a:solidFill>
                      <a:schemeClr val="bg1"/>
                    </a:solidFill>
                  </a:rPr>
                  <a:t>Closed/leading     questions</a:t>
                </a:r>
              </a:p>
            </p:txBody>
          </p:sp>
        </p:grpSp>
        <p:grpSp>
          <p:nvGrpSpPr>
            <p:cNvPr id="63" name="Group 62">
              <a:extLst>
                <a:ext uri="{FF2B5EF4-FFF2-40B4-BE49-F238E27FC236}">
                  <a16:creationId xmlns:a16="http://schemas.microsoft.com/office/drawing/2014/main" id="{3655E8CB-54D7-E347-A789-09E66F9DB361}"/>
                </a:ext>
              </a:extLst>
            </p:cNvPr>
            <p:cNvGrpSpPr/>
            <p:nvPr/>
          </p:nvGrpSpPr>
          <p:grpSpPr>
            <a:xfrm>
              <a:off x="6849536" y="4946256"/>
              <a:ext cx="4274934" cy="1339254"/>
              <a:chOff x="5541171" y="7558741"/>
              <a:chExt cx="8261693" cy="1478012"/>
            </a:xfrm>
          </p:grpSpPr>
          <p:sp>
            <p:nvSpPr>
              <p:cNvPr id="64" name="Freeform 63">
                <a:extLst>
                  <a:ext uri="{FF2B5EF4-FFF2-40B4-BE49-F238E27FC236}">
                    <a16:creationId xmlns:a16="http://schemas.microsoft.com/office/drawing/2014/main" id="{0439AB47-3877-D44E-8929-E8DF7A2954DF}"/>
                  </a:ext>
                </a:extLst>
              </p:cNvPr>
              <p:cNvSpPr>
                <a:spLocks/>
              </p:cNvSpPr>
              <p:nvPr/>
            </p:nvSpPr>
            <p:spPr bwMode="auto">
              <a:xfrm>
                <a:off x="5541171" y="8663200"/>
                <a:ext cx="1372428" cy="292571"/>
              </a:xfrm>
              <a:custGeom>
                <a:avLst/>
                <a:gdLst>
                  <a:gd name="T0" fmla="*/ 98 w 98"/>
                  <a:gd name="T1" fmla="*/ 0 h 59"/>
                  <a:gd name="T2" fmla="*/ 64 w 98"/>
                  <a:gd name="T3" fmla="*/ 59 h 59"/>
                  <a:gd name="T4" fmla="*/ 0 w 98"/>
                  <a:gd name="T5" fmla="*/ 0 h 59"/>
                  <a:gd name="T6" fmla="*/ 98 w 98"/>
                  <a:gd name="T7" fmla="*/ 0 h 59"/>
                  <a:gd name="connsiteX0" fmla="*/ 7583 w 7583"/>
                  <a:gd name="connsiteY0" fmla="*/ 0 h 10300"/>
                  <a:gd name="connsiteX1" fmla="*/ 6531 w 7583"/>
                  <a:gd name="connsiteY1" fmla="*/ 10300 h 10300"/>
                  <a:gd name="connsiteX2" fmla="*/ 0 w 7583"/>
                  <a:gd name="connsiteY2" fmla="*/ 300 h 10300"/>
                  <a:gd name="connsiteX3" fmla="*/ 7583 w 7583"/>
                  <a:gd name="connsiteY3" fmla="*/ 0 h 10300"/>
                  <a:gd name="connsiteX0" fmla="*/ 10000 w 10912"/>
                  <a:gd name="connsiteY0" fmla="*/ 0 h 10582"/>
                  <a:gd name="connsiteX1" fmla="*/ 10834 w 10912"/>
                  <a:gd name="connsiteY1" fmla="*/ 10582 h 10582"/>
                  <a:gd name="connsiteX2" fmla="*/ 0 w 10912"/>
                  <a:gd name="connsiteY2" fmla="*/ 291 h 10582"/>
                  <a:gd name="connsiteX3" fmla="*/ 10000 w 10912"/>
                  <a:gd name="connsiteY3" fmla="*/ 0 h 10582"/>
                  <a:gd name="connsiteX0" fmla="*/ 10000 w 10834"/>
                  <a:gd name="connsiteY0" fmla="*/ 0 h 10582"/>
                  <a:gd name="connsiteX1" fmla="*/ 10834 w 10834"/>
                  <a:gd name="connsiteY1" fmla="*/ 10582 h 10582"/>
                  <a:gd name="connsiteX2" fmla="*/ 0 w 10834"/>
                  <a:gd name="connsiteY2" fmla="*/ 291 h 10582"/>
                  <a:gd name="connsiteX3" fmla="*/ 10000 w 10834"/>
                  <a:gd name="connsiteY3" fmla="*/ 0 h 10582"/>
                  <a:gd name="connsiteX0" fmla="*/ 9421 w 10834"/>
                  <a:gd name="connsiteY0" fmla="*/ 0 h 10291"/>
                  <a:gd name="connsiteX1" fmla="*/ 10834 w 10834"/>
                  <a:gd name="connsiteY1" fmla="*/ 10291 h 10291"/>
                  <a:gd name="connsiteX2" fmla="*/ 0 w 10834"/>
                  <a:gd name="connsiteY2" fmla="*/ 0 h 10291"/>
                  <a:gd name="connsiteX3" fmla="*/ 9421 w 10834"/>
                  <a:gd name="connsiteY3" fmla="*/ 0 h 10291"/>
                  <a:gd name="connsiteX0" fmla="*/ 9421 w 10834"/>
                  <a:gd name="connsiteY0" fmla="*/ 0 h 10291"/>
                  <a:gd name="connsiteX1" fmla="*/ 10834 w 10834"/>
                  <a:gd name="connsiteY1" fmla="*/ 10291 h 10291"/>
                  <a:gd name="connsiteX2" fmla="*/ 0 w 10834"/>
                  <a:gd name="connsiteY2" fmla="*/ 0 h 10291"/>
                  <a:gd name="connsiteX3" fmla="*/ 9421 w 10834"/>
                  <a:gd name="connsiteY3" fmla="*/ 0 h 10291"/>
                  <a:gd name="connsiteX0" fmla="*/ 7738 w 9151"/>
                  <a:gd name="connsiteY0" fmla="*/ 0 h 10291"/>
                  <a:gd name="connsiteX1" fmla="*/ 9151 w 9151"/>
                  <a:gd name="connsiteY1" fmla="*/ 10291 h 10291"/>
                  <a:gd name="connsiteX2" fmla="*/ 0 w 9151"/>
                  <a:gd name="connsiteY2" fmla="*/ 231 h 10291"/>
                  <a:gd name="connsiteX3" fmla="*/ 7738 w 9151"/>
                  <a:gd name="connsiteY3" fmla="*/ 0 h 10291"/>
                </a:gdLst>
                <a:ahLst/>
                <a:cxnLst>
                  <a:cxn ang="0">
                    <a:pos x="connsiteX0" y="connsiteY0"/>
                  </a:cxn>
                  <a:cxn ang="0">
                    <a:pos x="connsiteX1" y="connsiteY1"/>
                  </a:cxn>
                  <a:cxn ang="0">
                    <a:pos x="connsiteX2" y="connsiteY2"/>
                  </a:cxn>
                  <a:cxn ang="0">
                    <a:pos x="connsiteX3" y="connsiteY3"/>
                  </a:cxn>
                </a:cxnLst>
                <a:rect l="l" t="t" r="r" b="b"/>
                <a:pathLst>
                  <a:path w="9151" h="10291">
                    <a:moveTo>
                      <a:pt x="7738" y="0"/>
                    </a:moveTo>
                    <a:cubicBezTo>
                      <a:pt x="8434" y="5661"/>
                      <a:pt x="8358" y="4049"/>
                      <a:pt x="9151" y="10291"/>
                    </a:cubicBezTo>
                    <a:lnTo>
                      <a:pt x="0" y="231"/>
                    </a:lnTo>
                    <a:lnTo>
                      <a:pt x="7738" y="0"/>
                    </a:lnTo>
                    <a:close/>
                  </a:path>
                </a:pathLst>
              </a:custGeom>
              <a:solidFill>
                <a:schemeClr val="accent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65" name="Freeform 64">
                <a:extLst>
                  <a:ext uri="{FF2B5EF4-FFF2-40B4-BE49-F238E27FC236}">
                    <a16:creationId xmlns:a16="http://schemas.microsoft.com/office/drawing/2014/main" id="{CBDCA5BA-606D-8B4F-8FC3-4096AEB8ACA2}"/>
                  </a:ext>
                </a:extLst>
              </p:cNvPr>
              <p:cNvSpPr>
                <a:spLocks/>
              </p:cNvSpPr>
              <p:nvPr/>
            </p:nvSpPr>
            <p:spPr bwMode="auto">
              <a:xfrm>
                <a:off x="12647090" y="8663193"/>
                <a:ext cx="1155772" cy="373560"/>
              </a:xfrm>
              <a:custGeom>
                <a:avLst/>
                <a:gdLst>
                  <a:gd name="T0" fmla="*/ 103 w 103"/>
                  <a:gd name="T1" fmla="*/ 0 h 66"/>
                  <a:gd name="T2" fmla="*/ 38 w 103"/>
                  <a:gd name="T3" fmla="*/ 66 h 66"/>
                  <a:gd name="T4" fmla="*/ 0 w 103"/>
                  <a:gd name="T5" fmla="*/ 0 h 66"/>
                  <a:gd name="T6" fmla="*/ 103 w 103"/>
                  <a:gd name="T7" fmla="*/ 0 h 66"/>
                  <a:gd name="connsiteX0" fmla="*/ 6781 w 6781"/>
                  <a:gd name="connsiteY0" fmla="*/ 0 h 10000"/>
                  <a:gd name="connsiteX1" fmla="*/ 470 w 6781"/>
                  <a:gd name="connsiteY1" fmla="*/ 10000 h 10000"/>
                  <a:gd name="connsiteX2" fmla="*/ 0 w 6781"/>
                  <a:gd name="connsiteY2" fmla="*/ 599 h 10000"/>
                  <a:gd name="connsiteX3" fmla="*/ 6781 w 6781"/>
                  <a:gd name="connsiteY3" fmla="*/ 0 h 10000"/>
                  <a:gd name="connsiteX0" fmla="*/ 12603 w 12603"/>
                  <a:gd name="connsiteY0" fmla="*/ 0 h 10000"/>
                  <a:gd name="connsiteX1" fmla="*/ 3296 w 12603"/>
                  <a:gd name="connsiteY1" fmla="*/ 10000 h 10000"/>
                  <a:gd name="connsiteX2" fmla="*/ 0 w 12603"/>
                  <a:gd name="connsiteY2" fmla="*/ 599 h 10000"/>
                  <a:gd name="connsiteX3" fmla="*/ 12603 w 12603"/>
                  <a:gd name="connsiteY3" fmla="*/ 0 h 10000"/>
                  <a:gd name="connsiteX0" fmla="*/ 12877 w 12877"/>
                  <a:gd name="connsiteY0" fmla="*/ 0 h 13296"/>
                  <a:gd name="connsiteX1" fmla="*/ 48 w 12877"/>
                  <a:gd name="connsiteY1" fmla="*/ 13296 h 13296"/>
                  <a:gd name="connsiteX2" fmla="*/ 274 w 12877"/>
                  <a:gd name="connsiteY2" fmla="*/ 599 h 13296"/>
                  <a:gd name="connsiteX3" fmla="*/ 12877 w 12877"/>
                  <a:gd name="connsiteY3" fmla="*/ 0 h 13296"/>
                  <a:gd name="connsiteX0" fmla="*/ 12844 w 12844"/>
                  <a:gd name="connsiteY0" fmla="*/ 0 h 13296"/>
                  <a:gd name="connsiteX1" fmla="*/ 15 w 12844"/>
                  <a:gd name="connsiteY1" fmla="*/ 13296 h 13296"/>
                  <a:gd name="connsiteX2" fmla="*/ 2231 w 12844"/>
                  <a:gd name="connsiteY2" fmla="*/ 599 h 13296"/>
                  <a:gd name="connsiteX3" fmla="*/ 12844 w 12844"/>
                  <a:gd name="connsiteY3" fmla="*/ 0 h 13296"/>
                  <a:gd name="connsiteX0" fmla="*/ 12236 w 12236"/>
                  <a:gd name="connsiteY0" fmla="*/ 0 h 13296"/>
                  <a:gd name="connsiteX1" fmla="*/ 19 w 12236"/>
                  <a:gd name="connsiteY1" fmla="*/ 13296 h 13296"/>
                  <a:gd name="connsiteX2" fmla="*/ 1623 w 12236"/>
                  <a:gd name="connsiteY2" fmla="*/ 599 h 13296"/>
                  <a:gd name="connsiteX3" fmla="*/ 12236 w 12236"/>
                  <a:gd name="connsiteY3" fmla="*/ 0 h 13296"/>
                  <a:gd name="connsiteX0" fmla="*/ 12239 w 12239"/>
                  <a:gd name="connsiteY0" fmla="*/ 0 h 13296"/>
                  <a:gd name="connsiteX1" fmla="*/ 22 w 12239"/>
                  <a:gd name="connsiteY1" fmla="*/ 13296 h 13296"/>
                  <a:gd name="connsiteX2" fmla="*/ 1167 w 12239"/>
                  <a:gd name="connsiteY2" fmla="*/ 0 h 13296"/>
                  <a:gd name="connsiteX3" fmla="*/ 12239 w 12239"/>
                  <a:gd name="connsiteY3" fmla="*/ 0 h 13296"/>
                  <a:gd name="connsiteX0" fmla="*/ 12232 w 12232"/>
                  <a:gd name="connsiteY0" fmla="*/ 0 h 13296"/>
                  <a:gd name="connsiteX1" fmla="*/ 15 w 12232"/>
                  <a:gd name="connsiteY1" fmla="*/ 13296 h 13296"/>
                  <a:gd name="connsiteX2" fmla="*/ 2252 w 12232"/>
                  <a:gd name="connsiteY2" fmla="*/ 237 h 13296"/>
                  <a:gd name="connsiteX3" fmla="*/ 12232 w 12232"/>
                  <a:gd name="connsiteY3" fmla="*/ 0 h 13296"/>
                  <a:gd name="connsiteX0" fmla="*/ 12238 w 12238"/>
                  <a:gd name="connsiteY0" fmla="*/ 0 h 13296"/>
                  <a:gd name="connsiteX1" fmla="*/ 21 w 12238"/>
                  <a:gd name="connsiteY1" fmla="*/ 13296 h 13296"/>
                  <a:gd name="connsiteX2" fmla="*/ 2258 w 12238"/>
                  <a:gd name="connsiteY2" fmla="*/ 237 h 13296"/>
                  <a:gd name="connsiteX3" fmla="*/ 12238 w 12238"/>
                  <a:gd name="connsiteY3" fmla="*/ 0 h 13296"/>
                  <a:gd name="connsiteX0" fmla="*/ 12217 w 12217"/>
                  <a:gd name="connsiteY0" fmla="*/ 0 h 13296"/>
                  <a:gd name="connsiteX1" fmla="*/ 0 w 12217"/>
                  <a:gd name="connsiteY1" fmla="*/ 13296 h 13296"/>
                  <a:gd name="connsiteX2" fmla="*/ 2237 w 12217"/>
                  <a:gd name="connsiteY2" fmla="*/ 237 h 13296"/>
                  <a:gd name="connsiteX3" fmla="*/ 12217 w 12217"/>
                  <a:gd name="connsiteY3" fmla="*/ 0 h 13296"/>
                  <a:gd name="connsiteX0" fmla="*/ 12217 w 12217"/>
                  <a:gd name="connsiteY0" fmla="*/ 0 h 13296"/>
                  <a:gd name="connsiteX1" fmla="*/ 0 w 12217"/>
                  <a:gd name="connsiteY1" fmla="*/ 13296 h 13296"/>
                  <a:gd name="connsiteX2" fmla="*/ 2237 w 12217"/>
                  <a:gd name="connsiteY2" fmla="*/ 237 h 13296"/>
                  <a:gd name="connsiteX3" fmla="*/ 12217 w 12217"/>
                  <a:gd name="connsiteY3" fmla="*/ 0 h 13296"/>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Lst>
                <a:ahLst/>
                <a:cxnLst>
                  <a:cxn ang="0">
                    <a:pos x="connsiteX0" y="connsiteY0"/>
                  </a:cxn>
                  <a:cxn ang="0">
                    <a:pos x="connsiteX1" y="connsiteY1"/>
                  </a:cxn>
                  <a:cxn ang="0">
                    <a:pos x="connsiteX2" y="connsiteY2"/>
                  </a:cxn>
                  <a:cxn ang="0">
                    <a:pos x="connsiteX3" y="connsiteY3"/>
                  </a:cxn>
                </a:cxnLst>
                <a:rect l="l" t="t" r="r" b="b"/>
                <a:pathLst>
                  <a:path w="12217" h="13534">
                    <a:moveTo>
                      <a:pt x="12217" y="238"/>
                    </a:moveTo>
                    <a:lnTo>
                      <a:pt x="0" y="13534"/>
                    </a:lnTo>
                    <a:cubicBezTo>
                      <a:pt x="1588" y="7313"/>
                      <a:pt x="1741" y="7407"/>
                      <a:pt x="2843" y="0"/>
                    </a:cubicBezTo>
                    <a:lnTo>
                      <a:pt x="12217" y="238"/>
                    </a:lnTo>
                    <a:close/>
                  </a:path>
                </a:pathLst>
              </a:custGeom>
              <a:solidFill>
                <a:schemeClr val="accent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solidFill>
                    <a:schemeClr val="bg1">
                      <a:lumMod val="65000"/>
                    </a:schemeClr>
                  </a:solidFill>
                </a:endParaRPr>
              </a:p>
            </p:txBody>
          </p:sp>
          <p:sp>
            <p:nvSpPr>
              <p:cNvPr id="87" name="Rectangle 86">
                <a:extLst>
                  <a:ext uri="{FF2B5EF4-FFF2-40B4-BE49-F238E27FC236}">
                    <a16:creationId xmlns:a16="http://schemas.microsoft.com/office/drawing/2014/main" id="{7B1B2451-01B7-C54E-B008-66642F9EE2F8}"/>
                  </a:ext>
                </a:extLst>
              </p:cNvPr>
              <p:cNvSpPr/>
              <p:nvPr/>
            </p:nvSpPr>
            <p:spPr>
              <a:xfrm>
                <a:off x="5541171" y="7558741"/>
                <a:ext cx="8261690" cy="1111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8" name="Rectangle 87">
                <a:extLst>
                  <a:ext uri="{FF2B5EF4-FFF2-40B4-BE49-F238E27FC236}">
                    <a16:creationId xmlns:a16="http://schemas.microsoft.com/office/drawing/2014/main" id="{376F10A8-E0B1-874A-B6CF-DAD15448076E}"/>
                  </a:ext>
                </a:extLst>
              </p:cNvPr>
              <p:cNvSpPr/>
              <p:nvPr/>
            </p:nvSpPr>
            <p:spPr>
              <a:xfrm>
                <a:off x="5541171" y="7617889"/>
                <a:ext cx="8261693" cy="1052961"/>
              </a:xfrm>
              <a:prstGeom prst="rect">
                <a:avLst/>
              </a:prstGeom>
            </p:spPr>
            <p:txBody>
              <a:bodyPr wrap="square">
                <a:spAutoFit/>
              </a:bodyPr>
              <a:lstStyle/>
              <a:p>
                <a:pPr algn="ctr"/>
                <a:r>
                  <a:rPr lang="en-US" sz="2800" b="1" dirty="0">
                    <a:solidFill>
                      <a:schemeClr val="bg1"/>
                    </a:solidFill>
                  </a:rPr>
                  <a:t>Probing Questions </a:t>
                </a:r>
              </a:p>
              <a:p>
                <a:pPr algn="ctr"/>
                <a:r>
                  <a:rPr lang="en-US" sz="2800" b="1" dirty="0">
                    <a:solidFill>
                      <a:schemeClr val="bg1"/>
                    </a:solidFill>
                  </a:rPr>
                  <a:t>5WH (opened/closed)</a:t>
                </a:r>
              </a:p>
            </p:txBody>
          </p:sp>
        </p:grpSp>
        <p:grpSp>
          <p:nvGrpSpPr>
            <p:cNvPr id="89" name="Group 88">
              <a:extLst>
                <a:ext uri="{FF2B5EF4-FFF2-40B4-BE49-F238E27FC236}">
                  <a16:creationId xmlns:a16="http://schemas.microsoft.com/office/drawing/2014/main" id="{35091F8D-01C9-F349-8472-3B068A2C705F}"/>
                </a:ext>
              </a:extLst>
            </p:cNvPr>
            <p:cNvGrpSpPr/>
            <p:nvPr/>
          </p:nvGrpSpPr>
          <p:grpSpPr>
            <a:xfrm>
              <a:off x="5522462" y="3569046"/>
              <a:ext cx="6995064" cy="1368502"/>
              <a:chOff x="5091236" y="7558741"/>
              <a:chExt cx="9173969" cy="1510291"/>
            </a:xfrm>
          </p:grpSpPr>
          <p:sp>
            <p:nvSpPr>
              <p:cNvPr id="90" name="Freeform 63">
                <a:extLst>
                  <a:ext uri="{FF2B5EF4-FFF2-40B4-BE49-F238E27FC236}">
                    <a16:creationId xmlns:a16="http://schemas.microsoft.com/office/drawing/2014/main" id="{E70C55BB-ECBF-904F-8BEE-69FFAE67F70F}"/>
                  </a:ext>
                </a:extLst>
              </p:cNvPr>
              <p:cNvSpPr>
                <a:spLocks/>
              </p:cNvSpPr>
              <p:nvPr/>
            </p:nvSpPr>
            <p:spPr bwMode="auto">
              <a:xfrm>
                <a:off x="5137659" y="8665238"/>
                <a:ext cx="1450457" cy="320185"/>
              </a:xfrm>
              <a:custGeom>
                <a:avLst/>
                <a:gdLst>
                  <a:gd name="T0" fmla="*/ 98 w 98"/>
                  <a:gd name="T1" fmla="*/ 0 h 59"/>
                  <a:gd name="T2" fmla="*/ 64 w 98"/>
                  <a:gd name="T3" fmla="*/ 59 h 59"/>
                  <a:gd name="T4" fmla="*/ 0 w 98"/>
                  <a:gd name="T5" fmla="*/ 0 h 59"/>
                  <a:gd name="T6" fmla="*/ 98 w 98"/>
                  <a:gd name="T7" fmla="*/ 0 h 59"/>
                  <a:gd name="connsiteX0" fmla="*/ 8608 w 8608"/>
                  <a:gd name="connsiteY0" fmla="*/ 480 h 10000"/>
                  <a:gd name="connsiteX1" fmla="*/ 6531 w 8608"/>
                  <a:gd name="connsiteY1" fmla="*/ 10000 h 10000"/>
                  <a:gd name="connsiteX2" fmla="*/ 0 w 8608"/>
                  <a:gd name="connsiteY2" fmla="*/ 0 h 10000"/>
                  <a:gd name="connsiteX3" fmla="*/ 8608 w 8608"/>
                  <a:gd name="connsiteY3" fmla="*/ 480 h 10000"/>
                  <a:gd name="connsiteX0" fmla="*/ 10000 w 11359"/>
                  <a:gd name="connsiteY0" fmla="*/ 480 h 9281"/>
                  <a:gd name="connsiteX1" fmla="*/ 11359 w 11359"/>
                  <a:gd name="connsiteY1" fmla="*/ 9281 h 9281"/>
                  <a:gd name="connsiteX2" fmla="*/ 0 w 11359"/>
                  <a:gd name="connsiteY2" fmla="*/ 0 h 9281"/>
                  <a:gd name="connsiteX3" fmla="*/ 10000 w 11359"/>
                  <a:gd name="connsiteY3" fmla="*/ 480 h 9281"/>
                  <a:gd name="connsiteX0" fmla="*/ 8465 w 10000"/>
                  <a:gd name="connsiteY0" fmla="*/ 0 h 10000"/>
                  <a:gd name="connsiteX1" fmla="*/ 10000 w 10000"/>
                  <a:gd name="connsiteY1" fmla="*/ 10000 h 10000"/>
                  <a:gd name="connsiteX2" fmla="*/ 0 w 10000"/>
                  <a:gd name="connsiteY2" fmla="*/ 0 h 10000"/>
                  <a:gd name="connsiteX3" fmla="*/ 8465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8465" y="0"/>
                    </a:moveTo>
                    <a:lnTo>
                      <a:pt x="10000" y="10000"/>
                    </a:lnTo>
                    <a:lnTo>
                      <a:pt x="0" y="0"/>
                    </a:lnTo>
                    <a:lnTo>
                      <a:pt x="8465" y="0"/>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91" name="Freeform 64">
                <a:extLst>
                  <a:ext uri="{FF2B5EF4-FFF2-40B4-BE49-F238E27FC236}">
                    <a16:creationId xmlns:a16="http://schemas.microsoft.com/office/drawing/2014/main" id="{6EB75231-FD51-FF4A-A9F6-D19915573322}"/>
                  </a:ext>
                </a:extLst>
              </p:cNvPr>
              <p:cNvSpPr>
                <a:spLocks/>
              </p:cNvSpPr>
              <p:nvPr/>
            </p:nvSpPr>
            <p:spPr bwMode="auto">
              <a:xfrm>
                <a:off x="12806482" y="8635212"/>
                <a:ext cx="1458723" cy="433820"/>
              </a:xfrm>
              <a:custGeom>
                <a:avLst/>
                <a:gdLst>
                  <a:gd name="T0" fmla="*/ 103 w 103"/>
                  <a:gd name="T1" fmla="*/ 0 h 66"/>
                  <a:gd name="T2" fmla="*/ 38 w 103"/>
                  <a:gd name="T3" fmla="*/ 66 h 66"/>
                  <a:gd name="T4" fmla="*/ 0 w 103"/>
                  <a:gd name="T5" fmla="*/ 0 h 66"/>
                  <a:gd name="T6" fmla="*/ 103 w 103"/>
                  <a:gd name="T7" fmla="*/ 0 h 66"/>
                  <a:gd name="connsiteX0" fmla="*/ 9120 w 9120"/>
                  <a:gd name="connsiteY0" fmla="*/ 0 h 10000"/>
                  <a:gd name="connsiteX1" fmla="*/ 2809 w 9120"/>
                  <a:gd name="connsiteY1" fmla="*/ 10000 h 10000"/>
                  <a:gd name="connsiteX2" fmla="*/ 0 w 9120"/>
                  <a:gd name="connsiteY2" fmla="*/ 227 h 10000"/>
                  <a:gd name="connsiteX3" fmla="*/ 9120 w 9120"/>
                  <a:gd name="connsiteY3" fmla="*/ 0 h 10000"/>
                  <a:gd name="connsiteX0" fmla="*/ 10987 w 10987"/>
                  <a:gd name="connsiteY0" fmla="*/ 0 h 10453"/>
                  <a:gd name="connsiteX1" fmla="*/ 0 w 10987"/>
                  <a:gd name="connsiteY1" fmla="*/ 10453 h 10453"/>
                  <a:gd name="connsiteX2" fmla="*/ 987 w 10987"/>
                  <a:gd name="connsiteY2" fmla="*/ 227 h 10453"/>
                  <a:gd name="connsiteX3" fmla="*/ 10987 w 10987"/>
                  <a:gd name="connsiteY3" fmla="*/ 0 h 10453"/>
                  <a:gd name="connsiteX0" fmla="*/ 10987 w 10987"/>
                  <a:gd name="connsiteY0" fmla="*/ 0 h 10453"/>
                  <a:gd name="connsiteX1" fmla="*/ 0 w 10987"/>
                  <a:gd name="connsiteY1" fmla="*/ 10453 h 10453"/>
                  <a:gd name="connsiteX2" fmla="*/ 1676 w 10987"/>
                  <a:gd name="connsiteY2" fmla="*/ 227 h 10453"/>
                  <a:gd name="connsiteX3" fmla="*/ 10987 w 10987"/>
                  <a:gd name="connsiteY3" fmla="*/ 0 h 10453"/>
                  <a:gd name="connsiteX0" fmla="*/ 10062 w 10062"/>
                  <a:gd name="connsiteY0" fmla="*/ 49 h 10226"/>
                  <a:gd name="connsiteX1" fmla="*/ 0 w 10062"/>
                  <a:gd name="connsiteY1" fmla="*/ 10226 h 10226"/>
                  <a:gd name="connsiteX2" fmla="*/ 1676 w 10062"/>
                  <a:gd name="connsiteY2" fmla="*/ 0 h 10226"/>
                  <a:gd name="connsiteX3" fmla="*/ 10062 w 10062"/>
                  <a:gd name="connsiteY3" fmla="*/ 49 h 10226"/>
                  <a:gd name="connsiteX0" fmla="*/ 10230 w 10230"/>
                  <a:gd name="connsiteY0" fmla="*/ 49 h 11885"/>
                  <a:gd name="connsiteX1" fmla="*/ 0 w 10230"/>
                  <a:gd name="connsiteY1" fmla="*/ 11885 h 11885"/>
                  <a:gd name="connsiteX2" fmla="*/ 1844 w 10230"/>
                  <a:gd name="connsiteY2" fmla="*/ 0 h 11885"/>
                  <a:gd name="connsiteX3" fmla="*/ 10230 w 10230"/>
                  <a:gd name="connsiteY3" fmla="*/ 49 h 11885"/>
                </a:gdLst>
                <a:ahLst/>
                <a:cxnLst>
                  <a:cxn ang="0">
                    <a:pos x="connsiteX0" y="connsiteY0"/>
                  </a:cxn>
                  <a:cxn ang="0">
                    <a:pos x="connsiteX1" y="connsiteY1"/>
                  </a:cxn>
                  <a:cxn ang="0">
                    <a:pos x="connsiteX2" y="connsiteY2"/>
                  </a:cxn>
                  <a:cxn ang="0">
                    <a:pos x="connsiteX3" y="connsiteY3"/>
                  </a:cxn>
                </a:cxnLst>
                <a:rect l="l" t="t" r="r" b="b"/>
                <a:pathLst>
                  <a:path w="10230" h="11885">
                    <a:moveTo>
                      <a:pt x="10230" y="49"/>
                    </a:moveTo>
                    <a:lnTo>
                      <a:pt x="0" y="11885"/>
                    </a:lnTo>
                    <a:lnTo>
                      <a:pt x="1844" y="0"/>
                    </a:lnTo>
                    <a:lnTo>
                      <a:pt x="10230" y="49"/>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solidFill>
                    <a:schemeClr val="bg1">
                      <a:lumMod val="65000"/>
                    </a:schemeClr>
                  </a:solidFill>
                </a:endParaRPr>
              </a:p>
            </p:txBody>
          </p:sp>
          <p:sp>
            <p:nvSpPr>
              <p:cNvPr id="95" name="Rectangle 94">
                <a:extLst>
                  <a:ext uri="{FF2B5EF4-FFF2-40B4-BE49-F238E27FC236}">
                    <a16:creationId xmlns:a16="http://schemas.microsoft.com/office/drawing/2014/main" id="{811CB33C-8EA8-5845-84D2-55623782600C}"/>
                  </a:ext>
                </a:extLst>
              </p:cNvPr>
              <p:cNvSpPr/>
              <p:nvPr/>
            </p:nvSpPr>
            <p:spPr>
              <a:xfrm>
                <a:off x="5137659" y="7558741"/>
                <a:ext cx="9127545" cy="111107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7" name="Rectangle 96">
                <a:extLst>
                  <a:ext uri="{FF2B5EF4-FFF2-40B4-BE49-F238E27FC236}">
                    <a16:creationId xmlns:a16="http://schemas.microsoft.com/office/drawing/2014/main" id="{F2F171CD-D9D1-1841-B1FB-24D4E75E7C02}"/>
                  </a:ext>
                </a:extLst>
              </p:cNvPr>
              <p:cNvSpPr/>
              <p:nvPr/>
            </p:nvSpPr>
            <p:spPr>
              <a:xfrm>
                <a:off x="5091236" y="7803673"/>
                <a:ext cx="9173968" cy="577430"/>
              </a:xfrm>
              <a:prstGeom prst="rect">
                <a:avLst/>
              </a:prstGeom>
            </p:spPr>
            <p:txBody>
              <a:bodyPr wrap="square">
                <a:spAutoFit/>
              </a:bodyPr>
              <a:lstStyle/>
              <a:p>
                <a:pPr algn="ctr"/>
                <a:r>
                  <a:rPr lang="en-US" sz="2800" b="1" dirty="0">
                    <a:solidFill>
                      <a:schemeClr val="bg1"/>
                    </a:solidFill>
                  </a:rPr>
                  <a:t>Tell, Explain, Describe</a:t>
                </a:r>
              </a:p>
            </p:txBody>
          </p:sp>
        </p:grpSp>
      </p:grpSp>
      <p:sp>
        <p:nvSpPr>
          <p:cNvPr id="104" name="TextBox 103">
            <a:extLst>
              <a:ext uri="{FF2B5EF4-FFF2-40B4-BE49-F238E27FC236}">
                <a16:creationId xmlns:a16="http://schemas.microsoft.com/office/drawing/2014/main" id="{36A42FBE-0CF2-1D45-B264-97676D0A68F6}"/>
              </a:ext>
            </a:extLst>
          </p:cNvPr>
          <p:cNvSpPr txBox="1"/>
          <p:nvPr/>
        </p:nvSpPr>
        <p:spPr>
          <a:xfrm>
            <a:off x="588593" y="3012081"/>
            <a:ext cx="4836327" cy="5293757"/>
          </a:xfrm>
          <a:prstGeom prst="rect">
            <a:avLst/>
          </a:prstGeom>
          <a:noFill/>
        </p:spPr>
        <p:txBody>
          <a:bodyPr wrap="square" rtlCol="0">
            <a:spAutoFit/>
          </a:bodyPr>
          <a:lstStyle/>
          <a:p>
            <a:pPr marL="342900" indent="-342900">
              <a:spcBef>
                <a:spcPts val="1200"/>
              </a:spcBef>
              <a:buClr>
                <a:schemeClr val="accent5"/>
              </a:buClr>
              <a:buFont typeface="Wingdings" panose="05000000000000000000" pitchFamily="2" charset="2"/>
              <a:buChar char="ü"/>
            </a:pPr>
            <a:r>
              <a:rPr lang="en-US" sz="2400" dirty="0"/>
              <a:t>Ensure you prepare the interviewee to give a free </a:t>
            </a:r>
            <a:br>
              <a:rPr lang="en-US" sz="2400" dirty="0"/>
            </a:br>
            <a:r>
              <a:rPr lang="en-US" sz="2400" dirty="0"/>
              <a:t>account during the explain </a:t>
            </a:r>
            <a:br>
              <a:rPr lang="en-US" sz="2400" dirty="0"/>
            </a:br>
            <a:r>
              <a:rPr lang="en-US" sz="2400" dirty="0"/>
              <a:t>and engage phase</a:t>
            </a:r>
          </a:p>
          <a:p>
            <a:pPr marL="342900" indent="-342900">
              <a:spcBef>
                <a:spcPts val="1200"/>
              </a:spcBef>
              <a:buClr>
                <a:schemeClr val="accent5"/>
              </a:buClr>
              <a:buFont typeface="Wingdings" panose="05000000000000000000" pitchFamily="2" charset="2"/>
              <a:buChar char="ü"/>
            </a:pPr>
            <a:r>
              <a:rPr lang="en-US" sz="2400" dirty="0"/>
              <a:t>Demonstrate that the interviewee is in charge</a:t>
            </a:r>
          </a:p>
          <a:p>
            <a:pPr marL="342900" indent="-342900">
              <a:spcBef>
                <a:spcPts val="1200"/>
              </a:spcBef>
              <a:buClr>
                <a:schemeClr val="accent5"/>
              </a:buClr>
              <a:buFont typeface="Wingdings" panose="05000000000000000000" pitchFamily="2" charset="2"/>
              <a:buChar char="ü"/>
            </a:pPr>
            <a:r>
              <a:rPr lang="en-US" sz="2400" dirty="0"/>
              <a:t>Delay questions that prematurely interrupt the narrative and/or raise sensitive subjects</a:t>
            </a:r>
          </a:p>
          <a:p>
            <a:pPr marL="342900" indent="-342900">
              <a:spcBef>
                <a:spcPts val="1200"/>
              </a:spcBef>
              <a:buClr>
                <a:schemeClr val="accent5"/>
              </a:buClr>
              <a:buFont typeface="Wingdings" panose="05000000000000000000" pitchFamily="2" charset="2"/>
              <a:buChar char="ü"/>
            </a:pPr>
            <a:r>
              <a:rPr lang="en-US" sz="2400" dirty="0"/>
              <a:t>Pose open-ended questions first</a:t>
            </a:r>
          </a:p>
          <a:p>
            <a:pPr marL="342900" indent="-342900">
              <a:spcBef>
                <a:spcPts val="1200"/>
              </a:spcBef>
              <a:buClr>
                <a:schemeClr val="accent5"/>
              </a:buClr>
              <a:buFont typeface="Wingdings" panose="05000000000000000000" pitchFamily="2" charset="2"/>
              <a:buChar char="ü"/>
            </a:pPr>
            <a:r>
              <a:rPr lang="en-US" sz="2400" dirty="0"/>
              <a:t>Pose focused questions later</a:t>
            </a:r>
          </a:p>
          <a:p>
            <a:pPr>
              <a:spcBef>
                <a:spcPts val="1200"/>
              </a:spcBef>
              <a:buClr>
                <a:schemeClr val="accent5"/>
              </a:buClr>
            </a:pPr>
            <a:endParaRPr lang="en-US" sz="2400" dirty="0"/>
          </a:p>
        </p:txBody>
      </p:sp>
      <p:sp>
        <p:nvSpPr>
          <p:cNvPr id="109" name="Slide Number Placeholder 5">
            <a:extLst>
              <a:ext uri="{FF2B5EF4-FFF2-40B4-BE49-F238E27FC236}">
                <a16:creationId xmlns:a16="http://schemas.microsoft.com/office/drawing/2014/main" id="{E86CE25D-3CF7-CA44-AC9C-E196FCA42BE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21</a:t>
            </a:fld>
            <a:endParaRPr lang="en-US" altLang="en-US" sz="1200" dirty="0">
              <a:solidFill>
                <a:schemeClr val="bg1"/>
              </a:solidFill>
            </a:endParaRPr>
          </a:p>
        </p:txBody>
      </p:sp>
    </p:spTree>
    <p:extLst>
      <p:ext uri="{BB962C8B-B14F-4D97-AF65-F5344CB8AC3E}">
        <p14:creationId xmlns:p14="http://schemas.microsoft.com/office/powerpoint/2010/main" val="38309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3963154" cy="646331"/>
          </a:xfrm>
          <a:prstGeom prst="rect">
            <a:avLst/>
          </a:prstGeom>
          <a:solidFill>
            <a:schemeClr val="accent5"/>
          </a:solidFill>
        </p:spPr>
        <p:txBody>
          <a:bodyPr wrap="square">
            <a:spAutoFit/>
          </a:bodyPr>
          <a:lstStyle/>
          <a:p>
            <a:pPr algn="ctr"/>
            <a:r>
              <a:rPr lang="en-US" sz="3600" b="1" dirty="0">
                <a:solidFill>
                  <a:schemeClr val="bg1"/>
                </a:solidFill>
              </a:rPr>
              <a:t>TED QUESTIONS</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5115053" y="2542729"/>
            <a:ext cx="4598611" cy="584775"/>
          </a:xfrm>
          <a:prstGeom prst="rect">
            <a:avLst/>
          </a:prstGeom>
        </p:spPr>
        <p:txBody>
          <a:bodyPr wrap="square">
            <a:spAutoFit/>
          </a:bodyPr>
          <a:lstStyle/>
          <a:p>
            <a:r>
              <a:rPr lang="en-US" sz="3200" dirty="0"/>
              <a:t>Tell, Explain, Describe</a:t>
            </a:r>
          </a:p>
        </p:txBody>
      </p:sp>
      <p:cxnSp>
        <p:nvCxnSpPr>
          <p:cNvPr id="60" name="Straight Connector 59">
            <a:extLst>
              <a:ext uri="{FF2B5EF4-FFF2-40B4-BE49-F238E27FC236}">
                <a16:creationId xmlns:a16="http://schemas.microsoft.com/office/drawing/2014/main" id="{64382485-A85E-1446-B300-A026E8379D90}"/>
              </a:ext>
            </a:extLst>
          </p:cNvPr>
          <p:cNvCxnSpPr>
            <a:cxnSpLocks/>
          </p:cNvCxnSpPr>
          <p:nvPr/>
        </p:nvCxnSpPr>
        <p:spPr bwMode="auto">
          <a:xfrm>
            <a:off x="4986741" y="248911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2" name="Group 91">
            <a:extLst>
              <a:ext uri="{FF2B5EF4-FFF2-40B4-BE49-F238E27FC236}">
                <a16:creationId xmlns:a16="http://schemas.microsoft.com/office/drawing/2014/main" id="{6FDFFF72-8A70-B94F-BC38-A1522AF10EF0}"/>
              </a:ext>
            </a:extLst>
          </p:cNvPr>
          <p:cNvGrpSpPr/>
          <p:nvPr/>
        </p:nvGrpSpPr>
        <p:grpSpPr>
          <a:xfrm>
            <a:off x="24441" y="3562867"/>
            <a:ext cx="3990945" cy="3888038"/>
            <a:chOff x="153944" y="2137490"/>
            <a:chExt cx="2941508" cy="3634813"/>
          </a:xfrm>
        </p:grpSpPr>
        <p:sp>
          <p:nvSpPr>
            <p:cNvPr id="93" name="Freeform 1050">
              <a:extLst>
                <a:ext uri="{FF2B5EF4-FFF2-40B4-BE49-F238E27FC236}">
                  <a16:creationId xmlns:a16="http://schemas.microsoft.com/office/drawing/2014/main" id="{841973BA-5EAB-F443-8B4B-E1BA2084CD27}"/>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rgbClr val="4F6CA1">
                <a:alpha val="90000"/>
              </a:srgbClr>
            </a:solidFill>
            <a:ln w="0">
              <a:noFill/>
              <a:prstDash val="solid"/>
              <a:round/>
              <a:headEnd/>
              <a:tailEnd/>
            </a:ln>
          </p:spPr>
          <p:txBody>
            <a:bodyPr vert="horz" wrap="square" lIns="129990" tIns="64995" rIns="129990" bIns="64995" numCol="1" anchor="t" anchorCtr="0" compatLnSpc="1">
              <a:prstTxWarp prst="textNoShape">
                <a:avLst/>
              </a:prstTxWarp>
            </a:bodyPr>
            <a:lstStyle/>
            <a:p>
              <a:endParaRPr lang="en-US" sz="5400"/>
            </a:p>
          </p:txBody>
        </p:sp>
        <p:sp>
          <p:nvSpPr>
            <p:cNvPr id="94" name="Rectangle 93">
              <a:extLst>
                <a:ext uri="{FF2B5EF4-FFF2-40B4-BE49-F238E27FC236}">
                  <a16:creationId xmlns:a16="http://schemas.microsoft.com/office/drawing/2014/main" id="{2AA89162-F1EA-424C-9487-A205678606D6}"/>
                </a:ext>
              </a:extLst>
            </p:cNvPr>
            <p:cNvSpPr/>
            <p:nvPr/>
          </p:nvSpPr>
          <p:spPr>
            <a:xfrm>
              <a:off x="341969" y="2553375"/>
              <a:ext cx="2485028" cy="2677656"/>
            </a:xfrm>
            <a:prstGeom prst="rect">
              <a:avLst/>
            </a:prstGeom>
          </p:spPr>
          <p:txBody>
            <a:bodyPr wrap="square">
              <a:spAutoFit/>
            </a:bodyPr>
            <a:lstStyle/>
            <a:p>
              <a:pPr algn="ctr"/>
              <a:r>
                <a:rPr lang="en-US" sz="2800" i="1" kern="0" dirty="0">
                  <a:solidFill>
                    <a:schemeClr val="bg1"/>
                  </a:solidFill>
                  <a:ea typeface="MS PGothic" pitchFamily="34" charset="-128"/>
                  <a:cs typeface="Calibri"/>
                </a:rPr>
                <a:t>You indicated you experienced harm because of -------. Can you tell me more about that?</a:t>
              </a:r>
              <a:endParaRPr lang="en-US" sz="2800" kern="0" dirty="0">
                <a:solidFill>
                  <a:schemeClr val="bg1"/>
                </a:solidFill>
                <a:ea typeface="MS PGothic" pitchFamily="34" charset="-128"/>
                <a:cs typeface="Calibri"/>
              </a:endParaRPr>
            </a:p>
            <a:p>
              <a:pPr algn="ctr"/>
              <a:endParaRPr lang="en-US" sz="2800" dirty="0"/>
            </a:p>
          </p:txBody>
        </p:sp>
      </p:grpSp>
      <p:grpSp>
        <p:nvGrpSpPr>
          <p:cNvPr id="116" name="Group 115">
            <a:extLst>
              <a:ext uri="{FF2B5EF4-FFF2-40B4-BE49-F238E27FC236}">
                <a16:creationId xmlns:a16="http://schemas.microsoft.com/office/drawing/2014/main" id="{07C6A7CA-5149-C144-BB02-6CD3DFE4E7F1}"/>
              </a:ext>
            </a:extLst>
          </p:cNvPr>
          <p:cNvGrpSpPr/>
          <p:nvPr/>
        </p:nvGrpSpPr>
        <p:grpSpPr>
          <a:xfrm>
            <a:off x="3010560" y="4926798"/>
            <a:ext cx="3970731" cy="4215928"/>
            <a:chOff x="153944" y="2137490"/>
            <a:chExt cx="2941508" cy="3634813"/>
          </a:xfrm>
        </p:grpSpPr>
        <p:sp>
          <p:nvSpPr>
            <p:cNvPr id="117" name="Freeform 1050">
              <a:extLst>
                <a:ext uri="{FF2B5EF4-FFF2-40B4-BE49-F238E27FC236}">
                  <a16:creationId xmlns:a16="http://schemas.microsoft.com/office/drawing/2014/main" id="{31E8E947-2D96-9044-989E-430A34F615FE}"/>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chemeClr val="accent5">
                <a:alpha val="90000"/>
              </a:schemeClr>
            </a:solidFill>
            <a:ln w="0">
              <a:noFill/>
              <a:prstDash val="solid"/>
              <a:round/>
              <a:headEnd/>
              <a:tailEnd/>
            </a:ln>
          </p:spPr>
          <p:txBody>
            <a:bodyPr vert="horz" wrap="square" lIns="129990" tIns="64995" rIns="129990" bIns="64995" numCol="1" anchor="t" anchorCtr="0" compatLnSpc="1">
              <a:prstTxWarp prst="textNoShape">
                <a:avLst/>
              </a:prstTxWarp>
            </a:bodyPr>
            <a:lstStyle/>
            <a:p>
              <a:endParaRPr lang="en-US" sz="5400"/>
            </a:p>
          </p:txBody>
        </p:sp>
        <p:sp>
          <p:nvSpPr>
            <p:cNvPr id="118" name="Rectangle 117">
              <a:extLst>
                <a:ext uri="{FF2B5EF4-FFF2-40B4-BE49-F238E27FC236}">
                  <a16:creationId xmlns:a16="http://schemas.microsoft.com/office/drawing/2014/main" id="{C6B4D460-1B72-A74A-87ED-972155334893}"/>
                </a:ext>
              </a:extLst>
            </p:cNvPr>
            <p:cNvSpPr/>
            <p:nvPr/>
          </p:nvSpPr>
          <p:spPr>
            <a:xfrm>
              <a:off x="371157" y="2532680"/>
              <a:ext cx="2485028" cy="2374911"/>
            </a:xfrm>
            <a:prstGeom prst="rect">
              <a:avLst/>
            </a:prstGeom>
          </p:spPr>
          <p:txBody>
            <a:bodyPr wrap="square">
              <a:spAutoFit/>
            </a:bodyPr>
            <a:lstStyle/>
            <a:p>
              <a:pPr algn="ctr"/>
              <a:r>
                <a:rPr lang="en-US" sz="2800" i="1" kern="0" dirty="0">
                  <a:solidFill>
                    <a:schemeClr val="bg1"/>
                  </a:solidFill>
                  <a:ea typeface="MS PGothic" pitchFamily="34" charset="-128"/>
                  <a:cs typeface="Calibri"/>
                </a:rPr>
                <a:t>If someone articulates </a:t>
              </a:r>
              <a:br>
                <a:rPr lang="en-US" sz="2800" i="1" kern="0" dirty="0">
                  <a:solidFill>
                    <a:schemeClr val="bg1"/>
                  </a:solidFill>
                  <a:ea typeface="MS PGothic" pitchFamily="34" charset="-128"/>
                  <a:cs typeface="Calibri"/>
                </a:rPr>
              </a:br>
              <a:r>
                <a:rPr lang="en-US" sz="2800" i="1" kern="0" dirty="0">
                  <a:solidFill>
                    <a:schemeClr val="bg1"/>
                  </a:solidFill>
                  <a:ea typeface="MS PGothic" pitchFamily="34" charset="-128"/>
                  <a:cs typeface="Calibri"/>
                </a:rPr>
                <a:t>their SSOGI identity</a:t>
              </a:r>
            </a:p>
            <a:p>
              <a:pPr algn="ctr">
                <a:spcBef>
                  <a:spcPts val="600"/>
                </a:spcBef>
              </a:pPr>
              <a:r>
                <a:rPr lang="en-US" sz="2800" kern="0" dirty="0">
                  <a:solidFill>
                    <a:schemeClr val="bg1"/>
                  </a:solidFill>
                  <a:ea typeface="MS PGothic" pitchFamily="34" charset="-128"/>
                  <a:cs typeface="Calibri"/>
                </a:rPr>
                <a:t>Tell me about your experiences as ---. </a:t>
              </a:r>
            </a:p>
            <a:p>
              <a:pPr algn="ctr"/>
              <a:endParaRPr lang="en-US" sz="2800" dirty="0"/>
            </a:p>
          </p:txBody>
        </p:sp>
      </p:grpSp>
      <p:grpSp>
        <p:nvGrpSpPr>
          <p:cNvPr id="119" name="Group 118">
            <a:extLst>
              <a:ext uri="{FF2B5EF4-FFF2-40B4-BE49-F238E27FC236}">
                <a16:creationId xmlns:a16="http://schemas.microsoft.com/office/drawing/2014/main" id="{0B404C4A-9CEB-B847-886D-912A472CEB30}"/>
              </a:ext>
            </a:extLst>
          </p:cNvPr>
          <p:cNvGrpSpPr/>
          <p:nvPr/>
        </p:nvGrpSpPr>
        <p:grpSpPr>
          <a:xfrm>
            <a:off x="5977544" y="3573765"/>
            <a:ext cx="4039559" cy="3888038"/>
            <a:chOff x="153944" y="2137490"/>
            <a:chExt cx="2941508" cy="3634813"/>
          </a:xfrm>
        </p:grpSpPr>
        <p:sp>
          <p:nvSpPr>
            <p:cNvPr id="120" name="Freeform 1050">
              <a:extLst>
                <a:ext uri="{FF2B5EF4-FFF2-40B4-BE49-F238E27FC236}">
                  <a16:creationId xmlns:a16="http://schemas.microsoft.com/office/drawing/2014/main" id="{179C9851-2C6A-994C-9EBA-E25024436EE9}"/>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rgbClr val="4F6CA1">
                <a:alpha val="90000"/>
              </a:srgbClr>
            </a:solidFill>
            <a:ln w="0">
              <a:noFill/>
              <a:prstDash val="solid"/>
              <a:round/>
              <a:headEnd/>
              <a:tailEnd/>
            </a:ln>
          </p:spPr>
          <p:txBody>
            <a:bodyPr vert="horz" wrap="square" lIns="129990" tIns="64995" rIns="129990" bIns="64995" numCol="1" anchor="t" anchorCtr="0" compatLnSpc="1">
              <a:prstTxWarp prst="textNoShape">
                <a:avLst/>
              </a:prstTxWarp>
            </a:bodyPr>
            <a:lstStyle/>
            <a:p>
              <a:endParaRPr lang="en-US" sz="5400"/>
            </a:p>
          </p:txBody>
        </p:sp>
        <p:sp>
          <p:nvSpPr>
            <p:cNvPr id="121" name="Rectangle 120">
              <a:extLst>
                <a:ext uri="{FF2B5EF4-FFF2-40B4-BE49-F238E27FC236}">
                  <a16:creationId xmlns:a16="http://schemas.microsoft.com/office/drawing/2014/main" id="{EE756682-1FBB-7345-8F9E-0427D62285CD}"/>
                </a:ext>
              </a:extLst>
            </p:cNvPr>
            <p:cNvSpPr/>
            <p:nvPr/>
          </p:nvSpPr>
          <p:spPr>
            <a:xfrm>
              <a:off x="389467" y="2777789"/>
              <a:ext cx="2485028" cy="2677656"/>
            </a:xfrm>
            <a:prstGeom prst="rect">
              <a:avLst/>
            </a:prstGeom>
          </p:spPr>
          <p:txBody>
            <a:bodyPr wrap="square">
              <a:spAutoFit/>
            </a:bodyPr>
            <a:lstStyle/>
            <a:p>
              <a:pPr algn="ctr"/>
              <a:r>
                <a:rPr lang="en-US" sz="2800" i="1" kern="0" dirty="0">
                  <a:solidFill>
                    <a:schemeClr val="bg1"/>
                  </a:solidFill>
                  <a:ea typeface="MS PGothic" pitchFamily="34" charset="-128"/>
                  <a:cs typeface="Calibri"/>
                </a:rPr>
                <a:t>Thank you for sharing that with me. How did that experience impact you? </a:t>
              </a:r>
              <a:endParaRPr lang="en-US" sz="2800" kern="0" dirty="0">
                <a:solidFill>
                  <a:schemeClr val="bg1"/>
                </a:solidFill>
                <a:ea typeface="MS PGothic" pitchFamily="34" charset="-128"/>
                <a:cs typeface="Calibri"/>
              </a:endParaRPr>
            </a:p>
            <a:p>
              <a:pPr algn="ctr"/>
              <a:endParaRPr lang="en-US" sz="2800" dirty="0"/>
            </a:p>
          </p:txBody>
        </p:sp>
      </p:grpSp>
      <p:grpSp>
        <p:nvGrpSpPr>
          <p:cNvPr id="123" name="Group 122">
            <a:extLst>
              <a:ext uri="{FF2B5EF4-FFF2-40B4-BE49-F238E27FC236}">
                <a16:creationId xmlns:a16="http://schemas.microsoft.com/office/drawing/2014/main" id="{EFCF7642-3A00-424C-91DF-CA0EE9D6415A}"/>
              </a:ext>
            </a:extLst>
          </p:cNvPr>
          <p:cNvGrpSpPr/>
          <p:nvPr/>
        </p:nvGrpSpPr>
        <p:grpSpPr>
          <a:xfrm>
            <a:off x="9032482" y="4842449"/>
            <a:ext cx="3970731" cy="4241800"/>
            <a:chOff x="153944" y="2137490"/>
            <a:chExt cx="2941508" cy="3634813"/>
          </a:xfrm>
        </p:grpSpPr>
        <p:sp>
          <p:nvSpPr>
            <p:cNvPr id="124" name="Freeform 1050">
              <a:extLst>
                <a:ext uri="{FF2B5EF4-FFF2-40B4-BE49-F238E27FC236}">
                  <a16:creationId xmlns:a16="http://schemas.microsoft.com/office/drawing/2014/main" id="{B118AC17-ECCD-F045-82AA-8CB4E2EF653A}"/>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chemeClr val="accent5">
                <a:alpha val="90000"/>
              </a:schemeClr>
            </a:solidFill>
            <a:ln w="0">
              <a:noFill/>
              <a:prstDash val="solid"/>
              <a:round/>
              <a:headEnd/>
              <a:tailEnd/>
            </a:ln>
          </p:spPr>
          <p:txBody>
            <a:bodyPr vert="horz" wrap="square" lIns="129990" tIns="64995" rIns="129990" bIns="64995" numCol="1" anchor="t" anchorCtr="0" compatLnSpc="1">
              <a:prstTxWarp prst="textNoShape">
                <a:avLst/>
              </a:prstTxWarp>
            </a:bodyPr>
            <a:lstStyle/>
            <a:p>
              <a:endParaRPr lang="en-US" sz="5400"/>
            </a:p>
          </p:txBody>
        </p:sp>
        <p:sp>
          <p:nvSpPr>
            <p:cNvPr id="125" name="Rectangle 124">
              <a:extLst>
                <a:ext uri="{FF2B5EF4-FFF2-40B4-BE49-F238E27FC236}">
                  <a16:creationId xmlns:a16="http://schemas.microsoft.com/office/drawing/2014/main" id="{07BDFD1E-3BAD-2A44-B9BA-45E1B08CD889}"/>
                </a:ext>
              </a:extLst>
            </p:cNvPr>
            <p:cNvSpPr/>
            <p:nvPr/>
          </p:nvSpPr>
          <p:spPr>
            <a:xfrm>
              <a:off x="389467" y="3195987"/>
              <a:ext cx="2485028" cy="817578"/>
            </a:xfrm>
            <a:prstGeom prst="rect">
              <a:avLst/>
            </a:prstGeom>
          </p:spPr>
          <p:txBody>
            <a:bodyPr wrap="square">
              <a:spAutoFit/>
            </a:bodyPr>
            <a:lstStyle/>
            <a:p>
              <a:pPr algn="ctr"/>
              <a:r>
                <a:rPr lang="en-US" sz="2800" b="1" dirty="0">
                  <a:solidFill>
                    <a:schemeClr val="bg1"/>
                  </a:solidFill>
                </a:rPr>
                <a:t>Any other </a:t>
              </a:r>
              <a:br>
                <a:rPr lang="en-US" sz="2800" b="1" dirty="0">
                  <a:solidFill>
                    <a:schemeClr val="bg1"/>
                  </a:solidFill>
                </a:rPr>
              </a:br>
              <a:r>
                <a:rPr lang="en-US" sz="2800" b="1" dirty="0">
                  <a:solidFill>
                    <a:schemeClr val="bg1"/>
                  </a:solidFill>
                </a:rPr>
                <a:t>suggested questions? </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22</a:t>
            </a:fld>
            <a:endParaRPr lang="en-US" altLang="en-US" sz="1200" dirty="0">
              <a:solidFill>
                <a:schemeClr val="bg1"/>
              </a:solidFill>
            </a:endParaRPr>
          </a:p>
        </p:txBody>
      </p:sp>
    </p:spTree>
    <p:extLst>
      <p:ext uri="{BB962C8B-B14F-4D97-AF65-F5344CB8AC3E}">
        <p14:creationId xmlns:p14="http://schemas.microsoft.com/office/powerpoint/2010/main" val="966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5582025" cy="646331"/>
          </a:xfrm>
          <a:prstGeom prst="rect">
            <a:avLst/>
          </a:prstGeom>
          <a:solidFill>
            <a:schemeClr val="accent5"/>
          </a:solidFill>
        </p:spPr>
        <p:txBody>
          <a:bodyPr wrap="square">
            <a:spAutoFit/>
          </a:bodyPr>
          <a:lstStyle/>
          <a:p>
            <a:r>
              <a:rPr lang="en-US" sz="3600" b="1" dirty="0">
                <a:solidFill>
                  <a:schemeClr val="bg1"/>
                </a:solidFill>
              </a:rPr>
              <a:t>Thematic Areas to Exp</a:t>
            </a:r>
            <a:r>
              <a:rPr lang="en-US" sz="3600" dirty="0">
                <a:solidFill>
                  <a:schemeClr val="bg1"/>
                </a:solidFill>
                <a:ea typeface="MS PGothic" pitchFamily="34" charset="-128"/>
                <a:cs typeface="MS PGothic" charset="0"/>
              </a:rPr>
              <a:t>l</a:t>
            </a:r>
            <a:r>
              <a:rPr lang="en-US" sz="3600" b="1" dirty="0">
                <a:solidFill>
                  <a:schemeClr val="bg1"/>
                </a:solidFill>
              </a:rPr>
              <a:t>ore</a:t>
            </a:r>
          </a:p>
        </p:txBody>
      </p:sp>
      <p:sp>
        <p:nvSpPr>
          <p:cNvPr id="54" name="Inhaltsplatzhalter 4">
            <a:extLst>
              <a:ext uri="{FF2B5EF4-FFF2-40B4-BE49-F238E27FC236}">
                <a16:creationId xmlns:a16="http://schemas.microsoft.com/office/drawing/2014/main" id="{A451A872-A7D4-1947-8EA0-F29357057B5A}"/>
              </a:ext>
            </a:extLst>
          </p:cNvPr>
          <p:cNvSpPr txBox="1">
            <a:spLocks/>
          </p:cNvSpPr>
          <p:nvPr/>
        </p:nvSpPr>
        <p:spPr>
          <a:xfrm>
            <a:off x="1081317" y="3369550"/>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mn-lt"/>
              </a:rPr>
              <a:t>Difference, stigma and shame, and their impact </a:t>
            </a:r>
            <a:br>
              <a:rPr lang="en-US" sz="2000" dirty="0">
                <a:solidFill>
                  <a:schemeClr val="tx1"/>
                </a:solidFill>
                <a:latin typeface="+mn-lt"/>
              </a:rPr>
            </a:br>
            <a:r>
              <a:rPr lang="en-US" sz="2000" dirty="0">
                <a:solidFill>
                  <a:schemeClr val="tx1"/>
                </a:solidFill>
                <a:latin typeface="+mn-lt"/>
              </a:rPr>
              <a:t>on the individual’s life</a:t>
            </a:r>
          </a:p>
        </p:txBody>
      </p:sp>
      <p:sp>
        <p:nvSpPr>
          <p:cNvPr id="62" name="Freeform 15">
            <a:extLst>
              <a:ext uri="{FF2B5EF4-FFF2-40B4-BE49-F238E27FC236}">
                <a16:creationId xmlns:a16="http://schemas.microsoft.com/office/drawing/2014/main" id="{C0EED996-9F6F-0549-99AA-E74B98384E2F}"/>
              </a:ext>
            </a:extLst>
          </p:cNvPr>
          <p:cNvSpPr>
            <a:spLocks/>
          </p:cNvSpPr>
          <p:nvPr/>
        </p:nvSpPr>
        <p:spPr bwMode="auto">
          <a:xfrm>
            <a:off x="558572" y="346424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9" name="Inhaltsplatzhalter 4">
            <a:extLst>
              <a:ext uri="{FF2B5EF4-FFF2-40B4-BE49-F238E27FC236}">
                <a16:creationId xmlns:a16="http://schemas.microsoft.com/office/drawing/2014/main" id="{287C5A3D-E0D4-E046-9060-9692FDD1EE92}"/>
              </a:ext>
            </a:extLst>
          </p:cNvPr>
          <p:cNvSpPr txBox="1">
            <a:spLocks/>
          </p:cNvSpPr>
          <p:nvPr/>
        </p:nvSpPr>
        <p:spPr>
          <a:xfrm>
            <a:off x="1091438" y="4147400"/>
            <a:ext cx="5473593" cy="92333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mn-lt"/>
              </a:rPr>
              <a:t>Discrimination, criminalization, harassment, abuse and threats, or fear of, in families, communities, and societies, and their impact on the individual’s life</a:t>
            </a:r>
          </a:p>
        </p:txBody>
      </p:sp>
      <p:sp>
        <p:nvSpPr>
          <p:cNvPr id="100" name="Freeform 15">
            <a:extLst>
              <a:ext uri="{FF2B5EF4-FFF2-40B4-BE49-F238E27FC236}">
                <a16:creationId xmlns:a16="http://schemas.microsoft.com/office/drawing/2014/main" id="{21EAA202-3E18-EA4E-BED0-9EEB5571E774}"/>
              </a:ext>
            </a:extLst>
          </p:cNvPr>
          <p:cNvSpPr>
            <a:spLocks/>
          </p:cNvSpPr>
          <p:nvPr/>
        </p:nvSpPr>
        <p:spPr bwMode="auto">
          <a:xfrm>
            <a:off x="558572" y="419724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1" name="Inhaltsplatzhalter 4">
            <a:extLst>
              <a:ext uri="{FF2B5EF4-FFF2-40B4-BE49-F238E27FC236}">
                <a16:creationId xmlns:a16="http://schemas.microsoft.com/office/drawing/2014/main" id="{88046CB5-6F14-034E-AFD1-5F4F275B1E79}"/>
              </a:ext>
            </a:extLst>
          </p:cNvPr>
          <p:cNvSpPr txBox="1">
            <a:spLocks/>
          </p:cNvSpPr>
          <p:nvPr/>
        </p:nvSpPr>
        <p:spPr>
          <a:xfrm>
            <a:off x="1083382" y="5228850"/>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Knowledge of others in similar situations subject </a:t>
            </a:r>
            <a:br>
              <a:rPr lang="en-US" sz="2000" dirty="0">
                <a:solidFill>
                  <a:schemeClr val="tx1"/>
                </a:solidFill>
                <a:latin typeface="Calibri" panose="020F0502020204030204" pitchFamily="34" charset="0"/>
              </a:rPr>
            </a:br>
            <a:r>
              <a:rPr lang="en-US" sz="2000" dirty="0">
                <a:solidFill>
                  <a:schemeClr val="tx1"/>
                </a:solidFill>
                <a:latin typeface="Calibri" panose="020F0502020204030204" pitchFamily="34" charset="0"/>
              </a:rPr>
              <a:t>to continuing harm</a:t>
            </a:r>
          </a:p>
        </p:txBody>
      </p:sp>
      <p:sp>
        <p:nvSpPr>
          <p:cNvPr id="104" name="Freeform 15">
            <a:extLst>
              <a:ext uri="{FF2B5EF4-FFF2-40B4-BE49-F238E27FC236}">
                <a16:creationId xmlns:a16="http://schemas.microsoft.com/office/drawing/2014/main" id="{72681DB2-8E54-DD47-A32C-C38212F38367}"/>
              </a:ext>
            </a:extLst>
          </p:cNvPr>
          <p:cNvSpPr>
            <a:spLocks/>
          </p:cNvSpPr>
          <p:nvPr/>
        </p:nvSpPr>
        <p:spPr bwMode="auto">
          <a:xfrm>
            <a:off x="558572" y="530758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9" name="Inhaltsplatzhalter 4">
            <a:extLst>
              <a:ext uri="{FF2B5EF4-FFF2-40B4-BE49-F238E27FC236}">
                <a16:creationId xmlns:a16="http://schemas.microsoft.com/office/drawing/2014/main" id="{523A0B49-23CD-C64E-A53F-6F53BD64EB08}"/>
              </a:ext>
            </a:extLst>
          </p:cNvPr>
          <p:cNvSpPr txBox="1">
            <a:spLocks/>
          </p:cNvSpPr>
          <p:nvPr/>
        </p:nvSpPr>
        <p:spPr>
          <a:xfrm>
            <a:off x="1089539" y="6013801"/>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Interactions with government authorities and </a:t>
            </a:r>
            <a:br>
              <a:rPr lang="en-US" sz="2000" dirty="0">
                <a:solidFill>
                  <a:schemeClr val="tx1"/>
                </a:solidFill>
                <a:latin typeface="Calibri" panose="020F0502020204030204" pitchFamily="34" charset="0"/>
              </a:rPr>
            </a:br>
            <a:r>
              <a:rPr lang="en-US" sz="2000" dirty="0">
                <a:solidFill>
                  <a:schemeClr val="tx1"/>
                </a:solidFill>
                <a:latin typeface="Calibri" panose="020F0502020204030204" pitchFamily="34" charset="0"/>
              </a:rPr>
              <a:t>access to justice</a:t>
            </a:r>
          </a:p>
        </p:txBody>
      </p:sp>
      <p:sp>
        <p:nvSpPr>
          <p:cNvPr id="110" name="Freeform 15">
            <a:extLst>
              <a:ext uri="{FF2B5EF4-FFF2-40B4-BE49-F238E27FC236}">
                <a16:creationId xmlns:a16="http://schemas.microsoft.com/office/drawing/2014/main" id="{4149FB54-88B2-C641-A4D2-6D4DDBCB8B2B}"/>
              </a:ext>
            </a:extLst>
          </p:cNvPr>
          <p:cNvSpPr>
            <a:spLocks/>
          </p:cNvSpPr>
          <p:nvPr/>
        </p:nvSpPr>
        <p:spPr bwMode="auto">
          <a:xfrm>
            <a:off x="558572" y="613168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11" name="Inhaltsplatzhalter 4">
            <a:extLst>
              <a:ext uri="{FF2B5EF4-FFF2-40B4-BE49-F238E27FC236}">
                <a16:creationId xmlns:a16="http://schemas.microsoft.com/office/drawing/2014/main" id="{6C17FB74-FA73-F84E-924E-D308A0B87E4C}"/>
              </a:ext>
            </a:extLst>
          </p:cNvPr>
          <p:cNvSpPr txBox="1">
            <a:spLocks/>
          </p:cNvSpPr>
          <p:nvPr/>
        </p:nvSpPr>
        <p:spPr>
          <a:xfrm>
            <a:off x="1089538" y="6836006"/>
            <a:ext cx="5473593"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Descriptions of friends or social networks</a:t>
            </a:r>
          </a:p>
        </p:txBody>
      </p:sp>
      <p:sp>
        <p:nvSpPr>
          <p:cNvPr id="112" name="Freeform 15">
            <a:extLst>
              <a:ext uri="{FF2B5EF4-FFF2-40B4-BE49-F238E27FC236}">
                <a16:creationId xmlns:a16="http://schemas.microsoft.com/office/drawing/2014/main" id="{E03CAD31-BA7E-7B47-959A-E29813439AD6}"/>
              </a:ext>
            </a:extLst>
          </p:cNvPr>
          <p:cNvSpPr>
            <a:spLocks/>
          </p:cNvSpPr>
          <p:nvPr/>
        </p:nvSpPr>
        <p:spPr bwMode="auto">
          <a:xfrm>
            <a:off x="558572" y="6887405"/>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13" name="Inhaltsplatzhalter 4">
            <a:extLst>
              <a:ext uri="{FF2B5EF4-FFF2-40B4-BE49-F238E27FC236}">
                <a16:creationId xmlns:a16="http://schemas.microsoft.com/office/drawing/2014/main" id="{FE7191AD-FFDA-704C-846A-6469FD7707FB}"/>
              </a:ext>
            </a:extLst>
          </p:cNvPr>
          <p:cNvSpPr txBox="1">
            <a:spLocks/>
          </p:cNvSpPr>
          <p:nvPr/>
        </p:nvSpPr>
        <p:spPr>
          <a:xfrm>
            <a:off x="1089538" y="7357687"/>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Ability to access and maintain dignified housing, employment, education and medical care</a:t>
            </a:r>
          </a:p>
        </p:txBody>
      </p:sp>
      <p:sp>
        <p:nvSpPr>
          <p:cNvPr id="114" name="Freeform 15">
            <a:extLst>
              <a:ext uri="{FF2B5EF4-FFF2-40B4-BE49-F238E27FC236}">
                <a16:creationId xmlns:a16="http://schemas.microsoft.com/office/drawing/2014/main" id="{B4CD3746-3F74-EE45-A86A-55C1C30DAF8D}"/>
              </a:ext>
            </a:extLst>
          </p:cNvPr>
          <p:cNvSpPr>
            <a:spLocks/>
          </p:cNvSpPr>
          <p:nvPr/>
        </p:nvSpPr>
        <p:spPr bwMode="auto">
          <a:xfrm>
            <a:off x="558572" y="750085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15" name="Inhaltsplatzhalter 4">
            <a:extLst>
              <a:ext uri="{FF2B5EF4-FFF2-40B4-BE49-F238E27FC236}">
                <a16:creationId xmlns:a16="http://schemas.microsoft.com/office/drawing/2014/main" id="{47831DC9-4975-F144-A90B-FFBC6D02C9B1}"/>
              </a:ext>
            </a:extLst>
          </p:cNvPr>
          <p:cNvSpPr txBox="1">
            <a:spLocks/>
          </p:cNvSpPr>
          <p:nvPr/>
        </p:nvSpPr>
        <p:spPr>
          <a:xfrm>
            <a:off x="1089538" y="8100644"/>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Familial, social or other pressures and the</a:t>
            </a:r>
            <a:br>
              <a:rPr lang="en-US" sz="2000" dirty="0">
                <a:solidFill>
                  <a:schemeClr val="tx1"/>
                </a:solidFill>
                <a:latin typeface="Calibri" panose="020F0502020204030204" pitchFamily="34" charset="0"/>
              </a:rPr>
            </a:br>
            <a:r>
              <a:rPr lang="en-US" sz="2000" dirty="0">
                <a:solidFill>
                  <a:schemeClr val="tx1"/>
                </a:solidFill>
                <a:latin typeface="Calibri" panose="020F0502020204030204" pitchFamily="34" charset="0"/>
              </a:rPr>
              <a:t> emotional consequences</a:t>
            </a:r>
          </a:p>
        </p:txBody>
      </p:sp>
      <p:sp>
        <p:nvSpPr>
          <p:cNvPr id="127" name="Freeform 15">
            <a:extLst>
              <a:ext uri="{FF2B5EF4-FFF2-40B4-BE49-F238E27FC236}">
                <a16:creationId xmlns:a16="http://schemas.microsoft.com/office/drawing/2014/main" id="{9772B674-C025-9D41-BB83-3E67D0019BB3}"/>
              </a:ext>
            </a:extLst>
          </p:cNvPr>
          <p:cNvSpPr>
            <a:spLocks/>
          </p:cNvSpPr>
          <p:nvPr/>
        </p:nvSpPr>
        <p:spPr bwMode="auto">
          <a:xfrm>
            <a:off x="558572" y="818895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8" name="Inhaltsplatzhalter 4">
            <a:extLst>
              <a:ext uri="{FF2B5EF4-FFF2-40B4-BE49-F238E27FC236}">
                <a16:creationId xmlns:a16="http://schemas.microsoft.com/office/drawing/2014/main" id="{89D6F0D5-5620-6949-B8ED-4FABE53689D4}"/>
              </a:ext>
            </a:extLst>
          </p:cNvPr>
          <p:cNvSpPr txBox="1">
            <a:spLocks/>
          </p:cNvSpPr>
          <p:nvPr/>
        </p:nvSpPr>
        <p:spPr>
          <a:xfrm>
            <a:off x="7405510" y="3369550"/>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mn-lt"/>
              </a:rPr>
              <a:t>The stereotypes and prejudices surrounding same-gender relationships in the society </a:t>
            </a:r>
          </a:p>
        </p:txBody>
      </p:sp>
      <p:sp>
        <p:nvSpPr>
          <p:cNvPr id="129" name="Freeform 15">
            <a:extLst>
              <a:ext uri="{FF2B5EF4-FFF2-40B4-BE49-F238E27FC236}">
                <a16:creationId xmlns:a16="http://schemas.microsoft.com/office/drawing/2014/main" id="{0106F65D-888C-804B-8913-AFDC10FD976D}"/>
              </a:ext>
            </a:extLst>
          </p:cNvPr>
          <p:cNvSpPr>
            <a:spLocks/>
          </p:cNvSpPr>
          <p:nvPr/>
        </p:nvSpPr>
        <p:spPr bwMode="auto">
          <a:xfrm>
            <a:off x="6874312" y="346424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30" name="Inhaltsplatzhalter 4">
            <a:extLst>
              <a:ext uri="{FF2B5EF4-FFF2-40B4-BE49-F238E27FC236}">
                <a16:creationId xmlns:a16="http://schemas.microsoft.com/office/drawing/2014/main" id="{B7B8C9D8-F3F6-BA4C-B715-04BAB1F4D125}"/>
              </a:ext>
            </a:extLst>
          </p:cNvPr>
          <p:cNvSpPr txBox="1">
            <a:spLocks/>
          </p:cNvSpPr>
          <p:nvPr/>
        </p:nvSpPr>
        <p:spPr>
          <a:xfrm>
            <a:off x="7405509" y="4221699"/>
            <a:ext cx="5473593"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mn-lt"/>
              </a:rPr>
              <a:t>Current or past same-gender relationships, if any</a:t>
            </a:r>
          </a:p>
        </p:txBody>
      </p:sp>
      <p:sp>
        <p:nvSpPr>
          <p:cNvPr id="131" name="Freeform 15">
            <a:extLst>
              <a:ext uri="{FF2B5EF4-FFF2-40B4-BE49-F238E27FC236}">
                <a16:creationId xmlns:a16="http://schemas.microsoft.com/office/drawing/2014/main" id="{E88D24A8-DF81-5B43-9AA0-C5011B7A6593}"/>
              </a:ext>
            </a:extLst>
          </p:cNvPr>
          <p:cNvSpPr>
            <a:spLocks/>
          </p:cNvSpPr>
          <p:nvPr/>
        </p:nvSpPr>
        <p:spPr bwMode="auto">
          <a:xfrm>
            <a:off x="6874312" y="427449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32" name="Inhaltsplatzhalter 4">
            <a:extLst>
              <a:ext uri="{FF2B5EF4-FFF2-40B4-BE49-F238E27FC236}">
                <a16:creationId xmlns:a16="http://schemas.microsoft.com/office/drawing/2014/main" id="{7251CDE3-2718-D443-AC3E-ED299CE7683D}"/>
              </a:ext>
            </a:extLst>
          </p:cNvPr>
          <p:cNvSpPr txBox="1">
            <a:spLocks/>
          </p:cNvSpPr>
          <p:nvPr/>
        </p:nvSpPr>
        <p:spPr>
          <a:xfrm>
            <a:off x="7399122" y="4858082"/>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Discomfort or unfamiliarity surrounding terms related to SOGIESC</a:t>
            </a:r>
          </a:p>
        </p:txBody>
      </p:sp>
      <p:sp>
        <p:nvSpPr>
          <p:cNvPr id="133" name="Freeform 15">
            <a:extLst>
              <a:ext uri="{FF2B5EF4-FFF2-40B4-BE49-F238E27FC236}">
                <a16:creationId xmlns:a16="http://schemas.microsoft.com/office/drawing/2014/main" id="{7659C9F2-A8D9-3540-A9D9-C76C79ECC34D}"/>
              </a:ext>
            </a:extLst>
          </p:cNvPr>
          <p:cNvSpPr>
            <a:spLocks/>
          </p:cNvSpPr>
          <p:nvPr/>
        </p:nvSpPr>
        <p:spPr bwMode="auto">
          <a:xfrm>
            <a:off x="6874312" y="493681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34" name="Inhaltsplatzhalter 4">
            <a:extLst>
              <a:ext uri="{FF2B5EF4-FFF2-40B4-BE49-F238E27FC236}">
                <a16:creationId xmlns:a16="http://schemas.microsoft.com/office/drawing/2014/main" id="{A8D5E7B7-6670-F74F-94E3-8734125B094F}"/>
              </a:ext>
            </a:extLst>
          </p:cNvPr>
          <p:cNvSpPr txBox="1">
            <a:spLocks/>
          </p:cNvSpPr>
          <p:nvPr/>
        </p:nvSpPr>
        <p:spPr>
          <a:xfrm>
            <a:off x="7405279" y="5777294"/>
            <a:ext cx="5056079" cy="184665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The interviewee’s cultural, economic, family, political, religious and social background, which may impact how they express their sexual orientation, gender identity, gender expression or sex characteristics, or may explain the reasons why they did not live openly</a:t>
            </a:r>
          </a:p>
        </p:txBody>
      </p:sp>
      <p:sp>
        <p:nvSpPr>
          <p:cNvPr id="135" name="Freeform 15">
            <a:extLst>
              <a:ext uri="{FF2B5EF4-FFF2-40B4-BE49-F238E27FC236}">
                <a16:creationId xmlns:a16="http://schemas.microsoft.com/office/drawing/2014/main" id="{9CE650F0-5910-3E43-9EF5-1371B9C12C40}"/>
              </a:ext>
            </a:extLst>
          </p:cNvPr>
          <p:cNvSpPr>
            <a:spLocks/>
          </p:cNvSpPr>
          <p:nvPr/>
        </p:nvSpPr>
        <p:spPr bwMode="auto">
          <a:xfrm>
            <a:off x="6874312" y="584241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40" name="Inhaltsplatzhalter 4">
            <a:extLst>
              <a:ext uri="{FF2B5EF4-FFF2-40B4-BE49-F238E27FC236}">
                <a16:creationId xmlns:a16="http://schemas.microsoft.com/office/drawing/2014/main" id="{58140E58-ECB5-B84C-8018-B1DF7051F30C}"/>
              </a:ext>
            </a:extLst>
          </p:cNvPr>
          <p:cNvSpPr txBox="1">
            <a:spLocks/>
          </p:cNvSpPr>
          <p:nvPr/>
        </p:nvSpPr>
        <p:spPr>
          <a:xfrm>
            <a:off x="7405278" y="7814132"/>
            <a:ext cx="5473593" cy="6155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000" dirty="0">
                <a:solidFill>
                  <a:schemeClr val="tx1"/>
                </a:solidFill>
                <a:latin typeface="Calibri" panose="020F0502020204030204" pitchFamily="34" charset="0"/>
              </a:rPr>
              <a:t>Lack of trust in confidentiality of processes or </a:t>
            </a:r>
            <a:br>
              <a:rPr lang="en-US" sz="2000" dirty="0">
                <a:solidFill>
                  <a:schemeClr val="tx1"/>
                </a:solidFill>
                <a:latin typeface="Calibri" panose="020F0502020204030204" pitchFamily="34" charset="0"/>
              </a:rPr>
            </a:br>
            <a:r>
              <a:rPr lang="en-US" sz="2000" dirty="0">
                <a:solidFill>
                  <a:schemeClr val="tx1"/>
                </a:solidFill>
                <a:latin typeface="Calibri" panose="020F0502020204030204" pitchFamily="34" charset="0"/>
              </a:rPr>
              <a:t>with particular assisting organizations </a:t>
            </a:r>
          </a:p>
        </p:txBody>
      </p:sp>
      <p:sp>
        <p:nvSpPr>
          <p:cNvPr id="141" name="Freeform 15">
            <a:extLst>
              <a:ext uri="{FF2B5EF4-FFF2-40B4-BE49-F238E27FC236}">
                <a16:creationId xmlns:a16="http://schemas.microsoft.com/office/drawing/2014/main" id="{8083FD34-40CF-A54D-A9E6-A92071790DFD}"/>
              </a:ext>
            </a:extLst>
          </p:cNvPr>
          <p:cNvSpPr>
            <a:spLocks/>
          </p:cNvSpPr>
          <p:nvPr/>
        </p:nvSpPr>
        <p:spPr bwMode="auto">
          <a:xfrm>
            <a:off x="6874312" y="795730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23</a:t>
            </a:fld>
            <a:endParaRPr lang="en-US" altLang="en-US" sz="1200" dirty="0">
              <a:solidFill>
                <a:schemeClr val="bg1"/>
              </a:solidFill>
            </a:endParaRPr>
          </a:p>
        </p:txBody>
      </p:sp>
    </p:spTree>
    <p:extLst>
      <p:ext uri="{BB962C8B-B14F-4D97-AF65-F5344CB8AC3E}">
        <p14:creationId xmlns:p14="http://schemas.microsoft.com/office/powerpoint/2010/main" val="4727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9"/>
                                        </p:tgtEl>
                                        <p:attrNameLst>
                                          <p:attrName>style.visibility</p:attrName>
                                        </p:attrNameLst>
                                      </p:cBhvr>
                                      <p:to>
                                        <p:strVal val="visible"/>
                                      </p:to>
                                    </p:set>
                                    <p:animEffect transition="in" filter="fade">
                                      <p:cBhvr>
                                        <p:cTn id="63" dur="500"/>
                                        <p:tgtEl>
                                          <p:spTgt spid="1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Effect transition="in" filter="fade">
                                      <p:cBhvr>
                                        <p:cTn id="66" dur="500"/>
                                        <p:tgtEl>
                                          <p:spTgt spid="1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fade">
                                      <p:cBhvr>
                                        <p:cTn id="71" dur="500"/>
                                        <p:tgtEl>
                                          <p:spTgt spid="13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0"/>
                                        </p:tgtEl>
                                        <p:attrNameLst>
                                          <p:attrName>style.visibility</p:attrName>
                                        </p:attrNameLst>
                                      </p:cBhvr>
                                      <p:to>
                                        <p:strVal val="visible"/>
                                      </p:to>
                                    </p:set>
                                    <p:animEffect transition="in" filter="fade">
                                      <p:cBhvr>
                                        <p:cTn id="74" dur="500"/>
                                        <p:tgtEl>
                                          <p:spTgt spid="1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3"/>
                                        </p:tgtEl>
                                        <p:attrNameLst>
                                          <p:attrName>style.visibility</p:attrName>
                                        </p:attrNameLst>
                                      </p:cBhvr>
                                      <p:to>
                                        <p:strVal val="visible"/>
                                      </p:to>
                                    </p:set>
                                    <p:animEffect transition="in" filter="fade">
                                      <p:cBhvr>
                                        <p:cTn id="79" dur="500"/>
                                        <p:tgtEl>
                                          <p:spTgt spid="1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fade">
                                      <p:cBhvr>
                                        <p:cTn id="82" dur="500"/>
                                        <p:tgtEl>
                                          <p:spTgt spid="1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35"/>
                                        </p:tgtEl>
                                        <p:attrNameLst>
                                          <p:attrName>style.visibility</p:attrName>
                                        </p:attrNameLst>
                                      </p:cBhvr>
                                      <p:to>
                                        <p:strVal val="visible"/>
                                      </p:to>
                                    </p:set>
                                    <p:animEffect transition="in" filter="fade">
                                      <p:cBhvr>
                                        <p:cTn id="87" dur="500"/>
                                        <p:tgtEl>
                                          <p:spTgt spid="1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4"/>
                                        </p:tgtEl>
                                        <p:attrNameLst>
                                          <p:attrName>style.visibility</p:attrName>
                                        </p:attrNameLst>
                                      </p:cBhvr>
                                      <p:to>
                                        <p:strVal val="visible"/>
                                      </p:to>
                                    </p:set>
                                    <p:animEffect transition="in" filter="fade">
                                      <p:cBhvr>
                                        <p:cTn id="90" dur="500"/>
                                        <p:tgtEl>
                                          <p:spTgt spid="13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41"/>
                                        </p:tgtEl>
                                        <p:attrNameLst>
                                          <p:attrName>style.visibility</p:attrName>
                                        </p:attrNameLst>
                                      </p:cBhvr>
                                      <p:to>
                                        <p:strVal val="visible"/>
                                      </p:to>
                                    </p:set>
                                    <p:animEffect transition="in" filter="fade">
                                      <p:cBhvr>
                                        <p:cTn id="95" dur="500"/>
                                        <p:tgtEl>
                                          <p:spTgt spid="14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0"/>
                                        </p:tgtEl>
                                        <p:attrNameLst>
                                          <p:attrName>style.visibility</p:attrName>
                                        </p:attrNameLst>
                                      </p:cBhvr>
                                      <p:to>
                                        <p:strVal val="visible"/>
                                      </p:to>
                                    </p:set>
                                    <p:animEffect transition="in" filter="fade">
                                      <p:cBhvr>
                                        <p:cTn id="9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11" grpId="0"/>
      <p:bldP spid="112" grpId="0" animBg="1"/>
      <p:bldP spid="113" grpId="0"/>
      <p:bldP spid="114" grpId="0" animBg="1"/>
      <p:bldP spid="115" grpId="0"/>
      <p:bldP spid="127" grpId="0" animBg="1"/>
      <p:bldP spid="128" grpId="0"/>
      <p:bldP spid="129" grpId="0" animBg="1"/>
      <p:bldP spid="130" grpId="0"/>
      <p:bldP spid="131" grpId="0" animBg="1"/>
      <p:bldP spid="132" grpId="0"/>
      <p:bldP spid="133" grpId="0" animBg="1"/>
      <p:bldP spid="134" grpId="0"/>
      <p:bldP spid="135" grpId="0" animBg="1"/>
      <p:bldP spid="140" grpId="0"/>
      <p:bldP spid="1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1554189" cy="646331"/>
          </a:xfrm>
          <a:prstGeom prst="rect">
            <a:avLst/>
          </a:prstGeom>
          <a:solidFill>
            <a:schemeClr val="accent5"/>
          </a:solidFill>
        </p:spPr>
        <p:txBody>
          <a:bodyPr wrap="square">
            <a:spAutoFit/>
          </a:bodyPr>
          <a:lstStyle/>
          <a:p>
            <a:pPr algn="ctr"/>
            <a:r>
              <a:rPr lang="en-US" sz="3600" b="1" dirty="0">
                <a:solidFill>
                  <a:schemeClr val="bg1"/>
                </a:solidFill>
              </a:rPr>
              <a:t>WHO</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663643" y="3356758"/>
            <a:ext cx="7589891" cy="584775"/>
          </a:xfrm>
          <a:prstGeom prst="rect">
            <a:avLst/>
          </a:prstGeom>
        </p:spPr>
        <p:txBody>
          <a:bodyPr wrap="square">
            <a:spAutoFit/>
          </a:bodyPr>
          <a:lstStyle/>
          <a:p>
            <a:r>
              <a:rPr lang="en-US" sz="3200" dirty="0"/>
              <a:t>Probing questions – </a:t>
            </a:r>
            <a:r>
              <a:rPr lang="en-US" sz="3200" b="1" dirty="0"/>
              <a:t>what is appropriate? </a:t>
            </a:r>
          </a:p>
        </p:txBody>
      </p:sp>
      <p:sp>
        <p:nvSpPr>
          <p:cNvPr id="54" name="Rectangle 53">
            <a:extLst>
              <a:ext uri="{FF2B5EF4-FFF2-40B4-BE49-F238E27FC236}">
                <a16:creationId xmlns:a16="http://schemas.microsoft.com/office/drawing/2014/main" id="{6472CC2F-ECD0-1C4E-8F65-42EE4997753D}"/>
              </a:ext>
            </a:extLst>
          </p:cNvPr>
          <p:cNvSpPr/>
          <p:nvPr/>
        </p:nvSpPr>
        <p:spPr>
          <a:xfrm>
            <a:off x="2868052" y="2489116"/>
            <a:ext cx="1554189" cy="646331"/>
          </a:xfrm>
          <a:prstGeom prst="rect">
            <a:avLst/>
          </a:prstGeom>
          <a:solidFill>
            <a:schemeClr val="accent5"/>
          </a:solidFill>
        </p:spPr>
        <p:txBody>
          <a:bodyPr wrap="square">
            <a:spAutoFit/>
          </a:bodyPr>
          <a:lstStyle/>
          <a:p>
            <a:pPr algn="ctr"/>
            <a:r>
              <a:rPr lang="en-US" sz="3600" b="1" cap="all" dirty="0">
                <a:solidFill>
                  <a:schemeClr val="bg1"/>
                </a:solidFill>
              </a:rPr>
              <a:t>WHAT</a:t>
            </a:r>
            <a:endParaRPr lang="en-US" sz="4400" b="1" cap="all" dirty="0">
              <a:solidFill>
                <a:schemeClr val="bg1"/>
              </a:solidFill>
            </a:endParaRPr>
          </a:p>
        </p:txBody>
      </p:sp>
      <p:sp>
        <p:nvSpPr>
          <p:cNvPr id="55" name="Rectangle 54">
            <a:extLst>
              <a:ext uri="{FF2B5EF4-FFF2-40B4-BE49-F238E27FC236}">
                <a16:creationId xmlns:a16="http://schemas.microsoft.com/office/drawing/2014/main" id="{912154EB-DCE1-AC43-9531-37FB5BB59F53}"/>
              </a:ext>
            </a:extLst>
          </p:cNvPr>
          <p:cNvSpPr/>
          <p:nvPr/>
        </p:nvSpPr>
        <p:spPr>
          <a:xfrm>
            <a:off x="5069607" y="2489116"/>
            <a:ext cx="1912061" cy="646331"/>
          </a:xfrm>
          <a:prstGeom prst="rect">
            <a:avLst/>
          </a:prstGeom>
          <a:solidFill>
            <a:schemeClr val="accent5"/>
          </a:solidFill>
        </p:spPr>
        <p:txBody>
          <a:bodyPr wrap="square">
            <a:spAutoFit/>
          </a:bodyPr>
          <a:lstStyle/>
          <a:p>
            <a:pPr algn="ctr"/>
            <a:r>
              <a:rPr lang="en-US" sz="3600" b="1" cap="all" dirty="0">
                <a:solidFill>
                  <a:schemeClr val="bg1"/>
                </a:solidFill>
              </a:rPr>
              <a:t>where</a:t>
            </a:r>
            <a:endParaRPr lang="en-US" sz="4400" b="1" cap="all" dirty="0">
              <a:solidFill>
                <a:schemeClr val="bg1"/>
              </a:solidFill>
            </a:endParaRPr>
          </a:p>
        </p:txBody>
      </p:sp>
      <p:sp>
        <p:nvSpPr>
          <p:cNvPr id="57" name="Rectangle 56">
            <a:extLst>
              <a:ext uri="{FF2B5EF4-FFF2-40B4-BE49-F238E27FC236}">
                <a16:creationId xmlns:a16="http://schemas.microsoft.com/office/drawing/2014/main" id="{1E6614C7-A938-0549-B437-590B5BB9300A}"/>
              </a:ext>
            </a:extLst>
          </p:cNvPr>
          <p:cNvSpPr/>
          <p:nvPr/>
        </p:nvSpPr>
        <p:spPr>
          <a:xfrm>
            <a:off x="10188461" y="2489116"/>
            <a:ext cx="1912061" cy="646331"/>
          </a:xfrm>
          <a:prstGeom prst="rect">
            <a:avLst/>
          </a:prstGeom>
          <a:solidFill>
            <a:schemeClr val="accent5"/>
          </a:solidFill>
        </p:spPr>
        <p:txBody>
          <a:bodyPr wrap="square">
            <a:spAutoFit/>
          </a:bodyPr>
          <a:lstStyle/>
          <a:p>
            <a:pPr algn="ctr"/>
            <a:r>
              <a:rPr lang="en-US" sz="3600" b="1" cap="all" dirty="0">
                <a:solidFill>
                  <a:schemeClr val="bg1"/>
                </a:solidFill>
              </a:rPr>
              <a:t>when</a:t>
            </a:r>
            <a:endParaRPr lang="en-US" sz="4400" b="1" cap="all" dirty="0">
              <a:solidFill>
                <a:schemeClr val="bg1"/>
              </a:solidFill>
            </a:endParaRPr>
          </a:p>
        </p:txBody>
      </p:sp>
      <p:sp>
        <p:nvSpPr>
          <p:cNvPr id="61" name="Rectangle 60">
            <a:extLst>
              <a:ext uri="{FF2B5EF4-FFF2-40B4-BE49-F238E27FC236}">
                <a16:creationId xmlns:a16="http://schemas.microsoft.com/office/drawing/2014/main" id="{3986DED2-0245-4147-9340-03C6E433F22C}"/>
              </a:ext>
            </a:extLst>
          </p:cNvPr>
          <p:cNvSpPr/>
          <p:nvPr/>
        </p:nvSpPr>
        <p:spPr>
          <a:xfrm>
            <a:off x="7629034" y="2489116"/>
            <a:ext cx="1912061" cy="646331"/>
          </a:xfrm>
          <a:prstGeom prst="rect">
            <a:avLst/>
          </a:prstGeom>
          <a:solidFill>
            <a:schemeClr val="accent5"/>
          </a:solidFill>
        </p:spPr>
        <p:txBody>
          <a:bodyPr wrap="square">
            <a:spAutoFit/>
          </a:bodyPr>
          <a:lstStyle/>
          <a:p>
            <a:pPr algn="ctr"/>
            <a:r>
              <a:rPr lang="en-US" sz="3600" b="1" cap="all" dirty="0">
                <a:solidFill>
                  <a:schemeClr val="bg1"/>
                </a:solidFill>
              </a:rPr>
              <a:t>why</a:t>
            </a:r>
            <a:endParaRPr lang="en-US" sz="4400" b="1" cap="all" dirty="0">
              <a:solidFill>
                <a:schemeClr val="bg1"/>
              </a:solidFill>
            </a:endParaRPr>
          </a:p>
        </p:txBody>
      </p:sp>
      <p:sp>
        <p:nvSpPr>
          <p:cNvPr id="62" name="Text Placeholder 3">
            <a:extLst>
              <a:ext uri="{FF2B5EF4-FFF2-40B4-BE49-F238E27FC236}">
                <a16:creationId xmlns:a16="http://schemas.microsoft.com/office/drawing/2014/main" id="{87B69F02-01EF-AE41-AFD2-65C8347E69F9}"/>
              </a:ext>
            </a:extLst>
          </p:cNvPr>
          <p:cNvSpPr txBox="1">
            <a:spLocks/>
          </p:cNvSpPr>
          <p:nvPr/>
        </p:nvSpPr>
        <p:spPr>
          <a:xfrm>
            <a:off x="7228260" y="4010141"/>
            <a:ext cx="7385303" cy="3150105"/>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a:spcBef>
                <a:spcPts val="2400"/>
              </a:spcBef>
              <a:buClr>
                <a:schemeClr val="accent5"/>
              </a:buClr>
              <a:buFont typeface="Arial" panose="020B0604020202020204" pitchFamily="34" charset="0"/>
              <a:buChar char="•"/>
            </a:pPr>
            <a:endParaRPr lang="en-US" sz="2600" dirty="0">
              <a:solidFill>
                <a:schemeClr val="tx1"/>
              </a:solidFill>
              <a:cs typeface="MS PGothic" charset="0"/>
            </a:endParaRPr>
          </a:p>
          <a:p>
            <a:pPr marL="301625" indent="-301625">
              <a:spcBef>
                <a:spcPts val="2400"/>
              </a:spcBef>
              <a:buClr>
                <a:schemeClr val="accent5"/>
              </a:buClr>
              <a:buFont typeface="Arial" panose="020B0604020202020204" pitchFamily="34" charset="0"/>
              <a:buChar char="•"/>
            </a:pPr>
            <a:r>
              <a:rPr lang="en-US" sz="2600" dirty="0">
                <a:solidFill>
                  <a:schemeClr val="tx1"/>
                </a:solidFill>
                <a:cs typeface="MS PGothic" charset="0"/>
              </a:rPr>
              <a:t>Be non-judgmental </a:t>
            </a:r>
          </a:p>
          <a:p>
            <a:pPr marL="301625" indent="-301625">
              <a:spcBef>
                <a:spcPts val="2400"/>
              </a:spcBef>
              <a:buClr>
                <a:schemeClr val="accent5"/>
              </a:buClr>
              <a:buFont typeface="Arial" panose="020B0604020202020204" pitchFamily="34" charset="0"/>
              <a:buChar char="•"/>
            </a:pPr>
            <a:r>
              <a:rPr lang="en-US" sz="2600" dirty="0">
                <a:solidFill>
                  <a:schemeClr val="tx1"/>
                </a:solidFill>
                <a:cs typeface="MS PGothic" charset="0"/>
              </a:rPr>
              <a:t>Be non-intrusive</a:t>
            </a:r>
          </a:p>
          <a:p>
            <a:pPr marL="301625" indent="-301625">
              <a:spcBef>
                <a:spcPts val="2400"/>
              </a:spcBef>
              <a:buClr>
                <a:schemeClr val="accent5"/>
              </a:buClr>
              <a:buFont typeface="Arial" panose="020B0604020202020204" pitchFamily="34" charset="0"/>
              <a:buChar char="•"/>
            </a:pPr>
            <a:r>
              <a:rPr lang="en-US" sz="2600" dirty="0">
                <a:solidFill>
                  <a:schemeClr val="tx1"/>
                </a:solidFill>
                <a:cs typeface="MS PGothic" charset="0"/>
              </a:rPr>
              <a:t>Be non-adversarial</a:t>
            </a:r>
          </a:p>
          <a:p>
            <a:pPr marL="301625" indent="-301625">
              <a:spcBef>
                <a:spcPts val="2400"/>
              </a:spcBef>
              <a:buClr>
                <a:schemeClr val="accent5"/>
              </a:buClr>
              <a:buFont typeface="Arial" panose="020B0604020202020204" pitchFamily="34" charset="0"/>
              <a:buChar char="•"/>
            </a:pPr>
            <a:r>
              <a:rPr lang="en-US" sz="2600" dirty="0">
                <a:solidFill>
                  <a:schemeClr val="tx1"/>
                </a:solidFill>
                <a:cs typeface="MS PGothic" charset="0"/>
              </a:rPr>
              <a:t>Not be based on assumptions</a:t>
            </a:r>
          </a:p>
          <a:p>
            <a:pPr marL="301625" indent="-301625">
              <a:spcBef>
                <a:spcPts val="2400"/>
              </a:spcBef>
              <a:buClr>
                <a:schemeClr val="accent5"/>
              </a:buClr>
              <a:buFont typeface="Arial" panose="020B0604020202020204" pitchFamily="34" charset="0"/>
              <a:buChar char="•"/>
            </a:pPr>
            <a:r>
              <a:rPr lang="en-US" sz="2600" dirty="0">
                <a:solidFill>
                  <a:schemeClr val="tx1"/>
                </a:solidFill>
                <a:cs typeface="MS PGothic" charset="0"/>
              </a:rPr>
              <a:t>Maintain dignity and respect by </a:t>
            </a:r>
            <a:br>
              <a:rPr lang="en-US" sz="2600" dirty="0">
                <a:solidFill>
                  <a:schemeClr val="tx1"/>
                </a:solidFill>
                <a:cs typeface="MS PGothic" charset="0"/>
              </a:rPr>
            </a:br>
            <a:r>
              <a:rPr lang="en-US" sz="2600" dirty="0">
                <a:solidFill>
                  <a:schemeClr val="tx1"/>
                </a:solidFill>
                <a:cs typeface="MS PGothic" charset="0"/>
              </a:rPr>
              <a:t>avoiding questions of a sexual or</a:t>
            </a:r>
            <a:br>
              <a:rPr lang="en-US" sz="2600" dirty="0">
                <a:solidFill>
                  <a:schemeClr val="tx1"/>
                </a:solidFill>
                <a:cs typeface="MS PGothic" charset="0"/>
              </a:rPr>
            </a:br>
            <a:r>
              <a:rPr lang="en-US" sz="2600" dirty="0">
                <a:solidFill>
                  <a:schemeClr val="tx1"/>
                </a:solidFill>
                <a:cs typeface="MS PGothic" charset="0"/>
              </a:rPr>
              <a:t>invasive nature</a:t>
            </a:r>
          </a:p>
        </p:txBody>
      </p:sp>
      <p:sp>
        <p:nvSpPr>
          <p:cNvPr id="2" name="Rectangle 1">
            <a:extLst>
              <a:ext uri="{FF2B5EF4-FFF2-40B4-BE49-F238E27FC236}">
                <a16:creationId xmlns:a16="http://schemas.microsoft.com/office/drawing/2014/main" id="{8CDA8E67-57E1-E44B-8563-85C5A7AC3696}"/>
              </a:ext>
            </a:extLst>
          </p:cNvPr>
          <p:cNvSpPr/>
          <p:nvPr/>
        </p:nvSpPr>
        <p:spPr>
          <a:xfrm>
            <a:off x="7225407" y="4034913"/>
            <a:ext cx="4124462" cy="523220"/>
          </a:xfrm>
          <a:prstGeom prst="rect">
            <a:avLst/>
          </a:prstGeom>
          <a:noFill/>
        </p:spPr>
        <p:txBody>
          <a:bodyPr wrap="none">
            <a:spAutoFit/>
          </a:bodyPr>
          <a:lstStyle/>
          <a:p>
            <a:pPr>
              <a:spcBef>
                <a:spcPts val="2400"/>
              </a:spcBef>
              <a:buClr>
                <a:schemeClr val="accent1"/>
              </a:buClr>
            </a:pPr>
            <a:r>
              <a:rPr lang="en-US" sz="2800" b="1" dirty="0">
                <a:solidFill>
                  <a:schemeClr val="accent5">
                    <a:lumMod val="75000"/>
                  </a:schemeClr>
                </a:solidFill>
                <a:cs typeface="MS PGothic" charset="0"/>
              </a:rPr>
              <a:t>Probing Questions Should:</a:t>
            </a:r>
          </a:p>
        </p:txBody>
      </p:sp>
      <p:grpSp>
        <p:nvGrpSpPr>
          <p:cNvPr id="7" name="Group 6">
            <a:extLst>
              <a:ext uri="{FF2B5EF4-FFF2-40B4-BE49-F238E27FC236}">
                <a16:creationId xmlns:a16="http://schemas.microsoft.com/office/drawing/2014/main" id="{8FA0905E-DFEB-EE49-B5B2-C45F6939BF79}"/>
              </a:ext>
            </a:extLst>
          </p:cNvPr>
          <p:cNvGrpSpPr/>
          <p:nvPr/>
        </p:nvGrpSpPr>
        <p:grpSpPr>
          <a:xfrm>
            <a:off x="663643" y="4178122"/>
            <a:ext cx="6027173" cy="4281069"/>
            <a:chOff x="799281" y="6619679"/>
            <a:chExt cx="6027173" cy="4281069"/>
          </a:xfrm>
        </p:grpSpPr>
        <p:sp>
          <p:nvSpPr>
            <p:cNvPr id="64" name="Text Placeholder 3">
              <a:extLst>
                <a:ext uri="{FF2B5EF4-FFF2-40B4-BE49-F238E27FC236}">
                  <a16:creationId xmlns:a16="http://schemas.microsoft.com/office/drawing/2014/main" id="{400B070C-C1CE-E748-B001-7A37DF7E3C18}"/>
                </a:ext>
              </a:extLst>
            </p:cNvPr>
            <p:cNvSpPr txBox="1">
              <a:spLocks/>
            </p:cNvSpPr>
            <p:nvPr/>
          </p:nvSpPr>
          <p:spPr>
            <a:xfrm>
              <a:off x="2344910" y="7080707"/>
              <a:ext cx="4348533" cy="1230325"/>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nSpc>
                  <a:spcPct val="130000"/>
                </a:lnSpc>
              </a:pPr>
              <a:r>
                <a:rPr lang="en-US" altLang="en-US" sz="2400" dirty="0">
                  <a:solidFill>
                    <a:schemeClr val="tx1">
                      <a:lumMod val="65000"/>
                      <a:lumOff val="35000"/>
                    </a:schemeClr>
                  </a:solidFill>
                  <a:ea typeface="MS PGothic" charset="-128"/>
                </a:rPr>
                <a:t>Think about what information is relevant and what is not. Remember that your focus is on the way in which individuals face protection issues based on non-adherence to expected gender-based roles and </a:t>
              </a:r>
              <a:r>
                <a:rPr lang="en-US" altLang="en-US" sz="2400" dirty="0" err="1">
                  <a:solidFill>
                    <a:schemeClr val="tx1">
                      <a:lumMod val="65000"/>
                      <a:lumOff val="35000"/>
                    </a:schemeClr>
                  </a:solidFill>
                  <a:ea typeface="MS PGothic" charset="-128"/>
                </a:rPr>
                <a:t>behaviours</a:t>
              </a:r>
              <a:r>
                <a:rPr lang="en-US" altLang="en-US" sz="2400" dirty="0">
                  <a:solidFill>
                    <a:schemeClr val="tx1">
                      <a:lumMod val="65000"/>
                      <a:lumOff val="35000"/>
                    </a:schemeClr>
                  </a:solidFill>
                  <a:ea typeface="MS PGothic" charset="-128"/>
                </a:rPr>
                <a:t>.</a:t>
              </a:r>
              <a:endParaRPr lang="en-US" sz="2800" dirty="0">
                <a:solidFill>
                  <a:schemeClr val="tx1">
                    <a:lumMod val="65000"/>
                    <a:lumOff val="35000"/>
                  </a:schemeClr>
                </a:solidFill>
                <a:latin typeface="Calibri" charset="0"/>
                <a:ea typeface="Calibri" charset="0"/>
                <a:cs typeface="Calibri" charset="0"/>
              </a:endParaRPr>
            </a:p>
          </p:txBody>
        </p:sp>
        <p:cxnSp>
          <p:nvCxnSpPr>
            <p:cNvPr id="65" name="Straight Connector 64">
              <a:extLst>
                <a:ext uri="{FF2B5EF4-FFF2-40B4-BE49-F238E27FC236}">
                  <a16:creationId xmlns:a16="http://schemas.microsoft.com/office/drawing/2014/main" id="{8D4B5E4B-4A65-5045-8E37-DFCEF7F173BD}"/>
                </a:ext>
              </a:extLst>
            </p:cNvPr>
            <p:cNvCxnSpPr>
              <a:cxnSpLocks/>
            </p:cNvCxnSpPr>
            <p:nvPr/>
          </p:nvCxnSpPr>
          <p:spPr bwMode="auto">
            <a:xfrm>
              <a:off x="2229462" y="7037843"/>
              <a:ext cx="0" cy="3514103"/>
            </a:xfrm>
            <a:prstGeom prst="line">
              <a:avLst/>
            </a:prstGeom>
            <a:blipFill dpi="0" rotWithShape="0">
              <a:blip r:embed="rId3"/>
              <a:srcRect/>
              <a:tile tx="0" ty="0" sx="100000" sy="100000" flip="none" algn="tl"/>
            </a:blipFill>
            <a:ln w="571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87" name="Group 86">
              <a:extLst>
                <a:ext uri="{FF2B5EF4-FFF2-40B4-BE49-F238E27FC236}">
                  <a16:creationId xmlns:a16="http://schemas.microsoft.com/office/drawing/2014/main" id="{D13056A2-523E-C54C-B797-6B00035740A6}"/>
                </a:ext>
              </a:extLst>
            </p:cNvPr>
            <p:cNvGrpSpPr/>
            <p:nvPr/>
          </p:nvGrpSpPr>
          <p:grpSpPr>
            <a:xfrm>
              <a:off x="1010858" y="6958230"/>
              <a:ext cx="1019756" cy="1103035"/>
              <a:chOff x="9340719" y="1867525"/>
              <a:chExt cx="4857753" cy="5254467"/>
            </a:xfrm>
            <a:solidFill>
              <a:schemeClr val="accent2"/>
            </a:solidFill>
          </p:grpSpPr>
          <p:sp>
            <p:nvSpPr>
              <p:cNvPr id="88" name="Shape">
                <a:extLst>
                  <a:ext uri="{FF2B5EF4-FFF2-40B4-BE49-F238E27FC236}">
                    <a16:creationId xmlns:a16="http://schemas.microsoft.com/office/drawing/2014/main" id="{F5CD1ADF-A7A0-1844-917E-3E6D77CD8868}"/>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89" name="Shape">
                <a:extLst>
                  <a:ext uri="{FF2B5EF4-FFF2-40B4-BE49-F238E27FC236}">
                    <a16:creationId xmlns:a16="http://schemas.microsoft.com/office/drawing/2014/main" id="{020A37A7-C613-B840-AD3C-ACF6B63E1A18}"/>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0" name="Shape">
                <a:extLst>
                  <a:ext uri="{FF2B5EF4-FFF2-40B4-BE49-F238E27FC236}">
                    <a16:creationId xmlns:a16="http://schemas.microsoft.com/office/drawing/2014/main" id="{9224453E-7397-4044-B272-C0E29ECF782A}"/>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1" name="Shape">
                <a:extLst>
                  <a:ext uri="{FF2B5EF4-FFF2-40B4-BE49-F238E27FC236}">
                    <a16:creationId xmlns:a16="http://schemas.microsoft.com/office/drawing/2014/main" id="{191A17C4-BBD8-F145-8987-AFB91643835E}"/>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5" name="Shape">
                <a:extLst>
                  <a:ext uri="{FF2B5EF4-FFF2-40B4-BE49-F238E27FC236}">
                    <a16:creationId xmlns:a16="http://schemas.microsoft.com/office/drawing/2014/main" id="{51F90C66-F59C-154F-89C4-1F84ADC06CC0}"/>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6" name="Shape">
                <a:extLst>
                  <a:ext uri="{FF2B5EF4-FFF2-40B4-BE49-F238E27FC236}">
                    <a16:creationId xmlns:a16="http://schemas.microsoft.com/office/drawing/2014/main" id="{36AA507F-3ED8-1045-B909-51BC5B4B70CE}"/>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7" name="Shape">
                <a:extLst>
                  <a:ext uri="{FF2B5EF4-FFF2-40B4-BE49-F238E27FC236}">
                    <a16:creationId xmlns:a16="http://schemas.microsoft.com/office/drawing/2014/main" id="{39820856-BFBD-4845-915F-B4B02E4000EB}"/>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8" name="Shape">
                <a:extLst>
                  <a:ext uri="{FF2B5EF4-FFF2-40B4-BE49-F238E27FC236}">
                    <a16:creationId xmlns:a16="http://schemas.microsoft.com/office/drawing/2014/main" id="{F820CB44-9486-004C-9505-EB000D9F6CAD}"/>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9" name="Shape">
                <a:extLst>
                  <a:ext uri="{FF2B5EF4-FFF2-40B4-BE49-F238E27FC236}">
                    <a16:creationId xmlns:a16="http://schemas.microsoft.com/office/drawing/2014/main" id="{9EF4882C-17D5-8C4A-B60C-B25A669F6204}"/>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00" name="Group">
                <a:extLst>
                  <a:ext uri="{FF2B5EF4-FFF2-40B4-BE49-F238E27FC236}">
                    <a16:creationId xmlns:a16="http://schemas.microsoft.com/office/drawing/2014/main" id="{F8C90E46-5AE7-E548-8B1F-620F600E7058}"/>
                  </a:ext>
                </a:extLst>
              </p:cNvPr>
              <p:cNvGrpSpPr/>
              <p:nvPr/>
            </p:nvGrpSpPr>
            <p:grpSpPr>
              <a:xfrm>
                <a:off x="11225507" y="4083799"/>
                <a:ext cx="1076802" cy="1619251"/>
                <a:chOff x="0" y="0"/>
                <a:chExt cx="1689099" cy="2540000"/>
              </a:xfrm>
              <a:grpFill/>
            </p:grpSpPr>
            <p:sp>
              <p:nvSpPr>
                <p:cNvPr id="101" name="Shape">
                  <a:extLst>
                    <a:ext uri="{FF2B5EF4-FFF2-40B4-BE49-F238E27FC236}">
                      <a16:creationId xmlns:a16="http://schemas.microsoft.com/office/drawing/2014/main" id="{D3CD7157-2108-E14D-ACA3-CE021D322A8D}"/>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4" name="Shape">
                  <a:extLst>
                    <a:ext uri="{FF2B5EF4-FFF2-40B4-BE49-F238E27FC236}">
                      <a16:creationId xmlns:a16="http://schemas.microsoft.com/office/drawing/2014/main" id="{881632AD-7B75-D643-9E0A-1E6FFE12EC50}"/>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9" name="Shape">
                  <a:extLst>
                    <a:ext uri="{FF2B5EF4-FFF2-40B4-BE49-F238E27FC236}">
                      <a16:creationId xmlns:a16="http://schemas.microsoft.com/office/drawing/2014/main" id="{B5988FFD-9AD4-5841-989A-A63CC74C24FD}"/>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0" name="Shape">
                  <a:extLst>
                    <a:ext uri="{FF2B5EF4-FFF2-40B4-BE49-F238E27FC236}">
                      <a16:creationId xmlns:a16="http://schemas.microsoft.com/office/drawing/2014/main" id="{56C7F8A6-7A43-1E43-A2F4-868DAD1AF235}"/>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sp>
          <p:nvSpPr>
            <p:cNvPr id="6" name="Rectangle 5">
              <a:extLst>
                <a:ext uri="{FF2B5EF4-FFF2-40B4-BE49-F238E27FC236}">
                  <a16:creationId xmlns:a16="http://schemas.microsoft.com/office/drawing/2014/main" id="{140DCF71-8861-6148-9B5D-DB3543510A02}"/>
                </a:ext>
              </a:extLst>
            </p:cNvPr>
            <p:cNvSpPr/>
            <p:nvPr/>
          </p:nvSpPr>
          <p:spPr bwMode="auto">
            <a:xfrm>
              <a:off x="799281" y="6619679"/>
              <a:ext cx="6027173" cy="4281069"/>
            </a:xfrm>
            <a:prstGeom prst="rect">
              <a:avLst/>
            </a:prstGeom>
            <a:noFill/>
            <a:ln w="25400" cap="flat" cmpd="sng" algn="ctr">
              <a:solidFill>
                <a:schemeClr val="bg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112" name="Slide Number Placeholder 5">
            <a:extLst>
              <a:ext uri="{FF2B5EF4-FFF2-40B4-BE49-F238E27FC236}">
                <a16:creationId xmlns:a16="http://schemas.microsoft.com/office/drawing/2014/main" id="{BB953142-305C-2D46-8320-4ACF2F4B2D2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24</a:t>
            </a:fld>
            <a:endParaRPr lang="en-US" altLang="en-US" sz="1200" dirty="0">
              <a:solidFill>
                <a:schemeClr val="bg1"/>
              </a:solidFill>
            </a:endParaRPr>
          </a:p>
        </p:txBody>
      </p:sp>
    </p:spTree>
    <p:extLst>
      <p:ext uri="{BB962C8B-B14F-4D97-AF65-F5344CB8AC3E}">
        <p14:creationId xmlns:p14="http://schemas.microsoft.com/office/powerpoint/2010/main" val="395957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
                                            <p:txEl>
                                              <p:pRg st="1" end="1"/>
                                            </p:txEl>
                                          </p:spTgt>
                                        </p:tgtEl>
                                        <p:attrNameLst>
                                          <p:attrName>style.visibility</p:attrName>
                                        </p:attrNameLst>
                                      </p:cBhvr>
                                      <p:to>
                                        <p:strVal val="visible"/>
                                      </p:to>
                                    </p:set>
                                    <p:animEffect transition="in" filter="fade">
                                      <p:cBhvr>
                                        <p:cTn id="41" dur="500"/>
                                        <p:tgtEl>
                                          <p:spTgt spid="6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
                                            <p:txEl>
                                              <p:pRg st="2" end="2"/>
                                            </p:txEl>
                                          </p:spTgt>
                                        </p:tgtEl>
                                        <p:attrNameLst>
                                          <p:attrName>style.visibility</p:attrName>
                                        </p:attrNameLst>
                                      </p:cBhvr>
                                      <p:to>
                                        <p:strVal val="visible"/>
                                      </p:to>
                                    </p:set>
                                    <p:animEffect transition="in" filter="fade">
                                      <p:cBhvr>
                                        <p:cTn id="46" dur="500"/>
                                        <p:tgtEl>
                                          <p:spTgt spid="6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
                                            <p:txEl>
                                              <p:pRg st="3" end="3"/>
                                            </p:txEl>
                                          </p:spTgt>
                                        </p:tgtEl>
                                        <p:attrNameLst>
                                          <p:attrName>style.visibility</p:attrName>
                                        </p:attrNameLst>
                                      </p:cBhvr>
                                      <p:to>
                                        <p:strVal val="visible"/>
                                      </p:to>
                                    </p:set>
                                    <p:animEffect transition="in" filter="fade">
                                      <p:cBhvr>
                                        <p:cTn id="51" dur="500"/>
                                        <p:tgtEl>
                                          <p:spTgt spid="6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2">
                                            <p:txEl>
                                              <p:pRg st="4" end="4"/>
                                            </p:txEl>
                                          </p:spTgt>
                                        </p:tgtEl>
                                        <p:attrNameLst>
                                          <p:attrName>style.visibility</p:attrName>
                                        </p:attrNameLst>
                                      </p:cBhvr>
                                      <p:to>
                                        <p:strVal val="visible"/>
                                      </p:to>
                                    </p:set>
                                    <p:animEffect transition="in" filter="fade">
                                      <p:cBhvr>
                                        <p:cTn id="56" dur="500"/>
                                        <p:tgtEl>
                                          <p:spTgt spid="6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2">
                                            <p:txEl>
                                              <p:pRg st="5" end="5"/>
                                            </p:txEl>
                                          </p:spTgt>
                                        </p:tgtEl>
                                        <p:attrNameLst>
                                          <p:attrName>style.visibility</p:attrName>
                                        </p:attrNameLst>
                                      </p:cBhvr>
                                      <p:to>
                                        <p:strVal val="visible"/>
                                      </p:to>
                                    </p:set>
                                    <p:animEffect transition="in" filter="fade">
                                      <p:cBhvr>
                                        <p:cTn id="61" dur="500"/>
                                        <p:tgtEl>
                                          <p:spTgt spid="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54" grpId="0" animBg="1"/>
      <p:bldP spid="55" grpId="0" animBg="1"/>
      <p:bldP spid="57" grpId="0" animBg="1"/>
      <p:bldP spid="61"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C02A9CB-209C-5F4C-88BF-8C37FB6C808C}"/>
              </a:ext>
            </a:extLst>
          </p:cNvPr>
          <p:cNvSpPr/>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a:lstStyle/>
          <a:p>
            <a:pPr lvl="0" algn="l"/>
            <a:r>
              <a:rPr lang="en-US" dirty="0"/>
              <a:t>ACCOUNT</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25</a:t>
            </a:fld>
            <a:endParaRPr lang="en-US" altLang="en-US" sz="1200" dirty="0">
              <a:solidFill>
                <a:schemeClr val="bg1"/>
              </a:solidFill>
            </a:endParaRPr>
          </a:p>
        </p:txBody>
      </p:sp>
      <p:sp>
        <p:nvSpPr>
          <p:cNvPr id="111" name="Rectangle 110">
            <a:extLst>
              <a:ext uri="{FF2B5EF4-FFF2-40B4-BE49-F238E27FC236}">
                <a16:creationId xmlns:a16="http://schemas.microsoft.com/office/drawing/2014/main" id="{50EF05ED-2FAB-E240-AC3F-8DDC6F6EF539}"/>
              </a:ext>
            </a:extLst>
          </p:cNvPr>
          <p:cNvSpPr/>
          <p:nvPr/>
        </p:nvSpPr>
        <p:spPr>
          <a:xfrm>
            <a:off x="1916371" y="3781663"/>
            <a:ext cx="9322905" cy="3064461"/>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112" name="Title 3">
            <a:extLst>
              <a:ext uri="{FF2B5EF4-FFF2-40B4-BE49-F238E27FC236}">
                <a16:creationId xmlns:a16="http://schemas.microsoft.com/office/drawing/2014/main" id="{5AF74080-8E69-714E-BB05-65A5CA682588}"/>
              </a:ext>
            </a:extLst>
          </p:cNvPr>
          <p:cNvSpPr txBox="1">
            <a:spLocks/>
          </p:cNvSpPr>
          <p:nvPr/>
        </p:nvSpPr>
        <p:spPr>
          <a:xfrm>
            <a:off x="2416709" y="4186625"/>
            <a:ext cx="8457168" cy="2151592"/>
          </a:xfrm>
          <a:prstGeom prst="rect">
            <a:avLst/>
          </a:prstGeom>
        </p:spPr>
        <p:txBody>
          <a:bodyPr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a:r>
              <a:rPr lang="en-US" altLang="en-US" sz="5400" b="1" kern="0" dirty="0">
                <a:solidFill>
                  <a:schemeClr val="bg1"/>
                </a:solidFill>
              </a:rPr>
              <a:t>Questions and Common Stereotypes to </a:t>
            </a:r>
            <a:r>
              <a:rPr lang="en-US" altLang="en-US" sz="5400" b="1" kern="0" dirty="0">
                <a:solidFill>
                  <a:schemeClr val="bg1"/>
                </a:solidFill>
                <a:latin typeface="+mn-lt"/>
              </a:rPr>
              <a:t>Avoid</a:t>
            </a:r>
          </a:p>
        </p:txBody>
      </p:sp>
      <p:grpSp>
        <p:nvGrpSpPr>
          <p:cNvPr id="43" name="Group 42">
            <a:extLst>
              <a:ext uri="{FF2B5EF4-FFF2-40B4-BE49-F238E27FC236}">
                <a16:creationId xmlns:a16="http://schemas.microsoft.com/office/drawing/2014/main" id="{C32DB02C-5A74-E247-98BB-106A2084611A}"/>
              </a:ext>
            </a:extLst>
          </p:cNvPr>
          <p:cNvGrpSpPr/>
          <p:nvPr/>
        </p:nvGrpSpPr>
        <p:grpSpPr>
          <a:xfrm>
            <a:off x="6185889" y="3403287"/>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5"/>
            </a:solidFill>
            <a:ln w="38100" cap="flat">
              <a:solidFill>
                <a:schemeClr val="bg1"/>
              </a:solid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pic>
        <p:nvPicPr>
          <p:cNvPr id="61" name="Picture 8">
            <a:extLst>
              <a:ext uri="{FF2B5EF4-FFF2-40B4-BE49-F238E27FC236}">
                <a16:creationId xmlns:a16="http://schemas.microsoft.com/office/drawing/2014/main" id="{AE212F2E-0006-8142-A076-F0A1B9B8F8CD}"/>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sp>
        <p:nvSpPr>
          <p:cNvPr id="116" name="Rectangle 115">
            <a:extLst>
              <a:ext uri="{FF2B5EF4-FFF2-40B4-BE49-F238E27FC236}">
                <a16:creationId xmlns:a16="http://schemas.microsoft.com/office/drawing/2014/main" id="{8537142B-60FB-7548-A96D-FA27952409F7}"/>
              </a:ext>
            </a:extLst>
          </p:cNvPr>
          <p:cNvSpPr/>
          <p:nvPr/>
        </p:nvSpPr>
        <p:spPr>
          <a:xfrm>
            <a:off x="4618597" y="2513022"/>
            <a:ext cx="3918451" cy="646331"/>
          </a:xfrm>
          <a:prstGeom prst="rect">
            <a:avLst/>
          </a:prstGeom>
          <a:solidFill>
            <a:schemeClr val="accent5"/>
          </a:solidFill>
        </p:spPr>
        <p:txBody>
          <a:bodyPr wrap="square">
            <a:spAutoFit/>
          </a:bodyPr>
          <a:lstStyle/>
          <a:p>
            <a:pPr algn="ctr"/>
            <a:r>
              <a:rPr lang="en-US" sz="3600" b="1" dirty="0">
                <a:solidFill>
                  <a:schemeClr val="bg1"/>
                </a:solidFill>
              </a:rPr>
              <a:t>GROUP ACTIVITY</a:t>
            </a:r>
            <a:endParaRPr lang="en-US" sz="4400" b="1" dirty="0">
              <a:solidFill>
                <a:schemeClr val="bg1"/>
              </a:solidFill>
            </a:endParaRPr>
          </a:p>
        </p:txBody>
      </p:sp>
      <p:pic>
        <p:nvPicPr>
          <p:cNvPr id="65" name="Picture 64">
            <a:extLst>
              <a:ext uri="{FF2B5EF4-FFF2-40B4-BE49-F238E27FC236}">
                <a16:creationId xmlns:a16="http://schemas.microsoft.com/office/drawing/2014/main" id="{E9649204-1BCE-974E-ACDC-005CF6CE061F}"/>
              </a:ext>
            </a:extLst>
          </p:cNvPr>
          <p:cNvPicPr>
            <a:picLocks noChangeAspect="1"/>
          </p:cNvPicPr>
          <p:nvPr/>
        </p:nvPicPr>
        <p:blipFill rotWithShape="1">
          <a:blip r:embed="rId5"/>
          <a:srcRect l="11926" t="9816" r="56636" b="48055"/>
          <a:stretch/>
        </p:blipFill>
        <p:spPr>
          <a:xfrm>
            <a:off x="1312054" y="6781898"/>
            <a:ext cx="2219999" cy="2974878"/>
          </a:xfrm>
          <a:prstGeom prst="rect">
            <a:avLst/>
          </a:prstGeom>
        </p:spPr>
      </p:pic>
      <p:sp>
        <p:nvSpPr>
          <p:cNvPr id="113" name="Title 53">
            <a:extLst>
              <a:ext uri="{FF2B5EF4-FFF2-40B4-BE49-F238E27FC236}">
                <a16:creationId xmlns:a16="http://schemas.microsoft.com/office/drawing/2014/main" id="{2099201A-B8B5-F046-9F49-475CC59E5A61}"/>
              </a:ext>
            </a:extLst>
          </p:cNvPr>
          <p:cNvSpPr txBox="1">
            <a:spLocks/>
          </p:cNvSpPr>
          <p:nvPr/>
        </p:nvSpPr>
        <p:spPr>
          <a:xfrm>
            <a:off x="3947598" y="6528533"/>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b="1" dirty="0">
                <a:solidFill>
                  <a:schemeClr val="tx2"/>
                </a:solidFill>
              </a:rPr>
              <a:t>38</a:t>
            </a:r>
          </a:p>
        </p:txBody>
      </p:sp>
      <p:pic>
        <p:nvPicPr>
          <p:cNvPr id="64" name="Picture 8">
            <a:extLst>
              <a:ext uri="{FF2B5EF4-FFF2-40B4-BE49-F238E27FC236}">
                <a16:creationId xmlns:a16="http://schemas.microsoft.com/office/drawing/2014/main" id="{778CEE43-E7A6-DB4D-ABD6-405E8E057BC1}"/>
              </a:ext>
            </a:extLst>
          </p:cNvPr>
          <p:cNvPicPr>
            <a:picLocks noChangeAspect="1"/>
          </p:cNvPicPr>
          <p:nvPr/>
        </p:nvPicPr>
        <p:blipFill>
          <a:blip r:embed="rId6"/>
          <a:stretch>
            <a:fillRect/>
          </a:stretch>
        </p:blipFill>
        <p:spPr>
          <a:xfrm>
            <a:off x="2588067" y="6613127"/>
            <a:ext cx="7064017" cy="3532009"/>
          </a:xfrm>
          <a:prstGeom prst="rect">
            <a:avLst/>
          </a:prstGeom>
        </p:spPr>
      </p:pic>
    </p:spTree>
    <p:extLst>
      <p:ext uri="{BB962C8B-B14F-4D97-AF65-F5344CB8AC3E}">
        <p14:creationId xmlns:p14="http://schemas.microsoft.com/office/powerpoint/2010/main" val="4721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314794" cy="646331"/>
          </a:xfrm>
          <a:prstGeom prst="rect">
            <a:avLst/>
          </a:prstGeom>
          <a:solidFill>
            <a:schemeClr val="accent5"/>
          </a:solidFill>
        </p:spPr>
        <p:txBody>
          <a:bodyPr wrap="square">
            <a:spAutoFit/>
          </a:bodyPr>
          <a:lstStyle/>
          <a:p>
            <a:pPr algn="ctr"/>
            <a:r>
              <a:rPr lang="en-US" sz="3600" b="1" dirty="0">
                <a:solidFill>
                  <a:schemeClr val="bg1"/>
                </a:solidFill>
              </a:rPr>
              <a:t>Interviewing Specific Individua</a:t>
            </a:r>
            <a:r>
              <a:rPr lang="en-US" sz="3600" dirty="0">
                <a:solidFill>
                  <a:schemeClr val="bg1"/>
                </a:solidFill>
              </a:rPr>
              <a:t>l</a:t>
            </a:r>
            <a:r>
              <a:rPr lang="en-US" sz="3600" b="1" dirty="0">
                <a:solidFill>
                  <a:schemeClr val="bg1"/>
                </a:solidFill>
              </a:rPr>
              <a:t>s</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7496729" y="2465966"/>
            <a:ext cx="3926702" cy="840230"/>
          </a:xfrm>
          <a:prstGeom prst="rect">
            <a:avLst/>
          </a:prstGeom>
        </p:spPr>
        <p:txBody>
          <a:bodyPr wrap="square">
            <a:spAutoFit/>
          </a:bodyPr>
          <a:lstStyle/>
          <a:p>
            <a:pPr>
              <a:lnSpc>
                <a:spcPct val="80000"/>
              </a:lnSpc>
            </a:pPr>
            <a:r>
              <a:rPr lang="en-US" sz="3000" dirty="0"/>
              <a:t>People with Diverse </a:t>
            </a:r>
            <a:r>
              <a:rPr lang="en-US" sz="3000" b="1" dirty="0"/>
              <a:t>Sexual Orientation</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26</a:t>
            </a:fld>
            <a:endParaRPr lang="en-US" altLang="en-US" sz="1200" dirty="0">
              <a:solidFill>
                <a:schemeClr val="bg1"/>
              </a:solidFill>
            </a:endParaRPr>
          </a:p>
        </p:txBody>
      </p:sp>
      <p:sp>
        <p:nvSpPr>
          <p:cNvPr id="99" name="Rectangle 98">
            <a:extLst>
              <a:ext uri="{FF2B5EF4-FFF2-40B4-BE49-F238E27FC236}">
                <a16:creationId xmlns:a16="http://schemas.microsoft.com/office/drawing/2014/main" id="{966473DE-55F7-7143-AF55-9B2E8E38C87A}"/>
              </a:ext>
            </a:extLst>
          </p:cNvPr>
          <p:cNvSpPr/>
          <p:nvPr/>
        </p:nvSpPr>
        <p:spPr>
          <a:xfrm>
            <a:off x="3873093" y="6415989"/>
            <a:ext cx="3105107" cy="1495281"/>
          </a:xfrm>
          <a:prstGeom prst="rect">
            <a:avLst/>
          </a:prstGeom>
        </p:spPr>
        <p:txBody>
          <a:bodyPr wrap="square">
            <a:spAutoFit/>
          </a:bodyPr>
          <a:lstStyle/>
          <a:p>
            <a:pPr>
              <a:lnSpc>
                <a:spcPct val="70000"/>
              </a:lnSpc>
            </a:pPr>
            <a:r>
              <a:rPr lang="en-US" sz="4500" spc="70" dirty="0">
                <a:solidFill>
                  <a:schemeClr val="accent5">
                    <a:lumMod val="75000"/>
                  </a:schemeClr>
                </a:solidFill>
                <a:latin typeface="Calibri" charset="0"/>
                <a:ea typeface="Calibri" charset="0"/>
                <a:cs typeface="Calibri" charset="0"/>
              </a:rPr>
              <a:t>conversion</a:t>
            </a:r>
            <a:r>
              <a:rPr lang="en-US" sz="6000" spc="70" dirty="0">
                <a:solidFill>
                  <a:schemeClr val="accent5">
                    <a:lumMod val="75000"/>
                  </a:schemeClr>
                </a:solidFill>
                <a:latin typeface="Calibri" charset="0"/>
                <a:ea typeface="Calibri" charset="0"/>
                <a:cs typeface="Calibri" charset="0"/>
              </a:rPr>
              <a:t> </a:t>
            </a:r>
            <a:r>
              <a:rPr lang="en-US" sz="6300" spc="160" dirty="0">
                <a:solidFill>
                  <a:schemeClr val="accent5">
                    <a:lumMod val="75000"/>
                  </a:schemeClr>
                </a:solidFill>
                <a:latin typeface="Calibri" charset="0"/>
                <a:ea typeface="Calibri" charset="0"/>
                <a:cs typeface="Calibri" charset="0"/>
              </a:rPr>
              <a:t>therapy</a:t>
            </a:r>
          </a:p>
        </p:txBody>
      </p:sp>
      <p:sp>
        <p:nvSpPr>
          <p:cNvPr id="100" name="Rectangle 99">
            <a:extLst>
              <a:ext uri="{FF2B5EF4-FFF2-40B4-BE49-F238E27FC236}">
                <a16:creationId xmlns:a16="http://schemas.microsoft.com/office/drawing/2014/main" id="{5DBEC2DF-7D7F-A142-BA57-19698D219AFB}"/>
              </a:ext>
            </a:extLst>
          </p:cNvPr>
          <p:cNvSpPr/>
          <p:nvPr/>
        </p:nvSpPr>
        <p:spPr>
          <a:xfrm>
            <a:off x="1012990" y="5341461"/>
            <a:ext cx="3019299" cy="1138773"/>
          </a:xfrm>
          <a:prstGeom prst="rect">
            <a:avLst/>
          </a:prstGeom>
        </p:spPr>
        <p:txBody>
          <a:bodyPr wrap="square">
            <a:spAutoFit/>
          </a:bodyPr>
          <a:lstStyle/>
          <a:p>
            <a:r>
              <a:rPr lang="en-US" sz="6800" b="1" dirty="0">
                <a:solidFill>
                  <a:schemeClr val="accent3"/>
                </a:solidFill>
                <a:latin typeface="Calibri" charset="0"/>
                <a:ea typeface="Calibri" charset="0"/>
                <a:cs typeface="Calibri" charset="0"/>
              </a:rPr>
              <a:t>Inferior</a:t>
            </a:r>
          </a:p>
        </p:txBody>
      </p:sp>
      <p:sp>
        <p:nvSpPr>
          <p:cNvPr id="101" name="Rectangle 100">
            <a:extLst>
              <a:ext uri="{FF2B5EF4-FFF2-40B4-BE49-F238E27FC236}">
                <a16:creationId xmlns:a16="http://schemas.microsoft.com/office/drawing/2014/main" id="{0E1D3AB4-E0DA-D34A-B9C8-4BABD851E2B6}"/>
              </a:ext>
            </a:extLst>
          </p:cNvPr>
          <p:cNvSpPr/>
          <p:nvPr/>
        </p:nvSpPr>
        <p:spPr>
          <a:xfrm>
            <a:off x="1763615" y="4258148"/>
            <a:ext cx="4848187" cy="1107996"/>
          </a:xfrm>
          <a:prstGeom prst="rect">
            <a:avLst/>
          </a:prstGeom>
        </p:spPr>
        <p:txBody>
          <a:bodyPr wrap="none">
            <a:spAutoFit/>
          </a:bodyPr>
          <a:lstStyle/>
          <a:p>
            <a:r>
              <a:rPr lang="en-US" sz="6600" b="1" spc="300" dirty="0">
                <a:solidFill>
                  <a:schemeClr val="accent5"/>
                </a:solidFill>
                <a:latin typeface="Calibri" charset="0"/>
                <a:ea typeface="Calibri" charset="0"/>
                <a:cs typeface="Calibri" charset="0"/>
              </a:rPr>
              <a:t>Intersection</a:t>
            </a:r>
          </a:p>
        </p:txBody>
      </p:sp>
      <p:sp>
        <p:nvSpPr>
          <p:cNvPr id="104" name="Rectangle 103">
            <a:extLst>
              <a:ext uri="{FF2B5EF4-FFF2-40B4-BE49-F238E27FC236}">
                <a16:creationId xmlns:a16="http://schemas.microsoft.com/office/drawing/2014/main" id="{4B9DFE69-C570-B945-AE5C-20B7E88A39CE}"/>
              </a:ext>
            </a:extLst>
          </p:cNvPr>
          <p:cNvSpPr/>
          <p:nvPr/>
        </p:nvSpPr>
        <p:spPr>
          <a:xfrm>
            <a:off x="7562457" y="5565515"/>
            <a:ext cx="3619068" cy="1015663"/>
          </a:xfrm>
          <a:prstGeom prst="rect">
            <a:avLst/>
          </a:prstGeom>
        </p:spPr>
        <p:txBody>
          <a:bodyPr wrap="none">
            <a:spAutoFit/>
          </a:bodyPr>
          <a:lstStyle/>
          <a:p>
            <a:r>
              <a:rPr lang="en-US" sz="6000" dirty="0">
                <a:solidFill>
                  <a:schemeClr val="accent5">
                    <a:lumMod val="50000"/>
                  </a:schemeClr>
                </a:solidFill>
                <a:latin typeface="Calibri" charset="0"/>
                <a:ea typeface="Calibri" charset="0"/>
                <a:cs typeface="Calibri" charset="0"/>
              </a:rPr>
              <a:t>MARRIAGE</a:t>
            </a:r>
          </a:p>
        </p:txBody>
      </p:sp>
      <p:sp>
        <p:nvSpPr>
          <p:cNvPr id="109" name="Rectangle 108">
            <a:extLst>
              <a:ext uri="{FF2B5EF4-FFF2-40B4-BE49-F238E27FC236}">
                <a16:creationId xmlns:a16="http://schemas.microsoft.com/office/drawing/2014/main" id="{CB53D760-AA03-C741-9B50-BA9E648FBD30}"/>
              </a:ext>
            </a:extLst>
          </p:cNvPr>
          <p:cNvSpPr/>
          <p:nvPr/>
        </p:nvSpPr>
        <p:spPr>
          <a:xfrm rot="5400000">
            <a:off x="4946346" y="5316170"/>
            <a:ext cx="4166525" cy="1061829"/>
          </a:xfrm>
          <a:prstGeom prst="rect">
            <a:avLst/>
          </a:prstGeom>
        </p:spPr>
        <p:txBody>
          <a:bodyPr wrap="none">
            <a:spAutoFit/>
          </a:bodyPr>
          <a:lstStyle/>
          <a:p>
            <a:pPr lvl="0"/>
            <a:r>
              <a:rPr lang="en-US" sz="6300" spc="600" dirty="0">
                <a:solidFill>
                  <a:schemeClr val="accent1"/>
                </a:solidFill>
                <a:ea typeface="MS PGothic" pitchFamily="34" charset="-128"/>
                <a:cs typeface="MS PGothic" charset="0"/>
              </a:rPr>
              <a:t>VISIBILITY</a:t>
            </a:r>
          </a:p>
        </p:txBody>
      </p:sp>
      <p:sp>
        <p:nvSpPr>
          <p:cNvPr id="110" name="Rectangle 109">
            <a:extLst>
              <a:ext uri="{FF2B5EF4-FFF2-40B4-BE49-F238E27FC236}">
                <a16:creationId xmlns:a16="http://schemas.microsoft.com/office/drawing/2014/main" id="{795ED497-3E11-1349-9028-DD0B8F2AC554}"/>
              </a:ext>
            </a:extLst>
          </p:cNvPr>
          <p:cNvSpPr/>
          <p:nvPr/>
        </p:nvSpPr>
        <p:spPr>
          <a:xfrm>
            <a:off x="3261338" y="5035730"/>
            <a:ext cx="3352770" cy="867930"/>
          </a:xfrm>
          <a:prstGeom prst="rect">
            <a:avLst/>
          </a:prstGeom>
        </p:spPr>
        <p:txBody>
          <a:bodyPr wrap="square">
            <a:spAutoFit/>
          </a:bodyPr>
          <a:lstStyle/>
          <a:p>
            <a:pPr marL="527050" indent="-527050">
              <a:lnSpc>
                <a:spcPct val="90000"/>
              </a:lnSpc>
            </a:pPr>
            <a:r>
              <a:rPr lang="en-US" sz="2800" dirty="0">
                <a:solidFill>
                  <a:schemeClr val="accent5"/>
                </a:solidFill>
                <a:latin typeface="Calibri" charset="0"/>
                <a:ea typeface="Calibri" charset="0"/>
                <a:cs typeface="Calibri" charset="0"/>
              </a:rPr>
              <a:t>of gender and      sexual orientation</a:t>
            </a:r>
          </a:p>
        </p:txBody>
      </p:sp>
      <p:sp>
        <p:nvSpPr>
          <p:cNvPr id="111" name="Rectangle 110">
            <a:extLst>
              <a:ext uri="{FF2B5EF4-FFF2-40B4-BE49-F238E27FC236}">
                <a16:creationId xmlns:a16="http://schemas.microsoft.com/office/drawing/2014/main" id="{35C27EB4-8E00-3F48-8252-47B8AEFE5DA8}"/>
              </a:ext>
            </a:extLst>
          </p:cNvPr>
          <p:cNvSpPr/>
          <p:nvPr/>
        </p:nvSpPr>
        <p:spPr>
          <a:xfrm>
            <a:off x="7562457" y="6250267"/>
            <a:ext cx="3723712" cy="1015663"/>
          </a:xfrm>
          <a:prstGeom prst="rect">
            <a:avLst/>
          </a:prstGeom>
        </p:spPr>
        <p:txBody>
          <a:bodyPr wrap="none">
            <a:spAutoFit/>
          </a:bodyPr>
          <a:lstStyle/>
          <a:p>
            <a:r>
              <a:rPr lang="en-US" sz="6000" b="1" spc="170" dirty="0">
                <a:solidFill>
                  <a:schemeClr val="accent5">
                    <a:lumMod val="50000"/>
                  </a:schemeClr>
                </a:solidFill>
                <a:latin typeface="Calibri" charset="0"/>
                <a:ea typeface="Calibri" charset="0"/>
                <a:cs typeface="Calibri" charset="0"/>
              </a:rPr>
              <a:t>COERCION</a:t>
            </a:r>
            <a:endParaRPr lang="en-US" sz="7200" b="1" spc="170" dirty="0">
              <a:solidFill>
                <a:schemeClr val="accent5">
                  <a:lumMod val="50000"/>
                </a:schemeClr>
              </a:solidFill>
              <a:latin typeface="Calibri" charset="0"/>
              <a:ea typeface="Calibri" charset="0"/>
              <a:cs typeface="Calibri" charset="0"/>
            </a:endParaRPr>
          </a:p>
        </p:txBody>
      </p:sp>
      <p:sp>
        <p:nvSpPr>
          <p:cNvPr id="112" name="Rectangle 111">
            <a:extLst>
              <a:ext uri="{FF2B5EF4-FFF2-40B4-BE49-F238E27FC236}">
                <a16:creationId xmlns:a16="http://schemas.microsoft.com/office/drawing/2014/main" id="{660C76C9-F228-B045-88DB-2ED8E9CBF959}"/>
              </a:ext>
            </a:extLst>
          </p:cNvPr>
          <p:cNvSpPr/>
          <p:nvPr/>
        </p:nvSpPr>
        <p:spPr>
          <a:xfrm>
            <a:off x="7562457" y="3748913"/>
            <a:ext cx="3409331" cy="2072875"/>
          </a:xfrm>
          <a:prstGeom prst="rect">
            <a:avLst/>
          </a:prstGeom>
        </p:spPr>
        <p:txBody>
          <a:bodyPr wrap="none">
            <a:spAutoFit/>
          </a:bodyPr>
          <a:lstStyle/>
          <a:p>
            <a:pPr>
              <a:lnSpc>
                <a:spcPct val="70000"/>
              </a:lnSpc>
            </a:pPr>
            <a:r>
              <a:rPr lang="en-US" altLang="en-US" sz="6000" b="1" dirty="0">
                <a:solidFill>
                  <a:schemeClr val="accent2"/>
                </a:solidFill>
                <a:latin typeface="Calibri" charset="0"/>
                <a:ea typeface="MS PGothic" charset="-128"/>
                <a:cs typeface="Calibri" charset="0"/>
              </a:rPr>
              <a:t>Harm by </a:t>
            </a:r>
            <a:br>
              <a:rPr lang="en-US" altLang="en-US" sz="6000" b="1" dirty="0">
                <a:solidFill>
                  <a:schemeClr val="accent2"/>
                </a:solidFill>
                <a:latin typeface="Calibri" charset="0"/>
                <a:ea typeface="MS PGothic" charset="-128"/>
                <a:cs typeface="Calibri" charset="0"/>
              </a:rPr>
            </a:br>
            <a:r>
              <a:rPr lang="en-US" altLang="en-US" sz="6000" dirty="0">
                <a:solidFill>
                  <a:schemeClr val="accent2"/>
                </a:solidFill>
                <a:latin typeface="Calibri" charset="0"/>
                <a:ea typeface="MS PGothic" charset="-128"/>
                <a:cs typeface="Calibri" charset="0"/>
              </a:rPr>
              <a:t>non-state</a:t>
            </a:r>
            <a:r>
              <a:rPr lang="en-US" altLang="en-US" sz="6000" b="1" dirty="0">
                <a:solidFill>
                  <a:schemeClr val="accent2"/>
                </a:solidFill>
                <a:latin typeface="Calibri" charset="0"/>
                <a:ea typeface="MS PGothic" charset="-128"/>
                <a:cs typeface="Calibri" charset="0"/>
              </a:rPr>
              <a:t> </a:t>
            </a:r>
            <a:br>
              <a:rPr lang="en-US" altLang="en-US" sz="6000" b="1" dirty="0">
                <a:solidFill>
                  <a:schemeClr val="accent2"/>
                </a:solidFill>
                <a:latin typeface="Calibri" charset="0"/>
                <a:ea typeface="MS PGothic" charset="-128"/>
                <a:cs typeface="Calibri" charset="0"/>
              </a:rPr>
            </a:br>
            <a:r>
              <a:rPr lang="en-US" altLang="en-US" sz="6000" b="1" spc="300" dirty="0">
                <a:solidFill>
                  <a:schemeClr val="accent2"/>
                </a:solidFill>
                <a:latin typeface="Calibri" charset="0"/>
                <a:ea typeface="MS PGothic" charset="-128"/>
                <a:cs typeface="Calibri" charset="0"/>
              </a:rPr>
              <a:t>ACTORS </a:t>
            </a:r>
          </a:p>
        </p:txBody>
      </p:sp>
      <p:sp>
        <p:nvSpPr>
          <p:cNvPr id="113" name="Rectangle 112">
            <a:extLst>
              <a:ext uri="{FF2B5EF4-FFF2-40B4-BE49-F238E27FC236}">
                <a16:creationId xmlns:a16="http://schemas.microsoft.com/office/drawing/2014/main" id="{A81399FB-C3EF-724D-A766-74872C6E0DD5}"/>
              </a:ext>
            </a:extLst>
          </p:cNvPr>
          <p:cNvSpPr/>
          <p:nvPr/>
        </p:nvSpPr>
        <p:spPr>
          <a:xfrm>
            <a:off x="7355923" y="7190240"/>
            <a:ext cx="4528932" cy="814647"/>
          </a:xfrm>
          <a:prstGeom prst="rect">
            <a:avLst/>
          </a:prstGeom>
        </p:spPr>
        <p:txBody>
          <a:bodyPr wrap="none">
            <a:spAutoFit/>
          </a:bodyPr>
          <a:lstStyle/>
          <a:p>
            <a:pPr lvl="0">
              <a:lnSpc>
                <a:spcPct val="70000"/>
              </a:lnSpc>
            </a:pPr>
            <a:r>
              <a:rPr lang="en-US" sz="6300" b="1" dirty="0">
                <a:solidFill>
                  <a:schemeClr val="accent5"/>
                </a:solidFill>
                <a:latin typeface="Calibri" charset="0"/>
                <a:ea typeface="Calibri" charset="0"/>
                <a:cs typeface="Calibri" charset="0"/>
              </a:rPr>
              <a:t>Perceived as </a:t>
            </a:r>
          </a:p>
        </p:txBody>
      </p:sp>
      <p:sp>
        <p:nvSpPr>
          <p:cNvPr id="115" name="Rectangle 114">
            <a:extLst>
              <a:ext uri="{FF2B5EF4-FFF2-40B4-BE49-F238E27FC236}">
                <a16:creationId xmlns:a16="http://schemas.microsoft.com/office/drawing/2014/main" id="{850C3A04-E4D5-A24F-B668-3F49717407BD}"/>
              </a:ext>
            </a:extLst>
          </p:cNvPr>
          <p:cNvSpPr/>
          <p:nvPr/>
        </p:nvSpPr>
        <p:spPr>
          <a:xfrm>
            <a:off x="1094968" y="6292694"/>
            <a:ext cx="3014706" cy="803874"/>
          </a:xfrm>
          <a:prstGeom prst="rect">
            <a:avLst/>
          </a:prstGeom>
        </p:spPr>
        <p:txBody>
          <a:bodyPr wrap="square">
            <a:spAutoFit/>
          </a:bodyPr>
          <a:lstStyle/>
          <a:p>
            <a:pPr>
              <a:lnSpc>
                <a:spcPct val="70000"/>
              </a:lnSpc>
            </a:pPr>
            <a:r>
              <a:rPr lang="en-US" sz="3200" dirty="0">
                <a:solidFill>
                  <a:schemeClr val="accent3"/>
                </a:solidFill>
                <a:latin typeface="Calibri" charset="0"/>
                <a:ea typeface="Calibri" charset="0"/>
                <a:cs typeface="Calibri" charset="0"/>
              </a:rPr>
              <a:t>economic and/</a:t>
            </a:r>
            <a:br>
              <a:rPr lang="en-US" sz="3200" dirty="0">
                <a:solidFill>
                  <a:schemeClr val="accent3"/>
                </a:solidFill>
                <a:latin typeface="Calibri" charset="0"/>
                <a:ea typeface="Calibri" charset="0"/>
                <a:cs typeface="Calibri" charset="0"/>
              </a:rPr>
            </a:br>
            <a:r>
              <a:rPr lang="en-US" sz="3200" dirty="0">
                <a:solidFill>
                  <a:schemeClr val="accent3"/>
                </a:solidFill>
                <a:latin typeface="Calibri" charset="0"/>
                <a:ea typeface="Calibri" charset="0"/>
                <a:cs typeface="Calibri" charset="0"/>
              </a:rPr>
              <a:t>or social status</a:t>
            </a:r>
            <a:endParaRPr lang="en-US" sz="3200" dirty="0">
              <a:solidFill>
                <a:schemeClr val="accent4"/>
              </a:solidFill>
              <a:latin typeface="Calibri" charset="0"/>
              <a:ea typeface="Calibri" charset="0"/>
              <a:cs typeface="Calibri" charset="0"/>
            </a:endParaRPr>
          </a:p>
        </p:txBody>
      </p:sp>
      <p:sp>
        <p:nvSpPr>
          <p:cNvPr id="128" name="Rectangle 127">
            <a:extLst>
              <a:ext uri="{FF2B5EF4-FFF2-40B4-BE49-F238E27FC236}">
                <a16:creationId xmlns:a16="http://schemas.microsoft.com/office/drawing/2014/main" id="{6C8CAECF-8D0C-9B4D-B682-4B8811BFE697}"/>
              </a:ext>
            </a:extLst>
          </p:cNvPr>
          <p:cNvSpPr/>
          <p:nvPr/>
        </p:nvSpPr>
        <p:spPr>
          <a:xfrm>
            <a:off x="6231147" y="7906849"/>
            <a:ext cx="4799968" cy="711413"/>
          </a:xfrm>
          <a:prstGeom prst="rect">
            <a:avLst/>
          </a:prstGeom>
        </p:spPr>
        <p:txBody>
          <a:bodyPr wrap="none">
            <a:spAutoFit/>
          </a:bodyPr>
          <a:lstStyle/>
          <a:p>
            <a:pPr lvl="0">
              <a:lnSpc>
                <a:spcPct val="70000"/>
              </a:lnSpc>
            </a:pPr>
            <a:r>
              <a:rPr lang="en-US" sz="5400" dirty="0">
                <a:solidFill>
                  <a:schemeClr val="accent5"/>
                </a:solidFill>
                <a:latin typeface="Calibri" charset="0"/>
                <a:ea typeface="Calibri" charset="0"/>
                <a:cs typeface="Calibri" charset="0"/>
              </a:rPr>
              <a:t>GAY OR LESBIAN</a:t>
            </a:r>
          </a:p>
        </p:txBody>
      </p:sp>
      <p:sp>
        <p:nvSpPr>
          <p:cNvPr id="129" name="Rectangle 128">
            <a:extLst>
              <a:ext uri="{FF2B5EF4-FFF2-40B4-BE49-F238E27FC236}">
                <a16:creationId xmlns:a16="http://schemas.microsoft.com/office/drawing/2014/main" id="{3E61C14D-69C6-6640-BC54-13CF62ED66FB}"/>
              </a:ext>
            </a:extLst>
          </p:cNvPr>
          <p:cNvSpPr/>
          <p:nvPr/>
        </p:nvSpPr>
        <p:spPr>
          <a:xfrm>
            <a:off x="3887063" y="5987489"/>
            <a:ext cx="3105107" cy="745782"/>
          </a:xfrm>
          <a:prstGeom prst="rect">
            <a:avLst/>
          </a:prstGeom>
        </p:spPr>
        <p:txBody>
          <a:bodyPr wrap="square">
            <a:spAutoFit/>
          </a:bodyPr>
          <a:lstStyle/>
          <a:p>
            <a:pPr>
              <a:lnSpc>
                <a:spcPct val="70000"/>
              </a:lnSpc>
            </a:pPr>
            <a:r>
              <a:rPr lang="en-US" sz="5700" b="1" spc="300" dirty="0">
                <a:solidFill>
                  <a:schemeClr val="accent5">
                    <a:lumMod val="75000"/>
                  </a:schemeClr>
                </a:solidFill>
                <a:latin typeface="Calibri" charset="0"/>
                <a:ea typeface="Calibri" charset="0"/>
                <a:cs typeface="Calibri" charset="0"/>
              </a:rPr>
              <a:t>FORCED</a:t>
            </a:r>
            <a:endParaRPr lang="en-US" sz="5700" b="1" spc="220" dirty="0">
              <a:solidFill>
                <a:schemeClr val="accent5">
                  <a:lumMod val="75000"/>
                </a:schemeClr>
              </a:solidFill>
              <a:latin typeface="Calibri" charset="0"/>
              <a:ea typeface="Calibri" charset="0"/>
              <a:cs typeface="Calibri" charset="0"/>
            </a:endParaRPr>
          </a:p>
        </p:txBody>
      </p:sp>
      <p:cxnSp>
        <p:nvCxnSpPr>
          <p:cNvPr id="130" name="Straight Connector 129">
            <a:extLst>
              <a:ext uri="{FF2B5EF4-FFF2-40B4-BE49-F238E27FC236}">
                <a16:creationId xmlns:a16="http://schemas.microsoft.com/office/drawing/2014/main" id="{BC29A687-E988-2D4A-8B07-DD7C066E9856}"/>
              </a:ext>
            </a:extLst>
          </p:cNvPr>
          <p:cNvCxnSpPr>
            <a:cxnSpLocks/>
          </p:cNvCxnSpPr>
          <p:nvPr/>
        </p:nvCxnSpPr>
        <p:spPr bwMode="auto">
          <a:xfrm>
            <a:off x="729235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931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
                                        <p:tgtEl>
                                          <p:spTgt spid="1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500"/>
                                        <p:tgtEl>
                                          <p:spTgt spid="10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fade">
                                      <p:cBhvr>
                                        <p:cTn id="5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4" grpId="0"/>
      <p:bldP spid="109" grpId="0"/>
      <p:bldP spid="110" grpId="0"/>
      <p:bldP spid="111" grpId="0"/>
      <p:bldP spid="112" grpId="0"/>
      <p:bldP spid="113" grpId="0"/>
      <p:bldP spid="115" grpId="0"/>
      <p:bldP spid="128" grpId="0"/>
      <p:bldP spid="1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314794" cy="646331"/>
          </a:xfrm>
          <a:prstGeom prst="rect">
            <a:avLst/>
          </a:prstGeom>
          <a:solidFill>
            <a:schemeClr val="accent5"/>
          </a:solidFill>
        </p:spPr>
        <p:txBody>
          <a:bodyPr wrap="square">
            <a:spAutoFit/>
          </a:bodyPr>
          <a:lstStyle/>
          <a:p>
            <a:pPr algn="ctr"/>
            <a:r>
              <a:rPr lang="en-US" sz="3600" b="1" dirty="0">
                <a:solidFill>
                  <a:schemeClr val="bg1"/>
                </a:solidFill>
              </a:rPr>
              <a:t>Interviewing Specific Individua</a:t>
            </a:r>
            <a:r>
              <a:rPr lang="en-US" sz="3600" dirty="0">
                <a:solidFill>
                  <a:schemeClr val="bg1"/>
                </a:solidFill>
              </a:rPr>
              <a:t>l</a:t>
            </a:r>
            <a:r>
              <a:rPr lang="en-US" sz="3600" b="1" dirty="0">
                <a:solidFill>
                  <a:schemeClr val="bg1"/>
                </a:solidFill>
              </a:rPr>
              <a:t>s</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7496729" y="2465966"/>
            <a:ext cx="3926702" cy="865430"/>
          </a:xfrm>
          <a:prstGeom prst="rect">
            <a:avLst/>
          </a:prstGeom>
        </p:spPr>
        <p:txBody>
          <a:bodyPr wrap="square">
            <a:spAutoFit/>
          </a:bodyPr>
          <a:lstStyle/>
          <a:p>
            <a:pPr>
              <a:lnSpc>
                <a:spcPct val="80000"/>
              </a:lnSpc>
            </a:pPr>
            <a:r>
              <a:rPr lang="en-US" sz="3000" dirty="0"/>
              <a:t>People with Diverse </a:t>
            </a:r>
            <a:r>
              <a:rPr lang="en-US" sz="3000" b="1" dirty="0"/>
              <a:t>Gender Identities</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27</a:t>
            </a:fld>
            <a:endParaRPr lang="en-US" altLang="en-US" sz="1200" dirty="0">
              <a:solidFill>
                <a:schemeClr val="bg1"/>
              </a:solidFill>
            </a:endParaRPr>
          </a:p>
        </p:txBody>
      </p:sp>
      <p:sp>
        <p:nvSpPr>
          <p:cNvPr id="99" name="Rectangle 98">
            <a:extLst>
              <a:ext uri="{FF2B5EF4-FFF2-40B4-BE49-F238E27FC236}">
                <a16:creationId xmlns:a16="http://schemas.microsoft.com/office/drawing/2014/main" id="{966473DE-55F7-7143-AF55-9B2E8E38C87A}"/>
              </a:ext>
            </a:extLst>
          </p:cNvPr>
          <p:cNvSpPr/>
          <p:nvPr/>
        </p:nvSpPr>
        <p:spPr>
          <a:xfrm>
            <a:off x="2076398" y="6743386"/>
            <a:ext cx="4506953" cy="780214"/>
          </a:xfrm>
          <a:prstGeom prst="rect">
            <a:avLst/>
          </a:prstGeom>
        </p:spPr>
        <p:txBody>
          <a:bodyPr wrap="square">
            <a:spAutoFit/>
          </a:bodyPr>
          <a:lstStyle/>
          <a:p>
            <a:pPr>
              <a:lnSpc>
                <a:spcPct val="70000"/>
              </a:lnSpc>
            </a:pPr>
            <a:r>
              <a:rPr lang="en-US" sz="6000" b="1" dirty="0">
                <a:solidFill>
                  <a:schemeClr val="accent5">
                    <a:lumMod val="75000"/>
                  </a:schemeClr>
                </a:solidFill>
                <a:latin typeface="Calibri" charset="0"/>
                <a:ea typeface="Calibri" charset="0"/>
                <a:cs typeface="Calibri" charset="0"/>
              </a:rPr>
              <a:t>RESPECTFUL</a:t>
            </a:r>
            <a:endParaRPr lang="en-US" sz="7200" dirty="0">
              <a:solidFill>
                <a:schemeClr val="accent5">
                  <a:lumMod val="75000"/>
                </a:schemeClr>
              </a:solidFill>
              <a:latin typeface="Calibri" charset="0"/>
              <a:ea typeface="Calibri" charset="0"/>
              <a:cs typeface="Calibri" charset="0"/>
            </a:endParaRPr>
          </a:p>
        </p:txBody>
      </p:sp>
      <p:sp>
        <p:nvSpPr>
          <p:cNvPr id="101" name="Rectangle 100">
            <a:extLst>
              <a:ext uri="{FF2B5EF4-FFF2-40B4-BE49-F238E27FC236}">
                <a16:creationId xmlns:a16="http://schemas.microsoft.com/office/drawing/2014/main" id="{0E1D3AB4-E0DA-D34A-B9C8-4BABD851E2B6}"/>
              </a:ext>
            </a:extLst>
          </p:cNvPr>
          <p:cNvSpPr/>
          <p:nvPr/>
        </p:nvSpPr>
        <p:spPr>
          <a:xfrm>
            <a:off x="7458001" y="3765208"/>
            <a:ext cx="4213782" cy="1446550"/>
          </a:xfrm>
          <a:prstGeom prst="rect">
            <a:avLst/>
          </a:prstGeom>
        </p:spPr>
        <p:txBody>
          <a:bodyPr wrap="none">
            <a:spAutoFit/>
          </a:bodyPr>
          <a:lstStyle/>
          <a:p>
            <a:r>
              <a:rPr lang="en-US" sz="8800" b="1" spc="810" dirty="0">
                <a:solidFill>
                  <a:schemeClr val="accent5"/>
                </a:solidFill>
                <a:latin typeface="Calibri" charset="0"/>
                <a:ea typeface="Calibri" charset="0"/>
                <a:cs typeface="Calibri" charset="0"/>
              </a:rPr>
              <a:t>RECALL</a:t>
            </a:r>
          </a:p>
        </p:txBody>
      </p:sp>
      <p:sp>
        <p:nvSpPr>
          <p:cNvPr id="104" name="Rectangle 103">
            <a:extLst>
              <a:ext uri="{FF2B5EF4-FFF2-40B4-BE49-F238E27FC236}">
                <a16:creationId xmlns:a16="http://schemas.microsoft.com/office/drawing/2014/main" id="{4B9DFE69-C570-B945-AE5C-20B7E88A39CE}"/>
              </a:ext>
            </a:extLst>
          </p:cNvPr>
          <p:cNvSpPr/>
          <p:nvPr/>
        </p:nvSpPr>
        <p:spPr>
          <a:xfrm>
            <a:off x="1324794" y="3715959"/>
            <a:ext cx="4506747" cy="1015663"/>
          </a:xfrm>
          <a:prstGeom prst="rect">
            <a:avLst/>
          </a:prstGeom>
        </p:spPr>
        <p:txBody>
          <a:bodyPr wrap="none">
            <a:spAutoFit/>
          </a:bodyPr>
          <a:lstStyle/>
          <a:p>
            <a:r>
              <a:rPr lang="en-US" sz="6000" dirty="0">
                <a:solidFill>
                  <a:schemeClr val="accent5">
                    <a:lumMod val="50000"/>
                  </a:schemeClr>
                </a:solidFill>
                <a:latin typeface="Calibri" charset="0"/>
                <a:ea typeface="Calibri" charset="0"/>
                <a:cs typeface="Calibri" charset="0"/>
              </a:rPr>
              <a:t>Current name</a:t>
            </a:r>
          </a:p>
        </p:txBody>
      </p:sp>
      <p:sp>
        <p:nvSpPr>
          <p:cNvPr id="110" name="Rectangle 109">
            <a:extLst>
              <a:ext uri="{FF2B5EF4-FFF2-40B4-BE49-F238E27FC236}">
                <a16:creationId xmlns:a16="http://schemas.microsoft.com/office/drawing/2014/main" id="{795ED497-3E11-1349-9028-DD0B8F2AC554}"/>
              </a:ext>
            </a:extLst>
          </p:cNvPr>
          <p:cNvSpPr/>
          <p:nvPr/>
        </p:nvSpPr>
        <p:spPr>
          <a:xfrm>
            <a:off x="7518494" y="4866032"/>
            <a:ext cx="5285971" cy="480131"/>
          </a:xfrm>
          <a:prstGeom prst="rect">
            <a:avLst/>
          </a:prstGeom>
        </p:spPr>
        <p:txBody>
          <a:bodyPr wrap="square">
            <a:spAutoFit/>
          </a:bodyPr>
          <a:lstStyle/>
          <a:p>
            <a:pPr marL="17463" indent="-17463">
              <a:lnSpc>
                <a:spcPct val="90000"/>
              </a:lnSpc>
            </a:pPr>
            <a:r>
              <a:rPr lang="en-US" sz="2700" dirty="0">
                <a:solidFill>
                  <a:srgbClr val="6A92D9"/>
                </a:solidFill>
                <a:latin typeface="Calibri" charset="0"/>
                <a:ea typeface="Calibri" charset="0"/>
                <a:cs typeface="Calibri" charset="0"/>
              </a:rPr>
              <a:t>there a </a:t>
            </a:r>
            <a:r>
              <a:rPr lang="en-US" sz="2700" b="1" dirty="0">
                <a:solidFill>
                  <a:srgbClr val="6A92D9"/>
                </a:solidFill>
                <a:latin typeface="Calibri" charset="0"/>
                <a:ea typeface="Calibri" charset="0"/>
                <a:cs typeface="Calibri" charset="0"/>
              </a:rPr>
              <a:t>variety </a:t>
            </a:r>
            <a:r>
              <a:rPr lang="en-US" sz="2700" dirty="0">
                <a:solidFill>
                  <a:srgbClr val="6A92D9"/>
                </a:solidFill>
                <a:latin typeface="Calibri" charset="0"/>
                <a:ea typeface="Calibri" charset="0"/>
                <a:cs typeface="Calibri" charset="0"/>
              </a:rPr>
              <a:t>of </a:t>
            </a:r>
            <a:r>
              <a:rPr lang="en-US" sz="2700" b="1" dirty="0">
                <a:solidFill>
                  <a:srgbClr val="6A92D9"/>
                </a:solidFill>
                <a:latin typeface="Calibri" charset="0"/>
                <a:ea typeface="Calibri" charset="0"/>
                <a:cs typeface="Calibri" charset="0"/>
              </a:rPr>
              <a:t>pronouns</a:t>
            </a:r>
          </a:p>
        </p:txBody>
      </p:sp>
      <p:sp>
        <p:nvSpPr>
          <p:cNvPr id="111" name="Rectangle 110">
            <a:extLst>
              <a:ext uri="{FF2B5EF4-FFF2-40B4-BE49-F238E27FC236}">
                <a16:creationId xmlns:a16="http://schemas.microsoft.com/office/drawing/2014/main" id="{35C27EB4-8E00-3F48-8252-47B8AEFE5DA8}"/>
              </a:ext>
            </a:extLst>
          </p:cNvPr>
          <p:cNvSpPr/>
          <p:nvPr/>
        </p:nvSpPr>
        <p:spPr>
          <a:xfrm>
            <a:off x="1324794" y="4400711"/>
            <a:ext cx="4552465" cy="1015663"/>
          </a:xfrm>
          <a:prstGeom prst="rect">
            <a:avLst/>
          </a:prstGeom>
        </p:spPr>
        <p:txBody>
          <a:bodyPr wrap="none">
            <a:spAutoFit/>
          </a:bodyPr>
          <a:lstStyle/>
          <a:p>
            <a:r>
              <a:rPr lang="en-US" sz="6000" b="1" spc="170" dirty="0">
                <a:solidFill>
                  <a:schemeClr val="accent5">
                    <a:lumMod val="50000"/>
                  </a:schemeClr>
                </a:solidFill>
                <a:latin typeface="Calibri" charset="0"/>
                <a:ea typeface="Calibri" charset="0"/>
                <a:cs typeface="Calibri" charset="0"/>
              </a:rPr>
              <a:t>and pronoun</a:t>
            </a:r>
            <a:endParaRPr lang="en-US" sz="7200" b="1" spc="170" dirty="0">
              <a:solidFill>
                <a:schemeClr val="accent5">
                  <a:lumMod val="50000"/>
                </a:schemeClr>
              </a:solidFill>
              <a:latin typeface="Calibri" charset="0"/>
              <a:ea typeface="Calibri" charset="0"/>
              <a:cs typeface="Calibri" charset="0"/>
            </a:endParaRPr>
          </a:p>
        </p:txBody>
      </p:sp>
      <p:sp>
        <p:nvSpPr>
          <p:cNvPr id="112" name="Rectangle 111">
            <a:extLst>
              <a:ext uri="{FF2B5EF4-FFF2-40B4-BE49-F238E27FC236}">
                <a16:creationId xmlns:a16="http://schemas.microsoft.com/office/drawing/2014/main" id="{660C76C9-F228-B045-88DB-2ED8E9CBF959}"/>
              </a:ext>
            </a:extLst>
          </p:cNvPr>
          <p:cNvSpPr/>
          <p:nvPr/>
        </p:nvSpPr>
        <p:spPr>
          <a:xfrm>
            <a:off x="7721586" y="5985969"/>
            <a:ext cx="4121102" cy="1747530"/>
          </a:xfrm>
          <a:prstGeom prst="rect">
            <a:avLst/>
          </a:prstGeom>
        </p:spPr>
        <p:txBody>
          <a:bodyPr wrap="square">
            <a:spAutoFit/>
          </a:bodyPr>
          <a:lstStyle/>
          <a:p>
            <a:pPr>
              <a:lnSpc>
                <a:spcPct val="70000"/>
              </a:lnSpc>
            </a:pPr>
            <a:r>
              <a:rPr lang="en-US" altLang="en-US" sz="6200" b="1" dirty="0">
                <a:solidFill>
                  <a:schemeClr val="accent2"/>
                </a:solidFill>
                <a:latin typeface="Calibri" charset="0"/>
                <a:ea typeface="MS PGothic" charset="-128"/>
                <a:cs typeface="Calibri" charset="0"/>
              </a:rPr>
              <a:t>Ask about </a:t>
            </a:r>
            <a:r>
              <a:rPr lang="en-US" altLang="en-US" sz="8300" b="1" spc="600" dirty="0">
                <a:solidFill>
                  <a:schemeClr val="accent2"/>
                </a:solidFill>
                <a:latin typeface="Calibri" charset="0"/>
                <a:ea typeface="MS PGothic" charset="-128"/>
                <a:cs typeface="Calibri" charset="0"/>
              </a:rPr>
              <a:t>TERMS</a:t>
            </a:r>
          </a:p>
        </p:txBody>
      </p:sp>
      <p:sp>
        <p:nvSpPr>
          <p:cNvPr id="129" name="Rectangle 128">
            <a:extLst>
              <a:ext uri="{FF2B5EF4-FFF2-40B4-BE49-F238E27FC236}">
                <a16:creationId xmlns:a16="http://schemas.microsoft.com/office/drawing/2014/main" id="{3E61C14D-69C6-6640-BC54-13CF62ED66FB}"/>
              </a:ext>
            </a:extLst>
          </p:cNvPr>
          <p:cNvSpPr/>
          <p:nvPr/>
        </p:nvSpPr>
        <p:spPr>
          <a:xfrm>
            <a:off x="1196778" y="6054209"/>
            <a:ext cx="6176838" cy="642612"/>
          </a:xfrm>
          <a:prstGeom prst="rect">
            <a:avLst/>
          </a:prstGeom>
        </p:spPr>
        <p:txBody>
          <a:bodyPr wrap="square">
            <a:spAutoFit/>
          </a:bodyPr>
          <a:lstStyle/>
          <a:p>
            <a:pPr>
              <a:lnSpc>
                <a:spcPct val="70000"/>
              </a:lnSpc>
            </a:pPr>
            <a:r>
              <a:rPr lang="en-US" sz="4800" b="1" dirty="0">
                <a:solidFill>
                  <a:schemeClr val="accent5">
                    <a:lumMod val="75000"/>
                  </a:schemeClr>
                </a:solidFill>
                <a:latin typeface="Calibri" charset="0"/>
                <a:ea typeface="Calibri" charset="0"/>
                <a:cs typeface="Calibri" charset="0"/>
              </a:rPr>
              <a:t>Trans/Transgender</a:t>
            </a:r>
            <a:endParaRPr lang="en-US" sz="6000" b="1" dirty="0">
              <a:solidFill>
                <a:schemeClr val="accent5">
                  <a:lumMod val="75000"/>
                </a:schemeClr>
              </a:solidFill>
              <a:latin typeface="Calibri" charset="0"/>
              <a:ea typeface="Calibri" charset="0"/>
              <a:cs typeface="Calibri" charset="0"/>
            </a:endParaRPr>
          </a:p>
        </p:txBody>
      </p:sp>
      <p:cxnSp>
        <p:nvCxnSpPr>
          <p:cNvPr id="130" name="Straight Connector 129">
            <a:extLst>
              <a:ext uri="{FF2B5EF4-FFF2-40B4-BE49-F238E27FC236}">
                <a16:creationId xmlns:a16="http://schemas.microsoft.com/office/drawing/2014/main" id="{BC29A687-E988-2D4A-8B07-DD7C066E9856}"/>
              </a:ext>
            </a:extLst>
          </p:cNvPr>
          <p:cNvCxnSpPr>
            <a:cxnSpLocks/>
          </p:cNvCxnSpPr>
          <p:nvPr/>
        </p:nvCxnSpPr>
        <p:spPr bwMode="auto">
          <a:xfrm>
            <a:off x="729235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4" name="Rectangle 53">
            <a:extLst>
              <a:ext uri="{FF2B5EF4-FFF2-40B4-BE49-F238E27FC236}">
                <a16:creationId xmlns:a16="http://schemas.microsoft.com/office/drawing/2014/main" id="{73222C6E-AAF9-0544-988A-6394DB2CE5A2}"/>
              </a:ext>
            </a:extLst>
          </p:cNvPr>
          <p:cNvSpPr/>
          <p:nvPr/>
        </p:nvSpPr>
        <p:spPr>
          <a:xfrm>
            <a:off x="1203741" y="6395548"/>
            <a:ext cx="662442" cy="1559786"/>
          </a:xfrm>
          <a:prstGeom prst="rect">
            <a:avLst/>
          </a:prstGeom>
        </p:spPr>
        <p:txBody>
          <a:bodyPr wrap="square">
            <a:spAutoFit/>
          </a:bodyPr>
          <a:lstStyle/>
          <a:p>
            <a:pPr>
              <a:lnSpc>
                <a:spcPct val="70000"/>
              </a:lnSpc>
            </a:pPr>
            <a:r>
              <a:rPr lang="en-US" sz="12800" b="1" spc="300" dirty="0">
                <a:solidFill>
                  <a:schemeClr val="accent5">
                    <a:lumMod val="75000"/>
                  </a:schemeClr>
                </a:solidFill>
                <a:latin typeface="Calibri" charset="0"/>
                <a:ea typeface="Calibri" charset="0"/>
                <a:cs typeface="Calibri" charset="0"/>
              </a:rPr>
              <a:t>=</a:t>
            </a:r>
            <a:endParaRPr lang="en-US" sz="12800" spc="160" dirty="0">
              <a:solidFill>
                <a:schemeClr val="accent5">
                  <a:lumMod val="75000"/>
                </a:schemeClr>
              </a:solidFill>
              <a:latin typeface="Calibri" charset="0"/>
              <a:ea typeface="Calibri" charset="0"/>
              <a:cs typeface="Calibri" charset="0"/>
            </a:endParaRPr>
          </a:p>
        </p:txBody>
      </p:sp>
    </p:spTree>
    <p:extLst>
      <p:ext uri="{BB962C8B-B14F-4D97-AF65-F5344CB8AC3E}">
        <p14:creationId xmlns:p14="http://schemas.microsoft.com/office/powerpoint/2010/main" val="248021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fade">
                                      <p:cBhvr>
                                        <p:cTn id="23" dur="500"/>
                                        <p:tgtEl>
                                          <p:spTgt spid="1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4" grpId="0"/>
      <p:bldP spid="110" grpId="0"/>
      <p:bldP spid="111" grpId="0"/>
      <p:bldP spid="112" grpId="0"/>
      <p:bldP spid="129"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314794" cy="646331"/>
          </a:xfrm>
          <a:prstGeom prst="rect">
            <a:avLst/>
          </a:prstGeom>
          <a:solidFill>
            <a:schemeClr val="accent5"/>
          </a:solidFill>
        </p:spPr>
        <p:txBody>
          <a:bodyPr wrap="square">
            <a:spAutoFit/>
          </a:bodyPr>
          <a:lstStyle/>
          <a:p>
            <a:pPr algn="ctr"/>
            <a:r>
              <a:rPr lang="en-US" sz="3600" b="1" dirty="0">
                <a:solidFill>
                  <a:schemeClr val="bg1"/>
                </a:solidFill>
              </a:rPr>
              <a:t>Interviewing Specific Individua</a:t>
            </a:r>
            <a:r>
              <a:rPr lang="en-US" sz="3600" dirty="0">
                <a:solidFill>
                  <a:schemeClr val="bg1"/>
                </a:solidFill>
              </a:rPr>
              <a:t>l</a:t>
            </a:r>
            <a:r>
              <a:rPr lang="en-US" sz="3600" b="1" dirty="0">
                <a:solidFill>
                  <a:schemeClr val="bg1"/>
                </a:solidFill>
              </a:rPr>
              <a:t>s</a:t>
            </a:r>
            <a:endParaRPr lang="en-US" sz="4400" b="1" dirty="0">
              <a:solidFill>
                <a:schemeClr val="bg1"/>
              </a:solidFill>
            </a:endParaRP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28</a:t>
            </a:fld>
            <a:endParaRPr lang="en-US" altLang="en-US" sz="1200" dirty="0">
              <a:solidFill>
                <a:schemeClr val="bg1"/>
              </a:solidFill>
            </a:endParaRPr>
          </a:p>
        </p:txBody>
      </p:sp>
      <p:grpSp>
        <p:nvGrpSpPr>
          <p:cNvPr id="3" name="Group 2">
            <a:extLst>
              <a:ext uri="{FF2B5EF4-FFF2-40B4-BE49-F238E27FC236}">
                <a16:creationId xmlns:a16="http://schemas.microsoft.com/office/drawing/2014/main" id="{3544FC63-CB1C-2342-A29F-CA17D0169EB5}"/>
              </a:ext>
            </a:extLst>
          </p:cNvPr>
          <p:cNvGrpSpPr/>
          <p:nvPr/>
        </p:nvGrpSpPr>
        <p:grpSpPr>
          <a:xfrm>
            <a:off x="292100" y="3852454"/>
            <a:ext cx="6979811" cy="641135"/>
            <a:chOff x="652290" y="4291794"/>
            <a:chExt cx="6979811" cy="641135"/>
          </a:xfrm>
        </p:grpSpPr>
        <p:sp>
          <p:nvSpPr>
            <p:cNvPr id="61" name="Rounded Rectangle 60">
              <a:extLst>
                <a:ext uri="{FF2B5EF4-FFF2-40B4-BE49-F238E27FC236}">
                  <a16:creationId xmlns:a16="http://schemas.microsoft.com/office/drawing/2014/main" id="{75CC4592-A4EC-084D-98E8-7537CF7A1DD0}"/>
                </a:ext>
              </a:extLst>
            </p:cNvPr>
            <p:cNvSpPr/>
            <p:nvPr/>
          </p:nvSpPr>
          <p:spPr>
            <a:xfrm>
              <a:off x="652290" y="4292849"/>
              <a:ext cx="6979811" cy="640080"/>
            </a:xfrm>
            <a:prstGeom prst="roundRect">
              <a:avLst>
                <a:gd name="adj" fmla="val 50000"/>
              </a:avLst>
            </a:prstGeom>
            <a:solidFill>
              <a:schemeClr val="accent5">
                <a:lumMod val="40000"/>
                <a:lumOff val="60000"/>
              </a:schemeClr>
            </a:solidFill>
          </p:spPr>
          <p:txBody>
            <a:bodyPr wrap="square" anchor="ctr" anchorCtr="0">
              <a:noAutofit/>
            </a:bodyPr>
            <a:lstStyle/>
            <a:p>
              <a:pPr marL="468313" algn="ctr"/>
              <a:r>
                <a:rPr lang="en-US" sz="3200" dirty="0"/>
                <a:t>Intersex -- not a </a:t>
              </a:r>
              <a:r>
                <a:rPr lang="en-US" sz="3200" b="1" dirty="0"/>
                <a:t>discrete category</a:t>
              </a:r>
            </a:p>
          </p:txBody>
        </p:sp>
        <p:sp>
          <p:nvSpPr>
            <p:cNvPr id="62" name="Freeform 322">
              <a:extLst>
                <a:ext uri="{FF2B5EF4-FFF2-40B4-BE49-F238E27FC236}">
                  <a16:creationId xmlns:a16="http://schemas.microsoft.com/office/drawing/2014/main" id="{DED439F7-71D3-754F-96C0-A8EE5BD8C244}"/>
                </a:ext>
              </a:extLst>
            </p:cNvPr>
            <p:cNvSpPr>
              <a:spLocks noEditPoints="1"/>
            </p:cNvSpPr>
            <p:nvPr/>
          </p:nvSpPr>
          <p:spPr bwMode="auto">
            <a:xfrm>
              <a:off x="663643" y="4291794"/>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grpSp>
        <p:nvGrpSpPr>
          <p:cNvPr id="2" name="Group 1">
            <a:extLst>
              <a:ext uri="{FF2B5EF4-FFF2-40B4-BE49-F238E27FC236}">
                <a16:creationId xmlns:a16="http://schemas.microsoft.com/office/drawing/2014/main" id="{10EAD650-E88E-F546-8484-F3E9EDE3288C}"/>
              </a:ext>
            </a:extLst>
          </p:cNvPr>
          <p:cNvGrpSpPr/>
          <p:nvPr/>
        </p:nvGrpSpPr>
        <p:grpSpPr>
          <a:xfrm>
            <a:off x="296517" y="4849074"/>
            <a:ext cx="8231257" cy="640080"/>
            <a:chOff x="663643" y="5852078"/>
            <a:chExt cx="8231257" cy="640080"/>
          </a:xfrm>
        </p:grpSpPr>
        <p:sp>
          <p:nvSpPr>
            <p:cNvPr id="63" name="Rounded Rectangle 62">
              <a:extLst>
                <a:ext uri="{FF2B5EF4-FFF2-40B4-BE49-F238E27FC236}">
                  <a16:creationId xmlns:a16="http://schemas.microsoft.com/office/drawing/2014/main" id="{19D079BC-7927-1042-B709-7900E82625E9}"/>
                </a:ext>
              </a:extLst>
            </p:cNvPr>
            <p:cNvSpPr/>
            <p:nvPr/>
          </p:nvSpPr>
          <p:spPr>
            <a:xfrm>
              <a:off x="663644" y="5852078"/>
              <a:ext cx="8231256" cy="640080"/>
            </a:xfrm>
            <a:prstGeom prst="roundRect">
              <a:avLst>
                <a:gd name="adj" fmla="val 50000"/>
              </a:avLst>
            </a:prstGeom>
            <a:solidFill>
              <a:srgbClr val="7FA7E4"/>
            </a:solidFill>
          </p:spPr>
          <p:txBody>
            <a:bodyPr wrap="square" anchor="ctr" anchorCtr="0">
              <a:noAutofit/>
            </a:bodyPr>
            <a:lstStyle/>
            <a:p>
              <a:pPr marL="585788" algn="ctr"/>
              <a:r>
                <a:rPr lang="en-US" sz="3200" dirty="0">
                  <a:solidFill>
                    <a:schemeClr val="bg1"/>
                  </a:solidFill>
                </a:rPr>
                <a:t>Wide spectrum of natural bodily diversity</a:t>
              </a:r>
            </a:p>
          </p:txBody>
        </p:sp>
        <p:sp>
          <p:nvSpPr>
            <p:cNvPr id="64" name="Freeform 322">
              <a:extLst>
                <a:ext uri="{FF2B5EF4-FFF2-40B4-BE49-F238E27FC236}">
                  <a16:creationId xmlns:a16="http://schemas.microsoft.com/office/drawing/2014/main" id="{76E374D5-95F7-2D4A-AC73-3586665E69F2}"/>
                </a:ext>
              </a:extLst>
            </p:cNvPr>
            <p:cNvSpPr>
              <a:spLocks noEditPoints="1"/>
            </p:cNvSpPr>
            <p:nvPr/>
          </p:nvSpPr>
          <p:spPr bwMode="auto">
            <a:xfrm>
              <a:off x="663643" y="5862177"/>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grpSp>
        <p:nvGrpSpPr>
          <p:cNvPr id="65" name="Group 64">
            <a:extLst>
              <a:ext uri="{FF2B5EF4-FFF2-40B4-BE49-F238E27FC236}">
                <a16:creationId xmlns:a16="http://schemas.microsoft.com/office/drawing/2014/main" id="{BBE89027-1DD4-CD47-ACF6-CAB419A5A16E}"/>
              </a:ext>
            </a:extLst>
          </p:cNvPr>
          <p:cNvGrpSpPr/>
          <p:nvPr/>
        </p:nvGrpSpPr>
        <p:grpSpPr>
          <a:xfrm>
            <a:off x="307937" y="5839860"/>
            <a:ext cx="12585040" cy="640080"/>
            <a:chOff x="663643" y="4261817"/>
            <a:chExt cx="12585040" cy="640080"/>
          </a:xfrm>
        </p:grpSpPr>
        <p:sp>
          <p:nvSpPr>
            <p:cNvPr id="87" name="Rounded Rectangle 86">
              <a:extLst>
                <a:ext uri="{FF2B5EF4-FFF2-40B4-BE49-F238E27FC236}">
                  <a16:creationId xmlns:a16="http://schemas.microsoft.com/office/drawing/2014/main" id="{9C968CF3-6B07-2F47-A7AA-F8DB2AB4B224}"/>
                </a:ext>
              </a:extLst>
            </p:cNvPr>
            <p:cNvSpPr/>
            <p:nvPr/>
          </p:nvSpPr>
          <p:spPr>
            <a:xfrm>
              <a:off x="663643" y="4261817"/>
              <a:ext cx="12585040" cy="640080"/>
            </a:xfrm>
            <a:prstGeom prst="roundRect">
              <a:avLst>
                <a:gd name="adj" fmla="val 50000"/>
              </a:avLst>
            </a:prstGeom>
            <a:solidFill>
              <a:schemeClr val="accent5">
                <a:lumMod val="40000"/>
                <a:lumOff val="60000"/>
              </a:schemeClr>
            </a:solidFill>
          </p:spPr>
          <p:txBody>
            <a:bodyPr wrap="square" anchor="ctr" anchorCtr="0">
              <a:noAutofit/>
            </a:bodyPr>
            <a:lstStyle/>
            <a:p>
              <a:pPr marL="585788">
                <a:lnSpc>
                  <a:spcPct val="80000"/>
                </a:lnSpc>
              </a:pPr>
              <a:r>
                <a:rPr lang="en-US" sz="3200" dirty="0"/>
                <a:t>Sex characteristics do not equal sexual orientation or gender identity</a:t>
              </a:r>
            </a:p>
          </p:txBody>
        </p:sp>
        <p:sp>
          <p:nvSpPr>
            <p:cNvPr id="88" name="Freeform 322">
              <a:extLst>
                <a:ext uri="{FF2B5EF4-FFF2-40B4-BE49-F238E27FC236}">
                  <a16:creationId xmlns:a16="http://schemas.microsoft.com/office/drawing/2014/main" id="{53E8137C-0A1A-0847-8C1B-45F1AA98BAB3}"/>
                </a:ext>
              </a:extLst>
            </p:cNvPr>
            <p:cNvSpPr>
              <a:spLocks noEditPoints="1"/>
            </p:cNvSpPr>
            <p:nvPr/>
          </p:nvSpPr>
          <p:spPr bwMode="auto">
            <a:xfrm>
              <a:off x="663643" y="4273680"/>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grpSp>
        <p:nvGrpSpPr>
          <p:cNvPr id="89" name="Group 88">
            <a:extLst>
              <a:ext uri="{FF2B5EF4-FFF2-40B4-BE49-F238E27FC236}">
                <a16:creationId xmlns:a16="http://schemas.microsoft.com/office/drawing/2014/main" id="{42C3078C-0DE4-0642-B4D5-327ABF6FA1AD}"/>
              </a:ext>
            </a:extLst>
          </p:cNvPr>
          <p:cNvGrpSpPr/>
          <p:nvPr/>
        </p:nvGrpSpPr>
        <p:grpSpPr>
          <a:xfrm>
            <a:off x="303453" y="6832757"/>
            <a:ext cx="4570874" cy="640080"/>
            <a:chOff x="663643" y="5852078"/>
            <a:chExt cx="4570874" cy="640080"/>
          </a:xfrm>
        </p:grpSpPr>
        <p:sp>
          <p:nvSpPr>
            <p:cNvPr id="90" name="Rounded Rectangle 89">
              <a:extLst>
                <a:ext uri="{FF2B5EF4-FFF2-40B4-BE49-F238E27FC236}">
                  <a16:creationId xmlns:a16="http://schemas.microsoft.com/office/drawing/2014/main" id="{E250EBFB-7954-7B4E-9357-C098452CC2F6}"/>
                </a:ext>
              </a:extLst>
            </p:cNvPr>
            <p:cNvSpPr/>
            <p:nvPr/>
          </p:nvSpPr>
          <p:spPr>
            <a:xfrm>
              <a:off x="663644" y="5852078"/>
              <a:ext cx="4570873" cy="640080"/>
            </a:xfrm>
            <a:prstGeom prst="roundRect">
              <a:avLst>
                <a:gd name="adj" fmla="val 50000"/>
              </a:avLst>
            </a:prstGeom>
            <a:solidFill>
              <a:srgbClr val="7FA7E4"/>
            </a:solidFill>
          </p:spPr>
          <p:txBody>
            <a:bodyPr wrap="square" anchor="ctr" anchorCtr="0">
              <a:noAutofit/>
            </a:bodyPr>
            <a:lstStyle/>
            <a:p>
              <a:pPr marL="644525"/>
              <a:r>
                <a:rPr lang="en-US" sz="3200" dirty="0">
                  <a:solidFill>
                    <a:schemeClr val="bg1"/>
                  </a:solidFill>
                </a:rPr>
                <a:t>When in doubt, </a:t>
              </a:r>
              <a:r>
                <a:rPr lang="en-US" sz="3200" b="1" dirty="0">
                  <a:solidFill>
                    <a:schemeClr val="bg1"/>
                  </a:solidFill>
                </a:rPr>
                <a:t>ask </a:t>
              </a:r>
            </a:p>
          </p:txBody>
        </p:sp>
        <p:sp>
          <p:nvSpPr>
            <p:cNvPr id="91" name="Freeform 322">
              <a:extLst>
                <a:ext uri="{FF2B5EF4-FFF2-40B4-BE49-F238E27FC236}">
                  <a16:creationId xmlns:a16="http://schemas.microsoft.com/office/drawing/2014/main" id="{52253095-AC73-324B-BD00-3C21125E470D}"/>
                </a:ext>
              </a:extLst>
            </p:cNvPr>
            <p:cNvSpPr>
              <a:spLocks noEditPoints="1"/>
            </p:cNvSpPr>
            <p:nvPr/>
          </p:nvSpPr>
          <p:spPr bwMode="auto">
            <a:xfrm>
              <a:off x="663643" y="5862177"/>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dirty="0"/>
            </a:p>
          </p:txBody>
        </p:sp>
      </p:grpSp>
      <p:grpSp>
        <p:nvGrpSpPr>
          <p:cNvPr id="95" name="Group 94">
            <a:extLst>
              <a:ext uri="{FF2B5EF4-FFF2-40B4-BE49-F238E27FC236}">
                <a16:creationId xmlns:a16="http://schemas.microsoft.com/office/drawing/2014/main" id="{49A07E69-9E11-9A44-91FC-17C11E91F03F}"/>
              </a:ext>
            </a:extLst>
          </p:cNvPr>
          <p:cNvGrpSpPr/>
          <p:nvPr/>
        </p:nvGrpSpPr>
        <p:grpSpPr>
          <a:xfrm>
            <a:off x="259906" y="7837516"/>
            <a:ext cx="12348335" cy="640080"/>
            <a:chOff x="663643" y="4261817"/>
            <a:chExt cx="12348335" cy="640080"/>
          </a:xfrm>
        </p:grpSpPr>
        <p:sp>
          <p:nvSpPr>
            <p:cNvPr id="96" name="Rounded Rectangle 95">
              <a:extLst>
                <a:ext uri="{FF2B5EF4-FFF2-40B4-BE49-F238E27FC236}">
                  <a16:creationId xmlns:a16="http://schemas.microsoft.com/office/drawing/2014/main" id="{B026D13D-E4A4-114C-B150-EAEE431797B2}"/>
                </a:ext>
              </a:extLst>
            </p:cNvPr>
            <p:cNvSpPr/>
            <p:nvPr/>
          </p:nvSpPr>
          <p:spPr>
            <a:xfrm>
              <a:off x="663643" y="4261817"/>
              <a:ext cx="12348335" cy="640080"/>
            </a:xfrm>
            <a:prstGeom prst="roundRect">
              <a:avLst>
                <a:gd name="adj" fmla="val 50000"/>
              </a:avLst>
            </a:prstGeom>
            <a:solidFill>
              <a:schemeClr val="accent5">
                <a:lumMod val="40000"/>
                <a:lumOff val="60000"/>
              </a:schemeClr>
            </a:solidFill>
          </p:spPr>
          <p:txBody>
            <a:bodyPr wrap="square" anchor="ctr" anchorCtr="0">
              <a:noAutofit/>
            </a:bodyPr>
            <a:lstStyle/>
            <a:p>
              <a:pPr marL="585788">
                <a:lnSpc>
                  <a:spcPct val="80000"/>
                </a:lnSpc>
              </a:pPr>
              <a:r>
                <a:rPr lang="en-US" sz="3200" dirty="0"/>
                <a:t>Avoid stigmatizing language (“disorder” or “hermaphrodite”)</a:t>
              </a:r>
            </a:p>
          </p:txBody>
        </p:sp>
        <p:sp>
          <p:nvSpPr>
            <p:cNvPr id="97" name="Freeform 322">
              <a:extLst>
                <a:ext uri="{FF2B5EF4-FFF2-40B4-BE49-F238E27FC236}">
                  <a16:creationId xmlns:a16="http://schemas.microsoft.com/office/drawing/2014/main" id="{062CEC87-824E-3540-949F-60E61C7B1497}"/>
                </a:ext>
              </a:extLst>
            </p:cNvPr>
            <p:cNvSpPr>
              <a:spLocks noEditPoints="1"/>
            </p:cNvSpPr>
            <p:nvPr/>
          </p:nvSpPr>
          <p:spPr bwMode="auto">
            <a:xfrm>
              <a:off x="663643" y="4275444"/>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sp>
        <p:nvSpPr>
          <p:cNvPr id="55" name="Rectangle 54">
            <a:extLst>
              <a:ext uri="{FF2B5EF4-FFF2-40B4-BE49-F238E27FC236}">
                <a16:creationId xmlns:a16="http://schemas.microsoft.com/office/drawing/2014/main" id="{6EA833A8-1F71-B945-9A05-A76B1E542C9D}"/>
              </a:ext>
            </a:extLst>
          </p:cNvPr>
          <p:cNvSpPr/>
          <p:nvPr/>
        </p:nvSpPr>
        <p:spPr>
          <a:xfrm>
            <a:off x="7496729" y="2465966"/>
            <a:ext cx="3926702" cy="840230"/>
          </a:xfrm>
          <a:prstGeom prst="rect">
            <a:avLst/>
          </a:prstGeom>
        </p:spPr>
        <p:txBody>
          <a:bodyPr wrap="square">
            <a:spAutoFit/>
          </a:bodyPr>
          <a:lstStyle/>
          <a:p>
            <a:pPr>
              <a:lnSpc>
                <a:spcPct val="80000"/>
              </a:lnSpc>
            </a:pPr>
            <a:r>
              <a:rPr lang="en-US" sz="3000" dirty="0"/>
              <a:t>People with Diverse </a:t>
            </a:r>
            <a:br>
              <a:rPr lang="en-US" sz="3000" dirty="0"/>
            </a:br>
            <a:r>
              <a:rPr lang="en-US" sz="3000" b="1" dirty="0"/>
              <a:t>Sex Characteristics</a:t>
            </a:r>
          </a:p>
        </p:txBody>
      </p:sp>
      <p:cxnSp>
        <p:nvCxnSpPr>
          <p:cNvPr id="57" name="Straight Connector 56">
            <a:extLst>
              <a:ext uri="{FF2B5EF4-FFF2-40B4-BE49-F238E27FC236}">
                <a16:creationId xmlns:a16="http://schemas.microsoft.com/office/drawing/2014/main" id="{8E8FFC86-A452-0943-8790-F198DFF58CAE}"/>
              </a:ext>
            </a:extLst>
          </p:cNvPr>
          <p:cNvCxnSpPr>
            <a:cxnSpLocks/>
          </p:cNvCxnSpPr>
          <p:nvPr/>
        </p:nvCxnSpPr>
        <p:spPr bwMode="auto">
          <a:xfrm>
            <a:off x="729235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E2F5494F-3602-7B4C-96F6-BC5E97B2D113}"/>
              </a:ext>
            </a:extLst>
          </p:cNvPr>
          <p:cNvSpPr txBox="1"/>
          <p:nvPr/>
        </p:nvSpPr>
        <p:spPr>
          <a:xfrm>
            <a:off x="1180618" y="9711159"/>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9743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C02A9CB-209C-5F4C-88BF-8C37FB6C808C}"/>
              </a:ext>
            </a:extLst>
          </p:cNvPr>
          <p:cNvSpPr/>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a:lstStyle/>
          <a:p>
            <a:pPr lvl="0" algn="l"/>
            <a:r>
              <a:rPr lang="en-US" dirty="0"/>
              <a:t>ACCOUNT</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29</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111" name="Rectangle 110">
            <a:extLst>
              <a:ext uri="{FF2B5EF4-FFF2-40B4-BE49-F238E27FC236}">
                <a16:creationId xmlns:a16="http://schemas.microsoft.com/office/drawing/2014/main" id="{50EF05ED-2FAB-E240-AC3F-8DDC6F6EF539}"/>
              </a:ext>
            </a:extLst>
          </p:cNvPr>
          <p:cNvSpPr/>
          <p:nvPr/>
        </p:nvSpPr>
        <p:spPr>
          <a:xfrm>
            <a:off x="1916371" y="3781663"/>
            <a:ext cx="9322905" cy="3064461"/>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12" name="Title 3">
            <a:extLst>
              <a:ext uri="{FF2B5EF4-FFF2-40B4-BE49-F238E27FC236}">
                <a16:creationId xmlns:a16="http://schemas.microsoft.com/office/drawing/2014/main" id="{5AF74080-8E69-714E-BB05-65A5CA682588}"/>
              </a:ext>
            </a:extLst>
          </p:cNvPr>
          <p:cNvSpPr txBox="1">
            <a:spLocks/>
          </p:cNvSpPr>
          <p:nvPr/>
        </p:nvSpPr>
        <p:spPr>
          <a:xfrm>
            <a:off x="2416709" y="4186625"/>
            <a:ext cx="8457168" cy="2151592"/>
          </a:xfrm>
          <a:prstGeom prst="rect">
            <a:avLst/>
          </a:prstGeom>
        </p:spPr>
        <p:txBody>
          <a:bodyPr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r>
              <a:rPr lang="en-US" sz="5400" b="1" dirty="0">
                <a:solidFill>
                  <a:schemeClr val="bg1"/>
                </a:solidFill>
              </a:rPr>
              <a:t>Tips for Supporting </a:t>
            </a:r>
            <a:br>
              <a:rPr lang="en-US" sz="5400" b="1" dirty="0">
                <a:solidFill>
                  <a:schemeClr val="bg1"/>
                </a:solidFill>
              </a:rPr>
            </a:br>
            <a:r>
              <a:rPr lang="en-US" sz="5400" b="1" dirty="0">
                <a:solidFill>
                  <a:schemeClr val="bg1"/>
                </a:solidFill>
              </a:rPr>
              <a:t>a Free Account</a:t>
            </a:r>
          </a:p>
        </p:txBody>
      </p:sp>
      <p:sp>
        <p:nvSpPr>
          <p:cNvPr id="113" name="Title 53">
            <a:extLst>
              <a:ext uri="{FF2B5EF4-FFF2-40B4-BE49-F238E27FC236}">
                <a16:creationId xmlns:a16="http://schemas.microsoft.com/office/drawing/2014/main" id="{2099201A-B8B5-F046-9F49-475CC59E5A61}"/>
              </a:ext>
            </a:extLst>
          </p:cNvPr>
          <p:cNvSpPr txBox="1">
            <a:spLocks/>
          </p:cNvSpPr>
          <p:nvPr/>
        </p:nvSpPr>
        <p:spPr>
          <a:xfrm>
            <a:off x="3947598" y="6528533"/>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b="1" dirty="0">
                <a:solidFill>
                  <a:schemeClr val="tx2"/>
                </a:solidFill>
              </a:rPr>
              <a:t>42</a:t>
            </a:r>
          </a:p>
        </p:txBody>
      </p:sp>
      <p:grpSp>
        <p:nvGrpSpPr>
          <p:cNvPr id="43" name="Group 42">
            <a:extLst>
              <a:ext uri="{FF2B5EF4-FFF2-40B4-BE49-F238E27FC236}">
                <a16:creationId xmlns:a16="http://schemas.microsoft.com/office/drawing/2014/main" id="{C32DB02C-5A74-E247-98BB-106A2084611A}"/>
              </a:ext>
            </a:extLst>
          </p:cNvPr>
          <p:cNvGrpSpPr/>
          <p:nvPr/>
        </p:nvGrpSpPr>
        <p:grpSpPr>
          <a:xfrm>
            <a:off x="6185889" y="3403287"/>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5"/>
            </a:solidFill>
            <a:ln w="38100" cap="flat">
              <a:solidFill>
                <a:schemeClr val="bg1"/>
              </a:solid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sp>
        <p:nvSpPr>
          <p:cNvPr id="116" name="Rectangle 115">
            <a:extLst>
              <a:ext uri="{FF2B5EF4-FFF2-40B4-BE49-F238E27FC236}">
                <a16:creationId xmlns:a16="http://schemas.microsoft.com/office/drawing/2014/main" id="{8537142B-60FB-7548-A96D-FA27952409F7}"/>
              </a:ext>
            </a:extLst>
          </p:cNvPr>
          <p:cNvSpPr/>
          <p:nvPr/>
        </p:nvSpPr>
        <p:spPr>
          <a:xfrm>
            <a:off x="4015385" y="2513022"/>
            <a:ext cx="5037175" cy="646331"/>
          </a:xfrm>
          <a:prstGeom prst="rect">
            <a:avLst/>
          </a:prstGeom>
          <a:solidFill>
            <a:schemeClr val="accent5"/>
          </a:solidFill>
        </p:spPr>
        <p:txBody>
          <a:bodyPr wrap="square">
            <a:spAutoFit/>
          </a:bodyPr>
          <a:lstStyle/>
          <a:p>
            <a:pPr algn="ctr"/>
            <a:r>
              <a:rPr lang="en-US" sz="3600" b="1" dirty="0">
                <a:solidFill>
                  <a:schemeClr val="bg1"/>
                </a:solidFill>
              </a:rPr>
              <a:t>Tips Sheet</a:t>
            </a:r>
          </a:p>
        </p:txBody>
      </p:sp>
      <p:pic>
        <p:nvPicPr>
          <p:cNvPr id="61" name="Picture 8">
            <a:extLst>
              <a:ext uri="{FF2B5EF4-FFF2-40B4-BE49-F238E27FC236}">
                <a16:creationId xmlns:a16="http://schemas.microsoft.com/office/drawing/2014/main" id="{B1DBBFF0-8061-724C-B80E-BEF343024BF1}"/>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65" name="Picture 64">
            <a:extLst>
              <a:ext uri="{FF2B5EF4-FFF2-40B4-BE49-F238E27FC236}">
                <a16:creationId xmlns:a16="http://schemas.microsoft.com/office/drawing/2014/main" id="{DD057CA7-BCA4-7F4F-B036-0AC3AD3FF2C1}"/>
              </a:ext>
            </a:extLst>
          </p:cNvPr>
          <p:cNvPicPr>
            <a:picLocks noChangeAspect="1"/>
          </p:cNvPicPr>
          <p:nvPr/>
        </p:nvPicPr>
        <p:blipFill rotWithShape="1">
          <a:blip r:embed="rId5"/>
          <a:srcRect l="11926" t="9816" r="56636" b="48055"/>
          <a:stretch/>
        </p:blipFill>
        <p:spPr>
          <a:xfrm>
            <a:off x="1312054" y="6781898"/>
            <a:ext cx="2219999" cy="2974878"/>
          </a:xfrm>
          <a:prstGeom prst="rect">
            <a:avLst/>
          </a:prstGeom>
        </p:spPr>
      </p:pic>
      <p:pic>
        <p:nvPicPr>
          <p:cNvPr id="64" name="Picture 8">
            <a:extLst>
              <a:ext uri="{FF2B5EF4-FFF2-40B4-BE49-F238E27FC236}">
                <a16:creationId xmlns:a16="http://schemas.microsoft.com/office/drawing/2014/main" id="{9491E7CB-BD1E-8F49-9106-910C9088178B}"/>
              </a:ext>
            </a:extLst>
          </p:cNvPr>
          <p:cNvPicPr>
            <a:picLocks noChangeAspect="1"/>
          </p:cNvPicPr>
          <p:nvPr/>
        </p:nvPicPr>
        <p:blipFill>
          <a:blip r:embed="rId6"/>
          <a:stretch>
            <a:fillRect/>
          </a:stretch>
        </p:blipFill>
        <p:spPr>
          <a:xfrm>
            <a:off x="2588067" y="6613127"/>
            <a:ext cx="7064017" cy="3532009"/>
          </a:xfrm>
          <a:prstGeom prst="rect">
            <a:avLst/>
          </a:prstGeom>
        </p:spPr>
      </p:pic>
    </p:spTree>
    <p:extLst>
      <p:ext uri="{BB962C8B-B14F-4D97-AF65-F5344CB8AC3E}">
        <p14:creationId xmlns:p14="http://schemas.microsoft.com/office/powerpoint/2010/main" val="247412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885FC-D169-4917-9B49-020453FD4C3E}"/>
              </a:ext>
            </a:extLst>
          </p:cNvPr>
          <p:cNvPicPr>
            <a:picLocks noChangeAspect="1"/>
          </p:cNvPicPr>
          <p:nvPr/>
        </p:nvPicPr>
        <p:blipFill rotWithShape="1">
          <a:blip r:embed="rId3"/>
          <a:srcRect l="6154"/>
          <a:stretch/>
        </p:blipFill>
        <p:spPr>
          <a:xfrm>
            <a:off x="-7938" y="-17676"/>
            <a:ext cx="13011152" cy="9447180"/>
          </a:xfrm>
          <a:prstGeom prst="rect">
            <a:avLst/>
          </a:prstGeom>
        </p:spPr>
      </p:pic>
      <p:sp>
        <p:nvSpPr>
          <p:cNvPr id="55297" name="Picture 2"/>
          <p:cNvSpPr>
            <a:spLocks noChangeAspect="1"/>
          </p:cNvSpPr>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55301" name="Title 1"/>
          <p:cNvSpPr>
            <a:spLocks noGrp="1"/>
          </p:cNvSpPr>
          <p:nvPr>
            <p:ph type="ctrTitle" idx="4294967295"/>
          </p:nvPr>
        </p:nvSpPr>
        <p:spPr bwMode="auto">
          <a:xfrm>
            <a:off x="3155579" y="6795775"/>
            <a:ext cx="6723529" cy="1103312"/>
          </a:xfrm>
          <a:prstGeom prst="rect">
            <a:avLst/>
          </a:prstGeom>
          <a:solidFill>
            <a:schemeClr val="accent2"/>
          </a:solidFill>
        </p:spPr>
        <p:txBody>
          <a:bodyPr>
            <a:normAutofit fontScale="90000"/>
          </a:bodyPr>
          <a:lstStyle/>
          <a:p>
            <a:r>
              <a:rPr lang="en-US" altLang="en-US" dirty="0">
                <a:solidFill>
                  <a:schemeClr val="bg1"/>
                </a:solidFill>
                <a:latin typeface="Calibri" charset="0"/>
                <a:ea typeface="MS PGothic" charset="-128"/>
                <a:cs typeface="Calibri" charset="0"/>
              </a:rPr>
              <a:t>conducting interviews</a:t>
            </a:r>
          </a:p>
        </p:txBody>
      </p:sp>
      <p:sp>
        <p:nvSpPr>
          <p:cNvPr id="7" name="Title 1"/>
          <p:cNvSpPr txBox="1">
            <a:spLocks/>
          </p:cNvSpPr>
          <p:nvPr/>
        </p:nvSpPr>
        <p:spPr bwMode="auto">
          <a:xfrm>
            <a:off x="4391509" y="7875418"/>
            <a:ext cx="4212258" cy="838086"/>
          </a:xfrm>
          <a:prstGeom prst="rect">
            <a:avLst/>
          </a:prstGeom>
          <a:solidFill>
            <a:schemeClr val="accent4"/>
          </a:solidFill>
        </p:spPr>
        <p:txBody>
          <a:bodyPr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a:defRPr/>
            </a:pPr>
            <a:r>
              <a:rPr lang="en-US" altLang="en-US" sz="5000" b="0" kern="0" dirty="0">
                <a:solidFill>
                  <a:schemeClr val="bg1"/>
                </a:solidFill>
                <a:latin typeface="Calibri" pitchFamily="34" charset="0"/>
              </a:rPr>
              <a:t>modules </a:t>
            </a:r>
            <a:r>
              <a:rPr lang="en-US" altLang="en-US" sz="5000" kern="0" dirty="0">
                <a:solidFill>
                  <a:schemeClr val="bg1"/>
                </a:solidFill>
                <a:latin typeface="Calibri" pitchFamily="34" charset="0"/>
              </a:rPr>
              <a:t>8-9</a:t>
            </a:r>
          </a:p>
        </p:txBody>
      </p:sp>
      <p:grpSp>
        <p:nvGrpSpPr>
          <p:cNvPr id="13" name="Group 12">
            <a:extLst>
              <a:ext uri="{FF2B5EF4-FFF2-40B4-BE49-F238E27FC236}">
                <a16:creationId xmlns:a16="http://schemas.microsoft.com/office/drawing/2014/main" id="{2311A10D-AE69-824A-B2DA-B7B39D5651E9}"/>
              </a:ext>
            </a:extLst>
          </p:cNvPr>
          <p:cNvGrpSpPr/>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21" name="Group 20">
            <a:extLst>
              <a:ext uri="{FF2B5EF4-FFF2-40B4-BE49-F238E27FC236}">
                <a16:creationId xmlns:a16="http://schemas.microsoft.com/office/drawing/2014/main" id="{A161FDC5-2D95-E349-B1C9-06803CDC9D0F}"/>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B6D58C01-3030-974C-96A4-8F62C0DC35A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06F8F8DA-D457-1141-88D1-700A8127A4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C2F7184-D27D-0B43-AD17-0E8908340EE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a:lstStyle/>
          <a:p>
            <a:pPr lvl="0" algn="l"/>
            <a:r>
              <a:rPr lang="en-US" dirty="0"/>
              <a:t>ACCOUNT</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cxnSp>
        <p:nvCxnSpPr>
          <p:cNvPr id="59" name="Straight Connector 58">
            <a:extLst>
              <a:ext uri="{FF2B5EF4-FFF2-40B4-BE49-F238E27FC236}">
                <a16:creationId xmlns:a16="http://schemas.microsoft.com/office/drawing/2014/main" id="{1AB960A8-514E-8E4A-A925-7C436B203910}"/>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4" name="Rectangle 63">
            <a:extLst>
              <a:ext uri="{FF2B5EF4-FFF2-40B4-BE49-F238E27FC236}">
                <a16:creationId xmlns:a16="http://schemas.microsoft.com/office/drawing/2014/main" id="{A818152B-8DA8-A14C-AA95-49F6548C923B}"/>
              </a:ext>
            </a:extLst>
          </p:cNvPr>
          <p:cNvSpPr/>
          <p:nvPr/>
        </p:nvSpPr>
        <p:spPr bwMode="auto">
          <a:xfrm>
            <a:off x="1087904" y="4154488"/>
            <a:ext cx="10854160" cy="3983672"/>
          </a:xfrm>
          <a:prstGeom prst="rect">
            <a:avLst/>
          </a:prstGeom>
          <a:noFill/>
          <a:ln w="177800" cap="flat" cmpd="sng" algn="ctr">
            <a:solidFill>
              <a:schemeClr val="accent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5" name="Text Placeholder 3">
            <a:extLst>
              <a:ext uri="{FF2B5EF4-FFF2-40B4-BE49-F238E27FC236}">
                <a16:creationId xmlns:a16="http://schemas.microsoft.com/office/drawing/2014/main" id="{A52B477D-3EB6-894C-8118-C5A4CD49E063}"/>
              </a:ext>
            </a:extLst>
          </p:cNvPr>
          <p:cNvSpPr txBox="1">
            <a:spLocks/>
          </p:cNvSpPr>
          <p:nvPr/>
        </p:nvSpPr>
        <p:spPr>
          <a:xfrm>
            <a:off x="1904022" y="5091625"/>
            <a:ext cx="9347913" cy="2702755"/>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lvl="0">
              <a:lnSpc>
                <a:spcPct val="110000"/>
              </a:lnSpc>
            </a:pPr>
            <a:r>
              <a:rPr lang="en-US" dirty="0">
                <a:solidFill>
                  <a:schemeClr val="tx1"/>
                </a:solidFill>
              </a:rPr>
              <a:t>An interviewee, R., expresses protection concerns because he is “different.” You are required to identify the reason for R.’s protection concerns. How would you explore R.’s “difference” in the interview?</a:t>
            </a:r>
            <a:endParaRPr lang="en-US" sz="1800" dirty="0">
              <a:solidFill>
                <a:schemeClr val="tx1"/>
              </a:solidFill>
            </a:endParaRPr>
          </a:p>
        </p:txBody>
      </p:sp>
      <p:sp>
        <p:nvSpPr>
          <p:cNvPr id="49" name="Oval 48">
            <a:extLst>
              <a:ext uri="{FF2B5EF4-FFF2-40B4-BE49-F238E27FC236}">
                <a16:creationId xmlns:a16="http://schemas.microsoft.com/office/drawing/2014/main" id="{694E152C-341F-C045-BE71-45864B459133}"/>
              </a:ext>
            </a:extLst>
          </p:cNvPr>
          <p:cNvSpPr/>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61" name="Group 19">
            <a:extLst>
              <a:ext uri="{FF2B5EF4-FFF2-40B4-BE49-F238E27FC236}">
                <a16:creationId xmlns:a16="http://schemas.microsoft.com/office/drawing/2014/main" id="{4B4C248B-1749-1C40-96E0-C537970A9B99}"/>
              </a:ext>
            </a:extLst>
          </p:cNvPr>
          <p:cNvGrpSpPr>
            <a:grpSpLocks noChangeAspect="1"/>
          </p:cNvGrpSpPr>
          <p:nvPr/>
        </p:nvGrpSpPr>
        <p:grpSpPr bwMode="auto">
          <a:xfrm>
            <a:off x="677958" y="2514517"/>
            <a:ext cx="457778" cy="457778"/>
            <a:chOff x="4494" y="2163"/>
            <a:chExt cx="384" cy="384"/>
          </a:xfrm>
          <a:solidFill>
            <a:schemeClr val="bg1"/>
          </a:solidFill>
        </p:grpSpPr>
        <p:sp>
          <p:nvSpPr>
            <p:cNvPr id="66" name="Freeform 21">
              <a:extLst>
                <a:ext uri="{FF2B5EF4-FFF2-40B4-BE49-F238E27FC236}">
                  <a16:creationId xmlns:a16="http://schemas.microsoft.com/office/drawing/2014/main" id="{DF7BE989-FA84-1F47-85E9-F4D0EF3F1B51}"/>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2">
              <a:extLst>
                <a:ext uri="{FF2B5EF4-FFF2-40B4-BE49-F238E27FC236}">
                  <a16:creationId xmlns:a16="http://schemas.microsoft.com/office/drawing/2014/main" id="{5C6525D9-EEBB-644C-9DC7-637DD1B46652}"/>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23">
              <a:extLst>
                <a:ext uri="{FF2B5EF4-FFF2-40B4-BE49-F238E27FC236}">
                  <a16:creationId xmlns:a16="http://schemas.microsoft.com/office/drawing/2014/main" id="{07D71F79-5982-4C4A-AE12-A33EE07C2DEE}"/>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24">
              <a:extLst>
                <a:ext uri="{FF2B5EF4-FFF2-40B4-BE49-F238E27FC236}">
                  <a16:creationId xmlns:a16="http://schemas.microsoft.com/office/drawing/2014/main" id="{B64B3498-3BBE-D745-BDDB-F71E264EC88F}"/>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25">
              <a:extLst>
                <a:ext uri="{FF2B5EF4-FFF2-40B4-BE49-F238E27FC236}">
                  <a16:creationId xmlns:a16="http://schemas.microsoft.com/office/drawing/2014/main" id="{54E595BA-8837-D740-968C-F5B8216074B6}"/>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71" name="Rectangle 70">
            <a:extLst>
              <a:ext uri="{FF2B5EF4-FFF2-40B4-BE49-F238E27FC236}">
                <a16:creationId xmlns:a16="http://schemas.microsoft.com/office/drawing/2014/main" id="{A617CF37-68F7-A944-B6D8-7062C6535F39}"/>
              </a:ext>
            </a:extLst>
          </p:cNvPr>
          <p:cNvSpPr/>
          <p:nvPr/>
        </p:nvSpPr>
        <p:spPr>
          <a:xfrm>
            <a:off x="666497" y="2460490"/>
            <a:ext cx="3004045" cy="646331"/>
          </a:xfrm>
          <a:prstGeom prst="rect">
            <a:avLst/>
          </a:prstGeom>
          <a:noFill/>
        </p:spPr>
        <p:txBody>
          <a:bodyPr wrap="square">
            <a:spAutoFit/>
          </a:bodyPr>
          <a:lstStyle/>
          <a:p>
            <a:pPr marL="685800" indent="-152400" algn="ctr"/>
            <a:r>
              <a:rPr lang="en-US" sz="3600" dirty="0"/>
              <a:t>Case Study</a:t>
            </a:r>
            <a:endParaRPr lang="en-US" sz="4400" dirty="0"/>
          </a:p>
        </p:txBody>
      </p:sp>
    </p:spTree>
    <p:extLst>
      <p:ext uri="{BB962C8B-B14F-4D97-AF65-F5344CB8AC3E}">
        <p14:creationId xmlns:p14="http://schemas.microsoft.com/office/powerpoint/2010/main" val="18078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a:lstStyle/>
          <a:p>
            <a:pPr lvl="0" algn="l"/>
            <a:r>
              <a:rPr lang="en-US" dirty="0"/>
              <a:t>ACCOUNT</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31</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cxnSp>
        <p:nvCxnSpPr>
          <p:cNvPr id="59" name="Straight Connector 58">
            <a:extLst>
              <a:ext uri="{FF2B5EF4-FFF2-40B4-BE49-F238E27FC236}">
                <a16:creationId xmlns:a16="http://schemas.microsoft.com/office/drawing/2014/main" id="{1AB960A8-514E-8E4A-A925-7C436B203910}"/>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6" name="Oval 65">
            <a:extLst>
              <a:ext uri="{FF2B5EF4-FFF2-40B4-BE49-F238E27FC236}">
                <a16:creationId xmlns:a16="http://schemas.microsoft.com/office/drawing/2014/main" id="{8088005A-4F2B-3C41-AAEF-5C0BA61281AA}"/>
              </a:ext>
            </a:extLst>
          </p:cNvPr>
          <p:cNvSpPr/>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67" name="Group 19">
            <a:extLst>
              <a:ext uri="{FF2B5EF4-FFF2-40B4-BE49-F238E27FC236}">
                <a16:creationId xmlns:a16="http://schemas.microsoft.com/office/drawing/2014/main" id="{201D3264-546D-8B4A-87D4-2AB65FAC97EF}"/>
              </a:ext>
            </a:extLst>
          </p:cNvPr>
          <p:cNvGrpSpPr>
            <a:grpSpLocks noChangeAspect="1"/>
          </p:cNvGrpSpPr>
          <p:nvPr/>
        </p:nvGrpSpPr>
        <p:grpSpPr bwMode="auto">
          <a:xfrm>
            <a:off x="677958" y="2514517"/>
            <a:ext cx="457778" cy="457778"/>
            <a:chOff x="4494" y="2163"/>
            <a:chExt cx="384" cy="384"/>
          </a:xfrm>
          <a:solidFill>
            <a:schemeClr val="bg1"/>
          </a:solidFill>
        </p:grpSpPr>
        <p:sp>
          <p:nvSpPr>
            <p:cNvPr id="68" name="Freeform 21">
              <a:extLst>
                <a:ext uri="{FF2B5EF4-FFF2-40B4-BE49-F238E27FC236}">
                  <a16:creationId xmlns:a16="http://schemas.microsoft.com/office/drawing/2014/main" id="{33143BBD-69C4-8845-84D7-E4B207113D77}"/>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2">
              <a:extLst>
                <a:ext uri="{FF2B5EF4-FFF2-40B4-BE49-F238E27FC236}">
                  <a16:creationId xmlns:a16="http://schemas.microsoft.com/office/drawing/2014/main" id="{EF6FA19A-7F23-1C48-96C1-F06046BCEDDE}"/>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23">
              <a:extLst>
                <a:ext uri="{FF2B5EF4-FFF2-40B4-BE49-F238E27FC236}">
                  <a16:creationId xmlns:a16="http://schemas.microsoft.com/office/drawing/2014/main" id="{3D90220C-4CA2-0E44-95DA-FC116F083666}"/>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24">
              <a:extLst>
                <a:ext uri="{FF2B5EF4-FFF2-40B4-BE49-F238E27FC236}">
                  <a16:creationId xmlns:a16="http://schemas.microsoft.com/office/drawing/2014/main" id="{79085346-7F41-6449-B4A3-C12F3D585DA9}"/>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25">
              <a:extLst>
                <a:ext uri="{FF2B5EF4-FFF2-40B4-BE49-F238E27FC236}">
                  <a16:creationId xmlns:a16="http://schemas.microsoft.com/office/drawing/2014/main" id="{E655133F-E881-CE4B-AC89-A72A256CAC76}"/>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31" name="Pentagon 130">
            <a:extLst>
              <a:ext uri="{FF2B5EF4-FFF2-40B4-BE49-F238E27FC236}">
                <a16:creationId xmlns:a16="http://schemas.microsoft.com/office/drawing/2014/main" id="{84A2E602-92C7-6247-BFD2-328520F23E32}"/>
              </a:ext>
            </a:extLst>
          </p:cNvPr>
          <p:cNvSpPr/>
          <p:nvPr/>
        </p:nvSpPr>
        <p:spPr>
          <a:xfrm flipH="1">
            <a:off x="4089034" y="2952858"/>
            <a:ext cx="2042798" cy="442593"/>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132" name="Pentagon 131">
            <a:extLst>
              <a:ext uri="{FF2B5EF4-FFF2-40B4-BE49-F238E27FC236}">
                <a16:creationId xmlns:a16="http://schemas.microsoft.com/office/drawing/2014/main" id="{C219DEBF-719D-644E-8E29-F506394DDB06}"/>
              </a:ext>
            </a:extLst>
          </p:cNvPr>
          <p:cNvSpPr/>
          <p:nvPr/>
        </p:nvSpPr>
        <p:spPr>
          <a:xfrm>
            <a:off x="6816579" y="2971146"/>
            <a:ext cx="2149001" cy="442593"/>
          </a:xfrm>
          <a:prstGeom prst="homePlate">
            <a:avLst/>
          </a:prstGeom>
          <a:solidFill>
            <a:srgbClr val="4F6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133" name="Freeform 121">
            <a:extLst>
              <a:ext uri="{FF2B5EF4-FFF2-40B4-BE49-F238E27FC236}">
                <a16:creationId xmlns:a16="http://schemas.microsoft.com/office/drawing/2014/main" id="{EB7028DE-B66E-874F-93C1-23E745481D64}"/>
              </a:ext>
            </a:extLst>
          </p:cNvPr>
          <p:cNvSpPr>
            <a:spLocks noEditPoints="1"/>
          </p:cNvSpPr>
          <p:nvPr/>
        </p:nvSpPr>
        <p:spPr bwMode="auto">
          <a:xfrm>
            <a:off x="5387963" y="3004220"/>
            <a:ext cx="340109" cy="337586"/>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52" y="29"/>
              </a:cxn>
              <a:cxn ang="0">
                <a:pos x="49" y="26"/>
              </a:cxn>
              <a:cxn ang="0">
                <a:pos x="36" y="26"/>
              </a:cxn>
              <a:cxn ang="0">
                <a:pos x="36" y="13"/>
              </a:cxn>
              <a:cxn ang="0">
                <a:pos x="34" y="11"/>
              </a:cxn>
              <a:cxn ang="0">
                <a:pos x="29" y="11"/>
              </a:cxn>
              <a:cxn ang="0">
                <a:pos x="26" y="13"/>
              </a:cxn>
              <a:cxn ang="0">
                <a:pos x="26" y="26"/>
              </a:cxn>
              <a:cxn ang="0">
                <a:pos x="13" y="26"/>
              </a:cxn>
              <a:cxn ang="0">
                <a:pos x="11" y="29"/>
              </a:cxn>
              <a:cxn ang="0">
                <a:pos x="11" y="34"/>
              </a:cxn>
              <a:cxn ang="0">
                <a:pos x="13" y="36"/>
              </a:cxn>
              <a:cxn ang="0">
                <a:pos x="26" y="36"/>
              </a:cxn>
              <a:cxn ang="0">
                <a:pos x="26" y="49"/>
              </a:cxn>
              <a:cxn ang="0">
                <a:pos x="29" y="52"/>
              </a:cxn>
              <a:cxn ang="0">
                <a:pos x="34" y="52"/>
              </a:cxn>
              <a:cxn ang="0">
                <a:pos x="36" y="49"/>
              </a:cxn>
              <a:cxn ang="0">
                <a:pos x="36" y="36"/>
              </a:cxn>
              <a:cxn ang="0">
                <a:pos x="49" y="36"/>
              </a:cxn>
              <a:cxn ang="0">
                <a:pos x="52" y="34"/>
              </a:cxn>
              <a:cxn ang="0">
                <a:pos x="52" y="29"/>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52" y="29"/>
                </a:moveTo>
                <a:cubicBezTo>
                  <a:pt x="52" y="27"/>
                  <a:pt x="51" y="26"/>
                  <a:pt x="49" y="26"/>
                </a:cubicBezTo>
                <a:cubicBezTo>
                  <a:pt x="36" y="26"/>
                  <a:pt x="36" y="26"/>
                  <a:pt x="36" y="26"/>
                </a:cubicBezTo>
                <a:cubicBezTo>
                  <a:pt x="36" y="13"/>
                  <a:pt x="36" y="13"/>
                  <a:pt x="36" y="13"/>
                </a:cubicBezTo>
                <a:cubicBezTo>
                  <a:pt x="36" y="12"/>
                  <a:pt x="35" y="11"/>
                  <a:pt x="34" y="11"/>
                </a:cubicBezTo>
                <a:cubicBezTo>
                  <a:pt x="29" y="11"/>
                  <a:pt x="29" y="11"/>
                  <a:pt x="29" y="11"/>
                </a:cubicBezTo>
                <a:cubicBezTo>
                  <a:pt x="27" y="11"/>
                  <a:pt x="26" y="12"/>
                  <a:pt x="26" y="13"/>
                </a:cubicBezTo>
                <a:cubicBezTo>
                  <a:pt x="26" y="26"/>
                  <a:pt x="26" y="26"/>
                  <a:pt x="26" y="26"/>
                </a:cubicBezTo>
                <a:cubicBezTo>
                  <a:pt x="13" y="26"/>
                  <a:pt x="13" y="26"/>
                  <a:pt x="13" y="26"/>
                </a:cubicBezTo>
                <a:cubicBezTo>
                  <a:pt x="12" y="26"/>
                  <a:pt x="11" y="27"/>
                  <a:pt x="11" y="29"/>
                </a:cubicBezTo>
                <a:cubicBezTo>
                  <a:pt x="11" y="34"/>
                  <a:pt x="11" y="34"/>
                  <a:pt x="11" y="34"/>
                </a:cubicBezTo>
                <a:cubicBezTo>
                  <a:pt x="11" y="35"/>
                  <a:pt x="12" y="36"/>
                  <a:pt x="13" y="36"/>
                </a:cubicBezTo>
                <a:cubicBezTo>
                  <a:pt x="26" y="36"/>
                  <a:pt x="26" y="36"/>
                  <a:pt x="26" y="36"/>
                </a:cubicBezTo>
                <a:cubicBezTo>
                  <a:pt x="26" y="49"/>
                  <a:pt x="26" y="49"/>
                  <a:pt x="26" y="49"/>
                </a:cubicBezTo>
                <a:cubicBezTo>
                  <a:pt x="26" y="51"/>
                  <a:pt x="27" y="52"/>
                  <a:pt x="29" y="52"/>
                </a:cubicBezTo>
                <a:cubicBezTo>
                  <a:pt x="34" y="52"/>
                  <a:pt x="34" y="52"/>
                  <a:pt x="34" y="52"/>
                </a:cubicBezTo>
                <a:cubicBezTo>
                  <a:pt x="35" y="52"/>
                  <a:pt x="36" y="51"/>
                  <a:pt x="36" y="49"/>
                </a:cubicBezTo>
                <a:cubicBezTo>
                  <a:pt x="36" y="36"/>
                  <a:pt x="36" y="36"/>
                  <a:pt x="36" y="36"/>
                </a:cubicBezTo>
                <a:cubicBezTo>
                  <a:pt x="49" y="36"/>
                  <a:pt x="49" y="36"/>
                  <a:pt x="49" y="36"/>
                </a:cubicBezTo>
                <a:cubicBezTo>
                  <a:pt x="51" y="36"/>
                  <a:pt x="52" y="35"/>
                  <a:pt x="52" y="34"/>
                </a:cubicBezTo>
                <a:lnTo>
                  <a:pt x="52" y="29"/>
                </a:lnTo>
                <a:close/>
              </a:path>
            </a:pathLst>
          </a:custGeom>
          <a:solidFill>
            <a:schemeClr val="bg1"/>
          </a:solidFill>
          <a:ln w="9525">
            <a:noFill/>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34" name="Text Placeholder 3">
            <a:extLst>
              <a:ext uri="{FF2B5EF4-FFF2-40B4-BE49-F238E27FC236}">
                <a16:creationId xmlns:a16="http://schemas.microsoft.com/office/drawing/2014/main" id="{1C9A93A9-505E-A247-96D1-CCE191E05146}"/>
              </a:ext>
            </a:extLst>
          </p:cNvPr>
          <p:cNvSpPr txBox="1">
            <a:spLocks/>
          </p:cNvSpPr>
          <p:nvPr/>
        </p:nvSpPr>
        <p:spPr>
          <a:xfrm>
            <a:off x="7650999" y="2977849"/>
            <a:ext cx="2027035" cy="43088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2800" dirty="0">
                <a:solidFill>
                  <a:schemeClr val="bg1"/>
                </a:solidFill>
              </a:rPr>
              <a:t>DON’T</a:t>
            </a:r>
          </a:p>
        </p:txBody>
      </p:sp>
      <p:sp>
        <p:nvSpPr>
          <p:cNvPr id="135" name="Text Placeholder 3">
            <a:extLst>
              <a:ext uri="{FF2B5EF4-FFF2-40B4-BE49-F238E27FC236}">
                <a16:creationId xmlns:a16="http://schemas.microsoft.com/office/drawing/2014/main" id="{3D2E20FB-1A2D-1040-ADD5-B837F536055F}"/>
              </a:ext>
            </a:extLst>
          </p:cNvPr>
          <p:cNvSpPr txBox="1">
            <a:spLocks/>
          </p:cNvSpPr>
          <p:nvPr/>
        </p:nvSpPr>
        <p:spPr>
          <a:xfrm>
            <a:off x="3296066" y="2973835"/>
            <a:ext cx="1897309" cy="43088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r">
              <a:spcBef>
                <a:spcPct val="20000"/>
              </a:spcBef>
              <a:defRPr/>
            </a:pPr>
            <a:r>
              <a:rPr lang="en-US" sz="2800" dirty="0">
                <a:solidFill>
                  <a:schemeClr val="bg1"/>
                </a:solidFill>
              </a:rPr>
              <a:t>DO</a:t>
            </a:r>
          </a:p>
        </p:txBody>
      </p:sp>
      <p:grpSp>
        <p:nvGrpSpPr>
          <p:cNvPr id="136" name="Group 135">
            <a:extLst>
              <a:ext uri="{FF2B5EF4-FFF2-40B4-BE49-F238E27FC236}">
                <a16:creationId xmlns:a16="http://schemas.microsoft.com/office/drawing/2014/main" id="{790EEA54-8728-1B45-A462-F4E652A277F6}"/>
              </a:ext>
            </a:extLst>
          </p:cNvPr>
          <p:cNvGrpSpPr/>
          <p:nvPr/>
        </p:nvGrpSpPr>
        <p:grpSpPr>
          <a:xfrm>
            <a:off x="514404" y="4517893"/>
            <a:ext cx="11907324" cy="4291127"/>
            <a:chOff x="381000" y="2467168"/>
            <a:chExt cx="8373360" cy="3017565"/>
          </a:xfrm>
        </p:grpSpPr>
        <p:cxnSp>
          <p:nvCxnSpPr>
            <p:cNvPr id="137" name="Straight Connector 136">
              <a:extLst>
                <a:ext uri="{FF2B5EF4-FFF2-40B4-BE49-F238E27FC236}">
                  <a16:creationId xmlns:a16="http://schemas.microsoft.com/office/drawing/2014/main" id="{E0F0EB91-1FA5-9D44-AE41-D2B01D8D94E0}"/>
                </a:ext>
              </a:extLst>
            </p:cNvPr>
            <p:cNvCxnSpPr>
              <a:cxnSpLocks/>
            </p:cNvCxnSpPr>
            <p:nvPr/>
          </p:nvCxnSpPr>
          <p:spPr>
            <a:xfrm>
              <a:off x="381000" y="2517184"/>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649691-698A-F445-BADA-12F896EF44D5}"/>
                </a:ext>
              </a:extLst>
            </p:cNvPr>
            <p:cNvCxnSpPr>
              <a:cxnSpLocks/>
            </p:cNvCxnSpPr>
            <p:nvPr/>
          </p:nvCxnSpPr>
          <p:spPr>
            <a:xfrm>
              <a:off x="381000" y="3271820"/>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B577C56-EF84-6E47-B463-B8A5567B8227}"/>
                </a:ext>
              </a:extLst>
            </p:cNvPr>
            <p:cNvCxnSpPr>
              <a:cxnSpLocks/>
            </p:cNvCxnSpPr>
            <p:nvPr/>
          </p:nvCxnSpPr>
          <p:spPr>
            <a:xfrm>
              <a:off x="381000" y="4113216"/>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4E5D13-66D7-D14E-B0D2-1E6C209CDD46}"/>
                </a:ext>
              </a:extLst>
            </p:cNvPr>
            <p:cNvCxnSpPr>
              <a:cxnSpLocks/>
            </p:cNvCxnSpPr>
            <p:nvPr/>
          </p:nvCxnSpPr>
          <p:spPr>
            <a:xfrm>
              <a:off x="381000" y="4925129"/>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9DAA041-9013-1E49-95A1-33CE628DFE5B}"/>
                </a:ext>
              </a:extLst>
            </p:cNvPr>
            <p:cNvCxnSpPr>
              <a:cxnSpLocks/>
            </p:cNvCxnSpPr>
            <p:nvPr/>
          </p:nvCxnSpPr>
          <p:spPr>
            <a:xfrm>
              <a:off x="4875840" y="246716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3D1D47A-7788-C542-8F4C-9F5206A72DBC}"/>
                </a:ext>
              </a:extLst>
            </p:cNvPr>
            <p:cNvCxnSpPr>
              <a:cxnSpLocks/>
            </p:cNvCxnSpPr>
            <p:nvPr/>
          </p:nvCxnSpPr>
          <p:spPr>
            <a:xfrm>
              <a:off x="4875840" y="295767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A3DBB62-B7A2-604D-BE22-503F08C0C722}"/>
                </a:ext>
              </a:extLst>
            </p:cNvPr>
            <p:cNvCxnSpPr>
              <a:cxnSpLocks/>
            </p:cNvCxnSpPr>
            <p:nvPr/>
          </p:nvCxnSpPr>
          <p:spPr>
            <a:xfrm>
              <a:off x="4875840" y="3387165"/>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D5268AA-E833-864B-B7DB-35F398BB5F61}"/>
                </a:ext>
              </a:extLst>
            </p:cNvPr>
            <p:cNvCxnSpPr>
              <a:cxnSpLocks/>
            </p:cNvCxnSpPr>
            <p:nvPr/>
          </p:nvCxnSpPr>
          <p:spPr>
            <a:xfrm>
              <a:off x="4875840" y="4334177"/>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BD66C23-AAFA-C948-8C44-1AE1037D0D0A}"/>
                </a:ext>
              </a:extLst>
            </p:cNvPr>
            <p:cNvCxnSpPr>
              <a:cxnSpLocks/>
            </p:cNvCxnSpPr>
            <p:nvPr/>
          </p:nvCxnSpPr>
          <p:spPr>
            <a:xfrm>
              <a:off x="4875840" y="479570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A112D3F-E31C-264D-BE68-A5176E904DC3}"/>
                </a:ext>
              </a:extLst>
            </p:cNvPr>
            <p:cNvCxnSpPr>
              <a:cxnSpLocks/>
            </p:cNvCxnSpPr>
            <p:nvPr/>
          </p:nvCxnSpPr>
          <p:spPr>
            <a:xfrm>
              <a:off x="4875840" y="5484733"/>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8B172C5-FAA2-CA44-BB3B-7FE47D4DF818}"/>
                </a:ext>
              </a:extLst>
            </p:cNvPr>
            <p:cNvCxnSpPr>
              <a:cxnSpLocks/>
            </p:cNvCxnSpPr>
            <p:nvPr/>
          </p:nvCxnSpPr>
          <p:spPr>
            <a:xfrm>
              <a:off x="4875840" y="385332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1" name="Inhaltsplatzhalter 4">
            <a:extLst>
              <a:ext uri="{FF2B5EF4-FFF2-40B4-BE49-F238E27FC236}">
                <a16:creationId xmlns:a16="http://schemas.microsoft.com/office/drawing/2014/main" id="{EC46FF01-0ECB-6341-A02E-44E7CC59A4DF}"/>
              </a:ext>
            </a:extLst>
          </p:cNvPr>
          <p:cNvSpPr txBox="1">
            <a:spLocks/>
          </p:cNvSpPr>
          <p:nvPr/>
        </p:nvSpPr>
        <p:spPr>
          <a:xfrm>
            <a:off x="514399" y="4031065"/>
            <a:ext cx="4972377" cy="2769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n-US" sz="1800" dirty="0">
                <a:solidFill>
                  <a:schemeClr val="tx1"/>
                </a:solidFill>
                <a:latin typeface="+mn-lt"/>
              </a:rPr>
              <a:t>Ask R. what he means by being different</a:t>
            </a:r>
          </a:p>
        </p:txBody>
      </p:sp>
      <p:grpSp>
        <p:nvGrpSpPr>
          <p:cNvPr id="142" name="Group 141">
            <a:extLst>
              <a:ext uri="{FF2B5EF4-FFF2-40B4-BE49-F238E27FC236}">
                <a16:creationId xmlns:a16="http://schemas.microsoft.com/office/drawing/2014/main" id="{CD6CF687-316B-DD44-8ED2-DA4092AAB72C}"/>
              </a:ext>
            </a:extLst>
          </p:cNvPr>
          <p:cNvGrpSpPr>
            <a:grpSpLocks noChangeAspect="1"/>
          </p:cNvGrpSpPr>
          <p:nvPr/>
        </p:nvGrpSpPr>
        <p:grpSpPr>
          <a:xfrm>
            <a:off x="5655042" y="3929453"/>
            <a:ext cx="457200" cy="457200"/>
            <a:chOff x="2133600" y="3181350"/>
            <a:chExt cx="1362075" cy="1362075"/>
          </a:xfrm>
          <a:solidFill>
            <a:schemeClr val="accent5"/>
          </a:solidFill>
        </p:grpSpPr>
        <p:sp>
          <p:nvSpPr>
            <p:cNvPr id="143" name="Freeform 14">
              <a:extLst>
                <a:ext uri="{FF2B5EF4-FFF2-40B4-BE49-F238E27FC236}">
                  <a16:creationId xmlns:a16="http://schemas.microsoft.com/office/drawing/2014/main" id="{1C198C8B-D6C4-9F41-ABB6-326E888AA809}"/>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sp>
          <p:nvSpPr>
            <p:cNvPr id="144" name="Freeform 15">
              <a:extLst>
                <a:ext uri="{FF2B5EF4-FFF2-40B4-BE49-F238E27FC236}">
                  <a16:creationId xmlns:a16="http://schemas.microsoft.com/office/drawing/2014/main" id="{CB7988BE-C9DA-DE47-B85E-AFDFFAD5073B}"/>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grpSp>
      <p:sp>
        <p:nvSpPr>
          <p:cNvPr id="145" name="Inhaltsplatzhalter 4">
            <a:extLst>
              <a:ext uri="{FF2B5EF4-FFF2-40B4-BE49-F238E27FC236}">
                <a16:creationId xmlns:a16="http://schemas.microsoft.com/office/drawing/2014/main" id="{B90FCAF7-8B90-7142-B4F6-41DBC7016E43}"/>
              </a:ext>
            </a:extLst>
          </p:cNvPr>
          <p:cNvSpPr txBox="1">
            <a:spLocks/>
          </p:cNvSpPr>
          <p:nvPr/>
        </p:nvSpPr>
        <p:spPr>
          <a:xfrm>
            <a:off x="1570548" y="4855609"/>
            <a:ext cx="3916228"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n-US" sz="1800" dirty="0">
                <a:solidFill>
                  <a:schemeClr val="tx1"/>
                </a:solidFill>
                <a:latin typeface="+mn-lt"/>
              </a:rPr>
              <a:t>Ask R. to describe his experience of realizing he was different</a:t>
            </a:r>
          </a:p>
        </p:txBody>
      </p:sp>
      <p:grpSp>
        <p:nvGrpSpPr>
          <p:cNvPr id="146" name="Group 145">
            <a:extLst>
              <a:ext uri="{FF2B5EF4-FFF2-40B4-BE49-F238E27FC236}">
                <a16:creationId xmlns:a16="http://schemas.microsoft.com/office/drawing/2014/main" id="{A29486A9-1D1B-AF47-B81F-6766B60924C3}"/>
              </a:ext>
            </a:extLst>
          </p:cNvPr>
          <p:cNvGrpSpPr>
            <a:grpSpLocks noChangeAspect="1"/>
          </p:cNvGrpSpPr>
          <p:nvPr/>
        </p:nvGrpSpPr>
        <p:grpSpPr>
          <a:xfrm>
            <a:off x="5655042" y="4873911"/>
            <a:ext cx="457200" cy="457200"/>
            <a:chOff x="2133600" y="3181350"/>
            <a:chExt cx="1362075" cy="1362075"/>
          </a:xfrm>
          <a:solidFill>
            <a:schemeClr val="accent5"/>
          </a:solidFill>
        </p:grpSpPr>
        <p:sp>
          <p:nvSpPr>
            <p:cNvPr id="147" name="Freeform 14">
              <a:extLst>
                <a:ext uri="{FF2B5EF4-FFF2-40B4-BE49-F238E27FC236}">
                  <a16:creationId xmlns:a16="http://schemas.microsoft.com/office/drawing/2014/main" id="{6B5FA1C5-EA27-F742-A6CC-CE77F8895BDA}"/>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sp>
          <p:nvSpPr>
            <p:cNvPr id="148" name="Freeform 15">
              <a:extLst>
                <a:ext uri="{FF2B5EF4-FFF2-40B4-BE49-F238E27FC236}">
                  <a16:creationId xmlns:a16="http://schemas.microsoft.com/office/drawing/2014/main" id="{26EA1D77-035E-1443-9776-6816092AADD3}"/>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grpSp>
      <p:sp>
        <p:nvSpPr>
          <p:cNvPr id="149" name="Inhaltsplatzhalter 4">
            <a:extLst>
              <a:ext uri="{FF2B5EF4-FFF2-40B4-BE49-F238E27FC236}">
                <a16:creationId xmlns:a16="http://schemas.microsoft.com/office/drawing/2014/main" id="{579B563F-469C-434C-959A-1484A112ED01}"/>
              </a:ext>
            </a:extLst>
          </p:cNvPr>
          <p:cNvSpPr txBox="1">
            <a:spLocks/>
          </p:cNvSpPr>
          <p:nvPr/>
        </p:nvSpPr>
        <p:spPr>
          <a:xfrm>
            <a:off x="929497" y="5941622"/>
            <a:ext cx="4557279"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n-US" sz="1800" dirty="0">
                <a:solidFill>
                  <a:schemeClr val="tx1"/>
                </a:solidFill>
                <a:latin typeface="+mn-lt"/>
              </a:rPr>
              <a:t>Ask R. to describe his personal experiences of being stigmatized, excluded or harmed</a:t>
            </a:r>
          </a:p>
        </p:txBody>
      </p:sp>
      <p:grpSp>
        <p:nvGrpSpPr>
          <p:cNvPr id="150" name="Group 149">
            <a:extLst>
              <a:ext uri="{FF2B5EF4-FFF2-40B4-BE49-F238E27FC236}">
                <a16:creationId xmlns:a16="http://schemas.microsoft.com/office/drawing/2014/main" id="{2A64FB1B-43FD-114C-85BB-B0E3F02FDC7E}"/>
              </a:ext>
            </a:extLst>
          </p:cNvPr>
          <p:cNvGrpSpPr>
            <a:grpSpLocks noChangeAspect="1"/>
          </p:cNvGrpSpPr>
          <p:nvPr/>
        </p:nvGrpSpPr>
        <p:grpSpPr>
          <a:xfrm>
            <a:off x="5655042" y="5987663"/>
            <a:ext cx="457200" cy="457200"/>
            <a:chOff x="2133600" y="3181350"/>
            <a:chExt cx="1362075" cy="1362075"/>
          </a:xfrm>
          <a:solidFill>
            <a:schemeClr val="accent5"/>
          </a:solidFill>
        </p:grpSpPr>
        <p:sp>
          <p:nvSpPr>
            <p:cNvPr id="151" name="Freeform 14">
              <a:extLst>
                <a:ext uri="{FF2B5EF4-FFF2-40B4-BE49-F238E27FC236}">
                  <a16:creationId xmlns:a16="http://schemas.microsoft.com/office/drawing/2014/main" id="{BDBBA7BC-DEBC-6E49-A65C-EAC6C46F4C82}"/>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sp>
          <p:nvSpPr>
            <p:cNvPr id="152" name="Freeform 15">
              <a:extLst>
                <a:ext uri="{FF2B5EF4-FFF2-40B4-BE49-F238E27FC236}">
                  <a16:creationId xmlns:a16="http://schemas.microsoft.com/office/drawing/2014/main" id="{368447E4-B096-CC40-B92A-D11D39CA9D85}"/>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grpSp>
      <p:sp>
        <p:nvSpPr>
          <p:cNvPr id="153" name="Inhaltsplatzhalter 4">
            <a:extLst>
              <a:ext uri="{FF2B5EF4-FFF2-40B4-BE49-F238E27FC236}">
                <a16:creationId xmlns:a16="http://schemas.microsoft.com/office/drawing/2014/main" id="{20F33991-1A41-FC45-8F12-EF393155DF5C}"/>
              </a:ext>
            </a:extLst>
          </p:cNvPr>
          <p:cNvSpPr txBox="1">
            <a:spLocks/>
          </p:cNvSpPr>
          <p:nvPr/>
        </p:nvSpPr>
        <p:spPr>
          <a:xfrm>
            <a:off x="1489778" y="7176568"/>
            <a:ext cx="3996998"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n-US" sz="1800" dirty="0">
                <a:solidFill>
                  <a:schemeClr val="tx1"/>
                </a:solidFill>
                <a:latin typeface="+mn-lt"/>
              </a:rPr>
              <a:t>Ask probing questions if necessary to clarify the narrative   </a:t>
            </a:r>
          </a:p>
        </p:txBody>
      </p:sp>
      <p:grpSp>
        <p:nvGrpSpPr>
          <p:cNvPr id="154" name="Group 153">
            <a:extLst>
              <a:ext uri="{FF2B5EF4-FFF2-40B4-BE49-F238E27FC236}">
                <a16:creationId xmlns:a16="http://schemas.microsoft.com/office/drawing/2014/main" id="{21DE68DD-43BF-1C46-8C1C-9742C5F8078B}"/>
              </a:ext>
            </a:extLst>
          </p:cNvPr>
          <p:cNvGrpSpPr>
            <a:grpSpLocks noChangeAspect="1"/>
          </p:cNvGrpSpPr>
          <p:nvPr/>
        </p:nvGrpSpPr>
        <p:grpSpPr>
          <a:xfrm>
            <a:off x="5655042" y="7144332"/>
            <a:ext cx="457200" cy="457200"/>
            <a:chOff x="2133600" y="3181350"/>
            <a:chExt cx="1362075" cy="1362075"/>
          </a:xfrm>
          <a:solidFill>
            <a:schemeClr val="accent5"/>
          </a:solidFill>
        </p:grpSpPr>
        <p:sp>
          <p:nvSpPr>
            <p:cNvPr id="155" name="Freeform 14">
              <a:extLst>
                <a:ext uri="{FF2B5EF4-FFF2-40B4-BE49-F238E27FC236}">
                  <a16:creationId xmlns:a16="http://schemas.microsoft.com/office/drawing/2014/main" id="{A42A0F42-5D43-E14A-83BD-FB36D219A10B}"/>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sp>
          <p:nvSpPr>
            <p:cNvPr id="156" name="Freeform 15">
              <a:extLst>
                <a:ext uri="{FF2B5EF4-FFF2-40B4-BE49-F238E27FC236}">
                  <a16:creationId xmlns:a16="http://schemas.microsoft.com/office/drawing/2014/main" id="{FEB16415-7D3E-1248-8F85-83B687C3A5AF}"/>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solidFill>
                  <a:schemeClr val="bg1">
                    <a:lumMod val="65000"/>
                  </a:schemeClr>
                </a:solidFill>
              </a:endParaRPr>
            </a:p>
          </p:txBody>
        </p:sp>
      </p:grpSp>
      <p:sp>
        <p:nvSpPr>
          <p:cNvPr id="157" name="Inhaltsplatzhalter 4">
            <a:extLst>
              <a:ext uri="{FF2B5EF4-FFF2-40B4-BE49-F238E27FC236}">
                <a16:creationId xmlns:a16="http://schemas.microsoft.com/office/drawing/2014/main" id="{829D1782-7008-2542-9F35-F797CF9EADCC}"/>
              </a:ext>
            </a:extLst>
          </p:cNvPr>
          <p:cNvSpPr txBox="1">
            <a:spLocks/>
          </p:cNvSpPr>
          <p:nvPr/>
        </p:nvSpPr>
        <p:spPr>
          <a:xfrm>
            <a:off x="7442245" y="3617132"/>
            <a:ext cx="4972377"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Rely on a particular model related to difference or hold the expectation that someone who expresses being different has a particular set of experiences </a:t>
            </a:r>
          </a:p>
        </p:txBody>
      </p:sp>
      <p:sp>
        <p:nvSpPr>
          <p:cNvPr id="158" name="Inhaltsplatzhalter 4">
            <a:extLst>
              <a:ext uri="{FF2B5EF4-FFF2-40B4-BE49-F238E27FC236}">
                <a16:creationId xmlns:a16="http://schemas.microsoft.com/office/drawing/2014/main" id="{C22E62D6-CA7E-8341-A8E6-04B6079B60A7}"/>
              </a:ext>
            </a:extLst>
          </p:cNvPr>
          <p:cNvSpPr txBox="1">
            <a:spLocks/>
          </p:cNvSpPr>
          <p:nvPr/>
        </p:nvSpPr>
        <p:spPr>
          <a:xfrm>
            <a:off x="7442245" y="4597496"/>
            <a:ext cx="497237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Use a checklist of </a:t>
            </a:r>
            <a:r>
              <a:rPr lang="en-US" sz="1800" dirty="0" err="1">
                <a:solidFill>
                  <a:schemeClr val="tx1"/>
                </a:solidFill>
                <a:latin typeface="+mn-lt"/>
              </a:rPr>
              <a:t>behaviours</a:t>
            </a:r>
            <a:r>
              <a:rPr lang="en-US" sz="1800" dirty="0">
                <a:solidFill>
                  <a:schemeClr val="tx1"/>
                </a:solidFill>
                <a:latin typeface="+mn-lt"/>
              </a:rPr>
              <a:t> or experiences premised upon stereotypes or bias</a:t>
            </a:r>
          </a:p>
        </p:txBody>
      </p:sp>
      <p:sp>
        <p:nvSpPr>
          <p:cNvPr id="159" name="Inhaltsplatzhalter 4">
            <a:extLst>
              <a:ext uri="{FF2B5EF4-FFF2-40B4-BE49-F238E27FC236}">
                <a16:creationId xmlns:a16="http://schemas.microsoft.com/office/drawing/2014/main" id="{05F9191F-DA6E-BE40-B3A9-621EB6BAC444}"/>
              </a:ext>
            </a:extLst>
          </p:cNvPr>
          <p:cNvSpPr txBox="1">
            <a:spLocks/>
          </p:cNvSpPr>
          <p:nvPr/>
        </p:nvSpPr>
        <p:spPr>
          <a:xfrm>
            <a:off x="7442245" y="5364566"/>
            <a:ext cx="4972377" cy="2769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Ask R. about sexual experiences </a:t>
            </a:r>
          </a:p>
        </p:txBody>
      </p:sp>
      <p:sp>
        <p:nvSpPr>
          <p:cNvPr id="160" name="Inhaltsplatzhalter 4">
            <a:extLst>
              <a:ext uri="{FF2B5EF4-FFF2-40B4-BE49-F238E27FC236}">
                <a16:creationId xmlns:a16="http://schemas.microsoft.com/office/drawing/2014/main" id="{F107DF9B-29D6-D04E-912B-C3A665B6465E}"/>
              </a:ext>
            </a:extLst>
          </p:cNvPr>
          <p:cNvSpPr txBox="1">
            <a:spLocks/>
          </p:cNvSpPr>
          <p:nvPr/>
        </p:nvSpPr>
        <p:spPr>
          <a:xfrm>
            <a:off x="7442245" y="5883118"/>
            <a:ext cx="497237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Assume if R. has diverse SOGIESC he will identify using any particular term </a:t>
            </a:r>
          </a:p>
        </p:txBody>
      </p:sp>
      <p:grpSp>
        <p:nvGrpSpPr>
          <p:cNvPr id="161" name="Group 160">
            <a:extLst>
              <a:ext uri="{FF2B5EF4-FFF2-40B4-BE49-F238E27FC236}">
                <a16:creationId xmlns:a16="http://schemas.microsoft.com/office/drawing/2014/main" id="{5B0BAA71-8CC3-994F-A1D4-449E9E48E001}"/>
              </a:ext>
            </a:extLst>
          </p:cNvPr>
          <p:cNvGrpSpPr>
            <a:grpSpLocks noChangeAspect="1"/>
          </p:cNvGrpSpPr>
          <p:nvPr/>
        </p:nvGrpSpPr>
        <p:grpSpPr>
          <a:xfrm>
            <a:off x="6906282" y="3835747"/>
            <a:ext cx="457205" cy="457200"/>
            <a:chOff x="2538413" y="538163"/>
            <a:chExt cx="4067175" cy="4067175"/>
          </a:xfrm>
          <a:solidFill>
            <a:srgbClr val="4F6CA1"/>
          </a:solidFill>
        </p:grpSpPr>
        <p:sp>
          <p:nvSpPr>
            <p:cNvPr id="162" name="Freeform 6">
              <a:extLst>
                <a:ext uri="{FF2B5EF4-FFF2-40B4-BE49-F238E27FC236}">
                  <a16:creationId xmlns:a16="http://schemas.microsoft.com/office/drawing/2014/main" id="{800E2EDD-F565-DA4F-B1FF-27235DA462D9}"/>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63" name="Freeform 7">
              <a:extLst>
                <a:ext uri="{FF2B5EF4-FFF2-40B4-BE49-F238E27FC236}">
                  <a16:creationId xmlns:a16="http://schemas.microsoft.com/office/drawing/2014/main" id="{F9403130-9CEB-564E-9F23-9150E0595E77}"/>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grpSp>
        <p:nvGrpSpPr>
          <p:cNvPr id="164" name="Group 163">
            <a:extLst>
              <a:ext uri="{FF2B5EF4-FFF2-40B4-BE49-F238E27FC236}">
                <a16:creationId xmlns:a16="http://schemas.microsoft.com/office/drawing/2014/main" id="{A031E606-F4ED-D34A-BFE0-D033813FF311}"/>
              </a:ext>
            </a:extLst>
          </p:cNvPr>
          <p:cNvGrpSpPr>
            <a:grpSpLocks noChangeAspect="1"/>
          </p:cNvGrpSpPr>
          <p:nvPr/>
        </p:nvGrpSpPr>
        <p:grpSpPr>
          <a:xfrm>
            <a:off x="6906282" y="4628426"/>
            <a:ext cx="457205" cy="457200"/>
            <a:chOff x="2538413" y="538163"/>
            <a:chExt cx="4067175" cy="4067175"/>
          </a:xfrm>
          <a:solidFill>
            <a:srgbClr val="4F6CA1"/>
          </a:solidFill>
        </p:grpSpPr>
        <p:sp>
          <p:nvSpPr>
            <p:cNvPr id="165" name="Freeform 6">
              <a:extLst>
                <a:ext uri="{FF2B5EF4-FFF2-40B4-BE49-F238E27FC236}">
                  <a16:creationId xmlns:a16="http://schemas.microsoft.com/office/drawing/2014/main" id="{D3FE00A7-1832-0D4C-8712-51290EC5FDBE}"/>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66" name="Freeform 7">
              <a:extLst>
                <a:ext uri="{FF2B5EF4-FFF2-40B4-BE49-F238E27FC236}">
                  <a16:creationId xmlns:a16="http://schemas.microsoft.com/office/drawing/2014/main" id="{F69871D5-E32C-8B43-853A-432E46C3637E}"/>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grpSp>
        <p:nvGrpSpPr>
          <p:cNvPr id="167" name="Group 166">
            <a:extLst>
              <a:ext uri="{FF2B5EF4-FFF2-40B4-BE49-F238E27FC236}">
                <a16:creationId xmlns:a16="http://schemas.microsoft.com/office/drawing/2014/main" id="{BBDDB60D-F54D-614B-8C4F-201FE9F3BCB0}"/>
              </a:ext>
            </a:extLst>
          </p:cNvPr>
          <p:cNvGrpSpPr>
            <a:grpSpLocks noChangeAspect="1"/>
          </p:cNvGrpSpPr>
          <p:nvPr/>
        </p:nvGrpSpPr>
        <p:grpSpPr>
          <a:xfrm>
            <a:off x="6906282" y="5290025"/>
            <a:ext cx="457205" cy="457200"/>
            <a:chOff x="2538413" y="538163"/>
            <a:chExt cx="4067175" cy="4067175"/>
          </a:xfrm>
          <a:solidFill>
            <a:srgbClr val="4F6CA1"/>
          </a:solidFill>
        </p:grpSpPr>
        <p:sp>
          <p:nvSpPr>
            <p:cNvPr id="168" name="Freeform 6">
              <a:extLst>
                <a:ext uri="{FF2B5EF4-FFF2-40B4-BE49-F238E27FC236}">
                  <a16:creationId xmlns:a16="http://schemas.microsoft.com/office/drawing/2014/main" id="{F8E49738-F5DC-904D-B56E-6166436F0CB5}"/>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69" name="Freeform 7">
              <a:extLst>
                <a:ext uri="{FF2B5EF4-FFF2-40B4-BE49-F238E27FC236}">
                  <a16:creationId xmlns:a16="http://schemas.microsoft.com/office/drawing/2014/main" id="{D2BEB95F-BA21-0144-821C-2F2EA24F584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grpSp>
        <p:nvGrpSpPr>
          <p:cNvPr id="170" name="Group 169">
            <a:extLst>
              <a:ext uri="{FF2B5EF4-FFF2-40B4-BE49-F238E27FC236}">
                <a16:creationId xmlns:a16="http://schemas.microsoft.com/office/drawing/2014/main" id="{6F0C1DC9-1D08-694D-9C70-AA5F353B8A60}"/>
              </a:ext>
            </a:extLst>
          </p:cNvPr>
          <p:cNvGrpSpPr>
            <a:grpSpLocks noChangeAspect="1"/>
          </p:cNvGrpSpPr>
          <p:nvPr/>
        </p:nvGrpSpPr>
        <p:grpSpPr>
          <a:xfrm>
            <a:off x="6906282" y="5931522"/>
            <a:ext cx="457205" cy="457200"/>
            <a:chOff x="2538413" y="538163"/>
            <a:chExt cx="4067175" cy="4067175"/>
          </a:xfrm>
          <a:solidFill>
            <a:srgbClr val="4F6CA1"/>
          </a:solidFill>
        </p:grpSpPr>
        <p:sp>
          <p:nvSpPr>
            <p:cNvPr id="171" name="Freeform 6">
              <a:extLst>
                <a:ext uri="{FF2B5EF4-FFF2-40B4-BE49-F238E27FC236}">
                  <a16:creationId xmlns:a16="http://schemas.microsoft.com/office/drawing/2014/main" id="{403CEE62-A9E9-6148-93D7-8DE25FDD4AEA}"/>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72" name="Freeform 7">
              <a:extLst>
                <a:ext uri="{FF2B5EF4-FFF2-40B4-BE49-F238E27FC236}">
                  <a16:creationId xmlns:a16="http://schemas.microsoft.com/office/drawing/2014/main" id="{B7A4AE06-3014-C948-B7BE-7043C70964A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sp>
        <p:nvSpPr>
          <p:cNvPr id="173" name="Freeform 123">
            <a:extLst>
              <a:ext uri="{FF2B5EF4-FFF2-40B4-BE49-F238E27FC236}">
                <a16:creationId xmlns:a16="http://schemas.microsoft.com/office/drawing/2014/main" id="{BE34BBFF-0C1F-D749-AE5F-0EF4C8675AFA}"/>
              </a:ext>
            </a:extLst>
          </p:cNvPr>
          <p:cNvSpPr>
            <a:spLocks noEditPoints="1"/>
          </p:cNvSpPr>
          <p:nvPr/>
        </p:nvSpPr>
        <p:spPr bwMode="auto">
          <a:xfrm>
            <a:off x="7092846" y="3009889"/>
            <a:ext cx="349399" cy="349393"/>
          </a:xfrm>
          <a:custGeom>
            <a:avLst/>
            <a:gdLst/>
            <a:ahLst/>
            <a:cxnLst>
              <a:cxn ang="0">
                <a:pos x="55" y="45"/>
              </a:cxn>
              <a:cxn ang="0">
                <a:pos x="44" y="55"/>
              </a:cxn>
              <a:cxn ang="0">
                <a:pos x="10" y="55"/>
              </a:cxn>
              <a:cxn ang="0">
                <a:pos x="0" y="45"/>
              </a:cxn>
              <a:cxn ang="0">
                <a:pos x="0" y="11"/>
              </a:cxn>
              <a:cxn ang="0">
                <a:pos x="10" y="0"/>
              </a:cxn>
              <a:cxn ang="0">
                <a:pos x="44" y="0"/>
              </a:cxn>
              <a:cxn ang="0">
                <a:pos x="55" y="11"/>
              </a:cxn>
              <a:cxn ang="0">
                <a:pos x="55" y="45"/>
              </a:cxn>
              <a:cxn ang="0">
                <a:pos x="45" y="25"/>
              </a:cxn>
              <a:cxn ang="0">
                <a:pos x="43" y="23"/>
              </a:cxn>
              <a:cxn ang="0">
                <a:pos x="11" y="23"/>
              </a:cxn>
              <a:cxn ang="0">
                <a:pos x="9" y="25"/>
              </a:cxn>
              <a:cxn ang="0">
                <a:pos x="9" y="30"/>
              </a:cxn>
              <a:cxn ang="0">
                <a:pos x="11" y="32"/>
              </a:cxn>
              <a:cxn ang="0">
                <a:pos x="43" y="32"/>
              </a:cxn>
              <a:cxn ang="0">
                <a:pos x="45" y="30"/>
              </a:cxn>
              <a:cxn ang="0">
                <a:pos x="45" y="25"/>
              </a:cxn>
            </a:cxnLst>
            <a:rect l="0" t="0" r="r" b="b"/>
            <a:pathLst>
              <a:path w="55" h="55">
                <a:moveTo>
                  <a:pt x="55" y="45"/>
                </a:moveTo>
                <a:cubicBezTo>
                  <a:pt x="55" y="51"/>
                  <a:pt x="50" y="55"/>
                  <a:pt x="44" y="55"/>
                </a:cubicBezTo>
                <a:cubicBezTo>
                  <a:pt x="10" y="55"/>
                  <a:pt x="10" y="55"/>
                  <a:pt x="10" y="55"/>
                </a:cubicBezTo>
                <a:cubicBezTo>
                  <a:pt x="4" y="55"/>
                  <a:pt x="0" y="51"/>
                  <a:pt x="0" y="45"/>
                </a:cubicBezTo>
                <a:cubicBezTo>
                  <a:pt x="0" y="11"/>
                  <a:pt x="0" y="11"/>
                  <a:pt x="0" y="11"/>
                </a:cubicBezTo>
                <a:cubicBezTo>
                  <a:pt x="0" y="5"/>
                  <a:pt x="4" y="0"/>
                  <a:pt x="10" y="0"/>
                </a:cubicBezTo>
                <a:cubicBezTo>
                  <a:pt x="44" y="0"/>
                  <a:pt x="44" y="0"/>
                  <a:pt x="44" y="0"/>
                </a:cubicBezTo>
                <a:cubicBezTo>
                  <a:pt x="50" y="0"/>
                  <a:pt x="55" y="5"/>
                  <a:pt x="55" y="11"/>
                </a:cubicBezTo>
                <a:lnTo>
                  <a:pt x="55" y="45"/>
                </a:lnTo>
                <a:close/>
                <a:moveTo>
                  <a:pt x="45" y="25"/>
                </a:moveTo>
                <a:cubicBezTo>
                  <a:pt x="45" y="24"/>
                  <a:pt x="44" y="23"/>
                  <a:pt x="43" y="23"/>
                </a:cubicBezTo>
                <a:cubicBezTo>
                  <a:pt x="11" y="23"/>
                  <a:pt x="11" y="23"/>
                  <a:pt x="11" y="23"/>
                </a:cubicBezTo>
                <a:cubicBezTo>
                  <a:pt x="10" y="23"/>
                  <a:pt x="9" y="24"/>
                  <a:pt x="9" y="25"/>
                </a:cubicBezTo>
                <a:cubicBezTo>
                  <a:pt x="9" y="30"/>
                  <a:pt x="9" y="30"/>
                  <a:pt x="9" y="30"/>
                </a:cubicBezTo>
                <a:cubicBezTo>
                  <a:pt x="9" y="31"/>
                  <a:pt x="10" y="32"/>
                  <a:pt x="11" y="32"/>
                </a:cubicBezTo>
                <a:cubicBezTo>
                  <a:pt x="43" y="32"/>
                  <a:pt x="43" y="32"/>
                  <a:pt x="43" y="32"/>
                </a:cubicBezTo>
                <a:cubicBezTo>
                  <a:pt x="44" y="32"/>
                  <a:pt x="45" y="31"/>
                  <a:pt x="45" y="30"/>
                </a:cubicBezTo>
                <a:lnTo>
                  <a:pt x="45" y="25"/>
                </a:lnTo>
                <a:close/>
              </a:path>
            </a:pathLst>
          </a:custGeom>
          <a:solidFill>
            <a:schemeClr val="bg1"/>
          </a:solidFill>
          <a:ln w="9525">
            <a:noFill/>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78" name="Inhaltsplatzhalter 4">
            <a:extLst>
              <a:ext uri="{FF2B5EF4-FFF2-40B4-BE49-F238E27FC236}">
                <a16:creationId xmlns:a16="http://schemas.microsoft.com/office/drawing/2014/main" id="{48FAB4A3-5422-A846-BA41-BDE3A0D9BBB6}"/>
              </a:ext>
            </a:extLst>
          </p:cNvPr>
          <p:cNvSpPr txBox="1">
            <a:spLocks/>
          </p:cNvSpPr>
          <p:nvPr/>
        </p:nvSpPr>
        <p:spPr>
          <a:xfrm>
            <a:off x="7442245" y="7219592"/>
            <a:ext cx="4493081"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Assume R. will be aware of any LGBTIQ+ organizations or centers  </a:t>
            </a:r>
          </a:p>
        </p:txBody>
      </p:sp>
      <p:grpSp>
        <p:nvGrpSpPr>
          <p:cNvPr id="179" name="Group 178">
            <a:extLst>
              <a:ext uri="{FF2B5EF4-FFF2-40B4-BE49-F238E27FC236}">
                <a16:creationId xmlns:a16="http://schemas.microsoft.com/office/drawing/2014/main" id="{C043964C-83CA-1049-9931-57E5589D5887}"/>
              </a:ext>
            </a:extLst>
          </p:cNvPr>
          <p:cNvGrpSpPr>
            <a:grpSpLocks noChangeAspect="1"/>
          </p:cNvGrpSpPr>
          <p:nvPr/>
        </p:nvGrpSpPr>
        <p:grpSpPr>
          <a:xfrm>
            <a:off x="6906282" y="7294013"/>
            <a:ext cx="457205" cy="457200"/>
            <a:chOff x="2538413" y="538163"/>
            <a:chExt cx="4067175" cy="4067175"/>
          </a:xfrm>
          <a:solidFill>
            <a:srgbClr val="4F6CA1"/>
          </a:solidFill>
        </p:grpSpPr>
        <p:sp>
          <p:nvSpPr>
            <p:cNvPr id="180" name="Freeform 6">
              <a:extLst>
                <a:ext uri="{FF2B5EF4-FFF2-40B4-BE49-F238E27FC236}">
                  <a16:creationId xmlns:a16="http://schemas.microsoft.com/office/drawing/2014/main" id="{B2D56A8E-36D7-B741-93B0-6716038D2291}"/>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81" name="Freeform 7">
              <a:extLst>
                <a:ext uri="{FF2B5EF4-FFF2-40B4-BE49-F238E27FC236}">
                  <a16:creationId xmlns:a16="http://schemas.microsoft.com/office/drawing/2014/main" id="{E2F8D91F-5FCA-3141-9349-CFA9D5D2C985}"/>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sp>
        <p:nvSpPr>
          <p:cNvPr id="182" name="Inhaltsplatzhalter 4">
            <a:extLst>
              <a:ext uri="{FF2B5EF4-FFF2-40B4-BE49-F238E27FC236}">
                <a16:creationId xmlns:a16="http://schemas.microsoft.com/office/drawing/2014/main" id="{13E7C183-86FB-CD4B-996F-9A433A470FD4}"/>
              </a:ext>
            </a:extLst>
          </p:cNvPr>
          <p:cNvSpPr txBox="1">
            <a:spLocks/>
          </p:cNvSpPr>
          <p:nvPr/>
        </p:nvSpPr>
        <p:spPr>
          <a:xfrm>
            <a:off x="7442245" y="7889239"/>
            <a:ext cx="5268903"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Assume if R. is married, he may not have a diverse sexual orientation – people get married for a wide range of social, cultural, religious and economic reasons </a:t>
            </a:r>
          </a:p>
        </p:txBody>
      </p:sp>
      <p:grpSp>
        <p:nvGrpSpPr>
          <p:cNvPr id="183" name="Group 182">
            <a:extLst>
              <a:ext uri="{FF2B5EF4-FFF2-40B4-BE49-F238E27FC236}">
                <a16:creationId xmlns:a16="http://schemas.microsoft.com/office/drawing/2014/main" id="{020345E3-1DF2-8646-AFD2-57DC6B0F141F}"/>
              </a:ext>
            </a:extLst>
          </p:cNvPr>
          <p:cNvGrpSpPr>
            <a:grpSpLocks noChangeAspect="1"/>
          </p:cNvGrpSpPr>
          <p:nvPr/>
        </p:nvGrpSpPr>
        <p:grpSpPr>
          <a:xfrm>
            <a:off x="6906282" y="8107341"/>
            <a:ext cx="457205" cy="457200"/>
            <a:chOff x="2538413" y="538163"/>
            <a:chExt cx="4067175" cy="4067175"/>
          </a:xfrm>
          <a:solidFill>
            <a:srgbClr val="4F6CA1"/>
          </a:solidFill>
        </p:grpSpPr>
        <p:sp>
          <p:nvSpPr>
            <p:cNvPr id="184" name="Freeform 6">
              <a:extLst>
                <a:ext uri="{FF2B5EF4-FFF2-40B4-BE49-F238E27FC236}">
                  <a16:creationId xmlns:a16="http://schemas.microsoft.com/office/drawing/2014/main" id="{317CB266-94B8-5648-909F-EC89766F1433}"/>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85" name="Freeform 7">
              <a:extLst>
                <a:ext uri="{FF2B5EF4-FFF2-40B4-BE49-F238E27FC236}">
                  <a16:creationId xmlns:a16="http://schemas.microsoft.com/office/drawing/2014/main" id="{1A1BD1B9-AA7D-DD40-BF2D-6A5356473305}"/>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sp>
        <p:nvSpPr>
          <p:cNvPr id="188" name="Rectangle 187">
            <a:extLst>
              <a:ext uri="{FF2B5EF4-FFF2-40B4-BE49-F238E27FC236}">
                <a16:creationId xmlns:a16="http://schemas.microsoft.com/office/drawing/2014/main" id="{7466694E-4CDA-0C4F-B975-551DBDDBCD6E}"/>
              </a:ext>
            </a:extLst>
          </p:cNvPr>
          <p:cNvSpPr/>
          <p:nvPr/>
        </p:nvSpPr>
        <p:spPr>
          <a:xfrm>
            <a:off x="666497" y="2460490"/>
            <a:ext cx="3004045" cy="646331"/>
          </a:xfrm>
          <a:prstGeom prst="rect">
            <a:avLst/>
          </a:prstGeom>
          <a:noFill/>
        </p:spPr>
        <p:txBody>
          <a:bodyPr wrap="square">
            <a:spAutoFit/>
          </a:bodyPr>
          <a:lstStyle/>
          <a:p>
            <a:pPr marL="685800" indent="-152400" algn="ctr"/>
            <a:r>
              <a:rPr lang="en-US" sz="3600" dirty="0"/>
              <a:t>Case Study</a:t>
            </a:r>
            <a:endParaRPr lang="en-US" sz="4400" dirty="0"/>
          </a:p>
        </p:txBody>
      </p:sp>
      <p:sp>
        <p:nvSpPr>
          <p:cNvPr id="104" name="Inhaltsplatzhalter 4">
            <a:extLst>
              <a:ext uri="{FF2B5EF4-FFF2-40B4-BE49-F238E27FC236}">
                <a16:creationId xmlns:a16="http://schemas.microsoft.com/office/drawing/2014/main" id="{E772BC99-20DD-CC4D-8AAC-75180711DB64}"/>
              </a:ext>
            </a:extLst>
          </p:cNvPr>
          <p:cNvSpPr txBox="1">
            <a:spLocks/>
          </p:cNvSpPr>
          <p:nvPr/>
        </p:nvSpPr>
        <p:spPr>
          <a:xfrm>
            <a:off x="7442245" y="6551746"/>
            <a:ext cx="497237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800" dirty="0">
                <a:solidFill>
                  <a:schemeClr val="tx1"/>
                </a:solidFill>
                <a:latin typeface="+mn-lt"/>
              </a:rPr>
              <a:t>Assume if R. has diverse SOGIESC he will have shared that with others </a:t>
            </a:r>
          </a:p>
        </p:txBody>
      </p:sp>
      <p:grpSp>
        <p:nvGrpSpPr>
          <p:cNvPr id="105" name="Group 104">
            <a:extLst>
              <a:ext uri="{FF2B5EF4-FFF2-40B4-BE49-F238E27FC236}">
                <a16:creationId xmlns:a16="http://schemas.microsoft.com/office/drawing/2014/main" id="{DF8A019F-0E8C-1243-A6C1-0B903BFB5964}"/>
              </a:ext>
            </a:extLst>
          </p:cNvPr>
          <p:cNvGrpSpPr>
            <a:grpSpLocks noChangeAspect="1"/>
          </p:cNvGrpSpPr>
          <p:nvPr/>
        </p:nvGrpSpPr>
        <p:grpSpPr>
          <a:xfrm>
            <a:off x="6906282" y="6576957"/>
            <a:ext cx="457205" cy="457200"/>
            <a:chOff x="2538413" y="538163"/>
            <a:chExt cx="4067175" cy="4067175"/>
          </a:xfrm>
          <a:solidFill>
            <a:srgbClr val="4F6CA1"/>
          </a:solidFill>
        </p:grpSpPr>
        <p:sp>
          <p:nvSpPr>
            <p:cNvPr id="106" name="Freeform 6">
              <a:extLst>
                <a:ext uri="{FF2B5EF4-FFF2-40B4-BE49-F238E27FC236}">
                  <a16:creationId xmlns:a16="http://schemas.microsoft.com/office/drawing/2014/main" id="{19A4F262-9E45-224C-AA1E-DC3413A38948}"/>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sp>
          <p:nvSpPr>
            <p:cNvPr id="107" name="Freeform 7">
              <a:extLst>
                <a:ext uri="{FF2B5EF4-FFF2-40B4-BE49-F238E27FC236}">
                  <a16:creationId xmlns:a16="http://schemas.microsoft.com/office/drawing/2014/main" id="{5C6E3CD4-82FE-4244-B3F0-89104E50C18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anchor="t" anchorCtr="0" compatLnSpc="1">
              <a:prstTxWarp prst="textNoShape">
                <a:avLst/>
              </a:prstTxWarp>
            </a:bodyPr>
            <a:lstStyle/>
            <a:p>
              <a:endParaRPr lang="en-US" sz="1921"/>
            </a:p>
          </p:txBody>
        </p:sp>
      </p:grpSp>
    </p:spTree>
    <p:extLst>
      <p:ext uri="{BB962C8B-B14F-4D97-AF65-F5344CB8AC3E}">
        <p14:creationId xmlns:p14="http://schemas.microsoft.com/office/powerpoint/2010/main" val="139524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right)">
                                      <p:cBhvr>
                                        <p:cTn id="7" dur="500"/>
                                        <p:tgtEl>
                                          <p:spTgt spid="1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p:cTn id="11" dur="500" fill="hold"/>
                                        <p:tgtEl>
                                          <p:spTgt spid="133"/>
                                        </p:tgtEl>
                                        <p:attrNameLst>
                                          <p:attrName>ppt_w</p:attrName>
                                        </p:attrNameLst>
                                      </p:cBhvr>
                                      <p:tavLst>
                                        <p:tav tm="0">
                                          <p:val>
                                            <p:fltVal val="0"/>
                                          </p:val>
                                        </p:tav>
                                        <p:tav tm="100000">
                                          <p:val>
                                            <p:strVal val="#ppt_w"/>
                                          </p:val>
                                        </p:tav>
                                      </p:tavLst>
                                    </p:anim>
                                    <p:anim calcmode="lin" valueType="num">
                                      <p:cBhvr>
                                        <p:cTn id="12" dur="500" fill="hold"/>
                                        <p:tgtEl>
                                          <p:spTgt spid="133"/>
                                        </p:tgtEl>
                                        <p:attrNameLst>
                                          <p:attrName>ppt_h</p:attrName>
                                        </p:attrNameLst>
                                      </p:cBhvr>
                                      <p:tavLst>
                                        <p:tav tm="0">
                                          <p:val>
                                            <p:fltVal val="0"/>
                                          </p:val>
                                        </p:tav>
                                        <p:tav tm="100000">
                                          <p:val>
                                            <p:strVal val="#ppt_h"/>
                                          </p:val>
                                        </p:tav>
                                      </p:tavLst>
                                    </p:anim>
                                    <p:animEffect transition="in" filter="fade">
                                      <p:cBhvr>
                                        <p:cTn id="13" dur="500"/>
                                        <p:tgtEl>
                                          <p:spTgt spid="133"/>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wipe(right)">
                                      <p:cBhvr>
                                        <p:cTn id="17" dur="500"/>
                                        <p:tgtEl>
                                          <p:spTgt spid="13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wipe(left)">
                                      <p:cBhvr>
                                        <p:cTn id="21" dur="500"/>
                                        <p:tgtEl>
                                          <p:spTgt spid="132"/>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73"/>
                                        </p:tgtEl>
                                        <p:attrNameLst>
                                          <p:attrName>style.visibility</p:attrName>
                                        </p:attrNameLst>
                                      </p:cBhvr>
                                      <p:to>
                                        <p:strVal val="visible"/>
                                      </p:to>
                                    </p:set>
                                    <p:anim calcmode="lin" valueType="num">
                                      <p:cBhvr>
                                        <p:cTn id="25" dur="500" fill="hold"/>
                                        <p:tgtEl>
                                          <p:spTgt spid="173"/>
                                        </p:tgtEl>
                                        <p:attrNameLst>
                                          <p:attrName>ppt_w</p:attrName>
                                        </p:attrNameLst>
                                      </p:cBhvr>
                                      <p:tavLst>
                                        <p:tav tm="0">
                                          <p:val>
                                            <p:fltVal val="0"/>
                                          </p:val>
                                        </p:tav>
                                        <p:tav tm="100000">
                                          <p:val>
                                            <p:strVal val="#ppt_w"/>
                                          </p:val>
                                        </p:tav>
                                      </p:tavLst>
                                    </p:anim>
                                    <p:anim calcmode="lin" valueType="num">
                                      <p:cBhvr>
                                        <p:cTn id="26" dur="500" fill="hold"/>
                                        <p:tgtEl>
                                          <p:spTgt spid="173"/>
                                        </p:tgtEl>
                                        <p:attrNameLst>
                                          <p:attrName>ppt_h</p:attrName>
                                        </p:attrNameLst>
                                      </p:cBhvr>
                                      <p:tavLst>
                                        <p:tav tm="0">
                                          <p:val>
                                            <p:fltVal val="0"/>
                                          </p:val>
                                        </p:tav>
                                        <p:tav tm="100000">
                                          <p:val>
                                            <p:strVal val="#ppt_h"/>
                                          </p:val>
                                        </p:tav>
                                      </p:tavLst>
                                    </p:anim>
                                    <p:animEffect transition="in" filter="fade">
                                      <p:cBhvr>
                                        <p:cTn id="27" dur="500"/>
                                        <p:tgtEl>
                                          <p:spTgt spid="173"/>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wipe(left)">
                                      <p:cBhvr>
                                        <p:cTn id="31" dur="500"/>
                                        <p:tgtEl>
                                          <p:spTgt spid="134"/>
                                        </p:tgtEl>
                                      </p:cBhvr>
                                    </p:animEffect>
                                  </p:childTnLst>
                                </p:cTn>
                              </p:par>
                            </p:childTnLst>
                          </p:cTn>
                        </p:par>
                        <p:par>
                          <p:cTn id="32" fill="hold">
                            <p:stCondLst>
                              <p:cond delay="3000"/>
                            </p:stCondLst>
                            <p:childTnLst>
                              <p:par>
                                <p:cTn id="33" presetID="16" presetClass="entr" presetSubtype="37" fill="hold" nodeType="after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barn(outVertical)">
                                      <p:cBhvr>
                                        <p:cTn id="35" dur="500"/>
                                        <p:tgtEl>
                                          <p:spTgt spid="136"/>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142"/>
                                        </p:tgtEl>
                                        <p:attrNameLst>
                                          <p:attrName>style.visibility</p:attrName>
                                        </p:attrNameLst>
                                      </p:cBhvr>
                                      <p:to>
                                        <p:strVal val="visible"/>
                                      </p:to>
                                    </p:set>
                                    <p:anim calcmode="lin" valueType="num">
                                      <p:cBhvr>
                                        <p:cTn id="39" dur="500" fill="hold"/>
                                        <p:tgtEl>
                                          <p:spTgt spid="142"/>
                                        </p:tgtEl>
                                        <p:attrNameLst>
                                          <p:attrName>ppt_w</p:attrName>
                                        </p:attrNameLst>
                                      </p:cBhvr>
                                      <p:tavLst>
                                        <p:tav tm="0">
                                          <p:val>
                                            <p:fltVal val="0"/>
                                          </p:val>
                                        </p:tav>
                                        <p:tav tm="100000">
                                          <p:val>
                                            <p:strVal val="#ppt_w"/>
                                          </p:val>
                                        </p:tav>
                                      </p:tavLst>
                                    </p:anim>
                                    <p:anim calcmode="lin" valueType="num">
                                      <p:cBhvr>
                                        <p:cTn id="40" dur="500" fill="hold"/>
                                        <p:tgtEl>
                                          <p:spTgt spid="142"/>
                                        </p:tgtEl>
                                        <p:attrNameLst>
                                          <p:attrName>ppt_h</p:attrName>
                                        </p:attrNameLst>
                                      </p:cBhvr>
                                      <p:tavLst>
                                        <p:tav tm="0">
                                          <p:val>
                                            <p:fltVal val="0"/>
                                          </p:val>
                                        </p:tav>
                                        <p:tav tm="100000">
                                          <p:val>
                                            <p:strVal val="#ppt_h"/>
                                          </p:val>
                                        </p:tav>
                                      </p:tavLst>
                                    </p:anim>
                                    <p:animEffect transition="in" filter="fade">
                                      <p:cBhvr>
                                        <p:cTn id="41" dur="500"/>
                                        <p:tgtEl>
                                          <p:spTgt spid="142"/>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wipe(right)">
                                      <p:cBhvr>
                                        <p:cTn id="45" dur="500"/>
                                        <p:tgtEl>
                                          <p:spTgt spid="141"/>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146"/>
                                        </p:tgtEl>
                                        <p:attrNameLst>
                                          <p:attrName>style.visibility</p:attrName>
                                        </p:attrNameLst>
                                      </p:cBhvr>
                                      <p:to>
                                        <p:strVal val="visible"/>
                                      </p:to>
                                    </p:set>
                                    <p:anim calcmode="lin" valueType="num">
                                      <p:cBhvr>
                                        <p:cTn id="49" dur="500" fill="hold"/>
                                        <p:tgtEl>
                                          <p:spTgt spid="146"/>
                                        </p:tgtEl>
                                        <p:attrNameLst>
                                          <p:attrName>ppt_w</p:attrName>
                                        </p:attrNameLst>
                                      </p:cBhvr>
                                      <p:tavLst>
                                        <p:tav tm="0">
                                          <p:val>
                                            <p:fltVal val="0"/>
                                          </p:val>
                                        </p:tav>
                                        <p:tav tm="100000">
                                          <p:val>
                                            <p:strVal val="#ppt_w"/>
                                          </p:val>
                                        </p:tav>
                                      </p:tavLst>
                                    </p:anim>
                                    <p:anim calcmode="lin" valueType="num">
                                      <p:cBhvr>
                                        <p:cTn id="50" dur="500" fill="hold"/>
                                        <p:tgtEl>
                                          <p:spTgt spid="146"/>
                                        </p:tgtEl>
                                        <p:attrNameLst>
                                          <p:attrName>ppt_h</p:attrName>
                                        </p:attrNameLst>
                                      </p:cBhvr>
                                      <p:tavLst>
                                        <p:tav tm="0">
                                          <p:val>
                                            <p:fltVal val="0"/>
                                          </p:val>
                                        </p:tav>
                                        <p:tav tm="100000">
                                          <p:val>
                                            <p:strVal val="#ppt_h"/>
                                          </p:val>
                                        </p:tav>
                                      </p:tavLst>
                                    </p:anim>
                                    <p:animEffect transition="in" filter="fade">
                                      <p:cBhvr>
                                        <p:cTn id="51" dur="500"/>
                                        <p:tgtEl>
                                          <p:spTgt spid="146"/>
                                        </p:tgtEl>
                                      </p:cBhvr>
                                    </p:animEffect>
                                  </p:childTnLst>
                                </p:cTn>
                              </p:par>
                            </p:childTnLst>
                          </p:cTn>
                        </p:par>
                        <p:par>
                          <p:cTn id="52" fill="hold">
                            <p:stCondLst>
                              <p:cond delay="5000"/>
                            </p:stCondLst>
                            <p:childTnLst>
                              <p:par>
                                <p:cTn id="53" presetID="22" presetClass="entr" presetSubtype="2" fill="hold" grpId="0" nodeType="afterEffect">
                                  <p:stCondLst>
                                    <p:cond delay="0"/>
                                  </p:stCondLst>
                                  <p:childTnLst>
                                    <p:set>
                                      <p:cBhvr>
                                        <p:cTn id="54" dur="1" fill="hold">
                                          <p:stCondLst>
                                            <p:cond delay="0"/>
                                          </p:stCondLst>
                                        </p:cTn>
                                        <p:tgtEl>
                                          <p:spTgt spid="145"/>
                                        </p:tgtEl>
                                        <p:attrNameLst>
                                          <p:attrName>style.visibility</p:attrName>
                                        </p:attrNameLst>
                                      </p:cBhvr>
                                      <p:to>
                                        <p:strVal val="visible"/>
                                      </p:to>
                                    </p:set>
                                    <p:animEffect transition="in" filter="wipe(right)">
                                      <p:cBhvr>
                                        <p:cTn id="55" dur="500"/>
                                        <p:tgtEl>
                                          <p:spTgt spid="145"/>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50"/>
                                        </p:tgtEl>
                                        <p:attrNameLst>
                                          <p:attrName>style.visibility</p:attrName>
                                        </p:attrNameLst>
                                      </p:cBhvr>
                                      <p:to>
                                        <p:strVal val="visible"/>
                                      </p:to>
                                    </p:set>
                                    <p:anim calcmode="lin" valueType="num">
                                      <p:cBhvr>
                                        <p:cTn id="59" dur="500" fill="hold"/>
                                        <p:tgtEl>
                                          <p:spTgt spid="150"/>
                                        </p:tgtEl>
                                        <p:attrNameLst>
                                          <p:attrName>ppt_w</p:attrName>
                                        </p:attrNameLst>
                                      </p:cBhvr>
                                      <p:tavLst>
                                        <p:tav tm="0">
                                          <p:val>
                                            <p:fltVal val="0"/>
                                          </p:val>
                                        </p:tav>
                                        <p:tav tm="100000">
                                          <p:val>
                                            <p:strVal val="#ppt_w"/>
                                          </p:val>
                                        </p:tav>
                                      </p:tavLst>
                                    </p:anim>
                                    <p:anim calcmode="lin" valueType="num">
                                      <p:cBhvr>
                                        <p:cTn id="60" dur="500" fill="hold"/>
                                        <p:tgtEl>
                                          <p:spTgt spid="150"/>
                                        </p:tgtEl>
                                        <p:attrNameLst>
                                          <p:attrName>ppt_h</p:attrName>
                                        </p:attrNameLst>
                                      </p:cBhvr>
                                      <p:tavLst>
                                        <p:tav tm="0">
                                          <p:val>
                                            <p:fltVal val="0"/>
                                          </p:val>
                                        </p:tav>
                                        <p:tav tm="100000">
                                          <p:val>
                                            <p:strVal val="#ppt_h"/>
                                          </p:val>
                                        </p:tav>
                                      </p:tavLst>
                                    </p:anim>
                                    <p:animEffect transition="in" filter="fade">
                                      <p:cBhvr>
                                        <p:cTn id="61" dur="500"/>
                                        <p:tgtEl>
                                          <p:spTgt spid="150"/>
                                        </p:tgtEl>
                                      </p:cBhvr>
                                    </p:animEffect>
                                  </p:childTnLst>
                                </p:cTn>
                              </p:par>
                            </p:childTnLst>
                          </p:cTn>
                        </p:par>
                        <p:par>
                          <p:cTn id="62" fill="hold">
                            <p:stCondLst>
                              <p:cond delay="6000"/>
                            </p:stCondLst>
                            <p:childTnLst>
                              <p:par>
                                <p:cTn id="63" presetID="22" presetClass="entr" presetSubtype="2" fill="hold" grpId="0" nodeType="afterEffect">
                                  <p:stCondLst>
                                    <p:cond delay="0"/>
                                  </p:stCondLst>
                                  <p:childTnLst>
                                    <p:set>
                                      <p:cBhvr>
                                        <p:cTn id="64" dur="1" fill="hold">
                                          <p:stCondLst>
                                            <p:cond delay="0"/>
                                          </p:stCondLst>
                                        </p:cTn>
                                        <p:tgtEl>
                                          <p:spTgt spid="149"/>
                                        </p:tgtEl>
                                        <p:attrNameLst>
                                          <p:attrName>style.visibility</p:attrName>
                                        </p:attrNameLst>
                                      </p:cBhvr>
                                      <p:to>
                                        <p:strVal val="visible"/>
                                      </p:to>
                                    </p:set>
                                    <p:animEffect transition="in" filter="wipe(right)">
                                      <p:cBhvr>
                                        <p:cTn id="65" dur="500"/>
                                        <p:tgtEl>
                                          <p:spTgt spid="149"/>
                                        </p:tgtEl>
                                      </p:cBhvr>
                                    </p:animEffect>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154"/>
                                        </p:tgtEl>
                                        <p:attrNameLst>
                                          <p:attrName>style.visibility</p:attrName>
                                        </p:attrNameLst>
                                      </p:cBhvr>
                                      <p:to>
                                        <p:strVal val="visible"/>
                                      </p:to>
                                    </p:set>
                                    <p:anim calcmode="lin" valueType="num">
                                      <p:cBhvr>
                                        <p:cTn id="69" dur="500" fill="hold"/>
                                        <p:tgtEl>
                                          <p:spTgt spid="154"/>
                                        </p:tgtEl>
                                        <p:attrNameLst>
                                          <p:attrName>ppt_w</p:attrName>
                                        </p:attrNameLst>
                                      </p:cBhvr>
                                      <p:tavLst>
                                        <p:tav tm="0">
                                          <p:val>
                                            <p:fltVal val="0"/>
                                          </p:val>
                                        </p:tav>
                                        <p:tav tm="100000">
                                          <p:val>
                                            <p:strVal val="#ppt_w"/>
                                          </p:val>
                                        </p:tav>
                                      </p:tavLst>
                                    </p:anim>
                                    <p:anim calcmode="lin" valueType="num">
                                      <p:cBhvr>
                                        <p:cTn id="70" dur="500" fill="hold"/>
                                        <p:tgtEl>
                                          <p:spTgt spid="154"/>
                                        </p:tgtEl>
                                        <p:attrNameLst>
                                          <p:attrName>ppt_h</p:attrName>
                                        </p:attrNameLst>
                                      </p:cBhvr>
                                      <p:tavLst>
                                        <p:tav tm="0">
                                          <p:val>
                                            <p:fltVal val="0"/>
                                          </p:val>
                                        </p:tav>
                                        <p:tav tm="100000">
                                          <p:val>
                                            <p:strVal val="#ppt_h"/>
                                          </p:val>
                                        </p:tav>
                                      </p:tavLst>
                                    </p:anim>
                                    <p:animEffect transition="in" filter="fade">
                                      <p:cBhvr>
                                        <p:cTn id="71" dur="500"/>
                                        <p:tgtEl>
                                          <p:spTgt spid="154"/>
                                        </p:tgtEl>
                                      </p:cBhvr>
                                    </p:animEffect>
                                  </p:childTnLst>
                                </p:cTn>
                              </p:par>
                            </p:childTnLst>
                          </p:cTn>
                        </p:par>
                        <p:par>
                          <p:cTn id="72" fill="hold">
                            <p:stCondLst>
                              <p:cond delay="7000"/>
                            </p:stCondLst>
                            <p:childTnLst>
                              <p:par>
                                <p:cTn id="73" presetID="22" presetClass="entr" presetSubtype="2" fill="hold" grpId="0" nodeType="after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wipe(right)">
                                      <p:cBhvr>
                                        <p:cTn id="75" dur="500"/>
                                        <p:tgtEl>
                                          <p:spTgt spid="153"/>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animEffect transition="in" filter="fade">
                                      <p:cBhvr>
                                        <p:cTn id="81" dur="500"/>
                                        <p:tgtEl>
                                          <p:spTgt spid="161"/>
                                        </p:tgtEl>
                                      </p:cBhvr>
                                    </p:animEffect>
                                  </p:childTnLst>
                                </p:cTn>
                              </p:par>
                            </p:childTnLst>
                          </p:cTn>
                        </p:par>
                        <p:par>
                          <p:cTn id="82" fill="hold">
                            <p:stCondLst>
                              <p:cond delay="8000"/>
                            </p:stCondLst>
                            <p:childTnLst>
                              <p:par>
                                <p:cTn id="83" presetID="22" presetClass="entr" presetSubtype="8" fill="hold" grpId="0" nodeType="afterEffect">
                                  <p:stCondLst>
                                    <p:cond delay="0"/>
                                  </p:stCondLst>
                                  <p:childTnLst>
                                    <p:set>
                                      <p:cBhvr>
                                        <p:cTn id="84" dur="1" fill="hold">
                                          <p:stCondLst>
                                            <p:cond delay="0"/>
                                          </p:stCondLst>
                                        </p:cTn>
                                        <p:tgtEl>
                                          <p:spTgt spid="157"/>
                                        </p:tgtEl>
                                        <p:attrNameLst>
                                          <p:attrName>style.visibility</p:attrName>
                                        </p:attrNameLst>
                                      </p:cBhvr>
                                      <p:to>
                                        <p:strVal val="visible"/>
                                      </p:to>
                                    </p:set>
                                    <p:animEffect transition="in" filter="wipe(left)">
                                      <p:cBhvr>
                                        <p:cTn id="85" dur="500"/>
                                        <p:tgtEl>
                                          <p:spTgt spid="157"/>
                                        </p:tgtEl>
                                      </p:cBhvr>
                                    </p:animEffect>
                                  </p:childTnLst>
                                </p:cTn>
                              </p:par>
                            </p:childTnLst>
                          </p:cTn>
                        </p:par>
                        <p:par>
                          <p:cTn id="86" fill="hold">
                            <p:stCondLst>
                              <p:cond delay="8500"/>
                            </p:stCondLst>
                            <p:childTnLst>
                              <p:par>
                                <p:cTn id="87" presetID="53" presetClass="entr" presetSubtype="16" fill="hold" nodeType="afterEffect">
                                  <p:stCondLst>
                                    <p:cond delay="0"/>
                                  </p:stCondLst>
                                  <p:childTnLst>
                                    <p:set>
                                      <p:cBhvr>
                                        <p:cTn id="88" dur="1" fill="hold">
                                          <p:stCondLst>
                                            <p:cond delay="0"/>
                                          </p:stCondLst>
                                        </p:cTn>
                                        <p:tgtEl>
                                          <p:spTgt spid="164"/>
                                        </p:tgtEl>
                                        <p:attrNameLst>
                                          <p:attrName>style.visibility</p:attrName>
                                        </p:attrNameLst>
                                      </p:cBhvr>
                                      <p:to>
                                        <p:strVal val="visible"/>
                                      </p:to>
                                    </p:set>
                                    <p:anim calcmode="lin" valueType="num">
                                      <p:cBhvr>
                                        <p:cTn id="89" dur="500" fill="hold"/>
                                        <p:tgtEl>
                                          <p:spTgt spid="164"/>
                                        </p:tgtEl>
                                        <p:attrNameLst>
                                          <p:attrName>ppt_w</p:attrName>
                                        </p:attrNameLst>
                                      </p:cBhvr>
                                      <p:tavLst>
                                        <p:tav tm="0">
                                          <p:val>
                                            <p:fltVal val="0"/>
                                          </p:val>
                                        </p:tav>
                                        <p:tav tm="100000">
                                          <p:val>
                                            <p:strVal val="#ppt_w"/>
                                          </p:val>
                                        </p:tav>
                                      </p:tavLst>
                                    </p:anim>
                                    <p:anim calcmode="lin" valueType="num">
                                      <p:cBhvr>
                                        <p:cTn id="90" dur="500" fill="hold"/>
                                        <p:tgtEl>
                                          <p:spTgt spid="164"/>
                                        </p:tgtEl>
                                        <p:attrNameLst>
                                          <p:attrName>ppt_h</p:attrName>
                                        </p:attrNameLst>
                                      </p:cBhvr>
                                      <p:tavLst>
                                        <p:tav tm="0">
                                          <p:val>
                                            <p:fltVal val="0"/>
                                          </p:val>
                                        </p:tav>
                                        <p:tav tm="100000">
                                          <p:val>
                                            <p:strVal val="#ppt_h"/>
                                          </p:val>
                                        </p:tav>
                                      </p:tavLst>
                                    </p:anim>
                                    <p:animEffect transition="in" filter="fade">
                                      <p:cBhvr>
                                        <p:cTn id="91" dur="500"/>
                                        <p:tgtEl>
                                          <p:spTgt spid="164"/>
                                        </p:tgtEl>
                                      </p:cBhvr>
                                    </p:animEffect>
                                  </p:childTnLst>
                                </p:cTn>
                              </p:par>
                            </p:childTnLst>
                          </p:cTn>
                        </p:par>
                        <p:par>
                          <p:cTn id="92" fill="hold">
                            <p:stCondLst>
                              <p:cond delay="9000"/>
                            </p:stCondLst>
                            <p:childTnLst>
                              <p:par>
                                <p:cTn id="93" presetID="22" presetClass="entr" presetSubtype="8" fill="hold" grpId="0" nodeType="afterEffect">
                                  <p:stCondLst>
                                    <p:cond delay="0"/>
                                  </p:stCondLst>
                                  <p:childTnLst>
                                    <p:set>
                                      <p:cBhvr>
                                        <p:cTn id="94" dur="1" fill="hold">
                                          <p:stCondLst>
                                            <p:cond delay="0"/>
                                          </p:stCondLst>
                                        </p:cTn>
                                        <p:tgtEl>
                                          <p:spTgt spid="158"/>
                                        </p:tgtEl>
                                        <p:attrNameLst>
                                          <p:attrName>style.visibility</p:attrName>
                                        </p:attrNameLst>
                                      </p:cBhvr>
                                      <p:to>
                                        <p:strVal val="visible"/>
                                      </p:to>
                                    </p:set>
                                    <p:animEffect transition="in" filter="wipe(left)">
                                      <p:cBhvr>
                                        <p:cTn id="95" dur="500"/>
                                        <p:tgtEl>
                                          <p:spTgt spid="158"/>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167"/>
                                        </p:tgtEl>
                                        <p:attrNameLst>
                                          <p:attrName>style.visibility</p:attrName>
                                        </p:attrNameLst>
                                      </p:cBhvr>
                                      <p:to>
                                        <p:strVal val="visible"/>
                                      </p:to>
                                    </p:set>
                                    <p:anim calcmode="lin" valueType="num">
                                      <p:cBhvr>
                                        <p:cTn id="99" dur="500" fill="hold"/>
                                        <p:tgtEl>
                                          <p:spTgt spid="167"/>
                                        </p:tgtEl>
                                        <p:attrNameLst>
                                          <p:attrName>ppt_w</p:attrName>
                                        </p:attrNameLst>
                                      </p:cBhvr>
                                      <p:tavLst>
                                        <p:tav tm="0">
                                          <p:val>
                                            <p:fltVal val="0"/>
                                          </p:val>
                                        </p:tav>
                                        <p:tav tm="100000">
                                          <p:val>
                                            <p:strVal val="#ppt_w"/>
                                          </p:val>
                                        </p:tav>
                                      </p:tavLst>
                                    </p:anim>
                                    <p:anim calcmode="lin" valueType="num">
                                      <p:cBhvr>
                                        <p:cTn id="100" dur="500" fill="hold"/>
                                        <p:tgtEl>
                                          <p:spTgt spid="167"/>
                                        </p:tgtEl>
                                        <p:attrNameLst>
                                          <p:attrName>ppt_h</p:attrName>
                                        </p:attrNameLst>
                                      </p:cBhvr>
                                      <p:tavLst>
                                        <p:tav tm="0">
                                          <p:val>
                                            <p:fltVal val="0"/>
                                          </p:val>
                                        </p:tav>
                                        <p:tav tm="100000">
                                          <p:val>
                                            <p:strVal val="#ppt_h"/>
                                          </p:val>
                                        </p:tav>
                                      </p:tavLst>
                                    </p:anim>
                                    <p:animEffect transition="in" filter="fade">
                                      <p:cBhvr>
                                        <p:cTn id="101" dur="500"/>
                                        <p:tgtEl>
                                          <p:spTgt spid="167"/>
                                        </p:tgtEl>
                                      </p:cBhvr>
                                    </p:animEffect>
                                  </p:childTnLst>
                                </p:cTn>
                              </p:par>
                            </p:childTnLst>
                          </p:cTn>
                        </p:par>
                        <p:par>
                          <p:cTn id="102" fill="hold">
                            <p:stCondLst>
                              <p:cond delay="10000"/>
                            </p:stCondLst>
                            <p:childTnLst>
                              <p:par>
                                <p:cTn id="103" presetID="22" presetClass="entr" presetSubtype="8" fill="hold" grpId="0" nodeType="afterEffect">
                                  <p:stCondLst>
                                    <p:cond delay="0"/>
                                  </p:stCondLst>
                                  <p:childTnLst>
                                    <p:set>
                                      <p:cBhvr>
                                        <p:cTn id="104" dur="1" fill="hold">
                                          <p:stCondLst>
                                            <p:cond delay="0"/>
                                          </p:stCondLst>
                                        </p:cTn>
                                        <p:tgtEl>
                                          <p:spTgt spid="159"/>
                                        </p:tgtEl>
                                        <p:attrNameLst>
                                          <p:attrName>style.visibility</p:attrName>
                                        </p:attrNameLst>
                                      </p:cBhvr>
                                      <p:to>
                                        <p:strVal val="visible"/>
                                      </p:to>
                                    </p:set>
                                    <p:animEffect transition="in" filter="wipe(left)">
                                      <p:cBhvr>
                                        <p:cTn id="105" dur="500"/>
                                        <p:tgtEl>
                                          <p:spTgt spid="159"/>
                                        </p:tgtEl>
                                      </p:cBhvr>
                                    </p:animEffect>
                                  </p:childTnLst>
                                </p:cTn>
                              </p:par>
                            </p:childTnLst>
                          </p:cTn>
                        </p:par>
                        <p:par>
                          <p:cTn id="106" fill="hold">
                            <p:stCondLst>
                              <p:cond delay="10500"/>
                            </p:stCondLst>
                            <p:childTnLst>
                              <p:par>
                                <p:cTn id="107" presetID="53" presetClass="entr" presetSubtype="16" fill="hold" nodeType="after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500" fill="hold"/>
                                        <p:tgtEl>
                                          <p:spTgt spid="170"/>
                                        </p:tgtEl>
                                        <p:attrNameLst>
                                          <p:attrName>ppt_w</p:attrName>
                                        </p:attrNameLst>
                                      </p:cBhvr>
                                      <p:tavLst>
                                        <p:tav tm="0">
                                          <p:val>
                                            <p:fltVal val="0"/>
                                          </p:val>
                                        </p:tav>
                                        <p:tav tm="100000">
                                          <p:val>
                                            <p:strVal val="#ppt_w"/>
                                          </p:val>
                                        </p:tav>
                                      </p:tavLst>
                                    </p:anim>
                                    <p:anim calcmode="lin" valueType="num">
                                      <p:cBhvr>
                                        <p:cTn id="110" dur="500" fill="hold"/>
                                        <p:tgtEl>
                                          <p:spTgt spid="170"/>
                                        </p:tgtEl>
                                        <p:attrNameLst>
                                          <p:attrName>ppt_h</p:attrName>
                                        </p:attrNameLst>
                                      </p:cBhvr>
                                      <p:tavLst>
                                        <p:tav tm="0">
                                          <p:val>
                                            <p:fltVal val="0"/>
                                          </p:val>
                                        </p:tav>
                                        <p:tav tm="100000">
                                          <p:val>
                                            <p:strVal val="#ppt_h"/>
                                          </p:val>
                                        </p:tav>
                                      </p:tavLst>
                                    </p:anim>
                                    <p:animEffect transition="in" filter="fade">
                                      <p:cBhvr>
                                        <p:cTn id="111" dur="500"/>
                                        <p:tgtEl>
                                          <p:spTgt spid="170"/>
                                        </p:tgtEl>
                                      </p:cBhvr>
                                    </p:animEffect>
                                  </p:childTnLst>
                                </p:cTn>
                              </p:par>
                            </p:childTnLst>
                          </p:cTn>
                        </p:par>
                        <p:par>
                          <p:cTn id="112" fill="hold">
                            <p:stCondLst>
                              <p:cond delay="11000"/>
                            </p:stCondLst>
                            <p:childTnLst>
                              <p:par>
                                <p:cTn id="113" presetID="22" presetClass="entr" presetSubtype="8" fill="hold" grpId="0" nodeType="afterEffect">
                                  <p:stCondLst>
                                    <p:cond delay="0"/>
                                  </p:stCondLst>
                                  <p:childTnLst>
                                    <p:set>
                                      <p:cBhvr>
                                        <p:cTn id="114" dur="1" fill="hold">
                                          <p:stCondLst>
                                            <p:cond delay="0"/>
                                          </p:stCondLst>
                                        </p:cTn>
                                        <p:tgtEl>
                                          <p:spTgt spid="160"/>
                                        </p:tgtEl>
                                        <p:attrNameLst>
                                          <p:attrName>style.visibility</p:attrName>
                                        </p:attrNameLst>
                                      </p:cBhvr>
                                      <p:to>
                                        <p:strVal val="visible"/>
                                      </p:to>
                                    </p:set>
                                    <p:animEffect transition="in" filter="wipe(left)">
                                      <p:cBhvr>
                                        <p:cTn id="115" dur="500"/>
                                        <p:tgtEl>
                                          <p:spTgt spid="160"/>
                                        </p:tgtEl>
                                      </p:cBhvr>
                                    </p:animEffect>
                                  </p:childTnLst>
                                </p:cTn>
                              </p:par>
                            </p:childTnLst>
                          </p:cTn>
                        </p:par>
                        <p:par>
                          <p:cTn id="116" fill="hold">
                            <p:stCondLst>
                              <p:cond delay="11500"/>
                            </p:stCondLst>
                            <p:childTnLst>
                              <p:par>
                                <p:cTn id="117" presetID="53" presetClass="entr" presetSubtype="16" fill="hold" nodeType="afterEffect">
                                  <p:stCondLst>
                                    <p:cond delay="0"/>
                                  </p:stCondLst>
                                  <p:childTnLst>
                                    <p:set>
                                      <p:cBhvr>
                                        <p:cTn id="118" dur="1" fill="hold">
                                          <p:stCondLst>
                                            <p:cond delay="0"/>
                                          </p:stCondLst>
                                        </p:cTn>
                                        <p:tgtEl>
                                          <p:spTgt spid="105"/>
                                        </p:tgtEl>
                                        <p:attrNameLst>
                                          <p:attrName>style.visibility</p:attrName>
                                        </p:attrNameLst>
                                      </p:cBhvr>
                                      <p:to>
                                        <p:strVal val="visible"/>
                                      </p:to>
                                    </p:set>
                                    <p:anim calcmode="lin" valueType="num">
                                      <p:cBhvr>
                                        <p:cTn id="119" dur="500" fill="hold"/>
                                        <p:tgtEl>
                                          <p:spTgt spid="105"/>
                                        </p:tgtEl>
                                        <p:attrNameLst>
                                          <p:attrName>ppt_w</p:attrName>
                                        </p:attrNameLst>
                                      </p:cBhvr>
                                      <p:tavLst>
                                        <p:tav tm="0">
                                          <p:val>
                                            <p:fltVal val="0"/>
                                          </p:val>
                                        </p:tav>
                                        <p:tav tm="100000">
                                          <p:val>
                                            <p:strVal val="#ppt_w"/>
                                          </p:val>
                                        </p:tav>
                                      </p:tavLst>
                                    </p:anim>
                                    <p:anim calcmode="lin" valueType="num">
                                      <p:cBhvr>
                                        <p:cTn id="120" dur="500" fill="hold"/>
                                        <p:tgtEl>
                                          <p:spTgt spid="105"/>
                                        </p:tgtEl>
                                        <p:attrNameLst>
                                          <p:attrName>ppt_h</p:attrName>
                                        </p:attrNameLst>
                                      </p:cBhvr>
                                      <p:tavLst>
                                        <p:tav tm="0">
                                          <p:val>
                                            <p:fltVal val="0"/>
                                          </p:val>
                                        </p:tav>
                                        <p:tav tm="100000">
                                          <p:val>
                                            <p:strVal val="#ppt_h"/>
                                          </p:val>
                                        </p:tav>
                                      </p:tavLst>
                                    </p:anim>
                                    <p:animEffect transition="in" filter="fade">
                                      <p:cBhvr>
                                        <p:cTn id="121" dur="500"/>
                                        <p:tgtEl>
                                          <p:spTgt spid="105"/>
                                        </p:tgtEl>
                                      </p:cBhvr>
                                    </p:animEffect>
                                  </p:childTnLst>
                                </p:cTn>
                              </p:par>
                            </p:childTnLst>
                          </p:cTn>
                        </p:par>
                        <p:par>
                          <p:cTn id="122" fill="hold">
                            <p:stCondLst>
                              <p:cond delay="12000"/>
                            </p:stCondLst>
                            <p:childTnLst>
                              <p:par>
                                <p:cTn id="123" presetID="22" presetClass="entr" presetSubtype="8" fill="hold" grpId="0" nodeType="after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wipe(left)">
                                      <p:cBhvr>
                                        <p:cTn id="125" dur="500"/>
                                        <p:tgtEl>
                                          <p:spTgt spid="104"/>
                                        </p:tgtEl>
                                      </p:cBhvr>
                                    </p:animEffect>
                                  </p:childTnLst>
                                </p:cTn>
                              </p:par>
                            </p:childTnLst>
                          </p:cTn>
                        </p:par>
                        <p:par>
                          <p:cTn id="126" fill="hold">
                            <p:stCondLst>
                              <p:cond delay="12500"/>
                            </p:stCondLst>
                            <p:childTnLst>
                              <p:par>
                                <p:cTn id="127" presetID="53" presetClass="entr" presetSubtype="16" fill="hold" nodeType="afterEffect">
                                  <p:stCondLst>
                                    <p:cond delay="0"/>
                                  </p:stCondLst>
                                  <p:childTnLst>
                                    <p:set>
                                      <p:cBhvr>
                                        <p:cTn id="128" dur="1" fill="hold">
                                          <p:stCondLst>
                                            <p:cond delay="0"/>
                                          </p:stCondLst>
                                        </p:cTn>
                                        <p:tgtEl>
                                          <p:spTgt spid="179"/>
                                        </p:tgtEl>
                                        <p:attrNameLst>
                                          <p:attrName>style.visibility</p:attrName>
                                        </p:attrNameLst>
                                      </p:cBhvr>
                                      <p:to>
                                        <p:strVal val="visible"/>
                                      </p:to>
                                    </p:set>
                                    <p:anim calcmode="lin" valueType="num">
                                      <p:cBhvr>
                                        <p:cTn id="129" dur="500" fill="hold"/>
                                        <p:tgtEl>
                                          <p:spTgt spid="179"/>
                                        </p:tgtEl>
                                        <p:attrNameLst>
                                          <p:attrName>ppt_w</p:attrName>
                                        </p:attrNameLst>
                                      </p:cBhvr>
                                      <p:tavLst>
                                        <p:tav tm="0">
                                          <p:val>
                                            <p:fltVal val="0"/>
                                          </p:val>
                                        </p:tav>
                                        <p:tav tm="100000">
                                          <p:val>
                                            <p:strVal val="#ppt_w"/>
                                          </p:val>
                                        </p:tav>
                                      </p:tavLst>
                                    </p:anim>
                                    <p:anim calcmode="lin" valueType="num">
                                      <p:cBhvr>
                                        <p:cTn id="130" dur="500" fill="hold"/>
                                        <p:tgtEl>
                                          <p:spTgt spid="179"/>
                                        </p:tgtEl>
                                        <p:attrNameLst>
                                          <p:attrName>ppt_h</p:attrName>
                                        </p:attrNameLst>
                                      </p:cBhvr>
                                      <p:tavLst>
                                        <p:tav tm="0">
                                          <p:val>
                                            <p:fltVal val="0"/>
                                          </p:val>
                                        </p:tav>
                                        <p:tav tm="100000">
                                          <p:val>
                                            <p:strVal val="#ppt_h"/>
                                          </p:val>
                                        </p:tav>
                                      </p:tavLst>
                                    </p:anim>
                                    <p:animEffect transition="in" filter="fade">
                                      <p:cBhvr>
                                        <p:cTn id="131" dur="500"/>
                                        <p:tgtEl>
                                          <p:spTgt spid="179"/>
                                        </p:tgtEl>
                                      </p:cBhvr>
                                    </p:animEffect>
                                  </p:childTnLst>
                                </p:cTn>
                              </p:par>
                            </p:childTnLst>
                          </p:cTn>
                        </p:par>
                        <p:par>
                          <p:cTn id="132" fill="hold">
                            <p:stCondLst>
                              <p:cond delay="13000"/>
                            </p:stCondLst>
                            <p:childTnLst>
                              <p:par>
                                <p:cTn id="133" presetID="22" presetClass="entr" presetSubtype="8" fill="hold" grpId="0" nodeType="afterEffect">
                                  <p:stCondLst>
                                    <p:cond delay="0"/>
                                  </p:stCondLst>
                                  <p:childTnLst>
                                    <p:set>
                                      <p:cBhvr>
                                        <p:cTn id="134" dur="1" fill="hold">
                                          <p:stCondLst>
                                            <p:cond delay="0"/>
                                          </p:stCondLst>
                                        </p:cTn>
                                        <p:tgtEl>
                                          <p:spTgt spid="178"/>
                                        </p:tgtEl>
                                        <p:attrNameLst>
                                          <p:attrName>style.visibility</p:attrName>
                                        </p:attrNameLst>
                                      </p:cBhvr>
                                      <p:to>
                                        <p:strVal val="visible"/>
                                      </p:to>
                                    </p:set>
                                    <p:animEffect transition="in" filter="wipe(left)">
                                      <p:cBhvr>
                                        <p:cTn id="135" dur="500"/>
                                        <p:tgtEl>
                                          <p:spTgt spid="178"/>
                                        </p:tgtEl>
                                      </p:cBhvr>
                                    </p:animEffect>
                                  </p:childTnLst>
                                </p:cTn>
                              </p:par>
                            </p:childTnLst>
                          </p:cTn>
                        </p:par>
                        <p:par>
                          <p:cTn id="136" fill="hold">
                            <p:stCondLst>
                              <p:cond delay="13500"/>
                            </p:stCondLst>
                            <p:childTnLst>
                              <p:par>
                                <p:cTn id="137" presetID="53" presetClass="entr" presetSubtype="16" fill="hold" nodeType="afterEffect">
                                  <p:stCondLst>
                                    <p:cond delay="0"/>
                                  </p:stCondLst>
                                  <p:childTnLst>
                                    <p:set>
                                      <p:cBhvr>
                                        <p:cTn id="138" dur="1" fill="hold">
                                          <p:stCondLst>
                                            <p:cond delay="0"/>
                                          </p:stCondLst>
                                        </p:cTn>
                                        <p:tgtEl>
                                          <p:spTgt spid="183"/>
                                        </p:tgtEl>
                                        <p:attrNameLst>
                                          <p:attrName>style.visibility</p:attrName>
                                        </p:attrNameLst>
                                      </p:cBhvr>
                                      <p:to>
                                        <p:strVal val="visible"/>
                                      </p:to>
                                    </p:set>
                                    <p:anim calcmode="lin" valueType="num">
                                      <p:cBhvr>
                                        <p:cTn id="139" dur="500" fill="hold"/>
                                        <p:tgtEl>
                                          <p:spTgt spid="183"/>
                                        </p:tgtEl>
                                        <p:attrNameLst>
                                          <p:attrName>ppt_w</p:attrName>
                                        </p:attrNameLst>
                                      </p:cBhvr>
                                      <p:tavLst>
                                        <p:tav tm="0">
                                          <p:val>
                                            <p:fltVal val="0"/>
                                          </p:val>
                                        </p:tav>
                                        <p:tav tm="100000">
                                          <p:val>
                                            <p:strVal val="#ppt_w"/>
                                          </p:val>
                                        </p:tav>
                                      </p:tavLst>
                                    </p:anim>
                                    <p:anim calcmode="lin" valueType="num">
                                      <p:cBhvr>
                                        <p:cTn id="140" dur="500" fill="hold"/>
                                        <p:tgtEl>
                                          <p:spTgt spid="183"/>
                                        </p:tgtEl>
                                        <p:attrNameLst>
                                          <p:attrName>ppt_h</p:attrName>
                                        </p:attrNameLst>
                                      </p:cBhvr>
                                      <p:tavLst>
                                        <p:tav tm="0">
                                          <p:val>
                                            <p:fltVal val="0"/>
                                          </p:val>
                                        </p:tav>
                                        <p:tav tm="100000">
                                          <p:val>
                                            <p:strVal val="#ppt_h"/>
                                          </p:val>
                                        </p:tav>
                                      </p:tavLst>
                                    </p:anim>
                                    <p:animEffect transition="in" filter="fade">
                                      <p:cBhvr>
                                        <p:cTn id="141" dur="500"/>
                                        <p:tgtEl>
                                          <p:spTgt spid="183"/>
                                        </p:tgtEl>
                                      </p:cBhvr>
                                    </p:animEffect>
                                  </p:childTnLst>
                                </p:cTn>
                              </p:par>
                            </p:childTnLst>
                          </p:cTn>
                        </p:par>
                        <p:par>
                          <p:cTn id="142" fill="hold">
                            <p:stCondLst>
                              <p:cond delay="14000"/>
                            </p:stCondLst>
                            <p:childTnLst>
                              <p:par>
                                <p:cTn id="143" presetID="22" presetClass="entr" presetSubtype="8" fill="hold" grpId="0" nodeType="afterEffect">
                                  <p:stCondLst>
                                    <p:cond delay="0"/>
                                  </p:stCondLst>
                                  <p:childTnLst>
                                    <p:set>
                                      <p:cBhvr>
                                        <p:cTn id="144" dur="1" fill="hold">
                                          <p:stCondLst>
                                            <p:cond delay="0"/>
                                          </p:stCondLst>
                                        </p:cTn>
                                        <p:tgtEl>
                                          <p:spTgt spid="182"/>
                                        </p:tgtEl>
                                        <p:attrNameLst>
                                          <p:attrName>style.visibility</p:attrName>
                                        </p:attrNameLst>
                                      </p:cBhvr>
                                      <p:to>
                                        <p:strVal val="visible"/>
                                      </p:to>
                                    </p:set>
                                    <p:animEffect transition="in" filter="wipe(left)">
                                      <p:cBhvr>
                                        <p:cTn id="145"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3" grpId="0" animBg="1"/>
      <p:bldP spid="134" grpId="0"/>
      <p:bldP spid="135" grpId="0"/>
      <p:bldP spid="141" grpId="0"/>
      <p:bldP spid="145" grpId="0"/>
      <p:bldP spid="149" grpId="0"/>
      <p:bldP spid="153" grpId="0"/>
      <p:bldP spid="157" grpId="0"/>
      <p:bldP spid="158" grpId="0"/>
      <p:bldP spid="159" grpId="0"/>
      <p:bldP spid="160" grpId="0"/>
      <p:bldP spid="173" grpId="0" animBg="1"/>
      <p:bldP spid="178" grpId="0"/>
      <p:bldP spid="182" grpId="0"/>
      <p:bldP spid="1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3633748" y="2469238"/>
            <a:ext cx="5609643" cy="646331"/>
          </a:xfrm>
          <a:prstGeom prst="rect">
            <a:avLst/>
          </a:prstGeom>
          <a:solidFill>
            <a:schemeClr val="accent5"/>
          </a:solidFill>
        </p:spPr>
        <p:txBody>
          <a:bodyPr wrap="square">
            <a:spAutoFit/>
          </a:bodyPr>
          <a:lstStyle/>
          <a:p>
            <a:pPr algn="ctr"/>
            <a:r>
              <a:rPr lang="en-US" sz="3600" b="1" dirty="0">
                <a:solidFill>
                  <a:schemeClr val="bg1"/>
                </a:solidFill>
              </a:rPr>
              <a:t>Closed/leading questions</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32</a:t>
            </a:fld>
            <a:endParaRPr lang="en-US" altLang="en-US" sz="1200" dirty="0">
              <a:solidFill>
                <a:schemeClr val="bg1"/>
              </a:solidFill>
            </a:endParaRPr>
          </a:p>
        </p:txBody>
      </p:sp>
      <p:sp>
        <p:nvSpPr>
          <p:cNvPr id="61" name="Rounded Rectangle 60">
            <a:extLst>
              <a:ext uri="{FF2B5EF4-FFF2-40B4-BE49-F238E27FC236}">
                <a16:creationId xmlns:a16="http://schemas.microsoft.com/office/drawing/2014/main" id="{75CC4592-A4EC-084D-98E8-7537CF7A1DD0}"/>
              </a:ext>
            </a:extLst>
          </p:cNvPr>
          <p:cNvSpPr/>
          <p:nvPr/>
        </p:nvSpPr>
        <p:spPr>
          <a:xfrm>
            <a:off x="1466779" y="3412345"/>
            <a:ext cx="4608728" cy="2277999"/>
          </a:xfrm>
          <a:prstGeom prst="roundRect">
            <a:avLst>
              <a:gd name="adj" fmla="val 0"/>
            </a:avLst>
          </a:prstGeom>
          <a:noFill/>
        </p:spPr>
        <p:txBody>
          <a:bodyPr wrap="square" anchor="ctr" anchorCtr="0">
            <a:noAutofit/>
          </a:bodyPr>
          <a:lstStyle/>
          <a:p>
            <a:r>
              <a:rPr lang="en-US" sz="3200" dirty="0"/>
              <a:t>Can you confirm that you stated you left Country X in August 2021?</a:t>
            </a:r>
          </a:p>
        </p:txBody>
      </p:sp>
      <p:grpSp>
        <p:nvGrpSpPr>
          <p:cNvPr id="4" name="Group 3">
            <a:extLst>
              <a:ext uri="{FF2B5EF4-FFF2-40B4-BE49-F238E27FC236}">
                <a16:creationId xmlns:a16="http://schemas.microsoft.com/office/drawing/2014/main" id="{2DADC841-4C97-3E4F-86C8-9B6B12DF28B7}"/>
              </a:ext>
            </a:extLst>
          </p:cNvPr>
          <p:cNvGrpSpPr/>
          <p:nvPr/>
        </p:nvGrpSpPr>
        <p:grpSpPr>
          <a:xfrm>
            <a:off x="680384" y="3835531"/>
            <a:ext cx="733467" cy="887726"/>
            <a:chOff x="-1166406" y="1274883"/>
            <a:chExt cx="968541" cy="1172240"/>
          </a:xfrm>
        </p:grpSpPr>
        <p:sp>
          <p:nvSpPr>
            <p:cNvPr id="117" name="Freeform 545">
              <a:extLst>
                <a:ext uri="{FF2B5EF4-FFF2-40B4-BE49-F238E27FC236}">
                  <a16:creationId xmlns:a16="http://schemas.microsoft.com/office/drawing/2014/main" id="{B6BA3FCC-D04C-2742-8C3F-4CFB9471C800}"/>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Shape 21998">
              <a:extLst>
                <a:ext uri="{FF2B5EF4-FFF2-40B4-BE49-F238E27FC236}">
                  <a16:creationId xmlns:a16="http://schemas.microsoft.com/office/drawing/2014/main" id="{9177B854-BB98-B045-BEAB-26075D943FDE}"/>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grpSp>
        <p:nvGrpSpPr>
          <p:cNvPr id="120" name="Group 119">
            <a:extLst>
              <a:ext uri="{FF2B5EF4-FFF2-40B4-BE49-F238E27FC236}">
                <a16:creationId xmlns:a16="http://schemas.microsoft.com/office/drawing/2014/main" id="{719DD49B-DDE1-1543-BD15-33F21EF91950}"/>
              </a:ext>
            </a:extLst>
          </p:cNvPr>
          <p:cNvGrpSpPr/>
          <p:nvPr/>
        </p:nvGrpSpPr>
        <p:grpSpPr>
          <a:xfrm>
            <a:off x="6876257" y="3385792"/>
            <a:ext cx="5834892" cy="4281069"/>
            <a:chOff x="799282" y="6772079"/>
            <a:chExt cx="5834892" cy="4281069"/>
          </a:xfrm>
        </p:grpSpPr>
        <p:sp>
          <p:nvSpPr>
            <p:cNvPr id="121" name="Text Placeholder 3">
              <a:extLst>
                <a:ext uri="{FF2B5EF4-FFF2-40B4-BE49-F238E27FC236}">
                  <a16:creationId xmlns:a16="http://schemas.microsoft.com/office/drawing/2014/main" id="{DA1756BA-EE09-B741-9DE4-45ACE4EA660A}"/>
                </a:ext>
              </a:extLst>
            </p:cNvPr>
            <p:cNvSpPr txBox="1">
              <a:spLocks/>
            </p:cNvSpPr>
            <p:nvPr/>
          </p:nvSpPr>
          <p:spPr>
            <a:xfrm>
              <a:off x="2030228" y="7152627"/>
              <a:ext cx="4523442" cy="811976"/>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685800">
                <a:spcAft>
                  <a:spcPts val="450"/>
                </a:spcAft>
                <a:buClr>
                  <a:schemeClr val="accent1"/>
                </a:buClr>
              </a:pPr>
              <a:r>
                <a:rPr lang="en-US" sz="2800" b="1" dirty="0">
                  <a:solidFill>
                    <a:srgbClr val="4F6CA1"/>
                  </a:solidFill>
                </a:rPr>
                <a:t>Closed questions are </a:t>
              </a:r>
              <a:br>
                <a:rPr lang="en-US" sz="2800" b="1" dirty="0">
                  <a:solidFill>
                    <a:srgbClr val="4F6CA1"/>
                  </a:solidFill>
                </a:rPr>
              </a:br>
              <a:r>
                <a:rPr lang="en-US" sz="2800" b="1" dirty="0">
                  <a:solidFill>
                    <a:srgbClr val="4F6CA1"/>
                  </a:solidFill>
                </a:rPr>
                <a:t>productive when applied to</a:t>
              </a:r>
              <a:r>
                <a:rPr lang="en-US" sz="2400" b="1" dirty="0">
                  <a:solidFill>
                    <a:srgbClr val="4F6CA1"/>
                  </a:solidFill>
                </a:rPr>
                <a:t>:</a:t>
              </a:r>
            </a:p>
          </p:txBody>
        </p:sp>
        <p:grpSp>
          <p:nvGrpSpPr>
            <p:cNvPr id="124" name="Group 123">
              <a:extLst>
                <a:ext uri="{FF2B5EF4-FFF2-40B4-BE49-F238E27FC236}">
                  <a16:creationId xmlns:a16="http://schemas.microsoft.com/office/drawing/2014/main" id="{F6641503-D4AB-4E48-9EF1-07C5EDE0585A}"/>
                </a:ext>
              </a:extLst>
            </p:cNvPr>
            <p:cNvGrpSpPr/>
            <p:nvPr/>
          </p:nvGrpSpPr>
          <p:grpSpPr>
            <a:xfrm>
              <a:off x="1010858" y="6958230"/>
              <a:ext cx="1019756" cy="1103035"/>
              <a:chOff x="9340719" y="1867525"/>
              <a:chExt cx="4857753" cy="5254467"/>
            </a:xfrm>
            <a:solidFill>
              <a:schemeClr val="accent2"/>
            </a:solidFill>
          </p:grpSpPr>
          <p:sp>
            <p:nvSpPr>
              <p:cNvPr id="128" name="Shape">
                <a:extLst>
                  <a:ext uri="{FF2B5EF4-FFF2-40B4-BE49-F238E27FC236}">
                    <a16:creationId xmlns:a16="http://schemas.microsoft.com/office/drawing/2014/main" id="{F9346E83-71A1-BB45-9387-CF3BB9843CBF}"/>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9" name="Shape">
                <a:extLst>
                  <a:ext uri="{FF2B5EF4-FFF2-40B4-BE49-F238E27FC236}">
                    <a16:creationId xmlns:a16="http://schemas.microsoft.com/office/drawing/2014/main" id="{CEBC8BA6-2F97-2A4A-B663-F38D93A8ADC8}"/>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0" name="Shape">
                <a:extLst>
                  <a:ext uri="{FF2B5EF4-FFF2-40B4-BE49-F238E27FC236}">
                    <a16:creationId xmlns:a16="http://schemas.microsoft.com/office/drawing/2014/main" id="{827D24D8-101B-BE42-B00A-08324CAA4188}"/>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1" name="Shape">
                <a:extLst>
                  <a:ext uri="{FF2B5EF4-FFF2-40B4-BE49-F238E27FC236}">
                    <a16:creationId xmlns:a16="http://schemas.microsoft.com/office/drawing/2014/main" id="{9050485E-FA5B-E04E-A34A-7BA83E72652E}"/>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2" name="Shape">
                <a:extLst>
                  <a:ext uri="{FF2B5EF4-FFF2-40B4-BE49-F238E27FC236}">
                    <a16:creationId xmlns:a16="http://schemas.microsoft.com/office/drawing/2014/main" id="{CC1B9D4D-10C4-1441-937F-BF41949DDDC7}"/>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3" name="Shape">
                <a:extLst>
                  <a:ext uri="{FF2B5EF4-FFF2-40B4-BE49-F238E27FC236}">
                    <a16:creationId xmlns:a16="http://schemas.microsoft.com/office/drawing/2014/main" id="{D1B80EBB-5860-E849-8928-B3BCD5B5F5D1}"/>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4" name="Shape">
                <a:extLst>
                  <a:ext uri="{FF2B5EF4-FFF2-40B4-BE49-F238E27FC236}">
                    <a16:creationId xmlns:a16="http://schemas.microsoft.com/office/drawing/2014/main" id="{C5989AF5-9796-764D-A86D-66CA8084658E}"/>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5" name="Shape">
                <a:extLst>
                  <a:ext uri="{FF2B5EF4-FFF2-40B4-BE49-F238E27FC236}">
                    <a16:creationId xmlns:a16="http://schemas.microsoft.com/office/drawing/2014/main" id="{BB37EDEF-E363-7542-9FC1-35C4A57596ED}"/>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6" name="Shape">
                <a:extLst>
                  <a:ext uri="{FF2B5EF4-FFF2-40B4-BE49-F238E27FC236}">
                    <a16:creationId xmlns:a16="http://schemas.microsoft.com/office/drawing/2014/main" id="{EDA25863-B837-2A4C-A5B5-BA899CA34BB4}"/>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37" name="Group">
                <a:extLst>
                  <a:ext uri="{FF2B5EF4-FFF2-40B4-BE49-F238E27FC236}">
                    <a16:creationId xmlns:a16="http://schemas.microsoft.com/office/drawing/2014/main" id="{0798B401-7304-9C46-8B27-DE9C55591254}"/>
                  </a:ext>
                </a:extLst>
              </p:cNvPr>
              <p:cNvGrpSpPr/>
              <p:nvPr/>
            </p:nvGrpSpPr>
            <p:grpSpPr>
              <a:xfrm>
                <a:off x="11225507" y="4083799"/>
                <a:ext cx="1076802" cy="1619251"/>
                <a:chOff x="0" y="0"/>
                <a:chExt cx="1689099" cy="2540000"/>
              </a:xfrm>
              <a:grpFill/>
            </p:grpSpPr>
            <p:sp>
              <p:nvSpPr>
                <p:cNvPr id="138" name="Shape">
                  <a:extLst>
                    <a:ext uri="{FF2B5EF4-FFF2-40B4-BE49-F238E27FC236}">
                      <a16:creationId xmlns:a16="http://schemas.microsoft.com/office/drawing/2014/main" id="{FAC60078-F893-E144-8AEA-D5C5A513C138}"/>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9" name="Shape">
                  <a:extLst>
                    <a:ext uri="{FF2B5EF4-FFF2-40B4-BE49-F238E27FC236}">
                      <a16:creationId xmlns:a16="http://schemas.microsoft.com/office/drawing/2014/main" id="{7EE49331-2316-C945-8B98-4DF31B8305AB}"/>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40" name="Shape">
                  <a:extLst>
                    <a:ext uri="{FF2B5EF4-FFF2-40B4-BE49-F238E27FC236}">
                      <a16:creationId xmlns:a16="http://schemas.microsoft.com/office/drawing/2014/main" id="{5F404509-315B-2743-89E1-A31FE07D0085}"/>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41" name="Shape">
                  <a:extLst>
                    <a:ext uri="{FF2B5EF4-FFF2-40B4-BE49-F238E27FC236}">
                      <a16:creationId xmlns:a16="http://schemas.microsoft.com/office/drawing/2014/main" id="{6DCBC89A-17CA-8C4F-BFDC-E9DDB79E870E}"/>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solidFill>
                  <a:schemeClr val="accent5"/>
                </a:solidFill>
                <a:ln w="12700" cap="flat">
                  <a:noFill/>
                  <a:miter lim="400000"/>
                </a:ln>
                <a:effectLst/>
              </p:spPr>
              <p:txBody>
                <a:bodyPr wrap="square" lIns="24289" tIns="24289" rIns="24289" bIns="24289" numCol="1" anchor="ctr">
                  <a:noAutofit/>
                </a:bodyPr>
                <a:lstStyle/>
                <a:p>
                  <a:pPr marL="0" marR="0" lvl="0" indent="0" defTabSz="291465"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sp>
          <p:nvSpPr>
            <p:cNvPr id="125" name="Rectangle 124">
              <a:extLst>
                <a:ext uri="{FF2B5EF4-FFF2-40B4-BE49-F238E27FC236}">
                  <a16:creationId xmlns:a16="http://schemas.microsoft.com/office/drawing/2014/main" id="{1227AC20-8B37-A54B-8395-7191CB1E1534}"/>
                </a:ext>
              </a:extLst>
            </p:cNvPr>
            <p:cNvSpPr/>
            <p:nvPr/>
          </p:nvSpPr>
          <p:spPr bwMode="auto">
            <a:xfrm>
              <a:off x="799282" y="6772079"/>
              <a:ext cx="5834892" cy="4281069"/>
            </a:xfrm>
            <a:prstGeom prst="rect">
              <a:avLst/>
            </a:prstGeom>
            <a:noFill/>
            <a:ln w="25400" cap="flat" cmpd="sng" algn="ctr">
              <a:solidFill>
                <a:schemeClr val="bg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142" name="Rounded Rectangle 141">
            <a:extLst>
              <a:ext uri="{FF2B5EF4-FFF2-40B4-BE49-F238E27FC236}">
                <a16:creationId xmlns:a16="http://schemas.microsoft.com/office/drawing/2014/main" id="{65DCFA26-8698-5F49-9A27-5E809444ACF9}"/>
              </a:ext>
            </a:extLst>
          </p:cNvPr>
          <p:cNvSpPr/>
          <p:nvPr/>
        </p:nvSpPr>
        <p:spPr>
          <a:xfrm>
            <a:off x="1452384" y="5690344"/>
            <a:ext cx="5409518" cy="2277999"/>
          </a:xfrm>
          <a:prstGeom prst="roundRect">
            <a:avLst>
              <a:gd name="adj" fmla="val 0"/>
            </a:avLst>
          </a:prstGeom>
          <a:noFill/>
        </p:spPr>
        <p:txBody>
          <a:bodyPr wrap="square" anchor="ctr" anchorCtr="0">
            <a:noAutofit/>
          </a:bodyPr>
          <a:lstStyle/>
          <a:p>
            <a:r>
              <a:rPr lang="en-US" sz="3200" dirty="0"/>
              <a:t>“So you're telling me you're gay, but you’ve never actually been in a relationship?”</a:t>
            </a:r>
          </a:p>
        </p:txBody>
      </p:sp>
      <p:grpSp>
        <p:nvGrpSpPr>
          <p:cNvPr id="6" name="Group 5">
            <a:extLst>
              <a:ext uri="{FF2B5EF4-FFF2-40B4-BE49-F238E27FC236}">
                <a16:creationId xmlns:a16="http://schemas.microsoft.com/office/drawing/2014/main" id="{6A7479F6-ABFA-354F-B964-676494F5DE7D}"/>
              </a:ext>
            </a:extLst>
          </p:cNvPr>
          <p:cNvGrpSpPr/>
          <p:nvPr/>
        </p:nvGrpSpPr>
        <p:grpSpPr>
          <a:xfrm>
            <a:off x="7396599" y="5125664"/>
            <a:ext cx="4984302" cy="506657"/>
            <a:chOff x="7396599" y="5125664"/>
            <a:chExt cx="4984302" cy="506657"/>
          </a:xfrm>
        </p:grpSpPr>
        <p:sp>
          <p:nvSpPr>
            <p:cNvPr id="119" name="Freeform 322">
              <a:extLst>
                <a:ext uri="{FF2B5EF4-FFF2-40B4-BE49-F238E27FC236}">
                  <a16:creationId xmlns:a16="http://schemas.microsoft.com/office/drawing/2014/main" id="{D8E93700-AF8F-444B-A6F1-4B07AB4516B4}"/>
                </a:ext>
              </a:extLst>
            </p:cNvPr>
            <p:cNvSpPr>
              <a:spLocks noEditPoints="1"/>
            </p:cNvSpPr>
            <p:nvPr/>
          </p:nvSpPr>
          <p:spPr bwMode="auto">
            <a:xfrm>
              <a:off x="7396599" y="5125664"/>
              <a:ext cx="497391" cy="497390"/>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5" name="Rectangle 4">
              <a:extLst>
                <a:ext uri="{FF2B5EF4-FFF2-40B4-BE49-F238E27FC236}">
                  <a16:creationId xmlns:a16="http://schemas.microsoft.com/office/drawing/2014/main" id="{F5D7520E-0E1C-6645-A0BB-22D74379CCA8}"/>
                </a:ext>
              </a:extLst>
            </p:cNvPr>
            <p:cNvSpPr/>
            <p:nvPr/>
          </p:nvSpPr>
          <p:spPr>
            <a:xfrm>
              <a:off x="7921193" y="5152190"/>
              <a:ext cx="4459708" cy="480131"/>
            </a:xfrm>
            <a:prstGeom prst="rect">
              <a:avLst/>
            </a:prstGeom>
          </p:spPr>
          <p:txBody>
            <a:bodyPr wrap="square">
              <a:spAutoFit/>
            </a:bodyPr>
            <a:lstStyle/>
            <a:p>
              <a:pPr defTabSz="685800">
                <a:lnSpc>
                  <a:spcPct val="90000"/>
                </a:lnSpc>
                <a:spcAft>
                  <a:spcPts val="450"/>
                </a:spcAft>
                <a:buClr>
                  <a:schemeClr val="accent1"/>
                </a:buClr>
              </a:pPr>
              <a:r>
                <a:rPr lang="en-US" sz="2800" dirty="0"/>
                <a:t>check your understanding</a:t>
              </a:r>
            </a:p>
          </p:txBody>
        </p:sp>
      </p:grpSp>
      <p:grpSp>
        <p:nvGrpSpPr>
          <p:cNvPr id="7" name="Group 6">
            <a:extLst>
              <a:ext uri="{FF2B5EF4-FFF2-40B4-BE49-F238E27FC236}">
                <a16:creationId xmlns:a16="http://schemas.microsoft.com/office/drawing/2014/main" id="{8C3527F4-56A6-C84D-93BE-90F8E87F0765}"/>
              </a:ext>
            </a:extLst>
          </p:cNvPr>
          <p:cNvGrpSpPr/>
          <p:nvPr/>
        </p:nvGrpSpPr>
        <p:grpSpPr>
          <a:xfrm>
            <a:off x="7396599" y="5913064"/>
            <a:ext cx="4501007" cy="501173"/>
            <a:chOff x="7396599" y="5913064"/>
            <a:chExt cx="4501007" cy="501173"/>
          </a:xfrm>
        </p:grpSpPr>
        <p:sp>
          <p:nvSpPr>
            <p:cNvPr id="146" name="Rectangle 145">
              <a:extLst>
                <a:ext uri="{FF2B5EF4-FFF2-40B4-BE49-F238E27FC236}">
                  <a16:creationId xmlns:a16="http://schemas.microsoft.com/office/drawing/2014/main" id="{6FAB5508-EA42-0D43-B9E3-50BE9CF1FAD7}"/>
                </a:ext>
              </a:extLst>
            </p:cNvPr>
            <p:cNvSpPr/>
            <p:nvPr/>
          </p:nvSpPr>
          <p:spPr>
            <a:xfrm>
              <a:off x="7985335" y="5934106"/>
              <a:ext cx="3912271" cy="480131"/>
            </a:xfrm>
            <a:prstGeom prst="rect">
              <a:avLst/>
            </a:prstGeom>
          </p:spPr>
          <p:txBody>
            <a:bodyPr wrap="square">
              <a:spAutoFit/>
            </a:bodyPr>
            <a:lstStyle/>
            <a:p>
              <a:pPr defTabSz="685800">
                <a:lnSpc>
                  <a:spcPct val="90000"/>
                </a:lnSpc>
                <a:spcAft>
                  <a:spcPts val="450"/>
                </a:spcAft>
                <a:buClr>
                  <a:schemeClr val="accent1"/>
                </a:buClr>
              </a:pPr>
              <a:r>
                <a:rPr lang="en-US" sz="2800" dirty="0"/>
                <a:t>clarify and verify</a:t>
              </a:r>
            </a:p>
          </p:txBody>
        </p:sp>
        <p:sp>
          <p:nvSpPr>
            <p:cNvPr id="148" name="Freeform 322">
              <a:extLst>
                <a:ext uri="{FF2B5EF4-FFF2-40B4-BE49-F238E27FC236}">
                  <a16:creationId xmlns:a16="http://schemas.microsoft.com/office/drawing/2014/main" id="{F09E8C93-1C44-C148-9DFD-A535F4B9C421}"/>
                </a:ext>
              </a:extLst>
            </p:cNvPr>
            <p:cNvSpPr>
              <a:spLocks noEditPoints="1"/>
            </p:cNvSpPr>
            <p:nvPr/>
          </p:nvSpPr>
          <p:spPr bwMode="auto">
            <a:xfrm>
              <a:off x="7396599" y="5913064"/>
              <a:ext cx="497391" cy="497390"/>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grpSp>
        <p:nvGrpSpPr>
          <p:cNvPr id="8" name="Group 7">
            <a:extLst>
              <a:ext uri="{FF2B5EF4-FFF2-40B4-BE49-F238E27FC236}">
                <a16:creationId xmlns:a16="http://schemas.microsoft.com/office/drawing/2014/main" id="{F2D61746-71A5-BA4E-9E3A-4FBCA85D8DA6}"/>
              </a:ext>
            </a:extLst>
          </p:cNvPr>
          <p:cNvGrpSpPr/>
          <p:nvPr/>
        </p:nvGrpSpPr>
        <p:grpSpPr>
          <a:xfrm>
            <a:off x="7396599" y="6675064"/>
            <a:ext cx="7046992" cy="514308"/>
            <a:chOff x="7396599" y="6675064"/>
            <a:chExt cx="7046992" cy="514308"/>
          </a:xfrm>
        </p:grpSpPr>
        <p:sp>
          <p:nvSpPr>
            <p:cNvPr id="147" name="Rectangle 146">
              <a:extLst>
                <a:ext uri="{FF2B5EF4-FFF2-40B4-BE49-F238E27FC236}">
                  <a16:creationId xmlns:a16="http://schemas.microsoft.com/office/drawing/2014/main" id="{EBA0DCF8-59EE-FE49-A57F-8A09FEFEDE5F}"/>
                </a:ext>
              </a:extLst>
            </p:cNvPr>
            <p:cNvSpPr/>
            <p:nvPr/>
          </p:nvSpPr>
          <p:spPr>
            <a:xfrm>
              <a:off x="7944366" y="6709241"/>
              <a:ext cx="6499225" cy="480131"/>
            </a:xfrm>
            <a:prstGeom prst="rect">
              <a:avLst/>
            </a:prstGeom>
          </p:spPr>
          <p:txBody>
            <a:bodyPr>
              <a:spAutoFit/>
            </a:bodyPr>
            <a:lstStyle/>
            <a:p>
              <a:pPr defTabSz="685800">
                <a:lnSpc>
                  <a:spcPct val="90000"/>
                </a:lnSpc>
                <a:spcAft>
                  <a:spcPts val="450"/>
                </a:spcAft>
                <a:buClr>
                  <a:schemeClr val="accent1"/>
                </a:buClr>
              </a:pPr>
              <a:r>
                <a:rPr lang="en-US" sz="2800" dirty="0"/>
                <a:t>Not to obtain new information</a:t>
              </a:r>
            </a:p>
          </p:txBody>
        </p:sp>
        <p:sp>
          <p:nvSpPr>
            <p:cNvPr id="149" name="Freeform 322">
              <a:extLst>
                <a:ext uri="{FF2B5EF4-FFF2-40B4-BE49-F238E27FC236}">
                  <a16:creationId xmlns:a16="http://schemas.microsoft.com/office/drawing/2014/main" id="{8E4F4E22-6CD9-8A4A-AD89-2A84599FE0F1}"/>
                </a:ext>
              </a:extLst>
            </p:cNvPr>
            <p:cNvSpPr>
              <a:spLocks noEditPoints="1"/>
            </p:cNvSpPr>
            <p:nvPr/>
          </p:nvSpPr>
          <p:spPr bwMode="auto">
            <a:xfrm>
              <a:off x="7396599" y="6675064"/>
              <a:ext cx="497391" cy="497390"/>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grpSp>
      <p:grpSp>
        <p:nvGrpSpPr>
          <p:cNvPr id="150" name="Group 149">
            <a:extLst>
              <a:ext uri="{FF2B5EF4-FFF2-40B4-BE49-F238E27FC236}">
                <a16:creationId xmlns:a16="http://schemas.microsoft.com/office/drawing/2014/main" id="{77FB8D8F-27CF-BA4F-AF80-42A657202DB5}"/>
              </a:ext>
            </a:extLst>
          </p:cNvPr>
          <p:cNvGrpSpPr/>
          <p:nvPr/>
        </p:nvGrpSpPr>
        <p:grpSpPr>
          <a:xfrm>
            <a:off x="680384" y="6081019"/>
            <a:ext cx="733467" cy="887726"/>
            <a:chOff x="-1166406" y="1274883"/>
            <a:chExt cx="968541" cy="1172240"/>
          </a:xfrm>
        </p:grpSpPr>
        <p:sp>
          <p:nvSpPr>
            <p:cNvPr id="151" name="Freeform 545">
              <a:extLst>
                <a:ext uri="{FF2B5EF4-FFF2-40B4-BE49-F238E27FC236}">
                  <a16:creationId xmlns:a16="http://schemas.microsoft.com/office/drawing/2014/main" id="{F37485A3-7B5D-1447-99D4-1CA99EA5D96F}"/>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Shape 21998">
              <a:extLst>
                <a:ext uri="{FF2B5EF4-FFF2-40B4-BE49-F238E27FC236}">
                  <a16:creationId xmlns:a16="http://schemas.microsoft.com/office/drawing/2014/main" id="{730616A9-7A38-C34A-AFCD-F267BC8A7F5C}"/>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87" name="Oval 86">
            <a:extLst>
              <a:ext uri="{FF2B5EF4-FFF2-40B4-BE49-F238E27FC236}">
                <a16:creationId xmlns:a16="http://schemas.microsoft.com/office/drawing/2014/main" id="{93B123FE-9422-CA41-9813-5A2E426D1C47}"/>
              </a:ext>
            </a:extLst>
          </p:cNvPr>
          <p:cNvSpPr/>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96" name="Group 19">
            <a:extLst>
              <a:ext uri="{FF2B5EF4-FFF2-40B4-BE49-F238E27FC236}">
                <a16:creationId xmlns:a16="http://schemas.microsoft.com/office/drawing/2014/main" id="{C4E58383-C7A8-6A4B-975B-4D53D3939773}"/>
              </a:ext>
            </a:extLst>
          </p:cNvPr>
          <p:cNvGrpSpPr>
            <a:grpSpLocks noChangeAspect="1"/>
          </p:cNvGrpSpPr>
          <p:nvPr/>
        </p:nvGrpSpPr>
        <p:grpSpPr bwMode="auto">
          <a:xfrm>
            <a:off x="677958" y="2514517"/>
            <a:ext cx="457778" cy="457778"/>
            <a:chOff x="4494" y="2163"/>
            <a:chExt cx="384" cy="384"/>
          </a:xfrm>
          <a:solidFill>
            <a:schemeClr val="bg1"/>
          </a:solidFill>
        </p:grpSpPr>
        <p:sp>
          <p:nvSpPr>
            <p:cNvPr id="97" name="Freeform 21">
              <a:extLst>
                <a:ext uri="{FF2B5EF4-FFF2-40B4-BE49-F238E27FC236}">
                  <a16:creationId xmlns:a16="http://schemas.microsoft.com/office/drawing/2014/main" id="{EB0CD2C3-3421-3F46-B447-5BDD5F2DDCD6}"/>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2">
              <a:extLst>
                <a:ext uri="{FF2B5EF4-FFF2-40B4-BE49-F238E27FC236}">
                  <a16:creationId xmlns:a16="http://schemas.microsoft.com/office/drawing/2014/main" id="{51E39B36-6D70-4D42-8F7D-034B2122A9C1}"/>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23">
              <a:extLst>
                <a:ext uri="{FF2B5EF4-FFF2-40B4-BE49-F238E27FC236}">
                  <a16:creationId xmlns:a16="http://schemas.microsoft.com/office/drawing/2014/main" id="{F44EBE3E-F09F-F24D-8095-76CC74F5B723}"/>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24">
              <a:extLst>
                <a:ext uri="{FF2B5EF4-FFF2-40B4-BE49-F238E27FC236}">
                  <a16:creationId xmlns:a16="http://schemas.microsoft.com/office/drawing/2014/main" id="{A0A0C5F5-0823-2E4A-83B1-66D74D4CFE89}"/>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25">
              <a:extLst>
                <a:ext uri="{FF2B5EF4-FFF2-40B4-BE49-F238E27FC236}">
                  <a16:creationId xmlns:a16="http://schemas.microsoft.com/office/drawing/2014/main" id="{8BA0BDFE-6058-7B49-951A-6995754BF21C}"/>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04" name="Rectangle 103">
            <a:extLst>
              <a:ext uri="{FF2B5EF4-FFF2-40B4-BE49-F238E27FC236}">
                <a16:creationId xmlns:a16="http://schemas.microsoft.com/office/drawing/2014/main" id="{66BF9684-35D0-FC41-A796-212C958683A6}"/>
              </a:ext>
            </a:extLst>
          </p:cNvPr>
          <p:cNvSpPr/>
          <p:nvPr/>
        </p:nvSpPr>
        <p:spPr>
          <a:xfrm>
            <a:off x="666497" y="2460490"/>
            <a:ext cx="3004045" cy="646331"/>
          </a:xfrm>
          <a:prstGeom prst="rect">
            <a:avLst/>
          </a:prstGeom>
          <a:noFill/>
        </p:spPr>
        <p:txBody>
          <a:bodyPr wrap="square">
            <a:spAutoFit/>
          </a:bodyPr>
          <a:lstStyle/>
          <a:p>
            <a:pPr marL="685800" indent="-152400" algn="ctr"/>
            <a:r>
              <a:rPr lang="en-US" sz="3600" dirty="0"/>
              <a:t>Case Study</a:t>
            </a:r>
            <a:endParaRPr lang="en-US" sz="4400" dirty="0"/>
          </a:p>
        </p:txBody>
      </p:sp>
    </p:spTree>
    <p:extLst>
      <p:ext uri="{BB962C8B-B14F-4D97-AF65-F5344CB8AC3E}">
        <p14:creationId xmlns:p14="http://schemas.microsoft.com/office/powerpoint/2010/main" val="17606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500"/>
                                        <p:tgtEl>
                                          <p:spTgt spid="120"/>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ACCOUNT</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421336" cy="646331"/>
          </a:xfrm>
          <a:prstGeom prst="rect">
            <a:avLst/>
          </a:prstGeom>
          <a:solidFill>
            <a:schemeClr val="accent5"/>
          </a:solidFill>
        </p:spPr>
        <p:txBody>
          <a:bodyPr wrap="square">
            <a:spAutoFit/>
          </a:bodyPr>
          <a:lstStyle/>
          <a:p>
            <a:pPr algn="ctr"/>
            <a:r>
              <a:rPr lang="en-US" sz="3600" b="1" dirty="0">
                <a:solidFill>
                  <a:schemeClr val="bg1"/>
                </a:solidFill>
              </a:rPr>
              <a:t>Incorporating the DSSH Mode</a:t>
            </a:r>
            <a:r>
              <a:rPr lang="en-US" sz="3600" dirty="0">
                <a:solidFill>
                  <a:schemeClr val="bg1"/>
                </a:solidFill>
                <a:ea typeface="MS PGothic" pitchFamily="34" charset="-128"/>
                <a:cs typeface="MS PGothic" charset="0"/>
              </a:rPr>
              <a:t>l</a:t>
            </a:r>
            <a:endParaRPr lang="en-US" sz="3600" b="1" dirty="0">
              <a:solidFill>
                <a:schemeClr val="bg1"/>
              </a:solidFill>
            </a:endParaRP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33</a:t>
            </a:fld>
            <a:endParaRPr lang="en-US" altLang="en-US" sz="1200" dirty="0">
              <a:solidFill>
                <a:schemeClr val="bg1"/>
              </a:solidFill>
            </a:endParaRPr>
          </a:p>
        </p:txBody>
      </p:sp>
      <p:sp>
        <p:nvSpPr>
          <p:cNvPr id="61" name="Rounded Rectangle 60">
            <a:extLst>
              <a:ext uri="{FF2B5EF4-FFF2-40B4-BE49-F238E27FC236}">
                <a16:creationId xmlns:a16="http://schemas.microsoft.com/office/drawing/2014/main" id="{75CC4592-A4EC-084D-98E8-7537CF7A1DD0}"/>
              </a:ext>
            </a:extLst>
          </p:cNvPr>
          <p:cNvSpPr/>
          <p:nvPr/>
        </p:nvSpPr>
        <p:spPr>
          <a:xfrm>
            <a:off x="1225228" y="3412777"/>
            <a:ext cx="4141903" cy="2277999"/>
          </a:xfrm>
          <a:prstGeom prst="roundRect">
            <a:avLst>
              <a:gd name="adj" fmla="val 0"/>
            </a:avLst>
          </a:prstGeom>
          <a:noFill/>
        </p:spPr>
        <p:txBody>
          <a:bodyPr wrap="square" anchor="ctr" anchorCtr="0">
            <a:noAutofit/>
          </a:bodyPr>
          <a:lstStyle/>
          <a:p>
            <a:r>
              <a:rPr lang="en-US" sz="2400" dirty="0">
                <a:ea typeface="MS PGothic" pitchFamily="34" charset="-128"/>
                <a:cs typeface="MS PGothic" charset="0"/>
              </a:rPr>
              <a:t>Tell me more about the </a:t>
            </a:r>
            <a:r>
              <a:rPr lang="en-US" sz="2400" b="1" dirty="0">
                <a:ea typeface="MS PGothic" pitchFamily="34" charset="-128"/>
                <a:cs typeface="MS PGothic" charset="0"/>
              </a:rPr>
              <a:t>difference</a:t>
            </a:r>
            <a:r>
              <a:rPr lang="en-US" sz="2400" dirty="0">
                <a:ea typeface="MS PGothic" pitchFamily="34" charset="-128"/>
                <a:cs typeface="MS PGothic" charset="0"/>
              </a:rPr>
              <a:t> you described experiencing. </a:t>
            </a:r>
          </a:p>
        </p:txBody>
      </p:sp>
      <p:grpSp>
        <p:nvGrpSpPr>
          <p:cNvPr id="4" name="Group 3">
            <a:extLst>
              <a:ext uri="{FF2B5EF4-FFF2-40B4-BE49-F238E27FC236}">
                <a16:creationId xmlns:a16="http://schemas.microsoft.com/office/drawing/2014/main" id="{2DADC841-4C97-3E4F-86C8-9B6B12DF28B7}"/>
              </a:ext>
            </a:extLst>
          </p:cNvPr>
          <p:cNvGrpSpPr/>
          <p:nvPr/>
        </p:nvGrpSpPr>
        <p:grpSpPr>
          <a:xfrm>
            <a:off x="708653" y="3938449"/>
            <a:ext cx="534529" cy="646948"/>
            <a:chOff x="-1166406" y="1274883"/>
            <a:chExt cx="968541" cy="1172240"/>
          </a:xfrm>
        </p:grpSpPr>
        <p:sp>
          <p:nvSpPr>
            <p:cNvPr id="117" name="Freeform 545">
              <a:extLst>
                <a:ext uri="{FF2B5EF4-FFF2-40B4-BE49-F238E27FC236}">
                  <a16:creationId xmlns:a16="http://schemas.microsoft.com/office/drawing/2014/main" id="{B6BA3FCC-D04C-2742-8C3F-4CFB9471C800}"/>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Shape 21998">
              <a:extLst>
                <a:ext uri="{FF2B5EF4-FFF2-40B4-BE49-F238E27FC236}">
                  <a16:creationId xmlns:a16="http://schemas.microsoft.com/office/drawing/2014/main" id="{9177B854-BB98-B045-BEAB-26075D943FDE}"/>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95" name="Freeform 94">
            <a:extLst>
              <a:ext uri="{FF2B5EF4-FFF2-40B4-BE49-F238E27FC236}">
                <a16:creationId xmlns:a16="http://schemas.microsoft.com/office/drawing/2014/main" id="{1AD3B30F-4663-5945-A5EB-ADAA5906CF38}"/>
              </a:ext>
            </a:extLst>
          </p:cNvPr>
          <p:cNvSpPr>
            <a:spLocks/>
          </p:cNvSpPr>
          <p:nvPr/>
        </p:nvSpPr>
        <p:spPr bwMode="auto">
          <a:xfrm>
            <a:off x="6410123" y="4038367"/>
            <a:ext cx="1840740" cy="1672287"/>
          </a:xfrm>
          <a:custGeom>
            <a:avLst/>
            <a:gdLst>
              <a:gd name="T0" fmla="*/ 296 w 318"/>
              <a:gd name="T1" fmla="*/ 179 h 289"/>
              <a:gd name="T2" fmla="*/ 44 w 318"/>
              <a:gd name="T3" fmla="*/ 2 h 289"/>
              <a:gd name="T4" fmla="*/ 2 w 318"/>
              <a:gd name="T5" fmla="*/ 35 h 289"/>
              <a:gd name="T6" fmla="*/ 35 w 318"/>
              <a:gd name="T7" fmla="*/ 77 h 289"/>
              <a:gd name="T8" fmla="*/ 224 w 318"/>
              <a:gd name="T9" fmla="*/ 202 h 289"/>
              <a:gd name="T10" fmla="*/ 204 w 318"/>
              <a:gd name="T11" fmla="*/ 209 h 289"/>
              <a:gd name="T12" fmla="*/ 292 w 318"/>
              <a:gd name="T13" fmla="*/ 289 h 289"/>
              <a:gd name="T14" fmla="*/ 318 w 318"/>
              <a:gd name="T15" fmla="*/ 172 h 289"/>
              <a:gd name="T16" fmla="*/ 296 w 318"/>
              <a:gd name="T17" fmla="*/ 17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89">
                <a:moveTo>
                  <a:pt x="296" y="179"/>
                </a:moveTo>
                <a:cubicBezTo>
                  <a:pt x="247" y="83"/>
                  <a:pt x="151" y="16"/>
                  <a:pt x="44" y="2"/>
                </a:cubicBezTo>
                <a:cubicBezTo>
                  <a:pt x="24" y="0"/>
                  <a:pt x="5" y="14"/>
                  <a:pt x="2" y="35"/>
                </a:cubicBezTo>
                <a:cubicBezTo>
                  <a:pt x="0" y="55"/>
                  <a:pt x="14" y="74"/>
                  <a:pt x="35" y="77"/>
                </a:cubicBezTo>
                <a:cubicBezTo>
                  <a:pt x="114" y="87"/>
                  <a:pt x="184" y="134"/>
                  <a:pt x="224" y="202"/>
                </a:cubicBezTo>
                <a:cubicBezTo>
                  <a:pt x="204" y="209"/>
                  <a:pt x="204" y="209"/>
                  <a:pt x="204" y="209"/>
                </a:cubicBezTo>
                <a:cubicBezTo>
                  <a:pt x="292" y="289"/>
                  <a:pt x="292" y="289"/>
                  <a:pt x="292" y="289"/>
                </a:cubicBezTo>
                <a:cubicBezTo>
                  <a:pt x="318" y="172"/>
                  <a:pt x="318" y="172"/>
                  <a:pt x="318" y="172"/>
                </a:cubicBezTo>
                <a:lnTo>
                  <a:pt x="296" y="179"/>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6" name="Freeform 95">
            <a:extLst>
              <a:ext uri="{FF2B5EF4-FFF2-40B4-BE49-F238E27FC236}">
                <a16:creationId xmlns:a16="http://schemas.microsoft.com/office/drawing/2014/main" id="{3865D8A7-C774-E143-90DE-A04F4FFCF005}"/>
              </a:ext>
            </a:extLst>
          </p:cNvPr>
          <p:cNvSpPr>
            <a:spLocks/>
          </p:cNvSpPr>
          <p:nvPr/>
        </p:nvSpPr>
        <p:spPr bwMode="auto">
          <a:xfrm>
            <a:off x="4648568" y="4065374"/>
            <a:ext cx="1673819" cy="1840740"/>
          </a:xfrm>
          <a:custGeom>
            <a:avLst/>
            <a:gdLst>
              <a:gd name="T0" fmla="*/ 179 w 289"/>
              <a:gd name="T1" fmla="*/ 21 h 318"/>
              <a:gd name="T2" fmla="*/ 2 w 289"/>
              <a:gd name="T3" fmla="*/ 273 h 318"/>
              <a:gd name="T4" fmla="*/ 35 w 289"/>
              <a:gd name="T5" fmla="*/ 315 h 318"/>
              <a:gd name="T6" fmla="*/ 77 w 289"/>
              <a:gd name="T7" fmla="*/ 283 h 318"/>
              <a:gd name="T8" fmla="*/ 202 w 289"/>
              <a:gd name="T9" fmla="*/ 94 h 318"/>
              <a:gd name="T10" fmla="*/ 208 w 289"/>
              <a:gd name="T11" fmla="*/ 114 h 318"/>
              <a:gd name="T12" fmla="*/ 289 w 289"/>
              <a:gd name="T13" fmla="*/ 25 h 318"/>
              <a:gd name="T14" fmla="*/ 172 w 289"/>
              <a:gd name="T15" fmla="*/ 0 h 318"/>
              <a:gd name="T16" fmla="*/ 179 w 289"/>
              <a:gd name="T17" fmla="*/ 2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18">
                <a:moveTo>
                  <a:pt x="179" y="21"/>
                </a:moveTo>
                <a:cubicBezTo>
                  <a:pt x="83" y="70"/>
                  <a:pt x="15" y="166"/>
                  <a:pt x="2" y="273"/>
                </a:cubicBezTo>
                <a:cubicBezTo>
                  <a:pt x="0" y="294"/>
                  <a:pt x="14" y="313"/>
                  <a:pt x="35" y="315"/>
                </a:cubicBezTo>
                <a:cubicBezTo>
                  <a:pt x="55" y="318"/>
                  <a:pt x="74" y="303"/>
                  <a:pt x="77" y="283"/>
                </a:cubicBezTo>
                <a:cubicBezTo>
                  <a:pt x="86" y="204"/>
                  <a:pt x="134" y="133"/>
                  <a:pt x="202" y="94"/>
                </a:cubicBezTo>
                <a:cubicBezTo>
                  <a:pt x="208" y="114"/>
                  <a:pt x="208" y="114"/>
                  <a:pt x="208" y="114"/>
                </a:cubicBezTo>
                <a:cubicBezTo>
                  <a:pt x="289" y="25"/>
                  <a:pt x="289" y="25"/>
                  <a:pt x="289" y="25"/>
                </a:cubicBezTo>
                <a:cubicBezTo>
                  <a:pt x="172" y="0"/>
                  <a:pt x="172" y="0"/>
                  <a:pt x="172" y="0"/>
                </a:cubicBezTo>
                <a:lnTo>
                  <a:pt x="179" y="21"/>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7" name="Freeform 96">
            <a:extLst>
              <a:ext uri="{FF2B5EF4-FFF2-40B4-BE49-F238E27FC236}">
                <a16:creationId xmlns:a16="http://schemas.microsoft.com/office/drawing/2014/main" id="{685534AE-B574-A249-B6A4-F8A3CC463C0A}"/>
              </a:ext>
            </a:extLst>
          </p:cNvPr>
          <p:cNvSpPr>
            <a:spLocks/>
          </p:cNvSpPr>
          <p:nvPr/>
        </p:nvSpPr>
        <p:spPr bwMode="auto">
          <a:xfrm>
            <a:off x="4716794" y="5957370"/>
            <a:ext cx="1846867" cy="1678411"/>
          </a:xfrm>
          <a:custGeom>
            <a:avLst/>
            <a:gdLst>
              <a:gd name="T0" fmla="*/ 22 w 319"/>
              <a:gd name="T1" fmla="*/ 111 h 290"/>
              <a:gd name="T2" fmla="*/ 274 w 319"/>
              <a:gd name="T3" fmla="*/ 287 h 290"/>
              <a:gd name="T4" fmla="*/ 316 w 319"/>
              <a:gd name="T5" fmla="*/ 255 h 290"/>
              <a:gd name="T6" fmla="*/ 283 w 319"/>
              <a:gd name="T7" fmla="*/ 213 h 290"/>
              <a:gd name="T8" fmla="*/ 95 w 319"/>
              <a:gd name="T9" fmla="*/ 87 h 290"/>
              <a:gd name="T10" fmla="*/ 115 w 319"/>
              <a:gd name="T11" fmla="*/ 81 h 290"/>
              <a:gd name="T12" fmla="*/ 26 w 319"/>
              <a:gd name="T13" fmla="*/ 0 h 290"/>
              <a:gd name="T14" fmla="*/ 0 w 319"/>
              <a:gd name="T15" fmla="*/ 118 h 290"/>
              <a:gd name="T16" fmla="*/ 22 w 319"/>
              <a:gd name="T17"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290">
                <a:moveTo>
                  <a:pt x="22" y="111"/>
                </a:moveTo>
                <a:cubicBezTo>
                  <a:pt x="71" y="207"/>
                  <a:pt x="167" y="274"/>
                  <a:pt x="274" y="287"/>
                </a:cubicBezTo>
                <a:cubicBezTo>
                  <a:pt x="295" y="290"/>
                  <a:pt x="314" y="275"/>
                  <a:pt x="316" y="255"/>
                </a:cubicBezTo>
                <a:cubicBezTo>
                  <a:pt x="319" y="234"/>
                  <a:pt x="304" y="215"/>
                  <a:pt x="283" y="213"/>
                </a:cubicBezTo>
                <a:cubicBezTo>
                  <a:pt x="205" y="203"/>
                  <a:pt x="134" y="156"/>
                  <a:pt x="95" y="87"/>
                </a:cubicBezTo>
                <a:cubicBezTo>
                  <a:pt x="115" y="81"/>
                  <a:pt x="115" y="81"/>
                  <a:pt x="115" y="81"/>
                </a:cubicBezTo>
                <a:cubicBezTo>
                  <a:pt x="26" y="0"/>
                  <a:pt x="26" y="0"/>
                  <a:pt x="26" y="0"/>
                </a:cubicBezTo>
                <a:cubicBezTo>
                  <a:pt x="0" y="118"/>
                  <a:pt x="0" y="118"/>
                  <a:pt x="0" y="118"/>
                </a:cubicBezTo>
                <a:lnTo>
                  <a:pt x="22" y="11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8" name="Freeform 97">
            <a:extLst>
              <a:ext uri="{FF2B5EF4-FFF2-40B4-BE49-F238E27FC236}">
                <a16:creationId xmlns:a16="http://schemas.microsoft.com/office/drawing/2014/main" id="{34514710-0A13-4F42-80AF-2B1555235916}"/>
              </a:ext>
            </a:extLst>
          </p:cNvPr>
          <p:cNvSpPr>
            <a:spLocks/>
          </p:cNvSpPr>
          <p:nvPr/>
        </p:nvSpPr>
        <p:spPr bwMode="auto">
          <a:xfrm>
            <a:off x="6688286" y="5767212"/>
            <a:ext cx="1678412" cy="1840740"/>
          </a:xfrm>
          <a:custGeom>
            <a:avLst/>
            <a:gdLst>
              <a:gd name="T0" fmla="*/ 111 w 290"/>
              <a:gd name="T1" fmla="*/ 297 h 318"/>
              <a:gd name="T2" fmla="*/ 287 w 290"/>
              <a:gd name="T3" fmla="*/ 44 h 318"/>
              <a:gd name="T4" fmla="*/ 255 w 290"/>
              <a:gd name="T5" fmla="*/ 2 h 318"/>
              <a:gd name="T6" fmla="*/ 213 w 290"/>
              <a:gd name="T7" fmla="*/ 35 h 318"/>
              <a:gd name="T8" fmla="*/ 87 w 290"/>
              <a:gd name="T9" fmla="*/ 224 h 318"/>
              <a:gd name="T10" fmla="*/ 81 w 290"/>
              <a:gd name="T11" fmla="*/ 204 h 318"/>
              <a:gd name="T12" fmla="*/ 0 w 290"/>
              <a:gd name="T13" fmla="*/ 293 h 318"/>
              <a:gd name="T14" fmla="*/ 117 w 290"/>
              <a:gd name="T15" fmla="*/ 318 h 318"/>
              <a:gd name="T16" fmla="*/ 111 w 290"/>
              <a:gd name="T17" fmla="*/ 29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18">
                <a:moveTo>
                  <a:pt x="111" y="297"/>
                </a:moveTo>
                <a:cubicBezTo>
                  <a:pt x="207" y="247"/>
                  <a:pt x="274" y="152"/>
                  <a:pt x="287" y="44"/>
                </a:cubicBezTo>
                <a:cubicBezTo>
                  <a:pt x="290" y="24"/>
                  <a:pt x="275" y="5"/>
                  <a:pt x="255" y="2"/>
                </a:cubicBezTo>
                <a:cubicBezTo>
                  <a:pt x="234" y="0"/>
                  <a:pt x="215" y="14"/>
                  <a:pt x="213" y="35"/>
                </a:cubicBezTo>
                <a:cubicBezTo>
                  <a:pt x="203" y="114"/>
                  <a:pt x="156" y="184"/>
                  <a:pt x="87" y="224"/>
                </a:cubicBezTo>
                <a:cubicBezTo>
                  <a:pt x="81" y="204"/>
                  <a:pt x="81" y="204"/>
                  <a:pt x="81" y="204"/>
                </a:cubicBezTo>
                <a:cubicBezTo>
                  <a:pt x="0" y="293"/>
                  <a:pt x="0" y="293"/>
                  <a:pt x="0" y="293"/>
                </a:cubicBezTo>
                <a:cubicBezTo>
                  <a:pt x="117" y="318"/>
                  <a:pt x="117" y="318"/>
                  <a:pt x="117" y="318"/>
                </a:cubicBezTo>
                <a:lnTo>
                  <a:pt x="111" y="297"/>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0" name="Inhaltsplatzhalter 4">
            <a:extLst>
              <a:ext uri="{FF2B5EF4-FFF2-40B4-BE49-F238E27FC236}">
                <a16:creationId xmlns:a16="http://schemas.microsoft.com/office/drawing/2014/main" id="{6F282FE2-E816-F94A-A8EF-EA317277BD97}"/>
              </a:ext>
            </a:extLst>
          </p:cNvPr>
          <p:cNvSpPr txBox="1">
            <a:spLocks/>
          </p:cNvSpPr>
          <p:nvPr/>
        </p:nvSpPr>
        <p:spPr>
          <a:xfrm rot="18491964">
            <a:off x="4915586" y="4693270"/>
            <a:ext cx="1699089" cy="1141743"/>
          </a:xfrm>
          <a:prstGeom prst="rect">
            <a:avLst/>
          </a:prstGeom>
        </p:spPr>
        <p:txBody>
          <a:bodyPr spcFirstLastPara="1" wrap="square" lIns="0" tIns="0" rIns="0" bIns="0" numCol="1">
            <a:prstTxWarp prst="textArchUp">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2000" b="1" dirty="0">
                <a:latin typeface="+mn-lt"/>
              </a:rPr>
              <a:t>DIFFERENCE</a:t>
            </a:r>
            <a:endParaRPr lang="en-US" sz="1600" dirty="0">
              <a:latin typeface="+mn-lt"/>
            </a:endParaRPr>
          </a:p>
        </p:txBody>
      </p:sp>
      <p:sp>
        <p:nvSpPr>
          <p:cNvPr id="101" name="Inhaltsplatzhalter 4">
            <a:extLst>
              <a:ext uri="{FF2B5EF4-FFF2-40B4-BE49-F238E27FC236}">
                <a16:creationId xmlns:a16="http://schemas.microsoft.com/office/drawing/2014/main" id="{FA413FEE-1E3A-E840-B766-E4BA271DED61}"/>
              </a:ext>
            </a:extLst>
          </p:cNvPr>
          <p:cNvSpPr txBox="1">
            <a:spLocks/>
          </p:cNvSpPr>
          <p:nvPr/>
        </p:nvSpPr>
        <p:spPr>
          <a:xfrm rot="2391653">
            <a:off x="6202652" y="4623998"/>
            <a:ext cx="1699088" cy="1141743"/>
          </a:xfrm>
          <a:prstGeom prst="rect">
            <a:avLst/>
          </a:prstGeom>
        </p:spPr>
        <p:txBody>
          <a:bodyPr spcFirstLastPara="1" wrap="square" lIns="0" tIns="0" rIns="0" bIns="0" numCol="1">
            <a:prstTxWarp prst="textArchUp">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2000" b="1" dirty="0">
                <a:latin typeface="+mn-lt"/>
              </a:rPr>
              <a:t>STIGMA</a:t>
            </a:r>
            <a:endParaRPr lang="en-US" sz="1600" dirty="0">
              <a:latin typeface="+mn-lt"/>
            </a:endParaRPr>
          </a:p>
        </p:txBody>
      </p:sp>
      <p:sp>
        <p:nvSpPr>
          <p:cNvPr id="104" name="Inhaltsplatzhalter 4">
            <a:extLst>
              <a:ext uri="{FF2B5EF4-FFF2-40B4-BE49-F238E27FC236}">
                <a16:creationId xmlns:a16="http://schemas.microsoft.com/office/drawing/2014/main" id="{4B90A994-47AC-8A45-BEEE-62F9429D25C6}"/>
              </a:ext>
            </a:extLst>
          </p:cNvPr>
          <p:cNvSpPr txBox="1">
            <a:spLocks/>
          </p:cNvSpPr>
          <p:nvPr/>
        </p:nvSpPr>
        <p:spPr>
          <a:xfrm rot="18313489">
            <a:off x="6538751" y="5988893"/>
            <a:ext cx="1833058" cy="1141743"/>
          </a:xfrm>
          <a:prstGeom prst="rect">
            <a:avLst/>
          </a:prstGeom>
        </p:spPr>
        <p:txBody>
          <a:bodyPr spcFirstLastPara="1" wrap="square" lIns="0" tIns="0" rIns="0" bIns="0" numCol="1">
            <a:prstTxWarp prst="textArchDown">
              <a:avLst>
                <a:gd name="adj" fmla="val 1183520"/>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2000" b="1" spc="225" dirty="0">
                <a:latin typeface="+mn-lt"/>
              </a:rPr>
              <a:t>SHAME</a:t>
            </a:r>
            <a:endParaRPr lang="en-US" sz="1600" spc="225" dirty="0">
              <a:latin typeface="+mn-lt"/>
            </a:endParaRPr>
          </a:p>
        </p:txBody>
      </p:sp>
      <p:sp>
        <p:nvSpPr>
          <p:cNvPr id="109" name="Inhaltsplatzhalter 4">
            <a:extLst>
              <a:ext uri="{FF2B5EF4-FFF2-40B4-BE49-F238E27FC236}">
                <a16:creationId xmlns:a16="http://schemas.microsoft.com/office/drawing/2014/main" id="{6D6683C0-BA71-F949-A419-8A84EB628833}"/>
              </a:ext>
            </a:extLst>
          </p:cNvPr>
          <p:cNvSpPr txBox="1">
            <a:spLocks/>
          </p:cNvSpPr>
          <p:nvPr/>
        </p:nvSpPr>
        <p:spPr>
          <a:xfrm rot="2326050">
            <a:off x="4876102" y="6156094"/>
            <a:ext cx="1833057" cy="1141743"/>
          </a:xfrm>
          <a:prstGeom prst="rect">
            <a:avLst/>
          </a:prstGeom>
        </p:spPr>
        <p:txBody>
          <a:bodyPr spcFirstLastPara="1" wrap="square" lIns="0" tIns="0" rIns="0" bIns="0" numCol="1">
            <a:prstTxWarp prst="textArchDown">
              <a:avLst>
                <a:gd name="adj" fmla="val 1183520"/>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2000" b="1" spc="225" dirty="0">
                <a:latin typeface="+mn-lt"/>
              </a:rPr>
              <a:t>HARM</a:t>
            </a:r>
            <a:endParaRPr lang="en-US" sz="1600" spc="225" dirty="0">
              <a:latin typeface="+mn-lt"/>
            </a:endParaRPr>
          </a:p>
        </p:txBody>
      </p:sp>
      <p:sp>
        <p:nvSpPr>
          <p:cNvPr id="110" name="Rounded Rectangle 109">
            <a:extLst>
              <a:ext uri="{FF2B5EF4-FFF2-40B4-BE49-F238E27FC236}">
                <a16:creationId xmlns:a16="http://schemas.microsoft.com/office/drawing/2014/main" id="{1C5BA734-3683-B24C-9C27-15D2254EE1B2}"/>
              </a:ext>
            </a:extLst>
          </p:cNvPr>
          <p:cNvSpPr/>
          <p:nvPr/>
        </p:nvSpPr>
        <p:spPr>
          <a:xfrm>
            <a:off x="8659697" y="3787110"/>
            <a:ext cx="4141903" cy="2277999"/>
          </a:xfrm>
          <a:prstGeom prst="roundRect">
            <a:avLst>
              <a:gd name="adj" fmla="val 0"/>
            </a:avLst>
          </a:prstGeom>
          <a:noFill/>
        </p:spPr>
        <p:txBody>
          <a:bodyPr wrap="square" anchor="ctr" anchorCtr="0">
            <a:noAutofit/>
          </a:bodyPr>
          <a:lstStyle/>
          <a:p>
            <a:r>
              <a:rPr lang="en-US" sz="2400" dirty="0">
                <a:ea typeface="MS PGothic" pitchFamily="34" charset="-128"/>
                <a:cs typeface="MS PGothic" charset="0"/>
              </a:rPr>
              <a:t>Can you describe to me </a:t>
            </a:r>
            <a:br>
              <a:rPr lang="en-US" sz="2400" dirty="0">
                <a:ea typeface="MS PGothic" pitchFamily="34" charset="-128"/>
                <a:cs typeface="MS PGothic" charset="0"/>
              </a:rPr>
            </a:br>
            <a:r>
              <a:rPr lang="en-US" sz="2400" dirty="0">
                <a:ea typeface="MS PGothic" pitchFamily="34" charset="-128"/>
                <a:cs typeface="MS PGothic" charset="0"/>
              </a:rPr>
              <a:t>how the </a:t>
            </a:r>
            <a:r>
              <a:rPr lang="en-US" sz="2400" b="1" dirty="0">
                <a:ea typeface="MS PGothic" pitchFamily="34" charset="-128"/>
                <a:cs typeface="MS PGothic" charset="0"/>
              </a:rPr>
              <a:t>stigma</a:t>
            </a:r>
            <a:r>
              <a:rPr lang="en-US" sz="2400" dirty="0">
                <a:ea typeface="MS PGothic" pitchFamily="34" charset="-128"/>
                <a:cs typeface="MS PGothic" charset="0"/>
              </a:rPr>
              <a:t> you said you experienced affected your [education, religious practices, family life, etc.]?</a:t>
            </a:r>
          </a:p>
        </p:txBody>
      </p:sp>
      <p:grpSp>
        <p:nvGrpSpPr>
          <p:cNvPr id="111" name="Group 110">
            <a:extLst>
              <a:ext uri="{FF2B5EF4-FFF2-40B4-BE49-F238E27FC236}">
                <a16:creationId xmlns:a16="http://schemas.microsoft.com/office/drawing/2014/main" id="{A7886DB3-5D4F-434C-AF57-5F75279F78E5}"/>
              </a:ext>
            </a:extLst>
          </p:cNvPr>
          <p:cNvGrpSpPr/>
          <p:nvPr/>
        </p:nvGrpSpPr>
        <p:grpSpPr>
          <a:xfrm>
            <a:off x="8083488" y="3938449"/>
            <a:ext cx="534529" cy="646948"/>
            <a:chOff x="-1166406" y="1274883"/>
            <a:chExt cx="968541" cy="1172240"/>
          </a:xfrm>
        </p:grpSpPr>
        <p:sp>
          <p:nvSpPr>
            <p:cNvPr id="112" name="Freeform 545">
              <a:extLst>
                <a:ext uri="{FF2B5EF4-FFF2-40B4-BE49-F238E27FC236}">
                  <a16:creationId xmlns:a16="http://schemas.microsoft.com/office/drawing/2014/main" id="{BDA724B0-CBDD-9E49-BCFE-855131BE3A4D}"/>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Shape 21998">
              <a:extLst>
                <a:ext uri="{FF2B5EF4-FFF2-40B4-BE49-F238E27FC236}">
                  <a16:creationId xmlns:a16="http://schemas.microsoft.com/office/drawing/2014/main" id="{9A8B6202-A97B-F04E-BBEF-C796F7B62049}"/>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114" name="Rounded Rectangle 113">
            <a:extLst>
              <a:ext uri="{FF2B5EF4-FFF2-40B4-BE49-F238E27FC236}">
                <a16:creationId xmlns:a16="http://schemas.microsoft.com/office/drawing/2014/main" id="{758562DC-D258-7341-A3F3-172CC11D1661}"/>
              </a:ext>
            </a:extLst>
          </p:cNvPr>
          <p:cNvSpPr/>
          <p:nvPr/>
        </p:nvSpPr>
        <p:spPr>
          <a:xfrm>
            <a:off x="9047249" y="6620203"/>
            <a:ext cx="3663900" cy="906689"/>
          </a:xfrm>
          <a:prstGeom prst="roundRect">
            <a:avLst>
              <a:gd name="adj" fmla="val 0"/>
            </a:avLst>
          </a:prstGeom>
          <a:noFill/>
        </p:spPr>
        <p:txBody>
          <a:bodyPr wrap="square" anchor="ctr" anchorCtr="0">
            <a:noAutofit/>
          </a:bodyPr>
          <a:lstStyle/>
          <a:p>
            <a:r>
              <a:rPr lang="en-US" sz="2400" dirty="0">
                <a:ea typeface="MS PGothic" pitchFamily="34" charset="-128"/>
              </a:rPr>
              <a:t>Can you exp</a:t>
            </a:r>
            <a:r>
              <a:rPr lang="en-US" sz="2400" dirty="0">
                <a:ea typeface="MS PGothic" pitchFamily="34" charset="-128"/>
                <a:cs typeface="MS PGothic" charset="0"/>
              </a:rPr>
              <a:t>lain how the </a:t>
            </a:r>
            <a:r>
              <a:rPr lang="en-US" sz="2400" b="1" dirty="0">
                <a:ea typeface="MS PGothic" pitchFamily="34" charset="-128"/>
                <a:cs typeface="MS PGothic" charset="0"/>
              </a:rPr>
              <a:t>shame</a:t>
            </a:r>
            <a:r>
              <a:rPr lang="en-US" sz="2400" dirty="0">
                <a:ea typeface="MS PGothic" pitchFamily="34" charset="-128"/>
                <a:cs typeface="MS PGothic" charset="0"/>
              </a:rPr>
              <a:t> you felt affected your daily life? </a:t>
            </a:r>
          </a:p>
        </p:txBody>
      </p:sp>
      <p:grpSp>
        <p:nvGrpSpPr>
          <p:cNvPr id="115" name="Group 114">
            <a:extLst>
              <a:ext uri="{FF2B5EF4-FFF2-40B4-BE49-F238E27FC236}">
                <a16:creationId xmlns:a16="http://schemas.microsoft.com/office/drawing/2014/main" id="{3D40A214-BB3F-EC41-899E-B78E73F989C3}"/>
              </a:ext>
            </a:extLst>
          </p:cNvPr>
          <p:cNvGrpSpPr/>
          <p:nvPr/>
        </p:nvGrpSpPr>
        <p:grpSpPr>
          <a:xfrm>
            <a:off x="8471039" y="6502749"/>
            <a:ext cx="534529" cy="646948"/>
            <a:chOff x="-1166406" y="1274883"/>
            <a:chExt cx="968541" cy="1172240"/>
          </a:xfrm>
        </p:grpSpPr>
        <p:sp>
          <p:nvSpPr>
            <p:cNvPr id="116" name="Freeform 545">
              <a:extLst>
                <a:ext uri="{FF2B5EF4-FFF2-40B4-BE49-F238E27FC236}">
                  <a16:creationId xmlns:a16="http://schemas.microsoft.com/office/drawing/2014/main" id="{875857C9-4E2A-E148-BA9F-0AD185571782}"/>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Shape 21998">
              <a:extLst>
                <a:ext uri="{FF2B5EF4-FFF2-40B4-BE49-F238E27FC236}">
                  <a16:creationId xmlns:a16="http://schemas.microsoft.com/office/drawing/2014/main" id="{878954E2-E18E-7E42-8838-C16233E09CEB}"/>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150" name="Rounded Rectangle 149">
            <a:extLst>
              <a:ext uri="{FF2B5EF4-FFF2-40B4-BE49-F238E27FC236}">
                <a16:creationId xmlns:a16="http://schemas.microsoft.com/office/drawing/2014/main" id="{2FCEC322-A609-1A4E-9820-58C8B70BDCBD}"/>
              </a:ext>
            </a:extLst>
          </p:cNvPr>
          <p:cNvSpPr/>
          <p:nvPr/>
        </p:nvSpPr>
        <p:spPr>
          <a:xfrm>
            <a:off x="1346259" y="6993296"/>
            <a:ext cx="3578358" cy="541899"/>
          </a:xfrm>
          <a:prstGeom prst="roundRect">
            <a:avLst>
              <a:gd name="adj" fmla="val 0"/>
            </a:avLst>
          </a:prstGeom>
          <a:noFill/>
        </p:spPr>
        <p:txBody>
          <a:bodyPr wrap="square" anchor="ctr" anchorCtr="0">
            <a:noAutofit/>
          </a:bodyPr>
          <a:lstStyle/>
          <a:p>
            <a:r>
              <a:rPr lang="en-US" sz="2400" dirty="0">
                <a:ea typeface="MS PGothic" pitchFamily="34" charset="-128"/>
                <a:cs typeface="MS PGothic" charset="0"/>
              </a:rPr>
              <a:t>Can you tell me more about the</a:t>
            </a:r>
            <a:r>
              <a:rPr lang="en-US" sz="2400" b="1" dirty="0">
                <a:ea typeface="MS PGothic" pitchFamily="34" charset="-128"/>
                <a:cs typeface="MS PGothic" charset="0"/>
              </a:rPr>
              <a:t> harm </a:t>
            </a:r>
            <a:r>
              <a:rPr lang="en-US" sz="2400" dirty="0">
                <a:ea typeface="MS PGothic" pitchFamily="34" charset="-128"/>
                <a:cs typeface="MS PGothic" charset="0"/>
              </a:rPr>
              <a:t>you experienced in relation </a:t>
            </a:r>
            <a:br>
              <a:rPr lang="en-US" sz="2400" dirty="0">
                <a:ea typeface="MS PGothic" pitchFamily="34" charset="-128"/>
                <a:cs typeface="MS PGothic" charset="0"/>
              </a:rPr>
            </a:br>
            <a:r>
              <a:rPr lang="en-US" sz="2400" dirty="0">
                <a:ea typeface="MS PGothic" pitchFamily="34" charset="-128"/>
                <a:cs typeface="MS PGothic" charset="0"/>
              </a:rPr>
              <a:t>to your [sexual orientation, gender identity, gender expression, sex characteristics]? </a:t>
            </a:r>
          </a:p>
        </p:txBody>
      </p:sp>
      <p:grpSp>
        <p:nvGrpSpPr>
          <p:cNvPr id="151" name="Group 150">
            <a:extLst>
              <a:ext uri="{FF2B5EF4-FFF2-40B4-BE49-F238E27FC236}">
                <a16:creationId xmlns:a16="http://schemas.microsoft.com/office/drawing/2014/main" id="{509E2F35-93C5-6140-8F29-6ED9601B746F}"/>
              </a:ext>
            </a:extLst>
          </p:cNvPr>
          <p:cNvGrpSpPr/>
          <p:nvPr/>
        </p:nvGrpSpPr>
        <p:grpSpPr>
          <a:xfrm>
            <a:off x="769313" y="5948109"/>
            <a:ext cx="534529" cy="646948"/>
            <a:chOff x="-1166406" y="1274883"/>
            <a:chExt cx="968541" cy="1172240"/>
          </a:xfrm>
        </p:grpSpPr>
        <p:sp>
          <p:nvSpPr>
            <p:cNvPr id="152" name="Freeform 545">
              <a:extLst>
                <a:ext uri="{FF2B5EF4-FFF2-40B4-BE49-F238E27FC236}">
                  <a16:creationId xmlns:a16="http://schemas.microsoft.com/office/drawing/2014/main" id="{D5DC2678-CD92-484C-8808-D3E79394D1B6}"/>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Shape 21998">
              <a:extLst>
                <a:ext uri="{FF2B5EF4-FFF2-40B4-BE49-F238E27FC236}">
                  <a16:creationId xmlns:a16="http://schemas.microsoft.com/office/drawing/2014/main" id="{0672F12E-ABFD-DB4C-AF1B-B89D9452D3BD}"/>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Tree>
    <p:extLst>
      <p:ext uri="{BB962C8B-B14F-4D97-AF65-F5344CB8AC3E}">
        <p14:creationId xmlns:p14="http://schemas.microsoft.com/office/powerpoint/2010/main" val="36075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animEffect transition="in" filter="fade">
                                      <p:cBhvr>
                                        <p:cTn id="14" dur="500"/>
                                        <p:tgtEl>
                                          <p:spTgt spid="10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5"/>
                                        </p:tgtEl>
                                        <p:attrNameLst>
                                          <p:attrName>style.visibility</p:attrName>
                                        </p:attrNameLst>
                                      </p:cBhvr>
                                      <p:to>
                                        <p:strVal val="visible"/>
                                      </p:to>
                                    </p:set>
                                    <p:anim calcmode="lin" valueType="num">
                                      <p:cBhvr>
                                        <p:cTn id="18" dur="500" fill="hold"/>
                                        <p:tgtEl>
                                          <p:spTgt spid="95"/>
                                        </p:tgtEl>
                                        <p:attrNameLst>
                                          <p:attrName>ppt_w</p:attrName>
                                        </p:attrNameLst>
                                      </p:cBhvr>
                                      <p:tavLst>
                                        <p:tav tm="0">
                                          <p:val>
                                            <p:fltVal val="0"/>
                                          </p:val>
                                        </p:tav>
                                        <p:tav tm="100000">
                                          <p:val>
                                            <p:strVal val="#ppt_w"/>
                                          </p:val>
                                        </p:tav>
                                      </p:tavLst>
                                    </p:anim>
                                    <p:anim calcmode="lin" valueType="num">
                                      <p:cBhvr>
                                        <p:cTn id="19" dur="500" fill="hold"/>
                                        <p:tgtEl>
                                          <p:spTgt spid="95"/>
                                        </p:tgtEl>
                                        <p:attrNameLst>
                                          <p:attrName>ppt_h</p:attrName>
                                        </p:attrNameLst>
                                      </p:cBhvr>
                                      <p:tavLst>
                                        <p:tav tm="0">
                                          <p:val>
                                            <p:fltVal val="0"/>
                                          </p:val>
                                        </p:tav>
                                        <p:tav tm="100000">
                                          <p:val>
                                            <p:strVal val="#ppt_h"/>
                                          </p:val>
                                        </p:tav>
                                      </p:tavLst>
                                    </p:anim>
                                    <p:animEffect transition="in" filter="fade">
                                      <p:cBhvr>
                                        <p:cTn id="20" dur="500"/>
                                        <p:tgtEl>
                                          <p:spTgt spid="9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p:cTn id="23" dur="500" fill="hold"/>
                                        <p:tgtEl>
                                          <p:spTgt spid="101"/>
                                        </p:tgtEl>
                                        <p:attrNameLst>
                                          <p:attrName>ppt_w</p:attrName>
                                        </p:attrNameLst>
                                      </p:cBhvr>
                                      <p:tavLst>
                                        <p:tav tm="0">
                                          <p:val>
                                            <p:fltVal val="0"/>
                                          </p:val>
                                        </p:tav>
                                        <p:tav tm="100000">
                                          <p:val>
                                            <p:strVal val="#ppt_w"/>
                                          </p:val>
                                        </p:tav>
                                      </p:tavLst>
                                    </p:anim>
                                    <p:anim calcmode="lin" valueType="num">
                                      <p:cBhvr>
                                        <p:cTn id="24" dur="500" fill="hold"/>
                                        <p:tgtEl>
                                          <p:spTgt spid="101"/>
                                        </p:tgtEl>
                                        <p:attrNameLst>
                                          <p:attrName>ppt_h</p:attrName>
                                        </p:attrNameLst>
                                      </p:cBhvr>
                                      <p:tavLst>
                                        <p:tav tm="0">
                                          <p:val>
                                            <p:fltVal val="0"/>
                                          </p:val>
                                        </p:tav>
                                        <p:tav tm="100000">
                                          <p:val>
                                            <p:strVal val="#ppt_h"/>
                                          </p:val>
                                        </p:tav>
                                      </p:tavLst>
                                    </p:anim>
                                    <p:animEffect transition="in" filter="fade">
                                      <p:cBhvr>
                                        <p:cTn id="25" dur="500"/>
                                        <p:tgtEl>
                                          <p:spTgt spid="101"/>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500" fill="hold"/>
                                        <p:tgtEl>
                                          <p:spTgt spid="104"/>
                                        </p:tgtEl>
                                        <p:attrNameLst>
                                          <p:attrName>ppt_w</p:attrName>
                                        </p:attrNameLst>
                                      </p:cBhvr>
                                      <p:tavLst>
                                        <p:tav tm="0">
                                          <p:val>
                                            <p:fltVal val="0"/>
                                          </p:val>
                                        </p:tav>
                                        <p:tav tm="100000">
                                          <p:val>
                                            <p:strVal val="#ppt_w"/>
                                          </p:val>
                                        </p:tav>
                                      </p:tavLst>
                                    </p:anim>
                                    <p:anim calcmode="lin" valueType="num">
                                      <p:cBhvr>
                                        <p:cTn id="35" dur="500" fill="hold"/>
                                        <p:tgtEl>
                                          <p:spTgt spid="104"/>
                                        </p:tgtEl>
                                        <p:attrNameLst>
                                          <p:attrName>ppt_h</p:attrName>
                                        </p:attrNameLst>
                                      </p:cBhvr>
                                      <p:tavLst>
                                        <p:tav tm="0">
                                          <p:val>
                                            <p:fltVal val="0"/>
                                          </p:val>
                                        </p:tav>
                                        <p:tav tm="100000">
                                          <p:val>
                                            <p:strVal val="#ppt_h"/>
                                          </p:val>
                                        </p:tav>
                                      </p:tavLst>
                                    </p:anim>
                                    <p:animEffect transition="in" filter="fade">
                                      <p:cBhvr>
                                        <p:cTn id="36" dur="500"/>
                                        <p:tgtEl>
                                          <p:spTgt spid="104"/>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 calcmode="lin" valueType="num">
                                      <p:cBhvr>
                                        <p:cTn id="45" dur="500" fill="hold"/>
                                        <p:tgtEl>
                                          <p:spTgt spid="109"/>
                                        </p:tgtEl>
                                        <p:attrNameLst>
                                          <p:attrName>ppt_w</p:attrName>
                                        </p:attrNameLst>
                                      </p:cBhvr>
                                      <p:tavLst>
                                        <p:tav tm="0">
                                          <p:val>
                                            <p:fltVal val="0"/>
                                          </p:val>
                                        </p:tav>
                                        <p:tav tm="100000">
                                          <p:val>
                                            <p:strVal val="#ppt_w"/>
                                          </p:val>
                                        </p:tav>
                                      </p:tavLst>
                                    </p:anim>
                                    <p:anim calcmode="lin" valueType="num">
                                      <p:cBhvr>
                                        <p:cTn id="46" dur="500" fill="hold"/>
                                        <p:tgtEl>
                                          <p:spTgt spid="109"/>
                                        </p:tgtEl>
                                        <p:attrNameLst>
                                          <p:attrName>ppt_h</p:attrName>
                                        </p:attrNameLst>
                                      </p:cBhvr>
                                      <p:tavLst>
                                        <p:tav tm="0">
                                          <p:val>
                                            <p:fltVal val="0"/>
                                          </p:val>
                                        </p:tav>
                                        <p:tav tm="100000">
                                          <p:val>
                                            <p:strVal val="#ppt_h"/>
                                          </p:val>
                                        </p:tav>
                                      </p:tavLst>
                                    </p:anim>
                                    <p:animEffect transition="in" filter="fade">
                                      <p:cBhvr>
                                        <p:cTn id="47" dur="500"/>
                                        <p:tgtEl>
                                          <p:spTgt spid="10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fade">
                                      <p:cBhvr>
                                        <p:cTn id="60" dur="500"/>
                                        <p:tgtEl>
                                          <p:spTgt spid="1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5"/>
                                        </p:tgtEl>
                                        <p:attrNameLst>
                                          <p:attrName>style.visibility</p:attrName>
                                        </p:attrNameLst>
                                      </p:cBhvr>
                                      <p:to>
                                        <p:strVal val="visible"/>
                                      </p:to>
                                    </p:set>
                                    <p:animEffect transition="in" filter="fade">
                                      <p:cBhvr>
                                        <p:cTn id="68" dur="500"/>
                                        <p:tgtEl>
                                          <p:spTgt spid="1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500"/>
                                        <p:tgtEl>
                                          <p:spTgt spid="1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1"/>
                                        </p:tgtEl>
                                        <p:attrNameLst>
                                          <p:attrName>style.visibility</p:attrName>
                                        </p:attrNameLst>
                                      </p:cBhvr>
                                      <p:to>
                                        <p:strVal val="visible"/>
                                      </p:to>
                                    </p:set>
                                    <p:animEffect transition="in" filter="fade">
                                      <p:cBhvr>
                                        <p:cTn id="76" dur="500"/>
                                        <p:tgtEl>
                                          <p:spTgt spid="1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0"/>
                                        </p:tgtEl>
                                        <p:attrNameLst>
                                          <p:attrName>style.visibility</p:attrName>
                                        </p:attrNameLst>
                                      </p:cBhvr>
                                      <p:to>
                                        <p:strVal val="visible"/>
                                      </p:to>
                                    </p:set>
                                    <p:animEffect transition="in" filter="fade">
                                      <p:cBhvr>
                                        <p:cTn id="7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5" grpId="0" animBg="1"/>
      <p:bldP spid="96" grpId="0" animBg="1"/>
      <p:bldP spid="97" grpId="0" animBg="1"/>
      <p:bldP spid="98" grpId="0" animBg="1"/>
      <p:bldP spid="100" grpId="0"/>
      <p:bldP spid="101" grpId="0"/>
      <p:bldP spid="104" grpId="0"/>
      <p:bldP spid="109" grpId="0"/>
      <p:bldP spid="110" grpId="0"/>
      <p:bldP spid="114" grpId="0"/>
      <p:bldP spid="1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CLOSURE</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34</a:t>
            </a:fld>
            <a:endParaRPr lang="en-US" altLang="en-US" sz="1200" dirty="0">
              <a:solidFill>
                <a:schemeClr val="bg1"/>
              </a:solidFill>
            </a:endParaRPr>
          </a:p>
        </p:txBody>
      </p:sp>
      <p:grpSp>
        <p:nvGrpSpPr>
          <p:cNvPr id="63" name="Group 62">
            <a:extLst>
              <a:ext uri="{FF2B5EF4-FFF2-40B4-BE49-F238E27FC236}">
                <a16:creationId xmlns:a16="http://schemas.microsoft.com/office/drawing/2014/main" id="{C0B53819-E065-6049-B741-EBC768A1BC6B}"/>
              </a:ext>
            </a:extLst>
          </p:cNvPr>
          <p:cNvGrpSpPr/>
          <p:nvPr/>
        </p:nvGrpSpPr>
        <p:grpSpPr>
          <a:xfrm>
            <a:off x="8246902" y="1167922"/>
            <a:ext cx="1517999" cy="992277"/>
            <a:chOff x="7526422" y="3461879"/>
            <a:chExt cx="2877844" cy="1881172"/>
          </a:xfrm>
        </p:grpSpPr>
        <p:sp>
          <p:nvSpPr>
            <p:cNvPr id="64" name="Notched Right Arrow 63">
              <a:extLst>
                <a:ext uri="{FF2B5EF4-FFF2-40B4-BE49-F238E27FC236}">
                  <a16:creationId xmlns:a16="http://schemas.microsoft.com/office/drawing/2014/main" id="{D8B90DDC-87A4-FB49-8819-CDE6D4C21AEF}"/>
                </a:ext>
              </a:extLst>
            </p:cNvPr>
            <p:cNvSpPr/>
            <p:nvPr/>
          </p:nvSpPr>
          <p:spPr bwMode="auto">
            <a:xfrm>
              <a:off x="7526422" y="3461879"/>
              <a:ext cx="2877844" cy="1500896"/>
            </a:xfrm>
            <a:prstGeom prst="notchedRightArrow">
              <a:avLst>
                <a:gd name="adj1" fmla="val 100000"/>
                <a:gd name="adj2" fmla="val 34681"/>
              </a:avLst>
            </a:prstGeom>
            <a:solidFill>
              <a:schemeClr val="accent3"/>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7" name="Freeform 151">
              <a:extLst>
                <a:ext uri="{FF2B5EF4-FFF2-40B4-BE49-F238E27FC236}">
                  <a16:creationId xmlns:a16="http://schemas.microsoft.com/office/drawing/2014/main" id="{0C3651D4-54AE-B54C-9D5E-460AF7B01B27}"/>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anchor="ctr"/>
            <a:lstStyle/>
            <a:p>
              <a:pPr>
                <a:defRPr/>
              </a:pPr>
              <a:endParaRPr lang="en-US" sz="2701" dirty="0"/>
            </a:p>
          </p:txBody>
        </p:sp>
        <p:sp>
          <p:nvSpPr>
            <p:cNvPr id="88" name="Oval 87">
              <a:extLst>
                <a:ext uri="{FF2B5EF4-FFF2-40B4-BE49-F238E27FC236}">
                  <a16:creationId xmlns:a16="http://schemas.microsoft.com/office/drawing/2014/main" id="{8F51DB4D-70C4-C84D-8AA2-808D77298B1D}"/>
                </a:ext>
              </a:extLst>
            </p:cNvPr>
            <p:cNvSpPr/>
            <p:nvPr/>
          </p:nvSpPr>
          <p:spPr>
            <a:xfrm>
              <a:off x="8541066" y="4464461"/>
              <a:ext cx="878590" cy="87859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04</a:t>
              </a:r>
              <a:endParaRPr lang="en-US" sz="1800" b="1" dirty="0"/>
            </a:p>
          </p:txBody>
        </p:sp>
      </p:grpSp>
      <p:sp>
        <p:nvSpPr>
          <p:cNvPr id="90" name="Inhaltsplatzhalter 4">
            <a:extLst>
              <a:ext uri="{FF2B5EF4-FFF2-40B4-BE49-F238E27FC236}">
                <a16:creationId xmlns:a16="http://schemas.microsoft.com/office/drawing/2014/main" id="{D1FDB9E5-8E23-3144-87F8-B5D5C9A42339}"/>
              </a:ext>
            </a:extLst>
          </p:cNvPr>
          <p:cNvSpPr txBox="1">
            <a:spLocks/>
          </p:cNvSpPr>
          <p:nvPr/>
        </p:nvSpPr>
        <p:spPr>
          <a:xfrm>
            <a:off x="1081317" y="3446276"/>
            <a:ext cx="1113909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Reviewing and summarizing the information gathered</a:t>
            </a:r>
          </a:p>
        </p:txBody>
      </p:sp>
      <p:sp>
        <p:nvSpPr>
          <p:cNvPr id="91" name="Freeform 15">
            <a:extLst>
              <a:ext uri="{FF2B5EF4-FFF2-40B4-BE49-F238E27FC236}">
                <a16:creationId xmlns:a16="http://schemas.microsoft.com/office/drawing/2014/main" id="{1C80A813-DB52-B14A-98F2-765018BCA34D}"/>
              </a:ext>
            </a:extLst>
          </p:cNvPr>
          <p:cNvSpPr>
            <a:spLocks/>
          </p:cNvSpPr>
          <p:nvPr/>
        </p:nvSpPr>
        <p:spPr bwMode="auto">
          <a:xfrm>
            <a:off x="558572" y="3546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2" name="Inhaltsplatzhalter 4">
            <a:extLst>
              <a:ext uri="{FF2B5EF4-FFF2-40B4-BE49-F238E27FC236}">
                <a16:creationId xmlns:a16="http://schemas.microsoft.com/office/drawing/2014/main" id="{D611BDA4-781F-1541-8BE7-3FE194584D6A}"/>
              </a:ext>
            </a:extLst>
          </p:cNvPr>
          <p:cNvSpPr txBox="1">
            <a:spLocks/>
          </p:cNvSpPr>
          <p:nvPr/>
        </p:nvSpPr>
        <p:spPr>
          <a:xfrm>
            <a:off x="1091438" y="3983629"/>
            <a:ext cx="10420624" cy="86177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Ensuring the interview record accurately and fully reflects the interviewee’s statements</a:t>
            </a:r>
          </a:p>
        </p:txBody>
      </p:sp>
      <p:sp>
        <p:nvSpPr>
          <p:cNvPr id="93" name="Freeform 15">
            <a:extLst>
              <a:ext uri="{FF2B5EF4-FFF2-40B4-BE49-F238E27FC236}">
                <a16:creationId xmlns:a16="http://schemas.microsoft.com/office/drawing/2014/main" id="{B4AFAAD3-57CE-7C41-BAB8-7686871E9F04}"/>
              </a:ext>
            </a:extLst>
          </p:cNvPr>
          <p:cNvSpPr>
            <a:spLocks/>
          </p:cNvSpPr>
          <p:nvPr/>
        </p:nvSpPr>
        <p:spPr bwMode="auto">
          <a:xfrm>
            <a:off x="558572" y="412719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4" name="Inhaltsplatzhalter 4">
            <a:extLst>
              <a:ext uri="{FF2B5EF4-FFF2-40B4-BE49-F238E27FC236}">
                <a16:creationId xmlns:a16="http://schemas.microsoft.com/office/drawing/2014/main" id="{F917847B-35E9-C64E-9768-21549EBE452D}"/>
              </a:ext>
            </a:extLst>
          </p:cNvPr>
          <p:cNvSpPr txBox="1">
            <a:spLocks/>
          </p:cNvSpPr>
          <p:nvPr/>
        </p:nvSpPr>
        <p:spPr>
          <a:xfrm>
            <a:off x="1083382" y="5000482"/>
            <a:ext cx="1113909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Allowing the interviewee to clarify any information</a:t>
            </a:r>
          </a:p>
        </p:txBody>
      </p:sp>
      <p:sp>
        <p:nvSpPr>
          <p:cNvPr id="99" name="Freeform 15">
            <a:extLst>
              <a:ext uri="{FF2B5EF4-FFF2-40B4-BE49-F238E27FC236}">
                <a16:creationId xmlns:a16="http://schemas.microsoft.com/office/drawing/2014/main" id="{0F3CD08E-8742-6843-8091-6558E2422D38}"/>
              </a:ext>
            </a:extLst>
          </p:cNvPr>
          <p:cNvSpPr>
            <a:spLocks/>
          </p:cNvSpPr>
          <p:nvPr/>
        </p:nvSpPr>
        <p:spPr bwMode="auto">
          <a:xfrm>
            <a:off x="558572" y="513159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19" name="Inhaltsplatzhalter 4">
            <a:extLst>
              <a:ext uri="{FF2B5EF4-FFF2-40B4-BE49-F238E27FC236}">
                <a16:creationId xmlns:a16="http://schemas.microsoft.com/office/drawing/2014/main" id="{EA0579C5-4124-4E45-A1E9-123A9C67EE4D}"/>
              </a:ext>
            </a:extLst>
          </p:cNvPr>
          <p:cNvSpPr txBox="1">
            <a:spLocks/>
          </p:cNvSpPr>
          <p:nvPr/>
        </p:nvSpPr>
        <p:spPr>
          <a:xfrm>
            <a:off x="1089539" y="5594598"/>
            <a:ext cx="11139098" cy="86177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Checking with the interviewee and interpreter to see if there were any communication issues during the interview</a:t>
            </a:r>
          </a:p>
        </p:txBody>
      </p:sp>
      <p:sp>
        <p:nvSpPr>
          <p:cNvPr id="120" name="Freeform 15">
            <a:extLst>
              <a:ext uri="{FF2B5EF4-FFF2-40B4-BE49-F238E27FC236}">
                <a16:creationId xmlns:a16="http://schemas.microsoft.com/office/drawing/2014/main" id="{CBB25317-5CD2-E94B-80CA-4330A3D928CB}"/>
              </a:ext>
            </a:extLst>
          </p:cNvPr>
          <p:cNvSpPr>
            <a:spLocks/>
          </p:cNvSpPr>
          <p:nvPr/>
        </p:nvSpPr>
        <p:spPr bwMode="auto">
          <a:xfrm>
            <a:off x="558572" y="575770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1" name="Inhaltsplatzhalter 4">
            <a:extLst>
              <a:ext uri="{FF2B5EF4-FFF2-40B4-BE49-F238E27FC236}">
                <a16:creationId xmlns:a16="http://schemas.microsoft.com/office/drawing/2014/main" id="{FAE6520B-48AC-E34F-BD0B-9FC7CF49FA3E}"/>
              </a:ext>
            </a:extLst>
          </p:cNvPr>
          <p:cNvSpPr txBox="1">
            <a:spLocks/>
          </p:cNvSpPr>
          <p:nvPr/>
        </p:nvSpPr>
        <p:spPr>
          <a:xfrm>
            <a:off x="1089538" y="6577134"/>
            <a:ext cx="1181963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Ensuring the interviewee is satisfied with the way the interview was conducted</a:t>
            </a:r>
          </a:p>
        </p:txBody>
      </p:sp>
      <p:sp>
        <p:nvSpPr>
          <p:cNvPr id="124" name="Freeform 15">
            <a:extLst>
              <a:ext uri="{FF2B5EF4-FFF2-40B4-BE49-F238E27FC236}">
                <a16:creationId xmlns:a16="http://schemas.microsoft.com/office/drawing/2014/main" id="{719ECB02-D529-E04C-9128-1A12F8E38C9A}"/>
              </a:ext>
            </a:extLst>
          </p:cNvPr>
          <p:cNvSpPr>
            <a:spLocks/>
          </p:cNvSpPr>
          <p:nvPr/>
        </p:nvSpPr>
        <p:spPr bwMode="auto">
          <a:xfrm>
            <a:off x="558572" y="669239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5" name="Inhaltsplatzhalter 4">
            <a:extLst>
              <a:ext uri="{FF2B5EF4-FFF2-40B4-BE49-F238E27FC236}">
                <a16:creationId xmlns:a16="http://schemas.microsoft.com/office/drawing/2014/main" id="{2B425A76-57DF-4041-8CC7-5284724A60B2}"/>
              </a:ext>
            </a:extLst>
          </p:cNvPr>
          <p:cNvSpPr txBox="1">
            <a:spLocks/>
          </p:cNvSpPr>
          <p:nvPr/>
        </p:nvSpPr>
        <p:spPr>
          <a:xfrm>
            <a:off x="1089538" y="7173222"/>
            <a:ext cx="1113909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Addressing any concerns the interviewee may have</a:t>
            </a:r>
          </a:p>
        </p:txBody>
      </p:sp>
      <p:sp>
        <p:nvSpPr>
          <p:cNvPr id="128" name="Freeform 15">
            <a:extLst>
              <a:ext uri="{FF2B5EF4-FFF2-40B4-BE49-F238E27FC236}">
                <a16:creationId xmlns:a16="http://schemas.microsoft.com/office/drawing/2014/main" id="{FF97EC2A-245E-534D-8099-3D05BCADEB44}"/>
              </a:ext>
            </a:extLst>
          </p:cNvPr>
          <p:cNvSpPr>
            <a:spLocks/>
          </p:cNvSpPr>
          <p:nvPr/>
        </p:nvSpPr>
        <p:spPr bwMode="auto">
          <a:xfrm>
            <a:off x="558572" y="72984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9" name="Inhaltsplatzhalter 4">
            <a:extLst>
              <a:ext uri="{FF2B5EF4-FFF2-40B4-BE49-F238E27FC236}">
                <a16:creationId xmlns:a16="http://schemas.microsoft.com/office/drawing/2014/main" id="{6375C2E2-F6E6-4443-B651-5F3C6ABC53E6}"/>
              </a:ext>
            </a:extLst>
          </p:cNvPr>
          <p:cNvSpPr txBox="1">
            <a:spLocks/>
          </p:cNvSpPr>
          <p:nvPr/>
        </p:nvSpPr>
        <p:spPr>
          <a:xfrm>
            <a:off x="1089538" y="7790575"/>
            <a:ext cx="1113909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Explaining next steps and the timeframe for a response, if any</a:t>
            </a:r>
          </a:p>
        </p:txBody>
      </p:sp>
      <p:sp>
        <p:nvSpPr>
          <p:cNvPr id="130" name="Freeform 15">
            <a:extLst>
              <a:ext uri="{FF2B5EF4-FFF2-40B4-BE49-F238E27FC236}">
                <a16:creationId xmlns:a16="http://schemas.microsoft.com/office/drawing/2014/main" id="{F878292B-3236-FB4F-8BC0-5940819CCAA0}"/>
              </a:ext>
            </a:extLst>
          </p:cNvPr>
          <p:cNvSpPr>
            <a:spLocks/>
          </p:cNvSpPr>
          <p:nvPr/>
        </p:nvSpPr>
        <p:spPr bwMode="auto">
          <a:xfrm>
            <a:off x="558572" y="790781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nvGrpSpPr>
          <p:cNvPr id="3" name="Group 2">
            <a:extLst>
              <a:ext uri="{FF2B5EF4-FFF2-40B4-BE49-F238E27FC236}">
                <a16:creationId xmlns:a16="http://schemas.microsoft.com/office/drawing/2014/main" id="{32C8A044-043D-C444-A974-8C041E431AFF}"/>
              </a:ext>
            </a:extLst>
          </p:cNvPr>
          <p:cNvGrpSpPr/>
          <p:nvPr/>
        </p:nvGrpSpPr>
        <p:grpSpPr>
          <a:xfrm>
            <a:off x="666497" y="2465966"/>
            <a:ext cx="9828914" cy="707886"/>
            <a:chOff x="666497" y="2465966"/>
            <a:chExt cx="9828914" cy="707886"/>
          </a:xfrm>
        </p:grpSpPr>
        <p:sp>
          <p:nvSpPr>
            <p:cNvPr id="58" name="Rectangle 57">
              <a:extLst>
                <a:ext uri="{FF2B5EF4-FFF2-40B4-BE49-F238E27FC236}">
                  <a16:creationId xmlns:a16="http://schemas.microsoft.com/office/drawing/2014/main" id="{019BE8AE-501E-1F48-AC79-B8E01F54FFB4}"/>
                </a:ext>
              </a:extLst>
            </p:cNvPr>
            <p:cNvSpPr/>
            <p:nvPr/>
          </p:nvSpPr>
          <p:spPr>
            <a:xfrm>
              <a:off x="666497" y="2489116"/>
              <a:ext cx="5582025" cy="646331"/>
            </a:xfrm>
            <a:prstGeom prst="rect">
              <a:avLst/>
            </a:prstGeom>
            <a:solidFill>
              <a:schemeClr val="accent3"/>
            </a:solidFill>
          </p:spPr>
          <p:txBody>
            <a:bodyPr wrap="square">
              <a:spAutoFit/>
            </a:bodyPr>
            <a:lstStyle/>
            <a:p>
              <a:pPr algn="ctr"/>
              <a:r>
                <a:rPr lang="en-US" sz="3600" b="1" dirty="0">
                  <a:solidFill>
                    <a:schemeClr val="bg1"/>
                  </a:solidFill>
                </a:rPr>
                <a:t>Summarizing the interview</a:t>
              </a:r>
            </a:p>
          </p:txBody>
        </p:sp>
        <p:sp>
          <p:nvSpPr>
            <p:cNvPr id="131" name="Rectangle 130">
              <a:extLst>
                <a:ext uri="{FF2B5EF4-FFF2-40B4-BE49-F238E27FC236}">
                  <a16:creationId xmlns:a16="http://schemas.microsoft.com/office/drawing/2014/main" id="{A9C259A2-F267-6241-80DD-4EF2134EF3EB}"/>
                </a:ext>
              </a:extLst>
            </p:cNvPr>
            <p:cNvSpPr/>
            <p:nvPr/>
          </p:nvSpPr>
          <p:spPr>
            <a:xfrm>
              <a:off x="6568709" y="2647725"/>
              <a:ext cx="3926702" cy="470898"/>
            </a:xfrm>
            <a:prstGeom prst="rect">
              <a:avLst/>
            </a:prstGeom>
          </p:spPr>
          <p:txBody>
            <a:bodyPr wrap="square">
              <a:spAutoFit/>
            </a:bodyPr>
            <a:lstStyle/>
            <a:p>
              <a:pPr>
                <a:lnSpc>
                  <a:spcPct val="80000"/>
                </a:lnSpc>
              </a:pPr>
              <a:r>
                <a:rPr lang="en-US" sz="3000" dirty="0"/>
                <a:t>what did you </a:t>
              </a:r>
              <a:r>
                <a:rPr lang="en-US" sz="3000" b="1" dirty="0"/>
                <a:t>hear?</a:t>
              </a:r>
            </a:p>
          </p:txBody>
        </p:sp>
        <p:cxnSp>
          <p:nvCxnSpPr>
            <p:cNvPr id="132" name="Straight Connector 131">
              <a:extLst>
                <a:ext uri="{FF2B5EF4-FFF2-40B4-BE49-F238E27FC236}">
                  <a16:creationId xmlns:a16="http://schemas.microsoft.com/office/drawing/2014/main" id="{09699811-3D5C-6849-A7E2-9D8F95D7D3C3}"/>
                </a:ext>
              </a:extLst>
            </p:cNvPr>
            <p:cNvCxnSpPr>
              <a:cxnSpLocks/>
            </p:cNvCxnSpPr>
            <p:nvPr/>
          </p:nvCxnSpPr>
          <p:spPr bwMode="auto">
            <a:xfrm>
              <a:off x="647076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37" name="Inhaltsplatzhalter 4">
            <a:extLst>
              <a:ext uri="{FF2B5EF4-FFF2-40B4-BE49-F238E27FC236}">
                <a16:creationId xmlns:a16="http://schemas.microsoft.com/office/drawing/2014/main" id="{A56E07A0-6181-F74D-9A6D-DAD485549CB4}"/>
              </a:ext>
            </a:extLst>
          </p:cNvPr>
          <p:cNvSpPr txBox="1">
            <a:spLocks/>
          </p:cNvSpPr>
          <p:nvPr/>
        </p:nvSpPr>
        <p:spPr>
          <a:xfrm>
            <a:off x="1089538" y="8404509"/>
            <a:ext cx="1113909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solidFill>
                <a:latin typeface="+mn-lt"/>
              </a:rPr>
              <a:t>Making any necessary referrals</a:t>
            </a:r>
          </a:p>
        </p:txBody>
      </p:sp>
      <p:sp>
        <p:nvSpPr>
          <p:cNvPr id="138" name="Freeform 15">
            <a:extLst>
              <a:ext uri="{FF2B5EF4-FFF2-40B4-BE49-F238E27FC236}">
                <a16:creationId xmlns:a16="http://schemas.microsoft.com/office/drawing/2014/main" id="{C4EBC9D1-F366-6E49-9B4E-4370F6BABB82}"/>
              </a:ext>
            </a:extLst>
          </p:cNvPr>
          <p:cNvSpPr>
            <a:spLocks/>
          </p:cNvSpPr>
          <p:nvPr/>
        </p:nvSpPr>
        <p:spPr bwMode="auto">
          <a:xfrm>
            <a:off x="558572" y="8540645"/>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cxnSp>
        <p:nvCxnSpPr>
          <p:cNvPr id="139" name="Straight Connector 138">
            <a:extLst>
              <a:ext uri="{FF2B5EF4-FFF2-40B4-BE49-F238E27FC236}">
                <a16:creationId xmlns:a16="http://schemas.microsoft.com/office/drawing/2014/main" id="{CC45E9B1-A182-9942-A6F5-0A5FB8289547}"/>
              </a:ext>
            </a:extLst>
          </p:cNvPr>
          <p:cNvCxnSpPr>
            <a:cxnSpLocks/>
          </p:cNvCxnSpPr>
          <p:nvPr/>
        </p:nvCxnSpPr>
        <p:spPr>
          <a:xfrm>
            <a:off x="1066546" y="3946726"/>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09DAB6A-6AE2-F242-AF38-7DBEB5ACE90E}"/>
              </a:ext>
            </a:extLst>
          </p:cNvPr>
          <p:cNvCxnSpPr>
            <a:cxnSpLocks/>
          </p:cNvCxnSpPr>
          <p:nvPr/>
        </p:nvCxnSpPr>
        <p:spPr>
          <a:xfrm>
            <a:off x="1066546" y="4907722"/>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85F3787-9C98-B746-A39F-9085E632C26B}"/>
              </a:ext>
            </a:extLst>
          </p:cNvPr>
          <p:cNvCxnSpPr>
            <a:cxnSpLocks/>
          </p:cNvCxnSpPr>
          <p:nvPr/>
        </p:nvCxnSpPr>
        <p:spPr>
          <a:xfrm>
            <a:off x="1066546" y="5540768"/>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B56D8A5-8574-3C49-A666-EB784950C8F3}"/>
              </a:ext>
            </a:extLst>
          </p:cNvPr>
          <p:cNvCxnSpPr>
            <a:cxnSpLocks/>
          </p:cNvCxnSpPr>
          <p:nvPr/>
        </p:nvCxnSpPr>
        <p:spPr>
          <a:xfrm>
            <a:off x="1066546" y="64901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734FA9F-1DBE-9947-B10C-BF85B2E0D743}"/>
              </a:ext>
            </a:extLst>
          </p:cNvPr>
          <p:cNvCxnSpPr>
            <a:cxnSpLocks/>
          </p:cNvCxnSpPr>
          <p:nvPr/>
        </p:nvCxnSpPr>
        <p:spPr>
          <a:xfrm>
            <a:off x="1066546" y="70997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D216C6A-EB47-444A-876B-E9C0BE01FF92}"/>
              </a:ext>
            </a:extLst>
          </p:cNvPr>
          <p:cNvCxnSpPr>
            <a:cxnSpLocks/>
          </p:cNvCxnSpPr>
          <p:nvPr/>
        </p:nvCxnSpPr>
        <p:spPr>
          <a:xfrm>
            <a:off x="1066546" y="77093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9B8ACC2-7FEE-AF48-87E5-15C8DAA5E75A}"/>
              </a:ext>
            </a:extLst>
          </p:cNvPr>
          <p:cNvCxnSpPr>
            <a:cxnSpLocks/>
          </p:cNvCxnSpPr>
          <p:nvPr/>
        </p:nvCxnSpPr>
        <p:spPr>
          <a:xfrm>
            <a:off x="1066546" y="83189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FE30C1B-BF32-2E45-94FD-3CC0B0EA7319}"/>
              </a:ext>
            </a:extLst>
          </p:cNvPr>
          <p:cNvCxnSpPr>
            <a:cxnSpLocks/>
          </p:cNvCxnSpPr>
          <p:nvPr/>
        </p:nvCxnSpPr>
        <p:spPr>
          <a:xfrm>
            <a:off x="1066546" y="8905142"/>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2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wipe(left)">
                                      <p:cBhvr>
                                        <p:cTn id="24" dur="500"/>
                                        <p:tgtEl>
                                          <p:spTgt spid="1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wipe(left)">
                                      <p:cBhvr>
                                        <p:cTn id="36" dur="500"/>
                                        <p:tgtEl>
                                          <p:spTgt spid="1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left)">
                                      <p:cBhvr>
                                        <p:cTn id="48" dur="500"/>
                                        <p:tgtEl>
                                          <p:spTgt spid="1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500"/>
                                        <p:tgtEl>
                                          <p:spTgt spid="1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42"/>
                                        </p:tgtEl>
                                        <p:attrNameLst>
                                          <p:attrName>style.visibility</p:attrName>
                                        </p:attrNameLst>
                                      </p:cBhvr>
                                      <p:to>
                                        <p:strVal val="visible"/>
                                      </p:to>
                                    </p:set>
                                    <p:animEffect transition="in" filter="wipe(left)">
                                      <p:cBhvr>
                                        <p:cTn id="60" dur="500"/>
                                        <p:tgtEl>
                                          <p:spTgt spid="1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500"/>
                                        <p:tgtEl>
                                          <p:spTgt spid="121"/>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143"/>
                                        </p:tgtEl>
                                        <p:attrNameLst>
                                          <p:attrName>style.visibility</p:attrName>
                                        </p:attrNameLst>
                                      </p:cBhvr>
                                      <p:to>
                                        <p:strVal val="visible"/>
                                      </p:to>
                                    </p:set>
                                    <p:animEffect transition="in" filter="wipe(left)">
                                      <p:cBhvr>
                                        <p:cTn id="72" dur="500"/>
                                        <p:tgtEl>
                                          <p:spTgt spid="1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8"/>
                                        </p:tgtEl>
                                        <p:attrNameLst>
                                          <p:attrName>style.visibility</p:attrName>
                                        </p:attrNameLst>
                                      </p:cBhvr>
                                      <p:to>
                                        <p:strVal val="visible"/>
                                      </p:to>
                                    </p:set>
                                    <p:animEffect transition="in" filter="fade">
                                      <p:cBhvr>
                                        <p:cTn id="77" dur="500"/>
                                        <p:tgtEl>
                                          <p:spTgt spid="1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5"/>
                                        </p:tgtEl>
                                        <p:attrNameLst>
                                          <p:attrName>style.visibility</p:attrName>
                                        </p:attrNameLst>
                                      </p:cBhvr>
                                      <p:to>
                                        <p:strVal val="visible"/>
                                      </p:to>
                                    </p:set>
                                    <p:animEffect transition="in" filter="fade">
                                      <p:cBhvr>
                                        <p:cTn id="80" dur="500"/>
                                        <p:tgtEl>
                                          <p:spTgt spid="125"/>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wipe(left)">
                                      <p:cBhvr>
                                        <p:cTn id="84" dur="500"/>
                                        <p:tgtEl>
                                          <p:spTgt spid="1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fade">
                                      <p:cBhvr>
                                        <p:cTn id="89" dur="500"/>
                                        <p:tgtEl>
                                          <p:spTgt spid="1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9"/>
                                        </p:tgtEl>
                                        <p:attrNameLst>
                                          <p:attrName>style.visibility</p:attrName>
                                        </p:attrNameLst>
                                      </p:cBhvr>
                                      <p:to>
                                        <p:strVal val="visible"/>
                                      </p:to>
                                    </p:set>
                                    <p:animEffect transition="in" filter="fade">
                                      <p:cBhvr>
                                        <p:cTn id="92" dur="500"/>
                                        <p:tgtEl>
                                          <p:spTgt spid="129"/>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47"/>
                                        </p:tgtEl>
                                        <p:attrNameLst>
                                          <p:attrName>style.visibility</p:attrName>
                                        </p:attrNameLst>
                                      </p:cBhvr>
                                      <p:to>
                                        <p:strVal val="visible"/>
                                      </p:to>
                                    </p:set>
                                    <p:animEffect transition="in" filter="wipe(left)">
                                      <p:cBhvr>
                                        <p:cTn id="96" dur="500"/>
                                        <p:tgtEl>
                                          <p:spTgt spid="14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38"/>
                                        </p:tgtEl>
                                        <p:attrNameLst>
                                          <p:attrName>style.visibility</p:attrName>
                                        </p:attrNameLst>
                                      </p:cBhvr>
                                      <p:to>
                                        <p:strVal val="visible"/>
                                      </p:to>
                                    </p:set>
                                    <p:animEffect transition="in" filter="fade">
                                      <p:cBhvr>
                                        <p:cTn id="101" dur="500"/>
                                        <p:tgtEl>
                                          <p:spTgt spid="1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7"/>
                                        </p:tgtEl>
                                        <p:attrNameLst>
                                          <p:attrName>style.visibility</p:attrName>
                                        </p:attrNameLst>
                                      </p:cBhvr>
                                      <p:to>
                                        <p:strVal val="visible"/>
                                      </p:to>
                                    </p:set>
                                    <p:animEffect transition="in" filter="fade">
                                      <p:cBhvr>
                                        <p:cTn id="104" dur="500"/>
                                        <p:tgtEl>
                                          <p:spTgt spid="137"/>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148"/>
                                        </p:tgtEl>
                                        <p:attrNameLst>
                                          <p:attrName>style.visibility</p:attrName>
                                        </p:attrNameLst>
                                      </p:cBhvr>
                                      <p:to>
                                        <p:strVal val="visible"/>
                                      </p:to>
                                    </p:set>
                                    <p:animEffect transition="in" filter="wipe(left)">
                                      <p:cBhvr>
                                        <p:cTn id="10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92" grpId="0"/>
      <p:bldP spid="93" grpId="0" animBg="1"/>
      <p:bldP spid="94" grpId="0"/>
      <p:bldP spid="99" grpId="0" animBg="1"/>
      <p:bldP spid="119" grpId="0"/>
      <p:bldP spid="120" grpId="0" animBg="1"/>
      <p:bldP spid="121" grpId="0"/>
      <p:bldP spid="124" grpId="0" animBg="1"/>
      <p:bldP spid="125" grpId="0"/>
      <p:bldP spid="128" grpId="0" animBg="1"/>
      <p:bldP spid="129" grpId="0"/>
      <p:bldP spid="130" grpId="0" animBg="1"/>
      <p:bldP spid="137" grpId="0"/>
      <p:bldP spid="1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a:normAutofit/>
          </a:bodyPr>
          <a:lstStyle/>
          <a:p>
            <a:pPr lvl="0" algn="l"/>
            <a:r>
              <a:rPr lang="en-US" dirty="0"/>
              <a:t>EVALUATION</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grpSp>
        <p:nvGrpSpPr>
          <p:cNvPr id="63" name="Group 62">
            <a:extLst>
              <a:ext uri="{FF2B5EF4-FFF2-40B4-BE49-F238E27FC236}">
                <a16:creationId xmlns:a16="http://schemas.microsoft.com/office/drawing/2014/main" id="{C0B53819-E065-6049-B741-EBC768A1BC6B}"/>
              </a:ext>
            </a:extLst>
          </p:cNvPr>
          <p:cNvGrpSpPr/>
          <p:nvPr/>
        </p:nvGrpSpPr>
        <p:grpSpPr>
          <a:xfrm>
            <a:off x="8246902" y="1167922"/>
            <a:ext cx="1517999" cy="992277"/>
            <a:chOff x="7526422" y="3461879"/>
            <a:chExt cx="2877844" cy="1881172"/>
          </a:xfrm>
        </p:grpSpPr>
        <p:sp>
          <p:nvSpPr>
            <p:cNvPr id="64" name="Notched Right Arrow 63">
              <a:extLst>
                <a:ext uri="{FF2B5EF4-FFF2-40B4-BE49-F238E27FC236}">
                  <a16:creationId xmlns:a16="http://schemas.microsoft.com/office/drawing/2014/main" id="{D8B90DDC-87A4-FB49-8819-CDE6D4C21AEF}"/>
                </a:ext>
              </a:extLst>
            </p:cNvPr>
            <p:cNvSpPr/>
            <p:nvPr/>
          </p:nvSpPr>
          <p:spPr bwMode="auto">
            <a:xfrm>
              <a:off x="7526422" y="3461879"/>
              <a:ext cx="2877844" cy="1500896"/>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7" name="Freeform 151">
              <a:extLst>
                <a:ext uri="{FF2B5EF4-FFF2-40B4-BE49-F238E27FC236}">
                  <a16:creationId xmlns:a16="http://schemas.microsoft.com/office/drawing/2014/main" id="{0C3651D4-54AE-B54C-9D5E-460AF7B01B27}"/>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anchor="ctr"/>
            <a:lstStyle/>
            <a:p>
              <a:pPr>
                <a:defRPr/>
              </a:pPr>
              <a:endParaRPr lang="en-US" sz="2701" dirty="0"/>
            </a:p>
          </p:txBody>
        </p:sp>
        <p:sp>
          <p:nvSpPr>
            <p:cNvPr id="88" name="Oval 87">
              <a:extLst>
                <a:ext uri="{FF2B5EF4-FFF2-40B4-BE49-F238E27FC236}">
                  <a16:creationId xmlns:a16="http://schemas.microsoft.com/office/drawing/2014/main" id="{8F51DB4D-70C4-C84D-8AA2-808D77298B1D}"/>
                </a:ext>
              </a:extLst>
            </p:cNvPr>
            <p:cNvSpPr/>
            <p:nvPr/>
          </p:nvSpPr>
          <p:spPr>
            <a:xfrm>
              <a:off x="8541066" y="4464461"/>
              <a:ext cx="878590" cy="878590"/>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04</a:t>
              </a:r>
              <a:endParaRPr lang="en-US" sz="1800" b="1" dirty="0"/>
            </a:p>
          </p:txBody>
        </p:sp>
      </p:grpSp>
      <p:sp>
        <p:nvSpPr>
          <p:cNvPr id="134" name="Rectangle 133">
            <a:extLst>
              <a:ext uri="{FF2B5EF4-FFF2-40B4-BE49-F238E27FC236}">
                <a16:creationId xmlns:a16="http://schemas.microsoft.com/office/drawing/2014/main" id="{531B75D8-851B-7B41-B066-8E85BC53674C}"/>
              </a:ext>
            </a:extLst>
          </p:cNvPr>
          <p:cNvSpPr/>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49" name="Text Placeholder 3">
            <a:extLst>
              <a:ext uri="{FF2B5EF4-FFF2-40B4-BE49-F238E27FC236}">
                <a16:creationId xmlns:a16="http://schemas.microsoft.com/office/drawing/2014/main" id="{F7DBECB4-B80C-464F-AFF7-63475000FFBA}"/>
              </a:ext>
            </a:extLst>
          </p:cNvPr>
          <p:cNvSpPr txBox="1">
            <a:spLocks/>
          </p:cNvSpPr>
          <p:nvPr/>
        </p:nvSpPr>
        <p:spPr>
          <a:xfrm>
            <a:off x="1380837" y="4473721"/>
            <a:ext cx="10723531"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558800" indent="-558800">
              <a:spcBef>
                <a:spcPts val="3000"/>
              </a:spcBef>
              <a:buClr>
                <a:schemeClr val="accent1"/>
              </a:buClr>
            </a:pPr>
            <a:r>
              <a:rPr lang="en-US" sz="2800" b="1" dirty="0">
                <a:solidFill>
                  <a:schemeClr val="accent3"/>
                </a:solidFill>
                <a:cs typeface="MS PGothic" charset="0"/>
              </a:rPr>
              <a:t>Q1</a:t>
            </a:r>
            <a:r>
              <a:rPr lang="en-US" sz="2400" dirty="0">
                <a:solidFill>
                  <a:schemeClr val="tx1"/>
                </a:solidFill>
                <a:cs typeface="MS PGothic" charset="0"/>
              </a:rPr>
              <a:t>  </a:t>
            </a:r>
            <a:r>
              <a:rPr lang="en-US" sz="2800" dirty="0">
                <a:solidFill>
                  <a:schemeClr val="tx1"/>
                </a:solidFill>
                <a:cs typeface="MS PGothic" charset="0"/>
              </a:rPr>
              <a:t>Did the interview meet its purpose?</a:t>
            </a:r>
          </a:p>
          <a:p>
            <a:pPr marL="558800" indent="-558800">
              <a:spcBef>
                <a:spcPts val="3000"/>
              </a:spcBef>
              <a:buClr>
                <a:schemeClr val="accent1"/>
              </a:buClr>
            </a:pPr>
            <a:r>
              <a:rPr lang="en-US" sz="2800" b="1" dirty="0">
                <a:solidFill>
                  <a:schemeClr val="accent3"/>
                </a:solidFill>
                <a:cs typeface="MS PGothic" charset="0"/>
              </a:rPr>
              <a:t>Q2</a:t>
            </a:r>
            <a:r>
              <a:rPr lang="en-US" sz="2800" b="1" dirty="0">
                <a:solidFill>
                  <a:schemeClr val="accent1"/>
                </a:solidFill>
                <a:cs typeface="MS PGothic" charset="0"/>
              </a:rPr>
              <a:t> </a:t>
            </a:r>
            <a:r>
              <a:rPr lang="en-US" sz="2800" dirty="0">
                <a:solidFill>
                  <a:schemeClr val="tx1"/>
                </a:solidFill>
                <a:cs typeface="MS PGothic" charset="0"/>
              </a:rPr>
              <a:t> Did you accomplish what was on the Interview Planning Matrix?</a:t>
            </a:r>
          </a:p>
          <a:p>
            <a:pPr marL="0" indent="0">
              <a:spcBef>
                <a:spcPts val="3000"/>
              </a:spcBef>
              <a:buClr>
                <a:schemeClr val="accent1"/>
              </a:buClr>
            </a:pPr>
            <a:r>
              <a:rPr lang="en-US" sz="2800" b="1" dirty="0">
                <a:solidFill>
                  <a:schemeClr val="accent3"/>
                </a:solidFill>
                <a:cs typeface="MS PGothic" charset="0"/>
              </a:rPr>
              <a:t>Q3</a:t>
            </a:r>
            <a:r>
              <a:rPr lang="en-US" sz="2800" dirty="0">
                <a:solidFill>
                  <a:schemeClr val="tx1"/>
                </a:solidFill>
                <a:cs typeface="MS PGothic" charset="0"/>
              </a:rPr>
              <a:t>  Can you answer all of the evaluation questions?  </a:t>
            </a:r>
          </a:p>
          <a:p>
            <a:pPr marL="508000" indent="-508000">
              <a:spcBef>
                <a:spcPts val="1200"/>
              </a:spcBef>
              <a:buClr>
                <a:schemeClr val="accent1"/>
              </a:buClr>
            </a:pPr>
            <a:endParaRPr lang="en-US" sz="2400" dirty="0">
              <a:solidFill>
                <a:schemeClr val="tx1"/>
              </a:solidFill>
              <a:cs typeface="MS PGothic" charset="0"/>
            </a:endParaRPr>
          </a:p>
        </p:txBody>
      </p:sp>
      <p:sp>
        <p:nvSpPr>
          <p:cNvPr id="150" name="Rectangle 149">
            <a:extLst>
              <a:ext uri="{FF2B5EF4-FFF2-40B4-BE49-F238E27FC236}">
                <a16:creationId xmlns:a16="http://schemas.microsoft.com/office/drawing/2014/main" id="{1EAA49B4-268B-744B-8097-57ECABFD31EA}"/>
              </a:ext>
            </a:extLst>
          </p:cNvPr>
          <p:cNvSpPr/>
          <p:nvPr/>
        </p:nvSpPr>
        <p:spPr>
          <a:xfrm>
            <a:off x="1243930" y="2539916"/>
            <a:ext cx="10917590" cy="646331"/>
          </a:xfrm>
          <a:prstGeom prst="rect">
            <a:avLst/>
          </a:prstGeom>
          <a:solidFill>
            <a:schemeClr val="accent4"/>
          </a:solidFill>
        </p:spPr>
        <p:txBody>
          <a:bodyPr wrap="square">
            <a:spAutoFit/>
          </a:bodyPr>
          <a:lstStyle/>
          <a:p>
            <a:pPr algn="ctr"/>
            <a:r>
              <a:rPr lang="en-US" sz="3600" b="1" dirty="0">
                <a:solidFill>
                  <a:schemeClr val="bg1"/>
                </a:solidFill>
              </a:rPr>
              <a:t>Questions to Ask Yourself</a:t>
            </a:r>
            <a:endParaRPr lang="en-US" sz="4400" b="1" dirty="0">
              <a:solidFill>
                <a:schemeClr val="bg1"/>
              </a:solidFill>
            </a:endParaRPr>
          </a:p>
        </p:txBody>
      </p:sp>
      <p:grpSp>
        <p:nvGrpSpPr>
          <p:cNvPr id="151" name="Group 150">
            <a:extLst>
              <a:ext uri="{FF2B5EF4-FFF2-40B4-BE49-F238E27FC236}">
                <a16:creationId xmlns:a16="http://schemas.microsoft.com/office/drawing/2014/main" id="{DD054B7F-5B1E-7445-BFEB-79F845931CD3}"/>
              </a:ext>
            </a:extLst>
          </p:cNvPr>
          <p:cNvGrpSpPr/>
          <p:nvPr/>
        </p:nvGrpSpPr>
        <p:grpSpPr>
          <a:xfrm>
            <a:off x="666853" y="2477849"/>
            <a:ext cx="783868" cy="783867"/>
            <a:chOff x="6074504" y="5568057"/>
            <a:chExt cx="933399" cy="933398"/>
          </a:xfrm>
        </p:grpSpPr>
        <p:sp>
          <p:nvSpPr>
            <p:cNvPr id="152" name="Shape 7274">
              <a:extLst>
                <a:ext uri="{FF2B5EF4-FFF2-40B4-BE49-F238E27FC236}">
                  <a16:creationId xmlns:a16="http://schemas.microsoft.com/office/drawing/2014/main" id="{4E234E5F-FABF-A643-AE1F-463C2D868334}"/>
                </a:ext>
              </a:extLst>
            </p:cNvPr>
            <p:cNvSpPr/>
            <p:nvPr/>
          </p:nvSpPr>
          <p:spPr>
            <a:xfrm>
              <a:off x="6074504" y="5568057"/>
              <a:ext cx="933399" cy="933398"/>
            </a:xfrm>
            <a:prstGeom prst="ellipse">
              <a:avLst/>
            </a:prstGeom>
            <a:solidFill>
              <a:schemeClr val="accent4"/>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153" name="Picture 152">
              <a:extLst>
                <a:ext uri="{FF2B5EF4-FFF2-40B4-BE49-F238E27FC236}">
                  <a16:creationId xmlns:a16="http://schemas.microsoft.com/office/drawing/2014/main" id="{E11F61A7-FB30-0A44-BE2D-838B1F1D95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grpSp>
        <p:nvGrpSpPr>
          <p:cNvPr id="154" name="Group 153">
            <a:extLst>
              <a:ext uri="{FF2B5EF4-FFF2-40B4-BE49-F238E27FC236}">
                <a16:creationId xmlns:a16="http://schemas.microsoft.com/office/drawing/2014/main" id="{8C1AAFCA-91A8-0C44-AE1C-20C4BD935093}"/>
              </a:ext>
            </a:extLst>
          </p:cNvPr>
          <p:cNvGrpSpPr/>
          <p:nvPr/>
        </p:nvGrpSpPr>
        <p:grpSpPr>
          <a:xfrm>
            <a:off x="10739892" y="1172901"/>
            <a:ext cx="1516121" cy="1000425"/>
            <a:chOff x="10089180" y="3461879"/>
            <a:chExt cx="2877844" cy="1898968"/>
          </a:xfrm>
        </p:grpSpPr>
        <p:sp>
          <p:nvSpPr>
            <p:cNvPr id="155" name="Notched Right Arrow 154">
              <a:extLst>
                <a:ext uri="{FF2B5EF4-FFF2-40B4-BE49-F238E27FC236}">
                  <a16:creationId xmlns:a16="http://schemas.microsoft.com/office/drawing/2014/main" id="{115ACD08-3243-4C45-A530-C3941555A579}"/>
                </a:ext>
              </a:extLst>
            </p:cNvPr>
            <p:cNvSpPr/>
            <p:nvPr/>
          </p:nvSpPr>
          <p:spPr bwMode="auto">
            <a:xfrm>
              <a:off x="10089180" y="3461879"/>
              <a:ext cx="2877844" cy="1500897"/>
            </a:xfrm>
            <a:prstGeom prst="notchedRightArrow">
              <a:avLst>
                <a:gd name="adj1" fmla="val 100000"/>
                <a:gd name="adj2" fmla="val 34681"/>
              </a:avLst>
            </a:prstGeom>
            <a:solidFill>
              <a:schemeClr val="accent4"/>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157" name="Group 156">
              <a:extLst>
                <a:ext uri="{FF2B5EF4-FFF2-40B4-BE49-F238E27FC236}">
                  <a16:creationId xmlns:a16="http://schemas.microsoft.com/office/drawing/2014/main" id="{B482ABF9-ADD1-324C-B3A3-6A31D431670E}"/>
                </a:ext>
              </a:extLst>
            </p:cNvPr>
            <p:cNvGrpSpPr/>
            <p:nvPr/>
          </p:nvGrpSpPr>
          <p:grpSpPr>
            <a:xfrm>
              <a:off x="11227409" y="3625270"/>
              <a:ext cx="607061" cy="678811"/>
              <a:chOff x="11225275" y="4666851"/>
              <a:chExt cx="647434" cy="723956"/>
            </a:xfrm>
          </p:grpSpPr>
          <p:sp>
            <p:nvSpPr>
              <p:cNvPr id="159" name="Freeform 455">
                <a:extLst>
                  <a:ext uri="{FF2B5EF4-FFF2-40B4-BE49-F238E27FC236}">
                    <a16:creationId xmlns:a16="http://schemas.microsoft.com/office/drawing/2014/main" id="{887D4C14-97DF-A646-B25C-EA06F30BFC99}"/>
                  </a:ext>
                </a:extLst>
              </p:cNvPr>
              <p:cNvSpPr>
                <a:spLocks/>
              </p:cNvSpPr>
              <p:nvPr/>
            </p:nvSpPr>
            <p:spPr bwMode="auto">
              <a:xfrm>
                <a:off x="11225275" y="4666851"/>
                <a:ext cx="567739" cy="720077"/>
              </a:xfrm>
              <a:custGeom>
                <a:avLst/>
                <a:gdLst>
                  <a:gd name="T0" fmla="*/ 2854 w 3221"/>
                  <a:gd name="T1" fmla="*/ 0 h 4086"/>
                  <a:gd name="T2" fmla="*/ 2951 w 3221"/>
                  <a:gd name="T3" fmla="*/ 13 h 4086"/>
                  <a:gd name="T4" fmla="*/ 3038 w 3221"/>
                  <a:gd name="T5" fmla="*/ 50 h 4086"/>
                  <a:gd name="T6" fmla="*/ 3113 w 3221"/>
                  <a:gd name="T7" fmla="*/ 108 h 4086"/>
                  <a:gd name="T8" fmla="*/ 3171 w 3221"/>
                  <a:gd name="T9" fmla="*/ 181 h 4086"/>
                  <a:gd name="T10" fmla="*/ 3208 w 3221"/>
                  <a:gd name="T11" fmla="*/ 270 h 4086"/>
                  <a:gd name="T12" fmla="*/ 3221 w 3221"/>
                  <a:gd name="T13" fmla="*/ 367 h 4086"/>
                  <a:gd name="T14" fmla="*/ 3154 w 3221"/>
                  <a:gd name="T15" fmla="*/ 2095 h 4086"/>
                  <a:gd name="T16" fmla="*/ 3017 w 3221"/>
                  <a:gd name="T17" fmla="*/ 2063 h 4086"/>
                  <a:gd name="T18" fmla="*/ 2946 w 3221"/>
                  <a:gd name="T19" fmla="*/ 367 h 4086"/>
                  <a:gd name="T20" fmla="*/ 2933 w 3221"/>
                  <a:gd name="T21" fmla="*/ 321 h 4086"/>
                  <a:gd name="T22" fmla="*/ 2900 w 3221"/>
                  <a:gd name="T23" fmla="*/ 287 h 4086"/>
                  <a:gd name="T24" fmla="*/ 2854 w 3221"/>
                  <a:gd name="T25" fmla="*/ 275 h 4086"/>
                  <a:gd name="T26" fmla="*/ 855 w 3221"/>
                  <a:gd name="T27" fmla="*/ 279 h 4086"/>
                  <a:gd name="T28" fmla="*/ 814 w 3221"/>
                  <a:gd name="T29" fmla="*/ 302 h 4086"/>
                  <a:gd name="T30" fmla="*/ 790 w 3221"/>
                  <a:gd name="T31" fmla="*/ 342 h 4086"/>
                  <a:gd name="T32" fmla="*/ 787 w 3221"/>
                  <a:gd name="T33" fmla="*/ 512 h 4086"/>
                  <a:gd name="T34" fmla="*/ 2391 w 3221"/>
                  <a:gd name="T35" fmla="*/ 516 h 4086"/>
                  <a:gd name="T36" fmla="*/ 2484 w 3221"/>
                  <a:gd name="T37" fmla="*/ 541 h 4086"/>
                  <a:gd name="T38" fmla="*/ 2565 w 3221"/>
                  <a:gd name="T39" fmla="*/ 589 h 4086"/>
                  <a:gd name="T40" fmla="*/ 2632 w 3221"/>
                  <a:gd name="T41" fmla="*/ 655 h 4086"/>
                  <a:gd name="T42" fmla="*/ 2680 w 3221"/>
                  <a:gd name="T43" fmla="*/ 736 h 4086"/>
                  <a:gd name="T44" fmla="*/ 2705 w 3221"/>
                  <a:gd name="T45" fmla="*/ 830 h 4086"/>
                  <a:gd name="T46" fmla="*/ 2709 w 3221"/>
                  <a:gd name="T47" fmla="*/ 2051 h 4086"/>
                  <a:gd name="T48" fmla="*/ 2523 w 3221"/>
                  <a:gd name="T49" fmla="*/ 2080 h 4086"/>
                  <a:gd name="T50" fmla="*/ 2434 w 3221"/>
                  <a:gd name="T51" fmla="*/ 879 h 4086"/>
                  <a:gd name="T52" fmla="*/ 2420 w 3221"/>
                  <a:gd name="T53" fmla="*/ 833 h 4086"/>
                  <a:gd name="T54" fmla="*/ 2388 w 3221"/>
                  <a:gd name="T55" fmla="*/ 800 h 4086"/>
                  <a:gd name="T56" fmla="*/ 2342 w 3221"/>
                  <a:gd name="T57" fmla="*/ 788 h 4086"/>
                  <a:gd name="T58" fmla="*/ 342 w 3221"/>
                  <a:gd name="T59" fmla="*/ 790 h 4086"/>
                  <a:gd name="T60" fmla="*/ 302 w 3221"/>
                  <a:gd name="T61" fmla="*/ 814 h 4086"/>
                  <a:gd name="T62" fmla="*/ 278 w 3221"/>
                  <a:gd name="T63" fmla="*/ 855 h 4086"/>
                  <a:gd name="T64" fmla="*/ 275 w 3221"/>
                  <a:gd name="T65" fmla="*/ 3718 h 4086"/>
                  <a:gd name="T66" fmla="*/ 287 w 3221"/>
                  <a:gd name="T67" fmla="*/ 3765 h 4086"/>
                  <a:gd name="T68" fmla="*/ 321 w 3221"/>
                  <a:gd name="T69" fmla="*/ 3798 h 4086"/>
                  <a:gd name="T70" fmla="*/ 367 w 3221"/>
                  <a:gd name="T71" fmla="*/ 3810 h 4086"/>
                  <a:gd name="T72" fmla="*/ 1792 w 3221"/>
                  <a:gd name="T73" fmla="*/ 3885 h 4086"/>
                  <a:gd name="T74" fmla="*/ 1893 w 3221"/>
                  <a:gd name="T75" fmla="*/ 4022 h 4086"/>
                  <a:gd name="T76" fmla="*/ 367 w 3221"/>
                  <a:gd name="T77" fmla="*/ 4086 h 4086"/>
                  <a:gd name="T78" fmla="*/ 270 w 3221"/>
                  <a:gd name="T79" fmla="*/ 4072 h 4086"/>
                  <a:gd name="T80" fmla="*/ 182 w 3221"/>
                  <a:gd name="T81" fmla="*/ 4035 h 4086"/>
                  <a:gd name="T82" fmla="*/ 107 w 3221"/>
                  <a:gd name="T83" fmla="*/ 3977 h 4086"/>
                  <a:gd name="T84" fmla="*/ 50 w 3221"/>
                  <a:gd name="T85" fmla="*/ 3904 h 4086"/>
                  <a:gd name="T86" fmla="*/ 12 w 3221"/>
                  <a:gd name="T87" fmla="*/ 3815 h 4086"/>
                  <a:gd name="T88" fmla="*/ 0 w 3221"/>
                  <a:gd name="T89" fmla="*/ 3718 h 4086"/>
                  <a:gd name="T90" fmla="*/ 2 w 3221"/>
                  <a:gd name="T91" fmla="*/ 830 h 4086"/>
                  <a:gd name="T92" fmla="*/ 29 w 3221"/>
                  <a:gd name="T93" fmla="*/ 736 h 4086"/>
                  <a:gd name="T94" fmla="*/ 76 w 3221"/>
                  <a:gd name="T95" fmla="*/ 655 h 4086"/>
                  <a:gd name="T96" fmla="*/ 142 w 3221"/>
                  <a:gd name="T97" fmla="*/ 589 h 4086"/>
                  <a:gd name="T98" fmla="*/ 225 w 3221"/>
                  <a:gd name="T99" fmla="*/ 541 h 4086"/>
                  <a:gd name="T100" fmla="*/ 317 w 3221"/>
                  <a:gd name="T101" fmla="*/ 516 h 4086"/>
                  <a:gd name="T102" fmla="*/ 512 w 3221"/>
                  <a:gd name="T103" fmla="*/ 512 h 4086"/>
                  <a:gd name="T104" fmla="*/ 516 w 3221"/>
                  <a:gd name="T105" fmla="*/ 317 h 4086"/>
                  <a:gd name="T106" fmla="*/ 541 w 3221"/>
                  <a:gd name="T107" fmla="*/ 224 h 4086"/>
                  <a:gd name="T108" fmla="*/ 588 w 3221"/>
                  <a:gd name="T109" fmla="*/ 143 h 4086"/>
                  <a:gd name="T110" fmla="*/ 656 w 3221"/>
                  <a:gd name="T111" fmla="*/ 76 h 4086"/>
                  <a:gd name="T112" fmla="*/ 737 w 3221"/>
                  <a:gd name="T113" fmla="*/ 29 h 4086"/>
                  <a:gd name="T114" fmla="*/ 829 w 3221"/>
                  <a:gd name="T115" fmla="*/ 3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1" h="4086">
                    <a:moveTo>
                      <a:pt x="879" y="0"/>
                    </a:moveTo>
                    <a:lnTo>
                      <a:pt x="2854" y="0"/>
                    </a:lnTo>
                    <a:lnTo>
                      <a:pt x="2903" y="3"/>
                    </a:lnTo>
                    <a:lnTo>
                      <a:pt x="2951" y="13"/>
                    </a:lnTo>
                    <a:lnTo>
                      <a:pt x="2996" y="29"/>
                    </a:lnTo>
                    <a:lnTo>
                      <a:pt x="3038" y="50"/>
                    </a:lnTo>
                    <a:lnTo>
                      <a:pt x="3078" y="76"/>
                    </a:lnTo>
                    <a:lnTo>
                      <a:pt x="3113" y="108"/>
                    </a:lnTo>
                    <a:lnTo>
                      <a:pt x="3145" y="143"/>
                    </a:lnTo>
                    <a:lnTo>
                      <a:pt x="3171" y="181"/>
                    </a:lnTo>
                    <a:lnTo>
                      <a:pt x="3192" y="224"/>
                    </a:lnTo>
                    <a:lnTo>
                      <a:pt x="3208" y="270"/>
                    </a:lnTo>
                    <a:lnTo>
                      <a:pt x="3218" y="317"/>
                    </a:lnTo>
                    <a:lnTo>
                      <a:pt x="3221" y="367"/>
                    </a:lnTo>
                    <a:lnTo>
                      <a:pt x="3221" y="2118"/>
                    </a:lnTo>
                    <a:lnTo>
                      <a:pt x="3154" y="2095"/>
                    </a:lnTo>
                    <a:lnTo>
                      <a:pt x="3086" y="2077"/>
                    </a:lnTo>
                    <a:lnTo>
                      <a:pt x="3017" y="2063"/>
                    </a:lnTo>
                    <a:lnTo>
                      <a:pt x="2946" y="2053"/>
                    </a:lnTo>
                    <a:lnTo>
                      <a:pt x="2946" y="367"/>
                    </a:lnTo>
                    <a:lnTo>
                      <a:pt x="2942" y="342"/>
                    </a:lnTo>
                    <a:lnTo>
                      <a:pt x="2933" y="321"/>
                    </a:lnTo>
                    <a:lnTo>
                      <a:pt x="2918" y="302"/>
                    </a:lnTo>
                    <a:lnTo>
                      <a:pt x="2900" y="287"/>
                    </a:lnTo>
                    <a:lnTo>
                      <a:pt x="2879" y="279"/>
                    </a:lnTo>
                    <a:lnTo>
                      <a:pt x="2854" y="275"/>
                    </a:lnTo>
                    <a:lnTo>
                      <a:pt x="879" y="275"/>
                    </a:lnTo>
                    <a:lnTo>
                      <a:pt x="855" y="279"/>
                    </a:lnTo>
                    <a:lnTo>
                      <a:pt x="833" y="287"/>
                    </a:lnTo>
                    <a:lnTo>
                      <a:pt x="814" y="302"/>
                    </a:lnTo>
                    <a:lnTo>
                      <a:pt x="799" y="321"/>
                    </a:lnTo>
                    <a:lnTo>
                      <a:pt x="790" y="342"/>
                    </a:lnTo>
                    <a:lnTo>
                      <a:pt x="787" y="367"/>
                    </a:lnTo>
                    <a:lnTo>
                      <a:pt x="787" y="512"/>
                    </a:lnTo>
                    <a:lnTo>
                      <a:pt x="2342" y="512"/>
                    </a:lnTo>
                    <a:lnTo>
                      <a:pt x="2391" y="516"/>
                    </a:lnTo>
                    <a:lnTo>
                      <a:pt x="2439" y="526"/>
                    </a:lnTo>
                    <a:lnTo>
                      <a:pt x="2484" y="541"/>
                    </a:lnTo>
                    <a:lnTo>
                      <a:pt x="2526" y="563"/>
                    </a:lnTo>
                    <a:lnTo>
                      <a:pt x="2565" y="589"/>
                    </a:lnTo>
                    <a:lnTo>
                      <a:pt x="2601" y="620"/>
                    </a:lnTo>
                    <a:lnTo>
                      <a:pt x="2632" y="655"/>
                    </a:lnTo>
                    <a:lnTo>
                      <a:pt x="2659" y="694"/>
                    </a:lnTo>
                    <a:lnTo>
                      <a:pt x="2680" y="736"/>
                    </a:lnTo>
                    <a:lnTo>
                      <a:pt x="2695" y="781"/>
                    </a:lnTo>
                    <a:lnTo>
                      <a:pt x="2705" y="830"/>
                    </a:lnTo>
                    <a:lnTo>
                      <a:pt x="2709" y="879"/>
                    </a:lnTo>
                    <a:lnTo>
                      <a:pt x="2709" y="2051"/>
                    </a:lnTo>
                    <a:lnTo>
                      <a:pt x="2614" y="2062"/>
                    </a:lnTo>
                    <a:lnTo>
                      <a:pt x="2523" y="2080"/>
                    </a:lnTo>
                    <a:lnTo>
                      <a:pt x="2434" y="2107"/>
                    </a:lnTo>
                    <a:lnTo>
                      <a:pt x="2434" y="879"/>
                    </a:lnTo>
                    <a:lnTo>
                      <a:pt x="2430" y="855"/>
                    </a:lnTo>
                    <a:lnTo>
                      <a:pt x="2420" y="833"/>
                    </a:lnTo>
                    <a:lnTo>
                      <a:pt x="2406" y="814"/>
                    </a:lnTo>
                    <a:lnTo>
                      <a:pt x="2388" y="800"/>
                    </a:lnTo>
                    <a:lnTo>
                      <a:pt x="2365" y="790"/>
                    </a:lnTo>
                    <a:lnTo>
                      <a:pt x="2342" y="788"/>
                    </a:lnTo>
                    <a:lnTo>
                      <a:pt x="367" y="788"/>
                    </a:lnTo>
                    <a:lnTo>
                      <a:pt x="342" y="790"/>
                    </a:lnTo>
                    <a:lnTo>
                      <a:pt x="321" y="800"/>
                    </a:lnTo>
                    <a:lnTo>
                      <a:pt x="302" y="814"/>
                    </a:lnTo>
                    <a:lnTo>
                      <a:pt x="287" y="833"/>
                    </a:lnTo>
                    <a:lnTo>
                      <a:pt x="278" y="855"/>
                    </a:lnTo>
                    <a:lnTo>
                      <a:pt x="275" y="879"/>
                    </a:lnTo>
                    <a:lnTo>
                      <a:pt x="275" y="3718"/>
                    </a:lnTo>
                    <a:lnTo>
                      <a:pt x="278" y="3743"/>
                    </a:lnTo>
                    <a:lnTo>
                      <a:pt x="287" y="3765"/>
                    </a:lnTo>
                    <a:lnTo>
                      <a:pt x="302" y="3784"/>
                    </a:lnTo>
                    <a:lnTo>
                      <a:pt x="321" y="3798"/>
                    </a:lnTo>
                    <a:lnTo>
                      <a:pt x="342" y="3808"/>
                    </a:lnTo>
                    <a:lnTo>
                      <a:pt x="367" y="3810"/>
                    </a:lnTo>
                    <a:lnTo>
                      <a:pt x="1750" y="3810"/>
                    </a:lnTo>
                    <a:lnTo>
                      <a:pt x="1792" y="3885"/>
                    </a:lnTo>
                    <a:lnTo>
                      <a:pt x="1841" y="3955"/>
                    </a:lnTo>
                    <a:lnTo>
                      <a:pt x="1893" y="4022"/>
                    </a:lnTo>
                    <a:lnTo>
                      <a:pt x="1951" y="4086"/>
                    </a:lnTo>
                    <a:lnTo>
                      <a:pt x="367" y="4086"/>
                    </a:lnTo>
                    <a:lnTo>
                      <a:pt x="317" y="4082"/>
                    </a:lnTo>
                    <a:lnTo>
                      <a:pt x="270" y="4072"/>
                    </a:lnTo>
                    <a:lnTo>
                      <a:pt x="225" y="4056"/>
                    </a:lnTo>
                    <a:lnTo>
                      <a:pt x="182" y="4035"/>
                    </a:lnTo>
                    <a:lnTo>
                      <a:pt x="142" y="4008"/>
                    </a:lnTo>
                    <a:lnTo>
                      <a:pt x="107" y="3977"/>
                    </a:lnTo>
                    <a:lnTo>
                      <a:pt x="76" y="3942"/>
                    </a:lnTo>
                    <a:lnTo>
                      <a:pt x="50" y="3904"/>
                    </a:lnTo>
                    <a:lnTo>
                      <a:pt x="29" y="3861"/>
                    </a:lnTo>
                    <a:lnTo>
                      <a:pt x="12" y="3815"/>
                    </a:lnTo>
                    <a:lnTo>
                      <a:pt x="2" y="3768"/>
                    </a:lnTo>
                    <a:lnTo>
                      <a:pt x="0" y="3718"/>
                    </a:lnTo>
                    <a:lnTo>
                      <a:pt x="0" y="879"/>
                    </a:lnTo>
                    <a:lnTo>
                      <a:pt x="2" y="830"/>
                    </a:lnTo>
                    <a:lnTo>
                      <a:pt x="12" y="781"/>
                    </a:lnTo>
                    <a:lnTo>
                      <a:pt x="29" y="736"/>
                    </a:lnTo>
                    <a:lnTo>
                      <a:pt x="50" y="694"/>
                    </a:lnTo>
                    <a:lnTo>
                      <a:pt x="76" y="655"/>
                    </a:lnTo>
                    <a:lnTo>
                      <a:pt x="107" y="620"/>
                    </a:lnTo>
                    <a:lnTo>
                      <a:pt x="142" y="589"/>
                    </a:lnTo>
                    <a:lnTo>
                      <a:pt x="182" y="563"/>
                    </a:lnTo>
                    <a:lnTo>
                      <a:pt x="225" y="541"/>
                    </a:lnTo>
                    <a:lnTo>
                      <a:pt x="270" y="526"/>
                    </a:lnTo>
                    <a:lnTo>
                      <a:pt x="317" y="516"/>
                    </a:lnTo>
                    <a:lnTo>
                      <a:pt x="367" y="512"/>
                    </a:lnTo>
                    <a:lnTo>
                      <a:pt x="512" y="512"/>
                    </a:lnTo>
                    <a:lnTo>
                      <a:pt x="512" y="367"/>
                    </a:lnTo>
                    <a:lnTo>
                      <a:pt x="516" y="317"/>
                    </a:lnTo>
                    <a:lnTo>
                      <a:pt x="526" y="270"/>
                    </a:lnTo>
                    <a:lnTo>
                      <a:pt x="541" y="224"/>
                    </a:lnTo>
                    <a:lnTo>
                      <a:pt x="562" y="181"/>
                    </a:lnTo>
                    <a:lnTo>
                      <a:pt x="588" y="143"/>
                    </a:lnTo>
                    <a:lnTo>
                      <a:pt x="619" y="108"/>
                    </a:lnTo>
                    <a:lnTo>
                      <a:pt x="656" y="76"/>
                    </a:lnTo>
                    <a:lnTo>
                      <a:pt x="694" y="50"/>
                    </a:lnTo>
                    <a:lnTo>
                      <a:pt x="737" y="29"/>
                    </a:lnTo>
                    <a:lnTo>
                      <a:pt x="782" y="13"/>
                    </a:lnTo>
                    <a:lnTo>
                      <a:pt x="829" y="3"/>
                    </a:lnTo>
                    <a:lnTo>
                      <a:pt x="8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56">
                <a:extLst>
                  <a:ext uri="{FF2B5EF4-FFF2-40B4-BE49-F238E27FC236}">
                    <a16:creationId xmlns:a16="http://schemas.microsoft.com/office/drawing/2014/main" id="{951D5982-5C5F-3F4C-A100-2F3AB70FDED0}"/>
                  </a:ext>
                </a:extLst>
              </p:cNvPr>
              <p:cNvSpPr>
                <a:spLocks/>
              </p:cNvSpPr>
              <p:nvPr/>
            </p:nvSpPr>
            <p:spPr bwMode="auto">
              <a:xfrm>
                <a:off x="11347991" y="4897473"/>
                <a:ext cx="189011" cy="48311"/>
              </a:xfrm>
              <a:custGeom>
                <a:avLst/>
                <a:gdLst>
                  <a:gd name="T0" fmla="*/ 138 w 1070"/>
                  <a:gd name="T1" fmla="*/ 0 h 276"/>
                  <a:gd name="T2" fmla="*/ 931 w 1070"/>
                  <a:gd name="T3" fmla="*/ 0 h 276"/>
                  <a:gd name="T4" fmla="*/ 964 w 1070"/>
                  <a:gd name="T5" fmla="*/ 4 h 276"/>
                  <a:gd name="T6" fmla="*/ 993 w 1070"/>
                  <a:gd name="T7" fmla="*/ 15 h 276"/>
                  <a:gd name="T8" fmla="*/ 1018 w 1070"/>
                  <a:gd name="T9" fmla="*/ 31 h 276"/>
                  <a:gd name="T10" fmla="*/ 1039 w 1070"/>
                  <a:gd name="T11" fmla="*/ 52 h 276"/>
                  <a:gd name="T12" fmla="*/ 1055 w 1070"/>
                  <a:gd name="T13" fmla="*/ 77 h 276"/>
                  <a:gd name="T14" fmla="*/ 1066 w 1070"/>
                  <a:gd name="T15" fmla="*/ 106 h 276"/>
                  <a:gd name="T16" fmla="*/ 1070 w 1070"/>
                  <a:gd name="T17" fmla="*/ 139 h 276"/>
                  <a:gd name="T18" fmla="*/ 1066 w 1070"/>
                  <a:gd name="T19" fmla="*/ 170 h 276"/>
                  <a:gd name="T20" fmla="*/ 1055 w 1070"/>
                  <a:gd name="T21" fmla="*/ 198 h 276"/>
                  <a:gd name="T22" fmla="*/ 1039 w 1070"/>
                  <a:gd name="T23" fmla="*/ 225 h 276"/>
                  <a:gd name="T24" fmla="*/ 1018 w 1070"/>
                  <a:gd name="T25" fmla="*/ 246 h 276"/>
                  <a:gd name="T26" fmla="*/ 993 w 1070"/>
                  <a:gd name="T27" fmla="*/ 262 h 276"/>
                  <a:gd name="T28" fmla="*/ 964 w 1070"/>
                  <a:gd name="T29" fmla="*/ 272 h 276"/>
                  <a:gd name="T30" fmla="*/ 931 w 1070"/>
                  <a:gd name="T31" fmla="*/ 276 h 276"/>
                  <a:gd name="T32" fmla="*/ 138 w 1070"/>
                  <a:gd name="T33" fmla="*/ 276 h 276"/>
                  <a:gd name="T34" fmla="*/ 106 w 1070"/>
                  <a:gd name="T35" fmla="*/ 272 h 276"/>
                  <a:gd name="T36" fmla="*/ 77 w 1070"/>
                  <a:gd name="T37" fmla="*/ 262 h 276"/>
                  <a:gd name="T38" fmla="*/ 52 w 1070"/>
                  <a:gd name="T39" fmla="*/ 246 h 276"/>
                  <a:gd name="T40" fmla="*/ 31 w 1070"/>
                  <a:gd name="T41" fmla="*/ 225 h 276"/>
                  <a:gd name="T42" fmla="*/ 15 w 1070"/>
                  <a:gd name="T43" fmla="*/ 198 h 276"/>
                  <a:gd name="T44" fmla="*/ 4 w 1070"/>
                  <a:gd name="T45" fmla="*/ 170 h 276"/>
                  <a:gd name="T46" fmla="*/ 0 w 1070"/>
                  <a:gd name="T47" fmla="*/ 139 h 276"/>
                  <a:gd name="T48" fmla="*/ 4 w 1070"/>
                  <a:gd name="T49" fmla="*/ 106 h 276"/>
                  <a:gd name="T50" fmla="*/ 15 w 1070"/>
                  <a:gd name="T51" fmla="*/ 77 h 276"/>
                  <a:gd name="T52" fmla="*/ 31 w 1070"/>
                  <a:gd name="T53" fmla="*/ 52 h 276"/>
                  <a:gd name="T54" fmla="*/ 52 w 1070"/>
                  <a:gd name="T55" fmla="*/ 31 h 276"/>
                  <a:gd name="T56" fmla="*/ 77 w 1070"/>
                  <a:gd name="T57" fmla="*/ 15 h 276"/>
                  <a:gd name="T58" fmla="*/ 106 w 1070"/>
                  <a:gd name="T59" fmla="*/ 4 h 276"/>
                  <a:gd name="T60" fmla="*/ 138 w 107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0" h="276">
                    <a:moveTo>
                      <a:pt x="138" y="0"/>
                    </a:moveTo>
                    <a:lnTo>
                      <a:pt x="931" y="0"/>
                    </a:lnTo>
                    <a:lnTo>
                      <a:pt x="964" y="4"/>
                    </a:lnTo>
                    <a:lnTo>
                      <a:pt x="993" y="15"/>
                    </a:lnTo>
                    <a:lnTo>
                      <a:pt x="1018" y="31"/>
                    </a:lnTo>
                    <a:lnTo>
                      <a:pt x="1039" y="52"/>
                    </a:lnTo>
                    <a:lnTo>
                      <a:pt x="1055" y="77"/>
                    </a:lnTo>
                    <a:lnTo>
                      <a:pt x="1066" y="106"/>
                    </a:lnTo>
                    <a:lnTo>
                      <a:pt x="1070" y="139"/>
                    </a:lnTo>
                    <a:lnTo>
                      <a:pt x="1066" y="170"/>
                    </a:lnTo>
                    <a:lnTo>
                      <a:pt x="1055" y="198"/>
                    </a:lnTo>
                    <a:lnTo>
                      <a:pt x="1039" y="225"/>
                    </a:lnTo>
                    <a:lnTo>
                      <a:pt x="1018" y="246"/>
                    </a:lnTo>
                    <a:lnTo>
                      <a:pt x="993" y="262"/>
                    </a:lnTo>
                    <a:lnTo>
                      <a:pt x="964" y="272"/>
                    </a:lnTo>
                    <a:lnTo>
                      <a:pt x="931" y="276"/>
                    </a:lnTo>
                    <a:lnTo>
                      <a:pt x="138" y="276"/>
                    </a:lnTo>
                    <a:lnTo>
                      <a:pt x="106" y="272"/>
                    </a:lnTo>
                    <a:lnTo>
                      <a:pt x="77" y="262"/>
                    </a:lnTo>
                    <a:lnTo>
                      <a:pt x="52" y="246"/>
                    </a:lnTo>
                    <a:lnTo>
                      <a:pt x="31" y="225"/>
                    </a:lnTo>
                    <a:lnTo>
                      <a:pt x="15" y="198"/>
                    </a:lnTo>
                    <a:lnTo>
                      <a:pt x="4" y="170"/>
                    </a:lnTo>
                    <a:lnTo>
                      <a:pt x="0" y="139"/>
                    </a:lnTo>
                    <a:lnTo>
                      <a:pt x="4" y="106"/>
                    </a:lnTo>
                    <a:lnTo>
                      <a:pt x="15" y="77"/>
                    </a:lnTo>
                    <a:lnTo>
                      <a:pt x="31" y="52"/>
                    </a:lnTo>
                    <a:lnTo>
                      <a:pt x="52" y="31"/>
                    </a:lnTo>
                    <a:lnTo>
                      <a:pt x="77" y="15"/>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57">
                <a:extLst>
                  <a:ext uri="{FF2B5EF4-FFF2-40B4-BE49-F238E27FC236}">
                    <a16:creationId xmlns:a16="http://schemas.microsoft.com/office/drawing/2014/main" id="{A99635D0-40C1-8748-9B31-627F55429CA0}"/>
                  </a:ext>
                </a:extLst>
              </p:cNvPr>
              <p:cNvSpPr>
                <a:spLocks/>
              </p:cNvSpPr>
              <p:nvPr/>
            </p:nvSpPr>
            <p:spPr bwMode="auto">
              <a:xfrm>
                <a:off x="11347991" y="5005026"/>
                <a:ext cx="231680" cy="48663"/>
              </a:xfrm>
              <a:custGeom>
                <a:avLst/>
                <a:gdLst>
                  <a:gd name="T0" fmla="*/ 138 w 1314"/>
                  <a:gd name="T1" fmla="*/ 0 h 275"/>
                  <a:gd name="T2" fmla="*/ 1176 w 1314"/>
                  <a:gd name="T3" fmla="*/ 0 h 275"/>
                  <a:gd name="T4" fmla="*/ 1207 w 1314"/>
                  <a:gd name="T5" fmla="*/ 4 h 275"/>
                  <a:gd name="T6" fmla="*/ 1237 w 1314"/>
                  <a:gd name="T7" fmla="*/ 14 h 275"/>
                  <a:gd name="T8" fmla="*/ 1262 w 1314"/>
                  <a:gd name="T9" fmla="*/ 30 h 275"/>
                  <a:gd name="T10" fmla="*/ 1284 w 1314"/>
                  <a:gd name="T11" fmla="*/ 52 h 275"/>
                  <a:gd name="T12" fmla="*/ 1300 w 1314"/>
                  <a:gd name="T13" fmla="*/ 77 h 275"/>
                  <a:gd name="T14" fmla="*/ 1310 w 1314"/>
                  <a:gd name="T15" fmla="*/ 107 h 275"/>
                  <a:gd name="T16" fmla="*/ 1314 w 1314"/>
                  <a:gd name="T17" fmla="*/ 138 h 275"/>
                  <a:gd name="T18" fmla="*/ 1310 w 1314"/>
                  <a:gd name="T19" fmla="*/ 169 h 275"/>
                  <a:gd name="T20" fmla="*/ 1300 w 1314"/>
                  <a:gd name="T21" fmla="*/ 198 h 275"/>
                  <a:gd name="T22" fmla="*/ 1284 w 1314"/>
                  <a:gd name="T23" fmla="*/ 224 h 275"/>
                  <a:gd name="T24" fmla="*/ 1262 w 1314"/>
                  <a:gd name="T25" fmla="*/ 245 h 275"/>
                  <a:gd name="T26" fmla="*/ 1237 w 1314"/>
                  <a:gd name="T27" fmla="*/ 261 h 275"/>
                  <a:gd name="T28" fmla="*/ 1207 w 1314"/>
                  <a:gd name="T29" fmla="*/ 271 h 275"/>
                  <a:gd name="T30" fmla="*/ 1176 w 1314"/>
                  <a:gd name="T31" fmla="*/ 275 h 275"/>
                  <a:gd name="T32" fmla="*/ 138 w 1314"/>
                  <a:gd name="T33" fmla="*/ 275 h 275"/>
                  <a:gd name="T34" fmla="*/ 106 w 1314"/>
                  <a:gd name="T35" fmla="*/ 271 h 275"/>
                  <a:gd name="T36" fmla="*/ 77 w 1314"/>
                  <a:gd name="T37" fmla="*/ 261 h 275"/>
                  <a:gd name="T38" fmla="*/ 52 w 1314"/>
                  <a:gd name="T39" fmla="*/ 245 h 275"/>
                  <a:gd name="T40" fmla="*/ 31 w 1314"/>
                  <a:gd name="T41" fmla="*/ 224 h 275"/>
                  <a:gd name="T42" fmla="*/ 15 w 1314"/>
                  <a:gd name="T43" fmla="*/ 198 h 275"/>
                  <a:gd name="T44" fmla="*/ 4 w 1314"/>
                  <a:gd name="T45" fmla="*/ 169 h 275"/>
                  <a:gd name="T46" fmla="*/ 0 w 1314"/>
                  <a:gd name="T47" fmla="*/ 138 h 275"/>
                  <a:gd name="T48" fmla="*/ 4 w 1314"/>
                  <a:gd name="T49" fmla="*/ 107 h 275"/>
                  <a:gd name="T50" fmla="*/ 15 w 1314"/>
                  <a:gd name="T51" fmla="*/ 77 h 275"/>
                  <a:gd name="T52" fmla="*/ 31 w 1314"/>
                  <a:gd name="T53" fmla="*/ 52 h 275"/>
                  <a:gd name="T54" fmla="*/ 52 w 1314"/>
                  <a:gd name="T55" fmla="*/ 30 h 275"/>
                  <a:gd name="T56" fmla="*/ 77 w 1314"/>
                  <a:gd name="T57" fmla="*/ 14 h 275"/>
                  <a:gd name="T58" fmla="*/ 106 w 1314"/>
                  <a:gd name="T59" fmla="*/ 4 h 275"/>
                  <a:gd name="T60" fmla="*/ 138 w 1314"/>
                  <a:gd name="T6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4" h="275">
                    <a:moveTo>
                      <a:pt x="138" y="0"/>
                    </a:moveTo>
                    <a:lnTo>
                      <a:pt x="1176" y="0"/>
                    </a:lnTo>
                    <a:lnTo>
                      <a:pt x="1207" y="4"/>
                    </a:lnTo>
                    <a:lnTo>
                      <a:pt x="1237" y="14"/>
                    </a:lnTo>
                    <a:lnTo>
                      <a:pt x="1262" y="30"/>
                    </a:lnTo>
                    <a:lnTo>
                      <a:pt x="1284" y="52"/>
                    </a:lnTo>
                    <a:lnTo>
                      <a:pt x="1300" y="77"/>
                    </a:lnTo>
                    <a:lnTo>
                      <a:pt x="1310" y="107"/>
                    </a:lnTo>
                    <a:lnTo>
                      <a:pt x="1314" y="138"/>
                    </a:lnTo>
                    <a:lnTo>
                      <a:pt x="1310" y="169"/>
                    </a:lnTo>
                    <a:lnTo>
                      <a:pt x="1300" y="198"/>
                    </a:lnTo>
                    <a:lnTo>
                      <a:pt x="1284" y="224"/>
                    </a:lnTo>
                    <a:lnTo>
                      <a:pt x="1262" y="245"/>
                    </a:lnTo>
                    <a:lnTo>
                      <a:pt x="1237" y="261"/>
                    </a:lnTo>
                    <a:lnTo>
                      <a:pt x="1207" y="271"/>
                    </a:lnTo>
                    <a:lnTo>
                      <a:pt x="1176" y="275"/>
                    </a:lnTo>
                    <a:lnTo>
                      <a:pt x="138" y="275"/>
                    </a:lnTo>
                    <a:lnTo>
                      <a:pt x="106" y="271"/>
                    </a:lnTo>
                    <a:lnTo>
                      <a:pt x="77" y="261"/>
                    </a:lnTo>
                    <a:lnTo>
                      <a:pt x="52" y="245"/>
                    </a:lnTo>
                    <a:lnTo>
                      <a:pt x="31" y="224"/>
                    </a:lnTo>
                    <a:lnTo>
                      <a:pt x="15" y="198"/>
                    </a:lnTo>
                    <a:lnTo>
                      <a:pt x="4" y="169"/>
                    </a:lnTo>
                    <a:lnTo>
                      <a:pt x="0" y="138"/>
                    </a:lnTo>
                    <a:lnTo>
                      <a:pt x="4" y="107"/>
                    </a:lnTo>
                    <a:lnTo>
                      <a:pt x="15" y="77"/>
                    </a:lnTo>
                    <a:lnTo>
                      <a:pt x="31" y="52"/>
                    </a:lnTo>
                    <a:lnTo>
                      <a:pt x="52" y="30"/>
                    </a:lnTo>
                    <a:lnTo>
                      <a:pt x="77" y="14"/>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58">
                <a:extLst>
                  <a:ext uri="{FF2B5EF4-FFF2-40B4-BE49-F238E27FC236}">
                    <a16:creationId xmlns:a16="http://schemas.microsoft.com/office/drawing/2014/main" id="{1F49BA47-5B0C-7B46-A5DD-787541E6411B}"/>
                  </a:ext>
                </a:extLst>
              </p:cNvPr>
              <p:cNvSpPr>
                <a:spLocks/>
              </p:cNvSpPr>
              <p:nvPr/>
            </p:nvSpPr>
            <p:spPr bwMode="auto">
              <a:xfrm>
                <a:off x="11347991" y="5112579"/>
                <a:ext cx="203469" cy="48663"/>
              </a:xfrm>
              <a:custGeom>
                <a:avLst/>
                <a:gdLst>
                  <a:gd name="T0" fmla="*/ 138 w 1152"/>
                  <a:gd name="T1" fmla="*/ 0 h 274"/>
                  <a:gd name="T2" fmla="*/ 1152 w 1152"/>
                  <a:gd name="T3" fmla="*/ 0 h 274"/>
                  <a:gd name="T4" fmla="*/ 1108 w 1152"/>
                  <a:gd name="T5" fmla="*/ 63 h 274"/>
                  <a:gd name="T6" fmla="*/ 1066 w 1152"/>
                  <a:gd name="T7" fmla="*/ 131 h 274"/>
                  <a:gd name="T8" fmla="*/ 1030 w 1152"/>
                  <a:gd name="T9" fmla="*/ 201 h 274"/>
                  <a:gd name="T10" fmla="*/ 998 w 1152"/>
                  <a:gd name="T11" fmla="*/ 274 h 274"/>
                  <a:gd name="T12" fmla="*/ 138 w 1152"/>
                  <a:gd name="T13" fmla="*/ 274 h 274"/>
                  <a:gd name="T14" fmla="*/ 106 w 1152"/>
                  <a:gd name="T15" fmla="*/ 270 h 274"/>
                  <a:gd name="T16" fmla="*/ 77 w 1152"/>
                  <a:gd name="T17" fmla="*/ 261 h 274"/>
                  <a:gd name="T18" fmla="*/ 52 w 1152"/>
                  <a:gd name="T19" fmla="*/ 244 h 274"/>
                  <a:gd name="T20" fmla="*/ 31 w 1152"/>
                  <a:gd name="T21" fmla="*/ 223 h 274"/>
                  <a:gd name="T22" fmla="*/ 15 w 1152"/>
                  <a:gd name="T23" fmla="*/ 197 h 274"/>
                  <a:gd name="T24" fmla="*/ 4 w 1152"/>
                  <a:gd name="T25" fmla="*/ 168 h 274"/>
                  <a:gd name="T26" fmla="*/ 0 w 1152"/>
                  <a:gd name="T27" fmla="*/ 137 h 274"/>
                  <a:gd name="T28" fmla="*/ 4 w 1152"/>
                  <a:gd name="T29" fmla="*/ 105 h 274"/>
                  <a:gd name="T30" fmla="*/ 15 w 1152"/>
                  <a:gd name="T31" fmla="*/ 76 h 274"/>
                  <a:gd name="T32" fmla="*/ 31 w 1152"/>
                  <a:gd name="T33" fmla="*/ 51 h 274"/>
                  <a:gd name="T34" fmla="*/ 52 w 1152"/>
                  <a:gd name="T35" fmla="*/ 30 h 274"/>
                  <a:gd name="T36" fmla="*/ 77 w 1152"/>
                  <a:gd name="T37" fmla="*/ 13 h 274"/>
                  <a:gd name="T38" fmla="*/ 106 w 1152"/>
                  <a:gd name="T39" fmla="*/ 2 h 274"/>
                  <a:gd name="T40" fmla="*/ 138 w 1152"/>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2" h="274">
                    <a:moveTo>
                      <a:pt x="138" y="0"/>
                    </a:moveTo>
                    <a:lnTo>
                      <a:pt x="1152" y="0"/>
                    </a:lnTo>
                    <a:lnTo>
                      <a:pt x="1108" y="63"/>
                    </a:lnTo>
                    <a:lnTo>
                      <a:pt x="1066" y="131"/>
                    </a:lnTo>
                    <a:lnTo>
                      <a:pt x="1030" y="201"/>
                    </a:lnTo>
                    <a:lnTo>
                      <a:pt x="998" y="274"/>
                    </a:lnTo>
                    <a:lnTo>
                      <a:pt x="138" y="274"/>
                    </a:lnTo>
                    <a:lnTo>
                      <a:pt x="106" y="270"/>
                    </a:lnTo>
                    <a:lnTo>
                      <a:pt x="77" y="261"/>
                    </a:lnTo>
                    <a:lnTo>
                      <a:pt x="52" y="244"/>
                    </a:lnTo>
                    <a:lnTo>
                      <a:pt x="31" y="223"/>
                    </a:lnTo>
                    <a:lnTo>
                      <a:pt x="15" y="197"/>
                    </a:lnTo>
                    <a:lnTo>
                      <a:pt x="4" y="168"/>
                    </a:lnTo>
                    <a:lnTo>
                      <a:pt x="0" y="137"/>
                    </a:lnTo>
                    <a:lnTo>
                      <a:pt x="4" y="105"/>
                    </a:lnTo>
                    <a:lnTo>
                      <a:pt x="15" y="76"/>
                    </a:lnTo>
                    <a:lnTo>
                      <a:pt x="31" y="51"/>
                    </a:lnTo>
                    <a:lnTo>
                      <a:pt x="52" y="30"/>
                    </a:lnTo>
                    <a:lnTo>
                      <a:pt x="77" y="13"/>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459">
                <a:extLst>
                  <a:ext uri="{FF2B5EF4-FFF2-40B4-BE49-F238E27FC236}">
                    <a16:creationId xmlns:a16="http://schemas.microsoft.com/office/drawing/2014/main" id="{3B4592AB-7DF6-9E4E-93DA-F977E799CD5F}"/>
                  </a:ext>
                </a:extLst>
              </p:cNvPr>
              <p:cNvSpPr>
                <a:spLocks/>
              </p:cNvSpPr>
              <p:nvPr/>
            </p:nvSpPr>
            <p:spPr bwMode="auto">
              <a:xfrm>
                <a:off x="11347991" y="5220133"/>
                <a:ext cx="163269" cy="48663"/>
              </a:xfrm>
              <a:custGeom>
                <a:avLst/>
                <a:gdLst>
                  <a:gd name="T0" fmla="*/ 138 w 925"/>
                  <a:gd name="T1" fmla="*/ 0 h 274"/>
                  <a:gd name="T2" fmla="*/ 918 w 925"/>
                  <a:gd name="T3" fmla="*/ 0 h 274"/>
                  <a:gd name="T4" fmla="*/ 914 w 925"/>
                  <a:gd name="T5" fmla="*/ 54 h 274"/>
                  <a:gd name="T6" fmla="*/ 911 w 925"/>
                  <a:gd name="T7" fmla="*/ 107 h 274"/>
                  <a:gd name="T8" fmla="*/ 915 w 925"/>
                  <a:gd name="T9" fmla="*/ 192 h 274"/>
                  <a:gd name="T10" fmla="*/ 925 w 925"/>
                  <a:gd name="T11" fmla="*/ 274 h 274"/>
                  <a:gd name="T12" fmla="*/ 138 w 925"/>
                  <a:gd name="T13" fmla="*/ 274 h 274"/>
                  <a:gd name="T14" fmla="*/ 106 w 925"/>
                  <a:gd name="T15" fmla="*/ 271 h 274"/>
                  <a:gd name="T16" fmla="*/ 77 w 925"/>
                  <a:gd name="T17" fmla="*/ 261 h 274"/>
                  <a:gd name="T18" fmla="*/ 52 w 925"/>
                  <a:gd name="T19" fmla="*/ 244 h 274"/>
                  <a:gd name="T20" fmla="*/ 31 w 925"/>
                  <a:gd name="T21" fmla="*/ 223 h 274"/>
                  <a:gd name="T22" fmla="*/ 15 w 925"/>
                  <a:gd name="T23" fmla="*/ 197 h 274"/>
                  <a:gd name="T24" fmla="*/ 4 w 925"/>
                  <a:gd name="T25" fmla="*/ 168 h 274"/>
                  <a:gd name="T26" fmla="*/ 0 w 925"/>
                  <a:gd name="T27" fmla="*/ 137 h 274"/>
                  <a:gd name="T28" fmla="*/ 4 w 925"/>
                  <a:gd name="T29" fmla="*/ 105 h 274"/>
                  <a:gd name="T30" fmla="*/ 15 w 925"/>
                  <a:gd name="T31" fmla="*/ 76 h 274"/>
                  <a:gd name="T32" fmla="*/ 31 w 925"/>
                  <a:gd name="T33" fmla="*/ 51 h 274"/>
                  <a:gd name="T34" fmla="*/ 52 w 925"/>
                  <a:gd name="T35" fmla="*/ 30 h 274"/>
                  <a:gd name="T36" fmla="*/ 77 w 925"/>
                  <a:gd name="T37" fmla="*/ 14 h 274"/>
                  <a:gd name="T38" fmla="*/ 106 w 925"/>
                  <a:gd name="T39" fmla="*/ 2 h 274"/>
                  <a:gd name="T40" fmla="*/ 138 w 925"/>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5" h="274">
                    <a:moveTo>
                      <a:pt x="138" y="0"/>
                    </a:moveTo>
                    <a:lnTo>
                      <a:pt x="918" y="0"/>
                    </a:lnTo>
                    <a:lnTo>
                      <a:pt x="914" y="54"/>
                    </a:lnTo>
                    <a:lnTo>
                      <a:pt x="911" y="107"/>
                    </a:lnTo>
                    <a:lnTo>
                      <a:pt x="915" y="192"/>
                    </a:lnTo>
                    <a:lnTo>
                      <a:pt x="925" y="274"/>
                    </a:lnTo>
                    <a:lnTo>
                      <a:pt x="138" y="274"/>
                    </a:lnTo>
                    <a:lnTo>
                      <a:pt x="106" y="271"/>
                    </a:lnTo>
                    <a:lnTo>
                      <a:pt x="77" y="261"/>
                    </a:lnTo>
                    <a:lnTo>
                      <a:pt x="52" y="244"/>
                    </a:lnTo>
                    <a:lnTo>
                      <a:pt x="31" y="223"/>
                    </a:lnTo>
                    <a:lnTo>
                      <a:pt x="15" y="197"/>
                    </a:lnTo>
                    <a:lnTo>
                      <a:pt x="4" y="168"/>
                    </a:lnTo>
                    <a:lnTo>
                      <a:pt x="0" y="137"/>
                    </a:lnTo>
                    <a:lnTo>
                      <a:pt x="4" y="105"/>
                    </a:lnTo>
                    <a:lnTo>
                      <a:pt x="15" y="76"/>
                    </a:lnTo>
                    <a:lnTo>
                      <a:pt x="31" y="51"/>
                    </a:lnTo>
                    <a:lnTo>
                      <a:pt x="52" y="30"/>
                    </a:lnTo>
                    <a:lnTo>
                      <a:pt x="77" y="14"/>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60">
                <a:extLst>
                  <a:ext uri="{FF2B5EF4-FFF2-40B4-BE49-F238E27FC236}">
                    <a16:creationId xmlns:a16="http://schemas.microsoft.com/office/drawing/2014/main" id="{7910B364-7523-5F46-9CA8-3EA3F8B16CFD}"/>
                  </a:ext>
                </a:extLst>
              </p:cNvPr>
              <p:cNvSpPr>
                <a:spLocks noEditPoints="1"/>
              </p:cNvSpPr>
              <p:nvPr/>
            </p:nvSpPr>
            <p:spPr bwMode="auto">
              <a:xfrm>
                <a:off x="11628334" y="5189101"/>
                <a:ext cx="185838" cy="100148"/>
              </a:xfrm>
              <a:custGeom>
                <a:avLst/>
                <a:gdLst>
                  <a:gd name="T0" fmla="*/ 490 w 1056"/>
                  <a:gd name="T1" fmla="*/ 81 h 568"/>
                  <a:gd name="T2" fmla="*/ 424 w 1056"/>
                  <a:gd name="T3" fmla="*/ 105 h 568"/>
                  <a:gd name="T4" fmla="*/ 370 w 1056"/>
                  <a:gd name="T5" fmla="*/ 151 h 568"/>
                  <a:gd name="T6" fmla="*/ 334 w 1056"/>
                  <a:gd name="T7" fmla="*/ 212 h 568"/>
                  <a:gd name="T8" fmla="*/ 321 w 1056"/>
                  <a:gd name="T9" fmla="*/ 283 h 568"/>
                  <a:gd name="T10" fmla="*/ 334 w 1056"/>
                  <a:gd name="T11" fmla="*/ 356 h 568"/>
                  <a:gd name="T12" fmla="*/ 370 w 1056"/>
                  <a:gd name="T13" fmla="*/ 417 h 568"/>
                  <a:gd name="T14" fmla="*/ 424 w 1056"/>
                  <a:gd name="T15" fmla="*/ 462 h 568"/>
                  <a:gd name="T16" fmla="*/ 490 w 1056"/>
                  <a:gd name="T17" fmla="*/ 487 h 568"/>
                  <a:gd name="T18" fmla="*/ 565 w 1056"/>
                  <a:gd name="T19" fmla="*/ 487 h 568"/>
                  <a:gd name="T20" fmla="*/ 632 w 1056"/>
                  <a:gd name="T21" fmla="*/ 462 h 568"/>
                  <a:gd name="T22" fmla="*/ 686 w 1056"/>
                  <a:gd name="T23" fmla="*/ 417 h 568"/>
                  <a:gd name="T24" fmla="*/ 721 w 1056"/>
                  <a:gd name="T25" fmla="*/ 356 h 568"/>
                  <a:gd name="T26" fmla="*/ 733 w 1056"/>
                  <a:gd name="T27" fmla="*/ 283 h 568"/>
                  <a:gd name="T28" fmla="*/ 721 w 1056"/>
                  <a:gd name="T29" fmla="*/ 212 h 568"/>
                  <a:gd name="T30" fmla="*/ 686 w 1056"/>
                  <a:gd name="T31" fmla="*/ 151 h 568"/>
                  <a:gd name="T32" fmla="*/ 632 w 1056"/>
                  <a:gd name="T33" fmla="*/ 105 h 568"/>
                  <a:gd name="T34" fmla="*/ 565 w 1056"/>
                  <a:gd name="T35" fmla="*/ 81 h 568"/>
                  <a:gd name="T36" fmla="*/ 527 w 1056"/>
                  <a:gd name="T37" fmla="*/ 0 h 568"/>
                  <a:gd name="T38" fmla="*/ 643 w 1056"/>
                  <a:gd name="T39" fmla="*/ 15 h 568"/>
                  <a:gd name="T40" fmla="*/ 751 w 1056"/>
                  <a:gd name="T41" fmla="*/ 54 h 568"/>
                  <a:gd name="T42" fmla="*/ 850 w 1056"/>
                  <a:gd name="T43" fmla="*/ 109 h 568"/>
                  <a:gd name="T44" fmla="*/ 934 w 1056"/>
                  <a:gd name="T45" fmla="*/ 171 h 568"/>
                  <a:gd name="T46" fmla="*/ 1004 w 1056"/>
                  <a:gd name="T47" fmla="*/ 232 h 568"/>
                  <a:gd name="T48" fmla="*/ 1056 w 1056"/>
                  <a:gd name="T49" fmla="*/ 283 h 568"/>
                  <a:gd name="T50" fmla="*/ 1004 w 1056"/>
                  <a:gd name="T51" fmla="*/ 336 h 568"/>
                  <a:gd name="T52" fmla="*/ 934 w 1056"/>
                  <a:gd name="T53" fmla="*/ 397 h 568"/>
                  <a:gd name="T54" fmla="*/ 850 w 1056"/>
                  <a:gd name="T55" fmla="*/ 459 h 568"/>
                  <a:gd name="T56" fmla="*/ 752 w 1056"/>
                  <a:gd name="T57" fmla="*/ 513 h 568"/>
                  <a:gd name="T58" fmla="*/ 643 w 1056"/>
                  <a:gd name="T59" fmla="*/ 553 h 568"/>
                  <a:gd name="T60" fmla="*/ 527 w 1056"/>
                  <a:gd name="T61" fmla="*/ 568 h 568"/>
                  <a:gd name="T62" fmla="*/ 412 w 1056"/>
                  <a:gd name="T63" fmla="*/ 553 h 568"/>
                  <a:gd name="T64" fmla="*/ 304 w 1056"/>
                  <a:gd name="T65" fmla="*/ 513 h 568"/>
                  <a:gd name="T66" fmla="*/ 206 w 1056"/>
                  <a:gd name="T67" fmla="*/ 459 h 568"/>
                  <a:gd name="T68" fmla="*/ 120 w 1056"/>
                  <a:gd name="T69" fmla="*/ 397 h 568"/>
                  <a:gd name="T70" fmla="*/ 52 w 1056"/>
                  <a:gd name="T71" fmla="*/ 336 h 568"/>
                  <a:gd name="T72" fmla="*/ 0 w 1056"/>
                  <a:gd name="T73" fmla="*/ 283 h 568"/>
                  <a:gd name="T74" fmla="*/ 52 w 1056"/>
                  <a:gd name="T75" fmla="*/ 232 h 568"/>
                  <a:gd name="T76" fmla="*/ 120 w 1056"/>
                  <a:gd name="T77" fmla="*/ 171 h 568"/>
                  <a:gd name="T78" fmla="*/ 206 w 1056"/>
                  <a:gd name="T79" fmla="*/ 109 h 568"/>
                  <a:gd name="T80" fmla="*/ 304 w 1056"/>
                  <a:gd name="T81" fmla="*/ 54 h 568"/>
                  <a:gd name="T82" fmla="*/ 412 w 1056"/>
                  <a:gd name="T83" fmla="*/ 15 h 568"/>
                  <a:gd name="T84" fmla="*/ 527 w 1056"/>
                  <a:gd name="T85"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6" h="568">
                    <a:moveTo>
                      <a:pt x="527" y="77"/>
                    </a:moveTo>
                    <a:lnTo>
                      <a:pt x="490" y="81"/>
                    </a:lnTo>
                    <a:lnTo>
                      <a:pt x="456" y="90"/>
                    </a:lnTo>
                    <a:lnTo>
                      <a:pt x="424" y="105"/>
                    </a:lnTo>
                    <a:lnTo>
                      <a:pt x="395" y="126"/>
                    </a:lnTo>
                    <a:lnTo>
                      <a:pt x="370" y="151"/>
                    </a:lnTo>
                    <a:lnTo>
                      <a:pt x="350" y="180"/>
                    </a:lnTo>
                    <a:lnTo>
                      <a:pt x="334" y="212"/>
                    </a:lnTo>
                    <a:lnTo>
                      <a:pt x="325" y="246"/>
                    </a:lnTo>
                    <a:lnTo>
                      <a:pt x="321" y="283"/>
                    </a:lnTo>
                    <a:lnTo>
                      <a:pt x="325" y="321"/>
                    </a:lnTo>
                    <a:lnTo>
                      <a:pt x="334" y="356"/>
                    </a:lnTo>
                    <a:lnTo>
                      <a:pt x="350" y="388"/>
                    </a:lnTo>
                    <a:lnTo>
                      <a:pt x="370" y="417"/>
                    </a:lnTo>
                    <a:lnTo>
                      <a:pt x="395" y="442"/>
                    </a:lnTo>
                    <a:lnTo>
                      <a:pt x="424" y="462"/>
                    </a:lnTo>
                    <a:lnTo>
                      <a:pt x="456" y="477"/>
                    </a:lnTo>
                    <a:lnTo>
                      <a:pt x="490" y="487"/>
                    </a:lnTo>
                    <a:lnTo>
                      <a:pt x="527" y="489"/>
                    </a:lnTo>
                    <a:lnTo>
                      <a:pt x="565" y="487"/>
                    </a:lnTo>
                    <a:lnTo>
                      <a:pt x="600" y="477"/>
                    </a:lnTo>
                    <a:lnTo>
                      <a:pt x="632" y="462"/>
                    </a:lnTo>
                    <a:lnTo>
                      <a:pt x="661" y="442"/>
                    </a:lnTo>
                    <a:lnTo>
                      <a:pt x="686" y="417"/>
                    </a:lnTo>
                    <a:lnTo>
                      <a:pt x="706" y="388"/>
                    </a:lnTo>
                    <a:lnTo>
                      <a:pt x="721" y="356"/>
                    </a:lnTo>
                    <a:lnTo>
                      <a:pt x="731" y="321"/>
                    </a:lnTo>
                    <a:lnTo>
                      <a:pt x="733" y="283"/>
                    </a:lnTo>
                    <a:lnTo>
                      <a:pt x="731" y="246"/>
                    </a:lnTo>
                    <a:lnTo>
                      <a:pt x="721" y="212"/>
                    </a:lnTo>
                    <a:lnTo>
                      <a:pt x="706" y="180"/>
                    </a:lnTo>
                    <a:lnTo>
                      <a:pt x="686" y="151"/>
                    </a:lnTo>
                    <a:lnTo>
                      <a:pt x="661" y="126"/>
                    </a:lnTo>
                    <a:lnTo>
                      <a:pt x="632" y="105"/>
                    </a:lnTo>
                    <a:lnTo>
                      <a:pt x="600" y="90"/>
                    </a:lnTo>
                    <a:lnTo>
                      <a:pt x="565" y="81"/>
                    </a:lnTo>
                    <a:lnTo>
                      <a:pt x="527" y="77"/>
                    </a:lnTo>
                    <a:close/>
                    <a:moveTo>
                      <a:pt x="527" y="0"/>
                    </a:moveTo>
                    <a:lnTo>
                      <a:pt x="586" y="4"/>
                    </a:lnTo>
                    <a:lnTo>
                      <a:pt x="643" y="15"/>
                    </a:lnTo>
                    <a:lnTo>
                      <a:pt x="698" y="31"/>
                    </a:lnTo>
                    <a:lnTo>
                      <a:pt x="751" y="54"/>
                    </a:lnTo>
                    <a:lnTo>
                      <a:pt x="802" y="80"/>
                    </a:lnTo>
                    <a:lnTo>
                      <a:pt x="850" y="109"/>
                    </a:lnTo>
                    <a:lnTo>
                      <a:pt x="893" y="138"/>
                    </a:lnTo>
                    <a:lnTo>
                      <a:pt x="934" y="171"/>
                    </a:lnTo>
                    <a:lnTo>
                      <a:pt x="971" y="202"/>
                    </a:lnTo>
                    <a:lnTo>
                      <a:pt x="1004" y="232"/>
                    </a:lnTo>
                    <a:lnTo>
                      <a:pt x="1032" y="260"/>
                    </a:lnTo>
                    <a:lnTo>
                      <a:pt x="1056" y="283"/>
                    </a:lnTo>
                    <a:lnTo>
                      <a:pt x="1032" y="308"/>
                    </a:lnTo>
                    <a:lnTo>
                      <a:pt x="1004" y="336"/>
                    </a:lnTo>
                    <a:lnTo>
                      <a:pt x="972" y="366"/>
                    </a:lnTo>
                    <a:lnTo>
                      <a:pt x="934" y="397"/>
                    </a:lnTo>
                    <a:lnTo>
                      <a:pt x="894" y="428"/>
                    </a:lnTo>
                    <a:lnTo>
                      <a:pt x="850" y="459"/>
                    </a:lnTo>
                    <a:lnTo>
                      <a:pt x="802" y="488"/>
                    </a:lnTo>
                    <a:lnTo>
                      <a:pt x="752" y="513"/>
                    </a:lnTo>
                    <a:lnTo>
                      <a:pt x="698" y="535"/>
                    </a:lnTo>
                    <a:lnTo>
                      <a:pt x="643" y="553"/>
                    </a:lnTo>
                    <a:lnTo>
                      <a:pt x="586" y="564"/>
                    </a:lnTo>
                    <a:lnTo>
                      <a:pt x="527" y="568"/>
                    </a:lnTo>
                    <a:lnTo>
                      <a:pt x="469" y="564"/>
                    </a:lnTo>
                    <a:lnTo>
                      <a:pt x="412" y="553"/>
                    </a:lnTo>
                    <a:lnTo>
                      <a:pt x="357" y="535"/>
                    </a:lnTo>
                    <a:lnTo>
                      <a:pt x="304" y="513"/>
                    </a:lnTo>
                    <a:lnTo>
                      <a:pt x="254" y="488"/>
                    </a:lnTo>
                    <a:lnTo>
                      <a:pt x="206" y="459"/>
                    </a:lnTo>
                    <a:lnTo>
                      <a:pt x="161" y="428"/>
                    </a:lnTo>
                    <a:lnTo>
                      <a:pt x="120" y="397"/>
                    </a:lnTo>
                    <a:lnTo>
                      <a:pt x="84" y="366"/>
                    </a:lnTo>
                    <a:lnTo>
                      <a:pt x="52" y="336"/>
                    </a:lnTo>
                    <a:lnTo>
                      <a:pt x="23" y="308"/>
                    </a:lnTo>
                    <a:lnTo>
                      <a:pt x="0" y="283"/>
                    </a:lnTo>
                    <a:lnTo>
                      <a:pt x="23" y="260"/>
                    </a:lnTo>
                    <a:lnTo>
                      <a:pt x="52" y="232"/>
                    </a:lnTo>
                    <a:lnTo>
                      <a:pt x="84" y="202"/>
                    </a:lnTo>
                    <a:lnTo>
                      <a:pt x="120" y="171"/>
                    </a:lnTo>
                    <a:lnTo>
                      <a:pt x="161" y="138"/>
                    </a:lnTo>
                    <a:lnTo>
                      <a:pt x="206" y="109"/>
                    </a:lnTo>
                    <a:lnTo>
                      <a:pt x="254" y="80"/>
                    </a:lnTo>
                    <a:lnTo>
                      <a:pt x="304" y="54"/>
                    </a:lnTo>
                    <a:lnTo>
                      <a:pt x="357" y="31"/>
                    </a:lnTo>
                    <a:lnTo>
                      <a:pt x="412" y="15"/>
                    </a:lnTo>
                    <a:lnTo>
                      <a:pt x="469" y="4"/>
                    </a:lnTo>
                    <a:lnTo>
                      <a:pt x="5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461">
                <a:extLst>
                  <a:ext uri="{FF2B5EF4-FFF2-40B4-BE49-F238E27FC236}">
                    <a16:creationId xmlns:a16="http://schemas.microsoft.com/office/drawing/2014/main" id="{B8753F07-5CBF-6C4F-8A03-3E06B6DFC3B7}"/>
                  </a:ext>
                </a:extLst>
              </p:cNvPr>
              <p:cNvSpPr>
                <a:spLocks noEditPoints="1"/>
              </p:cNvSpPr>
              <p:nvPr/>
            </p:nvSpPr>
            <p:spPr bwMode="auto">
              <a:xfrm>
                <a:off x="11569797" y="5087895"/>
                <a:ext cx="302912" cy="302912"/>
              </a:xfrm>
              <a:custGeom>
                <a:avLst/>
                <a:gdLst>
                  <a:gd name="T0" fmla="*/ 751 w 1720"/>
                  <a:gd name="T1" fmla="*/ 448 h 1718"/>
                  <a:gd name="T2" fmla="*/ 600 w 1720"/>
                  <a:gd name="T3" fmla="*/ 494 h 1718"/>
                  <a:gd name="T4" fmla="*/ 466 w 1720"/>
                  <a:gd name="T5" fmla="*/ 566 h 1718"/>
                  <a:gd name="T6" fmla="*/ 354 w 1720"/>
                  <a:gd name="T7" fmla="*/ 649 h 1718"/>
                  <a:gd name="T8" fmla="*/ 267 w 1720"/>
                  <a:gd name="T9" fmla="*/ 727 h 1718"/>
                  <a:gd name="T10" fmla="*/ 210 w 1720"/>
                  <a:gd name="T11" fmla="*/ 788 h 1718"/>
                  <a:gd name="T12" fmla="*/ 186 w 1720"/>
                  <a:gd name="T13" fmla="*/ 816 h 1718"/>
                  <a:gd name="T14" fmla="*/ 172 w 1720"/>
                  <a:gd name="T15" fmla="*/ 867 h 1718"/>
                  <a:gd name="T16" fmla="*/ 190 w 1720"/>
                  <a:gd name="T17" fmla="*/ 906 h 1718"/>
                  <a:gd name="T18" fmla="*/ 225 w 1720"/>
                  <a:gd name="T19" fmla="*/ 947 h 1718"/>
                  <a:gd name="T20" fmla="*/ 292 w 1720"/>
                  <a:gd name="T21" fmla="*/ 1014 h 1718"/>
                  <a:gd name="T22" fmla="*/ 389 w 1720"/>
                  <a:gd name="T23" fmla="*/ 1097 h 1718"/>
                  <a:gd name="T24" fmla="*/ 508 w 1720"/>
                  <a:gd name="T25" fmla="*/ 1176 h 1718"/>
                  <a:gd name="T26" fmla="*/ 648 w 1720"/>
                  <a:gd name="T27" fmla="*/ 1241 h 1718"/>
                  <a:gd name="T28" fmla="*/ 804 w 1720"/>
                  <a:gd name="T29" fmla="*/ 1278 h 1718"/>
                  <a:gd name="T30" fmla="*/ 968 w 1720"/>
                  <a:gd name="T31" fmla="*/ 1270 h 1718"/>
                  <a:gd name="T32" fmla="*/ 1119 w 1720"/>
                  <a:gd name="T33" fmla="*/ 1223 h 1718"/>
                  <a:gd name="T34" fmla="*/ 1253 w 1720"/>
                  <a:gd name="T35" fmla="*/ 1151 h 1718"/>
                  <a:gd name="T36" fmla="*/ 1365 w 1720"/>
                  <a:gd name="T37" fmla="*/ 1068 h 1718"/>
                  <a:gd name="T38" fmla="*/ 1453 w 1720"/>
                  <a:gd name="T39" fmla="*/ 989 h 1718"/>
                  <a:gd name="T40" fmla="*/ 1509 w 1720"/>
                  <a:gd name="T41" fmla="*/ 929 h 1718"/>
                  <a:gd name="T42" fmla="*/ 1532 w 1720"/>
                  <a:gd name="T43" fmla="*/ 901 h 1718"/>
                  <a:gd name="T44" fmla="*/ 1546 w 1720"/>
                  <a:gd name="T45" fmla="*/ 849 h 1718"/>
                  <a:gd name="T46" fmla="*/ 1529 w 1720"/>
                  <a:gd name="T47" fmla="*/ 811 h 1718"/>
                  <a:gd name="T48" fmla="*/ 1494 w 1720"/>
                  <a:gd name="T49" fmla="*/ 771 h 1718"/>
                  <a:gd name="T50" fmla="*/ 1426 w 1720"/>
                  <a:gd name="T51" fmla="*/ 702 h 1718"/>
                  <a:gd name="T52" fmla="*/ 1330 w 1720"/>
                  <a:gd name="T53" fmla="*/ 621 h 1718"/>
                  <a:gd name="T54" fmla="*/ 1211 w 1720"/>
                  <a:gd name="T55" fmla="*/ 540 h 1718"/>
                  <a:gd name="T56" fmla="*/ 1070 w 1720"/>
                  <a:gd name="T57" fmla="*/ 475 h 1718"/>
                  <a:gd name="T58" fmla="*/ 914 w 1720"/>
                  <a:gd name="T59" fmla="*/ 440 h 1718"/>
                  <a:gd name="T60" fmla="*/ 942 w 1720"/>
                  <a:gd name="T61" fmla="*/ 3 h 1718"/>
                  <a:gd name="T62" fmla="*/ 1177 w 1720"/>
                  <a:gd name="T63" fmla="*/ 60 h 1718"/>
                  <a:gd name="T64" fmla="*/ 1380 w 1720"/>
                  <a:gd name="T65" fmla="*/ 174 h 1718"/>
                  <a:gd name="T66" fmla="*/ 1544 w 1720"/>
                  <a:gd name="T67" fmla="*/ 339 h 1718"/>
                  <a:gd name="T68" fmla="*/ 1660 w 1720"/>
                  <a:gd name="T69" fmla="*/ 543 h 1718"/>
                  <a:gd name="T70" fmla="*/ 1716 w 1720"/>
                  <a:gd name="T71" fmla="*/ 776 h 1718"/>
                  <a:gd name="T72" fmla="*/ 1704 w 1720"/>
                  <a:gd name="T73" fmla="*/ 1022 h 1718"/>
                  <a:gd name="T74" fmla="*/ 1627 w 1720"/>
                  <a:gd name="T75" fmla="*/ 1246 h 1718"/>
                  <a:gd name="T76" fmla="*/ 1495 w 1720"/>
                  <a:gd name="T77" fmla="*/ 1438 h 1718"/>
                  <a:gd name="T78" fmla="*/ 1316 w 1720"/>
                  <a:gd name="T79" fmla="*/ 1587 h 1718"/>
                  <a:gd name="T80" fmla="*/ 1100 w 1720"/>
                  <a:gd name="T81" fmla="*/ 1683 h 1718"/>
                  <a:gd name="T82" fmla="*/ 859 w 1720"/>
                  <a:gd name="T83" fmla="*/ 1718 h 1718"/>
                  <a:gd name="T84" fmla="*/ 618 w 1720"/>
                  <a:gd name="T85" fmla="*/ 1683 h 1718"/>
                  <a:gd name="T86" fmla="*/ 404 w 1720"/>
                  <a:gd name="T87" fmla="*/ 1587 h 1718"/>
                  <a:gd name="T88" fmla="*/ 225 w 1720"/>
                  <a:gd name="T89" fmla="*/ 1438 h 1718"/>
                  <a:gd name="T90" fmla="*/ 93 w 1720"/>
                  <a:gd name="T91" fmla="*/ 1246 h 1718"/>
                  <a:gd name="T92" fmla="*/ 15 w 1720"/>
                  <a:gd name="T93" fmla="*/ 1022 h 1718"/>
                  <a:gd name="T94" fmla="*/ 4 w 1720"/>
                  <a:gd name="T95" fmla="*/ 776 h 1718"/>
                  <a:gd name="T96" fmla="*/ 60 w 1720"/>
                  <a:gd name="T97" fmla="*/ 543 h 1718"/>
                  <a:gd name="T98" fmla="*/ 175 w 1720"/>
                  <a:gd name="T99" fmla="*/ 339 h 1718"/>
                  <a:gd name="T100" fmla="*/ 340 w 1720"/>
                  <a:gd name="T101" fmla="*/ 174 h 1718"/>
                  <a:gd name="T102" fmla="*/ 543 w 1720"/>
                  <a:gd name="T103" fmla="*/ 60 h 1718"/>
                  <a:gd name="T104" fmla="*/ 777 w 1720"/>
                  <a:gd name="T105" fmla="*/ 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0" h="1718">
                    <a:moveTo>
                      <a:pt x="859" y="436"/>
                    </a:moveTo>
                    <a:lnTo>
                      <a:pt x="804" y="440"/>
                    </a:lnTo>
                    <a:lnTo>
                      <a:pt x="751" y="448"/>
                    </a:lnTo>
                    <a:lnTo>
                      <a:pt x="698" y="459"/>
                    </a:lnTo>
                    <a:lnTo>
                      <a:pt x="648" y="475"/>
                    </a:lnTo>
                    <a:lnTo>
                      <a:pt x="600" y="494"/>
                    </a:lnTo>
                    <a:lnTo>
                      <a:pt x="553" y="516"/>
                    </a:lnTo>
                    <a:lnTo>
                      <a:pt x="508" y="540"/>
                    </a:lnTo>
                    <a:lnTo>
                      <a:pt x="466" y="566"/>
                    </a:lnTo>
                    <a:lnTo>
                      <a:pt x="426" y="592"/>
                    </a:lnTo>
                    <a:lnTo>
                      <a:pt x="389" y="621"/>
                    </a:lnTo>
                    <a:lnTo>
                      <a:pt x="354" y="649"/>
                    </a:lnTo>
                    <a:lnTo>
                      <a:pt x="322" y="676"/>
                    </a:lnTo>
                    <a:lnTo>
                      <a:pt x="292" y="702"/>
                    </a:lnTo>
                    <a:lnTo>
                      <a:pt x="267" y="727"/>
                    </a:lnTo>
                    <a:lnTo>
                      <a:pt x="245" y="751"/>
                    </a:lnTo>
                    <a:lnTo>
                      <a:pt x="225" y="771"/>
                    </a:lnTo>
                    <a:lnTo>
                      <a:pt x="210" y="788"/>
                    </a:lnTo>
                    <a:lnTo>
                      <a:pt x="199" y="802"/>
                    </a:lnTo>
                    <a:lnTo>
                      <a:pt x="190" y="811"/>
                    </a:lnTo>
                    <a:lnTo>
                      <a:pt x="186" y="816"/>
                    </a:lnTo>
                    <a:lnTo>
                      <a:pt x="177" y="832"/>
                    </a:lnTo>
                    <a:lnTo>
                      <a:pt x="172" y="849"/>
                    </a:lnTo>
                    <a:lnTo>
                      <a:pt x="172" y="867"/>
                    </a:lnTo>
                    <a:lnTo>
                      <a:pt x="177" y="884"/>
                    </a:lnTo>
                    <a:lnTo>
                      <a:pt x="186" y="901"/>
                    </a:lnTo>
                    <a:lnTo>
                      <a:pt x="190" y="906"/>
                    </a:lnTo>
                    <a:lnTo>
                      <a:pt x="199" y="916"/>
                    </a:lnTo>
                    <a:lnTo>
                      <a:pt x="210" y="929"/>
                    </a:lnTo>
                    <a:lnTo>
                      <a:pt x="225" y="947"/>
                    </a:lnTo>
                    <a:lnTo>
                      <a:pt x="245" y="967"/>
                    </a:lnTo>
                    <a:lnTo>
                      <a:pt x="267" y="989"/>
                    </a:lnTo>
                    <a:lnTo>
                      <a:pt x="292" y="1014"/>
                    </a:lnTo>
                    <a:lnTo>
                      <a:pt x="322" y="1040"/>
                    </a:lnTo>
                    <a:lnTo>
                      <a:pt x="354" y="1068"/>
                    </a:lnTo>
                    <a:lnTo>
                      <a:pt x="389" y="1097"/>
                    </a:lnTo>
                    <a:lnTo>
                      <a:pt x="426" y="1124"/>
                    </a:lnTo>
                    <a:lnTo>
                      <a:pt x="466" y="1151"/>
                    </a:lnTo>
                    <a:lnTo>
                      <a:pt x="508" y="1176"/>
                    </a:lnTo>
                    <a:lnTo>
                      <a:pt x="553" y="1201"/>
                    </a:lnTo>
                    <a:lnTo>
                      <a:pt x="600" y="1223"/>
                    </a:lnTo>
                    <a:lnTo>
                      <a:pt x="648" y="1241"/>
                    </a:lnTo>
                    <a:lnTo>
                      <a:pt x="698" y="1258"/>
                    </a:lnTo>
                    <a:lnTo>
                      <a:pt x="751" y="1270"/>
                    </a:lnTo>
                    <a:lnTo>
                      <a:pt x="804" y="1278"/>
                    </a:lnTo>
                    <a:lnTo>
                      <a:pt x="859" y="1280"/>
                    </a:lnTo>
                    <a:lnTo>
                      <a:pt x="914" y="1278"/>
                    </a:lnTo>
                    <a:lnTo>
                      <a:pt x="968" y="1270"/>
                    </a:lnTo>
                    <a:lnTo>
                      <a:pt x="1020" y="1258"/>
                    </a:lnTo>
                    <a:lnTo>
                      <a:pt x="1070" y="1241"/>
                    </a:lnTo>
                    <a:lnTo>
                      <a:pt x="1119" y="1223"/>
                    </a:lnTo>
                    <a:lnTo>
                      <a:pt x="1167" y="1201"/>
                    </a:lnTo>
                    <a:lnTo>
                      <a:pt x="1211" y="1176"/>
                    </a:lnTo>
                    <a:lnTo>
                      <a:pt x="1253" y="1151"/>
                    </a:lnTo>
                    <a:lnTo>
                      <a:pt x="1293" y="1124"/>
                    </a:lnTo>
                    <a:lnTo>
                      <a:pt x="1330" y="1097"/>
                    </a:lnTo>
                    <a:lnTo>
                      <a:pt x="1365" y="1068"/>
                    </a:lnTo>
                    <a:lnTo>
                      <a:pt x="1398" y="1040"/>
                    </a:lnTo>
                    <a:lnTo>
                      <a:pt x="1426" y="1014"/>
                    </a:lnTo>
                    <a:lnTo>
                      <a:pt x="1453" y="989"/>
                    </a:lnTo>
                    <a:lnTo>
                      <a:pt x="1475" y="967"/>
                    </a:lnTo>
                    <a:lnTo>
                      <a:pt x="1494" y="947"/>
                    </a:lnTo>
                    <a:lnTo>
                      <a:pt x="1509" y="929"/>
                    </a:lnTo>
                    <a:lnTo>
                      <a:pt x="1521" y="916"/>
                    </a:lnTo>
                    <a:lnTo>
                      <a:pt x="1529" y="906"/>
                    </a:lnTo>
                    <a:lnTo>
                      <a:pt x="1532" y="901"/>
                    </a:lnTo>
                    <a:lnTo>
                      <a:pt x="1542" y="884"/>
                    </a:lnTo>
                    <a:lnTo>
                      <a:pt x="1546" y="867"/>
                    </a:lnTo>
                    <a:lnTo>
                      <a:pt x="1546" y="849"/>
                    </a:lnTo>
                    <a:lnTo>
                      <a:pt x="1542" y="832"/>
                    </a:lnTo>
                    <a:lnTo>
                      <a:pt x="1532" y="816"/>
                    </a:lnTo>
                    <a:lnTo>
                      <a:pt x="1529" y="811"/>
                    </a:lnTo>
                    <a:lnTo>
                      <a:pt x="1521" y="802"/>
                    </a:lnTo>
                    <a:lnTo>
                      <a:pt x="1509" y="788"/>
                    </a:lnTo>
                    <a:lnTo>
                      <a:pt x="1494" y="771"/>
                    </a:lnTo>
                    <a:lnTo>
                      <a:pt x="1475" y="750"/>
                    </a:lnTo>
                    <a:lnTo>
                      <a:pt x="1453" y="727"/>
                    </a:lnTo>
                    <a:lnTo>
                      <a:pt x="1426" y="702"/>
                    </a:lnTo>
                    <a:lnTo>
                      <a:pt x="1398" y="676"/>
                    </a:lnTo>
                    <a:lnTo>
                      <a:pt x="1365" y="649"/>
                    </a:lnTo>
                    <a:lnTo>
                      <a:pt x="1330" y="621"/>
                    </a:lnTo>
                    <a:lnTo>
                      <a:pt x="1293" y="592"/>
                    </a:lnTo>
                    <a:lnTo>
                      <a:pt x="1253" y="566"/>
                    </a:lnTo>
                    <a:lnTo>
                      <a:pt x="1211" y="540"/>
                    </a:lnTo>
                    <a:lnTo>
                      <a:pt x="1167" y="516"/>
                    </a:lnTo>
                    <a:lnTo>
                      <a:pt x="1119" y="494"/>
                    </a:lnTo>
                    <a:lnTo>
                      <a:pt x="1070" y="475"/>
                    </a:lnTo>
                    <a:lnTo>
                      <a:pt x="1020" y="459"/>
                    </a:lnTo>
                    <a:lnTo>
                      <a:pt x="968" y="448"/>
                    </a:lnTo>
                    <a:lnTo>
                      <a:pt x="914" y="440"/>
                    </a:lnTo>
                    <a:lnTo>
                      <a:pt x="859" y="436"/>
                    </a:lnTo>
                    <a:close/>
                    <a:moveTo>
                      <a:pt x="859" y="0"/>
                    </a:moveTo>
                    <a:lnTo>
                      <a:pt x="942" y="3"/>
                    </a:lnTo>
                    <a:lnTo>
                      <a:pt x="1023" y="15"/>
                    </a:lnTo>
                    <a:lnTo>
                      <a:pt x="1100" y="33"/>
                    </a:lnTo>
                    <a:lnTo>
                      <a:pt x="1177" y="60"/>
                    </a:lnTo>
                    <a:lnTo>
                      <a:pt x="1248" y="92"/>
                    </a:lnTo>
                    <a:lnTo>
                      <a:pt x="1316" y="129"/>
                    </a:lnTo>
                    <a:lnTo>
                      <a:pt x="1380" y="174"/>
                    </a:lnTo>
                    <a:lnTo>
                      <a:pt x="1440" y="224"/>
                    </a:lnTo>
                    <a:lnTo>
                      <a:pt x="1495" y="279"/>
                    </a:lnTo>
                    <a:lnTo>
                      <a:pt x="1544" y="339"/>
                    </a:lnTo>
                    <a:lnTo>
                      <a:pt x="1589" y="403"/>
                    </a:lnTo>
                    <a:lnTo>
                      <a:pt x="1627" y="470"/>
                    </a:lnTo>
                    <a:lnTo>
                      <a:pt x="1660" y="543"/>
                    </a:lnTo>
                    <a:lnTo>
                      <a:pt x="1685" y="617"/>
                    </a:lnTo>
                    <a:lnTo>
                      <a:pt x="1704" y="695"/>
                    </a:lnTo>
                    <a:lnTo>
                      <a:pt x="1716" y="776"/>
                    </a:lnTo>
                    <a:lnTo>
                      <a:pt x="1720" y="858"/>
                    </a:lnTo>
                    <a:lnTo>
                      <a:pt x="1716" y="941"/>
                    </a:lnTo>
                    <a:lnTo>
                      <a:pt x="1704" y="1022"/>
                    </a:lnTo>
                    <a:lnTo>
                      <a:pt x="1685" y="1099"/>
                    </a:lnTo>
                    <a:lnTo>
                      <a:pt x="1660" y="1175"/>
                    </a:lnTo>
                    <a:lnTo>
                      <a:pt x="1627" y="1246"/>
                    </a:lnTo>
                    <a:lnTo>
                      <a:pt x="1589" y="1314"/>
                    </a:lnTo>
                    <a:lnTo>
                      <a:pt x="1544" y="1379"/>
                    </a:lnTo>
                    <a:lnTo>
                      <a:pt x="1495" y="1438"/>
                    </a:lnTo>
                    <a:lnTo>
                      <a:pt x="1440" y="1493"/>
                    </a:lnTo>
                    <a:lnTo>
                      <a:pt x="1380" y="1542"/>
                    </a:lnTo>
                    <a:lnTo>
                      <a:pt x="1316" y="1587"/>
                    </a:lnTo>
                    <a:lnTo>
                      <a:pt x="1248" y="1626"/>
                    </a:lnTo>
                    <a:lnTo>
                      <a:pt x="1177" y="1658"/>
                    </a:lnTo>
                    <a:lnTo>
                      <a:pt x="1100" y="1683"/>
                    </a:lnTo>
                    <a:lnTo>
                      <a:pt x="1023" y="1702"/>
                    </a:lnTo>
                    <a:lnTo>
                      <a:pt x="942" y="1714"/>
                    </a:lnTo>
                    <a:lnTo>
                      <a:pt x="859" y="1718"/>
                    </a:lnTo>
                    <a:lnTo>
                      <a:pt x="777" y="1714"/>
                    </a:lnTo>
                    <a:lnTo>
                      <a:pt x="696" y="1702"/>
                    </a:lnTo>
                    <a:lnTo>
                      <a:pt x="618" y="1683"/>
                    </a:lnTo>
                    <a:lnTo>
                      <a:pt x="543" y="1658"/>
                    </a:lnTo>
                    <a:lnTo>
                      <a:pt x="471" y="1626"/>
                    </a:lnTo>
                    <a:lnTo>
                      <a:pt x="404" y="1587"/>
                    </a:lnTo>
                    <a:lnTo>
                      <a:pt x="340" y="1542"/>
                    </a:lnTo>
                    <a:lnTo>
                      <a:pt x="280" y="1493"/>
                    </a:lnTo>
                    <a:lnTo>
                      <a:pt x="225" y="1438"/>
                    </a:lnTo>
                    <a:lnTo>
                      <a:pt x="175" y="1379"/>
                    </a:lnTo>
                    <a:lnTo>
                      <a:pt x="130" y="1314"/>
                    </a:lnTo>
                    <a:lnTo>
                      <a:pt x="93" y="1246"/>
                    </a:lnTo>
                    <a:lnTo>
                      <a:pt x="60" y="1175"/>
                    </a:lnTo>
                    <a:lnTo>
                      <a:pt x="34" y="1099"/>
                    </a:lnTo>
                    <a:lnTo>
                      <a:pt x="15" y="1022"/>
                    </a:lnTo>
                    <a:lnTo>
                      <a:pt x="4" y="941"/>
                    </a:lnTo>
                    <a:lnTo>
                      <a:pt x="0" y="858"/>
                    </a:lnTo>
                    <a:lnTo>
                      <a:pt x="4" y="776"/>
                    </a:lnTo>
                    <a:lnTo>
                      <a:pt x="15" y="695"/>
                    </a:lnTo>
                    <a:lnTo>
                      <a:pt x="34" y="617"/>
                    </a:lnTo>
                    <a:lnTo>
                      <a:pt x="60" y="543"/>
                    </a:lnTo>
                    <a:lnTo>
                      <a:pt x="93" y="470"/>
                    </a:lnTo>
                    <a:lnTo>
                      <a:pt x="130" y="403"/>
                    </a:lnTo>
                    <a:lnTo>
                      <a:pt x="175" y="339"/>
                    </a:lnTo>
                    <a:lnTo>
                      <a:pt x="225" y="279"/>
                    </a:lnTo>
                    <a:lnTo>
                      <a:pt x="280" y="224"/>
                    </a:lnTo>
                    <a:lnTo>
                      <a:pt x="340" y="174"/>
                    </a:lnTo>
                    <a:lnTo>
                      <a:pt x="404" y="129"/>
                    </a:lnTo>
                    <a:lnTo>
                      <a:pt x="471" y="92"/>
                    </a:lnTo>
                    <a:lnTo>
                      <a:pt x="543" y="60"/>
                    </a:lnTo>
                    <a:lnTo>
                      <a:pt x="618" y="33"/>
                    </a:lnTo>
                    <a:lnTo>
                      <a:pt x="696" y="15"/>
                    </a:lnTo>
                    <a:lnTo>
                      <a:pt x="777" y="3"/>
                    </a:lnTo>
                    <a:lnTo>
                      <a:pt x="8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8" name="Oval 157">
              <a:extLst>
                <a:ext uri="{FF2B5EF4-FFF2-40B4-BE49-F238E27FC236}">
                  <a16:creationId xmlns:a16="http://schemas.microsoft.com/office/drawing/2014/main" id="{1E456A86-734F-2F46-851B-522ABD163DEE}"/>
                </a:ext>
              </a:extLst>
            </p:cNvPr>
            <p:cNvSpPr/>
            <p:nvPr/>
          </p:nvSpPr>
          <p:spPr>
            <a:xfrm>
              <a:off x="11049377" y="4512468"/>
              <a:ext cx="848378" cy="848379"/>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05</a:t>
              </a:r>
            </a:p>
          </p:txBody>
        </p:sp>
      </p:grpSp>
      <p:sp>
        <p:nvSpPr>
          <p:cNvPr id="136" name="Title 53">
            <a:extLst>
              <a:ext uri="{FF2B5EF4-FFF2-40B4-BE49-F238E27FC236}">
                <a16:creationId xmlns:a16="http://schemas.microsoft.com/office/drawing/2014/main" id="{790BCD03-2044-7746-B10D-A440ABBCB5D1}"/>
              </a:ext>
            </a:extLst>
          </p:cNvPr>
          <p:cNvSpPr txBox="1">
            <a:spLocks/>
          </p:cNvSpPr>
          <p:nvPr/>
        </p:nvSpPr>
        <p:spPr>
          <a:xfrm>
            <a:off x="3990462" y="324419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b="1" dirty="0">
                <a:solidFill>
                  <a:schemeClr val="tx2"/>
                </a:solidFill>
              </a:rPr>
              <a:t>23</a:t>
            </a:r>
          </a:p>
        </p:txBody>
      </p:sp>
      <p:pic>
        <p:nvPicPr>
          <p:cNvPr id="65" name="Picture 8">
            <a:extLst>
              <a:ext uri="{FF2B5EF4-FFF2-40B4-BE49-F238E27FC236}">
                <a16:creationId xmlns:a16="http://schemas.microsoft.com/office/drawing/2014/main" id="{C619AD43-2EE8-9249-A1BE-63AA9CFA8BA9}"/>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89" name="Picture 8">
            <a:extLst>
              <a:ext uri="{FF2B5EF4-FFF2-40B4-BE49-F238E27FC236}">
                <a16:creationId xmlns:a16="http://schemas.microsoft.com/office/drawing/2014/main" id="{4318062B-88C4-374F-A938-A2C48985D0BA}"/>
              </a:ext>
            </a:extLst>
          </p:cNvPr>
          <p:cNvPicPr>
            <a:picLocks noChangeAspect="1"/>
          </p:cNvPicPr>
          <p:nvPr/>
        </p:nvPicPr>
        <p:blipFill>
          <a:blip r:embed="rId5"/>
          <a:stretch>
            <a:fillRect/>
          </a:stretch>
        </p:blipFill>
        <p:spPr>
          <a:xfrm>
            <a:off x="2588067" y="6613127"/>
            <a:ext cx="7064017" cy="3532009"/>
          </a:xfrm>
          <a:prstGeom prst="rect">
            <a:avLst/>
          </a:prstGeom>
        </p:spPr>
      </p:pic>
      <p:pic>
        <p:nvPicPr>
          <p:cNvPr id="90" name="Picture 89">
            <a:extLst>
              <a:ext uri="{FF2B5EF4-FFF2-40B4-BE49-F238E27FC236}">
                <a16:creationId xmlns:a16="http://schemas.microsoft.com/office/drawing/2014/main" id="{F06A806A-01D2-2843-B2AE-696BAF9D222B}"/>
              </a:ext>
            </a:extLst>
          </p:cNvPr>
          <p:cNvPicPr>
            <a:picLocks noChangeAspect="1"/>
          </p:cNvPicPr>
          <p:nvPr/>
        </p:nvPicPr>
        <p:blipFill rotWithShape="1">
          <a:blip r:embed="rId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204659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fill="hold"/>
                                        <p:tgtEl>
                                          <p:spTgt spid="154"/>
                                        </p:tgtEl>
                                        <p:attrNameLst>
                                          <p:attrName>ppt_x</p:attrName>
                                        </p:attrNameLst>
                                      </p:cBhvr>
                                      <p:tavLst>
                                        <p:tav tm="0">
                                          <p:val>
                                            <p:strVal val="0-#ppt_w/2"/>
                                          </p:val>
                                        </p:tav>
                                        <p:tav tm="100000">
                                          <p:val>
                                            <p:strVal val="#ppt_x"/>
                                          </p:val>
                                        </p:tav>
                                      </p:tavLst>
                                    </p:anim>
                                    <p:anim calcmode="lin" valueType="num">
                                      <p:cBhvr additive="base">
                                        <p:cTn id="8"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9">
                                            <p:txEl>
                                              <p:pRg st="0" end="0"/>
                                            </p:txEl>
                                          </p:spTgt>
                                        </p:tgtEl>
                                        <p:attrNameLst>
                                          <p:attrName>style.visibility</p:attrName>
                                        </p:attrNameLst>
                                      </p:cBhvr>
                                      <p:to>
                                        <p:strVal val="visible"/>
                                      </p:to>
                                    </p:set>
                                    <p:animEffect transition="in" filter="fade">
                                      <p:cBhvr>
                                        <p:cTn id="13" dur="500"/>
                                        <p:tgtEl>
                                          <p:spTgt spid="1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9">
                                            <p:txEl>
                                              <p:pRg st="1" end="1"/>
                                            </p:txEl>
                                          </p:spTgt>
                                        </p:tgtEl>
                                        <p:attrNameLst>
                                          <p:attrName>style.visibility</p:attrName>
                                        </p:attrNameLst>
                                      </p:cBhvr>
                                      <p:to>
                                        <p:strVal val="visible"/>
                                      </p:to>
                                    </p:set>
                                    <p:animEffect transition="in" filter="fade">
                                      <p:cBhvr>
                                        <p:cTn id="18" dur="500"/>
                                        <p:tgtEl>
                                          <p:spTgt spid="14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9">
                                            <p:txEl>
                                              <p:pRg st="2" end="2"/>
                                            </p:txEl>
                                          </p:spTgt>
                                        </p:tgtEl>
                                        <p:attrNameLst>
                                          <p:attrName>style.visibility</p:attrName>
                                        </p:attrNameLst>
                                      </p:cBhvr>
                                      <p:to>
                                        <p:strVal val="visible"/>
                                      </p:to>
                                    </p:set>
                                    <p:animEffect transition="in" filter="fade">
                                      <p:cBhvr>
                                        <p:cTn id="23" dur="500"/>
                                        <p:tgtEl>
                                          <p:spTgt spid="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185CE-20F7-CD46-9E4E-870DA2E73C6C}"/>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Effect>
                      <a14:brightnessContrast bright="-20000"/>
                    </a14:imgEffect>
                  </a14:imgLayer>
                </a14:imgProps>
              </a:ext>
            </a:extLst>
          </a:blip>
          <a:srcRect l="2192" r="12384"/>
          <a:stretch/>
        </p:blipFill>
        <p:spPr>
          <a:xfrm>
            <a:off x="0" y="-1781600"/>
            <a:ext cx="13003214" cy="11203635"/>
          </a:xfrm>
          <a:prstGeom prst="rect">
            <a:avLst/>
          </a:prstGeom>
        </p:spPr>
      </p:pic>
      <p:grpSp>
        <p:nvGrpSpPr>
          <p:cNvPr id="58" name="Group 57">
            <a:extLst>
              <a:ext uri="{FF2B5EF4-FFF2-40B4-BE49-F238E27FC236}">
                <a16:creationId xmlns:a16="http://schemas.microsoft.com/office/drawing/2014/main" id="{EBCAC47A-CF67-A14E-AFA0-C20DB623C08F}"/>
              </a:ext>
            </a:extLst>
          </p:cNvPr>
          <p:cNvGrpSpPr/>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2" name="Slide Number Placeholder 5">
            <a:extLst>
              <a:ext uri="{FF2B5EF4-FFF2-40B4-BE49-F238E27FC236}">
                <a16:creationId xmlns:a16="http://schemas.microsoft.com/office/drawing/2014/main" id="{1E936465-ECE8-694F-A828-B7132FF8811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36</a:t>
            </a:fld>
            <a:endParaRPr lang="en-US" altLang="en-US" sz="1200" dirty="0">
              <a:solidFill>
                <a:schemeClr val="bg1"/>
              </a:solidFill>
            </a:endParaRPr>
          </a:p>
        </p:txBody>
      </p:sp>
      <p:sp>
        <p:nvSpPr>
          <p:cNvPr id="25" name="Title 1">
            <a:extLst>
              <a:ext uri="{FF2B5EF4-FFF2-40B4-BE49-F238E27FC236}">
                <a16:creationId xmlns:a16="http://schemas.microsoft.com/office/drawing/2014/main" id="{06C97A6F-45C0-BE49-94C2-F631DD1C8F4B}"/>
              </a:ext>
            </a:extLst>
          </p:cNvPr>
          <p:cNvSpPr txBox="1">
            <a:spLocks/>
          </p:cNvSpPr>
          <p:nvPr/>
        </p:nvSpPr>
        <p:spPr bwMode="auto">
          <a:xfrm>
            <a:off x="229393" y="6951226"/>
            <a:ext cx="12469814" cy="1574800"/>
          </a:xfrm>
          <a:prstGeom prst="rect">
            <a:avLst/>
          </a:prstGeom>
          <a:solidFill>
            <a:schemeClr val="accent2"/>
          </a:solidFill>
          <a:ln w="57150">
            <a:solidFill>
              <a:schemeClr val="bg1"/>
            </a:solidFill>
          </a:ln>
        </p:spPr>
        <p:txBody>
          <a:bodyPr vert="horz" lIns="91440" tIns="45720" rIns="91440" bIns="45720" rtlCol="0" anchor="ctr">
            <a:normAutofit fontScale="97500"/>
          </a:bodyP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a:r>
              <a:rPr lang="en-US" altLang="en-US" sz="6600" kern="0" dirty="0">
                <a:solidFill>
                  <a:schemeClr val="bg1"/>
                </a:solidFill>
                <a:latin typeface="Calibri" charset="0"/>
                <a:ea typeface="MS PGothic" charset="-128"/>
                <a:cs typeface="Calibri" charset="0"/>
              </a:rPr>
              <a:t>ADRESSING </a:t>
            </a:r>
            <a:r>
              <a:rPr lang="en-US" altLang="en-US" sz="6600" b="1" kern="0" dirty="0">
                <a:solidFill>
                  <a:schemeClr val="bg1"/>
                </a:solidFill>
                <a:latin typeface="Calibri" charset="0"/>
                <a:ea typeface="MS PGothic" charset="-128"/>
                <a:cs typeface="Calibri" charset="0"/>
              </a:rPr>
              <a:t>CREDIBILITY</a:t>
            </a:r>
            <a:r>
              <a:rPr lang="en-US" altLang="en-US" sz="6600" kern="0" dirty="0">
                <a:solidFill>
                  <a:schemeClr val="bg1"/>
                </a:solidFill>
                <a:latin typeface="Calibri" charset="0"/>
                <a:ea typeface="MS PGothic" charset="-128"/>
                <a:cs typeface="Calibri" charset="0"/>
              </a:rPr>
              <a:t> </a:t>
            </a:r>
            <a:r>
              <a:rPr lang="en-US" altLang="en-US" sz="6600" kern="0" spc="300" dirty="0">
                <a:solidFill>
                  <a:schemeClr val="bg1"/>
                </a:solidFill>
                <a:latin typeface="Calibri" pitchFamily="34" charset="0"/>
              </a:rPr>
              <a:t>CONCERNS</a:t>
            </a:r>
          </a:p>
        </p:txBody>
      </p:sp>
      <p:grpSp>
        <p:nvGrpSpPr>
          <p:cNvPr id="17" name="Group 16">
            <a:extLst>
              <a:ext uri="{FF2B5EF4-FFF2-40B4-BE49-F238E27FC236}">
                <a16:creationId xmlns:a16="http://schemas.microsoft.com/office/drawing/2014/main" id="{14856258-12AE-5444-8B86-4CF3B619B3D6}"/>
              </a:ext>
            </a:extLst>
          </p:cNvPr>
          <p:cNvGrpSpPr/>
          <p:nvPr/>
        </p:nvGrpSpPr>
        <p:grpSpPr>
          <a:xfrm>
            <a:off x="5509581" y="8936492"/>
            <a:ext cx="2041918" cy="473126"/>
            <a:chOff x="5582387" y="8894626"/>
            <a:chExt cx="2041918" cy="473126"/>
          </a:xfrm>
        </p:grpSpPr>
        <p:pic>
          <p:nvPicPr>
            <p:cNvPr id="18" name="Picture 17">
              <a:extLst>
                <a:ext uri="{FF2B5EF4-FFF2-40B4-BE49-F238E27FC236}">
                  <a16:creationId xmlns:a16="http://schemas.microsoft.com/office/drawing/2014/main" id="{ED57D862-54B6-7E4C-ABC5-91012302480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9" name="Straight Connector 18">
              <a:extLst>
                <a:ext uri="{FF2B5EF4-FFF2-40B4-BE49-F238E27FC236}">
                  <a16:creationId xmlns:a16="http://schemas.microsoft.com/office/drawing/2014/main" id="{78658A0D-5F5A-8E4C-B831-9B0CC4B5CF5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B21F49D-9C29-4348-822E-060631DF824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61445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5ED471-CE7A-4B4F-867B-9AD849485069}"/>
              </a:ext>
            </a:extLst>
          </p:cNvPr>
          <p:cNvSpPr/>
          <p:nvPr/>
        </p:nvSpPr>
        <p:spPr bwMode="auto">
          <a:xfrm>
            <a:off x="901700" y="1819853"/>
            <a:ext cx="116586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73058" name="Title 3"/>
          <p:cNvSpPr>
            <a:spLocks noGrp="1"/>
          </p:cNvSpPr>
          <p:nvPr>
            <p:ph type="ctrTitle"/>
          </p:nvPr>
        </p:nvSpPr>
        <p:spPr/>
        <p:txBody>
          <a:bodyPr>
            <a:noAutofit/>
          </a:bodyPr>
          <a:lstStyle/>
          <a:p>
            <a:r>
              <a:rPr lang="en-US" altLang="en-US" dirty="0"/>
              <a:t>Assessing credibility in SOGIESC claims</a:t>
            </a:r>
            <a:endParaRPr lang="en-US" altLang="en-US" b="1" dirty="0">
              <a:solidFill>
                <a:schemeClr val="accent2"/>
              </a:solidFill>
            </a:endParaRPr>
          </a:p>
        </p:txBody>
      </p:sp>
      <p:sp>
        <p:nvSpPr>
          <p:cNvPr id="7" name="Subtitle 6">
            <a:extLst>
              <a:ext uri="{FF2B5EF4-FFF2-40B4-BE49-F238E27FC236}">
                <a16:creationId xmlns:a16="http://schemas.microsoft.com/office/drawing/2014/main" id="{6103C10A-EA9C-1F4E-B40C-0807D903AF83}"/>
              </a:ext>
            </a:extLst>
          </p:cNvPr>
          <p:cNvSpPr>
            <a:spLocks noGrp="1"/>
          </p:cNvSpPr>
          <p:nvPr>
            <p:ph type="subTitle" idx="1"/>
          </p:nvPr>
        </p:nvSpPr>
        <p:spPr>
          <a:xfrm>
            <a:off x="1020763" y="1858143"/>
            <a:ext cx="5710237" cy="863793"/>
          </a:xfrm>
        </p:spPr>
        <p:txBody>
          <a:bodyPr/>
          <a:lstStyle/>
          <a:p>
            <a:pPr indent="-171450" defTabSz="685800"/>
            <a:r>
              <a:rPr lang="en-US" altLang="en-US" dirty="0">
                <a:ea typeface="MS PGothic" charset="-128"/>
              </a:rPr>
              <a:t>keep in mind that: </a:t>
            </a:r>
          </a:p>
        </p:txBody>
      </p:sp>
      <p:sp>
        <p:nvSpPr>
          <p:cNvPr id="8" name="Text Placeholder 7">
            <a:extLst>
              <a:ext uri="{FF2B5EF4-FFF2-40B4-BE49-F238E27FC236}">
                <a16:creationId xmlns:a16="http://schemas.microsoft.com/office/drawing/2014/main" id="{00392973-0E9B-DD4C-BE79-E0CDAC40BB05}"/>
              </a:ext>
            </a:extLst>
          </p:cNvPr>
          <p:cNvSpPr>
            <a:spLocks noGrp="1"/>
          </p:cNvSpPr>
          <p:nvPr>
            <p:ph type="body" sz="quarter" idx="10"/>
          </p:nvPr>
        </p:nvSpPr>
        <p:spPr>
          <a:xfrm>
            <a:off x="1020762" y="2892795"/>
            <a:ext cx="11539537" cy="3422650"/>
          </a:xfrm>
        </p:spPr>
        <p:txBody>
          <a:bodyPr>
            <a:normAutofit/>
          </a:bodyPr>
          <a:lstStyle/>
          <a:p>
            <a:pPr marL="514350" lvl="1" indent="-514350">
              <a:spcBef>
                <a:spcPts val="2400"/>
              </a:spcBef>
              <a:buClr>
                <a:schemeClr val="accent2"/>
              </a:buClr>
              <a:buFont typeface="+mj-lt"/>
              <a:buAutoNum type="arabicPeriod"/>
            </a:pPr>
            <a:r>
              <a:rPr lang="en-US" dirty="0">
                <a:solidFill>
                  <a:schemeClr val="tx1"/>
                </a:solidFill>
              </a:rPr>
              <a:t>It is not our job to decide if the applicant has a diverse SOGIESC.</a:t>
            </a:r>
          </a:p>
          <a:p>
            <a:pPr marL="514350" lvl="1" indent="-514350">
              <a:spcBef>
                <a:spcPts val="2400"/>
              </a:spcBef>
              <a:buClr>
                <a:schemeClr val="accent2"/>
              </a:buClr>
              <a:buFont typeface="+mj-lt"/>
              <a:buAutoNum type="arabicPeriod"/>
            </a:pPr>
            <a:r>
              <a:rPr lang="en-US" dirty="0">
                <a:solidFill>
                  <a:schemeClr val="tx1"/>
                </a:solidFill>
              </a:rPr>
              <a:t>Applicants do not have to prove their sexual orientation, gender identity, gender expression or their sex characteristics.</a:t>
            </a:r>
          </a:p>
          <a:p>
            <a:pPr marL="514350" lvl="1" indent="-514350">
              <a:spcBef>
                <a:spcPts val="2400"/>
              </a:spcBef>
              <a:buClr>
                <a:schemeClr val="accent2"/>
              </a:buClr>
              <a:buFont typeface="+mj-lt"/>
              <a:buAutoNum type="arabicPeriod"/>
            </a:pPr>
            <a:r>
              <a:rPr lang="en-US" dirty="0">
                <a:solidFill>
                  <a:schemeClr val="tx1"/>
                </a:solidFill>
              </a:rPr>
              <a:t>Beware of the tendency to judge applicants’ claims according to your own expectations of how applicants  with diverse SOGIESC should look, behave, or feel.</a:t>
            </a:r>
          </a:p>
          <a:p>
            <a:pPr lvl="1">
              <a:spcBef>
                <a:spcPts val="2400"/>
              </a:spcBef>
            </a:pPr>
            <a:endParaRPr lang="en-US" dirty="0"/>
          </a:p>
        </p:txBody>
      </p:sp>
      <p:sp>
        <p:nvSpPr>
          <p:cNvPr id="12" name="Slide Number Placeholder 5">
            <a:extLst>
              <a:ext uri="{FF2B5EF4-FFF2-40B4-BE49-F238E27FC236}">
                <a16:creationId xmlns:a16="http://schemas.microsoft.com/office/drawing/2014/main" id="{C7932E9A-B509-9649-A2F7-0453B6F982BA}"/>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37</a:t>
            </a:fld>
            <a:endParaRPr lang="en-US" altLang="en-US" sz="1200" dirty="0">
              <a:solidFill>
                <a:schemeClr val="bg1"/>
              </a:solidFill>
            </a:endParaRPr>
          </a:p>
        </p:txBody>
      </p:sp>
      <p:sp>
        <p:nvSpPr>
          <p:cNvPr id="24" name="Title 53">
            <a:extLst>
              <a:ext uri="{FF2B5EF4-FFF2-40B4-BE49-F238E27FC236}">
                <a16:creationId xmlns:a16="http://schemas.microsoft.com/office/drawing/2014/main" id="{6EF7AD02-6F0C-864C-9E5E-B97995D5E231}"/>
              </a:ext>
            </a:extLst>
          </p:cNvPr>
          <p:cNvSpPr txBox="1">
            <a:spLocks/>
          </p:cNvSpPr>
          <p:nvPr/>
        </p:nvSpPr>
        <p:spPr>
          <a:xfrm>
            <a:off x="3651269" y="631544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t>WORKBOOK - PAGE </a:t>
            </a:r>
            <a:r>
              <a:rPr lang="en-US" b="1" dirty="0"/>
              <a:t>44</a:t>
            </a:r>
          </a:p>
        </p:txBody>
      </p:sp>
      <p:pic>
        <p:nvPicPr>
          <p:cNvPr id="11" name="Picture 8">
            <a:extLst>
              <a:ext uri="{FF2B5EF4-FFF2-40B4-BE49-F238E27FC236}">
                <a16:creationId xmlns:a16="http://schemas.microsoft.com/office/drawing/2014/main" id="{BC95B0E4-FD65-D746-912B-1B6FE7E0F6C7}"/>
              </a:ext>
            </a:extLst>
          </p:cNvPr>
          <p:cNvPicPr>
            <a:picLocks noChangeAspect="1"/>
          </p:cNvPicPr>
          <p:nvPr/>
        </p:nvPicPr>
        <p:blipFill rotWithShape="1">
          <a:blip r:embed="rId3"/>
          <a:srcRect l="20653" r="43197" b="39823"/>
          <a:stretch/>
        </p:blipFill>
        <p:spPr>
          <a:xfrm>
            <a:off x="9259278" y="6501455"/>
            <a:ext cx="1993264" cy="3318171"/>
          </a:xfrm>
          <a:prstGeom prst="rect">
            <a:avLst/>
          </a:prstGeom>
        </p:spPr>
      </p:pic>
      <p:pic>
        <p:nvPicPr>
          <p:cNvPr id="14" name="Picture 13">
            <a:extLst>
              <a:ext uri="{FF2B5EF4-FFF2-40B4-BE49-F238E27FC236}">
                <a16:creationId xmlns:a16="http://schemas.microsoft.com/office/drawing/2014/main" id="{04641DBE-0756-9844-B95E-E00E0831D54D}"/>
              </a:ext>
            </a:extLst>
          </p:cNvPr>
          <p:cNvPicPr>
            <a:picLocks noChangeAspect="1"/>
          </p:cNvPicPr>
          <p:nvPr/>
        </p:nvPicPr>
        <p:blipFill rotWithShape="1">
          <a:blip r:embed="rId4"/>
          <a:srcRect l="11926" t="9816" r="56636" b="48055"/>
          <a:stretch/>
        </p:blipFill>
        <p:spPr>
          <a:xfrm>
            <a:off x="1312054" y="6781898"/>
            <a:ext cx="2219999" cy="2974878"/>
          </a:xfrm>
          <a:prstGeom prst="rect">
            <a:avLst/>
          </a:prstGeom>
        </p:spPr>
      </p:pic>
      <p:pic>
        <p:nvPicPr>
          <p:cNvPr id="13" name="Picture 8">
            <a:extLst>
              <a:ext uri="{FF2B5EF4-FFF2-40B4-BE49-F238E27FC236}">
                <a16:creationId xmlns:a16="http://schemas.microsoft.com/office/drawing/2014/main" id="{168D0965-E2C1-9A43-89B3-F77144B8AF2B}"/>
              </a:ext>
            </a:extLst>
          </p:cNvPr>
          <p:cNvPicPr>
            <a:picLocks noChangeAspect="1"/>
          </p:cNvPicPr>
          <p:nvPr/>
        </p:nvPicPr>
        <p:blipFill>
          <a:blip r:embed="rId5"/>
          <a:stretch>
            <a:fillRect/>
          </a:stretch>
        </p:blipFill>
        <p:spPr>
          <a:xfrm>
            <a:off x="2588067" y="6613127"/>
            <a:ext cx="7064017" cy="3532009"/>
          </a:xfrm>
          <a:prstGeom prst="rect">
            <a:avLst/>
          </a:prstGeom>
        </p:spPr>
      </p:pic>
    </p:spTree>
    <p:extLst>
      <p:ext uri="{BB962C8B-B14F-4D97-AF65-F5344CB8AC3E}">
        <p14:creationId xmlns:p14="http://schemas.microsoft.com/office/powerpoint/2010/main" val="9256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527475"/>
            <a:ext cx="6978920" cy="1742986"/>
            <a:chOff x="6661445" y="2431710"/>
            <a:chExt cx="6978920" cy="1742986"/>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1742986"/>
              <a:chOff x="-617329" y="-746760"/>
              <a:chExt cx="21807842" cy="2451366"/>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245136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508751"/>
                <a:ext cx="17162900" cy="22133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LGBTIQ+ CASES VARY</a:t>
                </a:r>
                <a:br>
                  <a:rPr lang="en-US" sz="2600" dirty="0">
                    <a:solidFill>
                      <a:schemeClr val="tx2"/>
                    </a:solidFill>
                  </a:rPr>
                </a:br>
                <a:r>
                  <a:rPr lang="en-US" sz="2400" dirty="0">
                    <a:solidFill>
                      <a:schemeClr val="tx2"/>
                    </a:solidFill>
                  </a:rPr>
                  <a:t>Consider each claim on an individual basis. The experiences of LGBTIQ+ people vary extremely widely.</a:t>
                </a:r>
                <a:endParaRPr lang="en-US" sz="26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210086"/>
            <a:ext cx="6978920" cy="1849941"/>
            <a:chOff x="6661445" y="2431709"/>
            <a:chExt cx="6978920" cy="184994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849941"/>
              <a:chOff x="-617329" y="-746761"/>
              <a:chExt cx="21807842" cy="2601791"/>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60179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544473"/>
                <a:ext cx="18745163" cy="22133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MORE TIME AND ATTENTION</a:t>
                </a:r>
                <a:br>
                  <a:rPr lang="en-US" sz="2600" dirty="0">
                    <a:solidFill>
                      <a:schemeClr val="tx2"/>
                    </a:solidFill>
                  </a:rPr>
                </a:br>
                <a:r>
                  <a:rPr lang="en-US" sz="2400" dirty="0">
                    <a:solidFill>
                      <a:schemeClr val="tx2"/>
                    </a:solidFill>
                  </a:rPr>
                  <a:t>Recall that LGBTIQ+ claims may take more time and attention because they will have to be drawn out more delicately.</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63320"/>
            <a:ext cx="6978920" cy="1659521"/>
            <a:chOff x="6661445" y="2431710"/>
            <a:chExt cx="6978920" cy="1659521"/>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659521"/>
              <a:chOff x="-617329" y="-746760"/>
              <a:chExt cx="21807842" cy="2333980"/>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33398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0"/>
                <a:ext cx="18967187" cy="1693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CONCEPTS AND EXPERIENCES </a:t>
                </a:r>
                <a:br>
                  <a:rPr lang="en-US" sz="2600" dirty="0">
                    <a:solidFill>
                      <a:schemeClr val="tx2"/>
                    </a:solidFill>
                  </a:rPr>
                </a:br>
                <a:r>
                  <a:rPr lang="en-US" sz="2400" dirty="0">
                    <a:solidFill>
                      <a:schemeClr val="tx2"/>
                    </a:solidFill>
                  </a:rPr>
                  <a:t>Explore what the concepts and experiences the person has shared mean to them.</a:t>
                </a:r>
                <a:endParaRPr lang="en-US" sz="26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588799"/>
            <a:ext cx="6978920" cy="1217994"/>
            <a:chOff x="6661445" y="2431710"/>
            <a:chExt cx="6978920" cy="12179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217994"/>
              <a:chOff x="-617329" y="-746760"/>
              <a:chExt cx="21807842" cy="1713009"/>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1713009"/>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508750"/>
                <a:ext cx="18967187" cy="11744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SUFFICIENT DETAIL</a:t>
                </a:r>
                <a:br>
                  <a:rPr lang="en-US" sz="2600" dirty="0">
                    <a:solidFill>
                      <a:schemeClr val="tx2"/>
                    </a:solidFill>
                  </a:rPr>
                </a:br>
                <a:r>
                  <a:rPr lang="en-US" sz="2400" dirty="0">
                    <a:solidFill>
                      <a:schemeClr val="tx2"/>
                    </a:solidFill>
                  </a:rPr>
                  <a:t>Gather sufficient detail to clarify inconsistencies.</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38</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ADRESSING </a:t>
            </a:r>
            <a:br>
              <a:rPr lang="en-US" altLang="en-US" sz="3600" dirty="0">
                <a:latin typeface="Calibri" charset="0"/>
                <a:ea typeface="MS PGothic" charset="-128"/>
                <a:cs typeface="Calibri" charset="0"/>
              </a:rPr>
            </a:br>
            <a:r>
              <a:rPr lang="en-US" altLang="en-US" sz="3600" dirty="0">
                <a:latin typeface="Calibri" charset="0"/>
                <a:ea typeface="MS PGothic" charset="-128"/>
                <a:cs typeface="Calibri" charset="0"/>
              </a:rPr>
              <a:t>CREDIBILITY </a:t>
            </a:r>
            <a:r>
              <a:rPr lang="en-US" altLang="en-US" sz="3600" spc="300" dirty="0">
                <a:latin typeface="Calibri" pitchFamily="34" charset="0"/>
              </a:rPr>
              <a:t>CONCERNS</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628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3135248"/>
            <a:ext cx="6978920" cy="2923679"/>
            <a:chOff x="6661445" y="2431709"/>
            <a:chExt cx="6978920" cy="292367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2923679"/>
              <a:chOff x="-617329" y="-746761"/>
              <a:chExt cx="21807842" cy="4111916"/>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411191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544473"/>
                <a:ext cx="20131806" cy="38149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MAY TAKE MANY MEETINGS BEFORE DISCLOSURE</a:t>
                </a:r>
                <a:br>
                  <a:rPr lang="en-US" sz="2600" dirty="0">
                    <a:solidFill>
                      <a:schemeClr val="tx2"/>
                    </a:solidFill>
                  </a:rPr>
                </a:br>
                <a:r>
                  <a:rPr lang="en-US" sz="2400" dirty="0">
                    <a:solidFill>
                      <a:schemeClr val="tx2"/>
                    </a:solidFill>
                  </a:rPr>
                  <a:t>It may take someone many meetings to feel comfortable sharing the reason for flight. “Hiding” coping mechanisms include isolation, adopting “masculine” or “feminine” mannerisms or living closeted lives, which can reinforce low self-esteem.</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791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6386449"/>
            <a:ext cx="6978920" cy="2112317"/>
            <a:chOff x="6661445" y="2431710"/>
            <a:chExt cx="6978920" cy="2112317"/>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2112317"/>
              <a:chOff x="-617329" y="-746760"/>
              <a:chExt cx="21807842" cy="2970801"/>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97080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0"/>
                <a:ext cx="18967187" cy="27327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FOLLOW-UP QUESTIONS</a:t>
                </a:r>
                <a:br>
                  <a:rPr lang="en-US" sz="2600" dirty="0">
                    <a:solidFill>
                      <a:schemeClr val="tx2"/>
                    </a:solidFill>
                  </a:rPr>
                </a:br>
                <a:r>
                  <a:rPr lang="en-US" sz="2400" dirty="0">
                    <a:solidFill>
                      <a:schemeClr val="tx2"/>
                    </a:solidFill>
                    <a:latin typeface="Calibri" charset="0"/>
                    <a:ea typeface="MS PGothic" charset="0"/>
                  </a:rPr>
                  <a:t>Follow-up questions should be asked to clarify uncertainties and credibility concerns must be put to the applicant to give them an opportunity to explain.</a:t>
                </a:r>
                <a:endParaRPr lang="en-US" sz="26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315849"/>
            <a:ext cx="6978920" cy="2512424"/>
            <a:chOff x="6661445" y="2431710"/>
            <a:chExt cx="6978920" cy="251242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2512424"/>
              <a:chOff x="-617329" y="-746760"/>
              <a:chExt cx="21807842" cy="3533519"/>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3533519"/>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508750"/>
                <a:ext cx="18967187" cy="32522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pPr lvl="0"/>
                <a:r>
                  <a:rPr lang="en-US" sz="2600" b="1" dirty="0">
                    <a:solidFill>
                      <a:schemeClr val="accent2"/>
                    </a:solidFill>
                  </a:rPr>
                  <a:t>REASONABLE EXPLANATIONS</a:t>
                </a:r>
                <a:br>
                  <a:rPr lang="en-US" sz="2600" dirty="0">
                    <a:solidFill>
                      <a:schemeClr val="tx2"/>
                    </a:solidFill>
                  </a:rPr>
                </a:br>
                <a:r>
                  <a:rPr lang="en-US" sz="2400" dirty="0">
                    <a:solidFill>
                      <a:schemeClr val="tx2"/>
                    </a:solidFill>
                  </a:rPr>
                  <a:t>There may be reasonable explanations as to </a:t>
                </a:r>
                <a:br>
                  <a:rPr lang="en-US" sz="2400" dirty="0">
                    <a:solidFill>
                      <a:schemeClr val="tx2"/>
                    </a:solidFill>
                  </a:rPr>
                </a:br>
                <a:r>
                  <a:rPr lang="en-US" sz="2400" dirty="0">
                    <a:solidFill>
                      <a:schemeClr val="tx2"/>
                    </a:solidFill>
                  </a:rPr>
                  <a:t>why the individual didn’t disclose their SOGIESC earlier – for example, traumatic experiences, fear of the consequences, discomfort in the interview or that they have never told anyone.</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39</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ADRESSING </a:t>
            </a:r>
            <a:br>
              <a:rPr lang="en-US" altLang="en-US" sz="3600" dirty="0">
                <a:latin typeface="Calibri" charset="0"/>
                <a:ea typeface="MS PGothic" charset="-128"/>
                <a:cs typeface="Calibri" charset="0"/>
              </a:rPr>
            </a:br>
            <a:r>
              <a:rPr lang="en-US" altLang="en-US" sz="3600" dirty="0">
                <a:latin typeface="Calibri" charset="0"/>
                <a:ea typeface="MS PGothic" charset="-128"/>
                <a:cs typeface="Calibri" charset="0"/>
              </a:rPr>
              <a:t>CREDIBILITY </a:t>
            </a:r>
            <a:r>
              <a:rPr lang="en-US" altLang="en-US" sz="3600" spc="300" dirty="0">
                <a:latin typeface="Calibri" pitchFamily="34" charset="0"/>
              </a:rPr>
              <a:t>CONCERNS</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377801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8</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3261426" y="4430875"/>
            <a:ext cx="6421618"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1499" cap="all" spc="890" dirty="0">
                <a:solidFill>
                  <a:schemeClr val="bg1"/>
                </a:solidFill>
                <a:ea typeface="+mj-ea"/>
                <a:cs typeface="+mj-cs"/>
              </a:rPr>
              <a:t>BASICS</a:t>
            </a:r>
          </a:p>
        </p:txBody>
      </p:sp>
      <p:sp>
        <p:nvSpPr>
          <p:cNvPr id="24" name="Text Placeholder 5">
            <a:extLst>
              <a:ext uri="{FF2B5EF4-FFF2-40B4-BE49-F238E27FC236}">
                <a16:creationId xmlns:a16="http://schemas.microsoft.com/office/drawing/2014/main" id="{A7E7E268-2BFC-FB46-8B2E-C00F02065652}"/>
              </a:ext>
            </a:extLst>
          </p:cNvPr>
          <p:cNvSpPr txBox="1">
            <a:spLocks/>
          </p:cNvSpPr>
          <p:nvPr/>
        </p:nvSpPr>
        <p:spPr>
          <a:xfrm>
            <a:off x="3261426" y="2928513"/>
            <a:ext cx="6421618" cy="1212686"/>
          </a:xfrm>
          <a:prstGeom prst="rect">
            <a:avLst/>
          </a:prstGeom>
          <a:solidFill>
            <a:schemeClr val="accent1"/>
          </a:solidFill>
          <a:effectLst/>
        </p:spPr>
        <p:txBody>
          <a:bodyPr vert="horz" lIns="182858" tIns="91429" rIns="182858" bIns="91429" rtlCol="0" anchor="ctr">
            <a:noAutofit/>
          </a:bodyPr>
          <a:lstStyle>
            <a:lvl1pPr marL="0" indent="0" algn="ctr" defTabSz="457200" rtl="0" eaLnBrk="1" latinLnBrk="0" hangingPunct="1">
              <a:spcBef>
                <a:spcPct val="20000"/>
              </a:spcBef>
              <a:spcAft>
                <a:spcPts val="600"/>
              </a:spcAft>
              <a:buClr>
                <a:schemeClr val="accent1"/>
              </a:buClr>
              <a:buFontTx/>
              <a:buNone/>
              <a:tabLst/>
              <a:defRPr lang="en-US" sz="4800" b="1" kern="1200" cap="all" spc="140" baseline="0" dirty="0">
                <a:solidFill>
                  <a:schemeClr val="bg1"/>
                </a:solidFill>
                <a:latin typeface="+mj-lt"/>
                <a:ea typeface="+mj-ea"/>
                <a:cs typeface="Trebuchet MS"/>
              </a:defRPr>
            </a:lvl1pPr>
            <a:lvl2pPr marL="238125" indent="-222250" algn="l" defTabSz="457200" rtl="0" eaLnBrk="1" latinLnBrk="0" hangingPunct="1">
              <a:spcBef>
                <a:spcPct val="20000"/>
              </a:spcBef>
              <a:spcAft>
                <a:spcPts val="600"/>
              </a:spcAft>
              <a:buClr>
                <a:srgbClr val="A3C9CD"/>
              </a:buClr>
              <a:buFont typeface="Arial" charset="0"/>
              <a:buChar char="•"/>
              <a:tabLst/>
              <a:defRPr sz="1600" kern="1200">
                <a:solidFill>
                  <a:schemeClr val="tx1">
                    <a:lumMod val="50000"/>
                    <a:lumOff val="50000"/>
                  </a:schemeClr>
                </a:solidFill>
                <a:latin typeface="+mn-lt"/>
                <a:ea typeface="+mn-ea"/>
                <a:cs typeface="+mn-cs"/>
              </a:defRPr>
            </a:lvl2pPr>
            <a:lvl3pPr marL="238125" indent="-222250" algn="l" defTabSz="457200" rtl="0" eaLnBrk="1" latinLnBrk="0" hangingPunct="1">
              <a:spcBef>
                <a:spcPct val="20000"/>
              </a:spcBef>
              <a:spcAft>
                <a:spcPts val="600"/>
              </a:spcAft>
              <a:buClr>
                <a:srgbClr val="A3C9CD"/>
              </a:buClr>
              <a:buFont typeface="Arial" charset="0"/>
              <a:buChar char="•"/>
              <a:tabLst/>
              <a:defRPr sz="1400" kern="1200">
                <a:solidFill>
                  <a:schemeClr val="tx1">
                    <a:lumMod val="50000"/>
                    <a:lumOff val="50000"/>
                  </a:schemeClr>
                </a:solidFill>
                <a:latin typeface="+mn-lt"/>
                <a:ea typeface="+mn-ea"/>
                <a:cs typeface="+mn-cs"/>
              </a:defRPr>
            </a:lvl3pPr>
            <a:lvl4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4pPr>
            <a:lvl5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0" fontAlgn="auto">
              <a:buClr>
                <a:srgbClr val="655DA3"/>
              </a:buClr>
            </a:pPr>
            <a:r>
              <a:rPr lang="en-US" sz="8000" b="0" spc="0" dirty="0">
                <a:solidFill>
                  <a:srgbClr val="FFFFFF"/>
                </a:solidFill>
                <a:latin typeface="Calibri" panose="020F0502020204030204"/>
                <a:cs typeface="+mj-cs"/>
              </a:rPr>
              <a:t>INTERVIEW </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pic>
        <p:nvPicPr>
          <p:cNvPr id="4" name="Picture 3">
            <a:extLst>
              <a:ext uri="{FF2B5EF4-FFF2-40B4-BE49-F238E27FC236}">
                <a16:creationId xmlns:a16="http://schemas.microsoft.com/office/drawing/2014/main" id="{5A3D2F87-E10F-6044-9AA6-E40F1B20FA75}"/>
              </a:ext>
            </a:extLst>
          </p:cNvPr>
          <p:cNvPicPr>
            <a:picLocks noChangeAspect="1"/>
          </p:cNvPicPr>
          <p:nvPr/>
        </p:nvPicPr>
        <p:blipFill>
          <a:blip r:embed="rId3"/>
          <a:stretch>
            <a:fillRect/>
          </a:stretch>
        </p:blipFill>
        <p:spPr>
          <a:xfrm>
            <a:off x="5180629" y="5796344"/>
            <a:ext cx="3289300" cy="3289300"/>
          </a:xfrm>
          <a:prstGeom prst="rect">
            <a:avLst/>
          </a:prstGeom>
        </p:spPr>
      </p:pic>
      <p:grpSp>
        <p:nvGrpSpPr>
          <p:cNvPr id="19" name="Group 18">
            <a:extLst>
              <a:ext uri="{FF2B5EF4-FFF2-40B4-BE49-F238E27FC236}">
                <a16:creationId xmlns:a16="http://schemas.microsoft.com/office/drawing/2014/main" id="{5D3B3C35-E244-2541-A4ED-498C9BAC0601}"/>
              </a:ext>
            </a:extLst>
          </p:cNvPr>
          <p:cNvGrpSpPr/>
          <p:nvPr/>
        </p:nvGrpSpPr>
        <p:grpSpPr>
          <a:xfrm>
            <a:off x="5509581" y="8936492"/>
            <a:ext cx="2041918" cy="473126"/>
            <a:chOff x="5582387" y="8894626"/>
            <a:chExt cx="2041918" cy="473126"/>
          </a:xfrm>
        </p:grpSpPr>
        <p:pic>
          <p:nvPicPr>
            <p:cNvPr id="21" name="Picture 20">
              <a:extLst>
                <a:ext uri="{FF2B5EF4-FFF2-40B4-BE49-F238E27FC236}">
                  <a16:creationId xmlns:a16="http://schemas.microsoft.com/office/drawing/2014/main" id="{0A99C7B7-4156-1349-AC65-B3A6AFDD8003}"/>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2" name="Straight Connector 21">
              <a:extLst>
                <a:ext uri="{FF2B5EF4-FFF2-40B4-BE49-F238E27FC236}">
                  <a16:creationId xmlns:a16="http://schemas.microsoft.com/office/drawing/2014/main" id="{539CCC93-4FC9-0F4E-B64B-7739FB297B59}"/>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C8802DC-0BB7-A342-9F09-29A6DC9491EC}"/>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8285016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248075"/>
            <a:ext cx="6978920" cy="2559704"/>
            <a:chOff x="6661445" y="2431710"/>
            <a:chExt cx="6978920" cy="255970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2559704"/>
              <a:chOff x="-617329" y="-746760"/>
              <a:chExt cx="21807842" cy="3600014"/>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360001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508750"/>
                <a:ext cx="20131806" cy="32522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CONCEALMENT CAN CAUSE HARM</a:t>
                </a:r>
                <a:br>
                  <a:rPr lang="en-US" sz="2600" dirty="0">
                    <a:solidFill>
                      <a:schemeClr val="tx2"/>
                    </a:solidFill>
                  </a:rPr>
                </a:br>
                <a:r>
                  <a:rPr lang="en-US" sz="2400" dirty="0">
                    <a:solidFill>
                      <a:schemeClr val="tx2"/>
                    </a:solidFill>
                  </a:rPr>
                  <a:t>Remember the individual cannot be expected to change their sexual orientation or gender identity to avoid persecution, as it is fundamental to their human dignity. Concealment can cause </a:t>
                </a:r>
                <a:br>
                  <a:rPr lang="en-US" sz="2400" dirty="0">
                    <a:solidFill>
                      <a:schemeClr val="tx2"/>
                    </a:solidFill>
                  </a:rPr>
                </a:br>
                <a:r>
                  <a:rPr lang="en-US" sz="2400" dirty="0">
                    <a:solidFill>
                      <a:schemeClr val="tx2"/>
                    </a:solidFill>
                  </a:rPr>
                  <a:t>psychological harm.</a:t>
                </a:r>
                <a:endParaRPr lang="en-US" sz="26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438393"/>
            <a:ext cx="6978920" cy="1551358"/>
            <a:chOff x="6661445" y="2431710"/>
            <a:chExt cx="6978920" cy="1551358"/>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551358"/>
              <a:chOff x="-617329" y="-746760"/>
              <a:chExt cx="21807842" cy="218185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18185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544473"/>
                <a:ext cx="18745163" cy="1693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SUPRESSING SOGIESC</a:t>
                </a:r>
                <a:br>
                  <a:rPr lang="en-US" sz="2600" dirty="0">
                    <a:solidFill>
                      <a:schemeClr val="tx2"/>
                    </a:solidFill>
                  </a:rPr>
                </a:br>
                <a:r>
                  <a:rPr lang="en-US" sz="2400" dirty="0">
                    <a:solidFill>
                      <a:schemeClr val="tx2"/>
                    </a:solidFill>
                  </a:rPr>
                  <a:t>Many people have suppressed their diverse SOGIESC to avoid persecution.</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183920"/>
            <a:ext cx="6978920" cy="1861050"/>
            <a:chOff x="6661445" y="2431710"/>
            <a:chExt cx="6978920" cy="186105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861050"/>
              <a:chOff x="-617329" y="-746760"/>
              <a:chExt cx="21807842" cy="2617413"/>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61741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0"/>
                <a:ext cx="18967187" cy="2213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SUPRESSION AND CREDIBILITY</a:t>
                </a:r>
                <a:br>
                  <a:rPr lang="en-US" sz="2600" dirty="0">
                    <a:solidFill>
                      <a:schemeClr val="tx2"/>
                    </a:solidFill>
                  </a:rPr>
                </a:br>
                <a:r>
                  <a:rPr lang="en-US" sz="2400" dirty="0">
                    <a:solidFill>
                      <a:schemeClr val="tx2"/>
                    </a:solidFill>
                  </a:rPr>
                  <a:t>Having suppressed in the past, or possessing an ability to do so in the future, is not a reason to question their credibility.</a:t>
                </a:r>
                <a:endParaRPr lang="en-US" sz="26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410999"/>
            <a:ext cx="6978920" cy="1822890"/>
            <a:chOff x="6661445" y="2431710"/>
            <a:chExt cx="6978920" cy="1822890"/>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822890"/>
              <a:chOff x="-617329" y="-746760"/>
              <a:chExt cx="21807842" cy="2563746"/>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256374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508750"/>
                <a:ext cx="18967187" cy="2213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NOT LIVING OPENLY</a:t>
                </a:r>
                <a:br>
                  <a:rPr lang="en-US" sz="2600" dirty="0">
                    <a:solidFill>
                      <a:schemeClr val="tx2"/>
                    </a:solidFill>
                  </a:rPr>
                </a:br>
                <a:r>
                  <a:rPr lang="en-US" sz="2400" dirty="0">
                    <a:solidFill>
                      <a:schemeClr val="tx2"/>
                    </a:solidFill>
                  </a:rPr>
                  <a:t>Many LGBTIQ+ people have had to keep aspects of their lives secret and may have not lived openly or had intimate relationships before.</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40</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ADRESSING </a:t>
            </a:r>
            <a:br>
              <a:rPr lang="en-US" altLang="en-US" sz="3600" dirty="0">
                <a:latin typeface="Calibri" charset="0"/>
                <a:ea typeface="MS PGothic" charset="-128"/>
                <a:cs typeface="Calibri" charset="0"/>
              </a:rPr>
            </a:br>
            <a:r>
              <a:rPr lang="en-US" altLang="en-US" sz="3600" dirty="0">
                <a:latin typeface="Calibri" charset="0"/>
                <a:ea typeface="MS PGothic" charset="-128"/>
                <a:cs typeface="Calibri" charset="0"/>
              </a:rPr>
              <a:t>CREDIBILITY </a:t>
            </a:r>
            <a:r>
              <a:rPr lang="en-US" altLang="en-US" sz="3600" spc="300" dirty="0">
                <a:latin typeface="Calibri" pitchFamily="34" charset="0"/>
              </a:rPr>
              <a:t>CONCERNS</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428785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603791"/>
            <a:ext cx="6978920" cy="2112317"/>
            <a:chOff x="6661445" y="2431710"/>
            <a:chExt cx="6978920" cy="2112317"/>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2112317"/>
              <a:chOff x="-617329" y="-746760"/>
              <a:chExt cx="21807842" cy="2970801"/>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297080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508750"/>
                <a:ext cx="20131806" cy="27327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MAY NEED MORE ASSISTANCE FROM OFFICER</a:t>
                </a:r>
                <a:br>
                  <a:rPr lang="en-US" sz="2600" dirty="0">
                    <a:solidFill>
                      <a:schemeClr val="tx2"/>
                    </a:solidFill>
                  </a:rPr>
                </a:br>
                <a:r>
                  <a:rPr lang="en-US" sz="2400" dirty="0">
                    <a:solidFill>
                      <a:schemeClr val="tx2"/>
                    </a:solidFill>
                  </a:rPr>
                  <a:t>This may result in a greater burden on the officer </a:t>
                </a:r>
                <a:br>
                  <a:rPr lang="en-US" sz="2400" dirty="0">
                    <a:solidFill>
                      <a:schemeClr val="tx2"/>
                    </a:solidFill>
                  </a:rPr>
                </a:br>
                <a:r>
                  <a:rPr lang="en-US" sz="2400" dirty="0">
                    <a:solidFill>
                      <a:schemeClr val="tx2"/>
                    </a:solidFill>
                  </a:rPr>
                  <a:t>to assist the individual in articulating their claim. Questions related to the PEACE Model and thematic areas of daily life should be explored.</a:t>
                </a:r>
                <a:endParaRPr lang="en-US" sz="26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031811"/>
            <a:ext cx="6978920" cy="2086917"/>
            <a:chOff x="6661445" y="2431710"/>
            <a:chExt cx="6978920" cy="2086917"/>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2086917"/>
              <a:chOff x="-617329" y="-746760"/>
              <a:chExt cx="21807842" cy="2935079"/>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89735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544473"/>
                <a:ext cx="20131806" cy="2732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latin typeface="Calibri" charset="0"/>
                    <a:ea typeface="MS PGothic" charset="0"/>
                  </a:rPr>
                  <a:t>TRUTHFUL ACCOUNT</a:t>
                </a:r>
                <a:br>
                  <a:rPr lang="en-US" sz="2600" dirty="0">
                    <a:solidFill>
                      <a:schemeClr val="tx2"/>
                    </a:solidFill>
                  </a:rPr>
                </a:br>
                <a:r>
                  <a:rPr lang="en-US" sz="2400" dirty="0">
                    <a:solidFill>
                      <a:schemeClr val="tx2"/>
                    </a:solidFill>
                  </a:rPr>
                  <a:t>The applicant discharges their burden by providing a full and truthful account of their experience. This may be more difficult in LGBTIQ+ cases due to the personal nature of claims.</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284294"/>
            <a:ext cx="6978920" cy="2143095"/>
            <a:chOff x="6661445" y="2431710"/>
            <a:chExt cx="6978920" cy="2143095"/>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2143095"/>
              <a:chOff x="-617329" y="-746760"/>
              <a:chExt cx="21807842" cy="3014085"/>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301165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1"/>
                <a:ext cx="18967187" cy="27760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latin typeface="Calibri" charset="0"/>
                    <a:ea typeface="MS PGothic" charset="0"/>
                  </a:rPr>
                  <a:t>CORROBORATING DOCUMENTS</a:t>
                </a:r>
                <a:br>
                  <a:rPr lang="en-US" sz="2600" b="1" dirty="0">
                    <a:solidFill>
                      <a:schemeClr val="accent2"/>
                    </a:solidFill>
                    <a:latin typeface="Calibri" charset="0"/>
                    <a:ea typeface="MS PGothic" charset="0"/>
                  </a:rPr>
                </a:br>
                <a:r>
                  <a:rPr lang="en-US" sz="2600" b="1" dirty="0">
                    <a:solidFill>
                      <a:schemeClr val="accent2"/>
                    </a:solidFill>
                    <a:latin typeface="Calibri" charset="0"/>
                    <a:ea typeface="MS PGothic" charset="0"/>
                  </a:rPr>
                  <a:t>ARE LESS LIKELY TO OBTAIN</a:t>
                </a:r>
                <a:br>
                  <a:rPr lang="en-US" sz="2600" dirty="0">
                    <a:solidFill>
                      <a:schemeClr val="tx2"/>
                    </a:solidFill>
                  </a:rPr>
                </a:br>
                <a:r>
                  <a:rPr lang="en-US" sz="2400" dirty="0">
                    <a:solidFill>
                      <a:schemeClr val="tx2"/>
                    </a:solidFill>
                  </a:rPr>
                  <a:t>Because of the personal nature of LGBTIQ+ claims, individuals are much less likely to have corroborating documents.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410999"/>
            <a:ext cx="6978920" cy="1451581"/>
            <a:chOff x="6661445" y="2431710"/>
            <a:chExt cx="6978920" cy="1451581"/>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451581"/>
              <a:chOff x="-617329" y="-746760"/>
              <a:chExt cx="21807842" cy="2041530"/>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204153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508750"/>
                <a:ext cx="18967187" cy="1693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600" b="1" dirty="0">
                    <a:solidFill>
                      <a:schemeClr val="accent2"/>
                    </a:solidFill>
                  </a:rPr>
                  <a:t>SHARED BURDEN</a:t>
                </a:r>
                <a:br>
                  <a:rPr lang="en-US" sz="2600" dirty="0">
                    <a:solidFill>
                      <a:schemeClr val="tx2"/>
                    </a:solidFill>
                  </a:rPr>
                </a:br>
                <a:r>
                  <a:rPr lang="en-US" sz="2400" dirty="0">
                    <a:solidFill>
                      <a:schemeClr val="tx2"/>
                    </a:solidFill>
                  </a:rPr>
                  <a:t>In general, there is a shared burden on the individual and the interviewer.</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41</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ADRESSING </a:t>
            </a:r>
            <a:br>
              <a:rPr lang="en-US" altLang="en-US" sz="3600" dirty="0">
                <a:latin typeface="Calibri" charset="0"/>
                <a:ea typeface="MS PGothic" charset="-128"/>
                <a:cs typeface="Calibri" charset="0"/>
              </a:rPr>
            </a:br>
            <a:r>
              <a:rPr lang="en-US" altLang="en-US" sz="3600" dirty="0">
                <a:latin typeface="Calibri" charset="0"/>
                <a:ea typeface="MS PGothic" charset="-128"/>
                <a:cs typeface="Calibri" charset="0"/>
              </a:rPr>
              <a:t>CREDIBILITY </a:t>
            </a:r>
            <a:r>
              <a:rPr lang="en-US" altLang="en-US" sz="3600" spc="300" dirty="0">
                <a:latin typeface="Calibri" pitchFamily="34" charset="0"/>
              </a:rPr>
              <a:t>CONCERNS</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57945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066293"/>
            <a:ext cx="8951410" cy="4773111"/>
          </a:xfrm>
          <a:prstGeom prst="rect">
            <a:avLst/>
          </a:prstGeom>
        </p:spPr>
      </p:pic>
      <p:pic>
        <p:nvPicPr>
          <p:cNvPr id="19" name="Picture Placeholder 18">
            <a:extLst>
              <a:ext uri="{FF2B5EF4-FFF2-40B4-BE49-F238E27FC236}">
                <a16:creationId xmlns:a16="http://schemas.microsoft.com/office/drawing/2014/main" id="{CD500509-7D3D-0A41-A2B4-94FE0ACB3804}"/>
              </a:ext>
            </a:extLst>
          </p:cNvPr>
          <p:cNvPicPr>
            <a:picLocks noGrp="1" noChangeAspect="1"/>
          </p:cNvPicPr>
          <p:nvPr>
            <p:ph type="pic" sz="quarter" idx="10"/>
          </p:nvPr>
        </p:nvPicPr>
        <p:blipFill rotWithShape="1">
          <a:blip r:embed="rId4"/>
          <a:srcRect l="6180" r="6180"/>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919759"/>
            <a:ext cx="11015331" cy="1547583"/>
          </a:xfrm>
        </p:spPr>
        <p:txBody>
          <a:bodyPr>
            <a:normAutofit/>
          </a:bodyPr>
          <a:lstStyle/>
          <a:p>
            <a:r>
              <a:rPr lang="en-US" altLang="en-US" dirty="0" err="1"/>
              <a:t>Majda’s</a:t>
            </a:r>
            <a:r>
              <a:rPr lang="en-US" altLang="en-US" dirty="0"/>
              <a:t> Story</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337091"/>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544408"/>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sz="2400" dirty="0">
                <a:solidFill>
                  <a:schemeClr val="bg1"/>
                </a:solidFill>
                <a:latin typeface="Calibri" panose="020F0502020204030204" pitchFamily="34" charset="0"/>
                <a:cs typeface="Calibri" panose="020F0502020204030204" pitchFamily="34" charset="0"/>
              </a:rPr>
              <a:t>Immigration Equality </a:t>
            </a:r>
            <a:r>
              <a:rPr lang="en-US" altLang="en-US" sz="2400" kern="0" dirty="0">
                <a:solidFill>
                  <a:schemeClr val="bg1"/>
                </a:solidFill>
                <a:latin typeface="Calibri" panose="020F0502020204030204" pitchFamily="34" charset="0"/>
                <a:cs typeface="Calibri" panose="020F0502020204030204" pitchFamily="34" charset="0"/>
              </a:rPr>
              <a:t>(5:44)</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42</a:t>
            </a:fld>
            <a:endParaRPr lang="en-US" altLang="en-US" sz="1200" dirty="0">
              <a:solidFill>
                <a:schemeClr val="bg1"/>
              </a:solidFill>
            </a:endParaRPr>
          </a:p>
        </p:txBody>
      </p:sp>
    </p:spTree>
    <p:extLst>
      <p:ext uri="{BB962C8B-B14F-4D97-AF65-F5344CB8AC3E}">
        <p14:creationId xmlns:p14="http://schemas.microsoft.com/office/powerpoint/2010/main" val="10468454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16" name="Group 15">
            <a:extLst>
              <a:ext uri="{FF2B5EF4-FFF2-40B4-BE49-F238E27FC236}">
                <a16:creationId xmlns:a16="http://schemas.microsoft.com/office/drawing/2014/main" id="{DCF10100-6DB6-984F-AE4A-74B60C66936F}"/>
              </a:ext>
            </a:extLst>
          </p:cNvPr>
          <p:cNvGrpSpPr/>
          <p:nvPr/>
        </p:nvGrpSpPr>
        <p:grpSpPr>
          <a:xfrm>
            <a:off x="-198571" y="2241062"/>
            <a:ext cx="3100768" cy="3507073"/>
            <a:chOff x="3443309" y="1628989"/>
            <a:chExt cx="1233193"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3309" y="1821014"/>
              <a:ext cx="1224720"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Safe, accessible and comfortable spaces</a:t>
              </a:r>
              <a:endParaRPr lang="en-US" sz="2800" dirty="0">
                <a:solidFill>
                  <a:schemeClr val="bg1"/>
                </a:solidFill>
              </a:endParaRPr>
            </a:p>
          </p:txBody>
        </p:sp>
      </p:grpSp>
      <p:grpSp>
        <p:nvGrpSpPr>
          <p:cNvPr id="27" name="Group 26">
            <a:extLst>
              <a:ext uri="{FF2B5EF4-FFF2-40B4-BE49-F238E27FC236}">
                <a16:creationId xmlns:a16="http://schemas.microsoft.com/office/drawing/2014/main" id="{B266244D-0174-8D43-95D1-C0FE70B4504A}"/>
              </a:ext>
            </a:extLst>
          </p:cNvPr>
          <p:cNvGrpSpPr/>
          <p:nvPr/>
        </p:nvGrpSpPr>
        <p:grpSpPr>
          <a:xfrm>
            <a:off x="2411516" y="2241062"/>
            <a:ext cx="3070401"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83361" y="1830890"/>
              <a:ext cx="1139944"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Acknowledge your own biases</a:t>
              </a:r>
              <a:endParaRPr lang="en-US" sz="2800" dirty="0">
                <a:solidFill>
                  <a:schemeClr val="bg1"/>
                </a:solidFill>
              </a:endParaRPr>
            </a:p>
          </p:txBody>
        </p:sp>
      </p:grpSp>
      <p:grpSp>
        <p:nvGrpSpPr>
          <p:cNvPr id="36" name="Group 35">
            <a:extLst>
              <a:ext uri="{FF2B5EF4-FFF2-40B4-BE49-F238E27FC236}">
                <a16:creationId xmlns:a16="http://schemas.microsoft.com/office/drawing/2014/main" id="{CEA08C4A-BDA3-BA4E-AB46-4BE92EB05F21}"/>
              </a:ext>
            </a:extLst>
          </p:cNvPr>
          <p:cNvGrpSpPr/>
          <p:nvPr/>
        </p:nvGrpSpPr>
        <p:grpSpPr>
          <a:xfrm>
            <a:off x="4991237" y="2241062"/>
            <a:ext cx="3070401" cy="3507073"/>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83104" y="1830890"/>
              <a:ext cx="1177499"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Explain the process to build rapport</a:t>
              </a:r>
              <a:endParaRPr lang="en-US" sz="2800" dirty="0">
                <a:solidFill>
                  <a:schemeClr val="bg1"/>
                </a:solidFill>
              </a:endParaRPr>
            </a:p>
          </p:txBody>
        </p:sp>
      </p:grpSp>
      <p:grpSp>
        <p:nvGrpSpPr>
          <p:cNvPr id="39" name="Group 38">
            <a:extLst>
              <a:ext uri="{FF2B5EF4-FFF2-40B4-BE49-F238E27FC236}">
                <a16:creationId xmlns:a16="http://schemas.microsoft.com/office/drawing/2014/main" id="{8B20AC37-288F-2544-BA6D-3C4267F8CAC7}"/>
              </a:ext>
            </a:extLst>
          </p:cNvPr>
          <p:cNvGrpSpPr/>
          <p:nvPr/>
        </p:nvGrpSpPr>
        <p:grpSpPr>
          <a:xfrm>
            <a:off x="7303338" y="2241062"/>
            <a:ext cx="3542539" cy="3507073"/>
            <a:chOff x="3348951" y="1628989"/>
            <a:chExt cx="1408888"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348951" y="1830890"/>
              <a:ext cx="14088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Support a full account using the PEACE model </a:t>
              </a:r>
              <a:endParaRPr lang="en-US" sz="28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968543" y="6282255"/>
            <a:ext cx="1078009" cy="1085245"/>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3502994" y="6296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6090700" y="6304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8678546" y="6304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32" name="Group 31">
            <a:extLst>
              <a:ext uri="{FF2B5EF4-FFF2-40B4-BE49-F238E27FC236}">
                <a16:creationId xmlns:a16="http://schemas.microsoft.com/office/drawing/2014/main" id="{1805DB71-3EF2-FA40-A6A0-FEA2E57AA04B}"/>
              </a:ext>
            </a:extLst>
          </p:cNvPr>
          <p:cNvGrpSpPr/>
          <p:nvPr/>
        </p:nvGrpSpPr>
        <p:grpSpPr>
          <a:xfrm>
            <a:off x="10150036" y="2241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502863" y="1840766"/>
              <a:ext cx="1143854"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Close and evaluate your interview properly </a:t>
              </a:r>
              <a:endParaRPr lang="en-US" sz="28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nvGrpSpPr>
        <p:grpSpPr>
          <a:xfrm>
            <a:off x="11283024" y="6304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sp>
        <p:nvSpPr>
          <p:cNvPr id="63" name="Slide Number Placeholder 5">
            <a:extLst>
              <a:ext uri="{FF2B5EF4-FFF2-40B4-BE49-F238E27FC236}">
                <a16:creationId xmlns:a16="http://schemas.microsoft.com/office/drawing/2014/main" id="{D25ACF34-531C-184D-8C9E-5B485BBCC3C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43</a:t>
            </a:fld>
            <a:endParaRPr lang="en-US" altLang="en-US" sz="1200" dirty="0">
              <a:solidFill>
                <a:schemeClr val="bg1"/>
              </a:solidFill>
            </a:endParaRPr>
          </a:p>
        </p:txBody>
      </p:sp>
    </p:spTree>
    <p:extLst>
      <p:ext uri="{BB962C8B-B14F-4D97-AF65-F5344CB8AC3E}">
        <p14:creationId xmlns:p14="http://schemas.microsoft.com/office/powerpoint/2010/main" val="632167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1510D-9B8B-1F46-B64C-3534365BA715}"/>
              </a:ext>
            </a:extLst>
          </p:cNvPr>
          <p:cNvPicPr>
            <a:picLocks noChangeAspect="1"/>
          </p:cNvPicPr>
          <p:nvPr/>
        </p:nvPicPr>
        <p:blipFill>
          <a:blip r:embed="rId3"/>
          <a:stretch>
            <a:fillRect/>
          </a:stretch>
        </p:blipFill>
        <p:spPr>
          <a:xfrm>
            <a:off x="0" y="23445"/>
            <a:ext cx="13040047" cy="9388731"/>
          </a:xfrm>
          <a:prstGeom prst="rect">
            <a:avLst/>
          </a:prstGeom>
        </p:spPr>
      </p:pic>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9</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676400" y="4352039"/>
            <a:ext cx="9575800"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1499" cap="all" spc="890" dirty="0">
                <a:solidFill>
                  <a:schemeClr val="bg1"/>
                </a:solidFill>
                <a:ea typeface="+mj-ea"/>
                <a:cs typeface="+mj-cs"/>
              </a:rPr>
              <a:t>techniques</a:t>
            </a:r>
          </a:p>
        </p:txBody>
      </p:sp>
      <p:sp>
        <p:nvSpPr>
          <p:cNvPr id="24" name="Text Placeholder 5">
            <a:extLst>
              <a:ext uri="{FF2B5EF4-FFF2-40B4-BE49-F238E27FC236}">
                <a16:creationId xmlns:a16="http://schemas.microsoft.com/office/drawing/2014/main" id="{A7E7E268-2BFC-FB46-8B2E-C00F02065652}"/>
              </a:ext>
            </a:extLst>
          </p:cNvPr>
          <p:cNvSpPr txBox="1">
            <a:spLocks/>
          </p:cNvSpPr>
          <p:nvPr/>
        </p:nvSpPr>
        <p:spPr>
          <a:xfrm>
            <a:off x="3904627" y="2928513"/>
            <a:ext cx="5086974" cy="1212686"/>
          </a:xfrm>
          <a:prstGeom prst="rect">
            <a:avLst/>
          </a:prstGeom>
          <a:solidFill>
            <a:schemeClr val="accent1"/>
          </a:solidFill>
          <a:effectLst/>
        </p:spPr>
        <p:txBody>
          <a:bodyPr vert="horz" lIns="182858" tIns="91429" rIns="182858" bIns="91429" rtlCol="0" anchor="ctr">
            <a:noAutofit/>
          </a:bodyPr>
          <a:lstStyle>
            <a:lvl1pPr marL="0" indent="0" algn="ctr" defTabSz="457200" rtl="0" eaLnBrk="1" latinLnBrk="0" hangingPunct="1">
              <a:spcBef>
                <a:spcPct val="20000"/>
              </a:spcBef>
              <a:spcAft>
                <a:spcPts val="600"/>
              </a:spcAft>
              <a:buClr>
                <a:schemeClr val="accent1"/>
              </a:buClr>
              <a:buFontTx/>
              <a:buNone/>
              <a:tabLst/>
              <a:defRPr lang="en-US" sz="4800" b="1" kern="1200" cap="all" spc="140" baseline="0" dirty="0">
                <a:solidFill>
                  <a:schemeClr val="bg1"/>
                </a:solidFill>
                <a:latin typeface="+mj-lt"/>
                <a:ea typeface="+mj-ea"/>
                <a:cs typeface="Trebuchet MS"/>
              </a:defRPr>
            </a:lvl1pPr>
            <a:lvl2pPr marL="238125" indent="-222250" algn="l" defTabSz="457200" rtl="0" eaLnBrk="1" latinLnBrk="0" hangingPunct="1">
              <a:spcBef>
                <a:spcPct val="20000"/>
              </a:spcBef>
              <a:spcAft>
                <a:spcPts val="600"/>
              </a:spcAft>
              <a:buClr>
                <a:srgbClr val="A3C9CD"/>
              </a:buClr>
              <a:buFont typeface="Arial" charset="0"/>
              <a:buChar char="•"/>
              <a:tabLst/>
              <a:defRPr sz="1600" kern="1200">
                <a:solidFill>
                  <a:schemeClr val="tx1">
                    <a:lumMod val="50000"/>
                    <a:lumOff val="50000"/>
                  </a:schemeClr>
                </a:solidFill>
                <a:latin typeface="+mn-lt"/>
                <a:ea typeface="+mn-ea"/>
                <a:cs typeface="+mn-cs"/>
              </a:defRPr>
            </a:lvl2pPr>
            <a:lvl3pPr marL="238125" indent="-222250" algn="l" defTabSz="457200" rtl="0" eaLnBrk="1" latinLnBrk="0" hangingPunct="1">
              <a:spcBef>
                <a:spcPct val="20000"/>
              </a:spcBef>
              <a:spcAft>
                <a:spcPts val="600"/>
              </a:spcAft>
              <a:buClr>
                <a:srgbClr val="A3C9CD"/>
              </a:buClr>
              <a:buFont typeface="Arial" charset="0"/>
              <a:buChar char="•"/>
              <a:tabLst/>
              <a:defRPr sz="1400" kern="1200">
                <a:solidFill>
                  <a:schemeClr val="tx1">
                    <a:lumMod val="50000"/>
                    <a:lumOff val="50000"/>
                  </a:schemeClr>
                </a:solidFill>
                <a:latin typeface="+mn-lt"/>
                <a:ea typeface="+mn-ea"/>
                <a:cs typeface="+mn-cs"/>
              </a:defRPr>
            </a:lvl3pPr>
            <a:lvl4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4pPr>
            <a:lvl5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0" fontAlgn="auto">
              <a:buClr>
                <a:srgbClr val="655DA3"/>
              </a:buClr>
            </a:pPr>
            <a:r>
              <a:rPr lang="en-US" sz="8000" b="0" spc="0" dirty="0">
                <a:solidFill>
                  <a:srgbClr val="FFFFFF"/>
                </a:solidFill>
                <a:latin typeface="Calibri" panose="020F0502020204030204"/>
                <a:cs typeface="+mj-cs"/>
              </a:rPr>
              <a:t>INTERVIEW </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44</a:t>
            </a:fld>
            <a:endParaRPr lang="en-US" altLang="en-US" sz="1200" dirty="0">
              <a:solidFill>
                <a:schemeClr val="bg1"/>
              </a:solidFill>
            </a:endParaRPr>
          </a:p>
        </p:txBody>
      </p:sp>
      <p:grpSp>
        <p:nvGrpSpPr>
          <p:cNvPr id="19" name="Group 18">
            <a:extLst>
              <a:ext uri="{FF2B5EF4-FFF2-40B4-BE49-F238E27FC236}">
                <a16:creationId xmlns:a16="http://schemas.microsoft.com/office/drawing/2014/main" id="{FD4B6371-9DE9-E74B-AD45-B5DCE6C67C5C}"/>
              </a:ext>
            </a:extLst>
          </p:cNvPr>
          <p:cNvGrpSpPr/>
          <p:nvPr/>
        </p:nvGrpSpPr>
        <p:grpSpPr>
          <a:xfrm>
            <a:off x="5509581" y="8936492"/>
            <a:ext cx="2041918" cy="473126"/>
            <a:chOff x="5582387" y="8894626"/>
            <a:chExt cx="2041918" cy="473126"/>
          </a:xfrm>
        </p:grpSpPr>
        <p:pic>
          <p:nvPicPr>
            <p:cNvPr id="21" name="Picture 20">
              <a:extLst>
                <a:ext uri="{FF2B5EF4-FFF2-40B4-BE49-F238E27FC236}">
                  <a16:creationId xmlns:a16="http://schemas.microsoft.com/office/drawing/2014/main" id="{D283428C-7D9A-774C-B03C-59007633A59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2" name="Straight Connector 21">
              <a:extLst>
                <a:ext uri="{FF2B5EF4-FFF2-40B4-BE49-F238E27FC236}">
                  <a16:creationId xmlns:a16="http://schemas.microsoft.com/office/drawing/2014/main" id="{4E6CEADC-BE30-AE4B-BB37-FB3B521BCE0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8A41D8-BB07-8945-87B0-D3D14DF777E6}"/>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71240293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039244"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122363"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02399" y="5952819"/>
            <a:ext cx="3738577"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a:buClr>
                <a:srgbClr val="AF1D38"/>
              </a:buClr>
            </a:pPr>
            <a:r>
              <a:rPr lang="en-US" altLang="en-US" dirty="0"/>
              <a:t>Describe how you conducted a safe and supportive practice </a:t>
            </a:r>
            <a:r>
              <a:rPr lang="en-US" altLang="en-US" b="1" dirty="0">
                <a:solidFill>
                  <a:schemeClr val="accent1"/>
                </a:solidFill>
              </a:rPr>
              <a:t>interview</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9</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814290" y="5952820"/>
            <a:ext cx="4123300" cy="3240685"/>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Explain the ways in which </a:t>
            </a:r>
            <a:br>
              <a:rPr lang="en-US" sz="2400" dirty="0"/>
            </a:br>
            <a:r>
              <a:rPr lang="en-US" sz="2400" dirty="0"/>
              <a:t>you asked </a:t>
            </a:r>
            <a:r>
              <a:rPr lang="en-US" sz="2400" b="1" dirty="0">
                <a:solidFill>
                  <a:schemeClr val="accent3"/>
                </a:solidFill>
              </a:rPr>
              <a:t>respectful and appropriate </a:t>
            </a:r>
            <a:r>
              <a:rPr lang="en-US" sz="2400" dirty="0"/>
              <a:t>questions during your practice interview </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074679" y="5959055"/>
            <a:ext cx="4050154"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Highlight key </a:t>
            </a:r>
            <a:r>
              <a:rPr lang="en-US" sz="2400" b="1" dirty="0">
                <a:solidFill>
                  <a:schemeClr val="accent2"/>
                </a:solidFill>
              </a:rPr>
              <a:t>thematic areas </a:t>
            </a:r>
            <a:r>
              <a:rPr lang="en-US" sz="2400" dirty="0"/>
              <a:t>that you found useful to explore during the course of your practice interview</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333975" y="317463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045980"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361788" y="313965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9977172" y="311662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02399" y="4889803"/>
            <a:ext cx="3747586" cy="94578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3200" b="1" cap="all" dirty="0">
                <a:solidFill>
                  <a:schemeClr val="bg1"/>
                </a:solidFill>
                <a:latin typeface="Calibri" panose="020F0502020204030204" pitchFamily="34" charset="0"/>
                <a:ea typeface="Calibri" charset="0"/>
                <a:cs typeface="Calibri" charset="0"/>
              </a:rPr>
              <a:t>supportive practice interview</a:t>
            </a:r>
            <a:endParaRPr lang="en-US" sz="2800" b="1" cap="all" dirty="0">
              <a:solidFill>
                <a:schemeClr val="bg1"/>
              </a:solidFill>
              <a:latin typeface="Calibri" panose="020F0502020204030204" pitchFamily="34"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204691" y="4889803"/>
            <a:ext cx="3747586" cy="956188"/>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b="1" dirty="0">
                <a:solidFill>
                  <a:schemeClr val="bg1"/>
                </a:solidFill>
                <a:latin typeface="Calibri" charset="0"/>
                <a:ea typeface="Calibri" charset="0"/>
                <a:cs typeface="Calibri" charset="0"/>
              </a:rPr>
              <a:t>USEFUL </a:t>
            </a:r>
            <a:br>
              <a:rPr lang="en-US" b="1" dirty="0">
                <a:solidFill>
                  <a:schemeClr val="bg1"/>
                </a:solidFill>
                <a:latin typeface="Calibri" charset="0"/>
                <a:ea typeface="Calibri" charset="0"/>
                <a:cs typeface="Calibri" charset="0"/>
              </a:rPr>
            </a:br>
            <a:r>
              <a:rPr lang="en-US" b="1" dirty="0">
                <a:solidFill>
                  <a:schemeClr val="bg1"/>
                </a:solidFill>
                <a:latin typeface="Calibri" charset="0"/>
                <a:ea typeface="Calibri" charset="0"/>
                <a:cs typeface="Calibri" charset="0"/>
              </a:rPr>
              <a:t>THEMATIC AREAS</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292815" y="4889802"/>
            <a:ext cx="4612428" cy="926917"/>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b="1" dirty="0">
                <a:solidFill>
                  <a:schemeClr val="bg1"/>
                </a:solidFill>
                <a:latin typeface="Calibri" charset="0"/>
                <a:ea typeface="Calibri" charset="0"/>
                <a:cs typeface="Calibri" charset="0"/>
              </a:rPr>
              <a:t>RESPECTFUL AND APPROPRIATE QUESTIONS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45</a:t>
            </a:fld>
            <a:endParaRPr lang="en-US" altLang="en-US" sz="1200" dirty="0">
              <a:solidFill>
                <a:schemeClr val="bg1"/>
              </a:solidFill>
            </a:endParaRPr>
          </a:p>
        </p:txBody>
      </p:sp>
    </p:spTree>
    <p:extLst>
      <p:ext uri="{BB962C8B-B14F-4D97-AF65-F5344CB8AC3E}">
        <p14:creationId xmlns:p14="http://schemas.microsoft.com/office/powerpoint/2010/main" val="231607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dirty="0"/>
              <a:t>GROUP ROLE-PLAY</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a:lstStyle/>
          <a:p>
            <a:r>
              <a:rPr lang="en-US" dirty="0">
                <a:solidFill>
                  <a:schemeClr val="tx2"/>
                </a:solidFill>
              </a:rPr>
              <a:t>Exercise</a:t>
            </a:r>
          </a:p>
        </p:txBody>
      </p:sp>
      <p:sp>
        <p:nvSpPr>
          <p:cNvPr id="26" name="Shape 7274">
            <a:extLst>
              <a:ext uri="{FF2B5EF4-FFF2-40B4-BE49-F238E27FC236}">
                <a16:creationId xmlns:a16="http://schemas.microsoft.com/office/drawing/2014/main" id="{06E4A868-6747-B447-A5F0-69929A904EDA}"/>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57" name="Picture 56">
            <a:extLst>
              <a:ext uri="{FF2B5EF4-FFF2-40B4-BE49-F238E27FC236}">
                <a16:creationId xmlns:a16="http://schemas.microsoft.com/office/drawing/2014/main" id="{8FF85929-2179-BB4E-8D0F-11180D8188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sp>
        <p:nvSpPr>
          <p:cNvPr id="12" name="Slide Number Placeholder 5">
            <a:extLst>
              <a:ext uri="{FF2B5EF4-FFF2-40B4-BE49-F238E27FC236}">
                <a16:creationId xmlns:a16="http://schemas.microsoft.com/office/drawing/2014/main" id="{1BEBACCE-1317-AF4C-A1D9-F597CFA973E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46</a:t>
            </a:fld>
            <a:endParaRPr lang="en-US" altLang="en-US" sz="1200" dirty="0">
              <a:solidFill>
                <a:schemeClr val="bg1"/>
              </a:solidFill>
            </a:endParaRPr>
          </a:p>
        </p:txBody>
      </p:sp>
      <p:pic>
        <p:nvPicPr>
          <p:cNvPr id="15" name="Picture 8">
            <a:extLst>
              <a:ext uri="{FF2B5EF4-FFF2-40B4-BE49-F238E27FC236}">
                <a16:creationId xmlns:a16="http://schemas.microsoft.com/office/drawing/2014/main" id="{B6A0D0EA-E734-E84F-8FF9-979F541CBBD2}"/>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16" name="Picture 8">
            <a:extLst>
              <a:ext uri="{FF2B5EF4-FFF2-40B4-BE49-F238E27FC236}">
                <a16:creationId xmlns:a16="http://schemas.microsoft.com/office/drawing/2014/main" id="{0E25A0C4-1F93-1445-806A-249864DEF78E}"/>
              </a:ext>
            </a:extLst>
          </p:cNvPr>
          <p:cNvPicPr>
            <a:picLocks noChangeAspect="1"/>
          </p:cNvPicPr>
          <p:nvPr/>
        </p:nvPicPr>
        <p:blipFill>
          <a:blip r:embed="rId5"/>
          <a:stretch>
            <a:fillRect/>
          </a:stretch>
        </p:blipFill>
        <p:spPr>
          <a:xfrm>
            <a:off x="2588067" y="6613127"/>
            <a:ext cx="7064017" cy="3532009"/>
          </a:xfrm>
          <a:prstGeom prst="rect">
            <a:avLst/>
          </a:prstGeom>
        </p:spPr>
      </p:pic>
      <p:pic>
        <p:nvPicPr>
          <p:cNvPr id="17" name="Picture 16">
            <a:extLst>
              <a:ext uri="{FF2B5EF4-FFF2-40B4-BE49-F238E27FC236}">
                <a16:creationId xmlns:a16="http://schemas.microsoft.com/office/drawing/2014/main" id="{95989BF8-115E-1245-86B5-18C441BBDCE0}"/>
              </a:ext>
            </a:extLst>
          </p:cNvPr>
          <p:cNvPicPr>
            <a:picLocks noChangeAspect="1"/>
          </p:cNvPicPr>
          <p:nvPr/>
        </p:nvPicPr>
        <p:blipFill rotWithShape="1">
          <a:blip r:embed="rId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362131790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altLang="en-US" dirty="0"/>
              <a:t>PAIRED ROLE-PLAY</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47-50</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47</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nvPicPr>
        <p:blipFill>
          <a:blip r:embed="rId4"/>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9395" y="4519357"/>
            <a:ext cx="825500" cy="2882900"/>
          </a:xfrm>
          <a:prstGeom prst="rect">
            <a:avLst/>
          </a:prstGeom>
        </p:spPr>
      </p:pic>
    </p:spTree>
    <p:extLst>
      <p:ext uri="{BB962C8B-B14F-4D97-AF65-F5344CB8AC3E}">
        <p14:creationId xmlns:p14="http://schemas.microsoft.com/office/powerpoint/2010/main" val="341786243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altLang="en-US" dirty="0"/>
              <a:t>Situational</a:t>
            </a:r>
            <a:br>
              <a:rPr lang="en-US" altLang="en-US" dirty="0"/>
            </a:br>
            <a:r>
              <a:rPr lang="en-US" altLang="en-US" dirty="0"/>
              <a:t>Awareness</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861322"/>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51</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48</a:t>
            </a:fld>
            <a:endParaRPr lang="en-US" altLang="en-US" sz="1200" dirty="0">
              <a:solidFill>
                <a:schemeClr val="bg1"/>
              </a:solidFill>
            </a:endParaRPr>
          </a:p>
        </p:txBody>
      </p:sp>
    </p:spTree>
    <p:extLst>
      <p:ext uri="{BB962C8B-B14F-4D97-AF65-F5344CB8AC3E}">
        <p14:creationId xmlns:p14="http://schemas.microsoft.com/office/powerpoint/2010/main" val="427618316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300208"/>
            <a:ext cx="8951410" cy="4773111"/>
          </a:xfrm>
          <a:prstGeom prst="rect">
            <a:avLst/>
          </a:prstGeom>
        </p:spPr>
      </p:pic>
      <p:pic>
        <p:nvPicPr>
          <p:cNvPr id="17" name="Picture Placeholder 16">
            <a:extLst>
              <a:ext uri="{FF2B5EF4-FFF2-40B4-BE49-F238E27FC236}">
                <a16:creationId xmlns:a16="http://schemas.microsoft.com/office/drawing/2014/main" id="{8E949404-F81E-A045-A1E4-45B0BC1DAD19}"/>
              </a:ext>
            </a:extLst>
          </p:cNvPr>
          <p:cNvPicPr>
            <a:picLocks noGrp="1" noChangeAspect="1"/>
          </p:cNvPicPr>
          <p:nvPr>
            <p:ph type="pic" sz="quarter" idx="10"/>
          </p:nvPr>
        </p:nvPicPr>
        <p:blipFill rotWithShape="1">
          <a:blip r:embed="rId4"/>
          <a:srcRect l="5732" r="5732"/>
          <a:stretch/>
        </p:blipFill>
        <p:spPr>
          <a:xfrm>
            <a:off x="3168117" y="3679992"/>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685844"/>
            <a:ext cx="11015331" cy="1620984"/>
          </a:xfrm>
        </p:spPr>
        <p:txBody>
          <a:bodyPr>
            <a:normAutofit fontScale="92500"/>
          </a:bodyPr>
          <a:lstStyle/>
          <a:p>
            <a:r>
              <a:rPr lang="en-US" altLang="en-US" b="1" dirty="0"/>
              <a:t>As I Am: </a:t>
            </a:r>
            <a:r>
              <a:rPr lang="en-US" altLang="en-US" dirty="0"/>
              <a:t>Understanding the Sexual</a:t>
            </a:r>
            <a:br>
              <a:rPr lang="en-US" altLang="en-US" dirty="0"/>
            </a:br>
            <a:r>
              <a:rPr lang="en-US" altLang="en-US" dirty="0"/>
              <a:t>Orientation and Gender Identity of Refugees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7100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7832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ORAM (2:25)</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49</a:t>
            </a:fld>
            <a:endParaRPr lang="en-US" altLang="en-US" sz="1200" dirty="0">
              <a:solidFill>
                <a:schemeClr val="bg1"/>
              </a:solidFill>
            </a:endParaRPr>
          </a:p>
        </p:txBody>
      </p:sp>
    </p:spTree>
    <p:extLst>
      <p:ext uri="{BB962C8B-B14F-4D97-AF65-F5344CB8AC3E}">
        <p14:creationId xmlns:p14="http://schemas.microsoft.com/office/powerpoint/2010/main" val="34736551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4370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738090"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263616" y="58955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a:buClr>
                <a:srgbClr val="AF1D38"/>
              </a:buClr>
            </a:pPr>
            <a:r>
              <a:rPr lang="en-US" altLang="en-US" dirty="0"/>
              <a:t>Explain how to </a:t>
            </a:r>
            <a:r>
              <a:rPr lang="en-US" altLang="en-US" b="1" dirty="0">
                <a:solidFill>
                  <a:schemeClr val="accent1"/>
                </a:solidFill>
              </a:rPr>
              <a:t>conduct respectful interviews </a:t>
            </a:r>
            <a:r>
              <a:rPr lang="en-US" altLang="en-US" dirty="0"/>
              <a:t>by </a:t>
            </a:r>
            <a:br>
              <a:rPr lang="en-US" altLang="en-US" dirty="0"/>
            </a:br>
            <a:r>
              <a:rPr lang="en-US" altLang="en-US" dirty="0"/>
              <a:t>using the PEACE model and exploring thematic areas</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8</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814290" y="5895550"/>
            <a:ext cx="4123300" cy="3240685"/>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Share tips for conducting successful interviews and the</a:t>
            </a:r>
            <a:r>
              <a:rPr lang="en-US" sz="2400" b="1" dirty="0">
                <a:solidFill>
                  <a:schemeClr val="accent2"/>
                </a:solidFill>
              </a:rPr>
              <a:t> </a:t>
            </a:r>
            <a:r>
              <a:rPr lang="en-US" sz="2400" b="1" dirty="0">
                <a:solidFill>
                  <a:schemeClr val="accent3"/>
                </a:solidFill>
              </a:rPr>
              <a:t>questions and stereotypes </a:t>
            </a:r>
            <a:r>
              <a:rPr lang="en-US" sz="2400" dirty="0"/>
              <a:t>interviewers should avoid</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524379" y="5901785"/>
            <a:ext cx="4050154"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Describe how to create </a:t>
            </a:r>
            <a:br>
              <a:rPr lang="en-US" sz="2400" dirty="0"/>
            </a:br>
            <a:r>
              <a:rPr lang="en-US" sz="2400" b="1" dirty="0">
                <a:solidFill>
                  <a:schemeClr val="accent2"/>
                </a:solidFill>
              </a:rPr>
              <a:t>safer interview spaces</a:t>
            </a:r>
            <a:r>
              <a:rPr lang="en-US" sz="2400" dirty="0">
                <a:solidFill>
                  <a:schemeClr val="accent2"/>
                </a:solidFill>
              </a:rPr>
              <a:t> </a:t>
            </a:r>
            <a:r>
              <a:rPr lang="en-US" sz="2400" dirty="0"/>
              <a:t>that encourage open, dignified and secure communication</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395240" y="4874813"/>
            <a:ext cx="3747586" cy="94578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Calibri" charset="0"/>
                <a:ea typeface="Calibri" charset="0"/>
                <a:cs typeface="Calibri" charset="0"/>
              </a:rPr>
              <a:t>THE PEACE MODEL</a:t>
            </a:r>
            <a:endParaRPr lang="en-US" sz="2800" b="1"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687306" y="4874813"/>
            <a:ext cx="3747586" cy="956188"/>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dirty="0">
                <a:solidFill>
                  <a:schemeClr val="bg1"/>
                </a:solidFill>
                <a:latin typeface="Calibri" charset="0"/>
                <a:ea typeface="Calibri" charset="0"/>
                <a:cs typeface="Calibri" charset="0"/>
              </a:rPr>
              <a:t>SAFER </a:t>
            </a:r>
            <a:br>
              <a:rPr lang="en-US" sz="3200" b="1" dirty="0">
                <a:solidFill>
                  <a:schemeClr val="bg1"/>
                </a:solidFill>
                <a:latin typeface="Calibri" charset="0"/>
                <a:ea typeface="Calibri" charset="0"/>
                <a:cs typeface="Calibri" charset="0"/>
              </a:rPr>
            </a:br>
            <a:r>
              <a:rPr lang="en-US" sz="3200" b="1" dirty="0">
                <a:solidFill>
                  <a:schemeClr val="bg1"/>
                </a:solidFill>
                <a:latin typeface="Calibri" charset="0"/>
                <a:ea typeface="Calibri" charset="0"/>
                <a:cs typeface="Calibri" charset="0"/>
              </a:rPr>
              <a:t>INTERVIEW SPACES</a:t>
            </a:r>
            <a:endParaRPr lang="en-US" sz="2800" b="1"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979392" y="4874812"/>
            <a:ext cx="3747586" cy="926917"/>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dirty="0">
                <a:solidFill>
                  <a:schemeClr val="bg1"/>
                </a:solidFill>
                <a:latin typeface="Calibri" charset="0"/>
                <a:ea typeface="Calibri" charset="0"/>
                <a:cs typeface="Calibri" charset="0"/>
              </a:rPr>
              <a:t>TIPS AND WHAT </a:t>
            </a:r>
            <a:br>
              <a:rPr lang="en-US" sz="3200" b="1" dirty="0">
                <a:solidFill>
                  <a:schemeClr val="bg1"/>
                </a:solidFill>
                <a:latin typeface="Calibri" charset="0"/>
                <a:ea typeface="Calibri" charset="0"/>
                <a:cs typeface="Calibri" charset="0"/>
              </a:rPr>
            </a:br>
            <a:r>
              <a:rPr lang="en-US" sz="3200" b="1" dirty="0">
                <a:solidFill>
                  <a:schemeClr val="bg1"/>
                </a:solidFill>
                <a:latin typeface="Calibri" charset="0"/>
                <a:ea typeface="Calibri" charset="0"/>
                <a:cs typeface="Calibri" charset="0"/>
              </a:rPr>
              <a:t>TO AVOID</a:t>
            </a:r>
            <a:endParaRPr lang="en-US" sz="2800" b="1"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CA" altLang="en-US" sz="2800" b="1" kern="0" dirty="0">
                    <a:solidFill>
                      <a:schemeClr val="bg1"/>
                    </a:solidFill>
                    <a:ea typeface="MS PGothic" charset="-128"/>
                    <a:cs typeface="Calibri" charset="0"/>
                  </a:rPr>
                  <a:t>Create a supportive and welcoming space</a:t>
                </a:r>
                <a:endParaRPr lang="en-US" sz="28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CA" altLang="en-US" sz="2800" b="1" kern="0" dirty="0">
                    <a:solidFill>
                      <a:schemeClr val="bg1"/>
                    </a:solidFill>
                    <a:ea typeface="MS PGothic" charset="-128"/>
                    <a:cs typeface="Calibri" charset="0"/>
                  </a:rPr>
                  <a:t>Explore thematic areas of daily life using the PEACE model</a:t>
                </a:r>
                <a:endParaRPr lang="en-US" sz="2400" b="1"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Gathering information from people with diverse SOGIESC may be more difficult</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50</a:t>
            </a:fld>
            <a:endParaRPr lang="en-US" altLang="en-US" sz="1200" dirty="0">
              <a:solidFill>
                <a:schemeClr val="bg1"/>
              </a:solidFill>
            </a:endParaRPr>
          </a:p>
        </p:txBody>
      </p:sp>
    </p:spTree>
    <p:extLst>
      <p:ext uri="{BB962C8B-B14F-4D97-AF65-F5344CB8AC3E}">
        <p14:creationId xmlns:p14="http://schemas.microsoft.com/office/powerpoint/2010/main" val="18715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dirty="0"/>
              <a:t>Key Learning Points-RSD</a:t>
            </a:r>
          </a:p>
        </p:txBody>
      </p:sp>
      <p:grpSp>
        <p:nvGrpSpPr>
          <p:cNvPr id="16" name="Group 15">
            <a:extLst>
              <a:ext uri="{FF2B5EF4-FFF2-40B4-BE49-F238E27FC236}">
                <a16:creationId xmlns:a16="http://schemas.microsoft.com/office/drawing/2014/main" id="{DCF10100-6DB6-984F-AE4A-74B60C66936F}"/>
              </a:ext>
            </a:extLst>
          </p:cNvPr>
          <p:cNvGrpSpPr/>
          <p:nvPr/>
        </p:nvGrpSpPr>
        <p:grpSpPr>
          <a:xfrm>
            <a:off x="-198571" y="2241062"/>
            <a:ext cx="3100768" cy="3507073"/>
            <a:chOff x="3443309" y="1628989"/>
            <a:chExt cx="1233193"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4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3309" y="1821014"/>
              <a:ext cx="1224720" cy="903869"/>
            </a:xfrm>
            <a:prstGeom prst="ellipse">
              <a:avLst/>
            </a:prstGeom>
            <a:noFill/>
            <a:ln w="25400">
              <a:noFill/>
              <a:round/>
              <a:headEnd/>
              <a:tailEnd/>
            </a:ln>
          </p:spPr>
          <p:txBody>
            <a:bodyPr lIns="0" tIns="0" rIns="0" bIns="0" anchor="ctr"/>
            <a:lstStyle/>
            <a:p>
              <a:pPr algn="ctr"/>
              <a:r>
                <a:rPr lang="en-US" sz="2400" b="1" dirty="0">
                  <a:solidFill>
                    <a:schemeClr val="bg1"/>
                  </a:solidFill>
                  <a:latin typeface="Calibri" panose="020F0502020204030204" pitchFamily="34" charset="0"/>
                  <a:cs typeface="Calibri" panose="020F0502020204030204" pitchFamily="34" charset="0"/>
                </a:rPr>
                <a:t>“Proving” SOGIESC may violate human rights</a:t>
              </a:r>
              <a:endParaRPr lang="en-US" sz="2400" dirty="0">
                <a:solidFill>
                  <a:schemeClr val="bg1"/>
                </a:solidFill>
              </a:endParaRPr>
            </a:p>
          </p:txBody>
        </p:sp>
      </p:grpSp>
      <p:grpSp>
        <p:nvGrpSpPr>
          <p:cNvPr id="27" name="Group 26">
            <a:extLst>
              <a:ext uri="{FF2B5EF4-FFF2-40B4-BE49-F238E27FC236}">
                <a16:creationId xmlns:a16="http://schemas.microsoft.com/office/drawing/2014/main" id="{B266244D-0174-8D43-95D1-C0FE70B4504A}"/>
              </a:ext>
            </a:extLst>
          </p:cNvPr>
          <p:cNvGrpSpPr/>
          <p:nvPr/>
        </p:nvGrpSpPr>
        <p:grpSpPr>
          <a:xfrm>
            <a:off x="2411516" y="2241062"/>
            <a:ext cx="3070401"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75240" y="1797640"/>
              <a:ext cx="1197704" cy="903869"/>
            </a:xfrm>
            <a:prstGeom prst="ellipse">
              <a:avLst/>
            </a:prstGeom>
            <a:noFill/>
            <a:ln w="25400">
              <a:noFill/>
              <a:round/>
              <a:headEnd/>
              <a:tailEnd/>
            </a:ln>
          </p:spPr>
          <p:txBody>
            <a:bodyPr lIns="0" tIns="0" rIns="0" bIns="0" anchor="ctr"/>
            <a:lstStyle/>
            <a:p>
              <a:pPr algn="ctr"/>
              <a:r>
                <a:rPr lang="en-US" altLang="en-US" sz="2400" b="1" dirty="0">
                  <a:solidFill>
                    <a:schemeClr val="bg1"/>
                  </a:solidFill>
                  <a:latin typeface="Calibri" panose="020F0502020204030204" pitchFamily="34" charset="0"/>
                  <a:cs typeface="Calibri" panose="020F0502020204030204" pitchFamily="34" charset="0"/>
                </a:rPr>
                <a:t>Focus on identity  / perception </a:t>
              </a:r>
              <a:br>
                <a:rPr lang="en-US" altLang="en-US" sz="2400" b="1" dirty="0">
                  <a:solidFill>
                    <a:schemeClr val="bg1"/>
                  </a:solidFill>
                  <a:latin typeface="Calibri" panose="020F0502020204030204" pitchFamily="34" charset="0"/>
                  <a:cs typeface="Calibri" panose="020F0502020204030204" pitchFamily="34" charset="0"/>
                </a:rPr>
              </a:br>
              <a:r>
                <a:rPr lang="en-US" altLang="en-US" sz="2400" b="1" dirty="0">
                  <a:solidFill>
                    <a:schemeClr val="bg1"/>
                  </a:solidFill>
                  <a:latin typeface="Calibri" panose="020F0502020204030204" pitchFamily="34" charset="0"/>
                  <a:cs typeface="Calibri" panose="020F0502020204030204" pitchFamily="34" charset="0"/>
                </a:rPr>
                <a:t>of the persecutor(s)</a:t>
              </a:r>
              <a:endParaRPr lang="en-US" sz="2400" b="1" dirty="0">
                <a:solidFill>
                  <a:schemeClr val="bg1"/>
                </a:solidFill>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EA08C4A-BDA3-BA4E-AB46-4BE92EB05F21}"/>
              </a:ext>
            </a:extLst>
          </p:cNvPr>
          <p:cNvGrpSpPr/>
          <p:nvPr/>
        </p:nvGrpSpPr>
        <p:grpSpPr>
          <a:xfrm>
            <a:off x="4928778" y="2241062"/>
            <a:ext cx="3132859" cy="3507073"/>
            <a:chOff x="3430546" y="1628989"/>
            <a:chExt cx="124595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30546" y="1830890"/>
              <a:ext cx="1230057" cy="903869"/>
            </a:xfrm>
            <a:prstGeom prst="ellipse">
              <a:avLst/>
            </a:prstGeom>
            <a:noFill/>
            <a:ln w="25400">
              <a:noFill/>
              <a:round/>
              <a:headEnd/>
              <a:tailEnd/>
            </a:ln>
          </p:spPr>
          <p:txBody>
            <a:bodyPr lIns="0" tIns="0" rIns="0" bIns="0" anchor="ctr"/>
            <a:lstStyle/>
            <a:p>
              <a:pPr algn="ctr"/>
              <a:r>
                <a:rPr lang="en-US" sz="2400" b="1" dirty="0">
                  <a:solidFill>
                    <a:schemeClr val="bg1"/>
                  </a:solidFill>
                </a:rPr>
                <a:t>Testimony may the primary evidence used to determine credibility</a:t>
              </a:r>
            </a:p>
          </p:txBody>
        </p:sp>
      </p:grpSp>
      <p:grpSp>
        <p:nvGrpSpPr>
          <p:cNvPr id="39" name="Group 38">
            <a:extLst>
              <a:ext uri="{FF2B5EF4-FFF2-40B4-BE49-F238E27FC236}">
                <a16:creationId xmlns:a16="http://schemas.microsoft.com/office/drawing/2014/main" id="{8B20AC37-288F-2544-BA6D-3C4267F8CAC7}"/>
              </a:ext>
            </a:extLst>
          </p:cNvPr>
          <p:cNvGrpSpPr/>
          <p:nvPr/>
        </p:nvGrpSpPr>
        <p:grpSpPr>
          <a:xfrm>
            <a:off x="7303338" y="2241062"/>
            <a:ext cx="3542539" cy="3507073"/>
            <a:chOff x="3348951" y="1628989"/>
            <a:chExt cx="1408888"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348951" y="1830890"/>
              <a:ext cx="1408888" cy="903869"/>
            </a:xfrm>
            <a:prstGeom prst="ellipse">
              <a:avLst/>
            </a:prstGeom>
            <a:noFill/>
            <a:ln w="25400">
              <a:noFill/>
              <a:round/>
              <a:headEnd/>
              <a:tailEnd/>
            </a:ln>
          </p:spPr>
          <p:txBody>
            <a:bodyPr lIns="0" tIns="0" rIns="0" bIns="0" anchor="ctr"/>
            <a:lstStyle/>
            <a:p>
              <a:pPr algn="ctr"/>
              <a:r>
                <a:rPr lang="en-US" sz="2400" b="1" dirty="0">
                  <a:solidFill>
                    <a:schemeClr val="bg1"/>
                  </a:solidFill>
                  <a:latin typeface="Calibri" panose="020F0502020204030204" pitchFamily="34" charset="0"/>
                  <a:cs typeface="Calibri" panose="020F0502020204030204" pitchFamily="34" charset="0"/>
                </a:rPr>
                <a:t>Difficulty in testimony in LGBTIQ+ claims</a:t>
              </a:r>
              <a:endParaRPr lang="en-US" sz="24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968543" y="6282255"/>
            <a:ext cx="1078009" cy="1085245"/>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3502994" y="6296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6090700" y="6304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8678546" y="6304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32" name="Group 31">
            <a:extLst>
              <a:ext uri="{FF2B5EF4-FFF2-40B4-BE49-F238E27FC236}">
                <a16:creationId xmlns:a16="http://schemas.microsoft.com/office/drawing/2014/main" id="{1805DB71-3EF2-FA40-A6A0-FEA2E57AA04B}"/>
              </a:ext>
            </a:extLst>
          </p:cNvPr>
          <p:cNvGrpSpPr/>
          <p:nvPr/>
        </p:nvGrpSpPr>
        <p:grpSpPr>
          <a:xfrm>
            <a:off x="10150036" y="2241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4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502863" y="1840766"/>
              <a:ext cx="1143854" cy="903869"/>
            </a:xfrm>
            <a:prstGeom prst="ellipse">
              <a:avLst/>
            </a:prstGeom>
            <a:noFill/>
            <a:ln w="25400">
              <a:noFill/>
              <a:round/>
              <a:headEnd/>
              <a:tailEnd/>
            </a:ln>
          </p:spPr>
          <p:txBody>
            <a:bodyPr lIns="0" tIns="0" rIns="0" bIns="0" anchor="ctr"/>
            <a:lstStyle/>
            <a:p>
              <a:pPr algn="ctr"/>
              <a:r>
                <a:rPr lang="en-US" sz="2400" b="1" dirty="0">
                  <a:solidFill>
                    <a:schemeClr val="bg1"/>
                  </a:solidFill>
                  <a:latin typeface="Calibri" panose="020F0502020204030204" pitchFamily="34" charset="0"/>
                  <a:cs typeface="Calibri" panose="020F0502020204030204" pitchFamily="34" charset="0"/>
                </a:rPr>
                <a:t>Discuss with the individual what happens to people like them in their country</a:t>
              </a:r>
              <a:endParaRPr lang="en-US" sz="24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nvGrpSpPr>
        <p:grpSpPr>
          <a:xfrm>
            <a:off x="11283024" y="6304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sp>
        <p:nvSpPr>
          <p:cNvPr id="63" name="Slide Number Placeholder 5">
            <a:extLst>
              <a:ext uri="{FF2B5EF4-FFF2-40B4-BE49-F238E27FC236}">
                <a16:creationId xmlns:a16="http://schemas.microsoft.com/office/drawing/2014/main" id="{D25ACF34-531C-184D-8C9E-5B485BBCC3C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51</a:t>
            </a:fld>
            <a:endParaRPr lang="en-US" altLang="en-US" sz="1200" dirty="0">
              <a:solidFill>
                <a:schemeClr val="bg1"/>
              </a:solidFill>
            </a:endParaRPr>
          </a:p>
        </p:txBody>
      </p:sp>
    </p:spTree>
    <p:extLst>
      <p:ext uri="{BB962C8B-B14F-4D97-AF65-F5344CB8AC3E}">
        <p14:creationId xmlns:p14="http://schemas.microsoft.com/office/powerpoint/2010/main" val="149663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nvSpPr>
        <p:spPr>
          <a:xfrm>
            <a:off x="-32047" y="4357588"/>
            <a:ext cx="13035260" cy="3492600"/>
          </a:xfrm>
          <a:prstGeom prst="rect">
            <a:avLst/>
          </a:prstGeom>
          <a:solidFill>
            <a:schemeClr val="accent2"/>
          </a:solidFill>
          <a:ln w="12700">
            <a:miter lim="400000"/>
          </a:ln>
        </p:spPr>
        <p:txBody>
          <a:bodyPr lIns="38100" tIns="38100" rIns="38100" bIns="3810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nvSpPr>
        <p:spPr>
          <a:xfrm>
            <a:off x="-50441" y="5482322"/>
            <a:ext cx="13048335" cy="1073728"/>
          </a:xfrm>
          <a:prstGeom prst="rect">
            <a:avLst/>
          </a:prstGeom>
        </p:spPr>
        <p:txBody>
          <a:bodyPr>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lnSpc>
                <a:spcPct val="70000"/>
              </a:lnSpc>
            </a:pPr>
            <a:r>
              <a:rPr lang="en-US" sz="11500" b="1" kern="0" dirty="0">
                <a:solidFill>
                  <a:schemeClr val="bg1"/>
                </a:solidFill>
                <a:latin typeface="+mn-lt"/>
              </a:rPr>
              <a:t>WRAP UP</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nvGrpSpPr>
        <p:grpSpPr>
          <a:xfrm>
            <a:off x="-30881" y="9340231"/>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grpSp>
        <p:nvGrpSpPr>
          <p:cNvPr id="38" name="Group 37">
            <a:extLst>
              <a:ext uri="{FF2B5EF4-FFF2-40B4-BE49-F238E27FC236}">
                <a16:creationId xmlns:a16="http://schemas.microsoft.com/office/drawing/2014/main" id="{37A7AF0F-8DD4-7640-B201-DC7D6950868E}"/>
              </a:ext>
            </a:extLst>
          </p:cNvPr>
          <p:cNvGrpSpPr/>
          <p:nvPr/>
        </p:nvGrpSpPr>
        <p:grpSpPr>
          <a:xfrm>
            <a:off x="5551500" y="8734879"/>
            <a:ext cx="2822538" cy="586482"/>
            <a:chOff x="5348628" y="8761935"/>
            <a:chExt cx="3426453" cy="711648"/>
          </a:xfrm>
        </p:grpSpPr>
        <p:pic>
          <p:nvPicPr>
            <p:cNvPr id="39" name="Picture 7" descr="coloffic">
              <a:extLst>
                <a:ext uri="{FF2B5EF4-FFF2-40B4-BE49-F238E27FC236}">
                  <a16:creationId xmlns:a16="http://schemas.microsoft.com/office/drawing/2014/main" id="{7F6D804F-6947-514F-B03D-C79C9F66D5CA}"/>
                </a:ext>
              </a:extLst>
            </p:cNvPr>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DDD4DECB-0665-6A43-9171-513AE5AAFFD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348628" y="8852336"/>
              <a:ext cx="992888" cy="574100"/>
            </a:xfrm>
            <a:prstGeom prst="rect">
              <a:avLst/>
            </a:prstGeom>
          </p:spPr>
        </p:pic>
        <p:cxnSp>
          <p:nvCxnSpPr>
            <p:cNvPr id="41" name="Straight Connector 40">
              <a:extLst>
                <a:ext uri="{FF2B5EF4-FFF2-40B4-BE49-F238E27FC236}">
                  <a16:creationId xmlns:a16="http://schemas.microsoft.com/office/drawing/2014/main" id="{34C49D19-06C0-714D-936A-57CA878178FC}"/>
                </a:ext>
              </a:extLst>
            </p:cNvPr>
            <p:cNvCxnSpPr>
              <a:cxnSpLocks/>
            </p:cNvCxnSpPr>
            <p:nvPr userDrawn="1"/>
          </p:nvCxnSpPr>
          <p:spPr>
            <a:xfrm>
              <a:off x="6341182" y="8937657"/>
              <a:ext cx="0" cy="377072"/>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3" name="Slide Number Placeholder 5">
            <a:extLst>
              <a:ext uri="{FF2B5EF4-FFF2-40B4-BE49-F238E27FC236}">
                <a16:creationId xmlns:a16="http://schemas.microsoft.com/office/drawing/2014/main" id="{46FD7B67-F57A-B44B-88E5-4518C338779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52</a:t>
            </a:fld>
            <a:endParaRPr lang="en-US" altLang="en-US" sz="1200" dirty="0">
              <a:solidFill>
                <a:schemeClr val="bg1"/>
              </a:solidFill>
            </a:endParaRPr>
          </a:p>
        </p:txBody>
      </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a:sym typeface="Gill Sans" charset="0"/>
            </a:endParaRPr>
          </a:p>
        </p:txBody>
      </p:sp>
      <p:sp>
        <p:nvSpPr>
          <p:cNvPr id="10" name="Rectangle 9"/>
          <p:cNvSpPr/>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1016901" y="1655338"/>
            <a:ext cx="4824386" cy="2061851"/>
          </a:xfrm>
          <a:prstGeom prst="rect">
            <a:avLst/>
          </a:prstGeom>
          <a:noFill/>
        </p:spPr>
        <p:txBody>
          <a:bodyPr wrap="square" rtlCol="0">
            <a:spAutoFit/>
          </a:bodyPr>
          <a:lstStyle/>
          <a:p>
            <a:r>
              <a:rPr lang="en-US" sz="3200" b="1">
                <a:solidFill>
                  <a:schemeClr val="bg1"/>
                </a:solidFill>
                <a:latin typeface="Calibri" charset="0"/>
                <a:ea typeface="Calibri" charset="0"/>
                <a:cs typeface="Calibri" charset="0"/>
              </a:rPr>
              <a:t>Bureau of Population, Refugees and Migration (PRM) of the United States Department of State </a:t>
            </a:r>
          </a:p>
        </p:txBody>
      </p:sp>
      <p:sp>
        <p:nvSpPr>
          <p:cNvPr id="29" name="TextBox 28"/>
          <p:cNvSpPr txBox="1"/>
          <p:nvPr/>
        </p:nvSpPr>
        <p:spPr>
          <a:xfrm>
            <a:off x="1016901" y="3890082"/>
            <a:ext cx="4553486" cy="4246799"/>
          </a:xfrm>
          <a:prstGeom prst="rect">
            <a:avLst/>
          </a:prstGeom>
          <a:noFill/>
        </p:spPr>
        <p:txBody>
          <a:bodyPr wrap="square" rtlCol="0">
            <a:spAutoFit/>
          </a:bodyPr>
          <a:lstStyle/>
          <a:p>
            <a:pPr eaLnBrk="1" hangingPunct="1">
              <a:lnSpc>
                <a:spcPct val="150000"/>
              </a:lnSpc>
            </a:pPr>
            <a:r>
              <a:rPr lang="en-US" altLang="en-US" sz="180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800" b="1">
                <a:solidFill>
                  <a:schemeClr val="bg1"/>
                </a:solidFill>
                <a:latin typeface="Calibri" panose="020F0502020204030204" pitchFamily="34" charset="0"/>
              </a:rPr>
              <a:t>Bureau of Population, Refugees and Migration (PRM) of the United States Department of State</a:t>
            </a:r>
            <a:r>
              <a:rPr lang="en-US" altLang="en-US" sz="1800">
                <a:solidFill>
                  <a:schemeClr val="bg1"/>
                </a:solidFill>
                <a:latin typeface="Calibri" panose="020F0502020204030204" pitchFamily="34" charset="0"/>
              </a:rPr>
              <a:t> as part of the project, “Sensitization and Adjudication Training on Refugees Fleeing Persecution Based on Sexual Orientation and Gender Identity.” The content does not necessarily reflect the views of PRM or the United States.</a:t>
            </a:r>
          </a:p>
        </p:txBody>
      </p:sp>
      <p:pic>
        <p:nvPicPr>
          <p:cNvPr id="5" name="Picture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13" name="Rectangle 12">
            <a:extLst>
              <a:ext uri="{FF2B5EF4-FFF2-40B4-BE49-F238E27FC236}">
                <a16:creationId xmlns:a16="http://schemas.microsoft.com/office/drawing/2014/main" id="{B5E1A030-CD4F-423A-AB3D-4A6644AA7461}"/>
              </a:ext>
            </a:extLst>
          </p:cNvPr>
          <p:cNvSpPr/>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4" name="TextBox 13">
            <a:extLst>
              <a:ext uri="{FF2B5EF4-FFF2-40B4-BE49-F238E27FC236}">
                <a16:creationId xmlns:a16="http://schemas.microsoft.com/office/drawing/2014/main" id="{2B79E3CA-93D7-4805-BCEE-FD5A08E871A2}"/>
              </a:ext>
            </a:extLst>
          </p:cNvPr>
          <p:cNvSpPr txBox="1"/>
          <p:nvPr/>
        </p:nvSpPr>
        <p:spPr>
          <a:xfrm>
            <a:off x="7129227" y="1901203"/>
            <a:ext cx="2192908" cy="552011"/>
          </a:xfrm>
          <a:prstGeom prst="rect">
            <a:avLst/>
          </a:prstGeom>
          <a:noFill/>
        </p:spPr>
        <p:txBody>
          <a:bodyPr wrap="none" rtlCol="0">
            <a:spAutoFit/>
          </a:bodyPr>
          <a:lstStyle/>
          <a:p>
            <a:r>
              <a:rPr lang="en-US" sz="2987" b="1" dirty="0">
                <a:solidFill>
                  <a:schemeClr val="bg1"/>
                </a:solidFill>
                <a:latin typeface="Calibri" charset="0"/>
                <a:ea typeface="Calibri" charset="0"/>
                <a:cs typeface="Calibri" charset="0"/>
              </a:rPr>
              <a:t>CONTACT US</a:t>
            </a:r>
          </a:p>
        </p:txBody>
      </p:sp>
      <p:sp>
        <p:nvSpPr>
          <p:cNvPr id="21" name="TextBox 20">
            <a:extLst>
              <a:ext uri="{FF2B5EF4-FFF2-40B4-BE49-F238E27FC236}">
                <a16:creationId xmlns:a16="http://schemas.microsoft.com/office/drawing/2014/main" id="{091A9083-275E-41A5-ADAC-55D914DA7C5E}"/>
              </a:ext>
            </a:extLst>
          </p:cNvPr>
          <p:cNvSpPr txBox="1"/>
          <p:nvPr/>
        </p:nvSpPr>
        <p:spPr>
          <a:xfrm>
            <a:off x="7123976" y="2382730"/>
            <a:ext cx="5220423" cy="4435189"/>
          </a:xfrm>
          <a:prstGeom prst="rect">
            <a:avLst/>
          </a:prstGeom>
          <a:noFill/>
        </p:spPr>
        <p:txBody>
          <a:bodyPr wrap="square" rtlCol="0">
            <a:spAutoFit/>
          </a:bodyPr>
          <a:lstStyle/>
          <a:p>
            <a:pPr>
              <a:lnSpc>
                <a:spcPct val="150000"/>
              </a:lnSpc>
            </a:pPr>
            <a:r>
              <a:rPr lang="en-US" sz="1800" dirty="0">
                <a:solidFill>
                  <a:schemeClr val="bg1"/>
                </a:solidFill>
                <a:latin typeface="Calibri" panose="020F0502020204030204" pitchFamily="34" charset="0"/>
                <a:ea typeface="Calibri" charset="0"/>
                <a:cs typeface="Calibri" charset="0"/>
              </a:rPr>
              <a:t>For more information about this training package, please contact:</a:t>
            </a:r>
            <a:r>
              <a:rPr lang="en-US"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IOM: </a:t>
            </a:r>
            <a:r>
              <a:rPr lang="en-US" sz="1800" dirty="0">
                <a:solidFill>
                  <a:schemeClr val="bg1"/>
                </a:solidFill>
                <a:latin typeface="Calibri" panose="020F0502020204030204" pitchFamily="34" charset="0"/>
                <a:ea typeface="Calibri" charset="0"/>
                <a:cs typeface="Calibri" charset="0"/>
              </a:rPr>
              <a:t>Global LGBTIQ+ / SOGIESC Focal Point </a:t>
            </a:r>
            <a:r>
              <a:rPr lang="en-US"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UNHCR: </a:t>
            </a:r>
            <a:r>
              <a:rPr lang="en-US"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C</a:t>
            </a:r>
            <a:r>
              <a:rPr lang="en-US" sz="1800" dirty="0">
                <a:solidFill>
                  <a:srgbClr val="FFFFFF"/>
                </a:solidFill>
                <a:effectLst/>
                <a:latin typeface="Calibri" panose="020F0502020204030204" pitchFamily="34" charset="0"/>
                <a:ea typeface="Calibri" panose="020F0502020204030204" pitchFamily="34" charset="0"/>
              </a:rPr>
              <a:t>ommunity-Based Protection, Division of International Protection</a:t>
            </a:r>
            <a:r>
              <a:rPr lang="en-US" sz="1800" dirty="0">
                <a:solidFill>
                  <a:schemeClr val="bg1"/>
                </a:solidFill>
                <a:effectLst/>
                <a:latin typeface="Calibri" panose="020F0502020204030204" pitchFamily="34" charset="0"/>
                <a:ea typeface="Calibri" panose="020F0502020204030204" pitchFamily="34" charset="0"/>
              </a:rPr>
              <a:t> </a:t>
            </a:r>
            <a:r>
              <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a:lnSpc>
                <a:spcPct val="150000"/>
              </a:lnSpc>
            </a:pPr>
            <a:r>
              <a:rPr lang="en-US" sz="1800" dirty="0">
                <a:solidFill>
                  <a:schemeClr val="bg1"/>
                </a:solidFill>
                <a:latin typeface="Calibri" panose="020F0502020204030204" pitchFamily="34" charset="0"/>
                <a:ea typeface="Calibri" charset="0"/>
                <a:cs typeface="Calibri" charset="0"/>
              </a:rPr>
              <a:t>Please also visit the Social Inclusion in IOM Programming website at </a:t>
            </a:r>
            <a:r>
              <a:rPr lang="en-US" sz="1800" i="1" u="sng" dirty="0">
                <a:solidFill>
                  <a:schemeClr val="bg1"/>
                </a:solidFill>
                <a:latin typeface="Calibri" panose="020F0502020204030204" pitchFamily="34" charset="0"/>
                <a:ea typeface="Calibri" charset="0"/>
                <a:cs typeface="Calibri" charset="0"/>
              </a:rPr>
              <a:t>https://www.iom.int/social-inclusion-iom-programming</a:t>
            </a:r>
            <a:r>
              <a:rPr lang="en-US" sz="1800" dirty="0">
                <a:solidFill>
                  <a:schemeClr val="bg1"/>
                </a:solidFill>
                <a:latin typeface="Calibri" panose="020F0502020204030204" pitchFamily="34" charset="0"/>
                <a:ea typeface="Calibri" charset="0"/>
                <a:cs typeface="Calibri" charset="0"/>
              </a:rPr>
              <a:t> for the most updated resources and training materials. </a:t>
            </a:r>
          </a:p>
        </p:txBody>
      </p:sp>
    </p:spTree>
    <p:extLst>
      <p:ext uri="{BB962C8B-B14F-4D97-AF65-F5344CB8AC3E}">
        <p14:creationId xmlns:p14="http://schemas.microsoft.com/office/powerpoint/2010/main" val="14772865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 y="2183"/>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608618"/>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3271118"/>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3058" name="Title 3"/>
          <p:cNvSpPr>
            <a:spLocks noGrp="1"/>
          </p:cNvSpPr>
          <p:nvPr>
            <p:ph type="ctrTitle"/>
          </p:nvPr>
        </p:nvSpPr>
        <p:spPr>
          <a:xfrm>
            <a:off x="2253068" y="4048569"/>
            <a:ext cx="8457168" cy="2151592"/>
          </a:xfrm>
        </p:spPr>
        <p:txBody>
          <a:bodyPr/>
          <a:lstStyle/>
          <a:p>
            <a:r>
              <a:rPr lang="en-US" altLang="en-US" dirty="0"/>
              <a:t>Mock Interview</a:t>
            </a:r>
            <a:br>
              <a:rPr lang="en-US" altLang="en-US" dirty="0"/>
            </a:br>
            <a:r>
              <a:rPr lang="en-US" altLang="en-US" b="0" dirty="0"/>
              <a:t>Scripts</a:t>
            </a:r>
            <a:endParaRPr lang="en-US" altLang="en-US" dirty="0"/>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5985195" y="6170016"/>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1" name="Rectangle 28">
            <a:extLst>
              <a:ext uri="{FF2B5EF4-FFF2-40B4-BE49-F238E27FC236}">
                <a16:creationId xmlns:a16="http://schemas.microsoft.com/office/drawing/2014/main" id="{6A97F47B-D827-D546-9FA9-08C14C4EC047}"/>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43" name="Subtitle 3">
            <a:extLst>
              <a:ext uri="{FF2B5EF4-FFF2-40B4-BE49-F238E27FC236}">
                <a16:creationId xmlns:a16="http://schemas.microsoft.com/office/drawing/2014/main" id="{4E4031A5-22AD-1F4F-85BB-EB1FA7BBD03A}"/>
              </a:ext>
            </a:extLst>
          </p:cNvPr>
          <p:cNvSpPr>
            <a:spLocks noGrp="1"/>
          </p:cNvSpPr>
          <p:nvPr>
            <p:ph type="subTitle" idx="1"/>
          </p:nvPr>
        </p:nvSpPr>
        <p:spPr>
          <a:xfrm>
            <a:off x="4172351" y="1503022"/>
            <a:ext cx="4702055" cy="1952227"/>
          </a:xfrm>
        </p:spPr>
        <p:txBody>
          <a:bodyPr/>
          <a:lstStyle/>
          <a:p>
            <a:r>
              <a:rPr lang="en-US" sz="3600" dirty="0">
                <a:solidFill>
                  <a:schemeClr val="tx2"/>
                </a:solidFill>
              </a:rPr>
              <a:t>GROUP</a:t>
            </a:r>
            <a:br>
              <a:rPr lang="en-US" sz="3600" dirty="0">
                <a:solidFill>
                  <a:schemeClr val="tx2"/>
                </a:solidFill>
              </a:rPr>
            </a:br>
            <a:r>
              <a:rPr lang="en-US" sz="3600" dirty="0">
                <a:solidFill>
                  <a:schemeClr val="tx2"/>
                </a:solidFill>
              </a:rPr>
              <a:t>Exercise</a:t>
            </a:r>
          </a:p>
        </p:txBody>
      </p:sp>
      <p:sp>
        <p:nvSpPr>
          <p:cNvPr id="44" name="Title 53">
            <a:extLst>
              <a:ext uri="{FF2B5EF4-FFF2-40B4-BE49-F238E27FC236}">
                <a16:creationId xmlns:a16="http://schemas.microsoft.com/office/drawing/2014/main" id="{01BB0771-BC0D-B84A-BEDE-29F851C3DCF7}"/>
              </a:ext>
            </a:extLst>
          </p:cNvPr>
          <p:cNvSpPr txBox="1">
            <a:spLocks/>
          </p:cNvSpPr>
          <p:nvPr/>
        </p:nvSpPr>
        <p:spPr>
          <a:xfrm>
            <a:off x="3657600" y="7253469"/>
            <a:ext cx="560438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5</a:t>
            </a:r>
            <a:endParaRPr lang="en-US" b="1" dirty="0">
              <a:solidFill>
                <a:schemeClr val="tx2"/>
              </a:solidFill>
            </a:endParaRPr>
          </a:p>
        </p:txBody>
      </p:sp>
    </p:spTree>
    <p:extLst>
      <p:ext uri="{BB962C8B-B14F-4D97-AF65-F5344CB8AC3E}">
        <p14:creationId xmlns:p14="http://schemas.microsoft.com/office/powerpoint/2010/main" val="11501963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7C10EA-F71A-774C-948D-76CFA8BEEE05}"/>
              </a:ext>
            </a:extLst>
          </p:cNvPr>
          <p:cNvSpPr/>
          <p:nvPr/>
        </p:nvSpPr>
        <p:spPr bwMode="auto">
          <a:xfrm>
            <a:off x="-31077" y="4557160"/>
            <a:ext cx="13052641" cy="4850432"/>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30" name="Title 2">
            <a:extLst>
              <a:ext uri="{FF2B5EF4-FFF2-40B4-BE49-F238E27FC236}">
                <a16:creationId xmlns:a16="http://schemas.microsoft.com/office/drawing/2014/main" id="{5B49FAC9-D4BC-4A40-8185-ED930D946733}"/>
              </a:ext>
            </a:extLst>
          </p:cNvPr>
          <p:cNvSpPr txBox="1">
            <a:spLocks/>
          </p:cNvSpPr>
          <p:nvPr/>
        </p:nvSpPr>
        <p:spPr>
          <a:xfrm>
            <a:off x="18351" y="747640"/>
            <a:ext cx="13003213" cy="820493"/>
          </a:xfrm>
          <a:prstGeom prst="rect">
            <a:avLst/>
          </a:prstGeom>
        </p:spPr>
        <p:txBody>
          <a:bodyPr anchor="t"/>
          <a:lstStyle>
            <a:lvl1pPr algn="ctr" rtl="0" eaLnBrk="0" fontAlgn="base" hangingPunct="0">
              <a:spcBef>
                <a:spcPct val="0"/>
              </a:spcBef>
              <a:spcAft>
                <a:spcPct val="0"/>
              </a:spcAft>
              <a:defRPr sz="4400" b="1" i="0">
                <a:solidFill>
                  <a:schemeClr val="bg1">
                    <a:lumMod val="50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dirty="0">
                <a:solidFill>
                  <a:schemeClr val="bg1"/>
                </a:solidFill>
                <a:latin typeface="Calibri" charset="0"/>
                <a:ea typeface="MS PGothic" charset="-128"/>
                <a:cs typeface="Calibri" charset="0"/>
              </a:rPr>
              <a:t>A NOTE ON </a:t>
            </a:r>
            <a:r>
              <a:rPr lang="en-US" altLang="en-US" kern="0" dirty="0">
                <a:solidFill>
                  <a:schemeClr val="bg1"/>
                </a:solidFill>
                <a:latin typeface="Calibri" charset="0"/>
                <a:ea typeface="MS PGothic" charset="-128"/>
                <a:cs typeface="Calibri" charset="0"/>
              </a:rPr>
              <a:t>LANGUAGE</a:t>
            </a:r>
            <a:endParaRPr lang="en-US" kern="0" dirty="0">
              <a:solidFill>
                <a:schemeClr val="bg1"/>
              </a:solidFill>
            </a:endParaRPr>
          </a:p>
        </p:txBody>
      </p:sp>
      <p:grpSp>
        <p:nvGrpSpPr>
          <p:cNvPr id="58" name="Group 57">
            <a:extLst>
              <a:ext uri="{FF2B5EF4-FFF2-40B4-BE49-F238E27FC236}">
                <a16:creationId xmlns:a16="http://schemas.microsoft.com/office/drawing/2014/main" id="{EBCAC47A-CF67-A14E-AFA0-C20DB623C08F}"/>
              </a:ext>
            </a:extLst>
          </p:cNvPr>
          <p:cNvGrpSpPr/>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70" name="TextBox 69">
            <a:extLst>
              <a:ext uri="{FF2B5EF4-FFF2-40B4-BE49-F238E27FC236}">
                <a16:creationId xmlns:a16="http://schemas.microsoft.com/office/drawing/2014/main" id="{71C875EF-6292-EC48-8B27-8393CAF3AC52}"/>
              </a:ext>
            </a:extLst>
          </p:cNvPr>
          <p:cNvSpPr txBox="1"/>
          <p:nvPr/>
        </p:nvSpPr>
        <p:spPr>
          <a:xfrm>
            <a:off x="-1244600" y="51816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2" name="Slide Number Placeholder 5">
            <a:extLst>
              <a:ext uri="{FF2B5EF4-FFF2-40B4-BE49-F238E27FC236}">
                <a16:creationId xmlns:a16="http://schemas.microsoft.com/office/drawing/2014/main" id="{1E936465-ECE8-694F-A828-B7132FF8811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DE9777E-F559-594F-AF63-6360DF591017}"/>
              </a:ext>
            </a:extLst>
          </p:cNvPr>
          <p:cNvPicPr>
            <a:picLocks noChangeAspect="1"/>
          </p:cNvPicPr>
          <p:nvPr/>
        </p:nvPicPr>
        <p:blipFill>
          <a:blip r:embed="rId3"/>
          <a:stretch>
            <a:fillRect/>
          </a:stretch>
        </p:blipFill>
        <p:spPr>
          <a:xfrm>
            <a:off x="-1" y="2895"/>
            <a:ext cx="13003213" cy="4554265"/>
          </a:xfrm>
          <a:prstGeom prst="rect">
            <a:avLst/>
          </a:prstGeom>
        </p:spPr>
      </p:pic>
      <p:sp>
        <p:nvSpPr>
          <p:cNvPr id="26" name="Rectangle 25">
            <a:extLst>
              <a:ext uri="{FF2B5EF4-FFF2-40B4-BE49-F238E27FC236}">
                <a16:creationId xmlns:a16="http://schemas.microsoft.com/office/drawing/2014/main" id="{955DE421-D925-8149-8833-AB793A06416F}"/>
              </a:ext>
            </a:extLst>
          </p:cNvPr>
          <p:cNvSpPr/>
          <p:nvPr/>
        </p:nvSpPr>
        <p:spPr>
          <a:xfrm>
            <a:off x="2169596" y="4576021"/>
            <a:ext cx="8662433" cy="2745131"/>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9" name="Title 3">
            <a:extLst>
              <a:ext uri="{FF2B5EF4-FFF2-40B4-BE49-F238E27FC236}">
                <a16:creationId xmlns:a16="http://schemas.microsoft.com/office/drawing/2014/main" id="{A782E74E-BDD0-A84D-8140-F6AFE3D8B223}"/>
              </a:ext>
            </a:extLst>
          </p:cNvPr>
          <p:cNvSpPr txBox="1">
            <a:spLocks/>
          </p:cNvSpPr>
          <p:nvPr/>
        </p:nvSpPr>
        <p:spPr>
          <a:xfrm>
            <a:off x="2317013" y="4492008"/>
            <a:ext cx="8457168" cy="2151592"/>
          </a:xfrm>
          <a:prstGeom prst="rect">
            <a:avLst/>
          </a:prstGeom>
        </p:spPr>
        <p:txBody>
          <a:bodyPr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a:r>
              <a:rPr lang="en-US" altLang="en-US" sz="8800" b="1" kern="0" dirty="0">
                <a:solidFill>
                  <a:schemeClr val="bg1"/>
                </a:solidFill>
              </a:rPr>
              <a:t>PEACE MODEL</a:t>
            </a:r>
          </a:p>
        </p:txBody>
      </p:sp>
      <p:sp>
        <p:nvSpPr>
          <p:cNvPr id="51" name="Title 53">
            <a:extLst>
              <a:ext uri="{FF2B5EF4-FFF2-40B4-BE49-F238E27FC236}">
                <a16:creationId xmlns:a16="http://schemas.microsoft.com/office/drawing/2014/main" id="{477ACA5C-AF6B-F846-B156-BC08911CDCCC}"/>
              </a:ext>
            </a:extLst>
          </p:cNvPr>
          <p:cNvSpPr txBox="1">
            <a:spLocks/>
          </p:cNvSpPr>
          <p:nvPr/>
        </p:nvSpPr>
        <p:spPr>
          <a:xfrm>
            <a:off x="4043925" y="7003562"/>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GUIDANCE - PAGE </a:t>
            </a:r>
            <a:r>
              <a:rPr lang="en-US" b="1" dirty="0">
                <a:solidFill>
                  <a:schemeClr val="tx2"/>
                </a:solidFill>
              </a:rPr>
              <a:t>10</a:t>
            </a:r>
          </a:p>
        </p:txBody>
      </p:sp>
      <p:grpSp>
        <p:nvGrpSpPr>
          <p:cNvPr id="52" name="Group 1290">
            <a:extLst>
              <a:ext uri="{FF2B5EF4-FFF2-40B4-BE49-F238E27FC236}">
                <a16:creationId xmlns:a16="http://schemas.microsoft.com/office/drawing/2014/main" id="{7CCCBF35-B0C8-7542-A199-2AB71A2789FD}"/>
              </a:ext>
            </a:extLst>
          </p:cNvPr>
          <p:cNvGrpSpPr>
            <a:grpSpLocks noChangeAspect="1"/>
          </p:cNvGrpSpPr>
          <p:nvPr/>
        </p:nvGrpSpPr>
        <p:grpSpPr bwMode="auto">
          <a:xfrm>
            <a:off x="6151831" y="6167224"/>
            <a:ext cx="697960" cy="697960"/>
            <a:chOff x="-4627" y="146"/>
            <a:chExt cx="963" cy="963"/>
          </a:xfrm>
          <a:solidFill>
            <a:schemeClr val="bg1"/>
          </a:solidFill>
        </p:grpSpPr>
        <p:sp>
          <p:nvSpPr>
            <p:cNvPr id="53" name="Freeform 1292">
              <a:extLst>
                <a:ext uri="{FF2B5EF4-FFF2-40B4-BE49-F238E27FC236}">
                  <a16:creationId xmlns:a16="http://schemas.microsoft.com/office/drawing/2014/main" id="{85946CB5-0B18-244C-A22F-6CB156FFC356}"/>
                </a:ext>
              </a:extLst>
            </p:cNvPr>
            <p:cNvSpPr>
              <a:spLocks noEditPoints="1"/>
            </p:cNvSpPr>
            <p:nvPr/>
          </p:nvSpPr>
          <p:spPr bwMode="auto">
            <a:xfrm>
              <a:off x="-4627" y="146"/>
              <a:ext cx="963" cy="96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293">
              <a:extLst>
                <a:ext uri="{FF2B5EF4-FFF2-40B4-BE49-F238E27FC236}">
                  <a16:creationId xmlns:a16="http://schemas.microsoft.com/office/drawing/2014/main" id="{574A9AC1-F66A-F544-8B7A-F14A052ED012}"/>
                </a:ext>
              </a:extLst>
            </p:cNvPr>
            <p:cNvSpPr>
              <a:spLocks/>
            </p:cNvSpPr>
            <p:nvPr/>
          </p:nvSpPr>
          <p:spPr bwMode="auto">
            <a:xfrm>
              <a:off x="-4210" y="402"/>
              <a:ext cx="114" cy="114"/>
            </a:xfrm>
            <a:custGeom>
              <a:avLst/>
              <a:gdLst>
                <a:gd name="T0" fmla="*/ 229 w 458"/>
                <a:gd name="T1" fmla="*/ 0 h 457"/>
                <a:gd name="T2" fmla="*/ 266 w 458"/>
                <a:gd name="T3" fmla="*/ 3 h 457"/>
                <a:gd name="T4" fmla="*/ 301 w 458"/>
                <a:gd name="T5" fmla="*/ 11 h 457"/>
                <a:gd name="T6" fmla="*/ 334 w 458"/>
                <a:gd name="T7" fmla="*/ 25 h 457"/>
                <a:gd name="T8" fmla="*/ 364 w 458"/>
                <a:gd name="T9" fmla="*/ 44 h 457"/>
                <a:gd name="T10" fmla="*/ 391 w 458"/>
                <a:gd name="T11" fmla="*/ 67 h 457"/>
                <a:gd name="T12" fmla="*/ 413 w 458"/>
                <a:gd name="T13" fmla="*/ 93 h 457"/>
                <a:gd name="T14" fmla="*/ 432 w 458"/>
                <a:gd name="T15" fmla="*/ 123 h 457"/>
                <a:gd name="T16" fmla="*/ 446 w 458"/>
                <a:gd name="T17" fmla="*/ 156 h 457"/>
                <a:gd name="T18" fmla="*/ 454 w 458"/>
                <a:gd name="T19" fmla="*/ 191 h 457"/>
                <a:gd name="T20" fmla="*/ 458 w 458"/>
                <a:gd name="T21" fmla="*/ 228 h 457"/>
                <a:gd name="T22" fmla="*/ 454 w 458"/>
                <a:gd name="T23" fmla="*/ 266 h 457"/>
                <a:gd name="T24" fmla="*/ 446 w 458"/>
                <a:gd name="T25" fmla="*/ 301 h 457"/>
                <a:gd name="T26" fmla="*/ 432 w 458"/>
                <a:gd name="T27" fmla="*/ 333 h 457"/>
                <a:gd name="T28" fmla="*/ 413 w 458"/>
                <a:gd name="T29" fmla="*/ 364 h 457"/>
                <a:gd name="T30" fmla="*/ 391 w 458"/>
                <a:gd name="T31" fmla="*/ 391 h 457"/>
                <a:gd name="T32" fmla="*/ 364 w 458"/>
                <a:gd name="T33" fmla="*/ 413 h 457"/>
                <a:gd name="T34" fmla="*/ 334 w 458"/>
                <a:gd name="T35" fmla="*/ 431 h 457"/>
                <a:gd name="T36" fmla="*/ 301 w 458"/>
                <a:gd name="T37" fmla="*/ 445 h 457"/>
                <a:gd name="T38" fmla="*/ 266 w 458"/>
                <a:gd name="T39" fmla="*/ 455 h 457"/>
                <a:gd name="T40" fmla="*/ 229 w 458"/>
                <a:gd name="T41" fmla="*/ 457 h 457"/>
                <a:gd name="T42" fmla="*/ 191 w 458"/>
                <a:gd name="T43" fmla="*/ 455 h 457"/>
                <a:gd name="T44" fmla="*/ 156 w 458"/>
                <a:gd name="T45" fmla="*/ 445 h 457"/>
                <a:gd name="T46" fmla="*/ 124 w 458"/>
                <a:gd name="T47" fmla="*/ 431 h 457"/>
                <a:gd name="T48" fmla="*/ 93 w 458"/>
                <a:gd name="T49" fmla="*/ 413 h 457"/>
                <a:gd name="T50" fmla="*/ 68 w 458"/>
                <a:gd name="T51" fmla="*/ 391 h 457"/>
                <a:gd name="T52" fmla="*/ 44 w 458"/>
                <a:gd name="T53" fmla="*/ 364 h 457"/>
                <a:gd name="T54" fmla="*/ 26 w 458"/>
                <a:gd name="T55" fmla="*/ 333 h 457"/>
                <a:gd name="T56" fmla="*/ 12 w 458"/>
                <a:gd name="T57" fmla="*/ 301 h 457"/>
                <a:gd name="T58" fmla="*/ 4 w 458"/>
                <a:gd name="T59" fmla="*/ 266 h 457"/>
                <a:gd name="T60" fmla="*/ 0 w 458"/>
                <a:gd name="T61" fmla="*/ 228 h 457"/>
                <a:gd name="T62" fmla="*/ 4 w 458"/>
                <a:gd name="T63" fmla="*/ 191 h 457"/>
                <a:gd name="T64" fmla="*/ 12 w 458"/>
                <a:gd name="T65" fmla="*/ 156 h 457"/>
                <a:gd name="T66" fmla="*/ 26 w 458"/>
                <a:gd name="T67" fmla="*/ 123 h 457"/>
                <a:gd name="T68" fmla="*/ 44 w 458"/>
                <a:gd name="T69" fmla="*/ 93 h 457"/>
                <a:gd name="T70" fmla="*/ 68 w 458"/>
                <a:gd name="T71" fmla="*/ 67 h 457"/>
                <a:gd name="T72" fmla="*/ 93 w 458"/>
                <a:gd name="T73" fmla="*/ 44 h 457"/>
                <a:gd name="T74" fmla="*/ 124 w 458"/>
                <a:gd name="T75" fmla="*/ 25 h 457"/>
                <a:gd name="T76" fmla="*/ 156 w 458"/>
                <a:gd name="T77" fmla="*/ 11 h 457"/>
                <a:gd name="T78" fmla="*/ 191 w 458"/>
                <a:gd name="T79" fmla="*/ 3 h 457"/>
                <a:gd name="T80" fmla="*/ 229 w 458"/>
                <a:gd name="T8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8" h="457">
                  <a:moveTo>
                    <a:pt x="229" y="0"/>
                  </a:moveTo>
                  <a:lnTo>
                    <a:pt x="266" y="3"/>
                  </a:lnTo>
                  <a:lnTo>
                    <a:pt x="301" y="11"/>
                  </a:lnTo>
                  <a:lnTo>
                    <a:pt x="334" y="25"/>
                  </a:lnTo>
                  <a:lnTo>
                    <a:pt x="364" y="44"/>
                  </a:lnTo>
                  <a:lnTo>
                    <a:pt x="391" y="67"/>
                  </a:lnTo>
                  <a:lnTo>
                    <a:pt x="413" y="93"/>
                  </a:lnTo>
                  <a:lnTo>
                    <a:pt x="432" y="123"/>
                  </a:lnTo>
                  <a:lnTo>
                    <a:pt x="446" y="156"/>
                  </a:lnTo>
                  <a:lnTo>
                    <a:pt x="454" y="191"/>
                  </a:lnTo>
                  <a:lnTo>
                    <a:pt x="458" y="228"/>
                  </a:lnTo>
                  <a:lnTo>
                    <a:pt x="454" y="266"/>
                  </a:lnTo>
                  <a:lnTo>
                    <a:pt x="446" y="301"/>
                  </a:lnTo>
                  <a:lnTo>
                    <a:pt x="432" y="333"/>
                  </a:lnTo>
                  <a:lnTo>
                    <a:pt x="413" y="364"/>
                  </a:lnTo>
                  <a:lnTo>
                    <a:pt x="391" y="391"/>
                  </a:lnTo>
                  <a:lnTo>
                    <a:pt x="364" y="413"/>
                  </a:lnTo>
                  <a:lnTo>
                    <a:pt x="334" y="431"/>
                  </a:lnTo>
                  <a:lnTo>
                    <a:pt x="301" y="445"/>
                  </a:lnTo>
                  <a:lnTo>
                    <a:pt x="266" y="455"/>
                  </a:lnTo>
                  <a:lnTo>
                    <a:pt x="229" y="457"/>
                  </a:lnTo>
                  <a:lnTo>
                    <a:pt x="191" y="455"/>
                  </a:lnTo>
                  <a:lnTo>
                    <a:pt x="156" y="445"/>
                  </a:lnTo>
                  <a:lnTo>
                    <a:pt x="124" y="431"/>
                  </a:lnTo>
                  <a:lnTo>
                    <a:pt x="93" y="413"/>
                  </a:lnTo>
                  <a:lnTo>
                    <a:pt x="68" y="391"/>
                  </a:lnTo>
                  <a:lnTo>
                    <a:pt x="44" y="364"/>
                  </a:lnTo>
                  <a:lnTo>
                    <a:pt x="26" y="333"/>
                  </a:lnTo>
                  <a:lnTo>
                    <a:pt x="12" y="301"/>
                  </a:lnTo>
                  <a:lnTo>
                    <a:pt x="4" y="266"/>
                  </a:lnTo>
                  <a:lnTo>
                    <a:pt x="0" y="228"/>
                  </a:lnTo>
                  <a:lnTo>
                    <a:pt x="4" y="191"/>
                  </a:lnTo>
                  <a:lnTo>
                    <a:pt x="12" y="156"/>
                  </a:lnTo>
                  <a:lnTo>
                    <a:pt x="26" y="123"/>
                  </a:lnTo>
                  <a:lnTo>
                    <a:pt x="44" y="93"/>
                  </a:lnTo>
                  <a:lnTo>
                    <a:pt x="68" y="67"/>
                  </a:lnTo>
                  <a:lnTo>
                    <a:pt x="93" y="44"/>
                  </a:lnTo>
                  <a:lnTo>
                    <a:pt x="124" y="25"/>
                  </a:lnTo>
                  <a:lnTo>
                    <a:pt x="156" y="11"/>
                  </a:lnTo>
                  <a:lnTo>
                    <a:pt x="191" y="3"/>
                  </a:lnTo>
                  <a:lnTo>
                    <a:pt x="2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294">
              <a:extLst>
                <a:ext uri="{FF2B5EF4-FFF2-40B4-BE49-F238E27FC236}">
                  <a16:creationId xmlns:a16="http://schemas.microsoft.com/office/drawing/2014/main" id="{C52CBDC4-AC48-1042-8033-93AD60C09D04}"/>
                </a:ext>
              </a:extLst>
            </p:cNvPr>
            <p:cNvSpPr>
              <a:spLocks/>
            </p:cNvSpPr>
            <p:nvPr/>
          </p:nvSpPr>
          <p:spPr bwMode="auto">
            <a:xfrm>
              <a:off x="-4224" y="570"/>
              <a:ext cx="157" cy="283"/>
            </a:xfrm>
            <a:custGeom>
              <a:avLst/>
              <a:gdLst>
                <a:gd name="T0" fmla="*/ 1 w 630"/>
                <a:gd name="T1" fmla="*/ 0 h 1132"/>
                <a:gd name="T2" fmla="*/ 515 w 630"/>
                <a:gd name="T3" fmla="*/ 0 h 1132"/>
                <a:gd name="T4" fmla="*/ 515 w 630"/>
                <a:gd name="T5" fmla="*/ 827 h 1132"/>
                <a:gd name="T6" fmla="*/ 630 w 630"/>
                <a:gd name="T7" fmla="*/ 827 h 1132"/>
                <a:gd name="T8" fmla="*/ 630 w 630"/>
                <a:gd name="T9" fmla="*/ 1132 h 1132"/>
                <a:gd name="T10" fmla="*/ 0 w 630"/>
                <a:gd name="T11" fmla="*/ 1132 h 1132"/>
                <a:gd name="T12" fmla="*/ 0 w 630"/>
                <a:gd name="T13" fmla="*/ 827 h 1132"/>
                <a:gd name="T14" fmla="*/ 115 w 630"/>
                <a:gd name="T15" fmla="*/ 827 h 1132"/>
                <a:gd name="T16" fmla="*/ 115 w 630"/>
                <a:gd name="T17" fmla="*/ 306 h 1132"/>
                <a:gd name="T18" fmla="*/ 1 w 630"/>
                <a:gd name="T19" fmla="*/ 306 h 1132"/>
                <a:gd name="T20" fmla="*/ 1 w 630"/>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0" h="1132">
                  <a:moveTo>
                    <a:pt x="1" y="0"/>
                  </a:moveTo>
                  <a:lnTo>
                    <a:pt x="515" y="0"/>
                  </a:lnTo>
                  <a:lnTo>
                    <a:pt x="515" y="827"/>
                  </a:lnTo>
                  <a:lnTo>
                    <a:pt x="630" y="827"/>
                  </a:lnTo>
                  <a:lnTo>
                    <a:pt x="630" y="1132"/>
                  </a:lnTo>
                  <a:lnTo>
                    <a:pt x="0" y="1132"/>
                  </a:lnTo>
                  <a:lnTo>
                    <a:pt x="0" y="827"/>
                  </a:lnTo>
                  <a:lnTo>
                    <a:pt x="115" y="827"/>
                  </a:lnTo>
                  <a:lnTo>
                    <a:pt x="115" y="306"/>
                  </a:lnTo>
                  <a:lnTo>
                    <a:pt x="1" y="306"/>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F4CD2269-1C31-B74A-B16F-66B7A5909FA7}"/>
              </a:ext>
            </a:extLst>
          </p:cNvPr>
          <p:cNvGrpSpPr/>
          <p:nvPr/>
        </p:nvGrpSpPr>
        <p:grpSpPr>
          <a:xfrm>
            <a:off x="5509581" y="8936492"/>
            <a:ext cx="2041918" cy="473126"/>
            <a:chOff x="5582387" y="8894626"/>
            <a:chExt cx="2041918" cy="473126"/>
          </a:xfrm>
        </p:grpSpPr>
        <p:pic>
          <p:nvPicPr>
            <p:cNvPr id="28" name="Picture 27">
              <a:extLst>
                <a:ext uri="{FF2B5EF4-FFF2-40B4-BE49-F238E27FC236}">
                  <a16:creationId xmlns:a16="http://schemas.microsoft.com/office/drawing/2014/main" id="{5FDC281D-DA64-4F45-8FFC-CE8E1C9302C3}"/>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1" name="Straight Connector 30">
              <a:extLst>
                <a:ext uri="{FF2B5EF4-FFF2-40B4-BE49-F238E27FC236}">
                  <a16:creationId xmlns:a16="http://schemas.microsoft.com/office/drawing/2014/main" id="{9F2C23CC-D1DA-3A4B-8676-E31CDCE4E9B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7874631-FB9A-C447-B9C2-345E379DC989}"/>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0595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val 90">
            <a:extLst>
              <a:ext uri="{FF2B5EF4-FFF2-40B4-BE49-F238E27FC236}">
                <a16:creationId xmlns:a16="http://schemas.microsoft.com/office/drawing/2014/main" id="{EFEEF000-57CC-AF40-A6EB-3999AC22E9A5}"/>
              </a:ext>
            </a:extLst>
          </p:cNvPr>
          <p:cNvSpPr/>
          <p:nvPr/>
        </p:nvSpPr>
        <p:spPr>
          <a:xfrm>
            <a:off x="3042987" y="1915885"/>
            <a:ext cx="6804096" cy="4999662"/>
          </a:xfrm>
          <a:prstGeom prst="ellipse">
            <a:avLst/>
          </a:prstGeom>
          <a:gradFill flip="none" rotWithShape="1">
            <a:gsLst>
              <a:gs pos="0">
                <a:srgbClr val="FAD767">
                  <a:lumMod val="20000"/>
                  <a:lumOff val="80000"/>
                  <a:alpha val="25000"/>
                </a:srgbClr>
              </a:gs>
              <a:gs pos="52000">
                <a:srgbClr val="FAD767">
                  <a:alpha val="30000"/>
                </a:srgbClr>
              </a:gs>
              <a:gs pos="100000">
                <a:srgbClr val="FAD767">
                  <a:lumMod val="20000"/>
                  <a:lumOff val="80000"/>
                  <a:alpha val="0"/>
                </a:srgbClr>
              </a:gs>
            </a:gsLst>
            <a:path path="circle">
              <a:fillToRect l="50000" t="50000" r="50000" b="50000"/>
            </a:path>
            <a:tileRect/>
          </a:gra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a:ea typeface="+mn-ea"/>
              <a:cs typeface="+mn-cs"/>
            </a:endParaRPr>
          </a:p>
        </p:txBody>
      </p:sp>
      <p:sp>
        <p:nvSpPr>
          <p:cNvPr id="32769" name="Title 3"/>
          <p:cNvSpPr>
            <a:spLocks noGrp="1"/>
          </p:cNvSpPr>
          <p:nvPr>
            <p:ph type="title"/>
          </p:nvPr>
        </p:nvSpPr>
        <p:spPr/>
        <p:txBody>
          <a:bodyPr/>
          <a:lstStyle/>
          <a:p>
            <a:r>
              <a:rPr lang="en-US" altLang="en-US" dirty="0">
                <a:sym typeface="Arial Bold" charset="0"/>
              </a:rPr>
              <a:t>PEACE Model</a:t>
            </a:r>
          </a:p>
        </p:txBody>
      </p:sp>
      <p:sp>
        <p:nvSpPr>
          <p:cNvPr id="19" name="TextBox 18"/>
          <p:cNvSpPr txBox="1"/>
          <p:nvPr/>
        </p:nvSpPr>
        <p:spPr>
          <a:xfrm>
            <a:off x="15953066" y="4025357"/>
            <a:ext cx="117465" cy="461609"/>
          </a:xfrm>
          <a:prstGeom prst="rect">
            <a:avLst/>
          </a:prstGeom>
          <a:noFill/>
        </p:spPr>
        <p:txBody>
          <a:bodyPr wrap="square" rtlCol="0">
            <a:spAutoFit/>
          </a:bodyPr>
          <a:lstStyle/>
          <a:p>
            <a:pPr defTabSz="914309" eaLnBrk="0" fontAlgn="base" hangingPunct="0">
              <a:spcBef>
                <a:spcPct val="0"/>
              </a:spcBef>
              <a:spcAft>
                <a:spcPct val="0"/>
              </a:spcAft>
              <a:defRPr/>
            </a:pPr>
            <a:endParaRPr lang="en-US" sz="2400" dirty="0">
              <a:solidFill>
                <a:srgbClr val="000000"/>
              </a:solidFill>
              <a:latin typeface="Calibri Regular"/>
              <a:ea typeface="ヒラギノ角ゴ ProN W3" charset="-128"/>
              <a:sym typeface="Gill Sans" charset="0"/>
            </a:endParaRPr>
          </a:p>
        </p:txBody>
      </p:sp>
      <p:cxnSp>
        <p:nvCxnSpPr>
          <p:cNvPr id="32" name="Straight Connector 31">
            <a:extLst>
              <a:ext uri="{FF2B5EF4-FFF2-40B4-BE49-F238E27FC236}">
                <a16:creationId xmlns:a16="http://schemas.microsoft.com/office/drawing/2014/main" id="{EB4FE6A9-D190-4D45-A789-D8B33302B1BE}"/>
              </a:ext>
            </a:extLst>
          </p:cNvPr>
          <p:cNvCxnSpPr>
            <a:cxnSpLocks/>
          </p:cNvCxnSpPr>
          <p:nvPr/>
        </p:nvCxnSpPr>
        <p:spPr bwMode="auto">
          <a:xfrm flipH="1">
            <a:off x="-62635" y="841571"/>
            <a:ext cx="4382725"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Slide Number Placeholder 5">
            <a:extLst>
              <a:ext uri="{FF2B5EF4-FFF2-40B4-BE49-F238E27FC236}">
                <a16:creationId xmlns:a16="http://schemas.microsoft.com/office/drawing/2014/main" id="{BAEE5647-4234-B248-8F62-2B58474A136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
        <p:nvSpPr>
          <p:cNvPr id="54" name="TextBox 53">
            <a:extLst>
              <a:ext uri="{FF2B5EF4-FFF2-40B4-BE49-F238E27FC236}">
                <a16:creationId xmlns:a16="http://schemas.microsoft.com/office/drawing/2014/main" id="{91830B45-5EAA-0E4D-AF3B-0DACA6145942}"/>
              </a:ext>
            </a:extLst>
          </p:cNvPr>
          <p:cNvSpPr txBox="1"/>
          <p:nvPr/>
        </p:nvSpPr>
        <p:spPr>
          <a:xfrm>
            <a:off x="4808688" y="2571869"/>
            <a:ext cx="3336776" cy="707886"/>
          </a:xfrm>
          <a:prstGeom prst="rect">
            <a:avLst/>
          </a:prstGeom>
          <a:noFill/>
        </p:spPr>
        <p:txBody>
          <a:bodyPr wrap="square" rtlCol="0">
            <a:spAutoFit/>
          </a:bodyPr>
          <a:lstStyle/>
          <a:p>
            <a:pPr algn="ctr"/>
            <a:r>
              <a:rPr lang="en-US" sz="4000" b="1" dirty="0">
                <a:solidFill>
                  <a:schemeClr val="accent1"/>
                </a:solidFill>
              </a:rPr>
              <a:t>INTERVIEW</a:t>
            </a:r>
          </a:p>
        </p:txBody>
      </p:sp>
      <p:grpSp>
        <p:nvGrpSpPr>
          <p:cNvPr id="5" name="Group 4">
            <a:extLst>
              <a:ext uri="{FF2B5EF4-FFF2-40B4-BE49-F238E27FC236}">
                <a16:creationId xmlns:a16="http://schemas.microsoft.com/office/drawing/2014/main" id="{07612BF6-F1AF-F448-808C-2B6837166354}"/>
              </a:ext>
            </a:extLst>
          </p:cNvPr>
          <p:cNvGrpSpPr/>
          <p:nvPr/>
        </p:nvGrpSpPr>
        <p:grpSpPr>
          <a:xfrm>
            <a:off x="30772" y="3461879"/>
            <a:ext cx="2877844" cy="2776968"/>
            <a:chOff x="30772" y="3461879"/>
            <a:chExt cx="2877844" cy="2776968"/>
          </a:xfrm>
        </p:grpSpPr>
        <p:sp>
          <p:nvSpPr>
            <p:cNvPr id="89" name="Rectangle 45">
              <a:extLst>
                <a:ext uri="{FF2B5EF4-FFF2-40B4-BE49-F238E27FC236}">
                  <a16:creationId xmlns:a16="http://schemas.microsoft.com/office/drawing/2014/main" id="{792B4F1F-4C13-684F-92AC-E8A59C383D79}"/>
                </a:ext>
              </a:extLst>
            </p:cNvPr>
            <p:cNvSpPr>
              <a:spLocks noChangeArrowheads="1"/>
            </p:cNvSpPr>
            <p:nvPr/>
          </p:nvSpPr>
          <p:spPr bwMode="auto">
            <a:xfrm>
              <a:off x="34178" y="5260118"/>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Plan and </a:t>
              </a:r>
              <a:br>
                <a:rPr lang="en-US" sz="3200" b="1" cap="all" dirty="0">
                  <a:ea typeface="Adobe Fan Heiti Std B" charset="-120"/>
                  <a:cs typeface="Adobe Fan Heiti Std B" charset="-120"/>
                  <a:sym typeface="Gill Sans" charset="0"/>
                </a:rPr>
              </a:br>
              <a:r>
                <a:rPr lang="en-US" sz="3200" b="1" cap="all" dirty="0">
                  <a:ea typeface="Adobe Fan Heiti Std B" charset="-120"/>
                  <a:cs typeface="Adobe Fan Heiti Std B" charset="-120"/>
                  <a:sym typeface="Gill Sans" charset="0"/>
                </a:rPr>
                <a:t>Prepare</a:t>
              </a:r>
            </a:p>
          </p:txBody>
        </p:sp>
        <p:sp>
          <p:nvSpPr>
            <p:cNvPr id="42" name="Notched Right Arrow 41">
              <a:extLst>
                <a:ext uri="{FF2B5EF4-FFF2-40B4-BE49-F238E27FC236}">
                  <a16:creationId xmlns:a16="http://schemas.microsoft.com/office/drawing/2014/main" id="{9514D00F-9A8D-A647-A8E6-9287F68AF204}"/>
                </a:ext>
              </a:extLst>
            </p:cNvPr>
            <p:cNvSpPr/>
            <p:nvPr/>
          </p:nvSpPr>
          <p:spPr bwMode="auto">
            <a:xfrm>
              <a:off x="30772" y="34618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94" name="Group 552">
              <a:extLst>
                <a:ext uri="{FF2B5EF4-FFF2-40B4-BE49-F238E27FC236}">
                  <a16:creationId xmlns:a16="http://schemas.microsoft.com/office/drawing/2014/main" id="{2F9B5260-8416-8841-A7AE-CEEF56469BE6}"/>
                </a:ext>
              </a:extLst>
            </p:cNvPr>
            <p:cNvGrpSpPr/>
            <p:nvPr/>
          </p:nvGrpSpPr>
          <p:grpSpPr>
            <a:xfrm>
              <a:off x="916326" y="3504295"/>
              <a:ext cx="1003522" cy="729835"/>
              <a:chOff x="6238876" y="2390775"/>
              <a:chExt cx="576262" cy="419101"/>
            </a:xfrm>
            <a:solidFill>
              <a:schemeClr val="bg1"/>
            </a:solidFill>
          </p:grpSpPr>
          <p:sp>
            <p:nvSpPr>
              <p:cNvPr id="95" name="Rectangle 89">
                <a:extLst>
                  <a:ext uri="{FF2B5EF4-FFF2-40B4-BE49-F238E27FC236}">
                    <a16:creationId xmlns:a16="http://schemas.microsoft.com/office/drawing/2014/main" id="{96A39903-C640-1747-AF19-59F96945EC04}"/>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96" name="Rectangle 90">
                <a:extLst>
                  <a:ext uri="{FF2B5EF4-FFF2-40B4-BE49-F238E27FC236}">
                    <a16:creationId xmlns:a16="http://schemas.microsoft.com/office/drawing/2014/main" id="{A07FF270-95DB-FE42-B4F7-A2829D046F44}"/>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97" name="Freeform 91">
                <a:extLst>
                  <a:ext uri="{FF2B5EF4-FFF2-40B4-BE49-F238E27FC236}">
                    <a16:creationId xmlns:a16="http://schemas.microsoft.com/office/drawing/2014/main" id="{5323D272-A9B1-0F4B-9199-CD6D21B08BC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98" name="Freeform 92">
                <a:extLst>
                  <a:ext uri="{FF2B5EF4-FFF2-40B4-BE49-F238E27FC236}">
                    <a16:creationId xmlns:a16="http://schemas.microsoft.com/office/drawing/2014/main" id="{F7A75CB0-FD12-2048-B6D1-F5FBB9CB9875}"/>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99" name="Freeform 93">
                <a:extLst>
                  <a:ext uri="{FF2B5EF4-FFF2-40B4-BE49-F238E27FC236}">
                    <a16:creationId xmlns:a16="http://schemas.microsoft.com/office/drawing/2014/main" id="{33AB96EB-36AD-6142-A446-70BA938925A9}"/>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0" name="Rectangle 94">
                <a:extLst>
                  <a:ext uri="{FF2B5EF4-FFF2-40B4-BE49-F238E27FC236}">
                    <a16:creationId xmlns:a16="http://schemas.microsoft.com/office/drawing/2014/main" id="{059E9072-81EF-2E4D-9F8A-C7999D18A2A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101" name="Freeform 95">
                <a:extLst>
                  <a:ext uri="{FF2B5EF4-FFF2-40B4-BE49-F238E27FC236}">
                    <a16:creationId xmlns:a16="http://schemas.microsoft.com/office/drawing/2014/main" id="{CD4D90A8-929C-444C-95ED-843C75029C5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2" name="Freeform 96">
                <a:extLst>
                  <a:ext uri="{FF2B5EF4-FFF2-40B4-BE49-F238E27FC236}">
                    <a16:creationId xmlns:a16="http://schemas.microsoft.com/office/drawing/2014/main" id="{C84E8949-6B9C-1843-900C-EDE259911E1C}"/>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3" name="Rectangle 97">
                <a:extLst>
                  <a:ext uri="{FF2B5EF4-FFF2-40B4-BE49-F238E27FC236}">
                    <a16:creationId xmlns:a16="http://schemas.microsoft.com/office/drawing/2014/main" id="{10A9A8CF-8158-674A-877D-526153048408}"/>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104" name="Freeform 98">
                <a:extLst>
                  <a:ext uri="{FF2B5EF4-FFF2-40B4-BE49-F238E27FC236}">
                    <a16:creationId xmlns:a16="http://schemas.microsoft.com/office/drawing/2014/main" id="{93A166E1-101A-B741-8529-5A55C77A30C4}"/>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5" name="Freeform 99">
                <a:extLst>
                  <a:ext uri="{FF2B5EF4-FFF2-40B4-BE49-F238E27FC236}">
                    <a16:creationId xmlns:a16="http://schemas.microsoft.com/office/drawing/2014/main" id="{7BA31410-7D73-5F44-AFF9-62A72671C7A5}"/>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6" name="Freeform 100">
                <a:extLst>
                  <a:ext uri="{FF2B5EF4-FFF2-40B4-BE49-F238E27FC236}">
                    <a16:creationId xmlns:a16="http://schemas.microsoft.com/office/drawing/2014/main" id="{E80AC896-C3BA-D24F-BC97-1AC37FA89677}"/>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7" name="Freeform 101">
                <a:extLst>
                  <a:ext uri="{FF2B5EF4-FFF2-40B4-BE49-F238E27FC236}">
                    <a16:creationId xmlns:a16="http://schemas.microsoft.com/office/drawing/2014/main" id="{5E3660B4-0287-7042-9A51-48FF2DF8467C}"/>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8" name="Freeform 102">
                <a:extLst>
                  <a:ext uri="{FF2B5EF4-FFF2-40B4-BE49-F238E27FC236}">
                    <a16:creationId xmlns:a16="http://schemas.microsoft.com/office/drawing/2014/main" id="{28704D44-137E-8544-B0E2-590EFE8FC5E4}"/>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09" name="Freeform 103">
                <a:extLst>
                  <a:ext uri="{FF2B5EF4-FFF2-40B4-BE49-F238E27FC236}">
                    <a16:creationId xmlns:a16="http://schemas.microsoft.com/office/drawing/2014/main" id="{B85FB339-FF34-DC44-8BB2-0AE1269E263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10" name="Freeform 104">
                <a:extLst>
                  <a:ext uri="{FF2B5EF4-FFF2-40B4-BE49-F238E27FC236}">
                    <a16:creationId xmlns:a16="http://schemas.microsoft.com/office/drawing/2014/main" id="{219D0EFF-7E54-654F-83F4-78B0BCF62178}"/>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111" name="Freeform 105">
                <a:extLst>
                  <a:ext uri="{FF2B5EF4-FFF2-40B4-BE49-F238E27FC236}">
                    <a16:creationId xmlns:a16="http://schemas.microsoft.com/office/drawing/2014/main" id="{007059DB-699D-C54A-9974-FDCBA6059EE5}"/>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77" name="Oval 76">
              <a:extLst>
                <a:ext uri="{FF2B5EF4-FFF2-40B4-BE49-F238E27FC236}">
                  <a16:creationId xmlns:a16="http://schemas.microsoft.com/office/drawing/2014/main" id="{B10548F5-57C4-C248-920A-93CE71C916DD}"/>
                </a:ext>
              </a:extLst>
            </p:cNvPr>
            <p:cNvSpPr/>
            <p:nvPr/>
          </p:nvSpPr>
          <p:spPr>
            <a:xfrm>
              <a:off x="1065461" y="45932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01</a:t>
              </a:r>
            </a:p>
          </p:txBody>
        </p:sp>
      </p:grpSp>
      <p:grpSp>
        <p:nvGrpSpPr>
          <p:cNvPr id="6" name="Group 5">
            <a:extLst>
              <a:ext uri="{FF2B5EF4-FFF2-40B4-BE49-F238E27FC236}">
                <a16:creationId xmlns:a16="http://schemas.microsoft.com/office/drawing/2014/main" id="{5465AC6F-6547-B64E-ADA6-BDFA38CCF4E2}"/>
              </a:ext>
            </a:extLst>
          </p:cNvPr>
          <p:cNvGrpSpPr/>
          <p:nvPr/>
        </p:nvGrpSpPr>
        <p:grpSpPr>
          <a:xfrm>
            <a:off x="2516121" y="3461879"/>
            <a:ext cx="2907097" cy="2757836"/>
            <a:chOff x="2516121" y="3461879"/>
            <a:chExt cx="2907097" cy="2757836"/>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nvSpPr>
          <p:spPr bwMode="auto">
            <a:xfrm>
              <a:off x="2516121" y="5240986"/>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Engage </a:t>
              </a:r>
              <a:br>
                <a:rPr lang="en-US" sz="3200" b="1" cap="all" dirty="0">
                  <a:ea typeface="Adobe Fan Heiti Std B" charset="-120"/>
                  <a:cs typeface="Adobe Fan Heiti Std B" charset="-120"/>
                  <a:sym typeface="Gill Sans" charset="0"/>
                </a:rPr>
              </a:br>
              <a:r>
                <a:rPr lang="en-US" sz="3200" b="1" cap="all" dirty="0">
                  <a:ea typeface="Adobe Fan Heiti Std B" charset="-120"/>
                  <a:cs typeface="Adobe Fan Heiti Std B" charset="-120"/>
                  <a:sym typeface="Gill Sans" charset="0"/>
                </a:rPr>
                <a:t>and Explain</a:t>
              </a:r>
            </a:p>
          </p:txBody>
        </p:sp>
        <p:sp>
          <p:nvSpPr>
            <p:cNvPr id="118" name="Freeform 217">
              <a:extLst>
                <a:ext uri="{FF2B5EF4-FFF2-40B4-BE49-F238E27FC236}">
                  <a16:creationId xmlns:a16="http://schemas.microsoft.com/office/drawing/2014/main" id="{89D077B6-1596-7F4F-A018-6F4A175ED78B}"/>
                </a:ext>
              </a:extLst>
            </p:cNvPr>
            <p:cNvSpPr>
              <a:spLocks noEditPoints="1"/>
            </p:cNvSpPr>
            <p:nvPr/>
          </p:nvSpPr>
          <p:spPr bwMode="auto">
            <a:xfrm>
              <a:off x="3833640" y="3904029"/>
              <a:ext cx="486450" cy="421804"/>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90000"/>
                    <a:lumOff val="10000"/>
                  </a:schemeClr>
                </a:solidFill>
              </a:endParaRPr>
            </a:p>
          </p:txBody>
        </p:sp>
        <p:sp>
          <p:nvSpPr>
            <p:cNvPr id="119" name="Freeform 218">
              <a:extLst>
                <a:ext uri="{FF2B5EF4-FFF2-40B4-BE49-F238E27FC236}">
                  <a16:creationId xmlns:a16="http://schemas.microsoft.com/office/drawing/2014/main" id="{5CC6668F-FDB9-F34A-A041-57433B41DB3B}"/>
                </a:ext>
              </a:extLst>
            </p:cNvPr>
            <p:cNvSpPr>
              <a:spLocks noEditPoints="1"/>
            </p:cNvSpPr>
            <p:nvPr/>
          </p:nvSpPr>
          <p:spPr bwMode="auto">
            <a:xfrm>
              <a:off x="3539508" y="3614745"/>
              <a:ext cx="643212"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ndParaRPr>
            </a:p>
          </p:txBody>
        </p:sp>
        <p:sp>
          <p:nvSpPr>
            <p:cNvPr id="120" name="Oval 119">
              <a:extLst>
                <a:ext uri="{FF2B5EF4-FFF2-40B4-BE49-F238E27FC236}">
                  <a16:creationId xmlns:a16="http://schemas.microsoft.com/office/drawing/2014/main" id="{73A0E308-8A0F-B941-8A35-2900C894C2AF}"/>
                </a:ext>
              </a:extLst>
            </p:cNvPr>
            <p:cNvSpPr/>
            <p:nvPr/>
          </p:nvSpPr>
          <p:spPr>
            <a:xfrm>
              <a:off x="3534341" y="4593200"/>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02</a:t>
              </a:r>
            </a:p>
          </p:txBody>
        </p:sp>
      </p:grpSp>
      <p:grpSp>
        <p:nvGrpSpPr>
          <p:cNvPr id="8" name="Group 7">
            <a:extLst>
              <a:ext uri="{FF2B5EF4-FFF2-40B4-BE49-F238E27FC236}">
                <a16:creationId xmlns:a16="http://schemas.microsoft.com/office/drawing/2014/main" id="{32EAFCC0-71BA-5E46-8638-7D9E48244F0C}"/>
              </a:ext>
            </a:extLst>
          </p:cNvPr>
          <p:cNvGrpSpPr/>
          <p:nvPr/>
        </p:nvGrpSpPr>
        <p:grpSpPr>
          <a:xfrm>
            <a:off x="5059976" y="3461879"/>
            <a:ext cx="2877844" cy="2536236"/>
            <a:chOff x="5059976" y="3461879"/>
            <a:chExt cx="2877844" cy="2536236"/>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nvSpPr>
          <p:spPr bwMode="auto">
            <a:xfrm>
              <a:off x="5131041" y="5462584"/>
              <a:ext cx="274381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Account</a:t>
              </a:r>
            </a:p>
          </p:txBody>
        </p:sp>
        <p:grpSp>
          <p:nvGrpSpPr>
            <p:cNvPr id="72" name="Group 71">
              <a:extLst>
                <a:ext uri="{FF2B5EF4-FFF2-40B4-BE49-F238E27FC236}">
                  <a16:creationId xmlns:a16="http://schemas.microsoft.com/office/drawing/2014/main" id="{896367A5-5DEE-3E4C-92C0-79476CB4E5F9}"/>
                </a:ext>
              </a:extLst>
            </p:cNvPr>
            <p:cNvGrpSpPr/>
            <p:nvPr/>
          </p:nvGrpSpPr>
          <p:grpSpPr>
            <a:xfrm>
              <a:off x="6277158" y="3667181"/>
              <a:ext cx="220868" cy="263136"/>
              <a:chOff x="4414050" y="5943186"/>
              <a:chExt cx="483298" cy="575789"/>
            </a:xfrm>
            <a:solidFill>
              <a:schemeClr val="bg1"/>
            </a:solidFill>
          </p:grpSpPr>
          <p:sp>
            <p:nvSpPr>
              <p:cNvPr id="74" name="Freeform 871">
                <a:extLst>
                  <a:ext uri="{FF2B5EF4-FFF2-40B4-BE49-F238E27FC236}">
                    <a16:creationId xmlns:a16="http://schemas.microsoft.com/office/drawing/2014/main" id="{C6BE91F0-D3FA-6F44-ABD6-29CAE72A6FFC}"/>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872">
                <a:extLst>
                  <a:ext uri="{FF2B5EF4-FFF2-40B4-BE49-F238E27FC236}">
                    <a16:creationId xmlns:a16="http://schemas.microsoft.com/office/drawing/2014/main" id="{8BCDE0ED-7A80-2545-84B5-481EE67647E2}"/>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3" name="Freeform 40">
              <a:extLst>
                <a:ext uri="{FF2B5EF4-FFF2-40B4-BE49-F238E27FC236}">
                  <a16:creationId xmlns:a16="http://schemas.microsoft.com/office/drawing/2014/main" id="{F374256B-352F-5740-A1F1-ACB216D2F93A}"/>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Oval 120">
              <a:extLst>
                <a:ext uri="{FF2B5EF4-FFF2-40B4-BE49-F238E27FC236}">
                  <a16:creationId xmlns:a16="http://schemas.microsoft.com/office/drawing/2014/main" id="{18157F0F-5363-7B47-A8C1-AFA46A79F4BB}"/>
                </a:ext>
              </a:extLst>
            </p:cNvPr>
            <p:cNvSpPr/>
            <p:nvPr/>
          </p:nvSpPr>
          <p:spPr>
            <a:xfrm>
              <a:off x="6167813" y="45932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03</a:t>
              </a:r>
            </a:p>
          </p:txBody>
        </p:sp>
      </p:grpSp>
      <p:grpSp>
        <p:nvGrpSpPr>
          <p:cNvPr id="9" name="Group 8">
            <a:extLst>
              <a:ext uri="{FF2B5EF4-FFF2-40B4-BE49-F238E27FC236}">
                <a16:creationId xmlns:a16="http://schemas.microsoft.com/office/drawing/2014/main" id="{DF752DEC-A017-AC43-BE0C-660CE569B8A6}"/>
              </a:ext>
            </a:extLst>
          </p:cNvPr>
          <p:cNvGrpSpPr/>
          <p:nvPr/>
        </p:nvGrpSpPr>
        <p:grpSpPr>
          <a:xfrm>
            <a:off x="7519454" y="3461879"/>
            <a:ext cx="2932968" cy="2536236"/>
            <a:chOff x="7519454" y="3461879"/>
            <a:chExt cx="2932968" cy="2536236"/>
          </a:xfrm>
        </p:grpSpPr>
        <p:sp>
          <p:nvSpPr>
            <p:cNvPr id="49" name="Notched Right Arrow 48">
              <a:extLst>
                <a:ext uri="{FF2B5EF4-FFF2-40B4-BE49-F238E27FC236}">
                  <a16:creationId xmlns:a16="http://schemas.microsoft.com/office/drawing/2014/main" id="{FCC63EB6-A418-8A44-9DAB-F56426DF5E66}"/>
                </a:ext>
              </a:extLst>
            </p:cNvPr>
            <p:cNvSpPr/>
            <p:nvPr/>
          </p:nvSpPr>
          <p:spPr bwMode="auto">
            <a:xfrm>
              <a:off x="7574578" y="3461879"/>
              <a:ext cx="2877844" cy="1500897"/>
            </a:xfrm>
            <a:prstGeom prst="notchedRightArrow">
              <a:avLst>
                <a:gd name="adj1" fmla="val 100000"/>
                <a:gd name="adj2" fmla="val 34681"/>
              </a:avLst>
            </a:prstGeom>
            <a:solidFill>
              <a:schemeClr val="accent3"/>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1" name="Rectangle 45">
              <a:extLst>
                <a:ext uri="{FF2B5EF4-FFF2-40B4-BE49-F238E27FC236}">
                  <a16:creationId xmlns:a16="http://schemas.microsoft.com/office/drawing/2014/main" id="{AA54E72C-1FFC-F445-AF57-A1F3317400B8}"/>
                </a:ext>
              </a:extLst>
            </p:cNvPr>
            <p:cNvSpPr>
              <a:spLocks noChangeArrowheads="1"/>
            </p:cNvSpPr>
            <p:nvPr/>
          </p:nvSpPr>
          <p:spPr bwMode="auto">
            <a:xfrm>
              <a:off x="7519454" y="5413340"/>
              <a:ext cx="2743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spcBef>
                  <a:spcPct val="0"/>
                </a:spcBef>
                <a:spcAft>
                  <a:spcPct val="0"/>
                </a:spcAft>
                <a:defRPr/>
              </a:pPr>
              <a:r>
                <a:rPr lang="en-US" sz="3200" b="1" cap="all" dirty="0">
                  <a:ea typeface="Adobe Fan Heiti Std B" charset="-120"/>
                  <a:cs typeface="Adobe Fan Heiti Std B" charset="-120"/>
                  <a:sym typeface="Gill Sans" charset="0"/>
                </a:rPr>
                <a:t>Closure</a:t>
              </a:r>
            </a:p>
          </p:txBody>
        </p:sp>
        <p:sp>
          <p:nvSpPr>
            <p:cNvPr id="76" name="Freeform 151">
              <a:extLst>
                <a:ext uri="{FF2B5EF4-FFF2-40B4-BE49-F238E27FC236}">
                  <a16:creationId xmlns:a16="http://schemas.microsoft.com/office/drawing/2014/main" id="{275F6129-4D3C-414F-9EF4-1BCBD9106E0A}"/>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anchor="ctr"/>
            <a:lstStyle/>
            <a:p>
              <a:pPr>
                <a:defRPr/>
              </a:pPr>
              <a:endParaRPr lang="en-US" sz="2701" dirty="0"/>
            </a:p>
          </p:txBody>
        </p:sp>
        <p:sp>
          <p:nvSpPr>
            <p:cNvPr id="122" name="Oval 121">
              <a:extLst>
                <a:ext uri="{FF2B5EF4-FFF2-40B4-BE49-F238E27FC236}">
                  <a16:creationId xmlns:a16="http://schemas.microsoft.com/office/drawing/2014/main" id="{9B69571B-46D7-E847-9CFD-A3A6E44AC582}"/>
                </a:ext>
              </a:extLst>
            </p:cNvPr>
            <p:cNvSpPr/>
            <p:nvPr/>
          </p:nvSpPr>
          <p:spPr>
            <a:xfrm>
              <a:off x="8618405" y="4593200"/>
              <a:ext cx="640080" cy="64008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04</a:t>
              </a:r>
            </a:p>
          </p:txBody>
        </p:sp>
      </p:grpSp>
      <p:grpSp>
        <p:nvGrpSpPr>
          <p:cNvPr id="10" name="Group 9">
            <a:extLst>
              <a:ext uri="{FF2B5EF4-FFF2-40B4-BE49-F238E27FC236}">
                <a16:creationId xmlns:a16="http://schemas.microsoft.com/office/drawing/2014/main" id="{ED61F233-8B8F-6046-8FA0-7F3FF9F9B20B}"/>
              </a:ext>
            </a:extLst>
          </p:cNvPr>
          <p:cNvGrpSpPr/>
          <p:nvPr/>
        </p:nvGrpSpPr>
        <p:grpSpPr>
          <a:xfrm>
            <a:off x="10047121" y="3461879"/>
            <a:ext cx="2919903" cy="2560857"/>
            <a:chOff x="10047121" y="3461879"/>
            <a:chExt cx="2919903" cy="2560857"/>
          </a:xfrm>
        </p:grpSpPr>
        <p:sp>
          <p:nvSpPr>
            <p:cNvPr id="50" name="Notched Right Arrow 49">
              <a:extLst>
                <a:ext uri="{FF2B5EF4-FFF2-40B4-BE49-F238E27FC236}">
                  <a16:creationId xmlns:a16="http://schemas.microsoft.com/office/drawing/2014/main" id="{07819544-22B0-644B-858B-74D7C78A9759}"/>
                </a:ext>
              </a:extLst>
            </p:cNvPr>
            <p:cNvSpPr/>
            <p:nvPr/>
          </p:nvSpPr>
          <p:spPr bwMode="auto">
            <a:xfrm>
              <a:off x="10089180" y="3461879"/>
              <a:ext cx="2877844" cy="1500897"/>
            </a:xfrm>
            <a:prstGeom prst="notchedRightArrow">
              <a:avLst>
                <a:gd name="adj1" fmla="val 100000"/>
                <a:gd name="adj2" fmla="val 34681"/>
              </a:avLst>
            </a:prstGeom>
            <a:solidFill>
              <a:schemeClr val="accent4"/>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2" name="Rectangle 45">
              <a:extLst>
                <a:ext uri="{FF2B5EF4-FFF2-40B4-BE49-F238E27FC236}">
                  <a16:creationId xmlns:a16="http://schemas.microsoft.com/office/drawing/2014/main" id="{A4519EB0-9EE1-9B42-95BD-ECA20A2144E1}"/>
                </a:ext>
              </a:extLst>
            </p:cNvPr>
            <p:cNvSpPr>
              <a:spLocks noChangeArrowheads="1"/>
            </p:cNvSpPr>
            <p:nvPr/>
          </p:nvSpPr>
          <p:spPr bwMode="auto">
            <a:xfrm>
              <a:off x="10047121" y="5437961"/>
              <a:ext cx="2743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spcBef>
                  <a:spcPct val="0"/>
                </a:spcBef>
                <a:spcAft>
                  <a:spcPct val="0"/>
                </a:spcAft>
                <a:defRPr/>
              </a:pPr>
              <a:r>
                <a:rPr lang="en-US" sz="3200" b="1" cap="all" dirty="0">
                  <a:ea typeface="Adobe Fan Heiti Std B" charset="-120"/>
                  <a:cs typeface="Adobe Fan Heiti Std B" charset="-120"/>
                  <a:sym typeface="Gill Sans" charset="0"/>
                </a:rPr>
                <a:t>Evaluation</a:t>
              </a:r>
            </a:p>
          </p:txBody>
        </p:sp>
        <p:grpSp>
          <p:nvGrpSpPr>
            <p:cNvPr id="3" name="Group 2">
              <a:extLst>
                <a:ext uri="{FF2B5EF4-FFF2-40B4-BE49-F238E27FC236}">
                  <a16:creationId xmlns:a16="http://schemas.microsoft.com/office/drawing/2014/main" id="{6ED05520-EC50-F942-9790-DB4730F4704E}"/>
                </a:ext>
              </a:extLst>
            </p:cNvPr>
            <p:cNvGrpSpPr/>
            <p:nvPr/>
          </p:nvGrpSpPr>
          <p:grpSpPr>
            <a:xfrm>
              <a:off x="11227409" y="3625270"/>
              <a:ext cx="607061" cy="678811"/>
              <a:chOff x="11225275" y="4666851"/>
              <a:chExt cx="647434" cy="723956"/>
            </a:xfrm>
          </p:grpSpPr>
          <p:sp>
            <p:nvSpPr>
              <p:cNvPr id="86" name="Freeform 455">
                <a:extLst>
                  <a:ext uri="{FF2B5EF4-FFF2-40B4-BE49-F238E27FC236}">
                    <a16:creationId xmlns:a16="http://schemas.microsoft.com/office/drawing/2014/main" id="{49A11DD0-A359-ED44-9214-B341EFB43114}"/>
                  </a:ext>
                </a:extLst>
              </p:cNvPr>
              <p:cNvSpPr>
                <a:spLocks/>
              </p:cNvSpPr>
              <p:nvPr/>
            </p:nvSpPr>
            <p:spPr bwMode="auto">
              <a:xfrm>
                <a:off x="11225275" y="4666851"/>
                <a:ext cx="567739" cy="720077"/>
              </a:xfrm>
              <a:custGeom>
                <a:avLst/>
                <a:gdLst>
                  <a:gd name="T0" fmla="*/ 2854 w 3221"/>
                  <a:gd name="T1" fmla="*/ 0 h 4086"/>
                  <a:gd name="T2" fmla="*/ 2951 w 3221"/>
                  <a:gd name="T3" fmla="*/ 13 h 4086"/>
                  <a:gd name="T4" fmla="*/ 3038 w 3221"/>
                  <a:gd name="T5" fmla="*/ 50 h 4086"/>
                  <a:gd name="T6" fmla="*/ 3113 w 3221"/>
                  <a:gd name="T7" fmla="*/ 108 h 4086"/>
                  <a:gd name="T8" fmla="*/ 3171 w 3221"/>
                  <a:gd name="T9" fmla="*/ 181 h 4086"/>
                  <a:gd name="T10" fmla="*/ 3208 w 3221"/>
                  <a:gd name="T11" fmla="*/ 270 h 4086"/>
                  <a:gd name="T12" fmla="*/ 3221 w 3221"/>
                  <a:gd name="T13" fmla="*/ 367 h 4086"/>
                  <a:gd name="T14" fmla="*/ 3154 w 3221"/>
                  <a:gd name="T15" fmla="*/ 2095 h 4086"/>
                  <a:gd name="T16" fmla="*/ 3017 w 3221"/>
                  <a:gd name="T17" fmla="*/ 2063 h 4086"/>
                  <a:gd name="T18" fmla="*/ 2946 w 3221"/>
                  <a:gd name="T19" fmla="*/ 367 h 4086"/>
                  <a:gd name="T20" fmla="*/ 2933 w 3221"/>
                  <a:gd name="T21" fmla="*/ 321 h 4086"/>
                  <a:gd name="T22" fmla="*/ 2900 w 3221"/>
                  <a:gd name="T23" fmla="*/ 287 h 4086"/>
                  <a:gd name="T24" fmla="*/ 2854 w 3221"/>
                  <a:gd name="T25" fmla="*/ 275 h 4086"/>
                  <a:gd name="T26" fmla="*/ 855 w 3221"/>
                  <a:gd name="T27" fmla="*/ 279 h 4086"/>
                  <a:gd name="T28" fmla="*/ 814 w 3221"/>
                  <a:gd name="T29" fmla="*/ 302 h 4086"/>
                  <a:gd name="T30" fmla="*/ 790 w 3221"/>
                  <a:gd name="T31" fmla="*/ 342 h 4086"/>
                  <a:gd name="T32" fmla="*/ 787 w 3221"/>
                  <a:gd name="T33" fmla="*/ 512 h 4086"/>
                  <a:gd name="T34" fmla="*/ 2391 w 3221"/>
                  <a:gd name="T35" fmla="*/ 516 h 4086"/>
                  <a:gd name="T36" fmla="*/ 2484 w 3221"/>
                  <a:gd name="T37" fmla="*/ 541 h 4086"/>
                  <a:gd name="T38" fmla="*/ 2565 w 3221"/>
                  <a:gd name="T39" fmla="*/ 589 h 4086"/>
                  <a:gd name="T40" fmla="*/ 2632 w 3221"/>
                  <a:gd name="T41" fmla="*/ 655 h 4086"/>
                  <a:gd name="T42" fmla="*/ 2680 w 3221"/>
                  <a:gd name="T43" fmla="*/ 736 h 4086"/>
                  <a:gd name="T44" fmla="*/ 2705 w 3221"/>
                  <a:gd name="T45" fmla="*/ 830 h 4086"/>
                  <a:gd name="T46" fmla="*/ 2709 w 3221"/>
                  <a:gd name="T47" fmla="*/ 2051 h 4086"/>
                  <a:gd name="T48" fmla="*/ 2523 w 3221"/>
                  <a:gd name="T49" fmla="*/ 2080 h 4086"/>
                  <a:gd name="T50" fmla="*/ 2434 w 3221"/>
                  <a:gd name="T51" fmla="*/ 879 h 4086"/>
                  <a:gd name="T52" fmla="*/ 2420 w 3221"/>
                  <a:gd name="T53" fmla="*/ 833 h 4086"/>
                  <a:gd name="T54" fmla="*/ 2388 w 3221"/>
                  <a:gd name="T55" fmla="*/ 800 h 4086"/>
                  <a:gd name="T56" fmla="*/ 2342 w 3221"/>
                  <a:gd name="T57" fmla="*/ 788 h 4086"/>
                  <a:gd name="T58" fmla="*/ 342 w 3221"/>
                  <a:gd name="T59" fmla="*/ 790 h 4086"/>
                  <a:gd name="T60" fmla="*/ 302 w 3221"/>
                  <a:gd name="T61" fmla="*/ 814 h 4086"/>
                  <a:gd name="T62" fmla="*/ 278 w 3221"/>
                  <a:gd name="T63" fmla="*/ 855 h 4086"/>
                  <a:gd name="T64" fmla="*/ 275 w 3221"/>
                  <a:gd name="T65" fmla="*/ 3718 h 4086"/>
                  <a:gd name="T66" fmla="*/ 287 w 3221"/>
                  <a:gd name="T67" fmla="*/ 3765 h 4086"/>
                  <a:gd name="T68" fmla="*/ 321 w 3221"/>
                  <a:gd name="T69" fmla="*/ 3798 h 4086"/>
                  <a:gd name="T70" fmla="*/ 367 w 3221"/>
                  <a:gd name="T71" fmla="*/ 3810 h 4086"/>
                  <a:gd name="T72" fmla="*/ 1792 w 3221"/>
                  <a:gd name="T73" fmla="*/ 3885 h 4086"/>
                  <a:gd name="T74" fmla="*/ 1893 w 3221"/>
                  <a:gd name="T75" fmla="*/ 4022 h 4086"/>
                  <a:gd name="T76" fmla="*/ 367 w 3221"/>
                  <a:gd name="T77" fmla="*/ 4086 h 4086"/>
                  <a:gd name="T78" fmla="*/ 270 w 3221"/>
                  <a:gd name="T79" fmla="*/ 4072 h 4086"/>
                  <a:gd name="T80" fmla="*/ 182 w 3221"/>
                  <a:gd name="T81" fmla="*/ 4035 h 4086"/>
                  <a:gd name="T82" fmla="*/ 107 w 3221"/>
                  <a:gd name="T83" fmla="*/ 3977 h 4086"/>
                  <a:gd name="T84" fmla="*/ 50 w 3221"/>
                  <a:gd name="T85" fmla="*/ 3904 h 4086"/>
                  <a:gd name="T86" fmla="*/ 12 w 3221"/>
                  <a:gd name="T87" fmla="*/ 3815 h 4086"/>
                  <a:gd name="T88" fmla="*/ 0 w 3221"/>
                  <a:gd name="T89" fmla="*/ 3718 h 4086"/>
                  <a:gd name="T90" fmla="*/ 2 w 3221"/>
                  <a:gd name="T91" fmla="*/ 830 h 4086"/>
                  <a:gd name="T92" fmla="*/ 29 w 3221"/>
                  <a:gd name="T93" fmla="*/ 736 h 4086"/>
                  <a:gd name="T94" fmla="*/ 76 w 3221"/>
                  <a:gd name="T95" fmla="*/ 655 h 4086"/>
                  <a:gd name="T96" fmla="*/ 142 w 3221"/>
                  <a:gd name="T97" fmla="*/ 589 h 4086"/>
                  <a:gd name="T98" fmla="*/ 225 w 3221"/>
                  <a:gd name="T99" fmla="*/ 541 h 4086"/>
                  <a:gd name="T100" fmla="*/ 317 w 3221"/>
                  <a:gd name="T101" fmla="*/ 516 h 4086"/>
                  <a:gd name="T102" fmla="*/ 512 w 3221"/>
                  <a:gd name="T103" fmla="*/ 512 h 4086"/>
                  <a:gd name="T104" fmla="*/ 516 w 3221"/>
                  <a:gd name="T105" fmla="*/ 317 h 4086"/>
                  <a:gd name="T106" fmla="*/ 541 w 3221"/>
                  <a:gd name="T107" fmla="*/ 224 h 4086"/>
                  <a:gd name="T108" fmla="*/ 588 w 3221"/>
                  <a:gd name="T109" fmla="*/ 143 h 4086"/>
                  <a:gd name="T110" fmla="*/ 656 w 3221"/>
                  <a:gd name="T111" fmla="*/ 76 h 4086"/>
                  <a:gd name="T112" fmla="*/ 737 w 3221"/>
                  <a:gd name="T113" fmla="*/ 29 h 4086"/>
                  <a:gd name="T114" fmla="*/ 829 w 3221"/>
                  <a:gd name="T115" fmla="*/ 3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1" h="4086">
                    <a:moveTo>
                      <a:pt x="879" y="0"/>
                    </a:moveTo>
                    <a:lnTo>
                      <a:pt x="2854" y="0"/>
                    </a:lnTo>
                    <a:lnTo>
                      <a:pt x="2903" y="3"/>
                    </a:lnTo>
                    <a:lnTo>
                      <a:pt x="2951" y="13"/>
                    </a:lnTo>
                    <a:lnTo>
                      <a:pt x="2996" y="29"/>
                    </a:lnTo>
                    <a:lnTo>
                      <a:pt x="3038" y="50"/>
                    </a:lnTo>
                    <a:lnTo>
                      <a:pt x="3078" y="76"/>
                    </a:lnTo>
                    <a:lnTo>
                      <a:pt x="3113" y="108"/>
                    </a:lnTo>
                    <a:lnTo>
                      <a:pt x="3145" y="143"/>
                    </a:lnTo>
                    <a:lnTo>
                      <a:pt x="3171" y="181"/>
                    </a:lnTo>
                    <a:lnTo>
                      <a:pt x="3192" y="224"/>
                    </a:lnTo>
                    <a:lnTo>
                      <a:pt x="3208" y="270"/>
                    </a:lnTo>
                    <a:lnTo>
                      <a:pt x="3218" y="317"/>
                    </a:lnTo>
                    <a:lnTo>
                      <a:pt x="3221" y="367"/>
                    </a:lnTo>
                    <a:lnTo>
                      <a:pt x="3221" y="2118"/>
                    </a:lnTo>
                    <a:lnTo>
                      <a:pt x="3154" y="2095"/>
                    </a:lnTo>
                    <a:lnTo>
                      <a:pt x="3086" y="2077"/>
                    </a:lnTo>
                    <a:lnTo>
                      <a:pt x="3017" y="2063"/>
                    </a:lnTo>
                    <a:lnTo>
                      <a:pt x="2946" y="2053"/>
                    </a:lnTo>
                    <a:lnTo>
                      <a:pt x="2946" y="367"/>
                    </a:lnTo>
                    <a:lnTo>
                      <a:pt x="2942" y="342"/>
                    </a:lnTo>
                    <a:lnTo>
                      <a:pt x="2933" y="321"/>
                    </a:lnTo>
                    <a:lnTo>
                      <a:pt x="2918" y="302"/>
                    </a:lnTo>
                    <a:lnTo>
                      <a:pt x="2900" y="287"/>
                    </a:lnTo>
                    <a:lnTo>
                      <a:pt x="2879" y="279"/>
                    </a:lnTo>
                    <a:lnTo>
                      <a:pt x="2854" y="275"/>
                    </a:lnTo>
                    <a:lnTo>
                      <a:pt x="879" y="275"/>
                    </a:lnTo>
                    <a:lnTo>
                      <a:pt x="855" y="279"/>
                    </a:lnTo>
                    <a:lnTo>
                      <a:pt x="833" y="287"/>
                    </a:lnTo>
                    <a:lnTo>
                      <a:pt x="814" y="302"/>
                    </a:lnTo>
                    <a:lnTo>
                      <a:pt x="799" y="321"/>
                    </a:lnTo>
                    <a:lnTo>
                      <a:pt x="790" y="342"/>
                    </a:lnTo>
                    <a:lnTo>
                      <a:pt x="787" y="367"/>
                    </a:lnTo>
                    <a:lnTo>
                      <a:pt x="787" y="512"/>
                    </a:lnTo>
                    <a:lnTo>
                      <a:pt x="2342" y="512"/>
                    </a:lnTo>
                    <a:lnTo>
                      <a:pt x="2391" y="516"/>
                    </a:lnTo>
                    <a:lnTo>
                      <a:pt x="2439" y="526"/>
                    </a:lnTo>
                    <a:lnTo>
                      <a:pt x="2484" y="541"/>
                    </a:lnTo>
                    <a:lnTo>
                      <a:pt x="2526" y="563"/>
                    </a:lnTo>
                    <a:lnTo>
                      <a:pt x="2565" y="589"/>
                    </a:lnTo>
                    <a:lnTo>
                      <a:pt x="2601" y="620"/>
                    </a:lnTo>
                    <a:lnTo>
                      <a:pt x="2632" y="655"/>
                    </a:lnTo>
                    <a:lnTo>
                      <a:pt x="2659" y="694"/>
                    </a:lnTo>
                    <a:lnTo>
                      <a:pt x="2680" y="736"/>
                    </a:lnTo>
                    <a:lnTo>
                      <a:pt x="2695" y="781"/>
                    </a:lnTo>
                    <a:lnTo>
                      <a:pt x="2705" y="830"/>
                    </a:lnTo>
                    <a:lnTo>
                      <a:pt x="2709" y="879"/>
                    </a:lnTo>
                    <a:lnTo>
                      <a:pt x="2709" y="2051"/>
                    </a:lnTo>
                    <a:lnTo>
                      <a:pt x="2614" y="2062"/>
                    </a:lnTo>
                    <a:lnTo>
                      <a:pt x="2523" y="2080"/>
                    </a:lnTo>
                    <a:lnTo>
                      <a:pt x="2434" y="2107"/>
                    </a:lnTo>
                    <a:lnTo>
                      <a:pt x="2434" y="879"/>
                    </a:lnTo>
                    <a:lnTo>
                      <a:pt x="2430" y="855"/>
                    </a:lnTo>
                    <a:lnTo>
                      <a:pt x="2420" y="833"/>
                    </a:lnTo>
                    <a:lnTo>
                      <a:pt x="2406" y="814"/>
                    </a:lnTo>
                    <a:lnTo>
                      <a:pt x="2388" y="800"/>
                    </a:lnTo>
                    <a:lnTo>
                      <a:pt x="2365" y="790"/>
                    </a:lnTo>
                    <a:lnTo>
                      <a:pt x="2342" y="788"/>
                    </a:lnTo>
                    <a:lnTo>
                      <a:pt x="367" y="788"/>
                    </a:lnTo>
                    <a:lnTo>
                      <a:pt x="342" y="790"/>
                    </a:lnTo>
                    <a:lnTo>
                      <a:pt x="321" y="800"/>
                    </a:lnTo>
                    <a:lnTo>
                      <a:pt x="302" y="814"/>
                    </a:lnTo>
                    <a:lnTo>
                      <a:pt x="287" y="833"/>
                    </a:lnTo>
                    <a:lnTo>
                      <a:pt x="278" y="855"/>
                    </a:lnTo>
                    <a:lnTo>
                      <a:pt x="275" y="879"/>
                    </a:lnTo>
                    <a:lnTo>
                      <a:pt x="275" y="3718"/>
                    </a:lnTo>
                    <a:lnTo>
                      <a:pt x="278" y="3743"/>
                    </a:lnTo>
                    <a:lnTo>
                      <a:pt x="287" y="3765"/>
                    </a:lnTo>
                    <a:lnTo>
                      <a:pt x="302" y="3784"/>
                    </a:lnTo>
                    <a:lnTo>
                      <a:pt x="321" y="3798"/>
                    </a:lnTo>
                    <a:lnTo>
                      <a:pt x="342" y="3808"/>
                    </a:lnTo>
                    <a:lnTo>
                      <a:pt x="367" y="3810"/>
                    </a:lnTo>
                    <a:lnTo>
                      <a:pt x="1750" y="3810"/>
                    </a:lnTo>
                    <a:lnTo>
                      <a:pt x="1792" y="3885"/>
                    </a:lnTo>
                    <a:lnTo>
                      <a:pt x="1841" y="3955"/>
                    </a:lnTo>
                    <a:lnTo>
                      <a:pt x="1893" y="4022"/>
                    </a:lnTo>
                    <a:lnTo>
                      <a:pt x="1951" y="4086"/>
                    </a:lnTo>
                    <a:lnTo>
                      <a:pt x="367" y="4086"/>
                    </a:lnTo>
                    <a:lnTo>
                      <a:pt x="317" y="4082"/>
                    </a:lnTo>
                    <a:lnTo>
                      <a:pt x="270" y="4072"/>
                    </a:lnTo>
                    <a:lnTo>
                      <a:pt x="225" y="4056"/>
                    </a:lnTo>
                    <a:lnTo>
                      <a:pt x="182" y="4035"/>
                    </a:lnTo>
                    <a:lnTo>
                      <a:pt x="142" y="4008"/>
                    </a:lnTo>
                    <a:lnTo>
                      <a:pt x="107" y="3977"/>
                    </a:lnTo>
                    <a:lnTo>
                      <a:pt x="76" y="3942"/>
                    </a:lnTo>
                    <a:lnTo>
                      <a:pt x="50" y="3904"/>
                    </a:lnTo>
                    <a:lnTo>
                      <a:pt x="29" y="3861"/>
                    </a:lnTo>
                    <a:lnTo>
                      <a:pt x="12" y="3815"/>
                    </a:lnTo>
                    <a:lnTo>
                      <a:pt x="2" y="3768"/>
                    </a:lnTo>
                    <a:lnTo>
                      <a:pt x="0" y="3718"/>
                    </a:lnTo>
                    <a:lnTo>
                      <a:pt x="0" y="879"/>
                    </a:lnTo>
                    <a:lnTo>
                      <a:pt x="2" y="830"/>
                    </a:lnTo>
                    <a:lnTo>
                      <a:pt x="12" y="781"/>
                    </a:lnTo>
                    <a:lnTo>
                      <a:pt x="29" y="736"/>
                    </a:lnTo>
                    <a:lnTo>
                      <a:pt x="50" y="694"/>
                    </a:lnTo>
                    <a:lnTo>
                      <a:pt x="76" y="655"/>
                    </a:lnTo>
                    <a:lnTo>
                      <a:pt x="107" y="620"/>
                    </a:lnTo>
                    <a:lnTo>
                      <a:pt x="142" y="589"/>
                    </a:lnTo>
                    <a:lnTo>
                      <a:pt x="182" y="563"/>
                    </a:lnTo>
                    <a:lnTo>
                      <a:pt x="225" y="541"/>
                    </a:lnTo>
                    <a:lnTo>
                      <a:pt x="270" y="526"/>
                    </a:lnTo>
                    <a:lnTo>
                      <a:pt x="317" y="516"/>
                    </a:lnTo>
                    <a:lnTo>
                      <a:pt x="367" y="512"/>
                    </a:lnTo>
                    <a:lnTo>
                      <a:pt x="512" y="512"/>
                    </a:lnTo>
                    <a:lnTo>
                      <a:pt x="512" y="367"/>
                    </a:lnTo>
                    <a:lnTo>
                      <a:pt x="516" y="317"/>
                    </a:lnTo>
                    <a:lnTo>
                      <a:pt x="526" y="270"/>
                    </a:lnTo>
                    <a:lnTo>
                      <a:pt x="541" y="224"/>
                    </a:lnTo>
                    <a:lnTo>
                      <a:pt x="562" y="181"/>
                    </a:lnTo>
                    <a:lnTo>
                      <a:pt x="588" y="143"/>
                    </a:lnTo>
                    <a:lnTo>
                      <a:pt x="619" y="108"/>
                    </a:lnTo>
                    <a:lnTo>
                      <a:pt x="656" y="76"/>
                    </a:lnTo>
                    <a:lnTo>
                      <a:pt x="694" y="50"/>
                    </a:lnTo>
                    <a:lnTo>
                      <a:pt x="737" y="29"/>
                    </a:lnTo>
                    <a:lnTo>
                      <a:pt x="782" y="13"/>
                    </a:lnTo>
                    <a:lnTo>
                      <a:pt x="829" y="3"/>
                    </a:lnTo>
                    <a:lnTo>
                      <a:pt x="8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56">
                <a:extLst>
                  <a:ext uri="{FF2B5EF4-FFF2-40B4-BE49-F238E27FC236}">
                    <a16:creationId xmlns:a16="http://schemas.microsoft.com/office/drawing/2014/main" id="{4014E9AB-2EC2-D440-834D-F2F3413CB3ED}"/>
                  </a:ext>
                </a:extLst>
              </p:cNvPr>
              <p:cNvSpPr>
                <a:spLocks/>
              </p:cNvSpPr>
              <p:nvPr/>
            </p:nvSpPr>
            <p:spPr bwMode="auto">
              <a:xfrm>
                <a:off x="11347991" y="4897473"/>
                <a:ext cx="189011" cy="48311"/>
              </a:xfrm>
              <a:custGeom>
                <a:avLst/>
                <a:gdLst>
                  <a:gd name="T0" fmla="*/ 138 w 1070"/>
                  <a:gd name="T1" fmla="*/ 0 h 276"/>
                  <a:gd name="T2" fmla="*/ 931 w 1070"/>
                  <a:gd name="T3" fmla="*/ 0 h 276"/>
                  <a:gd name="T4" fmla="*/ 964 w 1070"/>
                  <a:gd name="T5" fmla="*/ 4 h 276"/>
                  <a:gd name="T6" fmla="*/ 993 w 1070"/>
                  <a:gd name="T7" fmla="*/ 15 h 276"/>
                  <a:gd name="T8" fmla="*/ 1018 w 1070"/>
                  <a:gd name="T9" fmla="*/ 31 h 276"/>
                  <a:gd name="T10" fmla="*/ 1039 w 1070"/>
                  <a:gd name="T11" fmla="*/ 52 h 276"/>
                  <a:gd name="T12" fmla="*/ 1055 w 1070"/>
                  <a:gd name="T13" fmla="*/ 77 h 276"/>
                  <a:gd name="T14" fmla="*/ 1066 w 1070"/>
                  <a:gd name="T15" fmla="*/ 106 h 276"/>
                  <a:gd name="T16" fmla="*/ 1070 w 1070"/>
                  <a:gd name="T17" fmla="*/ 139 h 276"/>
                  <a:gd name="T18" fmla="*/ 1066 w 1070"/>
                  <a:gd name="T19" fmla="*/ 170 h 276"/>
                  <a:gd name="T20" fmla="*/ 1055 w 1070"/>
                  <a:gd name="T21" fmla="*/ 198 h 276"/>
                  <a:gd name="T22" fmla="*/ 1039 w 1070"/>
                  <a:gd name="T23" fmla="*/ 225 h 276"/>
                  <a:gd name="T24" fmla="*/ 1018 w 1070"/>
                  <a:gd name="T25" fmla="*/ 246 h 276"/>
                  <a:gd name="T26" fmla="*/ 993 w 1070"/>
                  <a:gd name="T27" fmla="*/ 262 h 276"/>
                  <a:gd name="T28" fmla="*/ 964 w 1070"/>
                  <a:gd name="T29" fmla="*/ 272 h 276"/>
                  <a:gd name="T30" fmla="*/ 931 w 1070"/>
                  <a:gd name="T31" fmla="*/ 276 h 276"/>
                  <a:gd name="T32" fmla="*/ 138 w 1070"/>
                  <a:gd name="T33" fmla="*/ 276 h 276"/>
                  <a:gd name="T34" fmla="*/ 106 w 1070"/>
                  <a:gd name="T35" fmla="*/ 272 h 276"/>
                  <a:gd name="T36" fmla="*/ 77 w 1070"/>
                  <a:gd name="T37" fmla="*/ 262 h 276"/>
                  <a:gd name="T38" fmla="*/ 52 w 1070"/>
                  <a:gd name="T39" fmla="*/ 246 h 276"/>
                  <a:gd name="T40" fmla="*/ 31 w 1070"/>
                  <a:gd name="T41" fmla="*/ 225 h 276"/>
                  <a:gd name="T42" fmla="*/ 15 w 1070"/>
                  <a:gd name="T43" fmla="*/ 198 h 276"/>
                  <a:gd name="T44" fmla="*/ 4 w 1070"/>
                  <a:gd name="T45" fmla="*/ 170 h 276"/>
                  <a:gd name="T46" fmla="*/ 0 w 1070"/>
                  <a:gd name="T47" fmla="*/ 139 h 276"/>
                  <a:gd name="T48" fmla="*/ 4 w 1070"/>
                  <a:gd name="T49" fmla="*/ 106 h 276"/>
                  <a:gd name="T50" fmla="*/ 15 w 1070"/>
                  <a:gd name="T51" fmla="*/ 77 h 276"/>
                  <a:gd name="T52" fmla="*/ 31 w 1070"/>
                  <a:gd name="T53" fmla="*/ 52 h 276"/>
                  <a:gd name="T54" fmla="*/ 52 w 1070"/>
                  <a:gd name="T55" fmla="*/ 31 h 276"/>
                  <a:gd name="T56" fmla="*/ 77 w 1070"/>
                  <a:gd name="T57" fmla="*/ 15 h 276"/>
                  <a:gd name="T58" fmla="*/ 106 w 1070"/>
                  <a:gd name="T59" fmla="*/ 4 h 276"/>
                  <a:gd name="T60" fmla="*/ 138 w 107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0" h="276">
                    <a:moveTo>
                      <a:pt x="138" y="0"/>
                    </a:moveTo>
                    <a:lnTo>
                      <a:pt x="931" y="0"/>
                    </a:lnTo>
                    <a:lnTo>
                      <a:pt x="964" y="4"/>
                    </a:lnTo>
                    <a:lnTo>
                      <a:pt x="993" y="15"/>
                    </a:lnTo>
                    <a:lnTo>
                      <a:pt x="1018" y="31"/>
                    </a:lnTo>
                    <a:lnTo>
                      <a:pt x="1039" y="52"/>
                    </a:lnTo>
                    <a:lnTo>
                      <a:pt x="1055" y="77"/>
                    </a:lnTo>
                    <a:lnTo>
                      <a:pt x="1066" y="106"/>
                    </a:lnTo>
                    <a:lnTo>
                      <a:pt x="1070" y="139"/>
                    </a:lnTo>
                    <a:lnTo>
                      <a:pt x="1066" y="170"/>
                    </a:lnTo>
                    <a:lnTo>
                      <a:pt x="1055" y="198"/>
                    </a:lnTo>
                    <a:lnTo>
                      <a:pt x="1039" y="225"/>
                    </a:lnTo>
                    <a:lnTo>
                      <a:pt x="1018" y="246"/>
                    </a:lnTo>
                    <a:lnTo>
                      <a:pt x="993" y="262"/>
                    </a:lnTo>
                    <a:lnTo>
                      <a:pt x="964" y="272"/>
                    </a:lnTo>
                    <a:lnTo>
                      <a:pt x="931" y="276"/>
                    </a:lnTo>
                    <a:lnTo>
                      <a:pt x="138" y="276"/>
                    </a:lnTo>
                    <a:lnTo>
                      <a:pt x="106" y="272"/>
                    </a:lnTo>
                    <a:lnTo>
                      <a:pt x="77" y="262"/>
                    </a:lnTo>
                    <a:lnTo>
                      <a:pt x="52" y="246"/>
                    </a:lnTo>
                    <a:lnTo>
                      <a:pt x="31" y="225"/>
                    </a:lnTo>
                    <a:lnTo>
                      <a:pt x="15" y="198"/>
                    </a:lnTo>
                    <a:lnTo>
                      <a:pt x="4" y="170"/>
                    </a:lnTo>
                    <a:lnTo>
                      <a:pt x="0" y="139"/>
                    </a:lnTo>
                    <a:lnTo>
                      <a:pt x="4" y="106"/>
                    </a:lnTo>
                    <a:lnTo>
                      <a:pt x="15" y="77"/>
                    </a:lnTo>
                    <a:lnTo>
                      <a:pt x="31" y="52"/>
                    </a:lnTo>
                    <a:lnTo>
                      <a:pt x="52" y="31"/>
                    </a:lnTo>
                    <a:lnTo>
                      <a:pt x="77" y="15"/>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457">
                <a:extLst>
                  <a:ext uri="{FF2B5EF4-FFF2-40B4-BE49-F238E27FC236}">
                    <a16:creationId xmlns:a16="http://schemas.microsoft.com/office/drawing/2014/main" id="{4BE4BA34-BD3E-1D47-BC54-E8973A271382}"/>
                  </a:ext>
                </a:extLst>
              </p:cNvPr>
              <p:cNvSpPr>
                <a:spLocks/>
              </p:cNvSpPr>
              <p:nvPr/>
            </p:nvSpPr>
            <p:spPr bwMode="auto">
              <a:xfrm>
                <a:off x="11347991" y="5005026"/>
                <a:ext cx="231680" cy="48663"/>
              </a:xfrm>
              <a:custGeom>
                <a:avLst/>
                <a:gdLst>
                  <a:gd name="T0" fmla="*/ 138 w 1314"/>
                  <a:gd name="T1" fmla="*/ 0 h 275"/>
                  <a:gd name="T2" fmla="*/ 1176 w 1314"/>
                  <a:gd name="T3" fmla="*/ 0 h 275"/>
                  <a:gd name="T4" fmla="*/ 1207 w 1314"/>
                  <a:gd name="T5" fmla="*/ 4 h 275"/>
                  <a:gd name="T6" fmla="*/ 1237 w 1314"/>
                  <a:gd name="T7" fmla="*/ 14 h 275"/>
                  <a:gd name="T8" fmla="*/ 1262 w 1314"/>
                  <a:gd name="T9" fmla="*/ 30 h 275"/>
                  <a:gd name="T10" fmla="*/ 1284 w 1314"/>
                  <a:gd name="T11" fmla="*/ 52 h 275"/>
                  <a:gd name="T12" fmla="*/ 1300 w 1314"/>
                  <a:gd name="T13" fmla="*/ 77 h 275"/>
                  <a:gd name="T14" fmla="*/ 1310 w 1314"/>
                  <a:gd name="T15" fmla="*/ 107 h 275"/>
                  <a:gd name="T16" fmla="*/ 1314 w 1314"/>
                  <a:gd name="T17" fmla="*/ 138 h 275"/>
                  <a:gd name="T18" fmla="*/ 1310 w 1314"/>
                  <a:gd name="T19" fmla="*/ 169 h 275"/>
                  <a:gd name="T20" fmla="*/ 1300 w 1314"/>
                  <a:gd name="T21" fmla="*/ 198 h 275"/>
                  <a:gd name="T22" fmla="*/ 1284 w 1314"/>
                  <a:gd name="T23" fmla="*/ 224 h 275"/>
                  <a:gd name="T24" fmla="*/ 1262 w 1314"/>
                  <a:gd name="T25" fmla="*/ 245 h 275"/>
                  <a:gd name="T26" fmla="*/ 1237 w 1314"/>
                  <a:gd name="T27" fmla="*/ 261 h 275"/>
                  <a:gd name="T28" fmla="*/ 1207 w 1314"/>
                  <a:gd name="T29" fmla="*/ 271 h 275"/>
                  <a:gd name="T30" fmla="*/ 1176 w 1314"/>
                  <a:gd name="T31" fmla="*/ 275 h 275"/>
                  <a:gd name="T32" fmla="*/ 138 w 1314"/>
                  <a:gd name="T33" fmla="*/ 275 h 275"/>
                  <a:gd name="T34" fmla="*/ 106 w 1314"/>
                  <a:gd name="T35" fmla="*/ 271 h 275"/>
                  <a:gd name="T36" fmla="*/ 77 w 1314"/>
                  <a:gd name="T37" fmla="*/ 261 h 275"/>
                  <a:gd name="T38" fmla="*/ 52 w 1314"/>
                  <a:gd name="T39" fmla="*/ 245 h 275"/>
                  <a:gd name="T40" fmla="*/ 31 w 1314"/>
                  <a:gd name="T41" fmla="*/ 224 h 275"/>
                  <a:gd name="T42" fmla="*/ 15 w 1314"/>
                  <a:gd name="T43" fmla="*/ 198 h 275"/>
                  <a:gd name="T44" fmla="*/ 4 w 1314"/>
                  <a:gd name="T45" fmla="*/ 169 h 275"/>
                  <a:gd name="T46" fmla="*/ 0 w 1314"/>
                  <a:gd name="T47" fmla="*/ 138 h 275"/>
                  <a:gd name="T48" fmla="*/ 4 w 1314"/>
                  <a:gd name="T49" fmla="*/ 107 h 275"/>
                  <a:gd name="T50" fmla="*/ 15 w 1314"/>
                  <a:gd name="T51" fmla="*/ 77 h 275"/>
                  <a:gd name="T52" fmla="*/ 31 w 1314"/>
                  <a:gd name="T53" fmla="*/ 52 h 275"/>
                  <a:gd name="T54" fmla="*/ 52 w 1314"/>
                  <a:gd name="T55" fmla="*/ 30 h 275"/>
                  <a:gd name="T56" fmla="*/ 77 w 1314"/>
                  <a:gd name="T57" fmla="*/ 14 h 275"/>
                  <a:gd name="T58" fmla="*/ 106 w 1314"/>
                  <a:gd name="T59" fmla="*/ 4 h 275"/>
                  <a:gd name="T60" fmla="*/ 138 w 1314"/>
                  <a:gd name="T6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4" h="275">
                    <a:moveTo>
                      <a:pt x="138" y="0"/>
                    </a:moveTo>
                    <a:lnTo>
                      <a:pt x="1176" y="0"/>
                    </a:lnTo>
                    <a:lnTo>
                      <a:pt x="1207" y="4"/>
                    </a:lnTo>
                    <a:lnTo>
                      <a:pt x="1237" y="14"/>
                    </a:lnTo>
                    <a:lnTo>
                      <a:pt x="1262" y="30"/>
                    </a:lnTo>
                    <a:lnTo>
                      <a:pt x="1284" y="52"/>
                    </a:lnTo>
                    <a:lnTo>
                      <a:pt x="1300" y="77"/>
                    </a:lnTo>
                    <a:lnTo>
                      <a:pt x="1310" y="107"/>
                    </a:lnTo>
                    <a:lnTo>
                      <a:pt x="1314" y="138"/>
                    </a:lnTo>
                    <a:lnTo>
                      <a:pt x="1310" y="169"/>
                    </a:lnTo>
                    <a:lnTo>
                      <a:pt x="1300" y="198"/>
                    </a:lnTo>
                    <a:lnTo>
                      <a:pt x="1284" y="224"/>
                    </a:lnTo>
                    <a:lnTo>
                      <a:pt x="1262" y="245"/>
                    </a:lnTo>
                    <a:lnTo>
                      <a:pt x="1237" y="261"/>
                    </a:lnTo>
                    <a:lnTo>
                      <a:pt x="1207" y="271"/>
                    </a:lnTo>
                    <a:lnTo>
                      <a:pt x="1176" y="275"/>
                    </a:lnTo>
                    <a:lnTo>
                      <a:pt x="138" y="275"/>
                    </a:lnTo>
                    <a:lnTo>
                      <a:pt x="106" y="271"/>
                    </a:lnTo>
                    <a:lnTo>
                      <a:pt x="77" y="261"/>
                    </a:lnTo>
                    <a:lnTo>
                      <a:pt x="52" y="245"/>
                    </a:lnTo>
                    <a:lnTo>
                      <a:pt x="31" y="224"/>
                    </a:lnTo>
                    <a:lnTo>
                      <a:pt x="15" y="198"/>
                    </a:lnTo>
                    <a:lnTo>
                      <a:pt x="4" y="169"/>
                    </a:lnTo>
                    <a:lnTo>
                      <a:pt x="0" y="138"/>
                    </a:lnTo>
                    <a:lnTo>
                      <a:pt x="4" y="107"/>
                    </a:lnTo>
                    <a:lnTo>
                      <a:pt x="15" y="77"/>
                    </a:lnTo>
                    <a:lnTo>
                      <a:pt x="31" y="52"/>
                    </a:lnTo>
                    <a:lnTo>
                      <a:pt x="52" y="30"/>
                    </a:lnTo>
                    <a:lnTo>
                      <a:pt x="77" y="14"/>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458">
                <a:extLst>
                  <a:ext uri="{FF2B5EF4-FFF2-40B4-BE49-F238E27FC236}">
                    <a16:creationId xmlns:a16="http://schemas.microsoft.com/office/drawing/2014/main" id="{DCF27B4C-C5C7-1247-B0B1-F17334C781C4}"/>
                  </a:ext>
                </a:extLst>
              </p:cNvPr>
              <p:cNvSpPr>
                <a:spLocks/>
              </p:cNvSpPr>
              <p:nvPr/>
            </p:nvSpPr>
            <p:spPr bwMode="auto">
              <a:xfrm>
                <a:off x="11347991" y="5112579"/>
                <a:ext cx="203469" cy="48663"/>
              </a:xfrm>
              <a:custGeom>
                <a:avLst/>
                <a:gdLst>
                  <a:gd name="T0" fmla="*/ 138 w 1152"/>
                  <a:gd name="T1" fmla="*/ 0 h 274"/>
                  <a:gd name="T2" fmla="*/ 1152 w 1152"/>
                  <a:gd name="T3" fmla="*/ 0 h 274"/>
                  <a:gd name="T4" fmla="*/ 1108 w 1152"/>
                  <a:gd name="T5" fmla="*/ 63 h 274"/>
                  <a:gd name="T6" fmla="*/ 1066 w 1152"/>
                  <a:gd name="T7" fmla="*/ 131 h 274"/>
                  <a:gd name="T8" fmla="*/ 1030 w 1152"/>
                  <a:gd name="T9" fmla="*/ 201 h 274"/>
                  <a:gd name="T10" fmla="*/ 998 w 1152"/>
                  <a:gd name="T11" fmla="*/ 274 h 274"/>
                  <a:gd name="T12" fmla="*/ 138 w 1152"/>
                  <a:gd name="T13" fmla="*/ 274 h 274"/>
                  <a:gd name="T14" fmla="*/ 106 w 1152"/>
                  <a:gd name="T15" fmla="*/ 270 h 274"/>
                  <a:gd name="T16" fmla="*/ 77 w 1152"/>
                  <a:gd name="T17" fmla="*/ 261 h 274"/>
                  <a:gd name="T18" fmla="*/ 52 w 1152"/>
                  <a:gd name="T19" fmla="*/ 244 h 274"/>
                  <a:gd name="T20" fmla="*/ 31 w 1152"/>
                  <a:gd name="T21" fmla="*/ 223 h 274"/>
                  <a:gd name="T22" fmla="*/ 15 w 1152"/>
                  <a:gd name="T23" fmla="*/ 197 h 274"/>
                  <a:gd name="T24" fmla="*/ 4 w 1152"/>
                  <a:gd name="T25" fmla="*/ 168 h 274"/>
                  <a:gd name="T26" fmla="*/ 0 w 1152"/>
                  <a:gd name="T27" fmla="*/ 137 h 274"/>
                  <a:gd name="T28" fmla="*/ 4 w 1152"/>
                  <a:gd name="T29" fmla="*/ 105 h 274"/>
                  <a:gd name="T30" fmla="*/ 15 w 1152"/>
                  <a:gd name="T31" fmla="*/ 76 h 274"/>
                  <a:gd name="T32" fmla="*/ 31 w 1152"/>
                  <a:gd name="T33" fmla="*/ 51 h 274"/>
                  <a:gd name="T34" fmla="*/ 52 w 1152"/>
                  <a:gd name="T35" fmla="*/ 30 h 274"/>
                  <a:gd name="T36" fmla="*/ 77 w 1152"/>
                  <a:gd name="T37" fmla="*/ 13 h 274"/>
                  <a:gd name="T38" fmla="*/ 106 w 1152"/>
                  <a:gd name="T39" fmla="*/ 2 h 274"/>
                  <a:gd name="T40" fmla="*/ 138 w 1152"/>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2" h="274">
                    <a:moveTo>
                      <a:pt x="138" y="0"/>
                    </a:moveTo>
                    <a:lnTo>
                      <a:pt x="1152" y="0"/>
                    </a:lnTo>
                    <a:lnTo>
                      <a:pt x="1108" y="63"/>
                    </a:lnTo>
                    <a:lnTo>
                      <a:pt x="1066" y="131"/>
                    </a:lnTo>
                    <a:lnTo>
                      <a:pt x="1030" y="201"/>
                    </a:lnTo>
                    <a:lnTo>
                      <a:pt x="998" y="274"/>
                    </a:lnTo>
                    <a:lnTo>
                      <a:pt x="138" y="274"/>
                    </a:lnTo>
                    <a:lnTo>
                      <a:pt x="106" y="270"/>
                    </a:lnTo>
                    <a:lnTo>
                      <a:pt x="77" y="261"/>
                    </a:lnTo>
                    <a:lnTo>
                      <a:pt x="52" y="244"/>
                    </a:lnTo>
                    <a:lnTo>
                      <a:pt x="31" y="223"/>
                    </a:lnTo>
                    <a:lnTo>
                      <a:pt x="15" y="197"/>
                    </a:lnTo>
                    <a:lnTo>
                      <a:pt x="4" y="168"/>
                    </a:lnTo>
                    <a:lnTo>
                      <a:pt x="0" y="137"/>
                    </a:lnTo>
                    <a:lnTo>
                      <a:pt x="4" y="105"/>
                    </a:lnTo>
                    <a:lnTo>
                      <a:pt x="15" y="76"/>
                    </a:lnTo>
                    <a:lnTo>
                      <a:pt x="31" y="51"/>
                    </a:lnTo>
                    <a:lnTo>
                      <a:pt x="52" y="30"/>
                    </a:lnTo>
                    <a:lnTo>
                      <a:pt x="77" y="13"/>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459">
                <a:extLst>
                  <a:ext uri="{FF2B5EF4-FFF2-40B4-BE49-F238E27FC236}">
                    <a16:creationId xmlns:a16="http://schemas.microsoft.com/office/drawing/2014/main" id="{FA88C512-85A6-9141-8190-98D8E4A32579}"/>
                  </a:ext>
                </a:extLst>
              </p:cNvPr>
              <p:cNvSpPr>
                <a:spLocks/>
              </p:cNvSpPr>
              <p:nvPr/>
            </p:nvSpPr>
            <p:spPr bwMode="auto">
              <a:xfrm>
                <a:off x="11347991" y="5220133"/>
                <a:ext cx="163269" cy="48663"/>
              </a:xfrm>
              <a:custGeom>
                <a:avLst/>
                <a:gdLst>
                  <a:gd name="T0" fmla="*/ 138 w 925"/>
                  <a:gd name="T1" fmla="*/ 0 h 274"/>
                  <a:gd name="T2" fmla="*/ 918 w 925"/>
                  <a:gd name="T3" fmla="*/ 0 h 274"/>
                  <a:gd name="T4" fmla="*/ 914 w 925"/>
                  <a:gd name="T5" fmla="*/ 54 h 274"/>
                  <a:gd name="T6" fmla="*/ 911 w 925"/>
                  <a:gd name="T7" fmla="*/ 107 h 274"/>
                  <a:gd name="T8" fmla="*/ 915 w 925"/>
                  <a:gd name="T9" fmla="*/ 192 h 274"/>
                  <a:gd name="T10" fmla="*/ 925 w 925"/>
                  <a:gd name="T11" fmla="*/ 274 h 274"/>
                  <a:gd name="T12" fmla="*/ 138 w 925"/>
                  <a:gd name="T13" fmla="*/ 274 h 274"/>
                  <a:gd name="T14" fmla="*/ 106 w 925"/>
                  <a:gd name="T15" fmla="*/ 271 h 274"/>
                  <a:gd name="T16" fmla="*/ 77 w 925"/>
                  <a:gd name="T17" fmla="*/ 261 h 274"/>
                  <a:gd name="T18" fmla="*/ 52 w 925"/>
                  <a:gd name="T19" fmla="*/ 244 h 274"/>
                  <a:gd name="T20" fmla="*/ 31 w 925"/>
                  <a:gd name="T21" fmla="*/ 223 h 274"/>
                  <a:gd name="T22" fmla="*/ 15 w 925"/>
                  <a:gd name="T23" fmla="*/ 197 h 274"/>
                  <a:gd name="T24" fmla="*/ 4 w 925"/>
                  <a:gd name="T25" fmla="*/ 168 h 274"/>
                  <a:gd name="T26" fmla="*/ 0 w 925"/>
                  <a:gd name="T27" fmla="*/ 137 h 274"/>
                  <a:gd name="T28" fmla="*/ 4 w 925"/>
                  <a:gd name="T29" fmla="*/ 105 h 274"/>
                  <a:gd name="T30" fmla="*/ 15 w 925"/>
                  <a:gd name="T31" fmla="*/ 76 h 274"/>
                  <a:gd name="T32" fmla="*/ 31 w 925"/>
                  <a:gd name="T33" fmla="*/ 51 h 274"/>
                  <a:gd name="T34" fmla="*/ 52 w 925"/>
                  <a:gd name="T35" fmla="*/ 30 h 274"/>
                  <a:gd name="T36" fmla="*/ 77 w 925"/>
                  <a:gd name="T37" fmla="*/ 14 h 274"/>
                  <a:gd name="T38" fmla="*/ 106 w 925"/>
                  <a:gd name="T39" fmla="*/ 2 h 274"/>
                  <a:gd name="T40" fmla="*/ 138 w 925"/>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5" h="274">
                    <a:moveTo>
                      <a:pt x="138" y="0"/>
                    </a:moveTo>
                    <a:lnTo>
                      <a:pt x="918" y="0"/>
                    </a:lnTo>
                    <a:lnTo>
                      <a:pt x="914" y="54"/>
                    </a:lnTo>
                    <a:lnTo>
                      <a:pt x="911" y="107"/>
                    </a:lnTo>
                    <a:lnTo>
                      <a:pt x="915" y="192"/>
                    </a:lnTo>
                    <a:lnTo>
                      <a:pt x="925" y="274"/>
                    </a:lnTo>
                    <a:lnTo>
                      <a:pt x="138" y="274"/>
                    </a:lnTo>
                    <a:lnTo>
                      <a:pt x="106" y="271"/>
                    </a:lnTo>
                    <a:lnTo>
                      <a:pt x="77" y="261"/>
                    </a:lnTo>
                    <a:lnTo>
                      <a:pt x="52" y="244"/>
                    </a:lnTo>
                    <a:lnTo>
                      <a:pt x="31" y="223"/>
                    </a:lnTo>
                    <a:lnTo>
                      <a:pt x="15" y="197"/>
                    </a:lnTo>
                    <a:lnTo>
                      <a:pt x="4" y="168"/>
                    </a:lnTo>
                    <a:lnTo>
                      <a:pt x="0" y="137"/>
                    </a:lnTo>
                    <a:lnTo>
                      <a:pt x="4" y="105"/>
                    </a:lnTo>
                    <a:lnTo>
                      <a:pt x="15" y="76"/>
                    </a:lnTo>
                    <a:lnTo>
                      <a:pt x="31" y="51"/>
                    </a:lnTo>
                    <a:lnTo>
                      <a:pt x="52" y="30"/>
                    </a:lnTo>
                    <a:lnTo>
                      <a:pt x="77" y="14"/>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460">
                <a:extLst>
                  <a:ext uri="{FF2B5EF4-FFF2-40B4-BE49-F238E27FC236}">
                    <a16:creationId xmlns:a16="http://schemas.microsoft.com/office/drawing/2014/main" id="{1440F468-05FB-314D-8FD5-730A9537A6F2}"/>
                  </a:ext>
                </a:extLst>
              </p:cNvPr>
              <p:cNvSpPr>
                <a:spLocks noEditPoints="1"/>
              </p:cNvSpPr>
              <p:nvPr/>
            </p:nvSpPr>
            <p:spPr bwMode="auto">
              <a:xfrm>
                <a:off x="11628334" y="5189101"/>
                <a:ext cx="185838" cy="100148"/>
              </a:xfrm>
              <a:custGeom>
                <a:avLst/>
                <a:gdLst>
                  <a:gd name="T0" fmla="*/ 490 w 1056"/>
                  <a:gd name="T1" fmla="*/ 81 h 568"/>
                  <a:gd name="T2" fmla="*/ 424 w 1056"/>
                  <a:gd name="T3" fmla="*/ 105 h 568"/>
                  <a:gd name="T4" fmla="*/ 370 w 1056"/>
                  <a:gd name="T5" fmla="*/ 151 h 568"/>
                  <a:gd name="T6" fmla="*/ 334 w 1056"/>
                  <a:gd name="T7" fmla="*/ 212 h 568"/>
                  <a:gd name="T8" fmla="*/ 321 w 1056"/>
                  <a:gd name="T9" fmla="*/ 283 h 568"/>
                  <a:gd name="T10" fmla="*/ 334 w 1056"/>
                  <a:gd name="T11" fmla="*/ 356 h 568"/>
                  <a:gd name="T12" fmla="*/ 370 w 1056"/>
                  <a:gd name="T13" fmla="*/ 417 h 568"/>
                  <a:gd name="T14" fmla="*/ 424 w 1056"/>
                  <a:gd name="T15" fmla="*/ 462 h 568"/>
                  <a:gd name="T16" fmla="*/ 490 w 1056"/>
                  <a:gd name="T17" fmla="*/ 487 h 568"/>
                  <a:gd name="T18" fmla="*/ 565 w 1056"/>
                  <a:gd name="T19" fmla="*/ 487 h 568"/>
                  <a:gd name="T20" fmla="*/ 632 w 1056"/>
                  <a:gd name="T21" fmla="*/ 462 h 568"/>
                  <a:gd name="T22" fmla="*/ 686 w 1056"/>
                  <a:gd name="T23" fmla="*/ 417 h 568"/>
                  <a:gd name="T24" fmla="*/ 721 w 1056"/>
                  <a:gd name="T25" fmla="*/ 356 h 568"/>
                  <a:gd name="T26" fmla="*/ 733 w 1056"/>
                  <a:gd name="T27" fmla="*/ 283 h 568"/>
                  <a:gd name="T28" fmla="*/ 721 w 1056"/>
                  <a:gd name="T29" fmla="*/ 212 h 568"/>
                  <a:gd name="T30" fmla="*/ 686 w 1056"/>
                  <a:gd name="T31" fmla="*/ 151 h 568"/>
                  <a:gd name="T32" fmla="*/ 632 w 1056"/>
                  <a:gd name="T33" fmla="*/ 105 h 568"/>
                  <a:gd name="T34" fmla="*/ 565 w 1056"/>
                  <a:gd name="T35" fmla="*/ 81 h 568"/>
                  <a:gd name="T36" fmla="*/ 527 w 1056"/>
                  <a:gd name="T37" fmla="*/ 0 h 568"/>
                  <a:gd name="T38" fmla="*/ 643 w 1056"/>
                  <a:gd name="T39" fmla="*/ 15 h 568"/>
                  <a:gd name="T40" fmla="*/ 751 w 1056"/>
                  <a:gd name="T41" fmla="*/ 54 h 568"/>
                  <a:gd name="T42" fmla="*/ 850 w 1056"/>
                  <a:gd name="T43" fmla="*/ 109 h 568"/>
                  <a:gd name="T44" fmla="*/ 934 w 1056"/>
                  <a:gd name="T45" fmla="*/ 171 h 568"/>
                  <a:gd name="T46" fmla="*/ 1004 w 1056"/>
                  <a:gd name="T47" fmla="*/ 232 h 568"/>
                  <a:gd name="T48" fmla="*/ 1056 w 1056"/>
                  <a:gd name="T49" fmla="*/ 283 h 568"/>
                  <a:gd name="T50" fmla="*/ 1004 w 1056"/>
                  <a:gd name="T51" fmla="*/ 336 h 568"/>
                  <a:gd name="T52" fmla="*/ 934 w 1056"/>
                  <a:gd name="T53" fmla="*/ 397 h 568"/>
                  <a:gd name="T54" fmla="*/ 850 w 1056"/>
                  <a:gd name="T55" fmla="*/ 459 h 568"/>
                  <a:gd name="T56" fmla="*/ 752 w 1056"/>
                  <a:gd name="T57" fmla="*/ 513 h 568"/>
                  <a:gd name="T58" fmla="*/ 643 w 1056"/>
                  <a:gd name="T59" fmla="*/ 553 h 568"/>
                  <a:gd name="T60" fmla="*/ 527 w 1056"/>
                  <a:gd name="T61" fmla="*/ 568 h 568"/>
                  <a:gd name="T62" fmla="*/ 412 w 1056"/>
                  <a:gd name="T63" fmla="*/ 553 h 568"/>
                  <a:gd name="T64" fmla="*/ 304 w 1056"/>
                  <a:gd name="T65" fmla="*/ 513 h 568"/>
                  <a:gd name="T66" fmla="*/ 206 w 1056"/>
                  <a:gd name="T67" fmla="*/ 459 h 568"/>
                  <a:gd name="T68" fmla="*/ 120 w 1056"/>
                  <a:gd name="T69" fmla="*/ 397 h 568"/>
                  <a:gd name="T70" fmla="*/ 52 w 1056"/>
                  <a:gd name="T71" fmla="*/ 336 h 568"/>
                  <a:gd name="T72" fmla="*/ 0 w 1056"/>
                  <a:gd name="T73" fmla="*/ 283 h 568"/>
                  <a:gd name="T74" fmla="*/ 52 w 1056"/>
                  <a:gd name="T75" fmla="*/ 232 h 568"/>
                  <a:gd name="T76" fmla="*/ 120 w 1056"/>
                  <a:gd name="T77" fmla="*/ 171 h 568"/>
                  <a:gd name="T78" fmla="*/ 206 w 1056"/>
                  <a:gd name="T79" fmla="*/ 109 h 568"/>
                  <a:gd name="T80" fmla="*/ 304 w 1056"/>
                  <a:gd name="T81" fmla="*/ 54 h 568"/>
                  <a:gd name="T82" fmla="*/ 412 w 1056"/>
                  <a:gd name="T83" fmla="*/ 15 h 568"/>
                  <a:gd name="T84" fmla="*/ 527 w 1056"/>
                  <a:gd name="T85"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6" h="568">
                    <a:moveTo>
                      <a:pt x="527" y="77"/>
                    </a:moveTo>
                    <a:lnTo>
                      <a:pt x="490" y="81"/>
                    </a:lnTo>
                    <a:lnTo>
                      <a:pt x="456" y="90"/>
                    </a:lnTo>
                    <a:lnTo>
                      <a:pt x="424" y="105"/>
                    </a:lnTo>
                    <a:lnTo>
                      <a:pt x="395" y="126"/>
                    </a:lnTo>
                    <a:lnTo>
                      <a:pt x="370" y="151"/>
                    </a:lnTo>
                    <a:lnTo>
                      <a:pt x="350" y="180"/>
                    </a:lnTo>
                    <a:lnTo>
                      <a:pt x="334" y="212"/>
                    </a:lnTo>
                    <a:lnTo>
                      <a:pt x="325" y="246"/>
                    </a:lnTo>
                    <a:lnTo>
                      <a:pt x="321" y="283"/>
                    </a:lnTo>
                    <a:lnTo>
                      <a:pt x="325" y="321"/>
                    </a:lnTo>
                    <a:lnTo>
                      <a:pt x="334" y="356"/>
                    </a:lnTo>
                    <a:lnTo>
                      <a:pt x="350" y="388"/>
                    </a:lnTo>
                    <a:lnTo>
                      <a:pt x="370" y="417"/>
                    </a:lnTo>
                    <a:lnTo>
                      <a:pt x="395" y="442"/>
                    </a:lnTo>
                    <a:lnTo>
                      <a:pt x="424" y="462"/>
                    </a:lnTo>
                    <a:lnTo>
                      <a:pt x="456" y="477"/>
                    </a:lnTo>
                    <a:lnTo>
                      <a:pt x="490" y="487"/>
                    </a:lnTo>
                    <a:lnTo>
                      <a:pt x="527" y="489"/>
                    </a:lnTo>
                    <a:lnTo>
                      <a:pt x="565" y="487"/>
                    </a:lnTo>
                    <a:lnTo>
                      <a:pt x="600" y="477"/>
                    </a:lnTo>
                    <a:lnTo>
                      <a:pt x="632" y="462"/>
                    </a:lnTo>
                    <a:lnTo>
                      <a:pt x="661" y="442"/>
                    </a:lnTo>
                    <a:lnTo>
                      <a:pt x="686" y="417"/>
                    </a:lnTo>
                    <a:lnTo>
                      <a:pt x="706" y="388"/>
                    </a:lnTo>
                    <a:lnTo>
                      <a:pt x="721" y="356"/>
                    </a:lnTo>
                    <a:lnTo>
                      <a:pt x="731" y="321"/>
                    </a:lnTo>
                    <a:lnTo>
                      <a:pt x="733" y="283"/>
                    </a:lnTo>
                    <a:lnTo>
                      <a:pt x="731" y="246"/>
                    </a:lnTo>
                    <a:lnTo>
                      <a:pt x="721" y="212"/>
                    </a:lnTo>
                    <a:lnTo>
                      <a:pt x="706" y="180"/>
                    </a:lnTo>
                    <a:lnTo>
                      <a:pt x="686" y="151"/>
                    </a:lnTo>
                    <a:lnTo>
                      <a:pt x="661" y="126"/>
                    </a:lnTo>
                    <a:lnTo>
                      <a:pt x="632" y="105"/>
                    </a:lnTo>
                    <a:lnTo>
                      <a:pt x="600" y="90"/>
                    </a:lnTo>
                    <a:lnTo>
                      <a:pt x="565" y="81"/>
                    </a:lnTo>
                    <a:lnTo>
                      <a:pt x="527" y="77"/>
                    </a:lnTo>
                    <a:close/>
                    <a:moveTo>
                      <a:pt x="527" y="0"/>
                    </a:moveTo>
                    <a:lnTo>
                      <a:pt x="586" y="4"/>
                    </a:lnTo>
                    <a:lnTo>
                      <a:pt x="643" y="15"/>
                    </a:lnTo>
                    <a:lnTo>
                      <a:pt x="698" y="31"/>
                    </a:lnTo>
                    <a:lnTo>
                      <a:pt x="751" y="54"/>
                    </a:lnTo>
                    <a:lnTo>
                      <a:pt x="802" y="80"/>
                    </a:lnTo>
                    <a:lnTo>
                      <a:pt x="850" y="109"/>
                    </a:lnTo>
                    <a:lnTo>
                      <a:pt x="893" y="138"/>
                    </a:lnTo>
                    <a:lnTo>
                      <a:pt x="934" y="171"/>
                    </a:lnTo>
                    <a:lnTo>
                      <a:pt x="971" y="202"/>
                    </a:lnTo>
                    <a:lnTo>
                      <a:pt x="1004" y="232"/>
                    </a:lnTo>
                    <a:lnTo>
                      <a:pt x="1032" y="260"/>
                    </a:lnTo>
                    <a:lnTo>
                      <a:pt x="1056" y="283"/>
                    </a:lnTo>
                    <a:lnTo>
                      <a:pt x="1032" y="308"/>
                    </a:lnTo>
                    <a:lnTo>
                      <a:pt x="1004" y="336"/>
                    </a:lnTo>
                    <a:lnTo>
                      <a:pt x="972" y="366"/>
                    </a:lnTo>
                    <a:lnTo>
                      <a:pt x="934" y="397"/>
                    </a:lnTo>
                    <a:lnTo>
                      <a:pt x="894" y="428"/>
                    </a:lnTo>
                    <a:lnTo>
                      <a:pt x="850" y="459"/>
                    </a:lnTo>
                    <a:lnTo>
                      <a:pt x="802" y="488"/>
                    </a:lnTo>
                    <a:lnTo>
                      <a:pt x="752" y="513"/>
                    </a:lnTo>
                    <a:lnTo>
                      <a:pt x="698" y="535"/>
                    </a:lnTo>
                    <a:lnTo>
                      <a:pt x="643" y="553"/>
                    </a:lnTo>
                    <a:lnTo>
                      <a:pt x="586" y="564"/>
                    </a:lnTo>
                    <a:lnTo>
                      <a:pt x="527" y="568"/>
                    </a:lnTo>
                    <a:lnTo>
                      <a:pt x="469" y="564"/>
                    </a:lnTo>
                    <a:lnTo>
                      <a:pt x="412" y="553"/>
                    </a:lnTo>
                    <a:lnTo>
                      <a:pt x="357" y="535"/>
                    </a:lnTo>
                    <a:lnTo>
                      <a:pt x="304" y="513"/>
                    </a:lnTo>
                    <a:lnTo>
                      <a:pt x="254" y="488"/>
                    </a:lnTo>
                    <a:lnTo>
                      <a:pt x="206" y="459"/>
                    </a:lnTo>
                    <a:lnTo>
                      <a:pt x="161" y="428"/>
                    </a:lnTo>
                    <a:lnTo>
                      <a:pt x="120" y="397"/>
                    </a:lnTo>
                    <a:lnTo>
                      <a:pt x="84" y="366"/>
                    </a:lnTo>
                    <a:lnTo>
                      <a:pt x="52" y="336"/>
                    </a:lnTo>
                    <a:lnTo>
                      <a:pt x="23" y="308"/>
                    </a:lnTo>
                    <a:lnTo>
                      <a:pt x="0" y="283"/>
                    </a:lnTo>
                    <a:lnTo>
                      <a:pt x="23" y="260"/>
                    </a:lnTo>
                    <a:lnTo>
                      <a:pt x="52" y="232"/>
                    </a:lnTo>
                    <a:lnTo>
                      <a:pt x="84" y="202"/>
                    </a:lnTo>
                    <a:lnTo>
                      <a:pt x="120" y="171"/>
                    </a:lnTo>
                    <a:lnTo>
                      <a:pt x="161" y="138"/>
                    </a:lnTo>
                    <a:lnTo>
                      <a:pt x="206" y="109"/>
                    </a:lnTo>
                    <a:lnTo>
                      <a:pt x="254" y="80"/>
                    </a:lnTo>
                    <a:lnTo>
                      <a:pt x="304" y="54"/>
                    </a:lnTo>
                    <a:lnTo>
                      <a:pt x="357" y="31"/>
                    </a:lnTo>
                    <a:lnTo>
                      <a:pt x="412" y="15"/>
                    </a:lnTo>
                    <a:lnTo>
                      <a:pt x="469" y="4"/>
                    </a:lnTo>
                    <a:lnTo>
                      <a:pt x="5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461">
                <a:extLst>
                  <a:ext uri="{FF2B5EF4-FFF2-40B4-BE49-F238E27FC236}">
                    <a16:creationId xmlns:a16="http://schemas.microsoft.com/office/drawing/2014/main" id="{ED840D1F-83E7-BF45-870B-E999CA90F7B8}"/>
                  </a:ext>
                </a:extLst>
              </p:cNvPr>
              <p:cNvSpPr>
                <a:spLocks noEditPoints="1"/>
              </p:cNvSpPr>
              <p:nvPr/>
            </p:nvSpPr>
            <p:spPr bwMode="auto">
              <a:xfrm>
                <a:off x="11569797" y="5087895"/>
                <a:ext cx="302912" cy="302912"/>
              </a:xfrm>
              <a:custGeom>
                <a:avLst/>
                <a:gdLst>
                  <a:gd name="T0" fmla="*/ 751 w 1720"/>
                  <a:gd name="T1" fmla="*/ 448 h 1718"/>
                  <a:gd name="T2" fmla="*/ 600 w 1720"/>
                  <a:gd name="T3" fmla="*/ 494 h 1718"/>
                  <a:gd name="T4" fmla="*/ 466 w 1720"/>
                  <a:gd name="T5" fmla="*/ 566 h 1718"/>
                  <a:gd name="T6" fmla="*/ 354 w 1720"/>
                  <a:gd name="T7" fmla="*/ 649 h 1718"/>
                  <a:gd name="T8" fmla="*/ 267 w 1720"/>
                  <a:gd name="T9" fmla="*/ 727 h 1718"/>
                  <a:gd name="T10" fmla="*/ 210 w 1720"/>
                  <a:gd name="T11" fmla="*/ 788 h 1718"/>
                  <a:gd name="T12" fmla="*/ 186 w 1720"/>
                  <a:gd name="T13" fmla="*/ 816 h 1718"/>
                  <a:gd name="T14" fmla="*/ 172 w 1720"/>
                  <a:gd name="T15" fmla="*/ 867 h 1718"/>
                  <a:gd name="T16" fmla="*/ 190 w 1720"/>
                  <a:gd name="T17" fmla="*/ 906 h 1718"/>
                  <a:gd name="T18" fmla="*/ 225 w 1720"/>
                  <a:gd name="T19" fmla="*/ 947 h 1718"/>
                  <a:gd name="T20" fmla="*/ 292 w 1720"/>
                  <a:gd name="T21" fmla="*/ 1014 h 1718"/>
                  <a:gd name="T22" fmla="*/ 389 w 1720"/>
                  <a:gd name="T23" fmla="*/ 1097 h 1718"/>
                  <a:gd name="T24" fmla="*/ 508 w 1720"/>
                  <a:gd name="T25" fmla="*/ 1176 h 1718"/>
                  <a:gd name="T26" fmla="*/ 648 w 1720"/>
                  <a:gd name="T27" fmla="*/ 1241 h 1718"/>
                  <a:gd name="T28" fmla="*/ 804 w 1720"/>
                  <a:gd name="T29" fmla="*/ 1278 h 1718"/>
                  <a:gd name="T30" fmla="*/ 968 w 1720"/>
                  <a:gd name="T31" fmla="*/ 1270 h 1718"/>
                  <a:gd name="T32" fmla="*/ 1119 w 1720"/>
                  <a:gd name="T33" fmla="*/ 1223 h 1718"/>
                  <a:gd name="T34" fmla="*/ 1253 w 1720"/>
                  <a:gd name="T35" fmla="*/ 1151 h 1718"/>
                  <a:gd name="T36" fmla="*/ 1365 w 1720"/>
                  <a:gd name="T37" fmla="*/ 1068 h 1718"/>
                  <a:gd name="T38" fmla="*/ 1453 w 1720"/>
                  <a:gd name="T39" fmla="*/ 989 h 1718"/>
                  <a:gd name="T40" fmla="*/ 1509 w 1720"/>
                  <a:gd name="T41" fmla="*/ 929 h 1718"/>
                  <a:gd name="T42" fmla="*/ 1532 w 1720"/>
                  <a:gd name="T43" fmla="*/ 901 h 1718"/>
                  <a:gd name="T44" fmla="*/ 1546 w 1720"/>
                  <a:gd name="T45" fmla="*/ 849 h 1718"/>
                  <a:gd name="T46" fmla="*/ 1529 w 1720"/>
                  <a:gd name="T47" fmla="*/ 811 h 1718"/>
                  <a:gd name="T48" fmla="*/ 1494 w 1720"/>
                  <a:gd name="T49" fmla="*/ 771 h 1718"/>
                  <a:gd name="T50" fmla="*/ 1426 w 1720"/>
                  <a:gd name="T51" fmla="*/ 702 h 1718"/>
                  <a:gd name="T52" fmla="*/ 1330 w 1720"/>
                  <a:gd name="T53" fmla="*/ 621 h 1718"/>
                  <a:gd name="T54" fmla="*/ 1211 w 1720"/>
                  <a:gd name="T55" fmla="*/ 540 h 1718"/>
                  <a:gd name="T56" fmla="*/ 1070 w 1720"/>
                  <a:gd name="T57" fmla="*/ 475 h 1718"/>
                  <a:gd name="T58" fmla="*/ 914 w 1720"/>
                  <a:gd name="T59" fmla="*/ 440 h 1718"/>
                  <a:gd name="T60" fmla="*/ 942 w 1720"/>
                  <a:gd name="T61" fmla="*/ 3 h 1718"/>
                  <a:gd name="T62" fmla="*/ 1177 w 1720"/>
                  <a:gd name="T63" fmla="*/ 60 h 1718"/>
                  <a:gd name="T64" fmla="*/ 1380 w 1720"/>
                  <a:gd name="T65" fmla="*/ 174 h 1718"/>
                  <a:gd name="T66" fmla="*/ 1544 w 1720"/>
                  <a:gd name="T67" fmla="*/ 339 h 1718"/>
                  <a:gd name="T68" fmla="*/ 1660 w 1720"/>
                  <a:gd name="T69" fmla="*/ 543 h 1718"/>
                  <a:gd name="T70" fmla="*/ 1716 w 1720"/>
                  <a:gd name="T71" fmla="*/ 776 h 1718"/>
                  <a:gd name="T72" fmla="*/ 1704 w 1720"/>
                  <a:gd name="T73" fmla="*/ 1022 h 1718"/>
                  <a:gd name="T74" fmla="*/ 1627 w 1720"/>
                  <a:gd name="T75" fmla="*/ 1246 h 1718"/>
                  <a:gd name="T76" fmla="*/ 1495 w 1720"/>
                  <a:gd name="T77" fmla="*/ 1438 h 1718"/>
                  <a:gd name="T78" fmla="*/ 1316 w 1720"/>
                  <a:gd name="T79" fmla="*/ 1587 h 1718"/>
                  <a:gd name="T80" fmla="*/ 1100 w 1720"/>
                  <a:gd name="T81" fmla="*/ 1683 h 1718"/>
                  <a:gd name="T82" fmla="*/ 859 w 1720"/>
                  <a:gd name="T83" fmla="*/ 1718 h 1718"/>
                  <a:gd name="T84" fmla="*/ 618 w 1720"/>
                  <a:gd name="T85" fmla="*/ 1683 h 1718"/>
                  <a:gd name="T86" fmla="*/ 404 w 1720"/>
                  <a:gd name="T87" fmla="*/ 1587 h 1718"/>
                  <a:gd name="T88" fmla="*/ 225 w 1720"/>
                  <a:gd name="T89" fmla="*/ 1438 h 1718"/>
                  <a:gd name="T90" fmla="*/ 93 w 1720"/>
                  <a:gd name="T91" fmla="*/ 1246 h 1718"/>
                  <a:gd name="T92" fmla="*/ 15 w 1720"/>
                  <a:gd name="T93" fmla="*/ 1022 h 1718"/>
                  <a:gd name="T94" fmla="*/ 4 w 1720"/>
                  <a:gd name="T95" fmla="*/ 776 h 1718"/>
                  <a:gd name="T96" fmla="*/ 60 w 1720"/>
                  <a:gd name="T97" fmla="*/ 543 h 1718"/>
                  <a:gd name="T98" fmla="*/ 175 w 1720"/>
                  <a:gd name="T99" fmla="*/ 339 h 1718"/>
                  <a:gd name="T100" fmla="*/ 340 w 1720"/>
                  <a:gd name="T101" fmla="*/ 174 h 1718"/>
                  <a:gd name="T102" fmla="*/ 543 w 1720"/>
                  <a:gd name="T103" fmla="*/ 60 h 1718"/>
                  <a:gd name="T104" fmla="*/ 777 w 1720"/>
                  <a:gd name="T105" fmla="*/ 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0" h="1718">
                    <a:moveTo>
                      <a:pt x="859" y="436"/>
                    </a:moveTo>
                    <a:lnTo>
                      <a:pt x="804" y="440"/>
                    </a:lnTo>
                    <a:lnTo>
                      <a:pt x="751" y="448"/>
                    </a:lnTo>
                    <a:lnTo>
                      <a:pt x="698" y="459"/>
                    </a:lnTo>
                    <a:lnTo>
                      <a:pt x="648" y="475"/>
                    </a:lnTo>
                    <a:lnTo>
                      <a:pt x="600" y="494"/>
                    </a:lnTo>
                    <a:lnTo>
                      <a:pt x="553" y="516"/>
                    </a:lnTo>
                    <a:lnTo>
                      <a:pt x="508" y="540"/>
                    </a:lnTo>
                    <a:lnTo>
                      <a:pt x="466" y="566"/>
                    </a:lnTo>
                    <a:lnTo>
                      <a:pt x="426" y="592"/>
                    </a:lnTo>
                    <a:lnTo>
                      <a:pt x="389" y="621"/>
                    </a:lnTo>
                    <a:lnTo>
                      <a:pt x="354" y="649"/>
                    </a:lnTo>
                    <a:lnTo>
                      <a:pt x="322" y="676"/>
                    </a:lnTo>
                    <a:lnTo>
                      <a:pt x="292" y="702"/>
                    </a:lnTo>
                    <a:lnTo>
                      <a:pt x="267" y="727"/>
                    </a:lnTo>
                    <a:lnTo>
                      <a:pt x="245" y="751"/>
                    </a:lnTo>
                    <a:lnTo>
                      <a:pt x="225" y="771"/>
                    </a:lnTo>
                    <a:lnTo>
                      <a:pt x="210" y="788"/>
                    </a:lnTo>
                    <a:lnTo>
                      <a:pt x="199" y="802"/>
                    </a:lnTo>
                    <a:lnTo>
                      <a:pt x="190" y="811"/>
                    </a:lnTo>
                    <a:lnTo>
                      <a:pt x="186" y="816"/>
                    </a:lnTo>
                    <a:lnTo>
                      <a:pt x="177" y="832"/>
                    </a:lnTo>
                    <a:lnTo>
                      <a:pt x="172" y="849"/>
                    </a:lnTo>
                    <a:lnTo>
                      <a:pt x="172" y="867"/>
                    </a:lnTo>
                    <a:lnTo>
                      <a:pt x="177" y="884"/>
                    </a:lnTo>
                    <a:lnTo>
                      <a:pt x="186" y="901"/>
                    </a:lnTo>
                    <a:lnTo>
                      <a:pt x="190" y="906"/>
                    </a:lnTo>
                    <a:lnTo>
                      <a:pt x="199" y="916"/>
                    </a:lnTo>
                    <a:lnTo>
                      <a:pt x="210" y="929"/>
                    </a:lnTo>
                    <a:lnTo>
                      <a:pt x="225" y="947"/>
                    </a:lnTo>
                    <a:lnTo>
                      <a:pt x="245" y="967"/>
                    </a:lnTo>
                    <a:lnTo>
                      <a:pt x="267" y="989"/>
                    </a:lnTo>
                    <a:lnTo>
                      <a:pt x="292" y="1014"/>
                    </a:lnTo>
                    <a:lnTo>
                      <a:pt x="322" y="1040"/>
                    </a:lnTo>
                    <a:lnTo>
                      <a:pt x="354" y="1068"/>
                    </a:lnTo>
                    <a:lnTo>
                      <a:pt x="389" y="1097"/>
                    </a:lnTo>
                    <a:lnTo>
                      <a:pt x="426" y="1124"/>
                    </a:lnTo>
                    <a:lnTo>
                      <a:pt x="466" y="1151"/>
                    </a:lnTo>
                    <a:lnTo>
                      <a:pt x="508" y="1176"/>
                    </a:lnTo>
                    <a:lnTo>
                      <a:pt x="553" y="1201"/>
                    </a:lnTo>
                    <a:lnTo>
                      <a:pt x="600" y="1223"/>
                    </a:lnTo>
                    <a:lnTo>
                      <a:pt x="648" y="1241"/>
                    </a:lnTo>
                    <a:lnTo>
                      <a:pt x="698" y="1258"/>
                    </a:lnTo>
                    <a:lnTo>
                      <a:pt x="751" y="1270"/>
                    </a:lnTo>
                    <a:lnTo>
                      <a:pt x="804" y="1278"/>
                    </a:lnTo>
                    <a:lnTo>
                      <a:pt x="859" y="1280"/>
                    </a:lnTo>
                    <a:lnTo>
                      <a:pt x="914" y="1278"/>
                    </a:lnTo>
                    <a:lnTo>
                      <a:pt x="968" y="1270"/>
                    </a:lnTo>
                    <a:lnTo>
                      <a:pt x="1020" y="1258"/>
                    </a:lnTo>
                    <a:lnTo>
                      <a:pt x="1070" y="1241"/>
                    </a:lnTo>
                    <a:lnTo>
                      <a:pt x="1119" y="1223"/>
                    </a:lnTo>
                    <a:lnTo>
                      <a:pt x="1167" y="1201"/>
                    </a:lnTo>
                    <a:lnTo>
                      <a:pt x="1211" y="1176"/>
                    </a:lnTo>
                    <a:lnTo>
                      <a:pt x="1253" y="1151"/>
                    </a:lnTo>
                    <a:lnTo>
                      <a:pt x="1293" y="1124"/>
                    </a:lnTo>
                    <a:lnTo>
                      <a:pt x="1330" y="1097"/>
                    </a:lnTo>
                    <a:lnTo>
                      <a:pt x="1365" y="1068"/>
                    </a:lnTo>
                    <a:lnTo>
                      <a:pt x="1398" y="1040"/>
                    </a:lnTo>
                    <a:lnTo>
                      <a:pt x="1426" y="1014"/>
                    </a:lnTo>
                    <a:lnTo>
                      <a:pt x="1453" y="989"/>
                    </a:lnTo>
                    <a:lnTo>
                      <a:pt x="1475" y="967"/>
                    </a:lnTo>
                    <a:lnTo>
                      <a:pt x="1494" y="947"/>
                    </a:lnTo>
                    <a:lnTo>
                      <a:pt x="1509" y="929"/>
                    </a:lnTo>
                    <a:lnTo>
                      <a:pt x="1521" y="916"/>
                    </a:lnTo>
                    <a:lnTo>
                      <a:pt x="1529" y="906"/>
                    </a:lnTo>
                    <a:lnTo>
                      <a:pt x="1532" y="901"/>
                    </a:lnTo>
                    <a:lnTo>
                      <a:pt x="1542" y="884"/>
                    </a:lnTo>
                    <a:lnTo>
                      <a:pt x="1546" y="867"/>
                    </a:lnTo>
                    <a:lnTo>
                      <a:pt x="1546" y="849"/>
                    </a:lnTo>
                    <a:lnTo>
                      <a:pt x="1542" y="832"/>
                    </a:lnTo>
                    <a:lnTo>
                      <a:pt x="1532" y="816"/>
                    </a:lnTo>
                    <a:lnTo>
                      <a:pt x="1529" y="811"/>
                    </a:lnTo>
                    <a:lnTo>
                      <a:pt x="1521" y="802"/>
                    </a:lnTo>
                    <a:lnTo>
                      <a:pt x="1509" y="788"/>
                    </a:lnTo>
                    <a:lnTo>
                      <a:pt x="1494" y="771"/>
                    </a:lnTo>
                    <a:lnTo>
                      <a:pt x="1475" y="750"/>
                    </a:lnTo>
                    <a:lnTo>
                      <a:pt x="1453" y="727"/>
                    </a:lnTo>
                    <a:lnTo>
                      <a:pt x="1426" y="702"/>
                    </a:lnTo>
                    <a:lnTo>
                      <a:pt x="1398" y="676"/>
                    </a:lnTo>
                    <a:lnTo>
                      <a:pt x="1365" y="649"/>
                    </a:lnTo>
                    <a:lnTo>
                      <a:pt x="1330" y="621"/>
                    </a:lnTo>
                    <a:lnTo>
                      <a:pt x="1293" y="592"/>
                    </a:lnTo>
                    <a:lnTo>
                      <a:pt x="1253" y="566"/>
                    </a:lnTo>
                    <a:lnTo>
                      <a:pt x="1211" y="540"/>
                    </a:lnTo>
                    <a:lnTo>
                      <a:pt x="1167" y="516"/>
                    </a:lnTo>
                    <a:lnTo>
                      <a:pt x="1119" y="494"/>
                    </a:lnTo>
                    <a:lnTo>
                      <a:pt x="1070" y="475"/>
                    </a:lnTo>
                    <a:lnTo>
                      <a:pt x="1020" y="459"/>
                    </a:lnTo>
                    <a:lnTo>
                      <a:pt x="968" y="448"/>
                    </a:lnTo>
                    <a:lnTo>
                      <a:pt x="914" y="440"/>
                    </a:lnTo>
                    <a:lnTo>
                      <a:pt x="859" y="436"/>
                    </a:lnTo>
                    <a:close/>
                    <a:moveTo>
                      <a:pt x="859" y="0"/>
                    </a:moveTo>
                    <a:lnTo>
                      <a:pt x="942" y="3"/>
                    </a:lnTo>
                    <a:lnTo>
                      <a:pt x="1023" y="15"/>
                    </a:lnTo>
                    <a:lnTo>
                      <a:pt x="1100" y="33"/>
                    </a:lnTo>
                    <a:lnTo>
                      <a:pt x="1177" y="60"/>
                    </a:lnTo>
                    <a:lnTo>
                      <a:pt x="1248" y="92"/>
                    </a:lnTo>
                    <a:lnTo>
                      <a:pt x="1316" y="129"/>
                    </a:lnTo>
                    <a:lnTo>
                      <a:pt x="1380" y="174"/>
                    </a:lnTo>
                    <a:lnTo>
                      <a:pt x="1440" y="224"/>
                    </a:lnTo>
                    <a:lnTo>
                      <a:pt x="1495" y="279"/>
                    </a:lnTo>
                    <a:lnTo>
                      <a:pt x="1544" y="339"/>
                    </a:lnTo>
                    <a:lnTo>
                      <a:pt x="1589" y="403"/>
                    </a:lnTo>
                    <a:lnTo>
                      <a:pt x="1627" y="470"/>
                    </a:lnTo>
                    <a:lnTo>
                      <a:pt x="1660" y="543"/>
                    </a:lnTo>
                    <a:lnTo>
                      <a:pt x="1685" y="617"/>
                    </a:lnTo>
                    <a:lnTo>
                      <a:pt x="1704" y="695"/>
                    </a:lnTo>
                    <a:lnTo>
                      <a:pt x="1716" y="776"/>
                    </a:lnTo>
                    <a:lnTo>
                      <a:pt x="1720" y="858"/>
                    </a:lnTo>
                    <a:lnTo>
                      <a:pt x="1716" y="941"/>
                    </a:lnTo>
                    <a:lnTo>
                      <a:pt x="1704" y="1022"/>
                    </a:lnTo>
                    <a:lnTo>
                      <a:pt x="1685" y="1099"/>
                    </a:lnTo>
                    <a:lnTo>
                      <a:pt x="1660" y="1175"/>
                    </a:lnTo>
                    <a:lnTo>
                      <a:pt x="1627" y="1246"/>
                    </a:lnTo>
                    <a:lnTo>
                      <a:pt x="1589" y="1314"/>
                    </a:lnTo>
                    <a:lnTo>
                      <a:pt x="1544" y="1379"/>
                    </a:lnTo>
                    <a:lnTo>
                      <a:pt x="1495" y="1438"/>
                    </a:lnTo>
                    <a:lnTo>
                      <a:pt x="1440" y="1493"/>
                    </a:lnTo>
                    <a:lnTo>
                      <a:pt x="1380" y="1542"/>
                    </a:lnTo>
                    <a:lnTo>
                      <a:pt x="1316" y="1587"/>
                    </a:lnTo>
                    <a:lnTo>
                      <a:pt x="1248" y="1626"/>
                    </a:lnTo>
                    <a:lnTo>
                      <a:pt x="1177" y="1658"/>
                    </a:lnTo>
                    <a:lnTo>
                      <a:pt x="1100" y="1683"/>
                    </a:lnTo>
                    <a:lnTo>
                      <a:pt x="1023" y="1702"/>
                    </a:lnTo>
                    <a:lnTo>
                      <a:pt x="942" y="1714"/>
                    </a:lnTo>
                    <a:lnTo>
                      <a:pt x="859" y="1718"/>
                    </a:lnTo>
                    <a:lnTo>
                      <a:pt x="777" y="1714"/>
                    </a:lnTo>
                    <a:lnTo>
                      <a:pt x="696" y="1702"/>
                    </a:lnTo>
                    <a:lnTo>
                      <a:pt x="618" y="1683"/>
                    </a:lnTo>
                    <a:lnTo>
                      <a:pt x="543" y="1658"/>
                    </a:lnTo>
                    <a:lnTo>
                      <a:pt x="471" y="1626"/>
                    </a:lnTo>
                    <a:lnTo>
                      <a:pt x="404" y="1587"/>
                    </a:lnTo>
                    <a:lnTo>
                      <a:pt x="340" y="1542"/>
                    </a:lnTo>
                    <a:lnTo>
                      <a:pt x="280" y="1493"/>
                    </a:lnTo>
                    <a:lnTo>
                      <a:pt x="225" y="1438"/>
                    </a:lnTo>
                    <a:lnTo>
                      <a:pt x="175" y="1379"/>
                    </a:lnTo>
                    <a:lnTo>
                      <a:pt x="130" y="1314"/>
                    </a:lnTo>
                    <a:lnTo>
                      <a:pt x="93" y="1246"/>
                    </a:lnTo>
                    <a:lnTo>
                      <a:pt x="60" y="1175"/>
                    </a:lnTo>
                    <a:lnTo>
                      <a:pt x="34" y="1099"/>
                    </a:lnTo>
                    <a:lnTo>
                      <a:pt x="15" y="1022"/>
                    </a:lnTo>
                    <a:lnTo>
                      <a:pt x="4" y="941"/>
                    </a:lnTo>
                    <a:lnTo>
                      <a:pt x="0" y="858"/>
                    </a:lnTo>
                    <a:lnTo>
                      <a:pt x="4" y="776"/>
                    </a:lnTo>
                    <a:lnTo>
                      <a:pt x="15" y="695"/>
                    </a:lnTo>
                    <a:lnTo>
                      <a:pt x="34" y="617"/>
                    </a:lnTo>
                    <a:lnTo>
                      <a:pt x="60" y="543"/>
                    </a:lnTo>
                    <a:lnTo>
                      <a:pt x="93" y="470"/>
                    </a:lnTo>
                    <a:lnTo>
                      <a:pt x="130" y="403"/>
                    </a:lnTo>
                    <a:lnTo>
                      <a:pt x="175" y="339"/>
                    </a:lnTo>
                    <a:lnTo>
                      <a:pt x="225" y="279"/>
                    </a:lnTo>
                    <a:lnTo>
                      <a:pt x="280" y="224"/>
                    </a:lnTo>
                    <a:lnTo>
                      <a:pt x="340" y="174"/>
                    </a:lnTo>
                    <a:lnTo>
                      <a:pt x="404" y="129"/>
                    </a:lnTo>
                    <a:lnTo>
                      <a:pt x="471" y="92"/>
                    </a:lnTo>
                    <a:lnTo>
                      <a:pt x="543" y="60"/>
                    </a:lnTo>
                    <a:lnTo>
                      <a:pt x="618" y="33"/>
                    </a:lnTo>
                    <a:lnTo>
                      <a:pt x="696" y="15"/>
                    </a:lnTo>
                    <a:lnTo>
                      <a:pt x="777" y="3"/>
                    </a:lnTo>
                    <a:lnTo>
                      <a:pt x="85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Oval 122">
              <a:extLst>
                <a:ext uri="{FF2B5EF4-FFF2-40B4-BE49-F238E27FC236}">
                  <a16:creationId xmlns:a16="http://schemas.microsoft.com/office/drawing/2014/main" id="{2EE0DD78-AB8B-774D-932A-764ADBB5E1A3}"/>
                </a:ext>
              </a:extLst>
            </p:cNvPr>
            <p:cNvSpPr/>
            <p:nvPr/>
          </p:nvSpPr>
          <p:spPr>
            <a:xfrm>
              <a:off x="11087285" y="4593200"/>
              <a:ext cx="640080" cy="64008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05</a:t>
              </a:r>
            </a:p>
          </p:txBody>
        </p:sp>
      </p:grpSp>
      <p:cxnSp>
        <p:nvCxnSpPr>
          <p:cNvPr id="124" name="Straight Connector 123">
            <a:extLst>
              <a:ext uri="{FF2B5EF4-FFF2-40B4-BE49-F238E27FC236}">
                <a16:creationId xmlns:a16="http://schemas.microsoft.com/office/drawing/2014/main" id="{068C7F22-39C7-7146-8C2E-E5AAC7938D9A}"/>
              </a:ext>
            </a:extLst>
          </p:cNvPr>
          <p:cNvCxnSpPr>
            <a:cxnSpLocks/>
          </p:cNvCxnSpPr>
          <p:nvPr/>
        </p:nvCxnSpPr>
        <p:spPr bwMode="auto">
          <a:xfrm flipH="1">
            <a:off x="8602394" y="841571"/>
            <a:ext cx="4382725"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0-#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a:lstStyle/>
          <a:p>
            <a:pPr lvl="0" algn="l"/>
            <a:r>
              <a:rPr lang="en-US" dirty="0"/>
              <a:t>Plan and Prepare</a:t>
            </a:r>
          </a:p>
        </p:txBody>
      </p:sp>
      <p:sp>
        <p:nvSpPr>
          <p:cNvPr id="47" name="Rectangle 46">
            <a:extLst>
              <a:ext uri="{FF2B5EF4-FFF2-40B4-BE49-F238E27FC236}">
                <a16:creationId xmlns:a16="http://schemas.microsoft.com/office/drawing/2014/main" id="{FECDC330-E85C-9949-B4AF-EADC292B08B5}"/>
              </a:ext>
            </a:extLst>
          </p:cNvPr>
          <p:cNvSpPr/>
          <p:nvPr/>
        </p:nvSpPr>
        <p:spPr>
          <a:xfrm>
            <a:off x="1536812" y="2989851"/>
            <a:ext cx="4905139" cy="646331"/>
          </a:xfrm>
          <a:prstGeom prst="rect">
            <a:avLst/>
          </a:prstGeom>
          <a:solidFill>
            <a:schemeClr val="accent1"/>
          </a:solidFill>
        </p:spPr>
        <p:txBody>
          <a:bodyPr wrap="square" lIns="365760">
            <a:spAutoFit/>
          </a:bodyPr>
          <a:lstStyle/>
          <a:p>
            <a:r>
              <a:rPr lang="en-US" sz="3600" b="1" dirty="0">
                <a:solidFill>
                  <a:schemeClr val="bg1"/>
                </a:solidFill>
              </a:rPr>
              <a:t>CASE PLANNING</a:t>
            </a:r>
            <a:endParaRPr lang="en-US" sz="4400" b="1" dirty="0">
              <a:solidFill>
                <a:schemeClr val="bg1"/>
              </a:solidFill>
            </a:endParaRPr>
          </a:p>
        </p:txBody>
      </p:sp>
      <p:sp>
        <p:nvSpPr>
          <p:cNvPr id="48" name="Freeform 47">
            <a:extLst>
              <a:ext uri="{FF2B5EF4-FFF2-40B4-BE49-F238E27FC236}">
                <a16:creationId xmlns:a16="http://schemas.microsoft.com/office/drawing/2014/main" id="{A3EA5EED-BF03-7C40-AFC8-D1C7AC3084E6}"/>
              </a:ext>
            </a:extLst>
          </p:cNvPr>
          <p:cNvSpPr>
            <a:spLocks noEditPoints="1"/>
          </p:cNvSpPr>
          <p:nvPr/>
        </p:nvSpPr>
        <p:spPr bwMode="auto">
          <a:xfrm>
            <a:off x="708275" y="4042898"/>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9" name="Rectangle 48">
            <a:extLst>
              <a:ext uri="{FF2B5EF4-FFF2-40B4-BE49-F238E27FC236}">
                <a16:creationId xmlns:a16="http://schemas.microsoft.com/office/drawing/2014/main" id="{290EDF20-D0BB-9F4E-ABB2-EF1EEE609697}"/>
              </a:ext>
            </a:extLst>
          </p:cNvPr>
          <p:cNvSpPr/>
          <p:nvPr/>
        </p:nvSpPr>
        <p:spPr>
          <a:xfrm>
            <a:off x="1523146" y="3989044"/>
            <a:ext cx="5411054" cy="646331"/>
          </a:xfrm>
          <a:prstGeom prst="rect">
            <a:avLst/>
          </a:prstGeom>
          <a:solidFill>
            <a:schemeClr val="accent1"/>
          </a:solidFill>
        </p:spPr>
        <p:txBody>
          <a:bodyPr wrap="square" lIns="365760">
            <a:spAutoFit/>
          </a:bodyPr>
          <a:lstStyle/>
          <a:p>
            <a:r>
              <a:rPr lang="en-US" sz="3600" b="1" dirty="0">
                <a:solidFill>
                  <a:schemeClr val="bg1"/>
                </a:solidFill>
              </a:rPr>
              <a:t>MENTAL PREPARATION</a:t>
            </a:r>
          </a:p>
        </p:txBody>
      </p:sp>
      <p:sp>
        <p:nvSpPr>
          <p:cNvPr id="50" name="Freeform 49">
            <a:extLst>
              <a:ext uri="{FF2B5EF4-FFF2-40B4-BE49-F238E27FC236}">
                <a16:creationId xmlns:a16="http://schemas.microsoft.com/office/drawing/2014/main" id="{FE0BD8EE-F714-BC4F-9AB6-BA1D63309E26}"/>
              </a:ext>
            </a:extLst>
          </p:cNvPr>
          <p:cNvSpPr>
            <a:spLocks noEditPoints="1"/>
          </p:cNvSpPr>
          <p:nvPr/>
        </p:nvSpPr>
        <p:spPr bwMode="auto">
          <a:xfrm>
            <a:off x="708275" y="5069611"/>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51" name="Rectangle 50">
            <a:extLst>
              <a:ext uri="{FF2B5EF4-FFF2-40B4-BE49-F238E27FC236}">
                <a16:creationId xmlns:a16="http://schemas.microsoft.com/office/drawing/2014/main" id="{19429965-7D40-1D4E-8445-687836F67A7D}"/>
              </a:ext>
            </a:extLst>
          </p:cNvPr>
          <p:cNvSpPr/>
          <p:nvPr/>
        </p:nvSpPr>
        <p:spPr>
          <a:xfrm>
            <a:off x="1484007" y="5016049"/>
            <a:ext cx="5704193" cy="646331"/>
          </a:xfrm>
          <a:prstGeom prst="rect">
            <a:avLst/>
          </a:prstGeom>
          <a:solidFill>
            <a:schemeClr val="accent1"/>
          </a:solidFill>
        </p:spPr>
        <p:txBody>
          <a:bodyPr wrap="square" lIns="365760">
            <a:spAutoFit/>
          </a:bodyPr>
          <a:lstStyle/>
          <a:p>
            <a:r>
              <a:rPr lang="en-US" sz="3600" b="1" dirty="0">
                <a:solidFill>
                  <a:schemeClr val="bg1"/>
                </a:solidFill>
              </a:rPr>
              <a:t>PHYSICAL PREPARATION</a:t>
            </a:r>
          </a:p>
        </p:txBody>
      </p:sp>
      <p:grpSp>
        <p:nvGrpSpPr>
          <p:cNvPr id="9" name="Group 8">
            <a:extLst>
              <a:ext uri="{FF2B5EF4-FFF2-40B4-BE49-F238E27FC236}">
                <a16:creationId xmlns:a16="http://schemas.microsoft.com/office/drawing/2014/main" id="{45DFFE76-2501-8F48-93D9-E79D13CAA588}"/>
              </a:ext>
            </a:extLst>
          </p:cNvPr>
          <p:cNvGrpSpPr/>
          <p:nvPr/>
        </p:nvGrpSpPr>
        <p:grpSpPr>
          <a:xfrm>
            <a:off x="875192" y="6432043"/>
            <a:ext cx="11460908" cy="2332223"/>
            <a:chOff x="875192" y="6432043"/>
            <a:chExt cx="11460908" cy="2332223"/>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2304371" y="7213754"/>
              <a:ext cx="8392886" cy="1550512"/>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r>
                <a:rPr lang="en-US" sz="3600" dirty="0">
                  <a:solidFill>
                    <a:schemeClr val="tx1"/>
                  </a:solidFill>
                  <a:latin typeface="Calibri" charset="0"/>
                  <a:ea typeface="Calibri" charset="0"/>
                  <a:cs typeface="Calibri" charset="0"/>
                </a:rPr>
                <a:t>What are common barriers to planning and preparing for interviews? </a:t>
              </a:r>
            </a:p>
          </p:txBody>
        </p:sp>
        <p:sp>
          <p:nvSpPr>
            <p:cNvPr id="45" name="Rectangle 44">
              <a:extLst>
                <a:ext uri="{FF2B5EF4-FFF2-40B4-BE49-F238E27FC236}">
                  <a16:creationId xmlns:a16="http://schemas.microsoft.com/office/drawing/2014/main" id="{E78A162F-5306-304A-8F0E-0C14CA3A79BF}"/>
                </a:ext>
              </a:extLst>
            </p:cNvPr>
            <p:cNvSpPr/>
            <p:nvPr/>
          </p:nvSpPr>
          <p:spPr>
            <a:xfrm>
              <a:off x="2304371" y="6432043"/>
              <a:ext cx="10031729" cy="830997"/>
            </a:xfrm>
            <a:prstGeom prst="rect">
              <a:avLst/>
            </a:prstGeom>
            <a:noFill/>
          </p:spPr>
          <p:txBody>
            <a:bodyPr wrap="square">
              <a:spAutoFit/>
            </a:bodyPr>
            <a:lstStyle/>
            <a:p>
              <a:r>
                <a:rPr lang="en-US" sz="4800" b="1" dirty="0"/>
                <a:t>DISCUSSION</a:t>
              </a:r>
              <a:endParaRPr lang="en-US" sz="6000" b="1" dirty="0"/>
            </a:p>
          </p:txBody>
        </p:sp>
        <p:grpSp>
          <p:nvGrpSpPr>
            <p:cNvPr id="4" name="Group 3">
              <a:extLst>
                <a:ext uri="{FF2B5EF4-FFF2-40B4-BE49-F238E27FC236}">
                  <a16:creationId xmlns:a16="http://schemas.microsoft.com/office/drawing/2014/main" id="{CBADF9DB-2136-EB4B-B2CB-B4BB133446F6}"/>
                </a:ext>
              </a:extLst>
            </p:cNvPr>
            <p:cNvGrpSpPr/>
            <p:nvPr/>
          </p:nvGrpSpPr>
          <p:grpSpPr>
            <a:xfrm>
              <a:off x="875192" y="6995511"/>
              <a:ext cx="933399" cy="933398"/>
              <a:chOff x="6074504" y="5568057"/>
              <a:chExt cx="933399" cy="933398"/>
            </a:xfrm>
          </p:grpSpPr>
          <p:sp>
            <p:nvSpPr>
              <p:cNvPr id="60" name="Shape 7274">
                <a:extLst>
                  <a:ext uri="{FF2B5EF4-FFF2-40B4-BE49-F238E27FC236}">
                    <a16:creationId xmlns:a16="http://schemas.microsoft.com/office/drawing/2014/main" id="{B378943A-E4BA-F248-A7E4-CD237756476F}"/>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61" name="Picture 60">
                <a:extLst>
                  <a:ext uri="{FF2B5EF4-FFF2-40B4-BE49-F238E27FC236}">
                    <a16:creationId xmlns:a16="http://schemas.microsoft.com/office/drawing/2014/main" id="{4C44C294-CCC6-E74F-81B0-786E5D12D0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cxnSp>
          <p:nvCxnSpPr>
            <p:cNvPr id="7" name="Straight Connector 6">
              <a:extLst>
                <a:ext uri="{FF2B5EF4-FFF2-40B4-BE49-F238E27FC236}">
                  <a16:creationId xmlns:a16="http://schemas.microsoft.com/office/drawing/2014/main" id="{3DF5B41B-2F45-0F45-89B8-4E63B568F519}"/>
                </a:ext>
              </a:extLst>
            </p:cNvPr>
            <p:cNvCxnSpPr>
              <a:cxnSpLocks/>
            </p:cNvCxnSpPr>
            <p:nvPr/>
          </p:nvCxnSpPr>
          <p:spPr bwMode="auto">
            <a:xfrm>
              <a:off x="2120539" y="6554910"/>
              <a:ext cx="0" cy="1703265"/>
            </a:xfrm>
            <a:prstGeom prst="line">
              <a:avLst/>
            </a:prstGeom>
            <a:blipFill dpi="0" rotWithShape="0">
              <a:blip r:embed="rId4"/>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64" name="Freeform 63">
            <a:extLst>
              <a:ext uri="{FF2B5EF4-FFF2-40B4-BE49-F238E27FC236}">
                <a16:creationId xmlns:a16="http://schemas.microsoft.com/office/drawing/2014/main" id="{2DDD28F7-1F0F-2F42-BE93-859EB91A0069}"/>
              </a:ext>
            </a:extLst>
          </p:cNvPr>
          <p:cNvSpPr>
            <a:spLocks noEditPoints="1"/>
          </p:cNvSpPr>
          <p:nvPr/>
        </p:nvSpPr>
        <p:spPr bwMode="auto">
          <a:xfrm>
            <a:off x="708275" y="3048288"/>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01</a:t>
              </a:r>
              <a:endParaRPr lang="en-US" sz="2400" b="1" dirty="0"/>
            </a:p>
          </p:txBody>
        </p:sp>
      </p:grp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Tree>
    <p:extLst>
      <p:ext uri="{BB962C8B-B14F-4D97-AF65-F5344CB8AC3E}">
        <p14:creationId xmlns:p14="http://schemas.microsoft.com/office/powerpoint/2010/main" val="284081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6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4" ma:contentTypeDescription="Create a new document." ma:contentTypeScope="" ma:versionID="8ca2f0f59ebf10c6e40b52288a83fbc8">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f2fd5c29fe7013cd3ef57b367996740"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e2e28f0a-1429-4847-bacf-d71185b1f9be" xsi:nil="true"/>
  </documentManagement>
</p:properties>
</file>

<file path=customXml/itemProps1.xml><?xml version="1.0" encoding="utf-8"?>
<ds:datastoreItem xmlns:ds="http://schemas.openxmlformats.org/officeDocument/2006/customXml" ds:itemID="{EA5702FF-B7C0-4190-959E-2C2F6E64C1E3}"/>
</file>

<file path=customXml/itemProps2.xml><?xml version="1.0" encoding="utf-8"?>
<ds:datastoreItem xmlns:ds="http://schemas.openxmlformats.org/officeDocument/2006/customXml" ds:itemID="{0A9A1947-A207-4E21-934F-3F28FFAB769E}"/>
</file>

<file path=customXml/itemProps3.xml><?xml version="1.0" encoding="utf-8"?>
<ds:datastoreItem xmlns:ds="http://schemas.openxmlformats.org/officeDocument/2006/customXml" ds:itemID="{116629C5-43AF-4A9B-BC92-D3D64AA1AF63}"/>
</file>

<file path=docProps/app.xml><?xml version="1.0" encoding="utf-8"?>
<Properties xmlns="http://schemas.openxmlformats.org/officeDocument/2006/extended-properties" xmlns:vt="http://schemas.openxmlformats.org/officeDocument/2006/docPropsVTypes">
  <Template>ssogiesc theme</Template>
  <TotalTime>56648</TotalTime>
  <Words>15526</Words>
  <Application>Microsoft Office PowerPoint</Application>
  <PresentationFormat>Custom</PresentationFormat>
  <Paragraphs>1398</Paragraphs>
  <Slides>54</Slides>
  <Notes>54</Notes>
  <HiddenSlides>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Calibri</vt:lpstr>
      <vt:lpstr>Calibri Light</vt:lpstr>
      <vt:lpstr>Calibri Regular</vt:lpstr>
      <vt:lpstr>Century Gothic</vt:lpstr>
      <vt:lpstr>Gill Sans</vt:lpstr>
      <vt:lpstr>Helvetica Neue UltraLight</vt:lpstr>
      <vt:lpstr>Lato Light</vt:lpstr>
      <vt:lpstr>Lucida Grande</vt:lpstr>
      <vt:lpstr>System Font Regular</vt:lpstr>
      <vt:lpstr>Wingdings</vt:lpstr>
      <vt:lpstr>ssogiesc theme</vt:lpstr>
      <vt:lpstr>PowerPoint Presentation</vt:lpstr>
      <vt:lpstr>PowerPoint Presentation</vt:lpstr>
      <vt:lpstr>conducting interviews</vt:lpstr>
      <vt:lpstr>PowerPoint Presentation</vt:lpstr>
      <vt:lpstr>PowerPoint Presentation</vt:lpstr>
      <vt:lpstr>Mock Interview Scripts</vt:lpstr>
      <vt:lpstr>PowerPoint Presentation</vt:lpstr>
      <vt:lpstr>PEACE Model</vt:lpstr>
      <vt:lpstr>Plan and Prepare</vt:lpstr>
      <vt:lpstr>Plan and Prepare</vt:lpstr>
      <vt:lpstr>Plan and Prepare</vt:lpstr>
      <vt:lpstr>Plan and Prepare</vt:lpstr>
      <vt:lpstr>Plan and Prepare</vt:lpstr>
      <vt:lpstr>Plan and Prepare</vt:lpstr>
      <vt:lpstr>Plan and Prepare</vt:lpstr>
      <vt:lpstr>Engage and Explain</vt:lpstr>
      <vt:lpstr>Engage and Explain</vt:lpstr>
      <vt:lpstr>Engage and Explain</vt:lpstr>
      <vt:lpstr>Engage and Explain</vt:lpstr>
      <vt:lpstr>ACCOUNT</vt:lpstr>
      <vt:lpstr>ACCOUNT</vt:lpstr>
      <vt:lpstr>ACCOUNT</vt:lpstr>
      <vt:lpstr>ACCOUNT</vt:lpstr>
      <vt:lpstr>ACCOUNT</vt:lpstr>
      <vt:lpstr>ACCOUNT</vt:lpstr>
      <vt:lpstr>ACCOUNT</vt:lpstr>
      <vt:lpstr>ACCOUNT</vt:lpstr>
      <vt:lpstr>ACCOUNT</vt:lpstr>
      <vt:lpstr>ACCOUNT</vt:lpstr>
      <vt:lpstr>ACCOUNT</vt:lpstr>
      <vt:lpstr>ACCOUNT</vt:lpstr>
      <vt:lpstr>ACCOUNT</vt:lpstr>
      <vt:lpstr>ACCOUNT</vt:lpstr>
      <vt:lpstr>CLOSURE</vt:lpstr>
      <vt:lpstr>EVALUATION</vt:lpstr>
      <vt:lpstr>PowerPoint Presentation</vt:lpstr>
      <vt:lpstr>Assessing credibility in SOGIESC claims</vt:lpstr>
      <vt:lpstr>PowerPoint Presentation</vt:lpstr>
      <vt:lpstr>PowerPoint Presentation</vt:lpstr>
      <vt:lpstr>PowerPoint Presentation</vt:lpstr>
      <vt:lpstr>PowerPoint Presentation</vt:lpstr>
      <vt:lpstr>PowerPoint Presentation</vt:lpstr>
      <vt:lpstr>Key Learning Points</vt:lpstr>
      <vt:lpstr>PowerPoint Presentation</vt:lpstr>
      <vt:lpstr>PowerPoint Presentation</vt:lpstr>
      <vt:lpstr>GROUP ROLE-PLAY</vt:lpstr>
      <vt:lpstr>PAIRED ROLE-PLAY</vt:lpstr>
      <vt:lpstr>Situational Awareness</vt:lpstr>
      <vt:lpstr>PowerPoint Presentation</vt:lpstr>
      <vt:lpstr>Key Learning Points</vt:lpstr>
      <vt:lpstr>Key Learning Points-RSD</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hhhhh</dc:title>
  <dc:subject/>
  <dc:creator>lK Napolitano</dc:creator>
  <cp:keywords/>
  <dc:description/>
  <cp:lastModifiedBy>Jennifer RUMBACH</cp:lastModifiedBy>
  <cp:revision>506</cp:revision>
  <cp:lastPrinted>2021-06-25T18:02:41Z</cp:lastPrinted>
  <dcterms:created xsi:type="dcterms:W3CDTF">2021-05-11T21:38:59Z</dcterms:created>
  <dcterms:modified xsi:type="dcterms:W3CDTF">2021-09-20T15:14:40Z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2021-09-20T00:25:32Z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3cfd0fb8-a3f8-41cb-aa9d-f085afe38133</vt:lpwstr>
  </property>
  <property fmtid="{D5CDD505-2E9C-101B-9397-08002B2CF9AE}" pid="8" name="MSIP_Label_65b15e2b-c6d2-488b-8aea-978109a77633_ContentBits">
    <vt:lpwstr>0</vt:lpwstr>
  </property>
  <property fmtid="{D5CDD505-2E9C-101B-9397-08002B2CF9AE}" pid="9" name="ContentTypeId">
    <vt:lpwstr>0x0101001B3E8A064A0CE34DAD7DAD3792D68BE5</vt:lpwstr>
  </property>
</Properties>
</file>