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4"/>
  </p:notesMasterIdLst>
  <p:sldIdLst>
    <p:sldId id="4676" r:id="rId5"/>
    <p:sldId id="3748" r:id="rId6"/>
    <p:sldId id="3779" r:id="rId7"/>
    <p:sldId id="4679" r:id="rId8"/>
    <p:sldId id="4410" r:id="rId9"/>
    <p:sldId id="268" r:id="rId10"/>
    <p:sldId id="8759" r:id="rId11"/>
    <p:sldId id="8738" r:id="rId12"/>
    <p:sldId id="8739" r:id="rId13"/>
    <p:sldId id="8740" r:id="rId14"/>
    <p:sldId id="8741" r:id="rId15"/>
    <p:sldId id="8760" r:id="rId16"/>
    <p:sldId id="8763" r:id="rId17"/>
    <p:sldId id="8764" r:id="rId18"/>
    <p:sldId id="8765" r:id="rId19"/>
    <p:sldId id="8766" r:id="rId20"/>
    <p:sldId id="8767" r:id="rId21"/>
    <p:sldId id="8768" r:id="rId22"/>
    <p:sldId id="8769" r:id="rId23"/>
    <p:sldId id="8770" r:id="rId24"/>
    <p:sldId id="8771" r:id="rId25"/>
    <p:sldId id="8772" r:id="rId26"/>
    <p:sldId id="8773" r:id="rId27"/>
    <p:sldId id="8774" r:id="rId28"/>
    <p:sldId id="8775" r:id="rId29"/>
    <p:sldId id="8776" r:id="rId30"/>
    <p:sldId id="8777" r:id="rId31"/>
    <p:sldId id="8761" r:id="rId32"/>
    <p:sldId id="8762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EB00"/>
    <a:srgbClr val="0072BC"/>
    <a:srgbClr val="0000FF"/>
    <a:srgbClr val="196FBF"/>
    <a:srgbClr val="1C74C7"/>
    <a:srgbClr val="1756BD"/>
    <a:srgbClr val="1F5FC4"/>
    <a:srgbClr val="2158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8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F58987-C3B6-4DAA-8E4D-6C431C8E52B1}" type="datetimeFigureOut">
              <a:rPr lang="en-GB" smtClean="0"/>
              <a:t>21/10/2023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C63F20-A7BB-4E68-B0B8-EAC21EC320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1487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C63F20-A7BB-4E68-B0B8-EAC21EC320B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19010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C63F20-A7BB-4E68-B0B8-EAC21EC320B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1036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C63F20-A7BB-4E68-B0B8-EAC21EC320B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19010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A68EF2-C58F-4936-9667-F4E2406B170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66080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C63F20-A7BB-4E68-B0B8-EAC21EC320B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7457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C63F20-A7BB-4E68-B0B8-EAC21EC320B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61305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C63F20-A7BB-4E68-B0B8-EAC21EC320B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93326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C63F20-A7BB-4E68-B0B8-EAC21EC320B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6933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C63F20-A7BB-4E68-B0B8-EAC21EC320B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90335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C63F20-A7BB-4E68-B0B8-EAC21EC320B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9020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830070" y="2419553"/>
            <a:ext cx="8531859" cy="14160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67406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8500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10/21/2023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9766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96850" y="196849"/>
            <a:ext cx="3060700" cy="133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10/21/2023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1718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10/21/2023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2708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78712" y="360052"/>
            <a:ext cx="11644347" cy="3036056"/>
          </a:xfrm>
        </p:spPr>
        <p:txBody>
          <a:bodyPr tIns="0" bIns="0" anchor="b" anchorCtr="0">
            <a:noAutofit/>
          </a:bodyPr>
          <a:lstStyle>
            <a:lvl1pPr algn="ctr">
              <a:defRPr sz="5867"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8712" y="3545574"/>
            <a:ext cx="11644347" cy="1927860"/>
          </a:xfrm>
        </p:spPr>
        <p:txBody>
          <a:bodyPr tIns="0" bIns="0"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10/21/2023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bluestrip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13450"/>
            <a:ext cx="12192000" cy="844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716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|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8712" y="272465"/>
            <a:ext cx="11672416" cy="1291135"/>
          </a:xfrm>
        </p:spPr>
        <p:txBody>
          <a:bodyPr/>
          <a:lstStyle/>
          <a:p>
            <a:r>
              <a:rPr lang="en-US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63009" y="1607476"/>
            <a:ext cx="5417851" cy="4241585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text or select icon to add media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11052" y="1607476"/>
            <a:ext cx="5457584" cy="4241585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text or select icon to add media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278712" y="6473119"/>
            <a:ext cx="869693" cy="207888"/>
          </a:xfrm>
        </p:spPr>
        <p:txBody>
          <a:bodyPr/>
          <a:lstStyle/>
          <a:p>
            <a:fld id="{68C2560D-EC28-3B41-86E8-18F1CE0113B4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8712" y="6125647"/>
            <a:ext cx="5628733" cy="303596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8406" y="6473119"/>
            <a:ext cx="606917" cy="207888"/>
          </a:xfrm>
        </p:spPr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437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11504" y="2086178"/>
            <a:ext cx="10168991" cy="14160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50138" y="2053208"/>
            <a:ext cx="11491722" cy="36283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64894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unhcr.org/global-refugee-forum-2023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043622" y="4026806"/>
            <a:ext cx="10104755" cy="0"/>
          </a:xfrm>
          <a:custGeom>
            <a:avLst/>
            <a:gdLst/>
            <a:ahLst/>
            <a:cxnLst/>
            <a:rect l="l" t="t" r="r" b="b"/>
            <a:pathLst>
              <a:path w="10104755">
                <a:moveTo>
                  <a:pt x="0" y="0"/>
                </a:moveTo>
                <a:lnTo>
                  <a:pt x="10104247" y="0"/>
                </a:lnTo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C636232-7803-D64D-CEEC-914CB7536F9F}"/>
              </a:ext>
            </a:extLst>
          </p:cNvPr>
          <p:cNvSpPr txBox="1"/>
          <p:nvPr/>
        </p:nvSpPr>
        <p:spPr>
          <a:xfrm>
            <a:off x="334154" y="1706111"/>
            <a:ext cx="11523689" cy="393184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ts val="5505"/>
              </a:lnSpc>
              <a:spcBef>
                <a:spcPts val="100"/>
              </a:spcBef>
              <a:defRPr/>
            </a:pPr>
            <a:r>
              <a:rPr lang="fr-FR" sz="4000" b="1" spc="-5" dirty="0">
                <a:solidFill>
                  <a:srgbClr val="FAEB00"/>
                </a:solidFill>
                <a:latin typeface="Proxima Nova"/>
                <a:cs typeface="Arial"/>
              </a:rPr>
              <a:t>3</a:t>
            </a:r>
            <a:r>
              <a:rPr lang="fr-FR" sz="4000" b="1" spc="-5" baseline="30000" dirty="0">
                <a:solidFill>
                  <a:srgbClr val="FAEB00"/>
                </a:solidFill>
                <a:latin typeface="Proxima Nova"/>
                <a:cs typeface="Arial"/>
              </a:rPr>
              <a:t>ème</a:t>
            </a:r>
            <a:r>
              <a:rPr lang="fr-FR" sz="4000" b="1" spc="-5" dirty="0">
                <a:solidFill>
                  <a:srgbClr val="FAEB00"/>
                </a:solidFill>
                <a:latin typeface="Proxima Nova"/>
                <a:cs typeface="Arial"/>
              </a:rPr>
              <a:t> Réunion d'information informelle trimestrielle</a:t>
            </a:r>
            <a:r>
              <a:rPr kumimoji="0" lang="fr-FR" sz="4000" b="1" i="0" u="none" strike="noStrike" kern="1200" cap="none" spc="-5" normalizeH="0" baseline="0" dirty="0">
                <a:ln>
                  <a:noFill/>
                </a:ln>
                <a:solidFill>
                  <a:srgbClr val="FAEB00"/>
                </a:solidFill>
                <a:effectLst/>
                <a:uLnTx/>
                <a:uFillTx/>
                <a:latin typeface="Proxima Nova"/>
                <a:cs typeface="Arial"/>
              </a:rPr>
              <a:t> sur le Pacte Mondial sur les </a:t>
            </a:r>
            <a:r>
              <a:rPr lang="fr-FR" sz="4000" b="1" spc="-5" dirty="0">
                <a:solidFill>
                  <a:srgbClr val="FAEB00"/>
                </a:solidFill>
                <a:latin typeface="Proxima Nova"/>
                <a:cs typeface="Arial"/>
              </a:rPr>
              <a:t>Réfugiés</a:t>
            </a:r>
            <a:endParaRPr lang="fr-FR" sz="3600" b="0" i="0" u="none" strike="noStrike" kern="1200" cap="none" spc="0" normalizeH="0" baseline="0" dirty="0">
              <a:ln>
                <a:noFill/>
              </a:ln>
              <a:solidFill>
                <a:srgbClr val="FAEB00"/>
              </a:solidFill>
              <a:effectLst/>
              <a:uLnTx/>
              <a:uFillTx/>
              <a:latin typeface="Proxima Nov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-5" normalizeH="0" baseline="0" noProof="0" dirty="0">
              <a:ln>
                <a:noFill/>
              </a:ln>
              <a:solidFill>
                <a:srgbClr val="FAEB00"/>
              </a:solidFill>
              <a:effectLst/>
              <a:uLnTx/>
              <a:uFillTx/>
              <a:latin typeface="Proxima Nova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-5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oxima Nova"/>
              <a:ea typeface="+mn-ea"/>
              <a:cs typeface="Arial"/>
            </a:endParaRPr>
          </a:p>
          <a:p>
            <a:pPr algn="ctr">
              <a:defRPr/>
            </a:pPr>
            <a:r>
              <a:rPr lang="en-US" sz="2400" spc="-5" dirty="0">
                <a:solidFill>
                  <a:prstClr val="white"/>
                </a:solidFill>
                <a:latin typeface="Proxima Nova"/>
                <a:cs typeface="Arial"/>
              </a:rPr>
              <a:t>18 </a:t>
            </a:r>
            <a:r>
              <a:rPr lang="en-US" sz="2400" spc="-5" dirty="0" err="1">
                <a:solidFill>
                  <a:prstClr val="white"/>
                </a:solidFill>
                <a:latin typeface="Proxima Nova"/>
                <a:cs typeface="Arial"/>
              </a:rPr>
              <a:t>Octobre</a:t>
            </a:r>
            <a:r>
              <a:rPr lang="en-US" sz="2400" spc="-5" dirty="0">
                <a:solidFill>
                  <a:prstClr val="white"/>
                </a:solidFill>
                <a:latin typeface="Proxima Nova"/>
                <a:cs typeface="Arial"/>
              </a:rPr>
              <a:t> 2023</a:t>
            </a:r>
            <a:endParaRPr lang="en-US" sz="2400" b="0" i="0" u="none" strike="noStrike" kern="1200" cap="none" spc="-5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oxima Nov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-5" normalizeH="0" baseline="0" noProof="0" dirty="0">
              <a:ln>
                <a:noFill/>
              </a:ln>
              <a:solidFill>
                <a:srgbClr val="FAEB00"/>
              </a:solidFill>
              <a:effectLst/>
              <a:uLnTx/>
              <a:uFillTx/>
              <a:latin typeface="Proxima Nova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290667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1088154-042F-8E98-1D37-04A944F9BF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8611"/>
            <a:ext cx="12192000" cy="5576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7698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8A35C-928F-4264-B7CC-776AA6953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8183" y="593067"/>
            <a:ext cx="8900040" cy="615553"/>
          </a:xfrm>
        </p:spPr>
        <p:txBody>
          <a:bodyPr/>
          <a:lstStyle/>
          <a:p>
            <a:pPr algn="ctr"/>
            <a:r>
              <a:rPr lang="en-GB" sz="4000" dirty="0" err="1">
                <a:solidFill>
                  <a:srgbClr val="FAEB00"/>
                </a:solidFill>
                <a:latin typeface="Proxima Nova"/>
              </a:rPr>
              <a:t>Protocole</a:t>
            </a:r>
            <a:r>
              <a:rPr lang="en-GB" sz="4000" dirty="0">
                <a:solidFill>
                  <a:srgbClr val="FAEB00"/>
                </a:solidFill>
                <a:latin typeface="Proxima Nova"/>
              </a:rPr>
              <a:t> et </a:t>
            </a:r>
            <a:r>
              <a:rPr lang="en-GB" sz="4000" dirty="0" err="1">
                <a:solidFill>
                  <a:srgbClr val="FAEB00"/>
                </a:solidFill>
                <a:latin typeface="Proxima Nova"/>
              </a:rPr>
              <a:t>logistique</a:t>
            </a:r>
            <a:endParaRPr lang="en-US" sz="4000" dirty="0">
              <a:solidFill>
                <a:srgbClr val="FAEB00"/>
              </a:solidFill>
              <a:latin typeface="Proxima Nova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95636E2-DB6B-F1C1-55FD-B5203D7FE3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2621" y="1517197"/>
            <a:ext cx="7511109" cy="267462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B11DC3B-6D88-969D-6AA0-AC431CBB09D8}"/>
              </a:ext>
            </a:extLst>
          </p:cNvPr>
          <p:cNvSpPr txBox="1"/>
          <p:nvPr/>
        </p:nvSpPr>
        <p:spPr>
          <a:xfrm>
            <a:off x="0" y="4415617"/>
            <a:ext cx="11948131" cy="2232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2400" b="0" i="0" baseline="0" dirty="0">
                <a:solidFill>
                  <a:schemeClr val="bg1"/>
                </a:solidFill>
                <a:latin typeface="Proxima Nova"/>
              </a:rPr>
              <a:t>La note </a:t>
            </a:r>
            <a:r>
              <a:rPr lang="en-GB" sz="2400" b="0" i="0" baseline="0" dirty="0" err="1">
                <a:solidFill>
                  <a:schemeClr val="bg1"/>
                </a:solidFill>
                <a:latin typeface="Proxima Nova"/>
              </a:rPr>
              <a:t>d’information</a:t>
            </a:r>
            <a:r>
              <a:rPr lang="en-GB" sz="2400" b="0" i="0" baseline="0" dirty="0">
                <a:solidFill>
                  <a:schemeClr val="bg1"/>
                </a:solidFill>
                <a:latin typeface="Proxima Nova"/>
              </a:rPr>
              <a:t> et les details </a:t>
            </a:r>
            <a:r>
              <a:rPr lang="en-GB" sz="2400" b="0" i="0" baseline="0" dirty="0" err="1">
                <a:solidFill>
                  <a:schemeClr val="bg1"/>
                </a:solidFill>
                <a:latin typeface="Proxima Nova"/>
              </a:rPr>
              <a:t>concernant</a:t>
            </a:r>
            <a:r>
              <a:rPr lang="en-GB" sz="2400" b="0" i="0" baseline="0" dirty="0">
                <a:solidFill>
                  <a:schemeClr val="bg1"/>
                </a:solidFill>
                <a:latin typeface="Proxima Nova"/>
              </a:rPr>
              <a:t> les inscriptions </a:t>
            </a:r>
            <a:r>
              <a:rPr lang="en-GB" sz="2400" b="0" i="0" baseline="0" dirty="0" err="1">
                <a:solidFill>
                  <a:schemeClr val="bg1"/>
                </a:solidFill>
                <a:latin typeface="Proxima Nova"/>
              </a:rPr>
              <a:t>seront</a:t>
            </a:r>
            <a:r>
              <a:rPr lang="en-GB" sz="2400" b="0" i="0" baseline="0" dirty="0">
                <a:solidFill>
                  <a:schemeClr val="bg1"/>
                </a:solidFill>
                <a:latin typeface="Proxima Nova"/>
              </a:rPr>
              <a:t> </a:t>
            </a:r>
            <a:r>
              <a:rPr lang="en-GB" sz="2400" b="0" i="0" baseline="0" dirty="0" err="1">
                <a:solidFill>
                  <a:schemeClr val="bg1"/>
                </a:solidFill>
                <a:latin typeface="Proxima Nova"/>
              </a:rPr>
              <a:t>postés</a:t>
            </a:r>
            <a:r>
              <a:rPr lang="en-GB" sz="2400" b="0" i="0" baseline="0" dirty="0">
                <a:solidFill>
                  <a:schemeClr val="bg1"/>
                </a:solidFill>
                <a:latin typeface="Proxima Nova"/>
              </a:rPr>
              <a:t> sur</a:t>
            </a:r>
            <a:r>
              <a:rPr lang="en-GB" sz="2400" b="0" i="0" baseline="0" dirty="0">
                <a:solidFill>
                  <a:srgbClr val="FAEB00"/>
                </a:solidFill>
                <a:latin typeface="Proxima Nova"/>
              </a:rPr>
              <a:t> </a:t>
            </a:r>
            <a:r>
              <a:rPr lang="en-GB" sz="2400" b="0" i="0" u="sng" strike="noStrike" dirty="0">
                <a:solidFill>
                  <a:srgbClr val="FAEB00"/>
                </a:solidFill>
                <a:effectLst/>
                <a:latin typeface="Proxima Nova" panose="02000506030000020004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https://www.unhcr.org/global-refugee-forum-2023</a:t>
            </a:r>
            <a:endParaRPr lang="en-GB" sz="3200" b="0" i="0" baseline="0" dirty="0">
              <a:solidFill>
                <a:srgbClr val="FAEB00"/>
              </a:solidFill>
              <a:latin typeface="Proxima Nova"/>
            </a:endParaRP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2400" b="0" i="0" baseline="0" dirty="0">
                <a:solidFill>
                  <a:schemeClr val="bg1"/>
                </a:solidFill>
                <a:latin typeface="Proxima Nova"/>
              </a:rPr>
              <a:t>Étant donné que la capacité du lieu est limitée, les délégations sont encouragées à maintenir à chaque fois le </a:t>
            </a:r>
            <a:r>
              <a:rPr lang="fr-FR" sz="2400" b="0" i="0" baseline="0" dirty="0">
                <a:solidFill>
                  <a:srgbClr val="FAEB00"/>
                </a:solidFill>
                <a:latin typeface="Proxima Nova"/>
              </a:rPr>
              <a:t>nombre de personnes présentes à </a:t>
            </a:r>
            <a:r>
              <a:rPr lang="fr-FR" sz="2400" b="0" i="0" baseline="0" dirty="0" err="1">
                <a:solidFill>
                  <a:srgbClr val="FAEB00"/>
                </a:solidFill>
                <a:latin typeface="Proxima Nova"/>
              </a:rPr>
              <a:t>Palexpo</a:t>
            </a:r>
            <a:r>
              <a:rPr lang="fr-FR" sz="2400" b="0" i="0" baseline="0" dirty="0">
                <a:solidFill>
                  <a:srgbClr val="FAEB00"/>
                </a:solidFill>
                <a:latin typeface="Proxima Nova"/>
              </a:rPr>
              <a:t> entre 3 et 5</a:t>
            </a:r>
            <a:r>
              <a:rPr lang="fr-FR" sz="2400" b="0" i="0" baseline="0" dirty="0">
                <a:solidFill>
                  <a:schemeClr val="bg1"/>
                </a:solidFill>
                <a:latin typeface="Proxima Nova"/>
              </a:rPr>
              <a:t>.</a:t>
            </a:r>
            <a:endParaRPr lang="en-GB" sz="2400" dirty="0">
              <a:solidFill>
                <a:schemeClr val="bg1"/>
              </a:solidFill>
              <a:latin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23738459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156449" y="3748174"/>
            <a:ext cx="10104755" cy="0"/>
          </a:xfrm>
          <a:custGeom>
            <a:avLst/>
            <a:gdLst/>
            <a:ahLst/>
            <a:cxnLst/>
            <a:rect l="l" t="t" r="r" b="b"/>
            <a:pathLst>
              <a:path w="10104755">
                <a:moveTo>
                  <a:pt x="0" y="0"/>
                </a:moveTo>
                <a:lnTo>
                  <a:pt x="10104247" y="0"/>
                </a:lnTo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C636232-7803-D64D-CEEC-914CB7536F9F}"/>
              </a:ext>
            </a:extLst>
          </p:cNvPr>
          <p:cNvSpPr txBox="1"/>
          <p:nvPr/>
        </p:nvSpPr>
        <p:spPr>
          <a:xfrm>
            <a:off x="509734" y="2160495"/>
            <a:ext cx="11523689" cy="34163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defRPr/>
            </a:pPr>
            <a:r>
              <a:rPr lang="fr-FR" sz="4000" b="1" spc="-5" dirty="0">
                <a:solidFill>
                  <a:srgbClr val="FAEB00"/>
                </a:solidFill>
                <a:latin typeface="Proxima Nova"/>
                <a:ea typeface="lato"/>
                <a:cs typeface="lato"/>
              </a:rPr>
              <a:t>Démonstration du formulaire de soumission d’engagements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-5" normalizeH="0" baseline="0" noProof="0" dirty="0">
              <a:ln>
                <a:noFill/>
              </a:ln>
              <a:solidFill>
                <a:srgbClr val="FAEB00"/>
              </a:solidFill>
              <a:effectLst/>
              <a:uLnTx/>
              <a:uFillTx/>
              <a:latin typeface="Proxima Nov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-5" normalizeH="0" baseline="0" noProof="0" dirty="0">
              <a:ln>
                <a:noFill/>
              </a:ln>
              <a:solidFill>
                <a:srgbClr val="FAEB00"/>
              </a:solidFill>
              <a:effectLst/>
              <a:uLnTx/>
              <a:uFillTx/>
              <a:latin typeface="Proxima Nova"/>
              <a:cs typeface="Arial"/>
            </a:endParaRPr>
          </a:p>
          <a:p>
            <a:pPr algn="ctr">
              <a:defRPr/>
            </a:pPr>
            <a:r>
              <a:rPr lang="fr-FR" sz="3000" spc="-5" dirty="0">
                <a:solidFill>
                  <a:srgbClr val="FFFFFF"/>
                </a:solidFill>
                <a:latin typeface="Proxima Nova"/>
                <a:ea typeface="lato"/>
                <a:cs typeface="lato"/>
              </a:rPr>
              <a:t>M. Radu Barza, Officier de gestion des données, HCR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-5" normalizeH="0" baseline="0" noProof="0" dirty="0">
              <a:ln>
                <a:noFill/>
              </a:ln>
              <a:solidFill>
                <a:srgbClr val="FAEB00"/>
              </a:solidFill>
              <a:effectLst/>
              <a:uLnTx/>
              <a:uFillTx/>
              <a:latin typeface="Proxima Nov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-5" normalizeH="0" baseline="0" noProof="0" dirty="0">
              <a:ln>
                <a:noFill/>
              </a:ln>
              <a:solidFill>
                <a:srgbClr val="FAEB00"/>
              </a:solidFill>
              <a:effectLst/>
              <a:uLnTx/>
              <a:uFillTx/>
              <a:latin typeface="Proxima Nov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-5" normalizeH="0" baseline="0" noProof="0" dirty="0">
              <a:ln>
                <a:noFill/>
              </a:ln>
              <a:solidFill>
                <a:srgbClr val="FAEB00"/>
              </a:solidFill>
              <a:effectLst/>
              <a:uLnTx/>
              <a:uFillTx/>
              <a:latin typeface="Proxima Nov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120992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E2292FC-C888-B687-9232-5DF89831A1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351" y="1560990"/>
            <a:ext cx="9350550" cy="268247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94992C9-FCDB-000B-064B-70DCAC0EF632}"/>
              </a:ext>
            </a:extLst>
          </p:cNvPr>
          <p:cNvSpPr/>
          <p:nvPr/>
        </p:nvSpPr>
        <p:spPr>
          <a:xfrm>
            <a:off x="1948070" y="1967948"/>
            <a:ext cx="2067339" cy="34786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0780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E2292FC-C888-B687-9232-5DF89831A1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351" y="1560990"/>
            <a:ext cx="9350550" cy="268247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94992C9-FCDB-000B-064B-70DCAC0EF632}"/>
              </a:ext>
            </a:extLst>
          </p:cNvPr>
          <p:cNvSpPr/>
          <p:nvPr/>
        </p:nvSpPr>
        <p:spPr>
          <a:xfrm>
            <a:off x="1948070" y="1967948"/>
            <a:ext cx="2067339" cy="34786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B32A77E6-888D-DA8D-5A28-FAF9BCF0D21B}"/>
              </a:ext>
            </a:extLst>
          </p:cNvPr>
          <p:cNvCxnSpPr/>
          <p:nvPr/>
        </p:nvCxnSpPr>
        <p:spPr>
          <a:xfrm flipH="1">
            <a:off x="6867939" y="1361661"/>
            <a:ext cx="1510748" cy="1113182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07379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94992C9-FCDB-000B-064B-70DCAC0EF632}"/>
              </a:ext>
            </a:extLst>
          </p:cNvPr>
          <p:cNvSpPr/>
          <p:nvPr/>
        </p:nvSpPr>
        <p:spPr>
          <a:xfrm>
            <a:off x="1948070" y="1967948"/>
            <a:ext cx="2067339" cy="34786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58C0DF-8CA0-6196-B5EB-92C82BBA8A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467" y="1470490"/>
            <a:ext cx="9983065" cy="3917019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B32A77E6-888D-DA8D-5A28-FAF9BCF0D21B}"/>
              </a:ext>
            </a:extLst>
          </p:cNvPr>
          <p:cNvCxnSpPr/>
          <p:nvPr/>
        </p:nvCxnSpPr>
        <p:spPr>
          <a:xfrm flipH="1">
            <a:off x="7812157" y="2484783"/>
            <a:ext cx="1510748" cy="1113182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49003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BC1EC8-EBFF-373F-650B-CE2985E0E6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16" y="1823661"/>
            <a:ext cx="6043184" cy="38865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D4D5182-B1F4-77EC-0B7F-322FB84901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2610" y="860837"/>
            <a:ext cx="6119390" cy="513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7050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9F2FE2B-CC46-C0E0-1311-664EA64233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393" y="1487002"/>
            <a:ext cx="6119390" cy="51363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09519B9-2FA0-DEFB-DAEA-31C5CAB9D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6039" y="1392771"/>
            <a:ext cx="6576630" cy="4549534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BA4A366-EAFD-9E76-032C-57CA3F95013E}"/>
              </a:ext>
            </a:extLst>
          </p:cNvPr>
          <p:cNvCxnSpPr>
            <a:cxnSpLocks/>
          </p:cNvCxnSpPr>
          <p:nvPr/>
        </p:nvCxnSpPr>
        <p:spPr>
          <a:xfrm flipH="1">
            <a:off x="6846285" y="5267739"/>
            <a:ext cx="1948069" cy="314369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88540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06718AA-B75A-09A6-7C41-F2661DC573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1568" y="4234926"/>
            <a:ext cx="7091818" cy="20167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82724FD-4C7D-963F-7989-5EADD898C4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1568" y="1304700"/>
            <a:ext cx="7110076" cy="2636748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BA4A366-EAFD-9E76-032C-57CA3F95013E}"/>
              </a:ext>
            </a:extLst>
          </p:cNvPr>
          <p:cNvCxnSpPr>
            <a:cxnSpLocks/>
          </p:cNvCxnSpPr>
          <p:nvPr/>
        </p:nvCxnSpPr>
        <p:spPr>
          <a:xfrm flipH="1">
            <a:off x="6096000" y="2240970"/>
            <a:ext cx="1948069" cy="314369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83242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18FD60-4A92-4B50-0A55-73139ADAFA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37" y="124817"/>
            <a:ext cx="6149873" cy="57535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BBCEAD9-0A66-3402-0520-342B0E1CD3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2610" y="2323139"/>
            <a:ext cx="6119390" cy="4419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590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xfrm>
            <a:off x="2788357" y="424824"/>
            <a:ext cx="9241394" cy="680571"/>
          </a:xfrm>
          <a:prstGeom prst="rect">
            <a:avLst/>
          </a:prstGeom>
        </p:spPr>
        <p:txBody>
          <a:bodyPr vert="horz" wrap="square" lIns="0" tIns="95250" rIns="0" bIns="0" rtlCol="0" anchor="t">
            <a:spAutoFit/>
          </a:bodyPr>
          <a:lstStyle/>
          <a:p>
            <a:pPr marL="783590" marR="5080">
              <a:lnSpc>
                <a:spcPts val="5190"/>
              </a:lnSpc>
              <a:spcBef>
                <a:spcPts val="750"/>
              </a:spcBef>
            </a:pPr>
            <a:r>
              <a:rPr lang="en-US" sz="3200" spc="-5" dirty="0">
                <a:solidFill>
                  <a:srgbClr val="FAEB00"/>
                </a:solidFill>
                <a:latin typeface="Proxima Nova"/>
              </a:rPr>
              <a:t>INFORMATION POUR LES PARTICIPANTS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84094" y="1446262"/>
            <a:ext cx="11421035" cy="5411738"/>
          </a:xfrm>
          <a:prstGeom prst="rect">
            <a:avLst/>
          </a:prstGeom>
        </p:spPr>
        <p:txBody>
          <a:bodyPr vert="horz" wrap="square" lIns="0" tIns="116840" rIns="0" bIns="0" rtlCol="0" anchor="t">
            <a:spAutoFit/>
          </a:bodyPr>
          <a:lstStyle/>
          <a:p>
            <a:pPr marL="342900" indent="-342900" algn="just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fr-FR" b="1" spc="-5" dirty="0">
                <a:solidFill>
                  <a:srgbClr val="FAEB00"/>
                </a:solidFill>
                <a:latin typeface="Proxima Nova"/>
                <a:ea typeface="+mn-lt"/>
                <a:cs typeface="Arial"/>
              </a:rPr>
              <a:t>La traduction est disponible en anglais et français.</a:t>
            </a:r>
          </a:p>
          <a:p>
            <a:pPr marL="800100" lvl="1" indent="-342900" algn="just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r-FR" spc="-5" dirty="0">
                <a:solidFill>
                  <a:schemeClr val="bg1"/>
                </a:solidFill>
                <a:latin typeface="Proxima Nova"/>
                <a:ea typeface="+mn-lt"/>
                <a:cs typeface="Arial"/>
              </a:rPr>
              <a:t>Veuillez sélectionner votre langue préférée en utilisant le bouton “Interprétation” sur Zoom.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fr-FR" spc="-5" dirty="0">
                <a:solidFill>
                  <a:schemeClr val="bg1"/>
                </a:solidFill>
                <a:latin typeface="Proxima Nova"/>
                <a:ea typeface="+mn-lt"/>
                <a:cs typeface="Arial"/>
              </a:rPr>
              <a:t>Cliquez sur "Options d'affichage" en haut de votre écran, puis dans le menu déroulant, cliquez sur la langue d'affichage de votre choix, soit "ANGLAIS (HCR)", soit "FRANÇAIS (HCR)« 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endParaRPr lang="fr-FR" spc="-5" dirty="0">
              <a:solidFill>
                <a:schemeClr val="bg1"/>
              </a:solidFill>
              <a:latin typeface="Proxima Nova"/>
              <a:ea typeface="+mn-lt"/>
              <a:cs typeface="Arial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fr-FR" spc="-5" dirty="0">
                <a:solidFill>
                  <a:schemeClr val="bg1"/>
                </a:solidFill>
                <a:latin typeface="Proxima Nova"/>
                <a:ea typeface="+mn-lt"/>
                <a:cs typeface="Arial"/>
              </a:rPr>
              <a:t>Veuillez indiquer votre </a:t>
            </a:r>
            <a:r>
              <a:rPr lang="fr-FR" b="1" spc="-5" dirty="0">
                <a:solidFill>
                  <a:srgbClr val="FAEB00"/>
                </a:solidFill>
                <a:latin typeface="Proxima Nova"/>
                <a:ea typeface="+mn-lt"/>
                <a:cs typeface="Arial"/>
              </a:rPr>
              <a:t>souhait de prendre la parole </a:t>
            </a:r>
            <a:r>
              <a:rPr lang="fr-FR" spc="-5" dirty="0">
                <a:solidFill>
                  <a:schemeClr val="bg1"/>
                </a:solidFill>
                <a:latin typeface="Proxima Nova"/>
                <a:ea typeface="+mn-lt"/>
                <a:cs typeface="Arial"/>
              </a:rPr>
              <a:t>dans le chat Zoom :</a:t>
            </a:r>
            <a:endParaRPr lang="fr-FR" spc="-5" dirty="0">
              <a:solidFill>
                <a:schemeClr val="bg1"/>
              </a:solidFill>
              <a:latin typeface="Proxima Nova"/>
              <a:ea typeface="+mn-lt"/>
              <a:cs typeface="Arial" panose="020B0604020202020204" pitchFamily="34" charset="0"/>
            </a:endParaRPr>
          </a:p>
          <a:p>
            <a:pPr marL="742950" lvl="1" indent="-285750" algn="just">
              <a:buFont typeface="Arial"/>
              <a:buChar char="•"/>
            </a:pPr>
            <a:r>
              <a:rPr lang="fr-FR" spc="-5" dirty="0">
                <a:solidFill>
                  <a:schemeClr val="bg1"/>
                </a:solidFill>
                <a:latin typeface="Proxima Nova"/>
                <a:ea typeface="+mn-lt"/>
                <a:cs typeface="Arial"/>
              </a:rPr>
              <a:t>Veuillez indiquer le </a:t>
            </a:r>
            <a:r>
              <a:rPr lang="fr-FR" b="1" spc="-5" dirty="0">
                <a:solidFill>
                  <a:srgbClr val="FAEB00"/>
                </a:solidFill>
                <a:latin typeface="Proxima Nova"/>
                <a:ea typeface="+mn-lt"/>
                <a:cs typeface="Arial"/>
              </a:rPr>
              <a:t>nom de votre gouvernement ou organisation </a:t>
            </a:r>
            <a:r>
              <a:rPr lang="fr-FR" spc="-5" dirty="0">
                <a:solidFill>
                  <a:schemeClr val="bg1"/>
                </a:solidFill>
                <a:latin typeface="Proxima Nova"/>
                <a:ea typeface="+mn-lt"/>
                <a:cs typeface="Arial"/>
              </a:rPr>
              <a:t>ainsi que</a:t>
            </a:r>
            <a:r>
              <a:rPr lang="fr-FR" b="1" spc="-5" dirty="0">
                <a:solidFill>
                  <a:srgbClr val="FAEB00"/>
                </a:solidFill>
                <a:latin typeface="Proxima Nova"/>
                <a:ea typeface="+mn-lt"/>
                <a:cs typeface="Arial"/>
              </a:rPr>
              <a:t> votre titre</a:t>
            </a:r>
            <a:r>
              <a:rPr lang="fr-FR" spc="-5" dirty="0">
                <a:solidFill>
                  <a:srgbClr val="FFFF00"/>
                </a:solidFill>
                <a:latin typeface="Proxima Nova"/>
                <a:ea typeface="+mn-lt"/>
                <a:cs typeface="Arial"/>
              </a:rPr>
              <a:t>.</a:t>
            </a:r>
            <a:endParaRPr lang="fr-FR" spc="-5" dirty="0">
              <a:solidFill>
                <a:schemeClr val="bg1"/>
              </a:solidFill>
              <a:latin typeface="Proxima Nova"/>
              <a:ea typeface="+mn-lt"/>
              <a:cs typeface="Arial" panose="020B0604020202020204" pitchFamily="34" charset="0"/>
            </a:endParaRPr>
          </a:p>
          <a:p>
            <a:pPr marL="742950" lvl="1" indent="-285750" algn="just">
              <a:buFont typeface="Arial"/>
              <a:buChar char="•"/>
            </a:pPr>
            <a:r>
              <a:rPr lang="fr-FR" dirty="0">
                <a:solidFill>
                  <a:schemeClr val="bg1"/>
                </a:solidFill>
                <a:latin typeface="Proxima Nova"/>
                <a:ea typeface="+mn-lt"/>
                <a:cs typeface="Arial"/>
              </a:rPr>
              <a:t>Si vous </a:t>
            </a:r>
            <a:r>
              <a:rPr lang="fr-FR" b="1" dirty="0">
                <a:solidFill>
                  <a:srgbClr val="FAEB00"/>
                </a:solidFill>
                <a:latin typeface="Proxima Nova"/>
                <a:ea typeface="+mn-lt"/>
                <a:cs typeface="Arial"/>
              </a:rPr>
              <a:t>avez demandé de prendre la parole en avance</a:t>
            </a:r>
            <a:r>
              <a:rPr lang="fr-FR" dirty="0">
                <a:solidFill>
                  <a:schemeClr val="bg1"/>
                </a:solidFill>
                <a:latin typeface="Proxima Nova"/>
                <a:ea typeface="+mn-lt"/>
                <a:cs typeface="Arial"/>
              </a:rPr>
              <a:t>, veuillez indiquer votre présence dans le chat.</a:t>
            </a:r>
          </a:p>
          <a:p>
            <a:pPr marL="342900" indent="-342900" algn="just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fr-FR" spc="-5" dirty="0">
              <a:solidFill>
                <a:schemeClr val="bg1"/>
              </a:solidFill>
              <a:latin typeface="Proxima Nova"/>
              <a:cs typeface="Arial" panose="020B0604020202020204" pitchFamily="34" charset="0"/>
            </a:endParaRPr>
          </a:p>
          <a:p>
            <a:pPr marL="342900" indent="-342900" algn="just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fr-FR" b="1" spc="-5" dirty="0">
                <a:solidFill>
                  <a:srgbClr val="FAEB00"/>
                </a:solidFill>
                <a:latin typeface="Proxima Nova"/>
                <a:ea typeface="+mn-lt"/>
                <a:cs typeface="Arial"/>
              </a:rPr>
              <a:t>Les questions pour les panélistes</a:t>
            </a:r>
            <a:r>
              <a:rPr lang="fr-FR" spc="-5" dirty="0">
                <a:solidFill>
                  <a:srgbClr val="FAEB00"/>
                </a:solidFill>
                <a:latin typeface="Proxima Nova"/>
                <a:ea typeface="+mn-lt"/>
                <a:cs typeface="Arial"/>
              </a:rPr>
              <a:t> </a:t>
            </a:r>
            <a:r>
              <a:rPr lang="fr-FR" spc="-5" dirty="0">
                <a:solidFill>
                  <a:schemeClr val="bg1"/>
                </a:solidFill>
                <a:latin typeface="Proxima Nova"/>
                <a:ea typeface="+mn-lt"/>
                <a:cs typeface="Arial"/>
              </a:rPr>
              <a:t>pourront être posées dans le chat.</a:t>
            </a:r>
          </a:p>
          <a:p>
            <a:pPr marL="342900" indent="-342900" algn="just">
              <a:buClr>
                <a:schemeClr val="bg1"/>
              </a:buClr>
              <a:buFont typeface="Wingdings" panose="05000000000000000000" pitchFamily="2" charset="2"/>
              <a:buChar char="§"/>
            </a:pPr>
            <a:endParaRPr lang="fr-FR" dirty="0">
              <a:solidFill>
                <a:schemeClr val="bg1"/>
              </a:solidFill>
              <a:latin typeface="Proxima Nova"/>
              <a:cs typeface="Arial"/>
            </a:endParaRPr>
          </a:p>
          <a:p>
            <a:pPr marL="342900" indent="-342900" algn="just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fr-FR" b="1" spc="-5" dirty="0">
                <a:solidFill>
                  <a:srgbClr val="FAEB00"/>
                </a:solidFill>
                <a:latin typeface="Proxima Nova"/>
                <a:ea typeface="+mn-lt"/>
                <a:cs typeface="Arial"/>
              </a:rPr>
              <a:t>Les déclarations écrites </a:t>
            </a:r>
            <a:r>
              <a:rPr lang="fr-FR" spc="-5" dirty="0">
                <a:solidFill>
                  <a:schemeClr val="bg1"/>
                </a:solidFill>
                <a:latin typeface="Proxima Nova"/>
                <a:ea typeface="+mn-lt"/>
                <a:cs typeface="Arial"/>
              </a:rPr>
              <a:t>à poster en ligne peuvent être envoyées à </a:t>
            </a:r>
            <a:r>
              <a:rPr lang="fr-FR" b="1" spc="-5" dirty="0">
                <a:solidFill>
                  <a:schemeClr val="bg1"/>
                </a:solidFill>
                <a:latin typeface="Proxima Nova"/>
                <a:ea typeface="+mn-lt"/>
                <a:cs typeface="Arial"/>
              </a:rPr>
              <a:t>hqgcr@unhcr.org</a:t>
            </a:r>
            <a:r>
              <a:rPr lang="fr-FR" spc="-5" dirty="0">
                <a:solidFill>
                  <a:schemeClr val="bg1"/>
                </a:solidFill>
                <a:latin typeface="Proxima Nova"/>
                <a:ea typeface="+mn-lt"/>
                <a:cs typeface="Arial"/>
              </a:rPr>
              <a:t>.</a:t>
            </a:r>
            <a:endParaRPr lang="fr-FR" dirty="0">
              <a:solidFill>
                <a:schemeClr val="bg1"/>
              </a:solidFill>
              <a:latin typeface="Proxima Nova"/>
              <a:ea typeface="+mn-lt"/>
              <a:cs typeface="Arial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fr-FR" spc="-5" dirty="0">
              <a:solidFill>
                <a:schemeClr val="bg1"/>
              </a:solidFill>
              <a:latin typeface="Proxima Nova"/>
              <a:ea typeface="+mn-lt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fr-FR" spc="-5" dirty="0">
                <a:solidFill>
                  <a:schemeClr val="bg1"/>
                </a:solidFill>
                <a:latin typeface="Proxima Nova"/>
                <a:ea typeface="+mn-lt"/>
                <a:cs typeface="Arial"/>
              </a:rPr>
              <a:t>La </a:t>
            </a:r>
            <a:r>
              <a:rPr lang="fr-FR" b="1" spc="-5" dirty="0">
                <a:solidFill>
                  <a:srgbClr val="FAEB00"/>
                </a:solidFill>
                <a:latin typeface="Proxima Nova"/>
                <a:ea typeface="+mn-lt"/>
                <a:cs typeface="Arial"/>
              </a:rPr>
              <a:t>présentation et le résumé </a:t>
            </a:r>
            <a:r>
              <a:rPr lang="fr-FR" spc="-5" dirty="0">
                <a:solidFill>
                  <a:schemeClr val="bg1"/>
                </a:solidFill>
                <a:latin typeface="Proxima Nova"/>
                <a:ea typeface="+mn-lt"/>
                <a:cs typeface="Arial"/>
              </a:rPr>
              <a:t>de la réunion seront mis en ligne sur </a:t>
            </a:r>
            <a:r>
              <a:rPr lang="fr-FR" b="1" u="sng" spc="-5" dirty="0">
                <a:solidFill>
                  <a:schemeClr val="bg1"/>
                </a:solidFill>
                <a:latin typeface="Proxima Nova"/>
                <a:ea typeface="+mn-lt"/>
                <a:cs typeface="Arial"/>
              </a:rPr>
              <a:t>https://www.unhcr.org/events/briefings-and-meetings-2023</a:t>
            </a:r>
            <a:r>
              <a:rPr lang="fr-FR" spc="-5" dirty="0">
                <a:solidFill>
                  <a:schemeClr val="bg1"/>
                </a:solidFill>
                <a:latin typeface="Proxima Nova"/>
                <a:ea typeface="+mn-lt"/>
                <a:cs typeface="Arial"/>
              </a:rPr>
              <a:t>. 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fr-FR" spc="-5" dirty="0">
              <a:solidFill>
                <a:schemeClr val="bg1"/>
              </a:solidFill>
              <a:latin typeface="Proxima Nova"/>
              <a:ea typeface="+mn-lt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fr-FR" spc="-5" dirty="0">
                <a:solidFill>
                  <a:schemeClr val="bg1"/>
                </a:solidFill>
                <a:latin typeface="Proxima Nova"/>
                <a:ea typeface="+mn-lt"/>
                <a:cs typeface="Arial"/>
              </a:rPr>
              <a:t>Pour tout </a:t>
            </a:r>
            <a:r>
              <a:rPr lang="fr-FR" b="1" spc="-5" dirty="0">
                <a:solidFill>
                  <a:srgbClr val="FAEB00"/>
                </a:solidFill>
                <a:latin typeface="Proxima Nova"/>
                <a:ea typeface="+mn-lt"/>
                <a:cs typeface="Arial"/>
              </a:rPr>
              <a:t>problème technique </a:t>
            </a:r>
            <a:r>
              <a:rPr lang="fr-FR" spc="-5" dirty="0">
                <a:solidFill>
                  <a:schemeClr val="bg1"/>
                </a:solidFill>
                <a:latin typeface="Proxima Nova"/>
                <a:ea typeface="+mn-lt"/>
                <a:cs typeface="Arial"/>
              </a:rPr>
              <a:t>pendant la réunion, veuillez contacter </a:t>
            </a:r>
            <a:r>
              <a:rPr lang="fr-FR" b="1" spc="-5" dirty="0">
                <a:solidFill>
                  <a:schemeClr val="bg1"/>
                </a:solidFill>
                <a:latin typeface="Proxima Nova"/>
                <a:ea typeface="+mn-lt"/>
                <a:cs typeface="Arial"/>
              </a:rPr>
              <a:t>hqgcr@unhcr.org</a:t>
            </a:r>
            <a:r>
              <a:rPr lang="fr-FR" spc="-5" dirty="0">
                <a:solidFill>
                  <a:schemeClr val="bg1"/>
                </a:solidFill>
                <a:latin typeface="Proxima Nova"/>
                <a:ea typeface="+mn-lt"/>
                <a:cs typeface="Arial"/>
              </a:rPr>
              <a:t>.</a:t>
            </a:r>
            <a:endParaRPr lang="fr-FR" dirty="0">
              <a:solidFill>
                <a:schemeClr val="bg1"/>
              </a:solidFill>
              <a:latin typeface="Proxima Nova"/>
              <a:cs typeface="Arial"/>
            </a:endParaRPr>
          </a:p>
          <a:p>
            <a:pPr algn="just"/>
            <a:endParaRPr lang="fr-FR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AE4AB0-3CC3-3886-00B3-84E09D0669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4391" y="1274270"/>
            <a:ext cx="6698560" cy="14631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D4A5617-6E4B-5FAB-4398-3B1C9F8D28D9}"/>
              </a:ext>
            </a:extLst>
          </p:cNvPr>
          <p:cNvSpPr txBox="1"/>
          <p:nvPr/>
        </p:nvSpPr>
        <p:spPr>
          <a:xfrm>
            <a:off x="8388626" y="1636522"/>
            <a:ext cx="2557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AEB00"/>
                </a:solidFill>
              </a:rPr>
              <a:t>Title: 120 characters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AFCD366-C96A-F740-BE92-B8BB991885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4391" y="2953868"/>
            <a:ext cx="5325855" cy="3757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6608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E12F5A-E69B-CD41-01F3-A990C1DBE3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0400" y="1400613"/>
            <a:ext cx="5753599" cy="3261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1980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269140-358E-611C-0185-97E7F936E4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502" y="2038533"/>
            <a:ext cx="6492803" cy="3436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1224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0243748-612B-CF69-0F2A-7455CA7C4A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2052" y="1959058"/>
            <a:ext cx="6485182" cy="2522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1118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EDD5F5-CCA6-5B43-15D9-F1B1FD073C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0581" y="1790558"/>
            <a:ext cx="6210838" cy="3276884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CD005BF8-8A40-D636-2C62-DE0F649A14C4}"/>
              </a:ext>
            </a:extLst>
          </p:cNvPr>
          <p:cNvCxnSpPr>
            <a:cxnSpLocks/>
          </p:cNvCxnSpPr>
          <p:nvPr/>
        </p:nvCxnSpPr>
        <p:spPr>
          <a:xfrm>
            <a:off x="1292087" y="2405270"/>
            <a:ext cx="1977887" cy="616226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1D33DEF-A79E-CFFB-022E-2C3275FCCAE2}"/>
              </a:ext>
            </a:extLst>
          </p:cNvPr>
          <p:cNvCxnSpPr/>
          <p:nvPr/>
        </p:nvCxnSpPr>
        <p:spPr>
          <a:xfrm flipH="1">
            <a:off x="6652592" y="3173896"/>
            <a:ext cx="1510748" cy="1113182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96383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751D9D-F328-76BB-611A-613771684E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341" y="103447"/>
            <a:ext cx="6797629" cy="57764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FA48D0D-4B45-8117-942D-C0C27CA85B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5224" y="4340317"/>
            <a:ext cx="6820491" cy="2331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0362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751D9D-F328-76BB-611A-613771684E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341" y="103447"/>
            <a:ext cx="6797629" cy="57764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FA48D0D-4B45-8117-942D-C0C27CA85B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5224" y="4340317"/>
            <a:ext cx="6820491" cy="233192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D8301E0-1867-7219-C671-CD4985D7F3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2919" y="0"/>
            <a:ext cx="93861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4393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FA48D0D-4B45-8117-942D-C0C27CA85B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1477" y="1318821"/>
            <a:ext cx="6820491" cy="23319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250010A-1227-EB22-25C2-9DA6369844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1927" y="3935331"/>
            <a:ext cx="6988146" cy="1531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7015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851651" y="3739208"/>
            <a:ext cx="10104755" cy="0"/>
          </a:xfrm>
          <a:custGeom>
            <a:avLst/>
            <a:gdLst/>
            <a:ahLst/>
            <a:cxnLst/>
            <a:rect l="l" t="t" r="r" b="b"/>
            <a:pathLst>
              <a:path w="10104755">
                <a:moveTo>
                  <a:pt x="0" y="0"/>
                </a:moveTo>
                <a:lnTo>
                  <a:pt x="10104247" y="0"/>
                </a:lnTo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C636232-7803-D64D-CEEC-914CB7536F9F}"/>
              </a:ext>
            </a:extLst>
          </p:cNvPr>
          <p:cNvSpPr txBox="1"/>
          <p:nvPr/>
        </p:nvSpPr>
        <p:spPr>
          <a:xfrm>
            <a:off x="334154" y="1954104"/>
            <a:ext cx="11523689" cy="178510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defRPr/>
            </a:pPr>
            <a:r>
              <a:rPr lang="fr-FR" sz="4000" b="1" spc="-5" dirty="0">
                <a:solidFill>
                  <a:srgbClr val="FAEB00"/>
                </a:solidFill>
                <a:latin typeface="Proxima Nova"/>
                <a:ea typeface="lato"/>
                <a:cs typeface="Arial"/>
              </a:rPr>
              <a:t>Intervention des participants et questions-réponses sur les engagements multipartites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-5" normalizeH="0" baseline="0" noProof="0" dirty="0">
              <a:ln>
                <a:noFill/>
              </a:ln>
              <a:solidFill>
                <a:srgbClr val="FAEB00"/>
              </a:solidFill>
              <a:effectLst/>
              <a:uLnTx/>
              <a:uFillTx/>
              <a:latin typeface="Proxima Nova"/>
              <a:cs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A11513-F0B1-030D-F606-BF1FD2609131}"/>
              </a:ext>
            </a:extLst>
          </p:cNvPr>
          <p:cNvSpPr txBox="1"/>
          <p:nvPr/>
        </p:nvSpPr>
        <p:spPr>
          <a:xfrm>
            <a:off x="1363978" y="4177266"/>
            <a:ext cx="94640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  <a:tabLst>
                <a:tab pos="1440180" algn="l"/>
              </a:tabLst>
            </a:pPr>
            <a:r>
              <a:rPr lang="fr-FR" sz="2800" dirty="0">
                <a:solidFill>
                  <a:schemeClr val="bg1"/>
                </a:solidFill>
                <a:effectLst/>
                <a:latin typeface="Proxima Nova"/>
                <a:ea typeface="Yu Mincho" panose="02020400000000000000" pitchFamily="18" charset="-128"/>
                <a:cs typeface="Arial" panose="020B0604020202020204" pitchFamily="34" charset="0"/>
              </a:rPr>
              <a:t>M. Ziad Ayad, Officier principal des politiques, HCR</a:t>
            </a:r>
          </a:p>
        </p:txBody>
      </p:sp>
    </p:spTree>
    <p:extLst>
      <p:ext uri="{BB962C8B-B14F-4D97-AF65-F5344CB8AC3E}">
        <p14:creationId xmlns:p14="http://schemas.microsoft.com/office/powerpoint/2010/main" val="36392466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043619" y="3882643"/>
            <a:ext cx="10104755" cy="0"/>
          </a:xfrm>
          <a:custGeom>
            <a:avLst/>
            <a:gdLst/>
            <a:ahLst/>
            <a:cxnLst/>
            <a:rect l="l" t="t" r="r" b="b"/>
            <a:pathLst>
              <a:path w="10104755">
                <a:moveTo>
                  <a:pt x="0" y="0"/>
                </a:moveTo>
                <a:lnTo>
                  <a:pt x="10104247" y="0"/>
                </a:lnTo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C636232-7803-D64D-CEEC-914CB7536F9F}"/>
              </a:ext>
            </a:extLst>
          </p:cNvPr>
          <p:cNvSpPr txBox="1"/>
          <p:nvPr/>
        </p:nvSpPr>
        <p:spPr>
          <a:xfrm>
            <a:off x="334151" y="2605370"/>
            <a:ext cx="11523689" cy="25545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defRPr/>
            </a:pPr>
            <a:r>
              <a:rPr lang="en-US" sz="4000" b="1" spc="-5" dirty="0">
                <a:solidFill>
                  <a:srgbClr val="FAEB00"/>
                </a:solidFill>
                <a:latin typeface="Proxima Nova"/>
                <a:ea typeface="lato"/>
                <a:cs typeface="lato"/>
              </a:rPr>
              <a:t>Conclusion</a:t>
            </a:r>
            <a:endParaRPr lang="en-US" dirty="0">
              <a:solidFill>
                <a:srgbClr val="FAEB00"/>
              </a:solidFill>
              <a:latin typeface="Proxima Nova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-5" normalizeH="0" baseline="0" noProof="0" dirty="0">
              <a:ln>
                <a:noFill/>
              </a:ln>
              <a:solidFill>
                <a:srgbClr val="FAEB00"/>
              </a:solidFill>
              <a:effectLst/>
              <a:uLnTx/>
              <a:uFillTx/>
              <a:latin typeface="Proxima Nova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-5" normalizeH="0" baseline="0" noProof="0" dirty="0">
              <a:ln>
                <a:noFill/>
              </a:ln>
              <a:solidFill>
                <a:srgbClr val="FAEB00"/>
              </a:solidFill>
              <a:effectLst/>
              <a:uLnTx/>
              <a:uFillTx/>
              <a:latin typeface="Proxima Nova"/>
              <a:cs typeface="Arial"/>
            </a:endParaRPr>
          </a:p>
          <a:p>
            <a:pPr algn="ctr">
              <a:defRPr/>
            </a:pPr>
            <a:r>
              <a:rPr lang="fr-FR" sz="3000" spc="-5" dirty="0">
                <a:solidFill>
                  <a:schemeClr val="bg1"/>
                </a:solidFill>
                <a:latin typeface="Proxima Nova"/>
                <a:ea typeface="lato"/>
                <a:cs typeface="Arial"/>
              </a:rPr>
              <a:t>Mme. Perveen Ali, Responsable de l’équipe en charge de  la coordination du Pacte Mondial sur les réfugiés, HCR</a:t>
            </a:r>
          </a:p>
        </p:txBody>
      </p:sp>
    </p:spTree>
    <p:extLst>
      <p:ext uri="{BB962C8B-B14F-4D97-AF65-F5344CB8AC3E}">
        <p14:creationId xmlns:p14="http://schemas.microsoft.com/office/powerpoint/2010/main" val="766514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8238" y="2726392"/>
            <a:ext cx="2291264" cy="504625"/>
          </a:xfrm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GB" sz="3200" spc="-5" dirty="0">
                <a:solidFill>
                  <a:srgbClr val="FAEB00"/>
                </a:solidFill>
                <a:latin typeface="Proxima Nova"/>
              </a:rPr>
              <a:t>A</a:t>
            </a:r>
            <a:r>
              <a:rPr lang="en-GB" sz="3200" spc="-20" dirty="0">
                <a:solidFill>
                  <a:srgbClr val="FAEB00"/>
                </a:solidFill>
                <a:latin typeface="Proxima Nova"/>
              </a:rPr>
              <a:t>G</a:t>
            </a:r>
            <a:r>
              <a:rPr lang="en-GB" sz="3200" spc="-5" dirty="0">
                <a:solidFill>
                  <a:srgbClr val="FAEB00"/>
                </a:solidFill>
                <a:latin typeface="Proxima Nova"/>
              </a:rPr>
              <a:t>EN</a:t>
            </a:r>
            <a:r>
              <a:rPr lang="en-GB" sz="3200" spc="-25" dirty="0">
                <a:solidFill>
                  <a:srgbClr val="FAEB00"/>
                </a:solidFill>
                <a:latin typeface="Proxima Nova"/>
              </a:rPr>
              <a:t>D</a:t>
            </a:r>
            <a:r>
              <a:rPr lang="en-GB" sz="3200" spc="-5" dirty="0">
                <a:solidFill>
                  <a:srgbClr val="FAEB00"/>
                </a:solidFill>
                <a:latin typeface="Proxima Nova"/>
              </a:rPr>
              <a:t>A</a:t>
            </a:r>
            <a:endParaRPr lang="en-GB" sz="3200" dirty="0">
              <a:solidFill>
                <a:srgbClr val="FAEB00"/>
              </a:solidFill>
              <a:latin typeface="Proxima Nov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126326" y="1434033"/>
            <a:ext cx="7923491" cy="386644"/>
          </a:xfrm>
          <a:prstGeom prst="rect">
            <a:avLst/>
          </a:prstGeom>
        </p:spPr>
        <p:txBody>
          <a:bodyPr vert="horz" wrap="square" lIns="0" tIns="78105" rIns="0" bIns="0" rtlCol="0" anchor="t">
            <a:spAutoFit/>
          </a:bodyPr>
          <a:lstStyle/>
          <a:p>
            <a:pPr marL="527685" marR="0" lvl="0" indent="-515620" algn="l" defTabSz="914400" rtl="0" eaLnBrk="1" fontAlgn="auto" latinLnBrk="0" hangingPunct="1">
              <a:lnSpc>
                <a:spcPct val="100000"/>
              </a:lnSpc>
              <a:spcBef>
                <a:spcPts val="615"/>
              </a:spcBef>
              <a:spcAft>
                <a:spcPts val="0"/>
              </a:spcAft>
              <a:buClr>
                <a:srgbClr val="F9EB00"/>
              </a:buClr>
              <a:buSzTx/>
              <a:buFontTx/>
              <a:buAutoNum type="arabicPeriod"/>
              <a:tabLst>
                <a:tab pos="527685" algn="l"/>
                <a:tab pos="528320" algn="l"/>
              </a:tabLst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AC0A6C-C96B-4E31-9CBD-846EAAF99833}"/>
              </a:ext>
            </a:extLst>
          </p:cNvPr>
          <p:cNvSpPr txBox="1"/>
          <p:nvPr/>
        </p:nvSpPr>
        <p:spPr>
          <a:xfrm>
            <a:off x="3430018" y="1189654"/>
            <a:ext cx="8493041" cy="560153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AEB00"/>
                </a:solidFill>
                <a:effectLst/>
                <a:uLnTx/>
                <a:uFillTx/>
                <a:latin typeface="Proxima Nova"/>
                <a:ea typeface="Lato"/>
                <a:cs typeface="Arial"/>
              </a:rPr>
              <a:t>Introduction et mise </a:t>
            </a:r>
            <a:r>
              <a:rPr lang="en-US" sz="2000" b="1" dirty="0">
                <a:solidFill>
                  <a:srgbClr val="FAEB00"/>
                </a:solidFill>
                <a:latin typeface="Proxima Nova"/>
                <a:ea typeface="Lato"/>
                <a:cs typeface="Arial"/>
              </a:rPr>
              <a:t>à jour sur le Forum Mondial sur les </a:t>
            </a:r>
            <a:r>
              <a:rPr lang="en-US" sz="2000" b="1" dirty="0" err="1">
                <a:solidFill>
                  <a:srgbClr val="FAEB00"/>
                </a:solidFill>
                <a:latin typeface="Proxima Nova"/>
                <a:ea typeface="Lato"/>
                <a:cs typeface="Arial"/>
              </a:rPr>
              <a:t>Réfugiés</a:t>
            </a:r>
            <a:endParaRPr lang="en-US" sz="2000" b="1" dirty="0">
              <a:solidFill>
                <a:srgbClr val="FAEB00"/>
              </a:solidFill>
              <a:latin typeface="Proxima Nova"/>
              <a:ea typeface="Lato"/>
              <a:cs typeface="Arial"/>
            </a:endParaRPr>
          </a:p>
          <a:p>
            <a:pPr>
              <a:defRPr/>
            </a:pPr>
            <a:r>
              <a:rPr lang="en-GB" dirty="0" err="1">
                <a:solidFill>
                  <a:schemeClr val="bg1"/>
                </a:solidFill>
                <a:latin typeface="Proxima Nova"/>
                <a:cs typeface="Arial"/>
              </a:rPr>
              <a:t>Mme</a:t>
            </a:r>
            <a:r>
              <a:rPr lang="en-GB" b="0" i="0" dirty="0" err="1">
                <a:solidFill>
                  <a:schemeClr val="bg1"/>
                </a:solidFill>
                <a:effectLst/>
                <a:latin typeface="Proxima Nova"/>
                <a:cs typeface="Arial"/>
              </a:rPr>
              <a:t>.</a:t>
            </a:r>
            <a:r>
              <a:rPr lang="en-GB" b="0" i="0" dirty="0">
                <a:solidFill>
                  <a:schemeClr val="bg1"/>
                </a:solidFill>
                <a:effectLst/>
                <a:latin typeface="Proxima Nova"/>
                <a:cs typeface="Arial"/>
              </a:rPr>
              <a:t> </a:t>
            </a:r>
            <a:r>
              <a:rPr lang="en-GB" dirty="0">
                <a:solidFill>
                  <a:schemeClr val="bg1"/>
                </a:solidFill>
                <a:latin typeface="Proxima Nova"/>
                <a:cs typeface="Arial"/>
              </a:rPr>
              <a:t>Perveen Ali</a:t>
            </a:r>
            <a:r>
              <a:rPr lang="en-GB" b="0" dirty="0">
                <a:solidFill>
                  <a:schemeClr val="bg1"/>
                </a:solidFill>
                <a:effectLst/>
                <a:latin typeface="Proxima Nova"/>
                <a:cs typeface="Arial"/>
              </a:rPr>
              <a:t>,</a:t>
            </a:r>
            <a:r>
              <a:rPr lang="en-GB" dirty="0">
                <a:solidFill>
                  <a:schemeClr val="bg1"/>
                </a:solidFill>
                <a:latin typeface="Proxima Nova"/>
                <a:cs typeface="Arial"/>
              </a:rPr>
              <a:t> </a:t>
            </a:r>
            <a:r>
              <a:rPr lang="fr-FR" i="1" dirty="0">
                <a:solidFill>
                  <a:schemeClr val="bg1"/>
                </a:solidFill>
                <a:latin typeface="Proxima Nova"/>
                <a:cs typeface="Arial"/>
              </a:rPr>
              <a:t>Responsable de l’équipe en charge de la coordination du Pacte Mondial sur les réfugiés, HCR</a:t>
            </a:r>
          </a:p>
          <a:p>
            <a:endParaRPr lang="en-US" sz="2000" b="1" i="0" dirty="0">
              <a:solidFill>
                <a:srgbClr val="FAEB00"/>
              </a:solidFill>
              <a:effectLst/>
              <a:latin typeface="Proxima Nova"/>
              <a:cs typeface="Arial" panose="020B0604020202020204" pitchFamily="34" charset="0"/>
            </a:endParaRPr>
          </a:p>
          <a:p>
            <a:r>
              <a:rPr lang="en-US" sz="2000" b="1" dirty="0" err="1">
                <a:solidFill>
                  <a:srgbClr val="FAEB00"/>
                </a:solidFill>
                <a:latin typeface="Proxima Nova"/>
                <a:ea typeface="lato"/>
                <a:cs typeface="Arial"/>
              </a:rPr>
              <a:t>Démonstration</a:t>
            </a:r>
            <a:r>
              <a:rPr lang="en-US" sz="2000" b="1" dirty="0">
                <a:solidFill>
                  <a:srgbClr val="FAEB00"/>
                </a:solidFill>
                <a:latin typeface="Proxima Nova"/>
                <a:ea typeface="lato"/>
                <a:cs typeface="Arial"/>
              </a:rPr>
              <a:t> du </a:t>
            </a:r>
            <a:r>
              <a:rPr lang="en-US" sz="2000" b="1" dirty="0" err="1">
                <a:solidFill>
                  <a:srgbClr val="FAEB00"/>
                </a:solidFill>
                <a:latin typeface="Proxima Nova"/>
                <a:ea typeface="lato"/>
                <a:cs typeface="Arial"/>
              </a:rPr>
              <a:t>formulaire</a:t>
            </a:r>
            <a:r>
              <a:rPr lang="en-US" sz="2000" b="1" dirty="0">
                <a:solidFill>
                  <a:srgbClr val="FAEB00"/>
                </a:solidFill>
                <a:latin typeface="Proxima Nova"/>
                <a:ea typeface="lato"/>
                <a:cs typeface="Arial"/>
              </a:rPr>
              <a:t> de </a:t>
            </a:r>
            <a:r>
              <a:rPr lang="en-US" sz="2000" b="1" dirty="0" err="1">
                <a:solidFill>
                  <a:srgbClr val="FAEB00"/>
                </a:solidFill>
                <a:latin typeface="Proxima Nova"/>
                <a:ea typeface="lato"/>
                <a:cs typeface="Arial"/>
              </a:rPr>
              <a:t>soumission</a:t>
            </a:r>
            <a:r>
              <a:rPr lang="en-US" sz="2000" b="1" dirty="0">
                <a:solidFill>
                  <a:srgbClr val="FAEB00"/>
                </a:solidFill>
                <a:latin typeface="Proxima Nova"/>
                <a:ea typeface="lato"/>
                <a:cs typeface="Arial"/>
              </a:rPr>
              <a:t> </a:t>
            </a:r>
            <a:r>
              <a:rPr lang="en-US" sz="2000" b="1" dirty="0" err="1">
                <a:solidFill>
                  <a:srgbClr val="FAEB00"/>
                </a:solidFill>
                <a:latin typeface="Proxima Nova"/>
                <a:ea typeface="lato"/>
                <a:cs typeface="Arial"/>
              </a:rPr>
              <a:t>d’engagements</a:t>
            </a:r>
            <a:endParaRPr lang="en-US" sz="2000" b="1" dirty="0">
              <a:solidFill>
                <a:srgbClr val="FAEB00"/>
              </a:solidFill>
              <a:latin typeface="Proxima Nova"/>
              <a:ea typeface="lato"/>
              <a:cs typeface="Arial"/>
            </a:endParaRPr>
          </a:p>
          <a:p>
            <a:r>
              <a:rPr lang="en-US" dirty="0">
                <a:solidFill>
                  <a:schemeClr val="bg1"/>
                </a:solidFill>
                <a:latin typeface="Proxima Nova"/>
                <a:ea typeface="lato"/>
                <a:cs typeface="Arial"/>
              </a:rPr>
              <a:t>M. Radu Barza, </a:t>
            </a:r>
            <a:r>
              <a:rPr lang="en-US" i="1" dirty="0" err="1">
                <a:solidFill>
                  <a:schemeClr val="bg1"/>
                </a:solidFill>
                <a:latin typeface="Proxima Nova"/>
                <a:ea typeface="lato"/>
                <a:cs typeface="Arial"/>
              </a:rPr>
              <a:t>Officier</a:t>
            </a:r>
            <a:r>
              <a:rPr lang="en-US" i="1" dirty="0">
                <a:solidFill>
                  <a:schemeClr val="bg1"/>
                </a:solidFill>
                <a:latin typeface="Proxima Nova"/>
                <a:ea typeface="lato"/>
                <a:cs typeface="Arial"/>
              </a:rPr>
              <a:t> de gestion des </a:t>
            </a:r>
            <a:r>
              <a:rPr lang="en-US" i="1" dirty="0" err="1">
                <a:solidFill>
                  <a:schemeClr val="bg1"/>
                </a:solidFill>
                <a:latin typeface="Proxima Nova"/>
                <a:ea typeface="lato"/>
                <a:cs typeface="Arial"/>
              </a:rPr>
              <a:t>données</a:t>
            </a:r>
            <a:r>
              <a:rPr lang="en-US" i="1" dirty="0">
                <a:solidFill>
                  <a:schemeClr val="bg1"/>
                </a:solidFill>
                <a:latin typeface="Proxima Nova"/>
                <a:ea typeface="lato"/>
                <a:cs typeface="Arial"/>
              </a:rPr>
              <a:t>, HCR</a:t>
            </a:r>
          </a:p>
          <a:p>
            <a:endParaRPr lang="en-US" sz="2000" b="1" i="0" dirty="0">
              <a:solidFill>
                <a:srgbClr val="FAEB00"/>
              </a:solidFill>
              <a:effectLst/>
              <a:latin typeface="Proxima Nova"/>
              <a:cs typeface="Arial" panose="020B0604020202020204" pitchFamily="34" charset="0"/>
            </a:endParaRPr>
          </a:p>
          <a:p>
            <a:r>
              <a:rPr lang="en-US" sz="2000" b="1" dirty="0">
                <a:solidFill>
                  <a:srgbClr val="FAEB00"/>
                </a:solidFill>
                <a:latin typeface="Proxima Nova"/>
                <a:ea typeface="lato"/>
                <a:cs typeface="Arial"/>
              </a:rPr>
              <a:t>Intervention des participants et questions-</a:t>
            </a:r>
            <a:r>
              <a:rPr lang="en-US" sz="2000" b="1" dirty="0" err="1">
                <a:solidFill>
                  <a:srgbClr val="FAEB00"/>
                </a:solidFill>
                <a:latin typeface="Proxima Nova"/>
                <a:ea typeface="lato"/>
                <a:cs typeface="Arial"/>
              </a:rPr>
              <a:t>réponses</a:t>
            </a:r>
            <a:r>
              <a:rPr lang="en-US" sz="2000" b="1" dirty="0">
                <a:solidFill>
                  <a:srgbClr val="FAEB00"/>
                </a:solidFill>
                <a:latin typeface="Proxima Nova"/>
                <a:ea typeface="lato"/>
                <a:cs typeface="Arial"/>
              </a:rPr>
              <a:t> sur les engagements </a:t>
            </a:r>
            <a:r>
              <a:rPr lang="en-US" sz="2000" b="1" dirty="0" err="1">
                <a:solidFill>
                  <a:srgbClr val="FAEB00"/>
                </a:solidFill>
                <a:latin typeface="Proxima Nova"/>
                <a:ea typeface="lato"/>
                <a:cs typeface="Arial"/>
              </a:rPr>
              <a:t>multipartites</a:t>
            </a:r>
            <a:endParaRPr lang="en-US" sz="2000" b="1" dirty="0">
              <a:solidFill>
                <a:srgbClr val="FAEB00"/>
              </a:solidFill>
              <a:latin typeface="Proxima Nova"/>
              <a:ea typeface="lato"/>
              <a:cs typeface="Arial"/>
            </a:endParaRPr>
          </a:p>
          <a:p>
            <a:pPr algn="l" rtl="0" fontAlgn="base"/>
            <a:endParaRPr lang="en-US" sz="2000" b="0" i="0" dirty="0">
              <a:solidFill>
                <a:srgbClr val="FAEB00"/>
              </a:solidFill>
              <a:effectLst/>
              <a:latin typeface="Proxima Nova"/>
              <a:cs typeface="Arial" panose="020B0604020202020204" pitchFamily="34" charset="0"/>
            </a:endParaRPr>
          </a:p>
          <a:p>
            <a:pPr algn="l" rtl="0" fontAlgn="base"/>
            <a:r>
              <a:rPr lang="en-US" sz="2000" b="1" dirty="0">
                <a:solidFill>
                  <a:srgbClr val="FAEB00"/>
                </a:solidFill>
                <a:latin typeface="Proxima Nova"/>
                <a:cs typeface="Arial"/>
              </a:rPr>
              <a:t>Conclusion</a:t>
            </a:r>
            <a:endParaRPr lang="en-US" sz="2000" b="1" i="0" dirty="0">
              <a:solidFill>
                <a:srgbClr val="FAEB00"/>
              </a:solidFill>
              <a:effectLst/>
              <a:latin typeface="Proxima Nova"/>
              <a:cs typeface="Arial"/>
            </a:endParaRPr>
          </a:p>
          <a:p>
            <a:r>
              <a:rPr lang="en-GB" dirty="0" err="1">
                <a:solidFill>
                  <a:schemeClr val="bg1"/>
                </a:solidFill>
                <a:latin typeface="Proxima Nova"/>
                <a:cs typeface="Arial"/>
              </a:rPr>
              <a:t>Mme</a:t>
            </a:r>
            <a:r>
              <a:rPr lang="en-GB" b="0" i="0" dirty="0" err="1">
                <a:solidFill>
                  <a:schemeClr val="bg1"/>
                </a:solidFill>
                <a:effectLst/>
                <a:latin typeface="Proxima Nova"/>
                <a:cs typeface="Arial"/>
              </a:rPr>
              <a:t>.</a:t>
            </a:r>
            <a:r>
              <a:rPr lang="en-GB" b="0" i="0" dirty="0">
                <a:solidFill>
                  <a:schemeClr val="bg1"/>
                </a:solidFill>
                <a:effectLst/>
                <a:latin typeface="Proxima Nova"/>
                <a:cs typeface="Arial"/>
              </a:rPr>
              <a:t> </a:t>
            </a:r>
            <a:r>
              <a:rPr lang="en-GB" dirty="0">
                <a:solidFill>
                  <a:schemeClr val="bg1"/>
                </a:solidFill>
                <a:latin typeface="Proxima Nova"/>
                <a:cs typeface="Arial"/>
              </a:rPr>
              <a:t>Perveen Ali</a:t>
            </a:r>
            <a:r>
              <a:rPr lang="en-GB" b="0" dirty="0">
                <a:solidFill>
                  <a:schemeClr val="bg1"/>
                </a:solidFill>
                <a:effectLst/>
                <a:latin typeface="Proxima Nova"/>
                <a:cs typeface="Arial"/>
              </a:rPr>
              <a:t>,</a:t>
            </a:r>
            <a:r>
              <a:rPr lang="en-GB" dirty="0">
                <a:solidFill>
                  <a:schemeClr val="bg1"/>
                </a:solidFill>
                <a:latin typeface="Proxima Nova"/>
                <a:cs typeface="Arial"/>
              </a:rPr>
              <a:t> </a:t>
            </a:r>
            <a:r>
              <a:rPr lang="fr-FR" i="1" dirty="0">
                <a:solidFill>
                  <a:schemeClr val="bg1"/>
                </a:solidFill>
                <a:latin typeface="Proxima Nova"/>
                <a:cs typeface="Arial"/>
              </a:rPr>
              <a:t>Responsable de l’équipe en charge de  la coordination du Pacte Mondial sur les réfugiés, HCR</a:t>
            </a:r>
          </a:p>
          <a:p>
            <a:endParaRPr lang="en-GB" dirty="0">
              <a:solidFill>
                <a:schemeClr val="bg1"/>
              </a:solidFill>
              <a:latin typeface="Proxima Nova"/>
              <a:cs typeface="Arial"/>
            </a:endParaRPr>
          </a:p>
          <a:p>
            <a:endParaRPr lang="en-GB" dirty="0">
              <a:solidFill>
                <a:schemeClr val="bg1"/>
              </a:solidFill>
              <a:latin typeface="Proxima Nova"/>
              <a:cs typeface="Arial"/>
            </a:endParaRPr>
          </a:p>
          <a:p>
            <a:endParaRPr lang="en-GB" dirty="0">
              <a:solidFill>
                <a:schemeClr val="bg1"/>
              </a:solidFill>
              <a:latin typeface="Proxima Nova"/>
              <a:cs typeface="Arial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1440180" algn="l"/>
              </a:tabLst>
            </a:pPr>
            <a:endParaRPr lang="en-US" dirty="0">
              <a:solidFill>
                <a:schemeClr val="bg1"/>
              </a:solidFill>
              <a:latin typeface="Proxima Nova"/>
              <a:cs typeface="Arial"/>
            </a:endParaRPr>
          </a:p>
          <a:p>
            <a:endParaRPr lang="en-US" i="1" dirty="0">
              <a:solidFill>
                <a:schemeClr val="bg1"/>
              </a:solidFill>
              <a:latin typeface="Proxima Nova"/>
              <a:cs typeface="Arial"/>
            </a:endParaRPr>
          </a:p>
          <a:p>
            <a:endParaRPr lang="en-US" dirty="0">
              <a:solidFill>
                <a:schemeClr val="bg1"/>
              </a:solidFill>
              <a:latin typeface="Proxima Nova"/>
              <a:cs typeface="Arial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66BA6CDE-4EF4-D1BB-3E0A-834D7B1E50B6}"/>
              </a:ext>
            </a:extLst>
          </p:cNvPr>
          <p:cNvSpPr txBox="1"/>
          <p:nvPr/>
        </p:nvSpPr>
        <p:spPr>
          <a:xfrm>
            <a:off x="191273" y="5032391"/>
            <a:ext cx="1834253" cy="320601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b="1" i="0" u="none" strike="noStrike" dirty="0">
                <a:solidFill>
                  <a:srgbClr val="FAEB00"/>
                </a:solidFill>
                <a:effectLst/>
                <a:latin typeface="Proxima Nova" panose="02000506030000020004" pitchFamily="50" charset="0"/>
              </a:rPr>
              <a:t>Modérateur</a:t>
            </a:r>
            <a:r>
              <a:rPr lang="fr-FR" sz="2000" b="0" i="0" dirty="0">
                <a:solidFill>
                  <a:srgbClr val="000000"/>
                </a:solidFill>
                <a:effectLst/>
                <a:latin typeface="Proxima Nova" panose="02000506030000020004" pitchFamily="50" charset="0"/>
              </a:rPr>
              <a:t>​</a:t>
            </a:r>
            <a:endParaRPr kumimoji="0" lang="fr-CH" sz="2000" b="0" i="0" u="none" strike="noStrike" kern="1200" cap="none" spc="0" normalizeH="0" baseline="0" noProof="0" dirty="0">
              <a:ln>
                <a:noFill/>
              </a:ln>
              <a:solidFill>
                <a:srgbClr val="FAEB00"/>
              </a:solidFill>
              <a:effectLst/>
              <a:uLnTx/>
              <a:uFillTx/>
              <a:latin typeface="Proxima Nova"/>
              <a:ea typeface="+mn-ea"/>
              <a:cs typeface="Arial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E7CD5059-4066-1F5A-1DB6-2F927B464C0B}"/>
              </a:ext>
            </a:extLst>
          </p:cNvPr>
          <p:cNvSpPr txBox="1"/>
          <p:nvPr/>
        </p:nvSpPr>
        <p:spPr>
          <a:xfrm>
            <a:off x="191272" y="5581590"/>
            <a:ext cx="2825197" cy="843821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>
                <a:solidFill>
                  <a:schemeClr val="bg1"/>
                </a:solidFill>
                <a:effectLst/>
                <a:latin typeface="Proxima Nova"/>
                <a:cs typeface="Arial" panose="020B0604020202020204" pitchFamily="34" charset="0"/>
              </a:rPr>
              <a:t>M. Ziad Ayad, </a:t>
            </a:r>
            <a:r>
              <a:rPr lang="en-US" b="0" i="1" dirty="0" err="1">
                <a:solidFill>
                  <a:schemeClr val="bg1"/>
                </a:solidFill>
                <a:effectLst/>
                <a:latin typeface="Proxima Nova"/>
                <a:cs typeface="Arial" panose="020B0604020202020204" pitchFamily="34" charset="0"/>
              </a:rPr>
              <a:t>Officier</a:t>
            </a:r>
            <a:r>
              <a:rPr lang="en-US" b="0" i="1" dirty="0">
                <a:solidFill>
                  <a:schemeClr val="bg1"/>
                </a:solidFill>
                <a:effectLst/>
                <a:latin typeface="Proxima Nova"/>
                <a:cs typeface="Arial" panose="020B0604020202020204" pitchFamily="34" charset="0"/>
              </a:rPr>
              <a:t> principal des politiques</a:t>
            </a:r>
            <a:r>
              <a:rPr lang="fr-FR" i="1" dirty="0">
                <a:solidFill>
                  <a:schemeClr val="bg1"/>
                </a:solidFill>
                <a:latin typeface="Proxima Nova"/>
                <a:cs typeface="Arial"/>
              </a:rPr>
              <a:t>, HCR</a:t>
            </a: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598EC7C5-DE9C-8DF6-B514-F69909734AAC}"/>
              </a:ext>
            </a:extLst>
          </p:cNvPr>
          <p:cNvSpPr/>
          <p:nvPr/>
        </p:nvSpPr>
        <p:spPr>
          <a:xfrm>
            <a:off x="190562" y="5438841"/>
            <a:ext cx="2503805" cy="47625"/>
          </a:xfrm>
          <a:custGeom>
            <a:avLst/>
            <a:gdLst/>
            <a:ahLst/>
            <a:cxnLst/>
            <a:rect l="l" t="t" r="r" b="b"/>
            <a:pathLst>
              <a:path w="2932429">
                <a:moveTo>
                  <a:pt x="0" y="0"/>
                </a:moveTo>
                <a:lnTo>
                  <a:pt x="2931922" y="0"/>
                </a:lnTo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156451" y="4339844"/>
            <a:ext cx="10104755" cy="0"/>
          </a:xfrm>
          <a:custGeom>
            <a:avLst/>
            <a:gdLst/>
            <a:ahLst/>
            <a:cxnLst/>
            <a:rect l="l" t="t" r="r" b="b"/>
            <a:pathLst>
              <a:path w="10104755">
                <a:moveTo>
                  <a:pt x="0" y="0"/>
                </a:moveTo>
                <a:lnTo>
                  <a:pt x="10104247" y="0"/>
                </a:lnTo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C636232-7803-D64D-CEEC-914CB7536F9F}"/>
              </a:ext>
            </a:extLst>
          </p:cNvPr>
          <p:cNvSpPr txBox="1"/>
          <p:nvPr/>
        </p:nvSpPr>
        <p:spPr>
          <a:xfrm>
            <a:off x="334155" y="2593430"/>
            <a:ext cx="11523689" cy="31700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AEB00"/>
                </a:solidFill>
                <a:effectLst/>
                <a:uLnTx/>
                <a:uFillTx/>
                <a:latin typeface="Proxima Nova"/>
                <a:ea typeface="Lato"/>
                <a:cs typeface="Arial"/>
              </a:rPr>
              <a:t>Introduction et mise </a:t>
            </a:r>
            <a:r>
              <a:rPr lang="en-US" sz="4000" b="1" dirty="0">
                <a:solidFill>
                  <a:srgbClr val="FAEB00"/>
                </a:solidFill>
                <a:latin typeface="Proxima Nova"/>
                <a:ea typeface="Lato"/>
                <a:cs typeface="Arial"/>
              </a:rPr>
              <a:t>à jour sur le Forum Mondial sur les </a:t>
            </a:r>
            <a:r>
              <a:rPr lang="en-US" sz="4000" b="1" dirty="0" err="1">
                <a:solidFill>
                  <a:srgbClr val="FAEB00"/>
                </a:solidFill>
                <a:latin typeface="Proxima Nova"/>
                <a:ea typeface="Lato"/>
                <a:cs typeface="Arial"/>
              </a:rPr>
              <a:t>Réfugiés</a:t>
            </a:r>
            <a:endParaRPr lang="en-US" sz="4000" b="1" dirty="0">
              <a:solidFill>
                <a:srgbClr val="FAEB00"/>
              </a:solidFill>
              <a:latin typeface="Proxima Nova"/>
              <a:ea typeface="Lato"/>
              <a:cs typeface="Arial"/>
            </a:endParaRPr>
          </a:p>
          <a:p>
            <a:pPr algn="ctr">
              <a:defRPr/>
            </a:pPr>
            <a:endParaRPr lang="en-US" sz="3000" spc="-5" dirty="0">
              <a:solidFill>
                <a:srgbClr val="FAEB00"/>
              </a:solidFill>
              <a:latin typeface="Proxima Nova"/>
              <a:ea typeface="lato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-5" normalizeH="0" baseline="0" noProof="0" dirty="0">
              <a:ln>
                <a:noFill/>
              </a:ln>
              <a:solidFill>
                <a:srgbClr val="FAEB00"/>
              </a:solidFill>
              <a:effectLst/>
              <a:uLnTx/>
              <a:uFillTx/>
              <a:latin typeface="Proxima Nova"/>
              <a:cs typeface="Arial"/>
            </a:endParaRPr>
          </a:p>
          <a:p>
            <a:pPr algn="ctr">
              <a:defRPr/>
            </a:pPr>
            <a:r>
              <a:rPr lang="fr-FR" sz="3000" spc="-5" dirty="0">
                <a:solidFill>
                  <a:schemeClr val="bg1"/>
                </a:solidFill>
                <a:latin typeface="Proxima Nova"/>
                <a:cs typeface="Arial"/>
              </a:rPr>
              <a:t>Mme. Perveen Ali, Responsable de l’équipe en charge de la coordination du Pacte Mondial sur les réfugiés, HCR</a:t>
            </a:r>
          </a:p>
        </p:txBody>
      </p:sp>
    </p:spTree>
    <p:extLst>
      <p:ext uri="{BB962C8B-B14F-4D97-AF65-F5344CB8AC3E}">
        <p14:creationId xmlns:p14="http://schemas.microsoft.com/office/powerpoint/2010/main" val="1794180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EFB9C0D-CB89-2594-D50E-AB756C31C48F}"/>
              </a:ext>
            </a:extLst>
          </p:cNvPr>
          <p:cNvSpPr txBox="1"/>
          <p:nvPr/>
        </p:nvSpPr>
        <p:spPr>
          <a:xfrm>
            <a:off x="3478306" y="182141"/>
            <a:ext cx="8075488" cy="906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FAEB00"/>
                </a:solidFill>
                <a:latin typeface="Proxima Nova" panose="02000506030000020004"/>
                <a:ea typeface="MS Mincho" panose="02020609040205080304" pitchFamily="49" charset="-128"/>
                <a:cs typeface="Arial" panose="020B0604020202020204" pitchFamily="34" charset="0"/>
              </a:rPr>
              <a:t>R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AEB00"/>
                </a:solidFill>
                <a:effectLst/>
                <a:uLnTx/>
                <a:uFillTx/>
                <a:latin typeface="Proxima Nova" panose="02000506030000020004"/>
                <a:ea typeface="MS Mincho" panose="02020609040205080304" pitchFamily="49" charset="-128"/>
                <a:cs typeface="Arial" panose="020B0604020202020204" pitchFamily="34" charset="0"/>
              </a:rPr>
              <a:t>ésultats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AEB00"/>
                </a:solidFill>
                <a:effectLst/>
                <a:uLnTx/>
                <a:uFillTx/>
                <a:latin typeface="Proxima Nova" panose="02000506030000020004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AEB00"/>
                </a:solidFill>
                <a:effectLst/>
                <a:uLnTx/>
                <a:uFillTx/>
                <a:latin typeface="Proxima Nova" panose="02000506030000020004"/>
                <a:ea typeface="MS Mincho" panose="02020609040205080304" pitchFamily="49" charset="-128"/>
                <a:cs typeface="Arial" panose="020B0604020202020204" pitchFamily="34" charset="0"/>
              </a:rPr>
              <a:t>clés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AEB00"/>
                </a:solidFill>
                <a:effectLst/>
                <a:uLnTx/>
                <a:uFillTx/>
                <a:latin typeface="Proxima Nova" panose="02000506030000020004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AEB00"/>
                </a:solidFill>
                <a:effectLst/>
                <a:uLnTx/>
                <a:uFillTx/>
                <a:latin typeface="Proxima Nova" panose="02000506030000020004"/>
                <a:ea typeface="MS Mincho" panose="02020609040205080304" pitchFamily="49" charset="-128"/>
                <a:cs typeface="Arial" panose="020B0604020202020204" pitchFamily="34" charset="0"/>
              </a:rPr>
              <a:t>proposés</a:t>
            </a:r>
            <a:endParaRPr kumimoji="0" lang="en-CH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2111AFA-D691-A9AB-EF7A-7B8A91FE0B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2645" y="1353846"/>
            <a:ext cx="10500680" cy="5322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1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>
            <a:extLst>
              <a:ext uri="{FF2B5EF4-FFF2-40B4-BE49-F238E27FC236}">
                <a16:creationId xmlns:a16="http://schemas.microsoft.com/office/drawing/2014/main" id="{6E2B084D-6B47-607A-5DA8-32C7B0C20651}"/>
              </a:ext>
            </a:extLst>
          </p:cNvPr>
          <p:cNvSpPr txBox="1">
            <a:spLocks/>
          </p:cNvSpPr>
          <p:nvPr/>
        </p:nvSpPr>
        <p:spPr>
          <a:xfrm>
            <a:off x="3321269" y="-407804"/>
            <a:ext cx="8698058" cy="1425915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60958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0958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FAEB00"/>
                </a:solidFill>
                <a:effectLst/>
                <a:uLnTx/>
                <a:uFillTx/>
                <a:latin typeface="Proxima Nova" panose="02000506030000020004"/>
              </a:rPr>
              <a:t>Engagements multipartites en faveur des résultats clés</a:t>
            </a:r>
          </a:p>
          <a:p>
            <a:pPr marL="0" marR="0" lvl="0" indent="0" algn="ctr" defTabSz="60958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Proxima Nova" panose="02000506030000020004"/>
              <a:cs typeface="Arial"/>
            </a:endParaRPr>
          </a:p>
          <a:p>
            <a:pPr marL="0" marR="0" lvl="0" indent="0" algn="ctr" defTabSz="60958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roxima Nova" panose="02000506030000020004"/>
                <a:cs typeface="Arial"/>
              </a:rPr>
              <a:t>https://globalcompactrefugees.org/pledges-contributions/multistakeholder-pledges-global-refugee-forum-2023</a:t>
            </a:r>
          </a:p>
        </p:txBody>
      </p:sp>
      <p:pic>
        <p:nvPicPr>
          <p:cNvPr id="2" name="Picture 1" descr="A person holding a baby&#10;&#10;Description automatically generated">
            <a:extLst>
              <a:ext uri="{FF2B5EF4-FFF2-40B4-BE49-F238E27FC236}">
                <a16:creationId xmlns:a16="http://schemas.microsoft.com/office/drawing/2014/main" id="{3C101870-79B2-64F3-78D2-D017A670F2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57" t="1684" r="51675" b="2694"/>
          <a:stretch/>
        </p:blipFill>
        <p:spPr>
          <a:xfrm>
            <a:off x="3820600" y="3137508"/>
            <a:ext cx="1872171" cy="1785992"/>
          </a:xfrm>
          <a:prstGeom prst="rect">
            <a:avLst/>
          </a:prstGeom>
        </p:spPr>
      </p:pic>
      <p:pic>
        <p:nvPicPr>
          <p:cNvPr id="3" name="Picture 2" descr="A collage of men holding objects&#10;&#10;Description automatically generated">
            <a:extLst>
              <a:ext uri="{FF2B5EF4-FFF2-40B4-BE49-F238E27FC236}">
                <a16:creationId xmlns:a16="http://schemas.microsoft.com/office/drawing/2014/main" id="{CA4D8269-AAAD-532A-DCBA-B67637F233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47" t="2740" r="51006" b="4657"/>
          <a:stretch/>
        </p:blipFill>
        <p:spPr>
          <a:xfrm>
            <a:off x="1078509" y="3129275"/>
            <a:ext cx="1898991" cy="1580470"/>
          </a:xfrm>
          <a:prstGeom prst="rect">
            <a:avLst/>
          </a:prstGeom>
        </p:spPr>
      </p:pic>
      <p:pic>
        <p:nvPicPr>
          <p:cNvPr id="4" name="Picture 3" descr="A collage of people smiling and looking out a window&#10;&#10;Description automatically generated">
            <a:extLst>
              <a:ext uri="{FF2B5EF4-FFF2-40B4-BE49-F238E27FC236}">
                <a16:creationId xmlns:a16="http://schemas.microsoft.com/office/drawing/2014/main" id="{A3436E02-58DD-512E-0025-E24F3FFF3B0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28" t="2094" r="51716" b="8377"/>
          <a:stretch/>
        </p:blipFill>
        <p:spPr>
          <a:xfrm>
            <a:off x="3828701" y="1376255"/>
            <a:ext cx="1875571" cy="1598099"/>
          </a:xfrm>
          <a:prstGeom prst="rect">
            <a:avLst/>
          </a:prstGeom>
        </p:spPr>
      </p:pic>
      <p:pic>
        <p:nvPicPr>
          <p:cNvPr id="5" name="Picture 4" descr="A collage of two people holding a child&#10;&#10;Description automatically generated">
            <a:extLst>
              <a:ext uri="{FF2B5EF4-FFF2-40B4-BE49-F238E27FC236}">
                <a16:creationId xmlns:a16="http://schemas.microsoft.com/office/drawing/2014/main" id="{E1A2DECC-D66B-071D-A8BE-5A42D74E752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10" t="2528" r="51243" b="2528"/>
          <a:stretch/>
        </p:blipFill>
        <p:spPr>
          <a:xfrm>
            <a:off x="9214501" y="3178479"/>
            <a:ext cx="1898989" cy="1579965"/>
          </a:xfrm>
          <a:prstGeom prst="rect">
            <a:avLst/>
          </a:prstGeom>
        </p:spPr>
      </p:pic>
      <p:pic>
        <p:nvPicPr>
          <p:cNvPr id="9" name="Picture 8" descr="A collage of a person and a group of people&#10;&#10;Description automatically generated">
            <a:extLst>
              <a:ext uri="{FF2B5EF4-FFF2-40B4-BE49-F238E27FC236}">
                <a16:creationId xmlns:a16="http://schemas.microsoft.com/office/drawing/2014/main" id="{C1B5E8B7-5E08-DE6E-EC2A-5113B8B9AD8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97" t="1852" r="51675" b="2592"/>
          <a:stretch/>
        </p:blipFill>
        <p:spPr>
          <a:xfrm>
            <a:off x="5019633" y="5075073"/>
            <a:ext cx="1878461" cy="1621507"/>
          </a:xfrm>
          <a:prstGeom prst="rect">
            <a:avLst/>
          </a:prstGeom>
        </p:spPr>
      </p:pic>
      <p:pic>
        <p:nvPicPr>
          <p:cNvPr id="12" name="Picture 11" descr="A group of people wearing face masks and holding their hands up&#10;&#10;Description automatically generated">
            <a:extLst>
              <a:ext uri="{FF2B5EF4-FFF2-40B4-BE49-F238E27FC236}">
                <a16:creationId xmlns:a16="http://schemas.microsoft.com/office/drawing/2014/main" id="{828B1BBD-ABF9-2D52-4432-FCDE2B7CC71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389" t="3047" r="1389" b="2493"/>
          <a:stretch/>
        </p:blipFill>
        <p:spPr>
          <a:xfrm>
            <a:off x="9592157" y="5075817"/>
            <a:ext cx="1962924" cy="1598074"/>
          </a:xfrm>
          <a:prstGeom prst="rect">
            <a:avLst/>
          </a:prstGeom>
        </p:spPr>
      </p:pic>
      <p:pic>
        <p:nvPicPr>
          <p:cNvPr id="13" name="Picture 12" descr="A person holding a baby&#10;&#10;Description automatically generated">
            <a:extLst>
              <a:ext uri="{FF2B5EF4-FFF2-40B4-BE49-F238E27FC236}">
                <a16:creationId xmlns:a16="http://schemas.microsoft.com/office/drawing/2014/main" id="{016A5E35-17DD-3C14-BC30-380AB64DB3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006" t="2506" r="947" b="11779"/>
          <a:stretch/>
        </p:blipFill>
        <p:spPr>
          <a:xfrm>
            <a:off x="6555490" y="1373444"/>
            <a:ext cx="1899022" cy="1600910"/>
          </a:xfrm>
          <a:prstGeom prst="rect">
            <a:avLst/>
          </a:prstGeom>
        </p:spPr>
      </p:pic>
      <p:pic>
        <p:nvPicPr>
          <p:cNvPr id="15" name="Picture 14" descr="A collage of a person and a group of people&#10;&#10;Description automatically generated">
            <a:extLst>
              <a:ext uri="{FF2B5EF4-FFF2-40B4-BE49-F238E27FC236}">
                <a16:creationId xmlns:a16="http://schemas.microsoft.com/office/drawing/2014/main" id="{54A92F70-2B77-2881-AB43-B015DB0F512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1479" t="1653" r="1065" b="5234"/>
          <a:stretch/>
        </p:blipFill>
        <p:spPr>
          <a:xfrm>
            <a:off x="2726926" y="5075073"/>
            <a:ext cx="1875620" cy="1580034"/>
          </a:xfrm>
          <a:prstGeom prst="rect">
            <a:avLst/>
          </a:prstGeom>
        </p:spPr>
      </p:pic>
      <p:pic>
        <p:nvPicPr>
          <p:cNvPr id="16" name="Picture 15" descr="A collage of a person and a door&#10;&#10;Description automatically generated">
            <a:extLst>
              <a:ext uri="{FF2B5EF4-FFF2-40B4-BE49-F238E27FC236}">
                <a16:creationId xmlns:a16="http://schemas.microsoft.com/office/drawing/2014/main" id="{2305B811-B945-641A-7ADF-486D491FB0F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1300" t="1632" r="709" b="12806"/>
          <a:stretch/>
        </p:blipFill>
        <p:spPr>
          <a:xfrm>
            <a:off x="369689" y="5080616"/>
            <a:ext cx="1896760" cy="1713997"/>
          </a:xfrm>
          <a:prstGeom prst="rect">
            <a:avLst/>
          </a:prstGeom>
        </p:spPr>
      </p:pic>
      <p:pic>
        <p:nvPicPr>
          <p:cNvPr id="17" name="Picture 16" descr="A collage of two people holding a child&#10;&#10;Description automatically generated">
            <a:extLst>
              <a:ext uri="{FF2B5EF4-FFF2-40B4-BE49-F238E27FC236}">
                <a16:creationId xmlns:a16="http://schemas.microsoft.com/office/drawing/2014/main" id="{19C361AF-6E74-5D35-44BD-3AFF6211393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1479" t="2809" r="473" b="2247"/>
          <a:stretch/>
        </p:blipFill>
        <p:spPr>
          <a:xfrm>
            <a:off x="1078509" y="1358529"/>
            <a:ext cx="1898974" cy="1579962"/>
          </a:xfrm>
          <a:prstGeom prst="rect">
            <a:avLst/>
          </a:prstGeom>
        </p:spPr>
      </p:pic>
      <p:pic>
        <p:nvPicPr>
          <p:cNvPr id="18" name="Picture 17" descr="A collage of men holding objects&#10;&#10;Description automatically generated">
            <a:extLst>
              <a:ext uri="{FF2B5EF4-FFF2-40B4-BE49-F238E27FC236}">
                <a16:creationId xmlns:a16="http://schemas.microsoft.com/office/drawing/2014/main" id="{26CD9BB4-E5B2-5065-2CAC-B7B4FC1A4C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361" t="2326" r="642" b="2606"/>
          <a:stretch/>
        </p:blipFill>
        <p:spPr>
          <a:xfrm>
            <a:off x="6557513" y="3178479"/>
            <a:ext cx="1896999" cy="1622548"/>
          </a:xfrm>
          <a:prstGeom prst="rect">
            <a:avLst/>
          </a:prstGeom>
        </p:spPr>
      </p:pic>
      <p:pic>
        <p:nvPicPr>
          <p:cNvPr id="19" name="Picture 18" descr="A collage of people smiling and looking out a window&#10;&#10;Description automatically generated">
            <a:extLst>
              <a:ext uri="{FF2B5EF4-FFF2-40B4-BE49-F238E27FC236}">
                <a16:creationId xmlns:a16="http://schemas.microsoft.com/office/drawing/2014/main" id="{BE81ED65-8831-EFE2-C01D-0D6CE17F1F2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243" t="1571" r="710" b="2094"/>
          <a:stretch/>
        </p:blipFill>
        <p:spPr>
          <a:xfrm>
            <a:off x="9214502" y="1373444"/>
            <a:ext cx="1898989" cy="1719597"/>
          </a:xfrm>
          <a:prstGeom prst="rect">
            <a:avLst/>
          </a:prstGeom>
        </p:spPr>
      </p:pic>
      <p:pic>
        <p:nvPicPr>
          <p:cNvPr id="7" name="Picture 6" descr="A person hugging an older person&#10;&#10;Description automatically generated">
            <a:extLst>
              <a:ext uri="{FF2B5EF4-FFF2-40B4-BE49-F238E27FC236}">
                <a16:creationId xmlns:a16="http://schemas.microsoft.com/office/drawing/2014/main" id="{80B1F0C0-690A-6104-93C9-7D633938FA1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32281" y="5078383"/>
            <a:ext cx="1895803" cy="1726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3597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8EF61D0-BCBC-1667-A45B-D2AB5DF3A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237" y="2598003"/>
            <a:ext cx="10169525" cy="3231654"/>
          </a:xfrm>
        </p:spPr>
        <p:txBody>
          <a:bodyPr/>
          <a:lstStyle/>
          <a:p>
            <a:pPr algn="ctr">
              <a:defRPr/>
            </a:pPr>
            <a:r>
              <a:rPr lang="en-US" sz="5400" kern="1200" dirty="0">
                <a:solidFill>
                  <a:srgbClr val="FAEB00"/>
                </a:solidFill>
                <a:latin typeface="Proxima Nova"/>
                <a:ea typeface="Lato"/>
              </a:rPr>
              <a:t>M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AEB00"/>
                </a:solidFill>
                <a:effectLst/>
                <a:uLnTx/>
                <a:uFillTx/>
                <a:latin typeface="Proxima Nova"/>
                <a:ea typeface="Lato"/>
                <a:cs typeface="Arial"/>
              </a:rPr>
              <a:t>ise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AEB00"/>
                </a:solidFill>
                <a:effectLst/>
                <a:uLnTx/>
                <a:uFillTx/>
                <a:latin typeface="Proxima Nova"/>
                <a:ea typeface="Lato"/>
                <a:cs typeface="Arial"/>
              </a:rPr>
              <a:t> </a:t>
            </a:r>
            <a:r>
              <a:rPr lang="en-US" sz="5400" b="1" dirty="0">
                <a:solidFill>
                  <a:srgbClr val="FAEB00"/>
                </a:solidFill>
                <a:latin typeface="Proxima Nova"/>
                <a:ea typeface="Lato"/>
                <a:cs typeface="Arial"/>
              </a:rPr>
              <a:t>à jour sur le Forum Mondial sur les </a:t>
            </a:r>
            <a:r>
              <a:rPr lang="en-US" sz="5400" b="1" dirty="0" err="1">
                <a:solidFill>
                  <a:srgbClr val="FAEB00"/>
                </a:solidFill>
                <a:latin typeface="Proxima Nova"/>
                <a:ea typeface="Lato"/>
                <a:cs typeface="Arial"/>
              </a:rPr>
              <a:t>Réfugiés</a:t>
            </a:r>
            <a:br>
              <a:rPr lang="en-US" sz="5400" b="1" dirty="0">
                <a:solidFill>
                  <a:srgbClr val="FAEB00"/>
                </a:solidFill>
                <a:latin typeface="Proxima Nova"/>
                <a:ea typeface="Lato"/>
                <a:cs typeface="Arial"/>
              </a:rPr>
            </a:br>
            <a:br>
              <a:rPr lang="en-US" sz="5400" b="1" dirty="0">
                <a:solidFill>
                  <a:srgbClr val="FAEB00"/>
                </a:solidFill>
                <a:latin typeface="Proxima Nova"/>
                <a:ea typeface="Lato"/>
                <a:cs typeface="Arial"/>
              </a:rPr>
            </a:br>
            <a:r>
              <a:rPr lang="en-GB" sz="2400" b="0" dirty="0" err="1">
                <a:solidFill>
                  <a:srgbClr val="FAEB00"/>
                </a:solidFill>
                <a:latin typeface="Proxima Nova"/>
                <a:ea typeface="Lato"/>
                <a:cs typeface="Arial"/>
              </a:rPr>
              <a:t>voir</a:t>
            </a:r>
            <a:r>
              <a:rPr lang="en-GB" sz="2400" b="0" dirty="0">
                <a:solidFill>
                  <a:srgbClr val="FAEB00"/>
                </a:solidFill>
                <a:latin typeface="Proxima Nova"/>
              </a:rPr>
              <a:t>: https://www.unhcr.org/about-unhcr/overview/global-compact-refugees/global-refugee-forum-2023/programme-overview</a:t>
            </a:r>
            <a:endParaRPr lang="en-US" sz="2400" b="1" dirty="0">
              <a:solidFill>
                <a:srgbClr val="FAEB00"/>
              </a:solidFill>
              <a:latin typeface="Proxima Nova"/>
              <a:ea typeface="Lato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92118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672D0EA-9835-C4D8-9408-BD00AE4E19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625" y="0"/>
            <a:ext cx="12196625" cy="6347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456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5BDA6CD-1052-272E-A0B6-0BE5BE7557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4" y="0"/>
            <a:ext cx="12189716" cy="6445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62193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ed2af58-7fce-447c-abc6-e51dc43ce940">
      <Terms xmlns="http://schemas.microsoft.com/office/infopath/2007/PartnerControls"/>
    </lcf76f155ced4ddcb4097134ff3c332f>
    <TaxCatchAll xmlns="a2b69e4a-806e-4371-bf61-6b9ce531101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3143A092C9C44985AA9DCBF778DF1A" ma:contentTypeVersion="17" ma:contentTypeDescription="Create a new document." ma:contentTypeScope="" ma:versionID="3a8b6ce72270bf5a32f88bffd1f58cb0">
  <xsd:schema xmlns:xsd="http://www.w3.org/2001/XMLSchema" xmlns:xs="http://www.w3.org/2001/XMLSchema" xmlns:p="http://schemas.microsoft.com/office/2006/metadata/properties" xmlns:ns2="4ed2af58-7fce-447c-abc6-e51dc43ce940" xmlns:ns3="a2b69e4a-806e-4371-bf61-6b9ce5311013" targetNamespace="http://schemas.microsoft.com/office/2006/metadata/properties" ma:root="true" ma:fieldsID="ebb267d66ef43f85c456fe0f97c51821" ns2:_="" ns3:_="">
    <xsd:import namespace="4ed2af58-7fce-447c-abc6-e51dc43ce940"/>
    <xsd:import namespace="a2b69e4a-806e-4371-bf61-6b9ce531101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d2af58-7fce-447c-abc6-e51dc43ce94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f5f3f4cc-79b9-4d17-b8fa-dd7577b1fbe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b69e4a-806e-4371-bf61-6b9ce531101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8b3cdda-5cbd-4273-8533-2857e1351f92}" ma:internalName="TaxCatchAll" ma:showField="CatchAllData" ma:web="a2b69e4a-806e-4371-bf61-6b9ce531101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99FFD87-2E6D-4AAB-ADAB-9BBFFE8A683C}">
  <ds:schemaRefs>
    <ds:schemaRef ds:uri="http://purl.org/dc/elements/1.1/"/>
    <ds:schemaRef ds:uri="http://schemas.microsoft.com/office/2006/metadata/properties"/>
    <ds:schemaRef ds:uri="a2b69e4a-806e-4371-bf61-6b9ce5311013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4ed2af58-7fce-447c-abc6-e51dc43ce940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30053EEF-54EE-4F83-8489-C03D94ECC21C}">
  <ds:schemaRefs>
    <ds:schemaRef ds:uri="4ed2af58-7fce-447c-abc6-e51dc43ce940"/>
    <ds:schemaRef ds:uri="a2b69e4a-806e-4371-bf61-6b9ce531101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CFA82FAB-3C71-4178-BBC9-F44628FA3A5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571</TotalTime>
  <Words>506</Words>
  <Application>Microsoft Office PowerPoint</Application>
  <PresentationFormat>Widescreen</PresentationFormat>
  <Paragraphs>72</Paragraphs>
  <Slides>29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Proxima Nova</vt:lpstr>
      <vt:lpstr>Wingdings</vt:lpstr>
      <vt:lpstr>1_Office Theme</vt:lpstr>
      <vt:lpstr>PowerPoint Presentation</vt:lpstr>
      <vt:lpstr>PowerPoint Presentation</vt:lpstr>
      <vt:lpstr>AGENDA</vt:lpstr>
      <vt:lpstr>PowerPoint Presentation</vt:lpstr>
      <vt:lpstr>PowerPoint Presentation</vt:lpstr>
      <vt:lpstr>PowerPoint Presentation</vt:lpstr>
      <vt:lpstr>Mise à jour sur le Forum Mondial sur les Réfugiés  voir: https://www.unhcr.org/about-unhcr/overview/global-compact-refugees/global-refugee-forum-2023/programme-overview</vt:lpstr>
      <vt:lpstr>PowerPoint Presentation</vt:lpstr>
      <vt:lpstr>PowerPoint Presentation</vt:lpstr>
      <vt:lpstr>PowerPoint Presentation</vt:lpstr>
      <vt:lpstr>Protocole et logistique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Leah Tshabalala</dc:creator>
  <cp:lastModifiedBy>Rediet Hirpaye</cp:lastModifiedBy>
  <cp:revision>113</cp:revision>
  <dcterms:created xsi:type="dcterms:W3CDTF">2022-10-20T10:33:15Z</dcterms:created>
  <dcterms:modified xsi:type="dcterms:W3CDTF">2023-10-21T12:42:47Z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0x0101008A3143A092C9C44985AA9DCBF778DF1A</vt:lpwstr>
  </property>
  <property fmtid="{D5CDD505-2E9C-101B-9397-08002B2CF9AE}" pid="3" name="MediaServiceImageTags">
    <vt:lpwstr/>
  </property>
</Properties>
</file>