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85" r:id="rId5"/>
    <p:sldId id="288" r:id="rId6"/>
    <p:sldId id="284" r:id="rId7"/>
    <p:sldId id="258" r:id="rId8"/>
    <p:sldId id="289" r:id="rId9"/>
    <p:sldId id="269" r:id="rId10"/>
    <p:sldId id="290" r:id="rId11"/>
    <p:sldId id="271" r:id="rId12"/>
    <p:sldId id="291" r:id="rId13"/>
    <p:sldId id="294" r:id="rId14"/>
    <p:sldId id="286" r:id="rId15"/>
  </p:sldIdLst>
  <p:sldSz cx="9144000" cy="6858000" type="screen4x3"/>
  <p:notesSz cx="6797675" cy="9874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D780DD-B1DB-48F1-B372-AFC86BD52C64}">
          <p14:sldIdLst>
            <p14:sldId id="256"/>
            <p14:sldId id="259"/>
            <p14:sldId id="257"/>
            <p14:sldId id="285"/>
            <p14:sldId id="288"/>
            <p14:sldId id="284"/>
            <p14:sldId id="258"/>
            <p14:sldId id="289"/>
            <p14:sldId id="269"/>
            <p14:sldId id="290"/>
            <p14:sldId id="271"/>
            <p14:sldId id="291"/>
            <p14:sldId id="294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70" d="100"/>
          <a:sy n="70" d="100"/>
        </p:scale>
        <p:origin x="-108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BA3CE7-A341-4F09-A332-BECB22665CB0}" type="datetimeFigureOut">
              <a:rPr lang="es-ES" smtClean="0"/>
              <a:pPr/>
              <a:t>08/07/2013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88302B-EB64-41CB-A7E5-7D0839FF8E3D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507" y="1268760"/>
            <a:ext cx="1967698" cy="99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07975" y="5229200"/>
            <a:ext cx="8520881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 </a:t>
            </a:r>
            <a:r>
              <a:rPr lang="en-IE" sz="4000" dirty="0">
                <a:solidFill>
                  <a:schemeClr val="bg1"/>
                </a:solidFill>
              </a:rPr>
              <a:t>Strengthening child protection systems in </a:t>
            </a:r>
            <a:r>
              <a:rPr lang="en-IE" sz="4000" dirty="0" smtClean="0">
                <a:solidFill>
                  <a:schemeClr val="bg1"/>
                </a:solidFill>
              </a:rPr>
              <a:t>emergencies. </a:t>
            </a:r>
            <a:r>
              <a:rPr lang="en-IE" sz="4000" dirty="0">
                <a:solidFill>
                  <a:schemeClr val="bg1"/>
                </a:solidFill>
              </a:rPr>
              <a:t/>
            </a:r>
            <a:br>
              <a:rPr lang="en-IE" sz="4000" dirty="0">
                <a:solidFill>
                  <a:schemeClr val="bg1"/>
                </a:solidFill>
              </a:rPr>
            </a:br>
            <a:r>
              <a:rPr lang="en-IE" sz="4000" dirty="0" smtClean="0">
                <a:solidFill>
                  <a:schemeClr val="bg1"/>
                </a:solidFill>
              </a:rPr>
              <a:t>JRS Education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AutoShape 2" descr="https://www.jrs.net/Assets/Regions/IOR/projects/images/syr06_2013_0202_tentclassroom_hkhde_01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05" y="0"/>
            <a:ext cx="6817895" cy="4828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lphaLcPeriod" startAt="7"/>
            </a:pPr>
            <a:r>
              <a:rPr lang="en-US" dirty="0"/>
              <a:t>L</a:t>
            </a:r>
            <a:r>
              <a:rPr lang="en-US" dirty="0" smtClean="0"/>
              <a:t>iteracy </a:t>
            </a:r>
            <a:r>
              <a:rPr lang="en-US" dirty="0"/>
              <a:t>and numeracy prevent people from </a:t>
            </a:r>
            <a:r>
              <a:rPr lang="en-US" dirty="0" smtClean="0"/>
              <a:t>exploitation by </a:t>
            </a:r>
            <a:r>
              <a:rPr lang="en-US" dirty="0"/>
              <a:t>the unscrupulous. </a:t>
            </a:r>
            <a:r>
              <a:rPr lang="en-US" i="1" dirty="0" smtClean="0"/>
              <a:t>DRC</a:t>
            </a:r>
            <a:endParaRPr lang="en-IE" i="1" dirty="0"/>
          </a:p>
          <a:p>
            <a:pPr marL="624078" lvl="0" indent="-514350">
              <a:buFont typeface="+mj-lt"/>
              <a:buAutoNum type="alphaLcPeriod" startAt="7"/>
            </a:pPr>
            <a:r>
              <a:rPr lang="en-US" dirty="0"/>
              <a:t>S</a:t>
            </a:r>
            <a:r>
              <a:rPr lang="en-US" dirty="0" smtClean="0"/>
              <a:t>pecial </a:t>
            </a:r>
            <a:r>
              <a:rPr lang="en-US" dirty="0"/>
              <a:t>education is especially important to people with handicaps. JRS provides training in sign language for the deaf </a:t>
            </a:r>
            <a:r>
              <a:rPr lang="en-US" dirty="0" smtClean="0"/>
              <a:t>and similar </a:t>
            </a:r>
            <a:r>
              <a:rPr lang="en-US" dirty="0"/>
              <a:t>skills for those with mental handicaps.  These programs both provide a sheltered environment for the disabled, who are too often subject to abuse, provide a sense of self-worth, and emphasize their dignity and capacities to the whole </a:t>
            </a:r>
            <a:r>
              <a:rPr lang="en-US" dirty="0" smtClean="0"/>
              <a:t>community. </a:t>
            </a:r>
            <a:r>
              <a:rPr lang="en-US" i="1" dirty="0" smtClean="0"/>
              <a:t>Syria</a:t>
            </a:r>
            <a:endParaRPr lang="en-IE" i="1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How </a:t>
            </a:r>
            <a:r>
              <a:rPr lang="en-US" dirty="0">
                <a:effectLst/>
              </a:rPr>
              <a:t>education and schools actually work </a:t>
            </a:r>
            <a:r>
              <a:rPr lang="en-US" dirty="0" smtClean="0">
                <a:effectLst/>
              </a:rPr>
              <a:t>to protect</a:t>
            </a:r>
            <a:r>
              <a:rPr lang="en-US" dirty="0">
                <a:effectLst/>
              </a:rPr>
              <a:t>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76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7"/>
            <a:ext cx="8999537" cy="6749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81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lvl="0" indent="-514350">
              <a:buFont typeface="+mj-lt"/>
              <a:buAutoNum type="alphaLcPeriod" startAt="9"/>
            </a:pPr>
            <a:r>
              <a:rPr lang="en-US" sz="2900" dirty="0"/>
              <a:t>W</a:t>
            </a:r>
            <a:r>
              <a:rPr lang="en-US" sz="2900" dirty="0" smtClean="0"/>
              <a:t>hen </a:t>
            </a:r>
            <a:r>
              <a:rPr lang="en-US" sz="2900" dirty="0"/>
              <a:t>education programs include both refugee and local children, with parent’s associations involving both communities, schools can be a powerful influence in countering xenophobia and the protection challenges that arise from community tensions. </a:t>
            </a:r>
            <a:r>
              <a:rPr lang="en-US" sz="2900" dirty="0" smtClean="0"/>
              <a:t> </a:t>
            </a:r>
            <a:r>
              <a:rPr lang="en-US" sz="2900" i="1" dirty="0" smtClean="0"/>
              <a:t>DRC</a:t>
            </a:r>
            <a:endParaRPr lang="en-IE" sz="2900" i="1" dirty="0"/>
          </a:p>
          <a:p>
            <a:pPr marL="624078" lvl="0" indent="-514350">
              <a:buFont typeface="+mj-lt"/>
              <a:buAutoNum type="alphaLcPeriod" startAt="9"/>
            </a:pPr>
            <a:r>
              <a:rPr lang="en-US" sz="2900" dirty="0" smtClean="0"/>
              <a:t>Education </a:t>
            </a:r>
            <a:r>
              <a:rPr lang="en-US" sz="2900" dirty="0"/>
              <a:t>is the only thing that we can give a refugee that no one can ever take away. This knowledge and self-awareness affords a dignity which in itself is a form of </a:t>
            </a:r>
            <a:r>
              <a:rPr lang="en-US" sz="2900" dirty="0" smtClean="0"/>
              <a:t>lifelong protection. </a:t>
            </a:r>
            <a:endParaRPr lang="en-IE" sz="2900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How education and schools actually work to protect?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6443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943600"/>
          </a:xfrm>
        </p:spPr>
      </p:pic>
    </p:spTree>
    <p:extLst>
      <p:ext uri="{BB962C8B-B14F-4D97-AF65-F5344CB8AC3E}">
        <p14:creationId xmlns:p14="http://schemas.microsoft.com/office/powerpoint/2010/main" val="220033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E" sz="2400" dirty="0" smtClean="0"/>
              <a:t>Giving priority to Education in Emergencies = Protection of children</a:t>
            </a:r>
            <a:r>
              <a:rPr lang="en-IE" sz="2400" dirty="0"/>
              <a:t>. Education still receives the smallest share of humanitarian funding (2</a:t>
            </a:r>
            <a:r>
              <a:rPr lang="en-IE" sz="2400" dirty="0" smtClean="0"/>
              <a:t>%, in 2010). </a:t>
            </a:r>
          </a:p>
          <a:p>
            <a:pPr lvl="0"/>
            <a:r>
              <a:rPr lang="en-IE" sz="2400" dirty="0" smtClean="0"/>
              <a:t>Education is not just Primary school.</a:t>
            </a:r>
          </a:p>
          <a:p>
            <a:pPr marL="109728" lvl="0" indent="0">
              <a:buNone/>
            </a:pPr>
            <a:endParaRPr lang="en-IE" sz="1400" dirty="0"/>
          </a:p>
          <a:p>
            <a:pPr marL="109728" lvl="0" indent="0">
              <a:buNone/>
            </a:pPr>
            <a:endParaRPr lang="en-IE" sz="1400" dirty="0" smtClean="0"/>
          </a:p>
          <a:p>
            <a:pPr marL="109728" lvl="0" indent="0">
              <a:buNone/>
            </a:pPr>
            <a:r>
              <a:rPr lang="en-IE" sz="1400" dirty="0" smtClean="0"/>
              <a:t>“Education </a:t>
            </a:r>
            <a:r>
              <a:rPr lang="en-IE" sz="1400" dirty="0"/>
              <a:t>activities are an important method of passing on not only academic </a:t>
            </a:r>
            <a:r>
              <a:rPr lang="en-IE" sz="1400" dirty="0" smtClean="0"/>
              <a:t>knowledge</a:t>
            </a:r>
            <a:r>
              <a:rPr lang="en-IE" sz="1400" dirty="0"/>
              <a:t>, but also practical knowledge, awareness and life skills that </a:t>
            </a:r>
            <a:r>
              <a:rPr lang="en-IE" sz="1400" dirty="0" smtClean="0"/>
              <a:t>can help </a:t>
            </a:r>
            <a:r>
              <a:rPr lang="en-IE" sz="1400" dirty="0"/>
              <a:t>children care for and protect themselves and their </a:t>
            </a:r>
            <a:r>
              <a:rPr lang="en-IE" sz="1400" dirty="0" smtClean="0"/>
              <a:t>peers”*</a:t>
            </a:r>
          </a:p>
          <a:p>
            <a:pPr marL="109728" lvl="0" indent="0" algn="r">
              <a:buNone/>
            </a:pPr>
            <a:endParaRPr lang="en-IE" sz="1400" dirty="0"/>
          </a:p>
          <a:p>
            <a:pPr marL="109728" lvl="0" indent="0" algn="r">
              <a:buNone/>
            </a:pPr>
            <a:r>
              <a:rPr lang="en-IE" sz="1400" dirty="0" smtClean="0"/>
              <a:t>*Minimum standards for child protection in humanitarian action, 2012</a:t>
            </a:r>
            <a:endParaRPr lang="en-IE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Recommendations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7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107504" y="931549"/>
            <a:ext cx="9036496" cy="49685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IE" i="1" dirty="0" smtClean="0"/>
          </a:p>
          <a:p>
            <a:pPr marL="109728" indent="0">
              <a:buNone/>
            </a:pPr>
            <a:r>
              <a:rPr lang="en-IE" i="1" dirty="0" smtClean="0"/>
              <a:t>For </a:t>
            </a:r>
            <a:r>
              <a:rPr lang="en-IE" i="1" dirty="0"/>
              <a:t>forcibly displaced persons education has a critical role in sustaining and saving their lives throughout a </a:t>
            </a:r>
            <a:r>
              <a:rPr lang="en-IE" i="1" dirty="0" smtClean="0"/>
              <a:t>crisis…</a:t>
            </a:r>
          </a:p>
          <a:p>
            <a:pPr marL="109728" indent="0">
              <a:buNone/>
            </a:pPr>
            <a:r>
              <a:rPr lang="en-IE" i="1" dirty="0" smtClean="0"/>
              <a:t>and </a:t>
            </a:r>
            <a:r>
              <a:rPr lang="en-IE" i="1" dirty="0"/>
              <a:t>has a preventive dimension, a future dividend, which stems from its power to support the development of reasoning, decision-making, self-esteem, and </a:t>
            </a:r>
            <a:r>
              <a:rPr lang="en-IE" i="1" dirty="0" smtClean="0"/>
              <a:t>self-awareness… </a:t>
            </a:r>
          </a:p>
          <a:p>
            <a:endParaRPr lang="fr-FR" dirty="0"/>
          </a:p>
        </p:txBody>
      </p:sp>
      <p:pic>
        <p:nvPicPr>
          <p:cNvPr id="7" name="Picture 2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941168"/>
            <a:ext cx="2232248" cy="113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/>
            <a:r>
              <a:rPr lang="en-IE" dirty="0" smtClean="0"/>
              <a:t>JRS Education Paper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2361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34303"/>
            <a:ext cx="8978260" cy="38884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IE" i="1" dirty="0" smtClean="0"/>
              <a:t>Education </a:t>
            </a:r>
            <a:r>
              <a:rPr lang="en-IE" i="1" dirty="0"/>
              <a:t>assists forcibly displaced persons to develop a daily routine which can bring with it a sense of normalcy and stability, and it affords an avenue to meaningfully use the time of </a:t>
            </a:r>
            <a:r>
              <a:rPr lang="en-IE" i="1" dirty="0" smtClean="0"/>
              <a:t>exile… </a:t>
            </a:r>
          </a:p>
          <a:p>
            <a:pPr marL="109728" indent="0">
              <a:buNone/>
            </a:pPr>
            <a:endParaRPr lang="en-IE" i="1" dirty="0"/>
          </a:p>
          <a:p>
            <a:endParaRPr lang="fr-FR" dirty="0"/>
          </a:p>
        </p:txBody>
      </p:sp>
      <p:sp>
        <p:nvSpPr>
          <p:cNvPr id="1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/>
            <a:r>
              <a:rPr lang="en-IE" dirty="0" smtClean="0"/>
              <a:t>JRS Education Paper</a:t>
            </a:r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429000"/>
            <a:ext cx="4035552" cy="302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E" dirty="0" smtClean="0"/>
              <a:t>JRS Education Paper</a:t>
            </a:r>
            <a:endParaRPr lang="en-IE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768515" y="1196752"/>
            <a:ext cx="4564193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IE" sz="2700" i="1" dirty="0"/>
              <a:t>It also provides a mechanism whereby the safety of children can be monitored and fostered, and it offers a means to build a better future for the individual and for his/her participation in whichever community a durable solution will eventually lead </a:t>
            </a:r>
            <a:r>
              <a:rPr lang="en-IE" sz="2700" i="1" dirty="0" smtClean="0"/>
              <a:t>him/her...</a:t>
            </a:r>
            <a:endParaRPr lang="en-IE" sz="2700" dirty="0"/>
          </a:p>
          <a:p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00"/>
            <a:ext cx="4267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0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908721"/>
            <a:ext cx="8229600" cy="1296144"/>
          </a:xfrm>
        </p:spPr>
        <p:txBody>
          <a:bodyPr/>
          <a:lstStyle/>
          <a:p>
            <a:r>
              <a:rPr lang="en-IE" sz="2400" dirty="0" smtClean="0"/>
              <a:t>10 Regions, 57 countries. More than 222,000 </a:t>
            </a:r>
            <a:r>
              <a:rPr lang="en-IE" sz="2400" dirty="0"/>
              <a:t>c</a:t>
            </a:r>
            <a:r>
              <a:rPr lang="en-IE" sz="2400" dirty="0" smtClean="0"/>
              <a:t>hildren, young people and adults benefited by JRS Education programs (formal and non formal). </a:t>
            </a:r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2405"/>
            <a:ext cx="8229600" cy="1143000"/>
          </a:xfrm>
        </p:spPr>
        <p:txBody>
          <a:bodyPr/>
          <a:lstStyle/>
          <a:p>
            <a:r>
              <a:rPr lang="en-IE" dirty="0" smtClean="0"/>
              <a:t>JRS Education Worldwide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60848"/>
            <a:ext cx="7416824" cy="450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pPr marL="624078" lvl="0" indent="-514350">
              <a:buFont typeface="+mj-lt"/>
              <a:buAutoNum type="alphaLcParenR"/>
            </a:pPr>
            <a:r>
              <a:rPr lang="en-US" dirty="0"/>
              <a:t>P</a:t>
            </a:r>
            <a:r>
              <a:rPr lang="en-US" dirty="0" smtClean="0"/>
              <a:t>hysical </a:t>
            </a:r>
            <a:r>
              <a:rPr lang="en-US" dirty="0"/>
              <a:t>safety</a:t>
            </a:r>
            <a:r>
              <a:rPr lang="en-US" b="1" dirty="0"/>
              <a:t>: </a:t>
            </a:r>
            <a:r>
              <a:rPr lang="en-US" dirty="0" smtClean="0"/>
              <a:t>schools give kids a safe place to be when their parents are occupied trying to work, get firewood etc. </a:t>
            </a:r>
            <a:r>
              <a:rPr lang="en-US" i="1" dirty="0" smtClean="0"/>
              <a:t>Syria, DRC.</a:t>
            </a:r>
            <a:endParaRPr lang="en-IE" i="1" dirty="0"/>
          </a:p>
          <a:p>
            <a:pPr marL="624078" indent="-514350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eachers </a:t>
            </a:r>
            <a:r>
              <a:rPr lang="en-US" dirty="0"/>
              <a:t>can monitor children for signs of neglect and abuse and arrange interventions. They can teach life skills that address some common threats to health and safety. </a:t>
            </a:r>
            <a:r>
              <a:rPr lang="en-US" i="1" dirty="0" smtClean="0"/>
              <a:t>DRC</a:t>
            </a:r>
            <a:endParaRPr lang="en-IE" i="1" dirty="0"/>
          </a:p>
          <a:p>
            <a:pPr marL="624078" lvl="0" indent="-514350">
              <a:buFont typeface="+mj-lt"/>
              <a:buAutoNum type="alphaLcParenR"/>
            </a:pPr>
            <a:r>
              <a:rPr lang="en-US" dirty="0"/>
              <a:t>P</a:t>
            </a:r>
            <a:r>
              <a:rPr lang="en-US" dirty="0" smtClean="0"/>
              <a:t>sychological </a:t>
            </a:r>
            <a:r>
              <a:rPr lang="en-US" dirty="0"/>
              <a:t>well-being:   schools can aid in recovery from past trauma and give hope for the </a:t>
            </a:r>
            <a:r>
              <a:rPr lang="en-US" dirty="0" smtClean="0"/>
              <a:t>future. </a:t>
            </a:r>
            <a:r>
              <a:rPr lang="en-US" i="1" dirty="0" smtClean="0"/>
              <a:t>Syria</a:t>
            </a:r>
            <a:endParaRPr lang="en-IE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ow </a:t>
            </a:r>
            <a:r>
              <a:rPr lang="en-US" dirty="0">
                <a:effectLst/>
              </a:rPr>
              <a:t>education and schools actually work </a:t>
            </a:r>
            <a:r>
              <a:rPr lang="en-US" dirty="0" smtClean="0">
                <a:effectLst/>
              </a:rPr>
              <a:t>to protect?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61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DRC Education 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368" y="1481138"/>
            <a:ext cx="6765264" cy="4525962"/>
          </a:xfrm>
        </p:spPr>
      </p:pic>
    </p:spTree>
    <p:extLst>
      <p:ext uri="{BB962C8B-B14F-4D97-AF65-F5344CB8AC3E}">
        <p14:creationId xmlns:p14="http://schemas.microsoft.com/office/powerpoint/2010/main" val="1800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Font typeface="+mj-lt"/>
              <a:buAutoNum type="alphaLcParenR" startAt="4"/>
            </a:pPr>
            <a:r>
              <a:rPr lang="en-US" sz="2900" dirty="0"/>
              <a:t>S</a:t>
            </a:r>
            <a:r>
              <a:rPr lang="en-US" sz="2900" dirty="0" smtClean="0"/>
              <a:t>chools </a:t>
            </a:r>
            <a:r>
              <a:rPr lang="en-US" sz="2900" dirty="0"/>
              <a:t>can help protect girls from abuse such as through early marriage and give them alternatives, reducing </a:t>
            </a:r>
            <a:r>
              <a:rPr lang="en-US" sz="2900" dirty="0" smtClean="0"/>
              <a:t>dependence. </a:t>
            </a:r>
            <a:r>
              <a:rPr lang="en-IE" sz="2900" i="1" dirty="0" smtClean="0"/>
              <a:t>DRC</a:t>
            </a:r>
            <a:endParaRPr lang="en-IE" sz="2900" i="1" dirty="0"/>
          </a:p>
          <a:p>
            <a:pPr marL="624078" lvl="0" indent="-514350">
              <a:buFont typeface="+mj-lt"/>
              <a:buAutoNum type="alphaLcParenR" startAt="4"/>
            </a:pPr>
            <a:r>
              <a:rPr lang="en-US" sz="2900" dirty="0"/>
              <a:t>S</a:t>
            </a:r>
            <a:r>
              <a:rPr lang="en-US" sz="2900" dirty="0" smtClean="0"/>
              <a:t>chools </a:t>
            </a:r>
            <a:r>
              <a:rPr lang="en-US" sz="2900" dirty="0"/>
              <a:t>can give children some protection from recruitment as child soldiers, and </a:t>
            </a:r>
            <a:r>
              <a:rPr lang="en-US" sz="2900" dirty="0" smtClean="0"/>
              <a:t>provide </a:t>
            </a:r>
            <a:r>
              <a:rPr lang="en-US" sz="2900" dirty="0"/>
              <a:t>a preventative </a:t>
            </a:r>
            <a:r>
              <a:rPr lang="en-US" sz="2900" dirty="0" smtClean="0"/>
              <a:t>to anti-social </a:t>
            </a:r>
            <a:r>
              <a:rPr lang="en-US" sz="2900" dirty="0"/>
              <a:t>activities that arise from </a:t>
            </a:r>
            <a:r>
              <a:rPr lang="en-US" sz="2900" dirty="0" smtClean="0"/>
              <a:t>idleness. </a:t>
            </a:r>
            <a:r>
              <a:rPr lang="en-US" sz="2900" i="1" dirty="0" smtClean="0"/>
              <a:t>DRC - Rwanda</a:t>
            </a:r>
            <a:endParaRPr lang="en-IE" sz="2900" i="1" dirty="0"/>
          </a:p>
          <a:p>
            <a:pPr marL="624078" lvl="0" indent="-514350">
              <a:buFont typeface="+mj-lt"/>
              <a:buAutoNum type="alphaLcParenR" startAt="4"/>
            </a:pPr>
            <a:r>
              <a:rPr lang="en-US" sz="2900" dirty="0"/>
              <a:t>A</a:t>
            </a:r>
            <a:r>
              <a:rPr lang="en-US" sz="2900" dirty="0" smtClean="0"/>
              <a:t>dult </a:t>
            </a:r>
            <a:r>
              <a:rPr lang="en-US" sz="2900" dirty="0"/>
              <a:t>education can restore dignity and hope, and give people potential access to livelihoods not otherwise </a:t>
            </a:r>
            <a:r>
              <a:rPr lang="en-US" sz="2900" dirty="0" smtClean="0"/>
              <a:t>available. </a:t>
            </a:r>
            <a:r>
              <a:rPr lang="en-US" sz="2900" i="1" dirty="0" smtClean="0"/>
              <a:t>DRC</a:t>
            </a:r>
            <a:endParaRPr lang="en-IE" sz="2900" i="1" dirty="0"/>
          </a:p>
          <a:p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How </a:t>
            </a:r>
            <a:r>
              <a:rPr lang="en-US" dirty="0">
                <a:effectLst/>
              </a:rPr>
              <a:t>education and schools actually work to </a:t>
            </a:r>
            <a:r>
              <a:rPr lang="en-US" dirty="0" smtClean="0">
                <a:effectLst/>
              </a:rPr>
              <a:t>protect?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21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748464" cy="5819291"/>
          </a:xfrm>
        </p:spPr>
      </p:pic>
    </p:spTree>
    <p:extLst>
      <p:ext uri="{BB962C8B-B14F-4D97-AF65-F5344CB8AC3E}">
        <p14:creationId xmlns:p14="http://schemas.microsoft.com/office/powerpoint/2010/main" val="19882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535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 Strengthening child protection systems in emergencies.  JRS Education </vt:lpstr>
      <vt:lpstr>JRS Education Paper</vt:lpstr>
      <vt:lpstr>JRS Education Paper</vt:lpstr>
      <vt:lpstr>JRS Education Paper</vt:lpstr>
      <vt:lpstr>JRS Education Worldwide</vt:lpstr>
      <vt:lpstr>How education and schools actually work to protect?</vt:lpstr>
      <vt:lpstr>DRC Education </vt:lpstr>
      <vt:lpstr>How education and schools actually work to protect?</vt:lpstr>
      <vt:lpstr>PowerPoint Presentation</vt:lpstr>
      <vt:lpstr>How education and schools actually work to protect?</vt:lpstr>
      <vt:lpstr>PowerPoint Presentation</vt:lpstr>
      <vt:lpstr>How education and schools actually work to protect?</vt:lpstr>
      <vt:lpstr>PowerPoint Presentation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Amélioration Continue de JRS Programmes</dc:title>
  <dc:creator>Ernesto</dc:creator>
  <cp:lastModifiedBy>Philippe</cp:lastModifiedBy>
  <cp:revision>87</cp:revision>
  <cp:lastPrinted>2013-07-08T07:30:33Z</cp:lastPrinted>
  <dcterms:created xsi:type="dcterms:W3CDTF">2010-06-23T04:34:54Z</dcterms:created>
  <dcterms:modified xsi:type="dcterms:W3CDTF">2013-07-08T07:31:03Z</dcterms:modified>
</cp:coreProperties>
</file>