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9"/>
  </p:notesMasterIdLst>
  <p:handoutMasterIdLst>
    <p:handoutMasterId r:id="rId30"/>
  </p:handoutMasterIdLst>
  <p:sldIdLst>
    <p:sldId id="267" r:id="rId5"/>
    <p:sldId id="321" r:id="rId6"/>
    <p:sldId id="322" r:id="rId7"/>
    <p:sldId id="325" r:id="rId8"/>
    <p:sldId id="326" r:id="rId9"/>
    <p:sldId id="328" r:id="rId10"/>
    <p:sldId id="332" r:id="rId11"/>
    <p:sldId id="331" r:id="rId12"/>
    <p:sldId id="333" r:id="rId13"/>
    <p:sldId id="329" r:id="rId14"/>
    <p:sldId id="330" r:id="rId15"/>
    <p:sldId id="336" r:id="rId16"/>
    <p:sldId id="335" r:id="rId17"/>
    <p:sldId id="344" r:id="rId18"/>
    <p:sldId id="342" r:id="rId19"/>
    <p:sldId id="346" r:id="rId20"/>
    <p:sldId id="347" r:id="rId21"/>
    <p:sldId id="343" r:id="rId22"/>
    <p:sldId id="348" r:id="rId23"/>
    <p:sldId id="349" r:id="rId24"/>
    <p:sldId id="350" r:id="rId25"/>
    <p:sldId id="351" r:id="rId26"/>
    <p:sldId id="352" r:id="rId27"/>
    <p:sldId id="35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AE5DAA-6718-A64A-A6C4-B1CF766E6A38}" v="1" dt="2021-07-29T14:53:24.996"/>
    <p1510:client id="{EA19836F-B43A-6848-AB05-30AE5C5AAF1A}" v="3" dt="2021-07-28T15:54:44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niger" userId="9bafa8ef-8cfb-4dd1-ad56-2146ad69c959" providerId="ADAL" clId="{EA19836F-B43A-6848-AB05-30AE5C5AAF1A}"/>
    <pc:docChg chg="custSel addSld modSld">
      <pc:chgData name="David Winiger" userId="9bafa8ef-8cfb-4dd1-ad56-2146ad69c959" providerId="ADAL" clId="{EA19836F-B43A-6848-AB05-30AE5C5AAF1A}" dt="2021-07-28T15:54:47.761" v="8"/>
      <pc:docMkLst>
        <pc:docMk/>
      </pc:docMkLst>
      <pc:sldChg chg="addSp delSp modSp add mod">
        <pc:chgData name="David Winiger" userId="9bafa8ef-8cfb-4dd1-ad56-2146ad69c959" providerId="ADAL" clId="{EA19836F-B43A-6848-AB05-30AE5C5AAF1A}" dt="2021-07-28T15:54:47.761" v="8"/>
        <pc:sldMkLst>
          <pc:docMk/>
          <pc:sldMk cId="2595910836" sldId="354"/>
        </pc:sldMkLst>
        <pc:spChg chg="del">
          <ac:chgData name="David Winiger" userId="9bafa8ef-8cfb-4dd1-ad56-2146ad69c959" providerId="ADAL" clId="{EA19836F-B43A-6848-AB05-30AE5C5AAF1A}" dt="2021-07-28T15:54:34.963" v="1" actId="478"/>
          <ac:spMkLst>
            <pc:docMk/>
            <pc:sldMk cId="2595910836" sldId="354"/>
            <ac:spMk id="2" creationId="{F0D7E558-E6E3-EB46-B435-88FC2E611ADF}"/>
          </ac:spMkLst>
        </pc:spChg>
        <pc:spChg chg="add del mod">
          <ac:chgData name="David Winiger" userId="9bafa8ef-8cfb-4dd1-ad56-2146ad69c959" providerId="ADAL" clId="{EA19836F-B43A-6848-AB05-30AE5C5AAF1A}" dt="2021-07-28T15:54:38.250" v="2" actId="478"/>
          <ac:spMkLst>
            <pc:docMk/>
            <pc:sldMk cId="2595910836" sldId="354"/>
            <ac:spMk id="6" creationId="{C26A24F5-70EC-8345-8DB1-883E52F68508}"/>
          </ac:spMkLst>
        </pc:spChg>
        <pc:spChg chg="add del mod">
          <ac:chgData name="David Winiger" userId="9bafa8ef-8cfb-4dd1-ad56-2146ad69c959" providerId="ADAL" clId="{EA19836F-B43A-6848-AB05-30AE5C5AAF1A}" dt="2021-07-28T15:54:45.632" v="6"/>
          <ac:spMkLst>
            <pc:docMk/>
            <pc:sldMk cId="2595910836" sldId="354"/>
            <ac:spMk id="7" creationId="{0D149369-3053-0842-9226-AAD7741DB54D}"/>
          </ac:spMkLst>
        </pc:spChg>
        <pc:spChg chg="add del mod">
          <ac:chgData name="David Winiger" userId="9bafa8ef-8cfb-4dd1-ad56-2146ad69c959" providerId="ADAL" clId="{EA19836F-B43A-6848-AB05-30AE5C5AAF1A}" dt="2021-07-28T15:54:47.761" v="8"/>
          <ac:spMkLst>
            <pc:docMk/>
            <pc:sldMk cId="2595910836" sldId="354"/>
            <ac:spMk id="8" creationId="{682BAD53-EEB6-4E4E-8C73-5D87C5F8988F}"/>
          </ac:spMkLst>
        </pc:spChg>
      </pc:sldChg>
    </pc:docChg>
  </pc:docChgLst>
  <pc:docChgLst>
    <pc:chgData name="Emma Wynne" userId="00258fce-d3ef-43f3-963e-be0dcbe6c5dc" providerId="ADAL" clId="{D3AE5DAA-6718-A64A-A6C4-B1CF766E6A38}"/>
    <pc:docChg chg="delSld">
      <pc:chgData name="Emma Wynne" userId="00258fce-d3ef-43f3-963e-be0dcbe6c5dc" providerId="ADAL" clId="{D3AE5DAA-6718-A64A-A6C4-B1CF766E6A38}" dt="2021-07-29T14:53:24.999" v="0" actId="2696"/>
      <pc:docMkLst>
        <pc:docMk/>
      </pc:docMkLst>
      <pc:sldChg chg="del">
        <pc:chgData name="Emma Wynne" userId="00258fce-d3ef-43f3-963e-be0dcbe6c5dc" providerId="ADAL" clId="{D3AE5DAA-6718-A64A-A6C4-B1CF766E6A38}" dt="2021-07-29T14:53:24.999" v="0" actId="2696"/>
        <pc:sldMkLst>
          <pc:docMk/>
          <pc:sldMk cId="2595910836" sldId="35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EC4E28-BE32-CB45-97E9-CABA7D196F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46318-30D4-5841-84FF-545A0A296F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AD471-E44A-D841-87AB-79B79C40B28E}" type="datetimeFigureOut">
              <a:rPr lang="en-JO" smtClean="0"/>
              <a:t>07/29/2021</a:t>
            </a:fld>
            <a:endParaRPr lang="en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EA756-BEE0-A440-B106-AB9FCE2758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DA043-3836-3646-9CD8-8FCE73E0AD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89CC4-7098-2441-B9C4-A86032EB884D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451142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E8A33-CB28-D24B-9DDA-20F453A696DC}" type="datetimeFigureOut">
              <a:rPr lang="en-JO" smtClean="0"/>
              <a:t>07/29/2021</a:t>
            </a:fld>
            <a:endParaRPr lang="en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0F30C-A878-3A46-9B5A-4EC8B32C4FF2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4213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AE12556-CB19-F743-90D1-ED86B330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01" y="1414272"/>
            <a:ext cx="8626098" cy="3889247"/>
          </a:xfrm>
        </p:spPr>
        <p:txBody>
          <a:bodyPr>
            <a:normAutofit/>
          </a:bodyPr>
          <a:lstStyle>
            <a:lvl1pPr>
              <a:defRPr b="1">
                <a:solidFill>
                  <a:srgbClr val="FF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540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E3CEC3-865D-BC40-AA7E-D2EE5845F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3997" y="574406"/>
            <a:ext cx="5224481" cy="5030263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20F54D-CF22-B54C-B34E-8A38145C1C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88"/>
            <a:ext cx="20066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6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0" y="0"/>
            <a:ext cx="254172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702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702" y="1825625"/>
            <a:ext cx="8626098" cy="4351338"/>
          </a:xfrm>
        </p:spPr>
        <p:txBody>
          <a:bodyPr/>
          <a:lstStyle>
            <a:lvl1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4" y="5763906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0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9650279" y="0"/>
            <a:ext cx="2541721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05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905" y="1835083"/>
            <a:ext cx="8626098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27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9650279" y="0"/>
            <a:ext cx="254172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05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905" y="1835083"/>
            <a:ext cx="8626098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8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9650279" y="0"/>
            <a:ext cx="2541721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05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905" y="1835083"/>
            <a:ext cx="8626098" cy="4351338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1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9650279" y="0"/>
            <a:ext cx="254172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05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905" y="1835083"/>
            <a:ext cx="8626098" cy="4351338"/>
          </a:xfrm>
        </p:spPr>
        <p:txBody>
          <a:bodyPr/>
          <a:lstStyle>
            <a:lvl1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70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10464800" y="0"/>
            <a:ext cx="17272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0800000">
            <a:off x="0" y="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55480" cy="1325563"/>
          </a:xfrm>
        </p:spPr>
        <p:txBody>
          <a:bodyPr/>
          <a:lstStyle>
            <a:lvl1pPr algn="r"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38040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94" y="5863012"/>
            <a:ext cx="1480012" cy="986675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173168AD-547E-4219-B6FA-F04EED08F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0502D4D-2460-44DB-9910-492588D8B07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41663" y="1825625"/>
            <a:ext cx="4638040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1847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10464800" y="0"/>
            <a:ext cx="17272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0800000">
            <a:off x="0" y="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55480" cy="1325563"/>
          </a:xfrm>
        </p:spPr>
        <p:txBody>
          <a:bodyPr/>
          <a:lstStyle>
            <a:lvl1pPr algn="r">
              <a:defRPr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38040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94" y="5863012"/>
            <a:ext cx="1480012" cy="986675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173168AD-547E-4219-B6FA-F04EED08F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B97F68-0CA2-4EED-B0D7-0F39F084348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55640" y="1825625"/>
            <a:ext cx="463804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67467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10464800" y="0"/>
            <a:ext cx="17272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0800000">
            <a:off x="0" y="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55480" cy="1325563"/>
          </a:xfrm>
        </p:spPr>
        <p:txBody>
          <a:bodyPr/>
          <a:lstStyle>
            <a:lvl1pPr algn="r"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38040" cy="4351338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94" y="5863012"/>
            <a:ext cx="1480012" cy="986675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173168AD-547E-4219-B6FA-F04EED08F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84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10464800" y="0"/>
            <a:ext cx="1727200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0800000">
            <a:off x="0" y="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55480" cy="1325563"/>
          </a:xfrm>
        </p:spPr>
        <p:txBody>
          <a:bodyPr/>
          <a:lstStyle>
            <a:lvl1pPr algn="r">
              <a:defRPr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38040" cy="4351338"/>
          </a:xfrm>
        </p:spPr>
        <p:txBody>
          <a:bodyPr/>
          <a:lstStyle>
            <a:lvl1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94" y="5863012"/>
            <a:ext cx="1480012" cy="986675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173168AD-547E-4219-B6FA-F04EED08F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EEDCDB-B420-468B-9310-2176760045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755640" y="1825625"/>
            <a:ext cx="4638040" cy="4351338"/>
          </a:xfrm>
        </p:spPr>
        <p:txBody>
          <a:bodyPr/>
          <a:lstStyle>
            <a:lvl1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14130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-1" y="0"/>
            <a:ext cx="17272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6200000">
            <a:off x="9367520" y="39624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60" y="365125"/>
            <a:ext cx="8554720" cy="1325563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8960" y="1829118"/>
            <a:ext cx="4523740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3" y="5763906"/>
            <a:ext cx="1480012" cy="986675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1A3C1C6-3C5A-41FA-853D-FC0059DD3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CEE0D4-EFC3-49D2-BBB7-C8E6B58DD25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74461" y="1829118"/>
            <a:ext cx="4523740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4974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9CADB2-A148-41F2-AF96-025D7D67A9AB}"/>
              </a:ext>
            </a:extLst>
          </p:cNvPr>
          <p:cNvSpPr/>
          <p:nvPr userDrawn="1"/>
        </p:nvSpPr>
        <p:spPr>
          <a:xfrm>
            <a:off x="5129939" y="0"/>
            <a:ext cx="7062061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60C4D-89B8-4DB5-8396-E84163B31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252" y="590549"/>
            <a:ext cx="555743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070A089-9B6C-4A19-952E-76336B853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6" name="Picture 15" descr="A sign in the dark&#10;&#10;Description automatically generated">
            <a:extLst>
              <a:ext uri="{FF2B5EF4-FFF2-40B4-BE49-F238E27FC236}">
                <a16:creationId xmlns:a16="http://schemas.microsoft.com/office/drawing/2014/main" id="{DBD44189-819C-4F9D-8F01-211ECC7DC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DDA56E-0BE5-47F0-8D2C-59B3E7F085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342" y="1253331"/>
            <a:ext cx="4036662" cy="4351338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150000"/>
              <a:buFontTx/>
              <a:buBlip>
                <a:blip r:embed="rId4"/>
              </a:buBlip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/>
              <a:t>Agenda One</a:t>
            </a:r>
          </a:p>
          <a:p>
            <a:pPr lvl="0"/>
            <a:r>
              <a:rPr lang="en-US"/>
              <a:t>Agenda Two</a:t>
            </a:r>
          </a:p>
          <a:p>
            <a:pPr lvl="0"/>
            <a:r>
              <a:rPr lang="en-US"/>
              <a:t>Agenda Three</a:t>
            </a:r>
          </a:p>
          <a:p>
            <a:pPr lvl="0"/>
            <a:r>
              <a:rPr lang="en-US"/>
              <a:t>Agenda Four</a:t>
            </a:r>
          </a:p>
        </p:txBody>
      </p:sp>
    </p:spTree>
    <p:extLst>
      <p:ext uri="{BB962C8B-B14F-4D97-AF65-F5344CB8AC3E}">
        <p14:creationId xmlns:p14="http://schemas.microsoft.com/office/powerpoint/2010/main" val="3621514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-1" y="0"/>
            <a:ext cx="17272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6200000">
            <a:off x="9367520" y="39624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60" y="365125"/>
            <a:ext cx="8554720" cy="1325563"/>
          </a:xfrm>
        </p:spPr>
        <p:txBody>
          <a:bodyPr/>
          <a:lstStyle>
            <a:lvl1pPr algn="l">
              <a:defRPr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8960" y="1829118"/>
            <a:ext cx="4523740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3" y="5763906"/>
            <a:ext cx="1480012" cy="986675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1A3C1C6-3C5A-41FA-853D-FC0059DD3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F299505-B8F3-4863-B9C0-26D524A1664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74461" y="1829118"/>
            <a:ext cx="4523740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2892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-1" y="0"/>
            <a:ext cx="17272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6200000">
            <a:off x="9367520" y="39624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60" y="365125"/>
            <a:ext cx="8554720" cy="1325563"/>
          </a:xfrm>
        </p:spPr>
        <p:txBody>
          <a:bodyPr/>
          <a:lstStyle>
            <a:lvl1pPr algn="l"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8960" y="1829118"/>
            <a:ext cx="4523740" cy="4351338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3" y="5763906"/>
            <a:ext cx="1480012" cy="986675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1A3C1C6-3C5A-41FA-853D-FC0059DD3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3B0CCFC-8DA8-4699-A220-44B7D3F0A69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74461" y="1829118"/>
            <a:ext cx="4523740" cy="4351338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73239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8B07C6-1CED-436A-B34C-C07B61DA4BA2}"/>
              </a:ext>
            </a:extLst>
          </p:cNvPr>
          <p:cNvSpPr/>
          <p:nvPr userDrawn="1"/>
        </p:nvSpPr>
        <p:spPr>
          <a:xfrm>
            <a:off x="-1" y="0"/>
            <a:ext cx="1727200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3F5DB77-66E4-4F1D-A3EB-A4AF81F4EC8A}"/>
              </a:ext>
            </a:extLst>
          </p:cNvPr>
          <p:cNvSpPr/>
          <p:nvPr userDrawn="1"/>
        </p:nvSpPr>
        <p:spPr>
          <a:xfrm rot="16200000">
            <a:off x="9367520" y="396240"/>
            <a:ext cx="3220720" cy="242824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D2E76-1D0B-4A4C-8D4C-6C1D0D9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60" y="365125"/>
            <a:ext cx="8554720" cy="1325563"/>
          </a:xfrm>
        </p:spPr>
        <p:txBody>
          <a:bodyPr/>
          <a:lstStyle>
            <a:lvl1pPr algn="l">
              <a:defRPr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0938-300D-4244-A60D-F4C8CD07C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8960" y="1829118"/>
            <a:ext cx="4523740" cy="4351338"/>
          </a:xfrm>
        </p:spPr>
        <p:txBody>
          <a:bodyPr/>
          <a:lstStyle>
            <a:lvl1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4" name="Picture 13" descr="A sign in the dark&#10;&#10;Description automatically generated">
            <a:extLst>
              <a:ext uri="{FF2B5EF4-FFF2-40B4-BE49-F238E27FC236}">
                <a16:creationId xmlns:a16="http://schemas.microsoft.com/office/drawing/2014/main" id="{1FD5FADC-1A32-4697-96F8-E34BBA6C4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3" y="5763906"/>
            <a:ext cx="1480012" cy="986675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1A3C1C6-3C5A-41FA-853D-FC0059DD3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F771FDF-43D0-4820-A899-34C8C758DF1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74461" y="1829118"/>
            <a:ext cx="4523740" cy="4351338"/>
          </a:xfrm>
        </p:spPr>
        <p:txBody>
          <a:bodyPr/>
          <a:lstStyle>
            <a:lvl1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50714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>
            <a:off x="8153400" y="3619500"/>
            <a:ext cx="4038600" cy="3238500"/>
          </a:xfrm>
          <a:prstGeom prst="triangle">
            <a:avLst>
              <a:gd name="adj" fmla="val 10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10800000">
            <a:off x="0" y="0"/>
            <a:ext cx="4038600" cy="3238500"/>
          </a:xfrm>
          <a:prstGeom prst="triangle">
            <a:avLst>
              <a:gd name="adj" fmla="val 10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BB7DCD-9E6A-4A20-9E5E-18663BB8CA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4600" y="1500187"/>
            <a:ext cx="7162800" cy="38576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39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>
            <a:off x="8153400" y="361950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10800000">
            <a:off x="0" y="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BB7DCD-9E6A-4A20-9E5E-18663BB8CA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4600" y="1500187"/>
            <a:ext cx="7162800" cy="38576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888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>
            <a:off x="8153400" y="361950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10800000">
            <a:off x="0" y="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BB7DCD-9E6A-4A20-9E5E-18663BB8CA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4600" y="1500187"/>
            <a:ext cx="7162800" cy="38576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076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>
            <a:off x="8153400" y="361950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10800000">
            <a:off x="0" y="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BB7DCD-9E6A-4A20-9E5E-18663BB8CA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4600" y="1500187"/>
            <a:ext cx="7162800" cy="38576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427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 rot="16200000">
            <a:off x="8553452" y="4000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5400000">
            <a:off x="-400050" y="32194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00E8D75-9C17-437D-8DBE-B4073A65B4E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314575" y="1409700"/>
            <a:ext cx="7505700" cy="40386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637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 rot="16200000">
            <a:off x="8553452" y="4000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5400000">
            <a:off x="-400050" y="32194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00E8D75-9C17-437D-8DBE-B4073A65B4E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314575" y="1409700"/>
            <a:ext cx="7505700" cy="40386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103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 rot="16200000">
            <a:off x="8553452" y="4000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5400000">
            <a:off x="-400050" y="32194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00E8D75-9C17-437D-8DBE-B4073A65B4E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314575" y="1409700"/>
            <a:ext cx="7505700" cy="40386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46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9CADB2-A148-41F2-AF96-025D7D67A9AB}"/>
              </a:ext>
            </a:extLst>
          </p:cNvPr>
          <p:cNvSpPr/>
          <p:nvPr userDrawn="1"/>
        </p:nvSpPr>
        <p:spPr>
          <a:xfrm>
            <a:off x="5129939" y="0"/>
            <a:ext cx="706206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60C4D-89B8-4DB5-8396-E84163B31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252" y="590549"/>
            <a:ext cx="555743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070A089-9B6C-4A19-952E-76336B853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6" name="Picture 15" descr="A sign in the dark&#10;&#10;Description automatically generated">
            <a:extLst>
              <a:ext uri="{FF2B5EF4-FFF2-40B4-BE49-F238E27FC236}">
                <a16:creationId xmlns:a16="http://schemas.microsoft.com/office/drawing/2014/main" id="{DBD44189-819C-4F9D-8F01-211ECC7DC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DDA56E-0BE5-47F0-8D2C-59B3E7F085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342" y="1253331"/>
            <a:ext cx="4036662" cy="4351338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150000"/>
              <a:buFontTx/>
              <a:buBlip>
                <a:blip r:embed="rId4"/>
              </a:buBlip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/>
              <a:t>Agenda One</a:t>
            </a:r>
          </a:p>
          <a:p>
            <a:pPr lvl="0"/>
            <a:r>
              <a:rPr lang="en-US"/>
              <a:t>Agenda Two</a:t>
            </a:r>
          </a:p>
          <a:p>
            <a:pPr lvl="0"/>
            <a:r>
              <a:rPr lang="en-US"/>
              <a:t>Agenda Three</a:t>
            </a:r>
          </a:p>
          <a:p>
            <a:pPr lvl="0"/>
            <a:r>
              <a:rPr lang="en-US"/>
              <a:t>Agenda Four</a:t>
            </a:r>
          </a:p>
        </p:txBody>
      </p:sp>
    </p:spTree>
    <p:extLst>
      <p:ext uri="{BB962C8B-B14F-4D97-AF65-F5344CB8AC3E}">
        <p14:creationId xmlns:p14="http://schemas.microsoft.com/office/powerpoint/2010/main" val="1363994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2405613-4540-4CEE-98CE-884023F3F1A1}"/>
              </a:ext>
            </a:extLst>
          </p:cNvPr>
          <p:cNvSpPr/>
          <p:nvPr userDrawn="1"/>
        </p:nvSpPr>
        <p:spPr>
          <a:xfrm rot="16200000">
            <a:off x="8553452" y="4000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7827A99-531F-44A0-AA0D-B943DDDD3B44}"/>
              </a:ext>
            </a:extLst>
          </p:cNvPr>
          <p:cNvSpPr/>
          <p:nvPr userDrawn="1"/>
        </p:nvSpPr>
        <p:spPr>
          <a:xfrm rot="5400000">
            <a:off x="-400050" y="3219450"/>
            <a:ext cx="4038600" cy="3238500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00E8D75-9C17-437D-8DBE-B4073A65B4E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314575" y="1409700"/>
            <a:ext cx="7505700" cy="40386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224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F30E5-942E-4A66-8D89-84E326F60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01" y="6328282"/>
            <a:ext cx="2755398" cy="393193"/>
          </a:xfrm>
          <a:prstGeom prst="rect">
            <a:avLst/>
          </a:prstGeom>
        </p:spPr>
      </p:pic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351C779B-A12C-4D24-BAF1-21D9FB47F4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11" y="1606511"/>
            <a:ext cx="5865177" cy="364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0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9CADB2-A148-41F2-AF96-025D7D67A9AB}"/>
              </a:ext>
            </a:extLst>
          </p:cNvPr>
          <p:cNvSpPr/>
          <p:nvPr userDrawn="1"/>
        </p:nvSpPr>
        <p:spPr>
          <a:xfrm>
            <a:off x="5129939" y="0"/>
            <a:ext cx="7062061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60C4D-89B8-4DB5-8396-E84163B31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252" y="590549"/>
            <a:ext cx="555743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070A089-9B6C-4A19-952E-76336B853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6" name="Picture 15" descr="A sign in the dark&#10;&#10;Description automatically generated">
            <a:extLst>
              <a:ext uri="{FF2B5EF4-FFF2-40B4-BE49-F238E27FC236}">
                <a16:creationId xmlns:a16="http://schemas.microsoft.com/office/drawing/2014/main" id="{DBD44189-819C-4F9D-8F01-211ECC7DC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DDA56E-0BE5-47F0-8D2C-59B3E7F085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342" y="1253331"/>
            <a:ext cx="4036662" cy="4351338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150000"/>
              <a:buFontTx/>
              <a:buBlip>
                <a:blip r:embed="rId4"/>
              </a:buBlip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/>
              <a:t>Agenda One</a:t>
            </a:r>
          </a:p>
          <a:p>
            <a:pPr lvl="0"/>
            <a:r>
              <a:rPr lang="en-US"/>
              <a:t>Agenda Two</a:t>
            </a:r>
          </a:p>
          <a:p>
            <a:pPr lvl="0"/>
            <a:r>
              <a:rPr lang="en-US"/>
              <a:t>Agenda Three</a:t>
            </a:r>
          </a:p>
          <a:p>
            <a:pPr lvl="0"/>
            <a:r>
              <a:rPr lang="en-US"/>
              <a:t>Agenda Four</a:t>
            </a:r>
          </a:p>
        </p:txBody>
      </p:sp>
    </p:spTree>
    <p:extLst>
      <p:ext uri="{BB962C8B-B14F-4D97-AF65-F5344CB8AC3E}">
        <p14:creationId xmlns:p14="http://schemas.microsoft.com/office/powerpoint/2010/main" val="188600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9CADB2-A148-41F2-AF96-025D7D67A9AB}"/>
              </a:ext>
            </a:extLst>
          </p:cNvPr>
          <p:cNvSpPr/>
          <p:nvPr userDrawn="1"/>
        </p:nvSpPr>
        <p:spPr>
          <a:xfrm>
            <a:off x="5129939" y="0"/>
            <a:ext cx="7062061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60C4D-89B8-4DB5-8396-E84163B31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252" y="590549"/>
            <a:ext cx="555743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3070A089-9B6C-4A19-952E-76336B853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6330816"/>
            <a:ext cx="2755398" cy="393193"/>
          </a:xfrm>
          <a:prstGeom prst="rect">
            <a:avLst/>
          </a:prstGeom>
        </p:spPr>
      </p:pic>
      <p:pic>
        <p:nvPicPr>
          <p:cNvPr id="16" name="Picture 15" descr="A sign in the dark&#10;&#10;Description automatically generated">
            <a:extLst>
              <a:ext uri="{FF2B5EF4-FFF2-40B4-BE49-F238E27FC236}">
                <a16:creationId xmlns:a16="http://schemas.microsoft.com/office/drawing/2014/main" id="{DBD44189-819C-4F9D-8F01-211ECC7DC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33" y="5837479"/>
            <a:ext cx="1480012" cy="98667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DDA56E-0BE5-47F0-8D2C-59B3E7F085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342" y="1253331"/>
            <a:ext cx="4036662" cy="4351338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150000"/>
              <a:buFontTx/>
              <a:buBlip>
                <a:blip r:embed="rId4"/>
              </a:buBlip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/>
              <a:t>Agenda One</a:t>
            </a:r>
          </a:p>
          <a:p>
            <a:pPr lvl="0"/>
            <a:r>
              <a:rPr lang="en-US"/>
              <a:t>Agenda Two</a:t>
            </a:r>
          </a:p>
          <a:p>
            <a:pPr lvl="0"/>
            <a:r>
              <a:rPr lang="en-US"/>
              <a:t>Agenda Three</a:t>
            </a:r>
          </a:p>
          <a:p>
            <a:pPr lvl="0"/>
            <a:r>
              <a:rPr lang="en-US"/>
              <a:t>Agenda Four</a:t>
            </a:r>
          </a:p>
        </p:txBody>
      </p:sp>
    </p:spTree>
    <p:extLst>
      <p:ext uri="{BB962C8B-B14F-4D97-AF65-F5344CB8AC3E}">
        <p14:creationId xmlns:p14="http://schemas.microsoft.com/office/powerpoint/2010/main" val="223919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3A1A8F8-E6B7-4840-BBFB-D852F43D7CEA}"/>
              </a:ext>
            </a:extLst>
          </p:cNvPr>
          <p:cNvSpPr/>
          <p:nvPr userDrawn="1"/>
        </p:nvSpPr>
        <p:spPr>
          <a:xfrm rot="19681592">
            <a:off x="8023023" y="5633496"/>
            <a:ext cx="7653867" cy="132556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3906A4-7209-4942-A5F2-2FE9E6FFBE4C}"/>
              </a:ext>
            </a:extLst>
          </p:cNvPr>
          <p:cNvSpPr/>
          <p:nvPr userDrawn="1"/>
        </p:nvSpPr>
        <p:spPr>
          <a:xfrm rot="19681592">
            <a:off x="6284987" y="4820696"/>
            <a:ext cx="7653867" cy="132556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2F0F99-DB95-47D6-A8B3-260B93CDC1A0}"/>
              </a:ext>
            </a:extLst>
          </p:cNvPr>
          <p:cNvSpPr/>
          <p:nvPr userDrawn="1"/>
        </p:nvSpPr>
        <p:spPr>
          <a:xfrm rot="19681592">
            <a:off x="-1746852" y="711740"/>
            <a:ext cx="7653867" cy="13255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30D909-9460-4E5D-B51A-7B57B9C379C6}"/>
              </a:ext>
            </a:extLst>
          </p:cNvPr>
          <p:cNvSpPr/>
          <p:nvPr userDrawn="1"/>
        </p:nvSpPr>
        <p:spPr>
          <a:xfrm rot="19681592">
            <a:off x="-3484888" y="-101060"/>
            <a:ext cx="7653867" cy="13255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8CC3D-077E-4295-99D1-B255CCD7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566" y="2766218"/>
            <a:ext cx="5494867" cy="1325563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55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0" y="0"/>
            <a:ext cx="2541721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702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702" y="1825625"/>
            <a:ext cx="8626098" cy="4351338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4" y="5763906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2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0" y="0"/>
            <a:ext cx="2541721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702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702" y="1825625"/>
            <a:ext cx="8626098" cy="4351338"/>
          </a:xfrm>
        </p:spPr>
        <p:txBody>
          <a:bodyPr/>
          <a:lstStyle>
            <a:lvl1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4" y="5763906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1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2146B8-A7A3-4F78-85FC-C4AB344D8020}"/>
              </a:ext>
            </a:extLst>
          </p:cNvPr>
          <p:cNvSpPr/>
          <p:nvPr userDrawn="1"/>
        </p:nvSpPr>
        <p:spPr>
          <a:xfrm>
            <a:off x="0" y="0"/>
            <a:ext cx="2541721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3FEF4-6D05-4462-B525-9E0D5421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702" y="365125"/>
            <a:ext cx="8626098" cy="1325563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6BAC-0495-4AF2-A26A-1E5B1FA1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702" y="1825625"/>
            <a:ext cx="8626098" cy="4351338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4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1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2"/>
              </a:buCl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25D95C3-E4EC-4575-ADA8-A068F6237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02" y="6357388"/>
            <a:ext cx="2755398" cy="393193"/>
          </a:xfrm>
          <a:prstGeom prst="rect">
            <a:avLst/>
          </a:prstGeom>
        </p:spPr>
      </p:pic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D147AD2C-032D-44F5-8EEE-C3A00E2107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4" y="5763906"/>
            <a:ext cx="1480012" cy="9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1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CDDE1-8774-481B-A95A-08A5965C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5B41E-9EFA-4C77-9BF8-5061F46BE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82152-B7B9-42B4-9D30-AF7835F00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2BD62-A8AE-404A-AA1F-C45854DCE923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CB733-FB37-41C3-A04F-1093E186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51840-CF98-4F0F-917F-C25032975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33EB0-B51D-42E5-B935-1A757568F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00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92" r:id="rId2"/>
    <p:sldLayoutId id="2147483693" r:id="rId3"/>
    <p:sldLayoutId id="2147483694" r:id="rId4"/>
    <p:sldLayoutId id="2147483695" r:id="rId5"/>
    <p:sldLayoutId id="2147483712" r:id="rId6"/>
    <p:sldLayoutId id="2147483674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76" r:id="rId15"/>
    <p:sldLayoutId id="2147483697" r:id="rId16"/>
    <p:sldLayoutId id="2147483699" r:id="rId17"/>
    <p:sldLayoutId id="2147483698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69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E558-E6E3-EB46-B435-88FC2E61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26" y="1307086"/>
            <a:ext cx="8626098" cy="3889247"/>
          </a:xfrm>
        </p:spPr>
        <p:txBody>
          <a:bodyPr>
            <a:normAutofit fontScale="90000"/>
          </a:bodyPr>
          <a:lstStyle/>
          <a:p>
            <a:br>
              <a:rPr lang="en-GB" sz="1800"/>
            </a:br>
            <a:br>
              <a:rPr lang="en-GB" sz="1800"/>
            </a:br>
            <a:r>
              <a:rPr lang="en-GB"/>
              <a:t>HPC Guidance Module 2:</a:t>
            </a:r>
            <a:br>
              <a:rPr lang="en-GB"/>
            </a:br>
            <a:br>
              <a:rPr lang="en-GB"/>
            </a:br>
            <a:r>
              <a:rPr lang="en-GB"/>
              <a:t>What is a Protection Severity </a:t>
            </a:r>
            <a:br>
              <a:rPr lang="en-GB"/>
            </a:br>
            <a:r>
              <a:rPr lang="en-GB"/>
              <a:t>Scale and how do we</a:t>
            </a:r>
            <a:br>
              <a:rPr lang="en-GB"/>
            </a:br>
            <a:r>
              <a:rPr lang="en-GB"/>
              <a:t>produce it?</a:t>
            </a:r>
            <a:br>
              <a:rPr lang="en-GB" sz="1800"/>
            </a:br>
            <a:br>
              <a:rPr lang="en-GB" sz="1800"/>
            </a:br>
            <a:br>
              <a:rPr lang="en-GB" sz="1800"/>
            </a:br>
            <a:r>
              <a:rPr lang="en-GB" sz="2000" b="0"/>
              <a:t>Speaker: Emma Wynne</a:t>
            </a:r>
            <a:br>
              <a:rPr lang="en-GB" sz="1800"/>
            </a:br>
            <a:br>
              <a:rPr lang="en-US" sz="1800"/>
            </a:br>
            <a:endParaRPr lang="en-JO" sz="1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D204DD-12D4-294C-9366-00CD5550D704}"/>
              </a:ext>
            </a:extLst>
          </p:cNvPr>
          <p:cNvSpPr txBox="1">
            <a:spLocks/>
          </p:cNvSpPr>
          <p:nvPr/>
        </p:nvSpPr>
        <p:spPr>
          <a:xfrm>
            <a:off x="416801" y="1414272"/>
            <a:ext cx="8626098" cy="3889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540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E8BBA45-7B40-1648-AF24-879F3AB753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3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44"/>
    </mc:Choice>
    <mc:Fallback>
      <p:transition spd="slow" advTm="9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152" y="1019175"/>
            <a:ext cx="8626098" cy="863599"/>
          </a:xfrm>
        </p:spPr>
        <p:txBody>
          <a:bodyPr>
            <a:normAutofit fontScale="90000"/>
          </a:bodyPr>
          <a:lstStyle/>
          <a:p>
            <a:pPr algn="ctr"/>
            <a:br>
              <a:rPr lang="en-GB"/>
            </a:br>
            <a:r>
              <a:rPr lang="en-GB" sz="3600"/>
              <a:t>Where can I find the Protection indicators for producing the Protection Severity Scales? (2)</a:t>
            </a:r>
            <a:br>
              <a:rPr lang="en-GB" sz="3600"/>
            </a:br>
            <a:br>
              <a:rPr lang="en-GB" sz="3600"/>
            </a:br>
            <a:br>
              <a:rPr lang="en-GB"/>
            </a:br>
            <a:br>
              <a:rPr lang="en-GB"/>
            </a:br>
            <a:endParaRPr lang="en-GB" sz="49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152" y="1323976"/>
            <a:ext cx="8626098" cy="4757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You can find the </a:t>
            </a:r>
            <a:r>
              <a:rPr lang="en-GB" b="1" i="1"/>
              <a:t>JIAF Non-Humanitarian Conditions Pillars</a:t>
            </a:r>
            <a:r>
              <a:rPr lang="en-GB" b="1"/>
              <a:t> in Annex 3 of the JIAF 1.1 guidance (page 49):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pPr marL="0" indent="0">
              <a:buNone/>
            </a:pPr>
            <a:endParaRPr lang="en-US"/>
          </a:p>
          <a:p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7C3B184-FBBB-46E8-8D22-5D5B443A6A60}"/>
              </a:ext>
            </a:extLst>
          </p:cNvPr>
          <p:cNvSpPr txBox="1">
            <a:spLocks/>
          </p:cNvSpPr>
          <p:nvPr/>
        </p:nvSpPr>
        <p:spPr>
          <a:xfrm>
            <a:off x="85725" y="365125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Q&amp;A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Protection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Severity Scales</a:t>
            </a:r>
            <a:br>
              <a:rPr lang="en-US" sz="2800">
                <a:solidFill>
                  <a:schemeClr val="bg1"/>
                </a:solidFill>
              </a:rPr>
            </a:b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788597-F145-437B-AB6A-399775C96E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15" t="17500" r="27578" b="13971"/>
          <a:stretch/>
        </p:blipFill>
        <p:spPr>
          <a:xfrm>
            <a:off x="2899152" y="2187575"/>
            <a:ext cx="5657850" cy="4438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444A16E-1D1A-9C43-AD75-65647434CB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7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22"/>
    </mc:Choice>
    <mc:Fallback>
      <p:transition spd="slow" advTm="14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152" y="1019175"/>
            <a:ext cx="8626098" cy="863599"/>
          </a:xfrm>
        </p:spPr>
        <p:txBody>
          <a:bodyPr>
            <a:normAutofit fontScale="90000"/>
          </a:bodyPr>
          <a:lstStyle/>
          <a:p>
            <a:pPr algn="ctr"/>
            <a:br>
              <a:rPr lang="en-GB"/>
            </a:br>
            <a:r>
              <a:rPr lang="en-GB" sz="3600"/>
              <a:t>Where can I find the Protection indicators for producing the Protection Severity Scales? (3)</a:t>
            </a:r>
            <a:br>
              <a:rPr lang="en-GB" sz="3600"/>
            </a:br>
            <a:br>
              <a:rPr lang="en-GB" sz="3600"/>
            </a:br>
            <a:br>
              <a:rPr lang="en-GB"/>
            </a:br>
            <a:br>
              <a:rPr lang="en-GB"/>
            </a:br>
            <a:endParaRPr lang="en-GB" sz="49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1543051"/>
            <a:ext cx="8626098" cy="4757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r>
              <a:rPr lang="en-GB" b="1"/>
              <a:t>List of JIAF indicators aligned with the PAF-</a:t>
            </a:r>
            <a:r>
              <a:rPr lang="en-GB"/>
              <a:t> To make the selection of indicators and the linkages between the JIAF and the PAF easier for country operations; we have aligned both lists of JIAF indicators with the PAF pillars and sub-pillars. </a:t>
            </a:r>
            <a:r>
              <a:rPr lang="en-GB" b="1"/>
              <a:t>The list of JIAF and PAF aligned indicators is an annex of this module.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US"/>
          </a:p>
          <a:p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7C3B184-FBBB-46E8-8D22-5D5B443A6A60}"/>
              </a:ext>
            </a:extLst>
          </p:cNvPr>
          <p:cNvSpPr txBox="1">
            <a:spLocks/>
          </p:cNvSpPr>
          <p:nvPr/>
        </p:nvSpPr>
        <p:spPr>
          <a:xfrm>
            <a:off x="85725" y="365125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Q&amp;A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Protection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Severity Scales</a:t>
            </a:r>
            <a:br>
              <a:rPr lang="en-US" sz="2800">
                <a:solidFill>
                  <a:schemeClr val="bg1"/>
                </a:solidFill>
              </a:rPr>
            </a:b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348C966A-5C22-BD4A-9CD6-DEB5B96689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7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72"/>
    </mc:Choice>
    <mc:Fallback>
      <p:transition spd="slow" advTm="23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727" y="876300"/>
            <a:ext cx="8626098" cy="863599"/>
          </a:xfrm>
        </p:spPr>
        <p:txBody>
          <a:bodyPr>
            <a:normAutofit fontScale="90000"/>
          </a:bodyPr>
          <a:lstStyle/>
          <a:p>
            <a:pPr algn="ctr"/>
            <a:br>
              <a:rPr lang="en-GB"/>
            </a:br>
            <a:br>
              <a:rPr lang="en-GB"/>
            </a:br>
            <a:br>
              <a:rPr lang="en-GB"/>
            </a:br>
            <a:r>
              <a:rPr lang="en-GB" sz="3100"/>
              <a:t>Can you use the identification of affected population groups as part of your Protection Severity Scale?</a:t>
            </a:r>
            <a:br>
              <a:rPr lang="en-GB" sz="3100"/>
            </a:br>
            <a:br>
              <a:rPr lang="en-GB" sz="3100"/>
            </a:br>
            <a:br>
              <a:rPr lang="en-GB" sz="3600"/>
            </a:br>
            <a:br>
              <a:rPr lang="en-GB"/>
            </a:br>
            <a:br>
              <a:rPr lang="en-GB"/>
            </a:br>
            <a:endParaRPr lang="en-GB" sz="49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1543051"/>
            <a:ext cx="8626098" cy="4757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r>
              <a:rPr lang="en-GB"/>
              <a:t>Yes, you can use them for your Scale. If you want to use population groups estimates data for your severity scale, </a:t>
            </a:r>
            <a:r>
              <a:rPr lang="en-GB" b="1"/>
              <a:t>you can follow the same logic of the JIAF Protection Critical indicator for Severity 5 (50% higher of the total) You can also consult with the global team for advice.</a:t>
            </a:r>
          </a:p>
          <a:p>
            <a:endParaRPr lang="en-GB"/>
          </a:p>
          <a:p>
            <a:pPr marL="0" indent="0">
              <a:buNone/>
            </a:pPr>
            <a:endParaRPr lang="en-US"/>
          </a:p>
          <a:p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7C3B184-FBBB-46E8-8D22-5D5B443A6A60}"/>
              </a:ext>
            </a:extLst>
          </p:cNvPr>
          <p:cNvSpPr txBox="1">
            <a:spLocks/>
          </p:cNvSpPr>
          <p:nvPr/>
        </p:nvSpPr>
        <p:spPr>
          <a:xfrm>
            <a:off x="85725" y="365125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Q&amp;A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Protection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Severity Scales</a:t>
            </a:r>
            <a:br>
              <a:rPr lang="en-US" sz="2800">
                <a:solidFill>
                  <a:schemeClr val="bg1"/>
                </a:solidFill>
              </a:rPr>
            </a:b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FBC7711-0718-AE4E-9AD8-157B2BBDD2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5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09"/>
    </mc:Choice>
    <mc:Fallback>
      <p:transition spd="slow" advTm="24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152" y="952500"/>
            <a:ext cx="8626098" cy="863599"/>
          </a:xfrm>
        </p:spPr>
        <p:txBody>
          <a:bodyPr>
            <a:normAutofit fontScale="90000"/>
          </a:bodyPr>
          <a:lstStyle/>
          <a:p>
            <a:pPr algn="ctr"/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Where can I find the categories of affected population groups? (1)</a:t>
            </a:r>
            <a:br>
              <a:rPr lang="en-GB"/>
            </a:br>
            <a:br>
              <a:rPr lang="en-GB" sz="3100"/>
            </a:br>
            <a:br>
              <a:rPr lang="en-GB" sz="3100"/>
            </a:br>
            <a:br>
              <a:rPr lang="en-GB" sz="3600"/>
            </a:br>
            <a:br>
              <a:rPr lang="en-GB"/>
            </a:br>
            <a:br>
              <a:rPr lang="en-GB"/>
            </a:br>
            <a:endParaRPr lang="en-GB" sz="49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1543051"/>
            <a:ext cx="8626098" cy="4757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r>
              <a:rPr lang="en-GB"/>
              <a:t>For the identification of affected population, the Protection Cluster uses the categories defined in the </a:t>
            </a:r>
            <a:r>
              <a:rPr lang="en-GB" i="1"/>
              <a:t>2016 IASC Humanitarian profile Support Guidance</a:t>
            </a:r>
            <a:r>
              <a:rPr lang="en-GB"/>
              <a:t>. You can also find the categories of affected population groups included in: </a:t>
            </a:r>
            <a:r>
              <a:rPr lang="en-GB" b="1"/>
              <a:t>JIAF 1.1 Annex 3 indicators and in the list of JIAF and PAF aligned indicators.</a:t>
            </a:r>
          </a:p>
          <a:p>
            <a:endParaRPr lang="en-GB" b="1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US"/>
          </a:p>
          <a:p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7C3B184-FBBB-46E8-8D22-5D5B443A6A60}"/>
              </a:ext>
            </a:extLst>
          </p:cNvPr>
          <p:cNvSpPr txBox="1">
            <a:spLocks/>
          </p:cNvSpPr>
          <p:nvPr/>
        </p:nvSpPr>
        <p:spPr>
          <a:xfrm>
            <a:off x="85725" y="365125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Q&amp;A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Protection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Severity Scales</a:t>
            </a:r>
            <a:br>
              <a:rPr lang="en-US" sz="2800">
                <a:solidFill>
                  <a:schemeClr val="bg1"/>
                </a:solidFill>
              </a:rPr>
            </a:b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96E0FCCD-CDF3-A146-8839-B61997F96F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6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98"/>
    </mc:Choice>
    <mc:Fallback>
      <p:transition spd="slow" advTm="27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152" y="952500"/>
            <a:ext cx="8626098" cy="863599"/>
          </a:xfrm>
        </p:spPr>
        <p:txBody>
          <a:bodyPr>
            <a:normAutofit fontScale="90000"/>
          </a:bodyPr>
          <a:lstStyle/>
          <a:p>
            <a:pPr algn="ctr"/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Where can I find the categories of affected population groups? (2)</a:t>
            </a:r>
            <a:br>
              <a:rPr lang="en-GB"/>
            </a:br>
            <a:br>
              <a:rPr lang="en-GB" sz="3100"/>
            </a:br>
            <a:br>
              <a:rPr lang="en-GB" sz="3100"/>
            </a:br>
            <a:br>
              <a:rPr lang="en-GB" sz="3600"/>
            </a:br>
            <a:br>
              <a:rPr lang="en-GB"/>
            </a:br>
            <a:br>
              <a:rPr lang="en-GB"/>
            </a:br>
            <a:endParaRPr lang="en-GB" sz="49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1543051"/>
            <a:ext cx="8626098" cy="47577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>
                <a:solidFill>
                  <a:srgbClr val="FFC000"/>
                </a:solidFill>
              </a:rPr>
              <a:t>Examples</a:t>
            </a:r>
          </a:p>
          <a:p>
            <a:pPr marL="0" indent="0" algn="ctr">
              <a:buNone/>
            </a:pPr>
            <a:endParaRPr lang="en-US"/>
          </a:p>
          <a:p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7C3B184-FBBB-46E8-8D22-5D5B443A6A60}"/>
              </a:ext>
            </a:extLst>
          </p:cNvPr>
          <p:cNvSpPr txBox="1">
            <a:spLocks/>
          </p:cNvSpPr>
          <p:nvPr/>
        </p:nvSpPr>
        <p:spPr>
          <a:xfrm>
            <a:off x="85725" y="365125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Q&amp;A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Protection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Severity Scales</a:t>
            </a:r>
            <a:br>
              <a:rPr lang="en-US" sz="2800">
                <a:solidFill>
                  <a:schemeClr val="bg1"/>
                </a:solidFill>
              </a:rPr>
            </a:b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0A1626-3D2F-47A5-B170-CDD730415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477" y="2287763"/>
            <a:ext cx="8999406" cy="3268314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9DD42A3-C1B7-1E42-A951-65A9787057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7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98"/>
    </mc:Choice>
    <mc:Fallback>
      <p:transition spd="slow" advTm="15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5B084-1883-4292-B8A2-A273B651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86" y="523875"/>
            <a:ext cx="9281567" cy="5964748"/>
          </a:xfrm>
        </p:spPr>
        <p:txBody>
          <a:bodyPr>
            <a:normAutofit/>
          </a:bodyPr>
          <a:lstStyle/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b="1">
                <a:solidFill>
                  <a:srgbClr val="FFC000"/>
                </a:solidFill>
                <a:latin typeface="+mn-lt"/>
                <a:ea typeface="+mj-ea"/>
                <a:cs typeface="+mj-cs"/>
              </a:rPr>
              <a:t>Step 1: Identify and select overarching and specific indicators:</a:t>
            </a:r>
          </a:p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sz="300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/>
              <a:t>The Protection Cluster and each of the </a:t>
            </a:r>
            <a:r>
              <a:rPr lang="en-GB" sz="2400" err="1"/>
              <a:t>AoRs</a:t>
            </a:r>
            <a:r>
              <a:rPr lang="en-GB" sz="2400"/>
              <a:t> will select the indicators from the consolidated lists for the </a:t>
            </a:r>
            <a:r>
              <a:rPr lang="en-GB" sz="2400" i="1"/>
              <a:t>Protection overarching and AoR specific </a:t>
            </a:r>
            <a:r>
              <a:rPr lang="en-GB" sz="2400"/>
              <a:t>Severity Scales. The selected indicators can be:</a:t>
            </a:r>
          </a:p>
          <a:p>
            <a:pPr marL="0" indent="0">
              <a:buNone/>
            </a:pPr>
            <a:endParaRPr lang="en-GB" sz="2400"/>
          </a:p>
          <a:p>
            <a:pPr>
              <a:buFont typeface="Wingdings" panose="05000000000000000000" pitchFamily="2" charset="2"/>
              <a:buChar char="ü"/>
            </a:pPr>
            <a:r>
              <a:rPr lang="en-GB" sz="2400"/>
              <a:t>The same ones </a:t>
            </a:r>
            <a:r>
              <a:rPr lang="en-GB" sz="2400" b="1"/>
              <a:t>identified for the JIAF inter-sectoral analysis</a:t>
            </a:r>
            <a:r>
              <a:rPr lang="en-GB" sz="240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/>
              <a:t>A</a:t>
            </a:r>
            <a:r>
              <a:rPr lang="en-US" sz="2400" err="1"/>
              <a:t>dditional</a:t>
            </a:r>
            <a:r>
              <a:rPr lang="en-US" sz="2400"/>
              <a:t> ones to further refine your sectoral analysis as needed, including indicators from </a:t>
            </a:r>
            <a:r>
              <a:rPr lang="en-US" sz="2400" b="1"/>
              <a:t>other sectors </a:t>
            </a:r>
            <a:r>
              <a:rPr lang="en-US" sz="2400"/>
              <a:t>which are relevant for protection analysis in your country.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/>
          </a:p>
          <a:p>
            <a:pPr marL="0" indent="0">
              <a:buNone/>
            </a:pPr>
            <a:r>
              <a:rPr lang="en-US" sz="2400" b="1"/>
              <a:t>NB: </a:t>
            </a:r>
            <a:r>
              <a:rPr lang="en-US" sz="2400"/>
              <a:t>The lists of indicators are suggested examples previously used in some country operations – Feel free to adapt them to what is relevant in context, available data etc.</a:t>
            </a:r>
            <a:endParaRPr lang="en-US" sz="2400" b="1"/>
          </a:p>
          <a:p>
            <a:endParaRPr lang="en-GB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BD85BD-6007-41AC-9D33-32CC7DC74C0D}"/>
              </a:ext>
            </a:extLst>
          </p:cNvPr>
          <p:cNvSpPr txBox="1">
            <a:spLocks/>
          </p:cNvSpPr>
          <p:nvPr/>
        </p:nvSpPr>
        <p:spPr>
          <a:xfrm>
            <a:off x="9779289" y="304800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Severity Scales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Step by Step</a:t>
            </a:r>
            <a:br>
              <a:rPr lang="en-US" sz="2800">
                <a:solidFill>
                  <a:schemeClr val="bg1"/>
                </a:solidFill>
              </a:rPr>
            </a:b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689C4E0-A353-7F45-BE0B-FD9E45CE0D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538"/>
    </mc:Choice>
    <mc:Fallback>
      <p:transition spd="slow" advTm="54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5B084-1883-4292-B8A2-A273B651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86" y="523875"/>
            <a:ext cx="9281567" cy="5964748"/>
          </a:xfrm>
        </p:spPr>
        <p:txBody>
          <a:bodyPr>
            <a:normAutofit/>
          </a:bodyPr>
          <a:lstStyle/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2800" b="1">
                <a:solidFill>
                  <a:srgbClr val="FFC000"/>
                </a:solidFill>
                <a:latin typeface="+mn-lt"/>
                <a:ea typeface="+mj-ea"/>
                <a:cs typeface="+mj-cs"/>
              </a:rPr>
              <a:t>Step 2: Data consolidation and severity scoring</a:t>
            </a:r>
          </a:p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endParaRPr lang="en-US" sz="2800" b="1">
              <a:solidFill>
                <a:srgbClr val="FFC000"/>
              </a:solidFill>
              <a:latin typeface="+mn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b="1">
                <a:solidFill>
                  <a:srgbClr val="FFC000"/>
                </a:solidFill>
                <a:latin typeface="+mn-lt"/>
                <a:ea typeface="+mj-ea"/>
                <a:cs typeface="+mj-cs"/>
              </a:rPr>
              <a:t>Roles in this step:</a:t>
            </a:r>
          </a:p>
          <a:p>
            <a:r>
              <a:rPr lang="en-GB" sz="2400"/>
              <a:t>The role of the Cluster/AoR </a:t>
            </a:r>
            <a:r>
              <a:rPr lang="en-GB" sz="2400" b="1"/>
              <a:t>Coordinators </a:t>
            </a:r>
            <a:r>
              <a:rPr lang="en-GB" sz="2400"/>
              <a:t>is to select the set of indicators and confirm or agree on the thresholds.</a:t>
            </a:r>
            <a:endParaRPr lang="en-GB" sz="2400" b="1"/>
          </a:p>
          <a:p>
            <a:r>
              <a:rPr lang="en-GB" sz="2400"/>
              <a:t>The role of the </a:t>
            </a:r>
            <a:r>
              <a:rPr lang="en-GB" sz="2400" b="1"/>
              <a:t>Information Management Officers </a:t>
            </a:r>
            <a:r>
              <a:rPr lang="en-GB" sz="2400"/>
              <a:t>is to consolidate the data and apply a scoring to each of the geographical units of analysis.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BD85BD-6007-41AC-9D33-32CC7DC74C0D}"/>
              </a:ext>
            </a:extLst>
          </p:cNvPr>
          <p:cNvSpPr txBox="1">
            <a:spLocks/>
          </p:cNvSpPr>
          <p:nvPr/>
        </p:nvSpPr>
        <p:spPr>
          <a:xfrm>
            <a:off x="9779289" y="304800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Severity Scales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Step by Step</a:t>
            </a:r>
            <a:br>
              <a:rPr lang="en-US" sz="2800">
                <a:solidFill>
                  <a:schemeClr val="bg1"/>
                </a:solidFill>
              </a:rPr>
            </a:b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F6DB17F-E11E-744A-8532-088F8EEDB3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8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48"/>
    </mc:Choice>
    <mc:Fallback>
      <p:transition spd="slow" advTm="20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35B084-1883-4292-B8A2-A273B651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86" y="523875"/>
            <a:ext cx="9281567" cy="5964748"/>
          </a:xfrm>
        </p:spPr>
        <p:txBody>
          <a:bodyPr>
            <a:normAutofit/>
          </a:bodyPr>
          <a:lstStyle/>
          <a:p>
            <a:pPr marL="15875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2800" b="1">
                <a:solidFill>
                  <a:srgbClr val="FFC000"/>
                </a:solidFill>
                <a:latin typeface="+mn-lt"/>
                <a:ea typeface="+mj-ea"/>
                <a:cs typeface="+mj-cs"/>
              </a:rPr>
              <a:t>Step 2: Data consolidation and severity scoring</a:t>
            </a:r>
          </a:p>
          <a:p>
            <a:pPr marL="0" indent="0">
              <a:buNone/>
            </a:pPr>
            <a:r>
              <a:rPr lang="en-GB" b="1">
                <a:solidFill>
                  <a:srgbClr val="FFC000"/>
                </a:solidFill>
                <a:latin typeface="+mn-lt"/>
                <a:ea typeface="+mj-ea"/>
                <a:cs typeface="+mj-cs"/>
              </a:rPr>
              <a:t>Scoring:</a:t>
            </a:r>
          </a:p>
          <a:p>
            <a:pPr marL="0" indent="0">
              <a:buNone/>
            </a:pPr>
            <a:endParaRPr lang="en-GB" sz="2400"/>
          </a:p>
          <a:p>
            <a:r>
              <a:rPr lang="en-GB" sz="2000"/>
              <a:t>For the severity scoring IMOs can produce an average for all the indicator scores and this will be the scoring for the geographical unit of analysis.</a:t>
            </a:r>
          </a:p>
          <a:p>
            <a:endParaRPr lang="en-GB" sz="2000" b="1"/>
          </a:p>
          <a:p>
            <a:pPr marL="0" indent="0">
              <a:buNone/>
            </a:pPr>
            <a:r>
              <a:rPr lang="en-GB" sz="2000">
                <a:solidFill>
                  <a:srgbClr val="FFC000"/>
                </a:solidFill>
              </a:rPr>
              <a:t>Example: </a:t>
            </a:r>
            <a:r>
              <a:rPr lang="en-GB" sz="2000"/>
              <a:t>If from 6 indicators for a unit of analysis, 5 of them score level 4 in the scale, scoring for the unit will be Level 4 (Critical)</a:t>
            </a:r>
          </a:p>
          <a:p>
            <a:pPr marL="0" indent="0">
              <a:buNone/>
            </a:pPr>
            <a:endParaRPr lang="en-GB" sz="2000" b="1"/>
          </a:p>
          <a:p>
            <a:r>
              <a:rPr lang="en-GB" sz="2000"/>
              <a:t>If you have some indicators that you can only apply to some of the units of analysis, you can still use it giving it a specific weight to increase/decrease the scoring.</a:t>
            </a: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r>
              <a:rPr lang="en-GB" sz="2000">
                <a:solidFill>
                  <a:srgbClr val="FFC000"/>
                </a:solidFill>
              </a:rPr>
              <a:t>Example: </a:t>
            </a:r>
            <a:r>
              <a:rPr lang="en-GB" sz="2000"/>
              <a:t>There is data on the </a:t>
            </a:r>
            <a:r>
              <a:rPr lang="en-GB" sz="2000" i="1"/>
              <a:t># of schools and health facilities attacked for </a:t>
            </a:r>
            <a:r>
              <a:rPr lang="en-GB" sz="2000"/>
              <a:t>6 sub-districts you can weigh this indicator and decide that in these 6 sub-districts the scoring should be directly level 5.</a:t>
            </a:r>
            <a:endParaRPr lang="en-GB" sz="2000" i="1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CBD85BD-6007-41AC-9D33-32CC7DC74C0D}"/>
              </a:ext>
            </a:extLst>
          </p:cNvPr>
          <p:cNvSpPr txBox="1">
            <a:spLocks/>
          </p:cNvSpPr>
          <p:nvPr/>
        </p:nvSpPr>
        <p:spPr>
          <a:xfrm>
            <a:off x="9779289" y="304800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Severity Scales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Step by Step</a:t>
            </a:r>
            <a:br>
              <a:rPr lang="en-US" sz="2800">
                <a:solidFill>
                  <a:schemeClr val="bg1"/>
                </a:solidFill>
              </a:rPr>
            </a:b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E86ECBC-64B2-AB44-B818-FD15E8B5C7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1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106"/>
    </mc:Choice>
    <mc:Fallback>
      <p:transition spd="slow" advTm="47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D3BC24-F90D-4886-99B2-316879E28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9590" y="815268"/>
            <a:ext cx="9263149" cy="5227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>
                <a:solidFill>
                  <a:schemeClr val="accent4">
                    <a:lumMod val="50000"/>
                  </a:schemeClr>
                </a:solidFill>
              </a:rPr>
              <a:t>Once you have finalized the data consolidation and scoring, next steps will be:</a:t>
            </a:r>
          </a:p>
          <a:p>
            <a:endParaRPr lang="en-US" sz="280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/>
              <a:t>Expert workshops for joint analysis and interpretation (</a:t>
            </a:r>
            <a:r>
              <a:rPr lang="en-US" b="1">
                <a:solidFill>
                  <a:schemeClr val="accent1"/>
                </a:solidFill>
              </a:rPr>
              <a:t>HPC Guidance module 4</a:t>
            </a:r>
            <a:r>
              <a:rPr lang="en-US"/>
              <a:t>)</a:t>
            </a:r>
          </a:p>
          <a:p>
            <a:r>
              <a:rPr lang="en-US"/>
              <a:t>People in Need estimates </a:t>
            </a:r>
            <a:r>
              <a:rPr lang="en-US" sz="28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>
                <a:solidFill>
                  <a:schemeClr val="accent1"/>
                </a:solidFill>
              </a:rPr>
              <a:t>HPC Guidance module 3</a:t>
            </a:r>
            <a:r>
              <a:rPr lang="en-US" sz="28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en-US" sz="280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The following section of this module provides some tips and examples for the Severity Scales.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F3B3A6C-5798-4216-9887-1014D24BB089}"/>
              </a:ext>
            </a:extLst>
          </p:cNvPr>
          <p:cNvSpPr txBox="1">
            <a:spLocks/>
          </p:cNvSpPr>
          <p:nvPr/>
        </p:nvSpPr>
        <p:spPr>
          <a:xfrm>
            <a:off x="0" y="98208"/>
            <a:ext cx="1924050" cy="103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>
                <a:solidFill>
                  <a:schemeClr val="bg1"/>
                </a:solidFill>
              </a:rPr>
              <a:t>Next steps</a:t>
            </a: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38A11A24-9A5A-A94D-9A9C-A36A6C176D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4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22"/>
    </mc:Choice>
    <mc:Fallback>
      <p:transition spd="slow" advTm="20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D3BC24-F90D-4886-99B2-316879E28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9591" y="409575"/>
            <a:ext cx="9173210" cy="5680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sz="2400">
                <a:sym typeface="Calibri"/>
              </a:rPr>
              <a:t>It is feasible to use context-based and protection inter-sectoral indicators for the </a:t>
            </a:r>
            <a:r>
              <a:rPr lang="en-GB" sz="2400" i="1">
                <a:sym typeface="Calibri"/>
              </a:rPr>
              <a:t>overarching and AoR Specific </a:t>
            </a:r>
            <a:r>
              <a:rPr lang="en-GB" sz="2400">
                <a:sym typeface="Calibri"/>
              </a:rPr>
              <a:t>severity scales. </a:t>
            </a:r>
            <a:r>
              <a:rPr lang="en-GB" sz="2400" b="1">
                <a:sym typeface="Calibri"/>
              </a:rPr>
              <a:t>First action should be always to jointly decide where and how each indicator will be used.</a:t>
            </a:r>
          </a:p>
          <a:p>
            <a:endParaRPr lang="en-GB" sz="2400" b="1">
              <a:sym typeface="Calibri"/>
            </a:endParaRPr>
          </a:p>
          <a:p>
            <a:r>
              <a:rPr lang="en-GB" sz="2400">
                <a:sym typeface="Calibri"/>
              </a:rPr>
              <a:t>Focus of the PC and AoR analysis should always be on the </a:t>
            </a:r>
            <a:r>
              <a:rPr lang="en-GB" sz="2400" b="1">
                <a:sym typeface="Calibri"/>
              </a:rPr>
              <a:t>most affected areas </a:t>
            </a:r>
            <a:r>
              <a:rPr lang="en-GB" sz="2400">
                <a:sym typeface="Calibri"/>
              </a:rPr>
              <a:t>and with the </a:t>
            </a:r>
            <a:r>
              <a:rPr lang="en-GB" sz="2400" b="1">
                <a:sym typeface="Calibri"/>
              </a:rPr>
              <a:t>most affected population groups.</a:t>
            </a:r>
          </a:p>
          <a:p>
            <a:pPr marL="0" indent="0">
              <a:buNone/>
            </a:pPr>
            <a:r>
              <a:rPr lang="en-GB" sz="2400" b="1">
                <a:sym typeface="Calibri"/>
              </a:rPr>
              <a:t> </a:t>
            </a:r>
          </a:p>
          <a:p>
            <a:r>
              <a:rPr lang="en-GB" sz="2400">
                <a:sym typeface="Calibri"/>
              </a:rPr>
              <a:t>The use of other </a:t>
            </a:r>
            <a:r>
              <a:rPr lang="en-GB" sz="2400" b="1">
                <a:sym typeface="Calibri"/>
              </a:rPr>
              <a:t>sectors’ indicators in the overarching and AoR specific scale is recommended</a:t>
            </a:r>
            <a:r>
              <a:rPr lang="en-GB" sz="2400">
                <a:sym typeface="Calibri"/>
              </a:rPr>
              <a:t>, it will reinforce the centrality of protection of our analysis.</a:t>
            </a:r>
          </a:p>
          <a:p>
            <a:endParaRPr lang="en-GB" b="1">
              <a:sym typeface="Calibri"/>
            </a:endParaRPr>
          </a:p>
          <a:p>
            <a:pPr marL="0" indent="0">
              <a:buNone/>
            </a:pPr>
            <a:endParaRPr lang="en-US" sz="280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F3B3A6C-5798-4216-9887-1014D24BB089}"/>
              </a:ext>
            </a:extLst>
          </p:cNvPr>
          <p:cNvSpPr txBox="1">
            <a:spLocks/>
          </p:cNvSpPr>
          <p:nvPr/>
        </p:nvSpPr>
        <p:spPr>
          <a:xfrm>
            <a:off x="-124460" y="164883"/>
            <a:ext cx="1924050" cy="103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>
                <a:solidFill>
                  <a:schemeClr val="bg1"/>
                </a:solidFill>
              </a:rPr>
              <a:t>Tips</a:t>
            </a:r>
            <a:endParaRPr lang="en-GB" sz="3600">
              <a:solidFill>
                <a:schemeClr val="bg1"/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9C80987-29BA-0343-B823-FAE6F7CD5E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0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60"/>
    </mc:Choice>
    <mc:Fallback>
      <p:transition spd="slow" advTm="35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477" y="152401"/>
            <a:ext cx="8626098" cy="86359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/>
            </a:br>
            <a:endParaRPr lang="en-GB" sz="27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1354135"/>
            <a:ext cx="8626098" cy="5284789"/>
          </a:xfrm>
        </p:spPr>
        <p:txBody>
          <a:bodyPr>
            <a:normAutofit/>
          </a:bodyPr>
          <a:lstStyle/>
          <a:p>
            <a:r>
              <a:rPr lang="en-US"/>
              <a:t>Critical and most common Q&amp;A on Severity Scales</a:t>
            </a:r>
          </a:p>
          <a:p>
            <a:r>
              <a:rPr lang="en-US"/>
              <a:t>Step by Step Guidance</a:t>
            </a:r>
          </a:p>
          <a:p>
            <a:r>
              <a:rPr lang="en-US"/>
              <a:t>Severity Scale tips and examples</a:t>
            </a:r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b="1">
                <a:solidFill>
                  <a:srgbClr val="C00000"/>
                </a:solidFill>
              </a:rPr>
              <a:t>Overall objective of this module: 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C00000"/>
                </a:solidFill>
              </a:rPr>
              <a:t>Sectoral Severity Scale shouldn’t represent more than </a:t>
            </a:r>
            <a:r>
              <a:rPr lang="en-US" b="1" u="sng">
                <a:solidFill>
                  <a:srgbClr val="C00000"/>
                </a:solidFill>
              </a:rPr>
              <a:t>10%</a:t>
            </a:r>
            <a:r>
              <a:rPr lang="en-US" b="1">
                <a:solidFill>
                  <a:srgbClr val="C00000"/>
                </a:solidFill>
              </a:rPr>
              <a:t> of the overall dedicated time to the HNO for coordinators and IMOs </a:t>
            </a:r>
          </a:p>
          <a:p>
            <a:pPr marL="0" indent="0" algn="ctr">
              <a:buNone/>
            </a:pPr>
            <a:endParaRPr lang="en-US" b="1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b="1">
                <a:solidFill>
                  <a:srgbClr val="C00000"/>
                </a:solidFill>
              </a:rPr>
              <a:t> </a:t>
            </a:r>
          </a:p>
          <a:p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7C3B184-FBBB-46E8-8D22-5D5B443A6A60}"/>
              </a:ext>
            </a:extLst>
          </p:cNvPr>
          <p:cNvSpPr txBox="1">
            <a:spLocks/>
          </p:cNvSpPr>
          <p:nvPr/>
        </p:nvSpPr>
        <p:spPr>
          <a:xfrm>
            <a:off x="114300" y="490536"/>
            <a:ext cx="24288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This module covers:</a:t>
            </a:r>
            <a:br>
              <a:rPr lang="en-US" sz="2800">
                <a:solidFill>
                  <a:schemeClr val="bg1"/>
                </a:solidFill>
              </a:rPr>
            </a:b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BF95039-81F7-0443-AEC4-8642B9AE75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5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08"/>
    </mc:Choice>
    <mc:Fallback>
      <p:transition spd="slow" advTm="29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D3BC24-F90D-4886-99B2-316879E28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9591" y="409575"/>
            <a:ext cx="9173210" cy="5680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/>
          </a:p>
          <a:p>
            <a:r>
              <a:rPr lang="en-GB" sz="2400">
                <a:sym typeface="Calibri"/>
              </a:rPr>
              <a:t>AoR </a:t>
            </a:r>
            <a:r>
              <a:rPr lang="en-GB" sz="2400" i="1">
                <a:sym typeface="Calibri"/>
              </a:rPr>
              <a:t>specific</a:t>
            </a:r>
            <a:r>
              <a:rPr lang="en-GB" sz="2400">
                <a:sym typeface="Calibri"/>
              </a:rPr>
              <a:t> Severity Scales can have </a:t>
            </a:r>
            <a:r>
              <a:rPr lang="en-GB" sz="2400" b="1">
                <a:sym typeface="Calibri"/>
              </a:rPr>
              <a:t>either the same or lower scoring</a:t>
            </a:r>
            <a:r>
              <a:rPr lang="en-GB" sz="2400">
                <a:sym typeface="Calibri"/>
              </a:rPr>
              <a:t> </a:t>
            </a:r>
            <a:r>
              <a:rPr lang="en-GB" sz="2400" b="1">
                <a:sym typeface="Calibri"/>
              </a:rPr>
              <a:t>but not higher </a:t>
            </a:r>
            <a:r>
              <a:rPr lang="en-GB" sz="2400">
                <a:sym typeface="Calibri"/>
              </a:rPr>
              <a:t>than the </a:t>
            </a:r>
            <a:r>
              <a:rPr lang="en-GB" sz="2400" i="1">
                <a:sym typeface="Calibri"/>
              </a:rPr>
              <a:t>overarching </a:t>
            </a:r>
            <a:r>
              <a:rPr lang="en-GB" sz="2400">
                <a:sym typeface="Calibri"/>
              </a:rPr>
              <a:t>Severity Scale scoring:</a:t>
            </a:r>
          </a:p>
          <a:p>
            <a:endParaRPr lang="en-GB" sz="2400" b="1" i="1">
              <a:sym typeface="Calibri"/>
            </a:endParaRPr>
          </a:p>
          <a:p>
            <a:pPr marL="0" indent="0">
              <a:buNone/>
            </a:pPr>
            <a:r>
              <a:rPr lang="en-GB" sz="2400" b="1">
                <a:solidFill>
                  <a:schemeClr val="accent4">
                    <a:lumMod val="50000"/>
                  </a:schemeClr>
                </a:solidFill>
                <a:sym typeface="Calibri"/>
              </a:rPr>
              <a:t>Example:</a:t>
            </a:r>
          </a:p>
          <a:p>
            <a:pPr marL="0" indent="0">
              <a:buNone/>
            </a:pPr>
            <a:endParaRPr lang="en-GB" b="1">
              <a:sym typeface="Calibri"/>
            </a:endParaRPr>
          </a:p>
          <a:p>
            <a:pPr marL="0" indent="0">
              <a:buNone/>
            </a:pPr>
            <a:endParaRPr lang="en-US" sz="280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F3B3A6C-5798-4216-9887-1014D24BB089}"/>
              </a:ext>
            </a:extLst>
          </p:cNvPr>
          <p:cNvSpPr txBox="1">
            <a:spLocks/>
          </p:cNvSpPr>
          <p:nvPr/>
        </p:nvSpPr>
        <p:spPr>
          <a:xfrm>
            <a:off x="-124460" y="164883"/>
            <a:ext cx="1924050" cy="103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>
                <a:solidFill>
                  <a:schemeClr val="bg1"/>
                </a:solidFill>
              </a:rPr>
              <a:t>Tips</a:t>
            </a:r>
            <a:endParaRPr lang="en-GB" sz="360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1AEBE1-0658-497F-A38E-5465300BA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590" y="2619569"/>
            <a:ext cx="9498034" cy="1618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95B801-E491-4C85-A991-8078E8567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9590" y="4629554"/>
            <a:ext cx="9498034" cy="160515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3ACA916-401C-364A-8196-570FF9712E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1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55"/>
    </mc:Choice>
    <mc:Fallback>
      <p:transition spd="slow" advTm="24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D3BC24-F90D-4886-99B2-316879E28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9591" y="409575"/>
            <a:ext cx="9173210" cy="5680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/>
          </a:p>
          <a:p>
            <a:r>
              <a:rPr lang="en-GB" sz="2000">
                <a:sym typeface="Calibri"/>
              </a:rPr>
              <a:t>If you find a situation where the AoR specific scoring is higher, you will </a:t>
            </a:r>
            <a:r>
              <a:rPr lang="en-GB" sz="2000" b="1">
                <a:sym typeface="Calibri"/>
              </a:rPr>
              <a:t>need to revisit  </a:t>
            </a:r>
            <a:r>
              <a:rPr lang="en-GB" sz="2000">
                <a:sym typeface="Calibri"/>
              </a:rPr>
              <a:t>the unit of analysis where this is happening and </a:t>
            </a:r>
            <a:r>
              <a:rPr lang="en-GB" sz="2000" b="1">
                <a:sym typeface="Calibri"/>
              </a:rPr>
              <a:t>arrive at a consensus during the joint analysis workshops.</a:t>
            </a:r>
          </a:p>
          <a:p>
            <a:pPr marL="0" indent="0">
              <a:buNone/>
            </a:pPr>
            <a:r>
              <a:rPr lang="en-GB" sz="2000" b="1">
                <a:solidFill>
                  <a:schemeClr val="accent4">
                    <a:lumMod val="50000"/>
                  </a:schemeClr>
                </a:solidFill>
                <a:sym typeface="Calibri"/>
              </a:rPr>
              <a:t>Example:</a:t>
            </a:r>
          </a:p>
          <a:p>
            <a:endParaRPr lang="en-GB" sz="2000">
              <a:sym typeface="Calibri"/>
            </a:endParaRPr>
          </a:p>
          <a:p>
            <a:pPr marL="0" indent="0">
              <a:buNone/>
            </a:pPr>
            <a:endParaRPr lang="en-GB" sz="2000">
              <a:sym typeface="Calibri"/>
            </a:endParaRPr>
          </a:p>
          <a:p>
            <a:pPr marL="0" indent="0">
              <a:buNone/>
            </a:pPr>
            <a:endParaRPr lang="en-GB" b="1">
              <a:sym typeface="Calibri"/>
            </a:endParaRPr>
          </a:p>
          <a:p>
            <a:pPr marL="0" indent="0">
              <a:buNone/>
            </a:pPr>
            <a:endParaRPr lang="en-US" sz="280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F3B3A6C-5798-4216-9887-1014D24BB089}"/>
              </a:ext>
            </a:extLst>
          </p:cNvPr>
          <p:cNvSpPr txBox="1">
            <a:spLocks/>
          </p:cNvSpPr>
          <p:nvPr/>
        </p:nvSpPr>
        <p:spPr>
          <a:xfrm>
            <a:off x="-124460" y="164883"/>
            <a:ext cx="1924050" cy="103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>
                <a:solidFill>
                  <a:schemeClr val="bg1"/>
                </a:solidFill>
              </a:rPr>
              <a:t>Tips</a:t>
            </a:r>
            <a:endParaRPr lang="en-GB" sz="36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B192A5-20B2-4B6C-879F-DF8A5DA74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590" y="2333625"/>
            <a:ext cx="9630432" cy="1641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9D8B12-B4E8-4E94-86AE-A1BDCF88D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9590" y="4298797"/>
            <a:ext cx="9630432" cy="162752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54E02DF-DF09-434B-B6BF-3031975A1A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2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50"/>
    </mc:Choice>
    <mc:Fallback>
      <p:transition spd="slow" advTm="19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D3BC24-F90D-4886-99B2-316879E28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9591" y="409575"/>
            <a:ext cx="9173210" cy="5680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/>
          </a:p>
          <a:p>
            <a:r>
              <a:rPr lang="en-GB" sz="2000">
                <a:sym typeface="Calibri"/>
              </a:rPr>
              <a:t>Protection </a:t>
            </a:r>
            <a:r>
              <a:rPr lang="en-GB" sz="2000" i="1">
                <a:sym typeface="Calibri"/>
              </a:rPr>
              <a:t>overarching</a:t>
            </a:r>
            <a:r>
              <a:rPr lang="en-GB" sz="2000">
                <a:sym typeface="Calibri"/>
              </a:rPr>
              <a:t> Severity Scale</a:t>
            </a:r>
          </a:p>
          <a:p>
            <a:pPr marL="0" indent="0">
              <a:buNone/>
            </a:pPr>
            <a:endParaRPr lang="en-GB" sz="2000">
              <a:sym typeface="Calibri"/>
            </a:endParaRPr>
          </a:p>
          <a:p>
            <a:pPr marL="0" indent="0">
              <a:buNone/>
            </a:pPr>
            <a:endParaRPr lang="en-GB" b="1">
              <a:sym typeface="Calibri"/>
            </a:endParaRPr>
          </a:p>
          <a:p>
            <a:pPr marL="0" indent="0">
              <a:buNone/>
            </a:pPr>
            <a:endParaRPr lang="en-US" sz="280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F3B3A6C-5798-4216-9887-1014D24BB089}"/>
              </a:ext>
            </a:extLst>
          </p:cNvPr>
          <p:cNvSpPr txBox="1">
            <a:spLocks/>
          </p:cNvSpPr>
          <p:nvPr/>
        </p:nvSpPr>
        <p:spPr>
          <a:xfrm>
            <a:off x="-124460" y="164883"/>
            <a:ext cx="1924050" cy="103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</a:rPr>
              <a:t>Examples</a:t>
            </a:r>
            <a:endParaRPr lang="en-GB" sz="320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6542B8-71F7-4C7D-A4ED-77AF24508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265" y="1685925"/>
            <a:ext cx="9201547" cy="4228944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339A5404-8F65-0D44-83A5-4B79AA2169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0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60"/>
    </mc:Choice>
    <mc:Fallback>
      <p:transition spd="slow" advTm="12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D3BC24-F90D-4886-99B2-316879E28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9591" y="409575"/>
            <a:ext cx="9173210" cy="5680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/>
          </a:p>
          <a:p>
            <a:r>
              <a:rPr lang="en-GB" sz="1800" i="1">
                <a:sym typeface="Calibri"/>
              </a:rPr>
              <a:t>AoR specific </a:t>
            </a:r>
            <a:r>
              <a:rPr lang="en-GB" sz="1800">
                <a:sym typeface="Calibri"/>
              </a:rPr>
              <a:t>Severity Scale</a:t>
            </a:r>
          </a:p>
          <a:p>
            <a:pPr marL="0" indent="0">
              <a:buNone/>
            </a:pPr>
            <a:endParaRPr lang="en-GB" sz="2000">
              <a:sym typeface="Calibri"/>
            </a:endParaRPr>
          </a:p>
          <a:p>
            <a:pPr marL="0" indent="0">
              <a:buNone/>
            </a:pPr>
            <a:endParaRPr lang="en-GB" b="1">
              <a:sym typeface="Calibri"/>
            </a:endParaRPr>
          </a:p>
          <a:p>
            <a:pPr marL="0" indent="0">
              <a:buNone/>
            </a:pPr>
            <a:r>
              <a:rPr lang="en-US" sz="28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F3B3A6C-5798-4216-9887-1014D24BB089}"/>
              </a:ext>
            </a:extLst>
          </p:cNvPr>
          <p:cNvSpPr txBox="1">
            <a:spLocks/>
          </p:cNvSpPr>
          <p:nvPr/>
        </p:nvSpPr>
        <p:spPr>
          <a:xfrm>
            <a:off x="-124460" y="164883"/>
            <a:ext cx="1924050" cy="103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</a:rPr>
              <a:t>Examples</a:t>
            </a:r>
            <a:endParaRPr lang="en-GB" sz="320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E699F-2919-4156-BC71-C6F41E1EB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315" y="2042874"/>
            <a:ext cx="9449436" cy="373823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2AC11F9-2332-AA45-A706-7BD77F715C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36"/>
    </mc:Choice>
    <mc:Fallback>
      <p:transition spd="slow" advTm="14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E558-E6E3-EB46-B435-88FC2E61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01" y="1981200"/>
            <a:ext cx="6155449" cy="3043683"/>
          </a:xfrm>
        </p:spPr>
        <p:txBody>
          <a:bodyPr>
            <a:normAutofit fontScale="90000"/>
          </a:bodyPr>
          <a:lstStyle/>
          <a:p>
            <a:r>
              <a:rPr lang="en-GB" sz="2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the end of HPC Guidance module 2:</a:t>
            </a:r>
            <a:br>
              <a:rPr lang="en-GB" sz="2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GB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20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a Protection Severity Scale and how do we produce it?</a:t>
            </a:r>
            <a:br>
              <a:rPr lang="en-GB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GB" b="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invite you now to go through the following modules. Thanks for listening.</a:t>
            </a:r>
            <a:br>
              <a:rPr lang="en-US" sz="2200"/>
            </a:br>
            <a:endParaRPr lang="en-JO" sz="22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D204DD-12D4-294C-9366-00CD5550D704}"/>
              </a:ext>
            </a:extLst>
          </p:cNvPr>
          <p:cNvSpPr txBox="1">
            <a:spLocks/>
          </p:cNvSpPr>
          <p:nvPr/>
        </p:nvSpPr>
        <p:spPr>
          <a:xfrm>
            <a:off x="416801" y="1414272"/>
            <a:ext cx="8626098" cy="3889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540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8045CE7-246C-CB42-9F46-B729793B74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5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15"/>
    </mc:Choice>
    <mc:Fallback>
      <p:transition spd="slow" advTm="13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702" y="365125"/>
            <a:ext cx="8626098" cy="863599"/>
          </a:xfrm>
        </p:spPr>
        <p:txBody>
          <a:bodyPr>
            <a:normAutofit fontScale="90000"/>
          </a:bodyPr>
          <a:lstStyle/>
          <a:p>
            <a:pPr algn="ctr"/>
            <a:r>
              <a:rPr lang="en-GB"/>
              <a:t>What is a Protection Severity Ranking?</a:t>
            </a:r>
            <a:br>
              <a:rPr lang="en-GB"/>
            </a:br>
            <a:endParaRPr lang="en-GB" sz="49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1543051"/>
            <a:ext cx="8626098" cy="4757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r>
              <a:rPr lang="en-GB"/>
              <a:t>Protection actors use the severity scale as a measuring tool to </a:t>
            </a:r>
            <a:r>
              <a:rPr lang="en-GB" b="1"/>
              <a:t>score and identify the geographical areas most affected by the crisis</a:t>
            </a:r>
            <a:r>
              <a:rPr lang="en-GB"/>
              <a:t>. The severity ranking used by the Protection Clusters is the same as the JIAF Inter-sectoral severity scale (levels 1 to 5).</a:t>
            </a:r>
          </a:p>
          <a:p>
            <a:pPr marL="0" indent="0">
              <a:buNone/>
            </a:pPr>
            <a:endParaRPr lang="en-US"/>
          </a:p>
          <a:p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7C3B184-FBBB-46E8-8D22-5D5B443A6A60}"/>
              </a:ext>
            </a:extLst>
          </p:cNvPr>
          <p:cNvSpPr txBox="1">
            <a:spLocks/>
          </p:cNvSpPr>
          <p:nvPr/>
        </p:nvSpPr>
        <p:spPr>
          <a:xfrm>
            <a:off x="85725" y="365125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Q&amp;A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Protection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Severity Scales</a:t>
            </a:r>
            <a:br>
              <a:rPr lang="en-US" sz="2800">
                <a:solidFill>
                  <a:schemeClr val="bg1"/>
                </a:solidFill>
              </a:rPr>
            </a:b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AA3B582-E0E7-A64A-B143-A91E0FEFA6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7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70"/>
    </mc:Choice>
    <mc:Fallback>
      <p:transition spd="slow" advTm="24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152" y="1019175"/>
            <a:ext cx="8626098" cy="863599"/>
          </a:xfrm>
        </p:spPr>
        <p:txBody>
          <a:bodyPr>
            <a:normAutofit fontScale="90000"/>
          </a:bodyPr>
          <a:lstStyle/>
          <a:p>
            <a:pPr algn="ctr"/>
            <a:r>
              <a:rPr lang="en-GB"/>
              <a:t>What is the </a:t>
            </a:r>
            <a:r>
              <a:rPr lang="en-GB" i="1"/>
              <a:t>overarching</a:t>
            </a:r>
            <a:r>
              <a:rPr lang="en-GB"/>
              <a:t> Protection Severity Scale?</a:t>
            </a:r>
            <a:br>
              <a:rPr lang="en-GB"/>
            </a:br>
            <a:br>
              <a:rPr lang="en-GB"/>
            </a:br>
            <a:endParaRPr lang="en-GB" sz="49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1543051"/>
            <a:ext cx="8626098" cy="4757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r>
              <a:rPr lang="en-GB"/>
              <a:t>The overarching Severity Scale is the overall severity score for a given area for the whole Protection Cluster - including AoRs, based on indicators from both Protection and AoRs. </a:t>
            </a:r>
            <a:r>
              <a:rPr lang="en-GB" b="1"/>
              <a:t>This overarching Protection Severity score is then used in the Protection Chapter of the HNO.</a:t>
            </a:r>
          </a:p>
          <a:p>
            <a:endParaRPr lang="en-GB"/>
          </a:p>
          <a:p>
            <a:pPr marL="0" indent="0">
              <a:buNone/>
            </a:pPr>
            <a:endParaRPr lang="en-US"/>
          </a:p>
          <a:p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7C3B184-FBBB-46E8-8D22-5D5B443A6A60}"/>
              </a:ext>
            </a:extLst>
          </p:cNvPr>
          <p:cNvSpPr txBox="1">
            <a:spLocks/>
          </p:cNvSpPr>
          <p:nvPr/>
        </p:nvSpPr>
        <p:spPr>
          <a:xfrm>
            <a:off x="85725" y="365125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Q&amp;A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Protection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Severity Scales</a:t>
            </a:r>
            <a:br>
              <a:rPr lang="en-US" sz="2800">
                <a:solidFill>
                  <a:schemeClr val="bg1"/>
                </a:solidFill>
              </a:rPr>
            </a:b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7AFCBF12-4C21-6E42-99F9-20DED69803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4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44"/>
    </mc:Choice>
    <mc:Fallback>
      <p:transition spd="slow" advTm="25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152" y="1019175"/>
            <a:ext cx="8626098" cy="863599"/>
          </a:xfrm>
        </p:spPr>
        <p:txBody>
          <a:bodyPr>
            <a:normAutofit fontScale="90000"/>
          </a:bodyPr>
          <a:lstStyle/>
          <a:p>
            <a:pPr algn="ctr"/>
            <a:br>
              <a:rPr lang="en-GB"/>
            </a:br>
            <a:r>
              <a:rPr lang="en-GB"/>
              <a:t>What is the </a:t>
            </a:r>
            <a:r>
              <a:rPr lang="en-GB" i="1"/>
              <a:t>AoR specific</a:t>
            </a:r>
            <a:r>
              <a:rPr lang="en-GB"/>
              <a:t> Protection Severity Scale?</a:t>
            </a:r>
            <a:br>
              <a:rPr lang="en-GB"/>
            </a:br>
            <a:br>
              <a:rPr lang="en-GB"/>
            </a:br>
            <a:br>
              <a:rPr lang="en-GB"/>
            </a:br>
            <a:endParaRPr lang="en-GB" sz="49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1543051"/>
            <a:ext cx="8626098" cy="4757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r>
              <a:rPr lang="en-GB"/>
              <a:t>AoR </a:t>
            </a:r>
            <a:r>
              <a:rPr lang="en-GB" i="1"/>
              <a:t>specific</a:t>
            </a:r>
            <a:r>
              <a:rPr lang="en-GB"/>
              <a:t> Protection Severity Scale is the Severity Scale score for a specific AoR based solely on their own indicators. </a:t>
            </a:r>
            <a:r>
              <a:rPr lang="en-GB" err="1"/>
              <a:t>AoRs</a:t>
            </a:r>
            <a:r>
              <a:rPr lang="en-GB"/>
              <a:t> can make use of their selected indicators  for the </a:t>
            </a:r>
            <a:r>
              <a:rPr lang="en-GB" i="1"/>
              <a:t>overarching</a:t>
            </a:r>
            <a:r>
              <a:rPr lang="en-GB"/>
              <a:t> Severity or use additional or different ones</a:t>
            </a:r>
            <a:r>
              <a:rPr lang="en-GB" b="1"/>
              <a:t>. </a:t>
            </a:r>
          </a:p>
          <a:p>
            <a:pPr marL="0" indent="0">
              <a:buNone/>
            </a:pPr>
            <a:r>
              <a:rPr lang="en-GB" b="1"/>
              <a:t>It includes AoR specific indicators and is the scale reflected in the AoR chapters of the HNO. Each of the active </a:t>
            </a:r>
            <a:r>
              <a:rPr lang="en-GB" b="1" err="1"/>
              <a:t>AoRs</a:t>
            </a:r>
            <a:r>
              <a:rPr lang="en-GB" b="1"/>
              <a:t> in the country of operations should have a specific scale.</a:t>
            </a:r>
          </a:p>
          <a:p>
            <a:endParaRPr lang="en-GB"/>
          </a:p>
          <a:p>
            <a:pPr marL="0" indent="0">
              <a:buNone/>
            </a:pPr>
            <a:endParaRPr lang="en-US"/>
          </a:p>
          <a:p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7C3B184-FBBB-46E8-8D22-5D5B443A6A60}"/>
              </a:ext>
            </a:extLst>
          </p:cNvPr>
          <p:cNvSpPr txBox="1">
            <a:spLocks/>
          </p:cNvSpPr>
          <p:nvPr/>
        </p:nvSpPr>
        <p:spPr>
          <a:xfrm>
            <a:off x="85725" y="365125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Q&amp;A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Protection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Severity Scales</a:t>
            </a:r>
            <a:br>
              <a:rPr lang="en-US" sz="2800">
                <a:solidFill>
                  <a:schemeClr val="bg1"/>
                </a:solidFill>
              </a:rPr>
            </a:b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DC9D298B-1D4A-A747-9ACF-A81A901E81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1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466"/>
    </mc:Choice>
    <mc:Fallback>
      <p:transition spd="slow" advTm="33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152" y="1019175"/>
            <a:ext cx="8626098" cy="863599"/>
          </a:xfrm>
        </p:spPr>
        <p:txBody>
          <a:bodyPr>
            <a:normAutofit fontScale="90000"/>
          </a:bodyPr>
          <a:lstStyle/>
          <a:p>
            <a:pPr algn="ctr"/>
            <a:br>
              <a:rPr lang="en-GB"/>
            </a:br>
            <a:r>
              <a:rPr lang="en-GB" sz="3600"/>
              <a:t>Where can I find the Protection indicators for producing the Protection Severity Scales? (1)</a:t>
            </a:r>
            <a:br>
              <a:rPr lang="en-GB" sz="3600"/>
            </a:br>
            <a:br>
              <a:rPr lang="en-GB" sz="3600"/>
            </a:br>
            <a:br>
              <a:rPr lang="en-GB"/>
            </a:br>
            <a:br>
              <a:rPr lang="en-GB"/>
            </a:br>
            <a:endParaRPr lang="en-GB" sz="49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1543051"/>
            <a:ext cx="8626098" cy="4757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You can find the consolidated lists of Protection and </a:t>
            </a:r>
            <a:r>
              <a:rPr lang="en-GB" err="1"/>
              <a:t>AoRs</a:t>
            </a:r>
            <a:r>
              <a:rPr lang="en-GB"/>
              <a:t> indicators in the </a:t>
            </a:r>
            <a:r>
              <a:rPr lang="en-GB" b="1" i="1"/>
              <a:t>JIAF 1.1 guidance</a:t>
            </a:r>
            <a:r>
              <a:rPr lang="en-GB"/>
              <a:t>:</a:t>
            </a:r>
          </a:p>
          <a:p>
            <a:pPr marL="0" indent="0">
              <a:buNone/>
            </a:pPr>
            <a:endParaRPr lang="en-GB"/>
          </a:p>
          <a:p>
            <a:r>
              <a:rPr lang="en-GB" b="1" i="1"/>
              <a:t>Indicators Reference Table</a:t>
            </a:r>
            <a:r>
              <a:rPr lang="en-GB" b="1"/>
              <a:t>:</a:t>
            </a:r>
            <a:r>
              <a:rPr lang="en-GB"/>
              <a:t> This is the list of household level indicators together with the proposed severity thresholds. The protection indicators are categorized by Protection, Child Protection, Gender-Based Violence, House, Land &amp; Property, and Mine Action. </a:t>
            </a:r>
          </a:p>
          <a:p>
            <a:endParaRPr lang="en-GB"/>
          </a:p>
          <a:p>
            <a:pPr marL="0" indent="0">
              <a:buNone/>
            </a:pPr>
            <a:endParaRPr lang="en-US"/>
          </a:p>
          <a:p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7C3B184-FBBB-46E8-8D22-5D5B443A6A60}"/>
              </a:ext>
            </a:extLst>
          </p:cNvPr>
          <p:cNvSpPr txBox="1">
            <a:spLocks/>
          </p:cNvSpPr>
          <p:nvPr/>
        </p:nvSpPr>
        <p:spPr>
          <a:xfrm>
            <a:off x="85725" y="365125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Q&amp;A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Protection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Severity Scales</a:t>
            </a:r>
            <a:br>
              <a:rPr lang="en-US" sz="2800">
                <a:solidFill>
                  <a:schemeClr val="bg1"/>
                </a:solidFill>
              </a:rPr>
            </a:b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450064E4-A2E9-9743-B348-9C771A6918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7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30"/>
    </mc:Choice>
    <mc:Fallback>
      <p:transition spd="slow" advTm="30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152" y="1019175"/>
            <a:ext cx="8626098" cy="863599"/>
          </a:xfrm>
        </p:spPr>
        <p:txBody>
          <a:bodyPr>
            <a:normAutofit fontScale="90000"/>
          </a:bodyPr>
          <a:lstStyle/>
          <a:p>
            <a:pPr algn="ctr"/>
            <a:br>
              <a:rPr lang="en-GB"/>
            </a:br>
            <a:r>
              <a:rPr lang="en-GB" sz="3600"/>
              <a:t>Where can I find the Protection indicators for producing the Protection Severity Scales? (1)</a:t>
            </a:r>
            <a:br>
              <a:rPr lang="en-GB" sz="3600"/>
            </a:br>
            <a:br>
              <a:rPr lang="en-GB" sz="3600"/>
            </a:br>
            <a:br>
              <a:rPr lang="en-GB"/>
            </a:br>
            <a:br>
              <a:rPr lang="en-GB"/>
            </a:br>
            <a:endParaRPr lang="en-GB" sz="49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152" y="1323976"/>
            <a:ext cx="8626098" cy="4757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You can find the </a:t>
            </a:r>
            <a:r>
              <a:rPr lang="en-GB" b="1" i="1"/>
              <a:t>Indicators Reference Table </a:t>
            </a:r>
            <a:r>
              <a:rPr lang="en-GB" b="1"/>
              <a:t>in JIAF 1.1 guidance </a:t>
            </a:r>
            <a:r>
              <a:rPr lang="en-GB"/>
              <a:t>(page 6):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pPr marL="0" indent="0">
              <a:buNone/>
            </a:pPr>
            <a:endParaRPr lang="en-US"/>
          </a:p>
          <a:p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7C3B184-FBBB-46E8-8D22-5D5B443A6A60}"/>
              </a:ext>
            </a:extLst>
          </p:cNvPr>
          <p:cNvSpPr txBox="1">
            <a:spLocks/>
          </p:cNvSpPr>
          <p:nvPr/>
        </p:nvSpPr>
        <p:spPr>
          <a:xfrm>
            <a:off x="85725" y="365125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Q&amp;A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Protection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Severity Scales</a:t>
            </a:r>
            <a:br>
              <a:rPr lang="en-US" sz="2800">
                <a:solidFill>
                  <a:schemeClr val="bg1"/>
                </a:solidFill>
              </a:rPr>
            </a:b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C7949E-F761-4B9E-99AB-74BC61F6D6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19" t="16470" r="30547" b="12794"/>
          <a:stretch/>
        </p:blipFill>
        <p:spPr>
          <a:xfrm>
            <a:off x="3238500" y="2187575"/>
            <a:ext cx="5210175" cy="458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FAC81FAE-437E-154E-AC08-1AAE6689A4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4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43"/>
    </mc:Choice>
    <mc:Fallback>
      <p:transition spd="slow" advTm="10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152" y="1019175"/>
            <a:ext cx="8626098" cy="863599"/>
          </a:xfrm>
        </p:spPr>
        <p:txBody>
          <a:bodyPr>
            <a:normAutofit fontScale="90000"/>
          </a:bodyPr>
          <a:lstStyle/>
          <a:p>
            <a:pPr algn="ctr"/>
            <a:br>
              <a:rPr lang="en-GB"/>
            </a:br>
            <a:r>
              <a:rPr lang="en-GB" sz="3600"/>
              <a:t>Where can I find the Protection indicators for producing the Protection Severity Scales? (2)</a:t>
            </a:r>
            <a:br>
              <a:rPr lang="en-GB" sz="3600"/>
            </a:br>
            <a:br>
              <a:rPr lang="en-GB" sz="3600"/>
            </a:br>
            <a:br>
              <a:rPr lang="en-GB"/>
            </a:br>
            <a:br>
              <a:rPr lang="en-GB"/>
            </a:br>
            <a:endParaRPr lang="en-GB" sz="49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1543051"/>
            <a:ext cx="8626098" cy="4757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r>
              <a:rPr lang="en-GB" b="1" i="1"/>
              <a:t>JIAF Non-Humanitarian Conditions Pillars indicators</a:t>
            </a:r>
            <a:r>
              <a:rPr lang="en-GB" b="1"/>
              <a:t>:</a:t>
            </a:r>
            <a:r>
              <a:rPr lang="en-GB"/>
              <a:t> This list compiles a list of area-based indicators for the context, shocks and impact pillars of the JIAF and they are categorized by Protection, Areas of Responsibility, other sectors (i.e. Food Security, Health etc) and Cross-sectoral. </a:t>
            </a:r>
          </a:p>
          <a:p>
            <a:endParaRPr lang="en-GB"/>
          </a:p>
          <a:p>
            <a:pPr marL="0" indent="0">
              <a:buNone/>
            </a:pPr>
            <a:endParaRPr lang="en-US"/>
          </a:p>
          <a:p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7C3B184-FBBB-46E8-8D22-5D5B443A6A60}"/>
              </a:ext>
            </a:extLst>
          </p:cNvPr>
          <p:cNvSpPr txBox="1">
            <a:spLocks/>
          </p:cNvSpPr>
          <p:nvPr/>
        </p:nvSpPr>
        <p:spPr>
          <a:xfrm>
            <a:off x="85725" y="365125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Q&amp;A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Protection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Severity Scales</a:t>
            </a:r>
            <a:br>
              <a:rPr lang="en-US" sz="2800">
                <a:solidFill>
                  <a:schemeClr val="bg1"/>
                </a:solidFill>
              </a:rPr>
            </a:b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3875B94-454A-7041-AF29-B0CC5AEEBB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8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81"/>
    </mc:Choice>
    <mc:Fallback>
      <p:transition spd="slow" advTm="25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F74AB4-F928-4FDE-B0A4-6EA34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152" y="1019175"/>
            <a:ext cx="8626098" cy="863599"/>
          </a:xfrm>
        </p:spPr>
        <p:txBody>
          <a:bodyPr>
            <a:normAutofit fontScale="90000"/>
          </a:bodyPr>
          <a:lstStyle/>
          <a:p>
            <a:pPr algn="ctr"/>
            <a:br>
              <a:rPr lang="en-GB"/>
            </a:br>
            <a:r>
              <a:rPr lang="en-GB" sz="3600"/>
              <a:t>Where can I find the Protection indicators for producing the Protection Severity Scales? (2)</a:t>
            </a:r>
            <a:br>
              <a:rPr lang="en-GB" sz="3600"/>
            </a:br>
            <a:br>
              <a:rPr lang="en-GB" sz="3600"/>
            </a:br>
            <a:br>
              <a:rPr lang="en-GB"/>
            </a:br>
            <a:br>
              <a:rPr lang="en-GB"/>
            </a:br>
            <a:endParaRPr lang="en-GB" sz="49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4001B-D505-4452-B16A-D67D5DEE1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77" y="1543051"/>
            <a:ext cx="8626098" cy="4757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r>
              <a:rPr lang="en-GB" b="1" i="1"/>
              <a:t>N.B.</a:t>
            </a:r>
            <a:r>
              <a:rPr lang="en-GB" i="1"/>
              <a:t>: </a:t>
            </a:r>
            <a:r>
              <a:rPr lang="en-GB"/>
              <a:t>The Non-HC conditions pillars indicators can also be used for the Protection Severity Scale. If you want to use them for your severity scale, you can follow the same logic of the </a:t>
            </a:r>
            <a:r>
              <a:rPr lang="en-GB" b="1"/>
              <a:t>JIAF Protection Critical indicator for Severity 5 (50% higher of the total). </a:t>
            </a:r>
            <a:r>
              <a:rPr lang="en-GB"/>
              <a:t>You can also consult with the global team for advice.</a:t>
            </a:r>
          </a:p>
          <a:p>
            <a:endParaRPr lang="en-GB"/>
          </a:p>
          <a:p>
            <a:pPr marL="0" indent="0">
              <a:buNone/>
            </a:pPr>
            <a:endParaRPr lang="en-US"/>
          </a:p>
          <a:p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7C3B184-FBBB-46E8-8D22-5D5B443A6A60}"/>
              </a:ext>
            </a:extLst>
          </p:cNvPr>
          <p:cNvSpPr txBox="1">
            <a:spLocks/>
          </p:cNvSpPr>
          <p:nvPr/>
        </p:nvSpPr>
        <p:spPr>
          <a:xfrm>
            <a:off x="85725" y="365125"/>
            <a:ext cx="2333625" cy="151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     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Q&amp;A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Protection 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Severity Scales</a:t>
            </a:r>
            <a:br>
              <a:rPr lang="en-US" sz="2800">
                <a:solidFill>
                  <a:schemeClr val="bg1"/>
                </a:solidFill>
              </a:rPr>
            </a:b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7A510A0-0436-6540-A04A-6302A10159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2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305"/>
    </mc:Choice>
    <mc:Fallback>
      <p:transition spd="slow" advTm="23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UNHCR">
  <a:themeElements>
    <a:clrScheme name="Custom 3">
      <a:dk1>
        <a:srgbClr val="1D1D1B"/>
      </a:dk1>
      <a:lt1>
        <a:sysClr val="window" lastClr="FFFFFF"/>
      </a:lt1>
      <a:dk2>
        <a:srgbClr val="1D1D1B"/>
      </a:dk2>
      <a:lt2>
        <a:srgbClr val="FFFFFF"/>
      </a:lt2>
      <a:accent1>
        <a:srgbClr val="009FE3"/>
      </a:accent1>
      <a:accent2>
        <a:srgbClr val="E30613"/>
      </a:accent2>
      <a:accent3>
        <a:srgbClr val="F9B233"/>
      </a:accent3>
      <a:accent4>
        <a:srgbClr val="009640"/>
      </a:accent4>
      <a:accent5>
        <a:srgbClr val="1D1D1B"/>
      </a:accent5>
      <a:accent6>
        <a:srgbClr val="FFFFFF"/>
      </a:accent6>
      <a:hlink>
        <a:srgbClr val="009FE3"/>
      </a:hlink>
      <a:folHlink>
        <a:srgbClr val="E30613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C PPT Template" id="{1C6989A7-158A-4049-9EFD-4999F1C811DD}" vid="{94CD9980-CB35-794B-905A-C6CE4CAE1F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6FCB6397D05439725620BFF9521AA" ma:contentTypeVersion="7" ma:contentTypeDescription="Create a new document." ma:contentTypeScope="" ma:versionID="5bf51fff7d16d13aadc44234582e4bd7">
  <xsd:schema xmlns:xsd="http://www.w3.org/2001/XMLSchema" xmlns:xs="http://www.w3.org/2001/XMLSchema" xmlns:p="http://schemas.microsoft.com/office/2006/metadata/properties" xmlns:ns2="a85f706d-32b3-40e8-8698-cf3b614dd5ed" xmlns:ns3="42dc8b7c-a3a4-4954-b839-8aaf728b3968" targetNamespace="http://schemas.microsoft.com/office/2006/metadata/properties" ma:root="true" ma:fieldsID="a0585f8b810335d0e0697fb0ee58b64d" ns2:_="" ns3:_="">
    <xsd:import namespace="a85f706d-32b3-40e8-8698-cf3b614dd5ed"/>
    <xsd:import namespace="42dc8b7c-a3a4-4954-b839-8aaf728b39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f706d-32b3-40e8-8698-cf3b614dd5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c8b7c-a3a4-4954-b839-8aaf728b396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2dc8b7c-a3a4-4954-b839-8aaf728b3968">
      <UserInfo>
        <DisplayName>Yasmine Elbehiery</DisplayName>
        <AccountId>15</AccountId>
        <AccountType/>
      </UserInfo>
      <UserInfo>
        <DisplayName>Boris Carlos ARISTIN GONZALEZ</DisplayName>
        <AccountId>42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231F2DF-AE9F-4386-8949-571A7785CC8F}">
  <ds:schemaRefs>
    <ds:schemaRef ds:uri="42dc8b7c-a3a4-4954-b839-8aaf728b3968"/>
    <ds:schemaRef ds:uri="a85f706d-32b3-40e8-8698-cf3b614dd5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E7760CE-FF27-464D-9F7E-3D7F66004D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140819-800B-4726-BE7F-F287766F4ABB}">
  <ds:schemaRefs>
    <ds:schemaRef ds:uri="42dc8b7c-a3a4-4954-b839-8aaf728b3968"/>
    <ds:schemaRef ds:uri="a85f706d-32b3-40e8-8698-cf3b614dd5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GPC PPT Template (1)</Template>
  <Application>Microsoft Office PowerPoint</Application>
  <PresentationFormat>Widescreen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UNHCR</vt:lpstr>
      <vt:lpstr>  HPC Guidance Module 2:  What is a Protection Severity  Scale and how do we produce it?   Speaker: Emma Wynne  </vt:lpstr>
      <vt:lpstr> </vt:lpstr>
      <vt:lpstr>What is a Protection Severity Ranking? </vt:lpstr>
      <vt:lpstr>What is the overarching Protection Severity Scale?  </vt:lpstr>
      <vt:lpstr> What is the AoR specific Protection Severity Scale?   </vt:lpstr>
      <vt:lpstr> Where can I find the Protection indicators for producing the Protection Severity Scales? (1)    </vt:lpstr>
      <vt:lpstr> Where can I find the Protection indicators for producing the Protection Severity Scales? (1)    </vt:lpstr>
      <vt:lpstr> Where can I find the Protection indicators for producing the Protection Severity Scales? (2)    </vt:lpstr>
      <vt:lpstr> Where can I find the Protection indicators for producing the Protection Severity Scales? (2)    </vt:lpstr>
      <vt:lpstr> Where can I find the Protection indicators for producing the Protection Severity Scales? (2)    </vt:lpstr>
      <vt:lpstr> Where can I find the Protection indicators for producing the Protection Severity Scales? (3)    </vt:lpstr>
      <vt:lpstr>   Can you use the identification of affected population groups as part of your Protection Severity Scale?     </vt:lpstr>
      <vt:lpstr>   Where can I find the categories of affected population groups? (1)      </vt:lpstr>
      <vt:lpstr>   Where can I find the categories of affected population groups? (2)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the end of HPC Guidance module 2:  What is a Protection Severity Scale and how do we produce it?  We invite you now to go through the following modules. Thanks for listening.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Global  Protection Forum  2021</dc:title>
  <dc:creator>Sofia Khetib-Grundy</dc:creator>
  <cp:revision>1</cp:revision>
  <dcterms:created xsi:type="dcterms:W3CDTF">2021-04-06T09:07:38Z</dcterms:created>
  <dcterms:modified xsi:type="dcterms:W3CDTF">2021-07-29T14:53:26Z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0x0101009806FCB6397D05439725620BFF9521AA</vt:lpwstr>
  </property>
</Properties>
</file>