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comments/comment2.xml" ContentType="application/vnd.openxmlformats-officedocument.presentationml.comments+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5"/>
  </p:notesMasterIdLst>
  <p:handoutMasterIdLst>
    <p:handoutMasterId r:id="rId16"/>
  </p:handoutMasterIdLst>
  <p:sldIdLst>
    <p:sldId id="326" r:id="rId2"/>
    <p:sldId id="309" r:id="rId3"/>
    <p:sldId id="324" r:id="rId4"/>
    <p:sldId id="325" r:id="rId5"/>
    <p:sldId id="303" r:id="rId6"/>
    <p:sldId id="320" r:id="rId7"/>
    <p:sldId id="327" r:id="rId8"/>
    <p:sldId id="319" r:id="rId9"/>
    <p:sldId id="321" r:id="rId10"/>
    <p:sldId id="323" r:id="rId11"/>
    <p:sldId id="328" r:id="rId12"/>
    <p:sldId id="322" r:id="rId13"/>
    <p:sldId id="313" r:id="rId1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0D5EA"/>
    <a:srgbClr val="FF0000"/>
    <a:srgbClr val="CC3300"/>
    <a:srgbClr val="003366"/>
    <a:srgbClr val="CCE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500" autoAdjust="0"/>
  </p:normalViewPr>
  <p:slideViewPr>
    <p:cSldViewPr>
      <p:cViewPr>
        <p:scale>
          <a:sx n="70" d="100"/>
          <a:sy n="70" d="100"/>
        </p:scale>
        <p:origin x="-691" y="2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1-06T15:56:43.040" idx="1">
    <p:pos x="61" y="53"/>
    <p:text>Here you use 'additional</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6-01-06T17:11:58.633" idx="2">
    <p:pos x="10" y="10"/>
    <p:text>1. Either be more specific or delete. Otherwise this is all but just a rewording of what precedes it ...
2. Again, would have more meaning if the measures were mentioned?</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FEFABA-8A72-4826-BCF5-47EA5DAB7BC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CH"/>
        </a:p>
      </dgm:t>
    </dgm:pt>
    <dgm:pt modelId="{9CA4046C-A4EC-4C42-97D4-13B8D972059A}">
      <dgm:prSet phldrT="[Text]" custT="1"/>
      <dgm:spPr>
        <a:solidFill>
          <a:srgbClr val="CC3300"/>
        </a:solidFill>
      </dgm:spPr>
      <dgm:t>
        <a:bodyPr/>
        <a:lstStyle/>
        <a:p>
          <a:r>
            <a:rPr lang="fr-CH" sz="1800" b="1" dirty="0" smtClean="0"/>
            <a:t>6.2</a:t>
          </a:r>
          <a:endParaRPr lang="fr-CH" sz="1800" b="1" dirty="0"/>
        </a:p>
      </dgm:t>
    </dgm:pt>
    <dgm:pt modelId="{75C136A4-192E-4FBD-A00A-65FF3B5D2B23}" type="parTrans" cxnId="{B3A7DFED-B65F-491B-8974-8341962DFC11}">
      <dgm:prSet/>
      <dgm:spPr/>
      <dgm:t>
        <a:bodyPr/>
        <a:lstStyle/>
        <a:p>
          <a:endParaRPr lang="fr-CH"/>
        </a:p>
      </dgm:t>
    </dgm:pt>
    <dgm:pt modelId="{04400682-5317-4A50-B541-199AF44455F2}" type="sibTrans" cxnId="{B3A7DFED-B65F-491B-8974-8341962DFC11}">
      <dgm:prSet/>
      <dgm:spPr/>
      <dgm:t>
        <a:bodyPr/>
        <a:lstStyle/>
        <a:p>
          <a:endParaRPr lang="fr-CH"/>
        </a:p>
      </dgm:t>
    </dgm:pt>
    <dgm:pt modelId="{3D1606A2-D83A-49C8-8673-D78635BC76E1}">
      <dgm:prSet phldrT="[Text]" custT="1"/>
      <dgm:spPr/>
      <dgm:t>
        <a:bodyPr/>
        <a:lstStyle/>
        <a:p>
          <a:pPr rtl="1"/>
          <a:r>
            <a:rPr lang="ar-LB" sz="1800" b="1" smtClean="0"/>
            <a:t>أمثلة عن التهجير الممنوع</a:t>
          </a:r>
          <a:endParaRPr lang="fr-CH" sz="1800" b="1" dirty="0"/>
        </a:p>
      </dgm:t>
    </dgm:pt>
    <dgm:pt modelId="{C91DA7CC-A7C2-4495-A607-53AF2D559437}" type="parTrans" cxnId="{4BA85717-45B9-4F37-A4D3-5D720E64B9C7}">
      <dgm:prSet/>
      <dgm:spPr/>
      <dgm:t>
        <a:bodyPr/>
        <a:lstStyle/>
        <a:p>
          <a:endParaRPr lang="fr-CH"/>
        </a:p>
      </dgm:t>
    </dgm:pt>
    <dgm:pt modelId="{CF0FB115-54CF-4D73-BD17-B0374E4A6EB6}" type="sibTrans" cxnId="{4BA85717-45B9-4F37-A4D3-5D720E64B9C7}">
      <dgm:prSet/>
      <dgm:spPr/>
      <dgm:t>
        <a:bodyPr/>
        <a:lstStyle/>
        <a:p>
          <a:endParaRPr lang="fr-CH"/>
        </a:p>
      </dgm:t>
    </dgm:pt>
    <dgm:pt modelId="{0B2520DA-EF09-449F-99D8-174C68B25900}">
      <dgm:prSet phldrT="[Text]" custT="1"/>
      <dgm:spPr>
        <a:solidFill>
          <a:srgbClr val="C00000"/>
        </a:solidFill>
      </dgm:spPr>
      <dgm:t>
        <a:bodyPr/>
        <a:lstStyle/>
        <a:p>
          <a:endParaRPr lang="fr-CH" sz="1400" b="1" dirty="0" smtClean="0"/>
        </a:p>
        <a:p>
          <a:r>
            <a:rPr lang="ar-LB" sz="1400" b="1" dirty="0" smtClean="0"/>
            <a:t>القانون الدولي لحقوق الإنسان</a:t>
          </a:r>
        </a:p>
        <a:p>
          <a:r>
            <a:rPr lang="ar-LB" sz="1400" b="1" dirty="0" smtClean="0"/>
            <a:t>القانون الإنساني الدولي</a:t>
          </a:r>
          <a:endParaRPr lang="fr-CH" sz="1400" b="1" dirty="0" smtClean="0"/>
        </a:p>
        <a:p>
          <a:endParaRPr lang="fr-CH" sz="1400" b="1" dirty="0"/>
        </a:p>
      </dgm:t>
    </dgm:pt>
    <dgm:pt modelId="{E7426412-F2C1-4A7D-9A6B-AAA7C6128C0F}" type="parTrans" cxnId="{4A8E99E0-9220-42D1-B02E-A8F8F90A1AF5}">
      <dgm:prSet/>
      <dgm:spPr/>
      <dgm:t>
        <a:bodyPr/>
        <a:lstStyle/>
        <a:p>
          <a:endParaRPr lang="fr-CH"/>
        </a:p>
      </dgm:t>
    </dgm:pt>
    <dgm:pt modelId="{E19043DB-5EAA-42D3-906D-D95B47957374}" type="sibTrans" cxnId="{4A8E99E0-9220-42D1-B02E-A8F8F90A1AF5}">
      <dgm:prSet/>
      <dgm:spPr/>
      <dgm:t>
        <a:bodyPr/>
        <a:lstStyle/>
        <a:p>
          <a:endParaRPr lang="fr-CH"/>
        </a:p>
      </dgm:t>
    </dgm:pt>
    <dgm:pt modelId="{E0E46FF2-5714-467D-BF90-296B1520FA90}">
      <dgm:prSet phldrT="[Text]" custT="1"/>
      <dgm:spPr/>
      <dgm:t>
        <a:bodyPr/>
        <a:lstStyle/>
        <a:p>
          <a:pPr algn="r" rtl="1"/>
          <a:r>
            <a:rPr lang="ar-LB" sz="1800" b="1" dirty="0" smtClean="0"/>
            <a:t>الشرعية</a:t>
          </a:r>
          <a:endParaRPr lang="fr-CH" sz="1800" b="1" dirty="0"/>
        </a:p>
      </dgm:t>
    </dgm:pt>
    <dgm:pt modelId="{95222D5C-F253-4F0A-9E18-2F1F3F01465B}" type="parTrans" cxnId="{E504189A-8D73-407B-A317-7C3BFA32BEC2}">
      <dgm:prSet/>
      <dgm:spPr/>
      <dgm:t>
        <a:bodyPr/>
        <a:lstStyle/>
        <a:p>
          <a:endParaRPr lang="fr-CH"/>
        </a:p>
      </dgm:t>
    </dgm:pt>
    <dgm:pt modelId="{580FF6B3-4EF6-46F0-B8E3-E9EA3C1D57B1}" type="sibTrans" cxnId="{E504189A-8D73-407B-A317-7C3BFA32BEC2}">
      <dgm:prSet/>
      <dgm:spPr/>
      <dgm:t>
        <a:bodyPr/>
        <a:lstStyle/>
        <a:p>
          <a:endParaRPr lang="fr-CH"/>
        </a:p>
      </dgm:t>
    </dgm:pt>
    <dgm:pt modelId="{F4A217DB-2CE8-4776-9419-1EDDC493A520}">
      <dgm:prSet phldrT="[Text]" custT="1"/>
      <dgm:spPr/>
      <dgm:t>
        <a:bodyPr/>
        <a:lstStyle/>
        <a:p>
          <a:pPr algn="r" rtl="1"/>
          <a:r>
            <a:rPr lang="ar-LB" sz="1800" b="1" dirty="0" smtClean="0"/>
            <a:t>الهدف القانوني</a:t>
          </a:r>
          <a:endParaRPr lang="fr-CH" sz="1800" b="1" dirty="0"/>
        </a:p>
      </dgm:t>
    </dgm:pt>
    <dgm:pt modelId="{942D48E4-BDC9-435F-BD24-8A814A6887F3}" type="parTrans" cxnId="{9E0A0145-EFB9-4045-87AF-B8D24BF7FE8F}">
      <dgm:prSet/>
      <dgm:spPr/>
      <dgm:t>
        <a:bodyPr/>
        <a:lstStyle/>
        <a:p>
          <a:endParaRPr lang="en-US"/>
        </a:p>
      </dgm:t>
    </dgm:pt>
    <dgm:pt modelId="{3318DE7E-68BF-4EB4-BB66-12B1D9CE0EC8}" type="sibTrans" cxnId="{9E0A0145-EFB9-4045-87AF-B8D24BF7FE8F}">
      <dgm:prSet/>
      <dgm:spPr/>
      <dgm:t>
        <a:bodyPr/>
        <a:lstStyle/>
        <a:p>
          <a:endParaRPr lang="en-US"/>
        </a:p>
      </dgm:t>
    </dgm:pt>
    <dgm:pt modelId="{12871C2E-A627-4FC2-948B-5388A0EAEEE4}">
      <dgm:prSet phldrT="[Text]" custT="1"/>
      <dgm:spPr/>
      <dgm:t>
        <a:bodyPr/>
        <a:lstStyle/>
        <a:p>
          <a:pPr algn="r" rtl="1"/>
          <a:r>
            <a:rPr lang="ar-LB" sz="1800" b="1" dirty="0" smtClean="0"/>
            <a:t>الضرورة</a:t>
          </a:r>
          <a:endParaRPr lang="fr-CH" sz="1800" b="1" dirty="0"/>
        </a:p>
      </dgm:t>
    </dgm:pt>
    <dgm:pt modelId="{2C5C3508-1590-4379-BA80-7A779683FC0C}" type="parTrans" cxnId="{A96374A0-3AB4-44CA-B10D-51DAB4096B20}">
      <dgm:prSet/>
      <dgm:spPr/>
      <dgm:t>
        <a:bodyPr/>
        <a:lstStyle/>
        <a:p>
          <a:endParaRPr lang="en-US"/>
        </a:p>
      </dgm:t>
    </dgm:pt>
    <dgm:pt modelId="{F3D5A6FB-4D47-4BEF-B896-8F278CBBE9C8}" type="sibTrans" cxnId="{A96374A0-3AB4-44CA-B10D-51DAB4096B20}">
      <dgm:prSet/>
      <dgm:spPr/>
      <dgm:t>
        <a:bodyPr/>
        <a:lstStyle/>
        <a:p>
          <a:endParaRPr lang="en-US"/>
        </a:p>
      </dgm:t>
    </dgm:pt>
    <dgm:pt modelId="{0FBF29E1-A174-465E-987D-F8FD5DD7B7F9}" type="pres">
      <dgm:prSet presAssocID="{77FEFABA-8A72-4826-BCF5-47EA5DAB7BCC}" presName="linearFlow" presStyleCnt="0">
        <dgm:presLayoutVars>
          <dgm:dir/>
          <dgm:animLvl val="lvl"/>
          <dgm:resizeHandles val="exact"/>
        </dgm:presLayoutVars>
      </dgm:prSet>
      <dgm:spPr/>
      <dgm:t>
        <a:bodyPr/>
        <a:lstStyle/>
        <a:p>
          <a:endParaRPr lang="fr-CH"/>
        </a:p>
      </dgm:t>
    </dgm:pt>
    <dgm:pt modelId="{7CE321DA-D276-4B6B-BFF7-4300CBA20FF3}" type="pres">
      <dgm:prSet presAssocID="{9CA4046C-A4EC-4C42-97D4-13B8D972059A}" presName="composite" presStyleCnt="0"/>
      <dgm:spPr/>
    </dgm:pt>
    <dgm:pt modelId="{4A9FDECE-B780-42D2-91F0-3FCDA3C3C711}" type="pres">
      <dgm:prSet presAssocID="{9CA4046C-A4EC-4C42-97D4-13B8D972059A}" presName="parentText" presStyleLbl="alignNode1" presStyleIdx="0" presStyleCnt="2" custLinFactNeighborX="0" custLinFactNeighborY="8007">
        <dgm:presLayoutVars>
          <dgm:chMax val="1"/>
          <dgm:bulletEnabled val="1"/>
        </dgm:presLayoutVars>
      </dgm:prSet>
      <dgm:spPr/>
      <dgm:t>
        <a:bodyPr/>
        <a:lstStyle/>
        <a:p>
          <a:endParaRPr lang="fr-CH"/>
        </a:p>
      </dgm:t>
    </dgm:pt>
    <dgm:pt modelId="{8E183EF8-C496-441C-9687-AFF0F916B88B}" type="pres">
      <dgm:prSet presAssocID="{9CA4046C-A4EC-4C42-97D4-13B8D972059A}" presName="descendantText" presStyleLbl="alignAcc1" presStyleIdx="0" presStyleCnt="2" custLinFactNeighborX="478" custLinFactNeighborY="20809">
        <dgm:presLayoutVars>
          <dgm:bulletEnabled val="1"/>
        </dgm:presLayoutVars>
      </dgm:prSet>
      <dgm:spPr/>
      <dgm:t>
        <a:bodyPr/>
        <a:lstStyle/>
        <a:p>
          <a:endParaRPr lang="fr-CH"/>
        </a:p>
      </dgm:t>
    </dgm:pt>
    <dgm:pt modelId="{F661CA72-987F-47BA-A76F-67D37D72C815}" type="pres">
      <dgm:prSet presAssocID="{04400682-5317-4A50-B541-199AF44455F2}" presName="sp" presStyleCnt="0"/>
      <dgm:spPr/>
    </dgm:pt>
    <dgm:pt modelId="{87587C56-E8E9-4E4D-90DE-436D9EEBE175}" type="pres">
      <dgm:prSet presAssocID="{0B2520DA-EF09-449F-99D8-174C68B25900}" presName="composite" presStyleCnt="0"/>
      <dgm:spPr/>
    </dgm:pt>
    <dgm:pt modelId="{A2ACC493-3E8A-468E-9568-6B9DC5721C8D}" type="pres">
      <dgm:prSet presAssocID="{0B2520DA-EF09-449F-99D8-174C68B25900}" presName="parentText" presStyleLbl="alignNode1" presStyleIdx="1" presStyleCnt="2">
        <dgm:presLayoutVars>
          <dgm:chMax val="1"/>
          <dgm:bulletEnabled val="1"/>
        </dgm:presLayoutVars>
      </dgm:prSet>
      <dgm:spPr/>
      <dgm:t>
        <a:bodyPr/>
        <a:lstStyle/>
        <a:p>
          <a:endParaRPr lang="fr-CH"/>
        </a:p>
      </dgm:t>
    </dgm:pt>
    <dgm:pt modelId="{DC416380-AC26-4D1E-8513-D437C30D9A41}" type="pres">
      <dgm:prSet presAssocID="{0B2520DA-EF09-449F-99D8-174C68B25900}" presName="descendantText" presStyleLbl="alignAcc1" presStyleIdx="1" presStyleCnt="2" custLinFactNeighborX="478" custLinFactNeighborY="9647">
        <dgm:presLayoutVars>
          <dgm:bulletEnabled val="1"/>
        </dgm:presLayoutVars>
      </dgm:prSet>
      <dgm:spPr/>
      <dgm:t>
        <a:bodyPr/>
        <a:lstStyle/>
        <a:p>
          <a:endParaRPr lang="fr-CH"/>
        </a:p>
      </dgm:t>
    </dgm:pt>
  </dgm:ptLst>
  <dgm:cxnLst>
    <dgm:cxn modelId="{61C702E8-BC33-4646-B03D-A905840C1F89}" type="presOf" srcId="{12871C2E-A627-4FC2-948B-5388A0EAEEE4}" destId="{DC416380-AC26-4D1E-8513-D437C30D9A41}" srcOrd="0" destOrd="2" presId="urn:microsoft.com/office/officeart/2005/8/layout/chevron2"/>
    <dgm:cxn modelId="{80542576-9CE8-F044-88E7-510CD82CD2D0}" type="presOf" srcId="{E0E46FF2-5714-467D-BF90-296B1520FA90}" destId="{DC416380-AC26-4D1E-8513-D437C30D9A41}" srcOrd="0" destOrd="0" presId="urn:microsoft.com/office/officeart/2005/8/layout/chevron2"/>
    <dgm:cxn modelId="{4A8E99E0-9220-42D1-B02E-A8F8F90A1AF5}" srcId="{77FEFABA-8A72-4826-BCF5-47EA5DAB7BCC}" destId="{0B2520DA-EF09-449F-99D8-174C68B25900}" srcOrd="1" destOrd="0" parTransId="{E7426412-F2C1-4A7D-9A6B-AAA7C6128C0F}" sibTransId="{E19043DB-5EAA-42D3-906D-D95B47957374}"/>
    <dgm:cxn modelId="{4BA85717-45B9-4F37-A4D3-5D720E64B9C7}" srcId="{9CA4046C-A4EC-4C42-97D4-13B8D972059A}" destId="{3D1606A2-D83A-49C8-8673-D78635BC76E1}" srcOrd="0" destOrd="0" parTransId="{C91DA7CC-A7C2-4495-A607-53AF2D559437}" sibTransId="{CF0FB115-54CF-4D73-BD17-B0374E4A6EB6}"/>
    <dgm:cxn modelId="{3A1D3AD4-4359-CA40-AC7A-68032B47B4D5}" type="presOf" srcId="{9CA4046C-A4EC-4C42-97D4-13B8D972059A}" destId="{4A9FDECE-B780-42D2-91F0-3FCDA3C3C711}" srcOrd="0" destOrd="0" presId="urn:microsoft.com/office/officeart/2005/8/layout/chevron2"/>
    <dgm:cxn modelId="{A96374A0-3AB4-44CA-B10D-51DAB4096B20}" srcId="{0B2520DA-EF09-449F-99D8-174C68B25900}" destId="{12871C2E-A627-4FC2-948B-5388A0EAEEE4}" srcOrd="2" destOrd="0" parTransId="{2C5C3508-1590-4379-BA80-7A779683FC0C}" sibTransId="{F3D5A6FB-4D47-4BEF-B896-8F278CBBE9C8}"/>
    <dgm:cxn modelId="{E504189A-8D73-407B-A317-7C3BFA32BEC2}" srcId="{0B2520DA-EF09-449F-99D8-174C68B25900}" destId="{E0E46FF2-5714-467D-BF90-296B1520FA90}" srcOrd="0" destOrd="0" parTransId="{95222D5C-F253-4F0A-9E18-2F1F3F01465B}" sibTransId="{580FF6B3-4EF6-46F0-B8E3-E9EA3C1D57B1}"/>
    <dgm:cxn modelId="{8A053EC1-8DEF-814F-9020-BD926044980A}" type="presOf" srcId="{0B2520DA-EF09-449F-99D8-174C68B25900}" destId="{A2ACC493-3E8A-468E-9568-6B9DC5721C8D}" srcOrd="0" destOrd="0" presId="urn:microsoft.com/office/officeart/2005/8/layout/chevron2"/>
    <dgm:cxn modelId="{9FED026F-3254-A047-A8E5-B3C8072939E2}" type="presOf" srcId="{77FEFABA-8A72-4826-BCF5-47EA5DAB7BCC}" destId="{0FBF29E1-A174-465E-987D-F8FD5DD7B7F9}" srcOrd="0" destOrd="0" presId="urn:microsoft.com/office/officeart/2005/8/layout/chevron2"/>
    <dgm:cxn modelId="{9E0A0145-EFB9-4045-87AF-B8D24BF7FE8F}" srcId="{0B2520DA-EF09-449F-99D8-174C68B25900}" destId="{F4A217DB-2CE8-4776-9419-1EDDC493A520}" srcOrd="1" destOrd="0" parTransId="{942D48E4-BDC9-435F-BD24-8A814A6887F3}" sibTransId="{3318DE7E-68BF-4EB4-BB66-12B1D9CE0EC8}"/>
    <dgm:cxn modelId="{722C1F96-1E42-4EE3-9BE5-C54E6F8C6C03}" type="presOf" srcId="{F4A217DB-2CE8-4776-9419-1EDDC493A520}" destId="{DC416380-AC26-4D1E-8513-D437C30D9A41}" srcOrd="0" destOrd="1" presId="urn:microsoft.com/office/officeart/2005/8/layout/chevron2"/>
    <dgm:cxn modelId="{B3A7DFED-B65F-491B-8974-8341962DFC11}" srcId="{77FEFABA-8A72-4826-BCF5-47EA5DAB7BCC}" destId="{9CA4046C-A4EC-4C42-97D4-13B8D972059A}" srcOrd="0" destOrd="0" parTransId="{75C136A4-192E-4FBD-A00A-65FF3B5D2B23}" sibTransId="{04400682-5317-4A50-B541-199AF44455F2}"/>
    <dgm:cxn modelId="{2F627E72-E245-7045-AF40-0A9791D1446C}" type="presOf" srcId="{3D1606A2-D83A-49C8-8673-D78635BC76E1}" destId="{8E183EF8-C496-441C-9687-AFF0F916B88B}" srcOrd="0" destOrd="0" presId="urn:microsoft.com/office/officeart/2005/8/layout/chevron2"/>
    <dgm:cxn modelId="{1C71EC68-5F38-B74B-8811-F8C87790DA40}" type="presParOf" srcId="{0FBF29E1-A174-465E-987D-F8FD5DD7B7F9}" destId="{7CE321DA-D276-4B6B-BFF7-4300CBA20FF3}" srcOrd="0" destOrd="0" presId="urn:microsoft.com/office/officeart/2005/8/layout/chevron2"/>
    <dgm:cxn modelId="{BFB7FC1A-45C0-6848-BAB4-F28A3123BF46}" type="presParOf" srcId="{7CE321DA-D276-4B6B-BFF7-4300CBA20FF3}" destId="{4A9FDECE-B780-42D2-91F0-3FCDA3C3C711}" srcOrd="0" destOrd="0" presId="urn:microsoft.com/office/officeart/2005/8/layout/chevron2"/>
    <dgm:cxn modelId="{36AC8FE9-4DEE-DF4C-8685-1FB4AF8BB034}" type="presParOf" srcId="{7CE321DA-D276-4B6B-BFF7-4300CBA20FF3}" destId="{8E183EF8-C496-441C-9687-AFF0F916B88B}" srcOrd="1" destOrd="0" presId="urn:microsoft.com/office/officeart/2005/8/layout/chevron2"/>
    <dgm:cxn modelId="{45D28CF3-459C-284B-A17D-0B8F789126C2}" type="presParOf" srcId="{0FBF29E1-A174-465E-987D-F8FD5DD7B7F9}" destId="{F661CA72-987F-47BA-A76F-67D37D72C815}" srcOrd="1" destOrd="0" presId="urn:microsoft.com/office/officeart/2005/8/layout/chevron2"/>
    <dgm:cxn modelId="{60F7CAAB-A850-484F-AFB3-E16307ACC1FF}" type="presParOf" srcId="{0FBF29E1-A174-465E-987D-F8FD5DD7B7F9}" destId="{87587C56-E8E9-4E4D-90DE-436D9EEBE175}" srcOrd="2" destOrd="0" presId="urn:microsoft.com/office/officeart/2005/8/layout/chevron2"/>
    <dgm:cxn modelId="{806958E1-D941-674E-8903-ADAB5AC588F9}" type="presParOf" srcId="{87587C56-E8E9-4E4D-90DE-436D9EEBE175}" destId="{A2ACC493-3E8A-468E-9568-6B9DC5721C8D}" srcOrd="0" destOrd="0" presId="urn:microsoft.com/office/officeart/2005/8/layout/chevron2"/>
    <dgm:cxn modelId="{C7106C51-2CA9-3E44-9A39-5E505CC4F1A6}" type="presParOf" srcId="{87587C56-E8E9-4E4D-90DE-436D9EEBE175}" destId="{DC416380-AC26-4D1E-8513-D437C30D9A4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A9FDECE-B780-42D2-91F0-3FCDA3C3C711}">
      <dsp:nvSpPr>
        <dsp:cNvPr id="0" name=""/>
        <dsp:cNvSpPr/>
      </dsp:nvSpPr>
      <dsp:spPr>
        <a:xfrm rot="5400000">
          <a:off x="-195707" y="301454"/>
          <a:ext cx="1304714" cy="913299"/>
        </a:xfrm>
        <a:prstGeom prst="chevron">
          <a:avLst/>
        </a:prstGeom>
        <a:solidFill>
          <a:srgbClr val="CC33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CH" sz="1800" b="1" kern="1200" dirty="0" smtClean="0"/>
            <a:t>6.2</a:t>
          </a:r>
          <a:endParaRPr lang="fr-CH" sz="1800" b="1" kern="1200" dirty="0"/>
        </a:p>
      </dsp:txBody>
      <dsp:txXfrm rot="5400000">
        <a:off x="-195707" y="301454"/>
        <a:ext cx="1304714" cy="913299"/>
      </dsp:txXfrm>
    </dsp:sp>
    <dsp:sp modelId="{8E183EF8-C496-441C-9687-AFF0F916B88B}">
      <dsp:nvSpPr>
        <dsp:cNvPr id="0" name=""/>
        <dsp:cNvSpPr/>
      </dsp:nvSpPr>
      <dsp:spPr>
        <a:xfrm rot="5400000">
          <a:off x="2876933" y="-1785881"/>
          <a:ext cx="848064" cy="477533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r" defTabSz="800100" rtl="1">
            <a:lnSpc>
              <a:spcPct val="90000"/>
            </a:lnSpc>
            <a:spcBef>
              <a:spcPct val="0"/>
            </a:spcBef>
            <a:spcAft>
              <a:spcPct val="15000"/>
            </a:spcAft>
            <a:buChar char="••"/>
          </a:pPr>
          <a:r>
            <a:rPr lang="ar-LB" sz="1800" b="1" kern="1200" smtClean="0"/>
            <a:t>أمثلة عن التهجير الممنوع</a:t>
          </a:r>
          <a:endParaRPr lang="fr-CH" sz="1800" b="1" kern="1200" dirty="0"/>
        </a:p>
      </dsp:txBody>
      <dsp:txXfrm rot="5400000">
        <a:off x="2876933" y="-1785881"/>
        <a:ext cx="848064" cy="4775331"/>
      </dsp:txXfrm>
    </dsp:sp>
    <dsp:sp modelId="{A2ACC493-3E8A-468E-9568-6B9DC5721C8D}">
      <dsp:nvSpPr>
        <dsp:cNvPr id="0" name=""/>
        <dsp:cNvSpPr/>
      </dsp:nvSpPr>
      <dsp:spPr>
        <a:xfrm rot="5400000">
          <a:off x="-195707" y="1227709"/>
          <a:ext cx="1304714" cy="913299"/>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fr-CH" sz="1400" b="1" kern="1200" dirty="0" smtClean="0"/>
        </a:p>
        <a:p>
          <a:pPr lvl="0" algn="ctr" defTabSz="622300">
            <a:lnSpc>
              <a:spcPct val="90000"/>
            </a:lnSpc>
            <a:spcBef>
              <a:spcPct val="0"/>
            </a:spcBef>
            <a:spcAft>
              <a:spcPct val="35000"/>
            </a:spcAft>
          </a:pPr>
          <a:r>
            <a:rPr lang="ar-LB" sz="1400" b="1" kern="1200" dirty="0" smtClean="0"/>
            <a:t>القانون الدولي لحقوق الإنسان</a:t>
          </a:r>
        </a:p>
        <a:p>
          <a:pPr lvl="0" algn="ctr" defTabSz="622300">
            <a:lnSpc>
              <a:spcPct val="90000"/>
            </a:lnSpc>
            <a:spcBef>
              <a:spcPct val="0"/>
            </a:spcBef>
            <a:spcAft>
              <a:spcPct val="35000"/>
            </a:spcAft>
          </a:pPr>
          <a:r>
            <a:rPr lang="ar-LB" sz="1400" b="1" kern="1200" dirty="0" smtClean="0"/>
            <a:t>القانون الإنساني الدولي</a:t>
          </a:r>
          <a:endParaRPr lang="fr-CH" sz="1400" b="1" kern="1200" dirty="0" smtClean="0"/>
        </a:p>
        <a:p>
          <a:pPr lvl="0" algn="ctr" defTabSz="622300">
            <a:lnSpc>
              <a:spcPct val="90000"/>
            </a:lnSpc>
            <a:spcBef>
              <a:spcPct val="0"/>
            </a:spcBef>
            <a:spcAft>
              <a:spcPct val="35000"/>
            </a:spcAft>
          </a:pPr>
          <a:endParaRPr lang="fr-CH" sz="1400" b="1" kern="1200" dirty="0"/>
        </a:p>
      </dsp:txBody>
      <dsp:txXfrm rot="5400000">
        <a:off x="-195707" y="1227709"/>
        <a:ext cx="1304714" cy="913299"/>
      </dsp:txXfrm>
    </dsp:sp>
    <dsp:sp modelId="{DC416380-AC26-4D1E-8513-D437C30D9A41}">
      <dsp:nvSpPr>
        <dsp:cNvPr id="0" name=""/>
        <dsp:cNvSpPr/>
      </dsp:nvSpPr>
      <dsp:spPr>
        <a:xfrm rot="5400000">
          <a:off x="2876710" y="-849552"/>
          <a:ext cx="848510" cy="477533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r" defTabSz="800100" rtl="1">
            <a:lnSpc>
              <a:spcPct val="90000"/>
            </a:lnSpc>
            <a:spcBef>
              <a:spcPct val="0"/>
            </a:spcBef>
            <a:spcAft>
              <a:spcPct val="15000"/>
            </a:spcAft>
            <a:buChar char="••"/>
          </a:pPr>
          <a:r>
            <a:rPr lang="ar-LB" sz="1800" b="1" kern="1200" dirty="0" smtClean="0"/>
            <a:t>الشرعية</a:t>
          </a:r>
          <a:endParaRPr lang="fr-CH" sz="1800" b="1" kern="1200" dirty="0"/>
        </a:p>
        <a:p>
          <a:pPr marL="171450" lvl="1" indent="-171450" algn="r" defTabSz="800100" rtl="1">
            <a:lnSpc>
              <a:spcPct val="90000"/>
            </a:lnSpc>
            <a:spcBef>
              <a:spcPct val="0"/>
            </a:spcBef>
            <a:spcAft>
              <a:spcPct val="15000"/>
            </a:spcAft>
            <a:buChar char="••"/>
          </a:pPr>
          <a:r>
            <a:rPr lang="ar-LB" sz="1800" b="1" kern="1200" dirty="0" smtClean="0"/>
            <a:t>الهدف القانوني</a:t>
          </a:r>
          <a:endParaRPr lang="fr-CH" sz="1800" b="1" kern="1200" dirty="0"/>
        </a:p>
        <a:p>
          <a:pPr marL="171450" lvl="1" indent="-171450" algn="r" defTabSz="800100" rtl="1">
            <a:lnSpc>
              <a:spcPct val="90000"/>
            </a:lnSpc>
            <a:spcBef>
              <a:spcPct val="0"/>
            </a:spcBef>
            <a:spcAft>
              <a:spcPct val="15000"/>
            </a:spcAft>
            <a:buChar char="••"/>
          </a:pPr>
          <a:r>
            <a:rPr lang="ar-LB" sz="1800" b="1" kern="1200" dirty="0" smtClean="0"/>
            <a:t>الضرورة</a:t>
          </a:r>
          <a:endParaRPr lang="fr-CH" sz="1800" b="1" kern="1200" dirty="0"/>
        </a:p>
      </dsp:txBody>
      <dsp:txXfrm rot="5400000">
        <a:off x="2876710" y="-849552"/>
        <a:ext cx="848510" cy="477533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D36525E-C345-FB48-890C-5FEF99D69691}" type="slidenum">
              <a:rPr lang="en-GB"/>
              <a:pPr>
                <a:defRPr/>
              </a:pPr>
              <a:t>‹#›</a:t>
            </a:fld>
            <a:endParaRPr lang="en-GB"/>
          </a:p>
        </p:txBody>
      </p:sp>
    </p:spTree>
    <p:extLst>
      <p:ext uri="{BB962C8B-B14F-4D97-AF65-F5344CB8AC3E}">
        <p14:creationId xmlns="" xmlns:p14="http://schemas.microsoft.com/office/powerpoint/2010/main" val="1121275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DC0B7B7-4318-3048-B36F-B2AF2D9E095B}" type="slidenum">
              <a:rPr lang="it-IT"/>
              <a:pPr>
                <a:defRPr/>
              </a:pPr>
              <a:t>‹#›</a:t>
            </a:fld>
            <a:endParaRPr lang="it-IT"/>
          </a:p>
        </p:txBody>
      </p:sp>
    </p:spTree>
    <p:extLst>
      <p:ext uri="{BB962C8B-B14F-4D97-AF65-F5344CB8AC3E}">
        <p14:creationId xmlns="" xmlns:p14="http://schemas.microsoft.com/office/powerpoint/2010/main" val="15034800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just" rtl="1">
              <a:lnSpc>
                <a:spcPct val="107000"/>
              </a:lnSpc>
              <a:spcAft>
                <a:spcPts val="800"/>
              </a:spcAft>
            </a:pPr>
            <a:r>
              <a:rPr lang="ar-LB" dirty="0" smtClean="0">
                <a:latin typeface="Calibri" charset="0"/>
                <a:ea typeface="MS PGothic" charset="0"/>
              </a:rPr>
              <a:t>تتناول</a:t>
            </a:r>
            <a:r>
              <a:rPr lang="ar-LB" baseline="0" dirty="0" smtClean="0">
                <a:latin typeface="Calibri" charset="0"/>
                <a:ea typeface="MS PGothic" charset="0"/>
              </a:rPr>
              <a:t> </a:t>
            </a:r>
            <a:r>
              <a:rPr lang="ar-LB" dirty="0" smtClean="0">
                <a:latin typeface="Calibri" charset="0"/>
                <a:ea typeface="MS PGothic" charset="0"/>
              </a:rPr>
              <a:t>هذه الجلسة المصادر الأساسية للقانون المطبّق في حالة التهجير.</a:t>
            </a:r>
            <a:r>
              <a:rPr lang="ar-LB" baseline="0" dirty="0" smtClean="0">
                <a:latin typeface="Calibri" charset="0"/>
                <a:ea typeface="MS PGothic" charset="0"/>
              </a:rPr>
              <a:t> يشكّل اعتماد مقاربة مرتكزة على حقوق الإنسان لمواجهة الظاهرة أساسًا لتطوير أدوات وطنية تهدف إلى التأكّد من احترام حقوق المهجّرين وحمايتها والإلتزام بها.</a:t>
            </a:r>
            <a:endParaRPr lang="ar-LB" dirty="0" smtClean="0">
              <a:latin typeface="Calibri" charset="0"/>
              <a:ea typeface="MS PGothic" charset="0"/>
            </a:endParaRPr>
          </a:p>
          <a:p>
            <a:pPr algn="just">
              <a:lnSpc>
                <a:spcPct val="107000"/>
              </a:lnSpc>
              <a:spcAft>
                <a:spcPts val="800"/>
              </a:spcAft>
            </a:pPr>
            <a:r>
              <a:rPr lang="en-US" altLang="ja-JP" dirty="0" smtClean="0">
                <a:latin typeface="Calibri" charset="0"/>
                <a:ea typeface="MS PGothic" charset="0"/>
              </a:rPr>
              <a:t> </a:t>
            </a:r>
            <a:endParaRPr lang="fr-FR" altLang="ja-JP" sz="1100" dirty="0">
              <a:latin typeface="Calibri" charset="0"/>
              <a:ea typeface="MS PGothic" charset="0"/>
            </a:endParaRPr>
          </a:p>
          <a:p>
            <a:endParaRPr lang="en-GB" dirty="0">
              <a:latin typeface="Arial"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Espace réservé de l'image des diapositives 1"/>
          <p:cNvSpPr>
            <a:spLocks noGrp="1" noRot="1" noChangeAspect="1" noTextEdit="1"/>
          </p:cNvSpPr>
          <p:nvPr>
            <p:ph type="sldImg"/>
          </p:nvPr>
        </p:nvSpPr>
        <p:spPr>
          <a:ln/>
        </p:spPr>
      </p:sp>
      <p:sp>
        <p:nvSpPr>
          <p:cNvPr id="39938"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كما يجب على القوانين</a:t>
            </a:r>
            <a:r>
              <a:rPr lang="ar-LB" baseline="0" dirty="0" smtClean="0">
                <a:latin typeface="Arial" charset="0"/>
                <a:ea typeface="MS PGothic" charset="0"/>
              </a:rPr>
              <a:t> أو السياسات حول التهجير أن تغطّي أيضًا المبادئ العامّة التي تحكم حلولاً مستدامة.</a:t>
            </a:r>
          </a:p>
          <a:p>
            <a:endParaRPr lang="ar-LB" dirty="0" smtClean="0">
              <a:latin typeface="Arial" charset="0"/>
              <a:ea typeface="MS PGothic" charset="0"/>
            </a:endParaRPr>
          </a:p>
          <a:p>
            <a:pPr algn="r" rtl="1"/>
            <a:r>
              <a:rPr lang="ar-LB" dirty="0" smtClean="0">
                <a:latin typeface="Arial" charset="0"/>
                <a:ea typeface="MS PGothic" charset="0"/>
              </a:rPr>
              <a:t>تستمرّ حاجات المهجّرين وهشاشتهم</a:t>
            </a:r>
            <a:r>
              <a:rPr lang="ar-LB" baseline="0" dirty="0" smtClean="0">
                <a:latin typeface="Arial" charset="0"/>
                <a:ea typeface="MS PGothic" charset="0"/>
              </a:rPr>
              <a:t> بعد انتهاء الظروف التي أدّت إلى تهجيرهم، وعلى التشريع أن يضمن حمايتهم ومساعدتهم الدائمة.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يحقّ للمهجّر الإنتقاء بين ثلاثة خيارات من شأنها أن تؤدّي إلى حلول مستدامة، وتقع على عاتق السلطات الوطنية مسؤولية تأمين الظروف التي تسمح بتوفير هذه الخيارات الثلاثة ووضع حدّ نهائي لحالة التهجير.</a:t>
            </a:r>
          </a:p>
          <a:p>
            <a:pPr algn="r" rtl="1"/>
            <a:endParaRPr lang="en-GB" dirty="0">
              <a:latin typeface="Arial" charset="0"/>
              <a:ea typeface="MS PGothic" charset="0"/>
            </a:endParaRPr>
          </a:p>
          <a:p>
            <a:endParaRPr lang="en-GB" dirty="0">
              <a:latin typeface="Arial" charset="0"/>
              <a:ea typeface="MS PGothic" charset="0"/>
            </a:endParaRPr>
          </a:p>
        </p:txBody>
      </p:sp>
      <p:sp>
        <p:nvSpPr>
          <p:cNvPr id="39939"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680BEF-898D-F04D-9BF8-B7156A8099EB}" type="slidenum">
              <a:rPr lang="it-IT" sz="1200"/>
              <a:pPr/>
              <a:t>10</a:t>
            </a:fld>
            <a:endParaRPr lang="it-IT"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defRPr/>
            </a:pPr>
            <a:r>
              <a:rPr lang="ar-LB" altLang="fr-FR" dirty="0" smtClean="0">
                <a:cs typeface="ＭＳ Ｐゴシック" charset="0"/>
              </a:rPr>
              <a:t>يحدّد إطار عمل اللجنة الدائمة المشتركة بين</a:t>
            </a:r>
            <a:r>
              <a:rPr lang="ar-LB" altLang="fr-FR" baseline="0" dirty="0" smtClean="0">
                <a:cs typeface="ＭＳ Ｐゴシック" charset="0"/>
              </a:rPr>
              <a:t> الوكالات</a:t>
            </a:r>
            <a:r>
              <a:rPr lang="ar-LB" altLang="fr-FR" dirty="0" smtClean="0">
                <a:cs typeface="ＭＳ Ｐゴシック" charset="0"/>
              </a:rPr>
              <a:t> ثمانية معايير تسمح</a:t>
            </a:r>
            <a:r>
              <a:rPr lang="ar-LB" altLang="fr-FR" baseline="0" dirty="0" smtClean="0">
                <a:cs typeface="ＭＳ Ｐゴシック" charset="0"/>
              </a:rPr>
              <a:t> بقياس مدى تحقّق </a:t>
            </a:r>
            <a:r>
              <a:rPr lang="ar-LB" altLang="fr-FR" dirty="0" smtClean="0">
                <a:cs typeface="ＭＳ Ｐゴシック" charset="0"/>
              </a:rPr>
              <a:t>الحلول المستدامة </a:t>
            </a:r>
            <a:r>
              <a:rPr lang="ar-LB" altLang="fr-FR" baseline="0" dirty="0" smtClean="0">
                <a:cs typeface="ＭＳ Ｐゴシック" charset="0"/>
              </a:rPr>
              <a:t>:</a:t>
            </a:r>
          </a:p>
          <a:p>
            <a:pPr algn="r" rtl="1">
              <a:defRPr/>
            </a:pPr>
            <a:endParaRPr lang="ar-LB" altLang="fr-FR" dirty="0" smtClean="0">
              <a:cs typeface="ＭＳ Ｐゴシック" charset="0"/>
            </a:endParaRPr>
          </a:p>
          <a:p>
            <a:pPr algn="r" rtl="1">
              <a:buFontTx/>
              <a:buChar char="•"/>
              <a:defRPr/>
            </a:pPr>
            <a:r>
              <a:rPr lang="ar-LB" altLang="fr-FR" i="0" u="sng" dirty="0" smtClean="0">
                <a:cs typeface="ＭＳ Ｐゴシック" charset="0"/>
              </a:rPr>
              <a:t>السلامة</a:t>
            </a:r>
            <a:r>
              <a:rPr lang="ar-LB" altLang="fr-FR" i="0" u="sng" baseline="0" dirty="0" smtClean="0">
                <a:cs typeface="ＭＳ Ｐゴシック" charset="0"/>
              </a:rPr>
              <a:t> والأمان على المدى البعيد</a:t>
            </a:r>
            <a:r>
              <a:rPr lang="ar-LB" altLang="fr-FR" i="0" u="none" baseline="0" dirty="0" smtClean="0">
                <a:cs typeface="ＭＳ Ｐゴシック" charset="0"/>
              </a:rPr>
              <a:t>: يتمتّع المهجّرون بالحماية الجسدية وتمّ معالجة أسباب تهجيرهم</a:t>
            </a:r>
          </a:p>
          <a:p>
            <a:pPr algn="r" rtl="1">
              <a:buFontTx/>
              <a:buChar char="•"/>
              <a:defRPr/>
            </a:pPr>
            <a:r>
              <a:rPr lang="ar-LB" altLang="fr-FR" i="0" u="sng" baseline="0" dirty="0" smtClean="0">
                <a:cs typeface="ＭＳ Ｐゴシック" charset="0"/>
              </a:rPr>
              <a:t>مستوى معيشي لائق</a:t>
            </a:r>
            <a:r>
              <a:rPr lang="ar-LB" altLang="fr-FR" i="0" u="none" baseline="0" dirty="0" smtClean="0">
                <a:cs typeface="ＭＳ Ｐゴシック" charset="0"/>
              </a:rPr>
              <a:t>: النفاذ إلى أساسيّات الحياة</a:t>
            </a:r>
          </a:p>
          <a:p>
            <a:pPr algn="r" rtl="1">
              <a:buFontTx/>
              <a:buChar char="•"/>
              <a:defRPr/>
            </a:pPr>
            <a:r>
              <a:rPr lang="ar-LB" altLang="fr-FR" i="0" u="sng" baseline="0" dirty="0" smtClean="0">
                <a:cs typeface="ＭＳ Ｐゴシック" charset="0"/>
              </a:rPr>
              <a:t>النفاذ إلى سبل المعيشة والتوظيف</a:t>
            </a:r>
            <a:r>
              <a:rPr lang="ar-LB" altLang="fr-FR" i="0" u="none" baseline="0" dirty="0" smtClean="0">
                <a:cs typeface="ＭＳ Ｐゴシック" charset="0"/>
              </a:rPr>
              <a:t>: النفاذ إلى العمل والدخل والخدمات الإجتماعية</a:t>
            </a:r>
          </a:p>
          <a:p>
            <a:pPr algn="r" rtl="1">
              <a:buFontTx/>
              <a:buChar char="•"/>
              <a:defRPr/>
            </a:pPr>
            <a:r>
              <a:rPr lang="ar-LB" altLang="fr-FR" i="0" u="sng" baseline="0" dirty="0" smtClean="0">
                <a:cs typeface="ＭＳ Ｐゴシック" charset="0"/>
              </a:rPr>
              <a:t>السكن والأرض والملكية</a:t>
            </a:r>
            <a:r>
              <a:rPr lang="ar-LB" altLang="fr-FR" i="0" u="none" baseline="0" dirty="0" smtClean="0">
                <a:cs typeface="ＭＳ Ｐゴシック" charset="0"/>
              </a:rPr>
              <a:t>: النفاذ إلى آليات فعّالة لاستعادة السكن والأرض والملكية أو الحصول على تعويضات</a:t>
            </a:r>
          </a:p>
          <a:p>
            <a:pPr algn="r" rtl="1">
              <a:buFontTx/>
              <a:buChar char="•"/>
              <a:defRPr/>
            </a:pPr>
            <a:r>
              <a:rPr lang="ar-LB" altLang="fr-FR" u="sng" dirty="0" smtClean="0">
                <a:cs typeface="ＭＳ Ｐゴシック" charset="0"/>
              </a:rPr>
              <a:t>الأوراق</a:t>
            </a:r>
            <a:r>
              <a:rPr lang="ar-LB" altLang="fr-FR" u="sng" baseline="0" dirty="0" smtClean="0">
                <a:cs typeface="ＭＳ Ｐゴシック" charset="0"/>
              </a:rPr>
              <a:t> الثبوتية  ومستندات أخرى</a:t>
            </a:r>
            <a:r>
              <a:rPr lang="ar-LB" altLang="fr-FR" u="none" baseline="0" dirty="0" smtClean="0">
                <a:cs typeface="ＭＳ Ｐゴシック" charset="0"/>
              </a:rPr>
              <a:t>: النفاذ إلى المستندات الشخصية وغيرها من المستندات وإلى آليات استبدال المستندات الضائعة خلال نزوحهم</a:t>
            </a:r>
          </a:p>
          <a:p>
            <a:pPr algn="r" rtl="1">
              <a:buFontTx/>
              <a:buChar char="•"/>
              <a:defRPr/>
            </a:pPr>
            <a:r>
              <a:rPr lang="ar-LB" altLang="fr-FR" u="sng" baseline="0" dirty="0" smtClean="0">
                <a:cs typeface="ＭＳ Ｐゴシック" charset="0"/>
              </a:rPr>
              <a:t>لمّ الشمل</a:t>
            </a:r>
            <a:r>
              <a:rPr lang="ar-LB" altLang="fr-FR" u="none" baseline="0" dirty="0" smtClean="0">
                <a:cs typeface="ＭＳ Ｐゴシック" charset="0"/>
              </a:rPr>
              <a:t>: لمّ شمل المهجّرين مع عائلتهم بعدما فرّقهم التهجير</a:t>
            </a:r>
          </a:p>
          <a:p>
            <a:pPr algn="r" rtl="1">
              <a:buFontTx/>
              <a:buChar char="•"/>
              <a:defRPr/>
            </a:pPr>
            <a:r>
              <a:rPr lang="ar-LB" altLang="fr-FR" u="sng" baseline="0" dirty="0" smtClean="0">
                <a:cs typeface="ＭＳ Ｐゴシック" charset="0"/>
              </a:rPr>
              <a:t>المشاركة في الشأن العام</a:t>
            </a:r>
            <a:r>
              <a:rPr lang="ar-LB" altLang="fr-FR" u="none" baseline="0" dirty="0" smtClean="0">
                <a:cs typeface="ＭＳ Ｐゴシック" charset="0"/>
              </a:rPr>
              <a:t>: النفاذ إلى وظائف القطاع العام والقدرة على التصويت وعلى الترشّح</a:t>
            </a:r>
            <a:endParaRPr lang="en-GB" altLang="fr-FR" dirty="0" smtClean="0">
              <a:cs typeface="ＭＳ Ｐゴシック" charset="0"/>
            </a:endParaRPr>
          </a:p>
        </p:txBody>
      </p:sp>
      <p:sp>
        <p:nvSpPr>
          <p:cNvPr id="4198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32D8FA6B-9617-C146-A01E-A22FB4A45378}" type="slidenum">
              <a:rPr lang="it-IT" sz="1200"/>
              <a:pPr/>
              <a:t>11</a:t>
            </a:fld>
            <a:endParaRPr lang="it-IT"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Espace réservé de l'image des diapositives 1"/>
          <p:cNvSpPr>
            <a:spLocks noGrp="1" noRot="1" noChangeAspect="1" noTextEdit="1"/>
          </p:cNvSpPr>
          <p:nvPr>
            <p:ph type="sldImg"/>
          </p:nvPr>
        </p:nvSpPr>
        <p:spPr>
          <a:ln/>
        </p:spPr>
      </p:sp>
      <p:sp>
        <p:nvSpPr>
          <p:cNvPr id="44034"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تحدّد</a:t>
            </a:r>
            <a:r>
              <a:rPr lang="ar-LB" baseline="0" dirty="0" smtClean="0">
                <a:latin typeface="Arial" charset="0"/>
                <a:ea typeface="MS PGothic" charset="0"/>
              </a:rPr>
              <a:t> </a:t>
            </a:r>
            <a:r>
              <a:rPr lang="ar-LB" b="1" baseline="0" dirty="0" smtClean="0">
                <a:latin typeface="Arial" charset="0"/>
                <a:ea typeface="MS PGothic" charset="0"/>
              </a:rPr>
              <a:t>اتفاقية كامبالا</a:t>
            </a:r>
            <a:r>
              <a:rPr lang="ar-LB" b="0" baseline="0" dirty="0" smtClean="0">
                <a:latin typeface="Arial" charset="0"/>
                <a:ea typeface="MS PGothic" charset="0"/>
              </a:rPr>
              <a:t> إطارًا قانونيًا لتلافي التهجير، وحماية المهجّرين ومساعدتهم. كما تروّج للتضامن والتعاون والحلول المستدامة، وتحدّد مسؤوليات الدول والأطراف الأخرى وواجباتها. دخلت حيّز التنفيذ في 6 ديسمبر/ كانون الأوّل 2012.</a:t>
            </a:r>
          </a:p>
          <a:p>
            <a:pPr algn="r" rtl="1"/>
            <a:endParaRPr lang="ar-LB" b="0" baseline="0" dirty="0" smtClean="0">
              <a:latin typeface="Arial" charset="0"/>
              <a:ea typeface="MS PGothic" charset="0"/>
            </a:endParaRPr>
          </a:p>
          <a:p>
            <a:pPr algn="r" rtl="1"/>
            <a:r>
              <a:rPr lang="ar-LB" dirty="0" smtClean="0">
                <a:latin typeface="Arial" charset="0"/>
                <a:ea typeface="MS PGothic" charset="0"/>
              </a:rPr>
              <a:t>الأطراف الحكومية مرغمة قانونًا بإدماج موجباتها المذكورة في بحر الإتفاقية في القانون المحلّي واعتماد السياسات</a:t>
            </a:r>
            <a:r>
              <a:rPr lang="ar-LB" baseline="0" dirty="0" smtClean="0">
                <a:latin typeface="Arial" charset="0"/>
                <a:ea typeface="MS PGothic" charset="0"/>
              </a:rPr>
              <a:t> أو الإستراتيجيات حول التهجير على المستويين الوطني والمحلّي. تحقيقًا لذلك، عليها تعيين هيئة لتنسيق الجهود الآيلة إلى مساعدة المهجّرين وحمايتهم والتأكّد من تأمين الأموال الضرورية تحقيقًا لذلك.</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وفقًا للمادّة 3-2، يجب إدماج مبادئ الإتفاقية في مفاوضات واتفاقيات السلام من أجل تسهيل اعتماد حلول مستدامة.</a:t>
            </a:r>
            <a:endParaRPr lang="en-US" baseline="0" dirty="0" smtClean="0">
              <a:latin typeface="Arial" charset="0"/>
              <a:ea typeface="MS PGothic" charset="0"/>
            </a:endParaRP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تسعى </a:t>
            </a:r>
            <a:r>
              <a:rPr lang="ar-LB" b="1" baseline="0" dirty="0" smtClean="0">
                <a:latin typeface="Arial" charset="0"/>
                <a:ea typeface="MS PGothic" charset="0"/>
              </a:rPr>
              <a:t>اتفاقية البحيرات الكبرى</a:t>
            </a:r>
            <a:r>
              <a:rPr lang="ar-LB" b="0" baseline="0" dirty="0" smtClean="0">
                <a:latin typeface="Arial" charset="0"/>
                <a:ea typeface="MS PGothic" charset="0"/>
              </a:rPr>
              <a:t> سنة 2006 وبروتوكولاتها وخطط عملها وعددها عشرة إلى تأسيس شروط دائمة للأمن والإستقرار والتنمية المستدامة وإعادة البناء في المنطقة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يؤسّس البروتوكول حول حماية المهجّرين ودعمهم لإطار إقليمي يؤمّن تبنّي المبادئ الإرشادية وتطبيقها، وتهدف إلى تحسين الحماية القانونية للسلامة الجسدية للمهجّرين ولحاجاتهم المادية. كما يشكّل البروتوكول حول حقوق ملكية العائدين مرجعًا أساسًا لأنّه يعالج مسائل الأرض والملكية كجزء من آلية تحقيق حلول مستدامة.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الإتفاقية ملزمة قانونًا للدول الأعضاء في المؤتمر الدولي لمنطقة البحيرات الكبرى. إنّها ملزمة تطوير أدوات وطنية حول التهجير الداخلي تتماشى مع الإتفاقية ومع بروتوكولاتها، واتّباع المبادئ التوجيهية.</a:t>
            </a:r>
          </a:p>
        </p:txBody>
      </p:sp>
      <p:sp>
        <p:nvSpPr>
          <p:cNvPr id="44035"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FC7AAB5C-2FEB-6044-84C7-DDDB7345B583}" type="slidenum">
              <a:rPr lang="it-IT" sz="1200"/>
              <a:pPr/>
              <a:t>12</a:t>
            </a:fld>
            <a:endParaRPr lang="it-IT"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Espace réservé de l'image des diapositives 1"/>
          <p:cNvSpPr>
            <a:spLocks noGrp="1" noRot="1" noChangeAspect="1" noTextEdit="1"/>
          </p:cNvSpPr>
          <p:nvPr>
            <p:ph type="sldImg"/>
          </p:nvPr>
        </p:nvSpPr>
        <p:spPr>
          <a:ln/>
        </p:spPr>
      </p:sp>
      <p:sp>
        <p:nvSpPr>
          <p:cNvPr id="4608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
        <p:nvSpPr>
          <p:cNvPr id="4608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B7800EDA-635A-D742-9B4F-AF2FEC736008}" type="slidenum">
              <a:rPr lang="it-IT" sz="1200"/>
              <a:pPr/>
              <a:t>13</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ln/>
        </p:spPr>
      </p:sp>
      <p:sp>
        <p:nvSpPr>
          <p:cNvPr id="25602"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kzidenzGroteskPro-Light" charset="0"/>
                <a:ea typeface="MS PGothic" charset="0"/>
              </a:rPr>
              <a:t>ما من معاهدات دولية حول</a:t>
            </a:r>
            <a:r>
              <a:rPr lang="ar-LB" baseline="0" dirty="0" smtClean="0">
                <a:latin typeface="AkzidenzGroteskPro-Light" charset="0"/>
                <a:ea typeface="MS PGothic" charset="0"/>
              </a:rPr>
              <a:t> التهجير، لكنّ القانون الدولي لحقوق الإنسان، والقانون الدولي الإنساني، والقانون الدولي لمواجهة الكوارث تحدّد مقاربات الموضوع بشكل موسّع ويجب أن توجّه أي جهد لتطوير أداة وطنيّة.</a:t>
            </a:r>
            <a:endParaRPr lang="ar-LB" dirty="0" smtClean="0">
              <a:latin typeface="AkzidenzGroteskPro-Light" charset="0"/>
              <a:ea typeface="MS PGothic" charset="0"/>
            </a:endParaRPr>
          </a:p>
        </p:txBody>
      </p:sp>
      <p:sp>
        <p:nvSpPr>
          <p:cNvPr id="25603"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FDC36A9D-A32F-494A-8B30-EC930400FF5F}"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Espace réservé de l'image des diapositives 1"/>
          <p:cNvSpPr>
            <a:spLocks noGrp="1" noRot="1" noChangeAspect="1" noTextEdit="1"/>
          </p:cNvSpPr>
          <p:nvPr>
            <p:ph type="sldImg"/>
          </p:nvPr>
        </p:nvSpPr>
        <p:spPr>
          <a:ln/>
        </p:spPr>
      </p:sp>
      <p:sp>
        <p:nvSpPr>
          <p:cNvPr id="27650"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b="1" dirty="0" smtClean="0">
                <a:latin typeface="Arial" charset="0"/>
                <a:ea typeface="MS PGothic" charset="0"/>
              </a:rPr>
              <a:t>القانون</a:t>
            </a:r>
            <a:r>
              <a:rPr lang="ar-LB" b="1" baseline="0" dirty="0" smtClean="0">
                <a:latin typeface="Arial" charset="0"/>
                <a:ea typeface="MS PGothic" charset="0"/>
              </a:rPr>
              <a:t> الدولي لحقوق الإنسان: </a:t>
            </a:r>
            <a:r>
              <a:rPr lang="ar-LB" b="0" baseline="0" dirty="0" smtClean="0">
                <a:latin typeface="Arial" charset="0"/>
                <a:ea typeface="MS PGothic" charset="0"/>
              </a:rPr>
              <a:t>تحصل أزمات التهجير في أغلب الأحيان في أوضاع تكون فيها حقوق المهجّرين الإنسانية مهملة أو غير مأخوذة بعين الإعتبار أو منتهكة. يؤمّن القانون الدولي لحقوق الإنسان إطارًا أساسيًّا للإستجابة لحاجات المهجّرين، بما في ذلك تطوير أدوات وطنيّة مرتكزة على حقوق الإنسان. تستطيع هذه الأدوات، إلى جانب إدماج حاجات المهجّرين وهواجسهم في خطط العمل الوطنية لحقوق الإنسان، أن تساعد في تحسين الردود الهادفة إلى معالجة التهجير.</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على المستوى الوطني، غالبًا ما تتضمّن الدساتير إعلان حقوق يعكس عددًا كبيرًا من حقوق الإنسان الواردة في قوانين حقوق الإنسان الإقليميّة والدولية. هذه الأخيرة مقوننة في معاهدات دولية أو إقليمية، إن في معاهدات عامّة لحقوق الإنسان، أو في أدوات خاصّة من أجل حماية مجموعات خاصّة كالأطفال والنساء، أو لحماية حقّ معيّن كعدم الخضوع للتعذيب. إنّ حقوق الإنسان الأساسية كمنع التعذيب هي أيضًا جزء من القانون العرفي الدولي ويجب احترامه من قبل جميع البلدان، بما في ذلك البلدان التي ليست طرفًا في المعاهدات.</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أمثلة عن معاهدات عامّة لحقوق الإنسان:</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العهد الدولي  الخاص بالحقوق المدنية والسياسية</a:t>
            </a:r>
          </a:p>
          <a:p>
            <a:pPr algn="r" rtl="1"/>
            <a:r>
              <a:rPr lang="ar-LB" b="0" baseline="0" dirty="0" smtClean="0">
                <a:latin typeface="Arial" charset="0"/>
                <a:ea typeface="MS PGothic" charset="0"/>
              </a:rPr>
              <a:t>العهد الدولي الخاص بالحقوق الإقتصادية والإجتماعية والثقافية</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أمثلة عن معهدات محدّدة لحقوق الإنسان:</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الإتّفاقية الدولية للقضاء على جميع أشكال التمييز العنصري</a:t>
            </a:r>
          </a:p>
          <a:p>
            <a:pPr algn="r" rtl="1"/>
            <a:r>
              <a:rPr lang="ar-LB" b="0" baseline="0" dirty="0" smtClean="0">
                <a:latin typeface="Arial" charset="0"/>
                <a:ea typeface="MS PGothic" charset="0"/>
              </a:rPr>
              <a:t>اتفاقية مناهضة التعذيب وغيره من ضروب المعاملة أو العقوبة القاسية أو اللإنسانية أو المهينة</a:t>
            </a:r>
          </a:p>
          <a:p>
            <a:pPr algn="r" rtl="1"/>
            <a:r>
              <a:rPr lang="ar-LB" b="0" baseline="0" dirty="0" smtClean="0">
                <a:latin typeface="Arial" charset="0"/>
                <a:ea typeface="MS PGothic" charset="0"/>
              </a:rPr>
              <a:t>إتّفاقية القضاء على جميع أنواع التمييز ضد المرأة</a:t>
            </a:r>
          </a:p>
          <a:p>
            <a:pPr algn="r" rtl="1"/>
            <a:r>
              <a:rPr lang="ar-LB" b="0" baseline="0" dirty="0" smtClean="0">
                <a:latin typeface="Arial" charset="0"/>
                <a:ea typeface="MS PGothic" charset="0"/>
              </a:rPr>
              <a:t>اتّفاقية حقوق الطفل والبروتوكول الثاني الإختياري</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ينطبق </a:t>
            </a:r>
            <a:r>
              <a:rPr lang="ar-LB" b="1" baseline="0" dirty="0" smtClean="0">
                <a:latin typeface="Arial" charset="0"/>
                <a:ea typeface="MS PGothic" charset="0"/>
              </a:rPr>
              <a:t>القانون الدولي الإنساني </a:t>
            </a:r>
            <a:r>
              <a:rPr lang="ar-LB" b="0" baseline="0" dirty="0" smtClean="0">
                <a:latin typeface="Arial" charset="0"/>
                <a:ea typeface="MS PGothic" charset="0"/>
              </a:rPr>
              <a:t>على أوضاع النزاعات المسلّحة والإحتلال، ويسعى إلى الحدّ من آثارها. إنّها تحدّد معايير لطرق وسبل الحرب، ويهدف إلى حماية الأفراد الذين لا يشاركون في الأعمال الحربية أو توقّفوا عن المشاركة فيها. يشكّل المهجّرون جزءًا من السكّان المدنيّين ويجب أن يستفيدوا مليًّا من الحماية التي يؤمّنها القانون الدولي الإنساني.</a:t>
            </a:r>
          </a:p>
          <a:p>
            <a:pPr algn="r" rtl="1"/>
            <a:endParaRPr lang="ar-LB" b="1" baseline="0" dirty="0" smtClean="0">
              <a:latin typeface="Arial" charset="0"/>
              <a:ea typeface="MS PGothic" charset="0"/>
            </a:endParaRPr>
          </a:p>
          <a:p>
            <a:pPr algn="r" rtl="1"/>
            <a:r>
              <a:rPr lang="ar-LB" b="0" baseline="0" dirty="0" smtClean="0">
                <a:latin typeface="Arial" charset="0"/>
                <a:ea typeface="MS PGothic" charset="0"/>
              </a:rPr>
              <a:t>إنّ القانون هو ملزم لجميع الأطراف في نزاع ما، حكومية كانت أو غير حكومية. الأمر مهمّ بشكل خاص خلال النزاعات المسلّحة الداخليّة، إذ قد يتعرّض الناس إلى التهجير ضمن مناطق خاضعة لمجموعات مسلّحة غير حكومية أو نحوها. هذه المجموعات مرغمة احترام التزاماتها تجاه المدنيّين جميعهم، بما في ذلك المهجّرين. هذا الأمر لا يمنح هذه المجموعات وضعًا قانونيًّا ( </a:t>
            </a:r>
            <a:r>
              <a:rPr lang="en-US" dirty="0" smtClean="0">
                <a:latin typeface="Arial" charset="0"/>
                <a:ea typeface="MS PGothic" charset="0"/>
              </a:rPr>
              <a:t>(</a:t>
            </a:r>
            <a:r>
              <a:rPr lang="en-US" dirty="0">
                <a:solidFill>
                  <a:srgbClr val="000000"/>
                </a:solidFill>
                <a:latin typeface="Arial" charset="0"/>
                <a:ea typeface="MS PGothic" charset="0"/>
              </a:rPr>
              <a:t>National instruments on Internal Displacement, a guide to their development, Brooking/IDMC, </a:t>
            </a:r>
            <a:r>
              <a:rPr lang="en-US" dirty="0" smtClean="0">
                <a:solidFill>
                  <a:srgbClr val="000000"/>
                </a:solidFill>
                <a:latin typeface="Arial" charset="0"/>
                <a:ea typeface="MS PGothic" charset="0"/>
              </a:rPr>
              <a:t>2013</a:t>
            </a:r>
            <a:r>
              <a:rPr lang="ar-LB" dirty="0" smtClean="0">
                <a:solidFill>
                  <a:srgbClr val="000000"/>
                </a:solidFill>
                <a:latin typeface="Arial" charset="0"/>
                <a:ea typeface="MS PGothic" charset="0"/>
              </a:rPr>
              <a:t>)</a:t>
            </a:r>
          </a:p>
          <a:p>
            <a:pPr algn="r" rtl="1"/>
            <a:endParaRPr lang="ar-LB" dirty="0" smtClean="0">
              <a:solidFill>
                <a:srgbClr val="000000"/>
              </a:solidFill>
              <a:latin typeface="Arial" charset="0"/>
              <a:ea typeface="MS PGothic" charset="0"/>
            </a:endParaRPr>
          </a:p>
          <a:p>
            <a:pPr algn="r" rtl="1"/>
            <a:r>
              <a:rPr lang="ar-LB" dirty="0" smtClean="0">
                <a:solidFill>
                  <a:srgbClr val="000000"/>
                </a:solidFill>
                <a:latin typeface="Arial" charset="0"/>
                <a:ea typeface="MS PGothic" charset="0"/>
              </a:rPr>
              <a:t>عد</a:t>
            </a:r>
            <a:r>
              <a:rPr lang="ar-LB" baseline="0" dirty="0" smtClean="0">
                <a:solidFill>
                  <a:srgbClr val="000000"/>
                </a:solidFill>
                <a:latin typeface="Arial" charset="0"/>
                <a:ea typeface="MS PGothic" charset="0"/>
              </a:rPr>
              <a:t> </a:t>
            </a:r>
            <a:r>
              <a:rPr lang="ar-LB" dirty="0" smtClean="0">
                <a:solidFill>
                  <a:srgbClr val="000000"/>
                </a:solidFill>
                <a:latin typeface="Arial" charset="0"/>
                <a:ea typeface="MS PGothic" charset="0"/>
              </a:rPr>
              <a:t>إلى التقرير الإستشاري </a:t>
            </a:r>
            <a:r>
              <a:rPr lang="ar-LB" baseline="0" dirty="0" smtClean="0">
                <a:solidFill>
                  <a:srgbClr val="000000"/>
                </a:solidFill>
                <a:latin typeface="Arial" charset="0"/>
                <a:ea typeface="MS PGothic" charset="0"/>
              </a:rPr>
              <a:t>حول المهجّرين والقانون الدولي الإنساني الخاص باللجنة الدولية للصليب الأحمر الدولي، والتي سيوزّع خلال هذه الجلسة.</a:t>
            </a:r>
            <a:endParaRPr lang="ar-LB" dirty="0" smtClean="0">
              <a:solidFill>
                <a:srgbClr val="000000"/>
              </a:solidFill>
              <a:latin typeface="Arial" charset="0"/>
              <a:ea typeface="MS PGothic" charset="0"/>
            </a:endParaRPr>
          </a:p>
          <a:p>
            <a:endParaRPr lang="en-US" dirty="0">
              <a:latin typeface="Arial" charset="0"/>
              <a:ea typeface="MS PGothic" charset="0"/>
            </a:endParaRPr>
          </a:p>
          <a:p>
            <a:endParaRPr lang="en-US" dirty="0">
              <a:latin typeface="Arial" charset="0"/>
              <a:ea typeface="MS PGothic" charset="0"/>
            </a:endParaRPr>
          </a:p>
          <a:p>
            <a:endParaRPr lang="en-US" dirty="0">
              <a:latin typeface="Arial" charset="0"/>
              <a:ea typeface="MS PGothic" charset="0"/>
            </a:endParaRPr>
          </a:p>
          <a:p>
            <a:endParaRPr lang="fr-FR" dirty="0">
              <a:latin typeface="Arial" charset="0"/>
              <a:ea typeface="MS PGothic" charset="0"/>
            </a:endParaRPr>
          </a:p>
        </p:txBody>
      </p:sp>
      <p:sp>
        <p:nvSpPr>
          <p:cNvPr id="27651"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24AC15B-C5D2-0448-86DA-4B406F1A91B4}"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xfrm>
            <a:off x="2405063" y="641350"/>
            <a:ext cx="2095500" cy="1571625"/>
          </a:xfrm>
          <a:ln/>
        </p:spPr>
      </p:sp>
      <p:sp>
        <p:nvSpPr>
          <p:cNvPr id="29698" name="Rectangle 3"/>
          <p:cNvSpPr>
            <a:spLocks noGrp="1" noChangeArrowheads="1"/>
          </p:cNvSpPr>
          <p:nvPr>
            <p:ph type="body" idx="1"/>
          </p:nvPr>
        </p:nvSpPr>
        <p:spPr>
          <a:xfrm>
            <a:off x="922338" y="2282825"/>
            <a:ext cx="5092700" cy="636111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1100" b="1" dirty="0" smtClean="0">
                <a:latin typeface="AkzidenzGroteskPro-Md" charset="0"/>
                <a:ea typeface="MS PGothic" charset="0"/>
              </a:rPr>
              <a:t>التهجير</a:t>
            </a:r>
            <a:r>
              <a:rPr lang="ar-LB" sz="1100" b="1" baseline="0" dirty="0" smtClean="0">
                <a:latin typeface="AkzidenzGroteskPro-Md" charset="0"/>
                <a:ea typeface="MS PGothic" charset="0"/>
              </a:rPr>
              <a:t> كجريمة دولية: </a:t>
            </a:r>
            <a:r>
              <a:rPr lang="ar-LB" sz="1100" b="0" baseline="0" dirty="0" smtClean="0">
                <a:latin typeface="AkzidenzGroteskPro-Md" charset="0"/>
                <a:ea typeface="MS PGothic" charset="0"/>
              </a:rPr>
              <a:t>يحدّد نظام روما الأساسي للمحكمة الجنائية الدولية ثلاثة أنواع  من الجرائم الدولية الأساسية: الإبادة، والجرائم ضد الإنسانية، وجرائم الحرب. كما يشير إلى أن التهجير قد يعتبر جريمة دولية.</a:t>
            </a:r>
          </a:p>
          <a:p>
            <a:pPr algn="r" rtl="1"/>
            <a:endParaRPr lang="ar-LB" sz="1100" b="0" baseline="0" dirty="0" smtClean="0">
              <a:latin typeface="AkzidenzGroteskPro-Md" charset="0"/>
              <a:ea typeface="MS PGothic" charset="0"/>
            </a:endParaRPr>
          </a:p>
          <a:p>
            <a:pPr algn="r" rtl="1"/>
            <a:r>
              <a:rPr lang="ar-LB" sz="1100" b="0" baseline="0" dirty="0" smtClean="0">
                <a:latin typeface="AkzidenzGroteskPro-Md" charset="0"/>
                <a:ea typeface="MS PGothic" charset="0"/>
              </a:rPr>
              <a:t>تنصّ المادة 7-1-د أنّ الإبعاد أو النقل القسري للسكان يمكن أن يعتبر جريمة ضدّ الإنسانية في حال ارتكب ”في إطار هجوم واسع النطاق أو منهجي موجّه ضد أي مجموعة من السكان المدنيين، وعن علم بالهجوم“. تصف المادة 7-2-د الإبعاد أو النقل القسري بأنه ”نقل الأشخاص المعنيين قسرًا من المنطقة التي يتواجدون فيها بصفة مشروعة، بالطرد أو بأي فعل قسري آخر، دون مبرّرات يسمح بها القانون الدولي“.</a:t>
            </a:r>
            <a:endParaRPr lang="ar-LB" sz="1100" b="1" baseline="0" dirty="0" smtClean="0">
              <a:latin typeface="AkzidenzGroteskPro-Md" charset="0"/>
              <a:ea typeface="MS PGothic" charset="0"/>
            </a:endParaRPr>
          </a:p>
          <a:p>
            <a:pPr algn="r" rtl="1"/>
            <a:endParaRPr lang="ar-LB" altLang="ja-JP" sz="1100" b="1" baseline="0" dirty="0" smtClean="0">
              <a:latin typeface="AkzidenzGroteskPro-Md" charset="0"/>
              <a:ea typeface="MS PGothic" charset="0"/>
            </a:endParaRPr>
          </a:p>
          <a:p>
            <a:pPr algn="r" rtl="1"/>
            <a:r>
              <a:rPr lang="ar-LB" altLang="ja-JP" sz="1100" b="0" baseline="0" dirty="0" smtClean="0">
                <a:latin typeface="AkzidenzGroteskPro-Md" charset="0"/>
                <a:ea typeface="MS PGothic" charset="0"/>
              </a:rPr>
              <a:t>تصف المادتان 8-2-أ و8-2-ب جرائم الحرب كالانتهاكات خطيرة لاتفاقيات جنيف أو الإنتهاكات الخطيرة الأخرى للقوانين والأعراف السارية الأخرى خلال النزاعات الدولية المسلحة. تشير المادة 8-2-أ-7 إلى الإبعاد أو النقل غير المشروعين فيما تشير المادة 8-2-هـ-8 إلى ”إصدار أوامر بتشريد السكان المدنيين لأسباب تتصل بالنزاع، ما لم يكن ذلك بداع من أمن المدنيين المعنيين أو لأسباب عسكرية ملحة“.</a:t>
            </a:r>
          </a:p>
          <a:p>
            <a:pPr algn="r" rtl="1"/>
            <a:endParaRPr lang="ar-LB" altLang="ja-JP" sz="1100" b="0" baseline="0" dirty="0" smtClean="0">
              <a:latin typeface="AkzidenzGroteskPro-Md" charset="0"/>
              <a:ea typeface="MS PGothic" charset="0"/>
            </a:endParaRPr>
          </a:p>
          <a:p>
            <a:pPr algn="r" rtl="1"/>
            <a:r>
              <a:rPr lang="ar-LB" altLang="ja-JP" sz="1100" b="0" baseline="0" dirty="0" smtClean="0">
                <a:latin typeface="AkzidenzGroteskPro-Md" charset="0"/>
                <a:ea typeface="MS PGothic" charset="0"/>
              </a:rPr>
              <a:t>تشكّل المخاطر الطبيعية والكوارث التي تتسبب بها سببًا أساسيًا للتهجير. من المعلوم عادة أنّ مدى هذا التهجير يمكن أن يحدّ بشكل ملموس في حال اتخذت تدابير للحد من المخاطر في المناطق المعرّضة للكوارث. كما يجب التنبّه إلى عدم إسكان المهجرين في مناطق مماثلة أو تعريضهم إلى مخاطر ثانوية. لا يمكن اعتبار الحلول للمهجّرين من المناطق المعرّضة للمخاطر مستدامة إلاّ في حال تمّ الحدّ من المخاطر لتفادي التهجير المتكرر (</a:t>
            </a:r>
            <a:r>
              <a:rPr lang="en-US" dirty="0" smtClean="0">
                <a:solidFill>
                  <a:srgbClr val="000000"/>
                </a:solidFill>
                <a:latin typeface="Arial" charset="0"/>
                <a:ea typeface="MS PGothic" charset="0"/>
              </a:rPr>
              <a:t>National </a:t>
            </a:r>
            <a:r>
              <a:rPr lang="en-US" dirty="0">
                <a:solidFill>
                  <a:srgbClr val="000000"/>
                </a:solidFill>
                <a:latin typeface="Arial" charset="0"/>
                <a:ea typeface="MS PGothic" charset="0"/>
              </a:rPr>
              <a:t>instruments on Internal Displacement, a guide to their development, </a:t>
            </a:r>
            <a:r>
              <a:rPr lang="en-US" dirty="0" smtClean="0">
                <a:solidFill>
                  <a:srgbClr val="000000"/>
                </a:solidFill>
                <a:latin typeface="Arial" charset="0"/>
                <a:ea typeface="MS PGothic" charset="0"/>
              </a:rPr>
              <a:t>Brooking/IDMC</a:t>
            </a:r>
            <a:r>
              <a:rPr lang="ar-LB" dirty="0" smtClean="0">
                <a:solidFill>
                  <a:srgbClr val="000000"/>
                </a:solidFill>
                <a:latin typeface="Arial" charset="0"/>
                <a:ea typeface="MS PGothic" charset="0"/>
              </a:rPr>
              <a:t>، 2013)</a:t>
            </a:r>
            <a:endParaRPr lang="en-GB" dirty="0">
              <a:latin typeface="Arial" charset="0"/>
              <a:ea typeface="MS PGothic" charset="0"/>
            </a:endParaRPr>
          </a:p>
        </p:txBody>
      </p:sp>
      <p:pic>
        <p:nvPicPr>
          <p:cNvPr id="29699" name="Picture 4" descr="Question-Mark-Logo"/>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058863" y="4924425"/>
            <a:ext cx="33337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تفصّل</a:t>
            </a:r>
            <a:r>
              <a:rPr lang="ar-LB" baseline="0" dirty="0" smtClean="0">
                <a:latin typeface="Arial" charset="0"/>
                <a:ea typeface="MS PGothic" charset="0"/>
              </a:rPr>
              <a:t> المبادئ التوجيهية ضمانات المهجّرين التي تهدف إلى منع التهجير الإعتباطي والتخفيف من وطأته وحلّه عند حصوله. هي تشمل جميع مراحل التهجير، بما في ذلك تلافي التهجير والحماية خلاله وإعتماد حلول مستدامة. كما أنّها تحدّد المعايير من أجل تأمين الدعم الإنساني.</a:t>
            </a:r>
          </a:p>
          <a:p>
            <a:pPr algn="r" rtl="1"/>
            <a:r>
              <a:rPr lang="ar-LB" baseline="0" dirty="0" smtClean="0">
                <a:latin typeface="Arial" charset="0"/>
                <a:ea typeface="MS PGothic" charset="0"/>
              </a:rPr>
              <a:t>هي متجذّرة في القانون الدولي لحقوق الإنسان والقانون الدولي الإنساني، وتعكس بذلك القواعد القائمة وتوضح كيفيّة انطباقها على التهجير الداخلي، بدل إنشاء واجبات جديدة. لقد سهّل ذلك القبول الدولي السريع لها، كما هو ظاهر في إدماجها المتنامي في اطر الأعمال المحلّية في البلدان المتأثّرة بالتهجير. </a:t>
            </a:r>
          </a:p>
          <a:p>
            <a:pPr algn="r" rtl="1"/>
            <a:r>
              <a:rPr lang="en-US" dirty="0" smtClean="0">
                <a:latin typeface="Arial" charset="0"/>
                <a:ea typeface="MS PGothic" charset="0"/>
              </a:rPr>
              <a:t> </a:t>
            </a:r>
            <a:endParaRPr lang="fr-CH" dirty="0">
              <a:latin typeface="Arial" charset="0"/>
              <a:ea typeface="MS PGothic" charset="0"/>
            </a:endParaRPr>
          </a:p>
        </p:txBody>
      </p:sp>
      <p:sp>
        <p:nvSpPr>
          <p:cNvPr id="3174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6E63ED7B-4E72-3C45-94BC-B854AA803B34}" type="slidenum">
              <a:rPr lang="it-IT" sz="1200"/>
              <a:pPr/>
              <a:t>6</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ln/>
        </p:spPr>
      </p:sp>
      <p:sp>
        <p:nvSpPr>
          <p:cNvPr id="33794"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من أجل الحدّ من خطر</a:t>
            </a:r>
            <a:r>
              <a:rPr lang="ar-LB" baseline="0" dirty="0" smtClean="0">
                <a:latin typeface="Arial" charset="0"/>
                <a:ea typeface="MS PGothic" charset="0"/>
              </a:rPr>
              <a:t> التهجير خلال النزاعات المسلّحة، على السلطات أن تتأكّد من الإحترام الكامل لأحكام القانون الدولي الإنساني، بما في ذلك الأحكام التي تميّز بين المدنيّين وبين المحاربين. تتضمّن الموجبات الأساسية الأخرى ما يلي:</a:t>
            </a:r>
          </a:p>
          <a:p>
            <a:pPr algn="r" rtl="1"/>
            <a:endParaRPr lang="ar-LB" baseline="0" dirty="0" smtClean="0">
              <a:latin typeface="Arial" charset="0"/>
              <a:ea typeface="MS PGothic" charset="0"/>
            </a:endParaRPr>
          </a:p>
          <a:p>
            <a:pPr algn="r" rtl="1">
              <a:buFontTx/>
              <a:buChar char="-"/>
            </a:pPr>
            <a:r>
              <a:rPr lang="ar-LB" baseline="0" dirty="0" smtClean="0">
                <a:latin typeface="Arial" charset="0"/>
                <a:ea typeface="MS PGothic" charset="0"/>
              </a:rPr>
              <a:t>التأكّد من أنّ جميع التحرّكات غير الإرادية لمدنيّين مبرّرة لأسباب أمنية أو ضرورات عسكرية</a:t>
            </a:r>
          </a:p>
          <a:p>
            <a:pPr algn="r" rtl="1">
              <a:buFontTx/>
              <a:buChar char="-"/>
            </a:pPr>
            <a:r>
              <a:rPr lang="ar-LB" baseline="0" dirty="0" smtClean="0">
                <a:latin typeface="Arial" charset="0"/>
                <a:ea typeface="MS PGothic" charset="0"/>
              </a:rPr>
              <a:t>مدّ المتأثّرين بالظروف الملائمة للسكن والنظافة والصحة والأمن والغذاء</a:t>
            </a:r>
          </a:p>
          <a:p>
            <a:pPr algn="r" rtl="1">
              <a:buFontTx/>
              <a:buChar char="-"/>
            </a:pPr>
            <a:r>
              <a:rPr lang="ar-LB" baseline="0" dirty="0" smtClean="0">
                <a:latin typeface="Arial" charset="0"/>
                <a:ea typeface="MS PGothic" charset="0"/>
              </a:rPr>
              <a:t>التأكّد من عدم تشتّت العائلات</a:t>
            </a:r>
          </a:p>
          <a:p>
            <a:pPr algn="r" rtl="1">
              <a:buFontTx/>
              <a:buChar char="-"/>
            </a:pPr>
            <a:r>
              <a:rPr lang="ar-LB" dirty="0" smtClean="0">
                <a:latin typeface="Arial" charset="0"/>
                <a:ea typeface="MS PGothic" charset="0"/>
              </a:rPr>
              <a:t>السماح للمتأثّرين بالعودة الطوعية إلى منازلهم أو أمكنة سكنهم</a:t>
            </a:r>
            <a:r>
              <a:rPr lang="ar-LB" baseline="0" dirty="0" smtClean="0">
                <a:latin typeface="Arial" charset="0"/>
                <a:ea typeface="MS PGothic" charset="0"/>
              </a:rPr>
              <a:t> الإعتيادية حالما تنتفي أسباب تهجيرهم</a:t>
            </a:r>
          </a:p>
        </p:txBody>
      </p:sp>
      <p:sp>
        <p:nvSpPr>
          <p:cNvPr id="33795"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C534805D-64C0-8245-B578-CBC8EBBA3A3E}"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egnaposto immagine diapositiva 1"/>
          <p:cNvSpPr>
            <a:spLocks noGrp="1" noRot="1" noChangeAspect="1" noTextEdit="1"/>
          </p:cNvSpPr>
          <p:nvPr>
            <p:ph type="sldImg"/>
          </p:nvPr>
        </p:nvSpPr>
        <p:spPr>
          <a:ln/>
        </p:spPr>
      </p:sp>
      <p:sp>
        <p:nvSpPr>
          <p:cNvPr id="35842" name="Segnaposto note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sz="800" dirty="0" smtClean="0">
                <a:latin typeface="Arial" charset="0"/>
                <a:ea typeface="MS PGothic" charset="0"/>
              </a:rPr>
              <a:t>يجب أن تتضمّن الأداة</a:t>
            </a:r>
            <a:r>
              <a:rPr lang="ar-LB" sz="800" baseline="0" dirty="0" smtClean="0">
                <a:latin typeface="Arial" charset="0"/>
                <a:ea typeface="MS PGothic" charset="0"/>
              </a:rPr>
              <a:t> الوطنية حول التهجير بندًا يعطي السلطات الوطنية المسؤولية الكاملة لما يلي:</a:t>
            </a:r>
          </a:p>
          <a:p>
            <a:endParaRPr lang="en-GB" sz="800" dirty="0">
              <a:latin typeface="Arial" charset="0"/>
              <a:ea typeface="MS PGothic" charset="0"/>
            </a:endParaRPr>
          </a:p>
          <a:p>
            <a:pPr algn="r" rtl="1"/>
            <a:r>
              <a:rPr lang="en-GB" sz="800" dirty="0" smtClean="0">
                <a:latin typeface="Arial" charset="0"/>
                <a:ea typeface="MS PGothic" charset="0"/>
              </a:rPr>
              <a:t>	- </a:t>
            </a:r>
            <a:r>
              <a:rPr lang="ar-LB" sz="800" dirty="0" smtClean="0">
                <a:latin typeface="Arial" charset="0"/>
                <a:ea typeface="MS PGothic" charset="0"/>
              </a:rPr>
              <a:t> الحماية من التهجير وتفادي الظروف المؤدّية له</a:t>
            </a:r>
          </a:p>
          <a:p>
            <a:pPr algn="r" rtl="1"/>
            <a:r>
              <a:rPr lang="ar-LB" sz="800" dirty="0" smtClean="0">
                <a:latin typeface="Arial" charset="0"/>
                <a:ea typeface="MS PGothic" charset="0"/>
              </a:rPr>
              <a:t>	- المضي</a:t>
            </a:r>
            <a:r>
              <a:rPr lang="ar-LB" sz="800" baseline="0" dirty="0" smtClean="0">
                <a:latin typeface="Arial" charset="0"/>
                <a:ea typeface="MS PGothic" charset="0"/>
              </a:rPr>
              <a:t> بالتهجير عندما لا يمكن تفاديه وفقًا للمعايير المذكورة في المبدأ التوجيهي السابع</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يترافق موجب الحؤول دون التهجير وتفادي الظروف المؤدّية إليه بموجب المضي بالتهجير فقط في ظروف قاهرة ومن خلال وضع مجموعة تدابير تضمن عدالة الآلية.</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ماذا يعني ذلك عمليًّا على مستوى التهجير الذي تتسبّب به الكوارث؟</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أشر إلى </a:t>
            </a:r>
            <a:r>
              <a:rPr lang="ar-LB" sz="800" b="0" dirty="0" smtClean="0"/>
              <a:t>القانون النموذجي لتسهيل وتنظيم المساعدات الدولية للإغاثة والإنعاش في حالات الكوارث</a:t>
            </a:r>
            <a:r>
              <a:rPr lang="ar-LB" sz="800" baseline="0" dirty="0" smtClean="0">
                <a:latin typeface="Arial" charset="0"/>
                <a:ea typeface="MS PGothic" charset="0"/>
              </a:rPr>
              <a:t> الخاص بالإتحاد الدولي لجمعيات الصليب الأحمر والهلال الأحمر. هو أداة مرجعية ومثالاً للمشرّعين وواضعي السياسات خلال التشريع لإدارة المساعدات الخارجية وفقًا لظروفهم الوطنية وتتناول جميع نواحي الإغاثة والمساعدة خلال الكوارث. لذا، قد يكون مفيدًا للنواب في تطوير أداة وطنية حول التهجير.</a:t>
            </a:r>
          </a:p>
          <a:p>
            <a:pPr algn="r" rtl="1"/>
            <a:endParaRPr lang="ar-LB" sz="800" baseline="0" dirty="0" smtClean="0">
              <a:latin typeface="Arial" charset="0"/>
              <a:ea typeface="MS PGothic" charset="0"/>
            </a:endParaRPr>
          </a:p>
          <a:p>
            <a:pPr algn="r" rtl="1"/>
            <a:r>
              <a:rPr lang="ar-LB" sz="800" baseline="0" dirty="0" smtClean="0">
                <a:latin typeface="Arial" charset="0"/>
                <a:ea typeface="MS PGothic" charset="0"/>
              </a:rPr>
              <a:t>يمكن تلافي التهجير في أغلب الأحيان أو التخفيف من آثاره من خلال استخدام أنظمة الإنذار المبكرة، التي تشكّل جزءًا من أطر الردّ على الكوارث. لقد حدّد مكتب الأمم المتّحدة للحدّ من مخاطر الكوارث عددًا من التدابير التي من شأنها المساعدة على إدارة الكوارث.</a:t>
            </a:r>
          </a:p>
        </p:txBody>
      </p:sp>
      <p:sp>
        <p:nvSpPr>
          <p:cNvPr id="35843" name="Segnaposto numero diapositiva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D1C1BA6-8B30-0D49-B136-7E7F14A73A88}" type="slidenum">
              <a:rPr lang="it-IT" sz="1200"/>
              <a:pPr/>
              <a:t>8</a:t>
            </a:fld>
            <a:endParaRPr lang="it-IT"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egnaposto immagine diapositiva 1"/>
          <p:cNvSpPr>
            <a:spLocks noGrp="1" noRot="1" noChangeAspect="1" noTextEdit="1"/>
          </p:cNvSpPr>
          <p:nvPr>
            <p:ph type="sldImg"/>
          </p:nvPr>
        </p:nvSpPr>
        <p:spPr>
          <a:ln/>
        </p:spPr>
      </p:sp>
      <p:sp>
        <p:nvSpPr>
          <p:cNvPr id="37890" name="Segnaposto note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يطرح التهجير تحدّيات</a:t>
            </a:r>
            <a:r>
              <a:rPr lang="ar-LB" baseline="0" dirty="0" smtClean="0">
                <a:latin typeface="Arial" charset="0"/>
                <a:ea typeface="MS PGothic" charset="0"/>
              </a:rPr>
              <a:t> عديدة لحقوق الإنسان للمهجّرين، بما في ذلك خسارة مساكنهم وسبل عيشهم، وانقطاع أولادهم عن التعليم، والإنسلاخ عن عائلاتهم، وتفتت شبكاتهم الإجتماعية، وخسارة مستنداتهم الشخصية أو تلفها وتعرّضهم للعنف.</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يغطّي القانون الدولي لحقوق الإنسان الحقوق المدنية والسياسية، كتلك المرتبطة بالحياة ووحدة العائلة والأوراق الثبوتية؛ والحقوق الإقتصادية والإجتماعية والثقافية، كالغذاء والمياه والمسكن اللائق والتعليم والخدمات الصحية. تحتوي مجموعة حقوق الإنسان  على حقوق فردية وتظهر واجبات الدول في احترامها وحمايتها وتحقيقها. تسري حماية حقوق الإنسان قبل التهجير وخلاله وبعده، ويسري قانون حقوق الإنسان على المهجّرين بغضّ النظر عن سبب تهجيرهم</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يساعد إدخال القانون الدولي لحقوق الإنسان في القوانين والسياسات الوطنية حول التهجير على التأكّد من أنّ التدابير المتّخذة للرد على حاجات المهجّرين تتوافق مع هذه المعايير. إنها تؤمّن معيارًا واضحًا لعمل الدولة، ويمكن استخدامها لتحديد مسؤوليّات الهيئات الحكومية وتوضيحها.</a:t>
            </a:r>
            <a:endParaRPr lang="en-US" dirty="0">
              <a:latin typeface="Arial" charset="0"/>
              <a:ea typeface="MS PGothic" charset="0"/>
            </a:endParaRPr>
          </a:p>
          <a:p>
            <a:endParaRPr lang="fr-FR" dirty="0">
              <a:latin typeface="Arial" charset="0"/>
              <a:ea typeface="MS PGothic" charset="0"/>
            </a:endParaRPr>
          </a:p>
        </p:txBody>
      </p:sp>
      <p:sp>
        <p:nvSpPr>
          <p:cNvPr id="37891" name="Segnaposto numero diapositiva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0B22F747-7FBC-7F4A-B3B8-D02F359FA0B9}" type="slidenum">
              <a:rPr lang="it-IT" sz="1200"/>
              <a:pPr/>
              <a:t>9</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047D67D-7C59-914A-B335-0BCB52ECC9A3}" type="slidenum">
              <a:rPr lang="en-GB"/>
              <a:pPr>
                <a:defRPr/>
              </a:pPr>
              <a:t>‹#›</a:t>
            </a:fld>
            <a:endParaRPr lang="en-GB"/>
          </a:p>
        </p:txBody>
      </p:sp>
    </p:spTree>
    <p:extLst>
      <p:ext uri="{BB962C8B-B14F-4D97-AF65-F5344CB8AC3E}">
        <p14:creationId xmlns="" xmlns:p14="http://schemas.microsoft.com/office/powerpoint/2010/main" val="902337123"/>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6D7DF572-E30B-FE41-972F-52D540E64875}" type="slidenum">
              <a:rPr lang="en-GB"/>
              <a:pPr>
                <a:defRPr/>
              </a:pPr>
              <a:t>‹#›</a:t>
            </a:fld>
            <a:endParaRPr lang="en-GB"/>
          </a:p>
        </p:txBody>
      </p:sp>
    </p:spTree>
    <p:extLst>
      <p:ext uri="{BB962C8B-B14F-4D97-AF65-F5344CB8AC3E}">
        <p14:creationId xmlns="" xmlns:p14="http://schemas.microsoft.com/office/powerpoint/2010/main" val="3349474110"/>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583698502"/>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 xmlns:p14="http://schemas.microsoft.com/office/powerpoint/2010/main" val="45560001"/>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 xmlns:p14="http://schemas.microsoft.com/office/powerpoint/2010/main" val="106083655"/>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EBFC02C-A3D6-0043-8504-4A65A8F47FFC}" type="slidenum">
              <a:rPr lang="en-GB"/>
              <a:pPr>
                <a:defRPr/>
              </a:pPr>
              <a:t>‹#›</a:t>
            </a:fld>
            <a:endParaRPr lang="en-GB"/>
          </a:p>
        </p:txBody>
      </p:sp>
    </p:spTree>
    <p:extLst>
      <p:ext uri="{BB962C8B-B14F-4D97-AF65-F5344CB8AC3E}">
        <p14:creationId xmlns="" xmlns:p14="http://schemas.microsoft.com/office/powerpoint/2010/main" val="1034644486"/>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F1424A5-505D-534B-8D23-90566F793A48}" type="slidenum">
              <a:rPr lang="en-GB"/>
              <a:pPr>
                <a:defRPr/>
              </a:pPr>
              <a:t>‹#›</a:t>
            </a:fld>
            <a:endParaRPr lang="en-GB"/>
          </a:p>
        </p:txBody>
      </p:sp>
    </p:spTree>
    <p:extLst>
      <p:ext uri="{BB962C8B-B14F-4D97-AF65-F5344CB8AC3E}">
        <p14:creationId xmlns="" xmlns:p14="http://schemas.microsoft.com/office/powerpoint/2010/main" val="358647617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BD706225-91AF-7348-B149-0DBBE2DB757D}" type="slidenum">
              <a:rPr lang="en-US"/>
              <a:pPr>
                <a:defRPr/>
              </a:pPr>
              <a:t>‹#›</a:t>
            </a:fld>
            <a:endParaRPr lang="en-US"/>
          </a:p>
        </p:txBody>
      </p:sp>
    </p:spTree>
    <p:extLst>
      <p:ext uri="{BB962C8B-B14F-4D97-AF65-F5344CB8AC3E}">
        <p14:creationId xmlns="" xmlns:p14="http://schemas.microsoft.com/office/powerpoint/2010/main" val="324865475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2EE1A1DD-FBAA-0D46-873D-55A000D67E14}"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D0D749-11A8-D64F-BEE9-075BCA600D60}" type="slidenum">
              <a:rPr lang="en-GB"/>
              <a:pPr>
                <a:defRPr/>
              </a:pPr>
              <a:t>‹#›</a:t>
            </a:fld>
            <a:endParaRPr lang="en-GB"/>
          </a:p>
        </p:txBody>
      </p:sp>
    </p:spTree>
    <p:extLst>
      <p:ext uri="{BB962C8B-B14F-4D97-AF65-F5344CB8AC3E}">
        <p14:creationId xmlns="" xmlns:p14="http://schemas.microsoft.com/office/powerpoint/2010/main" val="298015031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707401906"/>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929AC52-B617-2547-A9B8-F75BDBB89E3B}"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FD87700-4563-D041-ACA2-6CA07F7A8259}" type="slidenum">
              <a:rPr lang="en-GB"/>
              <a:pPr>
                <a:defRPr/>
              </a:pPr>
              <a:t>‹#›</a:t>
            </a:fld>
            <a:endParaRPr lang="en-GB"/>
          </a:p>
        </p:txBody>
      </p:sp>
    </p:spTree>
    <p:extLst>
      <p:ext uri="{BB962C8B-B14F-4D97-AF65-F5344CB8AC3E}">
        <p14:creationId xmlns="" xmlns:p14="http://schemas.microsoft.com/office/powerpoint/2010/main" val="960715023"/>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1013F995-525D-EF4B-A325-B5C673022F4C}" type="slidenum">
              <a:rPr lang="en-GB"/>
              <a:pPr>
                <a:defRPr/>
              </a:pPr>
              <a:t>‹#›</a:t>
            </a:fld>
            <a:endParaRPr lang="en-GB"/>
          </a:p>
        </p:txBody>
      </p:sp>
    </p:spTree>
    <p:extLst>
      <p:ext uri="{BB962C8B-B14F-4D97-AF65-F5344CB8AC3E}">
        <p14:creationId xmlns="" xmlns:p14="http://schemas.microsoft.com/office/powerpoint/2010/main" val="3628074028"/>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591F69C0-1B18-9C4E-9690-C9FBFD38ADE7}" type="slidenum">
              <a:rPr lang="en-GB"/>
              <a:pPr>
                <a:defRPr/>
              </a:pPr>
              <a:t>‹#›</a:t>
            </a:fld>
            <a:endParaRPr lang="en-GB"/>
          </a:p>
        </p:txBody>
      </p:sp>
    </p:spTree>
    <p:extLst>
      <p:ext uri="{BB962C8B-B14F-4D97-AF65-F5344CB8AC3E}">
        <p14:creationId xmlns="" xmlns:p14="http://schemas.microsoft.com/office/powerpoint/2010/main" val="4018332043"/>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ABBDF56-EB09-8448-BD08-E57E8E9EE942}" type="slidenum">
              <a:rPr lang="en-GB"/>
              <a:pPr>
                <a:defRPr/>
              </a:pPr>
              <a:t>‹#›</a:t>
            </a:fld>
            <a:endParaRPr lang="en-GB"/>
          </a:p>
        </p:txBody>
      </p:sp>
    </p:spTree>
    <p:extLst>
      <p:ext uri="{BB962C8B-B14F-4D97-AF65-F5344CB8AC3E}">
        <p14:creationId xmlns="" xmlns:p14="http://schemas.microsoft.com/office/powerpoint/2010/main" val="331464279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FBE4094C-4C2A-EA4B-A443-84A46250B137}"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8F7B030A-A823-2D4E-A78B-D042C07D1C15}" type="slidenum">
              <a:rPr lang="en-GB"/>
              <a:pPr>
                <a:defRPr/>
              </a:pPr>
              <a:t>‹#›</a:t>
            </a:fld>
            <a:endParaRPr lang="en-GB"/>
          </a:p>
        </p:txBody>
      </p:sp>
    </p:spTree>
    <p:extLst>
      <p:ext uri="{BB962C8B-B14F-4D97-AF65-F5344CB8AC3E}">
        <p14:creationId xmlns="" xmlns:p14="http://schemas.microsoft.com/office/powerpoint/2010/main" val="248562789"/>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1844C3B1-2602-3F4D-A854-3D65CA6BFAF8}" type="slidenum">
              <a:rPr lang="en-GB"/>
              <a:pPr>
                <a:defRPr/>
              </a:pPr>
              <a:t>‹#›</a:t>
            </a:fld>
            <a:endParaRPr lang="en-GB"/>
          </a:p>
        </p:txBody>
      </p:sp>
    </p:spTree>
    <p:extLst>
      <p:ext uri="{BB962C8B-B14F-4D97-AF65-F5344CB8AC3E}">
        <p14:creationId xmlns="" xmlns:p14="http://schemas.microsoft.com/office/powerpoint/2010/main" val="3601259988"/>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F789DCC0-A420-2F47-9987-7BDE995DD45A}"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E8B78136-8FDD-9C40-9D5F-4FC6E02F6C96}"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B7C1C8C2-FED5-8B4A-A85A-7CE2065BBA49}"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 xmlns:a14="http://schemas.microsoft.com/office/drawing/2010/main" val="0"/>
              </a:ext>
            </a:extLst>
          </a:blip>
          <a:srcRect/>
          <a:stretch>
            <a:fillRect/>
          </a:stretch>
        </p:blipFill>
        <p:spPr bwMode="auto">
          <a:xfrm>
            <a:off x="7596188" y="5589588"/>
            <a:ext cx="1155700" cy="66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51" r:id="rId1"/>
    <p:sldLayoutId id="2147485652" r:id="rId2"/>
    <p:sldLayoutId id="2147485653" r:id="rId3"/>
    <p:sldLayoutId id="2147485654" r:id="rId4"/>
    <p:sldLayoutId id="2147485655" r:id="rId5"/>
    <p:sldLayoutId id="2147485656" r:id="rId6"/>
    <p:sldLayoutId id="2147485657" r:id="rId7"/>
    <p:sldLayoutId id="2147485658" r:id="rId8"/>
    <p:sldLayoutId id="2147485659" r:id="rId9"/>
    <p:sldLayoutId id="2147485660" r:id="rId10"/>
    <p:sldLayoutId id="2147485661" r:id="rId11"/>
    <p:sldLayoutId id="2147485662" r:id="rId12"/>
    <p:sldLayoutId id="2147485663" r:id="rId13"/>
    <p:sldLayoutId id="2147485664" r:id="rId14"/>
    <p:sldLayoutId id="2147485665" r:id="rId15"/>
    <p:sldLayoutId id="2147485666"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comments" Target="../comments/commen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algn="r" rtl="1" eaLnBrk="1" hangingPunct="1"/>
            <a:r>
              <a:rPr lang="ar-LB" b="1" dirty="0" smtClean="0">
                <a:latin typeface="Century Gothic" charset="0"/>
                <a:ea typeface="MS PGothic" charset="0"/>
                <a:cs typeface="MS PGothic" charset="0"/>
              </a:rPr>
              <a:t>مقاربة لصناعة القوانين والسياسات مرتكزة على حقوق الإنسان</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525" y="5565775"/>
            <a:ext cx="769938"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92525" y="5576888"/>
            <a:ext cx="735013" cy="728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2113" y="5683250"/>
            <a:ext cx="2379662"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395288" y="0"/>
            <a:ext cx="8229600" cy="1341438"/>
          </a:xfrm>
        </p:spPr>
        <p:txBody>
          <a:bodyPr/>
          <a:lstStyle/>
          <a:p>
            <a:pPr algn="r" rtl="1" eaLnBrk="1" hangingPunct="1"/>
            <a:r>
              <a:rPr lang="ar-LB" sz="2800" b="1" dirty="0" smtClean="0">
                <a:latin typeface="Century Gothic" charset="0"/>
                <a:ea typeface="MS PGothic" charset="0"/>
                <a:cs typeface="MS PGothic" charset="0"/>
              </a:rPr>
              <a:t>حلول مستدامة: المبادئ التوجيهية 28 إلى 30 وإطار عمل اللجنة الدائمة المشتركة بين الوكالات</a:t>
            </a:r>
            <a:endParaRPr lang="fr-CH" sz="2800" b="1" dirty="0">
              <a:latin typeface="Century Gothic" charset="0"/>
              <a:ea typeface="MS PGothic" charset="0"/>
              <a:cs typeface="MS PGothic" charset="0"/>
            </a:endParaRPr>
          </a:p>
        </p:txBody>
      </p:sp>
      <p:sp>
        <p:nvSpPr>
          <p:cNvPr id="38914" name="Rectangle 3"/>
          <p:cNvSpPr>
            <a:spLocks noChangeArrowheads="1"/>
          </p:cNvSpPr>
          <p:nvPr/>
        </p:nvSpPr>
        <p:spPr bwMode="auto">
          <a:xfrm>
            <a:off x="539750" y="3251200"/>
            <a:ext cx="8064500"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285750" indent="-285750" algn="r" rtl="1" eaLnBrk="1" hangingPunct="1">
              <a:spcAft>
                <a:spcPts val="1200"/>
              </a:spcAft>
              <a:buClr>
                <a:schemeClr val="tx2"/>
              </a:buClr>
              <a:buFont typeface="Wingdings" charset="0"/>
              <a:buChar char="§"/>
            </a:pPr>
            <a:r>
              <a:rPr lang="ar-LB" sz="2000" dirty="0" smtClean="0">
                <a:latin typeface="Century Gothic" charset="0"/>
                <a:cs typeface="Century Gothic" charset="0"/>
              </a:rPr>
              <a:t>شرح حق المهجّر في خيار حرّ ومستنير بين:</a:t>
            </a:r>
          </a:p>
          <a:p>
            <a:pPr marL="1257300" lvl="2" indent="-342900" algn="r" rtl="1" eaLnBrk="1" hangingPunct="1">
              <a:spcAft>
                <a:spcPts val="1200"/>
              </a:spcAft>
              <a:buClr>
                <a:schemeClr val="tx2"/>
              </a:buClr>
              <a:buSzPct val="85000"/>
              <a:buFont typeface="Wingdings" charset="0"/>
              <a:buChar char=""/>
            </a:pPr>
            <a:r>
              <a:rPr lang="ar-LB" sz="2000" dirty="0" smtClean="0">
                <a:latin typeface="Century Gothic" charset="0"/>
                <a:cs typeface="Century Gothic" charset="0"/>
              </a:rPr>
              <a:t>الإندماج الدائم في المنطقة التي أتى منها</a:t>
            </a:r>
          </a:p>
          <a:p>
            <a:pPr marL="1257300" lvl="2" indent="-342900" algn="r" rtl="1" eaLnBrk="1" hangingPunct="1">
              <a:spcAft>
                <a:spcPts val="1200"/>
              </a:spcAft>
              <a:buClr>
                <a:schemeClr val="tx2"/>
              </a:buClr>
              <a:buSzPct val="85000"/>
              <a:buFont typeface="Wingdings" charset="0"/>
              <a:buChar char=""/>
            </a:pPr>
            <a:r>
              <a:rPr lang="ar-LB" sz="2000" dirty="0" smtClean="0">
                <a:latin typeface="Century Gothic" charset="0"/>
                <a:cs typeface="Century Gothic" charset="0"/>
              </a:rPr>
              <a:t>الإندماج الدائم في المنطقة التي تهجّر إليها</a:t>
            </a:r>
          </a:p>
          <a:p>
            <a:pPr marL="1257300" lvl="2" indent="-342900" algn="r" rtl="1" eaLnBrk="1" hangingPunct="1">
              <a:spcAft>
                <a:spcPts val="1200"/>
              </a:spcAft>
              <a:buClr>
                <a:schemeClr val="tx2"/>
              </a:buClr>
              <a:buSzPct val="85000"/>
              <a:buFont typeface="Wingdings" charset="0"/>
              <a:buChar char=""/>
            </a:pPr>
            <a:r>
              <a:rPr lang="ar-LB" sz="2000" dirty="0" smtClean="0">
                <a:latin typeface="Century Gothic" charset="0"/>
                <a:cs typeface="Century Gothic" charset="0"/>
              </a:rPr>
              <a:t>الإندماج الدائم في منطقة أخرى من البلد</a:t>
            </a:r>
          </a:p>
          <a:p>
            <a:pPr marL="285750" indent="-285750" algn="r" rtl="1" eaLnBrk="1" hangingPunct="1">
              <a:spcAft>
                <a:spcPts val="1200"/>
              </a:spcAft>
              <a:buClr>
                <a:schemeClr val="tx2"/>
              </a:buClr>
              <a:buFont typeface="Wingdings" charset="0"/>
              <a:buChar char="§"/>
            </a:pPr>
            <a:r>
              <a:rPr lang="ar-LB" sz="2000" dirty="0" smtClean="0">
                <a:latin typeface="Century Gothic" charset="0"/>
                <a:cs typeface="Century Gothic" charset="0"/>
              </a:rPr>
              <a:t>تأكيد مسؤولية الدولة في تأمين الظروف اللازمة للمهجّرين لتحقيق نتائج مستدامة</a:t>
            </a:r>
            <a:endParaRPr lang="en-GB" sz="2000" dirty="0">
              <a:latin typeface="Century Gothic" charset="0"/>
              <a:cs typeface="Century Gothic" charset="0"/>
            </a:endParaRPr>
          </a:p>
        </p:txBody>
      </p:sp>
      <p:sp>
        <p:nvSpPr>
          <p:cNvPr id="9" name="Segnaposto contenuto 11"/>
          <p:cNvSpPr>
            <a:spLocks noGrp="1"/>
          </p:cNvSpPr>
          <p:nvPr>
            <p:ph sz="half" idx="2"/>
          </p:nvPr>
        </p:nvSpPr>
        <p:spPr>
          <a:xfrm>
            <a:off x="1187450" y="1700213"/>
            <a:ext cx="6913563" cy="1368425"/>
          </a:xfrm>
          <a:solidFill>
            <a:srgbClr val="C0D5EA">
              <a:alpha val="38823"/>
            </a:srgbClr>
          </a:solidFill>
        </p:spPr>
        <p:txBody>
          <a:bodyPr>
            <a:normAutofit/>
          </a:bodyPr>
          <a:lstStyle/>
          <a:p>
            <a:pPr marL="0" indent="0" algn="r" rtl="1" eaLnBrk="1" hangingPunct="1">
              <a:buFontTx/>
              <a:buNone/>
            </a:pPr>
            <a:r>
              <a:rPr lang="ar-LB" sz="2000" dirty="0" smtClean="0">
                <a:latin typeface="Century Gothic" charset="0"/>
                <a:ea typeface="MS PGothic" charset="0"/>
                <a:cs typeface="MS PGothic" charset="0"/>
              </a:rPr>
              <a:t>تُحقّق عندما ”لا يعود للمهجّرين حاجات خاصّة مرتبطة بتهجيرهم ويمكنهم التمتّع بحقوقهم الإنسانية من دون تمييز بسبب تهجيرهم“</a:t>
            </a:r>
            <a:endParaRPr lang="en-US" sz="2000" dirty="0">
              <a:latin typeface="Century Gothic" charset="0"/>
              <a:ea typeface="MS PGothic" charset="0"/>
              <a:cs typeface="MS PGothic" charset="0"/>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olo 1"/>
          <p:cNvSpPr txBox="1">
            <a:spLocks/>
          </p:cNvSpPr>
          <p:nvPr/>
        </p:nvSpPr>
        <p:spPr bwMode="auto">
          <a:xfrm>
            <a:off x="395288" y="0"/>
            <a:ext cx="8401050" cy="126841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ctr" rtl="1" eaLnBrk="1" hangingPunct="1"/>
            <a:r>
              <a:rPr lang="ar-LB" sz="3600" b="1" dirty="0" smtClean="0">
                <a:solidFill>
                  <a:schemeClr val="bg1"/>
                </a:solidFill>
                <a:latin typeface="Century Gothic" charset="0"/>
                <a:cs typeface="Century Gothic" charset="0"/>
              </a:rPr>
              <a:t>المعايير لحلول مستدامة</a:t>
            </a:r>
            <a:endParaRPr lang="it-IT" sz="3600" b="1" dirty="0">
              <a:solidFill>
                <a:schemeClr val="bg1"/>
              </a:solidFill>
              <a:latin typeface="Century Gothic" charset="0"/>
              <a:cs typeface="Century Gothic" charset="0"/>
            </a:endParaRPr>
          </a:p>
        </p:txBody>
      </p:sp>
      <p:sp>
        <p:nvSpPr>
          <p:cNvPr id="25" name="Segnaposto contenuto 2"/>
          <p:cNvSpPr txBox="1">
            <a:spLocks/>
          </p:cNvSpPr>
          <p:nvPr/>
        </p:nvSpPr>
        <p:spPr>
          <a:xfrm>
            <a:off x="395288" y="1884363"/>
            <a:ext cx="4176712" cy="3344862"/>
          </a:xfrm>
          <a:prstGeom prst="rect">
            <a:avLst/>
          </a:prstGeom>
        </p:spPr>
        <p:txBody>
          <a:bodyPr>
            <a:normAutofit/>
          </a:bodyPr>
          <a:lstStyle>
            <a:lvl1pPr marL="342900" indent="-342900" algn="l" rtl="0" fontAlgn="base">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fontAlgn="base">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fontAlgn="base">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fontAlgn="base">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fontAlgn="base">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pPr algn="r" rtl="1" fontAlgn="auto">
              <a:spcAft>
                <a:spcPts val="0"/>
              </a:spcAft>
              <a:buFont typeface="Wingdings" charset="2"/>
              <a:buChar char="§"/>
              <a:defRPr/>
            </a:pPr>
            <a:r>
              <a:rPr lang="ar-LB" altLang="fr-FR" dirty="0" smtClean="0">
                <a:ea typeface="+mn-ea"/>
                <a:cs typeface="+mn-cs"/>
              </a:rPr>
              <a:t>آليات قابلة للتطبيق لتأمين السكن والأرض والملكية</a:t>
            </a:r>
          </a:p>
          <a:p>
            <a:pPr algn="r" rtl="1" fontAlgn="auto">
              <a:spcAft>
                <a:spcPts val="0"/>
              </a:spcAft>
              <a:buFont typeface="Wingdings" charset="2"/>
              <a:buChar char="§"/>
              <a:defRPr/>
            </a:pPr>
            <a:r>
              <a:rPr lang="ar-LB" altLang="fr-FR" dirty="0" smtClean="0">
                <a:ea typeface="+mn-ea"/>
                <a:cs typeface="+mn-cs"/>
              </a:rPr>
              <a:t>الأوراق الثبوتية ومستندات أخرى</a:t>
            </a:r>
          </a:p>
          <a:p>
            <a:pPr algn="r" rtl="1" fontAlgn="auto">
              <a:spcAft>
                <a:spcPts val="0"/>
              </a:spcAft>
              <a:buFont typeface="Wingdings" charset="2"/>
              <a:buChar char="§"/>
              <a:defRPr/>
            </a:pPr>
            <a:r>
              <a:rPr lang="ar-LB" altLang="fr-FR" dirty="0" smtClean="0">
                <a:ea typeface="+mn-ea"/>
                <a:cs typeface="+mn-cs"/>
              </a:rPr>
              <a:t>لمّ شمل العائلة</a:t>
            </a:r>
          </a:p>
          <a:p>
            <a:pPr algn="r" rtl="1" fontAlgn="auto">
              <a:spcAft>
                <a:spcPts val="0"/>
              </a:spcAft>
              <a:buFont typeface="Wingdings" charset="2"/>
              <a:buChar char="§"/>
              <a:defRPr/>
            </a:pPr>
            <a:r>
              <a:rPr lang="ar-LB" altLang="fr-FR" dirty="0" smtClean="0">
                <a:ea typeface="+mn-ea"/>
                <a:cs typeface="+mn-cs"/>
              </a:rPr>
              <a:t>المشاركة في الشأن العام</a:t>
            </a:r>
          </a:p>
          <a:p>
            <a:pPr algn="r" rtl="1" fontAlgn="auto">
              <a:spcAft>
                <a:spcPts val="0"/>
              </a:spcAft>
              <a:buFont typeface="Wingdings" charset="2"/>
              <a:buChar char="§"/>
              <a:defRPr/>
            </a:pPr>
            <a:endParaRPr lang="it-IT" altLang="fr-FR" dirty="0" smtClean="0">
              <a:ea typeface="+mn-ea"/>
              <a:cs typeface="+mn-cs"/>
            </a:endParaRPr>
          </a:p>
        </p:txBody>
      </p:sp>
      <p:sp>
        <p:nvSpPr>
          <p:cNvPr id="26" name="Segnaposto contenuto 4"/>
          <p:cNvSpPr txBox="1">
            <a:spLocks/>
          </p:cNvSpPr>
          <p:nvPr/>
        </p:nvSpPr>
        <p:spPr bwMode="auto">
          <a:xfrm>
            <a:off x="4859338" y="1844675"/>
            <a:ext cx="4033837" cy="323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السلامة والأمن على المدى البعيد</a:t>
            </a:r>
          </a:p>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مستوى المعيشة اللائق</a:t>
            </a:r>
          </a:p>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النفاذ إلى سبل المعيشة والتوظيف</a:t>
            </a:r>
          </a:p>
          <a:p>
            <a:pPr algn="r" rtl="1">
              <a:spcBef>
                <a:spcPts val="2000"/>
              </a:spcBef>
              <a:buClr>
                <a:schemeClr val="accent1"/>
              </a:buClr>
              <a:buFont typeface="Wingdings" charset="0"/>
              <a:buChar char="§"/>
            </a:pPr>
            <a:r>
              <a:rPr lang="ar-LB" sz="2000" dirty="0" smtClean="0">
                <a:solidFill>
                  <a:srgbClr val="595959"/>
                </a:solidFill>
                <a:latin typeface="Century Gothic" charset="0"/>
                <a:cs typeface="Century Gothic" charset="0"/>
              </a:rPr>
              <a:t>النفاذ إلى الحلول والعدل</a:t>
            </a:r>
          </a:p>
          <a:p>
            <a:pPr>
              <a:spcBef>
                <a:spcPts val="2000"/>
              </a:spcBef>
              <a:buClr>
                <a:schemeClr val="accent1"/>
              </a:buClr>
            </a:pPr>
            <a:endParaRPr lang="it-IT" sz="1600" dirty="0">
              <a:solidFill>
                <a:srgbClr val="595959"/>
              </a:solidFill>
              <a:latin typeface="Century Gothic" charset="0"/>
              <a:cs typeface="Century Gothic" charset="0"/>
            </a:endParaRPr>
          </a:p>
        </p:txBody>
      </p:sp>
      <p:sp>
        <p:nvSpPr>
          <p:cNvPr id="27" name="ZoneTexte 1"/>
          <p:cNvSpPr txBox="1"/>
          <p:nvPr/>
        </p:nvSpPr>
        <p:spPr>
          <a:xfrm>
            <a:off x="955675" y="5313363"/>
            <a:ext cx="5759450" cy="646331"/>
          </a:xfrm>
          <a:prstGeom prst="rect">
            <a:avLst/>
          </a:prstGeom>
          <a:solidFill>
            <a:schemeClr val="accent1">
              <a:lumMod val="20000"/>
              <a:lumOff val="80000"/>
            </a:schemeClr>
          </a:solidFill>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rtl="1">
              <a:defRPr/>
            </a:pPr>
            <a:r>
              <a:rPr lang="ar-LB" dirty="0" smtClean="0">
                <a:latin typeface="Century Gothic"/>
                <a:cs typeface="Century Gothic"/>
              </a:rPr>
              <a:t>يسعى الهدف الثالث من السياسة الوطنية لمعالجة قضايا النزوح الداخلي في اليمن تأمين ظروف تسمح بالحلول الآمنة والطوعية والمستدامة للتهجير.</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 calcmode="lin" valueType="num">
                                      <p:cBhvr additive="base">
                                        <p:cTn id="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
                                            <p:txEl>
                                              <p:pRg st="1" end="1"/>
                                            </p:txEl>
                                          </p:spTgt>
                                        </p:tgtEl>
                                        <p:attrNameLst>
                                          <p:attrName>style.visibility</p:attrName>
                                        </p:attrNameLst>
                                      </p:cBhvr>
                                      <p:to>
                                        <p:strVal val="visible"/>
                                      </p:to>
                                    </p:set>
                                    <p:anim calcmode="lin" valueType="num">
                                      <p:cBhvr additive="base">
                                        <p:cTn id="13" dur="500" fill="hold"/>
                                        <p:tgtEl>
                                          <p:spTgt spid="2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5">
                                            <p:txEl>
                                              <p:pRg st="2" end="2"/>
                                            </p:txEl>
                                          </p:spTgt>
                                        </p:tgtEl>
                                        <p:attrNameLst>
                                          <p:attrName>style.visibility</p:attrName>
                                        </p:attrNameLst>
                                      </p:cBhvr>
                                      <p:to>
                                        <p:strVal val="visible"/>
                                      </p:to>
                                    </p:set>
                                    <p:anim calcmode="lin" valueType="num">
                                      <p:cBhvr additive="base">
                                        <p:cTn id="19" dur="500" fill="hold"/>
                                        <p:tgtEl>
                                          <p:spTgt spid="2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
                                            <p:txEl>
                                              <p:pRg st="3" end="3"/>
                                            </p:txEl>
                                          </p:spTgt>
                                        </p:tgtEl>
                                        <p:attrNameLst>
                                          <p:attrName>style.visibility</p:attrName>
                                        </p:attrNameLst>
                                      </p:cBhvr>
                                      <p:to>
                                        <p:strVal val="visible"/>
                                      </p:to>
                                    </p:set>
                                    <p:anim calcmode="lin" valueType="num">
                                      <p:cBhvr additive="base">
                                        <p:cTn id="25" dur="500" fill="hold"/>
                                        <p:tgtEl>
                                          <p:spTgt spid="2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6">
                                            <p:txEl>
                                              <p:pRg st="0" end="0"/>
                                            </p:txEl>
                                          </p:spTgt>
                                        </p:tgtEl>
                                        <p:attrNameLst>
                                          <p:attrName>style.visibility</p:attrName>
                                        </p:attrNameLst>
                                      </p:cBhvr>
                                      <p:to>
                                        <p:strVal val="visible"/>
                                      </p:to>
                                    </p:set>
                                    <p:anim calcmode="lin" valueType="num">
                                      <p:cBhvr additive="base">
                                        <p:cTn id="31"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6">
                                            <p:txEl>
                                              <p:pRg st="1" end="1"/>
                                            </p:txEl>
                                          </p:spTgt>
                                        </p:tgtEl>
                                        <p:attrNameLst>
                                          <p:attrName>style.visibility</p:attrName>
                                        </p:attrNameLst>
                                      </p:cBhvr>
                                      <p:to>
                                        <p:strVal val="visible"/>
                                      </p:to>
                                    </p:set>
                                    <p:anim calcmode="lin" valueType="num">
                                      <p:cBhvr additive="base">
                                        <p:cTn id="37"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6">
                                            <p:txEl>
                                              <p:pRg st="2" end="2"/>
                                            </p:txEl>
                                          </p:spTgt>
                                        </p:tgtEl>
                                        <p:attrNameLst>
                                          <p:attrName>style.visibility</p:attrName>
                                        </p:attrNameLst>
                                      </p:cBhvr>
                                      <p:to>
                                        <p:strVal val="visible"/>
                                      </p:to>
                                    </p:set>
                                    <p:anim calcmode="lin" valueType="num">
                                      <p:cBhvr additive="base">
                                        <p:cTn id="43" dur="500" fill="hold"/>
                                        <p:tgtEl>
                                          <p:spTgt spid="2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6">
                                            <p:txEl>
                                              <p:pRg st="3" end="3"/>
                                            </p:txEl>
                                          </p:spTgt>
                                        </p:tgtEl>
                                        <p:attrNameLst>
                                          <p:attrName>style.visibility</p:attrName>
                                        </p:attrNameLst>
                                      </p:cBhvr>
                                      <p:to>
                                        <p:strVal val="visible"/>
                                      </p:to>
                                    </p:set>
                                    <p:anim calcmode="lin" valueType="num">
                                      <p:cBhvr additive="base">
                                        <p:cTn id="49" dur="500" fill="hold"/>
                                        <p:tgtEl>
                                          <p:spTgt spid="26">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olo 1"/>
          <p:cNvSpPr>
            <a:spLocks noGrp="1"/>
          </p:cNvSpPr>
          <p:nvPr>
            <p:ph type="title"/>
          </p:nvPr>
        </p:nvSpPr>
        <p:spPr>
          <a:xfrm>
            <a:off x="285750" y="0"/>
            <a:ext cx="8401050" cy="1214438"/>
          </a:xfrm>
        </p:spPr>
        <p:txBody>
          <a:bodyPr/>
          <a:lstStyle/>
          <a:p>
            <a:pPr algn="r" rtl="1" eaLnBrk="1" hangingPunct="1"/>
            <a:r>
              <a:rPr lang="ar-LB" b="1" dirty="0" smtClean="0">
                <a:latin typeface="Century Gothic" charset="0"/>
                <a:ea typeface="MS PGothic" charset="0"/>
              </a:rPr>
              <a:t>المعايير الإقليمية</a:t>
            </a:r>
            <a:endParaRPr lang="it-IT" b="1" dirty="0">
              <a:latin typeface="Century Gothic" charset="0"/>
              <a:ea typeface="MS PGothic" charset="0"/>
            </a:endParaRPr>
          </a:p>
        </p:txBody>
      </p:sp>
      <p:sp>
        <p:nvSpPr>
          <p:cNvPr id="6" name="Content Placeholder 2"/>
          <p:cNvSpPr>
            <a:spLocks noGrp="1"/>
          </p:cNvSpPr>
          <p:nvPr>
            <p:ph idx="1"/>
          </p:nvPr>
        </p:nvSpPr>
        <p:spPr>
          <a:xfrm>
            <a:off x="2627313" y="3716338"/>
            <a:ext cx="5903912" cy="1441450"/>
          </a:xfrm>
        </p:spPr>
        <p:txBody>
          <a:bodyPr/>
          <a:lstStyle/>
          <a:p>
            <a:pPr marL="0" indent="0" algn="r" rtl="1" eaLnBrk="1" hangingPunct="1">
              <a:buFont typeface="Arial" charset="0"/>
              <a:buNone/>
              <a:defRPr/>
            </a:pPr>
            <a:r>
              <a:rPr lang="ar-LB" b="1" dirty="0" smtClean="0">
                <a:solidFill>
                  <a:srgbClr val="404040"/>
                </a:solidFill>
                <a:latin typeface="Century Gothic"/>
                <a:ea typeface="MS PGothic" charset="0"/>
                <a:cs typeface="Century Gothic"/>
              </a:rPr>
              <a:t>ميثاق الأمن والإستقرار والتطوير في منطقة البحيرات الكبرى (اتّفاقية البحيرات الكبرى)</a:t>
            </a:r>
          </a:p>
          <a:p>
            <a:pPr algn="r" rtl="1" eaLnBrk="1" hangingPunct="1">
              <a:spcBef>
                <a:spcPts val="800"/>
              </a:spcBef>
              <a:buFont typeface="Wingdings" charset="2"/>
              <a:buChar char="§"/>
              <a:defRPr/>
            </a:pPr>
            <a:r>
              <a:rPr lang="ar-LB" sz="1800" dirty="0" smtClean="0">
                <a:solidFill>
                  <a:srgbClr val="404040"/>
                </a:solidFill>
                <a:latin typeface="Century Gothic"/>
                <a:ea typeface="MS PGothic" charset="0"/>
                <a:cs typeface="Century Gothic"/>
              </a:rPr>
              <a:t>بروتوكول حول حماية المهجّرين ومساعدتهم</a:t>
            </a:r>
          </a:p>
          <a:p>
            <a:pPr algn="r" rtl="1" eaLnBrk="1" hangingPunct="1">
              <a:spcBef>
                <a:spcPts val="800"/>
              </a:spcBef>
              <a:buFont typeface="Wingdings" charset="2"/>
              <a:buChar char="§"/>
              <a:defRPr/>
            </a:pPr>
            <a:r>
              <a:rPr lang="ar-LB" sz="1800" dirty="0" smtClean="0">
                <a:solidFill>
                  <a:srgbClr val="404040"/>
                </a:solidFill>
                <a:latin typeface="Century Gothic"/>
                <a:ea typeface="MS PGothic" charset="0"/>
                <a:cs typeface="Century Gothic"/>
              </a:rPr>
              <a:t>بروتوكول حول حقوق الملكية للعائدين</a:t>
            </a:r>
          </a:p>
        </p:txBody>
      </p:sp>
      <p:pic>
        <p:nvPicPr>
          <p:cNvPr id="43011" name="Picture 5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188" y="1851025"/>
            <a:ext cx="1512887" cy="1355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TextBox 8"/>
          <p:cNvSpPr txBox="1"/>
          <p:nvPr/>
        </p:nvSpPr>
        <p:spPr>
          <a:xfrm>
            <a:off x="2627313" y="1844675"/>
            <a:ext cx="6049962" cy="769441"/>
          </a:xfrm>
          <a:prstGeom prst="rect">
            <a:avLst/>
          </a:prstGeom>
          <a:noFill/>
        </p:spPr>
        <p:txBody>
          <a:bodyPr>
            <a:spAutoFit/>
          </a:bodyPr>
          <a:lstStyle/>
          <a:p>
            <a:pPr algn="r" rtl="1" eaLnBrk="1" fontAlgn="auto" hangingPunct="1">
              <a:lnSpc>
                <a:spcPct val="110000"/>
              </a:lnSpc>
              <a:spcAft>
                <a:spcPts val="0"/>
              </a:spcAft>
              <a:defRPr/>
            </a:pPr>
            <a:r>
              <a:rPr lang="ar-LB" sz="2000" b="1" dirty="0" smtClean="0">
                <a:solidFill>
                  <a:schemeClr val="tx1">
                    <a:lumMod val="75000"/>
                    <a:lumOff val="25000"/>
                  </a:schemeClr>
                </a:solidFill>
                <a:latin typeface="+mn-lt"/>
                <a:ea typeface="ＭＳ Ｐゴシック" charset="0"/>
                <a:cs typeface="+mn-cs"/>
              </a:rPr>
              <a:t>اتفاقية الإتحاد الإفريقي لحماية ومساعدة النازحين داخليًا في إفريقيا (اتفاقية كامبالا)</a:t>
            </a:r>
          </a:p>
        </p:txBody>
      </p:sp>
      <p:pic>
        <p:nvPicPr>
          <p:cNvPr id="43013" name="Picture 2"/>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68313" y="3789363"/>
            <a:ext cx="1830387" cy="2217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50825" y="274638"/>
            <a:ext cx="8435975" cy="922337"/>
          </a:xfrm>
        </p:spPr>
        <p:txBody>
          <a:bodyPr/>
          <a:lstStyle/>
          <a:p>
            <a:pPr algn="r" rtl="1" eaLnBrk="1" hangingPunct="1"/>
            <a:r>
              <a:rPr lang="ar-LB" sz="2800" b="1" dirty="0" smtClean="0">
                <a:latin typeface="Century Gothic" charset="0"/>
                <a:ea typeface="MS PGothic" charset="0"/>
                <a:cs typeface="MS PGothic" charset="0"/>
              </a:rPr>
              <a:t>خاتمة</a:t>
            </a:r>
            <a:endParaRPr lang="fr-CH" sz="2800" b="1" dirty="0">
              <a:latin typeface="Century Gothic" charset="0"/>
              <a:ea typeface="MS PGothic" charset="0"/>
              <a:cs typeface="MS PGothic" charset="0"/>
            </a:endParaRPr>
          </a:p>
        </p:txBody>
      </p:sp>
      <p:sp>
        <p:nvSpPr>
          <p:cNvPr id="45058" name="Content Placeholder 2"/>
          <p:cNvSpPr>
            <a:spLocks noGrp="1"/>
          </p:cNvSpPr>
          <p:nvPr>
            <p:ph idx="1"/>
          </p:nvPr>
        </p:nvSpPr>
        <p:spPr>
          <a:xfrm>
            <a:off x="250825" y="1700213"/>
            <a:ext cx="8208963" cy="4425950"/>
          </a:xfrm>
        </p:spPr>
        <p:txBody>
          <a:bodyPr/>
          <a:lstStyle/>
          <a:p>
            <a:pPr algn="r" rtl="1" eaLnBrk="1" hangingPunct="1">
              <a:buFont typeface="Wingdings" charset="0"/>
              <a:buChar char="§"/>
            </a:pPr>
            <a:r>
              <a:rPr lang="ar-LB" sz="2800" dirty="0" smtClean="0">
                <a:latin typeface="Century Gothic" charset="0"/>
                <a:ea typeface="MS PGothic" charset="0"/>
                <a:cs typeface="MS PGothic" charset="0"/>
              </a:rPr>
              <a:t>تشكّل المعايير القانونية الدولية أسسًا لعمل الدول</a:t>
            </a:r>
          </a:p>
          <a:p>
            <a:pPr algn="r" rtl="1" eaLnBrk="1" hangingPunct="1">
              <a:buFont typeface="Wingdings" charset="0"/>
              <a:buChar char="§"/>
            </a:pPr>
            <a:r>
              <a:rPr lang="ar-LB" sz="2800" dirty="0" smtClean="0">
                <a:latin typeface="Century Gothic" charset="0"/>
                <a:ea typeface="MS PGothic" charset="0"/>
                <a:cs typeface="MS PGothic" charset="0"/>
              </a:rPr>
              <a:t>القانون الدولي لحقوق الإنسان، والقانون الدولي الإنساني، والقانون الدولي لمواجهة الكوارث والقانون العرفي الدولي يمكن الركون إليها لحماية المهجّرين ومساعدتهم.</a:t>
            </a:r>
          </a:p>
          <a:p>
            <a:pPr algn="r" rtl="1" eaLnBrk="1" hangingPunct="1">
              <a:buFont typeface="Wingdings" charset="0"/>
              <a:buChar char="§"/>
            </a:pPr>
            <a:r>
              <a:rPr lang="ar-LB" sz="2800" dirty="0" smtClean="0">
                <a:latin typeface="Century Gothic" charset="0"/>
                <a:ea typeface="MS PGothic" charset="0"/>
                <a:cs typeface="MS PGothic" charset="0"/>
              </a:rPr>
              <a:t>الإلتزام بالمعايير الدولية هي من مسؤولية الدولة.</a:t>
            </a:r>
          </a:p>
          <a:p>
            <a:pPr algn="r" rtl="1" eaLnBrk="1" hangingPunct="1">
              <a:buFont typeface="Wingdings" charset="0"/>
              <a:buChar char="§"/>
            </a:pPr>
            <a:r>
              <a:rPr lang="ar-LB" sz="2800" dirty="0" smtClean="0">
                <a:latin typeface="Century Gothic" charset="0"/>
                <a:ea typeface="MS PGothic" charset="0"/>
                <a:cs typeface="MS PGothic" charset="0"/>
              </a:rPr>
              <a:t>يجب أن تواكب </a:t>
            </a:r>
            <a:r>
              <a:rPr lang="ar-LB" sz="2800" smtClean="0">
                <a:latin typeface="Century Gothic" charset="0"/>
                <a:ea typeface="MS PGothic" charset="0"/>
                <a:cs typeface="MS PGothic" charset="0"/>
              </a:rPr>
              <a:t>آليات صنع </a:t>
            </a:r>
            <a:r>
              <a:rPr lang="ar-LB" sz="2800" dirty="0" smtClean="0">
                <a:latin typeface="Century Gothic" charset="0"/>
                <a:ea typeface="MS PGothic" charset="0"/>
                <a:cs typeface="MS PGothic" charset="0"/>
              </a:rPr>
              <a:t>السياسات مقاربة تعتمد على حقوق </a:t>
            </a:r>
            <a:r>
              <a:rPr lang="ar-LB" sz="2800" smtClean="0">
                <a:latin typeface="Century Gothic" charset="0"/>
                <a:ea typeface="MS PGothic" charset="0"/>
                <a:cs typeface="MS PGothic" charset="0"/>
              </a:rPr>
              <a:t>الإنسان.</a:t>
            </a:r>
            <a:r>
              <a:rPr lang="fr-CH" sz="2800" dirty="0" smtClean="0">
                <a:latin typeface="Century Gothic" charset="0"/>
                <a:ea typeface="MS PGothic" charset="0"/>
                <a:cs typeface="MS PGothic" charset="0"/>
              </a:rPr>
              <a:t> </a:t>
            </a:r>
            <a:endParaRPr lang="fr-CH" sz="2800" dirty="0">
              <a:latin typeface="Century Gothic" charset="0"/>
              <a:ea typeface="MS PGothic" charset="0"/>
              <a:cs typeface="MS PGothic" charset="0"/>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algn="r" rtl="1" eaLnBrk="1" hangingPunct="1"/>
            <a:r>
              <a:rPr lang="ar-LB" b="1" dirty="0" smtClean="0">
                <a:latin typeface="Century Gothic" charset="0"/>
                <a:ea typeface="MS PGothic" charset="0"/>
                <a:cs typeface="MS PGothic" charset="0"/>
              </a:rPr>
              <a:t>الأهداف</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5"/>
            <a:ext cx="7416800" cy="4032250"/>
          </a:xfrm>
        </p:spPr>
        <p:txBody>
          <a:bodyPr rtlCol="0">
            <a:normAutofit fontScale="92500"/>
          </a:bodyPr>
          <a:lstStyle/>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إظهار هيئات القانون الدولي المعنيّة بحماية المهجّرين ورعايتهم</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الواجبات القانونية تجاه المهجّرين والناتجة عن الأدوات الدولية</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عرض مقاربة مرتكزة على حقوق الإنسان كأساس لتطوير القوانين والسياسات</a:t>
            </a:r>
          </a:p>
          <a:p>
            <a:pPr algn="r" rtl="1" eaLnBrk="1" fontAlgn="auto" hangingPunct="1">
              <a:lnSpc>
                <a:spcPct val="110000"/>
              </a:lnSpc>
              <a:spcAft>
                <a:spcPts val="600"/>
              </a:spcAft>
              <a:buFont typeface="Wingdings" charset="2"/>
              <a:buChar char="§"/>
              <a:defRPr/>
            </a:pPr>
            <a:r>
              <a:rPr lang="ar-LB" altLang="fr-FR" sz="2800" dirty="0" smtClean="0">
                <a:solidFill>
                  <a:schemeClr val="tx1">
                    <a:lumMod val="65000"/>
                    <a:lumOff val="35000"/>
                  </a:schemeClr>
                </a:solidFill>
                <a:ea typeface="ＭＳ Ｐゴシック" panose="020B0600070205080204" pitchFamily="34" charset="-128"/>
                <a:cs typeface="+mn-cs"/>
              </a:rPr>
              <a:t>تحديد حقوق المهجّرين خلال جميع مراحل التهجير</a:t>
            </a:r>
            <a:endParaRPr lang="en-US" altLang="fr-FR" sz="2800" dirty="0">
              <a:solidFill>
                <a:schemeClr val="tx1">
                  <a:lumMod val="65000"/>
                  <a:lumOff val="35000"/>
                </a:schemeClr>
              </a:solidFill>
              <a:ea typeface="ＭＳ Ｐゴシック" panose="020B0600070205080204" pitchFamily="34" charset="-128"/>
              <a:cs typeface="+mn-cs"/>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1"/>
          <p:cNvSpPr>
            <a:spLocks noGrp="1"/>
          </p:cNvSpPr>
          <p:nvPr>
            <p:ph type="title"/>
          </p:nvPr>
        </p:nvSpPr>
        <p:spPr>
          <a:xfrm>
            <a:off x="457200" y="0"/>
            <a:ext cx="8229600" cy="1196975"/>
          </a:xfrm>
        </p:spPr>
        <p:txBody>
          <a:bodyPr/>
          <a:lstStyle/>
          <a:p>
            <a:pPr algn="r" rtl="1" eaLnBrk="1" hangingPunct="1"/>
            <a:r>
              <a:rPr lang="ar-LB" b="1" dirty="0" smtClean="0">
                <a:latin typeface="Century Gothic" charset="0"/>
                <a:ea typeface="MS PGothic" charset="0"/>
                <a:cs typeface="MS PGothic" charset="0"/>
              </a:rPr>
              <a:t>المعايير الدولية القانونية</a:t>
            </a:r>
            <a:br>
              <a:rPr lang="ar-LB" b="1" dirty="0" smtClean="0">
                <a:latin typeface="Century Gothic" charset="0"/>
                <a:ea typeface="MS PGothic" charset="0"/>
                <a:cs typeface="MS PGothic" charset="0"/>
              </a:rPr>
            </a:br>
            <a:endParaRPr lang="fr-FR" b="1" dirty="0">
              <a:latin typeface="Century Gothic" charset="0"/>
              <a:ea typeface="MS PGothic" charset="0"/>
              <a:cs typeface="MS PGothic" charset="0"/>
            </a:endParaRPr>
          </a:p>
        </p:txBody>
      </p:sp>
      <p:sp>
        <p:nvSpPr>
          <p:cNvPr id="6" name="AutoShape 4"/>
          <p:cNvSpPr>
            <a:spLocks noChangeArrowheads="1"/>
          </p:cNvSpPr>
          <p:nvPr/>
        </p:nvSpPr>
        <p:spPr bwMode="auto">
          <a:xfrm>
            <a:off x="1330325" y="1558925"/>
            <a:ext cx="6335713" cy="1587500"/>
          </a:xfrm>
          <a:prstGeom prst="triangle">
            <a:avLst>
              <a:gd name="adj" fmla="val 50000"/>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rtl="1" fontAlgn="auto">
              <a:spcBef>
                <a:spcPts val="0"/>
              </a:spcBef>
              <a:spcAft>
                <a:spcPts val="0"/>
              </a:spcAft>
              <a:defRPr/>
            </a:pPr>
            <a:r>
              <a:rPr lang="ar-LB" altLang="fr-FR" sz="2000" b="1" kern="0" dirty="0" smtClean="0">
                <a:solidFill>
                  <a:srgbClr val="000000"/>
                </a:solidFill>
                <a:latin typeface="Century Gothic"/>
                <a:cs typeface="Century Gothic"/>
              </a:rPr>
              <a:t>الإطار الدولي القانوني للمهجّرين</a:t>
            </a:r>
          </a:p>
        </p:txBody>
      </p:sp>
      <p:sp>
        <p:nvSpPr>
          <p:cNvPr id="7" name="AutoShape 5"/>
          <p:cNvSpPr>
            <a:spLocks noChangeArrowheads="1"/>
          </p:cNvSpPr>
          <p:nvPr/>
        </p:nvSpPr>
        <p:spPr bwMode="auto">
          <a:xfrm>
            <a:off x="2771775" y="3214688"/>
            <a:ext cx="963613" cy="1855787"/>
          </a:xfrm>
          <a:prstGeom prst="can">
            <a:avLst>
              <a:gd name="adj" fmla="val 14960"/>
            </a:avLst>
          </a:prstGeom>
          <a:ln>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حقوق</a:t>
            </a:r>
          </a:p>
          <a:p>
            <a:pPr algn="ctr" fontAlgn="auto">
              <a:spcBef>
                <a:spcPts val="0"/>
              </a:spcBef>
              <a:spcAft>
                <a:spcPts val="0"/>
              </a:spcAft>
              <a:defRPr/>
            </a:pPr>
            <a:r>
              <a:rPr lang="ar-LB" altLang="fr-FR" b="1" kern="0" dirty="0" smtClean="0">
                <a:solidFill>
                  <a:srgbClr val="000000"/>
                </a:solidFill>
                <a:latin typeface="Century Gothic"/>
                <a:cs typeface="Century Gothic"/>
              </a:rPr>
              <a:t>الإنسان</a:t>
            </a:r>
            <a:r>
              <a:rPr lang="en-GB" altLang="fr-FR" b="1" kern="0" dirty="0" smtClean="0">
                <a:solidFill>
                  <a:srgbClr val="000000"/>
                </a:solidFill>
                <a:latin typeface="Century Gothic"/>
                <a:cs typeface="Century Gothic"/>
              </a:rPr>
              <a:t> </a:t>
            </a: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en-GB" altLang="fr-FR" sz="2400" b="1" kern="0" dirty="0">
                <a:solidFill>
                  <a:srgbClr val="000000"/>
                </a:solidFill>
                <a:latin typeface="Century Gothic"/>
                <a:cs typeface="Century Gothic"/>
              </a:rPr>
              <a:t> </a:t>
            </a:r>
          </a:p>
        </p:txBody>
      </p:sp>
      <p:sp>
        <p:nvSpPr>
          <p:cNvPr id="8" name="AutoShape 6"/>
          <p:cNvSpPr>
            <a:spLocks noChangeArrowheads="1"/>
          </p:cNvSpPr>
          <p:nvPr/>
        </p:nvSpPr>
        <p:spPr bwMode="auto">
          <a:xfrm>
            <a:off x="755576" y="3212976"/>
            <a:ext cx="879475" cy="1809750"/>
          </a:xfrm>
          <a:prstGeom prst="can">
            <a:avLst>
              <a:gd name="adj" fmla="val 16111"/>
            </a:avLst>
          </a:prstGeom>
          <a:ln>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القانون</a:t>
            </a:r>
          </a:p>
          <a:p>
            <a:pPr algn="ctr" fontAlgn="auto">
              <a:spcBef>
                <a:spcPts val="0"/>
              </a:spcBef>
              <a:spcAft>
                <a:spcPts val="0"/>
              </a:spcAft>
              <a:defRPr/>
            </a:pPr>
            <a:r>
              <a:rPr lang="ar-LB" altLang="fr-FR" b="1" kern="0" dirty="0" smtClean="0">
                <a:solidFill>
                  <a:srgbClr val="000000"/>
                </a:solidFill>
                <a:latin typeface="Century Gothic"/>
                <a:cs typeface="Century Gothic"/>
              </a:rPr>
              <a:t>الدولي</a:t>
            </a:r>
          </a:p>
          <a:p>
            <a:pPr algn="ctr" fontAlgn="auto">
              <a:spcBef>
                <a:spcPts val="0"/>
              </a:spcBef>
              <a:spcAft>
                <a:spcPts val="0"/>
              </a:spcAft>
              <a:defRPr/>
            </a:pPr>
            <a:r>
              <a:rPr lang="ar-LB" altLang="fr-FR" b="1" kern="0" dirty="0" smtClean="0">
                <a:solidFill>
                  <a:srgbClr val="000000"/>
                </a:solidFill>
                <a:latin typeface="Century Gothic"/>
                <a:cs typeface="Century Gothic"/>
              </a:rPr>
              <a:t>لمواجهة</a:t>
            </a:r>
          </a:p>
          <a:p>
            <a:pPr algn="ctr" fontAlgn="auto">
              <a:spcBef>
                <a:spcPts val="0"/>
              </a:spcBef>
              <a:spcAft>
                <a:spcPts val="0"/>
              </a:spcAft>
              <a:defRPr/>
            </a:pPr>
            <a:r>
              <a:rPr lang="ar-LB" altLang="fr-FR" b="1" kern="0" dirty="0" smtClean="0">
                <a:solidFill>
                  <a:srgbClr val="000000"/>
                </a:solidFill>
                <a:latin typeface="Century Gothic"/>
                <a:cs typeface="Century Gothic"/>
              </a:rPr>
              <a:t>الكوارث</a:t>
            </a: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p:txBody>
      </p:sp>
      <p:sp>
        <p:nvSpPr>
          <p:cNvPr id="10" name="Round Same Side Corner Rectangle 9"/>
          <p:cNvSpPr/>
          <p:nvPr/>
        </p:nvSpPr>
        <p:spPr>
          <a:xfrm>
            <a:off x="2339975" y="5159375"/>
            <a:ext cx="4175125" cy="790575"/>
          </a:xfrm>
          <a:prstGeom prst="round2SameRect">
            <a:avLst/>
          </a:prstGeom>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ar-LB" b="1" dirty="0" smtClean="0">
                <a:solidFill>
                  <a:schemeClr val="tx1"/>
                </a:solidFill>
                <a:latin typeface="Century Gothic"/>
                <a:cs typeface="Century Gothic"/>
              </a:rPr>
              <a:t>القانون الجزائي الدولي</a:t>
            </a:r>
            <a:endParaRPr lang="fr-CH" b="1" dirty="0">
              <a:solidFill>
                <a:schemeClr val="tx1"/>
              </a:solidFill>
              <a:latin typeface="Century Gothic"/>
              <a:cs typeface="Century Gothic"/>
            </a:endParaRPr>
          </a:p>
        </p:txBody>
      </p:sp>
      <p:sp>
        <p:nvSpPr>
          <p:cNvPr id="11" name="AutoShape 6"/>
          <p:cNvSpPr>
            <a:spLocks noChangeArrowheads="1"/>
          </p:cNvSpPr>
          <p:nvPr/>
        </p:nvSpPr>
        <p:spPr bwMode="auto">
          <a:xfrm>
            <a:off x="7524328" y="3212976"/>
            <a:ext cx="881063" cy="1811337"/>
          </a:xfrm>
          <a:prstGeom prst="can">
            <a:avLst>
              <a:gd name="adj" fmla="val 16111"/>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القانون</a:t>
            </a:r>
          </a:p>
          <a:p>
            <a:pPr algn="ctr" fontAlgn="auto">
              <a:spcBef>
                <a:spcPts val="0"/>
              </a:spcBef>
              <a:spcAft>
                <a:spcPts val="0"/>
              </a:spcAft>
              <a:defRPr/>
            </a:pPr>
            <a:r>
              <a:rPr lang="ar-LB" altLang="fr-FR" b="1" kern="0" dirty="0" smtClean="0">
                <a:solidFill>
                  <a:srgbClr val="000000"/>
                </a:solidFill>
                <a:latin typeface="Century Gothic"/>
                <a:cs typeface="Century Gothic"/>
              </a:rPr>
              <a:t>الدولي</a:t>
            </a:r>
          </a:p>
          <a:p>
            <a:pPr algn="ctr" fontAlgn="auto">
              <a:spcBef>
                <a:spcPts val="0"/>
              </a:spcBef>
              <a:spcAft>
                <a:spcPts val="0"/>
              </a:spcAft>
              <a:defRPr/>
            </a:pPr>
            <a:r>
              <a:rPr lang="ar-LB" altLang="fr-FR" b="1" kern="0" dirty="0" smtClean="0">
                <a:solidFill>
                  <a:srgbClr val="000000"/>
                </a:solidFill>
                <a:latin typeface="Century Gothic"/>
                <a:cs typeface="Century Gothic"/>
              </a:rPr>
              <a:t>لحقوق</a:t>
            </a:r>
          </a:p>
          <a:p>
            <a:pPr algn="ctr" fontAlgn="auto">
              <a:spcBef>
                <a:spcPts val="0"/>
              </a:spcBef>
              <a:spcAft>
                <a:spcPts val="0"/>
              </a:spcAft>
              <a:defRPr/>
            </a:pPr>
            <a:r>
              <a:rPr lang="ar-LB" altLang="fr-FR" b="1" kern="0" dirty="0" smtClean="0">
                <a:solidFill>
                  <a:srgbClr val="000000"/>
                </a:solidFill>
                <a:latin typeface="Century Gothic"/>
                <a:cs typeface="Century Gothic"/>
              </a:rPr>
              <a:t>الإنسان</a:t>
            </a: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p:txBody>
      </p:sp>
      <p:sp>
        <p:nvSpPr>
          <p:cNvPr id="12" name="Right Arrow 11"/>
          <p:cNvSpPr/>
          <p:nvPr/>
        </p:nvSpPr>
        <p:spPr>
          <a:xfrm rot="10800000">
            <a:off x="1835150" y="3933825"/>
            <a:ext cx="779463" cy="485775"/>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CH"/>
          </a:p>
        </p:txBody>
      </p:sp>
      <p:sp>
        <p:nvSpPr>
          <p:cNvPr id="13" name="Right Arrow 12"/>
          <p:cNvSpPr/>
          <p:nvPr/>
        </p:nvSpPr>
        <p:spPr>
          <a:xfrm rot="10800000">
            <a:off x="4067175" y="3933825"/>
            <a:ext cx="777875" cy="48418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CH"/>
          </a:p>
        </p:txBody>
      </p:sp>
      <p:sp>
        <p:nvSpPr>
          <p:cNvPr id="14" name="Right Arrow 13"/>
          <p:cNvSpPr/>
          <p:nvPr/>
        </p:nvSpPr>
        <p:spPr>
          <a:xfrm rot="10800000">
            <a:off x="6443663" y="3933825"/>
            <a:ext cx="779462" cy="48418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CH"/>
          </a:p>
        </p:txBody>
      </p:sp>
      <p:sp>
        <p:nvSpPr>
          <p:cNvPr id="15" name="AutoShape 6"/>
          <p:cNvSpPr>
            <a:spLocks noChangeArrowheads="1"/>
          </p:cNvSpPr>
          <p:nvPr/>
        </p:nvSpPr>
        <p:spPr bwMode="auto">
          <a:xfrm>
            <a:off x="5148263" y="3214688"/>
            <a:ext cx="879475" cy="1809750"/>
          </a:xfrm>
          <a:prstGeom prst="can">
            <a:avLst>
              <a:gd name="adj" fmla="val 16111"/>
            </a:avLst>
          </a:prstGeom>
          <a:ln>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b="1" kern="0" dirty="0">
              <a:solidFill>
                <a:srgbClr val="000000"/>
              </a:solidFill>
              <a:latin typeface="Century Gothic"/>
              <a:cs typeface="Century Gothic"/>
            </a:endParaRPr>
          </a:p>
          <a:p>
            <a:pPr algn="ctr" fontAlgn="auto">
              <a:spcBef>
                <a:spcPts val="0"/>
              </a:spcBef>
              <a:spcAft>
                <a:spcPts val="0"/>
              </a:spcAft>
              <a:defRPr/>
            </a:pPr>
            <a:r>
              <a:rPr lang="ar-LB" altLang="fr-FR" b="1" kern="0" dirty="0" smtClean="0">
                <a:solidFill>
                  <a:srgbClr val="000000"/>
                </a:solidFill>
                <a:latin typeface="Century Gothic"/>
                <a:cs typeface="Century Gothic"/>
              </a:rPr>
              <a:t>القانون</a:t>
            </a:r>
          </a:p>
          <a:p>
            <a:pPr algn="ctr" fontAlgn="auto">
              <a:spcBef>
                <a:spcPts val="0"/>
              </a:spcBef>
              <a:spcAft>
                <a:spcPts val="0"/>
              </a:spcAft>
              <a:defRPr/>
            </a:pPr>
            <a:r>
              <a:rPr lang="ar-LB" altLang="fr-FR" b="1" kern="0" dirty="0" smtClean="0">
                <a:solidFill>
                  <a:srgbClr val="000000"/>
                </a:solidFill>
                <a:latin typeface="Century Gothic"/>
                <a:cs typeface="Century Gothic"/>
              </a:rPr>
              <a:t>الدولي</a:t>
            </a:r>
          </a:p>
          <a:p>
            <a:pPr algn="ctr" fontAlgn="auto">
              <a:spcBef>
                <a:spcPts val="0"/>
              </a:spcBef>
              <a:spcAft>
                <a:spcPts val="0"/>
              </a:spcAft>
              <a:defRPr/>
            </a:pPr>
            <a:r>
              <a:rPr lang="ar-LB" altLang="fr-FR" b="1" kern="0" dirty="0" smtClean="0">
                <a:solidFill>
                  <a:srgbClr val="000000"/>
                </a:solidFill>
                <a:latin typeface="Century Gothic"/>
                <a:cs typeface="Century Gothic"/>
              </a:rPr>
              <a:t>الإنساني</a:t>
            </a:r>
            <a:endParaRPr lang="en-GB" altLang="fr-FR"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a:p>
            <a:pPr algn="ctr" fontAlgn="auto">
              <a:spcBef>
                <a:spcPts val="0"/>
              </a:spcBef>
              <a:spcAft>
                <a:spcPts val="0"/>
              </a:spcAft>
              <a:defRPr/>
            </a:pPr>
            <a:endParaRPr lang="en-GB" altLang="fr-FR" sz="2400" b="1" kern="0" dirty="0">
              <a:solidFill>
                <a:srgbClr val="000000"/>
              </a:solidFill>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re 1"/>
          <p:cNvSpPr>
            <a:spLocks noGrp="1"/>
          </p:cNvSpPr>
          <p:nvPr>
            <p:ph type="title"/>
          </p:nvPr>
        </p:nvSpPr>
        <p:spPr>
          <a:xfrm>
            <a:off x="457200" y="0"/>
            <a:ext cx="8229600" cy="1268413"/>
          </a:xfrm>
        </p:spPr>
        <p:txBody>
          <a:bodyPr/>
          <a:lstStyle/>
          <a:p>
            <a:pPr algn="r" rtl="1" eaLnBrk="1" hangingPunct="1"/>
            <a:r>
              <a:rPr lang="ar-LB" b="1" dirty="0" smtClean="0">
                <a:latin typeface="Century Gothic" charset="0"/>
                <a:ea typeface="MS PGothic" charset="0"/>
                <a:cs typeface="MS PGothic" charset="0"/>
              </a:rPr>
              <a:t>القانون الدولي</a:t>
            </a:r>
            <a:endParaRPr lang="fr-FR" b="1" dirty="0">
              <a:latin typeface="Century Gothic" charset="0"/>
              <a:ea typeface="MS PGothic" charset="0"/>
              <a:cs typeface="MS PGothic" charset="0"/>
            </a:endParaRPr>
          </a:p>
        </p:txBody>
      </p:sp>
      <p:sp>
        <p:nvSpPr>
          <p:cNvPr id="26626" name="Text Placeholder 4"/>
          <p:cNvSpPr txBox="1">
            <a:spLocks/>
          </p:cNvSpPr>
          <p:nvPr/>
        </p:nvSpPr>
        <p:spPr bwMode="auto">
          <a:xfrm>
            <a:off x="395288" y="1484313"/>
            <a:ext cx="4040187" cy="433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spcBef>
                <a:spcPts val="2000"/>
              </a:spcBef>
              <a:buClr>
                <a:schemeClr val="accent1"/>
              </a:buClr>
              <a:buFont typeface="Wingdings 2" charset="0"/>
              <a:buNone/>
            </a:pPr>
            <a:r>
              <a:rPr lang="ar-LB" b="1" dirty="0" smtClean="0">
                <a:solidFill>
                  <a:srgbClr val="595959"/>
                </a:solidFill>
                <a:latin typeface="Century Gothic" charset="0"/>
                <a:cs typeface="Century Gothic" charset="0"/>
              </a:rPr>
              <a:t>القانون الدولي الإنساني</a:t>
            </a:r>
            <a:endParaRPr lang="fr-CH" b="1" dirty="0">
              <a:solidFill>
                <a:srgbClr val="595959"/>
              </a:solidFill>
              <a:latin typeface="Century Gothic" charset="0"/>
              <a:cs typeface="Century Gothic" charset="0"/>
            </a:endParaRPr>
          </a:p>
        </p:txBody>
      </p:sp>
      <p:sp>
        <p:nvSpPr>
          <p:cNvPr id="5" name="Content Placeholder 2"/>
          <p:cNvSpPr>
            <a:spLocks noGrp="1"/>
          </p:cNvSpPr>
          <p:nvPr>
            <p:ph sz="half" idx="4294967295"/>
          </p:nvPr>
        </p:nvSpPr>
        <p:spPr>
          <a:xfrm>
            <a:off x="468313" y="2060575"/>
            <a:ext cx="4103687" cy="4065588"/>
          </a:xfrm>
        </p:spPr>
        <p:txBody>
          <a:bodyPr/>
          <a:lstStyle/>
          <a:p>
            <a:pPr algn="r" rtl="1" eaLnBrk="1" hangingPunct="1">
              <a:buFont typeface="Wingdings" charset="0"/>
              <a:buChar char="§"/>
            </a:pPr>
            <a:r>
              <a:rPr lang="ar-LB" sz="1800" dirty="0" smtClean="0">
                <a:latin typeface="Century Gothic" charset="0"/>
                <a:ea typeface="MS PGothic" charset="0"/>
              </a:rPr>
              <a:t>يطبّق خلال النزاعات</a:t>
            </a:r>
          </a:p>
          <a:p>
            <a:pPr algn="r" rtl="1" eaLnBrk="1" hangingPunct="1">
              <a:buFont typeface="Wingdings" charset="0"/>
              <a:buChar char="§"/>
            </a:pPr>
            <a:r>
              <a:rPr lang="ar-LB" sz="1800" dirty="0" smtClean="0">
                <a:latin typeface="Century Gothic" charset="0"/>
                <a:ea typeface="MS PGothic" charset="0"/>
              </a:rPr>
              <a:t>تحتوي اتفاقيات جنيف وبروتوكولاتها الإضافية على أحكام لحماية المدنيّين</a:t>
            </a:r>
          </a:p>
          <a:p>
            <a:pPr algn="r" rtl="1" eaLnBrk="1" hangingPunct="1">
              <a:buFont typeface="Wingdings" charset="0"/>
              <a:buChar char="§"/>
            </a:pPr>
            <a:r>
              <a:rPr lang="ar-LB" sz="1800" dirty="0" smtClean="0">
                <a:latin typeface="Century Gothic" charset="0"/>
                <a:ea typeface="MS PGothic" charset="0"/>
              </a:rPr>
              <a:t>يفرض واجبات على الدول والأطراف المتحاربة</a:t>
            </a:r>
          </a:p>
        </p:txBody>
      </p:sp>
      <p:sp>
        <p:nvSpPr>
          <p:cNvPr id="26628" name="Text Placeholder 5"/>
          <p:cNvSpPr txBox="1">
            <a:spLocks/>
          </p:cNvSpPr>
          <p:nvPr/>
        </p:nvSpPr>
        <p:spPr bwMode="auto">
          <a:xfrm>
            <a:off x="4643438" y="1484313"/>
            <a:ext cx="4041775" cy="504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spcBef>
                <a:spcPts val="2000"/>
              </a:spcBef>
              <a:buClr>
                <a:schemeClr val="accent1"/>
              </a:buClr>
              <a:buFont typeface="Wingdings 2" charset="0"/>
              <a:buNone/>
            </a:pPr>
            <a:r>
              <a:rPr lang="ar-LB" b="1" dirty="0" smtClean="0">
                <a:solidFill>
                  <a:srgbClr val="595959"/>
                </a:solidFill>
                <a:latin typeface="Century Gothic" charset="0"/>
                <a:cs typeface="Century Gothic" charset="0"/>
              </a:rPr>
              <a:t>القانون الدولي لحقوق الإنسان</a:t>
            </a:r>
            <a:endParaRPr lang="fr-CH" b="1" dirty="0">
              <a:solidFill>
                <a:srgbClr val="595959"/>
              </a:solidFill>
              <a:latin typeface="Century Gothic" charset="0"/>
              <a:cs typeface="Century Gothic" charset="0"/>
            </a:endParaRPr>
          </a:p>
        </p:txBody>
      </p:sp>
      <p:sp>
        <p:nvSpPr>
          <p:cNvPr id="7" name="Content Placeholder 3"/>
          <p:cNvSpPr>
            <a:spLocks noGrp="1"/>
          </p:cNvSpPr>
          <p:nvPr>
            <p:ph sz="quarter" idx="4294967295"/>
          </p:nvPr>
        </p:nvSpPr>
        <p:spPr>
          <a:xfrm>
            <a:off x="4645025" y="1989138"/>
            <a:ext cx="4041775" cy="4137025"/>
          </a:xfrm>
        </p:spPr>
        <p:txBody>
          <a:bodyPr/>
          <a:lstStyle/>
          <a:p>
            <a:pPr algn="r" rtl="1" eaLnBrk="1" hangingPunct="1">
              <a:buFont typeface="Wingdings" charset="0"/>
              <a:buChar char="§"/>
            </a:pPr>
            <a:r>
              <a:rPr lang="ar-LB" sz="1800" dirty="0" smtClean="0">
                <a:latin typeface="Century Gothic" charset="0"/>
                <a:ea typeface="MS PGothic" charset="0"/>
              </a:rPr>
              <a:t>ينطبق على الجميع في كلّ الأوقات</a:t>
            </a:r>
          </a:p>
          <a:p>
            <a:pPr algn="r" rtl="1" eaLnBrk="1" hangingPunct="1">
              <a:buFont typeface="Wingdings" charset="0"/>
              <a:buChar char="§"/>
            </a:pPr>
            <a:r>
              <a:rPr lang="ar-LB" sz="1800" dirty="0" smtClean="0">
                <a:latin typeface="Century Gothic" charset="0"/>
                <a:ea typeface="MS PGothic" charset="0"/>
              </a:rPr>
              <a:t>ينطبق على جميع حالات التهجير</a:t>
            </a:r>
          </a:p>
          <a:p>
            <a:pPr algn="r" rtl="1" eaLnBrk="1" hangingPunct="1">
              <a:buFont typeface="Wingdings" charset="0"/>
              <a:buChar char="§"/>
            </a:pPr>
            <a:r>
              <a:rPr lang="ar-LB" sz="1800" dirty="0" smtClean="0">
                <a:latin typeface="Century Gothic" charset="0"/>
                <a:ea typeface="MS PGothic" charset="0"/>
              </a:rPr>
              <a:t>يمكن للدول أن تطبّق بعض الإستثناءات في حالات الطوارئ</a:t>
            </a:r>
          </a:p>
          <a:p>
            <a:pPr algn="r" rtl="1" eaLnBrk="1" hangingPunct="1">
              <a:buFont typeface="Wingdings" charset="0"/>
              <a:buChar char="§"/>
            </a:pPr>
            <a:r>
              <a:rPr lang="ar-LB" sz="1800" dirty="0" smtClean="0">
                <a:latin typeface="Century Gothic" charset="0"/>
                <a:ea typeface="MS PGothic" charset="0"/>
              </a:rPr>
              <a:t>حقوق أساسيّة غير قابلة للتقييد</a:t>
            </a:r>
          </a:p>
        </p:txBody>
      </p:sp>
      <p:sp>
        <p:nvSpPr>
          <p:cNvPr id="8" name="AutoShape 5"/>
          <p:cNvSpPr>
            <a:spLocks noChangeArrowheads="1"/>
          </p:cNvSpPr>
          <p:nvPr/>
        </p:nvSpPr>
        <p:spPr bwMode="auto">
          <a:xfrm rot="21127860">
            <a:off x="4674412" y="4682616"/>
            <a:ext cx="3706813" cy="1751013"/>
          </a:xfrm>
          <a:prstGeom prst="irregularSeal1">
            <a:avLst/>
          </a:prstGeom>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rtl="1" eaLnBrk="1" hangingPunct="1">
              <a:defRPr/>
            </a:pPr>
            <a:r>
              <a:rPr lang="ar-LB" b="1" dirty="0" smtClean="0">
                <a:solidFill>
                  <a:schemeClr val="tx1">
                    <a:lumMod val="85000"/>
                    <a:lumOff val="15000"/>
                  </a:schemeClr>
                </a:solidFill>
                <a:cs typeface="Arial" charset="0"/>
              </a:rPr>
              <a:t>لا منع صريح للتهجير</a:t>
            </a:r>
            <a:endParaRPr lang="en-CA" b="1" dirty="0">
              <a:solidFill>
                <a:schemeClr val="tx1">
                  <a:lumMod val="85000"/>
                  <a:lumOff val="15000"/>
                </a:schemeClr>
              </a:solidFill>
              <a:cs typeface="Arial" charset="0"/>
            </a:endParaRPr>
          </a:p>
        </p:txBody>
      </p:sp>
      <p:sp>
        <p:nvSpPr>
          <p:cNvPr id="9" name="AutoShape 4"/>
          <p:cNvSpPr>
            <a:spLocks noChangeArrowheads="1"/>
          </p:cNvSpPr>
          <p:nvPr/>
        </p:nvSpPr>
        <p:spPr bwMode="auto">
          <a:xfrm rot="535905">
            <a:off x="1037344" y="4503788"/>
            <a:ext cx="2870200" cy="1998663"/>
          </a:xfrm>
          <a:prstGeom prst="irregularSeal1">
            <a:avLst/>
          </a:prstGeom>
          <a:ln/>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eaLnBrk="1" hangingPunct="1">
              <a:defRPr/>
            </a:pPr>
            <a:r>
              <a:rPr lang="ar-LB" b="1" dirty="0" smtClean="0">
                <a:solidFill>
                  <a:schemeClr val="tx1">
                    <a:lumMod val="75000"/>
                    <a:lumOff val="25000"/>
                  </a:schemeClr>
                </a:solidFill>
                <a:cs typeface="Arial" charset="0"/>
              </a:rPr>
              <a:t>منع صريح للتهجير </a:t>
            </a:r>
          </a:p>
          <a:p>
            <a:pPr algn="ctr" eaLnBrk="1" hangingPunct="1">
              <a:defRPr/>
            </a:pPr>
            <a:r>
              <a:rPr lang="ar-LB" b="1" dirty="0" smtClean="0">
                <a:solidFill>
                  <a:schemeClr val="tx1">
                    <a:lumMod val="75000"/>
                    <a:lumOff val="25000"/>
                  </a:schemeClr>
                </a:solidFill>
                <a:cs typeface="Arial" charset="0"/>
              </a:rPr>
              <a:t>المادّة 17 البروتوكول الثاني</a:t>
            </a: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re 1"/>
          <p:cNvSpPr>
            <a:spLocks noGrp="1"/>
          </p:cNvSpPr>
          <p:nvPr>
            <p:ph type="title"/>
          </p:nvPr>
        </p:nvSpPr>
        <p:spPr>
          <a:xfrm>
            <a:off x="457200" y="0"/>
            <a:ext cx="8229600" cy="1268413"/>
          </a:xfrm>
        </p:spPr>
        <p:txBody>
          <a:bodyPr/>
          <a:lstStyle/>
          <a:p>
            <a:pPr algn="r" rtl="1" eaLnBrk="1" hangingPunct="1"/>
            <a:r>
              <a:rPr lang="ar-LB" b="1" dirty="0" smtClean="0">
                <a:latin typeface="Century Gothic" charset="0"/>
                <a:ea typeface="MS PGothic" charset="0"/>
                <a:cs typeface="MS PGothic" charset="0"/>
              </a:rPr>
              <a:t>القانون الدولي (</a:t>
            </a:r>
            <a:r>
              <a:rPr lang="en-US" b="1" dirty="0" smtClean="0">
                <a:latin typeface="Century Gothic" charset="0"/>
                <a:ea typeface="MS PGothic" charset="0"/>
                <a:cs typeface="MS PGothic" charset="0"/>
              </a:rPr>
              <a:t>II</a:t>
            </a:r>
            <a:r>
              <a:rPr lang="ar-LB" b="1" dirty="0" smtClean="0">
                <a:latin typeface="Century Gothic" charset="0"/>
                <a:ea typeface="MS PGothic" charset="0"/>
                <a:cs typeface="MS PGothic" charset="0"/>
              </a:rPr>
              <a:t>)</a:t>
            </a:r>
            <a:endParaRPr lang="fr-FR" b="1" dirty="0">
              <a:latin typeface="Century Gothic" charset="0"/>
              <a:ea typeface="MS PGothic" charset="0"/>
              <a:cs typeface="MS PGothic" charset="0"/>
            </a:endParaRPr>
          </a:p>
        </p:txBody>
      </p:sp>
      <p:sp>
        <p:nvSpPr>
          <p:cNvPr id="28674" name="Text Placeholder 4"/>
          <p:cNvSpPr txBox="1">
            <a:spLocks/>
          </p:cNvSpPr>
          <p:nvPr/>
        </p:nvSpPr>
        <p:spPr bwMode="auto">
          <a:xfrm>
            <a:off x="460375" y="1557338"/>
            <a:ext cx="4040188" cy="50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spcBef>
                <a:spcPts val="2000"/>
              </a:spcBef>
              <a:buClr>
                <a:schemeClr val="accent1"/>
              </a:buClr>
              <a:buFont typeface="Wingdings 2" charset="0"/>
              <a:buNone/>
            </a:pPr>
            <a:r>
              <a:rPr lang="ar-LB" b="1" dirty="0" smtClean="0">
                <a:solidFill>
                  <a:srgbClr val="595959"/>
                </a:solidFill>
                <a:latin typeface="Century Gothic" charset="0"/>
                <a:cs typeface="Century Gothic" charset="0"/>
              </a:rPr>
              <a:t>القانون الدولي لمواجهة الكوارث</a:t>
            </a:r>
          </a:p>
        </p:txBody>
      </p:sp>
      <p:sp>
        <p:nvSpPr>
          <p:cNvPr id="14" name="Content Placeholder 5"/>
          <p:cNvSpPr>
            <a:spLocks noGrp="1"/>
          </p:cNvSpPr>
          <p:nvPr>
            <p:ph sz="half" idx="2"/>
          </p:nvPr>
        </p:nvSpPr>
        <p:spPr>
          <a:xfrm>
            <a:off x="468313" y="2205038"/>
            <a:ext cx="3816350" cy="4392612"/>
          </a:xfrm>
        </p:spPr>
        <p:txBody>
          <a:bodyPr rtlCol="0">
            <a:noAutofit/>
          </a:bodyPr>
          <a:lstStyle/>
          <a:p>
            <a:pPr algn="r" rtl="1" eaLnBrk="1" fontAlgn="auto" hangingPunct="1">
              <a:spcAft>
                <a:spcPts val="0"/>
              </a:spcAft>
              <a:buFont typeface="Wingdings" charset="2"/>
              <a:buChar char="§"/>
              <a:defRPr/>
            </a:pPr>
            <a:r>
              <a:rPr lang="ar-LB" altLang="fr-FR" dirty="0" smtClean="0">
                <a:ea typeface="+mn-ea"/>
                <a:cs typeface="+mn-cs"/>
              </a:rPr>
              <a:t>الأدوات القانونية لتسهيل المساعدة الدولية</a:t>
            </a:r>
          </a:p>
          <a:p>
            <a:pPr algn="r" rtl="1" eaLnBrk="1" fontAlgn="auto" hangingPunct="1">
              <a:spcAft>
                <a:spcPts val="0"/>
              </a:spcAft>
              <a:buFont typeface="Wingdings" charset="2"/>
              <a:buChar char="§"/>
              <a:defRPr/>
            </a:pPr>
            <a:r>
              <a:rPr lang="ar-LB" altLang="fr-FR" dirty="0" smtClean="0">
                <a:ea typeface="+mn-ea"/>
                <a:cs typeface="+mn-cs"/>
              </a:rPr>
              <a:t>يحتوي إطار عمل هيوغو تدابير الحدّ من مخاطر الكوارث للتخفيف من وقع التعرّض والمخاطر</a:t>
            </a:r>
          </a:p>
          <a:p>
            <a:pPr algn="r" rtl="1" eaLnBrk="1" hangingPunct="1">
              <a:buFont typeface="Wingdings" charset="2"/>
              <a:buChar char="§"/>
              <a:defRPr/>
            </a:pPr>
            <a:r>
              <a:rPr lang="ar-LB" altLang="fr-FR" dirty="0" smtClean="0"/>
              <a:t>التوجيهات العملانية حول حقوق الإنسان خلال الكوارث الصادرة عن اللجنة الدائمة المشتركة بين الوكالات المعنية بإعادة التعمير والتأهيل لفترة ما بعد الحرب والكوارث</a:t>
            </a:r>
          </a:p>
          <a:p>
            <a:pPr algn="r" rtl="1" eaLnBrk="1" hangingPunct="1">
              <a:buFont typeface="Wingdings" charset="2"/>
              <a:buChar char="§"/>
              <a:defRPr/>
            </a:pPr>
            <a:r>
              <a:rPr lang="ar-LB" altLang="fr-FR" dirty="0" smtClean="0"/>
              <a:t>أنظمة الإنذار المبكر والحد من مخاطر الكوارث </a:t>
            </a:r>
          </a:p>
          <a:p>
            <a:pPr algn="r" rtl="1" eaLnBrk="1" hangingPunct="1">
              <a:buFont typeface="Wingdings" charset="2"/>
              <a:buChar char="§"/>
              <a:defRPr/>
            </a:pPr>
            <a:r>
              <a:rPr lang="ar-LB" altLang="fr-FR" dirty="0" smtClean="0"/>
              <a:t>إصلاح الأضرار</a:t>
            </a:r>
          </a:p>
          <a:p>
            <a:pPr eaLnBrk="1" fontAlgn="auto" hangingPunct="1">
              <a:spcAft>
                <a:spcPts val="0"/>
              </a:spcAft>
              <a:buFont typeface="Wingdings" charset="2"/>
              <a:buChar char="§"/>
              <a:defRPr/>
            </a:pPr>
            <a:endParaRPr lang="fr-CH" altLang="fr-FR" sz="1400" dirty="0" smtClean="0">
              <a:ea typeface="+mn-ea"/>
              <a:cs typeface="+mn-cs"/>
            </a:endParaRPr>
          </a:p>
        </p:txBody>
      </p:sp>
      <p:sp>
        <p:nvSpPr>
          <p:cNvPr id="28676" name="Text Placeholder 6"/>
          <p:cNvSpPr txBox="1">
            <a:spLocks/>
          </p:cNvSpPr>
          <p:nvPr/>
        </p:nvSpPr>
        <p:spPr bwMode="auto">
          <a:xfrm>
            <a:off x="4356100" y="1557338"/>
            <a:ext cx="4041775" cy="454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spcBef>
                <a:spcPts val="2000"/>
              </a:spcBef>
              <a:buClr>
                <a:schemeClr val="accent1"/>
              </a:buClr>
              <a:buFont typeface="Wingdings 2" charset="0"/>
              <a:buNone/>
            </a:pPr>
            <a:r>
              <a:rPr lang="ar-LB" b="1" dirty="0" smtClean="0">
                <a:solidFill>
                  <a:srgbClr val="595959"/>
                </a:solidFill>
                <a:latin typeface="Century Gothic" charset="0"/>
                <a:cs typeface="Century Gothic" charset="0"/>
              </a:rPr>
              <a:t>القانون الدولي العرفي</a:t>
            </a:r>
          </a:p>
        </p:txBody>
      </p:sp>
      <p:sp>
        <p:nvSpPr>
          <p:cNvPr id="16" name="Content Placeholder 7"/>
          <p:cNvSpPr>
            <a:spLocks noGrp="1"/>
          </p:cNvSpPr>
          <p:nvPr>
            <p:ph sz="quarter" idx="4294967295"/>
          </p:nvPr>
        </p:nvSpPr>
        <p:spPr>
          <a:xfrm>
            <a:off x="4284663" y="2205038"/>
            <a:ext cx="4391025" cy="4679950"/>
          </a:xfrm>
        </p:spPr>
        <p:txBody>
          <a:bodyPr/>
          <a:lstStyle/>
          <a:p>
            <a:pPr algn="r" rtl="1" eaLnBrk="1" hangingPunct="1">
              <a:buFont typeface="Wingdings" charset="2"/>
              <a:buChar char="§"/>
              <a:defRPr/>
            </a:pPr>
            <a:r>
              <a:rPr lang="ar-LB" altLang="fr-FR" sz="1700" dirty="0" smtClean="0">
                <a:ea typeface="+mn-ea"/>
                <a:cs typeface="+mn-cs"/>
              </a:rPr>
              <a:t>الإبادة والجرائم ضدّ الإنسانية، وجرائم الحرب – نظام المحكمة الجنائية الدولية سنة 1998</a:t>
            </a:r>
          </a:p>
          <a:p>
            <a:pPr algn="r" rtl="1" eaLnBrk="1" hangingPunct="1">
              <a:buFont typeface="Wingdings" charset="2"/>
              <a:buChar char="§"/>
              <a:defRPr/>
            </a:pPr>
            <a:r>
              <a:rPr lang="ar-LB" altLang="fr-FR" sz="1700" dirty="0" smtClean="0">
                <a:ea typeface="+mn-ea"/>
                <a:cs typeface="+mn-cs"/>
              </a:rPr>
              <a:t>الإبعاد والنقل القسري للمدنيّين (المادتان السابعة والثامنة)</a:t>
            </a:r>
          </a:p>
          <a:p>
            <a:pPr algn="r" rtl="1" eaLnBrk="1" hangingPunct="1">
              <a:buFont typeface="Wingdings" charset="2"/>
              <a:buChar char="§"/>
              <a:defRPr/>
            </a:pPr>
            <a:r>
              <a:rPr lang="ar-LB" altLang="fr-FR" sz="1700" dirty="0" smtClean="0">
                <a:ea typeface="+mn-ea"/>
                <a:cs typeface="+mn-cs"/>
              </a:rPr>
              <a:t>المسؤولية عن التهجير التعسّفي</a:t>
            </a:r>
          </a:p>
          <a:p>
            <a:pPr algn="r" rtl="1" eaLnBrk="1" hangingPunct="1">
              <a:buFont typeface="Wingdings" charset="2"/>
              <a:buChar char="§"/>
              <a:defRPr/>
            </a:pPr>
            <a:r>
              <a:rPr lang="ar-LB" altLang="fr-FR" sz="1700" dirty="0" smtClean="0">
                <a:ea typeface="+mn-ea"/>
                <a:cs typeface="+mn-cs"/>
              </a:rPr>
              <a:t>التهجير التعسفي الذي يعاقب عليه القانون</a:t>
            </a: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26988"/>
            <a:ext cx="8229600" cy="1268413"/>
          </a:xfrm>
        </p:spPr>
        <p:txBody>
          <a:bodyPr/>
          <a:lstStyle/>
          <a:p>
            <a:pPr algn="r" rtl="1" eaLnBrk="1" hangingPunct="1"/>
            <a:r>
              <a:rPr lang="ar-LB" b="1" dirty="0" smtClean="0">
                <a:latin typeface="Century Gothic" charset="0"/>
                <a:ea typeface="MS PGothic" charset="0"/>
                <a:cs typeface="MS PGothic" charset="0"/>
              </a:rPr>
              <a:t>المبادئ التوجيهية</a:t>
            </a:r>
            <a:endParaRPr lang="fr-CH" b="1" dirty="0">
              <a:latin typeface="Century Gothic" charset="0"/>
              <a:ea typeface="MS PGothic" charset="0"/>
              <a:cs typeface="MS PGothic" charset="0"/>
            </a:endParaRPr>
          </a:p>
        </p:txBody>
      </p:sp>
      <p:sp>
        <p:nvSpPr>
          <p:cNvPr id="3" name="Content Placeholder 2"/>
          <p:cNvSpPr>
            <a:spLocks noGrp="1"/>
          </p:cNvSpPr>
          <p:nvPr>
            <p:ph sz="half" idx="1"/>
          </p:nvPr>
        </p:nvSpPr>
        <p:spPr>
          <a:xfrm>
            <a:off x="3995738" y="1557338"/>
            <a:ext cx="4679950" cy="4824412"/>
          </a:xfrm>
        </p:spPr>
        <p:txBody>
          <a:bodyPr rtlCol="0">
            <a:normAutofit fontScale="70000" lnSpcReduction="20000"/>
          </a:bodyPr>
          <a:lstStyle/>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اعتمدت سنة 1998 من قبل لجنة حقوق الإنسان التابعة للأمم المتّحدة</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تؤكّد على 30 مبدأ من القانون الدولي </a:t>
            </a:r>
            <a:endParaRPr lang="en-US" altLang="fr-FR" sz="3200" dirty="0" smtClean="0">
              <a:solidFill>
                <a:schemeClr val="tx1">
                  <a:lumMod val="65000"/>
                  <a:lumOff val="35000"/>
                </a:schemeClr>
              </a:solidFill>
              <a:ea typeface="ＭＳ Ｐゴシック" pitchFamily="34" charset="-128"/>
              <a:cs typeface="+mn-cs"/>
            </a:endParaRP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تشمل جميع مراحل التهجير</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تمنح </a:t>
            </a:r>
            <a:r>
              <a:rPr lang="ar-LB" altLang="fr-FR" sz="3200" dirty="0" smtClean="0">
                <a:solidFill>
                  <a:schemeClr val="accent6">
                    <a:lumMod val="75000"/>
                  </a:schemeClr>
                </a:solidFill>
                <a:ea typeface="ＭＳ Ｐゴシック" pitchFamily="34" charset="-128"/>
                <a:cs typeface="+mn-cs"/>
              </a:rPr>
              <a:t>مقاربة ترتكز على حقوق الإنسان</a:t>
            </a:r>
            <a:r>
              <a:rPr lang="ar-LB" altLang="fr-FR" sz="3200" b="1" dirty="0" smtClean="0">
                <a:solidFill>
                  <a:schemeClr val="accent6">
                    <a:lumMod val="75000"/>
                  </a:schemeClr>
                </a:solidFill>
                <a:ea typeface="ＭＳ Ｐゴシック" pitchFamily="34" charset="-128"/>
                <a:cs typeface="+mn-cs"/>
              </a:rPr>
              <a:t> </a:t>
            </a:r>
            <a:r>
              <a:rPr lang="ar-LB" altLang="fr-FR" sz="3200" dirty="0" smtClean="0">
                <a:solidFill>
                  <a:schemeClr val="tx1">
                    <a:lumMod val="65000"/>
                    <a:lumOff val="35000"/>
                  </a:schemeClr>
                </a:solidFill>
                <a:ea typeface="ＭＳ Ｐゴシック" pitchFamily="34" charset="-128"/>
                <a:cs typeface="+mn-cs"/>
              </a:rPr>
              <a:t>لحماية المهجّرين ودعمهم</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تشكل إرشادًا للدول ولآخرين</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تحدّد معايير القانون الدولي لحقوق الإنسان والقانون الدولي الإنساني ذات الصلة</a:t>
            </a:r>
          </a:p>
          <a:p>
            <a:pPr algn="r" rtl="1" eaLnBrk="1" fontAlgn="auto" hangingPunct="1">
              <a:spcAft>
                <a:spcPts val="0"/>
              </a:spcAft>
              <a:buFont typeface="Wingdings" charset="2"/>
              <a:buChar char="§"/>
              <a:defRPr/>
            </a:pPr>
            <a:r>
              <a:rPr lang="ar-LB" altLang="fr-FR" sz="3200" dirty="0" smtClean="0">
                <a:solidFill>
                  <a:schemeClr val="tx1">
                    <a:lumMod val="65000"/>
                    <a:lumOff val="35000"/>
                  </a:schemeClr>
                </a:solidFill>
                <a:ea typeface="ＭＳ Ｐゴシック" pitchFamily="34" charset="-128"/>
                <a:cs typeface="+mn-cs"/>
              </a:rPr>
              <a:t>تشكل أداة عمليّة</a:t>
            </a:r>
          </a:p>
          <a:p>
            <a:pPr marL="0" indent="0" eaLnBrk="1" fontAlgn="auto" hangingPunct="1">
              <a:spcAft>
                <a:spcPts val="0"/>
              </a:spcAft>
              <a:buFontTx/>
              <a:buNone/>
              <a:defRPr/>
            </a:pPr>
            <a:endParaRPr lang="fr-CH" dirty="0">
              <a:solidFill>
                <a:schemeClr val="tx1">
                  <a:lumMod val="65000"/>
                  <a:lumOff val="35000"/>
                </a:schemeClr>
              </a:solidFill>
              <a:ea typeface="+mn-ea"/>
              <a:cs typeface="+mn-cs"/>
            </a:endParaRPr>
          </a:p>
        </p:txBody>
      </p:sp>
      <p:pic>
        <p:nvPicPr>
          <p:cNvPr id="30723" name="Picture 2" descr="C:\Users\jacopo.giorgi\Desktop\gpenglish-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8313" y="1557338"/>
            <a:ext cx="3241675" cy="4103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re 1"/>
          <p:cNvSpPr>
            <a:spLocks noGrp="1"/>
          </p:cNvSpPr>
          <p:nvPr>
            <p:ph type="title"/>
          </p:nvPr>
        </p:nvSpPr>
        <p:spPr>
          <a:xfrm>
            <a:off x="323850" y="0"/>
            <a:ext cx="8424863" cy="1268413"/>
          </a:xfrm>
        </p:spPr>
        <p:txBody>
          <a:bodyPr/>
          <a:lstStyle/>
          <a:p>
            <a:pPr algn="r" rtl="1" eaLnBrk="1" hangingPunct="1"/>
            <a:r>
              <a:rPr lang="ar-LB" sz="2800" b="1" dirty="0" smtClean="0">
                <a:latin typeface="Century Gothic" charset="0"/>
                <a:ea typeface="MS PGothic" charset="0"/>
                <a:cs typeface="MS PGothic" charset="0"/>
              </a:rPr>
              <a:t>منع التهجير التعسّفي</a:t>
            </a:r>
            <a:endParaRPr lang="fr-FR" sz="2800" b="1" dirty="0">
              <a:latin typeface="Century Gothic" charset="0"/>
              <a:ea typeface="MS PGothic" charset="0"/>
              <a:cs typeface="MS PGothic" charset="0"/>
            </a:endParaRPr>
          </a:p>
        </p:txBody>
      </p:sp>
      <p:sp>
        <p:nvSpPr>
          <p:cNvPr id="30723" name="Espace réservé du contenu 2"/>
          <p:cNvSpPr>
            <a:spLocks noGrp="1"/>
          </p:cNvSpPr>
          <p:nvPr>
            <p:ph idx="1"/>
          </p:nvPr>
        </p:nvSpPr>
        <p:spPr>
          <a:xfrm>
            <a:off x="323850" y="1268413"/>
            <a:ext cx="8424863" cy="5113337"/>
          </a:xfrm>
        </p:spPr>
        <p:txBody>
          <a:bodyPr rtlCol="0">
            <a:normAutofit/>
          </a:bodyPr>
          <a:lstStyle/>
          <a:p>
            <a:pPr marL="0" indent="0" algn="r" rtl="1" eaLnBrk="1" fontAlgn="auto" hangingPunct="1">
              <a:lnSpc>
                <a:spcPct val="115000"/>
              </a:lnSpc>
              <a:spcAft>
                <a:spcPts val="0"/>
              </a:spcAft>
              <a:buFont typeface="Arial" charset="0"/>
              <a:buNone/>
              <a:defRPr/>
            </a:pPr>
            <a:r>
              <a:rPr lang="ar-LB" smtClean="0">
                <a:solidFill>
                  <a:schemeClr val="tx1">
                    <a:lumMod val="65000"/>
                    <a:lumOff val="35000"/>
                  </a:schemeClr>
                </a:solidFill>
                <a:latin typeface="Calibri" charset="0"/>
                <a:ea typeface="MS PGothic" charset="0"/>
                <a:cs typeface="Arial" charset="0"/>
              </a:rPr>
              <a:t>المبدأ </a:t>
            </a:r>
            <a:r>
              <a:rPr lang="ar-LB" smtClean="0">
                <a:solidFill>
                  <a:schemeClr val="tx1">
                    <a:lumMod val="65000"/>
                    <a:lumOff val="35000"/>
                  </a:schemeClr>
                </a:solidFill>
                <a:latin typeface="Calibri" charset="0"/>
                <a:ea typeface="MS PGothic" charset="0"/>
                <a:cs typeface="Arial" charset="0"/>
              </a:rPr>
              <a:t>التوجيهي</a:t>
            </a:r>
            <a:r>
              <a:rPr lang="ar-LB" smtClean="0">
                <a:solidFill>
                  <a:schemeClr val="tx1">
                    <a:lumMod val="65000"/>
                    <a:lumOff val="35000"/>
                  </a:schemeClr>
                </a:solidFill>
                <a:latin typeface="Calibri" charset="0"/>
                <a:ea typeface="MS PGothic" charset="0"/>
                <a:cs typeface="Arial" charset="0"/>
              </a:rPr>
              <a:t> </a:t>
            </a:r>
            <a:r>
              <a:rPr lang="ar-LB" dirty="0" smtClean="0">
                <a:solidFill>
                  <a:schemeClr val="tx1">
                    <a:lumMod val="65000"/>
                    <a:lumOff val="35000"/>
                  </a:schemeClr>
                </a:solidFill>
                <a:latin typeface="Calibri" charset="0"/>
                <a:ea typeface="MS PGothic" charset="0"/>
                <a:cs typeface="Arial" charset="0"/>
              </a:rPr>
              <a:t>السادس: حقّ الأشخاص في الحماية من التهجير التعسّفي</a:t>
            </a:r>
            <a:r>
              <a:rPr lang="fr-FR" dirty="0" smtClean="0">
                <a:solidFill>
                  <a:schemeClr val="tx1">
                    <a:lumMod val="65000"/>
                    <a:lumOff val="35000"/>
                  </a:schemeClr>
                </a:solidFill>
                <a:latin typeface="Calibri" charset="0"/>
                <a:ea typeface="MS PGothic" charset="0"/>
                <a:cs typeface="Arial" charset="0"/>
              </a:rPr>
              <a:t>:</a:t>
            </a:r>
            <a:endParaRPr lang="fr-FR" dirty="0">
              <a:solidFill>
                <a:schemeClr val="tx1">
                  <a:lumMod val="65000"/>
                  <a:lumOff val="35000"/>
                </a:schemeClr>
              </a:solidFill>
              <a:latin typeface="Calibri" charset="0"/>
              <a:ea typeface="MS PGothic" charset="0"/>
              <a:cs typeface="Arial" charset="0"/>
            </a:endParaRPr>
          </a:p>
        </p:txBody>
      </p:sp>
      <p:sp>
        <p:nvSpPr>
          <p:cNvPr id="4" name="Freccia a destra 3"/>
          <p:cNvSpPr/>
          <p:nvPr/>
        </p:nvSpPr>
        <p:spPr>
          <a:xfrm>
            <a:off x="2908300" y="2114550"/>
            <a:ext cx="2906713" cy="19288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it-IT" b="1" dirty="0" smtClean="0">
                <a:solidFill>
                  <a:srgbClr val="FF0000"/>
                </a:solidFill>
              </a:rPr>
              <a:t>      </a:t>
            </a:r>
            <a:r>
              <a:rPr lang="ar-LB" b="1" dirty="0" smtClean="0">
                <a:solidFill>
                  <a:schemeClr val="bg1"/>
                </a:solidFill>
              </a:rPr>
              <a:t>الإمتناع</a:t>
            </a:r>
          </a:p>
          <a:p>
            <a:pPr algn="ctr" rtl="1">
              <a:defRPr/>
            </a:pPr>
            <a:r>
              <a:rPr lang="ar-LB" b="1" dirty="0" smtClean="0">
                <a:solidFill>
                  <a:schemeClr val="bg1"/>
                </a:solidFill>
              </a:rPr>
              <a:t>المنع</a:t>
            </a:r>
          </a:p>
          <a:p>
            <a:pPr algn="ctr" rtl="1">
              <a:defRPr/>
            </a:pPr>
            <a:r>
              <a:rPr lang="ar-LB" b="1" dirty="0" smtClean="0">
                <a:solidFill>
                  <a:schemeClr val="bg1"/>
                </a:solidFill>
              </a:rPr>
              <a:t>التلافي</a:t>
            </a:r>
            <a:endParaRPr lang="it-IT" b="1" dirty="0">
              <a:solidFill>
                <a:schemeClr val="bg1"/>
              </a:solidFill>
            </a:endParaRPr>
          </a:p>
        </p:txBody>
      </p:sp>
      <p:sp>
        <p:nvSpPr>
          <p:cNvPr id="5" name="Ovale 4"/>
          <p:cNvSpPr/>
          <p:nvPr/>
        </p:nvSpPr>
        <p:spPr>
          <a:xfrm>
            <a:off x="6100763" y="2098675"/>
            <a:ext cx="2503487" cy="1655763"/>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LB" b="1" dirty="0" smtClean="0">
                <a:solidFill>
                  <a:srgbClr val="FFFFFF"/>
                </a:solidFill>
              </a:rPr>
              <a:t>التهجير التعسّفي</a:t>
            </a:r>
            <a:endParaRPr lang="it-IT" b="1" dirty="0">
              <a:solidFill>
                <a:srgbClr val="FFFFFF"/>
              </a:solidFill>
            </a:endParaRPr>
          </a:p>
        </p:txBody>
      </p:sp>
      <p:sp>
        <p:nvSpPr>
          <p:cNvPr id="6" name="Freccia a destra con strisce 6"/>
          <p:cNvSpPr/>
          <p:nvPr/>
        </p:nvSpPr>
        <p:spPr>
          <a:xfrm>
            <a:off x="427038" y="2185988"/>
            <a:ext cx="2071687" cy="1785937"/>
          </a:xfrm>
          <a:prstGeom prst="stripedRightArrow">
            <a:avLst>
              <a:gd name="adj1" fmla="val 50000"/>
              <a:gd name="adj2" fmla="val 48786"/>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ar-LB" b="1" dirty="0" smtClean="0">
              <a:solidFill>
                <a:schemeClr val="tx2"/>
              </a:solidFill>
            </a:endParaRPr>
          </a:p>
          <a:p>
            <a:pPr>
              <a:defRPr/>
            </a:pPr>
            <a:r>
              <a:rPr lang="ar-LB" b="1" dirty="0" smtClean="0">
                <a:solidFill>
                  <a:schemeClr val="tx2"/>
                </a:solidFill>
              </a:rPr>
              <a:t>الاحترام</a:t>
            </a:r>
          </a:p>
          <a:p>
            <a:pPr>
              <a:defRPr/>
            </a:pPr>
            <a:r>
              <a:rPr lang="ar-LB" b="1" dirty="0" smtClean="0">
                <a:solidFill>
                  <a:schemeClr val="tx2"/>
                </a:solidFill>
              </a:rPr>
              <a:t>الحماية</a:t>
            </a:r>
          </a:p>
          <a:p>
            <a:pPr>
              <a:defRPr/>
            </a:pPr>
            <a:r>
              <a:rPr lang="ar-LB" b="1" dirty="0" smtClean="0">
                <a:solidFill>
                  <a:schemeClr val="tx2"/>
                </a:solidFill>
              </a:rPr>
              <a:t>التحقيق</a:t>
            </a:r>
            <a:endParaRPr lang="it-IT" b="1" dirty="0">
              <a:solidFill>
                <a:schemeClr val="tx2"/>
              </a:solidFill>
            </a:endParaRPr>
          </a:p>
        </p:txBody>
      </p:sp>
      <p:graphicFrame>
        <p:nvGraphicFramePr>
          <p:cNvPr id="7" name="Diagram 3"/>
          <p:cNvGraphicFramePr/>
          <p:nvPr/>
        </p:nvGraphicFramePr>
        <p:xfrm>
          <a:off x="1492870" y="4043333"/>
          <a:ext cx="5688631" cy="23379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285750" y="0"/>
            <a:ext cx="8572500" cy="836613"/>
          </a:xfrm>
        </p:spPr>
        <p:txBody>
          <a:bodyPr/>
          <a:lstStyle/>
          <a:p>
            <a:pPr algn="r" rtl="1" eaLnBrk="1" hangingPunct="1"/>
            <a:r>
              <a:rPr lang="ar-LB" b="1" dirty="0" smtClean="0">
                <a:latin typeface="Century Gothic" charset="0"/>
                <a:ea typeface="MS PGothic" charset="0"/>
                <a:cs typeface="MS PGothic" charset="0"/>
              </a:rPr>
              <a:t>التلافي</a:t>
            </a:r>
            <a:endParaRPr lang="fr-CH" b="1" dirty="0">
              <a:latin typeface="Century Gothic" charset="0"/>
              <a:ea typeface="MS PGothic" charset="0"/>
              <a:cs typeface="MS PGothic" charset="0"/>
            </a:endParaRPr>
          </a:p>
        </p:txBody>
      </p:sp>
      <p:sp>
        <p:nvSpPr>
          <p:cNvPr id="34818" name="Espace réservé du texte 1"/>
          <p:cNvSpPr txBox="1">
            <a:spLocks/>
          </p:cNvSpPr>
          <p:nvPr/>
        </p:nvSpPr>
        <p:spPr bwMode="auto">
          <a:xfrm>
            <a:off x="323850" y="1052513"/>
            <a:ext cx="8496300" cy="72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r" rtl="1">
              <a:buClr>
                <a:schemeClr val="accent1"/>
              </a:buClr>
              <a:buFont typeface="Wingdings 2" charset="0"/>
              <a:buNone/>
            </a:pPr>
            <a:r>
              <a:rPr lang="ar-LB" sz="2000" b="1" dirty="0" smtClean="0">
                <a:solidFill>
                  <a:srgbClr val="595959"/>
                </a:solidFill>
                <a:latin typeface="Century Gothic" charset="0"/>
                <a:cs typeface="Century Gothic" charset="0"/>
              </a:rPr>
              <a:t>المبدأ التوجيهي السابع: مسؤولية الدولة في منع الشروط المؤدية إلى التهجير وتلافيها</a:t>
            </a:r>
            <a:endParaRPr lang="it-IT" sz="2000" b="1" dirty="0">
              <a:solidFill>
                <a:srgbClr val="595959"/>
              </a:solidFill>
              <a:latin typeface="Century Gothic" charset="0"/>
              <a:cs typeface="Century Gothic" charset="0"/>
            </a:endParaRPr>
          </a:p>
        </p:txBody>
      </p:sp>
      <p:sp>
        <p:nvSpPr>
          <p:cNvPr id="8" name="Segnaposto contenuto 2"/>
          <p:cNvSpPr>
            <a:spLocks noGrp="1"/>
          </p:cNvSpPr>
          <p:nvPr>
            <p:ph sz="half" idx="2"/>
          </p:nvPr>
        </p:nvSpPr>
        <p:spPr>
          <a:xfrm>
            <a:off x="468313" y="2028825"/>
            <a:ext cx="4391025" cy="3776663"/>
          </a:xfrm>
        </p:spPr>
        <p:txBody>
          <a:bodyPr rtlCol="0">
            <a:noAutofit/>
          </a:bodyPr>
          <a:lstStyle/>
          <a:p>
            <a:pPr marL="0" indent="0" algn="r" rtl="1" eaLnBrk="1" fontAlgn="auto" hangingPunct="1">
              <a:spcAft>
                <a:spcPts val="0"/>
              </a:spcAft>
              <a:buFontTx/>
              <a:buNone/>
              <a:defRPr/>
            </a:pPr>
            <a:r>
              <a:rPr lang="ar-LB" altLang="fr-FR" sz="2000" b="1" dirty="0" smtClean="0">
                <a:ea typeface="+mn-ea"/>
                <a:cs typeface="+mn-cs"/>
              </a:rPr>
              <a:t>الكوارث:</a:t>
            </a:r>
            <a:endParaRPr lang="it-IT" altLang="fr-FR" sz="2000" b="1" dirty="0" smtClean="0">
              <a:ea typeface="+mn-ea"/>
              <a:cs typeface="+mn-cs"/>
            </a:endParaRPr>
          </a:p>
          <a:p>
            <a:pPr algn="r" rtl="1" eaLnBrk="1" fontAlgn="auto" hangingPunct="1">
              <a:spcBef>
                <a:spcPts val="1400"/>
              </a:spcBef>
              <a:spcAft>
                <a:spcPts val="0"/>
              </a:spcAft>
              <a:buFont typeface="Wingdings" charset="2"/>
              <a:buChar char="§"/>
              <a:defRPr/>
            </a:pPr>
            <a:r>
              <a:rPr lang="ar-LB" dirty="0" smtClean="0">
                <a:ea typeface="+mn-ea"/>
                <a:cs typeface="+mn-cs"/>
              </a:rPr>
              <a:t>”ما من شيء اسمه كوارث ”طبيعية“، بل فقط مخاطر طبيعية“. مكتب الأمم المتّحدة للحد من مخاطر الكوارث</a:t>
            </a:r>
            <a:endParaRPr lang="en-US" dirty="0" smtClean="0">
              <a:ea typeface="+mn-ea"/>
              <a:cs typeface="+mn-cs"/>
            </a:endParaRPr>
          </a:p>
          <a:p>
            <a:pPr algn="r" rtl="1" eaLnBrk="1" fontAlgn="auto" hangingPunct="1">
              <a:spcBef>
                <a:spcPts val="1400"/>
              </a:spcBef>
              <a:spcAft>
                <a:spcPts val="0"/>
              </a:spcAft>
              <a:buFont typeface="Wingdings" charset="2"/>
              <a:buChar char="§"/>
              <a:defRPr/>
            </a:pPr>
            <a:r>
              <a:rPr lang="ar-LB" dirty="0" smtClean="0">
                <a:ea typeface="+mn-ea"/>
                <a:cs typeface="+mn-cs"/>
              </a:rPr>
              <a:t>إدارة الكوارث والتخفيف من وطأتها والتأهّب</a:t>
            </a:r>
          </a:p>
          <a:p>
            <a:pPr algn="r" rtl="1" eaLnBrk="1" fontAlgn="auto" hangingPunct="1">
              <a:spcBef>
                <a:spcPts val="1400"/>
              </a:spcBef>
              <a:spcAft>
                <a:spcPts val="0"/>
              </a:spcAft>
              <a:buFont typeface="Wingdings" charset="2"/>
              <a:buChar char="§"/>
              <a:defRPr/>
            </a:pPr>
            <a:r>
              <a:rPr lang="ar-LB" dirty="0" smtClean="0">
                <a:ea typeface="+mn-ea"/>
                <a:cs typeface="+mn-cs"/>
              </a:rPr>
              <a:t>أنظمة الإنذار المبكر</a:t>
            </a:r>
          </a:p>
        </p:txBody>
      </p:sp>
      <p:sp>
        <p:nvSpPr>
          <p:cNvPr id="9" name="Segnaposto contenuto 3"/>
          <p:cNvSpPr>
            <a:spLocks noGrp="1"/>
          </p:cNvSpPr>
          <p:nvPr>
            <p:ph sz="quarter" idx="4294967295"/>
          </p:nvPr>
        </p:nvSpPr>
        <p:spPr>
          <a:xfrm>
            <a:off x="5003800" y="2033588"/>
            <a:ext cx="3992563" cy="3843337"/>
          </a:xfrm>
        </p:spPr>
        <p:txBody>
          <a:bodyPr/>
          <a:lstStyle/>
          <a:p>
            <a:pPr marL="0" indent="0" algn="r" rtl="1" eaLnBrk="1" hangingPunct="1">
              <a:buFontTx/>
              <a:buNone/>
              <a:defRPr/>
            </a:pPr>
            <a:r>
              <a:rPr lang="ar-LB" b="1" dirty="0" smtClean="0">
                <a:latin typeface="Century Gothic"/>
                <a:ea typeface="MS PGothic" charset="0"/>
                <a:cs typeface="Century Gothic"/>
              </a:rPr>
              <a:t>النزاعات:</a:t>
            </a:r>
            <a:r>
              <a:rPr lang="it-IT" b="1" dirty="0" smtClean="0">
                <a:latin typeface="Century Gothic"/>
                <a:ea typeface="MS PGothic" charset="0"/>
                <a:cs typeface="Century Gothic"/>
              </a:rPr>
              <a:t>  </a:t>
            </a:r>
            <a:endParaRPr lang="it-IT" b="1" dirty="0">
              <a:latin typeface="Century Gothic"/>
              <a:ea typeface="MS PGothic" charset="0"/>
              <a:cs typeface="Century Gothic"/>
            </a:endParaRPr>
          </a:p>
          <a:p>
            <a:pPr algn="r" rtl="1" eaLnBrk="1" hangingPunct="1">
              <a:spcBef>
                <a:spcPts val="1400"/>
              </a:spcBef>
              <a:buFont typeface="Wingdings" charset="2"/>
              <a:buChar char="§"/>
              <a:defRPr/>
            </a:pPr>
            <a:r>
              <a:rPr lang="ar-LB" sz="1800" dirty="0" smtClean="0">
                <a:latin typeface="Century Gothic"/>
                <a:ea typeface="MS PGothic" charset="0"/>
                <a:cs typeface="Century Gothic"/>
              </a:rPr>
              <a:t>حماية حقوق المدنيّين، ودولة القانون، والمشاركة، ومستوى معيشي لائق</a:t>
            </a:r>
          </a:p>
          <a:p>
            <a:pPr algn="r" rtl="1" eaLnBrk="1" hangingPunct="1">
              <a:spcBef>
                <a:spcPts val="1400"/>
              </a:spcBef>
              <a:buFont typeface="Wingdings" charset="2"/>
              <a:buChar char="§"/>
              <a:defRPr/>
            </a:pPr>
            <a:r>
              <a:rPr lang="ar-LB" sz="1800" dirty="0" smtClean="0">
                <a:latin typeface="Century Gothic"/>
                <a:ea typeface="MS PGothic" charset="0"/>
                <a:cs typeface="Century Gothic"/>
              </a:rPr>
              <a:t>منع انتهاكات القانون الإنساني الدولي التي من شأنها التسبّب بالتهجير</a:t>
            </a:r>
          </a:p>
          <a:p>
            <a:pPr algn="r" rtl="1" eaLnBrk="1" hangingPunct="1">
              <a:spcBef>
                <a:spcPts val="1400"/>
              </a:spcBef>
              <a:buFont typeface="Wingdings" charset="2"/>
              <a:buChar char="§"/>
              <a:defRPr/>
            </a:pPr>
            <a:r>
              <a:rPr lang="ar-LB" sz="1800" dirty="0" smtClean="0">
                <a:latin typeface="Century Gothic"/>
                <a:ea typeface="MS PGothic" charset="0"/>
                <a:cs typeface="Century Gothic"/>
              </a:rPr>
              <a:t>الحوار مع جميع الأطراف، والتواصل مع الأجهزة الأمنية، والتدريب</a:t>
            </a:r>
          </a:p>
          <a:p>
            <a:pPr algn="r" rtl="1" eaLnBrk="1" hangingPunct="1">
              <a:spcBef>
                <a:spcPts val="1400"/>
              </a:spcBef>
              <a:buFont typeface="Wingdings" charset="2"/>
              <a:buChar char="§"/>
              <a:defRPr/>
            </a:pPr>
            <a:r>
              <a:rPr lang="ar-LB" sz="1800" dirty="0" smtClean="0">
                <a:latin typeface="Century Gothic"/>
                <a:ea typeface="MS PGothic" charset="0"/>
                <a:cs typeface="Century Gothic"/>
              </a:rPr>
              <a:t>مكافحة الإفلات من العقاب</a:t>
            </a:r>
            <a:endParaRPr lang="en-US" sz="1800" dirty="0" smtClean="0">
              <a:latin typeface="Century Gothic"/>
              <a:ea typeface="MS PGothic" charset="0"/>
              <a:cs typeface="Century Gothic"/>
            </a:endParaRPr>
          </a:p>
          <a:p>
            <a:pPr algn="r" rtl="1" eaLnBrk="1" hangingPunct="1">
              <a:spcBef>
                <a:spcPts val="1400"/>
              </a:spcBef>
              <a:buFont typeface="Wingdings" charset="2"/>
              <a:buChar char="§"/>
              <a:defRPr/>
            </a:pPr>
            <a:r>
              <a:rPr lang="ar-LB" sz="1800" dirty="0" smtClean="0">
                <a:latin typeface="Century Gothic"/>
                <a:ea typeface="MS PGothic" charset="0"/>
                <a:cs typeface="Century Gothic"/>
              </a:rPr>
              <a:t>تجريم التهجير الإعتباطي </a:t>
            </a:r>
          </a:p>
          <a:p>
            <a:pPr marL="0" indent="0" eaLnBrk="1" hangingPunct="1">
              <a:buFontTx/>
              <a:buNone/>
              <a:defRPr/>
            </a:pPr>
            <a:endParaRPr lang="it-IT" sz="1800" dirty="0">
              <a:latin typeface="Century Gothic"/>
              <a:ea typeface="MS PGothic" charset="0"/>
              <a:cs typeface="Century Gothic"/>
            </a:endParaRPr>
          </a:p>
          <a:p>
            <a:pPr marL="0" indent="0" eaLnBrk="1" hangingPunct="1">
              <a:buFontTx/>
              <a:buNone/>
              <a:defRPr/>
            </a:pPr>
            <a:endParaRPr lang="it-IT" u="sng" dirty="0">
              <a:latin typeface="Century Gothic"/>
              <a:ea typeface="MS PGothic" charset="0"/>
              <a:cs typeface="Century Gothic"/>
            </a:endParaRPr>
          </a:p>
        </p:txBody>
      </p:sp>
      <p:sp>
        <p:nvSpPr>
          <p:cNvPr id="14" name="Rettangolo arrotondato 4"/>
          <p:cNvSpPr/>
          <p:nvPr/>
        </p:nvSpPr>
        <p:spPr>
          <a:xfrm>
            <a:off x="2700511" y="4725144"/>
            <a:ext cx="3095625" cy="151288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ar-LB" b="1" dirty="0" smtClean="0"/>
              <a:t>القانون النموذجي لتسهيل وتنظيم المساعدات الدولية للإغاثة والإنعاش في حالات الكوارث 2013</a:t>
            </a:r>
            <a:endParaRPr lang="it-IT" b="1" dirty="0"/>
          </a:p>
        </p:txBody>
      </p:sp>
      <p:pic>
        <p:nvPicPr>
          <p:cNvPr id="15" name="Picture 4" descr="C:\Users\utente\Desktop\IFRC-logo.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15816" y="5893841"/>
            <a:ext cx="2663825" cy="271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323850" y="0"/>
            <a:ext cx="8229600" cy="1196975"/>
          </a:xfrm>
        </p:spPr>
        <p:txBody>
          <a:bodyPr/>
          <a:lstStyle/>
          <a:p>
            <a:pPr algn="r" rtl="1" eaLnBrk="1" hangingPunct="1"/>
            <a:r>
              <a:rPr lang="ar-LB" sz="3200" b="1" dirty="0" smtClean="0">
                <a:latin typeface="Century Gothic" charset="0"/>
                <a:ea typeface="MS PGothic" charset="0"/>
                <a:cs typeface="MS PGothic" charset="0"/>
              </a:rPr>
              <a:t>حماية المهجّرين: المبادئ التوجيهية 10 إلى 23</a:t>
            </a:r>
            <a:endParaRPr lang="fr-CH" sz="3200" b="1" dirty="0">
              <a:latin typeface="Century Gothic" charset="0"/>
              <a:ea typeface="MS PGothic" charset="0"/>
              <a:cs typeface="MS PGothic" charset="0"/>
            </a:endParaRPr>
          </a:p>
        </p:txBody>
      </p:sp>
      <p:graphicFrame>
        <p:nvGraphicFramePr>
          <p:cNvPr id="5" name="Table 4"/>
          <p:cNvGraphicFramePr>
            <a:graphicFrameLocks noGrp="1"/>
          </p:cNvGraphicFramePr>
          <p:nvPr/>
        </p:nvGraphicFramePr>
        <p:xfrm>
          <a:off x="395288" y="1628775"/>
          <a:ext cx="8137525" cy="3600450"/>
        </p:xfrm>
        <a:graphic>
          <a:graphicData uri="http://schemas.openxmlformats.org/drawingml/2006/table">
            <a:tbl>
              <a:tblPr/>
              <a:tblGrid>
                <a:gridCol w="4069492"/>
                <a:gridCol w="4068033"/>
              </a:tblGrid>
              <a:tr h="16351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tx2">
                              <a:lumMod val="75000"/>
                            </a:schemeClr>
                          </a:solidFill>
                          <a:effectLst/>
                          <a:latin typeface="Century Gothic"/>
                          <a:ea typeface="MS PGothic" charset="0"/>
                          <a:cs typeface="Century Gothic"/>
                        </a:rPr>
                        <a:t>ب. الحقوق الإقتصادية والإجتماعية والثقافية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المرتبطة بالغذاء والسكن والصحّة والتعليم الأساسي</a:t>
                      </a:r>
                      <a:endParaRPr kumimoji="0" lang="ar-LB" sz="2000" b="1" i="0" u="none" strike="noStrike" cap="none" normalizeH="0" baseline="0" dirty="0" smtClean="0">
                        <a:ln>
                          <a:noFill/>
                        </a:ln>
                        <a:solidFill>
                          <a:schemeClr val="tx2">
                            <a:lumMod val="75000"/>
                          </a:schemeClr>
                        </a:solidFill>
                        <a:effectLst/>
                        <a:latin typeface="Century Gothic"/>
                        <a:ea typeface="MS PGothic" charset="0"/>
                        <a:cs typeface="Century Gothic"/>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70D13"/>
                          </a:solidFill>
                          <a:effectLst/>
                          <a:latin typeface="Century Gothic"/>
                          <a:ea typeface="MS PGothic" charset="0"/>
                          <a:cs typeface="Century Gothic"/>
                        </a:rPr>
                        <a:t> </a:t>
                      </a: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accent6">
                              <a:lumMod val="75000"/>
                            </a:schemeClr>
                          </a:solidFill>
                          <a:effectLst/>
                          <a:latin typeface="Century Gothic"/>
                          <a:ea typeface="MS PGothic" charset="0"/>
                          <a:cs typeface="Century Gothic"/>
                        </a:rPr>
                        <a:t>أ. الحقوق المدنية والسياسية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المرتبطة بحياة الناس وأمنهم ورفاههم الجسدي ووحدة عائلتهم.</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r>
              <a:tr h="19653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tx2">
                              <a:lumMod val="75000"/>
                            </a:schemeClr>
                          </a:solidFill>
                          <a:effectLst/>
                          <a:latin typeface="Century Gothic"/>
                          <a:ea typeface="MS PGothic" charset="0"/>
                          <a:cs typeface="Century Gothic"/>
                        </a:rPr>
                        <a:t>ج. الحقوق الإقتصادية والإجتماعية والثقافية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المرتبطة بالمسكن والأرض والملكيّة وسبل العيش والتعليم الثانوي والعالي</a:t>
                      </a:r>
                      <a:endParaRPr kumimoji="0" lang="ar-LB" sz="2000" b="1" i="0" u="none" strike="noStrike" cap="none" normalizeH="0" baseline="0" dirty="0" smtClean="0">
                        <a:ln>
                          <a:noFill/>
                        </a:ln>
                        <a:solidFill>
                          <a:schemeClr val="tx2">
                            <a:lumMod val="75000"/>
                          </a:schemeClr>
                        </a:solidFill>
                        <a:effectLst/>
                        <a:latin typeface="Century Gothic"/>
                        <a:ea typeface="MS PGothic" charset="0"/>
                        <a:cs typeface="Century Gothic"/>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LB" sz="2000" b="1" i="0" u="none" strike="noStrike" cap="none" normalizeH="0" baseline="0" dirty="0" smtClean="0">
                          <a:ln>
                            <a:noFill/>
                          </a:ln>
                          <a:solidFill>
                            <a:schemeClr val="accent6">
                              <a:lumMod val="75000"/>
                            </a:schemeClr>
                          </a:solidFill>
                          <a:effectLst/>
                          <a:latin typeface="Century Gothic"/>
                          <a:ea typeface="MS PGothic" charset="0"/>
                          <a:cs typeface="Century Gothic"/>
                        </a:rPr>
                        <a:t>د. الحقوق المدنية والسياسية </a:t>
                      </a:r>
                      <a:r>
                        <a:rPr kumimoji="0" lang="ar-LB" sz="2000" b="1" i="0" u="none" strike="noStrike" cap="none" normalizeH="0" baseline="0" dirty="0" smtClean="0">
                          <a:ln>
                            <a:noFill/>
                          </a:ln>
                          <a:solidFill>
                            <a:schemeClr val="tx1"/>
                          </a:solidFill>
                          <a:effectLst/>
                          <a:latin typeface="Century Gothic"/>
                          <a:ea typeface="MS PGothic" charset="0"/>
                          <a:cs typeface="Century Gothic"/>
                        </a:rPr>
                        <a:t>المرتبطة بالمستندات الشخصية وحرية التنقّل والتعبير والرأي والدين والتصويت</a:t>
                      </a:r>
                      <a:endParaRPr kumimoji="0" lang="ar-LB" sz="2000" b="1" i="0" u="none" strike="noStrike" cap="none" normalizeH="0" baseline="0" dirty="0" smtClean="0">
                        <a:ln>
                          <a:noFill/>
                        </a:ln>
                        <a:solidFill>
                          <a:schemeClr val="accent6">
                            <a:lumMod val="75000"/>
                          </a:schemeClr>
                        </a:solidFill>
                        <a:effectLst/>
                        <a:latin typeface="Century Gothic"/>
                        <a:ea typeface="MS PGothic" charset="0"/>
                        <a:cs typeface="Century Gothic"/>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070D13"/>
                        </a:solidFill>
                        <a:effectLst/>
                        <a:latin typeface="Century Gothic"/>
                        <a:ea typeface="MS PGothic" charset="0"/>
                        <a:cs typeface="Century Gothic"/>
                      </a:endParaRPr>
                    </a:p>
                  </a:txBody>
                  <a:tcPr marL="91435" marR="91435" marT="45729" marB="45729" horzOverflow="overflow">
                    <a:lnL w="57150" cap="flat" cmpd="sng" algn="ctr">
                      <a:solidFill>
                        <a:prstClr val="white"/>
                      </a:solidFill>
                      <a:prstDash val="solid"/>
                      <a:round/>
                      <a:headEnd type="none" w="med" len="med"/>
                      <a:tailEnd type="none" w="med" len="med"/>
                    </a:lnL>
                    <a:lnR w="57150" cap="flat" cmpd="sng" algn="ctr">
                      <a:solidFill>
                        <a:prstClr val="white"/>
                      </a:solidFill>
                      <a:prstDash val="solid"/>
                      <a:round/>
                      <a:headEnd type="none" w="med" len="med"/>
                      <a:tailEnd type="none" w="med" len="med"/>
                    </a:lnR>
                    <a:lnT w="57150" cap="flat" cmpd="sng" algn="ctr">
                      <a:solidFill>
                        <a:prstClr val="white"/>
                      </a:solidFill>
                      <a:prstDash val="solid"/>
                      <a:round/>
                      <a:headEnd type="none" w="med" len="med"/>
                      <a:tailEnd type="none" w="med" len="med"/>
                    </a:lnT>
                    <a:lnB w="57150" cap="flat" cmpd="sng" algn="ctr">
                      <a:solidFill>
                        <a:prstClr val="white"/>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
        <p:nvSpPr>
          <p:cNvPr id="10" name="TextBox 1"/>
          <p:cNvSpPr txBox="1">
            <a:spLocks noChangeArrowheads="1"/>
          </p:cNvSpPr>
          <p:nvPr/>
        </p:nvSpPr>
        <p:spPr bwMode="auto">
          <a:xfrm>
            <a:off x="395288" y="5589588"/>
            <a:ext cx="65532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defRPr/>
            </a:pPr>
            <a:r>
              <a:rPr lang="en-GB" sz="1400" dirty="0" smtClean="0">
                <a:solidFill>
                  <a:schemeClr val="tx1">
                    <a:lumMod val="50000"/>
                    <a:lumOff val="50000"/>
                  </a:schemeClr>
                </a:solidFill>
                <a:latin typeface="Century Gothic"/>
                <a:cs typeface="Century Gothic"/>
              </a:rPr>
              <a:t>Source: UN secretary general’s representative on IDPs’ human rights</a:t>
            </a:r>
            <a:endParaRPr lang="en-US" sz="1400" dirty="0" smtClean="0">
              <a:solidFill>
                <a:schemeClr val="tx1">
                  <a:lumMod val="50000"/>
                  <a:lumOff val="50000"/>
                </a:schemeClr>
              </a:solidFill>
              <a:latin typeface="Century Gothic"/>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8520</TotalTime>
  <Words>2167</Words>
  <Application>Microsoft Office PowerPoint</Application>
  <PresentationFormat>On-screen Show (4:3)</PresentationFormat>
  <Paragraphs>224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Perception</vt:lpstr>
      <vt:lpstr>مقاربة لصناعة القوانين والسياسات مرتكزة على حقوق الإنسان</vt:lpstr>
      <vt:lpstr>الأهداف</vt:lpstr>
      <vt:lpstr>المعايير الدولية القانونية </vt:lpstr>
      <vt:lpstr>القانون الدولي</vt:lpstr>
      <vt:lpstr>القانون الدولي (II)</vt:lpstr>
      <vt:lpstr>المبادئ التوجيهية</vt:lpstr>
      <vt:lpstr>منع التهجير التعسّفي</vt:lpstr>
      <vt:lpstr>التلافي</vt:lpstr>
      <vt:lpstr>حماية المهجّرين: المبادئ التوجيهية 10 إلى 23</vt:lpstr>
      <vt:lpstr>حلول مستدامة: المبادئ التوجيهية 28 إلى 30 وإطار عمل اللجنة الدائمة المشتركة بين الوكالات</vt:lpstr>
      <vt:lpstr>Slide 11</vt:lpstr>
      <vt:lpstr>المعايير الإقليمية</vt:lpstr>
      <vt:lpstr>خاتمة</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375</cp:revision>
  <dcterms:created xsi:type="dcterms:W3CDTF">2008-09-19T08:19:15Z</dcterms:created>
  <dcterms:modified xsi:type="dcterms:W3CDTF">2017-01-19T01:20:20Z</dcterms:modified>
</cp:coreProperties>
</file>