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21"/>
  </p:notesMasterIdLst>
  <p:handoutMasterIdLst>
    <p:handoutMasterId r:id="rId22"/>
  </p:handoutMasterIdLst>
  <p:sldIdLst>
    <p:sldId id="326" r:id="rId2"/>
    <p:sldId id="309" r:id="rId3"/>
    <p:sldId id="337" r:id="rId4"/>
    <p:sldId id="343" r:id="rId5"/>
    <p:sldId id="344" r:id="rId6"/>
    <p:sldId id="345" r:id="rId7"/>
    <p:sldId id="347" r:id="rId8"/>
    <p:sldId id="348" r:id="rId9"/>
    <p:sldId id="349" r:id="rId10"/>
    <p:sldId id="350" r:id="rId11"/>
    <p:sldId id="351" r:id="rId12"/>
    <p:sldId id="352" r:id="rId13"/>
    <p:sldId id="353" r:id="rId14"/>
    <p:sldId id="354" r:id="rId15"/>
    <p:sldId id="355" r:id="rId16"/>
    <p:sldId id="356" r:id="rId17"/>
    <p:sldId id="357" r:id="rId18"/>
    <p:sldId id="358" r:id="rId19"/>
    <p:sldId id="359" r:id="rId2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D5EA"/>
    <a:srgbClr val="FF0000"/>
    <a:srgbClr val="CC3300"/>
    <a:srgbClr val="003366"/>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063" autoAdjust="0"/>
  </p:normalViewPr>
  <p:slideViewPr>
    <p:cSldViewPr>
      <p:cViewPr>
        <p:scale>
          <a:sx n="70" d="100"/>
          <a:sy n="70" d="100"/>
        </p:scale>
        <p:origin x="-691" y="1651"/>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98E92-5EB3-45AE-A489-377123E0971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977E4B39-395E-409B-98BE-4FA93A48E515}">
      <dgm:prSet phldrT="[Testo]"/>
      <dgm:spPr>
        <a:solidFill>
          <a:schemeClr val="tx2">
            <a:lumMod val="60000"/>
            <a:lumOff val="40000"/>
          </a:schemeClr>
        </a:solidFill>
      </dgm:spPr>
      <dgm:t>
        <a:bodyPr/>
        <a:lstStyle/>
        <a:p>
          <a:r>
            <a:rPr lang="ar-LB" dirty="0" smtClean="0"/>
            <a:t>خطة عمل</a:t>
          </a:r>
          <a:endParaRPr lang="it-IT" dirty="0"/>
        </a:p>
      </dgm:t>
    </dgm:pt>
    <dgm:pt modelId="{4EADCB83-ADB5-4846-8318-E354FF13C510}" type="parTrans" cxnId="{221B35A2-0BFB-4F75-B033-744BFB18F0B8}">
      <dgm:prSet/>
      <dgm:spPr/>
      <dgm:t>
        <a:bodyPr/>
        <a:lstStyle/>
        <a:p>
          <a:endParaRPr lang="it-IT"/>
        </a:p>
      </dgm:t>
    </dgm:pt>
    <dgm:pt modelId="{CCFF7A53-480C-4306-9512-9E08007AA88F}" type="sibTrans" cxnId="{221B35A2-0BFB-4F75-B033-744BFB18F0B8}">
      <dgm:prSet/>
      <dgm:spPr/>
      <dgm:t>
        <a:bodyPr/>
        <a:lstStyle/>
        <a:p>
          <a:endParaRPr lang="it-IT"/>
        </a:p>
      </dgm:t>
    </dgm:pt>
    <dgm:pt modelId="{EEAE1314-596C-466F-BCA9-6B2736B1F6F4}">
      <dgm:prSet phldrT="[Testo]"/>
      <dgm:spPr>
        <a:solidFill>
          <a:schemeClr val="accent6">
            <a:lumMod val="60000"/>
            <a:lumOff val="40000"/>
          </a:schemeClr>
        </a:solidFill>
      </dgm:spPr>
      <dgm:t>
        <a:bodyPr/>
        <a:lstStyle/>
        <a:p>
          <a:r>
            <a:rPr lang="ar-LB" dirty="0" smtClean="0"/>
            <a:t>الصياغة</a:t>
          </a:r>
          <a:endParaRPr lang="it-IT" dirty="0"/>
        </a:p>
      </dgm:t>
    </dgm:pt>
    <dgm:pt modelId="{A1528D58-02DE-4556-A9FE-091DC35F746B}" type="parTrans" cxnId="{78F54DB2-F44F-42BA-8EE9-C5CE55D7BDFE}">
      <dgm:prSet/>
      <dgm:spPr/>
      <dgm:t>
        <a:bodyPr/>
        <a:lstStyle/>
        <a:p>
          <a:endParaRPr lang="it-IT"/>
        </a:p>
      </dgm:t>
    </dgm:pt>
    <dgm:pt modelId="{3CEEA894-1CDF-457E-80EE-F68663D87FFD}" type="sibTrans" cxnId="{78F54DB2-F44F-42BA-8EE9-C5CE55D7BDFE}">
      <dgm:prSet/>
      <dgm:spPr/>
      <dgm:t>
        <a:bodyPr/>
        <a:lstStyle/>
        <a:p>
          <a:endParaRPr lang="it-IT"/>
        </a:p>
      </dgm:t>
    </dgm:pt>
    <dgm:pt modelId="{A75774D6-AE09-49AB-B87F-EBBBEE07C12A}">
      <dgm:prSet phldrT="[Testo]"/>
      <dgm:spPr>
        <a:solidFill>
          <a:schemeClr val="accent1">
            <a:lumMod val="60000"/>
            <a:lumOff val="40000"/>
          </a:schemeClr>
        </a:solidFill>
      </dgm:spPr>
      <dgm:t>
        <a:bodyPr/>
        <a:lstStyle/>
        <a:p>
          <a:r>
            <a:rPr lang="ar-LB" dirty="0" smtClean="0"/>
            <a:t>آلية تشاركية وآلية شفافة</a:t>
          </a:r>
        </a:p>
      </dgm:t>
    </dgm:pt>
    <dgm:pt modelId="{DA939069-CBBB-42E5-873E-4E227426262C}" type="parTrans" cxnId="{4D7809F6-AEA9-4D35-8E98-B365764FB8A3}">
      <dgm:prSet/>
      <dgm:spPr/>
      <dgm:t>
        <a:bodyPr/>
        <a:lstStyle/>
        <a:p>
          <a:endParaRPr lang="it-IT"/>
        </a:p>
      </dgm:t>
    </dgm:pt>
    <dgm:pt modelId="{38B4E34A-B37E-4F9C-815F-65D2A48E9A5A}" type="sibTrans" cxnId="{4D7809F6-AEA9-4D35-8E98-B365764FB8A3}">
      <dgm:prSet/>
      <dgm:spPr/>
      <dgm:t>
        <a:bodyPr/>
        <a:lstStyle/>
        <a:p>
          <a:endParaRPr lang="it-IT"/>
        </a:p>
      </dgm:t>
    </dgm:pt>
    <dgm:pt modelId="{49035141-FFCD-4607-8227-13740EA40201}">
      <dgm:prSet phldrT="[Testo]" custT="1"/>
      <dgm:spPr>
        <a:solidFill>
          <a:schemeClr val="tx2">
            <a:lumMod val="20000"/>
            <a:lumOff val="80000"/>
            <a:alpha val="90000"/>
          </a:schemeClr>
        </a:solidFill>
      </dgm:spPr>
      <dgm:t>
        <a:bodyPr/>
        <a:lstStyle/>
        <a:p>
          <a:pPr rtl="1"/>
          <a:r>
            <a:rPr lang="ar-LB" sz="1600" b="0" dirty="0" smtClean="0"/>
            <a:t>تحضير مسودة مدخلات</a:t>
          </a:r>
          <a:endParaRPr lang="it-IT" sz="1600" b="0" dirty="0"/>
        </a:p>
      </dgm:t>
    </dgm:pt>
    <dgm:pt modelId="{A5C806D6-3BDB-4AFD-B6E4-E7A9DA43C16A}" type="parTrans" cxnId="{D87C1FC8-5992-49FC-8545-7FBFAD0495DB}">
      <dgm:prSet/>
      <dgm:spPr/>
      <dgm:t>
        <a:bodyPr/>
        <a:lstStyle/>
        <a:p>
          <a:endParaRPr lang="en-US"/>
        </a:p>
      </dgm:t>
    </dgm:pt>
    <dgm:pt modelId="{071CBB5D-271B-41F0-9BE6-1229FFBB9402}" type="sibTrans" cxnId="{D87C1FC8-5992-49FC-8545-7FBFAD0495DB}">
      <dgm:prSet/>
      <dgm:spPr/>
      <dgm:t>
        <a:bodyPr/>
        <a:lstStyle/>
        <a:p>
          <a:endParaRPr lang="en-US"/>
        </a:p>
      </dgm:t>
    </dgm:pt>
    <dgm:pt modelId="{B52FAF51-DCF8-4429-853C-05CFD8993702}">
      <dgm:prSet phldrT="[Testo]" custT="1"/>
      <dgm:spPr>
        <a:solidFill>
          <a:schemeClr val="tx2">
            <a:lumMod val="20000"/>
            <a:lumOff val="80000"/>
            <a:alpha val="90000"/>
          </a:schemeClr>
        </a:solidFill>
      </dgm:spPr>
      <dgm:t>
        <a:bodyPr/>
        <a:lstStyle/>
        <a:p>
          <a:pPr rtl="1"/>
          <a:r>
            <a:rPr lang="ar-LB" sz="1600" b="0" dirty="0" smtClean="0"/>
            <a:t>التخطيط لاجتماعات والتحضير لها وعقدها</a:t>
          </a:r>
          <a:endParaRPr lang="it-IT" sz="1600" b="0" dirty="0"/>
        </a:p>
      </dgm:t>
    </dgm:pt>
    <dgm:pt modelId="{CC453DE7-73F0-408D-8049-4E8A9C523F33}" type="parTrans" cxnId="{C2DA24FF-03D9-45A4-B906-1D8E6F071BA6}">
      <dgm:prSet/>
      <dgm:spPr/>
    </dgm:pt>
    <dgm:pt modelId="{C6DEF21F-3FA0-44C7-8B55-B0039EB89A15}" type="sibTrans" cxnId="{C2DA24FF-03D9-45A4-B906-1D8E6F071BA6}">
      <dgm:prSet/>
      <dgm:spPr/>
    </dgm:pt>
    <dgm:pt modelId="{DF47470C-DC0B-402D-90DC-D0C06ED92175}">
      <dgm:prSet phldrT="[Testo]" custT="1"/>
      <dgm:spPr>
        <a:solidFill>
          <a:schemeClr val="tx2">
            <a:lumMod val="20000"/>
            <a:lumOff val="80000"/>
            <a:alpha val="90000"/>
          </a:schemeClr>
        </a:solidFill>
      </dgm:spPr>
      <dgm:t>
        <a:bodyPr/>
        <a:lstStyle/>
        <a:p>
          <a:pPr rtl="1"/>
          <a:r>
            <a:rPr lang="ar-LB" sz="1600" b="0" dirty="0" smtClean="0"/>
            <a:t>الإستشارات </a:t>
          </a:r>
          <a:endParaRPr lang="it-IT" sz="1600" b="0" dirty="0"/>
        </a:p>
      </dgm:t>
    </dgm:pt>
    <dgm:pt modelId="{B891E3B7-3C9C-474F-A2F4-6391BF959073}" type="parTrans" cxnId="{4C01C5EB-CBF9-42DE-BB7A-CF845F260E8B}">
      <dgm:prSet/>
      <dgm:spPr/>
    </dgm:pt>
    <dgm:pt modelId="{71574FFC-AB71-438A-BCB4-D5A7DF04D89E}" type="sibTrans" cxnId="{4C01C5EB-CBF9-42DE-BB7A-CF845F260E8B}">
      <dgm:prSet/>
      <dgm:spPr/>
    </dgm:pt>
    <dgm:pt modelId="{03DBAEC6-F2FD-46AE-9BCE-30B05C09A05D}">
      <dgm:prSet phldrT="[Testo]" custT="1"/>
      <dgm:spPr>
        <a:solidFill>
          <a:schemeClr val="tx2">
            <a:lumMod val="20000"/>
            <a:lumOff val="80000"/>
            <a:alpha val="90000"/>
          </a:schemeClr>
        </a:solidFill>
      </dgm:spPr>
      <dgm:t>
        <a:bodyPr/>
        <a:lstStyle/>
        <a:p>
          <a:pPr rtl="1"/>
          <a:r>
            <a:rPr lang="ar-LB" sz="1600" b="0" dirty="0" smtClean="0"/>
            <a:t>المراجعات</a:t>
          </a:r>
          <a:endParaRPr lang="it-IT" sz="1600" b="0" dirty="0"/>
        </a:p>
      </dgm:t>
    </dgm:pt>
    <dgm:pt modelId="{A6AA0E29-75F9-4F3A-BC34-EA1C2CD21BC3}" type="parTrans" cxnId="{42510BAB-6E65-465D-AD22-F501C6E0059B}">
      <dgm:prSet/>
      <dgm:spPr/>
    </dgm:pt>
    <dgm:pt modelId="{A86DB1CE-A8FC-48A2-90A4-798C4DD9CAB5}" type="sibTrans" cxnId="{42510BAB-6E65-465D-AD22-F501C6E0059B}">
      <dgm:prSet/>
      <dgm:spPr/>
    </dgm:pt>
    <dgm:pt modelId="{002DB277-AFB3-401C-904F-A1C778CA1F19}">
      <dgm:prSet phldrT="[Testo]" custT="1"/>
      <dgm:spPr>
        <a:solidFill>
          <a:schemeClr val="accent6">
            <a:lumMod val="20000"/>
            <a:lumOff val="80000"/>
            <a:alpha val="89804"/>
          </a:schemeClr>
        </a:solidFill>
      </dgm:spPr>
      <dgm:t>
        <a:bodyPr/>
        <a:lstStyle/>
        <a:p>
          <a:pPr rtl="1"/>
          <a:r>
            <a:rPr lang="ar-LB" sz="1600" dirty="0" smtClean="0"/>
            <a:t>ورقة عمل</a:t>
          </a:r>
          <a:endParaRPr lang="it-IT" sz="1600" dirty="0"/>
        </a:p>
      </dgm:t>
    </dgm:pt>
    <dgm:pt modelId="{0E0A2F70-6BA4-4E05-A45C-A89F75856230}" type="parTrans" cxnId="{7A351D9F-53BE-44A2-AE33-34C099181C7C}">
      <dgm:prSet/>
      <dgm:spPr/>
    </dgm:pt>
    <dgm:pt modelId="{6B45DFCF-A119-4A5F-9775-C50AA250AD44}" type="sibTrans" cxnId="{7A351D9F-53BE-44A2-AE33-34C099181C7C}">
      <dgm:prSet/>
      <dgm:spPr/>
    </dgm:pt>
    <dgm:pt modelId="{4E9D9EB8-0C3D-4186-8194-5942A13448B6}">
      <dgm:prSet phldrT="[Testo]" custT="1"/>
      <dgm:spPr>
        <a:solidFill>
          <a:schemeClr val="accent6">
            <a:lumMod val="20000"/>
            <a:lumOff val="80000"/>
            <a:alpha val="89804"/>
          </a:schemeClr>
        </a:solidFill>
      </dgm:spPr>
      <dgm:t>
        <a:bodyPr/>
        <a:lstStyle/>
        <a:p>
          <a:pPr rtl="1"/>
          <a:r>
            <a:rPr lang="ar-LB" sz="1600" dirty="0" smtClean="0"/>
            <a:t>المصطلحات الأساسية</a:t>
          </a:r>
          <a:endParaRPr lang="it-IT" sz="1600" dirty="0"/>
        </a:p>
      </dgm:t>
    </dgm:pt>
    <dgm:pt modelId="{F60CCC91-C675-4310-B8F3-B21E259504A8}" type="parTrans" cxnId="{B1DB7730-568D-4BA9-8302-F2E9A8FC0359}">
      <dgm:prSet/>
      <dgm:spPr/>
    </dgm:pt>
    <dgm:pt modelId="{B740D95A-A446-47F7-9A70-E130418743C6}" type="sibTrans" cxnId="{B1DB7730-568D-4BA9-8302-F2E9A8FC0359}">
      <dgm:prSet/>
      <dgm:spPr/>
    </dgm:pt>
    <dgm:pt modelId="{214F74D3-4BF4-4845-B5FD-B55D7F23CE6D}">
      <dgm:prSet phldrT="[Testo]" custT="1"/>
      <dgm:spPr>
        <a:solidFill>
          <a:schemeClr val="accent6">
            <a:lumMod val="20000"/>
            <a:lumOff val="80000"/>
            <a:alpha val="89804"/>
          </a:schemeClr>
        </a:solidFill>
      </dgm:spPr>
      <dgm:t>
        <a:bodyPr/>
        <a:lstStyle/>
        <a:p>
          <a:pPr rtl="1"/>
          <a:r>
            <a:rPr lang="ar-LB" sz="1600" dirty="0" smtClean="0"/>
            <a:t>ملخّص</a:t>
          </a:r>
          <a:endParaRPr lang="it-IT" sz="1600" dirty="0"/>
        </a:p>
      </dgm:t>
    </dgm:pt>
    <dgm:pt modelId="{DE6A82F8-BE6A-4245-A7F4-251F35D562DA}" type="parTrans" cxnId="{386AB187-6B5D-464F-BBDE-467B97495449}">
      <dgm:prSet/>
      <dgm:spPr/>
    </dgm:pt>
    <dgm:pt modelId="{FAE6FD64-DEC2-424E-AE00-8EA80AFE7910}" type="sibTrans" cxnId="{386AB187-6B5D-464F-BBDE-467B97495449}">
      <dgm:prSet/>
      <dgm:spPr/>
    </dgm:pt>
    <dgm:pt modelId="{6A2F3F03-08AD-4E1C-84A0-93A04FA32643}">
      <dgm:prSet phldrT="[Testo]" custT="1"/>
      <dgm:spPr>
        <a:solidFill>
          <a:schemeClr val="accent6">
            <a:lumMod val="20000"/>
            <a:lumOff val="80000"/>
            <a:alpha val="89804"/>
          </a:schemeClr>
        </a:solidFill>
      </dgm:spPr>
      <dgm:t>
        <a:bodyPr/>
        <a:lstStyle/>
        <a:p>
          <a:pPr rtl="1"/>
          <a:r>
            <a:rPr lang="ar-LB" sz="1600" dirty="0" smtClean="0"/>
            <a:t>دمج العناصر في مسودة شاملة</a:t>
          </a:r>
          <a:endParaRPr lang="it-IT" sz="1600" dirty="0"/>
        </a:p>
      </dgm:t>
    </dgm:pt>
    <dgm:pt modelId="{89236098-2F37-4F1E-94A3-7C8575C4A0F9}" type="parTrans" cxnId="{5D8917DF-7A4F-45EA-99E6-A35A69AEFE58}">
      <dgm:prSet/>
      <dgm:spPr/>
    </dgm:pt>
    <dgm:pt modelId="{6EE42069-EAA1-49E8-8651-A071FAC4711A}" type="sibTrans" cxnId="{5D8917DF-7A4F-45EA-99E6-A35A69AEFE58}">
      <dgm:prSet/>
      <dgm:spPr/>
    </dgm:pt>
    <dgm:pt modelId="{5E5A6EAA-9BEF-4E22-AF30-48A7A1130D1F}">
      <dgm:prSet phldrT="[Testo]"/>
      <dgm:spPr>
        <a:solidFill>
          <a:schemeClr val="accent1">
            <a:lumMod val="20000"/>
            <a:lumOff val="80000"/>
            <a:alpha val="90000"/>
          </a:schemeClr>
        </a:solidFill>
      </dgm:spPr>
      <dgm:t>
        <a:bodyPr/>
        <a:lstStyle/>
        <a:p>
          <a:pPr rtl="1"/>
          <a:r>
            <a:rPr lang="ar-LB" dirty="0" smtClean="0"/>
            <a:t>المهجّرون في صلب الآلية</a:t>
          </a:r>
          <a:endParaRPr lang="it-IT" dirty="0"/>
        </a:p>
      </dgm:t>
    </dgm:pt>
    <dgm:pt modelId="{56360E12-E6CF-45C3-B719-306176223C72}" type="parTrans" cxnId="{34B3F8F2-8988-4800-BB9A-EB41F8423C00}">
      <dgm:prSet/>
      <dgm:spPr/>
    </dgm:pt>
    <dgm:pt modelId="{0278950F-4C8C-4A0D-8AED-CA284721E52F}" type="sibTrans" cxnId="{34B3F8F2-8988-4800-BB9A-EB41F8423C00}">
      <dgm:prSet/>
      <dgm:spPr/>
    </dgm:pt>
    <dgm:pt modelId="{9A0C8C25-1CC2-4462-8E06-BAF7D53702A0}">
      <dgm:prSet phldrT="[Testo]"/>
      <dgm:spPr>
        <a:solidFill>
          <a:schemeClr val="accent1">
            <a:lumMod val="20000"/>
            <a:lumOff val="80000"/>
            <a:alpha val="90000"/>
          </a:schemeClr>
        </a:solidFill>
      </dgm:spPr>
      <dgm:t>
        <a:bodyPr/>
        <a:lstStyle/>
        <a:p>
          <a:pPr rtl="1"/>
          <a:r>
            <a:rPr lang="ar-LB" dirty="0" smtClean="0"/>
            <a:t>المعلومات والإستشارات والمشاركة</a:t>
          </a:r>
          <a:endParaRPr lang="it-IT" dirty="0"/>
        </a:p>
      </dgm:t>
    </dgm:pt>
    <dgm:pt modelId="{34E840AD-D538-40B2-8055-88190756F8B7}" type="parTrans" cxnId="{77EC2775-CD8E-442D-ABCD-FB22C4C1678A}">
      <dgm:prSet/>
      <dgm:spPr/>
    </dgm:pt>
    <dgm:pt modelId="{AEF82AD9-6E0D-4B2D-B689-D9FCE1A23064}" type="sibTrans" cxnId="{77EC2775-CD8E-442D-ABCD-FB22C4C1678A}">
      <dgm:prSet/>
      <dgm:spPr/>
    </dgm:pt>
    <dgm:pt modelId="{F2DF1C94-A8F2-432B-AC23-3357F0F54E6D}">
      <dgm:prSet phldrT="[Testo]"/>
      <dgm:spPr>
        <a:solidFill>
          <a:schemeClr val="accent1">
            <a:lumMod val="20000"/>
            <a:lumOff val="80000"/>
            <a:alpha val="90000"/>
          </a:schemeClr>
        </a:solidFill>
      </dgm:spPr>
      <dgm:t>
        <a:bodyPr/>
        <a:lstStyle/>
        <a:p>
          <a:pPr rtl="1"/>
          <a:r>
            <a:rPr lang="ar-LB" dirty="0" smtClean="0"/>
            <a:t>نشر النيات والتحديثات دوريًا</a:t>
          </a:r>
          <a:endParaRPr lang="it-IT" dirty="0"/>
        </a:p>
      </dgm:t>
    </dgm:pt>
    <dgm:pt modelId="{052BCC2F-B569-42F2-9335-0A38E8E54D14}" type="parTrans" cxnId="{7688C450-3598-438C-88F8-4FC1F8B731E2}">
      <dgm:prSet/>
      <dgm:spPr/>
    </dgm:pt>
    <dgm:pt modelId="{EAB9CC92-74AF-439C-96EE-D95FC9622B70}" type="sibTrans" cxnId="{7688C450-3598-438C-88F8-4FC1F8B731E2}">
      <dgm:prSet/>
      <dgm:spPr/>
    </dgm:pt>
    <dgm:pt modelId="{4FC250A1-89D0-4EB9-A5AB-F49C5F323F45}" type="pres">
      <dgm:prSet presAssocID="{A5A98E92-5EB3-45AE-A489-377123E09715}" presName="Name0" presStyleCnt="0">
        <dgm:presLayoutVars>
          <dgm:dir/>
          <dgm:animLvl val="lvl"/>
          <dgm:resizeHandles val="exact"/>
        </dgm:presLayoutVars>
      </dgm:prSet>
      <dgm:spPr/>
      <dgm:t>
        <a:bodyPr/>
        <a:lstStyle/>
        <a:p>
          <a:endParaRPr lang="it-IT"/>
        </a:p>
      </dgm:t>
    </dgm:pt>
    <dgm:pt modelId="{C752F7B3-CBC4-4C7B-B882-0BFA11C1EFED}" type="pres">
      <dgm:prSet presAssocID="{977E4B39-395E-409B-98BE-4FA93A48E515}" presName="linNode" presStyleCnt="0"/>
      <dgm:spPr/>
    </dgm:pt>
    <dgm:pt modelId="{F7196835-7925-4630-95FB-9A7BE9888A1C}" type="pres">
      <dgm:prSet presAssocID="{977E4B39-395E-409B-98BE-4FA93A48E515}" presName="parentText" presStyleLbl="node1" presStyleIdx="0" presStyleCnt="3" custScaleX="104211">
        <dgm:presLayoutVars>
          <dgm:chMax val="1"/>
          <dgm:bulletEnabled val="1"/>
        </dgm:presLayoutVars>
      </dgm:prSet>
      <dgm:spPr/>
      <dgm:t>
        <a:bodyPr/>
        <a:lstStyle/>
        <a:p>
          <a:endParaRPr lang="it-IT"/>
        </a:p>
      </dgm:t>
    </dgm:pt>
    <dgm:pt modelId="{B3A2D1D2-D3AE-441F-9A9A-9BCBB539EE27}" type="pres">
      <dgm:prSet presAssocID="{977E4B39-395E-409B-98BE-4FA93A48E515}" presName="descendantText" presStyleLbl="alignAccFollowNode1" presStyleIdx="0" presStyleCnt="3" custScaleX="136005">
        <dgm:presLayoutVars>
          <dgm:bulletEnabled val="1"/>
        </dgm:presLayoutVars>
      </dgm:prSet>
      <dgm:spPr/>
      <dgm:t>
        <a:bodyPr/>
        <a:lstStyle/>
        <a:p>
          <a:endParaRPr lang="it-IT"/>
        </a:p>
      </dgm:t>
    </dgm:pt>
    <dgm:pt modelId="{2B64203B-D6D9-4C18-B24A-9C0C8223F0E3}" type="pres">
      <dgm:prSet presAssocID="{CCFF7A53-480C-4306-9512-9E08007AA88F}" presName="sp" presStyleCnt="0"/>
      <dgm:spPr/>
    </dgm:pt>
    <dgm:pt modelId="{2340F3F8-D4DF-4D90-978F-49CD11FAC61D}" type="pres">
      <dgm:prSet presAssocID="{EEAE1314-596C-466F-BCA9-6B2736B1F6F4}" presName="linNode" presStyleCnt="0"/>
      <dgm:spPr/>
    </dgm:pt>
    <dgm:pt modelId="{D5DE6DBC-BEDD-45C0-97D2-62E7CC706E6B}" type="pres">
      <dgm:prSet presAssocID="{EEAE1314-596C-466F-BCA9-6B2736B1F6F4}" presName="parentText" presStyleLbl="node1" presStyleIdx="1" presStyleCnt="3" custScaleX="85391">
        <dgm:presLayoutVars>
          <dgm:chMax val="1"/>
          <dgm:bulletEnabled val="1"/>
        </dgm:presLayoutVars>
      </dgm:prSet>
      <dgm:spPr/>
      <dgm:t>
        <a:bodyPr/>
        <a:lstStyle/>
        <a:p>
          <a:endParaRPr lang="it-IT"/>
        </a:p>
      </dgm:t>
    </dgm:pt>
    <dgm:pt modelId="{308FDDC2-C6A7-4738-96A7-AD724C056B68}" type="pres">
      <dgm:prSet presAssocID="{EEAE1314-596C-466F-BCA9-6B2736B1F6F4}" presName="descendantText" presStyleLbl="alignAccFollowNode1" presStyleIdx="1" presStyleCnt="3" custScaleX="95034" custLinFactNeighborX="353" custLinFactNeighborY="-1741">
        <dgm:presLayoutVars>
          <dgm:bulletEnabled val="1"/>
        </dgm:presLayoutVars>
      </dgm:prSet>
      <dgm:spPr/>
      <dgm:t>
        <a:bodyPr/>
        <a:lstStyle/>
        <a:p>
          <a:endParaRPr lang="it-IT"/>
        </a:p>
      </dgm:t>
    </dgm:pt>
    <dgm:pt modelId="{A702F283-5C06-4AA9-B883-0B24A0CD13E3}" type="pres">
      <dgm:prSet presAssocID="{3CEEA894-1CDF-457E-80EE-F68663D87FFD}" presName="sp" presStyleCnt="0"/>
      <dgm:spPr/>
    </dgm:pt>
    <dgm:pt modelId="{9438B9F1-F7ED-4407-AA11-319D5FE48D89}" type="pres">
      <dgm:prSet presAssocID="{A75774D6-AE09-49AB-B87F-EBBBEE07C12A}" presName="linNode" presStyleCnt="0"/>
      <dgm:spPr/>
    </dgm:pt>
    <dgm:pt modelId="{BA290AB7-14E5-4EA7-AD14-E1E9E6C7CC98}" type="pres">
      <dgm:prSet presAssocID="{A75774D6-AE09-49AB-B87F-EBBBEE07C12A}" presName="parentText" presStyleLbl="node1" presStyleIdx="2" presStyleCnt="3" custScaleX="86702" custLinFactNeighborX="-9" custLinFactNeighborY="-400">
        <dgm:presLayoutVars>
          <dgm:chMax val="1"/>
          <dgm:bulletEnabled val="1"/>
        </dgm:presLayoutVars>
      </dgm:prSet>
      <dgm:spPr/>
      <dgm:t>
        <a:bodyPr/>
        <a:lstStyle/>
        <a:p>
          <a:endParaRPr lang="it-IT"/>
        </a:p>
      </dgm:t>
    </dgm:pt>
    <dgm:pt modelId="{FF8E9E48-2968-4AAC-9A3A-3C5075D8D363}" type="pres">
      <dgm:prSet presAssocID="{A75774D6-AE09-49AB-B87F-EBBBEE07C12A}" presName="descendantText" presStyleLbl="alignAccFollowNode1" presStyleIdx="2" presStyleCnt="3" custScaleX="81087" custLinFactNeighborX="-958" custLinFactNeighborY="-265">
        <dgm:presLayoutVars>
          <dgm:bulletEnabled val="1"/>
        </dgm:presLayoutVars>
      </dgm:prSet>
      <dgm:spPr/>
      <dgm:t>
        <a:bodyPr/>
        <a:lstStyle/>
        <a:p>
          <a:endParaRPr lang="it-IT"/>
        </a:p>
      </dgm:t>
    </dgm:pt>
  </dgm:ptLst>
  <dgm:cxnLst>
    <dgm:cxn modelId="{766092D8-3213-4C58-8BAC-974F158D503C}" type="presOf" srcId="{9A0C8C25-1CC2-4462-8E06-BAF7D53702A0}" destId="{FF8E9E48-2968-4AAC-9A3A-3C5075D8D363}" srcOrd="0" destOrd="1" presId="urn:microsoft.com/office/officeart/2005/8/layout/vList5"/>
    <dgm:cxn modelId="{38D42B36-8119-41B5-82D2-5755E4F0BC7B}" type="presOf" srcId="{6A2F3F03-08AD-4E1C-84A0-93A04FA32643}" destId="{308FDDC2-C6A7-4738-96A7-AD724C056B68}" srcOrd="0" destOrd="3" presId="urn:microsoft.com/office/officeart/2005/8/layout/vList5"/>
    <dgm:cxn modelId="{1A4898AE-3DFE-45CB-BC7E-E2308FFB8960}" type="presOf" srcId="{002DB277-AFB3-401C-904F-A1C778CA1F19}" destId="{308FDDC2-C6A7-4738-96A7-AD724C056B68}" srcOrd="0" destOrd="0" presId="urn:microsoft.com/office/officeart/2005/8/layout/vList5"/>
    <dgm:cxn modelId="{386AB187-6B5D-464F-BBDE-467B97495449}" srcId="{EEAE1314-596C-466F-BCA9-6B2736B1F6F4}" destId="{214F74D3-4BF4-4845-B5FD-B55D7F23CE6D}" srcOrd="2" destOrd="0" parTransId="{DE6A82F8-BE6A-4245-A7F4-251F35D562DA}" sibTransId="{FAE6FD64-DEC2-424E-AE00-8EA80AFE7910}"/>
    <dgm:cxn modelId="{B4A20E8B-E70E-42B9-BC5C-7D0AF3D25235}" type="presOf" srcId="{B52FAF51-DCF8-4429-853C-05CFD8993702}" destId="{B3A2D1D2-D3AE-441F-9A9A-9BCBB539EE27}" srcOrd="0" destOrd="1" presId="urn:microsoft.com/office/officeart/2005/8/layout/vList5"/>
    <dgm:cxn modelId="{7A351D9F-53BE-44A2-AE33-34C099181C7C}" srcId="{EEAE1314-596C-466F-BCA9-6B2736B1F6F4}" destId="{002DB277-AFB3-401C-904F-A1C778CA1F19}" srcOrd="0" destOrd="0" parTransId="{0E0A2F70-6BA4-4E05-A45C-A89F75856230}" sibTransId="{6B45DFCF-A119-4A5F-9775-C50AA250AD44}"/>
    <dgm:cxn modelId="{C48EFD94-4D2B-4516-AE0A-3E63291D255E}" type="presOf" srcId="{F2DF1C94-A8F2-432B-AC23-3357F0F54E6D}" destId="{FF8E9E48-2968-4AAC-9A3A-3C5075D8D363}" srcOrd="0" destOrd="2" presId="urn:microsoft.com/office/officeart/2005/8/layout/vList5"/>
    <dgm:cxn modelId="{78F54DB2-F44F-42BA-8EE9-C5CE55D7BDFE}" srcId="{A5A98E92-5EB3-45AE-A489-377123E09715}" destId="{EEAE1314-596C-466F-BCA9-6B2736B1F6F4}" srcOrd="1" destOrd="0" parTransId="{A1528D58-02DE-4556-A9FE-091DC35F746B}" sibTransId="{3CEEA894-1CDF-457E-80EE-F68663D87FFD}"/>
    <dgm:cxn modelId="{FFC002DA-F15C-6A40-8A17-484962048748}" type="presOf" srcId="{A5A98E92-5EB3-45AE-A489-377123E09715}" destId="{4FC250A1-89D0-4EB9-A5AB-F49C5F323F45}" srcOrd="0" destOrd="0" presId="urn:microsoft.com/office/officeart/2005/8/layout/vList5"/>
    <dgm:cxn modelId="{315A498D-AB2C-4B99-A070-B1E67C180918}" type="presOf" srcId="{49035141-FFCD-4607-8227-13740EA40201}" destId="{B3A2D1D2-D3AE-441F-9A9A-9BCBB539EE27}" srcOrd="0" destOrd="0" presId="urn:microsoft.com/office/officeart/2005/8/layout/vList5"/>
    <dgm:cxn modelId="{8D4A0D29-84D9-4316-A622-1D07410789E6}" type="presOf" srcId="{03DBAEC6-F2FD-46AE-9BCE-30B05C09A05D}" destId="{B3A2D1D2-D3AE-441F-9A9A-9BCBB539EE27}" srcOrd="0" destOrd="3" presId="urn:microsoft.com/office/officeart/2005/8/layout/vList5"/>
    <dgm:cxn modelId="{4D7809F6-AEA9-4D35-8E98-B365764FB8A3}" srcId="{A5A98E92-5EB3-45AE-A489-377123E09715}" destId="{A75774D6-AE09-49AB-B87F-EBBBEE07C12A}" srcOrd="2" destOrd="0" parTransId="{DA939069-CBBB-42E5-873E-4E227426262C}" sibTransId="{38B4E34A-B37E-4F9C-815F-65D2A48E9A5A}"/>
    <dgm:cxn modelId="{18100F9F-BA48-4928-A421-8EE5AD70D069}" type="presOf" srcId="{4E9D9EB8-0C3D-4186-8194-5942A13448B6}" destId="{308FDDC2-C6A7-4738-96A7-AD724C056B68}" srcOrd="0" destOrd="1" presId="urn:microsoft.com/office/officeart/2005/8/layout/vList5"/>
    <dgm:cxn modelId="{7BCC7A09-17C4-2549-943C-1AB8D7A97897}" type="presOf" srcId="{A75774D6-AE09-49AB-B87F-EBBBEE07C12A}" destId="{BA290AB7-14E5-4EA7-AD14-E1E9E6C7CC98}" srcOrd="0" destOrd="0" presId="urn:microsoft.com/office/officeart/2005/8/layout/vList5"/>
    <dgm:cxn modelId="{076CB5E1-28FF-6145-83E0-3E42B2FE0944}" type="presOf" srcId="{977E4B39-395E-409B-98BE-4FA93A48E515}" destId="{F7196835-7925-4630-95FB-9A7BE9888A1C}" srcOrd="0" destOrd="0" presId="urn:microsoft.com/office/officeart/2005/8/layout/vList5"/>
    <dgm:cxn modelId="{5D8917DF-7A4F-45EA-99E6-A35A69AEFE58}" srcId="{EEAE1314-596C-466F-BCA9-6B2736B1F6F4}" destId="{6A2F3F03-08AD-4E1C-84A0-93A04FA32643}" srcOrd="3" destOrd="0" parTransId="{89236098-2F37-4F1E-94A3-7C8575C4A0F9}" sibTransId="{6EE42069-EAA1-49E8-8651-A071FAC4711A}"/>
    <dgm:cxn modelId="{2614CC86-CBAE-624E-839A-6D3B9402F22D}" type="presOf" srcId="{EEAE1314-596C-466F-BCA9-6B2736B1F6F4}" destId="{D5DE6DBC-BEDD-45C0-97D2-62E7CC706E6B}" srcOrd="0" destOrd="0" presId="urn:microsoft.com/office/officeart/2005/8/layout/vList5"/>
    <dgm:cxn modelId="{34B3F8F2-8988-4800-BB9A-EB41F8423C00}" srcId="{A75774D6-AE09-49AB-B87F-EBBBEE07C12A}" destId="{5E5A6EAA-9BEF-4E22-AF30-48A7A1130D1F}" srcOrd="0" destOrd="0" parTransId="{56360E12-E6CF-45C3-B719-306176223C72}" sibTransId="{0278950F-4C8C-4A0D-8AED-CA284721E52F}"/>
    <dgm:cxn modelId="{C2DA24FF-03D9-45A4-B906-1D8E6F071BA6}" srcId="{977E4B39-395E-409B-98BE-4FA93A48E515}" destId="{B52FAF51-DCF8-4429-853C-05CFD8993702}" srcOrd="1" destOrd="0" parTransId="{CC453DE7-73F0-408D-8049-4E8A9C523F33}" sibTransId="{C6DEF21F-3FA0-44C7-8B55-B0039EB89A15}"/>
    <dgm:cxn modelId="{4C01C5EB-CBF9-42DE-BB7A-CF845F260E8B}" srcId="{977E4B39-395E-409B-98BE-4FA93A48E515}" destId="{DF47470C-DC0B-402D-90DC-D0C06ED92175}" srcOrd="2" destOrd="0" parTransId="{B891E3B7-3C9C-474F-A2F4-6391BF959073}" sibTransId="{71574FFC-AB71-438A-BCB4-D5A7DF04D89E}"/>
    <dgm:cxn modelId="{84EDC82F-C91B-4F51-B64F-CBC87BB401D5}" type="presOf" srcId="{214F74D3-4BF4-4845-B5FD-B55D7F23CE6D}" destId="{308FDDC2-C6A7-4738-96A7-AD724C056B68}" srcOrd="0" destOrd="2" presId="urn:microsoft.com/office/officeart/2005/8/layout/vList5"/>
    <dgm:cxn modelId="{D87C1FC8-5992-49FC-8545-7FBFAD0495DB}" srcId="{977E4B39-395E-409B-98BE-4FA93A48E515}" destId="{49035141-FFCD-4607-8227-13740EA40201}" srcOrd="0" destOrd="0" parTransId="{A5C806D6-3BDB-4AFD-B6E4-E7A9DA43C16A}" sibTransId="{071CBB5D-271B-41F0-9BE6-1229FFBB9402}"/>
    <dgm:cxn modelId="{12DB45AD-6CDE-4C02-A3F0-6A2A25681D51}" type="presOf" srcId="{5E5A6EAA-9BEF-4E22-AF30-48A7A1130D1F}" destId="{FF8E9E48-2968-4AAC-9A3A-3C5075D8D363}" srcOrd="0" destOrd="0" presId="urn:microsoft.com/office/officeart/2005/8/layout/vList5"/>
    <dgm:cxn modelId="{71BB03AC-F8AD-450F-A112-01532B3A1DB5}" type="presOf" srcId="{DF47470C-DC0B-402D-90DC-D0C06ED92175}" destId="{B3A2D1D2-D3AE-441F-9A9A-9BCBB539EE27}" srcOrd="0" destOrd="2" presId="urn:microsoft.com/office/officeart/2005/8/layout/vList5"/>
    <dgm:cxn modelId="{77EC2775-CD8E-442D-ABCD-FB22C4C1678A}" srcId="{A75774D6-AE09-49AB-B87F-EBBBEE07C12A}" destId="{9A0C8C25-1CC2-4462-8E06-BAF7D53702A0}" srcOrd="1" destOrd="0" parTransId="{34E840AD-D538-40B2-8055-88190756F8B7}" sibTransId="{AEF82AD9-6E0D-4B2D-B689-D9FCE1A23064}"/>
    <dgm:cxn modelId="{7688C450-3598-438C-88F8-4FC1F8B731E2}" srcId="{A75774D6-AE09-49AB-B87F-EBBBEE07C12A}" destId="{F2DF1C94-A8F2-432B-AC23-3357F0F54E6D}" srcOrd="2" destOrd="0" parTransId="{052BCC2F-B569-42F2-9335-0A38E8E54D14}" sibTransId="{EAB9CC92-74AF-439C-96EE-D95FC9622B70}"/>
    <dgm:cxn modelId="{B1DB7730-568D-4BA9-8302-F2E9A8FC0359}" srcId="{EEAE1314-596C-466F-BCA9-6B2736B1F6F4}" destId="{4E9D9EB8-0C3D-4186-8194-5942A13448B6}" srcOrd="1" destOrd="0" parTransId="{F60CCC91-C675-4310-B8F3-B21E259504A8}" sibTransId="{B740D95A-A446-47F7-9A70-E130418743C6}"/>
    <dgm:cxn modelId="{221B35A2-0BFB-4F75-B033-744BFB18F0B8}" srcId="{A5A98E92-5EB3-45AE-A489-377123E09715}" destId="{977E4B39-395E-409B-98BE-4FA93A48E515}" srcOrd="0" destOrd="0" parTransId="{4EADCB83-ADB5-4846-8318-E354FF13C510}" sibTransId="{CCFF7A53-480C-4306-9512-9E08007AA88F}"/>
    <dgm:cxn modelId="{42510BAB-6E65-465D-AD22-F501C6E0059B}" srcId="{977E4B39-395E-409B-98BE-4FA93A48E515}" destId="{03DBAEC6-F2FD-46AE-9BCE-30B05C09A05D}" srcOrd="3" destOrd="0" parTransId="{A6AA0E29-75F9-4F3A-BC34-EA1C2CD21BC3}" sibTransId="{A86DB1CE-A8FC-48A2-90A4-798C4DD9CAB5}"/>
    <dgm:cxn modelId="{22951C80-E4E9-A54B-BC49-6F9A5F2DCC36}" type="presParOf" srcId="{4FC250A1-89D0-4EB9-A5AB-F49C5F323F45}" destId="{C752F7B3-CBC4-4C7B-B882-0BFA11C1EFED}" srcOrd="0" destOrd="0" presId="urn:microsoft.com/office/officeart/2005/8/layout/vList5"/>
    <dgm:cxn modelId="{C018543F-1784-0C40-8639-9F2AD625CBC4}" type="presParOf" srcId="{C752F7B3-CBC4-4C7B-B882-0BFA11C1EFED}" destId="{F7196835-7925-4630-95FB-9A7BE9888A1C}" srcOrd="0" destOrd="0" presId="urn:microsoft.com/office/officeart/2005/8/layout/vList5"/>
    <dgm:cxn modelId="{124C9302-8196-DB4A-BF29-0E9077FA182C}" type="presParOf" srcId="{C752F7B3-CBC4-4C7B-B882-0BFA11C1EFED}" destId="{B3A2D1D2-D3AE-441F-9A9A-9BCBB539EE27}" srcOrd="1" destOrd="0" presId="urn:microsoft.com/office/officeart/2005/8/layout/vList5"/>
    <dgm:cxn modelId="{A897CBE1-8EE0-BD4D-808F-43364BD089C9}" type="presParOf" srcId="{4FC250A1-89D0-4EB9-A5AB-F49C5F323F45}" destId="{2B64203B-D6D9-4C18-B24A-9C0C8223F0E3}" srcOrd="1" destOrd="0" presId="urn:microsoft.com/office/officeart/2005/8/layout/vList5"/>
    <dgm:cxn modelId="{223D8D5C-192E-784E-98BE-0D5C3043236A}" type="presParOf" srcId="{4FC250A1-89D0-4EB9-A5AB-F49C5F323F45}" destId="{2340F3F8-D4DF-4D90-978F-49CD11FAC61D}" srcOrd="2" destOrd="0" presId="urn:microsoft.com/office/officeart/2005/8/layout/vList5"/>
    <dgm:cxn modelId="{40C8AA61-7F87-7249-92C9-60AE014985FB}" type="presParOf" srcId="{2340F3F8-D4DF-4D90-978F-49CD11FAC61D}" destId="{D5DE6DBC-BEDD-45C0-97D2-62E7CC706E6B}" srcOrd="0" destOrd="0" presId="urn:microsoft.com/office/officeart/2005/8/layout/vList5"/>
    <dgm:cxn modelId="{DF4BB1F4-8A5A-1041-AF7E-0C3ABF2BFCBC}" type="presParOf" srcId="{2340F3F8-D4DF-4D90-978F-49CD11FAC61D}" destId="{308FDDC2-C6A7-4738-96A7-AD724C056B68}" srcOrd="1" destOrd="0" presId="urn:microsoft.com/office/officeart/2005/8/layout/vList5"/>
    <dgm:cxn modelId="{0E9B3668-D441-F741-B1EB-2CA0D50B3A1E}" type="presParOf" srcId="{4FC250A1-89D0-4EB9-A5AB-F49C5F323F45}" destId="{A702F283-5C06-4AA9-B883-0B24A0CD13E3}" srcOrd="3" destOrd="0" presId="urn:microsoft.com/office/officeart/2005/8/layout/vList5"/>
    <dgm:cxn modelId="{D04FA5D6-404C-844F-A25F-E72B796CCA5D}" type="presParOf" srcId="{4FC250A1-89D0-4EB9-A5AB-F49C5F323F45}" destId="{9438B9F1-F7ED-4407-AA11-319D5FE48D89}" srcOrd="4" destOrd="0" presId="urn:microsoft.com/office/officeart/2005/8/layout/vList5"/>
    <dgm:cxn modelId="{98FF231D-95E9-C549-AB49-FD04FE511B34}" type="presParOf" srcId="{9438B9F1-F7ED-4407-AA11-319D5FE48D89}" destId="{BA290AB7-14E5-4EA7-AD14-E1E9E6C7CC98}" srcOrd="0" destOrd="0" presId="urn:microsoft.com/office/officeart/2005/8/layout/vList5"/>
    <dgm:cxn modelId="{E820B05B-B1B1-DE40-9D72-744A499430F3}" type="presParOf" srcId="{9438B9F1-F7ED-4407-AA11-319D5FE48D89}" destId="{FF8E9E48-2968-4AAC-9A3A-3C5075D8D363}"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A2D1D2-D3AE-441F-9A9A-9BCBB539EE27}">
      <dsp:nvSpPr>
        <dsp:cNvPr id="0" name=""/>
        <dsp:cNvSpPr/>
      </dsp:nvSpPr>
      <dsp:spPr>
        <a:xfrm rot="5400000">
          <a:off x="5095891" y="-2308750"/>
          <a:ext cx="1193577" cy="6113993"/>
        </a:xfrm>
        <a:prstGeom prst="round2SameRect">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171450" lvl="1" indent="-171450" algn="r" defTabSz="711200" rtl="1">
            <a:lnSpc>
              <a:spcPct val="90000"/>
            </a:lnSpc>
            <a:spcBef>
              <a:spcPct val="0"/>
            </a:spcBef>
            <a:spcAft>
              <a:spcPct val="15000"/>
            </a:spcAft>
            <a:buChar char="••"/>
          </a:pPr>
          <a:r>
            <a:rPr lang="ar-LB" sz="1600" b="0" kern="1200" dirty="0" smtClean="0"/>
            <a:t>تحضير مسودة مدخلات</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التخطيط لاجتماعات والتحضير لها وعقدها</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الإستشارات </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المراجعات</a:t>
          </a:r>
          <a:endParaRPr lang="it-IT" sz="1600" b="0" kern="1200" dirty="0"/>
        </a:p>
      </dsp:txBody>
      <dsp:txXfrm rot="5400000">
        <a:off x="5095891" y="-2308750"/>
        <a:ext cx="1193577" cy="6113993"/>
      </dsp:txXfrm>
    </dsp:sp>
    <dsp:sp modelId="{F7196835-7925-4630-95FB-9A7BE9888A1C}">
      <dsp:nvSpPr>
        <dsp:cNvPr id="0" name=""/>
        <dsp:cNvSpPr/>
      </dsp:nvSpPr>
      <dsp:spPr>
        <a:xfrm>
          <a:off x="528" y="2260"/>
          <a:ext cx="2635155" cy="1491971"/>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خطة عمل</a:t>
          </a:r>
          <a:endParaRPr lang="it-IT" sz="4400" kern="1200" dirty="0"/>
        </a:p>
      </dsp:txBody>
      <dsp:txXfrm>
        <a:off x="528" y="2260"/>
        <a:ext cx="2635155" cy="1491971"/>
      </dsp:txXfrm>
    </dsp:sp>
    <dsp:sp modelId="{308FDDC2-C6A7-4738-96A7-AD724C056B68}">
      <dsp:nvSpPr>
        <dsp:cNvPr id="0" name=""/>
        <dsp:cNvSpPr/>
      </dsp:nvSpPr>
      <dsp:spPr>
        <a:xfrm rot="5400000">
          <a:off x="4765754" y="-366978"/>
          <a:ext cx="1193577" cy="5322029"/>
        </a:xfrm>
        <a:prstGeom prst="round2SameRect">
          <a:avLst/>
        </a:prstGeom>
        <a:solidFill>
          <a:schemeClr val="accent6">
            <a:lumMod val="20000"/>
            <a:lumOff val="80000"/>
            <a:alpha val="89804"/>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171450" lvl="1" indent="-171450" algn="r" defTabSz="711200" rtl="1">
            <a:lnSpc>
              <a:spcPct val="90000"/>
            </a:lnSpc>
            <a:spcBef>
              <a:spcPct val="0"/>
            </a:spcBef>
            <a:spcAft>
              <a:spcPct val="15000"/>
            </a:spcAft>
            <a:buChar char="••"/>
          </a:pPr>
          <a:r>
            <a:rPr lang="ar-LB" sz="1600" kern="1200" dirty="0" smtClean="0"/>
            <a:t>ورقة عمل</a:t>
          </a:r>
          <a:endParaRPr lang="it-IT" sz="1600" kern="1200" dirty="0"/>
        </a:p>
        <a:p>
          <a:pPr marL="171450" lvl="1" indent="-171450" algn="r" defTabSz="711200" rtl="1">
            <a:lnSpc>
              <a:spcPct val="90000"/>
            </a:lnSpc>
            <a:spcBef>
              <a:spcPct val="0"/>
            </a:spcBef>
            <a:spcAft>
              <a:spcPct val="15000"/>
            </a:spcAft>
            <a:buChar char="••"/>
          </a:pPr>
          <a:r>
            <a:rPr lang="ar-LB" sz="1600" kern="1200" dirty="0" smtClean="0"/>
            <a:t>المصطلحات الأساسية</a:t>
          </a:r>
          <a:endParaRPr lang="it-IT" sz="1600" kern="1200" dirty="0"/>
        </a:p>
        <a:p>
          <a:pPr marL="171450" lvl="1" indent="-171450" algn="r" defTabSz="711200" rtl="1">
            <a:lnSpc>
              <a:spcPct val="90000"/>
            </a:lnSpc>
            <a:spcBef>
              <a:spcPct val="0"/>
            </a:spcBef>
            <a:spcAft>
              <a:spcPct val="15000"/>
            </a:spcAft>
            <a:buChar char="••"/>
          </a:pPr>
          <a:r>
            <a:rPr lang="ar-LB" sz="1600" kern="1200" dirty="0" smtClean="0"/>
            <a:t>ملخّص</a:t>
          </a:r>
          <a:endParaRPr lang="it-IT" sz="1600" kern="1200" dirty="0"/>
        </a:p>
        <a:p>
          <a:pPr marL="171450" lvl="1" indent="-171450" algn="r" defTabSz="711200" rtl="1">
            <a:lnSpc>
              <a:spcPct val="90000"/>
            </a:lnSpc>
            <a:spcBef>
              <a:spcPct val="0"/>
            </a:spcBef>
            <a:spcAft>
              <a:spcPct val="15000"/>
            </a:spcAft>
            <a:buChar char="••"/>
          </a:pPr>
          <a:r>
            <a:rPr lang="ar-LB" sz="1600" kern="1200" dirty="0" smtClean="0"/>
            <a:t>دمج العناصر في مسودة شاملة</a:t>
          </a:r>
          <a:endParaRPr lang="it-IT" sz="1600" kern="1200" dirty="0"/>
        </a:p>
      </dsp:txBody>
      <dsp:txXfrm rot="5400000">
        <a:off x="4765754" y="-366978"/>
        <a:ext cx="1193577" cy="5322029"/>
      </dsp:txXfrm>
    </dsp:sp>
    <dsp:sp modelId="{D5DE6DBC-BEDD-45C0-97D2-62E7CC706E6B}">
      <dsp:nvSpPr>
        <dsp:cNvPr id="0" name=""/>
        <dsp:cNvSpPr/>
      </dsp:nvSpPr>
      <dsp:spPr>
        <a:xfrm>
          <a:off x="528" y="1568830"/>
          <a:ext cx="2689879" cy="1491971"/>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الصياغة</a:t>
          </a:r>
          <a:endParaRPr lang="it-IT" sz="4400" kern="1200" dirty="0"/>
        </a:p>
      </dsp:txBody>
      <dsp:txXfrm>
        <a:off x="528" y="1568830"/>
        <a:ext cx="2689879" cy="1491971"/>
      </dsp:txXfrm>
    </dsp:sp>
    <dsp:sp modelId="{FF8E9E48-2968-4AAC-9A3A-3C5075D8D363}">
      <dsp:nvSpPr>
        <dsp:cNvPr id="0" name=""/>
        <dsp:cNvSpPr/>
      </dsp:nvSpPr>
      <dsp:spPr>
        <a:xfrm rot="5400000">
          <a:off x="4375228" y="1607734"/>
          <a:ext cx="1193577" cy="4540978"/>
        </a:xfrm>
        <a:prstGeom prst="round2SameRect">
          <a:avLst/>
        </a:prstGeom>
        <a:solidFill>
          <a:schemeClr val="accent1">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r" defTabSz="933450" rtl="1">
            <a:lnSpc>
              <a:spcPct val="90000"/>
            </a:lnSpc>
            <a:spcBef>
              <a:spcPct val="0"/>
            </a:spcBef>
            <a:spcAft>
              <a:spcPct val="15000"/>
            </a:spcAft>
            <a:buChar char="••"/>
          </a:pPr>
          <a:r>
            <a:rPr lang="ar-LB" sz="2100" kern="1200" dirty="0" smtClean="0"/>
            <a:t>المهجّرون في صلب الآلية</a:t>
          </a:r>
          <a:endParaRPr lang="it-IT" sz="2100" kern="1200" dirty="0"/>
        </a:p>
        <a:p>
          <a:pPr marL="228600" lvl="1" indent="-228600" algn="r" defTabSz="933450" rtl="1">
            <a:lnSpc>
              <a:spcPct val="90000"/>
            </a:lnSpc>
            <a:spcBef>
              <a:spcPct val="0"/>
            </a:spcBef>
            <a:spcAft>
              <a:spcPct val="15000"/>
            </a:spcAft>
            <a:buChar char="••"/>
          </a:pPr>
          <a:r>
            <a:rPr lang="ar-LB" sz="2100" kern="1200" dirty="0" smtClean="0"/>
            <a:t>المعلومات والإستشارات والمشاركة</a:t>
          </a:r>
          <a:endParaRPr lang="it-IT" sz="2100" kern="1200" dirty="0"/>
        </a:p>
        <a:p>
          <a:pPr marL="228600" lvl="1" indent="-228600" algn="r" defTabSz="933450" rtl="1">
            <a:lnSpc>
              <a:spcPct val="90000"/>
            </a:lnSpc>
            <a:spcBef>
              <a:spcPct val="0"/>
            </a:spcBef>
            <a:spcAft>
              <a:spcPct val="15000"/>
            </a:spcAft>
            <a:buChar char="••"/>
          </a:pPr>
          <a:r>
            <a:rPr lang="ar-LB" sz="2100" kern="1200" dirty="0" smtClean="0"/>
            <a:t>نشر النيات والتحديثات دوريًا</a:t>
          </a:r>
          <a:endParaRPr lang="it-IT" sz="2100" kern="1200" dirty="0"/>
        </a:p>
      </dsp:txBody>
      <dsp:txXfrm rot="5400000">
        <a:off x="4375228" y="1607734"/>
        <a:ext cx="1193577" cy="4540978"/>
      </dsp:txXfrm>
    </dsp:sp>
    <dsp:sp modelId="{BA290AB7-14E5-4EA7-AD14-E1E9E6C7CC98}">
      <dsp:nvSpPr>
        <dsp:cNvPr id="0" name=""/>
        <dsp:cNvSpPr/>
      </dsp:nvSpPr>
      <dsp:spPr>
        <a:xfrm>
          <a:off x="24" y="3129432"/>
          <a:ext cx="2731177" cy="1491971"/>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آلية تشاركية وآلية شفافة</a:t>
          </a:r>
        </a:p>
      </dsp:txBody>
      <dsp:txXfrm>
        <a:off x="24" y="3129432"/>
        <a:ext cx="2731177" cy="14919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p14="http://schemas.microsoft.com/office/powerpoint/2010/main" xmlns=""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p14="http://schemas.microsoft.com/office/powerpoint/2010/main" xmlns=""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a:ln/>
        </p:spPr>
      </p:sp>
      <p:sp>
        <p:nvSpPr>
          <p:cNvPr id="93186" name="Segnaposto note 2"/>
          <p:cNvSpPr>
            <a:spLocks noGrp="1"/>
          </p:cNvSpPr>
          <p:nvPr>
            <p:ph type="body" idx="1"/>
          </p:nvPr>
        </p:nvSpPr>
        <p:spPr/>
        <p:txBody>
          <a:bodyPr/>
          <a:lstStyle/>
          <a:p>
            <a:pPr algn="r" rtl="1">
              <a:defRPr/>
            </a:pPr>
            <a:r>
              <a:rPr lang="ar-LB" dirty="0" smtClean="0">
                <a:latin typeface="Arial" charset="0"/>
                <a:ea typeface="ＭＳ Ｐゴシック" charset="0"/>
                <a:cs typeface="ＭＳ Ｐゴシック" charset="0"/>
              </a:rPr>
              <a:t>الحق في الحلول الفعالة</a:t>
            </a:r>
            <a:r>
              <a:rPr lang="ar-LB" baseline="0" dirty="0" smtClean="0">
                <a:latin typeface="Arial" charset="0"/>
                <a:ea typeface="ＭＳ Ｐゴシック" charset="0"/>
                <a:cs typeface="ＭＳ Ｐゴシック" charset="0"/>
              </a:rPr>
              <a:t> من جراء الإيذاء الناجم عن التهجير أو الحاصل خلاله.</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من الممكن التمييز بين نوعين من الإيذاء:</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-جسدي ونفسي</a:t>
            </a:r>
          </a:p>
          <a:p>
            <a:pPr algn="r" rtl="1">
              <a:defRPr/>
            </a:pPr>
            <a:r>
              <a:rPr lang="ar-LB" baseline="0" dirty="0" smtClean="0">
                <a:latin typeface="Arial" charset="0"/>
                <a:ea typeface="ＭＳ Ｐゴシック" charset="0"/>
                <a:cs typeface="ＭＳ Ｐゴシック" charset="0"/>
              </a:rPr>
              <a:t>-الحرمان من الأرض والملكية</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على الضحايا الحصول على التعويضات من جراء الإيذاء الجسدي والمعنوي</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يجب إعادة البيوت والأرض والملكية إلى مالكها الشرعي، ما يطرح مسألة الحيازة. هل يمكن إثباتها دومًا؟ يجب أيضًا الأخذ بعين الإعتبار حق الإستخدام، وهو مستقل عن حقوق الملكية ولكنه قد يصطدم به.</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ما الذي يحصل في الحالات التي لا يمكن فيها إعادة الملكية؟ يجب منح التعويض العادل للخسارة الحاصلة. الأمر مهم من أجل تحقيق حلول مستدامة.</a:t>
            </a:r>
          </a:p>
        </p:txBody>
      </p:sp>
      <p:sp>
        <p:nvSpPr>
          <p:cNvPr id="69636"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DFB1E81E-2247-FF42-BD5A-CE3CD4020EB8}" type="slidenum">
              <a:rPr lang="it-IT"/>
              <a:pPr/>
              <a:t>15</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egnaposto immagine diapositiva 1"/>
          <p:cNvSpPr>
            <a:spLocks noGrp="1" noRot="1" noChangeAspect="1" noTextEdit="1"/>
          </p:cNvSpPr>
          <p:nvPr>
            <p:ph type="sldImg"/>
          </p:nvPr>
        </p:nvSpPr>
        <p:spPr>
          <a:ln/>
        </p:spPr>
      </p:sp>
      <p:sp>
        <p:nvSpPr>
          <p:cNvPr id="71683"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lnSpc>
                <a:spcPct val="80000"/>
              </a:lnSpc>
            </a:pPr>
            <a:r>
              <a:rPr lang="ar-LB" sz="1100" dirty="0" smtClean="0">
                <a:latin typeface="Arial" charset="0"/>
                <a:ea typeface="MS PGothic" charset="0"/>
              </a:rPr>
              <a:t>قبل أن تعتمد الحكومة أو البرلمان الأداة، قد تحتاج إلى تصديق، وهي فرصة أخرى للتغييرات والتعديلات.</a:t>
            </a:r>
          </a:p>
          <a:p>
            <a:pPr algn="r" rtl="1">
              <a:lnSpc>
                <a:spcPct val="80000"/>
              </a:lnSpc>
            </a:pPr>
            <a:endParaRPr lang="ar-LB" sz="1100" dirty="0" smtClean="0">
              <a:latin typeface="Arial" charset="0"/>
              <a:ea typeface="MS PGothic" charset="0"/>
            </a:endParaRPr>
          </a:p>
          <a:p>
            <a:pPr algn="r" rtl="1">
              <a:lnSpc>
                <a:spcPct val="80000"/>
              </a:lnSpc>
            </a:pPr>
            <a:r>
              <a:rPr lang="ar-LB" sz="1100" dirty="0" smtClean="0">
                <a:latin typeface="Arial" charset="0"/>
                <a:ea typeface="MS PGothic" charset="0"/>
              </a:rPr>
              <a:t>قد تساعد آلية التصديق على:</a:t>
            </a:r>
          </a:p>
          <a:p>
            <a:pPr algn="r" rtl="1">
              <a:lnSpc>
                <a:spcPct val="80000"/>
              </a:lnSpc>
            </a:pPr>
            <a:r>
              <a:rPr lang="ar-LB" sz="1100" baseline="0" dirty="0" smtClean="0">
                <a:latin typeface="Arial" charset="0"/>
                <a:ea typeface="MS PGothic" charset="0"/>
              </a:rPr>
              <a:t>-زيادة الدعم للأداة</a:t>
            </a:r>
          </a:p>
          <a:p>
            <a:pPr algn="r" rtl="1">
              <a:lnSpc>
                <a:spcPct val="80000"/>
              </a:lnSpc>
            </a:pPr>
            <a:r>
              <a:rPr lang="ar-LB" sz="1100" dirty="0" smtClean="0">
                <a:latin typeface="Arial" charset="0"/>
                <a:ea typeface="MS PGothic" charset="0"/>
              </a:rPr>
              <a:t>-تأكيد تطبيقها الفاعل</a:t>
            </a:r>
          </a:p>
          <a:p>
            <a:pPr algn="r" rtl="1">
              <a:lnSpc>
                <a:spcPct val="80000"/>
              </a:lnSpc>
            </a:pPr>
            <a:r>
              <a:rPr lang="ar-LB" sz="1100" dirty="0" smtClean="0">
                <a:latin typeface="Arial" charset="0"/>
                <a:ea typeface="MS PGothic" charset="0"/>
              </a:rPr>
              <a:t>-تعزيز المسودة</a:t>
            </a:r>
          </a:p>
          <a:p>
            <a:pPr algn="r" rtl="1">
              <a:lnSpc>
                <a:spcPct val="80000"/>
              </a:lnSpc>
            </a:pPr>
            <a:endParaRPr lang="ar-LB" sz="1100" dirty="0" smtClean="0">
              <a:latin typeface="Arial" charset="0"/>
              <a:ea typeface="MS PGothic" charset="0"/>
            </a:endParaRPr>
          </a:p>
          <a:p>
            <a:pPr algn="r" rtl="1">
              <a:lnSpc>
                <a:spcPct val="80000"/>
              </a:lnSpc>
            </a:pPr>
            <a:r>
              <a:rPr lang="ar-LB" sz="1100" dirty="0" smtClean="0">
                <a:latin typeface="Arial" charset="0"/>
                <a:ea typeface="MS PGothic" charset="0"/>
              </a:rPr>
              <a:t>عند مقاربة هذه المرحلة،</a:t>
            </a:r>
            <a:r>
              <a:rPr lang="ar-LB" sz="1100" baseline="0" dirty="0" smtClean="0">
                <a:latin typeface="Arial" charset="0"/>
                <a:ea typeface="MS PGothic" charset="0"/>
              </a:rPr>
              <a:t> على صانعي القوانين والسياسات تناول الأسئلة التالية:</a:t>
            </a:r>
          </a:p>
          <a:p>
            <a:pPr algn="r" rtl="1">
              <a:lnSpc>
                <a:spcPct val="80000"/>
              </a:lnSpc>
            </a:pPr>
            <a:endParaRPr lang="ar-LB" sz="1100" baseline="0" dirty="0" smtClean="0">
              <a:latin typeface="Arial" charset="0"/>
              <a:ea typeface="MS PGothic" charset="0"/>
            </a:endParaRPr>
          </a:p>
          <a:p>
            <a:pPr algn="r" rtl="1">
              <a:lnSpc>
                <a:spcPct val="80000"/>
              </a:lnSpc>
            </a:pPr>
            <a:r>
              <a:rPr lang="ar-LB" sz="1100" baseline="0" dirty="0" smtClean="0">
                <a:latin typeface="Arial" charset="0"/>
                <a:ea typeface="MS PGothic" charset="0"/>
              </a:rPr>
              <a:t>-هل نرغب في أو نحتاج إلى آلية تصديق، ولماذا؟</a:t>
            </a:r>
          </a:p>
          <a:p>
            <a:pPr algn="r" rtl="1">
              <a:lnSpc>
                <a:spcPct val="80000"/>
              </a:lnSpc>
            </a:pPr>
            <a:r>
              <a:rPr lang="ar-LB" sz="1100" baseline="0" dirty="0" smtClean="0">
                <a:latin typeface="Arial" charset="0"/>
                <a:ea typeface="MS PGothic" charset="0"/>
              </a:rPr>
              <a:t>-من هم المشاركون في هذه الآلية؟</a:t>
            </a:r>
          </a:p>
          <a:p>
            <a:pPr algn="r" rtl="1">
              <a:lnSpc>
                <a:spcPct val="80000"/>
              </a:lnSpc>
              <a:buFontTx/>
              <a:buChar char="-"/>
            </a:pPr>
            <a:r>
              <a:rPr lang="ar-LB" sz="1100" baseline="0" dirty="0" smtClean="0">
                <a:latin typeface="Arial" charset="0"/>
                <a:ea typeface="MS PGothic" charset="0"/>
              </a:rPr>
              <a:t>كيف يمكن نقديم المحتوى إلى معنيين وما هو نوع الملاحظات التي نبحث عنها؟</a:t>
            </a:r>
          </a:p>
          <a:p>
            <a:pPr algn="r" rtl="1">
              <a:lnSpc>
                <a:spcPct val="80000"/>
              </a:lnSpc>
              <a:buFontTx/>
              <a:buChar char="-"/>
            </a:pPr>
            <a:r>
              <a:rPr lang="ar-LB" sz="1100" baseline="0" dirty="0" smtClean="0">
                <a:latin typeface="Arial" charset="0"/>
                <a:ea typeface="MS PGothic" charset="0"/>
              </a:rPr>
              <a:t>من هي الهيئة التي نرغب رفع النص النهائي لها للتصديق، وبأي لغة وطول وشكل؟</a:t>
            </a:r>
          </a:p>
          <a:p>
            <a:pPr algn="r" rtl="1">
              <a:lnSpc>
                <a:spcPct val="80000"/>
              </a:lnSpc>
              <a:buFontTx/>
              <a:buChar char="-"/>
            </a:pPr>
            <a:r>
              <a:rPr lang="ar-LB" sz="1100" baseline="0" dirty="0" smtClean="0">
                <a:latin typeface="Arial" charset="0"/>
                <a:ea typeface="MS PGothic" charset="0"/>
              </a:rPr>
              <a:t>متى الوقت المناسب لرفعها؟</a:t>
            </a:r>
          </a:p>
          <a:p>
            <a:pPr algn="r" rtl="1">
              <a:lnSpc>
                <a:spcPct val="80000"/>
              </a:lnSpc>
              <a:buFontTx/>
              <a:buChar char="-"/>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مثل: ورشة عمل تصديق في أفغانستان، 2013</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تدابير مدافعة من أجل التقدم نحو الإعتماد.</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مثال: كينيا</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كانت الجهود التنفيذية من أجل اعتماد السياسة بطيئة. من خلال مجموعة عمل الحماية حول التهجير، استمرت منظمات المجتمع المدني في المدافعة عن الإسراع في الآلية، بما في ذلك من خلال طرح أسئلة إلى وزارة الوصاية عبر البرلمان في محاولة لتحميلها المسؤولية.</a:t>
            </a:r>
          </a:p>
          <a:p>
            <a:pPr>
              <a:lnSpc>
                <a:spcPct val="80000"/>
              </a:lnSpc>
            </a:pPr>
            <a:endParaRPr lang="en-GB" sz="1100" dirty="0">
              <a:latin typeface="Arial" charset="0"/>
              <a:ea typeface="MS PGothic" charset="0"/>
            </a:endParaRPr>
          </a:p>
        </p:txBody>
      </p:sp>
      <p:sp>
        <p:nvSpPr>
          <p:cNvPr id="71684"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052A832B-76B6-234A-9957-71A784009C98}" type="slidenum">
              <a:rPr lang="it-IT"/>
              <a:pPr/>
              <a:t>16</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egnaposto immagine diapositiva 1"/>
          <p:cNvSpPr>
            <a:spLocks noGrp="1" noRot="1" noChangeAspect="1" noTextEdit="1"/>
          </p:cNvSpPr>
          <p:nvPr>
            <p:ph type="sldImg"/>
          </p:nvPr>
        </p:nvSpPr>
        <p:spPr>
          <a:ln/>
        </p:spPr>
      </p:sp>
      <p:sp>
        <p:nvSpPr>
          <p:cNvPr id="73731"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it-IT">
              <a:latin typeface="Arial" charset="0"/>
              <a:ea typeface="MS PGothic" charset="0"/>
            </a:endParaRPr>
          </a:p>
        </p:txBody>
      </p:sp>
      <p:sp>
        <p:nvSpPr>
          <p:cNvPr id="73732"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4983F1BD-555B-D34A-A331-0AECE4ABD617}" type="slidenum">
              <a:rPr lang="it-IT"/>
              <a:pPr/>
              <a:t>17</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CH">
              <a:latin typeface="Arial" charset="0"/>
              <a:ea typeface="MS PGothic" charset="0"/>
            </a:endParaRPr>
          </a:p>
        </p:txBody>
      </p:sp>
      <p:sp>
        <p:nvSpPr>
          <p:cNvPr id="75780"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E84A25D7-592C-F84A-BD03-FB0056D60BD6}" type="slidenum">
              <a:rPr lang="it-IT"/>
              <a:pPr/>
              <a:t>18</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defRPr/>
            </a:pPr>
            <a:endParaRPr lang="en-GB" dirty="0">
              <a:latin typeface="Arial" charset="0"/>
              <a:ea typeface="ＭＳ Ｐゴシック" charset="0"/>
              <a:cs typeface="ＭＳ Ｐゴシック" charset="0"/>
            </a:endParaRP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19</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Arial" charset="0"/>
                <a:ea typeface="MS PGothic" charset="0"/>
              </a:rPr>
              <a:t>إن النقاش حول مرحلة الصياغة أمر معقّد لأنّه يحمل على الأقل بعدين: تحديد المحتوى الذي</a:t>
            </a:r>
            <a:r>
              <a:rPr lang="ar-LB" baseline="0" dirty="0" smtClean="0">
                <a:latin typeface="Arial" charset="0"/>
                <a:ea typeface="MS PGothic" charset="0"/>
              </a:rPr>
              <a:t> يجب أن تتضمّنه أداة نوعية حول التهجير، ووضع المتطلبات الإجرائية لتسهيل اعتمادها.</a:t>
            </a:r>
          </a:p>
          <a:p>
            <a:pPr algn="r" rtl="1"/>
            <a:endParaRPr lang="ar-LB" dirty="0" smtClean="0">
              <a:latin typeface="Arial" charset="0"/>
              <a:ea typeface="MS PGothic" charset="0"/>
            </a:endParaRPr>
          </a:p>
          <a:p>
            <a:pPr algn="r" rtl="1"/>
            <a:r>
              <a:rPr lang="ar-LB" dirty="0" smtClean="0">
                <a:latin typeface="Arial" charset="0"/>
                <a:ea typeface="MS PGothic" charset="0"/>
              </a:rPr>
              <a:t>تتمثّل أهداف هذه</a:t>
            </a:r>
            <a:r>
              <a:rPr lang="ar-LB" baseline="0" dirty="0" smtClean="0">
                <a:latin typeface="Arial" charset="0"/>
                <a:ea typeface="MS PGothic" charset="0"/>
              </a:rPr>
              <a:t> الجلسة بالتالي:</a:t>
            </a:r>
          </a:p>
          <a:p>
            <a:pPr algn="r" rtl="1">
              <a:buFontTx/>
              <a:buChar char="-"/>
            </a:pPr>
            <a:r>
              <a:rPr lang="ar-LB" baseline="0" dirty="0" smtClean="0">
                <a:latin typeface="Arial" charset="0"/>
                <a:ea typeface="MS PGothic" charset="0"/>
              </a:rPr>
              <a:t>تأمين الهيكلية والتنظيم لمرحلة الصياغة</a:t>
            </a:r>
          </a:p>
          <a:p>
            <a:pPr algn="r" rtl="1">
              <a:buFontTx/>
              <a:buChar char="-"/>
            </a:pPr>
            <a:r>
              <a:rPr lang="ar-LB" dirty="0" smtClean="0">
                <a:latin typeface="Arial" charset="0"/>
                <a:ea typeface="MS PGothic" charset="0"/>
              </a:rPr>
              <a:t>الإبقاء على استشارات فعالة مع جميع المعنيين</a:t>
            </a:r>
            <a:r>
              <a:rPr lang="ar-LB" baseline="0" dirty="0" smtClean="0">
                <a:latin typeface="Arial" charset="0"/>
                <a:ea typeface="MS PGothic" charset="0"/>
              </a:rPr>
              <a:t> حول محتوى المسودة</a:t>
            </a:r>
          </a:p>
          <a:p>
            <a:pPr algn="r" rtl="1">
              <a:buFontTx/>
              <a:buChar char="-"/>
            </a:pPr>
            <a:r>
              <a:rPr lang="ar-LB" dirty="0" smtClean="0">
                <a:latin typeface="Arial" charset="0"/>
                <a:ea typeface="MS PGothic" charset="0"/>
              </a:rPr>
              <a:t>تحديد المحتوى وخصائص</a:t>
            </a:r>
            <a:r>
              <a:rPr lang="ar-LB" baseline="0" dirty="0" smtClean="0">
                <a:latin typeface="Arial" charset="0"/>
                <a:ea typeface="MS PGothic" charset="0"/>
              </a:rPr>
              <a:t> أخرى للأداة الجديدة</a:t>
            </a:r>
          </a:p>
          <a:p>
            <a:pPr algn="r" rtl="1">
              <a:buFontTx/>
              <a:buChar char="-"/>
            </a:pPr>
            <a:r>
              <a:rPr lang="ar-LB" baseline="0" dirty="0" smtClean="0">
                <a:latin typeface="Arial" charset="0"/>
                <a:ea typeface="MS PGothic" charset="0"/>
              </a:rPr>
              <a:t>قوننة حقوق المهجّرين والإلتزامات المتّصلة خلال جميع مراحل الرد على التهجير</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defRPr/>
            </a:pPr>
            <a:r>
              <a:rPr lang="ar-LB" sz="1200" b="1" kern="1200" dirty="0" smtClean="0">
                <a:solidFill>
                  <a:schemeClr val="tx1"/>
                </a:solidFill>
                <a:latin typeface="Arial" pitchFamily="34" charset="0"/>
                <a:ea typeface="MS PGothic" panose="020B0600070205080204" pitchFamily="34" charset="-128"/>
                <a:cs typeface="MS PGothic" charset="0"/>
              </a:rPr>
              <a:t>وضع خطّة عمل من أجل تطوير أداة وطنية</a:t>
            </a:r>
          </a:p>
          <a:p>
            <a:pPr>
              <a:defRPr/>
            </a:pPr>
            <a:endParaRPr lang="ar-LB" sz="1200" b="1"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sz="1200" b="0" kern="1200" dirty="0" smtClean="0">
                <a:solidFill>
                  <a:schemeClr val="tx1"/>
                </a:solidFill>
                <a:latin typeface="Arial" pitchFamily="34" charset="0"/>
                <a:ea typeface="MS PGothic" panose="020B0600070205080204" pitchFamily="34" charset="-128"/>
                <a:cs typeface="MS PGothic" charset="0"/>
              </a:rPr>
              <a:t>مراحل</a:t>
            </a:r>
            <a:r>
              <a:rPr lang="ar-LB" sz="1200" b="0" kern="1200" baseline="0" dirty="0" smtClean="0">
                <a:solidFill>
                  <a:schemeClr val="tx1"/>
                </a:solidFill>
                <a:latin typeface="Arial" pitchFamily="34" charset="0"/>
                <a:ea typeface="MS PGothic" panose="020B0600070205080204" pitchFamily="34" charset="-128"/>
                <a:cs typeface="MS PGothic" charset="0"/>
              </a:rPr>
              <a:t> آلية الصياغة:</a:t>
            </a:r>
          </a:p>
          <a:p>
            <a:pPr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تحديد </a:t>
            </a:r>
            <a:r>
              <a:rPr lang="ar-LB" sz="1200" b="1" kern="1200" baseline="0" dirty="0" smtClean="0">
                <a:solidFill>
                  <a:schemeClr val="tx1"/>
                </a:solidFill>
                <a:latin typeface="Arial" pitchFamily="34" charset="0"/>
                <a:ea typeface="MS PGothic" panose="020B0600070205080204" pitchFamily="34" charset="-128"/>
                <a:cs typeface="MS PGothic" charset="0"/>
              </a:rPr>
              <a:t>المهام والأهداف</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مسودة مدخلات</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التخطيط والتحضير وعقد اجتماعات</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الإستشارات </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المراجعات</a:t>
            </a:r>
          </a:p>
          <a:p>
            <a:pPr lvl="0"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تخصيص </a:t>
            </a:r>
            <a:r>
              <a:rPr lang="ar-LB" sz="1200" b="1" kern="1200" baseline="0" dirty="0" smtClean="0">
                <a:solidFill>
                  <a:schemeClr val="tx1"/>
                </a:solidFill>
                <a:latin typeface="Arial" pitchFamily="34" charset="0"/>
                <a:ea typeface="MS PGothic" panose="020B0600070205080204" pitchFamily="34" charset="-128"/>
                <a:cs typeface="MS PGothic" charset="0"/>
              </a:rPr>
              <a:t>مسؤوليات </a:t>
            </a:r>
            <a:r>
              <a:rPr lang="ar-LB" sz="1200" b="0" kern="1200" baseline="0" dirty="0" smtClean="0">
                <a:solidFill>
                  <a:schemeClr val="tx1"/>
                </a:solidFill>
                <a:latin typeface="Arial" pitchFamily="34" charset="0"/>
                <a:ea typeface="MS PGothic" panose="020B0600070205080204" pitchFamily="34" charset="-128"/>
                <a:cs typeface="MS PGothic" charset="0"/>
              </a:rPr>
              <a:t>الصياغة للأطراف التالية:</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الهيئة المسؤولة عن الآلية</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خبير صياغة، من أجل تأمين ملاحظات دورية، خاصة لاجتماعات لجنة التسيير</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لجنة الصياغة</a:t>
            </a:r>
          </a:p>
          <a:p>
            <a:pPr lvl="1" algn="r" rtl="1">
              <a:buFont typeface="Arial" charset="0"/>
              <a:buChar char="•"/>
              <a:defRPr/>
            </a:pPr>
            <a:r>
              <a:rPr lang="ar-LB" sz="1200" b="0" kern="1200" dirty="0" smtClean="0">
                <a:solidFill>
                  <a:schemeClr val="tx1"/>
                </a:solidFill>
                <a:latin typeface="Arial" pitchFamily="34" charset="0"/>
                <a:ea typeface="MS PGothic" panose="020B0600070205080204" pitchFamily="34" charset="-128"/>
                <a:cs typeface="MS PGothic" charset="0"/>
              </a:rPr>
              <a:t>الشركاء الذين</a:t>
            </a:r>
            <a:r>
              <a:rPr lang="ar-LB" sz="1200" b="0" kern="1200" baseline="0" dirty="0" smtClean="0">
                <a:solidFill>
                  <a:schemeClr val="tx1"/>
                </a:solidFill>
                <a:latin typeface="Arial" pitchFamily="34" charset="0"/>
                <a:ea typeface="MS PGothic" panose="020B0600070205080204" pitchFamily="34" charset="-128"/>
                <a:cs typeface="MS PGothic" charset="0"/>
              </a:rPr>
              <a:t> تتم استشارتهم</a:t>
            </a:r>
          </a:p>
          <a:p>
            <a:pPr lvl="1" algn="r" rtl="1">
              <a:buFont typeface="Arial" charset="0"/>
              <a:buChar char="•"/>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0" algn="r" rtl="1">
              <a:buFont typeface="Arial" charset="0"/>
              <a:buNone/>
              <a:defRPr/>
            </a:pPr>
            <a:r>
              <a:rPr lang="ar-LB" sz="1200" b="1" kern="1200" baseline="0" dirty="0" smtClean="0">
                <a:solidFill>
                  <a:schemeClr val="tx1"/>
                </a:solidFill>
                <a:latin typeface="Arial" pitchFamily="34" charset="0"/>
                <a:ea typeface="MS PGothic" panose="020B0600070205080204" pitchFamily="34" charset="-128"/>
                <a:cs typeface="MS PGothic" charset="0"/>
              </a:rPr>
              <a:t>صياغة الأداة الوطنية</a:t>
            </a:r>
          </a:p>
          <a:p>
            <a:pPr lvl="0" algn="r" rtl="1">
              <a:buFont typeface="Arial" charset="0"/>
              <a:buNone/>
              <a:defRPr/>
            </a:pPr>
            <a:r>
              <a:rPr lang="ar-LB" sz="1200" b="0" kern="1200" baseline="0" dirty="0" smtClean="0">
                <a:solidFill>
                  <a:schemeClr val="tx1"/>
                </a:solidFill>
                <a:latin typeface="Arial" pitchFamily="34" charset="0"/>
                <a:ea typeface="MS PGothic" panose="020B0600070205080204" pitchFamily="34" charset="-128"/>
                <a:cs typeface="MS PGothic" charset="0"/>
              </a:rPr>
              <a:t>إنّها آلية منظّمة، تسمح لجميع المعنيين بالمشاركة في كلّ خطوة من الآلية</a:t>
            </a:r>
          </a:p>
          <a:p>
            <a:pPr lvl="0" algn="r" rtl="1">
              <a:buFont typeface="Arial" charset="0"/>
              <a:buNone/>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تحضير ورقة عمل</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تحضير المصطلحات</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الأفكار الرئيسية</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جدول زمني مع تفسيرات قصيرة للمحتوى المنوي تناوله</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تقسيم آلية الصياغة من أجل السماح باستشارات أعمق لبعض العناصر</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دمج مختلف العناصر في مسودة كاملة وشاملة</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الموافقة والإعتماد</a:t>
            </a:r>
          </a:p>
          <a:p>
            <a:pPr lvl="0" algn="r" rtl="1">
              <a:buFontTx/>
              <a:buChar char="-"/>
              <a:defRPr/>
            </a:pPr>
            <a:endParaRPr lang="en-GB" sz="1200"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sz="1200" b="1" kern="1200" dirty="0" smtClean="0">
                <a:solidFill>
                  <a:schemeClr val="tx1"/>
                </a:solidFill>
                <a:latin typeface="Arial" pitchFamily="34" charset="0"/>
                <a:ea typeface="MS PGothic" panose="020B0600070205080204" pitchFamily="34" charset="-128"/>
                <a:cs typeface="MS PGothic" charset="0"/>
              </a:rPr>
              <a:t>قيادة</a:t>
            </a:r>
            <a:r>
              <a:rPr lang="ar-LB" sz="1200" b="1" kern="1200" baseline="0" dirty="0" smtClean="0">
                <a:solidFill>
                  <a:schemeClr val="tx1"/>
                </a:solidFill>
                <a:latin typeface="Arial" pitchFamily="34" charset="0"/>
                <a:ea typeface="MS PGothic" panose="020B0600070205080204" pitchFamily="34" charset="-128"/>
                <a:cs typeface="MS PGothic" charset="0"/>
              </a:rPr>
              <a:t> آلية صياغة تشاركية وشفافة</a:t>
            </a:r>
          </a:p>
          <a:p>
            <a:pPr algn="r" rtl="1">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-المحاسبة: مقاربة من الأسفل إلى الأعلى، مع وضع المهجرين في الوسط</a:t>
            </a:r>
          </a:p>
          <a:p>
            <a:pPr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الإشراك: المعلومات والإستشارات والمشاركات</a:t>
            </a:r>
          </a:p>
          <a:p>
            <a:pPr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الشفافية</a:t>
            </a:r>
          </a:p>
          <a:p>
            <a:pPr algn="r" rtl="1">
              <a:buFontTx/>
              <a:buChar char="-"/>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إعلان علني لنية الصياغة</a:t>
            </a: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تحديثات دورية على الآلية</a:t>
            </a: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توضيح حول المحتويات وما يمكن توقعه مع المهجّرين والأشخاص الآخرين المتأثّرين بالتهجير.</a:t>
            </a:r>
          </a:p>
          <a:p>
            <a:pPr lvl="1" algn="r" rtl="1">
              <a:buFontTx/>
              <a:buChar char="-"/>
              <a:defRPr/>
            </a:pPr>
            <a:r>
              <a:rPr lang="ar-LB" sz="1200" b="0" kern="1200" dirty="0" smtClean="0">
                <a:solidFill>
                  <a:schemeClr val="tx1"/>
                </a:solidFill>
                <a:latin typeface="Arial" pitchFamily="34" charset="0"/>
                <a:ea typeface="MS PGothic" panose="020B0600070205080204" pitchFamily="34" charset="-128"/>
                <a:cs typeface="MS PGothic" charset="0"/>
              </a:rPr>
              <a:t>الإشراك السريع والمفيد للمعنيين</a:t>
            </a:r>
          </a:p>
          <a:p>
            <a:pPr lvl="0" algn="r" rtl="1">
              <a:buFontTx/>
              <a:buNone/>
              <a:defRPr/>
            </a:pPr>
            <a:r>
              <a:rPr lang="ar-LB" sz="1200" b="0" kern="1200" dirty="0" smtClean="0">
                <a:solidFill>
                  <a:schemeClr val="tx1"/>
                </a:solidFill>
                <a:latin typeface="Arial" pitchFamily="34" charset="0"/>
                <a:ea typeface="MS PGothic" panose="020B0600070205080204" pitchFamily="34" charset="-128"/>
                <a:cs typeface="MS PGothic" charset="0"/>
              </a:rPr>
              <a:t>يمكن </a:t>
            </a:r>
            <a:r>
              <a:rPr lang="ar-LB" sz="1200" b="0" kern="1200" baseline="0" dirty="0" smtClean="0">
                <a:solidFill>
                  <a:schemeClr val="tx1"/>
                </a:solidFill>
                <a:latin typeface="Arial" pitchFamily="34" charset="0"/>
                <a:ea typeface="MS PGothic" panose="020B0600070205080204" pitchFamily="34" charset="-128"/>
                <a:cs typeface="MS PGothic" charset="0"/>
              </a:rPr>
              <a:t>للمعنيين أن يكون لهم وقعًا حاسمًا حول شرعية الأداة الجديدة</a:t>
            </a:r>
            <a:endParaRPr lang="it-IT"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ar-LB" dirty="0" smtClean="0">
                <a:latin typeface="Arial" charset="0"/>
                <a:ea typeface="MS PGothic" charset="0"/>
              </a:rPr>
              <a:t>تشمل</a:t>
            </a:r>
            <a:r>
              <a:rPr lang="ar-LB" baseline="0" dirty="0" smtClean="0">
                <a:latin typeface="Arial" charset="0"/>
                <a:ea typeface="MS PGothic" charset="0"/>
              </a:rPr>
              <a:t> المسؤولية الاساسية للبرلمانيين تحضير المسودات التشريعية ومراجعتها. ولكنهم بشكل عام لا يعمدون إلى التطوير المفصّل للأداة وإلى صياغتها. يشمل دورهم أربع وظائف أساسية كما هو واضح في الشريحة.</a:t>
            </a:r>
            <a:endParaRPr lang="fr-CH" dirty="0" smtClean="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تشكّل هذه الشريحة تذكيرًا للجلسة الرابعة</a:t>
            </a:r>
            <a:r>
              <a:rPr lang="ar-LB" baseline="0" dirty="0" smtClean="0">
                <a:latin typeface="Arial" charset="0"/>
                <a:ea typeface="MS PGothic" charset="0"/>
              </a:rPr>
              <a:t> حول أدوار المعنيين ومسؤولياتهم في آلية الصياغة.</a:t>
            </a:r>
          </a:p>
          <a:p>
            <a:pPr algn="r" rtl="1"/>
            <a:r>
              <a:rPr lang="ar-LB" baseline="0" dirty="0" smtClean="0">
                <a:latin typeface="Arial" charset="0"/>
                <a:ea typeface="MS PGothic" charset="0"/>
              </a:rPr>
              <a:t>يوجد عاد </a:t>
            </a:r>
            <a:r>
              <a:rPr lang="ar-LB" u="sng" baseline="0" dirty="0" smtClean="0">
                <a:latin typeface="Arial" charset="0"/>
                <a:ea typeface="MS PGothic" charset="0"/>
              </a:rPr>
              <a:t>أربعة أدوار أساسية</a:t>
            </a:r>
            <a:r>
              <a:rPr lang="ar-LB" u="none" baseline="0" dirty="0" smtClean="0">
                <a:latin typeface="Arial" charset="0"/>
                <a:ea typeface="MS PGothic" charset="0"/>
              </a:rPr>
              <a:t>:</a:t>
            </a:r>
          </a:p>
          <a:p>
            <a:pPr algn="r" rtl="1">
              <a:buFontTx/>
              <a:buChar char="-"/>
            </a:pPr>
            <a:r>
              <a:rPr lang="ar-LB" u="none" baseline="0" dirty="0" smtClean="0">
                <a:latin typeface="Arial" charset="0"/>
                <a:ea typeface="MS PGothic" charset="0"/>
              </a:rPr>
              <a:t>خبير الصياغة</a:t>
            </a:r>
          </a:p>
          <a:p>
            <a:pPr algn="r" rtl="1">
              <a:buFontTx/>
              <a:buChar char="-"/>
            </a:pPr>
            <a:r>
              <a:rPr lang="ar-LB" u="none" baseline="0" dirty="0" smtClean="0">
                <a:latin typeface="Arial" charset="0"/>
                <a:ea typeface="MS PGothic" charset="0"/>
              </a:rPr>
              <a:t>لجنة الصياغة: أشخاص يتمتّعون بمعارف متخصصة. بحسب حجمها، يمكن دمجها مع لجنة التسيير</a:t>
            </a:r>
          </a:p>
          <a:p>
            <a:pPr algn="r" rtl="1">
              <a:buFontTx/>
              <a:buChar char="-"/>
            </a:pPr>
            <a:r>
              <a:rPr lang="ar-LB" u="none" baseline="0" dirty="0" smtClean="0">
                <a:latin typeface="Arial" charset="0"/>
                <a:ea typeface="MS PGothic" charset="0"/>
              </a:rPr>
              <a:t>لجنة التسيير: تحمل مهمة مناقشة النصوص التي تصيغها لجنة الصياغة. وهي مشكّلة من ممثلين من معنيين</a:t>
            </a:r>
          </a:p>
          <a:p>
            <a:pPr algn="r" rtl="1">
              <a:buFontTx/>
              <a:buChar char="-"/>
            </a:pPr>
            <a:r>
              <a:rPr lang="ar-LB" u="none" baseline="0" dirty="0" smtClean="0">
                <a:latin typeface="Arial" charset="0"/>
                <a:ea typeface="MS PGothic" charset="0"/>
              </a:rPr>
              <a:t>شركاء الإستشارة: هم غير معنيين مباشرة بالآلية، ومن بينهم المهجّرين والأشخاص الآخرين المتأثرين بالتهجير</a:t>
            </a:r>
            <a:endParaRPr lang="en-GB" dirty="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lnSpc>
                <a:spcPct val="80000"/>
              </a:lnSpc>
            </a:pPr>
            <a:r>
              <a:rPr lang="ar-LB" sz="900" dirty="0" smtClean="0">
                <a:latin typeface="Arial" charset="0"/>
                <a:ea typeface="MS PGothic" charset="0"/>
              </a:rPr>
              <a:t>لقد تمت</a:t>
            </a:r>
            <a:r>
              <a:rPr lang="ar-LB" sz="900" baseline="0" dirty="0" smtClean="0">
                <a:latin typeface="Arial" charset="0"/>
                <a:ea typeface="MS PGothic" charset="0"/>
              </a:rPr>
              <a:t> معالجة مسألة </a:t>
            </a:r>
            <a:r>
              <a:rPr lang="ar-LB" sz="900" b="1" baseline="0" dirty="0" smtClean="0">
                <a:latin typeface="Arial" charset="0"/>
                <a:ea typeface="MS PGothic" charset="0"/>
              </a:rPr>
              <a:t>التعريفات</a:t>
            </a:r>
            <a:r>
              <a:rPr lang="en-US" sz="900" b="1" baseline="0" dirty="0" smtClean="0">
                <a:latin typeface="Arial" charset="0"/>
                <a:ea typeface="MS PGothic" charset="0"/>
              </a:rPr>
              <a:t> </a:t>
            </a:r>
            <a:r>
              <a:rPr lang="ar-LB" sz="900" b="1" baseline="0" dirty="0" smtClean="0">
                <a:latin typeface="Arial" charset="0"/>
                <a:ea typeface="MS PGothic" charset="0"/>
              </a:rPr>
              <a:t> </a:t>
            </a:r>
            <a:r>
              <a:rPr lang="ar-LB" sz="900" b="0" baseline="0" dirty="0" smtClean="0">
                <a:latin typeface="Arial" charset="0"/>
                <a:ea typeface="MS PGothic" charset="0"/>
              </a:rPr>
              <a:t>في الجلسة الثانية.</a:t>
            </a:r>
          </a:p>
          <a:p>
            <a:pPr algn="r" rtl="1">
              <a:lnSpc>
                <a:spcPct val="80000"/>
              </a:lnSpc>
            </a:pPr>
            <a:endParaRPr lang="ar-LB" sz="900" b="0" baseline="0" dirty="0" smtClean="0">
              <a:latin typeface="Arial" charset="0"/>
              <a:ea typeface="MS PGothic" charset="0"/>
            </a:endParaRPr>
          </a:p>
          <a:p>
            <a:pPr algn="r" rtl="1">
              <a:lnSpc>
                <a:spcPct val="80000"/>
              </a:lnSpc>
            </a:pPr>
            <a:r>
              <a:rPr lang="ar-LB" sz="900" b="1" baseline="0" dirty="0" smtClean="0">
                <a:latin typeface="Arial" charset="0"/>
                <a:ea typeface="MS PGothic" charset="0"/>
              </a:rPr>
              <a:t>المبادئ الأساسية:</a:t>
            </a:r>
          </a:p>
          <a:p>
            <a:pPr algn="r" rtl="1">
              <a:lnSpc>
                <a:spcPct val="80000"/>
              </a:lnSpc>
            </a:pPr>
            <a:r>
              <a:rPr lang="ar-LB" sz="900" b="0" baseline="0" dirty="0" smtClean="0">
                <a:latin typeface="Arial" charset="0"/>
                <a:ea typeface="MS PGothic" charset="0"/>
              </a:rPr>
              <a:t>يمكن لهذه المبادئ أن تكون طويلة، ولكن يجب لحظ على الأقل المسؤولية الوطنية، وعدم التمييز، ومشاركة المهجّرين. لقد تمّت معالجة كلّ منها سابقًا خلال ورشة العمل، ولكن يمكن استغلال هذه الفرصة من أجل إعادة التذكير بالرسائل الأساسية وإعطاء أمثلة إضافية.</a:t>
            </a:r>
          </a:p>
          <a:p>
            <a:pPr algn="r" rtl="1">
              <a:lnSpc>
                <a:spcPct val="80000"/>
              </a:lnSpc>
            </a:pPr>
            <a:endParaRPr lang="ar-LB" sz="900" dirty="0" smtClean="0">
              <a:latin typeface="Arial" charset="0"/>
              <a:ea typeface="MS PGothic" charset="0"/>
            </a:endParaRPr>
          </a:p>
          <a:p>
            <a:pPr algn="r" rtl="1">
              <a:lnSpc>
                <a:spcPct val="80000"/>
              </a:lnSpc>
            </a:pPr>
            <a:r>
              <a:rPr lang="ar-LB" sz="900" b="1" dirty="0" smtClean="0">
                <a:latin typeface="Arial" charset="0"/>
                <a:ea typeface="MS PGothic" charset="0"/>
              </a:rPr>
              <a:t>تحديد سلطة مسؤولة:</a:t>
            </a:r>
          </a:p>
          <a:p>
            <a:pPr algn="r" rtl="1">
              <a:lnSpc>
                <a:spcPct val="80000"/>
              </a:lnSpc>
            </a:pPr>
            <a:r>
              <a:rPr lang="ar-LB" sz="900" b="0" dirty="0" smtClean="0">
                <a:latin typeface="Arial" charset="0"/>
                <a:ea typeface="MS PGothic" charset="0"/>
              </a:rPr>
              <a:t>راجع اتفاقية كامبالا المادة</a:t>
            </a:r>
            <a:r>
              <a:rPr lang="ar-LB" sz="900" b="0" baseline="0" dirty="0" smtClean="0">
                <a:latin typeface="Arial" charset="0"/>
                <a:ea typeface="MS PGothic" charset="0"/>
              </a:rPr>
              <a:t> 3-2-ب</a:t>
            </a:r>
            <a:r>
              <a:rPr lang="ar-LB" sz="900" b="0" dirty="0" smtClean="0">
                <a:latin typeface="Arial" charset="0"/>
                <a:ea typeface="MS PGothic" charset="0"/>
              </a:rPr>
              <a:t> وبروتوكول اتفاقية البحيرات الكبرى حول المهجرين، المادة 6-4-ج.</a:t>
            </a:r>
          </a:p>
          <a:p>
            <a:pPr algn="r" rtl="1">
              <a:lnSpc>
                <a:spcPct val="80000"/>
              </a:lnSpc>
            </a:pPr>
            <a:r>
              <a:rPr lang="ar-LB" sz="900" b="0" dirty="0" smtClean="0">
                <a:latin typeface="Arial" charset="0"/>
                <a:ea typeface="MS PGothic" charset="0"/>
              </a:rPr>
              <a:t>الاسئلة الواجب طرحها:</a:t>
            </a:r>
          </a:p>
          <a:p>
            <a:pPr algn="r" rtl="1">
              <a:lnSpc>
                <a:spcPct val="80000"/>
              </a:lnSpc>
            </a:pPr>
            <a:r>
              <a:rPr lang="ar-LB" sz="900" b="0" dirty="0" smtClean="0">
                <a:latin typeface="Arial" charset="0"/>
                <a:ea typeface="MS PGothic" charset="0"/>
              </a:rPr>
              <a:t>-دور الهيئة المسؤولة؟</a:t>
            </a:r>
          </a:p>
          <a:p>
            <a:pPr algn="r" rtl="1">
              <a:lnSpc>
                <a:spcPct val="80000"/>
              </a:lnSpc>
            </a:pPr>
            <a:r>
              <a:rPr lang="ar-LB" sz="900" b="0" dirty="0" smtClean="0">
                <a:latin typeface="Arial" charset="0"/>
                <a:ea typeface="MS PGothic" charset="0"/>
              </a:rPr>
              <a:t>-نوع السلطة؟</a:t>
            </a:r>
          </a:p>
          <a:p>
            <a:pPr algn="r" rtl="1">
              <a:lnSpc>
                <a:spcPct val="80000"/>
              </a:lnSpc>
            </a:pPr>
            <a:endParaRPr lang="ar-LB" sz="900" b="0" dirty="0" smtClean="0">
              <a:latin typeface="Arial" charset="0"/>
              <a:ea typeface="MS PGothic" charset="0"/>
            </a:endParaRPr>
          </a:p>
          <a:p>
            <a:pPr algn="r" rtl="1">
              <a:lnSpc>
                <a:spcPct val="80000"/>
              </a:lnSpc>
              <a:buFontTx/>
              <a:buChar char="-"/>
            </a:pPr>
            <a:r>
              <a:rPr lang="ar-LB" sz="900" b="0" dirty="0" smtClean="0">
                <a:latin typeface="Arial" charset="0"/>
                <a:ea typeface="MS PGothic" charset="0"/>
              </a:rPr>
              <a:t>يمكن إنشاء قسم حكومي</a:t>
            </a:r>
            <a:r>
              <a:rPr lang="ar-LB" sz="900" b="0" baseline="0" dirty="0" smtClean="0">
                <a:latin typeface="Arial" charset="0"/>
                <a:ea typeface="MS PGothic" charset="0"/>
              </a:rPr>
              <a:t> أو حقيبة وزارية </a:t>
            </a:r>
          </a:p>
          <a:p>
            <a:pPr algn="r" rtl="1">
              <a:lnSpc>
                <a:spcPct val="80000"/>
              </a:lnSpc>
              <a:buFontTx/>
              <a:buChar char="-"/>
            </a:pPr>
            <a:r>
              <a:rPr lang="ar-LB" sz="900" b="0" baseline="0" dirty="0" smtClean="0">
                <a:latin typeface="Arial" charset="0"/>
                <a:ea typeface="MS PGothic" charset="0"/>
              </a:rPr>
              <a:t>يمكن إنشاء سلطة أو لجنة أو لجنة تسيير أو فريق عمل خارج الأقسام الموجودة</a:t>
            </a:r>
          </a:p>
          <a:p>
            <a:pPr algn="r" rtl="1">
              <a:lnSpc>
                <a:spcPct val="80000"/>
              </a:lnSpc>
              <a:buFontTx/>
              <a:buChar char="-"/>
            </a:pPr>
            <a:r>
              <a:rPr lang="ar-LB" sz="900" b="0" dirty="0" smtClean="0">
                <a:latin typeface="Arial" charset="0"/>
                <a:ea typeface="MS PGothic" charset="0"/>
              </a:rPr>
              <a:t>يمكن وضع مرجعية وطنية من ضمن قسم أو لجنة موجودة</a:t>
            </a:r>
          </a:p>
          <a:p>
            <a:pPr algn="r" rtl="1">
              <a:lnSpc>
                <a:spcPct val="80000"/>
              </a:lnSpc>
              <a:buFontTx/>
              <a:buChar char="-"/>
            </a:pPr>
            <a:endParaRPr lang="ar-LB" sz="900" b="0" dirty="0" smtClean="0">
              <a:latin typeface="Arial" charset="0"/>
              <a:ea typeface="MS PGothic" charset="0"/>
            </a:endParaRPr>
          </a:p>
          <a:p>
            <a:pPr algn="r" rtl="1">
              <a:lnSpc>
                <a:spcPct val="80000"/>
              </a:lnSpc>
              <a:buFontTx/>
              <a:buNone/>
            </a:pPr>
            <a:r>
              <a:rPr lang="ar-LB" sz="900" b="0" dirty="0" smtClean="0">
                <a:latin typeface="Arial" charset="0"/>
                <a:ea typeface="MS PGothic" charset="0"/>
              </a:rPr>
              <a:t>على سبيل المثال، عيّنت</a:t>
            </a:r>
            <a:r>
              <a:rPr lang="ar-LB" sz="900" b="0" baseline="0" dirty="0" smtClean="0">
                <a:latin typeface="Arial" charset="0"/>
                <a:ea typeface="MS PGothic" charset="0"/>
              </a:rPr>
              <a:t> أوغندا قسم الجهوزية لمواجهة الكوارث واللاجئين ضمن مكتب رئيس الوزراء كمرجعية. إنّ القانون الذي يناقش حاليا في الفيليبين يمنح الدور للجنة الوطنية لحقوق الإنسان، وهي هيئة خارجية ومستقلة.</a:t>
            </a:r>
          </a:p>
          <a:p>
            <a:pPr algn="r" rtl="1">
              <a:lnSpc>
                <a:spcPct val="80000"/>
              </a:lnSpc>
              <a:buFontTx/>
              <a:buNone/>
            </a:pPr>
            <a:endParaRPr lang="ar-LB" sz="900" b="0" baseline="0" dirty="0" smtClean="0">
              <a:latin typeface="Arial" charset="0"/>
              <a:ea typeface="MS PGothic" charset="0"/>
            </a:endParaRPr>
          </a:p>
          <a:p>
            <a:pPr algn="r" rtl="1">
              <a:lnSpc>
                <a:spcPct val="80000"/>
              </a:lnSpc>
              <a:buFontTx/>
              <a:buNone/>
            </a:pPr>
            <a:r>
              <a:rPr lang="ar-LB" sz="900" b="1" baseline="0" dirty="0" smtClean="0">
                <a:latin typeface="Arial" charset="0"/>
                <a:ea typeface="MS PGothic" charset="0"/>
              </a:rPr>
              <a:t>النواحي المالية:</a:t>
            </a:r>
          </a:p>
          <a:p>
            <a:pPr algn="r" rtl="1">
              <a:lnSpc>
                <a:spcPct val="80000"/>
              </a:lnSpc>
              <a:buFontTx/>
              <a:buChar char="-"/>
            </a:pPr>
            <a:r>
              <a:rPr lang="ar-LB" sz="900" b="0" baseline="0" dirty="0" smtClean="0">
                <a:latin typeface="Arial" charset="0"/>
                <a:ea typeface="MS PGothic" charset="0"/>
              </a:rPr>
              <a:t>الرجوع إلى اتفاقية كامبالا، المادة 3-2-د</a:t>
            </a:r>
          </a:p>
          <a:p>
            <a:pPr algn="r" rtl="1">
              <a:lnSpc>
                <a:spcPct val="80000"/>
              </a:lnSpc>
              <a:buFontTx/>
              <a:buChar char="-"/>
            </a:pPr>
            <a:r>
              <a:rPr lang="ar-LB" sz="900" b="0" baseline="0" dirty="0" smtClean="0">
                <a:latin typeface="Arial" charset="0"/>
                <a:ea typeface="MS PGothic" charset="0"/>
              </a:rPr>
              <a:t>التأكيد مجددًا على الحاجة للتخصيص الكافي للموارد</a:t>
            </a:r>
          </a:p>
          <a:p>
            <a:pPr algn="r" rtl="1">
              <a:lnSpc>
                <a:spcPct val="80000"/>
              </a:lnSpc>
              <a:buFontTx/>
              <a:buChar char="-"/>
            </a:pPr>
            <a:r>
              <a:rPr lang="ar-LB" sz="900" b="0" baseline="0" dirty="0" smtClean="0">
                <a:latin typeface="Arial" charset="0"/>
                <a:ea typeface="MS PGothic" charset="0"/>
              </a:rPr>
              <a:t>التشديد على أن تكون ترتيبات التمويل مناسبة ومتوقعة وغير تمييزية </a:t>
            </a:r>
          </a:p>
          <a:p>
            <a:pPr algn="r" rtl="1">
              <a:lnSpc>
                <a:spcPct val="80000"/>
              </a:lnSpc>
              <a:buFontTx/>
              <a:buChar char="-"/>
            </a:pPr>
            <a:r>
              <a:rPr lang="ar-LB" sz="900" b="0" baseline="0" dirty="0" smtClean="0">
                <a:latin typeface="Arial" charset="0"/>
                <a:ea typeface="MS PGothic" charset="0"/>
              </a:rPr>
              <a:t>التشديد على حاجة إنشاء آليات للإشراف المالي</a:t>
            </a: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a:ln/>
        </p:spPr>
      </p:sp>
      <p:sp>
        <p:nvSpPr>
          <p:cNvPr id="58371"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إقسم المشاركين إلى</a:t>
            </a:r>
            <a:r>
              <a:rPr lang="ar-LB" baseline="0" dirty="0" smtClean="0">
                <a:latin typeface="Arial" charset="0"/>
                <a:ea typeface="MS PGothic" charset="0"/>
              </a:rPr>
              <a:t> مجموعات، مع إعطائهم نقطة عن كل إجابة صحيحة. الهدف هو في تذكير المشاركين بالأحكام القانونية الأساسية التي يجب شملها في آداة وطنية.</a:t>
            </a:r>
            <a:endParaRPr lang="ar-LB" dirty="0" smtClean="0">
              <a:latin typeface="Arial" charset="0"/>
              <a:ea typeface="MS PGothic" charset="0"/>
            </a:endParaRPr>
          </a:p>
          <a:p>
            <a:endParaRPr lang="fr-FR" dirty="0">
              <a:latin typeface="Arial" charset="0"/>
              <a:ea typeface="MS PGothic" charset="0"/>
            </a:endParaRPr>
          </a:p>
        </p:txBody>
      </p:sp>
      <p:sp>
        <p:nvSpPr>
          <p:cNvPr id="58372"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0E1465E0-39FF-8F4C-B2AD-A07B2392B3A0}" type="slidenum">
              <a:rPr lang="it-IT">
                <a:solidFill>
                  <a:srgbClr val="000000"/>
                </a:solidFill>
              </a:rPr>
              <a:pPr/>
              <a:t>7</a:t>
            </a:fld>
            <a:endParaRPr lang="it-IT">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Arial" charset="0"/>
                <a:ea typeface="MS PGothic" charset="0"/>
              </a:rPr>
              <a:t>التذكير بأنّ الأداة الوطنية</a:t>
            </a:r>
            <a:r>
              <a:rPr lang="ar-LB" baseline="0" dirty="0" smtClean="0">
                <a:latin typeface="Arial" charset="0"/>
                <a:ea typeface="MS PGothic" charset="0"/>
              </a:rPr>
              <a:t> الشاملة يجب أن تغطي المراحل الثلاث من التهجير والحقوق المرتبطة بكلّ منها، كما تمت المناقشة في الجلسة الثانية</a:t>
            </a:r>
            <a:endParaRPr lang="fr-FR" dirty="0">
              <a:latin typeface="Arial" charset="0"/>
              <a:ea typeface="MS PGothic" charset="0"/>
            </a:endParaRP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13</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a:ln/>
        </p:spPr>
      </p:sp>
      <p:sp>
        <p:nvSpPr>
          <p:cNvPr id="67587"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على الأداة الوطنية حول المهجّرين أن تتناول </a:t>
            </a:r>
            <a:r>
              <a:rPr lang="ar-LB" baseline="0" dirty="0" smtClean="0">
                <a:latin typeface="Arial" charset="0"/>
                <a:ea typeface="MS PGothic" charset="0"/>
              </a:rPr>
              <a:t>كيفية اتخاذ تدابير الحماية والمساعدة خلال التهجير. بالحد الأدنى، يجب أن تتناول الحقوق المذكورة في المبادئ التوجيهية، والتي تسعى إلى قوننة للمستحقات الفردية للمهجّرين.</a:t>
            </a:r>
          </a:p>
          <a:p>
            <a:pPr algn="r" rtl="1"/>
            <a:endParaRPr lang="ar-LB" dirty="0" smtClean="0">
              <a:latin typeface="Arial" charset="0"/>
              <a:ea typeface="MS PGothic" charset="0"/>
            </a:endParaRPr>
          </a:p>
          <a:p>
            <a:pPr algn="r" rtl="1"/>
            <a:r>
              <a:rPr lang="ar-LB" dirty="0" smtClean="0">
                <a:latin typeface="Arial" charset="0"/>
                <a:ea typeface="MS PGothic" charset="0"/>
              </a:rPr>
              <a:t>راجع مبدأ أو مبدأين من المبادئ التوجيهية واظهر هيكلية</a:t>
            </a:r>
            <a:r>
              <a:rPr lang="ar-LB" baseline="0" dirty="0" smtClean="0">
                <a:latin typeface="Arial" charset="0"/>
                <a:ea typeface="MS PGothic" charset="0"/>
              </a:rPr>
              <a:t> الأحكام المذكورة:</a:t>
            </a:r>
          </a:p>
          <a:p>
            <a:pPr algn="r" rtl="1">
              <a:buFontTx/>
              <a:buChar char="-"/>
            </a:pPr>
            <a:r>
              <a:rPr lang="ar-LB" baseline="0" dirty="0" smtClean="0">
                <a:latin typeface="Arial" charset="0"/>
                <a:ea typeface="MS PGothic" charset="0"/>
              </a:rPr>
              <a:t>كإعلان عام لحقوق الإنسان</a:t>
            </a:r>
          </a:p>
          <a:p>
            <a:pPr algn="r" rtl="1">
              <a:buFontTx/>
              <a:buChar char="-"/>
            </a:pPr>
            <a:r>
              <a:rPr lang="ar-LB" dirty="0" smtClean="0">
                <a:latin typeface="Arial" charset="0"/>
                <a:ea typeface="MS PGothic" charset="0"/>
              </a:rPr>
              <a:t>على مستوى أهميتها العملية للمهجرين</a:t>
            </a:r>
          </a:p>
          <a:p>
            <a:pPr algn="r" rtl="1">
              <a:buFontTx/>
              <a:buChar char="-"/>
            </a:pPr>
            <a:endParaRPr lang="ar-LB" dirty="0" smtClean="0">
              <a:latin typeface="Arial" charset="0"/>
              <a:ea typeface="MS PGothic" charset="0"/>
            </a:endParaRPr>
          </a:p>
          <a:p>
            <a:pPr algn="r" rtl="1">
              <a:buFontTx/>
              <a:buNone/>
            </a:pPr>
            <a:r>
              <a:rPr lang="ar-LB" dirty="0" smtClean="0">
                <a:latin typeface="Arial" charset="0"/>
                <a:ea typeface="MS PGothic" charset="0"/>
              </a:rPr>
              <a:t>على قانون أو سياسة أن:</a:t>
            </a:r>
          </a:p>
          <a:p>
            <a:pPr algn="r" rtl="1">
              <a:buFontTx/>
              <a:buNone/>
            </a:pPr>
            <a:r>
              <a:rPr lang="ar-LB" dirty="0" smtClean="0">
                <a:latin typeface="Arial" charset="0"/>
                <a:ea typeface="MS PGothic" charset="0"/>
              </a:rPr>
              <a:t>-يعترف بشكل واضح بهذه الحقوق</a:t>
            </a:r>
          </a:p>
          <a:p>
            <a:pPr algn="r" rtl="1">
              <a:buFontTx/>
              <a:buNone/>
            </a:pPr>
            <a:r>
              <a:rPr lang="ar-LB" dirty="0" smtClean="0">
                <a:latin typeface="Arial" charset="0"/>
                <a:ea typeface="MS PGothic" charset="0"/>
              </a:rPr>
              <a:t>-يشير إلى</a:t>
            </a:r>
            <a:r>
              <a:rPr lang="ar-LB" baseline="0" dirty="0" smtClean="0">
                <a:latin typeface="Arial" charset="0"/>
                <a:ea typeface="MS PGothic" charset="0"/>
              </a:rPr>
              <a:t> أن تكون المساعدة قابلة للقياس وفقًا لتوفّرها والنفاذ إليها والقبول بها وأقلمتها</a:t>
            </a:r>
          </a:p>
          <a:p>
            <a:pPr algn="r" rtl="1">
              <a:buFontTx/>
              <a:buNone/>
            </a:pPr>
            <a:r>
              <a:rPr lang="ar-LB" baseline="0" dirty="0" smtClean="0">
                <a:latin typeface="Arial" charset="0"/>
                <a:ea typeface="MS PGothic" charset="0"/>
              </a:rPr>
              <a:t>-يشير إلى تأمين المساعدة من خلال احترام المبادئ الإنسانية العامة للإنسانية، وعدم الإنحياز، والإستقلالية، والحياد، مع عدم التسبب بأي إيذاء</a:t>
            </a:r>
            <a:endParaRPr lang="en-GB" dirty="0">
              <a:latin typeface="Arial" charset="0"/>
              <a:ea typeface="MS PGothic" charset="0"/>
            </a:endParaRPr>
          </a:p>
        </p:txBody>
      </p:sp>
      <p:sp>
        <p:nvSpPr>
          <p:cNvPr id="67588"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9F347DBD-58AD-F94A-B4DE-5D1DBEF4D08F}" type="slidenum">
              <a:rPr lang="it-IT"/>
              <a:pPr/>
              <a:t>14</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p14="http://schemas.microsoft.com/office/powerpoint/2010/main" xmlns=""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p14="http://schemas.microsoft.com/office/powerpoint/2010/main" xmlns=""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xmlns=""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xmlns=""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p14="http://schemas.microsoft.com/office/powerpoint/2010/main" xmlns=""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p14="http://schemas.microsoft.com/office/powerpoint/2010/main" xmlns=""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p14="http://schemas.microsoft.com/office/powerpoint/2010/main" xmlns=""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p14="http://schemas.microsoft.com/office/powerpoint/2010/main" xmlns=""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p14="http://schemas.microsoft.com/office/powerpoint/2010/main" xmlns=""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p14="http://schemas.microsoft.com/office/powerpoint/2010/main" xmlns=""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p14="http://schemas.microsoft.com/office/powerpoint/2010/main" xmlns=""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p14="http://schemas.microsoft.com/office/powerpoint/2010/main" xmlns=""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p14="http://schemas.microsoft.com/office/powerpoint/2010/main" xmlns=""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p14="http://schemas.microsoft.com/office/powerpoint/2010/main" xmlns=""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243408"/>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990854"/>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a14="http://schemas.microsoft.com/office/drawing/2010/main" xmlns="" val="0"/>
              </a:ext>
            </a:extLst>
          </a:blip>
          <a:srcRect/>
          <a:stretch>
            <a:fillRect/>
          </a:stretch>
        </p:blipFill>
        <p:spPr bwMode="auto">
          <a:xfrm>
            <a:off x="7596188" y="5589588"/>
            <a:ext cx="11557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eaLnBrk="1" hangingPunct="1"/>
            <a:r>
              <a:rPr lang="ar-LB" b="1" dirty="0" smtClean="0">
                <a:latin typeface="Century Gothic" charset="0"/>
                <a:ea typeface="MS PGothic" charset="0"/>
                <a:cs typeface="MS PGothic" charset="0"/>
              </a:rPr>
              <a:t>الصياغة</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525" y="5565775"/>
            <a:ext cx="769938"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2525" y="5576888"/>
            <a:ext cx="735013"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2113" y="5683250"/>
            <a:ext cx="2379662"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0"/>
            <a:ext cx="8229600" cy="1268413"/>
          </a:xfrm>
        </p:spPr>
        <p:txBody>
          <a:bodyPr/>
          <a:lstStyle/>
          <a:p>
            <a:pPr algn="r" rtl="1"/>
            <a:r>
              <a:rPr lang="ar-LB" sz="2800" b="1" dirty="0" smtClean="0">
                <a:latin typeface="Century Gothic"/>
                <a:ea typeface="MS PGothic" charset="0"/>
                <a:cs typeface="Century Gothic"/>
              </a:rPr>
              <a:t>أي من الأمور التالية تعالج الحاجات الخاصة بالأطفال المهجرين؟</a:t>
            </a:r>
            <a:br>
              <a:rPr lang="ar-LB" sz="2800" b="1" dirty="0" smtClean="0">
                <a:latin typeface="Century Gothic"/>
                <a:ea typeface="MS PGothic" charset="0"/>
                <a:cs typeface="Century Gothic"/>
              </a:rPr>
            </a:br>
            <a:endParaRPr lang="fr-CH" sz="2800" b="1" dirty="0">
              <a:latin typeface="Century Gothic"/>
              <a:ea typeface="MS PGothic" charset="0"/>
              <a:cs typeface="Century Gothic"/>
            </a:endParaRPr>
          </a:p>
        </p:txBody>
      </p:sp>
      <p:sp>
        <p:nvSpPr>
          <p:cNvPr id="3" name="Content Placeholder 2"/>
          <p:cNvSpPr>
            <a:spLocks noGrp="1"/>
          </p:cNvSpPr>
          <p:nvPr>
            <p:ph idx="1"/>
          </p:nvPr>
        </p:nvSpPr>
        <p:spPr>
          <a:xfrm>
            <a:off x="457200" y="1989138"/>
            <a:ext cx="8229600" cy="4137025"/>
          </a:xfrm>
        </p:spPr>
        <p:txBody>
          <a:bodyPr/>
          <a:lstStyle/>
          <a:p>
            <a:pPr algn="r" rtl="1">
              <a:buFont typeface="Wingdings" charset="2"/>
              <a:buChar char="§"/>
              <a:defRPr/>
            </a:pPr>
            <a:r>
              <a:rPr lang="ar-LB" sz="2800" dirty="0" smtClean="0">
                <a:latin typeface="Century Gothic"/>
                <a:ea typeface="+mn-ea"/>
                <a:cs typeface="Century Gothic"/>
              </a:rPr>
              <a:t>المبدأ التوجيهي 8</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المبدأ التوجيهي 13</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المبدأ التوجيهي 15</a:t>
            </a:r>
            <a:endParaRPr lang="fr-CH" sz="2800" dirty="0">
              <a:latin typeface="Century Gothic"/>
              <a:ea typeface="+mn-ea"/>
              <a:cs typeface="Century Gothic"/>
            </a:endParaRPr>
          </a:p>
        </p:txBody>
      </p:sp>
      <p:sp>
        <p:nvSpPr>
          <p:cNvPr id="4" name="Oval 3"/>
          <p:cNvSpPr/>
          <p:nvPr/>
        </p:nvSpPr>
        <p:spPr>
          <a:xfrm>
            <a:off x="3275856" y="3141191"/>
            <a:ext cx="5688013" cy="1008063"/>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FFFFFF"/>
              </a:solidFill>
            </a:endParaRPr>
          </a:p>
        </p:txBody>
      </p:sp>
      <p:sp>
        <p:nvSpPr>
          <p:cNvPr id="5" name="Oval 4"/>
          <p:cNvSpPr/>
          <p:nvPr/>
        </p:nvSpPr>
        <p:spPr>
          <a:xfrm>
            <a:off x="3204021" y="4437732"/>
            <a:ext cx="5832475" cy="1079500"/>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FFFFFF"/>
              </a:solidFill>
            </a:endParaRPr>
          </a:p>
        </p:txBody>
      </p:sp>
    </p:spTree>
    <p:extLst>
      <p:ext uri="{BB962C8B-B14F-4D97-AF65-F5344CB8AC3E}">
        <p14:creationId xmlns:p14="http://schemas.microsoft.com/office/powerpoint/2010/main" xmlns="" val="42326997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79388" y="0"/>
            <a:ext cx="8785225" cy="1268413"/>
          </a:xfrm>
        </p:spPr>
        <p:txBody>
          <a:bodyPr/>
          <a:lstStyle/>
          <a:p>
            <a:r>
              <a:rPr lang="ar-LB" sz="3200" b="1" dirty="0" smtClean="0">
                <a:latin typeface="Century Gothic"/>
                <a:ea typeface="MS PGothic" charset="0"/>
                <a:cs typeface="Century Gothic"/>
              </a:rPr>
              <a:t>ما هي الخيارات الثلاثة لحلول مستدامة للتهجير؟</a:t>
            </a:r>
            <a:br>
              <a:rPr lang="ar-LB" sz="3200" b="1" dirty="0" smtClean="0">
                <a:latin typeface="Century Gothic"/>
                <a:ea typeface="MS PGothic" charset="0"/>
                <a:cs typeface="Century Gothic"/>
              </a:rPr>
            </a:br>
            <a:endParaRPr lang="fr-CH" sz="3200" b="1" dirty="0">
              <a:latin typeface="Century Gothic"/>
              <a:ea typeface="MS PGothic" charset="0"/>
              <a:cs typeface="Century Gothic"/>
            </a:endParaRPr>
          </a:p>
        </p:txBody>
      </p:sp>
      <p:sp>
        <p:nvSpPr>
          <p:cNvPr id="3" name="Content Placeholder 2"/>
          <p:cNvSpPr>
            <a:spLocks noGrp="1"/>
          </p:cNvSpPr>
          <p:nvPr>
            <p:ph idx="1"/>
          </p:nvPr>
        </p:nvSpPr>
        <p:spPr>
          <a:xfrm>
            <a:off x="457200" y="1844675"/>
            <a:ext cx="8229600" cy="4176713"/>
          </a:xfrm>
        </p:spPr>
        <p:txBody>
          <a:bodyPr/>
          <a:lstStyle/>
          <a:p>
            <a:pPr algn="r" rtl="1">
              <a:buFont typeface="Wingdings" charset="2"/>
              <a:buChar char="§"/>
              <a:defRPr/>
            </a:pPr>
            <a:r>
              <a:rPr lang="ar-LB" sz="2800" dirty="0" smtClean="0">
                <a:latin typeface="Century Gothic"/>
                <a:ea typeface="+mn-ea"/>
                <a:cs typeface="Century Gothic"/>
              </a:rPr>
              <a:t>العودة، التوطين، إعادة التوطين</a:t>
            </a: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العودة، الإندماج المحلي، إعادة التوطين</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العودة، إعادة الإندماج، إعادة التأهيل</a:t>
            </a:r>
            <a:endParaRPr lang="fr-CH" sz="2800" dirty="0">
              <a:latin typeface="Century Gothic"/>
              <a:ea typeface="+mn-ea"/>
              <a:cs typeface="Century Gothic"/>
            </a:endParaRPr>
          </a:p>
        </p:txBody>
      </p:sp>
      <p:sp>
        <p:nvSpPr>
          <p:cNvPr id="4" name="Oval 3"/>
          <p:cNvSpPr/>
          <p:nvPr/>
        </p:nvSpPr>
        <p:spPr>
          <a:xfrm>
            <a:off x="179388" y="2780928"/>
            <a:ext cx="8496300" cy="1368425"/>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FFFFFF"/>
              </a:solidFill>
            </a:endParaRPr>
          </a:p>
        </p:txBody>
      </p:sp>
    </p:spTree>
    <p:extLst>
      <p:ext uri="{BB962C8B-B14F-4D97-AF65-F5344CB8AC3E}">
        <p14:creationId xmlns:p14="http://schemas.microsoft.com/office/powerpoint/2010/main" xmlns="" val="17772372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0" y="-27384"/>
            <a:ext cx="9144000" cy="1296144"/>
          </a:xfrm>
        </p:spPr>
        <p:txBody>
          <a:bodyPr wrap="square" lIns="720000" tIns="2174400" rIns="1800000" bIns="1800000">
            <a:noAutofit/>
          </a:bodyPr>
          <a:lstStyle/>
          <a:p>
            <a:r>
              <a:rPr lang="ar-LB" sz="2800" b="1" dirty="0" smtClean="0">
                <a:latin typeface="Century Gothic"/>
                <a:ea typeface="MS PGothic" charset="0"/>
                <a:cs typeface="Century Gothic"/>
              </a:rPr>
              <a:t>مبدآن يرافقان الحلول المستدامة: ما هما؟</a:t>
            </a:r>
            <a:br>
              <a:rPr lang="ar-LB" sz="2800" b="1" dirty="0" smtClean="0">
                <a:latin typeface="Century Gothic"/>
                <a:ea typeface="MS PGothic" charset="0"/>
                <a:cs typeface="Century Gothic"/>
              </a:rPr>
            </a:br>
            <a:endParaRPr lang="fr-CH" sz="2800" dirty="0">
              <a:latin typeface="Century Gothic"/>
              <a:ea typeface="MS PGothic" charset="0"/>
              <a:cs typeface="Century Gothic"/>
            </a:endParaRPr>
          </a:p>
        </p:txBody>
      </p:sp>
      <p:sp>
        <p:nvSpPr>
          <p:cNvPr id="3" name="Content Placeholder 2"/>
          <p:cNvSpPr>
            <a:spLocks noGrp="1"/>
          </p:cNvSpPr>
          <p:nvPr>
            <p:ph idx="1"/>
          </p:nvPr>
        </p:nvSpPr>
        <p:spPr>
          <a:xfrm>
            <a:off x="682055" y="1846932"/>
            <a:ext cx="7610475" cy="3670300"/>
          </a:xfrm>
        </p:spPr>
        <p:txBody>
          <a:bodyPr/>
          <a:lstStyle/>
          <a:p>
            <a:pPr algn="r" rtl="1">
              <a:buFont typeface="Wingdings" charset="2"/>
              <a:buChar char="§"/>
              <a:defRPr/>
            </a:pPr>
            <a:r>
              <a:rPr lang="ar-LB" sz="2800" dirty="0" smtClean="0">
                <a:latin typeface="Century Gothic"/>
                <a:ea typeface="+mn-ea"/>
                <a:cs typeface="Century Gothic"/>
              </a:rPr>
              <a:t>السلامة والتوعية</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السلامة والأمان</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الكرامة والرغبة</a:t>
            </a:r>
            <a:endParaRPr lang="fr-CH" sz="2800" dirty="0">
              <a:latin typeface="Century Gothic"/>
              <a:ea typeface="+mn-ea"/>
              <a:cs typeface="Century Gothic"/>
            </a:endParaRPr>
          </a:p>
        </p:txBody>
      </p:sp>
      <p:sp>
        <p:nvSpPr>
          <p:cNvPr id="4" name="Oval 3"/>
          <p:cNvSpPr/>
          <p:nvPr/>
        </p:nvSpPr>
        <p:spPr>
          <a:xfrm>
            <a:off x="2123728" y="2852936"/>
            <a:ext cx="6840538" cy="1223962"/>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FFFFFF"/>
              </a:solidFill>
            </a:endParaRPr>
          </a:p>
        </p:txBody>
      </p:sp>
    </p:spTree>
    <p:extLst>
      <p:ext uri="{BB962C8B-B14F-4D97-AF65-F5344CB8AC3E}">
        <p14:creationId xmlns:p14="http://schemas.microsoft.com/office/powerpoint/2010/main" xmlns="" val="19875387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12489" y="0"/>
            <a:ext cx="8435975" cy="1196975"/>
          </a:xfrm>
        </p:spPr>
        <p:txBody>
          <a:bodyPr/>
          <a:lstStyle/>
          <a:p>
            <a:pPr eaLnBrk="1" hangingPunct="1"/>
            <a:r>
              <a:rPr lang="ar-LB" sz="2800" b="1" dirty="0" smtClean="0">
                <a:latin typeface="Century Gothic" charset="0"/>
                <a:ea typeface="MS PGothic" charset="0"/>
                <a:cs typeface="MS PGothic" charset="0"/>
              </a:rPr>
              <a:t>الأحكام الأساسية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8712968" cy="4393083"/>
          </a:xfrm>
        </p:spPr>
        <p:txBody>
          <a:bodyPr/>
          <a:lstStyle/>
          <a:p>
            <a:pPr algn="r" rtl="1" eaLnBrk="1" hangingPunct="1">
              <a:buFont typeface="Wingdings" charset="2"/>
              <a:buChar char="§"/>
            </a:pPr>
            <a:r>
              <a:rPr lang="ar-LB" dirty="0" smtClean="0">
                <a:ea typeface="MS PGothic" charset="0"/>
                <a:cs typeface="Century Gothic"/>
              </a:rPr>
              <a:t>منع التهجير الإعتباطي (المبدأ التوجيهي رقم 6)</a:t>
            </a:r>
          </a:p>
          <a:p>
            <a:pPr algn="r" rtl="1" eaLnBrk="1" hangingPunct="1">
              <a:buFont typeface="Wingdings" charset="2"/>
              <a:buChar char="§"/>
            </a:pPr>
            <a:r>
              <a:rPr lang="ar-LB" dirty="0" smtClean="0">
                <a:ea typeface="MS PGothic" charset="0"/>
                <a:cs typeface="Century Gothic"/>
              </a:rPr>
              <a:t>تلافي التهجير (المبدأ التوجيهي رقم 7)</a:t>
            </a:r>
            <a:r>
              <a:rPr lang="fr-CH" dirty="0" smtClean="0">
                <a:ea typeface="MS PGothic" charset="0"/>
                <a:cs typeface="Century Gothic"/>
              </a:rPr>
              <a:t> </a:t>
            </a:r>
            <a:endParaRPr lang="ar-LB" dirty="0" smtClean="0">
              <a:ea typeface="MS PGothic" charset="0"/>
              <a:cs typeface="Century Gothic"/>
            </a:endParaRPr>
          </a:p>
          <a:p>
            <a:pPr algn="r" rtl="1" eaLnBrk="1" hangingPunct="1">
              <a:buFont typeface="Wingdings" charset="2"/>
              <a:buChar char="§"/>
            </a:pPr>
            <a:r>
              <a:rPr lang="ar-LB" dirty="0" smtClean="0">
                <a:ea typeface="MS PGothic" charset="0"/>
                <a:cs typeface="Century Gothic"/>
              </a:rPr>
              <a:t>حماية المهجرين ومساعدتهم (المبادئ التوجيهية 10 إلى 23)</a:t>
            </a:r>
          </a:p>
          <a:p>
            <a:pPr algn="r" rtl="1" eaLnBrk="1" hangingPunct="1">
              <a:buFont typeface="Wingdings" charset="2"/>
              <a:buChar char="§"/>
            </a:pPr>
            <a:r>
              <a:rPr lang="ar-LB" dirty="0" smtClean="0">
                <a:ea typeface="MS PGothic" charset="0"/>
                <a:cs typeface="Century Gothic"/>
              </a:rPr>
              <a:t>الحلول المستدامة (المبادئ التوجيهية 28 إلى 30)</a:t>
            </a:r>
            <a:endParaRPr lang="fr-CH" dirty="0">
              <a:ea typeface="MS PGothic" charset="0"/>
              <a:cs typeface="Century Gothic"/>
            </a:endParaRPr>
          </a:p>
          <a:p>
            <a:pPr algn="r" rtl="1" eaLnBrk="1" hangingPunct="1">
              <a:buFont typeface="Wingdings" charset="2"/>
              <a:buChar char="§"/>
            </a:pPr>
            <a:r>
              <a:rPr lang="ar-LB" dirty="0" smtClean="0">
                <a:ea typeface="MS PGothic" charset="0"/>
                <a:cs typeface="Century Gothic"/>
              </a:rPr>
              <a:t>الحلول والنفاذ إلى العدالة (المبادئ التوجيهية 28 إلى 30)</a:t>
            </a:r>
            <a:endParaRPr lang="fr-CH" dirty="0">
              <a:ea typeface="MS PGothic" charset="0"/>
              <a:cs typeface="Century Gothic"/>
            </a:endParaRPr>
          </a:p>
          <a:p>
            <a:pPr eaLnBrk="1" hangingPunct="1">
              <a:buFont typeface="Wingdings" charset="2"/>
              <a:buChar char="§"/>
            </a:pPr>
            <a:endParaRPr lang="fr-CH" dirty="0">
              <a:ea typeface="MS PGothic" charset="0"/>
              <a:cs typeface="Century Gothic"/>
            </a:endParaRPr>
          </a:p>
          <a:p>
            <a:pPr marL="0" indent="0" algn="r" rtl="1" eaLnBrk="1" hangingPunct="1">
              <a:buNone/>
            </a:pPr>
            <a:r>
              <a:rPr lang="ar-LB" dirty="0" smtClean="0">
                <a:ea typeface="MS PGothic" charset="0"/>
                <a:cs typeface="Century Gothic"/>
              </a:rPr>
              <a:t>لا تنسى المشاركة والمجتمعات المضيفة والأشخاص الذين يعانون من حاجات خاصة!</a:t>
            </a:r>
          </a:p>
          <a:p>
            <a:pPr marL="0" indent="0" eaLnBrk="1" hangingPunct="1">
              <a:buNone/>
            </a:pPr>
            <a:endParaRPr lang="fr-CH" dirty="0">
              <a:ea typeface="MS PGothic" charset="0"/>
              <a:cs typeface="Century Gothic"/>
            </a:endParaRPr>
          </a:p>
          <a:p>
            <a:pPr eaLnBrk="1" hangingPunct="1">
              <a:buFont typeface="Wingdings" charset="2"/>
              <a:buChar char="§"/>
            </a:pPr>
            <a:endParaRPr lang="fr-CH" dirty="0">
              <a:ea typeface="MS PGothic" charset="0"/>
              <a:cs typeface="Century Gothic"/>
            </a:endParaRPr>
          </a:p>
          <a:p>
            <a:pPr eaLnBrk="1" hangingPunct="1">
              <a:buFont typeface="Wingdings" charset="2"/>
              <a:buChar char="§"/>
            </a:pPr>
            <a:endParaRPr lang="fr-CH" dirty="0">
              <a:ea typeface="MS PGothic" charset="0"/>
              <a:cs typeface="Century Gothic"/>
            </a:endParaRPr>
          </a:p>
        </p:txBody>
      </p:sp>
    </p:spTree>
    <p:extLst>
      <p:ext uri="{BB962C8B-B14F-4D97-AF65-F5344CB8AC3E}">
        <p14:creationId xmlns:p14="http://schemas.microsoft.com/office/powerpoint/2010/main" xmlns="" val="25859886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olo 3"/>
          <p:cNvSpPr>
            <a:spLocks noGrp="1"/>
          </p:cNvSpPr>
          <p:nvPr>
            <p:ph type="title"/>
          </p:nvPr>
        </p:nvSpPr>
        <p:spPr>
          <a:xfrm>
            <a:off x="457200" y="0"/>
            <a:ext cx="8229600" cy="981075"/>
          </a:xfrm>
        </p:spPr>
        <p:txBody>
          <a:bodyPr/>
          <a:lstStyle/>
          <a:p>
            <a:pPr eaLnBrk="1" hangingPunct="1"/>
            <a:r>
              <a:rPr lang="ar-LB" sz="3200" b="1" dirty="0" smtClean="0">
                <a:latin typeface="Century Gothic"/>
                <a:ea typeface="MS PGothic" charset="0"/>
                <a:cs typeface="Century Gothic"/>
              </a:rPr>
              <a:t>تذكير: أي حقوق؟</a:t>
            </a:r>
            <a:endParaRPr lang="it-IT" sz="3200" b="1" dirty="0">
              <a:latin typeface="Century Gothic"/>
              <a:ea typeface="MS PGothic" charset="0"/>
              <a:cs typeface="Century Gothic"/>
            </a:endParaRPr>
          </a:p>
        </p:txBody>
      </p:sp>
      <p:graphicFrame>
        <p:nvGraphicFramePr>
          <p:cNvPr id="9" name="Segnaposto contenuto 8"/>
          <p:cNvGraphicFramePr>
            <a:graphicFrameLocks noGrp="1"/>
          </p:cNvGraphicFramePr>
          <p:nvPr>
            <p:ph sz="half" idx="1"/>
            <p:extLst>
              <p:ext uri="{D42A27DB-BD31-4B8C-83A1-F6EECF244321}">
                <p14:modId xmlns:p14="http://schemas.microsoft.com/office/powerpoint/2010/main" xmlns="" val="2933456889"/>
              </p:ext>
            </p:extLst>
          </p:nvPr>
        </p:nvGraphicFramePr>
        <p:xfrm>
          <a:off x="323404" y="1268413"/>
          <a:ext cx="4464620" cy="4427536"/>
        </p:xfrm>
        <a:graphic>
          <a:graphicData uri="http://schemas.openxmlformats.org/drawingml/2006/table">
            <a:tbl>
              <a:tblPr firstRow="1" bandRow="1">
                <a:tableStyleId>{5C22544A-7EE6-4342-B048-85BDC9FD1C3A}</a:tableStyleId>
              </a:tblPr>
              <a:tblGrid>
                <a:gridCol w="3099867"/>
                <a:gridCol w="1364753"/>
              </a:tblGrid>
              <a:tr h="673806">
                <a:tc>
                  <a:txBody>
                    <a:bodyPr/>
                    <a:lstStyle/>
                    <a:p>
                      <a:r>
                        <a:rPr lang="ar-LB" sz="1800" dirty="0" smtClean="0">
                          <a:solidFill>
                            <a:schemeClr val="tx1"/>
                          </a:solidFill>
                        </a:rPr>
                        <a:t>الحقوق</a:t>
                      </a:r>
                      <a:endParaRPr lang="it-IT" sz="1800" dirty="0">
                        <a:solidFill>
                          <a:schemeClr val="tx1"/>
                        </a:solidFill>
                      </a:endParaRP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LB" sz="1800" dirty="0" smtClean="0">
                          <a:solidFill>
                            <a:schemeClr val="tx1"/>
                          </a:solidFill>
                        </a:rPr>
                        <a:t>المبدأ التوجيهي</a:t>
                      </a:r>
                      <a:endParaRPr lang="it-IT" sz="1800" dirty="0">
                        <a:solidFill>
                          <a:schemeClr val="tx1"/>
                        </a:solidFill>
                      </a:endParaRP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701290">
                <a:tc>
                  <a:txBody>
                    <a:bodyPr/>
                    <a:lstStyle/>
                    <a:p>
                      <a:r>
                        <a:rPr lang="ar-LB" sz="1800" dirty="0" smtClean="0"/>
                        <a:t>الحياة، الأمن، الحماية من العنف</a:t>
                      </a: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10, 11</a:t>
                      </a: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497496">
                <a:tc>
                  <a:txBody>
                    <a:bodyPr/>
                    <a:lstStyle/>
                    <a:p>
                      <a:r>
                        <a:rPr lang="ar-LB" sz="1800" dirty="0" smtClean="0"/>
                        <a:t>الغذاء</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18</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76182">
                <a:tc>
                  <a:txBody>
                    <a:bodyPr/>
                    <a:lstStyle/>
                    <a:p>
                      <a:r>
                        <a:rPr lang="ar-LB" sz="1800" dirty="0" smtClean="0"/>
                        <a:t>المياه والصرف الصحي</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18</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76182">
                <a:tc>
                  <a:txBody>
                    <a:bodyPr/>
                    <a:lstStyle/>
                    <a:p>
                      <a:r>
                        <a:rPr lang="ar-LB" sz="1800" dirty="0" smtClean="0"/>
                        <a:t>السكن اللائق</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18</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01290">
                <a:tc>
                  <a:txBody>
                    <a:bodyPr/>
                    <a:lstStyle/>
                    <a:p>
                      <a:r>
                        <a:rPr lang="ar-LB" sz="1800" dirty="0" smtClean="0"/>
                        <a:t>المساعدة الطبية والرعاية الصحية</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18, 19</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01290">
                <a:tc>
                  <a:txBody>
                    <a:bodyPr/>
                    <a:lstStyle/>
                    <a:p>
                      <a:r>
                        <a:rPr lang="ar-LB" sz="1800" dirty="0" smtClean="0"/>
                        <a:t>الملكية والحماية من انتهاكات السكن والأرض والملكية</a:t>
                      </a: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it-IT" sz="1800" dirty="0" smtClean="0"/>
                        <a:t>12</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bl>
          </a:graphicData>
        </a:graphic>
      </p:graphicFrame>
      <p:graphicFrame>
        <p:nvGraphicFramePr>
          <p:cNvPr id="10" name="Segnaposto contenuto 9"/>
          <p:cNvGraphicFramePr>
            <a:graphicFrameLocks noGrp="1"/>
          </p:cNvGraphicFramePr>
          <p:nvPr>
            <p:ph sz="half" idx="2"/>
            <p:extLst>
              <p:ext uri="{D42A27DB-BD31-4B8C-83A1-F6EECF244321}">
                <p14:modId xmlns:p14="http://schemas.microsoft.com/office/powerpoint/2010/main" xmlns="" val="2386638122"/>
              </p:ext>
            </p:extLst>
          </p:nvPr>
        </p:nvGraphicFramePr>
        <p:xfrm>
          <a:off x="4787900" y="1268413"/>
          <a:ext cx="4154488" cy="4234770"/>
        </p:xfrm>
        <a:graphic>
          <a:graphicData uri="http://schemas.openxmlformats.org/drawingml/2006/table">
            <a:tbl>
              <a:tblPr firstRow="1" bandRow="1">
                <a:tableStyleId>{5C22544A-7EE6-4342-B048-85BDC9FD1C3A}</a:tableStyleId>
              </a:tblPr>
              <a:tblGrid>
                <a:gridCol w="2987884"/>
                <a:gridCol w="1166604"/>
              </a:tblGrid>
              <a:tr h="582036">
                <a:tc>
                  <a:txBody>
                    <a:bodyPr/>
                    <a:lstStyle/>
                    <a:p>
                      <a:r>
                        <a:rPr lang="ar-LB" sz="1800" b="0" dirty="0" smtClean="0">
                          <a:solidFill>
                            <a:schemeClr val="tx1"/>
                          </a:solidFill>
                        </a:rPr>
                        <a:t>حرية</a:t>
                      </a:r>
                      <a:r>
                        <a:rPr lang="ar-LB" sz="1800" b="0" baseline="0" dirty="0" smtClean="0">
                          <a:solidFill>
                            <a:schemeClr val="tx1"/>
                          </a:solidFill>
                        </a:rPr>
                        <a:t> التنقل</a:t>
                      </a:r>
                      <a:endParaRPr lang="it-IT" sz="1800" b="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b="0" dirty="0" smtClean="0">
                          <a:solidFill>
                            <a:schemeClr val="tx1"/>
                          </a:solidFill>
                        </a:rPr>
                        <a:t>14, </a:t>
                      </a:r>
                      <a:r>
                        <a:rPr lang="it-IT" sz="1800" b="0" baseline="0" dirty="0" smtClean="0">
                          <a:solidFill>
                            <a:schemeClr val="tx1"/>
                          </a:solidFill>
                        </a:rPr>
                        <a:t>15, 28</a:t>
                      </a:r>
                      <a:endParaRPr lang="it-IT" sz="1800" b="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21541">
                <a:tc>
                  <a:txBody>
                    <a:bodyPr/>
                    <a:lstStyle/>
                    <a:p>
                      <a:r>
                        <a:rPr lang="ar-LB" sz="1800" dirty="0" smtClean="0">
                          <a:solidFill>
                            <a:schemeClr val="tx1"/>
                          </a:solidFill>
                        </a:rPr>
                        <a:t>الإعتراف أمام القانون</a:t>
                      </a: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20</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27169">
                <a:tc>
                  <a:txBody>
                    <a:bodyPr/>
                    <a:lstStyle/>
                    <a:p>
                      <a:r>
                        <a:rPr lang="ar-LB" sz="1800" dirty="0" smtClean="0">
                          <a:solidFill>
                            <a:schemeClr val="tx1"/>
                          </a:solidFill>
                        </a:rPr>
                        <a:t>الحياة العائلية</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16, 17</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33779">
                <a:tc>
                  <a:txBody>
                    <a:bodyPr/>
                    <a:lstStyle/>
                    <a:p>
                      <a:r>
                        <a:rPr lang="ar-LB" sz="1800" dirty="0" smtClean="0">
                          <a:solidFill>
                            <a:schemeClr val="tx1"/>
                          </a:solidFill>
                        </a:rPr>
                        <a:t>التعليم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23</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77325">
                <a:tc>
                  <a:txBody>
                    <a:bodyPr/>
                    <a:lstStyle/>
                    <a:p>
                      <a:r>
                        <a:rPr lang="ar-LB" sz="1800" dirty="0" smtClean="0">
                          <a:solidFill>
                            <a:schemeClr val="tx1"/>
                          </a:solidFill>
                        </a:rPr>
                        <a:t>العمل والعيش الكريم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18, 22</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563543">
                <a:tc>
                  <a:txBody>
                    <a:bodyPr/>
                    <a:lstStyle/>
                    <a:p>
                      <a:r>
                        <a:rPr lang="ar-LB" sz="1800" dirty="0" smtClean="0">
                          <a:solidFill>
                            <a:schemeClr val="tx1"/>
                          </a:solidFill>
                        </a:rPr>
                        <a:t>المشاركة في الشأن</a:t>
                      </a:r>
                      <a:r>
                        <a:rPr lang="ar-LB" sz="1800" baseline="0" dirty="0" smtClean="0">
                          <a:solidFill>
                            <a:schemeClr val="tx1"/>
                          </a:solidFill>
                        </a:rPr>
                        <a:t> العام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22</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471319">
                <a:tc>
                  <a:txBody>
                    <a:bodyPr/>
                    <a:lstStyle/>
                    <a:p>
                      <a:r>
                        <a:rPr lang="ar-LB" sz="1800" dirty="0" smtClean="0">
                          <a:solidFill>
                            <a:schemeClr val="tx1"/>
                          </a:solidFill>
                        </a:rPr>
                        <a:t>المساعدة الإنسانية</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it-IT" sz="1800" dirty="0" smtClean="0"/>
                        <a:t>3, 25</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bl>
          </a:graphicData>
        </a:graphic>
      </p:graphicFrame>
    </p:spTree>
    <p:extLst>
      <p:ext uri="{BB962C8B-B14F-4D97-AF65-F5344CB8AC3E}">
        <p14:creationId xmlns:p14="http://schemas.microsoft.com/office/powerpoint/2010/main" xmlns="" val="204087843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olo 1"/>
          <p:cNvSpPr>
            <a:spLocks noGrp="1"/>
          </p:cNvSpPr>
          <p:nvPr>
            <p:ph type="title"/>
          </p:nvPr>
        </p:nvSpPr>
        <p:spPr>
          <a:xfrm>
            <a:off x="457200" y="0"/>
            <a:ext cx="8229600" cy="1052513"/>
          </a:xfrm>
        </p:spPr>
        <p:txBody>
          <a:bodyPr/>
          <a:lstStyle/>
          <a:p>
            <a:pPr eaLnBrk="1" hangingPunct="1"/>
            <a:r>
              <a:rPr lang="ar-LB" sz="3200" b="1" dirty="0" smtClean="0">
                <a:latin typeface="Century Gothic"/>
                <a:ea typeface="MS PGothic" charset="0"/>
                <a:cs typeface="Century Gothic"/>
              </a:rPr>
              <a:t>الحلول والولوج إلى العدالة</a:t>
            </a:r>
            <a:endParaRPr lang="it-IT" sz="3200" b="1" dirty="0">
              <a:latin typeface="Century Gothic"/>
              <a:ea typeface="MS PGothic" charset="0"/>
              <a:cs typeface="Century Gothic"/>
            </a:endParaRPr>
          </a:p>
        </p:txBody>
      </p:sp>
      <p:sp>
        <p:nvSpPr>
          <p:cNvPr id="5" name="Nastro perforato 4"/>
          <p:cNvSpPr/>
          <p:nvPr/>
        </p:nvSpPr>
        <p:spPr>
          <a:xfrm>
            <a:off x="1908175" y="2924175"/>
            <a:ext cx="1733550" cy="2214563"/>
          </a:xfrm>
          <a:prstGeom prst="flowChartPunchedTap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ar-LB" b="1" dirty="0" smtClean="0"/>
              <a:t>الحرمان من الأرض والملكية</a:t>
            </a:r>
            <a:endParaRPr lang="it-IT" b="1" dirty="0"/>
          </a:p>
        </p:txBody>
      </p:sp>
      <p:sp>
        <p:nvSpPr>
          <p:cNvPr id="7" name="Nastro perforato 6"/>
          <p:cNvSpPr/>
          <p:nvPr/>
        </p:nvSpPr>
        <p:spPr>
          <a:xfrm>
            <a:off x="1908175" y="1341438"/>
            <a:ext cx="1733550" cy="200025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b="1" dirty="0" smtClean="0"/>
              <a:t>الإيذاء الجسدي والنفسي</a:t>
            </a:r>
            <a:endParaRPr lang="it-IT" b="1" dirty="0"/>
          </a:p>
        </p:txBody>
      </p:sp>
      <p:cxnSp>
        <p:nvCxnSpPr>
          <p:cNvPr id="9" name="Connettore 2 8"/>
          <p:cNvCxnSpPr>
            <a:cxnSpLocks noChangeShapeType="1"/>
          </p:cNvCxnSpPr>
          <p:nvPr/>
        </p:nvCxnSpPr>
        <p:spPr bwMode="auto">
          <a:xfrm>
            <a:off x="3708400" y="2205038"/>
            <a:ext cx="577850" cy="9525"/>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cxnSp>
        <p:nvCxnSpPr>
          <p:cNvPr id="10" name="Connettore 2 9"/>
          <p:cNvCxnSpPr>
            <a:cxnSpLocks noChangeShapeType="1"/>
          </p:cNvCxnSpPr>
          <p:nvPr/>
        </p:nvCxnSpPr>
        <p:spPr bwMode="auto">
          <a:xfrm flipV="1">
            <a:off x="3708400" y="3573463"/>
            <a:ext cx="649288" cy="0"/>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sp>
        <p:nvSpPr>
          <p:cNvPr id="11" name="Esplosione 2 10"/>
          <p:cNvSpPr/>
          <p:nvPr/>
        </p:nvSpPr>
        <p:spPr>
          <a:xfrm rot="21093428">
            <a:off x="-68060" y="3325231"/>
            <a:ext cx="2345856" cy="2686050"/>
          </a:xfrm>
          <a:prstGeom prst="irregularSeal2">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ar-LB" b="1" dirty="0" smtClean="0"/>
              <a:t>انتهاكات حقوق الإنسان</a:t>
            </a:r>
            <a:endParaRPr lang="it-IT" b="1" dirty="0"/>
          </a:p>
        </p:txBody>
      </p:sp>
      <p:sp>
        <p:nvSpPr>
          <p:cNvPr id="12" name="Rettangolo arrotondato 11"/>
          <p:cNvSpPr/>
          <p:nvPr/>
        </p:nvSpPr>
        <p:spPr>
          <a:xfrm>
            <a:off x="4427538" y="1628775"/>
            <a:ext cx="2000250" cy="1143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chemeClr val="bg1"/>
                </a:solidFill>
              </a:rPr>
              <a:t>التعويض</a:t>
            </a:r>
            <a:endParaRPr lang="it-IT" b="1" dirty="0">
              <a:solidFill>
                <a:schemeClr val="bg1"/>
              </a:solidFill>
            </a:endParaRPr>
          </a:p>
        </p:txBody>
      </p:sp>
      <p:sp>
        <p:nvSpPr>
          <p:cNvPr id="13" name="Rettangolo arrotondato 12"/>
          <p:cNvSpPr/>
          <p:nvPr/>
        </p:nvSpPr>
        <p:spPr>
          <a:xfrm>
            <a:off x="4427538" y="3213100"/>
            <a:ext cx="2000250" cy="785813"/>
          </a:xfrm>
          <a:prstGeom prst="roundRect">
            <a:avLst/>
          </a:prstGeom>
          <a:solidFill>
            <a:schemeClr val="accent5">
              <a:alpha val="8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rgbClr val="FFFFFF"/>
                </a:solidFill>
              </a:rPr>
              <a:t>الإعادة</a:t>
            </a:r>
            <a:endParaRPr lang="it-IT" b="1" dirty="0">
              <a:solidFill>
                <a:srgbClr val="FFFFFF"/>
              </a:solidFill>
            </a:endParaRPr>
          </a:p>
        </p:txBody>
      </p:sp>
      <p:sp>
        <p:nvSpPr>
          <p:cNvPr id="15" name="Rettangolo arrotondato 14"/>
          <p:cNvSpPr/>
          <p:nvPr/>
        </p:nvSpPr>
        <p:spPr>
          <a:xfrm>
            <a:off x="4427538" y="4724400"/>
            <a:ext cx="2000250" cy="785813"/>
          </a:xfrm>
          <a:prstGeom prst="roundRect">
            <a:avLst/>
          </a:prstGeom>
          <a:solidFill>
            <a:schemeClr val="accent5">
              <a:alpha val="8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rgbClr val="FFFFFF"/>
                </a:solidFill>
              </a:rPr>
              <a:t>التعويض</a:t>
            </a:r>
            <a:endParaRPr lang="it-IT" b="1" dirty="0">
              <a:solidFill>
                <a:srgbClr val="FFFFFF"/>
              </a:solidFill>
            </a:endParaRPr>
          </a:p>
        </p:txBody>
      </p:sp>
      <p:cxnSp>
        <p:nvCxnSpPr>
          <p:cNvPr id="18" name="Connettore 2 17"/>
          <p:cNvCxnSpPr>
            <a:cxnSpLocks noChangeShapeType="1"/>
          </p:cNvCxnSpPr>
          <p:nvPr/>
        </p:nvCxnSpPr>
        <p:spPr bwMode="auto">
          <a:xfrm rot="5400000">
            <a:off x="5114132" y="4326731"/>
            <a:ext cx="501650" cy="1587"/>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sp>
        <p:nvSpPr>
          <p:cNvPr id="29708" name="CasellaDiTesto 20"/>
          <p:cNvSpPr txBox="1">
            <a:spLocks noChangeArrowheads="1"/>
          </p:cNvSpPr>
          <p:nvPr/>
        </p:nvSpPr>
        <p:spPr bwMode="auto">
          <a:xfrm>
            <a:off x="6605910" y="1372840"/>
            <a:ext cx="2214562" cy="31085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ar-LB" dirty="0" smtClean="0">
                <a:latin typeface="Century Gothic"/>
                <a:cs typeface="Century Gothic"/>
              </a:rPr>
              <a:t>أي نوع من الحلول؟</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من المسؤول؟</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تعمل آلية المطالبة؟</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من يستطيع المطالبة؟</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تجري إعادة المسكن والملكية والأرض؟</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يتم إقرار التعويضات؟</a:t>
            </a:r>
            <a:endParaRPr lang="it-IT" dirty="0">
              <a:latin typeface="Century Gothic"/>
              <a:cs typeface="Century Gothic"/>
            </a:endParaRPr>
          </a:p>
        </p:txBody>
      </p:sp>
      <p:sp>
        <p:nvSpPr>
          <p:cNvPr id="25" name="Freccia a destra 24"/>
          <p:cNvSpPr/>
          <p:nvPr/>
        </p:nvSpPr>
        <p:spPr>
          <a:xfrm rot="4384344">
            <a:off x="-355600" y="1738313"/>
            <a:ext cx="2071687" cy="123983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b="1" dirty="0" smtClean="0"/>
              <a:t>التهجير</a:t>
            </a:r>
            <a:endParaRPr lang="it-IT" b="1" dirty="0"/>
          </a:p>
        </p:txBody>
      </p:sp>
    </p:spTree>
    <p:extLst>
      <p:ext uri="{BB962C8B-B14F-4D97-AF65-F5344CB8AC3E}">
        <p14:creationId xmlns:p14="http://schemas.microsoft.com/office/powerpoint/2010/main" xmlns="" val="3225579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strVal val="#ppt_w*0.70"/>
                                          </p:val>
                                        </p:tav>
                                        <p:tav tm="100000">
                                          <p:val>
                                            <p:strVal val="#ppt_w"/>
                                          </p:val>
                                        </p:tav>
                                      </p:tavLst>
                                    </p:anim>
                                    <p:anim calcmode="lin" valueType="num">
                                      <p:cBhvr>
                                        <p:cTn id="8" dur="1000" fill="hold"/>
                                        <p:tgtEl>
                                          <p:spTgt spid="25"/>
                                        </p:tgtEl>
                                        <p:attrNameLst>
                                          <p:attrName>ppt_h</p:attrName>
                                        </p:attrNameLst>
                                      </p:cBhvr>
                                      <p:tavLst>
                                        <p:tav tm="0">
                                          <p:val>
                                            <p:strVal val="#ppt_h"/>
                                          </p:val>
                                        </p:tav>
                                        <p:tav tm="100000">
                                          <p:val>
                                            <p:strVal val="#ppt_h"/>
                                          </p:val>
                                        </p:tav>
                                      </p:tavLst>
                                    </p:anim>
                                    <p:animEffect transition="in" filter="fade">
                                      <p:cBhvr>
                                        <p:cTn id="9" dur="1000"/>
                                        <p:tgtEl>
                                          <p:spTgt spid="2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70"/>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1"/>
                                          </p:val>
                                        </p:tav>
                                        <p:tav tm="100000">
                                          <p:val>
                                            <p:strVal val="#ppt_x"/>
                                          </p:val>
                                        </p:tav>
                                      </p:tavLst>
                                    </p:anim>
                                    <p:anim calcmode="lin" valueType="num">
                                      <p:cBhvr>
                                        <p:cTn id="23"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1"/>
                                          </p:val>
                                        </p:tav>
                                        <p:tav tm="100000">
                                          <p:val>
                                            <p:strVal val="#ppt_x"/>
                                          </p:val>
                                        </p:tav>
                                      </p:tavLst>
                                    </p:anim>
                                    <p:anim calcmode="lin" valueType="num">
                                      <p:cBhvr>
                                        <p:cTn id="30"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ppt_w</p:attrName>
                                        </p:attrNameLst>
                                      </p:cBhvr>
                                      <p:tavLst>
                                        <p:tav tm="0">
                                          <p:val>
                                            <p:strVal val="#ppt_w*0.70"/>
                                          </p:val>
                                        </p:tav>
                                        <p:tav tm="100000">
                                          <p:val>
                                            <p:strVal val="#ppt_w"/>
                                          </p:val>
                                        </p:tav>
                                      </p:tavLst>
                                    </p:anim>
                                    <p:anim calcmode="lin" valueType="num">
                                      <p:cBhvr>
                                        <p:cTn id="36" dur="1000" fill="hold"/>
                                        <p:tgtEl>
                                          <p:spTgt spid="12"/>
                                        </p:tgtEl>
                                        <p:attrNameLst>
                                          <p:attrName>ppt_h</p:attrName>
                                        </p:attrNameLst>
                                      </p:cBhvr>
                                      <p:tavLst>
                                        <p:tav tm="0">
                                          <p:val>
                                            <p:strVal val="#ppt_h"/>
                                          </p:val>
                                        </p:tav>
                                        <p:tav tm="100000">
                                          <p:val>
                                            <p:strVal val="#ppt_h"/>
                                          </p:val>
                                        </p:tav>
                                      </p:tavLst>
                                    </p:anim>
                                    <p:animEffect transition="in" filter="fade">
                                      <p:cBhvr>
                                        <p:cTn id="37" dur="1000"/>
                                        <p:tgtEl>
                                          <p:spTgt spid="12"/>
                                        </p:tgtEl>
                                      </p:cBhvr>
                                    </p:animEffect>
                                  </p:childTnLst>
                                </p:cTn>
                              </p:par>
                              <p:par>
                                <p:cTn id="38" presetID="55"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strVal val="#ppt_w*0.70"/>
                                          </p:val>
                                        </p:tav>
                                        <p:tav tm="100000">
                                          <p:val>
                                            <p:strVal val="#ppt_w"/>
                                          </p:val>
                                        </p:tav>
                                      </p:tavLst>
                                    </p:anim>
                                    <p:anim calcmode="lin" valueType="num">
                                      <p:cBhvr>
                                        <p:cTn id="41" dur="1000" fill="hold"/>
                                        <p:tgtEl>
                                          <p:spTgt spid="9"/>
                                        </p:tgtEl>
                                        <p:attrNameLst>
                                          <p:attrName>ppt_h</p:attrName>
                                        </p:attrNameLst>
                                      </p:cBhvr>
                                      <p:tavLst>
                                        <p:tav tm="0">
                                          <p:val>
                                            <p:strVal val="#ppt_h"/>
                                          </p:val>
                                        </p:tav>
                                        <p:tav tm="100000">
                                          <p:val>
                                            <p:strVal val="#ppt_h"/>
                                          </p:val>
                                        </p:tav>
                                      </p:tavLst>
                                    </p:anim>
                                    <p:animEffect transition="in" filter="fade">
                                      <p:cBhvr>
                                        <p:cTn id="42" dur="1000"/>
                                        <p:tgtEl>
                                          <p:spTgt spid="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strVal val="#ppt_w*0.70"/>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Effect transition="in" filter="fade">
                                      <p:cBhvr>
                                        <p:cTn id="49" dur="1000"/>
                                        <p:tgtEl>
                                          <p:spTgt spid="13"/>
                                        </p:tgtEl>
                                      </p:cBhvr>
                                    </p:animEffect>
                                  </p:childTnLst>
                                </p:cTn>
                              </p:par>
                              <p:par>
                                <p:cTn id="50" presetID="55"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ppt_w</p:attrName>
                                        </p:attrNameLst>
                                      </p:cBhvr>
                                      <p:tavLst>
                                        <p:tav tm="0">
                                          <p:val>
                                            <p:strVal val="#ppt_w*0.70"/>
                                          </p:val>
                                        </p:tav>
                                        <p:tav tm="100000">
                                          <p:val>
                                            <p:strVal val="#ppt_w"/>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animEffect transition="in" filter="fade">
                                      <p:cBhvr>
                                        <p:cTn id="54" dur="1000"/>
                                        <p:tgtEl>
                                          <p:spTgt spid="10"/>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5" presetClass="entr" presetSubtype="0"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1000" fill="hold"/>
                                        <p:tgtEl>
                                          <p:spTgt spid="18"/>
                                        </p:tgtEl>
                                        <p:attrNameLst>
                                          <p:attrName>ppt_w</p:attrName>
                                        </p:attrNameLst>
                                      </p:cBhvr>
                                      <p:tavLst>
                                        <p:tav tm="0">
                                          <p:val>
                                            <p:strVal val="#ppt_w*0.70"/>
                                          </p:val>
                                        </p:tav>
                                        <p:tav tm="100000">
                                          <p:val>
                                            <p:strVal val="#ppt_w"/>
                                          </p:val>
                                        </p:tav>
                                      </p:tavLst>
                                    </p:anim>
                                    <p:anim calcmode="lin" valueType="num">
                                      <p:cBhvr>
                                        <p:cTn id="60" dur="1000" fill="hold"/>
                                        <p:tgtEl>
                                          <p:spTgt spid="18"/>
                                        </p:tgtEl>
                                        <p:attrNameLst>
                                          <p:attrName>ppt_h</p:attrName>
                                        </p:attrNameLst>
                                      </p:cBhvr>
                                      <p:tavLst>
                                        <p:tav tm="0">
                                          <p:val>
                                            <p:strVal val="#ppt_h"/>
                                          </p:val>
                                        </p:tav>
                                        <p:tav tm="100000">
                                          <p:val>
                                            <p:strVal val="#ppt_h"/>
                                          </p:val>
                                        </p:tav>
                                      </p:tavLst>
                                    </p:anim>
                                    <p:animEffect transition="in" filter="fade">
                                      <p:cBhvr>
                                        <p:cTn id="61" dur="1000"/>
                                        <p:tgtEl>
                                          <p:spTgt spid="18"/>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ppt_w*0.70"/>
                                          </p:val>
                                        </p:tav>
                                        <p:tav tm="100000">
                                          <p:val>
                                            <p:strVal val="#ppt_w"/>
                                          </p:val>
                                        </p:tav>
                                      </p:tavLst>
                                    </p:anim>
                                    <p:anim calcmode="lin" valueType="num">
                                      <p:cBhvr>
                                        <p:cTn id="65" dur="1000" fill="hold"/>
                                        <p:tgtEl>
                                          <p:spTgt spid="15"/>
                                        </p:tgtEl>
                                        <p:attrNameLst>
                                          <p:attrName>ppt_h</p:attrName>
                                        </p:attrNameLst>
                                      </p:cBhvr>
                                      <p:tavLst>
                                        <p:tav tm="0">
                                          <p:val>
                                            <p:strVal val="#ppt_h"/>
                                          </p:val>
                                        </p:tav>
                                        <p:tav tm="100000">
                                          <p:val>
                                            <p:strVal val="#ppt_h"/>
                                          </p:val>
                                        </p:tav>
                                      </p:tavLst>
                                    </p:anim>
                                    <p:animEffect transition="in" filter="fade">
                                      <p:cBhvr>
                                        <p:cTn id="66" dur="1000"/>
                                        <p:tgtEl>
                                          <p:spTgt spid="1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8" presetClass="entr" presetSubtype="12" fill="hold" grpId="0" nodeType="clickEffect">
                                  <p:stCondLst>
                                    <p:cond delay="0"/>
                                  </p:stCondLst>
                                  <p:childTnLst>
                                    <p:set>
                                      <p:cBhvr>
                                        <p:cTn id="70" dur="1" fill="hold">
                                          <p:stCondLst>
                                            <p:cond delay="0"/>
                                          </p:stCondLst>
                                        </p:cTn>
                                        <p:tgtEl>
                                          <p:spTgt spid="29708"/>
                                        </p:tgtEl>
                                        <p:attrNameLst>
                                          <p:attrName>style.visibility</p:attrName>
                                        </p:attrNameLst>
                                      </p:cBhvr>
                                      <p:to>
                                        <p:strVal val="visible"/>
                                      </p:to>
                                    </p:set>
                                    <p:animEffect transition="in" filter="strips(downLeft)">
                                      <p:cBhvr>
                                        <p:cTn id="71"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1" grpId="0" animBg="1"/>
      <p:bldP spid="12" grpId="0" animBg="1"/>
      <p:bldP spid="13" grpId="0" animBg="1"/>
      <p:bldP spid="15" grpId="0" animBg="1"/>
      <p:bldP spid="29708" grpId="0"/>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olo 1"/>
          <p:cNvSpPr>
            <a:spLocks noGrp="1"/>
          </p:cNvSpPr>
          <p:nvPr>
            <p:ph type="title"/>
          </p:nvPr>
        </p:nvSpPr>
        <p:spPr>
          <a:xfrm>
            <a:off x="457200" y="0"/>
            <a:ext cx="8229600" cy="1268413"/>
          </a:xfrm>
        </p:spPr>
        <p:txBody>
          <a:bodyPr/>
          <a:lstStyle/>
          <a:p>
            <a:pPr eaLnBrk="1" hangingPunct="1"/>
            <a:r>
              <a:rPr lang="ar-LB" sz="3600" b="1" dirty="0" smtClean="0">
                <a:latin typeface="Century Gothic"/>
                <a:ea typeface="MS PGothic" charset="0"/>
                <a:cs typeface="Century Gothic"/>
              </a:rPr>
              <a:t>التصديق والإعتماد</a:t>
            </a:r>
            <a:endParaRPr lang="it-IT" sz="3600" b="1" dirty="0">
              <a:latin typeface="Century Gothic"/>
              <a:ea typeface="MS PGothic" charset="0"/>
              <a:cs typeface="Century Gothic"/>
            </a:endParaRPr>
          </a:p>
        </p:txBody>
      </p:sp>
      <p:sp>
        <p:nvSpPr>
          <p:cNvPr id="70659" name="Segnaposto testo 4"/>
          <p:cNvSpPr>
            <a:spLocks noGrp="1"/>
          </p:cNvSpPr>
          <p:nvPr>
            <p:ph type="body" idx="1"/>
          </p:nvPr>
        </p:nvSpPr>
        <p:spPr>
          <a:xfrm>
            <a:off x="457200" y="1524595"/>
            <a:ext cx="4040188" cy="647700"/>
          </a:xfrm>
        </p:spPr>
        <p:txBody>
          <a:bodyPr/>
          <a:lstStyle/>
          <a:p>
            <a:pPr algn="r" rtl="1" eaLnBrk="1" hangingPunct="1"/>
            <a:r>
              <a:rPr lang="ar-LB" sz="2800" b="1" dirty="0" smtClean="0">
                <a:latin typeface="Century Gothic"/>
                <a:ea typeface="MS PGothic" charset="0"/>
                <a:cs typeface="Century Gothic"/>
              </a:rPr>
              <a:t>تصديق أم لا؟</a:t>
            </a:r>
            <a:endParaRPr lang="it-IT" sz="2800" b="1" dirty="0">
              <a:latin typeface="Century Gothic"/>
              <a:ea typeface="MS PGothic" charset="0"/>
              <a:cs typeface="Century Gothic"/>
            </a:endParaRPr>
          </a:p>
        </p:txBody>
      </p:sp>
      <p:sp>
        <p:nvSpPr>
          <p:cNvPr id="70660" name="Segnaposto contenuto 2"/>
          <p:cNvSpPr>
            <a:spLocks noGrp="1"/>
          </p:cNvSpPr>
          <p:nvPr>
            <p:ph sz="half" idx="2"/>
          </p:nvPr>
        </p:nvSpPr>
        <p:spPr>
          <a:xfrm>
            <a:off x="457200" y="2243732"/>
            <a:ext cx="3971925" cy="4065588"/>
          </a:xfrm>
        </p:spPr>
        <p:txBody>
          <a:bodyPr>
            <a:normAutofit/>
          </a:bodyPr>
          <a:lstStyle/>
          <a:p>
            <a:pPr algn="r" rtl="1" eaLnBrk="1" hangingPunct="1">
              <a:buFont typeface="Wingdings" charset="2"/>
              <a:buChar char="§"/>
            </a:pPr>
            <a:r>
              <a:rPr lang="ar-LB" sz="2400" dirty="0" smtClean="0">
                <a:latin typeface="Century Gothic"/>
                <a:ea typeface="MS PGothic" charset="0"/>
                <a:cs typeface="Century Gothic"/>
              </a:rPr>
              <a:t>تعزيز محتوى مسودة الأداة</a:t>
            </a:r>
          </a:p>
          <a:p>
            <a:pPr algn="r" rtl="1" eaLnBrk="1" hangingPunct="1">
              <a:buFont typeface="Wingdings" charset="2"/>
              <a:buChar char="§"/>
            </a:pPr>
            <a:r>
              <a:rPr lang="ar-LB" sz="2400" dirty="0" smtClean="0">
                <a:latin typeface="Century Gothic"/>
                <a:ea typeface="MS PGothic" charset="0"/>
                <a:cs typeface="Century Gothic"/>
              </a:rPr>
              <a:t>الحصول على دعم من جميع الأطراف</a:t>
            </a:r>
          </a:p>
          <a:p>
            <a:pPr algn="r" rtl="1" eaLnBrk="1" hangingPunct="1">
              <a:buFont typeface="Wingdings" charset="2"/>
              <a:buChar char="§"/>
            </a:pPr>
            <a:r>
              <a:rPr lang="ar-LB" sz="2400" dirty="0" smtClean="0">
                <a:latin typeface="Century Gothic"/>
                <a:ea typeface="MS PGothic" charset="0"/>
                <a:cs typeface="Century Gothic"/>
              </a:rPr>
              <a:t>تحديد من سيشارك</a:t>
            </a:r>
            <a:endParaRPr lang="it-IT" sz="1600" dirty="0">
              <a:latin typeface="Century Gothic"/>
              <a:ea typeface="MS PGothic" charset="0"/>
              <a:cs typeface="Century Gothic"/>
            </a:endParaRPr>
          </a:p>
        </p:txBody>
      </p:sp>
      <p:sp>
        <p:nvSpPr>
          <p:cNvPr id="70661" name="Segnaposto testo 5"/>
          <p:cNvSpPr>
            <a:spLocks noGrp="1"/>
          </p:cNvSpPr>
          <p:nvPr>
            <p:ph type="body" sz="quarter" idx="3"/>
          </p:nvPr>
        </p:nvSpPr>
        <p:spPr>
          <a:xfrm>
            <a:off x="4500563" y="1524595"/>
            <a:ext cx="4041775" cy="639762"/>
          </a:xfrm>
        </p:spPr>
        <p:txBody>
          <a:bodyPr/>
          <a:lstStyle/>
          <a:p>
            <a:pPr algn="r" rtl="1" eaLnBrk="1" hangingPunct="1"/>
            <a:r>
              <a:rPr lang="it-IT" sz="2800" b="1" dirty="0">
                <a:latin typeface="Century Gothic"/>
                <a:ea typeface="MS PGothic" charset="0"/>
                <a:cs typeface="Century Gothic"/>
              </a:rPr>
              <a:t> </a:t>
            </a:r>
            <a:r>
              <a:rPr lang="ar-LB" sz="2800" b="1" dirty="0" smtClean="0">
                <a:latin typeface="Century Gothic"/>
                <a:ea typeface="MS PGothic" charset="0"/>
                <a:cs typeface="Century Gothic"/>
              </a:rPr>
              <a:t>إعتماد</a:t>
            </a:r>
            <a:endParaRPr lang="it-IT" sz="2800" b="1" dirty="0">
              <a:latin typeface="Century Gothic"/>
              <a:ea typeface="MS PGothic" charset="0"/>
              <a:cs typeface="Century Gothic"/>
            </a:endParaRPr>
          </a:p>
        </p:txBody>
      </p:sp>
      <p:sp>
        <p:nvSpPr>
          <p:cNvPr id="70662" name="Segnaposto contenuto 6"/>
          <p:cNvSpPr>
            <a:spLocks noGrp="1"/>
          </p:cNvSpPr>
          <p:nvPr>
            <p:ph sz="quarter" idx="4"/>
          </p:nvPr>
        </p:nvSpPr>
        <p:spPr>
          <a:xfrm>
            <a:off x="4643438" y="2243732"/>
            <a:ext cx="4177034" cy="3951288"/>
          </a:xfrm>
        </p:spPr>
        <p:txBody>
          <a:bodyPr>
            <a:normAutofit/>
          </a:bodyPr>
          <a:lstStyle/>
          <a:p>
            <a:pPr algn="r" rtl="1" eaLnBrk="1" hangingPunct="1">
              <a:buFont typeface="Wingdings" charset="2"/>
              <a:buChar char="§"/>
            </a:pPr>
            <a:r>
              <a:rPr lang="ar-LB" sz="2400" dirty="0" smtClean="0">
                <a:latin typeface="Century Gothic"/>
                <a:ea typeface="MS PGothic" charset="0"/>
                <a:cs typeface="Century Gothic"/>
              </a:rPr>
              <a:t>التعبير الاساسي لالتزام الدولة</a:t>
            </a:r>
          </a:p>
          <a:p>
            <a:pPr algn="r" rtl="1" eaLnBrk="1" hangingPunct="1">
              <a:buFont typeface="Wingdings" charset="2"/>
              <a:buChar char="§"/>
            </a:pPr>
            <a:r>
              <a:rPr lang="ar-LB" sz="2400" dirty="0" smtClean="0">
                <a:latin typeface="Century Gothic"/>
                <a:ea typeface="MS PGothic" charset="0"/>
                <a:cs typeface="Century Gothic"/>
              </a:rPr>
              <a:t>النص النهائي والقابل للتطبيق</a:t>
            </a:r>
          </a:p>
          <a:p>
            <a:pPr algn="r" rtl="1" eaLnBrk="1" hangingPunct="1">
              <a:buFont typeface="Wingdings" charset="2"/>
              <a:buChar char="§"/>
            </a:pPr>
            <a:r>
              <a:rPr lang="ar-LB" sz="2400" dirty="0" smtClean="0">
                <a:latin typeface="Century Gothic"/>
                <a:ea typeface="MS PGothic" charset="0"/>
                <a:cs typeface="Century Gothic"/>
              </a:rPr>
              <a:t>المناقشات والتعديلات الأخيرة</a:t>
            </a:r>
          </a:p>
          <a:p>
            <a:pPr algn="r" rtl="1" eaLnBrk="1" hangingPunct="1">
              <a:buFont typeface="Wingdings" charset="2"/>
              <a:buChar char="§"/>
            </a:pPr>
            <a:r>
              <a:rPr lang="ar-LB" sz="2400" dirty="0" smtClean="0">
                <a:latin typeface="Century Gothic"/>
                <a:ea typeface="MS PGothic" charset="0"/>
                <a:cs typeface="Century Gothic"/>
              </a:rPr>
              <a:t>الإعتماد وفقًا للإجراءات الوطنية</a:t>
            </a:r>
            <a:endParaRPr lang="it-IT" sz="2400" dirty="0">
              <a:latin typeface="Century Gothic"/>
              <a:ea typeface="MS PGothic" charset="0"/>
              <a:cs typeface="Century Gothic"/>
            </a:endParaRPr>
          </a:p>
        </p:txBody>
      </p:sp>
    </p:spTree>
    <p:extLst>
      <p:ext uri="{BB962C8B-B14F-4D97-AF65-F5344CB8AC3E}">
        <p14:creationId xmlns:p14="http://schemas.microsoft.com/office/powerpoint/2010/main" xmlns="" val="361223328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re 1"/>
          <p:cNvSpPr>
            <a:spLocks noGrp="1"/>
          </p:cNvSpPr>
          <p:nvPr>
            <p:ph type="title"/>
          </p:nvPr>
        </p:nvSpPr>
        <p:spPr>
          <a:xfrm>
            <a:off x="457200" y="0"/>
            <a:ext cx="8229600" cy="1341438"/>
          </a:xfrm>
        </p:spPr>
        <p:txBody>
          <a:bodyPr/>
          <a:lstStyle/>
          <a:p>
            <a:pPr algn="r" rtl="1" eaLnBrk="1" hangingPunct="1"/>
            <a:r>
              <a:rPr lang="ar-LB" sz="3600" b="1" dirty="0" smtClean="0">
                <a:latin typeface="Calibri" charset="0"/>
                <a:ea typeface="MS PGothic" charset="0"/>
              </a:rPr>
              <a:t>التصديق والإعتماد</a:t>
            </a:r>
            <a:endParaRPr lang="fr-FR" sz="3600" b="1" dirty="0">
              <a:latin typeface="Calibri" charset="0"/>
              <a:ea typeface="MS PGothic" charset="0"/>
            </a:endParaRPr>
          </a:p>
        </p:txBody>
      </p:sp>
      <p:pic>
        <p:nvPicPr>
          <p:cNvPr id="72707" name="Picture 6" descr="C:\Users\jacopo.giorgi\Downloads\idmc-201309-national-instruments-on-internal-displacement-en-graph.jpg"/>
          <p:cNvPicPr>
            <a:picLocks noGrp="1" noChangeAspect="1" noChangeArrowheads="1"/>
          </p:cNvPicPr>
          <p:nvPr>
            <p:ph idx="1"/>
          </p:nvPr>
        </p:nvPicPr>
        <p:blipFill>
          <a:blip cstate="print">
            <a:extLst>
              <a:ext uri="{28A0092B-C50C-407E-A947-70E740481C1C}">
                <a14:useLocalDpi xmlns:a14="http://schemas.microsoft.com/office/drawing/2010/main" xmlns="" val="0"/>
              </a:ext>
            </a:extLst>
          </a:blip>
          <a:srcRect/>
          <a:stretch>
            <a:fillRect/>
          </a:stretch>
        </p:blipFill>
        <p:spPr>
          <a:xfrm>
            <a:off x="457200" y="2889250"/>
            <a:ext cx="8229600" cy="1947863"/>
          </a:xfrm>
          <a:noFill/>
        </p:spPr>
      </p:pic>
      <p:sp>
        <p:nvSpPr>
          <p:cNvPr id="5" name="Freccia in giù 4"/>
          <p:cNvSpPr/>
          <p:nvPr/>
        </p:nvSpPr>
        <p:spPr>
          <a:xfrm rot="20112584">
            <a:off x="4849388" y="1644650"/>
            <a:ext cx="744538" cy="147161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IT" dirty="0">
              <a:solidFill>
                <a:srgbClr val="FF0000"/>
              </a:solidFill>
            </a:endParaRPr>
          </a:p>
        </p:txBody>
      </p:sp>
    </p:spTree>
    <p:extLst>
      <p:ext uri="{BB962C8B-B14F-4D97-AF65-F5344CB8AC3E}">
        <p14:creationId xmlns:p14="http://schemas.microsoft.com/office/powerpoint/2010/main" xmlns="" val="22968383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olo 28"/>
          <p:cNvSpPr>
            <a:spLocks noGrp="1"/>
          </p:cNvSpPr>
          <p:nvPr>
            <p:ph type="title"/>
          </p:nvPr>
        </p:nvSpPr>
        <p:spPr>
          <a:xfrm>
            <a:off x="457200" y="0"/>
            <a:ext cx="8229600" cy="1268413"/>
          </a:xfrm>
        </p:spPr>
        <p:txBody>
          <a:bodyPr/>
          <a:lstStyle/>
          <a:p>
            <a:pPr eaLnBrk="1" hangingPunct="1"/>
            <a:r>
              <a:rPr lang="ar-LB" sz="3600" b="1" dirty="0" smtClean="0">
                <a:latin typeface="Calibri" charset="0"/>
                <a:ea typeface="MS PGothic" charset="0"/>
              </a:rPr>
              <a:t>خاتمة</a:t>
            </a:r>
            <a:endParaRPr lang="it-IT" sz="3600" b="1" dirty="0">
              <a:latin typeface="Calibri" charset="0"/>
              <a:ea typeface="MS PGothic" charset="0"/>
            </a:endParaRPr>
          </a:p>
        </p:txBody>
      </p:sp>
      <p:sp>
        <p:nvSpPr>
          <p:cNvPr id="25604" name="Segnaposto contenuto 29"/>
          <p:cNvSpPr>
            <a:spLocks noGrp="1"/>
          </p:cNvSpPr>
          <p:nvPr>
            <p:ph sz="half" idx="2"/>
          </p:nvPr>
        </p:nvSpPr>
        <p:spPr>
          <a:xfrm>
            <a:off x="323850" y="1700808"/>
            <a:ext cx="5616302" cy="4608511"/>
          </a:xfrm>
        </p:spPr>
        <p:txBody>
          <a:bodyPr>
            <a:noAutofit/>
          </a:bodyPr>
          <a:lstStyle/>
          <a:p>
            <a:pPr algn="r" rtl="1" eaLnBrk="1" hangingPunct="1">
              <a:buFont typeface="Wingdings" charset="2"/>
              <a:buChar char="§"/>
            </a:pPr>
            <a:r>
              <a:rPr lang="ar-LB" sz="2300" dirty="0" smtClean="0">
                <a:latin typeface="Century Gothic"/>
                <a:ea typeface="MS PGothic" charset="0"/>
                <a:cs typeface="Century Gothic"/>
              </a:rPr>
              <a:t>إن صياغة أداة وطنية هي آلية تجري على مراحل تحتاج إلى التخطيط الحريص</a:t>
            </a:r>
          </a:p>
          <a:p>
            <a:pPr algn="r" rtl="1" eaLnBrk="1" hangingPunct="1">
              <a:buFont typeface="Wingdings" charset="2"/>
              <a:buChar char="§"/>
            </a:pPr>
            <a:r>
              <a:rPr lang="ar-LB" sz="2300" dirty="0" smtClean="0">
                <a:latin typeface="Century Gothic"/>
                <a:ea typeface="MS PGothic" charset="0"/>
                <a:cs typeface="Century Gothic"/>
              </a:rPr>
              <a:t>ضمان مشاركة المهجّرين والأشخاص الآخرين المتأثرين بالتهجير</a:t>
            </a:r>
          </a:p>
          <a:p>
            <a:pPr algn="r" rtl="1" eaLnBrk="1" hangingPunct="1">
              <a:buFont typeface="Wingdings" charset="2"/>
              <a:buChar char="§"/>
            </a:pPr>
            <a:r>
              <a:rPr lang="ar-LB" sz="2300" dirty="0" smtClean="0">
                <a:latin typeface="Century Gothic"/>
                <a:ea typeface="MS PGothic" charset="0"/>
                <a:cs typeface="Century Gothic"/>
              </a:rPr>
              <a:t>على القانون أو السياسة أن يتضمّن مجموعة من البنود التي لا </a:t>
            </a:r>
            <a:r>
              <a:rPr lang="ar-LB" sz="2300" smtClean="0">
                <a:latin typeface="Century Gothic"/>
                <a:ea typeface="MS PGothic" charset="0"/>
                <a:cs typeface="Century Gothic"/>
              </a:rPr>
              <a:t>يمكن ال</a:t>
            </a:r>
            <a:endParaRPr lang="ar-LB" sz="2300" dirty="0" smtClean="0">
              <a:latin typeface="Century Gothic"/>
              <a:ea typeface="MS PGothic" charset="0"/>
              <a:cs typeface="Century Gothic"/>
            </a:endParaRPr>
          </a:p>
          <a:p>
            <a:pPr algn="r" rtl="1" eaLnBrk="1" hangingPunct="1">
              <a:buFont typeface="Wingdings" charset="2"/>
              <a:buChar char="§"/>
            </a:pPr>
            <a:r>
              <a:rPr lang="ar-LB" sz="2300" dirty="0" smtClean="0">
                <a:latin typeface="Century Gothic"/>
                <a:ea typeface="MS PGothic" charset="0"/>
                <a:cs typeface="Century Gothic"/>
              </a:rPr>
              <a:t>يجب التركيز على الوقاية، وحقوق المهجّرين، وشروط تنفيذ حلول مستدامة</a:t>
            </a:r>
            <a:endParaRPr lang="it-IT" sz="2300" dirty="0">
              <a:latin typeface="Century Gothic"/>
              <a:ea typeface="MS PGothic" charset="0"/>
              <a:cs typeface="Century Gothic"/>
            </a:endParaRPr>
          </a:p>
        </p:txBody>
      </p:sp>
      <p:pic>
        <p:nvPicPr>
          <p:cNvPr id="3" name="Content Placeholder 2"/>
          <p:cNvPicPr>
            <a:picLocks noGrp="1" noChangeAspect="1"/>
          </p:cNvPicPr>
          <p:nvPr>
            <p:ph sz="half" idx="1"/>
          </p:nvPr>
        </p:nvPicPr>
        <p:blipFill>
          <a:blip r:embed="rId3" cstate="print"/>
          <a:srcRect l="-41972" r="-41972"/>
          <a:stretch>
            <a:fillRect/>
          </a:stretch>
        </p:blipFill>
        <p:spPr>
          <a:xfrm>
            <a:off x="5004048" y="980728"/>
            <a:ext cx="4824536" cy="4980456"/>
          </a:xfrm>
        </p:spPr>
      </p:pic>
    </p:spTree>
    <p:extLst>
      <p:ext uri="{BB962C8B-B14F-4D97-AF65-F5344CB8AC3E}">
        <p14:creationId xmlns:p14="http://schemas.microsoft.com/office/powerpoint/2010/main" xmlns="" val="3742053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Effect transition="in" filter="fade">
                                      <p:cBhvr>
                                        <p:cTn id="7" dur="1000"/>
                                        <p:tgtEl>
                                          <p:spTgt spid="25604">
                                            <p:txEl>
                                              <p:pRg st="0" end="0"/>
                                            </p:txEl>
                                          </p:spTgt>
                                        </p:tgtEl>
                                      </p:cBhvr>
                                    </p:animEffect>
                                    <p:anim calcmode="lin" valueType="num">
                                      <p:cBhvr>
                                        <p:cTn id="8" dur="1000" fill="hold"/>
                                        <p:tgtEl>
                                          <p:spTgt spid="2560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560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4">
                                            <p:txEl>
                                              <p:pRg st="1" end="1"/>
                                            </p:txEl>
                                          </p:spTgt>
                                        </p:tgtEl>
                                        <p:attrNameLst>
                                          <p:attrName>style.visibility</p:attrName>
                                        </p:attrNameLst>
                                      </p:cBhvr>
                                      <p:to>
                                        <p:strVal val="visible"/>
                                      </p:to>
                                    </p:set>
                                    <p:animEffect transition="in" filter="fade">
                                      <p:cBhvr>
                                        <p:cTn id="14" dur="1000"/>
                                        <p:tgtEl>
                                          <p:spTgt spid="25604">
                                            <p:txEl>
                                              <p:pRg st="1" end="1"/>
                                            </p:txEl>
                                          </p:spTgt>
                                        </p:tgtEl>
                                      </p:cBhvr>
                                    </p:animEffect>
                                    <p:anim calcmode="lin" valueType="num">
                                      <p:cBhvr>
                                        <p:cTn id="15" dur="1000" fill="hold"/>
                                        <p:tgtEl>
                                          <p:spTgt spid="2560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560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4">
                                            <p:txEl>
                                              <p:pRg st="2" end="2"/>
                                            </p:txEl>
                                          </p:spTgt>
                                        </p:tgtEl>
                                        <p:attrNameLst>
                                          <p:attrName>style.visibility</p:attrName>
                                        </p:attrNameLst>
                                      </p:cBhvr>
                                      <p:to>
                                        <p:strVal val="visible"/>
                                      </p:to>
                                    </p:set>
                                    <p:animEffect transition="in" filter="fade">
                                      <p:cBhvr>
                                        <p:cTn id="21" dur="1000"/>
                                        <p:tgtEl>
                                          <p:spTgt spid="25604">
                                            <p:txEl>
                                              <p:pRg st="2" end="2"/>
                                            </p:txEl>
                                          </p:spTgt>
                                        </p:tgtEl>
                                      </p:cBhvr>
                                    </p:animEffect>
                                    <p:anim calcmode="lin" valueType="num">
                                      <p:cBhvr>
                                        <p:cTn id="22" dur="1000" fill="hold"/>
                                        <p:tgtEl>
                                          <p:spTgt spid="2560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560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4">
                                            <p:txEl>
                                              <p:pRg st="3" end="3"/>
                                            </p:txEl>
                                          </p:spTgt>
                                        </p:tgtEl>
                                        <p:attrNameLst>
                                          <p:attrName>style.visibility</p:attrName>
                                        </p:attrNameLst>
                                      </p:cBhvr>
                                      <p:to>
                                        <p:strVal val="visible"/>
                                      </p:to>
                                    </p:set>
                                    <p:animEffect transition="in" filter="fade">
                                      <p:cBhvr>
                                        <p:cTn id="28" dur="1000"/>
                                        <p:tgtEl>
                                          <p:spTgt spid="25604">
                                            <p:txEl>
                                              <p:pRg st="3" end="3"/>
                                            </p:txEl>
                                          </p:spTgt>
                                        </p:tgtEl>
                                      </p:cBhvr>
                                    </p:animEffect>
                                    <p:anim calcmode="lin" valueType="num">
                                      <p:cBhvr>
                                        <p:cTn id="29" dur="1000" fill="hold"/>
                                        <p:tgtEl>
                                          <p:spTgt spid="2560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560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لائحة بالأمور التي يجب التأكد منها</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7848872" cy="4393083"/>
          </a:xfrm>
        </p:spPr>
        <p:txBody>
          <a:bodyPr/>
          <a:lstStyle/>
          <a:p>
            <a:pPr algn="r" rtl="1" eaLnBrk="1" hangingPunct="1">
              <a:buFont typeface="Wingdings" charset="2"/>
              <a:buChar char="§"/>
              <a:defRPr/>
            </a:pPr>
            <a:r>
              <a:rPr lang="ar-LB" dirty="0" smtClean="0"/>
              <a:t>وضع خطة عمل أوّلية لآلية الصياغة</a:t>
            </a:r>
          </a:p>
          <a:p>
            <a:pPr algn="r" rtl="1" eaLnBrk="1" hangingPunct="1">
              <a:buFont typeface="Wingdings" charset="2"/>
              <a:buChar char="§"/>
              <a:defRPr/>
            </a:pPr>
            <a:r>
              <a:rPr lang="ar-LB" dirty="0" smtClean="0"/>
              <a:t>صياغة الأداة الوطنية خطوة تلو الأخرى</a:t>
            </a:r>
          </a:p>
          <a:p>
            <a:pPr algn="r" rtl="1" eaLnBrk="1" hangingPunct="1">
              <a:buFont typeface="Wingdings" charset="2"/>
              <a:buChar char="§"/>
              <a:defRPr/>
            </a:pPr>
            <a:r>
              <a:rPr lang="ar-LB" dirty="0" smtClean="0"/>
              <a:t>إجراء استشارات شاملة وشفافة مع المعنيين</a:t>
            </a:r>
          </a:p>
          <a:p>
            <a:pPr algn="r" rtl="1" eaLnBrk="1" hangingPunct="1">
              <a:buFont typeface="Wingdings" charset="2"/>
              <a:buChar char="§"/>
              <a:defRPr/>
            </a:pPr>
            <a:r>
              <a:rPr lang="ar-LB" dirty="0" smtClean="0"/>
              <a:t>تقرير ما إذا كان يجب انتهاج آلية تصديق وتحديد الأشخاص المشاركين فيها</a:t>
            </a:r>
          </a:p>
          <a:p>
            <a:pPr algn="r" rtl="1" eaLnBrk="1" hangingPunct="1">
              <a:buFont typeface="Wingdings" charset="2"/>
              <a:buChar char="§"/>
              <a:defRPr/>
            </a:pPr>
            <a:r>
              <a:rPr lang="ar-LB" dirty="0" smtClean="0"/>
              <a:t>تصديق المحتوى ووضع اللمسات الأخيرة على المسودة</a:t>
            </a:r>
          </a:p>
          <a:p>
            <a:pPr algn="r" rtl="1" eaLnBrk="1" hangingPunct="1">
              <a:buFont typeface="Wingdings" charset="2"/>
              <a:buChar char="§"/>
              <a:defRPr/>
            </a:pPr>
            <a:r>
              <a:rPr lang="ar-LB" dirty="0" smtClean="0"/>
              <a:t>إجراء المناقشات الأخيرة حول المسودة</a:t>
            </a:r>
          </a:p>
          <a:p>
            <a:pPr algn="r" rtl="1" eaLnBrk="1" hangingPunct="1">
              <a:buFont typeface="Wingdings" charset="2"/>
              <a:buChar char="§"/>
              <a:defRPr/>
            </a:pPr>
            <a:r>
              <a:rPr lang="ar-LB" dirty="0" smtClean="0"/>
              <a:t>اعتماد النص النهائي</a:t>
            </a:r>
            <a:endParaRPr lang="fr-CH" dirty="0"/>
          </a:p>
        </p:txBody>
      </p:sp>
      <p:pic>
        <p:nvPicPr>
          <p:cNvPr id="4" name="Picture 2" descr="C:\Users\jacopo.giorgi\AppData\Local\Microsoft\Windows\Temporary Internet Files\Content.IE5\U0JMT0WT\MC900297177[1].wmf"/>
          <p:cNvPicPr>
            <a:picLocks noChangeAspect="1" noChangeArrowheads="1"/>
          </p:cNvPicPr>
          <p:nvPr/>
        </p:nvPicPr>
        <p:blipFill>
          <a:blip cstate="print">
            <a:extLst>
              <a:ext uri="{28A0092B-C50C-407E-A947-70E740481C1C}">
                <a14:useLocalDpi xmlns:a14="http://schemas.microsoft.com/office/drawing/2010/main" xmlns="" val="0"/>
              </a:ext>
            </a:extLst>
          </a:blip>
          <a:srcRect/>
          <a:stretch>
            <a:fillRect/>
          </a:stretch>
        </p:blipFill>
        <p:spPr bwMode="auto">
          <a:xfrm>
            <a:off x="395536" y="3861048"/>
            <a:ext cx="1723430" cy="2376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4039481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7416800" cy="4464521"/>
          </a:xfrm>
        </p:spPr>
        <p:txBody>
          <a:bodyPr rtlCol="0">
            <a:normAutofit/>
          </a:bodyPr>
          <a:lstStyle/>
          <a:p>
            <a:pPr algn="r" rtl="1" eaLnBrk="1" hangingPunct="1">
              <a:buFont typeface="Wingdings" charset="2"/>
              <a:buChar char="§"/>
            </a:pPr>
            <a:r>
              <a:rPr lang="ar-LB" sz="2800" dirty="0" smtClean="0">
                <a:cs typeface="Century Gothic"/>
              </a:rPr>
              <a:t>تنظيم آلية صياغة أداة وطنية</a:t>
            </a:r>
            <a:r>
              <a:rPr lang="en-US" sz="2800" dirty="0" smtClean="0">
                <a:cs typeface="Century Gothic"/>
              </a:rPr>
              <a:t> </a:t>
            </a:r>
            <a:r>
              <a:rPr lang="ar-LB" sz="2800" dirty="0" smtClean="0">
                <a:cs typeface="Century Gothic"/>
              </a:rPr>
              <a:t>حول التهجير</a:t>
            </a:r>
          </a:p>
          <a:p>
            <a:pPr algn="r" rtl="1" eaLnBrk="1" hangingPunct="1">
              <a:buFont typeface="Wingdings" charset="2"/>
              <a:buChar char="§"/>
            </a:pPr>
            <a:r>
              <a:rPr lang="ar-LB" sz="2800" dirty="0" smtClean="0">
                <a:cs typeface="Century Gothic"/>
              </a:rPr>
              <a:t>ضمان استشارة جميع المعنيين حول المضمون</a:t>
            </a:r>
          </a:p>
          <a:p>
            <a:pPr algn="r" rtl="1" eaLnBrk="1" hangingPunct="1">
              <a:buFont typeface="Wingdings" charset="2"/>
              <a:buChar char="§"/>
            </a:pPr>
            <a:r>
              <a:rPr lang="ar-LB" sz="2800" dirty="0" smtClean="0">
                <a:cs typeface="Century Gothic"/>
              </a:rPr>
              <a:t>تعداد جميع العناصر المطلوبة في قانون أو سياسة حول التهجير</a:t>
            </a:r>
          </a:p>
          <a:p>
            <a:pPr algn="r" rtl="1" eaLnBrk="1" hangingPunct="1">
              <a:buFont typeface="Wingdings" charset="2"/>
              <a:buChar char="§"/>
            </a:pPr>
            <a:r>
              <a:rPr lang="ar-LB" sz="2800" dirty="0" smtClean="0">
                <a:cs typeface="Century Gothic"/>
              </a:rPr>
              <a:t>تعداد مستحقات المهجّرين خلال جميع مراحل التهجير</a:t>
            </a:r>
            <a:endParaRPr lang="it-IT" sz="2800" dirty="0">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النشاطات المقترحة</a:t>
            </a:r>
            <a:endParaRPr lang="fr-CH" sz="3200" b="1" dirty="0">
              <a:latin typeface="Century Gothic" charset="0"/>
              <a:ea typeface="MS PGothic" charset="0"/>
              <a:cs typeface="MS PGothic" charset="0"/>
            </a:endParaRPr>
          </a:p>
        </p:txBody>
      </p:sp>
      <p:graphicFrame>
        <p:nvGraphicFramePr>
          <p:cNvPr id="8" name="Segnaposto contenuto 4"/>
          <p:cNvGraphicFramePr>
            <a:graphicFrameLocks noGrp="1"/>
          </p:cNvGraphicFramePr>
          <p:nvPr>
            <p:ph idx="1"/>
            <p:extLst>
              <p:ext uri="{D42A27DB-BD31-4B8C-83A1-F6EECF244321}">
                <p14:modId xmlns:p14="http://schemas.microsoft.com/office/powerpoint/2010/main" xmlns="" val="1394627901"/>
              </p:ext>
            </p:extLst>
          </p:nvPr>
        </p:nvGraphicFramePr>
        <p:xfrm>
          <a:off x="214282" y="1391655"/>
          <a:ext cx="8750206" cy="46296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sellaDiTesto 3"/>
          <p:cNvSpPr txBox="1">
            <a:spLocks noChangeArrowheads="1"/>
          </p:cNvSpPr>
          <p:nvPr/>
        </p:nvSpPr>
        <p:spPr bwMode="auto">
          <a:xfrm rot="19643270">
            <a:off x="2987109" y="2086363"/>
            <a:ext cx="12715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ar-LB" b="1" i="1" dirty="0" smtClean="0">
                <a:latin typeface="Century Gothic"/>
                <a:cs typeface="Century Gothic"/>
              </a:rPr>
              <a:t>لكلّ مرحلة</a:t>
            </a:r>
            <a:endParaRPr lang="it-IT" b="1" i="1" dirty="0">
              <a:latin typeface="Century Gothic"/>
              <a:cs typeface="Century Gothic"/>
            </a:endParaRPr>
          </a:p>
        </p:txBody>
      </p:sp>
    </p:spTree>
    <p:extLst>
      <p:ext uri="{BB962C8B-B14F-4D97-AF65-F5344CB8AC3E}">
        <p14:creationId xmlns:p14="http://schemas.microsoft.com/office/powerpoint/2010/main" xmlns="" val="29997689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دور البرلماني</a:t>
            </a:r>
            <a:endParaRPr lang="fr-CH" sz="3200" b="1" dirty="0">
              <a:latin typeface="Century Gothic" charset="0"/>
              <a:ea typeface="MS PGothic" charset="0"/>
              <a:cs typeface="MS PGothic" charset="0"/>
            </a:endParaRPr>
          </a:p>
        </p:txBody>
      </p:sp>
      <p:sp>
        <p:nvSpPr>
          <p:cNvPr id="16" name="Segnaposto contenuto 29"/>
          <p:cNvSpPr>
            <a:spLocks noGrp="1"/>
          </p:cNvSpPr>
          <p:nvPr>
            <p:ph sz="half" idx="2"/>
          </p:nvPr>
        </p:nvSpPr>
        <p:spPr>
          <a:xfrm>
            <a:off x="395536" y="1772345"/>
            <a:ext cx="5040560" cy="3888903"/>
          </a:xfrm>
        </p:spPr>
        <p:txBody>
          <a:bodyPr>
            <a:noAutofit/>
          </a:bodyPr>
          <a:lstStyle/>
          <a:p>
            <a:pPr algn="r" rtl="1" eaLnBrk="1" fontAlgn="auto" hangingPunct="1">
              <a:spcAft>
                <a:spcPts val="0"/>
              </a:spcAft>
              <a:buFont typeface="Wingdings" charset="2"/>
              <a:buChar char="§"/>
              <a:defRPr/>
            </a:pPr>
            <a:r>
              <a:rPr lang="ar-LB" sz="2000" dirty="0" smtClean="0"/>
              <a:t>التأكّد من أن المسودات المحضّرة من قبل الموظفين والأقسام والمجتمع المدني، تتضمّن الخصائص الأساسية</a:t>
            </a:r>
          </a:p>
          <a:p>
            <a:pPr algn="r" rtl="1" eaLnBrk="1" fontAlgn="auto" hangingPunct="1">
              <a:spcAft>
                <a:spcPts val="0"/>
              </a:spcAft>
              <a:buFont typeface="Wingdings" charset="2"/>
              <a:buChar char="§"/>
              <a:defRPr/>
            </a:pPr>
            <a:r>
              <a:rPr lang="ar-LB" sz="2000" dirty="0" smtClean="0"/>
              <a:t>تحديد الفجوات في المسودة واقتراح تعديلات</a:t>
            </a:r>
          </a:p>
          <a:p>
            <a:pPr algn="r" rtl="1" eaLnBrk="1" fontAlgn="auto" hangingPunct="1">
              <a:spcAft>
                <a:spcPts val="0"/>
              </a:spcAft>
              <a:buFont typeface="Wingdings" charset="2"/>
              <a:buChar char="§"/>
              <a:defRPr/>
            </a:pPr>
            <a:r>
              <a:rPr lang="ar-LB" sz="2000" dirty="0" smtClean="0"/>
              <a:t>التأكّد من أنّ النقاش البرلماني يشمل مناقشة القانون</a:t>
            </a:r>
          </a:p>
          <a:p>
            <a:pPr algn="r" rtl="1" eaLnBrk="1" fontAlgn="auto" hangingPunct="1">
              <a:spcAft>
                <a:spcPts val="0"/>
              </a:spcAft>
              <a:buFont typeface="Wingdings" charset="2"/>
              <a:buChar char="§"/>
              <a:defRPr/>
            </a:pPr>
            <a:r>
              <a:rPr lang="ar-LB" sz="2000" dirty="0" smtClean="0"/>
              <a:t>تقديم القانون إلى الناخبين والمجتمع المدني وجمع التعليقات</a:t>
            </a:r>
            <a:endParaRPr lang="fr-CH" sz="2000" dirty="0"/>
          </a:p>
        </p:txBody>
      </p:sp>
      <p:pic>
        <p:nvPicPr>
          <p:cNvPr id="6" name="Picture 2" descr="C:\Users\jacopo.giorgi\Desktop\Liberian_Capitol_Building.jpg"/>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5652120" y="1916832"/>
            <a:ext cx="3015325" cy="2880022"/>
          </a:xfrm>
          <a:noFill/>
        </p:spPr>
      </p:pic>
    </p:spTree>
    <p:extLst>
      <p:ext uri="{BB962C8B-B14F-4D97-AF65-F5344CB8AC3E}">
        <p14:creationId xmlns:p14="http://schemas.microsoft.com/office/powerpoint/2010/main" xmlns="" val="108576408"/>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دور المعنيين</a:t>
            </a:r>
            <a:endParaRPr lang="fr-CH" sz="3200" b="1" dirty="0">
              <a:latin typeface="Century Gothic" charset="0"/>
              <a:ea typeface="MS PGothic" charset="0"/>
              <a:cs typeface="MS PGothic" charset="0"/>
            </a:endParaRPr>
          </a:p>
        </p:txBody>
      </p:sp>
      <p:sp>
        <p:nvSpPr>
          <p:cNvPr id="7" name="Ovale 2"/>
          <p:cNvSpPr/>
          <p:nvPr/>
        </p:nvSpPr>
        <p:spPr>
          <a:xfrm>
            <a:off x="467545" y="1484784"/>
            <a:ext cx="8280920" cy="464343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eaLnBrk="1" hangingPunct="1">
              <a:defRPr/>
            </a:pPr>
            <a:endParaRPr lang="it-IT" dirty="0"/>
          </a:p>
        </p:txBody>
      </p:sp>
      <p:sp>
        <p:nvSpPr>
          <p:cNvPr id="8" name="Ovale 5"/>
          <p:cNvSpPr/>
          <p:nvPr/>
        </p:nvSpPr>
        <p:spPr>
          <a:xfrm>
            <a:off x="2465388" y="2330922"/>
            <a:ext cx="4554537" cy="302418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endParaRPr lang="it-IT" b="1" dirty="0">
              <a:solidFill>
                <a:schemeClr val="bg1"/>
              </a:solidFill>
            </a:endParaRPr>
          </a:p>
        </p:txBody>
      </p:sp>
      <p:sp>
        <p:nvSpPr>
          <p:cNvPr id="9" name="Ovale 4"/>
          <p:cNvSpPr/>
          <p:nvPr/>
        </p:nvSpPr>
        <p:spPr>
          <a:xfrm>
            <a:off x="3849688" y="3245322"/>
            <a:ext cx="1785937"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b="1" dirty="0" smtClean="0">
              <a:solidFill>
                <a:schemeClr val="bg1"/>
              </a:solidFill>
            </a:endParaRPr>
          </a:p>
          <a:p>
            <a:pPr algn="ctr" eaLnBrk="1" hangingPunct="1">
              <a:defRPr/>
            </a:pPr>
            <a:r>
              <a:rPr lang="ar-LB" b="1" dirty="0" smtClean="0">
                <a:solidFill>
                  <a:schemeClr val="bg1"/>
                </a:solidFill>
              </a:rPr>
              <a:t>الهيئة الرئيسة</a:t>
            </a:r>
            <a:endParaRPr lang="it-IT" b="1" dirty="0">
              <a:solidFill>
                <a:schemeClr val="bg1"/>
              </a:solidFill>
            </a:endParaRPr>
          </a:p>
        </p:txBody>
      </p:sp>
      <p:sp>
        <p:nvSpPr>
          <p:cNvPr id="10" name="CasellaDiTesto 7"/>
          <p:cNvSpPr txBox="1">
            <a:spLocks noChangeArrowheads="1"/>
          </p:cNvSpPr>
          <p:nvPr/>
        </p:nvSpPr>
        <p:spPr bwMode="auto">
          <a:xfrm>
            <a:off x="3924300" y="1610197"/>
            <a:ext cx="164306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ar-LB" b="1" dirty="0" smtClean="0">
                <a:solidFill>
                  <a:schemeClr val="bg1"/>
                </a:solidFill>
              </a:rPr>
              <a:t>شركاء الإستشارة</a:t>
            </a:r>
            <a:endParaRPr lang="it-IT" b="1" dirty="0">
              <a:solidFill>
                <a:schemeClr val="bg1"/>
              </a:solidFill>
            </a:endParaRPr>
          </a:p>
        </p:txBody>
      </p:sp>
      <p:sp>
        <p:nvSpPr>
          <p:cNvPr id="11" name="ZoneTexte 7"/>
          <p:cNvSpPr txBox="1">
            <a:spLocks noChangeArrowheads="1"/>
          </p:cNvSpPr>
          <p:nvPr/>
        </p:nvSpPr>
        <p:spPr bwMode="auto">
          <a:xfrm>
            <a:off x="3708400" y="2546822"/>
            <a:ext cx="205581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a:r>
              <a:rPr lang="ar-LB" b="1" dirty="0" smtClean="0">
                <a:solidFill>
                  <a:schemeClr val="bg1"/>
                </a:solidFill>
              </a:rPr>
              <a:t>لجنة التسيير/ الصياغة</a:t>
            </a:r>
            <a:endParaRPr lang="fr-FR" b="1" dirty="0">
              <a:solidFill>
                <a:schemeClr val="bg1"/>
              </a:solidFill>
            </a:endParaRPr>
          </a:p>
        </p:txBody>
      </p:sp>
    </p:spTree>
    <p:extLst>
      <p:ext uri="{BB962C8B-B14F-4D97-AF65-F5344CB8AC3E}">
        <p14:creationId xmlns:p14="http://schemas.microsoft.com/office/powerpoint/2010/main" xmlns="" val="262065803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xit" presetSubtype="0" fill="hold" grpId="1" nodeType="clickEffect">
                                  <p:stCondLst>
                                    <p:cond delay="0"/>
                                  </p:stCondLst>
                                  <p:childTnLst>
                                    <p:animEffect transition="out" filter="dissolve">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العناصر العامة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8712968" cy="4393083"/>
          </a:xfrm>
        </p:spPr>
        <p:txBody>
          <a:bodyPr/>
          <a:lstStyle/>
          <a:p>
            <a:pPr algn="r" rtl="1" eaLnBrk="1" hangingPunct="1">
              <a:buFont typeface="Wingdings" charset="2"/>
              <a:buChar char="§"/>
            </a:pPr>
            <a:r>
              <a:rPr lang="ar-LB" dirty="0" smtClean="0">
                <a:ea typeface="MS PGothic" charset="0"/>
                <a:cs typeface="Century Gothic"/>
              </a:rPr>
              <a:t>تعريفات</a:t>
            </a:r>
          </a:p>
          <a:p>
            <a:pPr lvl="1" algn="r" rtl="1" eaLnBrk="1" hangingPunct="1">
              <a:buFont typeface="Wingdings" charset="2"/>
              <a:buChar char="§"/>
            </a:pPr>
            <a:r>
              <a:rPr lang="ar-LB" dirty="0" smtClean="0">
                <a:ea typeface="MS PGothic" charset="0"/>
                <a:cs typeface="Century Gothic"/>
              </a:rPr>
              <a:t>المهجرون</a:t>
            </a:r>
          </a:p>
          <a:p>
            <a:pPr lvl="1" algn="r" rtl="1" eaLnBrk="1" hangingPunct="1">
              <a:buFont typeface="Wingdings" charset="2"/>
              <a:buChar char="§"/>
            </a:pPr>
            <a:r>
              <a:rPr lang="ar-LB" dirty="0" smtClean="0">
                <a:ea typeface="MS PGothic" charset="0"/>
                <a:cs typeface="Century Gothic"/>
              </a:rPr>
              <a:t>الأشخاص المتأثرين بالتهجير</a:t>
            </a:r>
          </a:p>
          <a:p>
            <a:pPr algn="r" rtl="1" eaLnBrk="1" hangingPunct="1">
              <a:buFont typeface="Wingdings" charset="2"/>
              <a:buChar char="§"/>
            </a:pPr>
            <a:r>
              <a:rPr lang="ar-LB" dirty="0" smtClean="0">
                <a:ea typeface="MS PGothic" charset="0"/>
                <a:cs typeface="Century Gothic"/>
              </a:rPr>
              <a:t>المبادئ الأساسية</a:t>
            </a:r>
          </a:p>
          <a:p>
            <a:pPr lvl="1" algn="r" rtl="1" eaLnBrk="1" hangingPunct="1">
              <a:buFont typeface="Wingdings" charset="2"/>
              <a:buChar char="§"/>
            </a:pPr>
            <a:r>
              <a:rPr lang="ar-LB" dirty="0" smtClean="0">
                <a:ea typeface="MS PGothic" charset="0"/>
                <a:cs typeface="Century Gothic"/>
              </a:rPr>
              <a:t>المسؤولية الوطنية</a:t>
            </a:r>
          </a:p>
          <a:p>
            <a:pPr lvl="1" algn="r" rtl="1" eaLnBrk="1" hangingPunct="1">
              <a:buFont typeface="Wingdings" charset="2"/>
              <a:buChar char="§"/>
            </a:pPr>
            <a:r>
              <a:rPr lang="ar-LB" dirty="0" smtClean="0">
                <a:ea typeface="MS PGothic" charset="0"/>
                <a:cs typeface="Century Gothic"/>
              </a:rPr>
              <a:t>عدم التمييز</a:t>
            </a:r>
          </a:p>
          <a:p>
            <a:pPr lvl="1" algn="r" rtl="1" eaLnBrk="1" hangingPunct="1">
              <a:buFont typeface="Wingdings" charset="2"/>
              <a:buChar char="§"/>
            </a:pPr>
            <a:r>
              <a:rPr lang="ar-LB" dirty="0" smtClean="0">
                <a:ea typeface="MS PGothic" charset="0"/>
                <a:cs typeface="Century Gothic"/>
              </a:rPr>
              <a:t>المشاركة</a:t>
            </a:r>
          </a:p>
          <a:p>
            <a:pPr algn="r" rtl="1" eaLnBrk="1" hangingPunct="1">
              <a:buFont typeface="Wingdings" charset="2"/>
              <a:buChar char="§"/>
            </a:pPr>
            <a:r>
              <a:rPr lang="ar-LB" dirty="0" smtClean="0">
                <a:ea typeface="MS PGothic" charset="0"/>
                <a:cs typeface="Century Gothic"/>
              </a:rPr>
              <a:t>تحديد السلطة المسؤولة</a:t>
            </a:r>
          </a:p>
          <a:p>
            <a:pPr algn="r" rtl="1" eaLnBrk="1" hangingPunct="1">
              <a:buFont typeface="Wingdings" charset="2"/>
              <a:buChar char="§"/>
            </a:pPr>
            <a:r>
              <a:rPr lang="ar-LB" dirty="0" smtClean="0">
                <a:ea typeface="MS PGothic" charset="0"/>
                <a:cs typeface="Century Gothic"/>
              </a:rPr>
              <a:t>آليات التنسيق</a:t>
            </a:r>
          </a:p>
          <a:p>
            <a:pPr algn="r" rtl="1" eaLnBrk="1" hangingPunct="1">
              <a:buFont typeface="Wingdings" charset="2"/>
              <a:buChar char="§"/>
            </a:pPr>
            <a:r>
              <a:rPr lang="ar-LB" dirty="0" smtClean="0">
                <a:ea typeface="MS PGothic" charset="0"/>
                <a:cs typeface="Century Gothic"/>
              </a:rPr>
              <a:t>النواحي المالية</a:t>
            </a:r>
            <a:endParaRPr lang="fr-CH" dirty="0" smtClean="0">
              <a:ea typeface="MS PGothic" charset="0"/>
              <a:cs typeface="Century Gothic"/>
            </a:endParaRPr>
          </a:p>
        </p:txBody>
      </p:sp>
    </p:spTree>
    <p:extLst>
      <p:ext uri="{BB962C8B-B14F-4D97-AF65-F5344CB8AC3E}">
        <p14:creationId xmlns:p14="http://schemas.microsoft.com/office/powerpoint/2010/main" xmlns="" val="91769688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re 1"/>
          <p:cNvSpPr>
            <a:spLocks noGrp="1"/>
          </p:cNvSpPr>
          <p:nvPr>
            <p:ph type="title"/>
          </p:nvPr>
        </p:nvSpPr>
        <p:spPr>
          <a:xfrm>
            <a:off x="468313" y="2276475"/>
            <a:ext cx="8229600" cy="1933575"/>
          </a:xfrm>
        </p:spPr>
        <p:txBody>
          <a:bodyPr/>
          <a:lstStyle/>
          <a:p>
            <a:pPr algn="r" rtl="1"/>
            <a:r>
              <a:rPr lang="ar-LB" sz="4800" b="1" dirty="0" smtClean="0">
                <a:latin typeface="Calibri" charset="0"/>
                <a:ea typeface="MS PGothic" charset="0"/>
              </a:rPr>
              <a:t>اختبار!</a:t>
            </a:r>
            <a:endParaRPr lang="fr-FR" sz="4800" b="1" dirty="0">
              <a:latin typeface="Calibri" charset="0"/>
              <a:ea typeface="MS PGothic" charset="0"/>
            </a:endParaRPr>
          </a:p>
        </p:txBody>
      </p:sp>
    </p:spTree>
    <p:extLst>
      <p:ext uri="{BB962C8B-B14F-4D97-AF65-F5344CB8AC3E}">
        <p14:creationId xmlns:p14="http://schemas.microsoft.com/office/powerpoint/2010/main" xmlns="" val="400776446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0"/>
            <a:ext cx="8229600" cy="1268413"/>
          </a:xfrm>
        </p:spPr>
        <p:txBody>
          <a:bodyPr/>
          <a:lstStyle/>
          <a:p>
            <a:pPr algn="r" rtl="1"/>
            <a:r>
              <a:rPr lang="ar-LB" sz="3200" b="1" dirty="0" smtClean="0">
                <a:latin typeface="Century Gothic"/>
                <a:ea typeface="MS PGothic" charset="0"/>
                <a:cs typeface="Century Gothic"/>
              </a:rPr>
              <a:t>أي من المبادئ التوجيهية تشير إلى تلافي التهجير؟</a:t>
            </a:r>
            <a:br>
              <a:rPr lang="ar-LB" sz="3200" b="1" dirty="0" smtClean="0">
                <a:latin typeface="Century Gothic"/>
                <a:ea typeface="MS PGothic" charset="0"/>
                <a:cs typeface="Century Gothic"/>
              </a:rPr>
            </a:br>
            <a:endParaRPr lang="fr-CH" sz="3200" b="1" dirty="0">
              <a:latin typeface="Century Gothic"/>
              <a:ea typeface="MS PGothic" charset="0"/>
              <a:cs typeface="Century Gothic"/>
            </a:endParaRPr>
          </a:p>
        </p:txBody>
      </p:sp>
      <p:sp>
        <p:nvSpPr>
          <p:cNvPr id="3" name="Content Placeholder 2"/>
          <p:cNvSpPr>
            <a:spLocks noGrp="1"/>
          </p:cNvSpPr>
          <p:nvPr>
            <p:ph idx="1"/>
          </p:nvPr>
        </p:nvSpPr>
        <p:spPr>
          <a:xfrm>
            <a:off x="826071" y="1846932"/>
            <a:ext cx="7610475" cy="3670300"/>
          </a:xfrm>
        </p:spPr>
        <p:txBody>
          <a:bodyPr/>
          <a:lstStyle/>
          <a:p>
            <a:pPr algn="r" rtl="1">
              <a:buFont typeface="Wingdings" charset="2"/>
              <a:buChar char="§"/>
              <a:defRPr/>
            </a:pPr>
            <a:r>
              <a:rPr lang="ar-LB" sz="2800" dirty="0" smtClean="0">
                <a:latin typeface="Century Gothic"/>
                <a:ea typeface="+mn-ea"/>
                <a:cs typeface="Century Gothic"/>
              </a:rPr>
              <a:t>28 إلى 30</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5 إلى 9</a:t>
            </a:r>
            <a:endParaRPr lang="fr-CH" sz="2800" dirty="0" smtClean="0">
              <a:latin typeface="Century Gothic"/>
              <a:ea typeface="+mn-ea"/>
              <a:cs typeface="Century Gothic"/>
            </a:endParaRPr>
          </a:p>
          <a:p>
            <a:pPr>
              <a:buFont typeface="Wingdings" charset="2"/>
              <a:buChar char="§"/>
              <a:defRPr/>
            </a:pPr>
            <a:endParaRPr lang="fr-CH" sz="2800" dirty="0" smtClean="0">
              <a:latin typeface="Century Gothic"/>
              <a:ea typeface="+mn-ea"/>
              <a:cs typeface="Century Gothic"/>
            </a:endParaRPr>
          </a:p>
          <a:p>
            <a:pPr algn="r" rtl="1">
              <a:buFont typeface="Wingdings" charset="2"/>
              <a:buChar char="§"/>
              <a:defRPr/>
            </a:pPr>
            <a:r>
              <a:rPr lang="ar-LB" sz="2800" dirty="0" smtClean="0">
                <a:latin typeface="Century Gothic"/>
                <a:ea typeface="+mn-ea"/>
                <a:cs typeface="Century Gothic"/>
              </a:rPr>
              <a:t>24 إلى 27</a:t>
            </a:r>
            <a:endParaRPr lang="fr-CH" sz="2800" dirty="0">
              <a:latin typeface="Century Gothic"/>
              <a:ea typeface="+mn-ea"/>
              <a:cs typeface="Century Gothic"/>
            </a:endParaRPr>
          </a:p>
        </p:txBody>
      </p:sp>
      <p:sp>
        <p:nvSpPr>
          <p:cNvPr id="5" name="Oval 4"/>
          <p:cNvSpPr/>
          <p:nvPr/>
        </p:nvSpPr>
        <p:spPr>
          <a:xfrm>
            <a:off x="4859907" y="2924944"/>
            <a:ext cx="4032573" cy="112364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chemeClr val="accent6">
                  <a:lumMod val="75000"/>
                </a:schemeClr>
              </a:solidFill>
            </a:endParaRPr>
          </a:p>
        </p:txBody>
      </p:sp>
    </p:spTree>
    <p:extLst>
      <p:ext uri="{BB962C8B-B14F-4D97-AF65-F5344CB8AC3E}">
        <p14:creationId xmlns:p14="http://schemas.microsoft.com/office/powerpoint/2010/main" xmlns="" val="29970691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179388" y="0"/>
            <a:ext cx="8964612" cy="1341438"/>
          </a:xfrm>
        </p:spPr>
        <p:txBody>
          <a:bodyPr/>
          <a:lstStyle/>
          <a:p>
            <a:pPr algn="r" rtl="1"/>
            <a:r>
              <a:rPr lang="ar-LB" sz="3200" b="1" dirty="0" smtClean="0">
                <a:latin typeface="Century Gothic"/>
                <a:ea typeface="MS PGothic" charset="0"/>
                <a:cs typeface="Century Gothic"/>
              </a:rPr>
              <a:t>أي من الإحتمالات التالية تشكل تهجيرًا اعتباطيًا؟</a:t>
            </a:r>
            <a:br>
              <a:rPr lang="ar-LB" sz="3200" b="1" dirty="0" smtClean="0">
                <a:latin typeface="Century Gothic"/>
                <a:ea typeface="MS PGothic" charset="0"/>
                <a:cs typeface="Century Gothic"/>
              </a:rPr>
            </a:br>
            <a:endParaRPr lang="fr-CH" sz="3200" b="1" dirty="0">
              <a:latin typeface="Century Gothic"/>
              <a:ea typeface="MS PGothic" charset="0"/>
              <a:cs typeface="Century Gothic"/>
            </a:endParaRPr>
          </a:p>
        </p:txBody>
      </p:sp>
      <p:sp>
        <p:nvSpPr>
          <p:cNvPr id="3" name="Content Placeholder 2"/>
          <p:cNvSpPr>
            <a:spLocks noGrp="1"/>
          </p:cNvSpPr>
          <p:nvPr>
            <p:ph idx="1"/>
          </p:nvPr>
        </p:nvSpPr>
        <p:spPr>
          <a:xfrm>
            <a:off x="250825" y="1773238"/>
            <a:ext cx="8893175" cy="4352925"/>
          </a:xfrm>
        </p:spPr>
        <p:txBody>
          <a:bodyPr/>
          <a:lstStyle/>
          <a:p>
            <a:pPr algn="r" rtl="1">
              <a:spcBef>
                <a:spcPts val="800"/>
              </a:spcBef>
              <a:buFont typeface="Wingdings" charset="2"/>
              <a:buChar char="§"/>
              <a:defRPr/>
            </a:pPr>
            <a:r>
              <a:rPr lang="ar-LB" sz="2800" dirty="0" smtClean="0">
                <a:latin typeface="Century Gothic"/>
                <a:ea typeface="+mn-ea"/>
                <a:cs typeface="Century Gothic"/>
              </a:rPr>
              <a:t>التهجير كتدبير عقابي جماعي</a:t>
            </a:r>
            <a:endParaRPr lang="fr-CH" sz="2800" dirty="0" smtClean="0">
              <a:latin typeface="Century Gothic"/>
              <a:ea typeface="+mn-ea"/>
              <a:cs typeface="Century Gothic"/>
            </a:endParaRPr>
          </a:p>
          <a:p>
            <a:pPr>
              <a:spcBef>
                <a:spcPts val="800"/>
              </a:spcBef>
              <a:buFont typeface="Wingdings" charset="2"/>
              <a:buChar char="§"/>
              <a:defRPr/>
            </a:pPr>
            <a:endParaRPr lang="fr-CH" sz="2800" dirty="0" smtClean="0">
              <a:latin typeface="Century Gothic"/>
              <a:ea typeface="+mn-ea"/>
              <a:cs typeface="Century Gothic"/>
            </a:endParaRPr>
          </a:p>
          <a:p>
            <a:pPr algn="r" rtl="1">
              <a:spcBef>
                <a:spcPts val="800"/>
              </a:spcBef>
              <a:buFont typeface="Wingdings" charset="2"/>
              <a:buChar char="§"/>
              <a:defRPr/>
            </a:pPr>
            <a:r>
              <a:rPr lang="ar-LB" sz="2800" dirty="0" smtClean="0">
                <a:latin typeface="Century Gothic"/>
                <a:ea typeface="+mn-ea"/>
                <a:cs typeface="Century Gothic"/>
              </a:rPr>
              <a:t>التهجير الناتج عن فصل عنصري أو تطهير عرقي</a:t>
            </a:r>
          </a:p>
          <a:p>
            <a:pPr marL="0" indent="0">
              <a:spcBef>
                <a:spcPts val="800"/>
              </a:spcBef>
              <a:buNone/>
              <a:defRPr/>
            </a:pPr>
            <a:endParaRPr lang="fr-CH" sz="2800" dirty="0" smtClean="0">
              <a:latin typeface="Century Gothic"/>
              <a:ea typeface="+mn-ea"/>
              <a:cs typeface="Century Gothic"/>
            </a:endParaRPr>
          </a:p>
          <a:p>
            <a:pPr algn="r" rtl="1">
              <a:spcBef>
                <a:spcPts val="800"/>
              </a:spcBef>
              <a:buFont typeface="Wingdings" charset="2"/>
              <a:buChar char="§"/>
              <a:defRPr/>
            </a:pPr>
            <a:r>
              <a:rPr lang="ar-LB" sz="2800" dirty="0" smtClean="0">
                <a:latin typeface="Century Gothic"/>
                <a:ea typeface="+mn-ea"/>
                <a:cs typeface="Century Gothic"/>
              </a:rPr>
              <a:t>التهجير الناتج عن مشاريع تنموية مبررة بالمصلحة العامة</a:t>
            </a:r>
          </a:p>
        </p:txBody>
      </p:sp>
      <p:sp>
        <p:nvSpPr>
          <p:cNvPr id="6" name="Oval 5"/>
          <p:cNvSpPr/>
          <p:nvPr/>
        </p:nvSpPr>
        <p:spPr>
          <a:xfrm>
            <a:off x="541337" y="2636912"/>
            <a:ext cx="8639175" cy="1295400"/>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E46C0A"/>
              </a:solidFill>
            </a:endParaRPr>
          </a:p>
        </p:txBody>
      </p:sp>
      <p:sp>
        <p:nvSpPr>
          <p:cNvPr id="7" name="Oval 6"/>
          <p:cNvSpPr/>
          <p:nvPr/>
        </p:nvSpPr>
        <p:spPr>
          <a:xfrm>
            <a:off x="610616" y="1484313"/>
            <a:ext cx="8497888" cy="1152525"/>
          </a:xfrm>
          <a:prstGeom prst="ellipse">
            <a:avLst/>
          </a:prstGeom>
          <a:no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dirty="0">
              <a:solidFill>
                <a:srgbClr val="E46C0A"/>
              </a:solidFill>
            </a:endParaRPr>
          </a:p>
        </p:txBody>
      </p:sp>
    </p:spTree>
    <p:extLst>
      <p:ext uri="{BB962C8B-B14F-4D97-AF65-F5344CB8AC3E}">
        <p14:creationId xmlns:p14="http://schemas.microsoft.com/office/powerpoint/2010/main" xmlns="" val="38358971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7965</TotalTime>
  <Words>1542</Words>
  <Application>Microsoft Office PowerPoint</Application>
  <PresentationFormat>On-screen Show (4:3)</PresentationFormat>
  <Paragraphs>284</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Perception</vt:lpstr>
      <vt:lpstr>الصياغة</vt:lpstr>
      <vt:lpstr>الغايات</vt:lpstr>
      <vt:lpstr>النشاطات المقترحة</vt:lpstr>
      <vt:lpstr>دور البرلماني</vt:lpstr>
      <vt:lpstr>دور المعنيين</vt:lpstr>
      <vt:lpstr>العناصر العامة</vt:lpstr>
      <vt:lpstr>اختبار!</vt:lpstr>
      <vt:lpstr>أي من المبادئ التوجيهية تشير إلى تلافي التهجير؟ </vt:lpstr>
      <vt:lpstr>أي من الإحتمالات التالية تشكل تهجيرًا اعتباطيًا؟ </vt:lpstr>
      <vt:lpstr>أي من الأمور التالية تعالج الحاجات الخاصة بالأطفال المهجرين؟ </vt:lpstr>
      <vt:lpstr>ما هي الخيارات الثلاثة لحلول مستدامة للتهجير؟ </vt:lpstr>
      <vt:lpstr>مبدآن يرافقان الحلول المستدامة: ما هما؟ </vt:lpstr>
      <vt:lpstr>الأحكام الأساسية</vt:lpstr>
      <vt:lpstr>تذكير: أي حقوق؟</vt:lpstr>
      <vt:lpstr>الحلول والولوج إلى العدالة</vt:lpstr>
      <vt:lpstr>التصديق والإعتماد</vt:lpstr>
      <vt:lpstr>التصديق والإعتماد</vt:lpstr>
      <vt:lpstr>خاتمة</vt:lpstr>
      <vt:lpstr>لائحة بالأمور التي يجب التأكد منها</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295</cp:revision>
  <dcterms:created xsi:type="dcterms:W3CDTF">2008-09-19T08:19:15Z</dcterms:created>
  <dcterms:modified xsi:type="dcterms:W3CDTF">2017-01-19T03:04:02Z</dcterms:modified>
</cp:coreProperties>
</file>