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587" r:id="rId1"/>
  </p:sldMasterIdLst>
  <p:notesMasterIdLst>
    <p:notesMasterId r:id="rId16"/>
  </p:notesMasterIdLst>
  <p:handoutMasterIdLst>
    <p:handoutMasterId r:id="rId17"/>
  </p:handoutMasterIdLst>
  <p:sldIdLst>
    <p:sldId id="326" r:id="rId2"/>
    <p:sldId id="309" r:id="rId3"/>
    <p:sldId id="324" r:id="rId4"/>
    <p:sldId id="325" r:id="rId5"/>
    <p:sldId id="303" r:id="rId6"/>
    <p:sldId id="320" r:id="rId7"/>
    <p:sldId id="327" r:id="rId8"/>
    <p:sldId id="319" r:id="rId9"/>
    <p:sldId id="321" r:id="rId10"/>
    <p:sldId id="328" r:id="rId11"/>
    <p:sldId id="330" r:id="rId12"/>
    <p:sldId id="322" r:id="rId13"/>
    <p:sldId id="307" r:id="rId14"/>
    <p:sldId id="313" r:id="rId1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S PGothic" pitchFamily="34" charset="-128"/>
        <a:cs typeface="+mn-cs"/>
      </a:defRPr>
    </a:lvl1pPr>
    <a:lvl2pPr marL="457200" algn="l" rtl="0" eaLnBrk="0" fontAlgn="base" hangingPunct="0">
      <a:spcBef>
        <a:spcPct val="0"/>
      </a:spcBef>
      <a:spcAft>
        <a:spcPct val="0"/>
      </a:spcAft>
      <a:defRPr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0D5EA"/>
    <a:srgbClr val="FF0000"/>
    <a:srgbClr val="CC3300"/>
    <a:srgbClr val="003366"/>
    <a:srgbClr val="CCECFF"/>
  </p:clrMru>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3125" autoAdjust="0"/>
  </p:normalViewPr>
  <p:slideViewPr>
    <p:cSldViewPr>
      <p:cViewPr>
        <p:scale>
          <a:sx n="60" d="100"/>
          <a:sy n="60" d="100"/>
        </p:scale>
        <p:origin x="-979" y="1354"/>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7" name="Rectangle 3"/>
          <p:cNvSpPr>
            <a:spLocks noGrp="1" noChangeArrowheads="1"/>
          </p:cNvSpPr>
          <p:nvPr>
            <p:ph type="dt" sz="quarter"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en-GB"/>
          </a:p>
        </p:txBody>
      </p:sp>
      <p:sp>
        <p:nvSpPr>
          <p:cNvPr id="72708" name="Rectangle 4"/>
          <p:cNvSpPr>
            <a:spLocks noGrp="1" noChangeArrowheads="1"/>
          </p:cNvSpPr>
          <p:nvPr>
            <p:ph type="ftr" sz="quarter" idx="2"/>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9" name="Rectangle 5"/>
          <p:cNvSpPr>
            <a:spLocks noGrp="1" noChangeArrowheads="1"/>
          </p:cNvSpPr>
          <p:nvPr>
            <p:ph type="sldNum" sz="quarter" idx="3"/>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defRPr>
            </a:lvl1pPr>
          </a:lstStyle>
          <a:p>
            <a:pPr>
              <a:defRPr/>
            </a:pPr>
            <a:fld id="{55DA32A0-3F2F-4CF6-B4B0-C869C9F667F2}"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1"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it-IT"/>
          </a:p>
        </p:txBody>
      </p:sp>
      <p:sp>
        <p:nvSpPr>
          <p:cNvPr id="327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4213"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p>
        </p:txBody>
      </p:sp>
      <p:sp>
        <p:nvSpPr>
          <p:cNvPr id="94214"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5"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defRPr>
            </a:lvl1pPr>
          </a:lstStyle>
          <a:p>
            <a:pPr>
              <a:defRPr/>
            </a:pPr>
            <a:fld id="{08BBFA67-055B-4FDA-9C44-6ED23F83D377}" type="slidenum">
              <a:rPr lang="it-IT"/>
              <a:pPr>
                <a:defRPr/>
              </a:pPr>
              <a:t>‹#›</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TextEdit="1"/>
          </p:cNvSpPr>
          <p:nvPr>
            <p:ph type="sldImg"/>
          </p:nvPr>
        </p:nvSpPr>
        <p:spPr>
          <a:ln/>
        </p:spPr>
      </p:sp>
      <p:sp>
        <p:nvSpPr>
          <p:cNvPr id="33795" name="Rectangle 3"/>
          <p:cNvSpPr>
            <a:spLocks noGrp="1"/>
          </p:cNvSpPr>
          <p:nvPr>
            <p:ph type="body" idx="1"/>
          </p:nvPr>
        </p:nvSpPr>
        <p:spPr>
          <a:noFill/>
        </p:spPr>
        <p:txBody>
          <a:bodyPr/>
          <a:lstStyle/>
          <a:p>
            <a:pPr algn="r" rtl="1"/>
            <a:r>
              <a:rPr lang="ar-LB" dirty="0" smtClean="0">
                <a:solidFill>
                  <a:srgbClr val="000000"/>
                </a:solidFill>
                <a:latin typeface="Arial" charset="0"/>
              </a:rPr>
              <a:t>تهدف هذه الجلسة إلى الإجابة عن سؤالين:</a:t>
            </a:r>
          </a:p>
          <a:p>
            <a:pPr algn="r" rtl="1">
              <a:buFontTx/>
              <a:buAutoNum type="arabicPeriod"/>
            </a:pPr>
            <a:r>
              <a:rPr lang="ar-LB" b="1" dirty="0" smtClean="0">
                <a:solidFill>
                  <a:srgbClr val="000000"/>
                </a:solidFill>
                <a:latin typeface="Arial" charset="0"/>
              </a:rPr>
              <a:t>من هم المهجّرون وكيف يمكننا تحديدهم؟</a:t>
            </a:r>
          </a:p>
          <a:p>
            <a:pPr algn="r" rtl="1"/>
            <a:r>
              <a:rPr lang="ar-LB" dirty="0" smtClean="0">
                <a:solidFill>
                  <a:srgbClr val="000000"/>
                </a:solidFill>
                <a:latin typeface="Arial" charset="0"/>
              </a:rPr>
              <a:t>يساعدنا تعريف المهجّر على تحديد مدى نشاطاتنا – وتحديد مدى هذا العرض. كما أنّ له عدد من النتائج العمليّة الأخرى. من وجهة نظر عملانيّة، من المهمّ التعريف بالمهجّر مقارنة بآخرين قد يملكون حاجات أيضًا – الأشخاص المتأثّرين بالتهجير، والمجتمعات المضيفة، والأشخاص المستضعفين بشكل عام.</a:t>
            </a:r>
          </a:p>
          <a:p>
            <a:endParaRPr lang="fr-CH" b="1" dirty="0" smtClean="0">
              <a:solidFill>
                <a:srgbClr val="000000"/>
              </a:solidFill>
              <a:latin typeface="Arial" charset="0"/>
            </a:endParaRPr>
          </a:p>
          <a:p>
            <a:pPr algn="r" rtl="1"/>
            <a:r>
              <a:rPr lang="ar-LB" b="1" dirty="0" smtClean="0">
                <a:solidFill>
                  <a:srgbClr val="000000"/>
                </a:solidFill>
                <a:latin typeface="Arial" charset="0"/>
              </a:rPr>
              <a:t>2. ما هي حاجاتهم؟</a:t>
            </a:r>
            <a:endParaRPr lang="fr-CH" b="1" dirty="0" smtClean="0">
              <a:solidFill>
                <a:srgbClr val="000000"/>
              </a:solidFill>
              <a:latin typeface="Arial" charset="0"/>
            </a:endParaRPr>
          </a:p>
          <a:p>
            <a:pPr algn="r" rtl="1"/>
            <a:r>
              <a:rPr lang="ar-LB" dirty="0" smtClean="0">
                <a:solidFill>
                  <a:srgbClr val="000000"/>
                </a:solidFill>
                <a:latin typeface="Arial" charset="0"/>
              </a:rPr>
              <a:t>ما هي المسائل التي يمكن أن يواجهها المهجّر وكيف يمكن تحديدها؟</a:t>
            </a:r>
            <a:endParaRPr lang="en-GB" dirty="0" smtClean="0">
              <a:solidFill>
                <a:srgbClr val="000000"/>
              </a:solidFill>
              <a:latin typeface="Arial" charset="0"/>
            </a:endParaRPr>
          </a:p>
        </p:txBody>
      </p:sp>
      <p:sp>
        <p:nvSpPr>
          <p:cNvPr id="2" name="Espace réservé du pied de page 1"/>
          <p:cNvSpPr>
            <a:spLocks noGrp="1"/>
          </p:cNvSpPr>
          <p:nvPr>
            <p:ph type="ftr" sz="quarter" idx="4"/>
          </p:nvPr>
        </p:nvSpPr>
        <p:spPr/>
        <p:txBody>
          <a:bodyPr/>
          <a:lstStyle/>
          <a:p>
            <a:pPr>
              <a:defRPr/>
            </a:pPr>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pPr algn="r" rtl="1"/>
            <a:r>
              <a:rPr lang="ar-LB" dirty="0" smtClean="0">
                <a:latin typeface="Arial" charset="0"/>
              </a:rPr>
              <a:t>إنّ الأشخاص إلى اليسار هم أناس يعانون من درجات مختلفة من الهشاشة. بعضهم مهجّر، البعض الآخر قد يكون كذلك، وقسم ثالث ليس كذلك.</a:t>
            </a:r>
          </a:p>
          <a:p>
            <a:pPr algn="r" rtl="1"/>
            <a:endParaRPr lang="ar-LB" dirty="0" smtClean="0">
              <a:latin typeface="Arial" charset="0"/>
            </a:endParaRPr>
          </a:p>
          <a:p>
            <a:pPr algn="r" rtl="1"/>
            <a:r>
              <a:rPr lang="ar-LB" dirty="0" smtClean="0">
                <a:latin typeface="Arial" charset="0"/>
              </a:rPr>
              <a:t>الوضع الإجتماعي والشبكات غير الرسمية – المرتكزة حول العائلة، أو القبيلة أو المجموعة العرقية – والفرص الإقتصادية، والموارد الطبيعية، والنفاذ إلى الخدمات الإجتماعية والصحيّة والتطبيق الصحيح للقانون كلّها عوامل تؤثّر في مدى قدرة الفرد على الصمود في وجه الضغوطات والصدمات.</a:t>
            </a:r>
          </a:p>
          <a:p>
            <a:pPr algn="r" rtl="1"/>
            <a:endParaRPr lang="ar-LB" dirty="0" smtClean="0">
              <a:latin typeface="Arial" charset="0"/>
            </a:endParaRPr>
          </a:p>
          <a:p>
            <a:pPr algn="r" rtl="1"/>
            <a:r>
              <a:rPr lang="ar-LB" dirty="0" smtClean="0">
                <a:latin typeface="Arial" charset="0"/>
              </a:rPr>
              <a:t>كما تدخل عوامل أخرى في الحسبان في جعل الناس أكثر هشاشة وفي الحدّ من قدرتهم على الصمود. ترتكز انتهاكات حقوق الإنسان على ديناميّات السلطة ويمكن لعناصر كالنوع الإجتماعي والعرق والعمر والفقر أن تزيد من إمكانية التعرّض لبعض الإنتهاكات. كما قد تعرّض الهجرة لمخاطر ولانتهاكات لحقوق الإنسان.</a:t>
            </a:r>
            <a:endParaRPr lang="fr-CH" dirty="0" smtClean="0">
              <a:latin typeface="Arial" charset="0"/>
            </a:endParaRPr>
          </a:p>
        </p:txBody>
      </p:sp>
      <p:sp>
        <p:nvSpPr>
          <p:cNvPr id="44036" name="Slide Number Placeholder 3"/>
          <p:cNvSpPr>
            <a:spLocks noGrp="1"/>
          </p:cNvSpPr>
          <p:nvPr>
            <p:ph type="sldNum" sz="quarter" idx="5"/>
          </p:nvPr>
        </p:nvSpPr>
        <p:spPr>
          <a:noFill/>
          <a:ln>
            <a:miter lim="800000"/>
            <a:headEnd/>
            <a:tailEnd/>
          </a:ln>
        </p:spPr>
        <p:txBody>
          <a:bodyPr/>
          <a:lstStyle/>
          <a:p>
            <a:fld id="{EA9EE961-F362-471D-9B9D-E823DC04A476}" type="slidenum">
              <a:rPr lang="it-IT" smtClean="0">
                <a:latin typeface="Arial" charset="0"/>
              </a:rPr>
              <a:pPr/>
              <a:t>10</a:t>
            </a:fld>
            <a:endParaRPr lang="it-IT"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e l'image des diapositives 1"/>
          <p:cNvSpPr>
            <a:spLocks noGrp="1" noRot="1" noChangeAspect="1" noTextEdit="1"/>
          </p:cNvSpPr>
          <p:nvPr>
            <p:ph type="sldImg"/>
          </p:nvPr>
        </p:nvSpPr>
        <p:spPr>
          <a:ln/>
        </p:spPr>
      </p:sp>
      <p:sp>
        <p:nvSpPr>
          <p:cNvPr id="47107" name="Espace réservé des commentaires 2"/>
          <p:cNvSpPr>
            <a:spLocks noGrp="1"/>
          </p:cNvSpPr>
          <p:nvPr>
            <p:ph type="body" idx="1"/>
          </p:nvPr>
        </p:nvSpPr>
        <p:spPr>
          <a:noFill/>
        </p:spPr>
        <p:txBody>
          <a:bodyPr/>
          <a:lstStyle/>
          <a:p>
            <a:endParaRPr lang="fr-FR" altLang="fr-FR" smtClean="0">
              <a:latin typeface="Arial" charset="0"/>
            </a:endParaRPr>
          </a:p>
        </p:txBody>
      </p:sp>
      <p:sp>
        <p:nvSpPr>
          <p:cNvPr id="47108" name="Espace réservé du numéro de diapositive 3"/>
          <p:cNvSpPr>
            <a:spLocks noGrp="1"/>
          </p:cNvSpPr>
          <p:nvPr>
            <p:ph type="sldNum" sz="quarter" idx="5"/>
          </p:nvPr>
        </p:nvSpPr>
        <p:spPr>
          <a:noFill/>
          <a:ln>
            <a:miter lim="800000"/>
            <a:headEnd/>
            <a:tailEnd/>
          </a:ln>
        </p:spPr>
        <p:txBody>
          <a:bodyPr/>
          <a:lstStyle/>
          <a:p>
            <a:fld id="{0E833038-BDC1-412C-86C4-0D6F9E1A994E}" type="slidenum">
              <a:rPr lang="it-IT" altLang="fr-FR" smtClean="0">
                <a:latin typeface="Arial" charset="0"/>
              </a:rPr>
              <a:pPr/>
              <a:t>11</a:t>
            </a:fld>
            <a:endParaRPr lang="it-IT" altLang="fr-FR"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p:cNvSpPr>
            <a:spLocks noGrp="1" noRot="1" noChangeAspect="1" noTextEdit="1"/>
          </p:cNvSpPr>
          <p:nvPr>
            <p:ph type="sldImg"/>
          </p:nvPr>
        </p:nvSpPr>
        <p:spPr>
          <a:ln/>
        </p:spPr>
      </p:sp>
      <p:sp>
        <p:nvSpPr>
          <p:cNvPr id="45059" name="Espace réservé des commentaires 2"/>
          <p:cNvSpPr>
            <a:spLocks noGrp="1"/>
          </p:cNvSpPr>
          <p:nvPr>
            <p:ph type="body" idx="1"/>
          </p:nvPr>
        </p:nvSpPr>
        <p:spPr>
          <a:noFill/>
        </p:spPr>
        <p:txBody>
          <a:bodyPr/>
          <a:lstStyle/>
          <a:p>
            <a:endParaRPr lang="fr-FR" smtClean="0">
              <a:latin typeface="Arial" charset="0"/>
            </a:endParaRPr>
          </a:p>
        </p:txBody>
      </p:sp>
      <p:sp>
        <p:nvSpPr>
          <p:cNvPr id="45060" name="Espace réservé du numéro de diapositive 3"/>
          <p:cNvSpPr>
            <a:spLocks noGrp="1"/>
          </p:cNvSpPr>
          <p:nvPr>
            <p:ph type="sldNum" sz="quarter" idx="5"/>
          </p:nvPr>
        </p:nvSpPr>
        <p:spPr>
          <a:noFill/>
          <a:ln>
            <a:miter lim="800000"/>
            <a:headEnd/>
            <a:tailEnd/>
          </a:ln>
        </p:spPr>
        <p:txBody>
          <a:bodyPr/>
          <a:lstStyle/>
          <a:p>
            <a:fld id="{1F73D113-9B22-4793-922A-79C8E5FF5755}" type="slidenum">
              <a:rPr lang="it-IT" smtClean="0">
                <a:latin typeface="Arial" charset="0"/>
              </a:rPr>
              <a:pPr/>
              <a:t>12</a:t>
            </a:fld>
            <a:endParaRPr lang="it-IT"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xfrm>
            <a:off x="2405063" y="641350"/>
            <a:ext cx="2095500" cy="1571625"/>
          </a:xfrm>
          <a:ln/>
        </p:spPr>
      </p:sp>
      <p:sp>
        <p:nvSpPr>
          <p:cNvPr id="46083" name="Rectangle 3"/>
          <p:cNvSpPr>
            <a:spLocks noGrp="1" noChangeArrowheads="1"/>
          </p:cNvSpPr>
          <p:nvPr>
            <p:ph type="body" idx="1"/>
          </p:nvPr>
        </p:nvSpPr>
        <p:spPr>
          <a:xfrm>
            <a:off x="914400" y="2466975"/>
            <a:ext cx="5029200" cy="5991225"/>
          </a:xfrm>
          <a:noFill/>
        </p:spPr>
        <p:txBody>
          <a:bodyPr/>
          <a:lstStyle/>
          <a:p>
            <a:pPr algn="just" rtl="1"/>
            <a:r>
              <a:rPr lang="ar-LB" dirty="0" smtClean="0">
                <a:latin typeface="Arial" charset="0"/>
                <a:cs typeface="Arial" charset="0"/>
              </a:rPr>
              <a:t>يمكن لأشخاص آخرين أن يجدوا أنفسهم يعشيون في ظلّ الظروف غير المناسبة التي يعاني منها المهجّرون مع حاجات مماثلة. كما أظهرناه آنفًا، قد يتأثّرون سلبًا بسبب التهجير، ولو بشكل غير مباشر. لذا، لما التمييز؟</a:t>
            </a:r>
          </a:p>
          <a:p>
            <a:pPr algn="just" rtl="1"/>
            <a:endParaRPr lang="ar-LB" dirty="0" smtClean="0">
              <a:latin typeface="Arial" charset="0"/>
              <a:cs typeface="Arial" charset="0"/>
            </a:endParaRPr>
          </a:p>
          <a:p>
            <a:pPr algn="just" rtl="1"/>
            <a:r>
              <a:rPr lang="ar-LB" dirty="0" smtClean="0">
                <a:latin typeface="Arial" charset="0"/>
                <a:cs typeface="Arial" charset="0"/>
              </a:rPr>
              <a:t>يهدف التعريف بالمهجّر إلى توسيع الحماية واحترام حقوق الناس في أوضاع هشّة. هذا التعريف هو إذن وصفي، وهو لا يسعى إلى صياغة وضع قانوني.</a:t>
            </a:r>
          </a:p>
          <a:p>
            <a:pPr algn="just" rtl="1"/>
            <a:endParaRPr lang="ar-LB" dirty="0" smtClean="0">
              <a:latin typeface="Arial" charset="0"/>
              <a:cs typeface="Arial" charset="0"/>
            </a:endParaRPr>
          </a:p>
          <a:p>
            <a:pPr algn="just" rtl="1"/>
            <a:r>
              <a:rPr lang="ar-LB" dirty="0" smtClean="0">
                <a:latin typeface="Arial" charset="0"/>
                <a:cs typeface="Arial" charset="0"/>
              </a:rPr>
              <a:t>يجب تحديد المهجّرين لأنّهم يواجهون هشاشات خاصّة نتيجة لتهجيرهم.</a:t>
            </a:r>
          </a:p>
          <a:p>
            <a:pPr algn="just"/>
            <a:endParaRPr lang="en-GB" dirty="0" smtClean="0">
              <a:latin typeface="Arial" charset="0"/>
            </a:endParaRPr>
          </a:p>
        </p:txBody>
      </p:sp>
      <p:pic>
        <p:nvPicPr>
          <p:cNvPr id="46084" name="Picture 4" descr="Question-Mark-Logo"/>
          <p:cNvPicPr>
            <a:picLocks noChangeAspect="1" noChangeArrowheads="1"/>
          </p:cNvPicPr>
          <p:nvPr/>
        </p:nvPicPr>
        <p:blipFill>
          <a:blip r:embed="rId3"/>
          <a:srcRect/>
          <a:stretch>
            <a:fillRect/>
          </a:stretch>
        </p:blipFill>
        <p:spPr bwMode="auto">
          <a:xfrm>
            <a:off x="1000125" y="2466975"/>
            <a:ext cx="333375" cy="246063"/>
          </a:xfrm>
          <a:prstGeom prst="rect">
            <a:avLst/>
          </a:prstGeom>
          <a:noFill/>
          <a:ln w="9525">
            <a:noFill/>
            <a:miter lim="800000"/>
            <a:headEnd/>
            <a:tailEnd/>
          </a:ln>
        </p:spPr>
      </p:pic>
      <p:pic>
        <p:nvPicPr>
          <p:cNvPr id="46085" name="Picture 5" descr="Question-Mark-Logo"/>
          <p:cNvPicPr>
            <a:picLocks noChangeAspect="1" noChangeArrowheads="1"/>
          </p:cNvPicPr>
          <p:nvPr/>
        </p:nvPicPr>
        <p:blipFill>
          <a:blip r:embed="rId3"/>
          <a:srcRect/>
          <a:stretch>
            <a:fillRect/>
          </a:stretch>
        </p:blipFill>
        <p:spPr bwMode="auto">
          <a:xfrm>
            <a:off x="1000125" y="6959600"/>
            <a:ext cx="333375" cy="246063"/>
          </a:xfrm>
          <a:prstGeom prst="rect">
            <a:avLst/>
          </a:prstGeom>
          <a:noFill/>
          <a:ln w="9525">
            <a:noFill/>
            <a:miter lim="800000"/>
            <a:headEnd/>
            <a:tailEnd/>
          </a:ln>
        </p:spPr>
      </p:pic>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e l'image des diapositives 1"/>
          <p:cNvSpPr>
            <a:spLocks noGrp="1" noRot="1" noChangeAspect="1" noTextEdit="1"/>
          </p:cNvSpPr>
          <p:nvPr>
            <p:ph type="sldImg"/>
          </p:nvPr>
        </p:nvSpPr>
        <p:spPr>
          <a:ln/>
        </p:spPr>
      </p:sp>
      <p:sp>
        <p:nvSpPr>
          <p:cNvPr id="47107" name="Espace réservé des commentaires 2"/>
          <p:cNvSpPr>
            <a:spLocks noGrp="1"/>
          </p:cNvSpPr>
          <p:nvPr>
            <p:ph type="body" idx="1"/>
          </p:nvPr>
        </p:nvSpPr>
        <p:spPr>
          <a:noFill/>
        </p:spPr>
        <p:txBody>
          <a:bodyPr/>
          <a:lstStyle/>
          <a:p>
            <a:pPr algn="r" rtl="1"/>
            <a:r>
              <a:rPr lang="ar-LB" smtClean="0">
                <a:latin typeface="Arial" charset="0"/>
              </a:rPr>
              <a:t>يجب أن تتضمّن الأدوات الوطنية حول التهجير الداخلي أوسع تعريف ممكن بالمهجّرين، من أجل تفادي إنشاء تمييز وتغطية جميع حالات التهجير.</a:t>
            </a:r>
          </a:p>
        </p:txBody>
      </p:sp>
      <p:sp>
        <p:nvSpPr>
          <p:cNvPr id="47108" name="Espace réservé du numéro de diapositive 3"/>
          <p:cNvSpPr>
            <a:spLocks noGrp="1"/>
          </p:cNvSpPr>
          <p:nvPr>
            <p:ph type="sldNum" sz="quarter" idx="5"/>
          </p:nvPr>
        </p:nvSpPr>
        <p:spPr>
          <a:noFill/>
          <a:ln>
            <a:miter lim="800000"/>
            <a:headEnd/>
            <a:tailEnd/>
          </a:ln>
        </p:spPr>
        <p:txBody>
          <a:bodyPr/>
          <a:lstStyle/>
          <a:p>
            <a:fld id="{64C14B10-465A-4D6A-8EC1-32CEA2CC938C}" type="slidenum">
              <a:rPr lang="it-IT" smtClean="0">
                <a:latin typeface="Arial" charset="0"/>
              </a:rPr>
              <a:pPr/>
              <a:t>14</a:t>
            </a:fld>
            <a:endParaRPr lang="it-IT"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xfrm>
            <a:off x="2405063" y="641350"/>
            <a:ext cx="2095500" cy="1571625"/>
          </a:xfrm>
          <a:ln/>
        </p:spPr>
      </p:sp>
      <p:sp>
        <p:nvSpPr>
          <p:cNvPr id="34819" name="Rectangle 3"/>
          <p:cNvSpPr>
            <a:spLocks noGrp="1" noChangeArrowheads="1"/>
          </p:cNvSpPr>
          <p:nvPr>
            <p:ph type="body" idx="1"/>
          </p:nvPr>
        </p:nvSpPr>
        <p:spPr>
          <a:xfrm>
            <a:off x="914400" y="2466975"/>
            <a:ext cx="5029200" cy="5991225"/>
          </a:xfrm>
          <a:noFill/>
        </p:spPr>
        <p:txBody>
          <a:bodyPr/>
          <a:lstStyle/>
          <a:p>
            <a:pPr algn="r" rtl="1"/>
            <a:r>
              <a:rPr lang="ar-LB" smtClean="0">
                <a:latin typeface="Arial" charset="0"/>
              </a:rPr>
              <a:t>المميّزات الأساسية للمهجّرين</a:t>
            </a:r>
          </a:p>
          <a:p>
            <a:pPr algn="r" rtl="1"/>
            <a:r>
              <a:rPr lang="ar-LB" smtClean="0">
                <a:latin typeface="Arial" charset="0"/>
              </a:rPr>
              <a:t>كيف يمكن تطبيق تعريف المهجّر في أطر معيّنة، وإلى فئات معيّنة من الناس؟</a:t>
            </a:r>
          </a:p>
          <a:p>
            <a:pPr algn="r" rtl="1"/>
            <a:r>
              <a:rPr lang="ar-LB" smtClean="0">
                <a:latin typeface="Arial" charset="0"/>
              </a:rPr>
              <a:t>تحديد المسائل التي تؤثّر بالمهجّرين وبغيرهم</a:t>
            </a:r>
          </a:p>
          <a:p>
            <a:pPr algn="r" rtl="1"/>
            <a:r>
              <a:rPr lang="ar-LB" smtClean="0">
                <a:latin typeface="Arial" charset="0"/>
              </a:rPr>
              <a:t>لما الحاجة لتعريف المهجّر؟ ما الذي يضيفه هذا التعريف عمليًّا؟</a:t>
            </a:r>
            <a:endParaRPr lang="en-GB" i="1"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Espace réservé de l'image des diapositives 1"/>
          <p:cNvSpPr>
            <a:spLocks noGrp="1" noRot="1" noChangeAspect="1" noTextEdit="1"/>
          </p:cNvSpPr>
          <p:nvPr>
            <p:ph type="sldImg"/>
          </p:nvPr>
        </p:nvSpPr>
        <p:spPr>
          <a:ln/>
        </p:spPr>
      </p:sp>
      <p:sp>
        <p:nvSpPr>
          <p:cNvPr id="35843" name="Espace réservé des commentaires 2"/>
          <p:cNvSpPr>
            <a:spLocks noGrp="1"/>
          </p:cNvSpPr>
          <p:nvPr>
            <p:ph type="body" idx="1"/>
          </p:nvPr>
        </p:nvSpPr>
        <p:spPr>
          <a:noFill/>
        </p:spPr>
        <p:txBody>
          <a:bodyPr/>
          <a:lstStyle/>
          <a:p>
            <a:pPr algn="r" rtl="1"/>
            <a:endParaRPr lang="ar-LB" dirty="0" smtClean="0">
              <a:latin typeface="Arial" charset="0"/>
            </a:endParaRPr>
          </a:p>
          <a:p>
            <a:pPr algn="r" rtl="1"/>
            <a:r>
              <a:rPr lang="ar-LB" dirty="0" smtClean="0">
                <a:latin typeface="Arial" charset="0"/>
              </a:rPr>
              <a:t>هذه هي أرقام مركز رصد النزوح الداخلي للمهجّرين بسبب النزاعات والكوارث لسنة 2014.</a:t>
            </a:r>
          </a:p>
          <a:p>
            <a:pPr algn="r" rtl="1"/>
            <a:r>
              <a:rPr lang="ar-LB" dirty="0" smtClean="0">
                <a:latin typeface="Arial" charset="0"/>
              </a:rPr>
              <a:t>لم تعتمد المنهجيّة عينها في الفئتين:</a:t>
            </a:r>
          </a:p>
          <a:p>
            <a:pPr algn="r" rtl="1">
              <a:buFontTx/>
              <a:buChar char="-"/>
            </a:pPr>
            <a:r>
              <a:rPr lang="ar-LB" dirty="0" smtClean="0">
                <a:latin typeface="Arial" charset="0"/>
              </a:rPr>
              <a:t>حتى شهر يناير/ كانون الثاني 2015، كان هناك 38 مليون شخص مهجّر بسبب النزاعات حول العالم، بما في ذلك الأشخاص الذين تركوا منازلهم في السنوات الماضية وما زالوا مهجّرين</a:t>
            </a:r>
          </a:p>
          <a:p>
            <a:pPr algn="r" rtl="1">
              <a:buFontTx/>
              <a:buChar char="-"/>
            </a:pPr>
            <a:r>
              <a:rPr lang="ar-LB" dirty="0" smtClean="0">
                <a:latin typeface="Arial" charset="0"/>
              </a:rPr>
              <a:t>أحصي 19,3 مليون </a:t>
            </a:r>
            <a:r>
              <a:rPr lang="ar-LB" b="1" dirty="0" smtClean="0">
                <a:latin typeface="Arial" charset="0"/>
              </a:rPr>
              <a:t>مهجّر جديد </a:t>
            </a:r>
            <a:r>
              <a:rPr lang="ar-LB" dirty="0" smtClean="0">
                <a:latin typeface="Arial" charset="0"/>
              </a:rPr>
              <a:t>بسبب الكوارث سنة 2014.</a:t>
            </a:r>
          </a:p>
          <a:p>
            <a:pPr algn="r" rtl="1">
              <a:buFontTx/>
              <a:buChar char="-"/>
            </a:pPr>
            <a:r>
              <a:rPr lang="ar-LB" dirty="0" smtClean="0">
                <a:latin typeface="Arial" charset="0"/>
              </a:rPr>
              <a:t>أرقام ورسوم بيانية إضافيّة على العنوان التالي: </a:t>
            </a:r>
            <a:r>
              <a:rPr lang="en-GB" dirty="0" smtClean="0">
                <a:latin typeface="Arial" charset="0"/>
              </a:rPr>
              <a:t>http://www.internal-displacement.org/</a:t>
            </a:r>
          </a:p>
        </p:txBody>
      </p:sp>
      <p:sp>
        <p:nvSpPr>
          <p:cNvPr id="35844" name="Espace réservé du numéro de diapositive 3"/>
          <p:cNvSpPr>
            <a:spLocks noGrp="1"/>
          </p:cNvSpPr>
          <p:nvPr>
            <p:ph type="sldNum" sz="quarter" idx="5"/>
          </p:nvPr>
        </p:nvSpPr>
        <p:spPr>
          <a:noFill/>
          <a:ln>
            <a:miter lim="800000"/>
            <a:headEnd/>
            <a:tailEnd/>
          </a:ln>
        </p:spPr>
        <p:txBody>
          <a:bodyPr/>
          <a:lstStyle/>
          <a:p>
            <a:fld id="{AF288EE9-2912-4A57-9313-603197B4C019}" type="slidenum">
              <a:rPr lang="it-IT" smtClean="0">
                <a:latin typeface="Arial" charset="0"/>
              </a:rPr>
              <a:pPr/>
              <a:t>3</a:t>
            </a:fld>
            <a:endParaRPr lang="it-IT"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Espace réservé de l'image des diapositives 1"/>
          <p:cNvSpPr>
            <a:spLocks noGrp="1" noRot="1" noChangeAspect="1" noTextEdit="1"/>
          </p:cNvSpPr>
          <p:nvPr>
            <p:ph type="sldImg"/>
          </p:nvPr>
        </p:nvSpPr>
        <p:spPr>
          <a:ln/>
        </p:spPr>
      </p:sp>
      <p:sp>
        <p:nvSpPr>
          <p:cNvPr id="36867" name="Espace réservé des commentaires 2"/>
          <p:cNvSpPr>
            <a:spLocks noGrp="1"/>
          </p:cNvSpPr>
          <p:nvPr>
            <p:ph type="body" idx="1"/>
          </p:nvPr>
        </p:nvSpPr>
        <p:spPr>
          <a:noFill/>
        </p:spPr>
        <p:txBody>
          <a:bodyPr/>
          <a:lstStyle/>
          <a:p>
            <a:pPr algn="r" rtl="1"/>
            <a:r>
              <a:rPr lang="ar-LB" smtClean="0">
                <a:latin typeface="Arial" charset="0"/>
              </a:rPr>
              <a:t>أرقام وبيانات للبلد المعني</a:t>
            </a:r>
            <a:endParaRPr lang="fr-FR" smtClean="0">
              <a:latin typeface="Arial" charset="0"/>
            </a:endParaRPr>
          </a:p>
        </p:txBody>
      </p:sp>
      <p:sp>
        <p:nvSpPr>
          <p:cNvPr id="36868" name="Espace réservé du numéro de diapositive 3"/>
          <p:cNvSpPr>
            <a:spLocks noGrp="1"/>
          </p:cNvSpPr>
          <p:nvPr>
            <p:ph type="sldNum" sz="quarter" idx="5"/>
          </p:nvPr>
        </p:nvSpPr>
        <p:spPr>
          <a:noFill/>
          <a:ln>
            <a:miter lim="800000"/>
            <a:headEnd/>
            <a:tailEnd/>
          </a:ln>
        </p:spPr>
        <p:txBody>
          <a:bodyPr/>
          <a:lstStyle/>
          <a:p>
            <a:fld id="{6A562E5D-232F-47F8-8AA2-CF34176A726E}" type="slidenum">
              <a:rPr lang="it-IT" smtClean="0">
                <a:latin typeface="Arial" charset="0"/>
              </a:rPr>
              <a:pPr/>
              <a:t>4</a:t>
            </a:fld>
            <a:endParaRPr lang="it-IT"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2405063" y="641350"/>
            <a:ext cx="2095500" cy="1571625"/>
          </a:xfrm>
          <a:ln/>
        </p:spPr>
      </p:sp>
      <p:sp>
        <p:nvSpPr>
          <p:cNvPr id="37891" name="Rectangle 3"/>
          <p:cNvSpPr>
            <a:spLocks noGrp="1" noChangeArrowheads="1"/>
          </p:cNvSpPr>
          <p:nvPr>
            <p:ph type="body" idx="1"/>
          </p:nvPr>
        </p:nvSpPr>
        <p:spPr>
          <a:xfrm>
            <a:off x="922338" y="2282825"/>
            <a:ext cx="5092700" cy="6361113"/>
          </a:xfrm>
          <a:noFill/>
        </p:spPr>
        <p:txBody>
          <a:bodyPr/>
          <a:lstStyle/>
          <a:p>
            <a:pPr marL="228600" indent="-228600" algn="r" rtl="1">
              <a:buFontTx/>
              <a:buAutoNum type="arabicPeriod"/>
            </a:pPr>
            <a:r>
              <a:rPr lang="ar-LB" dirty="0" smtClean="0">
                <a:latin typeface="Arial" charset="0"/>
              </a:rPr>
              <a:t>الأشخاص ومجموعات الأشخاص: الأفراد والجماعات</a:t>
            </a:r>
          </a:p>
          <a:p>
            <a:pPr marL="228600" indent="-228600" algn="r" rtl="1">
              <a:buFontTx/>
              <a:buAutoNum type="arabicPeriod"/>
            </a:pPr>
            <a:endParaRPr lang="ar-LB" dirty="0" smtClean="0">
              <a:latin typeface="Arial" charset="0"/>
            </a:endParaRPr>
          </a:p>
          <a:p>
            <a:pPr marL="228600" indent="-228600" algn="r" rtl="1">
              <a:buFontTx/>
              <a:buAutoNum type="arabicPeriod"/>
            </a:pPr>
            <a:r>
              <a:rPr lang="ar-LB" dirty="0" smtClean="0">
                <a:latin typeface="Arial" charset="0"/>
              </a:rPr>
              <a:t>الإرغام على النزوح: الطبيعة الجبرية لتحرّكهم – على عكس البداوة، والهجرة الإقتصادية، والهجرة التكيفية. لا تعني كلمة ”جبرية“ بالضرورة ”إعتباطية“.</a:t>
            </a:r>
          </a:p>
          <a:p>
            <a:pPr marL="228600" indent="-228600" algn="r" rtl="1">
              <a:buFontTx/>
              <a:buAutoNum type="arabicPeriod"/>
            </a:pPr>
            <a:endParaRPr lang="ar-LB" dirty="0" smtClean="0">
              <a:latin typeface="Arial" charset="0"/>
            </a:endParaRPr>
          </a:p>
          <a:p>
            <a:pPr marL="228600" indent="-228600" algn="r" rtl="1">
              <a:buFontTx/>
              <a:buAutoNum type="arabicPeriod"/>
            </a:pPr>
            <a:r>
              <a:rPr lang="ar-LB" dirty="0" smtClean="0">
                <a:latin typeface="Arial" charset="0"/>
              </a:rPr>
              <a:t>أسباب:</a:t>
            </a:r>
          </a:p>
          <a:p>
            <a:pPr marL="228600" indent="-228600" algn="r" rtl="1">
              <a:buFontTx/>
              <a:buAutoNum type="arabicPeriod"/>
            </a:pPr>
            <a:endParaRPr lang="ar-LB" dirty="0" smtClean="0">
              <a:latin typeface="Arial" charset="0"/>
            </a:endParaRPr>
          </a:p>
          <a:p>
            <a:pPr marL="228600" indent="-228600" algn="r" rtl="1"/>
            <a:r>
              <a:rPr lang="ar-LB" dirty="0" smtClean="0">
                <a:latin typeface="Arial" charset="0"/>
              </a:rPr>
              <a:t>أ) تعني عبارة ”بشكل خاص“ أنّ لائحة الأسباب غير شاملة</a:t>
            </a:r>
          </a:p>
          <a:p>
            <a:pPr marL="228600" indent="-228600" algn="r" rtl="1"/>
            <a:r>
              <a:rPr lang="ar-LB" dirty="0" smtClean="0">
                <a:latin typeface="Arial" charset="0"/>
              </a:rPr>
              <a:t>ب) الهجرة الإستباقية والتكيفية: لا تؤخذ الهجرة التكيفية بعين الإعتبار، باستثناء حالة الكوارث الزاحفة</a:t>
            </a:r>
            <a:endParaRPr lang="en-US" dirty="0" smtClean="0">
              <a:latin typeface="Arial" charset="0"/>
            </a:endParaRPr>
          </a:p>
          <a:p>
            <a:pPr marL="228600" indent="-228600" algn="r" rtl="1"/>
            <a:r>
              <a:rPr lang="ar-LB" dirty="0" smtClean="0">
                <a:latin typeface="Arial" charset="0"/>
              </a:rPr>
              <a:t>ت) غالبًا ما ينتج التهجير عن عدد من الأسباب المترابطة</a:t>
            </a:r>
          </a:p>
          <a:p>
            <a:pPr marL="228600" indent="-228600" algn="r" rtl="1"/>
            <a:endParaRPr lang="ar-LB" dirty="0" smtClean="0">
              <a:latin typeface="Arial" charset="0"/>
            </a:endParaRPr>
          </a:p>
          <a:p>
            <a:pPr marL="228600" indent="-228600" algn="r" rtl="1"/>
            <a:r>
              <a:rPr lang="ar-LB" dirty="0" smtClean="0">
                <a:latin typeface="Arial" charset="0"/>
              </a:rPr>
              <a:t>4. الأشخاص الذين لم يعبروا حدودًا دولية – أي لا يشمل التعريف اللاجئين</a:t>
            </a:r>
          </a:p>
          <a:p>
            <a:pPr marL="228600" indent="-228600" algn="just"/>
            <a:endParaRPr lang="en-GB" dirty="0" smtClean="0">
              <a:latin typeface="Arial" charset="0"/>
            </a:endParaRPr>
          </a:p>
        </p:txBody>
      </p:sp>
      <p:pic>
        <p:nvPicPr>
          <p:cNvPr id="37892" name="Picture 4" descr="Question-Mark-Logo"/>
          <p:cNvPicPr>
            <a:picLocks noChangeAspect="1" noChangeArrowheads="1"/>
          </p:cNvPicPr>
          <p:nvPr/>
        </p:nvPicPr>
        <p:blipFill>
          <a:blip r:embed="rId3"/>
          <a:srcRect/>
          <a:stretch>
            <a:fillRect/>
          </a:stretch>
        </p:blipFill>
        <p:spPr bwMode="auto">
          <a:xfrm>
            <a:off x="1058863" y="4924425"/>
            <a:ext cx="333375" cy="244475"/>
          </a:xfrm>
          <a:prstGeom prst="rect">
            <a:avLst/>
          </a:prstGeom>
          <a:noFill/>
          <a:ln w="9525">
            <a:noFill/>
            <a:miter lim="800000"/>
            <a:headEnd/>
            <a:tailEnd/>
          </a:ln>
        </p:spPr>
      </p:pic>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p:spPr>
        <p:txBody>
          <a:bodyPr/>
          <a:lstStyle/>
          <a:p>
            <a:pPr algn="r" rtl="1"/>
            <a:r>
              <a:rPr lang="ar-LB" dirty="0" smtClean="0">
                <a:latin typeface="Arial" charset="0"/>
              </a:rPr>
              <a:t>يمكن للتهجير أن يتّخذ أشكالاً وأنماطًا عديدة:</a:t>
            </a:r>
          </a:p>
          <a:p>
            <a:pPr algn="r" rtl="1"/>
            <a:endParaRPr lang="ar-LB" dirty="0" smtClean="0">
              <a:latin typeface="Arial" charset="0"/>
            </a:endParaRPr>
          </a:p>
          <a:p>
            <a:pPr algn="r" rtl="1">
              <a:buFontTx/>
              <a:buAutoNum type="arabicPeriod"/>
            </a:pPr>
            <a:r>
              <a:rPr lang="ar-LB" dirty="0" smtClean="0">
                <a:latin typeface="Arial" charset="0"/>
              </a:rPr>
              <a:t>يعيش المهجّرون في المناطق المُدنية والريفية على حدّ سواء</a:t>
            </a:r>
          </a:p>
          <a:p>
            <a:pPr algn="r" rtl="1">
              <a:buFontTx/>
              <a:buAutoNum type="arabicPeriod"/>
            </a:pPr>
            <a:endParaRPr lang="ar-LB" dirty="0" smtClean="0">
              <a:latin typeface="Arial" charset="0"/>
            </a:endParaRPr>
          </a:p>
          <a:p>
            <a:pPr algn="r" rtl="1">
              <a:buFontTx/>
              <a:buAutoNum type="arabicPeriod"/>
            </a:pPr>
            <a:r>
              <a:rPr lang="ar-LB" dirty="0" smtClean="0">
                <a:latin typeface="Arial" charset="0"/>
              </a:rPr>
              <a:t>قد يعيشوا في مخيّمات أو خارجها، ضمن مجتمعات مضيفة. قد تكون المخيّمات منظّمة أو عشوائيّة</a:t>
            </a:r>
          </a:p>
          <a:p>
            <a:pPr algn="r" rtl="1">
              <a:buFontTx/>
              <a:buAutoNum type="arabicPeriod"/>
            </a:pPr>
            <a:endParaRPr lang="ar-LB" dirty="0" smtClean="0">
              <a:latin typeface="Arial" charset="0"/>
            </a:endParaRPr>
          </a:p>
          <a:p>
            <a:pPr algn="r" rtl="1">
              <a:buFontTx/>
              <a:buAutoNum type="arabicPeriod"/>
            </a:pPr>
            <a:r>
              <a:rPr lang="ar-LB" dirty="0" smtClean="0">
                <a:latin typeface="Arial" charset="0"/>
              </a:rPr>
              <a:t>تحدّد حاجات المهجّرين بمدّة تهجيرهم. التهجير الجديد مقابل التهجير الطويل الأمد</a:t>
            </a:r>
            <a:endParaRPr lang="en-US" dirty="0" smtClean="0">
              <a:latin typeface="Arial" charset="0"/>
            </a:endParaRPr>
          </a:p>
          <a:p>
            <a:pPr algn="r" rtl="1">
              <a:buFontTx/>
              <a:buAutoNum type="arabicPeriod"/>
            </a:pPr>
            <a:endParaRPr lang="en-US" dirty="0" smtClean="0">
              <a:latin typeface="Arial" charset="0"/>
            </a:endParaRPr>
          </a:p>
          <a:p>
            <a:pPr algn="r" rtl="1">
              <a:buFontTx/>
              <a:buAutoNum type="arabicPeriod"/>
            </a:pPr>
            <a:r>
              <a:rPr lang="ar-LB" dirty="0" smtClean="0">
                <a:latin typeface="Arial" charset="0"/>
              </a:rPr>
              <a:t>يمكن للمهجّرين أن يتهجّروا أو أن يتنقّلوا أكثر من مرّة، إن بموجب السبب عينه الذي هجّرهم في المرّة الأولى أو لسبب آخر</a:t>
            </a:r>
          </a:p>
          <a:p>
            <a:pPr algn="r" rtl="1">
              <a:buFontTx/>
              <a:buAutoNum type="arabicPeriod"/>
            </a:pPr>
            <a:endParaRPr lang="ar-LB" dirty="0" smtClean="0">
              <a:latin typeface="Arial" charset="0"/>
            </a:endParaRPr>
          </a:p>
          <a:p>
            <a:pPr algn="r" rtl="1">
              <a:buFontTx/>
              <a:buAutoNum type="arabicPeriod"/>
            </a:pPr>
            <a:r>
              <a:rPr lang="ar-LB" dirty="0" smtClean="0">
                <a:latin typeface="Arial" charset="0"/>
              </a:rPr>
              <a:t>ينتج التباين بين التهجير والهجرة التكيفية من الخطاب حول التحرّكات السكانية المرتبطة بالتغيّر المناخي والكوارث. عندما يغادر الناس بيوتهم في محاولة للتأقلم مع تغيير مناخي أو مع وقع كارثة زاحفة، يعتبر الأمر هجرة تكيّفية لا تهجير.</a:t>
            </a:r>
          </a:p>
          <a:p>
            <a:pPr algn="r" rtl="1">
              <a:buFontTx/>
              <a:buAutoNum type="arabicPeriod"/>
            </a:pPr>
            <a:endParaRPr lang="ar-LB" dirty="0" smtClean="0">
              <a:latin typeface="Arial" charset="0"/>
            </a:endParaRPr>
          </a:p>
          <a:p>
            <a:pPr algn="r" rtl="1">
              <a:buFontTx/>
              <a:buAutoNum type="arabicPeriod"/>
            </a:pPr>
            <a:r>
              <a:rPr lang="ar-LB" dirty="0" smtClean="0">
                <a:latin typeface="Arial" charset="0"/>
              </a:rPr>
              <a:t>هل يشكّل اللاجئون العائدون مهجّرين؟</a:t>
            </a:r>
            <a:endParaRPr lang="fr-CH" dirty="0" smtClean="0">
              <a:latin typeface="Arial" charset="0"/>
            </a:endParaRPr>
          </a:p>
        </p:txBody>
      </p:sp>
      <p:sp>
        <p:nvSpPr>
          <p:cNvPr id="38916" name="Slide Number Placeholder 3"/>
          <p:cNvSpPr>
            <a:spLocks noGrp="1"/>
          </p:cNvSpPr>
          <p:nvPr>
            <p:ph type="sldNum" sz="quarter" idx="5"/>
          </p:nvPr>
        </p:nvSpPr>
        <p:spPr>
          <a:noFill/>
          <a:ln>
            <a:miter lim="800000"/>
            <a:headEnd/>
            <a:tailEnd/>
          </a:ln>
        </p:spPr>
        <p:txBody>
          <a:bodyPr/>
          <a:lstStyle/>
          <a:p>
            <a:fld id="{DAC0C27E-6E44-4604-AB08-179DD17217A6}" type="slidenum">
              <a:rPr lang="it-IT" smtClean="0">
                <a:latin typeface="Arial" charset="0"/>
              </a:rPr>
              <a:pPr/>
              <a:t>6</a:t>
            </a:fld>
            <a:endParaRPr lang="it-IT"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e l'image des diapositives 1"/>
          <p:cNvSpPr>
            <a:spLocks noGrp="1" noRot="1" noChangeAspect="1" noTextEdit="1"/>
          </p:cNvSpPr>
          <p:nvPr>
            <p:ph type="sldImg"/>
          </p:nvPr>
        </p:nvSpPr>
        <p:spPr>
          <a:ln/>
        </p:spPr>
      </p:sp>
      <p:sp>
        <p:nvSpPr>
          <p:cNvPr id="39939" name="Espace réservé des commentaires 2"/>
          <p:cNvSpPr>
            <a:spLocks noGrp="1"/>
          </p:cNvSpPr>
          <p:nvPr>
            <p:ph type="body" idx="1"/>
          </p:nvPr>
        </p:nvSpPr>
        <p:spPr>
          <a:noFill/>
        </p:spPr>
        <p:txBody>
          <a:bodyPr/>
          <a:lstStyle/>
          <a:p>
            <a:pPr algn="r" rtl="1"/>
            <a:r>
              <a:rPr lang="ar-LB" smtClean="0">
                <a:latin typeface="Arial" charset="0"/>
              </a:rPr>
              <a:t>يحتوي إطار العمل السياسي حول التهجير في الصومال، والمعتمد سنة 2015، تعريفًا للمهجّر يتناسب مع الإطار الوطني، ويشمل الأشخاص الذين طردوا بالقوّة والرعاة.</a:t>
            </a:r>
            <a:endParaRPr lang="fr-FR" sz="1600" smtClean="0">
              <a:solidFill>
                <a:srgbClr val="17365D"/>
              </a:solidFill>
              <a:latin typeface="Cambria" pitchFamily="18" charset="0"/>
            </a:endParaRPr>
          </a:p>
          <a:p>
            <a:endParaRPr lang="fr-FR" smtClean="0">
              <a:latin typeface="Arial" charset="0"/>
            </a:endParaRPr>
          </a:p>
        </p:txBody>
      </p:sp>
      <p:sp>
        <p:nvSpPr>
          <p:cNvPr id="39940" name="Espace réservé du numéro de diapositive 3"/>
          <p:cNvSpPr>
            <a:spLocks noGrp="1"/>
          </p:cNvSpPr>
          <p:nvPr>
            <p:ph type="sldNum" sz="quarter" idx="5"/>
          </p:nvPr>
        </p:nvSpPr>
        <p:spPr>
          <a:noFill/>
          <a:ln>
            <a:miter lim="800000"/>
            <a:headEnd/>
            <a:tailEnd/>
          </a:ln>
        </p:spPr>
        <p:txBody>
          <a:bodyPr/>
          <a:lstStyle/>
          <a:p>
            <a:fld id="{9145D6B3-BE3F-4806-B5FD-018859A66420}" type="slidenum">
              <a:rPr lang="it-IT" smtClean="0">
                <a:latin typeface="Arial" charset="0"/>
              </a:rPr>
              <a:pPr/>
              <a:t>7</a:t>
            </a:fld>
            <a:endParaRPr lang="it-IT"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egnaposto immagine diapositiva 1"/>
          <p:cNvSpPr>
            <a:spLocks noGrp="1" noRot="1" noChangeAspect="1" noTextEdit="1"/>
          </p:cNvSpPr>
          <p:nvPr>
            <p:ph type="sldImg"/>
          </p:nvPr>
        </p:nvSpPr>
        <p:spPr>
          <a:ln/>
        </p:spPr>
      </p:sp>
      <p:sp>
        <p:nvSpPr>
          <p:cNvPr id="40963" name="Segnaposto note 2"/>
          <p:cNvSpPr>
            <a:spLocks noGrp="1"/>
          </p:cNvSpPr>
          <p:nvPr>
            <p:ph type="body" idx="1"/>
          </p:nvPr>
        </p:nvSpPr>
        <p:spPr>
          <a:noFill/>
        </p:spPr>
        <p:txBody>
          <a:bodyPr/>
          <a:lstStyle/>
          <a:p>
            <a:pPr algn="r" rtl="1">
              <a:lnSpc>
                <a:spcPct val="80000"/>
              </a:lnSpc>
            </a:pPr>
            <a:r>
              <a:rPr lang="ar-LB" sz="800" dirty="0" smtClean="0">
                <a:latin typeface="Arial" charset="0"/>
              </a:rPr>
              <a:t>اعرض مسألة عدم التمييز من خلال القول إنّه لا يمكن </a:t>
            </a:r>
            <a:r>
              <a:rPr lang="ar-LB" sz="800" b="1" dirty="0" smtClean="0">
                <a:latin typeface="Arial" charset="0"/>
              </a:rPr>
              <a:t>للتعريف </a:t>
            </a:r>
            <a:r>
              <a:rPr lang="ar-LB" sz="800" dirty="0" smtClean="0">
                <a:latin typeface="Arial" charset="0"/>
              </a:rPr>
              <a:t>عن المهجّر أو </a:t>
            </a:r>
            <a:r>
              <a:rPr lang="ar-LB" sz="800" b="1" dirty="0" smtClean="0">
                <a:latin typeface="Arial" charset="0"/>
              </a:rPr>
              <a:t>لتطبيقه</a:t>
            </a:r>
            <a:r>
              <a:rPr lang="ar-LB" sz="800" dirty="0" smtClean="0">
                <a:latin typeface="Arial" charset="0"/>
              </a:rPr>
              <a:t> أن يكون مميِّزًا.</a:t>
            </a:r>
          </a:p>
          <a:p>
            <a:pPr algn="r" rtl="1">
              <a:lnSpc>
                <a:spcPct val="80000"/>
              </a:lnSpc>
            </a:pPr>
            <a:endParaRPr lang="ar-LB" sz="800" dirty="0" smtClean="0">
              <a:latin typeface="Arial" charset="0"/>
            </a:endParaRPr>
          </a:p>
          <a:p>
            <a:pPr algn="r" rtl="1">
              <a:lnSpc>
                <a:spcPct val="80000"/>
              </a:lnSpc>
            </a:pPr>
            <a:r>
              <a:rPr lang="ar-LB" sz="800" dirty="0" smtClean="0">
                <a:latin typeface="Arial" charset="0"/>
              </a:rPr>
              <a:t>في صياغتنا (قانون/ سياسة) علينا إيلاء أهمّيّة مضاعفة من أجل تفادي أي احتمال للتمييز. كما يولى الإهتمام عينه في استخداماتنا العملانية للتعريف.</a:t>
            </a:r>
          </a:p>
          <a:p>
            <a:pPr algn="r" rtl="1">
              <a:lnSpc>
                <a:spcPct val="80000"/>
              </a:lnSpc>
            </a:pPr>
            <a:endParaRPr lang="ar-LB" sz="800" dirty="0" smtClean="0">
              <a:latin typeface="Arial" charset="0"/>
            </a:endParaRPr>
          </a:p>
          <a:p>
            <a:pPr algn="r" rtl="1">
              <a:lnSpc>
                <a:spcPct val="80000"/>
              </a:lnSpc>
            </a:pPr>
            <a:r>
              <a:rPr lang="ar-LB" sz="800" dirty="0" smtClean="0">
                <a:latin typeface="Arial" charset="0"/>
              </a:rPr>
              <a:t>إبق على التمييز بين النقطتين وتأكّد من أنّ العرض يتبع هذا الترتيب:</a:t>
            </a:r>
          </a:p>
          <a:p>
            <a:pPr algn="r" rtl="1">
              <a:lnSpc>
                <a:spcPct val="80000"/>
              </a:lnSpc>
            </a:pPr>
            <a:endParaRPr lang="ar-LB" sz="800" dirty="0" smtClean="0">
              <a:latin typeface="Arial" charset="0"/>
            </a:endParaRPr>
          </a:p>
          <a:p>
            <a:pPr algn="r" rtl="1">
              <a:lnSpc>
                <a:spcPct val="80000"/>
              </a:lnSpc>
              <a:buFontTx/>
              <a:buAutoNum type="arabicPeriod"/>
            </a:pPr>
            <a:r>
              <a:rPr lang="ar-LB" sz="800" dirty="0" smtClean="0">
                <a:latin typeface="Arial" charset="0"/>
              </a:rPr>
              <a:t>لا تمييز ضدّ المهجّرين</a:t>
            </a:r>
          </a:p>
          <a:p>
            <a:pPr algn="r" rtl="1">
              <a:lnSpc>
                <a:spcPct val="80000"/>
              </a:lnSpc>
              <a:buFontTx/>
              <a:buAutoNum type="arabicPeriod"/>
            </a:pPr>
            <a:r>
              <a:rPr lang="ar-LB" sz="800" dirty="0" smtClean="0">
                <a:latin typeface="Arial" charset="0"/>
              </a:rPr>
              <a:t>لا تمييز بين المهجّرين وفقًا لأي معيار</a:t>
            </a:r>
          </a:p>
          <a:p>
            <a:pPr algn="r" rtl="1">
              <a:lnSpc>
                <a:spcPct val="80000"/>
              </a:lnSpc>
            </a:pPr>
            <a:endParaRPr lang="ar-LB" sz="800" dirty="0" smtClean="0">
              <a:latin typeface="Arial" charset="0"/>
            </a:endParaRPr>
          </a:p>
          <a:p>
            <a:pPr algn="r" rtl="1">
              <a:lnSpc>
                <a:spcPct val="80000"/>
              </a:lnSpc>
            </a:pPr>
            <a:r>
              <a:rPr lang="ar-LB" sz="800" dirty="0" smtClean="0">
                <a:latin typeface="Arial" charset="0"/>
              </a:rPr>
              <a:t>على المهجّرين أن يكونوا قادرين على ممارسة الحقوق والحرّيات التي يتمتّع بها الآخرون في البلد في ظلّ القانونين الدولي والمحلّي، بالتساوي ومن دون أي تمييز.</a:t>
            </a:r>
          </a:p>
          <a:p>
            <a:pPr algn="r" rtl="1">
              <a:lnSpc>
                <a:spcPct val="80000"/>
              </a:lnSpc>
            </a:pPr>
            <a:endParaRPr lang="ar-LB" sz="800" dirty="0" smtClean="0">
              <a:latin typeface="Arial" charset="0"/>
            </a:endParaRPr>
          </a:p>
          <a:p>
            <a:pPr algn="r" rtl="1">
              <a:lnSpc>
                <a:spcPct val="80000"/>
              </a:lnSpc>
            </a:pPr>
            <a:r>
              <a:rPr lang="ar-LB" sz="800" dirty="0" smtClean="0">
                <a:latin typeface="Arial" charset="0"/>
              </a:rPr>
              <a:t>يملك اللاتمييز أيضًا بعدًا آخر يتمحور حول تدابير الحماية. تمنع اتفاقية كامبالا والمبادئ التوجيهية التمييز بين المهجّرين على أساس النوع الإجتماعي والدين والعمر أو أي معيار آخر.</a:t>
            </a:r>
          </a:p>
          <a:p>
            <a:pPr algn="r" rtl="1">
              <a:lnSpc>
                <a:spcPct val="80000"/>
              </a:lnSpc>
            </a:pPr>
            <a:endParaRPr lang="ar-LB" sz="800" dirty="0" smtClean="0">
              <a:latin typeface="Arial" charset="0"/>
            </a:endParaRPr>
          </a:p>
          <a:p>
            <a:pPr algn="r" rtl="1">
              <a:lnSpc>
                <a:spcPct val="80000"/>
              </a:lnSpc>
            </a:pPr>
            <a:r>
              <a:rPr lang="ar-LB" sz="800" dirty="0" smtClean="0">
                <a:latin typeface="Arial" charset="0"/>
              </a:rPr>
              <a:t>تناولْ موضوع التمييز بشكل أعمق من خلال معالجة مسألة الإعتناء بالمهجّرين وبمجموعات مختلفة من المهجّرين ذات الحاجات المحدّدة. إعط الإهتمام للمجموعات التي تملك حاجات خاصة، وبشكل خاص المجموعات المستضعفة.</a:t>
            </a:r>
          </a:p>
          <a:p>
            <a:pPr algn="r" rtl="1">
              <a:lnSpc>
                <a:spcPct val="80000"/>
              </a:lnSpc>
            </a:pPr>
            <a:endParaRPr lang="ar-LB" sz="800" dirty="0" smtClean="0">
              <a:latin typeface="Arial" charset="0"/>
            </a:endParaRPr>
          </a:p>
          <a:p>
            <a:pPr algn="r" rtl="1">
              <a:lnSpc>
                <a:spcPct val="80000"/>
              </a:lnSpc>
            </a:pPr>
            <a:r>
              <a:rPr lang="ar-LB" sz="800" dirty="0" smtClean="0">
                <a:latin typeface="Arial" charset="0"/>
              </a:rPr>
              <a:t>نصّ المبدأ التوجيهي الرابع عشر على أنّ ”كلّ مهجّر يملك الحقّ في التنقّل وفي حرّية اختيار مسكنه“، في حين ينص المبدأ الثاني والعشرون على أنّه ”لا يمكن التمييز في حقّ المهجّرين، أكانوا يعيشون داخل مخيّمات أو خارجها، نتيجة لتهجيرهم“. يملك المهجّرون الذين يعيشون مع عائلات حاضنة الحقوق عينها بالحماية والرعاية التي يتمتّع بها مهجّر من سكّان المخيّم، لكنّ الأخير يحصل عادة على أكثر بكثير، لا بل يحصل وحده على الإهتمام.</a:t>
            </a:r>
            <a:endParaRPr lang="en-GB" sz="800" dirty="0" smtClean="0">
              <a:latin typeface="Arial" charset="0"/>
            </a:endParaRPr>
          </a:p>
        </p:txBody>
      </p:sp>
      <p:sp>
        <p:nvSpPr>
          <p:cNvPr id="40964" name="Segnaposto numero diapositiva 3"/>
          <p:cNvSpPr>
            <a:spLocks noGrp="1"/>
          </p:cNvSpPr>
          <p:nvPr>
            <p:ph type="sldNum" sz="quarter" idx="5"/>
          </p:nvPr>
        </p:nvSpPr>
        <p:spPr>
          <a:noFill/>
          <a:ln>
            <a:miter lim="800000"/>
            <a:headEnd/>
            <a:tailEnd/>
          </a:ln>
        </p:spPr>
        <p:txBody>
          <a:bodyPr/>
          <a:lstStyle/>
          <a:p>
            <a:fld id="{F5D24AC2-6ADE-493C-A878-3E5631CB2431}" type="slidenum">
              <a:rPr lang="it-IT" smtClean="0">
                <a:latin typeface="Arial" charset="0"/>
              </a:rPr>
              <a:pPr/>
              <a:t>8</a:t>
            </a:fld>
            <a:endParaRPr lang="it-IT"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egnaposto immagine diapositiva 1"/>
          <p:cNvSpPr>
            <a:spLocks noGrp="1" noRot="1" noChangeAspect="1" noTextEdit="1"/>
          </p:cNvSpPr>
          <p:nvPr>
            <p:ph type="sldImg"/>
          </p:nvPr>
        </p:nvSpPr>
        <p:spPr>
          <a:ln/>
        </p:spPr>
      </p:sp>
      <p:sp>
        <p:nvSpPr>
          <p:cNvPr id="41987" name="Segnaposto note 2"/>
          <p:cNvSpPr>
            <a:spLocks noGrp="1"/>
          </p:cNvSpPr>
          <p:nvPr>
            <p:ph type="body" idx="1"/>
          </p:nvPr>
        </p:nvSpPr>
        <p:spPr>
          <a:noFill/>
        </p:spPr>
        <p:txBody>
          <a:bodyPr/>
          <a:lstStyle/>
          <a:p>
            <a:pPr algn="r" rtl="1"/>
            <a:r>
              <a:rPr lang="ar-LB" smtClean="0">
                <a:latin typeface="Arial" charset="0"/>
              </a:rPr>
              <a:t>لا تشير المبادئ الإرشادية بشكل ملموس إلى المجتمعات المضيفة، إلاّ أنّ الأغلبيّة الكبرى من المهجّرين بلجؤون إليها، معتمدين غالبًا على دعمها. هذا ما يضع عبئًا كبيرًا على المجتمعات تكون الموارد الخاصّة بها شحيحة، وهي تتحمّل في أغلب الأحيان وطأة التهجير. في أغلب الأحيان، تعاني المجتمعات المضيفة من المشاكل التي يعاني منها المهجّرون ولهم حاجات مماثلة، ولا يمكن توقّع استدامة حالتهم من دون دعم. لذلك، يجب الأخذ بعين الإعتبار خلال برمجة الردود حاجات المجتمعات المضيفة وهشاشتها المتزايدة في التعامل مع التهجير.</a:t>
            </a:r>
            <a:endParaRPr lang="en-GB" smtClean="0">
              <a:latin typeface="Arial" charset="0"/>
            </a:endParaRPr>
          </a:p>
        </p:txBody>
      </p:sp>
      <p:sp>
        <p:nvSpPr>
          <p:cNvPr id="41988" name="Segnaposto numero diapositiva 3"/>
          <p:cNvSpPr>
            <a:spLocks noGrp="1"/>
          </p:cNvSpPr>
          <p:nvPr>
            <p:ph type="sldNum" sz="quarter" idx="5"/>
          </p:nvPr>
        </p:nvSpPr>
        <p:spPr>
          <a:noFill/>
          <a:ln>
            <a:miter lim="800000"/>
            <a:headEnd/>
            <a:tailEnd/>
          </a:ln>
        </p:spPr>
        <p:txBody>
          <a:bodyPr/>
          <a:lstStyle/>
          <a:p>
            <a:fld id="{A82CC1BA-4DC9-4911-B715-E4E174E56A67}" type="slidenum">
              <a:rPr lang="it-IT" smtClean="0">
                <a:latin typeface="Arial" charset="0"/>
              </a:rPr>
              <a:pPr/>
              <a:t>9</a:t>
            </a:fld>
            <a:endParaRPr lang="it-IT"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fr-CH"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D82EAD3-6018-4972-9673-D644ED8DAC90}" type="slidenum">
              <a:rPr lang="en-GB"/>
              <a:pPr>
                <a:defRPr/>
              </a:pPr>
              <a:t>‹#›</a:t>
            </a:fld>
            <a:endParaRPr lang="en-GB"/>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CH" noProof="0" smtClean="0"/>
              <a:t>Drag picture to placeholder or click icon to add</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656EBC58-1C26-489D-8CAF-B44697392015}" type="slidenum">
              <a:rPr lang="en-GB"/>
              <a:pPr>
                <a:defRPr/>
              </a:pPr>
              <a:t>‹#›</a:t>
            </a:fld>
            <a:endParaRPr lang="en-GB"/>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4928616"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6" name="Date Placeholder 3"/>
          <p:cNvSpPr>
            <a:spLocks noGrp="1"/>
          </p:cNvSpPr>
          <p:nvPr>
            <p:ph type="dt" sz="half" idx="15"/>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8" name="Footer Placeholder 4"/>
          <p:cNvSpPr>
            <a:spLocks noGrp="1"/>
          </p:cNvSpPr>
          <p:nvPr>
            <p:ph type="ftr" sz="quarter" idx="16"/>
          </p:nvPr>
        </p:nvSpPr>
        <p:spPr/>
        <p:txBody>
          <a:bodyPr/>
          <a:lstStyle>
            <a:lvl1pPr>
              <a:defRPr/>
            </a:lvl1pPr>
          </a:lstStyle>
          <a:p>
            <a:pPr>
              <a:defRPr/>
            </a:pPr>
            <a:endParaRPr lang="en-GB"/>
          </a:p>
        </p:txBody>
      </p:sp>
    </p:spTree>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7543800" y="1129553"/>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8" name="Picture Placeholder 8"/>
          <p:cNvSpPr>
            <a:spLocks noGrp="1"/>
          </p:cNvSpPr>
          <p:nvPr>
            <p:ph type="pic" sz="quarter" idx="15"/>
          </p:nvPr>
        </p:nvSpPr>
        <p:spPr>
          <a:xfrm>
            <a:off x="7543800" y="2629169"/>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10" name="Date Placeholder 3"/>
          <p:cNvSpPr>
            <a:spLocks noGrp="1"/>
          </p:cNvSpPr>
          <p:nvPr>
            <p:ph type="dt" sz="half" idx="16"/>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11" name="Footer Placeholder 4"/>
          <p:cNvSpPr>
            <a:spLocks noGrp="1"/>
          </p:cNvSpPr>
          <p:nvPr>
            <p:ph type="ftr" sz="quarter" idx="17"/>
          </p:nvPr>
        </p:nvSpPr>
        <p:spPr/>
        <p:txBody>
          <a:bodyPr/>
          <a:lstStyle>
            <a:lvl1pPr>
              <a:defRPr/>
            </a:lvl1pPr>
          </a:lstStyle>
          <a:p>
            <a:pPr>
              <a:defRPr/>
            </a:pPr>
            <a:endParaRPr lang="en-GB"/>
          </a:p>
        </p:txBody>
      </p:sp>
    </p:spTree>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134C8FA-4EE9-4B3A-B53B-D953B2BF4E3C}" type="slidenum">
              <a:rPr lang="en-GB"/>
              <a:pPr>
                <a:defRPr/>
              </a:pPr>
              <a:t>‹#›</a:t>
            </a:fld>
            <a:endParaRPr lang="en-GB"/>
          </a:p>
        </p:txBody>
      </p:sp>
    </p:spTree>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fr-CH"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02A85A1-7C43-4496-AA14-6B303FA50428}" type="slidenum">
              <a:rPr lang="en-GB"/>
              <a:pPr>
                <a:defRPr/>
              </a:pPr>
              <a:t>‹#›</a:t>
            </a:fld>
            <a:endParaRPr lang="en-GB"/>
          </a:p>
        </p:txBody>
      </p:sp>
    </p:spTree>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rtlCol="0"/>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cs typeface="MS PGothic" charset="0"/>
              </a:defRPr>
            </a:lvl1pPr>
          </a:lstStyle>
          <a:p>
            <a:pPr>
              <a:defRPr/>
            </a:pPr>
            <a:endParaRPr lang="en-US"/>
          </a:p>
        </p:txBody>
      </p:sp>
      <p:sp>
        <p:nvSpPr>
          <p:cNvPr id="4" name="Segnaposto piè di pagina 3"/>
          <p:cNvSpPr>
            <a:spLocks noGrp="1"/>
          </p:cNvSpPr>
          <p:nvPr>
            <p:ph type="ftr" sz="quarter" idx="11"/>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5" name="Segnaposto numero diapositiva 4"/>
          <p:cNvSpPr>
            <a:spLocks noGrp="1"/>
          </p:cNvSpPr>
          <p:nvPr>
            <p:ph type="sldNum" sz="quarter" idx="12"/>
          </p:nvPr>
        </p:nvSpPr>
        <p:spPr>
          <a:xfrm>
            <a:off x="6319838" y="5486400"/>
            <a:ext cx="2366962" cy="1235075"/>
          </a:xfrm>
        </p:spPr>
        <p:txBody>
          <a:bodyPr/>
          <a:lstStyle>
            <a:lvl1pPr>
              <a:defRPr/>
            </a:lvl1pPr>
          </a:lstStyle>
          <a:p>
            <a:pPr>
              <a:defRPr/>
            </a:pPr>
            <a:fld id="{AF19750B-7F28-4C56-8C3B-CD58B00FAEBD}" type="slidenum">
              <a:rPr lang="en-US"/>
              <a:pPr>
                <a:defRPr/>
              </a:pPr>
              <a:t>‹#›</a:t>
            </a:fld>
            <a:endParaRPr lang="en-US"/>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CD9F9E4D-49EF-4931-A4CC-7D67AE9DFF3B}"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C4CD671-B09B-475F-B73C-E32C1A1E8DF9}" type="slidenum">
              <a:rPr lang="en-GB"/>
              <a:pPr>
                <a:defRPr/>
              </a:pPr>
              <a:t>‹#›</a:t>
            </a:fld>
            <a:endParaRPr lang="en-GB"/>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fr-CH"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ctr">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4CA4A1D-A4D3-4191-B9D8-6D24A754DE38}"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93E4CC8-86C5-43D6-B1B3-3C43A327BFAF}" type="slidenum">
              <a:rPr lang="en-GB"/>
              <a:pPr>
                <a:defRPr/>
              </a:pPr>
              <a:t>‹#›</a:t>
            </a:fld>
            <a:endParaRPr lang="en-GB"/>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Date Placeholder 4"/>
          <p:cNvSpPr>
            <a:spLocks noGrp="1"/>
          </p:cNvSpPr>
          <p:nvPr>
            <p:ph type="dt" sz="half" idx="10"/>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7E6753C7-43FD-4100-B36A-C32D0B886BF4}" type="slidenum">
              <a:rPr lang="en-GB"/>
              <a:pPr>
                <a:defRPr/>
              </a:pPr>
              <a:t>‹#›</a:t>
            </a:fld>
            <a:endParaRPr lang="en-GB"/>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fr-CH"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13" name="Date Placeholder 6"/>
          <p:cNvSpPr>
            <a:spLocks noGrp="1"/>
          </p:cNvSpPr>
          <p:nvPr>
            <p:ph type="dt" sz="half" idx="10"/>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14" name="Footer Placeholder 7"/>
          <p:cNvSpPr>
            <a:spLocks noGrp="1"/>
          </p:cNvSpPr>
          <p:nvPr>
            <p:ph type="ftr" sz="quarter" idx="11"/>
          </p:nvPr>
        </p:nvSpPr>
        <p:spPr/>
        <p:txBody>
          <a:bodyPr/>
          <a:lstStyle>
            <a:lvl1pPr>
              <a:defRPr/>
            </a:lvl1pPr>
          </a:lstStyle>
          <a:p>
            <a:pPr>
              <a:defRPr/>
            </a:pPr>
            <a:endParaRPr lang="en-GB"/>
          </a:p>
        </p:txBody>
      </p:sp>
      <p:sp>
        <p:nvSpPr>
          <p:cNvPr id="15" name="Slide Number Placeholder 8"/>
          <p:cNvSpPr>
            <a:spLocks noGrp="1"/>
          </p:cNvSpPr>
          <p:nvPr>
            <p:ph type="sldNum" sz="quarter" idx="12"/>
          </p:nvPr>
        </p:nvSpPr>
        <p:spPr/>
        <p:txBody>
          <a:bodyPr/>
          <a:lstStyle>
            <a:lvl1pPr>
              <a:defRPr/>
            </a:lvl1pPr>
          </a:lstStyle>
          <a:p>
            <a:pPr>
              <a:defRPr/>
            </a:pPr>
            <a:fld id="{51CCD105-5885-4619-9034-7663E46D821C}" type="slidenum">
              <a:rPr lang="en-GB"/>
              <a:pPr>
                <a:defRPr/>
              </a:pPr>
              <a:t>‹#›</a:t>
            </a:fld>
            <a:endParaRPr lang="en-GB"/>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Date Placeholder 2"/>
          <p:cNvSpPr>
            <a:spLocks noGrp="1"/>
          </p:cNvSpPr>
          <p:nvPr>
            <p:ph type="dt" sz="half" idx="10"/>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4" name="Footer Placeholder 3"/>
          <p:cNvSpPr>
            <a:spLocks noGrp="1"/>
          </p:cNvSpPr>
          <p:nvPr>
            <p:ph type="ftr" sz="quarter" idx="11"/>
          </p:nvPr>
        </p:nvSpPr>
        <p:spPr/>
        <p:txBody>
          <a:bodyPr/>
          <a:lstStyle>
            <a:lvl1pPr>
              <a:defRPr/>
            </a:lvl1pPr>
          </a:lstStyle>
          <a:p>
            <a:pPr>
              <a:defRPr/>
            </a:pPr>
            <a:endParaRPr lang="en-GB"/>
          </a:p>
        </p:txBody>
      </p:sp>
      <p:sp>
        <p:nvSpPr>
          <p:cNvPr id="5" name="Slide Number Placeholder 4"/>
          <p:cNvSpPr>
            <a:spLocks noGrp="1"/>
          </p:cNvSpPr>
          <p:nvPr>
            <p:ph type="sldNum" sz="quarter" idx="12"/>
          </p:nvPr>
        </p:nvSpPr>
        <p:spPr/>
        <p:txBody>
          <a:bodyPr/>
          <a:lstStyle>
            <a:lvl1pPr>
              <a:defRPr/>
            </a:lvl1pPr>
          </a:lstStyle>
          <a:p>
            <a:pPr>
              <a:defRPr/>
            </a:pPr>
            <a:fld id="{EC976EF9-65CA-4814-8224-0EA475B6AA4F}" type="slidenum">
              <a:rPr lang="en-GB"/>
              <a:pPr>
                <a:defRPr/>
              </a:pPr>
              <a:t>‹#›</a:t>
            </a:fld>
            <a:endParaRPr lang="en-GB"/>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58A4CC63-B429-44B4-92B6-CE0D5C2E7853}" type="datetimeFigureOut">
              <a:rPr lang="en-US"/>
              <a:pPr>
                <a:defRPr/>
              </a:pPr>
              <a:t>1/19/2017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9AD509BE-AFDE-450E-A945-FAD5B04C77B9}" type="slidenum">
              <a:rPr lang="en-GB"/>
              <a:pPr>
                <a:defRPr/>
              </a:pPr>
              <a:t>‹#›</a:t>
            </a:fld>
            <a:endParaRPr lang="en-GB"/>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E77AD906-CC37-49A2-A263-A06DA1EFA1DF}" type="slidenum">
              <a:rPr lang="en-GB"/>
              <a:pPr>
                <a:defRPr/>
              </a:pPr>
              <a:t>‹#›</a:t>
            </a:fld>
            <a:endParaRPr lang="en-GB"/>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w="9525">
            <a:noFill/>
            <a:miter lim="800000"/>
            <a:headEnd/>
            <a:tailEnd/>
          </a:ln>
        </p:spPr>
        <p:txBody>
          <a:bodyPr vert="horz" wrap="square" lIns="1188720" tIns="45720" rIns="274320" bIns="45720" numCol="1" anchor="ctr" anchorCtr="0" compatLnSpc="1">
            <a:prstTxWarp prst="textNoShape">
              <a:avLst/>
            </a:prstTxWarp>
          </a:bodyPr>
          <a:lstStyle/>
          <a:p>
            <a:pPr lvl="0"/>
            <a:r>
              <a:rPr lang="fr-CH" smtClean="0"/>
              <a:t>Click to edit Master title style</a:t>
            </a:r>
            <a:endParaRPr lang="en-US" smtClean="0"/>
          </a:p>
        </p:txBody>
      </p:sp>
      <p:sp>
        <p:nvSpPr>
          <p:cNvPr id="1027" name="Text Placeholder 2"/>
          <p:cNvSpPr>
            <a:spLocks noGrp="1"/>
          </p:cNvSpPr>
          <p:nvPr>
            <p:ph type="body" idx="1"/>
          </p:nvPr>
        </p:nvSpPr>
        <p:spPr bwMode="auto">
          <a:xfrm>
            <a:off x="1114425" y="2595563"/>
            <a:ext cx="7610475" cy="3670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smtClean="0"/>
          </a:p>
        </p:txBody>
      </p:sp>
      <p:sp>
        <p:nvSpPr>
          <p:cNvPr id="4" name="Date Placeholder 3"/>
          <p:cNvSpPr>
            <a:spLocks noGrp="1"/>
          </p:cNvSpPr>
          <p:nvPr>
            <p:ph type="dt" sz="half" idx="2"/>
          </p:nvPr>
        </p:nvSpPr>
        <p:spPr>
          <a:xfrm>
            <a:off x="6580188" y="188913"/>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595959"/>
                </a:solidFill>
                <a:latin typeface="Arial" pitchFamily="34" charset="0"/>
              </a:defRPr>
            </a:lvl1pPr>
          </a:lstStyle>
          <a:p>
            <a:pPr>
              <a:defRPr/>
            </a:pPr>
            <a:fld id="{B214186B-6626-42F4-B376-F2061998C154}" type="datetimeFigureOut">
              <a:rPr lang="it-IT"/>
              <a:pPr>
                <a:defRPr/>
              </a:pPr>
              <a:t>19/01/2017</a:t>
            </a:fld>
            <a:endParaRPr lang="it-IT"/>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latin typeface="Arial" charset="0"/>
                <a:ea typeface="MS PGothic" charset="0"/>
                <a:cs typeface="MS PGothic" charset="0"/>
              </a:defRPr>
            </a:lvl1pPr>
          </a:lstStyle>
          <a:p>
            <a:pPr>
              <a:defRPr/>
            </a:pPr>
            <a:endParaRPr lang="it-IT"/>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wrap="square" lIns="91440" tIns="45720" rIns="91440" bIns="45720" numCol="1" anchor="ctr" anchorCtr="0" compatLnSpc="1">
            <a:prstTxWarp prst="textNoShape">
              <a:avLst/>
            </a:prstTxWarp>
          </a:bodyPr>
          <a:lstStyle>
            <a:lvl1pPr algn="ctr">
              <a:defRPr sz="800">
                <a:solidFill>
                  <a:srgbClr val="595959"/>
                </a:solidFill>
                <a:latin typeface="Arial" pitchFamily="34" charset="0"/>
              </a:defRPr>
            </a:lvl1pPr>
          </a:lstStyle>
          <a:p>
            <a:pPr>
              <a:defRPr/>
            </a:pPr>
            <a:fld id="{D400C4DF-928E-4C59-86BD-AE3A8568F1A6}" type="slidenum">
              <a:rPr lang="it-IT"/>
              <a:pPr>
                <a:defRPr/>
              </a:pPr>
              <a:t>‹#›</a:t>
            </a:fld>
            <a:endParaRPr lang="it-IT"/>
          </a:p>
        </p:txBody>
      </p:sp>
      <p:sp>
        <p:nvSpPr>
          <p:cNvPr id="7" name="Rectangle 6"/>
          <p:cNvSpPr/>
          <p:nvPr/>
        </p:nvSpPr>
        <p:spPr>
          <a:xfrm>
            <a:off x="914400" y="0"/>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Rectangle 7"/>
          <p:cNvSpPr/>
          <p:nvPr/>
        </p:nvSpPr>
        <p:spPr>
          <a:xfrm>
            <a:off x="914400" y="6675438"/>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9" name="Slide Number Placeholder 5"/>
          <p:cNvSpPr txBox="1">
            <a:spLocks/>
          </p:cNvSpPr>
          <p:nvPr userDrawn="1"/>
        </p:nvSpPr>
        <p:spPr>
          <a:xfrm>
            <a:off x="6667500" y="6508750"/>
            <a:ext cx="2133600" cy="365125"/>
          </a:xfrm>
          <a:prstGeom prst="rect">
            <a:avLst/>
          </a:prstGeom>
        </p:spPr>
        <p:txBody>
          <a:bodyPr lIns="68580" tIns="34290" rIns="68580" bIns="34290" anchor="ctr"/>
          <a:lstStyle/>
          <a:p>
            <a:pPr algn="r" eaLnBrk="1" hangingPunct="1">
              <a:defRPr/>
            </a:pPr>
            <a:fld id="{9A64C145-6F3F-4720-B4F4-CF95D2686C19}" type="slidenum">
              <a:rPr lang="en-GB" sz="900">
                <a:solidFill>
                  <a:srgbClr val="898989"/>
                </a:solidFill>
                <a:latin typeface="Calibri" pitchFamily="34" charset="0"/>
              </a:rPr>
              <a:pPr algn="r" eaLnBrk="1" hangingPunct="1">
                <a:defRPr/>
              </a:pPr>
              <a:t>‹#›</a:t>
            </a:fld>
            <a:endParaRPr lang="en-GB" sz="900">
              <a:solidFill>
                <a:srgbClr val="898989"/>
              </a:solidFill>
              <a:latin typeface="Calibri" pitchFamily="34" charset="0"/>
            </a:endParaRPr>
          </a:p>
        </p:txBody>
      </p:sp>
      <p:pic>
        <p:nvPicPr>
          <p:cNvPr id="1034" name="Image 1"/>
          <p:cNvPicPr>
            <a:picLocks noChangeAspect="1" noChangeArrowheads="1"/>
          </p:cNvPicPr>
          <p:nvPr userDrawn="1"/>
        </p:nvPicPr>
        <p:blipFill>
          <a:blip r:embed="rId18" cstate="print"/>
          <a:srcRect/>
          <a:stretch>
            <a:fillRect/>
          </a:stretch>
        </p:blipFill>
        <p:spPr bwMode="auto">
          <a:xfrm>
            <a:off x="7596188" y="5589588"/>
            <a:ext cx="1155700" cy="660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5811" r:id="rId1"/>
    <p:sldLayoutId id="2147485812" r:id="rId2"/>
    <p:sldLayoutId id="2147485813" r:id="rId3"/>
    <p:sldLayoutId id="2147485814" r:id="rId4"/>
    <p:sldLayoutId id="2147485815" r:id="rId5"/>
    <p:sldLayoutId id="2147485816" r:id="rId6"/>
    <p:sldLayoutId id="2147485817" r:id="rId7"/>
    <p:sldLayoutId id="2147485818" r:id="rId8"/>
    <p:sldLayoutId id="2147485819" r:id="rId9"/>
    <p:sldLayoutId id="2147485820" r:id="rId10"/>
    <p:sldLayoutId id="2147485821" r:id="rId11"/>
    <p:sldLayoutId id="2147485822" r:id="rId12"/>
    <p:sldLayoutId id="2147485823" r:id="rId13"/>
    <p:sldLayoutId id="2147485824" r:id="rId14"/>
    <p:sldLayoutId id="2147485825" r:id="rId15"/>
    <p:sldLayoutId id="2147485826" r:id="rId16"/>
  </p:sldLayoutIdLst>
  <p:transition spd="slow">
    <p:push dir="u"/>
  </p:transition>
  <p:timing>
    <p:tnLst>
      <p:par>
        <p:cTn id="1" dur="indefinite" restart="never" nodeType="tmRoot"/>
      </p:par>
    </p:tnLst>
  </p:timing>
  <p:txStyles>
    <p:titleStyle>
      <a:lvl1pPr algn="l" rtl="0" eaLnBrk="0" fontAlgn="base" hangingPunct="0">
        <a:spcBef>
          <a:spcPct val="0"/>
        </a:spcBef>
        <a:spcAft>
          <a:spcPct val="0"/>
        </a:spcAft>
        <a:defRPr sz="3600" kern="1200">
          <a:solidFill>
            <a:schemeClr val="bg1"/>
          </a:solidFill>
          <a:latin typeface="+mj-lt"/>
          <a:ea typeface="MS PGothic" pitchFamily="34" charset="-128"/>
          <a:cs typeface="ＭＳ Ｐゴシック" charset="0"/>
        </a:defRPr>
      </a:lvl1pPr>
      <a:lvl2pPr algn="l" rtl="0" eaLnBrk="0" fontAlgn="base" hangingPunct="0">
        <a:spcBef>
          <a:spcPct val="0"/>
        </a:spcBef>
        <a:spcAft>
          <a:spcPct val="0"/>
        </a:spcAft>
        <a:defRPr sz="3600">
          <a:solidFill>
            <a:schemeClr val="bg1"/>
          </a:solidFill>
          <a:latin typeface="Century Gothic" charset="0"/>
          <a:ea typeface="MS PGothic" pitchFamily="34" charset="-128"/>
          <a:cs typeface="ＭＳ Ｐゴシック" charset="0"/>
        </a:defRPr>
      </a:lvl2pPr>
      <a:lvl3pPr algn="l" rtl="0" eaLnBrk="0" fontAlgn="base" hangingPunct="0">
        <a:spcBef>
          <a:spcPct val="0"/>
        </a:spcBef>
        <a:spcAft>
          <a:spcPct val="0"/>
        </a:spcAft>
        <a:defRPr sz="3600">
          <a:solidFill>
            <a:schemeClr val="bg1"/>
          </a:solidFill>
          <a:latin typeface="Century Gothic" charset="0"/>
          <a:ea typeface="MS PGothic" pitchFamily="34" charset="-128"/>
          <a:cs typeface="ＭＳ Ｐゴシック" charset="0"/>
        </a:defRPr>
      </a:lvl3pPr>
      <a:lvl4pPr algn="l" rtl="0" eaLnBrk="0" fontAlgn="base" hangingPunct="0">
        <a:spcBef>
          <a:spcPct val="0"/>
        </a:spcBef>
        <a:spcAft>
          <a:spcPct val="0"/>
        </a:spcAft>
        <a:defRPr sz="3600">
          <a:solidFill>
            <a:schemeClr val="bg1"/>
          </a:solidFill>
          <a:latin typeface="Century Gothic" charset="0"/>
          <a:ea typeface="MS PGothic" pitchFamily="34" charset="-128"/>
          <a:cs typeface="ＭＳ Ｐゴシック" charset="0"/>
        </a:defRPr>
      </a:lvl4pPr>
      <a:lvl5pPr algn="l" rtl="0" eaLnBrk="0" fontAlgn="base" hangingPunct="0">
        <a:spcBef>
          <a:spcPct val="0"/>
        </a:spcBef>
        <a:spcAft>
          <a:spcPct val="0"/>
        </a:spcAft>
        <a:defRPr sz="3600">
          <a:solidFill>
            <a:schemeClr val="bg1"/>
          </a:solidFill>
          <a:latin typeface="Century Gothic" charset="0"/>
          <a:ea typeface="MS PGothic" pitchFamily="34" charset="-128"/>
          <a:cs typeface="ＭＳ Ｐゴシック" charset="0"/>
        </a:defRPr>
      </a:lvl5pPr>
      <a:lvl6pPr marL="457200" algn="l" rtl="0" fontAlgn="base">
        <a:spcBef>
          <a:spcPct val="0"/>
        </a:spcBef>
        <a:spcAft>
          <a:spcPct val="0"/>
        </a:spcAft>
        <a:defRPr sz="3600">
          <a:solidFill>
            <a:schemeClr val="bg1"/>
          </a:solidFill>
          <a:latin typeface="Century Gothic" charset="0"/>
          <a:ea typeface="ＭＳ Ｐゴシック" charset="0"/>
          <a:cs typeface="ＭＳ Ｐゴシック" charset="0"/>
        </a:defRPr>
      </a:lvl6pPr>
      <a:lvl7pPr marL="914400" algn="l" rtl="0" fontAlgn="base">
        <a:spcBef>
          <a:spcPct val="0"/>
        </a:spcBef>
        <a:spcAft>
          <a:spcPct val="0"/>
        </a:spcAft>
        <a:defRPr sz="3600">
          <a:solidFill>
            <a:schemeClr val="bg1"/>
          </a:solidFill>
          <a:latin typeface="Century Gothic" charset="0"/>
          <a:ea typeface="ＭＳ Ｐゴシック" charset="0"/>
          <a:cs typeface="ＭＳ Ｐゴシック" charset="0"/>
        </a:defRPr>
      </a:lvl7pPr>
      <a:lvl8pPr marL="1371600" algn="l" rtl="0" fontAlgn="base">
        <a:spcBef>
          <a:spcPct val="0"/>
        </a:spcBef>
        <a:spcAft>
          <a:spcPct val="0"/>
        </a:spcAft>
        <a:defRPr sz="3600">
          <a:solidFill>
            <a:schemeClr val="bg1"/>
          </a:solidFill>
          <a:latin typeface="Century Gothic" charset="0"/>
          <a:ea typeface="ＭＳ Ｐゴシック" charset="0"/>
          <a:cs typeface="ＭＳ Ｐゴシック" charset="0"/>
        </a:defRPr>
      </a:lvl8pPr>
      <a:lvl9pPr marL="1828800" algn="l" rtl="0" fontAlgn="base">
        <a:spcBef>
          <a:spcPct val="0"/>
        </a:spcBef>
        <a:spcAft>
          <a:spcPct val="0"/>
        </a:spcAft>
        <a:defRPr sz="3600">
          <a:solidFill>
            <a:schemeClr val="bg1"/>
          </a:solidFill>
          <a:latin typeface="Century Gothic" charset="0"/>
          <a:ea typeface="ＭＳ Ｐゴシック" charset="0"/>
          <a:cs typeface="ＭＳ Ｐゴシック" charset="0"/>
        </a:defRPr>
      </a:lvl9pPr>
    </p:titleStyle>
    <p:bodyStyle>
      <a:lvl1pPr marL="342900" indent="-342900" algn="l" rtl="0" eaLnBrk="0" fontAlgn="base" hangingPunct="0">
        <a:spcBef>
          <a:spcPts val="2000"/>
        </a:spcBef>
        <a:spcAft>
          <a:spcPct val="0"/>
        </a:spcAft>
        <a:buClr>
          <a:schemeClr val="accent1"/>
        </a:buClr>
        <a:buFont typeface="Wingdings 2" pitchFamily="18" charset="2"/>
        <a:buChar char=""/>
        <a:defRPr sz="2000" kern="1200">
          <a:solidFill>
            <a:srgbClr val="595959"/>
          </a:solidFill>
          <a:latin typeface="+mn-lt"/>
          <a:ea typeface="MS PGothic" pitchFamily="34" charset="-128"/>
          <a:cs typeface="ＭＳ Ｐゴシック" charset="0"/>
        </a:defRPr>
      </a:lvl1pPr>
      <a:lvl2pPr marL="685800" indent="-336550" algn="l" rtl="0" eaLnBrk="0" fontAlgn="base" hangingPunct="0">
        <a:spcBef>
          <a:spcPts val="600"/>
        </a:spcBef>
        <a:spcAft>
          <a:spcPct val="0"/>
        </a:spcAft>
        <a:buClr>
          <a:srgbClr val="254061"/>
        </a:buClr>
        <a:buFont typeface="Wingdings 2" pitchFamily="18" charset="2"/>
        <a:buChar char=""/>
        <a:defRPr kern="1200">
          <a:solidFill>
            <a:srgbClr val="595959"/>
          </a:solidFill>
          <a:latin typeface="+mn-lt"/>
          <a:ea typeface="MS PGothic" pitchFamily="34" charset="-128"/>
          <a:cs typeface="+mn-cs"/>
        </a:defRPr>
      </a:lvl2pPr>
      <a:lvl3pPr marL="1035050" indent="-349250" algn="l" rtl="0" eaLnBrk="0" fontAlgn="base" hangingPunct="0">
        <a:spcBef>
          <a:spcPts val="600"/>
        </a:spcBef>
        <a:spcAft>
          <a:spcPct val="0"/>
        </a:spcAft>
        <a:buClr>
          <a:schemeClr val="accent1"/>
        </a:buClr>
        <a:buFont typeface="Wingdings 2" pitchFamily="18" charset="2"/>
        <a:buChar char=""/>
        <a:defRPr kern="1200">
          <a:solidFill>
            <a:srgbClr val="595959"/>
          </a:solidFill>
          <a:latin typeface="+mn-lt"/>
          <a:ea typeface="MS PGothic" pitchFamily="34" charset="-128"/>
          <a:cs typeface="+mn-cs"/>
        </a:defRPr>
      </a:lvl3pPr>
      <a:lvl4pPr marL="1371600" indent="-336550" algn="l" rtl="0" eaLnBrk="0" fontAlgn="base" hangingPunct="0">
        <a:spcBef>
          <a:spcPts val="600"/>
        </a:spcBef>
        <a:spcAft>
          <a:spcPct val="0"/>
        </a:spcAft>
        <a:buClr>
          <a:srgbClr val="254061"/>
        </a:buClr>
        <a:buFont typeface="Wingdings 2" pitchFamily="18" charset="2"/>
        <a:buChar char=""/>
        <a:defRPr kern="1200">
          <a:solidFill>
            <a:srgbClr val="595959"/>
          </a:solidFill>
          <a:latin typeface="+mn-lt"/>
          <a:ea typeface="MS PGothic" pitchFamily="34" charset="-128"/>
          <a:cs typeface="+mn-cs"/>
        </a:defRPr>
      </a:lvl4pPr>
      <a:lvl5pPr marL="1720850" indent="-349250" algn="l" rtl="0" eaLnBrk="0" fontAlgn="base" hangingPunct="0">
        <a:spcBef>
          <a:spcPts val="600"/>
        </a:spcBef>
        <a:spcAft>
          <a:spcPct val="0"/>
        </a:spcAft>
        <a:buClr>
          <a:schemeClr val="accent1"/>
        </a:buClr>
        <a:buFont typeface="Wingdings 2" pitchFamily="18" charset="2"/>
        <a:buChar char=""/>
        <a:defRPr kern="1200">
          <a:solidFill>
            <a:srgbClr val="595959"/>
          </a:solidFill>
          <a:latin typeface="+mn-lt"/>
          <a:ea typeface="MS PGothic" pitchFamily="34" charset="-128"/>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7"/>
          <p:cNvSpPr>
            <a:spLocks/>
          </p:cNvSpPr>
          <p:nvPr/>
        </p:nvSpPr>
        <p:spPr bwMode="auto">
          <a:xfrm>
            <a:off x="1979613" y="1417638"/>
            <a:ext cx="4968875" cy="1450975"/>
          </a:xfrm>
          <a:prstGeom prst="rect">
            <a:avLst/>
          </a:prstGeom>
          <a:noFill/>
          <a:ln>
            <a:noFill/>
          </a:ln>
          <a:extLst/>
        </p:spPr>
        <p:txBody>
          <a:bodyPr lIns="0" tIns="0" rIns="30479" bIns="0"/>
          <a:lstStyle/>
          <a:p>
            <a:pPr marL="201216" indent="-171450" algn="ctr" eaLnBrk="1" fontAlgn="auto" hangingPunct="1">
              <a:spcBef>
                <a:spcPts val="0"/>
              </a:spcBef>
              <a:spcAft>
                <a:spcPts val="0"/>
              </a:spcAft>
              <a:buClr>
                <a:prstClr val="white"/>
              </a:buClr>
              <a:buSzPct val="125000"/>
              <a:defRPr/>
            </a:pPr>
            <a:endParaRPr lang="en-GB" sz="2700" dirty="0">
              <a:solidFill>
                <a:srgbClr val="056CB6"/>
              </a:solidFill>
              <a:ea typeface="+mn-ea"/>
            </a:endParaRPr>
          </a:p>
        </p:txBody>
      </p:sp>
      <p:sp>
        <p:nvSpPr>
          <p:cNvPr id="2052" name="AutoShape 5"/>
          <p:cNvSpPr>
            <a:spLocks noChangeAspect="1" noChangeArrowheads="1"/>
          </p:cNvSpPr>
          <p:nvPr/>
        </p:nvSpPr>
        <p:spPr bwMode="auto">
          <a:xfrm>
            <a:off x="1412875" y="1127125"/>
            <a:ext cx="2698750" cy="439738"/>
          </a:xfrm>
          <a:prstGeom prst="rect">
            <a:avLst/>
          </a:prstGeom>
          <a:noFill/>
          <a:ln>
            <a:noFill/>
          </a:ln>
          <a:extLst/>
        </p:spPr>
        <p:txBody>
          <a:bodyPr/>
          <a:lstStyle/>
          <a:p>
            <a:pPr eaLnBrk="1" fontAlgn="auto" hangingPunct="1">
              <a:spcBef>
                <a:spcPts val="0"/>
              </a:spcBef>
              <a:spcAft>
                <a:spcPts val="0"/>
              </a:spcAft>
              <a:defRPr/>
            </a:pPr>
            <a:endParaRPr lang="en-US">
              <a:solidFill>
                <a:prstClr val="black"/>
              </a:solidFill>
              <a:latin typeface="Calibri"/>
              <a:ea typeface="+mn-ea"/>
            </a:endParaRPr>
          </a:p>
        </p:txBody>
      </p:sp>
      <p:sp>
        <p:nvSpPr>
          <p:cNvPr id="18436" name="Titre 3"/>
          <p:cNvSpPr>
            <a:spLocks noGrp="1"/>
          </p:cNvSpPr>
          <p:nvPr>
            <p:ph type="ctrTitle"/>
          </p:nvPr>
        </p:nvSpPr>
        <p:spPr>
          <a:xfrm>
            <a:off x="685800" y="1628775"/>
            <a:ext cx="7772400" cy="1512888"/>
          </a:xfrm>
        </p:spPr>
        <p:txBody>
          <a:bodyPr/>
          <a:lstStyle/>
          <a:p>
            <a:pPr algn="r" rtl="1" eaLnBrk="1" hangingPunct="1"/>
            <a:r>
              <a:rPr lang="ar-LB" b="1" smtClean="0"/>
              <a:t>من هم المهجّرون وما هي حاجاتهم؟</a:t>
            </a:r>
            <a:r>
              <a:rPr lang="fr-FR" b="1" smtClean="0"/>
              <a:t/>
            </a:r>
            <a:br>
              <a:rPr lang="fr-FR" b="1" smtClean="0"/>
            </a:br>
            <a:endParaRPr lang="fr-FR" b="1" smtClean="0"/>
          </a:p>
        </p:txBody>
      </p:sp>
      <p:pic>
        <p:nvPicPr>
          <p:cNvPr id="18437" name="Picture 13" descr="ECHO"/>
          <p:cNvPicPr>
            <a:picLocks noChangeAspect="1" noChangeArrowheads="1"/>
          </p:cNvPicPr>
          <p:nvPr/>
        </p:nvPicPr>
        <p:blipFill>
          <a:blip r:embed="rId3" cstate="print"/>
          <a:srcRect/>
          <a:stretch>
            <a:fillRect/>
          </a:stretch>
        </p:blipFill>
        <p:spPr bwMode="auto">
          <a:xfrm>
            <a:off x="5724525" y="5565775"/>
            <a:ext cx="769938" cy="739775"/>
          </a:xfrm>
          <a:prstGeom prst="rect">
            <a:avLst/>
          </a:prstGeom>
          <a:noFill/>
          <a:ln w="9525">
            <a:noFill/>
            <a:miter lim="800000"/>
            <a:headEnd/>
            <a:tailEnd/>
          </a:ln>
        </p:spPr>
      </p:pic>
      <p:pic>
        <p:nvPicPr>
          <p:cNvPr id="18438" name="Picture 10" descr="https://pbs.twimg.com/profile_images/2226122424/UNHCR_Logo.jpeg"/>
          <p:cNvPicPr>
            <a:picLocks noChangeAspect="1" noChangeArrowheads="1"/>
          </p:cNvPicPr>
          <p:nvPr/>
        </p:nvPicPr>
        <p:blipFill>
          <a:blip r:embed="rId4" cstate="print"/>
          <a:srcRect/>
          <a:stretch>
            <a:fillRect/>
          </a:stretch>
        </p:blipFill>
        <p:spPr bwMode="auto">
          <a:xfrm>
            <a:off x="3692525" y="5576888"/>
            <a:ext cx="735013" cy="728662"/>
          </a:xfrm>
          <a:prstGeom prst="rect">
            <a:avLst/>
          </a:prstGeom>
          <a:noFill/>
          <a:ln w="9525">
            <a:noFill/>
            <a:miter lim="800000"/>
            <a:headEnd/>
            <a:tailEnd/>
          </a:ln>
        </p:spPr>
      </p:pic>
      <p:pic>
        <p:nvPicPr>
          <p:cNvPr id="18439" name="Picture 12" descr="IDMC logo.png"/>
          <p:cNvPicPr>
            <a:picLocks noChangeAspect="1"/>
          </p:cNvPicPr>
          <p:nvPr/>
        </p:nvPicPr>
        <p:blipFill>
          <a:blip r:embed="rId5" cstate="print"/>
          <a:srcRect/>
          <a:stretch>
            <a:fillRect/>
          </a:stretch>
        </p:blipFill>
        <p:spPr bwMode="auto">
          <a:xfrm>
            <a:off x="392113" y="5683250"/>
            <a:ext cx="2379662" cy="528638"/>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olo 1"/>
          <p:cNvSpPr txBox="1">
            <a:spLocks/>
          </p:cNvSpPr>
          <p:nvPr/>
        </p:nvSpPr>
        <p:spPr bwMode="auto">
          <a:xfrm>
            <a:off x="323850" y="12700"/>
            <a:ext cx="8401050" cy="752475"/>
          </a:xfrm>
          <a:prstGeom prst="rect">
            <a:avLst/>
          </a:prstGeom>
          <a:solidFill>
            <a:schemeClr val="tx2"/>
          </a:solidFill>
          <a:ln w="9525">
            <a:noFill/>
            <a:miter lim="800000"/>
            <a:headEnd/>
            <a:tailEnd/>
          </a:ln>
        </p:spPr>
        <p:txBody>
          <a:bodyPr/>
          <a:lstStyle/>
          <a:p>
            <a:pPr algn="ctr" rtl="1" eaLnBrk="1" hangingPunct="1"/>
            <a:r>
              <a:rPr lang="ar-LB" sz="3600" b="1">
                <a:solidFill>
                  <a:schemeClr val="bg1"/>
                </a:solidFill>
                <a:latin typeface="Century Gothic" pitchFamily="34" charset="0"/>
              </a:rPr>
              <a:t>الأشخاص ذوو الحاجات الخاصّة</a:t>
            </a:r>
            <a:endParaRPr lang="it-IT" sz="3600" b="1">
              <a:solidFill>
                <a:schemeClr val="bg1"/>
              </a:solidFill>
              <a:latin typeface="Century Gothic" pitchFamily="34" charset="0"/>
            </a:endParaRPr>
          </a:p>
        </p:txBody>
      </p:sp>
      <p:pic>
        <p:nvPicPr>
          <p:cNvPr id="28675" name="Picture 2" descr="C:\Users\jacopo.giorgi\AppData\Local\Microsoft\Windows\Temporary Internet Files\Content.IE5\934X1K30\MC900432611[1].png"/>
          <p:cNvPicPr>
            <a:picLocks noGrp="1" noChangeAspect="1" noChangeArrowheads="1"/>
          </p:cNvPicPr>
          <p:nvPr>
            <p:ph sz="half" idx="4294967295"/>
          </p:nvPr>
        </p:nvPicPr>
        <p:blipFill>
          <a:blip r:embed="rId3" cstate="print"/>
          <a:srcRect/>
          <a:stretch>
            <a:fillRect/>
          </a:stretch>
        </p:blipFill>
        <p:spPr>
          <a:xfrm>
            <a:off x="0" y="4140200"/>
            <a:ext cx="1173163" cy="1203325"/>
          </a:xfrm>
          <a:noFill/>
        </p:spPr>
      </p:pic>
      <p:pic>
        <p:nvPicPr>
          <p:cNvPr id="28676" name="Picture 3" descr="C:\Users\jacopo.giorgi\AppData\Local\Microsoft\Windows\Temporary Internet Files\Content.IE5\MUM53Y4P\MC900432609[1].png"/>
          <p:cNvPicPr>
            <a:picLocks noChangeAspect="1" noChangeArrowheads="1"/>
          </p:cNvPicPr>
          <p:nvPr/>
        </p:nvPicPr>
        <p:blipFill>
          <a:blip r:embed="rId4" cstate="print"/>
          <a:srcRect/>
          <a:stretch>
            <a:fillRect/>
          </a:stretch>
        </p:blipFill>
        <p:spPr bwMode="auto">
          <a:xfrm>
            <a:off x="34925" y="4718050"/>
            <a:ext cx="1223963" cy="1252538"/>
          </a:xfrm>
          <a:prstGeom prst="rect">
            <a:avLst/>
          </a:prstGeom>
          <a:noFill/>
          <a:ln w="9525">
            <a:noFill/>
            <a:miter lim="800000"/>
            <a:headEnd/>
            <a:tailEnd/>
          </a:ln>
        </p:spPr>
      </p:pic>
      <p:pic>
        <p:nvPicPr>
          <p:cNvPr id="28677" name="Picture 4" descr="C:\Users\jacopo.giorgi\AppData\Local\Microsoft\Windows\Temporary Internet Files\Content.IE5\OTUO2WXP\MC900431614[1].png"/>
          <p:cNvPicPr>
            <a:picLocks noChangeAspect="1" noChangeArrowheads="1"/>
          </p:cNvPicPr>
          <p:nvPr/>
        </p:nvPicPr>
        <p:blipFill>
          <a:blip r:embed="rId5" cstate="print"/>
          <a:srcRect/>
          <a:stretch>
            <a:fillRect/>
          </a:stretch>
        </p:blipFill>
        <p:spPr bwMode="auto">
          <a:xfrm>
            <a:off x="17463" y="1085850"/>
            <a:ext cx="1295400" cy="1339850"/>
          </a:xfrm>
          <a:prstGeom prst="rect">
            <a:avLst/>
          </a:prstGeom>
          <a:noFill/>
          <a:ln w="9525">
            <a:noFill/>
            <a:miter lim="800000"/>
            <a:headEnd/>
            <a:tailEnd/>
          </a:ln>
        </p:spPr>
      </p:pic>
      <p:pic>
        <p:nvPicPr>
          <p:cNvPr id="28678" name="Picture 5" descr="C:\Users\jacopo.giorgi\AppData\Local\Microsoft\Windows\Temporary Internet Files\Content.IE5\U0JMT0WT\MC900431601[1].png"/>
          <p:cNvPicPr>
            <a:picLocks noChangeAspect="1" noChangeArrowheads="1"/>
          </p:cNvPicPr>
          <p:nvPr/>
        </p:nvPicPr>
        <p:blipFill>
          <a:blip r:embed="rId6" cstate="print"/>
          <a:srcRect/>
          <a:stretch>
            <a:fillRect/>
          </a:stretch>
        </p:blipFill>
        <p:spPr bwMode="auto">
          <a:xfrm>
            <a:off x="0" y="2238375"/>
            <a:ext cx="1211263" cy="1130300"/>
          </a:xfrm>
          <a:prstGeom prst="rect">
            <a:avLst/>
          </a:prstGeom>
          <a:noFill/>
          <a:ln w="9525">
            <a:noFill/>
            <a:miter lim="800000"/>
            <a:headEnd/>
            <a:tailEnd/>
          </a:ln>
        </p:spPr>
      </p:pic>
      <p:pic>
        <p:nvPicPr>
          <p:cNvPr id="28679" name="Picture 6" descr="C:\Users\jacopo.giorgi\AppData\Local\Microsoft\Windows\Temporary Internet Files\Content.IE5\OTUO2WXP\MC900432612[1].png"/>
          <p:cNvPicPr>
            <a:picLocks noChangeAspect="1" noChangeArrowheads="1"/>
          </p:cNvPicPr>
          <p:nvPr/>
        </p:nvPicPr>
        <p:blipFill>
          <a:blip r:embed="rId7" cstate="print"/>
          <a:srcRect/>
          <a:stretch>
            <a:fillRect/>
          </a:stretch>
        </p:blipFill>
        <p:spPr bwMode="auto">
          <a:xfrm>
            <a:off x="107950" y="5549900"/>
            <a:ext cx="1079500" cy="1263650"/>
          </a:xfrm>
          <a:prstGeom prst="rect">
            <a:avLst/>
          </a:prstGeom>
          <a:noFill/>
          <a:ln w="9525">
            <a:noFill/>
            <a:miter lim="800000"/>
            <a:headEnd/>
            <a:tailEnd/>
          </a:ln>
        </p:spPr>
      </p:pic>
      <p:pic>
        <p:nvPicPr>
          <p:cNvPr id="28680" name="Picture 7" descr="C:\Users\jacopo.giorgi\AppData\Local\Microsoft\Windows\Temporary Internet Files\Content.IE5\U0JMT0WT\MC900432610[1].png"/>
          <p:cNvPicPr>
            <a:picLocks noChangeAspect="1" noChangeArrowheads="1"/>
          </p:cNvPicPr>
          <p:nvPr/>
        </p:nvPicPr>
        <p:blipFill>
          <a:blip r:embed="rId8" cstate="print"/>
          <a:srcRect/>
          <a:stretch>
            <a:fillRect/>
          </a:stretch>
        </p:blipFill>
        <p:spPr bwMode="auto">
          <a:xfrm>
            <a:off x="41275" y="3186113"/>
            <a:ext cx="1212850" cy="1087437"/>
          </a:xfrm>
          <a:prstGeom prst="rect">
            <a:avLst/>
          </a:prstGeom>
          <a:noFill/>
          <a:ln w="9525">
            <a:noFill/>
            <a:miter lim="800000"/>
            <a:headEnd/>
            <a:tailEnd/>
          </a:ln>
        </p:spPr>
      </p:pic>
      <p:sp>
        <p:nvSpPr>
          <p:cNvPr id="6" name="Oval Callout 5"/>
          <p:cNvSpPr/>
          <p:nvPr/>
        </p:nvSpPr>
        <p:spPr>
          <a:xfrm>
            <a:off x="1116013" y="5405438"/>
            <a:ext cx="3671887" cy="927100"/>
          </a:xfrm>
          <a:prstGeom prst="wedgeEllipseCallout">
            <a:avLst>
              <a:gd name="adj1" fmla="val -67008"/>
              <a:gd name="adj2" fmla="val 46851"/>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eaLnBrk="1" hangingPunct="1">
              <a:defRPr/>
            </a:pPr>
            <a:r>
              <a:rPr lang="ar-LB" sz="1200" b="1" dirty="0">
                <a:solidFill>
                  <a:schemeClr val="tx1"/>
                </a:solidFill>
                <a:latin typeface="Calibri" pitchFamily="34" charset="0"/>
                <a:ea typeface="MS PGothic" pitchFamily="34" charset="-128"/>
              </a:rPr>
              <a:t>إسمي جو. عمري ثماني سنوات وأعيش في مخيّم ماغونغا. فقدت والديّ وعليّ إيجاد سبيل للإستمرار في العيش</a:t>
            </a:r>
            <a:endParaRPr lang="fr-CH" sz="1200" b="1" dirty="0">
              <a:solidFill>
                <a:schemeClr val="tx1"/>
              </a:solidFill>
              <a:latin typeface="Calibri" pitchFamily="34" charset="0"/>
              <a:ea typeface="MS PGothic" pitchFamily="34" charset="-128"/>
            </a:endParaRPr>
          </a:p>
        </p:txBody>
      </p:sp>
      <p:sp>
        <p:nvSpPr>
          <p:cNvPr id="17" name="Oval Callout 16"/>
          <p:cNvSpPr/>
          <p:nvPr/>
        </p:nvSpPr>
        <p:spPr>
          <a:xfrm>
            <a:off x="1331913" y="4397375"/>
            <a:ext cx="3600450" cy="1081088"/>
          </a:xfrm>
          <a:prstGeom prst="wedgeEllipseCallout">
            <a:avLst>
              <a:gd name="adj1" fmla="val -62087"/>
              <a:gd name="adj2" fmla="val 42120"/>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eaLnBrk="1" hangingPunct="1">
              <a:defRPr/>
            </a:pPr>
            <a:r>
              <a:rPr lang="ar-LB" sz="1200" b="1" dirty="0">
                <a:solidFill>
                  <a:schemeClr val="tx1"/>
                </a:solidFill>
                <a:latin typeface="Calibri" pitchFamily="34" charset="0"/>
                <a:ea typeface="MS PGothic" pitchFamily="34" charset="-128"/>
              </a:rPr>
              <a:t>إسمي فطومة. عندما غادرت قريتي، كنت لا أزال في المدرسة. في هذا المخيّم، تمكّنت من إنهاء دراستي وإيجاد وظيفة.</a:t>
            </a:r>
            <a:endParaRPr lang="fr-CH" sz="1200" b="1" dirty="0">
              <a:solidFill>
                <a:schemeClr val="tx1"/>
              </a:solidFill>
              <a:latin typeface="Calibri" pitchFamily="34" charset="0"/>
              <a:ea typeface="MS PGothic" pitchFamily="34" charset="-128"/>
            </a:endParaRPr>
          </a:p>
        </p:txBody>
      </p:sp>
      <p:sp>
        <p:nvSpPr>
          <p:cNvPr id="3" name="Left Arrow 2"/>
          <p:cNvSpPr/>
          <p:nvPr/>
        </p:nvSpPr>
        <p:spPr>
          <a:xfrm>
            <a:off x="6948488" y="4292600"/>
            <a:ext cx="1836737" cy="1196975"/>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eaLnBrk="1" hangingPunct="1">
              <a:defRPr/>
            </a:pPr>
            <a:r>
              <a:rPr lang="ar-LB" b="1" dirty="0">
                <a:solidFill>
                  <a:schemeClr val="tx1"/>
                </a:solidFill>
              </a:rPr>
              <a:t>نوع إجتماعي</a:t>
            </a:r>
            <a:endParaRPr lang="fr-CH" b="1" dirty="0">
              <a:solidFill>
                <a:schemeClr val="tx1"/>
              </a:solidFill>
            </a:endParaRPr>
          </a:p>
        </p:txBody>
      </p:sp>
      <p:sp>
        <p:nvSpPr>
          <p:cNvPr id="4" name="Left Arrow 3"/>
          <p:cNvSpPr/>
          <p:nvPr/>
        </p:nvSpPr>
        <p:spPr>
          <a:xfrm>
            <a:off x="7237413" y="3268663"/>
            <a:ext cx="1655762" cy="952500"/>
          </a:xfrm>
          <a:prstGeom prst="leftArrow">
            <a:avLst/>
          </a:prstGeom>
        </p:spPr>
        <p:style>
          <a:lnRef idx="2">
            <a:schemeClr val="accent1"/>
          </a:lnRef>
          <a:fillRef idx="1">
            <a:schemeClr val="lt1"/>
          </a:fillRef>
          <a:effectRef idx="0">
            <a:schemeClr val="accent1"/>
          </a:effectRef>
          <a:fontRef idx="minor">
            <a:schemeClr val="dk1"/>
          </a:fontRef>
        </p:style>
        <p:txBody>
          <a:bodyPr anchor="ctr"/>
          <a:lstStyle/>
          <a:p>
            <a:pPr algn="ctr" eaLnBrk="1" hangingPunct="1">
              <a:defRPr/>
            </a:pPr>
            <a:r>
              <a:rPr lang="ar-LB" b="1" dirty="0">
                <a:solidFill>
                  <a:schemeClr val="tx1"/>
                </a:solidFill>
              </a:rPr>
              <a:t>عرق</a:t>
            </a:r>
            <a:endParaRPr lang="fr-CH" b="1" dirty="0">
              <a:solidFill>
                <a:schemeClr val="tx1"/>
              </a:solidFill>
            </a:endParaRPr>
          </a:p>
        </p:txBody>
      </p:sp>
      <p:sp>
        <p:nvSpPr>
          <p:cNvPr id="5" name="Left Arrow 4"/>
          <p:cNvSpPr/>
          <p:nvPr/>
        </p:nvSpPr>
        <p:spPr>
          <a:xfrm>
            <a:off x="5940425" y="2205038"/>
            <a:ext cx="2970213" cy="1152525"/>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eaLnBrk="1" hangingPunct="1">
              <a:defRPr/>
            </a:pPr>
            <a:r>
              <a:rPr lang="ar-LB" b="1" dirty="0"/>
              <a:t>تهجير</a:t>
            </a:r>
            <a:endParaRPr lang="fr-CH" b="1" dirty="0"/>
          </a:p>
        </p:txBody>
      </p:sp>
      <p:sp>
        <p:nvSpPr>
          <p:cNvPr id="8" name="Left Arrow 7"/>
          <p:cNvSpPr/>
          <p:nvPr/>
        </p:nvSpPr>
        <p:spPr>
          <a:xfrm>
            <a:off x="5580063" y="4508500"/>
            <a:ext cx="1189037" cy="95885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ar-LB" b="1" dirty="0">
                <a:solidFill>
                  <a:srgbClr val="FFFFFF"/>
                </a:solidFill>
              </a:rPr>
              <a:t>عمر</a:t>
            </a:r>
            <a:endParaRPr lang="fr-CH" b="1" dirty="0">
              <a:solidFill>
                <a:srgbClr val="FFFFFF"/>
              </a:solidFill>
            </a:endParaRPr>
          </a:p>
        </p:txBody>
      </p:sp>
      <p:sp>
        <p:nvSpPr>
          <p:cNvPr id="9" name="Left Arrow 8"/>
          <p:cNvSpPr/>
          <p:nvPr/>
        </p:nvSpPr>
        <p:spPr>
          <a:xfrm>
            <a:off x="5327650" y="3465513"/>
            <a:ext cx="1836738" cy="889000"/>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defRPr/>
            </a:pPr>
            <a:r>
              <a:rPr lang="ar-LB" b="1" dirty="0"/>
              <a:t>غياب الأمن</a:t>
            </a:r>
            <a:endParaRPr lang="fr-CH" b="1" dirty="0"/>
          </a:p>
        </p:txBody>
      </p:sp>
      <p:sp>
        <p:nvSpPr>
          <p:cNvPr id="10" name="Left Arrow 9"/>
          <p:cNvSpPr/>
          <p:nvPr/>
        </p:nvSpPr>
        <p:spPr>
          <a:xfrm>
            <a:off x="7308850" y="1595438"/>
            <a:ext cx="1535113" cy="825500"/>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r>
              <a:rPr lang="ar-LB" b="1" dirty="0"/>
              <a:t>فقر</a:t>
            </a:r>
            <a:endParaRPr lang="fr-CH" b="1" dirty="0"/>
          </a:p>
        </p:txBody>
      </p:sp>
      <p:sp>
        <p:nvSpPr>
          <p:cNvPr id="11" name="Left Arrow 10"/>
          <p:cNvSpPr/>
          <p:nvPr/>
        </p:nvSpPr>
        <p:spPr>
          <a:xfrm>
            <a:off x="6875463" y="814388"/>
            <a:ext cx="1873250" cy="885825"/>
          </a:xfrm>
          <a:prstGeom prst="leftArrow">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eaLnBrk="1" hangingPunct="1">
              <a:defRPr/>
            </a:pPr>
            <a:r>
              <a:rPr lang="ar-LB" b="1" dirty="0"/>
              <a:t>إعاقة</a:t>
            </a:r>
            <a:endParaRPr lang="fr-CH" b="1" dirty="0"/>
          </a:p>
        </p:txBody>
      </p:sp>
      <p:sp>
        <p:nvSpPr>
          <p:cNvPr id="12" name="Left Arrow 11"/>
          <p:cNvSpPr/>
          <p:nvPr/>
        </p:nvSpPr>
        <p:spPr>
          <a:xfrm>
            <a:off x="4572000" y="5373688"/>
            <a:ext cx="2879725" cy="727075"/>
          </a:xfrm>
          <a:prstGeom prst="leftArrow">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hangingPunct="1">
              <a:defRPr/>
            </a:pPr>
            <a:r>
              <a:rPr lang="ar-LB" b="1" dirty="0"/>
              <a:t>غياب القانون والنظام</a:t>
            </a:r>
            <a:endParaRPr lang="fr-CH" b="1" dirty="0"/>
          </a:p>
        </p:txBody>
      </p:sp>
      <p:sp>
        <p:nvSpPr>
          <p:cNvPr id="23" name="Fumetto 3 22"/>
          <p:cNvSpPr/>
          <p:nvPr/>
        </p:nvSpPr>
        <p:spPr>
          <a:xfrm>
            <a:off x="1285875" y="3462338"/>
            <a:ext cx="3502025" cy="1008062"/>
          </a:xfrm>
          <a:prstGeom prst="wedgeEllipseCallout">
            <a:avLst>
              <a:gd name="adj1" fmla="val -63143"/>
              <a:gd name="adj2" fmla="val 38905"/>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eaLnBrk="1" hangingPunct="1">
              <a:defRPr/>
            </a:pPr>
            <a:r>
              <a:rPr lang="ar-LB" sz="1200" b="1" dirty="0">
                <a:solidFill>
                  <a:schemeClr val="tx1"/>
                </a:solidFill>
                <a:latin typeface="Calibri" pitchFamily="34" charset="0"/>
                <a:ea typeface="MS PGothic" pitchFamily="34" charset="-128"/>
              </a:rPr>
              <a:t>إسمي آن. عندما نزحت، وجدت نفسي من دون أي دعم، فانتهى بي الأمر في الدعارة. أنا مصابة بفيروس نقصة المناعة البشرية</a:t>
            </a:r>
            <a:endParaRPr lang="it-IT" sz="1200" dirty="0">
              <a:solidFill>
                <a:schemeClr val="tx1"/>
              </a:solidFill>
              <a:latin typeface="Calibri" pitchFamily="34" charset="0"/>
              <a:ea typeface="MS PGothic" pitchFamily="34" charset="-128"/>
            </a:endParaRPr>
          </a:p>
        </p:txBody>
      </p:sp>
      <p:sp>
        <p:nvSpPr>
          <p:cNvPr id="18" name="Oval Callout 17"/>
          <p:cNvSpPr/>
          <p:nvPr/>
        </p:nvSpPr>
        <p:spPr>
          <a:xfrm>
            <a:off x="1274763" y="2670175"/>
            <a:ext cx="3944937" cy="935038"/>
          </a:xfrm>
          <a:prstGeom prst="wedgeEllipseCallout">
            <a:avLst>
              <a:gd name="adj1" fmla="val -62500"/>
              <a:gd name="adj2" fmla="val 58354"/>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eaLnBrk="1" hangingPunct="1">
              <a:defRPr/>
            </a:pPr>
            <a:r>
              <a:rPr lang="ar-LB" sz="1200" b="1" dirty="0">
                <a:solidFill>
                  <a:schemeClr val="tx1"/>
                </a:solidFill>
                <a:latin typeface="Calibri" pitchFamily="34" charset="0"/>
                <a:ea typeface="MS PGothic" pitchFamily="34" charset="-128"/>
              </a:rPr>
              <a:t>إسمي دان ولدي خمسة أولاد عندما أرغم المتمرّدون عائلة أخي على ترك القرية، رحّبت بها في بيتي. لم تكن تملك خيارًا آخر.</a:t>
            </a:r>
          </a:p>
        </p:txBody>
      </p:sp>
      <p:sp>
        <p:nvSpPr>
          <p:cNvPr id="24" name="Oval Callout 23"/>
          <p:cNvSpPr/>
          <p:nvPr/>
        </p:nvSpPr>
        <p:spPr>
          <a:xfrm>
            <a:off x="1547813" y="2020888"/>
            <a:ext cx="3887787" cy="719137"/>
          </a:xfrm>
          <a:prstGeom prst="wedgeEllipseCallout">
            <a:avLst>
              <a:gd name="adj1" fmla="val -62500"/>
              <a:gd name="adj2" fmla="val 58354"/>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eaLnBrk="1" hangingPunct="1">
              <a:defRPr/>
            </a:pPr>
            <a:r>
              <a:rPr lang="ar-LB" sz="1200" b="1">
                <a:solidFill>
                  <a:schemeClr val="tx1"/>
                </a:solidFill>
                <a:latin typeface="Calibri" pitchFamily="34" charset="0"/>
                <a:ea typeface="MS PGothic" pitchFamily="34" charset="-128"/>
              </a:rPr>
              <a:t>اسمي عبدو، وأنا مدير محلّ كبير في هذه القرية. زبائني الأساسيّون هم أشخاص مهجّرون من البلدة الفلانية.</a:t>
            </a:r>
            <a:endParaRPr lang="fr-CH" sz="1200" b="1">
              <a:solidFill>
                <a:schemeClr val="tx1"/>
              </a:solidFill>
              <a:latin typeface="Calibri" pitchFamily="34" charset="0"/>
              <a:ea typeface="MS PGothic" pitchFamily="34" charset="-128"/>
            </a:endParaRPr>
          </a:p>
        </p:txBody>
      </p:sp>
      <p:sp>
        <p:nvSpPr>
          <p:cNvPr id="20" name="Title 18"/>
          <p:cNvSpPr txBox="1">
            <a:spLocks/>
          </p:cNvSpPr>
          <p:nvPr/>
        </p:nvSpPr>
        <p:spPr bwMode="auto">
          <a:xfrm>
            <a:off x="1428750" y="966788"/>
            <a:ext cx="3214688" cy="1055687"/>
          </a:xfrm>
          <a:prstGeom prst="wedgeEllipseCallout">
            <a:avLst>
              <a:gd name="adj1" fmla="val -62500"/>
              <a:gd name="adj2" fmla="val 58354"/>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anchor="ctr"/>
          <a:lstStyle>
            <a:lvl1pPr algn="ctr" rtl="0" eaLnBrk="0" fontAlgn="base" hangingPunct="0">
              <a:spcBef>
                <a:spcPct val="0"/>
              </a:spcBef>
              <a:spcAft>
                <a:spcPct val="0"/>
              </a:spcAft>
              <a:defRPr sz="44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rtl="1">
              <a:defRPr/>
            </a:pPr>
            <a:r>
              <a:rPr lang="ar-LB" sz="1200" b="1" kern="0" dirty="0" smtClean="0">
                <a:solidFill>
                  <a:schemeClr val="tx1"/>
                </a:solidFill>
                <a:latin typeface="Calibri"/>
                <a:cs typeface="Calibri"/>
              </a:rPr>
              <a:t>إسمي ليلى. توفي أهلي عندما هربنا إلى الخارج. بعد العودة، وجدّت عملاً كعاملة نظافة. لدي طفل.</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strips(downLeft)">
                                      <p:cBhvr>
                                        <p:cTn id="27" dur="500"/>
                                        <p:tgtEl>
                                          <p:spTgt spid="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strips(downLeft)">
                                      <p:cBhvr>
                                        <p:cTn id="32" dur="500"/>
                                        <p:tgtEl>
                                          <p:spTgt spid="8"/>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strips(downLeft)">
                                      <p:cBhvr>
                                        <p:cTn id="37" dur="500"/>
                                        <p:tgtEl>
                                          <p:spTgt spid="11"/>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strips(downLeft)">
                                      <p:cBhvr>
                                        <p:cTn id="42" dur="500"/>
                                        <p:tgtEl>
                                          <p:spTgt spid="9"/>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8" presetClass="entr" presetSubtype="12"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strips(downLeft)">
                                      <p:cBhvr>
                                        <p:cTn id="47" dur="500"/>
                                        <p:tgtEl>
                                          <p:spTgt spid="1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8" presetClass="entr" presetSubtype="12"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strips(downLeft)">
                                      <p:cBhvr>
                                        <p:cTn id="52" dur="500"/>
                                        <p:tgtEl>
                                          <p:spTgt spid="12"/>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8" presetClass="entr" presetSubtype="12" fill="hold" grpId="0" nodeType="click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strips(downLeft)">
                                      <p:cBhvr>
                                        <p:cTn id="57" dur="500"/>
                                        <p:tgtEl>
                                          <p:spTgt spid="4"/>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8" presetClass="entr" presetSubtype="12" fill="hold" grpId="0" nodeType="click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strips(downLeft)">
                                      <p:cBhvr>
                                        <p:cTn id="62" dur="500"/>
                                        <p:tgtEl>
                                          <p:spTgt spid="5"/>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3" grpId="0" animBg="1"/>
      <p:bldP spid="4" grpId="0" animBg="1"/>
      <p:bldP spid="5" grpId="0" animBg="1"/>
      <p:bldP spid="8" grpId="0" animBg="1"/>
      <p:bldP spid="9" grpId="0" animBg="1"/>
      <p:bldP spid="10" grpId="0" animBg="1"/>
      <p:bldP spid="11" grpId="0" animBg="1"/>
      <p:bldP spid="12" grpId="0" animBg="1"/>
      <p:bldP spid="23" grpId="0" animBg="1"/>
      <p:bldP spid="18" grpId="0" animBg="1"/>
      <p:bldP spid="24"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0"/>
            <a:ext cx="8229600" cy="1125538"/>
          </a:xfrm>
        </p:spPr>
        <p:txBody>
          <a:bodyPr rtlCol="0">
            <a:normAutofit fontScale="90000"/>
          </a:bodyPr>
          <a:lstStyle/>
          <a:p>
            <a:pPr algn="r" rtl="1" eaLnBrk="1" fontAlgn="auto" hangingPunct="1">
              <a:spcAft>
                <a:spcPts val="0"/>
              </a:spcAft>
              <a:defRPr/>
            </a:pPr>
            <a:r>
              <a:rPr lang="fr-CH" b="1" dirty="0" smtClean="0">
                <a:ea typeface="MS PGothic" charset="0"/>
                <a:cs typeface="Century Gothic"/>
              </a:rPr>
              <a:t/>
            </a:r>
            <a:br>
              <a:rPr lang="fr-CH" b="1" dirty="0" smtClean="0">
                <a:ea typeface="MS PGothic" charset="0"/>
                <a:cs typeface="Century Gothic"/>
              </a:rPr>
            </a:br>
            <a:r>
              <a:rPr lang="ar-LB" b="1" dirty="0" smtClean="0">
                <a:ea typeface="MS PGothic" charset="0"/>
                <a:cs typeface="Century Gothic"/>
              </a:rPr>
              <a:t>العمر والنوع الإجتماعي والتنوع في اتفاقية كامبالا</a:t>
            </a:r>
            <a:endParaRPr lang="fr-CH" b="1" dirty="0">
              <a:ea typeface="MS PGothic" charset="0"/>
              <a:cs typeface="Century Gothic"/>
            </a:endParaRPr>
          </a:p>
        </p:txBody>
      </p:sp>
      <p:sp>
        <p:nvSpPr>
          <p:cNvPr id="36867" name="Content Placeholder 2"/>
          <p:cNvSpPr>
            <a:spLocks noGrp="1"/>
          </p:cNvSpPr>
          <p:nvPr>
            <p:ph sz="half" idx="1"/>
          </p:nvPr>
        </p:nvSpPr>
        <p:spPr>
          <a:xfrm>
            <a:off x="539750" y="1484313"/>
            <a:ext cx="4032250" cy="4321175"/>
          </a:xfrm>
        </p:spPr>
        <p:txBody>
          <a:bodyPr rtlCol="0">
            <a:noAutofit/>
          </a:bodyPr>
          <a:lstStyle/>
          <a:p>
            <a:pPr marL="0" indent="0" algn="r" rtl="1" eaLnBrk="1" fontAlgn="auto" hangingPunct="1">
              <a:spcAft>
                <a:spcPts val="0"/>
              </a:spcAft>
              <a:buFontTx/>
              <a:buNone/>
              <a:defRPr/>
            </a:pPr>
            <a:r>
              <a:rPr lang="ar-LB" sz="2000" b="1" dirty="0" smtClean="0">
                <a:solidFill>
                  <a:schemeClr val="tx1">
                    <a:lumMod val="65000"/>
                    <a:lumOff val="35000"/>
                  </a:schemeClr>
                </a:solidFill>
                <a:ea typeface="MS PGothic" charset="0"/>
                <a:cs typeface="Century Gothic"/>
              </a:rPr>
              <a:t>المخاطر:</a:t>
            </a:r>
          </a:p>
          <a:p>
            <a:pPr marL="0" indent="0" algn="r" rtl="1" eaLnBrk="1" fontAlgn="auto" hangingPunct="1">
              <a:spcAft>
                <a:spcPts val="0"/>
              </a:spcAft>
              <a:buFont typeface="Arial" charset="0"/>
              <a:buChar char="•"/>
              <a:defRPr/>
            </a:pPr>
            <a:r>
              <a:rPr lang="ar-LB" sz="2000" dirty="0" smtClean="0">
                <a:solidFill>
                  <a:schemeClr val="tx1">
                    <a:lumMod val="65000"/>
                    <a:lumOff val="35000"/>
                  </a:schemeClr>
                </a:solidFill>
                <a:ea typeface="MS PGothic" charset="0"/>
                <a:cs typeface="Century Gothic"/>
              </a:rPr>
              <a:t>العنف ضد المرأة</a:t>
            </a:r>
          </a:p>
          <a:p>
            <a:pPr marL="0" indent="0" algn="r" rtl="1" eaLnBrk="1" fontAlgn="auto" hangingPunct="1">
              <a:spcAft>
                <a:spcPts val="0"/>
              </a:spcAft>
              <a:buFont typeface="Arial" charset="0"/>
              <a:buChar char="•"/>
              <a:defRPr/>
            </a:pPr>
            <a:r>
              <a:rPr lang="ar-LB" sz="2000" dirty="0" smtClean="0">
                <a:solidFill>
                  <a:schemeClr val="tx1">
                    <a:lumMod val="65000"/>
                    <a:lumOff val="35000"/>
                  </a:schemeClr>
                </a:solidFill>
                <a:ea typeface="MS PGothic" charset="0"/>
                <a:cs typeface="Century Gothic"/>
              </a:rPr>
              <a:t>الإستعباد</a:t>
            </a:r>
          </a:p>
          <a:p>
            <a:pPr marL="0" indent="0" algn="r" rtl="1" eaLnBrk="1" fontAlgn="auto" hangingPunct="1">
              <a:spcAft>
                <a:spcPts val="0"/>
              </a:spcAft>
              <a:buFont typeface="Arial" charset="0"/>
              <a:buChar char="•"/>
              <a:defRPr/>
            </a:pPr>
            <a:r>
              <a:rPr lang="ar-LB" sz="2000" dirty="0" smtClean="0">
                <a:solidFill>
                  <a:schemeClr val="tx1">
                    <a:lumMod val="65000"/>
                    <a:lumOff val="35000"/>
                  </a:schemeClr>
                </a:solidFill>
                <a:ea typeface="MS PGothic" charset="0"/>
                <a:cs typeface="Century Gothic"/>
              </a:rPr>
              <a:t>المشاركة الجبرية للأطفال في النزاعات أو تجنيدهم</a:t>
            </a:r>
          </a:p>
          <a:p>
            <a:pPr marL="0" indent="0" algn="r" rtl="1" eaLnBrk="1" fontAlgn="auto" hangingPunct="1">
              <a:spcAft>
                <a:spcPts val="0"/>
              </a:spcAft>
              <a:buFont typeface="Arial" charset="0"/>
              <a:buChar char="•"/>
              <a:defRPr/>
            </a:pPr>
            <a:r>
              <a:rPr lang="ar-LB" sz="2000" dirty="0" smtClean="0">
                <a:solidFill>
                  <a:schemeClr val="tx1">
                    <a:lumMod val="65000"/>
                    <a:lumOff val="35000"/>
                  </a:schemeClr>
                </a:solidFill>
                <a:ea typeface="MS PGothic" charset="0"/>
                <a:cs typeface="Century Gothic"/>
              </a:rPr>
              <a:t>العمالة الجبرية</a:t>
            </a:r>
          </a:p>
          <a:p>
            <a:pPr marL="0" indent="0" algn="r" rtl="1" eaLnBrk="1" fontAlgn="auto" hangingPunct="1">
              <a:spcAft>
                <a:spcPts val="0"/>
              </a:spcAft>
              <a:buFont typeface="Arial" charset="0"/>
              <a:buChar char="•"/>
              <a:defRPr/>
            </a:pPr>
            <a:r>
              <a:rPr lang="ar-LB" sz="2000" dirty="0" smtClean="0">
                <a:solidFill>
                  <a:schemeClr val="tx1">
                    <a:lumMod val="65000"/>
                    <a:lumOff val="35000"/>
                  </a:schemeClr>
                </a:solidFill>
                <a:ea typeface="MS PGothic" charset="0"/>
                <a:cs typeface="Century Gothic"/>
              </a:rPr>
              <a:t>الإتجار بالبشر</a:t>
            </a:r>
          </a:p>
          <a:p>
            <a:pPr marL="0" indent="0" algn="r" rtl="1" eaLnBrk="1" fontAlgn="auto" hangingPunct="1">
              <a:spcAft>
                <a:spcPts val="0"/>
              </a:spcAft>
              <a:buFont typeface="Arial" charset="0"/>
              <a:buChar char="•"/>
              <a:defRPr/>
            </a:pPr>
            <a:r>
              <a:rPr lang="ar-LB" sz="2000" dirty="0" smtClean="0">
                <a:solidFill>
                  <a:schemeClr val="tx1">
                    <a:lumMod val="65000"/>
                    <a:lumOff val="35000"/>
                  </a:schemeClr>
                </a:solidFill>
                <a:ea typeface="MS PGothic" charset="0"/>
                <a:cs typeface="Century Gothic"/>
              </a:rPr>
              <a:t>التجويع</a:t>
            </a:r>
          </a:p>
          <a:p>
            <a:pPr marL="0" indent="0" algn="r" rtl="1" eaLnBrk="1" fontAlgn="auto" hangingPunct="1">
              <a:spcAft>
                <a:spcPts val="0"/>
              </a:spcAft>
              <a:buFont typeface="Arial" charset="0"/>
              <a:buChar char="•"/>
              <a:defRPr/>
            </a:pPr>
            <a:r>
              <a:rPr lang="ar-LB" sz="2000" dirty="0" smtClean="0">
                <a:solidFill>
                  <a:schemeClr val="tx1">
                    <a:lumMod val="65000"/>
                    <a:lumOff val="35000"/>
                  </a:schemeClr>
                </a:solidFill>
                <a:ea typeface="MS PGothic" charset="0"/>
                <a:cs typeface="Century Gothic"/>
              </a:rPr>
              <a:t>نهب الممتلكات وتدميرها</a:t>
            </a:r>
          </a:p>
          <a:p>
            <a:pPr marL="0" indent="0" algn="r" rtl="1" eaLnBrk="1" fontAlgn="auto" hangingPunct="1">
              <a:spcAft>
                <a:spcPts val="0"/>
              </a:spcAft>
              <a:buFont typeface="Arial" charset="0"/>
              <a:buChar char="•"/>
              <a:defRPr/>
            </a:pPr>
            <a:r>
              <a:rPr lang="ar-LB" sz="2000" dirty="0" smtClean="0">
                <a:solidFill>
                  <a:schemeClr val="tx1">
                    <a:lumMod val="65000"/>
                    <a:lumOff val="35000"/>
                  </a:schemeClr>
                </a:solidFill>
                <a:ea typeface="MS PGothic" charset="0"/>
                <a:cs typeface="Century Gothic"/>
              </a:rPr>
              <a:t>فقدان المستندات</a:t>
            </a:r>
            <a:endParaRPr lang="fr-CH" sz="2000" dirty="0">
              <a:solidFill>
                <a:schemeClr val="tx1">
                  <a:lumMod val="65000"/>
                  <a:lumOff val="35000"/>
                </a:schemeClr>
              </a:solidFill>
              <a:ea typeface="MS PGothic" charset="0"/>
              <a:cs typeface="Century Gothic"/>
            </a:endParaRPr>
          </a:p>
          <a:p>
            <a:pPr marL="0" indent="0" eaLnBrk="1" fontAlgn="auto" hangingPunct="1">
              <a:spcAft>
                <a:spcPts val="0"/>
              </a:spcAft>
              <a:buFontTx/>
              <a:buNone/>
              <a:defRPr/>
            </a:pPr>
            <a:endParaRPr lang="fr-CH" sz="2000" b="1" dirty="0">
              <a:solidFill>
                <a:schemeClr val="tx1">
                  <a:lumMod val="65000"/>
                  <a:lumOff val="35000"/>
                </a:schemeClr>
              </a:solidFill>
              <a:ea typeface="MS PGothic" charset="0"/>
              <a:cs typeface="Century Gothic"/>
            </a:endParaRPr>
          </a:p>
        </p:txBody>
      </p:sp>
      <p:sp>
        <p:nvSpPr>
          <p:cNvPr id="36868" name="Content Placeholder 3"/>
          <p:cNvSpPr>
            <a:spLocks noGrp="1"/>
          </p:cNvSpPr>
          <p:nvPr>
            <p:ph sz="half" idx="2"/>
          </p:nvPr>
        </p:nvSpPr>
        <p:spPr>
          <a:xfrm>
            <a:off x="4932363" y="1485900"/>
            <a:ext cx="3887787" cy="4319588"/>
          </a:xfrm>
        </p:spPr>
        <p:txBody>
          <a:bodyPr rtlCol="0">
            <a:noAutofit/>
          </a:bodyPr>
          <a:lstStyle/>
          <a:p>
            <a:pPr marL="0" indent="0" algn="r" rtl="1" eaLnBrk="1" fontAlgn="auto" hangingPunct="1">
              <a:spcAft>
                <a:spcPts val="0"/>
              </a:spcAft>
              <a:buFontTx/>
              <a:buNone/>
              <a:defRPr/>
            </a:pPr>
            <a:r>
              <a:rPr lang="ar-LB" b="1" dirty="0" smtClean="0">
                <a:solidFill>
                  <a:schemeClr val="tx1">
                    <a:lumMod val="65000"/>
                    <a:lumOff val="35000"/>
                  </a:schemeClr>
                </a:solidFill>
                <a:ea typeface="MS PGothic" charset="0"/>
                <a:cs typeface="Century Gothic"/>
              </a:rPr>
              <a:t>المهجرون الذين قد يعانون من وضع هش:</a:t>
            </a:r>
          </a:p>
          <a:p>
            <a:pPr marL="0" indent="0" algn="r" rtl="1" eaLnBrk="1" fontAlgn="auto" hangingPunct="1">
              <a:spcAft>
                <a:spcPts val="0"/>
              </a:spcAft>
              <a:buFont typeface="Arial" charset="0"/>
              <a:buChar char="•"/>
              <a:defRPr/>
            </a:pPr>
            <a:r>
              <a:rPr lang="ar-LB" dirty="0" smtClean="0">
                <a:solidFill>
                  <a:schemeClr val="tx1">
                    <a:lumMod val="65000"/>
                    <a:lumOff val="35000"/>
                  </a:schemeClr>
                </a:solidFill>
                <a:ea typeface="MS PGothic" charset="0"/>
                <a:cs typeface="Century Gothic"/>
              </a:rPr>
              <a:t>الأطفال المنفصلين عن أهلهم وغير المرافقين</a:t>
            </a:r>
          </a:p>
          <a:p>
            <a:pPr marL="0" indent="0" algn="r" rtl="1" eaLnBrk="1" fontAlgn="auto" hangingPunct="1">
              <a:spcAft>
                <a:spcPts val="0"/>
              </a:spcAft>
              <a:buFont typeface="Arial" charset="0"/>
              <a:buChar char="•"/>
              <a:defRPr/>
            </a:pPr>
            <a:r>
              <a:rPr lang="ar-LB" dirty="0" smtClean="0">
                <a:solidFill>
                  <a:schemeClr val="tx1">
                    <a:lumMod val="65000"/>
                    <a:lumOff val="35000"/>
                  </a:schemeClr>
                </a:solidFill>
                <a:ea typeface="MS PGothic" charset="0"/>
                <a:cs typeface="Century Gothic"/>
              </a:rPr>
              <a:t>المرأة التي تترأس الاسرة أو المرأة الحامل أو المرأة التي تملك أطفالاً صغار</a:t>
            </a:r>
          </a:p>
          <a:p>
            <a:pPr marL="0" indent="0" algn="r" rtl="1" eaLnBrk="1" fontAlgn="auto" hangingPunct="1">
              <a:spcAft>
                <a:spcPts val="0"/>
              </a:spcAft>
              <a:buFont typeface="Arial" charset="0"/>
              <a:buChar char="•"/>
              <a:defRPr/>
            </a:pPr>
            <a:r>
              <a:rPr lang="ar-LB" dirty="0" smtClean="0">
                <a:solidFill>
                  <a:schemeClr val="tx1">
                    <a:lumMod val="65000"/>
                    <a:lumOff val="35000"/>
                  </a:schemeClr>
                </a:solidFill>
                <a:ea typeface="MS PGothic" charset="0"/>
                <a:cs typeface="Century Gothic"/>
              </a:rPr>
              <a:t>كبار السن</a:t>
            </a:r>
          </a:p>
          <a:p>
            <a:pPr marL="0" indent="0" algn="r" rtl="1" eaLnBrk="1" fontAlgn="auto" hangingPunct="1">
              <a:spcAft>
                <a:spcPts val="0"/>
              </a:spcAft>
              <a:buFont typeface="Arial" charset="0"/>
              <a:buChar char="•"/>
              <a:defRPr/>
            </a:pPr>
            <a:r>
              <a:rPr lang="ar-LB" dirty="0" smtClean="0">
                <a:solidFill>
                  <a:schemeClr val="tx1">
                    <a:lumMod val="65000"/>
                    <a:lumOff val="35000"/>
                  </a:schemeClr>
                </a:solidFill>
                <a:ea typeface="MS PGothic" charset="0"/>
                <a:cs typeface="Century Gothic"/>
              </a:rPr>
              <a:t>الأشخاص الذين يعانون من إعاقات</a:t>
            </a:r>
          </a:p>
          <a:p>
            <a:pPr marL="0" indent="0" algn="r" rtl="1" eaLnBrk="1" fontAlgn="auto" hangingPunct="1">
              <a:spcAft>
                <a:spcPts val="0"/>
              </a:spcAft>
              <a:buFont typeface="Arial" charset="0"/>
              <a:buChar char="•"/>
              <a:defRPr/>
            </a:pPr>
            <a:r>
              <a:rPr lang="ar-LB" dirty="0" smtClean="0">
                <a:solidFill>
                  <a:schemeClr val="tx1">
                    <a:lumMod val="65000"/>
                    <a:lumOff val="35000"/>
                  </a:schemeClr>
                </a:solidFill>
                <a:ea typeface="MS PGothic" charset="0"/>
                <a:cs typeface="Century Gothic"/>
              </a:rPr>
              <a:t>الأشخاص الذين يعانون من أمراض مزمنة و/أو سارية</a:t>
            </a:r>
          </a:p>
        </p:txBody>
      </p:sp>
    </p:spTree>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olo 1"/>
          <p:cNvSpPr>
            <a:spLocks noGrp="1"/>
          </p:cNvSpPr>
          <p:nvPr>
            <p:ph type="title"/>
          </p:nvPr>
        </p:nvSpPr>
        <p:spPr>
          <a:xfrm>
            <a:off x="285750" y="0"/>
            <a:ext cx="8401050" cy="1214438"/>
          </a:xfrm>
        </p:spPr>
        <p:txBody>
          <a:bodyPr/>
          <a:lstStyle/>
          <a:p>
            <a:pPr algn="r" rtl="1" eaLnBrk="1" hangingPunct="1"/>
            <a:r>
              <a:rPr lang="ar-LB" sz="3200" b="1" smtClean="0"/>
              <a:t>من هم المهجّرون من ذوي الحاجات المحدّدة؟</a:t>
            </a:r>
            <a:endParaRPr lang="it-IT" sz="3200" b="1" smtClean="0"/>
          </a:p>
        </p:txBody>
      </p:sp>
      <p:sp>
        <p:nvSpPr>
          <p:cNvPr id="29699" name="Segnaposto contenuto 2"/>
          <p:cNvSpPr>
            <a:spLocks noGrp="1"/>
          </p:cNvSpPr>
          <p:nvPr>
            <p:ph idx="1"/>
          </p:nvPr>
        </p:nvSpPr>
        <p:spPr>
          <a:xfrm>
            <a:off x="179388" y="1700213"/>
            <a:ext cx="8678862" cy="4824412"/>
          </a:xfrm>
        </p:spPr>
        <p:txBody>
          <a:bodyPr/>
          <a:lstStyle/>
          <a:p>
            <a:pPr algn="ctr" rtl="1" eaLnBrk="1" hangingPunct="1">
              <a:buFontTx/>
              <a:buNone/>
            </a:pPr>
            <a:r>
              <a:rPr lang="ar-LB" sz="1800" dirty="0" smtClean="0"/>
              <a:t>تصف </a:t>
            </a:r>
            <a:r>
              <a:rPr lang="ar-LB" sz="1800" b="1" dirty="0" smtClean="0"/>
              <a:t>مسودّة السياسة حول المهجّرين الخاصّة بجمهورية أرض الصومال لسنة 2014 </a:t>
            </a:r>
            <a:r>
              <a:rPr lang="ar-LB" sz="1800" dirty="0" smtClean="0"/>
              <a:t>الأشخاص الذين ”يحتاجون إلى اهتمام خاص </a:t>
            </a:r>
            <a:r>
              <a:rPr lang="ar-LB" sz="1800" dirty="0" smtClean="0">
                <a:solidFill>
                  <a:srgbClr val="E46C0A"/>
                </a:solidFill>
              </a:rPr>
              <a:t>نظرًا لحاجات خاصّة بهم مقارنة بآخرين</a:t>
            </a:r>
            <a:r>
              <a:rPr lang="ar-LB" sz="1800" dirty="0" smtClean="0"/>
              <a:t>. إنّ الأشخاص من ذوي الحاجات المحدّدة/ الأشخاص المستضعفين هم </a:t>
            </a:r>
            <a:r>
              <a:rPr lang="ar-LB" sz="1800" dirty="0" smtClean="0">
                <a:solidFill>
                  <a:srgbClr val="E46C0A"/>
                </a:solidFill>
              </a:rPr>
              <a:t>أشخاص يعانون من ضعف جسدي أو نفسي أو اجتماعي قد يكونوا عاجزين عن سدّ حاجاتهم الأساسية ما يستدعي دعمًا محدّدًا، </a:t>
            </a:r>
            <a:r>
              <a:rPr lang="ar-LB" sz="1800" dirty="0" smtClean="0"/>
              <a:t>على سبيل المثال الأشخاص المعرّضين للمخاطر، والأسر التي يترأّسها طفل، والأطفال طالبي اللجوء من دون مرافقة، وكبار السن المعرّضين للمخاطر، والنساء المعرّضات للمخاطر، والأشخاص الذين يعانون من حالات صحيّة خطرة... </a:t>
            </a:r>
            <a:r>
              <a:rPr lang="ar-LB" sz="1800" dirty="0" smtClean="0">
                <a:solidFill>
                  <a:srgbClr val="E46C0A"/>
                </a:solidFill>
              </a:rPr>
              <a:t>بما في ذلك</a:t>
            </a:r>
            <a:r>
              <a:rPr lang="ar-LB" sz="1800" dirty="0" smtClean="0"/>
              <a:t> الأشخاص الذين يعانون من إعاقات أو الأشخاص المصابين بفيروس نقص المناعة البشرية/ متلازمة نقص المناعة المكتسب، والناجون من العنف الجنسي والعنف المرتكز على النوع الإجتماعي، وأعضاء من أقلّيات، والرعاة والمهمّشون، والأشخاص المحتاجون لحماية قانونية وجسدية، </a:t>
            </a:r>
            <a:r>
              <a:rPr lang="ar-LB" sz="1800" dirty="0" smtClean="0">
                <a:solidFill>
                  <a:srgbClr val="E46C0A"/>
                </a:solidFill>
              </a:rPr>
              <a:t>على سيبل المثال لا الحصر</a:t>
            </a:r>
            <a:r>
              <a:rPr lang="ar-LB" sz="1800" dirty="0" smtClean="0"/>
              <a:t>“.</a:t>
            </a:r>
          </a:p>
          <a:p>
            <a:pPr algn="ctr" eaLnBrk="1" hangingPunct="1">
              <a:buFontTx/>
              <a:buNone/>
            </a:pPr>
            <a:endParaRPr lang="en-US" sz="1600" i="1" dirty="0" smtClean="0"/>
          </a:p>
        </p:txBody>
      </p:sp>
      <p:pic>
        <p:nvPicPr>
          <p:cNvPr id="29700" name="Picture 4" descr="C:\Users\jacopo.giorgi\Desktop\Emblem_of_Somaliland.svg.png"/>
          <p:cNvPicPr>
            <a:picLocks noChangeAspect="1" noChangeArrowheads="1"/>
          </p:cNvPicPr>
          <p:nvPr/>
        </p:nvPicPr>
        <p:blipFill>
          <a:blip r:embed="rId3" cstate="print"/>
          <a:srcRect/>
          <a:stretch>
            <a:fillRect/>
          </a:stretch>
        </p:blipFill>
        <p:spPr bwMode="auto">
          <a:xfrm>
            <a:off x="107950" y="5013325"/>
            <a:ext cx="1722438" cy="172402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395288" y="3170238"/>
            <a:ext cx="2881312" cy="979487"/>
          </a:xfrm>
          <a:prstGeom prst="rect">
            <a:avLst/>
          </a:prstGeom>
          <a:noFill/>
          <a:ln w="9525">
            <a:noFill/>
            <a:miter lim="800000"/>
            <a:headEnd/>
            <a:tailEnd/>
          </a:ln>
        </p:spPr>
        <p:txBody>
          <a:bodyPr>
            <a:spAutoFit/>
          </a:bodyPr>
          <a:lstStyle/>
          <a:p>
            <a:pPr algn="ctr">
              <a:lnSpc>
                <a:spcPct val="90000"/>
              </a:lnSpc>
              <a:spcBef>
                <a:spcPct val="50000"/>
              </a:spcBef>
            </a:pPr>
            <a:r>
              <a:rPr lang="ar-LB" sz="3200" b="1">
                <a:latin typeface="Century Gothic" pitchFamily="34" charset="0"/>
              </a:rPr>
              <a:t>...لا إلى وضع قانوني؟</a:t>
            </a:r>
            <a:endParaRPr lang="en-US" sz="3200">
              <a:latin typeface="Century Gothic" pitchFamily="34" charset="0"/>
            </a:endParaRPr>
          </a:p>
        </p:txBody>
      </p:sp>
      <p:pic>
        <p:nvPicPr>
          <p:cNvPr id="30723" name="Picture 3" descr="IMG_2144"/>
          <p:cNvPicPr>
            <a:picLocks noChangeAspect="1" noChangeArrowheads="1"/>
          </p:cNvPicPr>
          <p:nvPr/>
        </p:nvPicPr>
        <p:blipFill>
          <a:blip r:embed="rId3" cstate="print"/>
          <a:srcRect/>
          <a:stretch>
            <a:fillRect/>
          </a:stretch>
        </p:blipFill>
        <p:spPr bwMode="auto">
          <a:xfrm>
            <a:off x="3276600" y="1268413"/>
            <a:ext cx="2879725" cy="4000500"/>
          </a:xfrm>
          <a:prstGeom prst="rect">
            <a:avLst/>
          </a:prstGeom>
          <a:noFill/>
          <a:ln w="9525">
            <a:noFill/>
            <a:miter lim="800000"/>
            <a:headEnd/>
            <a:tailEnd/>
          </a:ln>
        </p:spPr>
      </p:pic>
      <p:sp>
        <p:nvSpPr>
          <p:cNvPr id="30724" name="Text Box 2"/>
          <p:cNvSpPr txBox="1">
            <a:spLocks noChangeArrowheads="1"/>
          </p:cNvSpPr>
          <p:nvPr/>
        </p:nvSpPr>
        <p:spPr bwMode="auto">
          <a:xfrm>
            <a:off x="6286500" y="2154238"/>
            <a:ext cx="2678113" cy="977900"/>
          </a:xfrm>
          <a:prstGeom prst="rect">
            <a:avLst/>
          </a:prstGeom>
          <a:noFill/>
          <a:ln w="9525">
            <a:noFill/>
            <a:miter lim="800000"/>
            <a:headEnd/>
            <a:tailEnd/>
          </a:ln>
        </p:spPr>
        <p:txBody>
          <a:bodyPr>
            <a:spAutoFit/>
          </a:bodyPr>
          <a:lstStyle/>
          <a:p>
            <a:pPr rtl="1">
              <a:lnSpc>
                <a:spcPct val="90000"/>
              </a:lnSpc>
              <a:spcBef>
                <a:spcPct val="50000"/>
              </a:spcBef>
            </a:pPr>
            <a:r>
              <a:rPr lang="ar-LB" sz="3200" b="1">
                <a:latin typeface="Century Gothic" pitchFamily="34" charset="0"/>
              </a:rPr>
              <a:t>لما الحاجة إلى فئة خاصّة...</a:t>
            </a: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50825" y="274638"/>
            <a:ext cx="8435975" cy="922337"/>
          </a:xfrm>
        </p:spPr>
        <p:txBody>
          <a:bodyPr/>
          <a:lstStyle/>
          <a:p>
            <a:pPr eaLnBrk="1" hangingPunct="1"/>
            <a:r>
              <a:rPr lang="ar-LB" sz="2800" b="1" smtClean="0"/>
              <a:t>التعريف بالمهجّر في القوانين والسياسات</a:t>
            </a:r>
            <a:endParaRPr lang="fr-CH" sz="2800" b="1" smtClean="0"/>
          </a:p>
        </p:txBody>
      </p:sp>
      <p:sp>
        <p:nvSpPr>
          <p:cNvPr id="31747" name="Content Placeholder 2"/>
          <p:cNvSpPr>
            <a:spLocks noGrp="1"/>
          </p:cNvSpPr>
          <p:nvPr>
            <p:ph idx="1"/>
          </p:nvPr>
        </p:nvSpPr>
        <p:spPr>
          <a:xfrm>
            <a:off x="250825" y="1700213"/>
            <a:ext cx="8208963" cy="4425950"/>
          </a:xfrm>
        </p:spPr>
        <p:txBody>
          <a:bodyPr/>
          <a:lstStyle/>
          <a:p>
            <a:pPr algn="r" rtl="1" eaLnBrk="1" hangingPunct="1">
              <a:buFont typeface="Wingdings" pitchFamily="2" charset="2"/>
              <a:buChar char="§"/>
            </a:pPr>
            <a:r>
              <a:rPr lang="ar-LB" sz="2800" smtClean="0"/>
              <a:t>عليه أن يعكس التعريف الدولي </a:t>
            </a:r>
          </a:p>
          <a:p>
            <a:pPr algn="r" rtl="1" eaLnBrk="1" hangingPunct="1">
              <a:buFont typeface="Wingdings" pitchFamily="2" charset="2"/>
              <a:buChar char="§"/>
            </a:pPr>
            <a:r>
              <a:rPr lang="ar-LB" sz="2800" dirty="0" smtClean="0"/>
              <a:t>عليه الإشارة إلى جميع الأسباب الممكنة</a:t>
            </a:r>
          </a:p>
          <a:p>
            <a:pPr algn="r" rtl="1" eaLnBrk="1" hangingPunct="1">
              <a:buFont typeface="Wingdings" pitchFamily="2" charset="2"/>
              <a:buChar char="§"/>
            </a:pPr>
            <a:r>
              <a:rPr lang="ar-LB" sz="2800" dirty="0" smtClean="0"/>
              <a:t>لا يجب أن يؤدّي إلى تمييز أو إلى معاملة غير متساوية</a:t>
            </a:r>
          </a:p>
          <a:p>
            <a:pPr algn="r" rtl="1" eaLnBrk="1" hangingPunct="1">
              <a:buFont typeface="Wingdings" pitchFamily="2" charset="2"/>
              <a:buChar char="§"/>
            </a:pPr>
            <a:r>
              <a:rPr lang="ar-LB" sz="2800" dirty="0" smtClean="0"/>
              <a:t>عليه أن يضمّ تدابير تعتمد لمعالجة حالات خاصّة بين المهجّرين والأشخاص الآخرين المتأثّرين بالتهجير.</a:t>
            </a:r>
          </a:p>
          <a:p>
            <a:pPr eaLnBrk="1" hangingPunct="1">
              <a:buFont typeface="Wingdings 2" pitchFamily="18" charset="2"/>
              <a:buNone/>
            </a:pPr>
            <a:endParaRPr lang="fr-CH" sz="2800" dirty="0" smtClean="0"/>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47675" y="0"/>
            <a:ext cx="8228013" cy="1196975"/>
          </a:xfrm>
        </p:spPr>
        <p:txBody>
          <a:bodyPr/>
          <a:lstStyle/>
          <a:p>
            <a:pPr algn="r" rtl="1" eaLnBrk="1" hangingPunct="1"/>
            <a:r>
              <a:rPr lang="ar-LB" b="1" smtClean="0"/>
              <a:t>الغايات</a:t>
            </a:r>
            <a:endParaRPr lang="en-US" b="1" smtClean="0"/>
          </a:p>
        </p:txBody>
      </p:sp>
      <p:sp>
        <p:nvSpPr>
          <p:cNvPr id="19459" name="Rectangle 3"/>
          <p:cNvSpPr>
            <a:spLocks noGrp="1" noChangeArrowheads="1"/>
          </p:cNvSpPr>
          <p:nvPr>
            <p:ph idx="1"/>
          </p:nvPr>
        </p:nvSpPr>
        <p:spPr>
          <a:xfrm>
            <a:off x="395288" y="1628775"/>
            <a:ext cx="7416800" cy="4032250"/>
          </a:xfrm>
        </p:spPr>
        <p:txBody>
          <a:bodyPr/>
          <a:lstStyle/>
          <a:p>
            <a:pPr algn="r" rtl="1" eaLnBrk="1" hangingPunct="1">
              <a:lnSpc>
                <a:spcPct val="110000"/>
              </a:lnSpc>
              <a:spcAft>
                <a:spcPts val="600"/>
              </a:spcAft>
              <a:buFont typeface="Wingdings" pitchFamily="2" charset="2"/>
              <a:buChar char="§"/>
            </a:pPr>
            <a:r>
              <a:rPr lang="ar-LB" altLang="fr-FR" sz="2800" smtClean="0"/>
              <a:t>تحديد العناصر الأساسية للتعريف بالمهجّر</a:t>
            </a:r>
          </a:p>
          <a:p>
            <a:pPr algn="r" rtl="1" eaLnBrk="1" hangingPunct="1">
              <a:lnSpc>
                <a:spcPct val="110000"/>
              </a:lnSpc>
              <a:spcAft>
                <a:spcPts val="600"/>
              </a:spcAft>
              <a:buFont typeface="Wingdings" pitchFamily="2" charset="2"/>
              <a:buChar char="§"/>
            </a:pPr>
            <a:r>
              <a:rPr lang="ar-LB" altLang="fr-FR" sz="2800" smtClean="0"/>
              <a:t>تحديد المشاكل الخاصّة التي تؤثّر بالمهجّرين وبالأشخاص الآخرين المتأثّرين بالتهجير</a:t>
            </a:r>
          </a:p>
          <a:p>
            <a:pPr algn="r" rtl="1" eaLnBrk="1" hangingPunct="1">
              <a:lnSpc>
                <a:spcPct val="110000"/>
              </a:lnSpc>
              <a:spcAft>
                <a:spcPts val="600"/>
              </a:spcAft>
              <a:buFont typeface="Wingdings" pitchFamily="2" charset="2"/>
              <a:buChar char="§"/>
            </a:pPr>
            <a:r>
              <a:rPr lang="ar-LB" altLang="fr-FR" sz="2800" smtClean="0"/>
              <a:t>وصف كيف يمكن للتعريف بالمهجّر أن يكون مفيدًا للردود على التهجير</a:t>
            </a:r>
          </a:p>
          <a:p>
            <a:pPr algn="r" rtl="1" eaLnBrk="1" hangingPunct="1">
              <a:lnSpc>
                <a:spcPct val="110000"/>
              </a:lnSpc>
              <a:spcAft>
                <a:spcPts val="600"/>
              </a:spcAft>
              <a:buFont typeface="Wingdings" pitchFamily="2" charset="2"/>
              <a:buChar char="§"/>
            </a:pPr>
            <a:r>
              <a:rPr lang="ar-LB" altLang="fr-FR" sz="2800" smtClean="0"/>
              <a:t>التطرّق إلى منع التمييز تجاه المهجّرين وبينهم</a:t>
            </a:r>
            <a:endParaRPr lang="fr-CH" altLang="fr-FR" sz="2800" smtClean="0"/>
          </a:p>
          <a:p>
            <a:pPr eaLnBrk="1" hangingPunct="1">
              <a:buFont typeface="Arial" charset="0"/>
              <a:buChar char="•"/>
            </a:pPr>
            <a:endParaRPr lang="en-GB" altLang="fr-FR" smtClean="0"/>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re 1"/>
          <p:cNvSpPr>
            <a:spLocks noGrp="1"/>
          </p:cNvSpPr>
          <p:nvPr>
            <p:ph type="title"/>
          </p:nvPr>
        </p:nvSpPr>
        <p:spPr>
          <a:xfrm>
            <a:off x="457200" y="0"/>
            <a:ext cx="8229600" cy="1196975"/>
          </a:xfrm>
        </p:spPr>
        <p:txBody>
          <a:bodyPr/>
          <a:lstStyle/>
          <a:p>
            <a:pPr algn="r" rtl="1" eaLnBrk="1" hangingPunct="1"/>
            <a:r>
              <a:rPr lang="ar-LB" b="1" smtClean="0"/>
              <a:t>المهجّرون في العالم</a:t>
            </a:r>
            <a:endParaRPr lang="fr-FR" b="1" smtClean="0"/>
          </a:p>
        </p:txBody>
      </p:sp>
      <p:pic>
        <p:nvPicPr>
          <p:cNvPr id="20483" name="Espace réservé du contenu 3"/>
          <p:cNvPicPr>
            <a:picLocks noGrp="1" noChangeAspect="1"/>
          </p:cNvPicPr>
          <p:nvPr>
            <p:ph idx="1"/>
          </p:nvPr>
        </p:nvPicPr>
        <p:blipFill>
          <a:blip r:embed="rId3" cstate="print"/>
          <a:srcRect r="50154" b="371"/>
          <a:stretch>
            <a:fillRect/>
          </a:stretch>
        </p:blipFill>
        <p:spPr>
          <a:xfrm>
            <a:off x="228600" y="2060575"/>
            <a:ext cx="5064125" cy="2881313"/>
          </a:xfrm>
        </p:spPr>
      </p:pic>
      <p:pic>
        <p:nvPicPr>
          <p:cNvPr id="20484" name="Espace réservé du contenu 3"/>
          <p:cNvPicPr>
            <a:picLocks noChangeAspect="1"/>
          </p:cNvPicPr>
          <p:nvPr/>
        </p:nvPicPr>
        <p:blipFill>
          <a:blip r:embed="rId3" cstate="print"/>
          <a:srcRect l="62291" r="2791" b="371"/>
          <a:stretch>
            <a:fillRect/>
          </a:stretch>
        </p:blipFill>
        <p:spPr bwMode="auto">
          <a:xfrm>
            <a:off x="5345113" y="2060575"/>
            <a:ext cx="3548062" cy="2881313"/>
          </a:xfrm>
          <a:prstGeom prst="rect">
            <a:avLst/>
          </a:prstGeom>
          <a:noFill/>
          <a:ln w="9525">
            <a:noFill/>
            <a:miter lim="800000"/>
            <a:headEnd/>
            <a:tailEnd/>
          </a:ln>
        </p:spPr>
      </p:pic>
      <p:sp>
        <p:nvSpPr>
          <p:cNvPr id="5" name="Rectangle 4"/>
          <p:cNvSpPr/>
          <p:nvPr/>
        </p:nvSpPr>
        <p:spPr>
          <a:xfrm>
            <a:off x="-3636912" y="2204864"/>
            <a:ext cx="4392488" cy="2808312"/>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r" rtl="1">
              <a:defRPr/>
            </a:pPr>
            <a:r>
              <a:rPr lang="ar-LB" dirty="0"/>
              <a:t>38 مليون مهجر</a:t>
            </a:r>
          </a:p>
          <a:p>
            <a:pPr algn="r" rtl="1">
              <a:defRPr/>
            </a:pPr>
            <a:r>
              <a:rPr lang="ar-LB" dirty="0"/>
              <a:t>بفعل النزاعات حتّى شهر يناير/ كانون الثاني 2015</a:t>
            </a:r>
          </a:p>
          <a:p>
            <a:pPr algn="r" rtl="1">
              <a:defRPr/>
            </a:pPr>
            <a:endParaRPr lang="ar-LB" dirty="0"/>
          </a:p>
          <a:p>
            <a:pPr algn="r" rtl="1">
              <a:defRPr/>
            </a:pPr>
            <a:r>
              <a:rPr lang="ar-LB" dirty="0"/>
              <a:t>بالملايين</a:t>
            </a:r>
          </a:p>
          <a:p>
            <a:pPr algn="r" rtl="1">
              <a:defRPr/>
            </a:pPr>
            <a:endParaRPr lang="ar-LB" dirty="0"/>
          </a:p>
          <a:p>
            <a:pPr algn="r" rtl="1">
              <a:defRPr/>
            </a:pPr>
            <a:r>
              <a:rPr lang="ar-LB" dirty="0"/>
              <a:t>مهجّرون</a:t>
            </a:r>
          </a:p>
          <a:p>
            <a:pPr algn="r" rtl="1">
              <a:defRPr/>
            </a:pPr>
            <a:r>
              <a:rPr lang="ar-LB" dirty="0"/>
              <a:t>لاجئون</a:t>
            </a:r>
          </a:p>
          <a:p>
            <a:pPr algn="r" rtl="1">
              <a:defRPr/>
            </a:pPr>
            <a:endParaRPr lang="en-US" dirty="0"/>
          </a:p>
        </p:txBody>
      </p:sp>
      <p:sp>
        <p:nvSpPr>
          <p:cNvPr id="6" name="Rectangle 5"/>
          <p:cNvSpPr/>
          <p:nvPr/>
        </p:nvSpPr>
        <p:spPr>
          <a:xfrm>
            <a:off x="7452320" y="1988840"/>
            <a:ext cx="2844824" cy="367240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r" rtl="1">
              <a:defRPr/>
            </a:pPr>
            <a:r>
              <a:rPr lang="ar-LB" dirty="0"/>
              <a:t>19,3 مليون مهجّر جديد</a:t>
            </a:r>
          </a:p>
          <a:p>
            <a:pPr algn="r" rtl="1">
              <a:defRPr/>
            </a:pPr>
            <a:r>
              <a:rPr lang="ar-LB" dirty="0"/>
              <a:t>بسبب الكوارث سنة 2014</a:t>
            </a:r>
          </a:p>
          <a:p>
            <a:pPr algn="r" rtl="1">
              <a:defRPr/>
            </a:pPr>
            <a:endParaRPr lang="ar-LB" dirty="0"/>
          </a:p>
          <a:p>
            <a:pPr algn="r" rtl="1">
              <a:defRPr/>
            </a:pPr>
            <a:r>
              <a:rPr lang="ar-LB" dirty="0"/>
              <a:t>آسيا</a:t>
            </a:r>
          </a:p>
          <a:p>
            <a:pPr algn="r" rtl="1">
              <a:defRPr/>
            </a:pPr>
            <a:endParaRPr lang="ar-LB" dirty="0"/>
          </a:p>
          <a:p>
            <a:pPr algn="r" rtl="1">
              <a:defRPr/>
            </a:pPr>
            <a:r>
              <a:rPr lang="ar-LB" dirty="0"/>
              <a:t>القارّة الأميركيّة</a:t>
            </a:r>
          </a:p>
          <a:p>
            <a:pPr algn="r" rtl="1">
              <a:defRPr/>
            </a:pPr>
            <a:endParaRPr lang="ar-LB" dirty="0"/>
          </a:p>
          <a:p>
            <a:pPr algn="r" rtl="1">
              <a:defRPr/>
            </a:pPr>
            <a:r>
              <a:rPr lang="ar-LB" dirty="0"/>
              <a:t>إفريقيا</a:t>
            </a:r>
          </a:p>
          <a:p>
            <a:pPr algn="r" rtl="1">
              <a:defRPr/>
            </a:pPr>
            <a:endParaRPr lang="ar-LB" dirty="0"/>
          </a:p>
          <a:p>
            <a:pPr algn="r" rtl="1">
              <a:defRPr/>
            </a:pPr>
            <a:r>
              <a:rPr lang="ar-LB" dirty="0"/>
              <a:t>أوروبا</a:t>
            </a:r>
          </a:p>
          <a:p>
            <a:pPr algn="r" rtl="1">
              <a:defRPr/>
            </a:pPr>
            <a:endParaRPr lang="ar-LB" dirty="0"/>
          </a:p>
          <a:p>
            <a:pPr algn="r" rtl="1">
              <a:defRPr/>
            </a:pPr>
            <a:r>
              <a:rPr lang="ar-LB" dirty="0"/>
              <a:t>أوقيانيا</a:t>
            </a:r>
            <a:endParaRPr lang="en-US" dirty="0"/>
          </a:p>
        </p:txBody>
      </p:sp>
    </p:spTree>
  </p:cSld>
  <p:clrMapOvr>
    <a:overrideClrMapping bg1="lt1" tx1="dk1" bg2="lt2" tx2="dk2" accent1="accent1" accent2="accent2" accent3="accent3" accent4="accent4" accent5="accent5" accent6="accent6" hlink="hlink" folHlink="folHlink"/>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re 1"/>
          <p:cNvSpPr>
            <a:spLocks noGrp="1"/>
          </p:cNvSpPr>
          <p:nvPr>
            <p:ph type="title"/>
          </p:nvPr>
        </p:nvSpPr>
        <p:spPr>
          <a:xfrm>
            <a:off x="457200" y="0"/>
            <a:ext cx="8229600" cy="1268413"/>
          </a:xfrm>
        </p:spPr>
        <p:txBody>
          <a:bodyPr/>
          <a:lstStyle/>
          <a:p>
            <a:pPr algn="r" rtl="1" eaLnBrk="1" hangingPunct="1"/>
            <a:r>
              <a:rPr lang="ar-LB" b="1" smtClean="0"/>
              <a:t>المهجّرون في البلد المعني</a:t>
            </a:r>
            <a:endParaRPr lang="fr-FR" b="1" smtClean="0"/>
          </a:p>
        </p:txBody>
      </p:sp>
      <p:sp>
        <p:nvSpPr>
          <p:cNvPr id="21507" name="Espace réservé du contenu 2"/>
          <p:cNvSpPr>
            <a:spLocks noGrp="1"/>
          </p:cNvSpPr>
          <p:nvPr>
            <p:ph idx="1"/>
          </p:nvPr>
        </p:nvSpPr>
        <p:spPr/>
        <p:txBody>
          <a:bodyPr/>
          <a:lstStyle/>
          <a:p>
            <a:pPr eaLnBrk="1" hangingPunct="1"/>
            <a:endParaRPr lang="fr-FR" smtClean="0">
              <a:latin typeface="Calibri" pitchFamily="34" charset="0"/>
            </a:endParaRPr>
          </a:p>
        </p:txBody>
      </p:sp>
    </p:spTree>
  </p:cSld>
  <p:clrMapOvr>
    <a:overrideClrMapping bg1="lt1" tx1="dk1" bg2="lt2" tx2="dk2" accent1="accent1" accent2="accent2" accent3="accent3" accent4="accent4" accent5="accent5" accent6="accent6" hlink="hlink" folHlink="folHlink"/>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re 1"/>
          <p:cNvSpPr>
            <a:spLocks noGrp="1"/>
          </p:cNvSpPr>
          <p:nvPr>
            <p:ph type="title"/>
          </p:nvPr>
        </p:nvSpPr>
        <p:spPr>
          <a:xfrm>
            <a:off x="457200" y="0"/>
            <a:ext cx="8229600" cy="1268413"/>
          </a:xfrm>
        </p:spPr>
        <p:txBody>
          <a:bodyPr/>
          <a:lstStyle/>
          <a:p>
            <a:pPr algn="r" rtl="1" eaLnBrk="1" hangingPunct="1"/>
            <a:r>
              <a:rPr lang="ar-LB" b="1" smtClean="0"/>
              <a:t>المهجّرون في المبادئ التوجيهية</a:t>
            </a:r>
            <a:endParaRPr lang="fr-FR" b="1" smtClean="0"/>
          </a:p>
        </p:txBody>
      </p:sp>
      <p:sp>
        <p:nvSpPr>
          <p:cNvPr id="22531" name="Content Placeholder 3"/>
          <p:cNvSpPr>
            <a:spLocks noGrp="1"/>
          </p:cNvSpPr>
          <p:nvPr>
            <p:ph sz="half" idx="1"/>
          </p:nvPr>
        </p:nvSpPr>
        <p:spPr>
          <a:xfrm>
            <a:off x="395288" y="1557338"/>
            <a:ext cx="4414837" cy="4895850"/>
          </a:xfrm>
        </p:spPr>
        <p:txBody>
          <a:bodyPr/>
          <a:lstStyle/>
          <a:p>
            <a:pPr marL="0" indent="0" algn="r" rtl="1" eaLnBrk="1" hangingPunct="1">
              <a:lnSpc>
                <a:spcPct val="110000"/>
              </a:lnSpc>
              <a:buFontTx/>
              <a:buNone/>
            </a:pPr>
            <a:r>
              <a:rPr lang="ar-LB" sz="2000" dirty="0" smtClean="0"/>
              <a:t>المهجّرون هم ”أشخاص أو مجموعات من الأشخاص </a:t>
            </a:r>
            <a:r>
              <a:rPr lang="ar-LB" sz="2000" b="1" dirty="0" smtClean="0"/>
              <a:t>أُرغموا على الهرب</a:t>
            </a:r>
            <a:r>
              <a:rPr lang="ar-LB" sz="2000" dirty="0" smtClean="0"/>
              <a:t> من منازلهم أو مساكنهم الإعتيادي أو على </a:t>
            </a:r>
            <a:r>
              <a:rPr lang="ar-LB" sz="2000" b="1" dirty="0" smtClean="0"/>
              <a:t>تركها</a:t>
            </a:r>
            <a:r>
              <a:rPr lang="ar-LB" sz="2000" dirty="0" smtClean="0"/>
              <a:t>، بشكل خاص نتيجة (أو بهدف تجنّب آثار) النزاعات المسلّحة، وأوضاع العنف المعمّم، وانتهاكات حقوق الإنسان، وكوارث طبيعية أو ناتجة عن فعل الإنسان، والذين </a:t>
            </a:r>
            <a:r>
              <a:rPr lang="ar-LB" sz="2000" b="1" dirty="0" smtClean="0"/>
              <a:t>لم يجتازوا الحدود </a:t>
            </a:r>
            <a:r>
              <a:rPr lang="ar-LB" sz="2000" dirty="0" smtClean="0"/>
              <a:t>المعترف بها دوليًّا للبلد“. </a:t>
            </a:r>
          </a:p>
          <a:p>
            <a:pPr marL="0" indent="0" eaLnBrk="1" hangingPunct="1">
              <a:lnSpc>
                <a:spcPct val="110000"/>
              </a:lnSpc>
              <a:buFontTx/>
              <a:buNone/>
            </a:pPr>
            <a:endParaRPr lang="en-US" altLang="ja-JP" sz="800" dirty="0" smtClean="0"/>
          </a:p>
          <a:p>
            <a:pPr marL="0" indent="0" eaLnBrk="1" hangingPunct="1">
              <a:lnSpc>
                <a:spcPct val="110000"/>
              </a:lnSpc>
              <a:buFontTx/>
              <a:buNone/>
            </a:pPr>
            <a:endParaRPr lang="fr-CH" sz="1600" dirty="0" smtClean="0"/>
          </a:p>
        </p:txBody>
      </p:sp>
      <p:sp>
        <p:nvSpPr>
          <p:cNvPr id="22532" name="Content Placeholder 4"/>
          <p:cNvSpPr>
            <a:spLocks noGrp="1"/>
          </p:cNvSpPr>
          <p:nvPr>
            <p:ph sz="half" idx="2"/>
          </p:nvPr>
        </p:nvSpPr>
        <p:spPr>
          <a:xfrm>
            <a:off x="5219700" y="1600200"/>
            <a:ext cx="3600450" cy="4205288"/>
          </a:xfrm>
        </p:spPr>
        <p:txBody>
          <a:bodyPr/>
          <a:lstStyle/>
          <a:p>
            <a:pPr marL="0" indent="0" eaLnBrk="1" hangingPunct="1">
              <a:buFontTx/>
              <a:buNone/>
            </a:pPr>
            <a:endParaRPr lang="fr-CH" smtClean="0">
              <a:latin typeface="Calibri" pitchFamily="34" charset="0"/>
            </a:endParaRPr>
          </a:p>
        </p:txBody>
      </p:sp>
      <p:sp>
        <p:nvSpPr>
          <p:cNvPr id="6" name="Rectangle 5"/>
          <p:cNvSpPr/>
          <p:nvPr/>
        </p:nvSpPr>
        <p:spPr>
          <a:xfrm>
            <a:off x="5148263" y="1412875"/>
            <a:ext cx="3311525" cy="54768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r" rtl="1" eaLnBrk="1" hangingPunct="1">
              <a:defRPr/>
            </a:pPr>
            <a:r>
              <a:rPr lang="ar-LB" b="1" dirty="0">
                <a:solidFill>
                  <a:schemeClr val="bg1"/>
                </a:solidFill>
              </a:rPr>
              <a:t>أشخاص أو مجموعات أشخاص</a:t>
            </a:r>
            <a:endParaRPr lang="fr-CH" b="1" dirty="0">
              <a:solidFill>
                <a:schemeClr val="bg1"/>
              </a:solidFill>
            </a:endParaRPr>
          </a:p>
        </p:txBody>
      </p:sp>
      <p:sp>
        <p:nvSpPr>
          <p:cNvPr id="7" name="Rectangle 6"/>
          <p:cNvSpPr/>
          <p:nvPr/>
        </p:nvSpPr>
        <p:spPr>
          <a:xfrm>
            <a:off x="5940425" y="2133600"/>
            <a:ext cx="2952750" cy="503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r" rtl="1" eaLnBrk="1" hangingPunct="1">
              <a:defRPr/>
            </a:pPr>
            <a:r>
              <a:rPr lang="ar-LB" b="1" dirty="0">
                <a:solidFill>
                  <a:srgbClr val="FFFFFF"/>
                </a:solidFill>
              </a:rPr>
              <a:t>أرغموا على النزوح</a:t>
            </a:r>
            <a:endParaRPr lang="fr-CH" b="1" dirty="0">
              <a:solidFill>
                <a:srgbClr val="FFFFFF"/>
              </a:solidFill>
            </a:endParaRPr>
          </a:p>
        </p:txBody>
      </p:sp>
      <p:sp>
        <p:nvSpPr>
          <p:cNvPr id="8" name="Rectangle 7"/>
          <p:cNvSpPr/>
          <p:nvPr/>
        </p:nvSpPr>
        <p:spPr>
          <a:xfrm>
            <a:off x="5003800" y="2781300"/>
            <a:ext cx="3455988" cy="69056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r" rtl="1" eaLnBrk="1" hangingPunct="1">
              <a:defRPr/>
            </a:pPr>
            <a:r>
              <a:rPr lang="ar-LB" b="1" dirty="0">
                <a:solidFill>
                  <a:srgbClr val="FFFFFF"/>
                </a:solidFill>
              </a:rPr>
              <a:t>المنازل أو المساكن  الإعتيادية</a:t>
            </a:r>
            <a:endParaRPr lang="fr-CH" b="1" dirty="0">
              <a:solidFill>
                <a:srgbClr val="FFFFFF"/>
              </a:solidFill>
            </a:endParaRPr>
          </a:p>
        </p:txBody>
      </p:sp>
      <p:sp>
        <p:nvSpPr>
          <p:cNvPr id="9" name="Rectangle 8"/>
          <p:cNvSpPr/>
          <p:nvPr/>
        </p:nvSpPr>
        <p:spPr>
          <a:xfrm>
            <a:off x="5076825" y="4365625"/>
            <a:ext cx="3811588" cy="71913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r" rtl="1" eaLnBrk="1" hangingPunct="1">
              <a:defRPr/>
            </a:pPr>
            <a:r>
              <a:rPr lang="ar-LB" b="1" dirty="0"/>
              <a:t>النزاعات المسلّحة، والعنف المعمّم، وانتهاكات حقوق الإنسان، والكوارث</a:t>
            </a:r>
          </a:p>
          <a:p>
            <a:pPr algn="ctr" eaLnBrk="1" hangingPunct="1">
              <a:defRPr/>
            </a:pPr>
            <a:endParaRPr lang="ar-LB" b="1" dirty="0"/>
          </a:p>
        </p:txBody>
      </p:sp>
      <p:sp>
        <p:nvSpPr>
          <p:cNvPr id="10" name="Rectangle 9"/>
          <p:cNvSpPr/>
          <p:nvPr/>
        </p:nvSpPr>
        <p:spPr>
          <a:xfrm>
            <a:off x="4643438" y="5949950"/>
            <a:ext cx="2520950" cy="4318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defRPr/>
            </a:pPr>
            <a:r>
              <a:rPr lang="ar-LB" b="1" dirty="0">
                <a:solidFill>
                  <a:srgbClr val="FFFFFF"/>
                </a:solidFill>
              </a:rPr>
              <a:t>لا اجتياز للحدود</a:t>
            </a:r>
            <a:endParaRPr lang="fr-CH" b="1" dirty="0">
              <a:solidFill>
                <a:srgbClr val="FFFFFF"/>
              </a:solidFill>
            </a:endParaRPr>
          </a:p>
        </p:txBody>
      </p:sp>
      <p:sp>
        <p:nvSpPr>
          <p:cNvPr id="11" name="Rectangle 10"/>
          <p:cNvSpPr/>
          <p:nvPr/>
        </p:nvSpPr>
        <p:spPr>
          <a:xfrm>
            <a:off x="4859338" y="5229225"/>
            <a:ext cx="2592387" cy="5762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ar-LB" b="1" dirty="0"/>
              <a:t>مشاريع تنموية؟</a:t>
            </a:r>
            <a:endParaRPr lang="fr-CH" b="1" dirty="0"/>
          </a:p>
        </p:txBody>
      </p:sp>
      <p:sp>
        <p:nvSpPr>
          <p:cNvPr id="12" name="Rectangle 11"/>
          <p:cNvSpPr/>
          <p:nvPr/>
        </p:nvSpPr>
        <p:spPr>
          <a:xfrm>
            <a:off x="5508625" y="3644900"/>
            <a:ext cx="3384550" cy="57626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r" rtl="1" eaLnBrk="1" hangingPunct="1">
              <a:defRPr/>
            </a:pPr>
            <a:r>
              <a:rPr lang="ar-LB" b="1" dirty="0">
                <a:solidFill>
                  <a:srgbClr val="FFFFFF"/>
                </a:solidFill>
              </a:rPr>
              <a:t>نتيجة لـ، أو تفاديًا لـ</a:t>
            </a:r>
            <a:endParaRPr lang="fr-CH" b="1" dirty="0">
              <a:solidFill>
                <a:srgbClr val="FFFFFF"/>
              </a:solidFill>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000"/>
                                        <p:tgtEl>
                                          <p:spTgt spid="10"/>
                                        </p:tgtEl>
                                      </p:cBhvr>
                                    </p:animEffect>
                                    <p:anim calcmode="lin" valueType="num">
                                      <p:cBhvr>
                                        <p:cTn id="50" dur="1000" fill="hold"/>
                                        <p:tgtEl>
                                          <p:spTgt spid="10"/>
                                        </p:tgtEl>
                                        <p:attrNameLst>
                                          <p:attrName>ppt_x</p:attrName>
                                        </p:attrNameLst>
                                      </p:cBhvr>
                                      <p:tavLst>
                                        <p:tav tm="0">
                                          <p:val>
                                            <p:strVal val="#ppt_x"/>
                                          </p:val>
                                        </p:tav>
                                        <p:tav tm="100000">
                                          <p:val>
                                            <p:strVal val="#ppt_x"/>
                                          </p:val>
                                        </p:tav>
                                      </p:tavLst>
                                    </p:anim>
                                    <p:anim calcmode="lin" valueType="num">
                                      <p:cBhvr>
                                        <p:cTn id="5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6988"/>
            <a:ext cx="8229600" cy="1268413"/>
          </a:xfrm>
        </p:spPr>
        <p:txBody>
          <a:bodyPr/>
          <a:lstStyle/>
          <a:p>
            <a:pPr algn="r" rtl="1" eaLnBrk="1" hangingPunct="1"/>
            <a:r>
              <a:rPr lang="ar-LB" b="1" smtClean="0"/>
              <a:t>الأنماط والديناميّات</a:t>
            </a:r>
            <a:endParaRPr lang="fr-CH" b="1" smtClean="0"/>
          </a:p>
        </p:txBody>
      </p:sp>
      <p:sp>
        <p:nvSpPr>
          <p:cNvPr id="23555" name="Content Placeholder 2"/>
          <p:cNvSpPr>
            <a:spLocks noGrp="1"/>
          </p:cNvSpPr>
          <p:nvPr>
            <p:ph sz="half" idx="1"/>
          </p:nvPr>
        </p:nvSpPr>
        <p:spPr>
          <a:xfrm>
            <a:off x="468313" y="1557338"/>
            <a:ext cx="4319587" cy="4824412"/>
          </a:xfrm>
        </p:spPr>
        <p:txBody>
          <a:bodyPr/>
          <a:lstStyle/>
          <a:p>
            <a:pPr algn="r" rtl="1" eaLnBrk="1" hangingPunct="1">
              <a:lnSpc>
                <a:spcPct val="80000"/>
              </a:lnSpc>
              <a:buFont typeface="Wingdings" pitchFamily="2" charset="2"/>
              <a:buChar char="§"/>
            </a:pPr>
            <a:r>
              <a:rPr lang="ar-LB" altLang="fr-FR" sz="2500" smtClean="0"/>
              <a:t>المهجّرون بفعل النزاعات والكوارث</a:t>
            </a:r>
          </a:p>
          <a:p>
            <a:pPr algn="r" rtl="1" eaLnBrk="1" hangingPunct="1">
              <a:lnSpc>
                <a:spcPct val="80000"/>
              </a:lnSpc>
              <a:buFont typeface="Wingdings" pitchFamily="2" charset="2"/>
              <a:buChar char="§"/>
            </a:pPr>
            <a:r>
              <a:rPr lang="ar-LB" altLang="fr-FR" sz="2500" smtClean="0"/>
              <a:t>التهجير المُدني والريفي</a:t>
            </a:r>
          </a:p>
          <a:p>
            <a:pPr algn="r" rtl="1" eaLnBrk="1" hangingPunct="1">
              <a:lnSpc>
                <a:spcPct val="80000"/>
              </a:lnSpc>
              <a:buFont typeface="Wingdings" pitchFamily="2" charset="2"/>
              <a:buChar char="§"/>
            </a:pPr>
            <a:r>
              <a:rPr lang="ar-LB" altLang="fr-FR" sz="2500" smtClean="0"/>
              <a:t>المهجّرون داخل المخيّمات وخارجها</a:t>
            </a:r>
          </a:p>
          <a:p>
            <a:pPr algn="r" rtl="1" eaLnBrk="1" hangingPunct="1">
              <a:lnSpc>
                <a:spcPct val="80000"/>
              </a:lnSpc>
              <a:buFont typeface="Wingdings" pitchFamily="2" charset="2"/>
              <a:buChar char="§"/>
            </a:pPr>
            <a:r>
              <a:rPr lang="ar-LB" altLang="fr-FR" sz="2500" smtClean="0"/>
              <a:t>مدّة التهجير</a:t>
            </a:r>
          </a:p>
          <a:p>
            <a:pPr algn="r" rtl="1" eaLnBrk="1" hangingPunct="1">
              <a:lnSpc>
                <a:spcPct val="80000"/>
              </a:lnSpc>
              <a:buFont typeface="Wingdings" pitchFamily="2" charset="2"/>
              <a:buChar char="§"/>
            </a:pPr>
            <a:r>
              <a:rPr lang="ar-LB" altLang="fr-FR" sz="2500" smtClean="0"/>
              <a:t>المهجّرون المتنقّلون</a:t>
            </a:r>
          </a:p>
          <a:p>
            <a:pPr algn="r" rtl="1" eaLnBrk="1" hangingPunct="1">
              <a:lnSpc>
                <a:spcPct val="80000"/>
              </a:lnSpc>
              <a:buFont typeface="Wingdings" pitchFamily="2" charset="2"/>
              <a:buChar char="§"/>
            </a:pPr>
            <a:r>
              <a:rPr lang="ar-LB" altLang="fr-FR" sz="2500" smtClean="0"/>
              <a:t>التهجير مقابل الهجرة التكيفية</a:t>
            </a:r>
            <a:endParaRPr lang="en-US" altLang="fr-FR" sz="2500" smtClean="0"/>
          </a:p>
          <a:p>
            <a:pPr algn="r" rtl="1" eaLnBrk="1" hangingPunct="1">
              <a:lnSpc>
                <a:spcPct val="80000"/>
              </a:lnSpc>
              <a:buFont typeface="Wingdings" pitchFamily="2" charset="2"/>
              <a:buChar char="§"/>
            </a:pPr>
            <a:r>
              <a:rPr lang="ar-LB" altLang="fr-FR" sz="2500" smtClean="0"/>
              <a:t>اللاجئون العائدون</a:t>
            </a:r>
            <a:endParaRPr lang="fr-CH" sz="1400" smtClean="0"/>
          </a:p>
        </p:txBody>
      </p:sp>
      <p:pic>
        <p:nvPicPr>
          <p:cNvPr id="23556" name="Picture 2" descr="C:\Users\jacopo.giorgi\Desktop\idps.jpg"/>
          <p:cNvPicPr>
            <a:picLocks noGrp="1" noChangeAspect="1" noChangeArrowheads="1"/>
          </p:cNvPicPr>
          <p:nvPr>
            <p:ph sz="half" idx="2"/>
          </p:nvPr>
        </p:nvPicPr>
        <p:blipFill>
          <a:blip r:embed="rId3" cstate="print"/>
          <a:srcRect/>
          <a:stretch>
            <a:fillRect/>
          </a:stretch>
        </p:blipFill>
        <p:spPr>
          <a:xfrm>
            <a:off x="4787900" y="1557338"/>
            <a:ext cx="3887788" cy="3816350"/>
          </a:xfrm>
          <a:noFill/>
        </p:spPr>
      </p:pic>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re 1"/>
          <p:cNvSpPr>
            <a:spLocks noGrp="1"/>
          </p:cNvSpPr>
          <p:nvPr>
            <p:ph type="title"/>
          </p:nvPr>
        </p:nvSpPr>
        <p:spPr>
          <a:xfrm>
            <a:off x="179388" y="0"/>
            <a:ext cx="8640762" cy="1052513"/>
          </a:xfrm>
        </p:spPr>
        <p:txBody>
          <a:bodyPr/>
          <a:lstStyle/>
          <a:p>
            <a:pPr algn="r" rtl="1" eaLnBrk="1" hangingPunct="1"/>
            <a:r>
              <a:rPr lang="ar-LB" sz="2400" b="1" smtClean="0"/>
              <a:t>التعريف الواسع في السياسة الصومالية حول المهجّرين</a:t>
            </a:r>
            <a:endParaRPr lang="fr-FR" sz="2400" b="1" smtClean="0"/>
          </a:p>
        </p:txBody>
      </p:sp>
      <p:sp>
        <p:nvSpPr>
          <p:cNvPr id="24579" name="Espace réservé du contenu 2"/>
          <p:cNvSpPr>
            <a:spLocks noGrp="1"/>
          </p:cNvSpPr>
          <p:nvPr>
            <p:ph idx="1"/>
          </p:nvPr>
        </p:nvSpPr>
        <p:spPr>
          <a:xfrm>
            <a:off x="323850" y="1268413"/>
            <a:ext cx="8496300" cy="5113337"/>
          </a:xfrm>
        </p:spPr>
        <p:txBody>
          <a:bodyPr/>
          <a:lstStyle/>
          <a:p>
            <a:pPr marL="0" indent="0" algn="just" rtl="1" eaLnBrk="1" hangingPunct="1">
              <a:lnSpc>
                <a:spcPct val="115000"/>
              </a:lnSpc>
              <a:buFont typeface="Arial" charset="0"/>
              <a:buNone/>
            </a:pPr>
            <a:r>
              <a:rPr lang="ar-LB" sz="2100" smtClean="0"/>
              <a:t>يضمّ التعريف الأشخاص الذين فرّوا من ”النزاعات المسلّحة أو العنف وغياب الأمن المعمّمين المرتكزين على العشيرة أو أنواع أخرى منهما، وانتهاكات حقوق الإنسان أو الكوارث الطبيعيّة أو البشرية، والتي لم يجتازوا حدود الدولة المعترف بها دوليًّا“، بالإضافة إلى الأشخاص ”الذين طردوا من مساكنهم... والذين لم يحصلوا على مسكن لائق و/أو أرض بديلة أو تعويض ملائم يسمح لهم بالمضي بحياتهم بطريقة مستدامة“.</a:t>
            </a:r>
          </a:p>
          <a:p>
            <a:pPr marL="0" indent="0" algn="just" rtl="1" eaLnBrk="1" hangingPunct="1">
              <a:lnSpc>
                <a:spcPct val="115000"/>
              </a:lnSpc>
              <a:buFont typeface="Arial" charset="0"/>
              <a:buNone/>
            </a:pPr>
            <a:r>
              <a:rPr lang="ar-LB" sz="2100" smtClean="0"/>
              <a:t>كما يشير التعريف إلى أنّ ”الرعاة الذين فقدوا النفاذ إلى منطقة تنقّلهم التقليدية من خلال فقدان الماشية أو فقدان النفاذ إلى المراعي والمياه، أو الأسواق، يصنّفون أيضًا كمهجّرين.“</a:t>
            </a:r>
            <a:endParaRPr lang="en-US" sz="1900" smtClean="0">
              <a:latin typeface="Calibri" pitchFamily="34" charset="0"/>
              <a:cs typeface="Arial" charset="0"/>
            </a:endParaRPr>
          </a:p>
          <a:p>
            <a:pPr marL="0" indent="0" algn="just" eaLnBrk="1" hangingPunct="1">
              <a:lnSpc>
                <a:spcPct val="115000"/>
              </a:lnSpc>
              <a:buFont typeface="Arial" charset="0"/>
              <a:buNone/>
            </a:pPr>
            <a:endParaRPr lang="fr-FR" sz="1900" smtClean="0">
              <a:latin typeface="Calibri" pitchFamily="34" charset="0"/>
              <a:cs typeface="Arial" charset="0"/>
            </a:endParaRPr>
          </a:p>
        </p:txBody>
      </p:sp>
    </p:spTree>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285750" y="0"/>
            <a:ext cx="8572500" cy="836613"/>
          </a:xfrm>
        </p:spPr>
        <p:txBody>
          <a:bodyPr/>
          <a:lstStyle/>
          <a:p>
            <a:pPr algn="r" rtl="1" eaLnBrk="1" hangingPunct="1"/>
            <a:r>
              <a:rPr lang="ar-LB" b="1" smtClean="0"/>
              <a:t>عدم التمييز</a:t>
            </a:r>
            <a:endParaRPr lang="fr-CH" b="1" smtClean="0"/>
          </a:p>
        </p:txBody>
      </p:sp>
      <p:sp>
        <p:nvSpPr>
          <p:cNvPr id="9219" name="Content Placeholder 2"/>
          <p:cNvSpPr>
            <a:spLocks noGrp="1"/>
          </p:cNvSpPr>
          <p:nvPr>
            <p:ph sz="half" idx="1"/>
          </p:nvPr>
        </p:nvSpPr>
        <p:spPr>
          <a:xfrm>
            <a:off x="323850" y="1339850"/>
            <a:ext cx="4213225" cy="4897438"/>
          </a:xfrm>
        </p:spPr>
        <p:txBody>
          <a:bodyPr/>
          <a:lstStyle/>
          <a:p>
            <a:pPr algn="r" rtl="1" eaLnBrk="1" hangingPunct="1">
              <a:lnSpc>
                <a:spcPct val="80000"/>
              </a:lnSpc>
              <a:buFontTx/>
              <a:buNone/>
            </a:pPr>
            <a:r>
              <a:rPr lang="ar-LB" sz="1900" b="1" dirty="0" smtClean="0"/>
              <a:t>المبدأ التوجيهي 2-1</a:t>
            </a:r>
            <a:endParaRPr lang="en-US" sz="1900" b="1" dirty="0" smtClean="0"/>
          </a:p>
          <a:p>
            <a:pPr algn="r" rtl="1" eaLnBrk="1" hangingPunct="1">
              <a:lnSpc>
                <a:spcPct val="80000"/>
              </a:lnSpc>
              <a:buFontTx/>
              <a:buNone/>
            </a:pPr>
            <a:r>
              <a:rPr lang="ar-LB" sz="1900" dirty="0" smtClean="0"/>
              <a:t>يجب احترام المبادئ ”من قبل الجميع... بصرف النظر عن الوضع القانوني وتطبيقها من دون أي تمييز عدائي“.</a:t>
            </a:r>
            <a:endParaRPr lang="en-US" altLang="ja-JP" sz="1900" dirty="0" smtClean="0"/>
          </a:p>
          <a:p>
            <a:pPr algn="r" rtl="1" eaLnBrk="1" hangingPunct="1">
              <a:lnSpc>
                <a:spcPct val="80000"/>
              </a:lnSpc>
              <a:buFontTx/>
              <a:buNone/>
            </a:pPr>
            <a:r>
              <a:rPr lang="ar-LB" sz="1900" b="1" dirty="0" smtClean="0"/>
              <a:t>المبدأ التوجيهي الرابع</a:t>
            </a:r>
          </a:p>
          <a:p>
            <a:pPr algn="r" rtl="1" eaLnBrk="1" hangingPunct="1">
              <a:lnSpc>
                <a:spcPct val="80000"/>
              </a:lnSpc>
              <a:buFontTx/>
              <a:buAutoNum type="arabicPeriod"/>
            </a:pPr>
            <a:r>
              <a:rPr lang="ar-LB" sz="1900" dirty="0" smtClean="0"/>
              <a:t>يجب ”تطبيقها... من دون أي نوع من أنواع التمييز“.</a:t>
            </a:r>
          </a:p>
          <a:p>
            <a:pPr algn="r" rtl="1" eaLnBrk="1" hangingPunct="1">
              <a:lnSpc>
                <a:spcPct val="80000"/>
              </a:lnSpc>
              <a:buFontTx/>
              <a:buAutoNum type="arabicPeriod"/>
            </a:pPr>
            <a:r>
              <a:rPr lang="ar-LB" sz="1900" dirty="0" smtClean="0"/>
              <a:t>يجب منح بعض المهجّرين ”الحماية والرعاية المطلوبة نظرًا لحالتهم والمعاملة التي تأخذ بعين الإعتبار حاجاتهم الخاصة“.</a:t>
            </a:r>
            <a:endParaRPr lang="it-IT" sz="1900" dirty="0" smtClean="0"/>
          </a:p>
        </p:txBody>
      </p:sp>
      <p:sp>
        <p:nvSpPr>
          <p:cNvPr id="12" name="Segnaposto contenuto 11"/>
          <p:cNvSpPr>
            <a:spLocks noGrp="1"/>
          </p:cNvSpPr>
          <p:nvPr>
            <p:ph sz="half" idx="2"/>
          </p:nvPr>
        </p:nvSpPr>
        <p:spPr>
          <a:xfrm>
            <a:off x="4578350" y="1341438"/>
            <a:ext cx="4314825" cy="3455987"/>
          </a:xfrm>
          <a:solidFill>
            <a:srgbClr val="C0D5EA">
              <a:alpha val="38823"/>
            </a:srgbClr>
          </a:solidFill>
        </p:spPr>
        <p:txBody>
          <a:bodyPr/>
          <a:lstStyle/>
          <a:p>
            <a:pPr marL="0" indent="0" algn="r" rtl="1" eaLnBrk="1" hangingPunct="1">
              <a:buFontTx/>
              <a:buNone/>
            </a:pPr>
            <a:r>
              <a:rPr lang="ar-LB" smtClean="0"/>
              <a:t>المادّة السابعة من قانون جورجيا حول المهجّرين لعام 2014:</a:t>
            </a:r>
          </a:p>
          <a:p>
            <a:pPr marL="0" indent="0" algn="r" rtl="1" eaLnBrk="1" hangingPunct="1">
              <a:buFontTx/>
              <a:buNone/>
            </a:pPr>
            <a:r>
              <a:rPr lang="ar-LB" smtClean="0"/>
              <a:t>”يُمنع التمييز  ضد المهجّرين في ما يتعلّق بالتمتّع بحقوقهم وحرّياتهم بسبب تهجيرهم، أو بسبب عرقهم أو لونهم أو لغتهم أو نوعهم الإجتماعي أو دينهم أو آرائهم السياسية وغير السياسية، أو انتمائهم الوطني أو الإثني أو الإجتماعي، أو أصلهم أو ممتلكاتهم أو مرتبتهم أو عنوانهم“.</a:t>
            </a:r>
          </a:p>
          <a:p>
            <a:pPr marL="0" indent="0" eaLnBrk="1" hangingPunct="1">
              <a:buFontTx/>
              <a:buNone/>
            </a:pPr>
            <a:endParaRPr lang="en-US" smtClean="0"/>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p:cTn id="7" dur="1000" fill="hold"/>
                                        <p:tgtEl>
                                          <p:spTgt spid="9219">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9219">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921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9219">
                                            <p:txEl>
                                              <p:pRg st="1" end="1"/>
                                            </p:txEl>
                                          </p:spTgt>
                                        </p:tgtEl>
                                        <p:attrNameLst>
                                          <p:attrName>style.visibility</p:attrName>
                                        </p:attrNameLst>
                                      </p:cBhvr>
                                      <p:to>
                                        <p:strVal val="visible"/>
                                      </p:to>
                                    </p:set>
                                    <p:anim calcmode="lin" valueType="num">
                                      <p:cBhvr>
                                        <p:cTn id="14" dur="1000" fill="hold"/>
                                        <p:tgtEl>
                                          <p:spTgt spid="9219">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9219">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9219">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9219">
                                            <p:txEl>
                                              <p:pRg st="2" end="2"/>
                                            </p:txEl>
                                          </p:spTgt>
                                        </p:tgtEl>
                                        <p:attrNameLst>
                                          <p:attrName>style.visibility</p:attrName>
                                        </p:attrNameLst>
                                      </p:cBhvr>
                                      <p:to>
                                        <p:strVal val="visible"/>
                                      </p:to>
                                    </p:set>
                                    <p:anim calcmode="lin" valueType="num">
                                      <p:cBhvr>
                                        <p:cTn id="21" dur="1000" fill="hold"/>
                                        <p:tgtEl>
                                          <p:spTgt spid="9219">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9219">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921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9219">
                                            <p:txEl>
                                              <p:pRg st="3" end="3"/>
                                            </p:txEl>
                                          </p:spTgt>
                                        </p:tgtEl>
                                        <p:attrNameLst>
                                          <p:attrName>style.visibility</p:attrName>
                                        </p:attrNameLst>
                                      </p:cBhvr>
                                      <p:to>
                                        <p:strVal val="visible"/>
                                      </p:to>
                                    </p:set>
                                    <p:anim calcmode="lin" valueType="num">
                                      <p:cBhvr>
                                        <p:cTn id="28" dur="1000" fill="hold"/>
                                        <p:tgtEl>
                                          <p:spTgt spid="9219">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9219">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9219">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childTnLst>
                                    <p:set>
                                      <p:cBhvr>
                                        <p:cTn id="34" dur="1" fill="hold">
                                          <p:stCondLst>
                                            <p:cond delay="0"/>
                                          </p:stCondLst>
                                        </p:cTn>
                                        <p:tgtEl>
                                          <p:spTgt spid="9219">
                                            <p:txEl>
                                              <p:pRg st="4" end="4"/>
                                            </p:txEl>
                                          </p:spTgt>
                                        </p:tgtEl>
                                        <p:attrNameLst>
                                          <p:attrName>style.visibility</p:attrName>
                                        </p:attrNameLst>
                                      </p:cBhvr>
                                      <p:to>
                                        <p:strVal val="visible"/>
                                      </p:to>
                                    </p:set>
                                    <p:anim calcmode="lin" valueType="num">
                                      <p:cBhvr>
                                        <p:cTn id="35" dur="1000" fill="hold"/>
                                        <p:tgtEl>
                                          <p:spTgt spid="9219">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9219">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9219">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nodeType="click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 calcmode="lin" valueType="num">
                                      <p:cBhvr>
                                        <p:cTn id="42" dur="1000" fill="hold"/>
                                        <p:tgtEl>
                                          <p:spTgt spid="12">
                                            <p:txEl>
                                              <p:pRg st="0" end="0"/>
                                            </p:txEl>
                                          </p:spTgt>
                                        </p:tgtEl>
                                        <p:attrNameLst>
                                          <p:attrName>ppt_w</p:attrName>
                                        </p:attrNameLst>
                                      </p:cBhvr>
                                      <p:tavLst>
                                        <p:tav tm="0">
                                          <p:val>
                                            <p:strVal val="#ppt_w*0.70"/>
                                          </p:val>
                                        </p:tav>
                                        <p:tav tm="100000">
                                          <p:val>
                                            <p:strVal val="#ppt_w"/>
                                          </p:val>
                                        </p:tav>
                                      </p:tavLst>
                                    </p:anim>
                                    <p:anim calcmode="lin" valueType="num">
                                      <p:cBhvr>
                                        <p:cTn id="43" dur="1000" fill="hold"/>
                                        <p:tgtEl>
                                          <p:spTgt spid="12">
                                            <p:txEl>
                                              <p:pRg st="0" end="0"/>
                                            </p:txEl>
                                          </p:spTgt>
                                        </p:tgtEl>
                                        <p:attrNameLst>
                                          <p:attrName>ppt_h</p:attrName>
                                        </p:attrNameLst>
                                      </p:cBhvr>
                                      <p:tavLst>
                                        <p:tav tm="0">
                                          <p:val>
                                            <p:strVal val="#ppt_h"/>
                                          </p:val>
                                        </p:tav>
                                        <p:tav tm="100000">
                                          <p:val>
                                            <p:strVal val="#ppt_h"/>
                                          </p:val>
                                        </p:tav>
                                      </p:tavLst>
                                    </p:anim>
                                    <p:animEffect transition="in" filter="fade">
                                      <p:cBhvr>
                                        <p:cTn id="44" dur="1000"/>
                                        <p:tgtEl>
                                          <p:spTgt spid="12">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nodeType="clickEffect">
                                  <p:stCondLst>
                                    <p:cond delay="0"/>
                                  </p:stCondLst>
                                  <p:childTnLst>
                                    <p:set>
                                      <p:cBhvr>
                                        <p:cTn id="48" dur="1" fill="hold">
                                          <p:stCondLst>
                                            <p:cond delay="0"/>
                                          </p:stCondLst>
                                        </p:cTn>
                                        <p:tgtEl>
                                          <p:spTgt spid="12">
                                            <p:txEl>
                                              <p:pRg st="1" end="1"/>
                                            </p:txEl>
                                          </p:spTgt>
                                        </p:tgtEl>
                                        <p:attrNameLst>
                                          <p:attrName>style.visibility</p:attrName>
                                        </p:attrNameLst>
                                      </p:cBhvr>
                                      <p:to>
                                        <p:strVal val="visible"/>
                                      </p:to>
                                    </p:set>
                                    <p:anim calcmode="lin" valueType="num">
                                      <p:cBhvr>
                                        <p:cTn id="49" dur="1000" fill="hold"/>
                                        <p:tgtEl>
                                          <p:spTgt spid="12">
                                            <p:txEl>
                                              <p:pRg st="1" end="1"/>
                                            </p:txEl>
                                          </p:spTgt>
                                        </p:tgtEl>
                                        <p:attrNameLst>
                                          <p:attrName>ppt_w</p:attrName>
                                        </p:attrNameLst>
                                      </p:cBhvr>
                                      <p:tavLst>
                                        <p:tav tm="0">
                                          <p:val>
                                            <p:strVal val="#ppt_w*0.70"/>
                                          </p:val>
                                        </p:tav>
                                        <p:tav tm="100000">
                                          <p:val>
                                            <p:strVal val="#ppt_w"/>
                                          </p:val>
                                        </p:tav>
                                      </p:tavLst>
                                    </p:anim>
                                    <p:anim calcmode="lin" valueType="num">
                                      <p:cBhvr>
                                        <p:cTn id="50" dur="1000" fill="hold"/>
                                        <p:tgtEl>
                                          <p:spTgt spid="12">
                                            <p:txEl>
                                              <p:pRg st="1" end="1"/>
                                            </p:txEl>
                                          </p:spTgt>
                                        </p:tgtEl>
                                        <p:attrNameLst>
                                          <p:attrName>ppt_h</p:attrName>
                                        </p:attrNameLst>
                                      </p:cBhvr>
                                      <p:tavLst>
                                        <p:tav tm="0">
                                          <p:val>
                                            <p:strVal val="#ppt_h"/>
                                          </p:val>
                                        </p:tav>
                                        <p:tav tm="100000">
                                          <p:val>
                                            <p:strVal val="#ppt_h"/>
                                          </p:val>
                                        </p:tav>
                                      </p:tavLst>
                                    </p:anim>
                                    <p:animEffect transition="in" filter="fade">
                                      <p:cBhvr>
                                        <p:cTn id="51" dur="10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34963" y="0"/>
            <a:ext cx="8229600" cy="981075"/>
          </a:xfrm>
        </p:spPr>
        <p:txBody>
          <a:bodyPr/>
          <a:lstStyle/>
          <a:p>
            <a:pPr algn="r" rtl="1" eaLnBrk="1" hangingPunct="1"/>
            <a:r>
              <a:rPr lang="ar-LB" b="1" smtClean="0"/>
              <a:t>المجتمعات المضيفة</a:t>
            </a:r>
            <a:endParaRPr lang="fr-CH" b="1" smtClean="0"/>
          </a:p>
        </p:txBody>
      </p:sp>
      <p:sp>
        <p:nvSpPr>
          <p:cNvPr id="26627" name="Content Placeholder 4"/>
          <p:cNvSpPr>
            <a:spLocks noGrp="1"/>
          </p:cNvSpPr>
          <p:nvPr>
            <p:ph sz="half" idx="1"/>
          </p:nvPr>
        </p:nvSpPr>
        <p:spPr>
          <a:xfrm>
            <a:off x="357188" y="1628775"/>
            <a:ext cx="3854450" cy="2952750"/>
          </a:xfrm>
        </p:spPr>
        <p:txBody>
          <a:bodyPr/>
          <a:lstStyle/>
          <a:p>
            <a:pPr algn="r" rtl="1" eaLnBrk="1" hangingPunct="1">
              <a:buFont typeface="Arial" charset="0"/>
              <a:buChar char="•"/>
            </a:pPr>
            <a:r>
              <a:rPr lang="ar-LB" altLang="fr-FR" sz="2000" dirty="0" smtClean="0"/>
              <a:t>لا تشير المبادئ التوجيهية إلى المجتمعات المضيفة</a:t>
            </a:r>
          </a:p>
          <a:p>
            <a:pPr algn="r" rtl="1" eaLnBrk="1" hangingPunct="1">
              <a:buFont typeface="Arial" charset="0"/>
              <a:buChar char="•"/>
            </a:pPr>
            <a:r>
              <a:rPr lang="ar-LB" altLang="fr-FR" sz="2000" dirty="0" smtClean="0"/>
              <a:t>المادتان 3-2-ج و5-5 من اتفاقية كامبالا تدعوان إلى تقييم حاجاتها وأخذها بعين الإعتبار.</a:t>
            </a:r>
            <a:endParaRPr lang="fr-CH" altLang="fr-FR" sz="2000" dirty="0" smtClean="0"/>
          </a:p>
          <a:p>
            <a:pPr eaLnBrk="1" hangingPunct="1">
              <a:buFont typeface="Arial" charset="0"/>
              <a:buChar char="•"/>
            </a:pPr>
            <a:endParaRPr lang="fr-CH" altLang="fr-FR" sz="2000" dirty="0" smtClean="0"/>
          </a:p>
          <a:p>
            <a:pPr eaLnBrk="1" hangingPunct="1">
              <a:buFontTx/>
              <a:buNone/>
            </a:pPr>
            <a:endParaRPr lang="fr-CH" altLang="fr-FR" dirty="0" smtClean="0"/>
          </a:p>
        </p:txBody>
      </p:sp>
      <p:pic>
        <p:nvPicPr>
          <p:cNvPr id="26628" name="Picture 3" descr="C:\Users\jacopo.giorgi\Desktop\KE039195 Tana Delta - KIRA team conduct a youth focus group community discussion in Bulanazi.JPG"/>
          <p:cNvPicPr>
            <a:picLocks noGrp="1" noChangeAspect="1" noChangeArrowheads="1"/>
          </p:cNvPicPr>
          <p:nvPr>
            <p:ph sz="half" idx="2"/>
          </p:nvPr>
        </p:nvPicPr>
        <p:blipFill>
          <a:blip r:embed="rId3" cstate="print"/>
          <a:srcRect/>
          <a:stretch>
            <a:fillRect/>
          </a:stretch>
        </p:blipFill>
        <p:spPr>
          <a:xfrm>
            <a:off x="4514850" y="1268413"/>
            <a:ext cx="4306888" cy="3097212"/>
          </a:xfrm>
          <a:noFill/>
        </p:spPr>
      </p:pic>
      <p:sp>
        <p:nvSpPr>
          <p:cNvPr id="26629" name="Rectangle 1"/>
          <p:cNvSpPr>
            <a:spLocks noChangeArrowheads="1"/>
          </p:cNvSpPr>
          <p:nvPr/>
        </p:nvSpPr>
        <p:spPr bwMode="auto">
          <a:xfrm>
            <a:off x="468313" y="5013325"/>
            <a:ext cx="6983412" cy="1015663"/>
          </a:xfrm>
          <a:prstGeom prst="rect">
            <a:avLst/>
          </a:prstGeom>
          <a:solidFill>
            <a:srgbClr val="C0D5EA">
              <a:alpha val="47058"/>
            </a:srgbClr>
          </a:solidFill>
          <a:ln w="9525">
            <a:noFill/>
            <a:miter lim="800000"/>
            <a:headEnd/>
            <a:tailEnd/>
          </a:ln>
        </p:spPr>
        <p:txBody>
          <a:bodyPr>
            <a:spAutoFit/>
          </a:bodyPr>
          <a:lstStyle/>
          <a:p>
            <a:pPr algn="r" rtl="1"/>
            <a:r>
              <a:rPr lang="ar-LB" sz="2000" dirty="0">
                <a:latin typeface="Century Gothic" pitchFamily="34" charset="0"/>
              </a:rPr>
              <a:t>تشير المادّة </a:t>
            </a:r>
            <a:r>
              <a:rPr lang="ar-LB" sz="2000" dirty="0" smtClean="0">
                <a:latin typeface="Century Gothic" pitchFamily="34" charset="0"/>
              </a:rPr>
              <a:t>4-1-هـ من </a:t>
            </a:r>
            <a:r>
              <a:rPr lang="ar-LB" sz="2000" dirty="0" smtClean="0">
                <a:latin typeface="Century Gothic" pitchFamily="34" charset="0"/>
              </a:rPr>
              <a:t>القانون الكيني </a:t>
            </a:r>
            <a:r>
              <a:rPr lang="ar-LB" sz="2000" dirty="0">
                <a:latin typeface="Century Gothic" pitchFamily="34" charset="0"/>
              </a:rPr>
              <a:t>لسنة 2012 حول المهجّرين والمجتمعات المتأثّرة إلى ما يلي: ”توسيع الحماية والرعاية وفقًا للحاجات إلى المجتمعات التي تحتضن المهجّرين“.</a:t>
            </a:r>
            <a:endParaRPr lang="fr-CH" sz="2000" dirty="0">
              <a:latin typeface="Century Gothic" pitchFamily="34" charset="0"/>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theme/theme1.xml><?xml version="1.0" encoding="utf-8"?>
<a:theme xmlns:a="http://schemas.openxmlformats.org/drawingml/2006/main" name="Percep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7619</TotalTime>
  <Words>1876</Words>
  <Application>Microsoft Office PowerPoint</Application>
  <PresentationFormat>On-screen Show (4:3)</PresentationFormat>
  <Paragraphs>179</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Perception</vt:lpstr>
      <vt:lpstr>من هم المهجّرون وما هي حاجاتهم؟ </vt:lpstr>
      <vt:lpstr>الغايات</vt:lpstr>
      <vt:lpstr>المهجّرون في العالم</vt:lpstr>
      <vt:lpstr>المهجّرون في البلد المعني</vt:lpstr>
      <vt:lpstr>المهجّرون في المبادئ التوجيهية</vt:lpstr>
      <vt:lpstr>الأنماط والديناميّات</vt:lpstr>
      <vt:lpstr>التعريف الواسع في السياسة الصومالية حول المهجّرين</vt:lpstr>
      <vt:lpstr>عدم التمييز</vt:lpstr>
      <vt:lpstr>المجتمعات المضيفة</vt:lpstr>
      <vt:lpstr>Slide 10</vt:lpstr>
      <vt:lpstr> العمر والنوع الإجتماعي والتنوع في اتفاقية كامبالا</vt:lpstr>
      <vt:lpstr>من هم المهجّرون من ذوي الحاجات المحدّدة؟</vt:lpstr>
      <vt:lpstr>Slide 13</vt:lpstr>
      <vt:lpstr>التعريف بالمهجّر في القوانين والسياسات</vt:lpstr>
    </vt:vector>
  </TitlesOfParts>
  <Company>NRC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Federica</dc:creator>
  <cp:lastModifiedBy>Toshiba</cp:lastModifiedBy>
  <cp:revision>325</cp:revision>
  <dcterms:created xsi:type="dcterms:W3CDTF">2008-09-19T08:19:15Z</dcterms:created>
  <dcterms:modified xsi:type="dcterms:W3CDTF">2017-01-19T01:07:46Z</dcterms:modified>
</cp:coreProperties>
</file>