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0"/>
  </p:notesMasterIdLst>
  <p:handoutMasterIdLst>
    <p:handoutMasterId r:id="rId11"/>
  </p:handoutMasterIdLst>
  <p:sldIdLst>
    <p:sldId id="326" r:id="rId2"/>
    <p:sldId id="309" r:id="rId3"/>
    <p:sldId id="337" r:id="rId4"/>
    <p:sldId id="336" r:id="rId5"/>
    <p:sldId id="340" r:id="rId6"/>
    <p:sldId id="341" r:id="rId7"/>
    <p:sldId id="342" r:id="rId8"/>
    <p:sldId id="313"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D5EA"/>
    <a:srgbClr val="FF0000"/>
    <a:srgbClr val="CC3300"/>
    <a:srgbClr val="003366"/>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719" autoAdjust="0"/>
  </p:normalViewPr>
  <p:slideViewPr>
    <p:cSldViewPr>
      <p:cViewPr>
        <p:scale>
          <a:sx n="80" d="100"/>
          <a:sy n="80" d="100"/>
        </p:scale>
        <p:origin x="-403" y="2011"/>
      </p:cViewPr>
      <p:guideLst>
        <p:guide orient="horz" pos="2160"/>
        <p:guide pos="2880"/>
      </p:guideLst>
    </p:cSldViewPr>
  </p:slideViewPr>
  <p:outlineViewPr>
    <p:cViewPr>
      <p:scale>
        <a:sx n="33" d="100"/>
        <a:sy n="33" d="100"/>
      </p:scale>
      <p:origin x="0" y="0"/>
    </p:cViewPr>
  </p:outlineViewPr>
  <p:notesTextViewPr>
    <p:cViewPr>
      <p:scale>
        <a:sx n="125" d="100"/>
        <a:sy n="125" d="100"/>
      </p:scale>
      <p:origin x="0" y="374"/>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p14="http://schemas.microsoft.com/office/powerpoint/2010/main" xmlns=""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p14="http://schemas.microsoft.com/office/powerpoint/2010/main" xmlns=""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just" rtl="1">
              <a:lnSpc>
                <a:spcPct val="107000"/>
              </a:lnSpc>
              <a:spcAft>
                <a:spcPts val="800"/>
              </a:spcAft>
              <a:tabLst>
                <a:tab pos="5940425" algn="l"/>
              </a:tabLst>
            </a:pPr>
            <a:r>
              <a:rPr lang="ar-LB" dirty="0" smtClean="0">
                <a:latin typeface="Calibri" charset="0"/>
                <a:ea typeface="MS PGothic" charset="0"/>
              </a:rPr>
              <a:t>قريبًا،  على المعنيين الإختيار بين اعتماد أداة محددة حول التهجير أو تعديلات على التشريعات الموجودة. في حال اعتمدوا أداة جديدة، عليهم ايضًا الإختيار بين أ) نوعها وب) تغطيتها لكافة مراحل التهجير وأسبابها أو التركيز على مسائل معيّنة.</a:t>
            </a:r>
          </a:p>
          <a:p>
            <a:pPr algn="just" rtl="1">
              <a:lnSpc>
                <a:spcPct val="107000"/>
              </a:lnSpc>
              <a:spcAft>
                <a:spcPts val="800"/>
              </a:spcAft>
              <a:tabLst>
                <a:tab pos="5940425" algn="l"/>
              </a:tabLst>
            </a:pPr>
            <a:r>
              <a:rPr lang="ar-LB" dirty="0" smtClean="0">
                <a:latin typeface="Calibri" charset="0"/>
                <a:ea typeface="MS PGothic" charset="0"/>
              </a:rPr>
              <a:t>تحلّل هذه الجلسة سيّئات وحسنات</a:t>
            </a:r>
            <a:r>
              <a:rPr lang="ar-LB" baseline="0" dirty="0" smtClean="0">
                <a:latin typeface="Calibri" charset="0"/>
                <a:ea typeface="MS PGothic" charset="0"/>
              </a:rPr>
              <a:t> الخيارات المختلفة وتُختتم بتعبير المشاركين عن تفضيلاتهم</a:t>
            </a:r>
            <a:endParaRPr lang="fr-FR" dirty="0">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28600" indent="-228600"/>
            <a:endParaRPr lang="it-IT"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defRPr/>
            </a:pPr>
            <a:r>
              <a:rPr lang="ar-LB" altLang="fr-FR" sz="2400" kern="1200" dirty="0" smtClean="0">
                <a:solidFill>
                  <a:schemeClr val="tx1"/>
                </a:solidFill>
                <a:latin typeface="Arial" pitchFamily="34" charset="0"/>
                <a:ea typeface="MS PGothic" panose="020B0600070205080204" pitchFamily="34" charset="-128"/>
                <a:cs typeface="MS PGothic" charset="0"/>
              </a:rPr>
              <a:t>في أغلب الأحيان،</a:t>
            </a:r>
            <a:r>
              <a:rPr lang="ar-LB" altLang="fr-FR" sz="2400" kern="1200" baseline="0" dirty="0" smtClean="0">
                <a:solidFill>
                  <a:schemeClr val="tx1"/>
                </a:solidFill>
                <a:latin typeface="Arial" pitchFamily="34" charset="0"/>
                <a:ea typeface="MS PGothic" panose="020B0600070205080204" pitchFamily="34" charset="-128"/>
                <a:cs typeface="MS PGothic" charset="0"/>
              </a:rPr>
              <a:t> المراجعة القانونية هي التي ترسم القرارات التي ستتّخذ:</a:t>
            </a:r>
            <a:endParaRPr lang="en-GB" altLang="fr-FR" sz="2400" b="1" kern="1200" dirty="0" smtClean="0">
              <a:solidFill>
                <a:schemeClr val="tx1"/>
              </a:solidFill>
              <a:latin typeface="Arial" pitchFamily="34" charset="0"/>
              <a:ea typeface="MS PGothic" panose="020B0600070205080204" pitchFamily="34" charset="-128"/>
              <a:cs typeface="MS PGothic" charset="0"/>
            </a:endParaRPr>
          </a:p>
          <a:p>
            <a:pPr algn="r" rtl="1">
              <a:defRPr/>
            </a:pPr>
            <a:endParaRPr lang="ar-LB" altLang="fr-FR" sz="2400" b="1"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altLang="fr-FR" sz="2400" b="1" kern="1200" dirty="0" smtClean="0">
                <a:solidFill>
                  <a:schemeClr val="tx1"/>
                </a:solidFill>
                <a:latin typeface="Arial" pitchFamily="34" charset="0"/>
                <a:ea typeface="MS PGothic" panose="020B0600070205080204" pitchFamily="34" charset="-128"/>
                <a:cs typeface="MS PGothic" charset="0"/>
              </a:rPr>
              <a:t>المدى</a:t>
            </a:r>
          </a:p>
          <a:p>
            <a:pPr algn="r" rtl="1">
              <a:defRPr/>
            </a:pPr>
            <a:r>
              <a:rPr lang="ar-LB" altLang="fr-FR" sz="2400" b="0" kern="1200" dirty="0" smtClean="0">
                <a:solidFill>
                  <a:schemeClr val="tx1"/>
                </a:solidFill>
                <a:latin typeface="Arial" pitchFamily="34" charset="0"/>
                <a:ea typeface="MS PGothic" panose="020B0600070205080204" pitchFamily="34" charset="-128"/>
                <a:cs typeface="MS PGothic" charset="0"/>
              </a:rPr>
              <a:t>هل ستتناول الأداة وضعًا</a:t>
            </a:r>
            <a:r>
              <a:rPr lang="ar-LB" altLang="fr-FR" sz="2400" b="0" kern="1200" baseline="0" dirty="0" smtClean="0">
                <a:solidFill>
                  <a:schemeClr val="tx1"/>
                </a:solidFill>
                <a:latin typeface="Arial" pitchFamily="34" charset="0"/>
                <a:ea typeface="MS PGothic" panose="020B0600070205080204" pitchFamily="34" charset="-128"/>
                <a:cs typeface="MS PGothic" charset="0"/>
              </a:rPr>
              <a:t> محددًا أو ستعالج السيناريوهات الحالية والمستقبلية للتهجير؟</a:t>
            </a:r>
          </a:p>
          <a:p>
            <a:pPr algn="r" rtl="1">
              <a:defRPr/>
            </a:pPr>
            <a:endParaRPr lang="ar-LB" altLang="fr-FR" sz="2400" b="0" kern="1200" baseline="0" dirty="0" smtClean="0">
              <a:solidFill>
                <a:schemeClr val="tx1"/>
              </a:solidFill>
              <a:latin typeface="Arial" pitchFamily="34" charset="0"/>
              <a:ea typeface="MS PGothic" panose="020B0600070205080204" pitchFamily="34" charset="-128"/>
              <a:cs typeface="MS PGothic" charset="0"/>
            </a:endParaRPr>
          </a:p>
          <a:p>
            <a:pPr algn="r" rtl="1">
              <a:defRPr/>
            </a:pPr>
            <a:r>
              <a:rPr lang="ar-LB" altLang="fr-FR" sz="2400" b="1" kern="1200" baseline="0" dirty="0" smtClean="0">
                <a:solidFill>
                  <a:schemeClr val="tx1"/>
                </a:solidFill>
                <a:latin typeface="Arial" pitchFamily="34" charset="0"/>
                <a:ea typeface="MS PGothic" panose="020B0600070205080204" pitchFamily="34" charset="-128"/>
                <a:cs typeface="MS PGothic" charset="0"/>
              </a:rPr>
              <a:t>التنظيم الشامل</a:t>
            </a:r>
          </a:p>
          <a:p>
            <a:pPr algn="r" rtl="1">
              <a:defRPr/>
            </a:pPr>
            <a:r>
              <a:rPr lang="ar-LB" altLang="fr-FR" sz="2400" b="0" kern="1200" baseline="0" dirty="0" smtClean="0">
                <a:solidFill>
                  <a:schemeClr val="tx1"/>
                </a:solidFill>
                <a:latin typeface="Arial" pitchFamily="34" charset="0"/>
                <a:ea typeface="MS PGothic" panose="020B0600070205080204" pitchFamily="34" charset="-128"/>
                <a:cs typeface="MS PGothic" charset="0"/>
              </a:rPr>
              <a:t>-يغطّي جميع اسباب وجميع حالات التهجير</a:t>
            </a:r>
          </a:p>
          <a:p>
            <a:pPr algn="r" rtl="1">
              <a:defRPr/>
            </a:pPr>
            <a:r>
              <a:rPr lang="ar-LB" altLang="fr-FR" sz="2400" b="0" kern="1200" baseline="0" dirty="0" smtClean="0">
                <a:solidFill>
                  <a:schemeClr val="tx1"/>
                </a:solidFill>
                <a:latin typeface="Arial" pitchFamily="34" charset="0"/>
                <a:ea typeface="MS PGothic" panose="020B0600070205080204" pitchFamily="34" charset="-128"/>
                <a:cs typeface="MS PGothic" charset="0"/>
              </a:rPr>
              <a:t>-يغطّي السيناريوهات الحالية والمستقبلية</a:t>
            </a:r>
          </a:p>
          <a:p>
            <a:pPr algn="r" rtl="1">
              <a:defRPr/>
            </a:pPr>
            <a:r>
              <a:rPr lang="ar-LB" altLang="fr-FR" sz="2400" b="1" kern="1200" baseline="0" dirty="0" smtClean="0">
                <a:solidFill>
                  <a:schemeClr val="tx1"/>
                </a:solidFill>
                <a:latin typeface="Arial" pitchFamily="34" charset="0"/>
                <a:ea typeface="MS PGothic" panose="020B0600070205080204" pitchFamily="34" charset="-128"/>
                <a:cs typeface="MS PGothic" charset="0"/>
              </a:rPr>
              <a:t>= إطار شامل</a:t>
            </a:r>
          </a:p>
          <a:p>
            <a:pPr algn="r" rtl="1">
              <a:defRPr/>
            </a:pPr>
            <a:endParaRPr lang="ar-LB" sz="2400" b="1" kern="1200" baseline="0" dirty="0" smtClean="0">
              <a:solidFill>
                <a:schemeClr val="tx1"/>
              </a:solidFill>
              <a:latin typeface="Arial" pitchFamily="34" charset="0"/>
              <a:ea typeface="MS PGothic" panose="020B0600070205080204" pitchFamily="34" charset="-128"/>
              <a:cs typeface="MS PGothic" charset="0"/>
            </a:endParaRPr>
          </a:p>
          <a:p>
            <a:pPr algn="r" rtl="1">
              <a:defRPr/>
            </a:pPr>
            <a:r>
              <a:rPr lang="ar-LB" sz="2400" b="1" kern="1200" baseline="0" dirty="0" smtClean="0">
                <a:solidFill>
                  <a:schemeClr val="tx1"/>
                </a:solidFill>
                <a:latin typeface="Arial" pitchFamily="34" charset="0"/>
                <a:ea typeface="MS PGothic" panose="020B0600070205080204" pitchFamily="34" charset="-128"/>
                <a:cs typeface="MS PGothic" charset="0"/>
              </a:rPr>
              <a:t>تنظيم محدود</a:t>
            </a:r>
          </a:p>
          <a:p>
            <a:pPr algn="r" rtl="1">
              <a:buFontTx/>
              <a:buChar char="-"/>
              <a:defRPr/>
            </a:pPr>
            <a:r>
              <a:rPr lang="ar-LB" sz="2400" b="0" kern="1200" baseline="0" dirty="0" smtClean="0">
                <a:solidFill>
                  <a:schemeClr val="tx1"/>
                </a:solidFill>
                <a:latin typeface="Arial" pitchFamily="34" charset="0"/>
                <a:ea typeface="MS PGothic" panose="020B0600070205080204" pitchFamily="34" charset="-128"/>
                <a:cs typeface="MS PGothic" charset="0"/>
              </a:rPr>
              <a:t>تحديد مدى أداة أمر ممكن، وفي بعض الأحيان مناسب</a:t>
            </a:r>
          </a:p>
          <a:p>
            <a:pPr algn="r" rtl="1">
              <a:buFontTx/>
              <a:buChar char="-"/>
              <a:defRPr/>
            </a:pPr>
            <a:r>
              <a:rPr lang="ar-LB" sz="1200" b="0" kern="1200" dirty="0" smtClean="0">
                <a:solidFill>
                  <a:schemeClr val="tx1"/>
                </a:solidFill>
                <a:latin typeface="Arial" pitchFamily="34" charset="0"/>
                <a:ea typeface="MS PGothic" panose="020B0600070205080204" pitchFamily="34" charset="-128"/>
                <a:cs typeface="MS PGothic" charset="0"/>
              </a:rPr>
              <a:t>يمكن أن يكون محدودًا لقضية</a:t>
            </a:r>
            <a:r>
              <a:rPr lang="ar-LB" sz="1200" b="0" kern="1200" baseline="0" dirty="0" smtClean="0">
                <a:solidFill>
                  <a:schemeClr val="tx1"/>
                </a:solidFill>
                <a:latin typeface="Arial" pitchFamily="34" charset="0"/>
                <a:ea typeface="MS PGothic" panose="020B0600070205080204" pitchFamily="34" charset="-128"/>
                <a:cs typeface="MS PGothic" charset="0"/>
              </a:rPr>
              <a:t> معيّنة أو مرحلة معيّنة أو منطقة جغرافية محدّدة أو فترة زمنية أو مسألة معيّنة</a:t>
            </a:r>
          </a:p>
          <a:p>
            <a:pPr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يجب التنبّه والتأكّد من أنّ هذه التحديدات ليست تمييزية</a:t>
            </a:r>
          </a:p>
          <a:p>
            <a:pPr algn="r" rtl="1">
              <a:buFontTx/>
              <a:buChar char="-"/>
              <a:defRPr/>
            </a:pPr>
            <a:endParaRPr lang="ar-LB" altLang="fr-FR" sz="1200" b="0" kern="1200" baseline="0" dirty="0" smtClean="0">
              <a:solidFill>
                <a:schemeClr val="tx1"/>
              </a:solidFill>
              <a:latin typeface="Arial" pitchFamily="34" charset="0"/>
              <a:ea typeface="MS PGothic" panose="020B0600070205080204" pitchFamily="34" charset="-128"/>
              <a:cs typeface="MS PGothic" charset="0"/>
            </a:endParaRPr>
          </a:p>
          <a:p>
            <a:pPr algn="r" rtl="1">
              <a:buFontTx/>
              <a:buNone/>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أمثلة عن تنظيمات محدودة:</a:t>
            </a:r>
          </a:p>
          <a:p>
            <a:pPr algn="r" rtl="1">
              <a:buFontTx/>
              <a:buNone/>
              <a:defRPr/>
            </a:pPr>
            <a:endParaRPr lang="ar-LB" altLang="fr-FR" sz="1200" b="0" kern="1200" baseline="0" dirty="0" smtClean="0">
              <a:solidFill>
                <a:schemeClr val="tx1"/>
              </a:solidFill>
              <a:latin typeface="Arial" pitchFamily="34" charset="0"/>
              <a:ea typeface="MS PGothic" panose="020B0600070205080204" pitchFamily="34" charset="-128"/>
              <a:cs typeface="MS PGothic" charset="0"/>
            </a:endParaRP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القانون رقم 5233 حول التعويضات عن الأضرار التي وقعت بسبب الإرهاب ومكافحة الإرهاب في تركيا سنة 2004</a:t>
            </a: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السياسة الوطنية حول إعادة التوطين وإعادة التأهيل لعائلات متأثّرة بمشاريع، الهند، 2003</a:t>
            </a: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قانون مواجهة الأعاصير على المستوى التربوي، الولايات المتحدة، 2006: اعتمد بعد إعصار كاترينا للتأكّد من أنّ الأطفال في العائلات التي تهجّرت استطاعوا الإلتحاق بالمدارس</a:t>
            </a: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برنامج الإغاثة للمهجّرين بسبب النزاع، النيبال، 2004</a:t>
            </a: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معايير إعادة الإسكان للمهجّرين، أنغولا، 2001</a:t>
            </a:r>
          </a:p>
          <a:p>
            <a:pPr algn="r" rtl="1">
              <a:buFontTx/>
              <a:buChar char="-"/>
              <a:defRPr/>
            </a:pPr>
            <a:r>
              <a:rPr lang="ar-LB" altLang="fr-FR" sz="1200" b="0" kern="1200" baseline="0" dirty="0" smtClean="0">
                <a:solidFill>
                  <a:schemeClr val="tx1"/>
                </a:solidFill>
                <a:latin typeface="Arial" pitchFamily="34" charset="0"/>
                <a:ea typeface="MS PGothic" panose="020B0600070205080204" pitchFamily="34" charset="-128"/>
                <a:cs typeface="MS PGothic" charset="0"/>
              </a:rPr>
              <a:t>استراتيجية حماية للأشخاص المتأثرين بالكوارث في المناطق القبلية الواقعة تحت الإدارة الفدرالية، باكستان، 2013</a:t>
            </a:r>
          </a:p>
          <a:p>
            <a:pPr algn="r" rtl="1">
              <a:buFontTx/>
              <a:buChar char="-"/>
              <a:defRPr/>
            </a:pPr>
            <a:endParaRPr lang="en-GB" altLang="fr-FR" sz="1200" kern="1200" dirty="0" smtClean="0">
              <a:solidFill>
                <a:schemeClr val="tx1"/>
              </a:solidFill>
              <a:latin typeface="Arial" pitchFamily="34" charset="0"/>
              <a:ea typeface="MS PGothic" panose="020B0600070205080204" pitchFamily="34" charset="-128"/>
              <a:cs typeface="MS PGothic" charset="0"/>
            </a:endParaRPr>
          </a:p>
          <a:p>
            <a:pPr>
              <a:defRPr/>
            </a:pPr>
            <a:endParaRPr lang="en-GB" sz="1200"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sz="2600" b="1" kern="1200" dirty="0" smtClean="0">
                <a:solidFill>
                  <a:schemeClr val="tx1"/>
                </a:solidFill>
                <a:latin typeface="Arial" pitchFamily="34" charset="0"/>
                <a:ea typeface="MS PGothic" panose="020B0600070205080204" pitchFamily="34" charset="-128"/>
                <a:cs typeface="MS PGothic" charset="0"/>
              </a:rPr>
              <a:t>ما هو الحد الأدنى لمدى</a:t>
            </a:r>
            <a:r>
              <a:rPr lang="ar-LB" sz="2600" b="1" kern="1200" baseline="0" dirty="0" smtClean="0">
                <a:solidFill>
                  <a:schemeClr val="tx1"/>
                </a:solidFill>
                <a:latin typeface="Arial" pitchFamily="34" charset="0"/>
                <a:ea typeface="MS PGothic" panose="020B0600070205080204" pitchFamily="34" charset="-128"/>
                <a:cs typeface="MS PGothic" charset="0"/>
              </a:rPr>
              <a:t> أداة؟</a:t>
            </a:r>
          </a:p>
          <a:p>
            <a:pPr algn="r" rtl="1">
              <a:buFontTx/>
              <a:buChar char="-"/>
              <a:defRPr/>
            </a:pPr>
            <a:r>
              <a:rPr lang="ar-LB" sz="1200" kern="1200" dirty="0" smtClean="0">
                <a:solidFill>
                  <a:schemeClr val="tx1"/>
                </a:solidFill>
                <a:latin typeface="Arial" pitchFamily="34" charset="0"/>
                <a:ea typeface="MS PGothic" panose="020B0600070205080204" pitchFamily="34" charset="-128"/>
                <a:cs typeface="MS PGothic" charset="0"/>
              </a:rPr>
              <a:t>جميع التحدّيات في الوضع الحالي؟</a:t>
            </a:r>
          </a:p>
          <a:p>
            <a:pPr algn="r" rtl="1">
              <a:buFontTx/>
              <a:buChar char="-"/>
              <a:defRPr/>
            </a:pPr>
            <a:r>
              <a:rPr lang="ar-LB" sz="1200" kern="1200" dirty="0" smtClean="0">
                <a:solidFill>
                  <a:schemeClr val="tx1"/>
                </a:solidFill>
                <a:latin typeface="Arial" pitchFamily="34" charset="0"/>
                <a:ea typeface="MS PGothic" panose="020B0600070205080204" pitchFamily="34" charset="-128"/>
                <a:cs typeface="MS PGothic" charset="0"/>
              </a:rPr>
              <a:t>مرونة وأقلمة للأوضاع المتغيرة؟</a:t>
            </a:r>
          </a:p>
          <a:p>
            <a:pPr algn="r" rtl="1">
              <a:buFontTx/>
              <a:buChar char="-"/>
              <a:defRPr/>
            </a:pPr>
            <a:r>
              <a:rPr lang="ar-LB" sz="1200" kern="1200" dirty="0" smtClean="0">
                <a:solidFill>
                  <a:schemeClr val="tx1"/>
                </a:solidFill>
                <a:latin typeface="Arial" pitchFamily="34" charset="0"/>
                <a:ea typeface="MS PGothic" panose="020B0600070205080204" pitchFamily="34" charset="-128"/>
                <a:cs typeface="MS PGothic" charset="0"/>
              </a:rPr>
              <a:t>موجّهة نحو الحلول</a:t>
            </a:r>
            <a:r>
              <a:rPr lang="ar-LB" sz="1200" kern="1200" baseline="0" dirty="0" smtClean="0">
                <a:solidFill>
                  <a:schemeClr val="tx1"/>
                </a:solidFill>
                <a:latin typeface="Arial" pitchFamily="34" charset="0"/>
                <a:ea typeface="MS PGothic" panose="020B0600070205080204" pitchFamily="34" charset="-128"/>
                <a:cs typeface="MS PGothic" charset="0"/>
              </a:rPr>
              <a:t> المستدامة أو نحو مسألة محدّدة أخرى؟</a:t>
            </a:r>
          </a:p>
          <a:p>
            <a:pPr algn="r" rtl="1">
              <a:buFontTx/>
              <a:buChar char="-"/>
              <a:defRPr/>
            </a:pPr>
            <a:r>
              <a:rPr lang="ar-LB" sz="1200" kern="1200" baseline="0" dirty="0" smtClean="0">
                <a:solidFill>
                  <a:schemeClr val="tx1"/>
                </a:solidFill>
                <a:latin typeface="Arial" pitchFamily="34" charset="0"/>
                <a:ea typeface="MS PGothic" panose="020B0600070205080204" pitchFamily="34" charset="-128"/>
                <a:cs typeface="MS PGothic" charset="0"/>
              </a:rPr>
              <a:t>مزيج مما سبق؟</a:t>
            </a:r>
            <a:endParaRPr lang="en-GB" sz="1200" kern="1200" dirty="0">
              <a:solidFill>
                <a:schemeClr val="tx1"/>
              </a:solidFill>
              <a:latin typeface="Arial" pitchFamily="34" charset="0"/>
              <a:ea typeface="MS PGothic" panose="020B0600070205080204" pitchFamily="34" charset="-128"/>
              <a:cs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lnSpc>
                <a:spcPct val="80000"/>
              </a:lnSpc>
            </a:pPr>
            <a:r>
              <a:rPr lang="ar-LB" b="0" dirty="0" smtClean="0">
                <a:latin typeface="Arial" charset="0"/>
                <a:ea typeface="MS PGothic" charset="0"/>
              </a:rPr>
              <a:t>تغطّي</a:t>
            </a:r>
            <a:r>
              <a:rPr lang="ar-LB" b="0" baseline="0" dirty="0" smtClean="0">
                <a:latin typeface="Arial" charset="0"/>
                <a:ea typeface="MS PGothic" charset="0"/>
              </a:rPr>
              <a:t> </a:t>
            </a:r>
            <a:r>
              <a:rPr lang="ar-LB" b="1" baseline="0" dirty="0" smtClean="0">
                <a:latin typeface="Arial" charset="0"/>
                <a:ea typeface="MS PGothic" charset="0"/>
              </a:rPr>
              <a:t>الأدوات الشاملة</a:t>
            </a:r>
            <a:r>
              <a:rPr lang="ar-LB" b="0" baseline="0" dirty="0" smtClean="0">
                <a:latin typeface="Arial" charset="0"/>
                <a:ea typeface="MS PGothic" charset="0"/>
              </a:rPr>
              <a:t> كما تلك المعتمدة في أفغانستان وكولومبيا وكينيا وأوغندا وأوكرانيا واليمن، والتي ستعتمد قريبًا في الصومال وأرض الصومال، جميع مسائل التهجير وتتناول جميع الميادين التي تحتاج إلى تنزيم. إنّ حسنات أداة كهذه تشمل ما يلي:</a:t>
            </a:r>
          </a:p>
          <a:p>
            <a:pPr algn="r" rtl="1">
              <a:lnSpc>
                <a:spcPct val="80000"/>
              </a:lnSpc>
              <a:buFontTx/>
              <a:buChar char="-"/>
            </a:pPr>
            <a:r>
              <a:rPr lang="ar-LB" b="0" baseline="0" dirty="0" smtClean="0">
                <a:latin typeface="Arial" charset="0"/>
                <a:ea typeface="MS PGothic" charset="0"/>
              </a:rPr>
              <a:t>تعالج التهجير بطريقة شاملة ومتناسقة</a:t>
            </a:r>
          </a:p>
          <a:p>
            <a:pPr algn="r" rtl="1">
              <a:lnSpc>
                <a:spcPct val="80000"/>
              </a:lnSpc>
              <a:buFontTx/>
              <a:buChar char="-"/>
            </a:pPr>
            <a:r>
              <a:rPr lang="ar-LB" b="0" baseline="0" dirty="0" smtClean="0">
                <a:latin typeface="Arial" charset="0"/>
                <a:ea typeface="MS PGothic" charset="0"/>
              </a:rPr>
              <a:t>تحدّ من خطر النواقص</a:t>
            </a:r>
          </a:p>
          <a:p>
            <a:pPr algn="r" rtl="1">
              <a:lnSpc>
                <a:spcPct val="80000"/>
              </a:lnSpc>
              <a:buFontTx/>
              <a:buChar char="-"/>
            </a:pPr>
            <a:r>
              <a:rPr lang="ar-LB" b="0" baseline="0" dirty="0" smtClean="0">
                <a:latin typeface="Arial" charset="0"/>
                <a:ea typeface="MS PGothic" charset="0"/>
              </a:rPr>
              <a:t>هي أكثر مرونة من ناحية الإطار والمدى</a:t>
            </a:r>
          </a:p>
          <a:p>
            <a:pPr algn="r" rtl="1">
              <a:lnSpc>
                <a:spcPct val="80000"/>
              </a:lnSpc>
              <a:buFontTx/>
              <a:buChar char="-"/>
            </a:pPr>
            <a:r>
              <a:rPr lang="ar-LB" b="0" baseline="0" dirty="0" smtClean="0">
                <a:latin typeface="Arial" charset="0"/>
                <a:ea typeface="MS PGothic" charset="0"/>
              </a:rPr>
              <a:t>هي أسهل للمراقبة من ناحية التطبيق</a:t>
            </a:r>
          </a:p>
          <a:p>
            <a:pPr algn="r" rtl="1">
              <a:lnSpc>
                <a:spcPct val="80000"/>
              </a:lnSpc>
              <a:buFontTx/>
              <a:buChar char="-"/>
            </a:pPr>
            <a:endParaRPr lang="ar-LB" b="0" baseline="0" dirty="0" smtClean="0">
              <a:latin typeface="Arial" charset="0"/>
              <a:ea typeface="MS PGothic" charset="0"/>
            </a:endParaRPr>
          </a:p>
          <a:p>
            <a:pPr algn="r" rtl="1">
              <a:lnSpc>
                <a:spcPct val="80000"/>
              </a:lnSpc>
              <a:buFontTx/>
              <a:buNone/>
            </a:pPr>
            <a:r>
              <a:rPr lang="ar-LB" b="0" baseline="0" dirty="0" smtClean="0">
                <a:latin typeface="Arial" charset="0"/>
                <a:ea typeface="MS PGothic" charset="0"/>
              </a:rPr>
              <a:t>أمّا سيّئاتها فهي كالتالي:</a:t>
            </a:r>
          </a:p>
          <a:p>
            <a:pPr algn="r" rtl="1">
              <a:lnSpc>
                <a:spcPct val="80000"/>
              </a:lnSpc>
              <a:buFontTx/>
              <a:buNone/>
            </a:pPr>
            <a:r>
              <a:rPr lang="ar-LB" b="0" baseline="0" dirty="0" smtClean="0">
                <a:latin typeface="Arial" charset="0"/>
                <a:ea typeface="MS PGothic" charset="0"/>
              </a:rPr>
              <a:t>- تعني طبيعتها العابرة للميادين أنّه يجب إشراك عدد كبير من الهيئات، الأمر الذي قد يتسبب بعوائق وتأخير وصعوبات في تملّك الآلية</a:t>
            </a:r>
          </a:p>
          <a:p>
            <a:pPr algn="r" rtl="1">
              <a:lnSpc>
                <a:spcPct val="80000"/>
              </a:lnSpc>
              <a:buFontTx/>
              <a:buChar char="-"/>
            </a:pPr>
            <a:r>
              <a:rPr lang="ar-LB" b="0" baseline="0" dirty="0" smtClean="0">
                <a:latin typeface="Arial" charset="0"/>
                <a:ea typeface="MS PGothic" charset="0"/>
              </a:rPr>
              <a:t>قد يكون هناك مقاومة سياسية لإنشاء هذا النوع من الأدوات</a:t>
            </a:r>
          </a:p>
          <a:p>
            <a:pPr algn="r" rtl="1">
              <a:lnSpc>
                <a:spcPct val="80000"/>
              </a:lnSpc>
              <a:buFontTx/>
              <a:buChar char="-"/>
            </a:pPr>
            <a:endParaRPr lang="ar-LB" b="0" baseline="0" dirty="0" smtClean="0">
              <a:latin typeface="Arial" charset="0"/>
              <a:ea typeface="MS PGothic" charset="0"/>
            </a:endParaRPr>
          </a:p>
          <a:p>
            <a:pPr algn="r" rtl="1">
              <a:lnSpc>
                <a:spcPct val="80000"/>
              </a:lnSpc>
              <a:buFontTx/>
              <a:buNone/>
            </a:pPr>
            <a:r>
              <a:rPr lang="ar-LB" b="0" baseline="0" dirty="0" smtClean="0">
                <a:latin typeface="Arial" charset="0"/>
                <a:ea typeface="MS PGothic" charset="0"/>
              </a:rPr>
              <a:t>مثال: نيجيريا؟</a:t>
            </a:r>
          </a:p>
          <a:p>
            <a:pPr>
              <a:lnSpc>
                <a:spcPct val="80000"/>
              </a:lnSpc>
            </a:pPr>
            <a:endParaRPr lang="ar-LB" sz="1200" dirty="0" smtClean="0">
              <a:latin typeface="Arial" charset="0"/>
              <a:ea typeface="MS PGothic" charset="0"/>
            </a:endParaRPr>
          </a:p>
          <a:p>
            <a:pPr algn="r" rtl="1">
              <a:lnSpc>
                <a:spcPct val="80000"/>
              </a:lnSpc>
            </a:pPr>
            <a:r>
              <a:rPr lang="ar-LB" sz="1200" b="1" dirty="0" smtClean="0">
                <a:latin typeface="Arial" charset="0"/>
                <a:ea typeface="MS PGothic" charset="0"/>
              </a:rPr>
              <a:t>تعديل</a:t>
            </a:r>
            <a:r>
              <a:rPr lang="ar-LB" sz="1200" b="0" dirty="0" smtClean="0">
                <a:latin typeface="Arial" charset="0"/>
                <a:ea typeface="MS PGothic" charset="0"/>
              </a:rPr>
              <a:t> القوانين</a:t>
            </a:r>
            <a:r>
              <a:rPr lang="ar-LB" sz="1200" b="0" baseline="0" dirty="0" smtClean="0">
                <a:latin typeface="Arial" charset="0"/>
                <a:ea typeface="MS PGothic" charset="0"/>
              </a:rPr>
              <a:t> والمراسيم والإستراتيجيات وخطط العمل حول مسائل كالرفاه الإجتماعي والتربية، والصحة، والولادات، والتسجيل، والمستندات. تتضمّن الحسنات ما يلي:</a:t>
            </a:r>
          </a:p>
          <a:p>
            <a:pPr algn="r" rtl="1">
              <a:lnSpc>
                <a:spcPct val="80000"/>
              </a:lnSpc>
            </a:pPr>
            <a:endParaRPr lang="ar-LB" sz="1200" b="0" baseline="0" dirty="0" smtClean="0">
              <a:latin typeface="Arial" charset="0"/>
              <a:ea typeface="MS PGothic" charset="0"/>
            </a:endParaRPr>
          </a:p>
          <a:p>
            <a:pPr algn="r" rtl="1">
              <a:lnSpc>
                <a:spcPct val="80000"/>
              </a:lnSpc>
              <a:buFontTx/>
              <a:buChar char="-"/>
            </a:pPr>
            <a:r>
              <a:rPr lang="ar-LB" sz="1200" b="0" baseline="0" dirty="0" smtClean="0">
                <a:latin typeface="Arial" charset="0"/>
                <a:ea typeface="MS PGothic" charset="0"/>
              </a:rPr>
              <a:t>غالبًا ما تكون ملزمة قانونيًّا</a:t>
            </a:r>
          </a:p>
          <a:p>
            <a:pPr algn="r" rtl="1">
              <a:lnSpc>
                <a:spcPct val="80000"/>
              </a:lnSpc>
              <a:buFontTx/>
              <a:buChar char="-"/>
            </a:pPr>
            <a:r>
              <a:rPr lang="ar-LB" sz="1200" b="0" baseline="0" dirty="0" smtClean="0">
                <a:latin typeface="Arial" charset="0"/>
                <a:ea typeface="MS PGothic" charset="0"/>
              </a:rPr>
              <a:t>تشمل بشكل تلقائي الوزارات المعنية لأنّها هي المسؤولة عن تعديل المراسيم التي تقع ضمن صلاحياتها</a:t>
            </a:r>
          </a:p>
          <a:p>
            <a:pPr algn="r" rtl="1">
              <a:lnSpc>
                <a:spcPct val="80000"/>
              </a:lnSpc>
              <a:buFontTx/>
              <a:buChar char="-"/>
            </a:pPr>
            <a:endParaRPr lang="ar-LB" sz="1200" b="0" baseline="0" dirty="0" smtClean="0">
              <a:latin typeface="Arial" charset="0"/>
              <a:ea typeface="MS PGothic" charset="0"/>
            </a:endParaRPr>
          </a:p>
          <a:p>
            <a:pPr algn="r" rtl="1">
              <a:lnSpc>
                <a:spcPct val="80000"/>
              </a:lnSpc>
              <a:buFontTx/>
              <a:buNone/>
            </a:pPr>
            <a:r>
              <a:rPr lang="ar-LB" sz="1200" b="0" baseline="0" dirty="0" smtClean="0">
                <a:latin typeface="Arial" charset="0"/>
                <a:ea typeface="MS PGothic" charset="0"/>
              </a:rPr>
              <a:t>أمّا السيئات فتشمل ما يلي:</a:t>
            </a:r>
          </a:p>
          <a:p>
            <a:pPr algn="r" rtl="1">
              <a:lnSpc>
                <a:spcPct val="80000"/>
              </a:lnSpc>
              <a:buFontTx/>
              <a:buChar char="-"/>
            </a:pPr>
            <a:r>
              <a:rPr lang="ar-LB" sz="1200" dirty="0" smtClean="0">
                <a:latin typeface="Arial" charset="0"/>
                <a:ea typeface="MS PGothic" charset="0"/>
              </a:rPr>
              <a:t>قد</a:t>
            </a:r>
            <a:r>
              <a:rPr lang="ar-LB" sz="1200" baseline="0" dirty="0" smtClean="0">
                <a:latin typeface="Arial" charset="0"/>
                <a:ea typeface="MS PGothic" charset="0"/>
              </a:rPr>
              <a:t> ينجم عنها نواقص</a:t>
            </a:r>
          </a:p>
          <a:p>
            <a:pPr algn="r" rtl="1">
              <a:lnSpc>
                <a:spcPct val="80000"/>
              </a:lnSpc>
              <a:buFontTx/>
              <a:buChar char="-"/>
            </a:pPr>
            <a:r>
              <a:rPr lang="ar-LB" sz="1200" baseline="0" dirty="0" smtClean="0">
                <a:latin typeface="Arial" charset="0"/>
                <a:ea typeface="MS PGothic" charset="0"/>
              </a:rPr>
              <a:t>قد لا تتضمّن آليات للتنسيق والتعاون بين الوزارات</a:t>
            </a:r>
          </a:p>
          <a:p>
            <a:pPr algn="r" rtl="1">
              <a:lnSpc>
                <a:spcPct val="80000"/>
              </a:lnSpc>
              <a:buFontTx/>
              <a:buChar char="-"/>
            </a:pPr>
            <a:r>
              <a:rPr lang="ar-LB" sz="1200" baseline="0" dirty="0" smtClean="0">
                <a:latin typeface="Arial" charset="0"/>
                <a:ea typeface="MS PGothic" charset="0"/>
              </a:rPr>
              <a:t>قد ينتج عنها تحدّيات بسبب النقص في معرفة التهجير وفهمه</a:t>
            </a:r>
          </a:p>
          <a:p>
            <a:pPr algn="r" rtl="1">
              <a:lnSpc>
                <a:spcPct val="80000"/>
              </a:lnSpc>
              <a:buFontTx/>
              <a:buChar char="-"/>
            </a:pPr>
            <a:endParaRPr lang="ar-LB" sz="1200" baseline="0" dirty="0" smtClean="0">
              <a:latin typeface="Arial" charset="0"/>
              <a:ea typeface="MS PGothic" charset="0"/>
            </a:endParaRPr>
          </a:p>
          <a:p>
            <a:pPr algn="r" rtl="1">
              <a:lnSpc>
                <a:spcPct val="80000"/>
              </a:lnSpc>
              <a:buFontTx/>
              <a:buNone/>
            </a:pPr>
            <a:r>
              <a:rPr lang="ar-LB" sz="1200" baseline="0" dirty="0" smtClean="0">
                <a:latin typeface="Arial" charset="0"/>
                <a:ea typeface="MS PGothic" charset="0"/>
              </a:rPr>
              <a:t>في ظروف عديدة، من الممكن لا بل من المفضّل </a:t>
            </a:r>
            <a:r>
              <a:rPr lang="ar-LB" sz="1200" b="1" baseline="0" dirty="0" smtClean="0">
                <a:latin typeface="Arial" charset="0"/>
                <a:ea typeface="MS PGothic" charset="0"/>
              </a:rPr>
              <a:t>المزج بين النموذجين.</a:t>
            </a:r>
          </a:p>
          <a:p>
            <a:pPr>
              <a:lnSpc>
                <a:spcPct val="80000"/>
              </a:lnSpc>
            </a:pPr>
            <a:endParaRPr lang="ar-LB" sz="1200" dirty="0" smtClean="0">
              <a:latin typeface="Arial" charset="0"/>
              <a:ea typeface="MS PGothic" charset="0"/>
            </a:endParaRPr>
          </a:p>
          <a:p>
            <a:pPr algn="r" rtl="1">
              <a:lnSpc>
                <a:spcPct val="80000"/>
              </a:lnSpc>
            </a:pPr>
            <a:r>
              <a:rPr lang="ar-LB" sz="1200" dirty="0" smtClean="0">
                <a:latin typeface="Arial" charset="0"/>
                <a:ea typeface="MS PGothic" charset="0"/>
              </a:rPr>
              <a:t>مثال:</a:t>
            </a:r>
            <a:r>
              <a:rPr lang="ar-LB" sz="1200" baseline="0" dirty="0" smtClean="0">
                <a:latin typeface="Arial" charset="0"/>
                <a:ea typeface="MS PGothic" charset="0"/>
              </a:rPr>
              <a:t> اعتمدت جورحيا قانونها حول الأشخاص المهجّرين قصرًا – الأشخاص المضطهدين سنة 1996. جرى عدد من المراجعات في السنوات اللاحقة من أجل تسهيل التطبيق ومواكبة الظروف المتغيّرة.</a:t>
            </a:r>
          </a:p>
          <a:p>
            <a:pPr algn="r" rtl="1">
              <a:lnSpc>
                <a:spcPct val="80000"/>
              </a:lnSpc>
            </a:pPr>
            <a:endParaRPr lang="ar-LB" sz="1200" baseline="0" dirty="0" smtClean="0">
              <a:latin typeface="Arial" charset="0"/>
              <a:ea typeface="MS PGothic" charset="0"/>
            </a:endParaRPr>
          </a:p>
          <a:p>
            <a:pPr algn="r" rtl="1">
              <a:lnSpc>
                <a:spcPct val="80000"/>
              </a:lnSpc>
            </a:pPr>
            <a:r>
              <a:rPr lang="ar-LB" sz="1200" baseline="0" dirty="0" smtClean="0">
                <a:latin typeface="Arial" charset="0"/>
                <a:ea typeface="MS PGothic" charset="0"/>
              </a:rPr>
              <a:t>سنة 2014، اعتمدت الحكومة قانونًا جديدًا عدّل بشكل ملموس التشريع السابق. قرّب تعريف المهجّر مما هو مذكور في المبادئ التوجيهية، ولكنه لا يذهب ابعد من تشريع سنة 1996 في ما يتعلّق بالأسباب. كما أنّه لا يأتي على ذكر الحؤول دون التهجير الذي  تتسبب به الكوارث. البلد الآن في طور تطوير تشريع قطاعي حول المسألة، ويدرس إمكانية ترتيب دستوري داخل وزارة المهجّرين لمعالجة الأمر.</a:t>
            </a:r>
            <a:endParaRPr lang="en-GB" sz="1200" dirty="0" smtClean="0">
              <a:latin typeface="Arial" charset="0"/>
              <a:ea typeface="MS PGothic" charset="0"/>
            </a:endParaRPr>
          </a:p>
          <a:p>
            <a:pPr>
              <a:lnSpc>
                <a:spcPct val="80000"/>
              </a:lnSpc>
            </a:pPr>
            <a:endParaRPr lang="en-GB" sz="1200" dirty="0" smtClean="0">
              <a:latin typeface="Arial" charset="0"/>
              <a:ea typeface="MS PGothic" charset="0"/>
            </a:endParaRPr>
          </a:p>
          <a:p>
            <a:pPr>
              <a:lnSpc>
                <a:spcPct val="80000"/>
              </a:lnSpc>
            </a:pPr>
            <a:endParaRPr lang="en-GB" sz="1200" dirty="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sz="2400" b="1" dirty="0" smtClean="0">
                <a:latin typeface="Arial" charset="0"/>
                <a:ea typeface="MS PGothic" charset="0"/>
              </a:rPr>
              <a:t>الإطار الوطني: </a:t>
            </a:r>
            <a:r>
              <a:rPr lang="ar-LB" sz="2400" b="0" dirty="0" smtClean="0">
                <a:latin typeface="Arial" charset="0"/>
                <a:ea typeface="MS PGothic" charset="0"/>
              </a:rPr>
              <a:t>جميع القوانين والسياسات والإستراتيجيات وخطط العمل.</a:t>
            </a:r>
          </a:p>
          <a:p>
            <a:pPr algn="r" rtl="1"/>
            <a:endParaRPr lang="ar-LB" sz="2400" b="0" dirty="0" smtClean="0">
              <a:latin typeface="Arial" charset="0"/>
              <a:ea typeface="MS PGothic" charset="0"/>
            </a:endParaRPr>
          </a:p>
          <a:p>
            <a:pPr algn="r" rtl="1"/>
            <a:r>
              <a:rPr lang="ar-LB" sz="2400" b="0" dirty="0" smtClean="0">
                <a:latin typeface="Arial" charset="0"/>
                <a:ea typeface="MS PGothic" charset="0"/>
              </a:rPr>
              <a:t>لا تتعارض القوانين الوطنية</a:t>
            </a:r>
            <a:r>
              <a:rPr lang="ar-LB" sz="2400" b="0" baseline="0" dirty="0" smtClean="0">
                <a:latin typeface="Arial" charset="0"/>
                <a:ea typeface="MS PGothic" charset="0"/>
              </a:rPr>
              <a:t> والسياسات والإستراتيجيات بل على العكس تتكامل.</a:t>
            </a:r>
          </a:p>
          <a:p>
            <a:pPr algn="r" rtl="1"/>
            <a:endParaRPr lang="ar-LB" sz="2400" b="0" baseline="0" dirty="0" smtClean="0">
              <a:latin typeface="Arial" charset="0"/>
              <a:ea typeface="MS PGothic" charset="0"/>
            </a:endParaRPr>
          </a:p>
          <a:p>
            <a:pPr algn="r" rtl="1"/>
            <a:r>
              <a:rPr lang="ar-LB" sz="2400" b="0" baseline="0" dirty="0" smtClean="0">
                <a:latin typeface="Arial" charset="0"/>
                <a:ea typeface="MS PGothic" charset="0"/>
              </a:rPr>
              <a:t>يعكس الإختلاف في أنواع الأدوات لاختلافات في الحاجات.</a:t>
            </a:r>
          </a:p>
          <a:p>
            <a:pPr algn="r" rtl="1"/>
            <a:endParaRPr lang="ar-LB" sz="2400" b="0" baseline="0" dirty="0" smtClean="0">
              <a:latin typeface="Arial" charset="0"/>
              <a:ea typeface="MS PGothic" charset="0"/>
            </a:endParaRPr>
          </a:p>
          <a:p>
            <a:pPr algn="r" rtl="1"/>
            <a:r>
              <a:rPr lang="ar-LB" sz="2400" b="1" baseline="0" dirty="0" smtClean="0">
                <a:latin typeface="Arial" charset="0"/>
                <a:ea typeface="MS PGothic" charset="0"/>
              </a:rPr>
              <a:t>القوانين</a:t>
            </a:r>
          </a:p>
          <a:p>
            <a:pPr algn="r" rtl="1"/>
            <a:r>
              <a:rPr lang="ar-LB" sz="2400" b="0" baseline="0" dirty="0" smtClean="0">
                <a:latin typeface="Arial" charset="0"/>
                <a:ea typeface="MS PGothic" charset="0"/>
              </a:rPr>
              <a:t>-تعزز السياسات القائمة من خلال تعديلها أو أقلمتها لتكون متوافقة مع مبادئها وأهدافها</a:t>
            </a:r>
          </a:p>
          <a:p>
            <a:pPr algn="r" rtl="1">
              <a:buFontTx/>
              <a:buChar char="-"/>
            </a:pPr>
            <a:r>
              <a:rPr lang="ar-LB" sz="2400" b="0" baseline="0" dirty="0" smtClean="0">
                <a:latin typeface="Arial" charset="0"/>
                <a:ea typeface="MS PGothic" charset="0"/>
              </a:rPr>
              <a:t>تسمح تطبيق السياسات أو خطط العمل التي تعالج عوائق وفجوات في الإطار القانوني القائم</a:t>
            </a:r>
          </a:p>
          <a:p>
            <a:pPr algn="r" rtl="1">
              <a:buFontTx/>
              <a:buChar char="-"/>
            </a:pPr>
            <a:endParaRPr lang="ar-LB" sz="2400" b="0" baseline="0" dirty="0" smtClean="0">
              <a:latin typeface="Arial" charset="0"/>
              <a:ea typeface="MS PGothic" charset="0"/>
            </a:endParaRPr>
          </a:p>
          <a:p>
            <a:pPr algn="r" rtl="1"/>
            <a:r>
              <a:rPr lang="ar-LB" sz="2400" b="1" dirty="0" smtClean="0">
                <a:latin typeface="Arial" charset="0"/>
                <a:ea typeface="MS PGothic" charset="0"/>
              </a:rPr>
              <a:t>السياسات والإستراتجيات وخطط العمل</a:t>
            </a:r>
          </a:p>
          <a:p>
            <a:pPr algn="r" rtl="1">
              <a:buFontTx/>
              <a:buChar char="-"/>
            </a:pPr>
            <a:r>
              <a:rPr lang="ar-LB" sz="2400" b="0" dirty="0" smtClean="0">
                <a:latin typeface="Arial" charset="0"/>
                <a:ea typeface="MS PGothic" charset="0"/>
              </a:rPr>
              <a:t>تعزّز القوانين الوطنية الموجودة أو الجديد</a:t>
            </a:r>
            <a:r>
              <a:rPr lang="ar-LB" sz="2400" b="0" baseline="0" dirty="0" smtClean="0">
                <a:latin typeface="Arial" charset="0"/>
                <a:ea typeface="MS PGothic" charset="0"/>
              </a:rPr>
              <a:t>ة أو تسهّل تطبيقها</a:t>
            </a:r>
          </a:p>
          <a:p>
            <a:pPr algn="r" rtl="1">
              <a:buFontTx/>
              <a:buChar char="-"/>
            </a:pPr>
            <a:r>
              <a:rPr lang="ar-LB" sz="2400" b="0" baseline="0" dirty="0" smtClean="0">
                <a:latin typeface="Arial" charset="0"/>
                <a:ea typeface="MS PGothic" charset="0"/>
              </a:rPr>
              <a:t>تمهّد الطريق لإقرار قانون في مرحلة لاحقة</a:t>
            </a:r>
          </a:p>
          <a:p>
            <a:pPr algn="r" rtl="1">
              <a:buFontTx/>
              <a:buChar char="-"/>
            </a:pPr>
            <a:endParaRPr lang="ar-LB" sz="2400" b="0" baseline="0" dirty="0" smtClean="0">
              <a:latin typeface="Arial" charset="0"/>
              <a:ea typeface="MS PGothic" charset="0"/>
            </a:endParaRPr>
          </a:p>
          <a:p>
            <a:pPr algn="r" rtl="1">
              <a:buFontTx/>
              <a:buNone/>
            </a:pPr>
            <a:r>
              <a:rPr lang="ar-LB" sz="2400" b="0" baseline="0" dirty="0" smtClean="0">
                <a:latin typeface="Arial" charset="0"/>
                <a:ea typeface="MS PGothic" charset="0"/>
              </a:rPr>
              <a:t>مثال: كينيا</a:t>
            </a:r>
          </a:p>
          <a:p>
            <a:pPr algn="r" rtl="1">
              <a:buFontTx/>
              <a:buNone/>
            </a:pPr>
            <a:r>
              <a:rPr lang="ar-LB" sz="2400" b="0" baseline="0" dirty="0" smtClean="0">
                <a:latin typeface="Arial" charset="0"/>
                <a:ea typeface="MS PGothic" charset="0"/>
              </a:rPr>
              <a:t>حتّى سنة 2008، لم تكن تملك كينيا إطارًا شاملاً ومتناسقًا حول التهجير، وكانت المداخلات مؤقّتة ولا تركّز على المهجّرين بصفتهم هذه. إلاّ أنّ أعمال العنف التي اندلعت بعد إنتخابات 2007 و2008 حضّت السلطات على الإعتراف رسميًا بالظاهرة. تمّ الإعتراف بالحاجة إلى سياسة سنة 2007، لكن آلية تطوير أداة لم يبدأ إلا في سنة 2009.</a:t>
            </a:r>
          </a:p>
          <a:p>
            <a:pPr algn="r" rtl="1">
              <a:buFontTx/>
              <a:buNone/>
            </a:pPr>
            <a:endParaRPr lang="ar-LB" sz="2400" dirty="0" smtClean="0">
              <a:latin typeface="Arial" charset="0"/>
              <a:ea typeface="MS PGothic" charset="0"/>
            </a:endParaRPr>
          </a:p>
          <a:p>
            <a:pPr algn="r" rtl="1">
              <a:buFontTx/>
              <a:buNone/>
            </a:pPr>
            <a:r>
              <a:rPr lang="ar-LB" sz="2400" dirty="0" smtClean="0">
                <a:latin typeface="Arial" charset="0"/>
                <a:ea typeface="MS PGothic" charset="0"/>
              </a:rPr>
              <a:t>اعتمدت المسودة الأولى في أبريل/نيسان 2010، ولكنّها عدّلت فيما بعد على اثر اعتماد الدستور الجديد لاحقًا في السنة. أجري</a:t>
            </a:r>
            <a:r>
              <a:rPr lang="ar-LB" sz="2400" baseline="0" dirty="0" smtClean="0">
                <a:latin typeface="Arial" charset="0"/>
                <a:ea typeface="MS PGothic" charset="0"/>
              </a:rPr>
              <a:t> عندها مراجعة للإطار القائم من أجل المساهمة في تطوير قانون حول تطبيق السياسة. تمّ تعديل السياسة مرّة جديدة سنة 2012 من أجل التوافق مع أحكام القانون الجديد المتعلّق بالأرض مع إرادة في حماية المهجّرين الذين فقدوا أرضهم.</a:t>
            </a:r>
          </a:p>
          <a:p>
            <a:pPr algn="r" rtl="1">
              <a:buFontTx/>
              <a:buNone/>
            </a:pPr>
            <a:endParaRPr lang="ar-LB" sz="2400" baseline="0" dirty="0" smtClean="0">
              <a:latin typeface="Arial" charset="0"/>
              <a:ea typeface="MS PGothic" charset="0"/>
            </a:endParaRPr>
          </a:p>
          <a:p>
            <a:pPr algn="r" rtl="1">
              <a:buFontTx/>
              <a:buNone/>
            </a:pPr>
            <a:r>
              <a:rPr lang="ar-LB" sz="2400" baseline="0" dirty="0" smtClean="0">
                <a:latin typeface="Arial" charset="0"/>
                <a:ea typeface="MS PGothic" charset="0"/>
              </a:rPr>
              <a:t>سنة 2010، عيّن البرلمان لجنة لإعادة إسكان المهجّرين مع تفويض ضمّ صياغة قانون حول التهجير. بدأت اللجنة والمجموعة المعنية بالحماية بالعمل سويًا بالإستناد إلى التقدّم المنجز حتى هذا التاريخ من قبل مجموعة عمل الحماية حول التهجير، الذي كان يعمل حتى هذا الوقت بشكل اساسي مع وزارة البرامج الخاصة – الوزارة التي تهتم بالمهجّرين – ووزارة العدل.</a:t>
            </a:r>
          </a:p>
          <a:p>
            <a:pPr algn="r" rtl="1">
              <a:buFontTx/>
              <a:buNone/>
            </a:pPr>
            <a:endParaRPr lang="ar-LB" sz="2400" baseline="0" dirty="0" smtClean="0">
              <a:latin typeface="Arial" charset="0"/>
              <a:ea typeface="MS PGothic" charset="0"/>
            </a:endParaRPr>
          </a:p>
          <a:p>
            <a:pPr algn="r" rtl="1">
              <a:buFontTx/>
              <a:buNone/>
            </a:pPr>
            <a:r>
              <a:rPr lang="ar-LB" sz="2400" dirty="0" smtClean="0">
                <a:latin typeface="Arial" charset="0"/>
                <a:ea typeface="MS PGothic" charset="0"/>
              </a:rPr>
              <a:t>جرى التناغم بين الآليتين من خلال مجموعة من الإجتماعات الإستشارية وورش التدريب التي أدّت</a:t>
            </a:r>
            <a:r>
              <a:rPr lang="ar-LB" sz="2400" baseline="0" dirty="0" smtClean="0">
                <a:latin typeface="Arial" charset="0"/>
                <a:ea typeface="MS PGothic" charset="0"/>
              </a:rPr>
              <a:t> إلى تعديل القانون القائم. </a:t>
            </a:r>
            <a:r>
              <a:rPr lang="en-GB" sz="2400" dirty="0" smtClean="0">
                <a:latin typeface="Arial" charset="0"/>
                <a:ea typeface="MS PGothic" charset="0"/>
              </a:rPr>
              <a:t> </a:t>
            </a:r>
            <a:r>
              <a:rPr lang="ar-LB" sz="2400" dirty="0" smtClean="0">
                <a:latin typeface="Arial" charset="0"/>
                <a:ea typeface="MS PGothic" charset="0"/>
              </a:rPr>
              <a:t>اعتُمد التقرير النهائي للجنة في أغسطس/ آب 2012 ووقّع الرئيس</a:t>
            </a:r>
            <a:r>
              <a:rPr lang="ar-LB" sz="2400" baseline="0" dirty="0" smtClean="0">
                <a:latin typeface="Arial" charset="0"/>
                <a:ea typeface="MS PGothic" charset="0"/>
              </a:rPr>
              <a:t> على القانون في ديسمبر/ كانون الأوّل 2012. تبنّت الحكومة بالإجماع السياسة في أكتوبر/ تشرين الأوّل 2012، ولكن من دون اتّخاذ أي خطوات متابعة من أجل اعتمادها النهائي.</a:t>
            </a:r>
          </a:p>
          <a:p>
            <a:pPr algn="r" rtl="1">
              <a:buFontTx/>
              <a:buNone/>
            </a:pPr>
            <a:endParaRPr lang="ar-LB" sz="2400" baseline="0" dirty="0" smtClean="0">
              <a:latin typeface="Arial" charset="0"/>
              <a:ea typeface="MS PGothic" charset="0"/>
            </a:endParaRPr>
          </a:p>
          <a:p>
            <a:pPr algn="r" rtl="1">
              <a:buFontTx/>
              <a:buNone/>
            </a:pPr>
            <a:r>
              <a:rPr lang="ar-LB" sz="2400" dirty="0" smtClean="0">
                <a:latin typeface="Arial" charset="0"/>
                <a:ea typeface="MS PGothic" charset="0"/>
              </a:rPr>
              <a:t>فقدت السياسة</a:t>
            </a:r>
            <a:r>
              <a:rPr lang="ar-LB" sz="2400" baseline="0" dirty="0" smtClean="0">
                <a:latin typeface="Arial" charset="0"/>
                <a:ea typeface="MS PGothic" charset="0"/>
              </a:rPr>
              <a:t> من زخمها بعد نهاية الحالة الطارئة، وكان هناك شعور بأنّ لا حاجة للسياسة القائمة.</a:t>
            </a:r>
            <a:endParaRPr lang="en-GB" sz="2400" dirty="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sz="2400" dirty="0" smtClean="0">
                <a:latin typeface="Arial" charset="0"/>
                <a:ea typeface="MS PGothic" charset="0"/>
              </a:rPr>
              <a:t>غالبًا ما يتطلّب تطوير أداة وطنية قدرات وخبرات إضافية.</a:t>
            </a:r>
            <a:r>
              <a:rPr lang="ar-LB" sz="2400" baseline="0" dirty="0" smtClean="0">
                <a:latin typeface="Arial" charset="0"/>
                <a:ea typeface="MS PGothic" charset="0"/>
              </a:rPr>
              <a:t> في هذه الحالة، يمكن للسلطات الوطنية أن تطلب الدعم من المنسّق الدائم للأمم المتحدة أو نظيراتها في المجتمع الدولي.</a:t>
            </a:r>
          </a:p>
          <a:p>
            <a:pPr algn="r" rtl="1"/>
            <a:endParaRPr lang="ar-LB" sz="2400" dirty="0" smtClean="0">
              <a:latin typeface="Arial" charset="0"/>
              <a:ea typeface="MS PGothic" charset="0"/>
            </a:endParaRPr>
          </a:p>
          <a:p>
            <a:pPr algn="r" rtl="1"/>
            <a:r>
              <a:rPr lang="ar-LB" sz="2400" dirty="0" smtClean="0">
                <a:latin typeface="Arial" charset="0"/>
                <a:ea typeface="MS PGothic" charset="0"/>
              </a:rPr>
              <a:t>يمكن</a:t>
            </a:r>
            <a:r>
              <a:rPr lang="ar-LB" sz="2400" baseline="0" dirty="0" smtClean="0">
                <a:latin typeface="Arial" charset="0"/>
                <a:ea typeface="MS PGothic" charset="0"/>
              </a:rPr>
              <a:t> لهذا الدعم أن يكون محدّدًا  وأن يتّخذ أشكالاً عديدة:</a:t>
            </a:r>
          </a:p>
          <a:p>
            <a:pPr algn="r" rtl="1"/>
            <a:endParaRPr lang="ar-LB" sz="2400" baseline="0" dirty="0" smtClean="0">
              <a:latin typeface="Arial" charset="0"/>
              <a:ea typeface="MS PGothic" charset="0"/>
            </a:endParaRPr>
          </a:p>
          <a:p>
            <a:pPr algn="r" rtl="1">
              <a:buFontTx/>
              <a:buChar char="-"/>
            </a:pPr>
            <a:r>
              <a:rPr lang="ar-LB" sz="2400" baseline="0" dirty="0" smtClean="0">
                <a:latin typeface="Arial" charset="0"/>
                <a:ea typeface="MS PGothic" charset="0"/>
              </a:rPr>
              <a:t>تقديم المشورة إلى السلطات المسؤولة عن إدارة الآلية</a:t>
            </a:r>
          </a:p>
          <a:p>
            <a:pPr algn="r" rtl="1">
              <a:buFontTx/>
              <a:buChar char="-"/>
            </a:pPr>
            <a:r>
              <a:rPr lang="ar-LB" sz="2400" baseline="0" dirty="0" smtClean="0">
                <a:latin typeface="Arial" charset="0"/>
                <a:ea typeface="MS PGothic" charset="0"/>
              </a:rPr>
              <a:t>تسهيل المشاورات مع المعنيين</a:t>
            </a:r>
          </a:p>
          <a:p>
            <a:pPr algn="r" rtl="1">
              <a:buFontTx/>
              <a:buChar char="-"/>
            </a:pPr>
            <a:r>
              <a:rPr lang="ar-LB" sz="2400" baseline="0" dirty="0" smtClean="0">
                <a:latin typeface="Arial" charset="0"/>
                <a:ea typeface="MS PGothic" charset="0"/>
              </a:rPr>
              <a:t>إجراء تشخيص أو أي تقييم آخر</a:t>
            </a:r>
          </a:p>
          <a:p>
            <a:pPr algn="r" rtl="1">
              <a:buFontTx/>
              <a:buChar char="-"/>
            </a:pPr>
            <a:r>
              <a:rPr lang="ar-LB" sz="2400" baseline="0" dirty="0" smtClean="0">
                <a:latin typeface="Arial" charset="0"/>
                <a:ea typeface="MS PGothic" charset="0"/>
              </a:rPr>
              <a:t>المساعدة في المراجعة القانونية</a:t>
            </a:r>
          </a:p>
          <a:p>
            <a:pPr algn="r" rtl="1">
              <a:buFontTx/>
              <a:buChar char="-"/>
            </a:pPr>
            <a:r>
              <a:rPr lang="ar-LB" sz="2400" baseline="0" dirty="0" smtClean="0">
                <a:latin typeface="Arial" charset="0"/>
                <a:ea typeface="MS PGothic" charset="0"/>
              </a:rPr>
              <a:t>المساعدة في الصياغة التقنية</a:t>
            </a:r>
          </a:p>
          <a:p>
            <a:pPr algn="r" rtl="1">
              <a:buFontTx/>
              <a:buChar char="-"/>
            </a:pPr>
            <a:r>
              <a:rPr lang="ar-LB" sz="2400" baseline="0" dirty="0" smtClean="0">
                <a:latin typeface="Arial" charset="0"/>
                <a:ea typeface="MS PGothic" charset="0"/>
              </a:rPr>
              <a:t>إسداء النصح حول خطط التطبيق ودعمها</a:t>
            </a:r>
          </a:p>
          <a:p>
            <a:pPr algn="r" rtl="1">
              <a:buFontTx/>
              <a:buChar char="-"/>
            </a:pPr>
            <a:endParaRPr lang="ar-LB" sz="2400" baseline="0" dirty="0" smtClean="0">
              <a:latin typeface="Arial" charset="0"/>
              <a:ea typeface="MS PGothic" charset="0"/>
            </a:endParaRPr>
          </a:p>
          <a:p>
            <a:pPr algn="r" rtl="1">
              <a:buFontTx/>
              <a:buNone/>
            </a:pPr>
            <a:r>
              <a:rPr lang="ar-LB" sz="2400" baseline="0" dirty="0" smtClean="0">
                <a:latin typeface="Arial" charset="0"/>
                <a:ea typeface="MS PGothic" charset="0"/>
              </a:rPr>
              <a:t>كما يمكن أن تتكوّن من نصائح عامّة طوال الآلية</a:t>
            </a:r>
            <a:endParaRPr lang="fr-CH" sz="2400" dirty="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defRPr/>
            </a:pPr>
            <a:r>
              <a:rPr lang="ar-LB" dirty="0" smtClean="0">
                <a:latin typeface="Arial" charset="0"/>
                <a:ea typeface="ＭＳ Ｐゴシック" charset="0"/>
                <a:cs typeface="ＭＳ Ｐゴシック" charset="0"/>
              </a:rPr>
              <a:t>النشاطات المقترحة:</a:t>
            </a:r>
          </a:p>
          <a:p>
            <a:pPr algn="r" rtl="1">
              <a:buFontTx/>
              <a:buChar char="-"/>
              <a:defRPr/>
            </a:pPr>
            <a:r>
              <a:rPr lang="ar-LB" baseline="0" dirty="0" smtClean="0">
                <a:latin typeface="Arial" charset="0"/>
                <a:ea typeface="ＭＳ Ｐゴシック" charset="0"/>
                <a:cs typeface="ＭＳ Ｐゴシック" charset="0"/>
              </a:rPr>
              <a:t>تحسين استيعاب المفاهيم الأساسية</a:t>
            </a:r>
          </a:p>
          <a:p>
            <a:pPr algn="r" rtl="1">
              <a:buFontTx/>
              <a:buChar char="-"/>
              <a:defRPr/>
            </a:pPr>
            <a:r>
              <a:rPr lang="ar-LB" baseline="0" dirty="0" smtClean="0">
                <a:latin typeface="Arial" charset="0"/>
                <a:ea typeface="ＭＳ Ｐゴシック" charset="0"/>
                <a:cs typeface="ＭＳ Ｐゴシック" charset="0"/>
              </a:rPr>
              <a:t>زيادة المعرفة حول التهجير والمعلومات حوله</a:t>
            </a:r>
          </a:p>
          <a:p>
            <a:pPr algn="r" rtl="1">
              <a:buFontTx/>
              <a:buChar char="-"/>
              <a:defRPr/>
            </a:pPr>
            <a:r>
              <a:rPr lang="ar-LB" baseline="0" dirty="0" smtClean="0">
                <a:latin typeface="Arial" charset="0"/>
                <a:ea typeface="ＭＳ Ｐゴシック" charset="0"/>
                <a:cs typeface="ＭＳ Ｐゴシック" charset="0"/>
              </a:rPr>
              <a:t>جمع البيانات وتقييمها</a:t>
            </a:r>
          </a:p>
          <a:p>
            <a:pPr algn="r" rtl="1">
              <a:buFontTx/>
              <a:buChar char="-"/>
              <a:defRPr/>
            </a:pPr>
            <a:r>
              <a:rPr lang="ar-LB" baseline="0" dirty="0" smtClean="0">
                <a:latin typeface="Arial" charset="0"/>
                <a:ea typeface="ＭＳ Ｐゴシック" charset="0"/>
                <a:cs typeface="ＭＳ Ｐゴシック" charset="0"/>
              </a:rPr>
              <a:t>اتخاذ القرار في إجراء المراجعة القانونية او عدم إجرائها</a:t>
            </a:r>
          </a:p>
          <a:p>
            <a:pPr algn="r" rtl="1">
              <a:buFontTx/>
              <a:buChar char="-"/>
              <a:defRPr/>
            </a:pPr>
            <a:r>
              <a:rPr lang="ar-LB" baseline="0" dirty="0" smtClean="0">
                <a:latin typeface="Arial" charset="0"/>
                <a:ea typeface="ＭＳ Ｐゴシック" charset="0"/>
                <a:cs typeface="ＭＳ Ｐゴシック" charset="0"/>
              </a:rPr>
              <a:t>تقرير مدى الأداة</a:t>
            </a:r>
          </a:p>
          <a:p>
            <a:pPr algn="r" rtl="1">
              <a:buFontTx/>
              <a:buChar char="-"/>
              <a:defRPr/>
            </a:pPr>
            <a:r>
              <a:rPr lang="ar-LB" baseline="0" dirty="0" smtClean="0">
                <a:latin typeface="Arial" charset="0"/>
                <a:ea typeface="ＭＳ Ｐゴシック" charset="0"/>
                <a:cs typeface="ＭＳ Ｐゴシック" charset="0"/>
              </a:rPr>
              <a:t>تقرير نوع الأداة</a:t>
            </a:r>
          </a:p>
          <a:p>
            <a:pPr algn="r" rtl="1">
              <a:buFontTx/>
              <a:buChar char="-"/>
              <a:defRPr/>
            </a:pPr>
            <a:r>
              <a:rPr lang="ar-LB" baseline="0" dirty="0" smtClean="0">
                <a:latin typeface="Arial" charset="0"/>
                <a:ea typeface="ＭＳ Ｐゴシック" charset="0"/>
                <a:cs typeface="ＭＳ Ｐゴシック" charset="0"/>
              </a:rPr>
              <a:t>طلب الدعم عند الحاجة</a:t>
            </a: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8</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p14="http://schemas.microsoft.com/office/powerpoint/2010/main" xmlns=""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p14="http://schemas.microsoft.com/office/powerpoint/2010/main" xmlns=""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xmlns=""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xmlns=""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p14="http://schemas.microsoft.com/office/powerpoint/2010/main" xmlns=""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p14="http://schemas.microsoft.com/office/powerpoint/2010/main" xmlns=""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p14="http://schemas.microsoft.com/office/powerpoint/2010/main" xmlns=""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p14="http://schemas.microsoft.com/office/powerpoint/2010/main" xmlns=""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p14="http://schemas.microsoft.com/office/powerpoint/2010/main" xmlns=""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p14="http://schemas.microsoft.com/office/powerpoint/2010/main" xmlns=""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p14="http://schemas.microsoft.com/office/powerpoint/2010/main" xmlns=""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p14="http://schemas.microsoft.com/office/powerpoint/2010/main" xmlns=""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p14="http://schemas.microsoft.com/office/powerpoint/2010/main" xmlns=""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p14="http://schemas.microsoft.com/office/powerpoint/2010/main" xmlns=""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a14="http://schemas.microsoft.com/office/drawing/2010/main" xmlns="" val="0"/>
              </a:ext>
            </a:extLst>
          </a:blip>
          <a:srcRect/>
          <a:stretch>
            <a:fillRect/>
          </a:stretch>
        </p:blipFill>
        <p:spPr bwMode="auto">
          <a:xfrm>
            <a:off x="7596188" y="5589588"/>
            <a:ext cx="11557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eaLnBrk="1" hangingPunct="1"/>
            <a:r>
              <a:rPr lang="ar-LB" b="1" dirty="0" smtClean="0">
                <a:latin typeface="Century Gothic" charset="0"/>
                <a:ea typeface="MS PGothic" charset="0"/>
                <a:cs typeface="MS PGothic" charset="0"/>
              </a:rPr>
              <a:t>التحضير: المدى والنوع</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525" y="5565775"/>
            <a:ext cx="769938"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2525" y="5576888"/>
            <a:ext cx="735013"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2113" y="5683250"/>
            <a:ext cx="2379662"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a:bodyPr>
          <a:lstStyle/>
          <a:p>
            <a:pPr algn="r" rtl="1" eaLnBrk="1" hangingPunct="1">
              <a:buFont typeface="Wingdings" charset="2"/>
              <a:buChar char="§"/>
            </a:pPr>
            <a:r>
              <a:rPr lang="ar-LB" sz="2800" dirty="0" smtClean="0">
                <a:cs typeface="Century Gothic"/>
              </a:rPr>
              <a:t>إعطاء رؤية واضحة لمختلف أنواع الأدوات الوطنية حول التهجير ومداها</a:t>
            </a:r>
          </a:p>
          <a:p>
            <a:pPr algn="r" rtl="1" eaLnBrk="1" hangingPunct="1">
              <a:buFont typeface="Wingdings" charset="2"/>
              <a:buChar char="§"/>
            </a:pPr>
            <a:r>
              <a:rPr lang="ar-LB" sz="2800" dirty="0" smtClean="0">
                <a:cs typeface="Century Gothic"/>
              </a:rPr>
              <a:t>تحديد نوع الأداة الوطنية المطلوبة ومداها للدولة المعنية</a:t>
            </a:r>
            <a:endParaRPr lang="it-IT" sz="2800" dirty="0">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الأداة</a:t>
            </a:r>
            <a:endParaRPr lang="fr-CH" sz="3200" b="1" dirty="0">
              <a:latin typeface="Century Gothic" charset="0"/>
              <a:ea typeface="MS PGothic" charset="0"/>
              <a:cs typeface="MS PGothic" charset="0"/>
            </a:endParaRPr>
          </a:p>
        </p:txBody>
      </p:sp>
      <p:sp>
        <p:nvSpPr>
          <p:cNvPr id="16" name="Segnaposto contenuto 29"/>
          <p:cNvSpPr>
            <a:spLocks noGrp="1"/>
          </p:cNvSpPr>
          <p:nvPr>
            <p:ph sz="half" idx="2"/>
          </p:nvPr>
        </p:nvSpPr>
        <p:spPr>
          <a:xfrm>
            <a:off x="467544" y="1772345"/>
            <a:ext cx="3960440" cy="3888903"/>
          </a:xfrm>
        </p:spPr>
        <p:txBody>
          <a:bodyPr>
            <a:noAutofit/>
          </a:bodyPr>
          <a:lstStyle/>
          <a:p>
            <a:pPr marL="0" indent="0" algn="r" rtl="1" eaLnBrk="1" hangingPunct="1">
              <a:buFontTx/>
              <a:buNone/>
            </a:pPr>
            <a:r>
              <a:rPr lang="ar-LB" sz="2400" b="1" dirty="0" smtClean="0">
                <a:latin typeface="Century Gothic"/>
                <a:cs typeface="Century Gothic"/>
              </a:rPr>
              <a:t>على الأداة الفعالة أن:</a:t>
            </a:r>
          </a:p>
          <a:p>
            <a:pPr marL="457200" indent="-457200" algn="r" rtl="1" eaLnBrk="1" hangingPunct="1">
              <a:buFontTx/>
              <a:buAutoNum type="arabicPeriod"/>
            </a:pPr>
            <a:r>
              <a:rPr lang="ar-LB" sz="2400" dirty="0" smtClean="0">
                <a:latin typeface="Century Gothic"/>
                <a:cs typeface="Century Gothic"/>
              </a:rPr>
              <a:t>تكون ملزمة أو مدعومة سياسيًا</a:t>
            </a:r>
          </a:p>
          <a:p>
            <a:pPr marL="457200" indent="-457200" algn="r" rtl="1" eaLnBrk="1" hangingPunct="1">
              <a:buFontTx/>
              <a:buAutoNum type="arabicPeriod"/>
            </a:pPr>
            <a:r>
              <a:rPr lang="ar-LB" sz="2400" dirty="0" smtClean="0">
                <a:latin typeface="Century Gothic"/>
                <a:cs typeface="Century Gothic"/>
              </a:rPr>
              <a:t>تحدّد أدوارًا ومسؤوليات</a:t>
            </a:r>
          </a:p>
          <a:p>
            <a:pPr marL="457200" indent="-457200" algn="r" rtl="1" eaLnBrk="1" hangingPunct="1">
              <a:buFontTx/>
              <a:buAutoNum type="arabicPeriod"/>
            </a:pPr>
            <a:r>
              <a:rPr lang="ar-LB" sz="2400" dirty="0" smtClean="0">
                <a:latin typeface="Century Gothic"/>
              </a:rPr>
              <a:t>تخصيص الموارد إلى المسؤولين عن النشاطات</a:t>
            </a:r>
            <a:endParaRPr lang="fr-CH" sz="2000" dirty="0"/>
          </a:p>
        </p:txBody>
      </p:sp>
      <p:sp>
        <p:nvSpPr>
          <p:cNvPr id="7" name="Segnaposto contenuto 29"/>
          <p:cNvSpPr>
            <a:spLocks noGrp="1"/>
          </p:cNvSpPr>
          <p:nvPr>
            <p:ph sz="half" idx="2"/>
          </p:nvPr>
        </p:nvSpPr>
        <p:spPr>
          <a:xfrm>
            <a:off x="4788024" y="1772345"/>
            <a:ext cx="3888432" cy="3888903"/>
          </a:xfrm>
        </p:spPr>
        <p:txBody>
          <a:bodyPr>
            <a:noAutofit/>
          </a:bodyPr>
          <a:lstStyle/>
          <a:p>
            <a:pPr marL="0" indent="0" algn="r" rtl="1" eaLnBrk="1" hangingPunct="1">
              <a:buFontTx/>
              <a:buNone/>
            </a:pPr>
            <a:r>
              <a:rPr lang="ar-LB" sz="2400" b="1" dirty="0" smtClean="0">
                <a:latin typeface="Century Gothic"/>
                <a:cs typeface="Century Gothic"/>
              </a:rPr>
              <a:t>تكون الأداة ”الملائمة“ تلك التي:</a:t>
            </a:r>
          </a:p>
          <a:p>
            <a:pPr marL="457200" indent="-457200" algn="r" rtl="1" eaLnBrk="1" hangingPunct="1">
              <a:buFontTx/>
              <a:buAutoNum type="arabicPeriod"/>
            </a:pPr>
            <a:r>
              <a:rPr lang="ar-LB" sz="2400" dirty="0" smtClean="0">
                <a:latin typeface="Century Gothic"/>
                <a:cs typeface="Century Gothic"/>
              </a:rPr>
              <a:t>تعالج الوضع المشكو منه</a:t>
            </a:r>
          </a:p>
          <a:p>
            <a:pPr marL="457200" indent="-457200" algn="r" rtl="1" eaLnBrk="1" hangingPunct="1">
              <a:buFontTx/>
              <a:buAutoNum type="arabicPeriod"/>
            </a:pPr>
            <a:r>
              <a:rPr lang="ar-LB" sz="2400" dirty="0" smtClean="0">
                <a:latin typeface="Century Gothic"/>
                <a:cs typeface="Century Gothic"/>
              </a:rPr>
              <a:t>تتناسب مع تقاليد الدولة القانونية</a:t>
            </a:r>
          </a:p>
          <a:p>
            <a:pPr marL="457200" indent="-457200" algn="r" rtl="1" eaLnBrk="1" hangingPunct="1">
              <a:buFontTx/>
              <a:buAutoNum type="arabicPeriod"/>
            </a:pPr>
            <a:r>
              <a:rPr lang="ar-LB" sz="2400" dirty="0" smtClean="0">
                <a:latin typeface="Century Gothic"/>
                <a:cs typeface="Century Gothic"/>
              </a:rPr>
              <a:t>تأخذ المناخ السياسي بعين الإعتبار</a:t>
            </a:r>
            <a:endParaRPr lang="en-GB" sz="2000" dirty="0">
              <a:cs typeface="Century Gothic"/>
            </a:endParaRPr>
          </a:p>
        </p:txBody>
      </p:sp>
    </p:spTree>
    <p:extLst>
      <p:ext uri="{BB962C8B-B14F-4D97-AF65-F5344CB8AC3E}">
        <p14:creationId xmlns:p14="http://schemas.microsoft.com/office/powerpoint/2010/main" xmlns="" val="29997689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anim calcmode="lin" valueType="num">
                                      <p:cBhvr additive="base">
                                        <p:cTn id="13"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anim calcmode="lin" valueType="num">
                                      <p:cBhvr additive="base">
                                        <p:cTn id="19"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anim calcmode="lin" valueType="num">
                                      <p:cBhvr additive="base">
                                        <p:cTn id="25"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 calcmode="lin" valueType="num">
                                      <p:cBhvr additive="base">
                                        <p:cTn id="3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 calcmode="lin" valueType="num">
                                      <p:cBhvr additive="base">
                                        <p:cTn id="4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أداة شاملة أو جزئية؟</a:t>
            </a:r>
            <a:endParaRPr lang="fr-CH" sz="3200"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24526" y="1844899"/>
            <a:ext cx="4203458" cy="3815878"/>
          </a:xfrm>
          <a:noFill/>
        </p:spPr>
      </p:pic>
      <p:sp>
        <p:nvSpPr>
          <p:cNvPr id="20" name="CasellaDiTesto 20"/>
          <p:cNvSpPr txBox="1">
            <a:spLocks noChangeArrowheads="1"/>
          </p:cNvSpPr>
          <p:nvPr/>
        </p:nvSpPr>
        <p:spPr bwMode="auto">
          <a:xfrm>
            <a:off x="1979712" y="2348880"/>
            <a:ext cx="19288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chemeClr val="bg1"/>
                </a:solidFill>
                <a:latin typeface="Century Gothic"/>
                <a:cs typeface="Century Gothic"/>
              </a:rPr>
              <a:t>المدى</a:t>
            </a:r>
            <a:endParaRPr lang="it-IT" b="1" dirty="0">
              <a:solidFill>
                <a:schemeClr val="bg1"/>
              </a:solidFill>
              <a:latin typeface="Century Gothic"/>
              <a:cs typeface="Century Gothic"/>
            </a:endParaRPr>
          </a:p>
        </p:txBody>
      </p:sp>
      <p:sp>
        <p:nvSpPr>
          <p:cNvPr id="7" name="Segnaposto contenuto 29"/>
          <p:cNvSpPr>
            <a:spLocks noGrp="1"/>
          </p:cNvSpPr>
          <p:nvPr>
            <p:ph sz="half" idx="2"/>
          </p:nvPr>
        </p:nvSpPr>
        <p:spPr>
          <a:xfrm>
            <a:off x="4283968" y="1556792"/>
            <a:ext cx="4608637" cy="4176464"/>
          </a:xfrm>
        </p:spPr>
        <p:txBody>
          <a:bodyPr rtlCol="0">
            <a:noAutofit/>
          </a:bodyPr>
          <a:lstStyle/>
          <a:p>
            <a:pPr marL="108000" indent="-108000" eaLnBrk="1" fontAlgn="auto" hangingPunct="1">
              <a:spcAft>
                <a:spcPts val="0"/>
              </a:spcAft>
              <a:buFont typeface="Wingdings" charset="2"/>
              <a:buChar char="§"/>
              <a:defRPr/>
            </a:pPr>
            <a:r>
              <a:rPr lang="ar-LB" altLang="fr-FR" sz="2000" dirty="0" smtClean="0">
                <a:ea typeface="+mn-ea"/>
                <a:cs typeface="+mn-cs"/>
              </a:rPr>
              <a:t>جميع الأسباب</a:t>
            </a:r>
            <a:endParaRPr lang="it-IT" altLang="fr-FR" sz="2000" dirty="0" smtClean="0">
              <a:ea typeface="+mn-ea"/>
              <a:cs typeface="+mn-cs"/>
            </a:endParaRPr>
          </a:p>
          <a:p>
            <a:pPr marL="108000" indent="-108000" eaLnBrk="1" fontAlgn="auto" hangingPunct="1">
              <a:spcAft>
                <a:spcPts val="0"/>
              </a:spcAft>
              <a:buFont typeface="Wingdings" charset="2"/>
              <a:buChar char="§"/>
              <a:defRPr/>
            </a:pPr>
            <a:r>
              <a:rPr lang="ar-LB" altLang="fr-FR" sz="2000" dirty="0" smtClean="0">
                <a:ea typeface="+mn-ea"/>
                <a:cs typeface="+mn-cs"/>
              </a:rPr>
              <a:t>جميع المراحل</a:t>
            </a:r>
            <a:endParaRPr lang="it-IT" altLang="fr-FR" sz="2000" dirty="0" smtClean="0">
              <a:ea typeface="+mn-ea"/>
              <a:cs typeface="+mn-cs"/>
            </a:endParaRPr>
          </a:p>
          <a:p>
            <a:pPr marL="108000" indent="-108000" eaLnBrk="1" fontAlgn="auto" hangingPunct="1">
              <a:spcAft>
                <a:spcPts val="0"/>
              </a:spcAft>
              <a:buFont typeface="Wingdings" charset="2"/>
              <a:buChar char="§"/>
              <a:defRPr/>
            </a:pPr>
            <a:endParaRPr lang="it-IT" altLang="fr-FR" sz="2000" dirty="0">
              <a:ea typeface="+mn-ea"/>
              <a:cs typeface="+mn-cs"/>
            </a:endParaRPr>
          </a:p>
          <a:p>
            <a:pPr marL="108000" indent="-108000" eaLnBrk="1" fontAlgn="auto" hangingPunct="1">
              <a:spcAft>
                <a:spcPts val="0"/>
              </a:spcAft>
              <a:buFont typeface="Wingdings" charset="2"/>
              <a:buChar char="§"/>
              <a:defRPr/>
            </a:pPr>
            <a:r>
              <a:rPr lang="ar-LB" altLang="fr-FR" sz="2000" dirty="0" smtClean="0">
                <a:ea typeface="+mn-ea"/>
                <a:cs typeface="+mn-cs"/>
              </a:rPr>
              <a:t>سبب</a:t>
            </a:r>
            <a:endParaRPr lang="it-IT" altLang="fr-FR" sz="2000" dirty="0" smtClean="0">
              <a:ea typeface="+mn-ea"/>
              <a:cs typeface="+mn-cs"/>
            </a:endParaRPr>
          </a:p>
          <a:p>
            <a:pPr marL="108000" indent="-108000" eaLnBrk="1" fontAlgn="auto" hangingPunct="1">
              <a:spcAft>
                <a:spcPts val="0"/>
              </a:spcAft>
              <a:buFont typeface="Wingdings" charset="2"/>
              <a:buChar char="§"/>
              <a:defRPr/>
            </a:pPr>
            <a:r>
              <a:rPr lang="ar-LB" altLang="fr-FR" sz="2000" dirty="0" smtClean="0">
                <a:ea typeface="+mn-ea"/>
                <a:cs typeface="+mn-cs"/>
              </a:rPr>
              <a:t>منطقة</a:t>
            </a:r>
            <a:endParaRPr lang="it-IT" altLang="fr-FR" sz="2000" dirty="0" smtClean="0">
              <a:ea typeface="+mn-ea"/>
              <a:cs typeface="+mn-cs"/>
            </a:endParaRPr>
          </a:p>
          <a:p>
            <a:pPr marL="108000" indent="-108000" eaLnBrk="1" fontAlgn="auto" hangingPunct="1">
              <a:spcAft>
                <a:spcPts val="0"/>
              </a:spcAft>
              <a:buFont typeface="Wingdings" charset="2"/>
              <a:buChar char="§"/>
              <a:defRPr/>
            </a:pPr>
            <a:r>
              <a:rPr lang="ar-LB" altLang="fr-FR" sz="2000" dirty="0" smtClean="0">
                <a:ea typeface="+mn-ea"/>
                <a:cs typeface="+mn-cs"/>
              </a:rPr>
              <a:t>مرحلة</a:t>
            </a:r>
            <a:endParaRPr lang="it-IT" altLang="fr-FR" sz="2000" dirty="0" smtClean="0">
              <a:ea typeface="+mn-ea"/>
              <a:cs typeface="+mn-cs"/>
            </a:endParaRPr>
          </a:p>
          <a:p>
            <a:pPr marL="108000" indent="-108000" eaLnBrk="1" fontAlgn="auto" hangingPunct="1">
              <a:spcAft>
                <a:spcPts val="0"/>
              </a:spcAft>
              <a:buFont typeface="Wingdings" charset="2"/>
              <a:buChar char="§"/>
              <a:defRPr/>
            </a:pPr>
            <a:r>
              <a:rPr lang="ar-LB" altLang="fr-FR" sz="2000" dirty="0" smtClean="0">
                <a:ea typeface="+mn-ea"/>
                <a:cs typeface="+mn-cs"/>
              </a:rPr>
              <a:t>موضوع</a:t>
            </a:r>
            <a:endParaRPr lang="it-IT" altLang="fr-FR" sz="2000" dirty="0" smtClean="0">
              <a:ea typeface="+mn-ea"/>
              <a:cs typeface="+mn-cs"/>
            </a:endParaRPr>
          </a:p>
        </p:txBody>
      </p:sp>
      <p:sp>
        <p:nvSpPr>
          <p:cNvPr id="8" name="Rounded Rectangle 7"/>
          <p:cNvSpPr/>
          <p:nvPr/>
        </p:nvSpPr>
        <p:spPr>
          <a:xfrm>
            <a:off x="5867400" y="1484313"/>
            <a:ext cx="2992438" cy="136842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smtClean="0"/>
              <a:t>تحتاج </a:t>
            </a:r>
            <a:r>
              <a:rPr lang="ar-LB" b="1" dirty="0" smtClean="0"/>
              <a:t>اتفاقية كامبالا واتفاقية </a:t>
            </a:r>
            <a:r>
              <a:rPr lang="ar-LB" b="1" dirty="0" smtClean="0"/>
              <a:t>البحيرات الكبرى اعتمادًا كاملاً على المستوى الوطني</a:t>
            </a:r>
            <a:endParaRPr lang="fr-CH" b="1" dirty="0"/>
          </a:p>
        </p:txBody>
      </p:sp>
      <p:sp>
        <p:nvSpPr>
          <p:cNvPr id="9" name="Rounded Rectangle 8"/>
          <p:cNvSpPr/>
          <p:nvPr/>
        </p:nvSpPr>
        <p:spPr>
          <a:xfrm>
            <a:off x="5867400" y="3141663"/>
            <a:ext cx="3025775" cy="57626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eaLnBrk="1" hangingPunct="1">
              <a:defRPr/>
            </a:pPr>
            <a:r>
              <a:rPr lang="ar-LB" b="1" dirty="0" smtClean="0"/>
              <a:t>التهجير الناتج عن نزاع</a:t>
            </a:r>
            <a:endParaRPr lang="fr-CH" b="1" dirty="0"/>
          </a:p>
        </p:txBody>
      </p:sp>
      <p:sp>
        <p:nvSpPr>
          <p:cNvPr id="10" name="Rounded Rectangle 9"/>
          <p:cNvSpPr/>
          <p:nvPr/>
        </p:nvSpPr>
        <p:spPr>
          <a:xfrm>
            <a:off x="5867400" y="4797425"/>
            <a:ext cx="3025775" cy="50482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ar-LB" b="1" dirty="0" smtClean="0"/>
              <a:t>التعويض عن العقارات</a:t>
            </a:r>
            <a:endParaRPr lang="fr-CH" b="1" dirty="0"/>
          </a:p>
        </p:txBody>
      </p:sp>
      <p:sp>
        <p:nvSpPr>
          <p:cNvPr id="11" name="Rounded Rectangle 10"/>
          <p:cNvSpPr/>
          <p:nvPr/>
        </p:nvSpPr>
        <p:spPr>
          <a:xfrm>
            <a:off x="5867400" y="4292600"/>
            <a:ext cx="3025775" cy="50323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ar-LB" b="1" dirty="0" smtClean="0"/>
              <a:t>الحلول المستدامة</a:t>
            </a:r>
            <a:endParaRPr lang="fr-CH" b="1" dirty="0"/>
          </a:p>
        </p:txBody>
      </p:sp>
      <p:sp>
        <p:nvSpPr>
          <p:cNvPr id="12" name="Rounded Rectangle 11"/>
          <p:cNvSpPr/>
          <p:nvPr/>
        </p:nvSpPr>
        <p:spPr>
          <a:xfrm>
            <a:off x="5867400" y="3716338"/>
            <a:ext cx="3025775" cy="57626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b="1" dirty="0" smtClean="0"/>
              <a:t>المناطق المتأثرة بالكوارث</a:t>
            </a:r>
            <a:endParaRPr lang="fr-CH" b="1" dirty="0"/>
          </a:p>
        </p:txBody>
      </p:sp>
    </p:spTree>
    <p:extLst>
      <p:ext uri="{BB962C8B-B14F-4D97-AF65-F5344CB8AC3E}">
        <p14:creationId xmlns:p14="http://schemas.microsoft.com/office/powerpoint/2010/main" xmlns="" val="205694839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أداة خاصة بالتهجير مقابل أداة قطاعية</a:t>
            </a:r>
            <a:endParaRPr lang="fr-CH" sz="3200" b="1" dirty="0">
              <a:latin typeface="Century Gothic" charset="0"/>
              <a:ea typeface="MS PGothic" charset="0"/>
              <a:cs typeface="MS PGothic" charset="0"/>
            </a:endParaRPr>
          </a:p>
        </p:txBody>
      </p:sp>
      <p:sp>
        <p:nvSpPr>
          <p:cNvPr id="16" name="Segnaposto contenuto 29"/>
          <p:cNvSpPr>
            <a:spLocks noGrp="1"/>
          </p:cNvSpPr>
          <p:nvPr>
            <p:ph sz="half" idx="2"/>
          </p:nvPr>
        </p:nvSpPr>
        <p:spPr>
          <a:xfrm>
            <a:off x="467544" y="1772345"/>
            <a:ext cx="3960440" cy="3888903"/>
          </a:xfrm>
        </p:spPr>
        <p:txBody>
          <a:bodyPr>
            <a:noAutofit/>
          </a:bodyPr>
          <a:lstStyle/>
          <a:p>
            <a:pPr marL="0" indent="0" algn="r" rtl="1" eaLnBrk="1" hangingPunct="1">
              <a:buFontTx/>
              <a:buNone/>
            </a:pPr>
            <a:r>
              <a:rPr lang="ar-LB" sz="2400" b="1" dirty="0" smtClean="0">
                <a:latin typeface="Century Gothic"/>
                <a:cs typeface="Century Gothic"/>
              </a:rPr>
              <a:t>خاصة بالتهجير</a:t>
            </a:r>
            <a:endParaRPr lang="it-IT" sz="2400" b="1" dirty="0">
              <a:latin typeface="Century Gothic"/>
              <a:cs typeface="Century Gothic"/>
            </a:endParaRPr>
          </a:p>
          <a:p>
            <a:pPr algn="r" rtl="1" eaLnBrk="1" fontAlgn="auto" hangingPunct="1">
              <a:spcAft>
                <a:spcPts val="0"/>
              </a:spcAft>
              <a:buFont typeface="Wingdings" charset="2"/>
              <a:buChar char="§"/>
              <a:defRPr/>
            </a:pPr>
            <a:r>
              <a:rPr lang="ar-LB" sz="2000" dirty="0" smtClean="0"/>
              <a:t>أداة واحدة متكاملة تغطّي جميع مسائل التهجير</a:t>
            </a:r>
          </a:p>
          <a:p>
            <a:pPr algn="r" rtl="1" eaLnBrk="1" fontAlgn="auto" hangingPunct="1">
              <a:spcAft>
                <a:spcPts val="0"/>
              </a:spcAft>
              <a:buFont typeface="Wingdings" charset="2"/>
              <a:buChar char="§"/>
              <a:defRPr/>
            </a:pPr>
            <a:r>
              <a:rPr lang="ar-LB" sz="2000" dirty="0" smtClean="0"/>
              <a:t>أفغانستان وكينيا وأوغندا وأوكرانيا واليمن وقريبًا الصومال وأرض الصومال، ومسودة في نيجيريا</a:t>
            </a:r>
            <a:endParaRPr lang="it-IT" sz="2000" dirty="0"/>
          </a:p>
        </p:txBody>
      </p:sp>
      <p:sp>
        <p:nvSpPr>
          <p:cNvPr id="7" name="Segnaposto contenuto 29"/>
          <p:cNvSpPr>
            <a:spLocks noGrp="1"/>
          </p:cNvSpPr>
          <p:nvPr>
            <p:ph sz="half" idx="2"/>
          </p:nvPr>
        </p:nvSpPr>
        <p:spPr>
          <a:xfrm>
            <a:off x="4788024" y="1772345"/>
            <a:ext cx="3888432" cy="2088703"/>
          </a:xfrm>
        </p:spPr>
        <p:txBody>
          <a:bodyPr>
            <a:noAutofit/>
          </a:bodyPr>
          <a:lstStyle/>
          <a:p>
            <a:pPr marL="0" indent="0" algn="r" rtl="1" eaLnBrk="1" hangingPunct="1">
              <a:buFontTx/>
              <a:buNone/>
            </a:pPr>
            <a:r>
              <a:rPr lang="ar-LB" sz="2400" b="1" dirty="0" smtClean="0">
                <a:latin typeface="Century Gothic"/>
                <a:cs typeface="Century Gothic"/>
              </a:rPr>
              <a:t>قطاعية</a:t>
            </a:r>
            <a:endParaRPr lang="it-IT" sz="2400" b="1" dirty="0" smtClean="0">
              <a:latin typeface="Century Gothic"/>
              <a:cs typeface="Century Gothic"/>
            </a:endParaRPr>
          </a:p>
          <a:p>
            <a:pPr algn="r" rtl="1" eaLnBrk="1" hangingPunct="1">
              <a:buFont typeface="Wingdings" charset="2"/>
              <a:buChar char="§"/>
            </a:pPr>
            <a:r>
              <a:rPr lang="ar-LB" sz="2000" dirty="0" smtClean="0">
                <a:cs typeface="Century Gothic"/>
              </a:rPr>
              <a:t>تعالج مسائل التهجير من خلال تعديل التشريع والتنظيمات القائمة أو تغييرها </a:t>
            </a:r>
            <a:endParaRPr lang="it-IT" sz="2000" dirty="0">
              <a:cs typeface="Century Gothic"/>
            </a:endParaRPr>
          </a:p>
        </p:txBody>
      </p:sp>
      <p:sp>
        <p:nvSpPr>
          <p:cNvPr id="5" name="CasellaDiTesto 5"/>
          <p:cNvSpPr txBox="1">
            <a:spLocks noChangeArrowheads="1"/>
          </p:cNvSpPr>
          <p:nvPr/>
        </p:nvSpPr>
        <p:spPr bwMode="auto">
          <a:xfrm>
            <a:off x="4860033" y="4038163"/>
            <a:ext cx="3744415" cy="830997"/>
          </a:xfrm>
          <a:prstGeom prst="rect">
            <a:avLst/>
          </a:prstGeom>
          <a:noFill/>
          <a:ln>
            <a:noFill/>
          </a:ln>
          <a:extLst/>
        </p:spPr>
        <p:txBody>
          <a:bodyPr wrap="square">
            <a:spAutoFit/>
          </a:bodyPr>
          <a:lstStyle>
            <a:lvl1pPr>
              <a:defRPr sz="2400">
                <a:solidFill>
                  <a:schemeClr val="tx1"/>
                </a:solidFill>
                <a:latin typeface="Calibri" charset="0"/>
                <a:ea typeface="ＭＳ Ｐゴシック" charset="0"/>
              </a:defRPr>
            </a:lvl1pPr>
            <a:lvl2pPr marL="742950" indent="-285750">
              <a:defRPr sz="2100">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sz="1500">
                <a:solidFill>
                  <a:schemeClr val="tx1"/>
                </a:solidFill>
                <a:latin typeface="Calibri" charset="0"/>
                <a:ea typeface="ＭＳ Ｐゴシック" charset="0"/>
              </a:defRPr>
            </a:lvl4pPr>
            <a:lvl5pPr marL="2057400" indent="-228600">
              <a:defRPr sz="1500">
                <a:solidFill>
                  <a:schemeClr val="tx1"/>
                </a:solidFill>
                <a:latin typeface="Calibri" charset="0"/>
                <a:ea typeface="ＭＳ Ｐゴシック" charset="0"/>
              </a:defRPr>
            </a:lvl5pPr>
            <a:lvl6pPr marL="2514600" indent="-228600" eaLnBrk="0" fontAlgn="base" hangingPunct="0">
              <a:spcAft>
                <a:spcPct val="0"/>
              </a:spcAft>
              <a:buFont typeface="Arial" charset="0"/>
              <a:buChar char="»"/>
              <a:defRPr sz="1500">
                <a:solidFill>
                  <a:schemeClr val="tx1"/>
                </a:solidFill>
                <a:latin typeface="Calibri" charset="0"/>
                <a:ea typeface="ＭＳ Ｐゴシック" charset="0"/>
              </a:defRPr>
            </a:lvl6pPr>
            <a:lvl7pPr marL="2971800" indent="-228600" eaLnBrk="0" fontAlgn="base" hangingPunct="0">
              <a:spcAft>
                <a:spcPct val="0"/>
              </a:spcAft>
              <a:buFont typeface="Arial" charset="0"/>
              <a:buChar char="»"/>
              <a:defRPr sz="1500">
                <a:solidFill>
                  <a:schemeClr val="tx1"/>
                </a:solidFill>
                <a:latin typeface="Calibri" charset="0"/>
                <a:ea typeface="ＭＳ Ｐゴシック" charset="0"/>
              </a:defRPr>
            </a:lvl7pPr>
            <a:lvl8pPr marL="3429000" indent="-228600" eaLnBrk="0" fontAlgn="base" hangingPunct="0">
              <a:spcAft>
                <a:spcPct val="0"/>
              </a:spcAft>
              <a:buFont typeface="Arial" charset="0"/>
              <a:buChar char="»"/>
              <a:defRPr sz="1500">
                <a:solidFill>
                  <a:schemeClr val="tx1"/>
                </a:solidFill>
                <a:latin typeface="Calibri" charset="0"/>
                <a:ea typeface="ＭＳ Ｐゴシック" charset="0"/>
              </a:defRPr>
            </a:lvl8pPr>
            <a:lvl9pPr marL="3886200" indent="-228600" eaLnBrk="0" fontAlgn="base" hangingPunct="0">
              <a:spcAft>
                <a:spcPct val="0"/>
              </a:spcAft>
              <a:buFont typeface="Arial" charset="0"/>
              <a:buChar char="»"/>
              <a:defRPr sz="1500">
                <a:solidFill>
                  <a:schemeClr val="tx1"/>
                </a:solidFill>
                <a:latin typeface="Calibri" charset="0"/>
                <a:ea typeface="ＭＳ Ｐゴシック" charset="0"/>
              </a:defRPr>
            </a:lvl9pPr>
          </a:lstStyle>
          <a:p>
            <a:pPr eaLnBrk="1" hangingPunct="1">
              <a:defRPr/>
            </a:pPr>
            <a:r>
              <a:rPr lang="ar-LB" b="1" dirty="0" smtClean="0">
                <a:solidFill>
                  <a:schemeClr val="tx1">
                    <a:lumMod val="75000"/>
                    <a:lumOff val="25000"/>
                  </a:schemeClr>
                </a:solidFill>
                <a:latin typeface="+mn-lt"/>
                <a:ea typeface="MS PGothic" charset="0"/>
              </a:rPr>
              <a:t>مزيج بين الإثنين</a:t>
            </a:r>
          </a:p>
          <a:p>
            <a:pPr eaLnBrk="1" hangingPunct="1">
              <a:defRPr/>
            </a:pPr>
            <a:r>
              <a:rPr lang="ar-LB" b="1" dirty="0" smtClean="0">
                <a:solidFill>
                  <a:schemeClr val="tx1">
                    <a:lumMod val="75000"/>
                    <a:lumOff val="25000"/>
                  </a:schemeClr>
                </a:solidFill>
                <a:latin typeface="+mn-lt"/>
                <a:ea typeface="MS PGothic" charset="0"/>
              </a:rPr>
              <a:t>(كما في جورجيا)؟</a:t>
            </a:r>
            <a:endParaRPr lang="it-IT" b="1" dirty="0" smtClean="0">
              <a:solidFill>
                <a:schemeClr val="tx1">
                  <a:lumMod val="75000"/>
                  <a:lumOff val="25000"/>
                </a:schemeClr>
              </a:solidFill>
              <a:latin typeface="+mn-lt"/>
              <a:ea typeface="MS PGothic" charset="0"/>
            </a:endParaRPr>
          </a:p>
        </p:txBody>
      </p:sp>
    </p:spTree>
    <p:extLst>
      <p:ext uri="{BB962C8B-B14F-4D97-AF65-F5344CB8AC3E}">
        <p14:creationId xmlns:p14="http://schemas.microsoft.com/office/powerpoint/2010/main" xmlns="" val="283788939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anim calcmode="lin" valueType="num">
                                      <p:cBhvr additive="base">
                                        <p:cTn id="13"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anim calcmode="lin" valueType="num">
                                      <p:cBhvr additive="base">
                                        <p:cTn id="19"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”أي نوع تفضّل؟“</a:t>
            </a:r>
            <a:endParaRPr lang="en-GB" sz="3200"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24526" y="1412776"/>
            <a:ext cx="3807450" cy="3456384"/>
          </a:xfrm>
          <a:noFill/>
        </p:spPr>
      </p:pic>
      <p:sp>
        <p:nvSpPr>
          <p:cNvPr id="20" name="CasellaDiTesto 20"/>
          <p:cNvSpPr txBox="1">
            <a:spLocks noChangeArrowheads="1"/>
          </p:cNvSpPr>
          <p:nvPr/>
        </p:nvSpPr>
        <p:spPr bwMode="auto">
          <a:xfrm>
            <a:off x="179512" y="2060848"/>
            <a:ext cx="19288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chemeClr val="bg1"/>
                </a:solidFill>
                <a:latin typeface="Century Gothic"/>
                <a:cs typeface="Century Gothic"/>
              </a:rPr>
              <a:t>النوع</a:t>
            </a:r>
            <a:endParaRPr lang="it-IT" b="1" dirty="0">
              <a:solidFill>
                <a:schemeClr val="bg1"/>
              </a:solidFill>
              <a:latin typeface="Century Gothic"/>
              <a:cs typeface="Century Gothic"/>
            </a:endParaRPr>
          </a:p>
        </p:txBody>
      </p:sp>
      <p:sp>
        <p:nvSpPr>
          <p:cNvPr id="13" name="Segnaposto contenuto 11"/>
          <p:cNvSpPr txBox="1">
            <a:spLocks/>
          </p:cNvSpPr>
          <p:nvPr/>
        </p:nvSpPr>
        <p:spPr>
          <a:xfrm>
            <a:off x="395536" y="5201816"/>
            <a:ext cx="4392488" cy="1467544"/>
          </a:xfrm>
          <a:prstGeom prst="rect">
            <a:avLst/>
          </a:prstGeom>
          <a:solidFill>
            <a:srgbClr val="C0D5EA">
              <a:alpha val="38823"/>
            </a:srgbClr>
          </a:solidFill>
        </p:spPr>
        <p:txBody>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r" rtl="1" eaLnBrk="1" hangingPunct="1">
              <a:buNone/>
              <a:defRPr/>
            </a:pPr>
            <a:r>
              <a:rPr lang="ar-LB" sz="1800" dirty="0" smtClean="0"/>
              <a:t>تطلب اتفاقية كامبالا واتفاقية البحيرات الكبرى عكس أحكامها في القانون الوطني، غير أنّ المادة 3-2 من الإتفاقية تلحظ ايضًا السياسات والإستراتيجيات وخطط العمل وفق الحاجة</a:t>
            </a:r>
            <a:endParaRPr lang="fr-CH" sz="1800" dirty="0"/>
          </a:p>
        </p:txBody>
      </p:sp>
      <p:sp>
        <p:nvSpPr>
          <p:cNvPr id="14" name="Segnaposto contenuto 29"/>
          <p:cNvSpPr>
            <a:spLocks noGrp="1"/>
          </p:cNvSpPr>
          <p:nvPr>
            <p:ph sz="half" idx="2"/>
          </p:nvPr>
        </p:nvSpPr>
        <p:spPr>
          <a:xfrm>
            <a:off x="4067944" y="1484784"/>
            <a:ext cx="4679504" cy="3672408"/>
          </a:xfrm>
        </p:spPr>
        <p:txBody>
          <a:bodyPr rtlCol="0">
            <a:normAutofit fontScale="85000" lnSpcReduction="20000"/>
          </a:bodyPr>
          <a:lstStyle/>
          <a:p>
            <a:pPr marL="0" indent="0" algn="r" rtl="1" eaLnBrk="1" fontAlgn="auto" hangingPunct="1">
              <a:spcAft>
                <a:spcPts val="0"/>
              </a:spcAft>
              <a:buFontTx/>
              <a:buNone/>
              <a:defRPr/>
            </a:pPr>
            <a:r>
              <a:rPr lang="ar-LB" altLang="fr-FR" sz="2600" b="1" dirty="0" smtClean="0">
                <a:ea typeface="+mn-ea"/>
                <a:cs typeface="+mn-cs"/>
              </a:rPr>
              <a:t>القوانين</a:t>
            </a:r>
            <a:r>
              <a:rPr lang="ar-LB" altLang="fr-FR" sz="2600" dirty="0" smtClean="0">
                <a:ea typeface="+mn-ea"/>
                <a:cs typeface="+mn-cs"/>
              </a:rPr>
              <a:t> والتشريعات الأخرى الملزمة:</a:t>
            </a:r>
          </a:p>
          <a:p>
            <a:pPr algn="r" rtl="1" eaLnBrk="1" fontAlgn="auto" hangingPunct="1">
              <a:spcAft>
                <a:spcPts val="0"/>
              </a:spcAft>
              <a:buFont typeface="Wingdings" charset="2"/>
              <a:buChar char="§"/>
              <a:defRPr/>
            </a:pPr>
            <a:r>
              <a:rPr lang="ar-LB" altLang="fr-FR" sz="2600" dirty="0" smtClean="0">
                <a:ea typeface="+mn-ea"/>
                <a:cs typeface="+mn-cs"/>
              </a:rPr>
              <a:t>تعزيز السياسات القائمة من خلال تعديل القوانين الوطنية</a:t>
            </a:r>
          </a:p>
          <a:p>
            <a:pPr algn="r" rtl="1" eaLnBrk="1" fontAlgn="auto" hangingPunct="1">
              <a:spcAft>
                <a:spcPts val="0"/>
              </a:spcAft>
              <a:buFont typeface="Wingdings" charset="2"/>
              <a:buChar char="§"/>
              <a:defRPr/>
            </a:pPr>
            <a:r>
              <a:rPr lang="ar-LB" altLang="fr-FR" sz="2600" dirty="0" smtClean="0">
                <a:ea typeface="+mn-ea"/>
                <a:cs typeface="+mn-cs"/>
              </a:rPr>
              <a:t>السماح بتطبيق السياسات</a:t>
            </a:r>
          </a:p>
          <a:p>
            <a:pPr algn="r" rtl="1" eaLnBrk="1" fontAlgn="auto" hangingPunct="1">
              <a:spcAft>
                <a:spcPts val="0"/>
              </a:spcAft>
              <a:buNone/>
              <a:defRPr/>
            </a:pPr>
            <a:r>
              <a:rPr lang="ar-LB" altLang="fr-FR" sz="2600" b="1" dirty="0" smtClean="0">
                <a:ea typeface="+mn-ea"/>
                <a:cs typeface="+mn-cs"/>
              </a:rPr>
              <a:t>السياسات والإستراتيجيات وخطط العمل:</a:t>
            </a:r>
          </a:p>
          <a:p>
            <a:pPr algn="r" rtl="1" eaLnBrk="1" fontAlgn="auto" hangingPunct="1">
              <a:spcAft>
                <a:spcPts val="0"/>
              </a:spcAft>
              <a:buFont typeface="Wingdings" charset="2"/>
              <a:buChar char="§"/>
              <a:defRPr/>
            </a:pPr>
            <a:r>
              <a:rPr lang="ar-LB" altLang="fr-FR" sz="2600" dirty="0" smtClean="0">
                <a:ea typeface="+mn-ea"/>
                <a:cs typeface="+mn-cs"/>
              </a:rPr>
              <a:t>ليست ملزمة ولكن ينتج عنها موجبات للمسؤولين السياسيين</a:t>
            </a:r>
          </a:p>
          <a:p>
            <a:pPr algn="r" rtl="1" eaLnBrk="1" fontAlgn="auto" hangingPunct="1">
              <a:spcAft>
                <a:spcPts val="0"/>
              </a:spcAft>
              <a:buFont typeface="Wingdings" charset="2"/>
              <a:buChar char="§"/>
              <a:defRPr/>
            </a:pPr>
            <a:r>
              <a:rPr lang="ar-LB" altLang="fr-FR" sz="2600" dirty="0" smtClean="0">
                <a:ea typeface="+mn-ea"/>
                <a:cs typeface="+mn-cs"/>
              </a:rPr>
              <a:t>غالبًا ما تكمّل قانونًا أو تمهّد الطريق له</a:t>
            </a:r>
            <a:endParaRPr lang="it-IT" altLang="fr-FR" sz="2600" dirty="0" smtClean="0">
              <a:ea typeface="+mn-ea"/>
              <a:cs typeface="+mn-cs"/>
            </a:endParaRPr>
          </a:p>
        </p:txBody>
      </p:sp>
    </p:spTree>
    <p:extLst>
      <p:ext uri="{BB962C8B-B14F-4D97-AF65-F5344CB8AC3E}">
        <p14:creationId xmlns:p14="http://schemas.microsoft.com/office/powerpoint/2010/main" xmlns="" val="3988788911"/>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anim calcmode="lin" valueType="num">
                                      <p:cBhvr>
                                        <p:cTn id="1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fade">
                                      <p:cBhvr>
                                        <p:cTn id="19" dur="1000"/>
                                        <p:tgtEl>
                                          <p:spTgt spid="14">
                                            <p:txEl>
                                              <p:pRg st="1" end="1"/>
                                            </p:txEl>
                                          </p:spTgt>
                                        </p:tgtEl>
                                      </p:cBhvr>
                                    </p:animEffect>
                                    <p:anim calcmode="lin" valueType="num">
                                      <p:cBhvr>
                                        <p:cTn id="20"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4">
                                            <p:txEl>
                                              <p:pRg st="2" end="2"/>
                                            </p:txEl>
                                          </p:spTgt>
                                        </p:tgtEl>
                                        <p:attrNameLst>
                                          <p:attrName>style.visibility</p:attrName>
                                        </p:attrNameLst>
                                      </p:cBhvr>
                                      <p:to>
                                        <p:strVal val="visible"/>
                                      </p:to>
                                    </p:set>
                                    <p:animEffect transition="in" filter="fade">
                                      <p:cBhvr>
                                        <p:cTn id="26" dur="1000"/>
                                        <p:tgtEl>
                                          <p:spTgt spid="14">
                                            <p:txEl>
                                              <p:pRg st="2" end="2"/>
                                            </p:txEl>
                                          </p:spTgt>
                                        </p:tgtEl>
                                      </p:cBhvr>
                                    </p:animEffect>
                                    <p:anim calcmode="lin" valueType="num">
                                      <p:cBhvr>
                                        <p:cTn id="27"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4">
                                            <p:txEl>
                                              <p:pRg st="3" end="3"/>
                                            </p:txEl>
                                          </p:spTgt>
                                        </p:tgtEl>
                                        <p:attrNameLst>
                                          <p:attrName>style.visibility</p:attrName>
                                        </p:attrNameLst>
                                      </p:cBhvr>
                                      <p:to>
                                        <p:strVal val="visible"/>
                                      </p:to>
                                    </p:set>
                                    <p:animEffect transition="in" filter="fade">
                                      <p:cBhvr>
                                        <p:cTn id="33" dur="1000"/>
                                        <p:tgtEl>
                                          <p:spTgt spid="14">
                                            <p:txEl>
                                              <p:pRg st="3" end="3"/>
                                            </p:txEl>
                                          </p:spTgt>
                                        </p:tgtEl>
                                      </p:cBhvr>
                                    </p:animEffect>
                                    <p:anim calcmode="lin" valueType="num">
                                      <p:cBhvr>
                                        <p:cTn id="34"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4">
                                            <p:txEl>
                                              <p:pRg st="4" end="4"/>
                                            </p:txEl>
                                          </p:spTgt>
                                        </p:tgtEl>
                                        <p:attrNameLst>
                                          <p:attrName>style.visibility</p:attrName>
                                        </p:attrNameLst>
                                      </p:cBhvr>
                                      <p:to>
                                        <p:strVal val="visible"/>
                                      </p:to>
                                    </p:set>
                                    <p:animEffect transition="in" filter="fade">
                                      <p:cBhvr>
                                        <p:cTn id="40" dur="1000"/>
                                        <p:tgtEl>
                                          <p:spTgt spid="14">
                                            <p:txEl>
                                              <p:pRg st="4" end="4"/>
                                            </p:txEl>
                                          </p:spTgt>
                                        </p:tgtEl>
                                      </p:cBhvr>
                                    </p:animEffect>
                                    <p:anim calcmode="lin" valueType="num">
                                      <p:cBhvr>
                                        <p:cTn id="41"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4">
                                            <p:txEl>
                                              <p:pRg st="5" end="5"/>
                                            </p:txEl>
                                          </p:spTgt>
                                        </p:tgtEl>
                                        <p:attrNameLst>
                                          <p:attrName>style.visibility</p:attrName>
                                        </p:attrNameLst>
                                      </p:cBhvr>
                                      <p:to>
                                        <p:strVal val="visible"/>
                                      </p:to>
                                    </p:set>
                                    <p:animEffect transition="in" filter="fade">
                                      <p:cBhvr>
                                        <p:cTn id="47" dur="1000"/>
                                        <p:tgtEl>
                                          <p:spTgt spid="14">
                                            <p:txEl>
                                              <p:pRg st="5" end="5"/>
                                            </p:txEl>
                                          </p:spTgt>
                                        </p:tgtEl>
                                      </p:cBhvr>
                                    </p:animEffect>
                                    <p:anim calcmode="lin" valueType="num">
                                      <p:cBhvr>
                                        <p:cTn id="48" dur="10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قدرة وخبرة إضافيتين</a:t>
            </a:r>
            <a:endParaRPr lang="en-GB" sz="3200"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24526" y="1772816"/>
            <a:ext cx="3807450" cy="3456384"/>
          </a:xfrm>
          <a:noFill/>
        </p:spPr>
      </p:pic>
      <p:sp>
        <p:nvSpPr>
          <p:cNvPr id="20" name="CasellaDiTesto 20"/>
          <p:cNvSpPr txBox="1">
            <a:spLocks noChangeArrowheads="1"/>
          </p:cNvSpPr>
          <p:nvPr/>
        </p:nvSpPr>
        <p:spPr bwMode="auto">
          <a:xfrm>
            <a:off x="842988" y="1990581"/>
            <a:ext cx="192881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chemeClr val="bg1"/>
                </a:solidFill>
                <a:latin typeface="Century Gothic"/>
                <a:cs typeface="Century Gothic"/>
              </a:rPr>
              <a:t>الدعم التقني</a:t>
            </a:r>
            <a:endParaRPr lang="it-IT" b="1" dirty="0">
              <a:solidFill>
                <a:schemeClr val="bg1"/>
              </a:solidFill>
              <a:latin typeface="Century Gothic"/>
              <a:cs typeface="Century Gothic"/>
            </a:endParaRPr>
          </a:p>
        </p:txBody>
      </p:sp>
      <p:sp>
        <p:nvSpPr>
          <p:cNvPr id="14" name="Segnaposto contenuto 29"/>
          <p:cNvSpPr>
            <a:spLocks noGrp="1"/>
          </p:cNvSpPr>
          <p:nvPr>
            <p:ph sz="half" idx="2"/>
          </p:nvPr>
        </p:nvSpPr>
        <p:spPr>
          <a:xfrm>
            <a:off x="3995936" y="1844824"/>
            <a:ext cx="4679504" cy="3672408"/>
          </a:xfrm>
        </p:spPr>
        <p:txBody>
          <a:bodyPr rtlCol="0">
            <a:normAutofit lnSpcReduction="10000"/>
          </a:bodyPr>
          <a:lstStyle/>
          <a:p>
            <a:pPr algn="r" rtl="1" eaLnBrk="1" fontAlgn="auto" hangingPunct="1">
              <a:spcAft>
                <a:spcPts val="0"/>
              </a:spcAft>
              <a:buFont typeface="Wingdings" charset="2"/>
              <a:buChar char="§"/>
              <a:defRPr/>
            </a:pPr>
            <a:r>
              <a:rPr lang="ar-LB" altLang="fr-FR" sz="2600" dirty="0" smtClean="0"/>
              <a:t>المشورة إلى الهيئة التي تدير الآلية</a:t>
            </a:r>
          </a:p>
          <a:p>
            <a:pPr algn="r" rtl="1" eaLnBrk="1" fontAlgn="auto" hangingPunct="1">
              <a:spcAft>
                <a:spcPts val="0"/>
              </a:spcAft>
              <a:buFont typeface="Wingdings" charset="2"/>
              <a:buChar char="§"/>
              <a:defRPr/>
            </a:pPr>
            <a:r>
              <a:rPr lang="ar-LB" altLang="fr-FR" sz="2600" dirty="0" smtClean="0"/>
              <a:t>تسهيل  الإستشارات مع المعنيين</a:t>
            </a:r>
          </a:p>
          <a:p>
            <a:pPr algn="r" rtl="1" eaLnBrk="1" fontAlgn="auto" hangingPunct="1">
              <a:spcAft>
                <a:spcPts val="0"/>
              </a:spcAft>
              <a:buFont typeface="Wingdings" charset="2"/>
              <a:buChar char="§"/>
              <a:defRPr/>
            </a:pPr>
            <a:r>
              <a:rPr lang="ar-LB" altLang="fr-FR" sz="2600" dirty="0" smtClean="0"/>
              <a:t>إجراء تشخيص أو المساعدة في إجرائه</a:t>
            </a:r>
          </a:p>
          <a:p>
            <a:pPr algn="r" rtl="1" eaLnBrk="1" fontAlgn="auto" hangingPunct="1">
              <a:spcAft>
                <a:spcPts val="0"/>
              </a:spcAft>
              <a:buFont typeface="Wingdings" charset="2"/>
              <a:buChar char="§"/>
              <a:defRPr/>
            </a:pPr>
            <a:r>
              <a:rPr lang="ar-LB" altLang="fr-FR" sz="2600" dirty="0" smtClean="0"/>
              <a:t>إجراء مراجعة قانونية أو المساعدة فيها</a:t>
            </a:r>
          </a:p>
          <a:p>
            <a:pPr algn="r" rtl="1" eaLnBrk="1" fontAlgn="auto" hangingPunct="1">
              <a:spcAft>
                <a:spcPts val="0"/>
              </a:spcAft>
              <a:buFont typeface="Wingdings" charset="2"/>
              <a:buChar char="§"/>
              <a:defRPr/>
            </a:pPr>
            <a:r>
              <a:rPr lang="ar-LB" altLang="fr-FR" sz="2600" dirty="0" smtClean="0"/>
              <a:t>المساعدة في الصياغة التقنية</a:t>
            </a:r>
          </a:p>
          <a:p>
            <a:pPr algn="r" rtl="1" eaLnBrk="1" fontAlgn="auto" hangingPunct="1">
              <a:spcAft>
                <a:spcPts val="0"/>
              </a:spcAft>
              <a:buFont typeface="Wingdings" charset="2"/>
              <a:buChar char="§"/>
              <a:defRPr/>
            </a:pPr>
            <a:r>
              <a:rPr lang="ar-LB" altLang="fr-FR" sz="2600" dirty="0" smtClean="0"/>
              <a:t>المشورة والدعم في التطبيق</a:t>
            </a:r>
            <a:endParaRPr lang="it-IT" altLang="fr-FR" sz="2600" dirty="0"/>
          </a:p>
        </p:txBody>
      </p:sp>
    </p:spTree>
    <p:extLst>
      <p:ext uri="{BB962C8B-B14F-4D97-AF65-F5344CB8AC3E}">
        <p14:creationId xmlns:p14="http://schemas.microsoft.com/office/powerpoint/2010/main" xmlns="" val="107094552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anim calcmode="lin" valueType="num">
                                      <p:cBhvr>
                                        <p:cTn id="1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fade">
                                      <p:cBhvr>
                                        <p:cTn id="19" dur="1000"/>
                                        <p:tgtEl>
                                          <p:spTgt spid="14">
                                            <p:txEl>
                                              <p:pRg st="1" end="1"/>
                                            </p:txEl>
                                          </p:spTgt>
                                        </p:tgtEl>
                                      </p:cBhvr>
                                    </p:animEffect>
                                    <p:anim calcmode="lin" valueType="num">
                                      <p:cBhvr>
                                        <p:cTn id="20"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4">
                                            <p:txEl>
                                              <p:pRg st="2" end="2"/>
                                            </p:txEl>
                                          </p:spTgt>
                                        </p:tgtEl>
                                        <p:attrNameLst>
                                          <p:attrName>style.visibility</p:attrName>
                                        </p:attrNameLst>
                                      </p:cBhvr>
                                      <p:to>
                                        <p:strVal val="visible"/>
                                      </p:to>
                                    </p:set>
                                    <p:animEffect transition="in" filter="fade">
                                      <p:cBhvr>
                                        <p:cTn id="26" dur="1000"/>
                                        <p:tgtEl>
                                          <p:spTgt spid="14">
                                            <p:txEl>
                                              <p:pRg st="2" end="2"/>
                                            </p:txEl>
                                          </p:spTgt>
                                        </p:tgtEl>
                                      </p:cBhvr>
                                    </p:animEffect>
                                    <p:anim calcmode="lin" valueType="num">
                                      <p:cBhvr>
                                        <p:cTn id="27"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4">
                                            <p:txEl>
                                              <p:pRg st="3" end="3"/>
                                            </p:txEl>
                                          </p:spTgt>
                                        </p:tgtEl>
                                        <p:attrNameLst>
                                          <p:attrName>style.visibility</p:attrName>
                                        </p:attrNameLst>
                                      </p:cBhvr>
                                      <p:to>
                                        <p:strVal val="visible"/>
                                      </p:to>
                                    </p:set>
                                    <p:animEffect transition="in" filter="fade">
                                      <p:cBhvr>
                                        <p:cTn id="33" dur="1000"/>
                                        <p:tgtEl>
                                          <p:spTgt spid="14">
                                            <p:txEl>
                                              <p:pRg st="3" end="3"/>
                                            </p:txEl>
                                          </p:spTgt>
                                        </p:tgtEl>
                                      </p:cBhvr>
                                    </p:animEffect>
                                    <p:anim calcmode="lin" valueType="num">
                                      <p:cBhvr>
                                        <p:cTn id="34"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4">
                                            <p:txEl>
                                              <p:pRg st="4" end="4"/>
                                            </p:txEl>
                                          </p:spTgt>
                                        </p:tgtEl>
                                        <p:attrNameLst>
                                          <p:attrName>style.visibility</p:attrName>
                                        </p:attrNameLst>
                                      </p:cBhvr>
                                      <p:to>
                                        <p:strVal val="visible"/>
                                      </p:to>
                                    </p:set>
                                    <p:animEffect transition="in" filter="fade">
                                      <p:cBhvr>
                                        <p:cTn id="40" dur="1000"/>
                                        <p:tgtEl>
                                          <p:spTgt spid="14">
                                            <p:txEl>
                                              <p:pRg st="4" end="4"/>
                                            </p:txEl>
                                          </p:spTgt>
                                        </p:tgtEl>
                                      </p:cBhvr>
                                    </p:animEffect>
                                    <p:anim calcmode="lin" valueType="num">
                                      <p:cBhvr>
                                        <p:cTn id="41"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4">
                                            <p:txEl>
                                              <p:pRg st="5" end="5"/>
                                            </p:txEl>
                                          </p:spTgt>
                                        </p:tgtEl>
                                        <p:attrNameLst>
                                          <p:attrName>style.visibility</p:attrName>
                                        </p:attrNameLst>
                                      </p:cBhvr>
                                      <p:to>
                                        <p:strVal val="visible"/>
                                      </p:to>
                                    </p:set>
                                    <p:animEffect transition="in" filter="fade">
                                      <p:cBhvr>
                                        <p:cTn id="47" dur="1000"/>
                                        <p:tgtEl>
                                          <p:spTgt spid="14">
                                            <p:txEl>
                                              <p:pRg st="5" end="5"/>
                                            </p:txEl>
                                          </p:spTgt>
                                        </p:tgtEl>
                                      </p:cBhvr>
                                    </p:animEffect>
                                    <p:anim calcmode="lin" valueType="num">
                                      <p:cBhvr>
                                        <p:cTn id="48" dur="10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 لائحة بالأمور التي يجب القيام بها</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8712968" cy="4393083"/>
          </a:xfrm>
        </p:spPr>
        <p:txBody>
          <a:bodyPr/>
          <a:lstStyle/>
          <a:p>
            <a:pPr eaLnBrk="1" hangingPunct="1">
              <a:buFont typeface="Wingdings" charset="2"/>
              <a:buChar char="§"/>
            </a:pPr>
            <a:r>
              <a:rPr lang="ar-LB" dirty="0" smtClean="0">
                <a:latin typeface="Century Gothic"/>
                <a:ea typeface="MS PGothic" charset="0"/>
                <a:cs typeface="Century Gothic"/>
              </a:rPr>
              <a:t>استيعاب </a:t>
            </a:r>
            <a:r>
              <a:rPr lang="ar-LB" dirty="0" smtClean="0">
                <a:latin typeface="Century Gothic"/>
                <a:ea typeface="MS PGothic" charset="0"/>
                <a:cs typeface="Century Gothic"/>
              </a:rPr>
              <a:t>لمفهوم التهجير</a:t>
            </a:r>
          </a:p>
          <a:p>
            <a:pPr eaLnBrk="1" hangingPunct="1">
              <a:buFont typeface="Wingdings" charset="2"/>
              <a:buChar char="§"/>
            </a:pPr>
            <a:r>
              <a:rPr lang="ar-LB" dirty="0" smtClean="0">
                <a:latin typeface="Century Gothic"/>
                <a:ea typeface="MS PGothic" charset="0"/>
                <a:cs typeface="Century Gothic"/>
              </a:rPr>
              <a:t>تحسين المعرفة والمعلومات</a:t>
            </a:r>
          </a:p>
          <a:p>
            <a:pPr eaLnBrk="1" hangingPunct="1">
              <a:buFont typeface="Wingdings" charset="2"/>
              <a:buChar char="§"/>
            </a:pPr>
            <a:r>
              <a:rPr lang="ar-LB" dirty="0" smtClean="0">
                <a:latin typeface="Century Gothic"/>
                <a:ea typeface="MS PGothic" charset="0"/>
                <a:cs typeface="Century Gothic"/>
              </a:rPr>
              <a:t>رصد المعنيين</a:t>
            </a:r>
          </a:p>
          <a:p>
            <a:pPr eaLnBrk="1" hangingPunct="1">
              <a:buFont typeface="Wingdings" charset="2"/>
              <a:buChar char="§"/>
            </a:pPr>
            <a:r>
              <a:rPr lang="ar-LB" dirty="0" smtClean="0">
                <a:latin typeface="Century Gothic"/>
                <a:ea typeface="MS PGothic" charset="0"/>
                <a:cs typeface="Century Gothic"/>
              </a:rPr>
              <a:t>جمع البيانات أو في طور الجمع</a:t>
            </a:r>
          </a:p>
          <a:p>
            <a:pPr eaLnBrk="1" hangingPunct="1">
              <a:buFont typeface="Wingdings" charset="2"/>
              <a:buChar char="§"/>
            </a:pPr>
            <a:r>
              <a:rPr lang="ar-LB" dirty="0" smtClean="0">
                <a:latin typeface="Century Gothic"/>
                <a:ea typeface="MS PGothic" charset="0"/>
                <a:cs typeface="Century Gothic"/>
              </a:rPr>
              <a:t>إجراء المراجعة القانونية أو في طور التحضير</a:t>
            </a:r>
          </a:p>
          <a:p>
            <a:pPr eaLnBrk="1" hangingPunct="1">
              <a:buFont typeface="Wingdings" charset="2"/>
              <a:buChar char="§"/>
            </a:pPr>
            <a:r>
              <a:rPr lang="ar-LB" dirty="0" smtClean="0">
                <a:latin typeface="Century Gothic"/>
                <a:ea typeface="MS PGothic" charset="0"/>
                <a:cs typeface="Century Gothic"/>
              </a:rPr>
              <a:t>اتخاذ القرار في ما يتعلق بمدى الأداة</a:t>
            </a:r>
          </a:p>
          <a:p>
            <a:pPr eaLnBrk="1" hangingPunct="1">
              <a:buFont typeface="Wingdings" charset="2"/>
              <a:buChar char="§"/>
            </a:pPr>
            <a:r>
              <a:rPr lang="ar-LB" dirty="0" smtClean="0">
                <a:latin typeface="Century Gothic"/>
                <a:ea typeface="MS PGothic" charset="0"/>
                <a:cs typeface="Century Gothic"/>
              </a:rPr>
              <a:t>اتخاذ القرار حول نوع الأداة</a:t>
            </a:r>
          </a:p>
          <a:p>
            <a:pPr eaLnBrk="1" hangingPunct="1">
              <a:buFont typeface="Wingdings" charset="2"/>
              <a:buChar char="§"/>
            </a:pPr>
            <a:r>
              <a:rPr lang="ar-LB" dirty="0" smtClean="0">
                <a:latin typeface="Century Gothic"/>
                <a:ea typeface="MS PGothic" charset="0"/>
                <a:cs typeface="Century Gothic"/>
              </a:rPr>
              <a:t>طلب الدعم الخارجي</a:t>
            </a:r>
          </a:p>
          <a:p>
            <a:pPr eaLnBrk="1" hangingPunct="1">
              <a:buNone/>
            </a:pPr>
            <a:endParaRPr lang="fr-CH" dirty="0">
              <a:latin typeface="Century Gothic"/>
              <a:ea typeface="MS PGothic" charset="0"/>
              <a:cs typeface="Century Gothic"/>
            </a:endParaRPr>
          </a:p>
        </p:txBody>
      </p:sp>
      <p:pic>
        <p:nvPicPr>
          <p:cNvPr id="4" name="Picture 2" descr="C:\Users\jacopo.giorgi\AppData\Local\Microsoft\Windows\Temporary Internet Files\Content.IE5\U0JMT0WT\MC900297177[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1700808"/>
            <a:ext cx="2376264" cy="32763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7251</TotalTime>
  <Words>1321</Words>
  <Application>Microsoft Office PowerPoint</Application>
  <PresentationFormat>On-screen Show (4:3)</PresentationFormat>
  <Paragraphs>170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Perception</vt:lpstr>
      <vt:lpstr>التحضير: المدى والنوع</vt:lpstr>
      <vt:lpstr>الغايات</vt:lpstr>
      <vt:lpstr>الأداة</vt:lpstr>
      <vt:lpstr>أداة شاملة أو جزئية؟</vt:lpstr>
      <vt:lpstr>أداة خاصة بالتهجير مقابل أداة قطاعية</vt:lpstr>
      <vt:lpstr>”أي نوع تفضّل؟“</vt:lpstr>
      <vt:lpstr>قدرة وخبرة إضافيتين</vt:lpstr>
      <vt:lpstr> لائحة بالأمور التي يجب القيام بها</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274</cp:revision>
  <dcterms:created xsi:type="dcterms:W3CDTF">2008-09-19T08:19:15Z</dcterms:created>
  <dcterms:modified xsi:type="dcterms:W3CDTF">2017-01-18T23:21:32Z</dcterms:modified>
</cp:coreProperties>
</file>