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587" r:id="rId1"/>
  </p:sldMasterIdLst>
  <p:notesMasterIdLst>
    <p:notesMasterId r:id="rId13"/>
  </p:notesMasterIdLst>
  <p:handoutMasterIdLst>
    <p:handoutMasterId r:id="rId14"/>
  </p:handoutMasterIdLst>
  <p:sldIdLst>
    <p:sldId id="326" r:id="rId2"/>
    <p:sldId id="324" r:id="rId3"/>
    <p:sldId id="309" r:id="rId4"/>
    <p:sldId id="320" r:id="rId5"/>
    <p:sldId id="334" r:id="rId6"/>
    <p:sldId id="335" r:id="rId7"/>
    <p:sldId id="336" r:id="rId8"/>
    <p:sldId id="337" r:id="rId9"/>
    <p:sldId id="313" r:id="rId10"/>
    <p:sldId id="338" r:id="rId11"/>
    <p:sldId id="329" r:id="rId1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S PGothic" charset="0"/>
        <a:cs typeface="MS PGothic" charset="0"/>
      </a:defRPr>
    </a:lvl1pPr>
    <a:lvl2pPr marL="457200" algn="l" rtl="0" eaLnBrk="0" fontAlgn="base" hangingPunct="0">
      <a:spcBef>
        <a:spcPct val="0"/>
      </a:spcBef>
      <a:spcAft>
        <a:spcPct val="0"/>
      </a:spcAft>
      <a:defRPr kern="1200">
        <a:solidFill>
          <a:schemeClr val="tx1"/>
        </a:solidFill>
        <a:latin typeface="Arial" charset="0"/>
        <a:ea typeface="MS PGothic" charset="0"/>
        <a:cs typeface="MS PGothic" charset="0"/>
      </a:defRPr>
    </a:lvl2pPr>
    <a:lvl3pPr marL="914400" algn="l" rtl="0" eaLnBrk="0" fontAlgn="base" hangingPunct="0">
      <a:spcBef>
        <a:spcPct val="0"/>
      </a:spcBef>
      <a:spcAft>
        <a:spcPct val="0"/>
      </a:spcAft>
      <a:defRPr kern="1200">
        <a:solidFill>
          <a:schemeClr val="tx1"/>
        </a:solidFill>
        <a:latin typeface="Arial" charset="0"/>
        <a:ea typeface="MS PGothic" charset="0"/>
        <a:cs typeface="MS PGothic" charset="0"/>
      </a:defRPr>
    </a:lvl3pPr>
    <a:lvl4pPr marL="1371600" algn="l" rtl="0" eaLnBrk="0" fontAlgn="base" hangingPunct="0">
      <a:spcBef>
        <a:spcPct val="0"/>
      </a:spcBef>
      <a:spcAft>
        <a:spcPct val="0"/>
      </a:spcAft>
      <a:defRPr kern="1200">
        <a:solidFill>
          <a:schemeClr val="tx1"/>
        </a:solidFill>
        <a:latin typeface="Arial" charset="0"/>
        <a:ea typeface="MS PGothic" charset="0"/>
        <a:cs typeface="MS PGothic" charset="0"/>
      </a:defRPr>
    </a:lvl4pPr>
    <a:lvl5pPr marL="1828800" algn="l" rtl="0" eaLnBrk="0" fontAlgn="base" hangingPunct="0">
      <a:spcBef>
        <a:spcPct val="0"/>
      </a:spcBef>
      <a:spcAft>
        <a:spcPct val="0"/>
      </a:spcAft>
      <a:defRPr kern="1200">
        <a:solidFill>
          <a:schemeClr val="tx1"/>
        </a:solidFill>
        <a:latin typeface="Arial" charset="0"/>
        <a:ea typeface="MS PGothic" charset="0"/>
        <a:cs typeface="MS PGothic" charset="0"/>
      </a:defRPr>
    </a:lvl5pPr>
    <a:lvl6pPr marL="2286000" algn="l" defTabSz="457200" rtl="0" eaLnBrk="1" latinLnBrk="0" hangingPunct="1">
      <a:defRPr kern="1200">
        <a:solidFill>
          <a:schemeClr val="tx1"/>
        </a:solidFill>
        <a:latin typeface="Arial" charset="0"/>
        <a:ea typeface="MS PGothic" charset="0"/>
        <a:cs typeface="MS PGothic" charset="0"/>
      </a:defRPr>
    </a:lvl6pPr>
    <a:lvl7pPr marL="2743200" algn="l" defTabSz="457200" rtl="0" eaLnBrk="1" latinLnBrk="0" hangingPunct="1">
      <a:defRPr kern="1200">
        <a:solidFill>
          <a:schemeClr val="tx1"/>
        </a:solidFill>
        <a:latin typeface="Arial" charset="0"/>
        <a:ea typeface="MS PGothic" charset="0"/>
        <a:cs typeface="MS PGothic" charset="0"/>
      </a:defRPr>
    </a:lvl7pPr>
    <a:lvl8pPr marL="3200400" algn="l" defTabSz="457200" rtl="0" eaLnBrk="1" latinLnBrk="0" hangingPunct="1">
      <a:defRPr kern="1200">
        <a:solidFill>
          <a:schemeClr val="tx1"/>
        </a:solidFill>
        <a:latin typeface="Arial" charset="0"/>
        <a:ea typeface="MS PGothic" charset="0"/>
        <a:cs typeface="MS PGothic" charset="0"/>
      </a:defRPr>
    </a:lvl8pPr>
    <a:lvl9pPr marL="3657600" algn="l" defTabSz="457200" rtl="0" eaLnBrk="1" latinLnBrk="0" hangingPunct="1">
      <a:defRPr kern="1200">
        <a:solidFill>
          <a:schemeClr val="tx1"/>
        </a:solidFill>
        <a:latin typeface="Arial" charset="0"/>
        <a:ea typeface="MS PGothic" charset="0"/>
        <a:cs typeface="MS PGothic"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chel" initial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C0D5EA"/>
    <a:srgbClr val="FF0000"/>
    <a:srgbClr val="CC3300"/>
    <a:srgbClr val="003366"/>
    <a:srgbClr val="CCEC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4297" autoAdjust="0"/>
  </p:normalViewPr>
  <p:slideViewPr>
    <p:cSldViewPr>
      <p:cViewPr>
        <p:scale>
          <a:sx n="70" d="100"/>
          <a:sy n="70" d="100"/>
        </p:scale>
        <p:origin x="-691" y="1757"/>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7" name="Rectangle 3"/>
          <p:cNvSpPr>
            <a:spLocks noGrp="1" noChangeArrowheads="1"/>
          </p:cNvSpPr>
          <p:nvPr>
            <p:ph type="dt" sz="quarter"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en-GB"/>
          </a:p>
        </p:txBody>
      </p:sp>
      <p:sp>
        <p:nvSpPr>
          <p:cNvPr id="72708" name="Rectangle 4"/>
          <p:cNvSpPr>
            <a:spLocks noGrp="1" noChangeArrowheads="1"/>
          </p:cNvSpPr>
          <p:nvPr>
            <p:ph type="ftr" sz="quarter" idx="2"/>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9" name="Rectangle 5"/>
          <p:cNvSpPr>
            <a:spLocks noGrp="1" noChangeArrowheads="1"/>
          </p:cNvSpPr>
          <p:nvPr>
            <p:ph type="sldNum" sz="quarter" idx="3"/>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92255FE-7C72-444E-A121-40E0F97E5A9F}" type="slidenum">
              <a:rPr lang="en-GB"/>
              <a:pPr>
                <a:defRPr/>
              </a:pPr>
              <a:t>‹#›</a:t>
            </a:fld>
            <a:endParaRPr lang="en-GB"/>
          </a:p>
        </p:txBody>
      </p:sp>
    </p:spTree>
    <p:extLst>
      <p:ext uri="{BB962C8B-B14F-4D97-AF65-F5344CB8AC3E}">
        <p14:creationId xmlns="" xmlns:p14="http://schemas.microsoft.com/office/powerpoint/2010/main" val="929877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1"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it-IT"/>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94213"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it-IT" noProof="0" smtClean="0"/>
              <a:t>Click to edit Master text styles</a:t>
            </a:r>
          </a:p>
          <a:p>
            <a:pPr lvl="1"/>
            <a:r>
              <a:rPr lang="it-IT" noProof="0" smtClean="0"/>
              <a:t>Second level</a:t>
            </a:r>
          </a:p>
          <a:p>
            <a:pPr lvl="2"/>
            <a:r>
              <a:rPr lang="it-IT" noProof="0" smtClean="0"/>
              <a:t>Third level</a:t>
            </a:r>
          </a:p>
          <a:p>
            <a:pPr lvl="3"/>
            <a:r>
              <a:rPr lang="it-IT" noProof="0" smtClean="0"/>
              <a:t>Fourth level</a:t>
            </a:r>
          </a:p>
          <a:p>
            <a:pPr lvl="4"/>
            <a:r>
              <a:rPr lang="it-IT" noProof="0" smtClean="0"/>
              <a:t>Fifth level</a:t>
            </a:r>
          </a:p>
        </p:txBody>
      </p:sp>
      <p:sp>
        <p:nvSpPr>
          <p:cNvPr id="94214"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5"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1E071851-DCB3-614D-976F-C0A71FEC46E3}" type="slidenum">
              <a:rPr lang="it-IT"/>
              <a:pPr>
                <a:defRPr/>
              </a:pPr>
              <a:t>‹#›</a:t>
            </a:fld>
            <a:endParaRPr lang="it-IT"/>
          </a:p>
        </p:txBody>
      </p:sp>
    </p:spTree>
    <p:extLst>
      <p:ext uri="{BB962C8B-B14F-4D97-AF65-F5344CB8AC3E}">
        <p14:creationId xmlns="" xmlns:p14="http://schemas.microsoft.com/office/powerpoint/2010/main" val="5790518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TextEdit="1"/>
          </p:cNvSpPr>
          <p:nvPr>
            <p:ph type="sldImg"/>
          </p:nvPr>
        </p:nvSpPr>
        <p:spPr>
          <a:ln/>
        </p:spPr>
      </p:sp>
      <p:sp>
        <p:nvSpPr>
          <p:cNvPr id="21506" name="Rectangle 3"/>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just">
              <a:lnSpc>
                <a:spcPct val="107000"/>
              </a:lnSpc>
              <a:spcAft>
                <a:spcPts val="800"/>
              </a:spcAft>
            </a:pPr>
            <a:endParaRPr lang="fr-FR" altLang="ja-JP" sz="1100" dirty="0">
              <a:latin typeface="Calibri" charset="0"/>
              <a:ea typeface="MS PGothic" charset="0"/>
            </a:endParaRPr>
          </a:p>
        </p:txBody>
      </p:sp>
      <p:sp>
        <p:nvSpPr>
          <p:cNvPr id="2" name="Espace réservé du pied de page 1"/>
          <p:cNvSpPr>
            <a:spLocks noGrp="1"/>
          </p:cNvSpPr>
          <p:nvPr>
            <p:ph type="ftr" sz="quarter" idx="4"/>
          </p:nvPr>
        </p:nvSpPr>
        <p:spPr/>
        <p:txBody>
          <a:bodyPr/>
          <a:lstStyle/>
          <a:p>
            <a:pPr>
              <a:defRPr/>
            </a:pPr>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Espace réservé de l'image des diapositives 1"/>
          <p:cNvSpPr>
            <a:spLocks noGrp="1" noRot="1" noChangeAspect="1" noTextEdit="1"/>
          </p:cNvSpPr>
          <p:nvPr>
            <p:ph type="sldImg"/>
          </p:nvPr>
        </p:nvSpPr>
        <p:spPr>
          <a:ln/>
        </p:spPr>
      </p:sp>
      <p:sp>
        <p:nvSpPr>
          <p:cNvPr id="48130" name="Espace réservé des commentaires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algn="r" rtl="1">
              <a:lnSpc>
                <a:spcPct val="90000"/>
              </a:lnSpc>
            </a:pPr>
            <a:r>
              <a:rPr lang="ar-LB" dirty="0" smtClean="0">
                <a:latin typeface="Arial" charset="0"/>
              </a:rPr>
              <a:t>مثال:</a:t>
            </a:r>
            <a:r>
              <a:rPr lang="ar-LB" baseline="0" dirty="0" smtClean="0">
                <a:latin typeface="Arial" charset="0"/>
              </a:rPr>
              <a:t> جمهورية إفريقيا الوسطى، بروكينز، 2011:</a:t>
            </a:r>
          </a:p>
          <a:p>
            <a:pPr algn="r" rtl="1">
              <a:lnSpc>
                <a:spcPct val="90000"/>
              </a:lnSpc>
            </a:pPr>
            <a:r>
              <a:rPr lang="ar-LB" baseline="0" dirty="0" smtClean="0">
                <a:latin typeface="Arial" charset="0"/>
              </a:rPr>
              <a:t>على أثر طلب من الحكومة وبدعم من مفوّضية الأمم المتّحدة لشؤون اللاجئين، عُيّن خبير من أجل إجراء دراسة حول الإطار الوطني.</a:t>
            </a:r>
          </a:p>
          <a:p>
            <a:pPr algn="r" rtl="1">
              <a:lnSpc>
                <a:spcPct val="90000"/>
              </a:lnSpc>
            </a:pPr>
            <a:endParaRPr lang="ar-LB" baseline="0" dirty="0" smtClean="0">
              <a:latin typeface="Arial" charset="0"/>
            </a:endParaRPr>
          </a:p>
          <a:p>
            <a:pPr algn="r" rtl="1">
              <a:lnSpc>
                <a:spcPct val="90000"/>
              </a:lnSpc>
            </a:pPr>
            <a:r>
              <a:rPr lang="ar-LB" baseline="0" dirty="0" smtClean="0">
                <a:latin typeface="Arial" charset="0"/>
              </a:rPr>
              <a:t>بدأت الدراسة بتحليل عام للتحدّيات السياسية والإجتماعية والإقتصادية القائمة التي تمنع أو تعيق الرد الخاص بالتهجير.</a:t>
            </a:r>
          </a:p>
          <a:p>
            <a:pPr algn="r" rtl="1">
              <a:lnSpc>
                <a:spcPct val="90000"/>
              </a:lnSpc>
            </a:pPr>
            <a:endParaRPr lang="ar-LB" dirty="0" smtClean="0">
              <a:latin typeface="Arial" charset="0"/>
            </a:endParaRPr>
          </a:p>
          <a:p>
            <a:pPr algn="r" rtl="1">
              <a:lnSpc>
                <a:spcPct val="90000"/>
              </a:lnSpc>
            </a:pPr>
            <a:r>
              <a:rPr lang="ar-LB" dirty="0" smtClean="0">
                <a:latin typeface="Arial" charset="0"/>
              </a:rPr>
              <a:t>ثمّ انتقلت للتركيز</a:t>
            </a:r>
            <a:r>
              <a:rPr lang="ar-LB" baseline="0" dirty="0" smtClean="0">
                <a:latin typeface="Arial" charset="0"/>
              </a:rPr>
              <a:t> بشكل أدق على القوانين والسياسات ذات الصلة.</a:t>
            </a:r>
          </a:p>
          <a:p>
            <a:pPr algn="r" rtl="1">
              <a:lnSpc>
                <a:spcPct val="90000"/>
              </a:lnSpc>
              <a:buFontTx/>
              <a:buChar char="-"/>
            </a:pPr>
            <a:r>
              <a:rPr lang="ar-LB" baseline="0" dirty="0" smtClean="0">
                <a:latin typeface="Arial" charset="0"/>
              </a:rPr>
              <a:t>حدّدت 67 عنصرًا يجب إدراجها في تشريع وطني – مطلوبة من أجل معالجة سليمة لمسائل التهجير</a:t>
            </a:r>
          </a:p>
          <a:p>
            <a:pPr algn="r" rtl="1">
              <a:lnSpc>
                <a:spcPct val="90000"/>
              </a:lnSpc>
              <a:buFontTx/>
              <a:buChar char="-"/>
            </a:pPr>
            <a:r>
              <a:rPr lang="ar-LB" baseline="0" dirty="0" smtClean="0">
                <a:latin typeface="Arial" charset="0"/>
              </a:rPr>
              <a:t>وقيّمت الإطار المعياري القائم مقارنة مع المؤتمر الدولي المعني بمنطقة البحيرات الكبرى واتفاقية كامبالا</a:t>
            </a:r>
            <a:endParaRPr lang="en-US" baseline="0" dirty="0" smtClean="0">
              <a:latin typeface="Arial" charset="0"/>
            </a:endParaRPr>
          </a:p>
          <a:p>
            <a:pPr algn="r" rtl="1">
              <a:lnSpc>
                <a:spcPct val="90000"/>
              </a:lnSpc>
              <a:buFontTx/>
              <a:buChar char="-"/>
            </a:pPr>
            <a:endParaRPr lang="en-US" baseline="0" dirty="0" smtClean="0">
              <a:latin typeface="Arial" charset="0"/>
            </a:endParaRPr>
          </a:p>
          <a:p>
            <a:pPr algn="r" rtl="1">
              <a:lnSpc>
                <a:spcPct val="90000"/>
              </a:lnSpc>
              <a:buFontTx/>
              <a:buNone/>
            </a:pPr>
            <a:r>
              <a:rPr lang="ar-LB" baseline="0" dirty="0" smtClean="0">
                <a:latin typeface="Arial" charset="0"/>
              </a:rPr>
              <a:t>أخيرًا، قدّمت بعض التوصيات: تسليط الضوء على النواقص وعلى المشاكل.</a:t>
            </a:r>
          </a:p>
          <a:p>
            <a:pPr algn="r" rtl="1">
              <a:lnSpc>
                <a:spcPct val="90000"/>
              </a:lnSpc>
              <a:buFontTx/>
              <a:buNone/>
            </a:pPr>
            <a:endParaRPr lang="ar-LB" baseline="0" dirty="0" smtClean="0">
              <a:latin typeface="Arial" charset="0"/>
            </a:endParaRPr>
          </a:p>
          <a:p>
            <a:pPr algn="r" rtl="1">
              <a:lnSpc>
                <a:spcPct val="90000"/>
              </a:lnSpc>
              <a:buFontTx/>
              <a:buNone/>
            </a:pPr>
            <a:r>
              <a:rPr lang="ar-LB" baseline="0" dirty="0" smtClean="0">
                <a:latin typeface="Arial" charset="0"/>
              </a:rPr>
              <a:t>مثال كينيا</a:t>
            </a:r>
          </a:p>
          <a:p>
            <a:pPr algn="r" rtl="1">
              <a:lnSpc>
                <a:spcPct val="90000"/>
              </a:lnSpc>
              <a:buFontTx/>
              <a:buNone/>
            </a:pPr>
            <a:r>
              <a:rPr lang="ar-LB" baseline="0" dirty="0" smtClean="0">
                <a:latin typeface="Arial" charset="0"/>
              </a:rPr>
              <a:t>في ديسمبر/ كانون الأوّل 2010، طوّرت مجموعة العمل الفرعية القانونية والدفاعية ووزّعت جدولاً يدقّق في الإطار القانوني والمؤسساتي على مستوى حماية المهجّرين. دفعت هذه الخطوة إلى الدعوة إلى إعادة النظر بسياسة الصياغة لتتوافق مع الإطار القانوني الجديد الذي اعتمد في البلد، أي الدستور وقوانين السكن والأرض والملكية.</a:t>
            </a:r>
          </a:p>
          <a:p>
            <a:pPr>
              <a:lnSpc>
                <a:spcPct val="90000"/>
              </a:lnSpc>
            </a:pPr>
            <a:endParaRPr lang="it-IT" dirty="0" smtClean="0">
              <a:latin typeface="Arial" charset="0"/>
            </a:endParaRPr>
          </a:p>
          <a:p>
            <a:pPr>
              <a:lnSpc>
                <a:spcPct val="90000"/>
              </a:lnSpc>
            </a:pPr>
            <a:endParaRPr lang="it-IT" dirty="0" smtClean="0">
              <a:latin typeface="Arial" charset="0"/>
            </a:endParaRPr>
          </a:p>
          <a:p>
            <a:pPr>
              <a:lnSpc>
                <a:spcPct val="90000"/>
              </a:lnSpc>
              <a:buFontTx/>
              <a:buChar char="-"/>
            </a:pPr>
            <a:endParaRPr lang="it-IT" dirty="0" smtClean="0">
              <a:latin typeface="Arial" charset="0"/>
            </a:endParaRPr>
          </a:p>
          <a:p>
            <a:pPr>
              <a:lnSpc>
                <a:spcPct val="90000"/>
              </a:lnSpc>
            </a:pPr>
            <a:endParaRPr lang="it-IT" dirty="0" smtClean="0">
              <a:latin typeface="Arial" charset="0"/>
            </a:endParaRPr>
          </a:p>
          <a:p>
            <a:endParaRPr lang="en-GB" dirty="0">
              <a:latin typeface="Arial" charset="0"/>
              <a:ea typeface="MS PGothic" charset="0"/>
            </a:endParaRPr>
          </a:p>
        </p:txBody>
      </p:sp>
      <p:sp>
        <p:nvSpPr>
          <p:cNvPr id="48131" name="Espace réservé du numéro de diapositive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275DD205-87FA-B24C-B97B-66325A937387}" type="slidenum">
              <a:rPr lang="it-IT" sz="1200"/>
              <a:pPr/>
              <a:t>10</a:t>
            </a:fld>
            <a:endParaRPr lang="it-IT"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29698"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dirty="0" smtClean="0">
                <a:latin typeface="Arial" charset="0"/>
              </a:rPr>
              <a:t>تمارين حول المراجعات القانونية</a:t>
            </a:r>
            <a:r>
              <a:rPr lang="ar-LB" baseline="0" dirty="0" smtClean="0">
                <a:latin typeface="Arial" charset="0"/>
              </a:rPr>
              <a:t> </a:t>
            </a:r>
            <a:r>
              <a:rPr lang="ar-LB" baseline="0" smtClean="0">
                <a:latin typeface="Arial" charset="0"/>
              </a:rPr>
              <a:t>لجمهورية إفريقيا الوسطى وكينيا </a:t>
            </a:r>
            <a:r>
              <a:rPr lang="ar-LB" baseline="0" dirty="0" smtClean="0">
                <a:latin typeface="Arial" charset="0"/>
              </a:rPr>
              <a:t>والزمبابوي</a:t>
            </a:r>
            <a:endParaRPr lang="ar-LB" dirty="0" smtClean="0">
              <a:latin typeface="Arial" charset="0"/>
            </a:endParaRPr>
          </a:p>
          <a:p>
            <a:endParaRPr lang="fr-FR" dirty="0">
              <a:latin typeface="Arial" charset="0"/>
            </a:endParaRPr>
          </a:p>
        </p:txBody>
      </p:sp>
      <p:sp>
        <p:nvSpPr>
          <p:cNvPr id="29699"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CCDD424F-9E0C-7E49-81D4-F33F2904ECFF}" type="slidenum">
              <a:rPr lang="it-IT" sz="1200"/>
              <a:pPr/>
              <a:t>11</a:t>
            </a:fld>
            <a:endParaRPr lang="it-IT"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Espace réservé de l'image des diapositives 1"/>
          <p:cNvSpPr>
            <a:spLocks noGrp="1" noRot="1" noChangeAspect="1" noTextEdit="1"/>
          </p:cNvSpPr>
          <p:nvPr>
            <p:ph type="sldImg"/>
          </p:nvPr>
        </p:nvSpPr>
        <p:spPr>
          <a:ln/>
        </p:spPr>
      </p:sp>
      <p:sp>
        <p:nvSpPr>
          <p:cNvPr id="25602" name="Espace réservé des commentaires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defRPr/>
            </a:pPr>
            <a:r>
              <a:rPr lang="ar-LB" sz="1200" kern="1200" dirty="0" smtClean="0">
                <a:solidFill>
                  <a:schemeClr val="tx1"/>
                </a:solidFill>
                <a:latin typeface="Arial" pitchFamily="34" charset="0"/>
                <a:ea typeface="MS PGothic" panose="020B0600070205080204" pitchFamily="34" charset="-128"/>
                <a:cs typeface="MS PGothic" charset="0"/>
              </a:rPr>
              <a:t>يهدف القسم الثاني من التدريب</a:t>
            </a:r>
            <a:r>
              <a:rPr lang="ar-LB" sz="1200" kern="1200" baseline="0" dirty="0" smtClean="0">
                <a:solidFill>
                  <a:schemeClr val="tx1"/>
                </a:solidFill>
                <a:latin typeface="Arial" pitchFamily="34" charset="0"/>
                <a:ea typeface="MS PGothic" panose="020B0600070205080204" pitchFamily="34" charset="-128"/>
                <a:cs typeface="MS PGothic" charset="0"/>
              </a:rPr>
              <a:t> إلى النقطتين التاليتين:</a:t>
            </a:r>
          </a:p>
          <a:p>
            <a:pPr algn="r" rtl="1">
              <a:defRPr/>
            </a:pPr>
            <a:r>
              <a:rPr lang="ar-LB" sz="1200" kern="1200" baseline="0" dirty="0" smtClean="0">
                <a:solidFill>
                  <a:schemeClr val="tx1"/>
                </a:solidFill>
                <a:latin typeface="Arial" pitchFamily="34" charset="0"/>
                <a:ea typeface="MS PGothic" panose="020B0600070205080204" pitchFamily="34" charset="-128"/>
                <a:cs typeface="MS PGothic" charset="0"/>
              </a:rPr>
              <a:t>- مقاربة تطوير القوانين أو السياسات الوطنية كآلية استشارية يشارك فيها جميع المعنيين وتعميق فهم مبادئها</a:t>
            </a:r>
          </a:p>
          <a:p>
            <a:pPr algn="r" rtl="1">
              <a:buFontTx/>
              <a:buChar char="-"/>
              <a:defRPr/>
            </a:pPr>
            <a:r>
              <a:rPr lang="ar-LB" sz="1200" kern="1200" baseline="0" dirty="0" smtClean="0">
                <a:solidFill>
                  <a:schemeClr val="tx1"/>
                </a:solidFill>
                <a:latin typeface="Arial" pitchFamily="34" charset="0"/>
                <a:ea typeface="MS PGothic" panose="020B0600070205080204" pitchFamily="34" charset="-128"/>
                <a:cs typeface="MS PGothic" charset="0"/>
              </a:rPr>
              <a:t>تحليل النشاطات والإرشادات المقترحة في نموذج، يحدّد سبع مراحل أساسية، وأقلمتها وفقًا للحاجة من أجل ضمان مشاركة واسعة للوصول إلى النتيجة المرجوّة.</a:t>
            </a:r>
          </a:p>
          <a:p>
            <a:pPr algn="r" rtl="1">
              <a:buFontTx/>
              <a:buChar char="-"/>
              <a:defRPr/>
            </a:pPr>
            <a:endParaRPr lang="ar-LB" sz="1200" kern="1200" baseline="0" dirty="0" smtClean="0">
              <a:solidFill>
                <a:schemeClr val="tx1"/>
              </a:solidFill>
              <a:latin typeface="Arial" pitchFamily="34" charset="0"/>
              <a:ea typeface="MS PGothic" panose="020B0600070205080204" pitchFamily="34" charset="-128"/>
              <a:cs typeface="MS PGothic" charset="0"/>
            </a:endParaRPr>
          </a:p>
          <a:p>
            <a:pPr algn="r" rtl="1">
              <a:buFontTx/>
              <a:buChar char="-"/>
              <a:defRPr/>
            </a:pPr>
            <a:r>
              <a:rPr lang="ar-LB" sz="1200" kern="1200" baseline="0" dirty="0" smtClean="0">
                <a:solidFill>
                  <a:schemeClr val="tx1"/>
                </a:solidFill>
                <a:latin typeface="Arial" pitchFamily="34" charset="0"/>
                <a:ea typeface="MS PGothic" panose="020B0600070205080204" pitchFamily="34" charset="-128"/>
                <a:cs typeface="MS PGothic" charset="0"/>
              </a:rPr>
              <a:t> توضيحًا لما جاء سابقًا: إنّ آلية المراحل السبع ليست إلزامية. هي تشير فقط إلى مسار عملاني يمكن انتهاجه، ولكن ليس بالضرورة بالترتيب المذكور، إذ يحدث أن تتشابك المراحل كما يمكن تخطّي بعضها.</a:t>
            </a:r>
          </a:p>
          <a:p>
            <a:pPr algn="r" rtl="1">
              <a:buFontTx/>
              <a:buChar char="-"/>
              <a:defRPr/>
            </a:pPr>
            <a:endParaRPr lang="ar-LB" sz="1200" kern="1200" baseline="0" dirty="0" smtClean="0">
              <a:solidFill>
                <a:schemeClr val="tx1"/>
              </a:solidFill>
              <a:latin typeface="Arial" pitchFamily="34" charset="0"/>
              <a:ea typeface="MS PGothic" panose="020B0600070205080204" pitchFamily="34" charset="-128"/>
              <a:cs typeface="MS PGothic" charset="0"/>
            </a:endParaRPr>
          </a:p>
          <a:p>
            <a:pPr algn="r" rtl="1">
              <a:buFontTx/>
              <a:buNone/>
              <a:defRPr/>
            </a:pPr>
            <a:r>
              <a:rPr lang="ar-LB" sz="1200" kern="1200" baseline="0" dirty="0" smtClean="0">
                <a:solidFill>
                  <a:schemeClr val="tx1"/>
                </a:solidFill>
                <a:latin typeface="Arial" pitchFamily="34" charset="0"/>
                <a:ea typeface="MS PGothic" panose="020B0600070205080204" pitchFamily="34" charset="-128"/>
                <a:cs typeface="MS PGothic" charset="0"/>
              </a:rPr>
              <a:t>بشكل عام، يمكن تلخيصها بثلاث فترات:</a:t>
            </a:r>
          </a:p>
          <a:p>
            <a:pPr marL="228600" indent="-228600" algn="r" rtl="1">
              <a:buFontTx/>
              <a:buAutoNum type="arabicPeriod"/>
              <a:defRPr/>
            </a:pPr>
            <a:r>
              <a:rPr lang="ar-LB" sz="1200" kern="1200" baseline="0" dirty="0" smtClean="0">
                <a:solidFill>
                  <a:schemeClr val="tx1"/>
                </a:solidFill>
                <a:latin typeface="Arial" pitchFamily="34" charset="0"/>
                <a:ea typeface="MS PGothic" panose="020B0600070205080204" pitchFamily="34" charset="-128"/>
                <a:cs typeface="MS PGothic" charset="0"/>
              </a:rPr>
              <a:t>التحضير</a:t>
            </a:r>
          </a:p>
          <a:p>
            <a:pPr marL="228600" indent="-228600" algn="r" rtl="1">
              <a:buFontTx/>
              <a:buAutoNum type="arabicPeriod"/>
              <a:defRPr/>
            </a:pPr>
            <a:r>
              <a:rPr lang="ar-LB" sz="1200" kern="1200" baseline="0" dirty="0" smtClean="0">
                <a:solidFill>
                  <a:schemeClr val="tx1"/>
                </a:solidFill>
                <a:latin typeface="Arial" pitchFamily="34" charset="0"/>
                <a:ea typeface="MS PGothic" panose="020B0600070205080204" pitchFamily="34" charset="-128"/>
                <a:cs typeface="MS PGothic" charset="0"/>
              </a:rPr>
              <a:t>الصياغة والإعتماد</a:t>
            </a:r>
          </a:p>
          <a:p>
            <a:pPr marL="228600" indent="-228600" algn="r" rtl="1">
              <a:buFontTx/>
              <a:buAutoNum type="arabicPeriod"/>
              <a:defRPr/>
            </a:pPr>
            <a:r>
              <a:rPr lang="ar-LB" sz="1200" kern="1200" baseline="0" dirty="0" smtClean="0">
                <a:solidFill>
                  <a:schemeClr val="tx1"/>
                </a:solidFill>
                <a:latin typeface="Arial" pitchFamily="34" charset="0"/>
                <a:ea typeface="MS PGothic" panose="020B0600070205080204" pitchFamily="34" charset="-128"/>
                <a:cs typeface="MS PGothic" charset="0"/>
              </a:rPr>
              <a:t>التطبيق</a:t>
            </a:r>
            <a:endParaRPr lang="it-IT" sz="1200" kern="1200" dirty="0" smtClean="0">
              <a:solidFill>
                <a:schemeClr val="tx1"/>
              </a:solidFill>
              <a:latin typeface="Arial" pitchFamily="34" charset="0"/>
              <a:ea typeface="MS PGothic" panose="020B0600070205080204" pitchFamily="34" charset="-128"/>
              <a:cs typeface="MS PGothic" charset="0"/>
            </a:endParaRPr>
          </a:p>
          <a:p>
            <a:pPr>
              <a:buFontTx/>
              <a:buChar char="-"/>
              <a:defRPr/>
            </a:pPr>
            <a:endParaRPr lang="it-IT" sz="1200" kern="1200" dirty="0">
              <a:solidFill>
                <a:schemeClr val="tx1"/>
              </a:solidFill>
              <a:latin typeface="Arial" pitchFamily="34" charset="0"/>
              <a:ea typeface="MS PGothic" panose="020B0600070205080204" pitchFamily="34" charset="-128"/>
              <a:cs typeface="MS PGothic" charset="0"/>
            </a:endParaRPr>
          </a:p>
        </p:txBody>
      </p:sp>
      <p:sp>
        <p:nvSpPr>
          <p:cNvPr id="25603" name="Espace réservé du numéro de diapositive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B97356A6-B426-C748-B67E-F3F48777D07B}" type="slidenum">
              <a:rPr lang="it-IT" sz="1200"/>
              <a:pPr/>
              <a:t>2</a:t>
            </a:fld>
            <a:endParaRPr lang="it-IT"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xfrm>
            <a:off x="2405063" y="641350"/>
            <a:ext cx="2095500" cy="1571625"/>
          </a:xfrm>
          <a:ln/>
        </p:spPr>
      </p:sp>
      <p:sp>
        <p:nvSpPr>
          <p:cNvPr id="23554" name="Rectangle 3"/>
          <p:cNvSpPr>
            <a:spLocks noGrp="1" noChangeArrowheads="1"/>
          </p:cNvSpPr>
          <p:nvPr>
            <p:ph type="body" idx="1"/>
          </p:nvPr>
        </p:nvSpPr>
        <p:spPr>
          <a:xfrm>
            <a:off x="914400" y="2466975"/>
            <a:ext cx="5029200" cy="599122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algn="r" rtl="1">
              <a:defRPr/>
            </a:pPr>
            <a:r>
              <a:rPr lang="ar-LB" sz="1200" kern="1200" dirty="0" smtClean="0">
                <a:solidFill>
                  <a:schemeClr val="tx1"/>
                </a:solidFill>
                <a:latin typeface="Arial" pitchFamily="34" charset="0"/>
                <a:ea typeface="MS PGothic" panose="020B0600070205080204" pitchFamily="34" charset="-128"/>
                <a:cs typeface="MS PGothic" charset="0"/>
              </a:rPr>
              <a:t>الغاية:</a:t>
            </a:r>
          </a:p>
          <a:p>
            <a:pPr marL="228600" indent="-228600" algn="r" rtl="1">
              <a:buAutoNum type="arabicPeriod"/>
              <a:defRPr/>
            </a:pPr>
            <a:r>
              <a:rPr lang="ar-LB" sz="1200" kern="1200" dirty="0" smtClean="0">
                <a:solidFill>
                  <a:schemeClr val="tx1"/>
                </a:solidFill>
                <a:latin typeface="Arial" pitchFamily="34" charset="0"/>
                <a:ea typeface="MS PGothic" panose="020B0600070205080204" pitchFamily="34" charset="-128"/>
                <a:cs typeface="MS PGothic" charset="0"/>
              </a:rPr>
              <a:t>النشاطات الواجب اجراءها تحضيرًا لآلية صنع القوانين أو</a:t>
            </a:r>
            <a:r>
              <a:rPr lang="ar-LB" sz="1200" kern="1200" baseline="0" dirty="0" smtClean="0">
                <a:solidFill>
                  <a:schemeClr val="tx1"/>
                </a:solidFill>
                <a:latin typeface="Arial" pitchFamily="34" charset="0"/>
                <a:ea typeface="MS PGothic" panose="020B0600070205080204" pitchFamily="34" charset="-128"/>
                <a:cs typeface="MS PGothic" charset="0"/>
              </a:rPr>
              <a:t> السياسات؛</a:t>
            </a:r>
          </a:p>
          <a:p>
            <a:pPr marL="228600" indent="-228600" algn="r" rtl="1">
              <a:buAutoNum type="arabicPeriod"/>
              <a:defRPr/>
            </a:pPr>
            <a:r>
              <a:rPr lang="ar-LB" sz="1200" kern="1200" dirty="0" smtClean="0">
                <a:solidFill>
                  <a:schemeClr val="tx1"/>
                </a:solidFill>
                <a:latin typeface="Arial" pitchFamily="34" charset="0"/>
                <a:ea typeface="MS PGothic" panose="020B0600070205080204" pitchFamily="34" charset="-128"/>
                <a:cs typeface="MS PGothic" charset="0"/>
              </a:rPr>
              <a:t>إظهار معنى</a:t>
            </a:r>
            <a:r>
              <a:rPr lang="ar-LB" sz="1200" kern="1200" baseline="0" dirty="0" smtClean="0">
                <a:solidFill>
                  <a:schemeClr val="tx1"/>
                </a:solidFill>
                <a:latin typeface="Arial" pitchFamily="34" charset="0"/>
                <a:ea typeface="MS PGothic" panose="020B0600070205080204" pitchFamily="34" charset="-128"/>
                <a:cs typeface="MS PGothic" charset="0"/>
              </a:rPr>
              <a:t> بعض النشاطات وكيف يمكن لها أن تؤثّر إيجابًا على آلية في حال أجريت في مراحل مبكرة من آلية صنع القوانين/ السياسات</a:t>
            </a:r>
          </a:p>
          <a:p>
            <a:pPr marL="228600" indent="-228600" algn="r" rtl="1">
              <a:buAutoNum type="arabicPeriod"/>
              <a:defRPr/>
            </a:pPr>
            <a:r>
              <a:rPr lang="ar-LB" sz="1200" kern="1200" baseline="0" dirty="0" smtClean="0">
                <a:solidFill>
                  <a:schemeClr val="tx1"/>
                </a:solidFill>
                <a:latin typeface="Arial" pitchFamily="34" charset="0"/>
                <a:ea typeface="MS PGothic" panose="020B0600070205080204" pitchFamily="34" charset="-128"/>
                <a:cs typeface="MS PGothic" charset="0"/>
              </a:rPr>
              <a:t>الإضاءة على نوع النشاطات الذي يمكن أن يساعد في إنشاء فهم ومعرفة واسعة للظاهرة في صفوف الرأي العام، أو أقلّه في صفوف المعنيين بالآلية.</a:t>
            </a:r>
          </a:p>
          <a:p>
            <a:pPr marL="228600" indent="-228600" algn="r" rtl="1">
              <a:buAutoNum type="arabicPeriod"/>
              <a:defRPr/>
            </a:pPr>
            <a:r>
              <a:rPr lang="ar-LB" sz="1200" kern="1200" baseline="0" dirty="0" smtClean="0">
                <a:solidFill>
                  <a:schemeClr val="tx1"/>
                </a:solidFill>
                <a:latin typeface="Arial" pitchFamily="34" charset="0"/>
                <a:ea typeface="MS PGothic" panose="020B0600070205080204" pitchFamily="34" charset="-128"/>
                <a:cs typeface="MS PGothic" charset="0"/>
              </a:rPr>
              <a:t>توضيح معنى تقييم الإطار التشريعي وأسبابه وفي نهاية المطاف اختبار منافعه</a:t>
            </a:r>
            <a:endParaRPr lang="it-IT" sz="1200" kern="1200" dirty="0" smtClean="0">
              <a:solidFill>
                <a:schemeClr val="tx1"/>
              </a:solidFill>
              <a:latin typeface="Arial" pitchFamily="34" charset="0"/>
              <a:ea typeface="MS PGothic" panose="020B0600070205080204" pitchFamily="34" charset="-128"/>
              <a:cs typeface="MS PGothic"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defRPr/>
            </a:pPr>
            <a:r>
              <a:rPr lang="ar-LB" sz="1200" kern="1200" dirty="0" smtClean="0">
                <a:solidFill>
                  <a:schemeClr val="tx1"/>
                </a:solidFill>
                <a:latin typeface="Arial" charset="0"/>
                <a:ea typeface="MS PGothic" panose="020B0600070205080204" pitchFamily="34" charset="-128"/>
                <a:cs typeface="MS PGothic" charset="0"/>
              </a:rPr>
              <a:t>من أجل إطلاق</a:t>
            </a:r>
            <a:r>
              <a:rPr lang="ar-LB" sz="1200" kern="1200" baseline="0" dirty="0" smtClean="0">
                <a:solidFill>
                  <a:schemeClr val="tx1"/>
                </a:solidFill>
                <a:latin typeface="Arial" charset="0"/>
                <a:ea typeface="MS PGothic" panose="020B0600070205080204" pitchFamily="34" charset="-128"/>
                <a:cs typeface="MS PGothic" charset="0"/>
              </a:rPr>
              <a:t> آلية تطوير أداة حول التهجير، من الضروري تحسين معرفة ظاهرة التهجير وفهمها من خلال:</a:t>
            </a:r>
          </a:p>
          <a:p>
            <a:pPr marL="228600" indent="-228600" algn="r" rtl="1">
              <a:buAutoNum type="arabicPeriod"/>
              <a:defRPr/>
            </a:pPr>
            <a:r>
              <a:rPr lang="ar-LB" sz="1200" kern="1200" baseline="0" dirty="0" smtClean="0">
                <a:solidFill>
                  <a:schemeClr val="tx1"/>
                </a:solidFill>
                <a:latin typeface="Arial" charset="0"/>
                <a:ea typeface="MS PGothic" panose="020B0600070205080204" pitchFamily="34" charset="-128"/>
                <a:cs typeface="MS PGothic" charset="0"/>
              </a:rPr>
              <a:t>التوعية/ التدريب</a:t>
            </a:r>
          </a:p>
          <a:p>
            <a:pPr marL="228600" indent="-228600" algn="r" rtl="1">
              <a:buAutoNum type="arabicPeriod"/>
              <a:defRPr/>
            </a:pPr>
            <a:r>
              <a:rPr lang="ar-LB" sz="1200" kern="1200" baseline="0" dirty="0" smtClean="0">
                <a:solidFill>
                  <a:schemeClr val="tx1"/>
                </a:solidFill>
                <a:latin typeface="Arial" charset="0"/>
                <a:ea typeface="MS PGothic" panose="020B0600070205080204" pitchFamily="34" charset="-128"/>
                <a:cs typeface="MS PGothic" charset="0"/>
              </a:rPr>
              <a:t>جمع البيانات (غالبًا ما تكون البيانات الموجودة غير كافية و/أو غير محدّثة). إنّ المعلومات التي يمكن الركون إليها حول الاسباب والمدى  والديناميات هي ضرورية في وضع أداة وطنية وتسهيل تطبيقها.</a:t>
            </a:r>
          </a:p>
          <a:p>
            <a:pPr marL="228600" indent="-228600" algn="r" rtl="1">
              <a:buAutoNum type="arabicPeriod"/>
              <a:defRPr/>
            </a:pPr>
            <a:r>
              <a:rPr lang="ar-LB" sz="1200" kern="1200" dirty="0" smtClean="0">
                <a:solidFill>
                  <a:schemeClr val="tx1"/>
                </a:solidFill>
                <a:latin typeface="Arial" charset="0"/>
                <a:ea typeface="MS PGothic" panose="020B0600070205080204" pitchFamily="34" charset="-128"/>
                <a:cs typeface="MS PGothic" charset="0"/>
              </a:rPr>
              <a:t>المراجعة القانونية (الإطار القائم)</a:t>
            </a:r>
          </a:p>
          <a:p>
            <a:pPr marL="228600" indent="-228600" algn="r" rtl="1">
              <a:buAutoNum type="arabicPeriod"/>
              <a:defRPr/>
            </a:pPr>
            <a:endParaRPr lang="ar-LB" sz="1200" kern="1200" dirty="0" smtClean="0">
              <a:solidFill>
                <a:schemeClr val="tx1"/>
              </a:solidFill>
              <a:latin typeface="Arial" charset="0"/>
              <a:ea typeface="MS PGothic" panose="020B0600070205080204" pitchFamily="34" charset="-128"/>
              <a:cs typeface="MS PGothic" charset="0"/>
            </a:endParaRPr>
          </a:p>
          <a:p>
            <a:pPr marL="228600" indent="-228600" algn="r" rtl="1">
              <a:buNone/>
              <a:defRPr/>
            </a:pPr>
            <a:r>
              <a:rPr lang="ar-LB" sz="1200" kern="1200" dirty="0" smtClean="0">
                <a:solidFill>
                  <a:schemeClr val="tx1"/>
                </a:solidFill>
                <a:latin typeface="Arial" charset="0"/>
                <a:ea typeface="MS PGothic" panose="020B0600070205080204" pitchFamily="34" charset="-128"/>
                <a:cs typeface="MS PGothic" charset="0"/>
              </a:rPr>
              <a:t>جميع</a:t>
            </a:r>
            <a:r>
              <a:rPr lang="ar-LB" sz="1200" kern="1200" baseline="0" dirty="0" smtClean="0">
                <a:solidFill>
                  <a:schemeClr val="tx1"/>
                </a:solidFill>
                <a:latin typeface="Arial" charset="0"/>
                <a:ea typeface="MS PGothic" panose="020B0600070205080204" pitchFamily="34" charset="-128"/>
                <a:cs typeface="MS PGothic" charset="0"/>
              </a:rPr>
              <a:t> هذه الخطوات مصيرية إذ إنها تحدد الخيارات التي نتّخذها في مراحل لاحقة بصفتنا صانعي قوانين/ سياسات:</a:t>
            </a:r>
          </a:p>
          <a:p>
            <a:pPr marL="228600" indent="-228600" algn="r" rtl="1">
              <a:buAutoNum type="arabicPeriod"/>
              <a:defRPr/>
            </a:pPr>
            <a:r>
              <a:rPr lang="ar-LB" sz="1200" kern="1200" baseline="0" dirty="0" smtClean="0">
                <a:solidFill>
                  <a:schemeClr val="tx1"/>
                </a:solidFill>
                <a:latin typeface="Arial" charset="0"/>
                <a:ea typeface="MS PGothic" panose="020B0600070205080204" pitchFamily="34" charset="-128"/>
                <a:cs typeface="MS PGothic" charset="0"/>
              </a:rPr>
              <a:t>شكل أداتنا</a:t>
            </a:r>
          </a:p>
          <a:p>
            <a:pPr marL="228600" indent="-228600" algn="r" rtl="1">
              <a:buAutoNum type="arabicPeriod"/>
              <a:defRPr/>
            </a:pPr>
            <a:r>
              <a:rPr lang="ar-LB" sz="1200" kern="1200" baseline="0" dirty="0" smtClean="0">
                <a:solidFill>
                  <a:schemeClr val="tx1"/>
                </a:solidFill>
                <a:latin typeface="Arial" charset="0"/>
                <a:ea typeface="MS PGothic" panose="020B0600070205080204" pitchFamily="34" charset="-128"/>
                <a:cs typeface="MS PGothic" charset="0"/>
              </a:rPr>
              <a:t>مداها</a:t>
            </a:r>
          </a:p>
          <a:p>
            <a:pPr marL="228600" indent="-228600" algn="r" rtl="1">
              <a:buAutoNum type="arabicPeriod"/>
              <a:defRPr/>
            </a:pPr>
            <a:r>
              <a:rPr lang="ar-LB" sz="1200" kern="1200" baseline="0" dirty="0" smtClean="0">
                <a:solidFill>
                  <a:schemeClr val="tx1"/>
                </a:solidFill>
                <a:latin typeface="Arial" charset="0"/>
                <a:ea typeface="MS PGothic" panose="020B0600070205080204" pitchFamily="34" charset="-128"/>
                <a:cs typeface="MS PGothic" charset="0"/>
              </a:rPr>
              <a:t>محتواها</a:t>
            </a:r>
          </a:p>
          <a:p>
            <a:pPr marL="228600" indent="-228600" algn="r" rtl="1">
              <a:buAutoNum type="arabicPeriod"/>
              <a:defRPr/>
            </a:pPr>
            <a:r>
              <a:rPr lang="ar-LB" sz="1200" kern="1200" dirty="0" smtClean="0">
                <a:solidFill>
                  <a:schemeClr val="tx1"/>
                </a:solidFill>
                <a:latin typeface="Arial" charset="0"/>
                <a:ea typeface="MS PGothic" panose="020B0600070205080204" pitchFamily="34" charset="-128"/>
                <a:cs typeface="MS PGothic" charset="0"/>
              </a:rPr>
              <a:t>الحاجة للدعم</a:t>
            </a:r>
          </a:p>
          <a:p>
            <a:pPr marL="228600" indent="-228600">
              <a:defRPr/>
            </a:pPr>
            <a:endParaRPr lang="it-IT" sz="1200" kern="1200" dirty="0" smtClean="0">
              <a:solidFill>
                <a:schemeClr val="tx1"/>
              </a:solidFill>
              <a:latin typeface="Arial" charset="0"/>
              <a:ea typeface="MS PGothic" panose="020B0600070205080204" pitchFamily="34" charset="-128"/>
              <a:cs typeface="MS PGothic" charset="0"/>
            </a:endParaRPr>
          </a:p>
          <a:p>
            <a:pPr marL="228600" indent="-228600">
              <a:defRPr/>
            </a:pPr>
            <a:endParaRPr lang="it-IT" sz="1200" kern="1200" dirty="0" smtClean="0">
              <a:solidFill>
                <a:schemeClr val="tx1"/>
              </a:solidFill>
              <a:latin typeface="Arial" charset="0"/>
              <a:ea typeface="MS PGothic" panose="020B0600070205080204" pitchFamily="34" charset="-128"/>
              <a:cs typeface="MS PGothic" charset="0"/>
            </a:endParaRPr>
          </a:p>
          <a:p>
            <a:pPr>
              <a:defRPr/>
            </a:pPr>
            <a:endParaRPr lang="it-IT" sz="1200" kern="1200" dirty="0" smtClean="0">
              <a:solidFill>
                <a:schemeClr val="tx1"/>
              </a:solidFill>
              <a:latin typeface="Arial" charset="0"/>
              <a:ea typeface="MS PGothic" panose="020B0600070205080204" pitchFamily="34" charset="-128"/>
              <a:cs typeface="MS PGothic" charset="0"/>
            </a:endParaRPr>
          </a:p>
          <a:p>
            <a:pPr>
              <a:defRPr/>
            </a:pPr>
            <a:endParaRPr lang="it-IT" sz="1200" kern="1200" dirty="0" smtClean="0">
              <a:solidFill>
                <a:schemeClr val="tx1"/>
              </a:solidFill>
              <a:latin typeface="Arial" charset="0"/>
              <a:ea typeface="MS PGothic" panose="020B0600070205080204" pitchFamily="34" charset="-128"/>
              <a:cs typeface="MS PGothic" charset="0"/>
            </a:endParaRPr>
          </a:p>
        </p:txBody>
      </p:sp>
      <p:sp>
        <p:nvSpPr>
          <p:cNvPr id="27651"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AF31B957-B180-7545-93FB-98FF520149C9}" type="slidenum">
              <a:rPr lang="it-IT" sz="1200"/>
              <a:pPr/>
              <a:t>4</a:t>
            </a:fld>
            <a:endParaRPr lang="it-IT"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lnSpc>
                <a:spcPct val="90000"/>
              </a:lnSpc>
              <a:buFontTx/>
              <a:buChar char="-"/>
            </a:pPr>
            <a:r>
              <a:rPr lang="ar-LB" dirty="0" smtClean="0">
                <a:latin typeface="Arial" charset="0"/>
              </a:rPr>
              <a:t>ما هي المفاهيم الأساسية التي يجب فهمها</a:t>
            </a:r>
            <a:r>
              <a:rPr lang="ar-LB" baseline="0" dirty="0" smtClean="0">
                <a:latin typeface="Arial" charset="0"/>
              </a:rPr>
              <a:t> من قبل الجميع؟</a:t>
            </a:r>
          </a:p>
          <a:p>
            <a:pPr marL="228600" indent="-228600" algn="r" rtl="1">
              <a:lnSpc>
                <a:spcPct val="90000"/>
              </a:lnSpc>
              <a:buFontTx/>
              <a:buAutoNum type="arabicPeriod"/>
            </a:pPr>
            <a:r>
              <a:rPr lang="ar-LB" baseline="0" dirty="0" smtClean="0">
                <a:latin typeface="Arial" charset="0"/>
              </a:rPr>
              <a:t>المهجّرون (يمكن الرجوع إلى المبادئ التوجيهية واتفاقية كامبالا- التي تقدّم تعريفًا يتناسب مع تعريف المبادئ التوجيهية)</a:t>
            </a:r>
          </a:p>
          <a:p>
            <a:pPr marL="228600" indent="-228600" algn="r" rtl="1">
              <a:lnSpc>
                <a:spcPct val="90000"/>
              </a:lnSpc>
              <a:buFontTx/>
              <a:buAutoNum type="arabicPeriod"/>
            </a:pPr>
            <a:r>
              <a:rPr lang="ar-LB" baseline="0" dirty="0" smtClean="0">
                <a:latin typeface="Arial" charset="0"/>
              </a:rPr>
              <a:t>المجتمعات المتأثّرة بالتهجير: تلك التي تتحمّل نتائج التهجير. بالإضافة إلى المهجّرين أنفسهم، إنها تضمّ المجتمعات المضيفة، والمجتمعات في مناطق العودة والمجتمعات التي يختار المهجّرون الإستتباب فيها والإندماج بها.</a:t>
            </a:r>
          </a:p>
          <a:p>
            <a:pPr marL="228600" indent="-228600" algn="r" rtl="1">
              <a:lnSpc>
                <a:spcPct val="90000"/>
              </a:lnSpc>
              <a:buFontTx/>
              <a:buAutoNum type="arabicPeriod"/>
            </a:pPr>
            <a:r>
              <a:rPr lang="ar-LB" dirty="0" smtClean="0">
                <a:latin typeface="Arial" charset="0"/>
              </a:rPr>
              <a:t>آلية التهجير: ليست حالة جامدة، بل آلية تبدأ بالفرار وتنتهي عند التوصّل إلى حلول مستدامة. إلاّ أنّ حاجات المهجّرين يمكن أن تتغيّر مع الوقت. كما</a:t>
            </a:r>
            <a:r>
              <a:rPr lang="ar-LB" baseline="0" dirty="0" smtClean="0">
                <a:latin typeface="Arial" charset="0"/>
              </a:rPr>
              <a:t> أنّ فترة التهجير هي متفاوتة. على سبيل المثال، إنّ الأشخاص الذين يهجّرون مرات عدّة (التهجير الدوري) هم أكثر هشاشة بأشواط من المهجرين الآخرين. بالإضافة إلى ذلك، إنّ التهجير الطويل الأمد – عندما تكون أفق الحلول المستدامة مسدودة – يمكن أن يضعف من آليات التأقلم.</a:t>
            </a:r>
          </a:p>
          <a:p>
            <a:pPr marL="228600" indent="-228600" algn="r" rtl="1">
              <a:lnSpc>
                <a:spcPct val="90000"/>
              </a:lnSpc>
              <a:buFontTx/>
              <a:buAutoNum type="arabicPeriod"/>
            </a:pPr>
            <a:r>
              <a:rPr lang="ar-LB" dirty="0" smtClean="0">
                <a:latin typeface="Arial" charset="0"/>
              </a:rPr>
              <a:t>الحلول المستدامة (على سبيل المثال، خيارات الإستتباب الثلاثة، والمبادئ التي ترعى البحث، ومعايير قياس مستوى الإنجاز)</a:t>
            </a:r>
          </a:p>
          <a:p>
            <a:pPr marL="228600" indent="-228600" algn="r" rtl="1">
              <a:lnSpc>
                <a:spcPct val="90000"/>
              </a:lnSpc>
              <a:buFontTx/>
              <a:buAutoNum type="arabicPeriod"/>
            </a:pPr>
            <a:r>
              <a:rPr lang="ar-LB" dirty="0" smtClean="0">
                <a:latin typeface="Arial" charset="0"/>
              </a:rPr>
              <a:t>الرد لمواجهة التهجير (راجع دليل</a:t>
            </a:r>
            <a:r>
              <a:rPr lang="ar-LB" baseline="0" dirty="0" smtClean="0">
                <a:latin typeface="Arial" charset="0"/>
              </a:rPr>
              <a:t> حماية المهجّرين)</a:t>
            </a:r>
          </a:p>
          <a:p>
            <a:pPr marL="228600" indent="-228600" algn="r" rtl="1">
              <a:lnSpc>
                <a:spcPct val="90000"/>
              </a:lnSpc>
              <a:buFontTx/>
              <a:buAutoNum type="arabicPeriod"/>
            </a:pPr>
            <a:endParaRPr lang="ar-LB" dirty="0" smtClean="0">
              <a:latin typeface="Arial" charset="0"/>
            </a:endParaRPr>
          </a:p>
          <a:p>
            <a:pPr marL="228600" indent="-228600" algn="r" rtl="1">
              <a:lnSpc>
                <a:spcPct val="90000"/>
              </a:lnSpc>
              <a:buFontTx/>
              <a:buNone/>
            </a:pPr>
            <a:r>
              <a:rPr lang="ar-LB" dirty="0" smtClean="0">
                <a:latin typeface="Arial" charset="0"/>
              </a:rPr>
              <a:t>هل يمكنك التفكير بعناصر أخرى</a:t>
            </a:r>
            <a:r>
              <a:rPr lang="ar-LB" baseline="0" dirty="0" smtClean="0">
                <a:latin typeface="Arial" charset="0"/>
              </a:rPr>
              <a:t> يجب معرفتها و/او فهمها من قبل الأشخاص المعنيين بتطوير إطار حول التهجير في بلد ما؟</a:t>
            </a:r>
            <a:endParaRPr lang="it-IT" dirty="0" smtClean="0">
              <a:latin typeface="Arial" charset="0"/>
            </a:endParaRPr>
          </a:p>
          <a:p>
            <a:pPr>
              <a:lnSpc>
                <a:spcPct val="90000"/>
              </a:lnSpc>
            </a:pPr>
            <a:endParaRPr lang="it-IT" dirty="0" smtClean="0">
              <a:latin typeface="Arial" charset="0"/>
            </a:endParaRPr>
          </a:p>
          <a:p>
            <a:pPr>
              <a:lnSpc>
                <a:spcPct val="90000"/>
              </a:lnSpc>
            </a:pPr>
            <a:endParaRPr lang="it-IT" dirty="0">
              <a:latin typeface="Arial" charset="0"/>
            </a:endParaRPr>
          </a:p>
        </p:txBody>
      </p:sp>
      <p:sp>
        <p:nvSpPr>
          <p:cNvPr id="27651"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AF31B957-B180-7545-93FB-98FF520149C9}" type="slidenum">
              <a:rPr lang="it-IT" sz="1200"/>
              <a:pPr/>
              <a:t>5</a:t>
            </a:fld>
            <a:endParaRPr lang="it-IT"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xfrm>
            <a:off x="2405063" y="641350"/>
            <a:ext cx="2095500" cy="1571625"/>
          </a:xfrm>
          <a:ln/>
        </p:spPr>
      </p:sp>
      <p:sp>
        <p:nvSpPr>
          <p:cNvPr id="23554" name="Rectangle 3"/>
          <p:cNvSpPr>
            <a:spLocks noGrp="1" noChangeArrowheads="1"/>
          </p:cNvSpPr>
          <p:nvPr>
            <p:ph type="body" idx="1"/>
          </p:nvPr>
        </p:nvSpPr>
        <p:spPr>
          <a:xfrm>
            <a:off x="914400" y="2466975"/>
            <a:ext cx="5029200" cy="599122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algn="r" rtl="1">
              <a:lnSpc>
                <a:spcPct val="80000"/>
              </a:lnSpc>
            </a:pPr>
            <a:r>
              <a:rPr lang="ar-LB" sz="1200" dirty="0" smtClean="0">
                <a:latin typeface="Arial" charset="0"/>
              </a:rPr>
              <a:t>عمليًا، كيف يمكن ضمان زيادة هذا النوع من</a:t>
            </a:r>
            <a:r>
              <a:rPr lang="ar-LB" sz="1200" baseline="0" dirty="0" smtClean="0">
                <a:latin typeface="Arial" charset="0"/>
              </a:rPr>
              <a:t> المعرفة ونشر هذه المعلومات؟</a:t>
            </a:r>
          </a:p>
          <a:p>
            <a:pPr marL="228600" indent="-228600" algn="r" rtl="1">
              <a:lnSpc>
                <a:spcPct val="80000"/>
              </a:lnSpc>
              <a:buAutoNum type="arabicPeriod"/>
            </a:pPr>
            <a:r>
              <a:rPr lang="ar-LB" sz="1200" baseline="0" dirty="0" smtClean="0">
                <a:latin typeface="Arial" charset="0"/>
              </a:rPr>
              <a:t>ورش العمل التقنية/ القانونية: قد تركّز ورشة عمل على مفاهيم قانونية (اتفاقية كامبالا) أو تركّز على تقنيات جمع البيانات وعلى التعاون على التشخيص.</a:t>
            </a:r>
          </a:p>
          <a:p>
            <a:pPr marL="228600" indent="-228600" algn="r" rtl="1">
              <a:lnSpc>
                <a:spcPct val="80000"/>
              </a:lnSpc>
              <a:buAutoNum type="arabicPeriod"/>
            </a:pPr>
            <a:r>
              <a:rPr lang="ar-LB" sz="1200" baseline="0" dirty="0" smtClean="0">
                <a:latin typeface="Arial" charset="0"/>
              </a:rPr>
              <a:t>من شأن المؤتمرات المتعدّدة الأطراف من دون أي شك أن تنشئ فرص لتبادل المعلومات والتي بدورها ستؤدّي إلى فهم ”مشترك“ للظاهرة. لا مفر من أن تنظر مختلف الأطراف (أي التنموية والإنسانية والسياسية...) إلى المسألة من زوايا مختلفة. لذلك، من الضروري التوصّل إلى فهم مشترك قبل الشروع في المراحل اللاحقة.</a:t>
            </a:r>
          </a:p>
          <a:p>
            <a:pPr marL="228600" indent="-228600" algn="r" rtl="1">
              <a:lnSpc>
                <a:spcPct val="80000"/>
              </a:lnSpc>
              <a:buAutoNum type="arabicPeriod"/>
            </a:pPr>
            <a:r>
              <a:rPr lang="ar-LB" sz="1200" dirty="0" smtClean="0">
                <a:latin typeface="Arial" charset="0"/>
              </a:rPr>
              <a:t>زيارات الميدان/</a:t>
            </a:r>
            <a:r>
              <a:rPr lang="ar-LB" sz="1200" baseline="0" dirty="0" smtClean="0">
                <a:latin typeface="Arial" charset="0"/>
              </a:rPr>
              <a:t> الإستكشاف: تزيد زيارة مخيّمات المهجّرين، والمخيّمات غير الرسمية، والمناطق المدنية أو الريفية التي يعيش فيها المهجّرون، ويزيد جس نبض الشارع من فهمنا لما يجري على  أرض الواقع ويساعدنا على التركيز على المسائل من وجهة نظر عملية.</a:t>
            </a:r>
          </a:p>
          <a:p>
            <a:pPr marL="228600" indent="-228600" algn="r" rtl="1">
              <a:lnSpc>
                <a:spcPct val="80000"/>
              </a:lnSpc>
              <a:buAutoNum type="arabicPeriod"/>
            </a:pPr>
            <a:r>
              <a:rPr lang="ar-LB" sz="1200" dirty="0" smtClean="0">
                <a:latin typeface="Arial" charset="0"/>
              </a:rPr>
              <a:t>يسمح التقييم</a:t>
            </a:r>
            <a:r>
              <a:rPr lang="ar-LB" sz="1200" baseline="0" dirty="0" smtClean="0">
                <a:latin typeface="Arial" charset="0"/>
              </a:rPr>
              <a:t> المشترك للحاجات (أو كما يشار إليه في لغة المنظمات الإنسانية تقييم الحاجات ”المتعدّد القطاعات“) بجمع مجموعة أوسع من المعلومات حول المهجّرين والمجتمعات المتأثّرة بالتهجير.</a:t>
            </a:r>
          </a:p>
          <a:p>
            <a:pPr marL="228600" indent="-228600" algn="r" rtl="1">
              <a:lnSpc>
                <a:spcPct val="80000"/>
              </a:lnSpc>
              <a:buAutoNum type="arabicPeriod"/>
            </a:pPr>
            <a:r>
              <a:rPr lang="ar-LB" sz="1200" dirty="0" smtClean="0">
                <a:latin typeface="Arial" charset="0"/>
              </a:rPr>
              <a:t>الجلسات</a:t>
            </a:r>
            <a:r>
              <a:rPr lang="ar-LB" sz="1200" baseline="0" dirty="0" smtClean="0">
                <a:latin typeface="Arial" charset="0"/>
              </a:rPr>
              <a:t> العامة: ليست فقط مناسبة للدفاع عن شؤون هذا الطرف أو ذاك؛ إنّه الوقت الذي يحظى فيه ممثّلون منتخبون و/أو رسميّون حكوميون بفرصة مناقشة عمل مقترح والحصول على ملاحظات من الناس (أو من ممثّلين مختارين من المجتمع المدني)، أو الإستعلام عن الحاجات/ المخاوف أو عن مشكلة محلية أو وطنية.</a:t>
            </a:r>
          </a:p>
          <a:p>
            <a:pPr marL="228600" indent="-228600" algn="r" rtl="1">
              <a:lnSpc>
                <a:spcPct val="80000"/>
              </a:lnSpc>
              <a:buAutoNum type="arabicPeriod"/>
            </a:pPr>
            <a:r>
              <a:rPr lang="ar-LB" sz="1200" dirty="0" smtClean="0">
                <a:latin typeface="Arial" charset="0"/>
              </a:rPr>
              <a:t>ولكن، يمكن لهذه النقاشات أن تجري أيضًا من دون هذا الطابع الرسمي: يمكنها أن تكون برعاية هيئة حكومية أم لا. إنّ النقاشات المفتوحة، خاصة</a:t>
            </a:r>
            <a:r>
              <a:rPr lang="ar-LB" sz="1200" baseline="0" dirty="0" smtClean="0">
                <a:latin typeface="Arial" charset="0"/>
              </a:rPr>
              <a:t> في مناطق واقعة خارج العاصمة أو في مناطق ريفية وغالبًا في مناطق متأثرة بالتهجير مرحّب بها ترحيبًا كبيرًا قبل بدء آلية تطوير أداة وطنية.</a:t>
            </a:r>
          </a:p>
          <a:p>
            <a:pPr marL="228600" indent="-228600" algn="r" rtl="1">
              <a:lnSpc>
                <a:spcPct val="80000"/>
              </a:lnSpc>
              <a:buAutoNum type="arabicPeriod"/>
            </a:pPr>
            <a:r>
              <a:rPr lang="ar-LB" sz="1200" baseline="0" dirty="0" smtClean="0">
                <a:latin typeface="Arial" charset="0"/>
              </a:rPr>
              <a:t>أخيرًا، يمكن زيادة المعلومات من خلال حملات توعية تضمّ قطاعات مختلفة من المجتمع (والتي يمكن أن تكون برعاية الحكومة أم لا). بأي حال، إنّ الهدف الأوّل هو التوعية.</a:t>
            </a:r>
          </a:p>
          <a:p>
            <a:pPr marL="228600" indent="-228600" algn="r" rtl="1">
              <a:lnSpc>
                <a:spcPct val="80000"/>
              </a:lnSpc>
              <a:buNone/>
            </a:pPr>
            <a:endParaRPr lang="en-US" sz="1200" dirty="0" smtClean="0">
              <a:latin typeface="Arial" charset="0"/>
            </a:endParaRPr>
          </a:p>
          <a:p>
            <a:pPr algn="just">
              <a:lnSpc>
                <a:spcPct val="107000"/>
              </a:lnSpc>
              <a:spcAft>
                <a:spcPts val="600"/>
              </a:spcAft>
              <a:buFont typeface="Symbol" charset="0"/>
              <a:buNone/>
            </a:pPr>
            <a:r>
              <a:rPr lang="en-US" sz="1200" dirty="0" smtClean="0">
                <a:latin typeface="Arial" charset="0"/>
              </a:rPr>
              <a:t>(</a:t>
            </a:r>
            <a:r>
              <a:rPr lang="en-GB" sz="1200" dirty="0" smtClean="0">
                <a:latin typeface="Calibri" charset="0"/>
                <a:ea typeface="Times New Roman" charset="0"/>
                <a:cs typeface="Calibri" charset="0"/>
              </a:rPr>
              <a:t>IDMC-NRC/Brookings-LSE, National Instruments on Internal Displacement: A Guide to their Development)</a:t>
            </a:r>
            <a:endParaRPr lang="fr-FR" sz="1050" dirty="0" smtClean="0">
              <a:latin typeface="Calibri" charset="0"/>
              <a:ea typeface="Calibri" charset="0"/>
              <a:cs typeface="Times New Roman" charset="0"/>
            </a:endParaRPr>
          </a:p>
          <a:p>
            <a:pPr>
              <a:lnSpc>
                <a:spcPct val="80000"/>
              </a:lnSpc>
            </a:pPr>
            <a:endParaRPr lang="it-IT" sz="1200" dirty="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dirty="0" smtClean="0">
                <a:latin typeface="Arial" charset="0"/>
              </a:rPr>
              <a:t>ما هي المراجعة القانونية – كيف لها أن تساعد؟</a:t>
            </a:r>
          </a:p>
          <a:p>
            <a:pPr algn="r" rtl="1"/>
            <a:endParaRPr lang="ar-LB" dirty="0" smtClean="0">
              <a:latin typeface="Arial" charset="0"/>
            </a:endParaRPr>
          </a:p>
          <a:p>
            <a:pPr algn="r" rtl="1"/>
            <a:r>
              <a:rPr lang="ar-LB" dirty="0" smtClean="0">
                <a:latin typeface="Arial" charset="0"/>
              </a:rPr>
              <a:t>المراجعة القانونية هي دراسة حول فروع مختلفة</a:t>
            </a:r>
            <a:r>
              <a:rPr lang="ar-LB" baseline="0" dirty="0" smtClean="0">
                <a:latin typeface="Arial" charset="0"/>
              </a:rPr>
              <a:t> مختارة من التشريع الوطني القائم.</a:t>
            </a:r>
          </a:p>
          <a:p>
            <a:pPr algn="r" rtl="1"/>
            <a:r>
              <a:rPr lang="ar-LB" baseline="0" dirty="0" smtClean="0">
                <a:latin typeface="Arial" charset="0"/>
              </a:rPr>
              <a:t>بشكل عام – وخاصة في إطار تصديق معاهدة دولية – قد تؤمّن معلومات حول ما إذا كان الإطار القائم متوافق مع الموجبات الدولية. في إطار صنع القانون، تساعد على تحديد إلى أي درجة:</a:t>
            </a:r>
          </a:p>
          <a:p>
            <a:pPr marL="228600" indent="-228600" algn="r" rtl="1">
              <a:buAutoNum type="arabicPeriod"/>
            </a:pPr>
            <a:r>
              <a:rPr lang="ar-LB" baseline="0" dirty="0" smtClean="0">
                <a:latin typeface="Arial" charset="0"/>
              </a:rPr>
              <a:t>يعالج التهجير بشكل ملائم</a:t>
            </a:r>
          </a:p>
          <a:p>
            <a:pPr marL="228600" indent="-228600" algn="r" rtl="1">
              <a:buAutoNum type="arabicPeriod"/>
            </a:pPr>
            <a:r>
              <a:rPr lang="ar-LB" baseline="0" dirty="0" smtClean="0">
                <a:latin typeface="Arial" charset="0"/>
              </a:rPr>
              <a:t>يضع عراقيل أمام المهجّرين وأمام نشاط من يحميهم ويساعدهم</a:t>
            </a:r>
          </a:p>
          <a:p>
            <a:pPr marL="228600" indent="-228600" algn="r" rtl="1">
              <a:buAutoNum type="arabicPeriod"/>
            </a:pPr>
            <a:r>
              <a:rPr lang="ar-LB" baseline="0" dirty="0" smtClean="0">
                <a:latin typeface="Arial" charset="0"/>
              </a:rPr>
              <a:t>يحتوي على فجوات على مستوى حماية المهجّرين ومساعدتهم.</a:t>
            </a:r>
          </a:p>
          <a:p>
            <a:pPr marL="228600" indent="-228600" algn="r" rtl="1">
              <a:buAutoNum type="arabicPeriod"/>
            </a:pPr>
            <a:endParaRPr lang="ar-LB" baseline="0" dirty="0" smtClean="0">
              <a:latin typeface="Arial" charset="0"/>
            </a:endParaRPr>
          </a:p>
          <a:p>
            <a:pPr marL="228600" indent="-228600" algn="r" rtl="1">
              <a:buNone/>
            </a:pPr>
            <a:r>
              <a:rPr lang="ar-LB" dirty="0" smtClean="0">
                <a:latin typeface="Arial" charset="0"/>
              </a:rPr>
              <a:t>كما يتوجّب تحديد ما إذا كانت مراجعة كهذه لها</a:t>
            </a:r>
            <a:r>
              <a:rPr lang="ar-LB" baseline="0" dirty="0" smtClean="0">
                <a:latin typeface="Arial" charset="0"/>
              </a:rPr>
              <a:t> قيمة مضافة ويمكن إنجازها خلال فترة زمنية معقولة.</a:t>
            </a:r>
          </a:p>
        </p:txBody>
      </p:sp>
      <p:sp>
        <p:nvSpPr>
          <p:cNvPr id="27651"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AF31B957-B180-7545-93FB-98FF520149C9}" type="slidenum">
              <a:rPr lang="it-IT" sz="1200"/>
              <a:pPr/>
              <a:t>7</a:t>
            </a:fld>
            <a:endParaRPr lang="it-IT"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228600" indent="-228600" algn="r" rtl="1">
              <a:buFontTx/>
              <a:buAutoNum type="arabicPeriod"/>
            </a:pPr>
            <a:r>
              <a:rPr lang="ar-LB" dirty="0" smtClean="0">
                <a:latin typeface="Arial" charset="0"/>
              </a:rPr>
              <a:t>في حال كان</a:t>
            </a:r>
            <a:r>
              <a:rPr lang="ar-LB" baseline="0" dirty="0" smtClean="0">
                <a:latin typeface="Arial" charset="0"/>
              </a:rPr>
              <a:t> التشريع الوطني القائم لا يؤمّن أساسًا كافيًا لمعالجة حقوق المهجّرين (تحديد النواقص)</a:t>
            </a:r>
          </a:p>
          <a:p>
            <a:pPr marL="228600" indent="-228600" algn="r" rtl="1">
              <a:buFontTx/>
              <a:buAutoNum type="arabicPeriod"/>
            </a:pPr>
            <a:r>
              <a:rPr lang="ar-LB" baseline="0" dirty="0" smtClean="0">
                <a:latin typeface="Arial" charset="0"/>
              </a:rPr>
              <a:t>في حال كان التشريع القائم يولّد عوائق غير مقصودة أمام الرد لمعالجة التهجير</a:t>
            </a:r>
          </a:p>
          <a:p>
            <a:pPr marL="228600" indent="-228600" algn="r" rtl="1">
              <a:buFontTx/>
              <a:buAutoNum type="arabicPeriod"/>
            </a:pPr>
            <a:r>
              <a:rPr lang="ar-LB" baseline="0" dirty="0" smtClean="0">
                <a:latin typeface="Arial" charset="0"/>
              </a:rPr>
              <a:t>في حال كانت الأداة الوطنية تأخذ شكل قانون، من الضروري معرفة موقعها من القوانين القائمة وما إذا كان من تناقضات تدفع إلى التعديل/ التغيير.</a:t>
            </a:r>
          </a:p>
          <a:p>
            <a:pPr marL="228600" indent="-228600" algn="r" rtl="1">
              <a:buFontTx/>
              <a:buAutoNum type="arabicPeriod"/>
            </a:pPr>
            <a:r>
              <a:rPr lang="ar-LB" dirty="0" smtClean="0">
                <a:latin typeface="Arial" charset="0"/>
              </a:rPr>
              <a:t>في حال كانت</a:t>
            </a:r>
            <a:r>
              <a:rPr lang="ar-LB" baseline="0" dirty="0" smtClean="0">
                <a:latin typeface="Arial" charset="0"/>
              </a:rPr>
              <a:t> الأداة الوطنية تأخذ شكل سياسة/ استراتيجية، من الضروري معرفة ما إذا كان إطار القوانين القائمة يسهّل تطبيقها أو يعيقها.</a:t>
            </a:r>
          </a:p>
          <a:p>
            <a:pPr marL="228600" indent="-228600" algn="r" rtl="1">
              <a:buFontTx/>
              <a:buAutoNum type="arabicPeriod"/>
            </a:pPr>
            <a:endParaRPr lang="ar-LB" baseline="0" dirty="0" smtClean="0">
              <a:latin typeface="Arial" charset="0"/>
            </a:endParaRPr>
          </a:p>
          <a:p>
            <a:pPr marL="228600" indent="-228600" algn="r" rtl="1">
              <a:buFontTx/>
              <a:buNone/>
            </a:pPr>
            <a:r>
              <a:rPr lang="ar-LB" dirty="0" smtClean="0">
                <a:latin typeface="Arial" charset="0"/>
              </a:rPr>
              <a:t>يلعب كلّ</a:t>
            </a:r>
            <a:r>
              <a:rPr lang="ar-LB" baseline="0" dirty="0" smtClean="0">
                <a:latin typeface="Arial" charset="0"/>
              </a:rPr>
              <a:t> من وزارة العدل والبرلمان دورًا مركزيًّا. ولكن، قد يكون المسار طويلاً، خاصة في أوقات الأزمات الإنسانية. </a:t>
            </a:r>
          </a:p>
          <a:p>
            <a:pPr marL="228600" indent="-228600" algn="r" rtl="1">
              <a:buFontTx/>
              <a:buNone/>
            </a:pPr>
            <a:r>
              <a:rPr lang="ar-LB" baseline="0" dirty="0" smtClean="0">
                <a:latin typeface="Arial" charset="0"/>
              </a:rPr>
              <a:t>(سؤال: ”هل لدينا القدرة؟“)</a:t>
            </a:r>
          </a:p>
          <a:p>
            <a:pPr marL="228600" indent="-228600" algn="r" rtl="1">
              <a:buFontTx/>
              <a:buNone/>
            </a:pPr>
            <a:endParaRPr lang="ar-LB" baseline="0" dirty="0" smtClean="0">
              <a:latin typeface="Arial" charset="0"/>
            </a:endParaRPr>
          </a:p>
          <a:p>
            <a:pPr marL="228600" indent="-228600" algn="r" rtl="1">
              <a:buFontTx/>
              <a:buNone/>
            </a:pPr>
            <a:r>
              <a:rPr lang="ar-LB" baseline="0" dirty="0" smtClean="0">
                <a:latin typeface="Arial" charset="0"/>
              </a:rPr>
              <a:t>من أجل تفادي التأخير، قد يكون من المجدي التركيز على تطوير سياسة أو استراتيجية أو خطّة بدلاً من تطوير قانون. (سؤال: ”قانون أو سياسة؟“)</a:t>
            </a:r>
          </a:p>
          <a:p>
            <a:pPr marL="228600" indent="-228600" algn="r" rtl="1">
              <a:buFontTx/>
              <a:buNone/>
            </a:pPr>
            <a:r>
              <a:rPr lang="ar-LB" baseline="0" dirty="0" smtClean="0">
                <a:latin typeface="Arial" charset="0"/>
              </a:rPr>
              <a:t>يكمن خيار آخر في تفسير تشريع وطني قائم على ضوء المعايير الوطنية والإقليمية والدولية ذات الصلة إلى حين التمكّن من إجراء مراجعة قانونية كاملة.</a:t>
            </a:r>
          </a:p>
          <a:p>
            <a:pPr marL="228600" indent="-228600" algn="r" rtl="1">
              <a:buFontTx/>
              <a:buNone/>
            </a:pPr>
            <a:endParaRPr lang="ar-LB" dirty="0" smtClean="0">
              <a:latin typeface="Arial" charset="0"/>
            </a:endParaRPr>
          </a:p>
          <a:p>
            <a:pPr marL="228600" indent="-228600" algn="r" rtl="1">
              <a:buFontTx/>
              <a:buNone/>
            </a:pPr>
            <a:r>
              <a:rPr lang="ar-LB" dirty="0" smtClean="0">
                <a:latin typeface="Arial" charset="0"/>
              </a:rPr>
              <a:t>يمكن للمراجعة القانونية</a:t>
            </a:r>
            <a:r>
              <a:rPr lang="ar-LB" baseline="0" dirty="0" smtClean="0">
                <a:latin typeface="Arial" charset="0"/>
              </a:rPr>
              <a:t> أن تسبق تطوير أداة وطنية، أو أن تجري خلاله، أو أن تكون جزءًا من تطبيقها.</a:t>
            </a:r>
            <a:endParaRPr lang="it-IT" dirty="0" smtClean="0">
              <a:latin typeface="Arial" charset="0"/>
            </a:endParaRPr>
          </a:p>
          <a:p>
            <a:pPr marL="228600" indent="-228600"/>
            <a:endParaRPr lang="it-IT" dirty="0">
              <a:latin typeface="Arial" charset="0"/>
            </a:endParaRPr>
          </a:p>
        </p:txBody>
      </p:sp>
      <p:sp>
        <p:nvSpPr>
          <p:cNvPr id="27651"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AF31B957-B180-7545-93FB-98FF520149C9}" type="slidenum">
              <a:rPr lang="it-IT" sz="1200"/>
              <a:pPr/>
              <a:t>8</a:t>
            </a:fld>
            <a:endParaRPr lang="it-IT"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Espace réservé de l'image des diapositives 1"/>
          <p:cNvSpPr>
            <a:spLocks noGrp="1" noRot="1" noChangeAspect="1" noTextEdit="1"/>
          </p:cNvSpPr>
          <p:nvPr>
            <p:ph type="sldImg"/>
          </p:nvPr>
        </p:nvSpPr>
        <p:spPr>
          <a:ln/>
        </p:spPr>
      </p:sp>
      <p:sp>
        <p:nvSpPr>
          <p:cNvPr id="48130" name="Espace réservé des commentaires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GB" dirty="0">
              <a:latin typeface="Arial" charset="0"/>
              <a:ea typeface="MS PGothic" charset="0"/>
            </a:endParaRPr>
          </a:p>
        </p:txBody>
      </p:sp>
      <p:sp>
        <p:nvSpPr>
          <p:cNvPr id="48131" name="Espace réservé du numéro de diapositive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275DD205-87FA-B24C-B97B-66325A937387}" type="slidenum">
              <a:rPr lang="it-IT" sz="1200"/>
              <a:pPr/>
              <a:t>9</a:t>
            </a:fld>
            <a:endParaRPr lang="it-IT"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fr-CH"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79535DC-B201-DC44-B905-E223299526C2}" type="slidenum">
              <a:rPr lang="en-GB"/>
              <a:pPr>
                <a:defRPr/>
              </a:pPr>
              <a:t>‹#›</a:t>
            </a:fld>
            <a:endParaRPr lang="en-GB"/>
          </a:p>
        </p:txBody>
      </p:sp>
    </p:spTree>
    <p:extLst>
      <p:ext uri="{BB962C8B-B14F-4D97-AF65-F5344CB8AC3E}">
        <p14:creationId xmlns="" xmlns:p14="http://schemas.microsoft.com/office/powerpoint/2010/main" val="141424587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CH" noProof="0" smtClean="0"/>
              <a:t>Drag picture to placeholder or click icon to add</a:t>
            </a:r>
            <a:endParaRPr noProof="0"/>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BCC699F3-2D9C-3C45-B559-3EA6717F22AD}" type="slidenum">
              <a:rPr lang="en-GB"/>
              <a:pPr>
                <a:defRPr/>
              </a:pPr>
              <a:t>‹#›</a:t>
            </a:fld>
            <a:endParaRPr lang="en-GB"/>
          </a:p>
        </p:txBody>
      </p:sp>
    </p:spTree>
    <p:extLst>
      <p:ext uri="{BB962C8B-B14F-4D97-AF65-F5344CB8AC3E}">
        <p14:creationId xmlns="" xmlns:p14="http://schemas.microsoft.com/office/powerpoint/2010/main" val="3709962958"/>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extLst>
      <p:ext uri="{BB962C8B-B14F-4D97-AF65-F5344CB8AC3E}">
        <p14:creationId xmlns="" xmlns:p14="http://schemas.microsoft.com/office/powerpoint/2010/main" val="1698607330"/>
      </p:ext>
    </p:extLst>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4928616"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6" name="Date Placeholder 3"/>
          <p:cNvSpPr>
            <a:spLocks noGrp="1"/>
          </p:cNvSpPr>
          <p:nvPr>
            <p:ph type="dt" sz="half" idx="15"/>
          </p:nvPr>
        </p:nvSpPr>
        <p:spPr/>
        <p:txBody>
          <a:bodyPr/>
          <a:lstStyle>
            <a:lvl1pPr>
              <a:defRPr/>
            </a:lvl1pPr>
          </a:lstStyle>
          <a:p>
            <a:pPr>
              <a:defRPr/>
            </a:pPr>
            <a:endParaRPr lang="en-GB"/>
          </a:p>
        </p:txBody>
      </p:sp>
      <p:sp>
        <p:nvSpPr>
          <p:cNvPr id="8" name="Footer Placeholder 4"/>
          <p:cNvSpPr>
            <a:spLocks noGrp="1"/>
          </p:cNvSpPr>
          <p:nvPr>
            <p:ph type="ftr" sz="quarter" idx="16"/>
          </p:nvPr>
        </p:nvSpPr>
        <p:spPr/>
        <p:txBody>
          <a:bodyPr/>
          <a:lstStyle>
            <a:lvl1pPr>
              <a:defRPr/>
            </a:lvl1pPr>
          </a:lstStyle>
          <a:p>
            <a:pPr>
              <a:defRPr/>
            </a:pPr>
            <a:endParaRPr lang="en-GB"/>
          </a:p>
        </p:txBody>
      </p:sp>
    </p:spTree>
    <p:extLst>
      <p:ext uri="{BB962C8B-B14F-4D97-AF65-F5344CB8AC3E}">
        <p14:creationId xmlns="" xmlns:p14="http://schemas.microsoft.com/office/powerpoint/2010/main" val="3311330980"/>
      </p:ext>
    </p:extLst>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a:p>
        </p:txBody>
      </p:sp>
      <p:sp>
        <p:nvSpPr>
          <p:cNvPr id="9" name="Picture Placeholder 8"/>
          <p:cNvSpPr>
            <a:spLocks noGrp="1"/>
          </p:cNvSpPr>
          <p:nvPr>
            <p:ph type="pic" sz="quarter" idx="13"/>
          </p:nvPr>
        </p:nvSpPr>
        <p:spPr>
          <a:xfrm>
            <a:off x="927100" y="1129553"/>
            <a:ext cx="6601968"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7543800" y="1129553"/>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8" name="Picture Placeholder 8"/>
          <p:cNvSpPr>
            <a:spLocks noGrp="1"/>
          </p:cNvSpPr>
          <p:nvPr>
            <p:ph type="pic" sz="quarter" idx="15"/>
          </p:nvPr>
        </p:nvSpPr>
        <p:spPr>
          <a:xfrm>
            <a:off x="7543800" y="2629169"/>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10" name="Date Placeholder 3"/>
          <p:cNvSpPr>
            <a:spLocks noGrp="1"/>
          </p:cNvSpPr>
          <p:nvPr>
            <p:ph type="dt" sz="half" idx="16"/>
          </p:nvPr>
        </p:nvSpPr>
        <p:spPr/>
        <p:txBody>
          <a:bodyPr/>
          <a:lstStyle>
            <a:lvl1pPr>
              <a:defRPr/>
            </a:lvl1pPr>
          </a:lstStyle>
          <a:p>
            <a:pPr>
              <a:defRPr/>
            </a:pPr>
            <a:endParaRPr lang="en-GB"/>
          </a:p>
        </p:txBody>
      </p:sp>
      <p:sp>
        <p:nvSpPr>
          <p:cNvPr id="11" name="Footer Placeholder 4"/>
          <p:cNvSpPr>
            <a:spLocks noGrp="1"/>
          </p:cNvSpPr>
          <p:nvPr>
            <p:ph type="ftr" sz="quarter" idx="17"/>
          </p:nvPr>
        </p:nvSpPr>
        <p:spPr/>
        <p:txBody>
          <a:bodyPr/>
          <a:lstStyle>
            <a:lvl1pPr>
              <a:defRPr/>
            </a:lvl1pPr>
          </a:lstStyle>
          <a:p>
            <a:pPr>
              <a:defRPr/>
            </a:pPr>
            <a:endParaRPr lang="en-GB"/>
          </a:p>
        </p:txBody>
      </p:sp>
    </p:spTree>
    <p:extLst>
      <p:ext uri="{BB962C8B-B14F-4D97-AF65-F5344CB8AC3E}">
        <p14:creationId xmlns="" xmlns:p14="http://schemas.microsoft.com/office/powerpoint/2010/main" val="4172725970"/>
      </p:ext>
    </p:extLst>
  </p:cSld>
  <p:clrMapOvr>
    <a:masterClrMapping/>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C21F00D-C0E8-2E4E-8258-954C6740E0EC}" type="slidenum">
              <a:rPr lang="en-GB"/>
              <a:pPr>
                <a:defRPr/>
              </a:pPr>
              <a:t>‹#›</a:t>
            </a:fld>
            <a:endParaRPr lang="en-GB"/>
          </a:p>
        </p:txBody>
      </p:sp>
    </p:spTree>
    <p:extLst>
      <p:ext uri="{BB962C8B-B14F-4D97-AF65-F5344CB8AC3E}">
        <p14:creationId xmlns="" xmlns:p14="http://schemas.microsoft.com/office/powerpoint/2010/main" val="111915762"/>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fr-CH"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792EBB1-32CE-0E45-A931-3CFDE70A6991}" type="slidenum">
              <a:rPr lang="en-GB"/>
              <a:pPr>
                <a:defRPr/>
              </a:pPr>
              <a:t>‹#›</a:t>
            </a:fld>
            <a:endParaRPr lang="en-GB"/>
          </a:p>
        </p:txBody>
      </p:sp>
    </p:spTree>
    <p:extLst>
      <p:ext uri="{BB962C8B-B14F-4D97-AF65-F5344CB8AC3E}">
        <p14:creationId xmlns="" xmlns:p14="http://schemas.microsoft.com/office/powerpoint/2010/main" val="2497043706"/>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defRPr>
            </a:lvl1pPr>
          </a:lstStyle>
          <a:p>
            <a:pPr>
              <a:defRPr/>
            </a:pPr>
            <a:endParaRPr lang="en-US"/>
          </a:p>
        </p:txBody>
      </p:sp>
      <p:sp>
        <p:nvSpPr>
          <p:cNvPr id="4" name="Segnaposto piè di pagina 3"/>
          <p:cNvSpPr>
            <a:spLocks noGrp="1"/>
          </p:cNvSpPr>
          <p:nvPr>
            <p:ph type="ftr" sz="quarter" idx="11"/>
          </p:nvPr>
        </p:nvSpPr>
        <p:spPr/>
        <p:txBody>
          <a:bodyPr/>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defRPr>
            </a:lvl1pPr>
          </a:lstStyle>
          <a:p>
            <a:pPr>
              <a:defRPr/>
            </a:pPr>
            <a:endParaRPr lang="en-US"/>
          </a:p>
        </p:txBody>
      </p:sp>
      <p:sp>
        <p:nvSpPr>
          <p:cNvPr id="5" name="Segnaposto numero diapositiva 4"/>
          <p:cNvSpPr>
            <a:spLocks noGrp="1"/>
          </p:cNvSpPr>
          <p:nvPr>
            <p:ph type="sldNum" sz="quarter" idx="12"/>
          </p:nvPr>
        </p:nvSpPr>
        <p:spPr>
          <a:xfrm>
            <a:off x="6319838" y="5486400"/>
            <a:ext cx="2366962" cy="1235075"/>
          </a:xfrm>
        </p:spPr>
        <p:txBody>
          <a:bodyPr/>
          <a:lstStyle>
            <a:lvl1pPr eaLnBrk="0" hangingPunct="0">
              <a:defRPr>
                <a:latin typeface="Arial" charset="0"/>
              </a:defRPr>
            </a:lvl1pPr>
          </a:lstStyle>
          <a:p>
            <a:pPr>
              <a:defRPr/>
            </a:pPr>
            <a:fld id="{1C4FE4EF-86EC-FB40-895E-98DBFA32C14C}" type="slidenum">
              <a:rPr lang="en-US"/>
              <a:pPr>
                <a:defRPr/>
              </a:pPr>
              <a:t>‹#›</a:t>
            </a:fld>
            <a:endParaRPr lang="en-US"/>
          </a:p>
        </p:txBody>
      </p:sp>
    </p:spTree>
    <p:extLst>
      <p:ext uri="{BB962C8B-B14F-4D97-AF65-F5344CB8AC3E}">
        <p14:creationId xmlns="" xmlns:p14="http://schemas.microsoft.com/office/powerpoint/2010/main" val="2812814165"/>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C58C2209-30BA-6341-BC18-C7500D70D89E}" type="datetimeFigureOut">
              <a:rPr lang="en-US"/>
              <a:pPr>
                <a:defRPr/>
              </a:pPr>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0EF0F99-AB08-314F-8C82-3EC69606DCC1}" type="slidenum">
              <a:rPr lang="en-GB"/>
              <a:pPr>
                <a:defRPr/>
              </a:pPr>
              <a:t>‹#›</a:t>
            </a:fld>
            <a:endParaRPr lang="en-GB"/>
          </a:p>
        </p:txBody>
      </p:sp>
    </p:spTree>
    <p:extLst>
      <p:ext uri="{BB962C8B-B14F-4D97-AF65-F5344CB8AC3E}">
        <p14:creationId xmlns="" xmlns:p14="http://schemas.microsoft.com/office/powerpoint/2010/main" val="373426118"/>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fr-CH"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3886200"/>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extLst>
      <p:ext uri="{BB962C8B-B14F-4D97-AF65-F5344CB8AC3E}">
        <p14:creationId xmlns="" xmlns:p14="http://schemas.microsoft.com/office/powerpoint/2010/main" val="2462663052"/>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rtlCol="0" anchor="b">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ctr">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B78164A-8E63-0448-BF56-7D0FCF211A0C}" type="datetimeFigureOut">
              <a:rPr lang="en-US"/>
              <a:pPr>
                <a:defRPr/>
              </a:pPr>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A0C6BB5-3DF0-7845-A808-E18422EDBB4B}" type="slidenum">
              <a:rPr lang="en-GB"/>
              <a:pPr>
                <a:defRPr/>
              </a:pPr>
              <a:t>‹#›</a:t>
            </a:fld>
            <a:endParaRPr lang="en-GB"/>
          </a:p>
        </p:txBody>
      </p:sp>
    </p:spTree>
    <p:extLst>
      <p:ext uri="{BB962C8B-B14F-4D97-AF65-F5344CB8AC3E}">
        <p14:creationId xmlns="" xmlns:p14="http://schemas.microsoft.com/office/powerpoint/2010/main" val="3043674269"/>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785C7907-0434-5744-BEFF-2C6C8C947F3B}" type="slidenum">
              <a:rPr lang="en-GB"/>
              <a:pPr>
                <a:defRPr/>
              </a:pPr>
              <a:t>‹#›</a:t>
            </a:fld>
            <a:endParaRPr lang="en-GB"/>
          </a:p>
        </p:txBody>
      </p:sp>
    </p:spTree>
    <p:extLst>
      <p:ext uri="{BB962C8B-B14F-4D97-AF65-F5344CB8AC3E}">
        <p14:creationId xmlns="" xmlns:p14="http://schemas.microsoft.com/office/powerpoint/2010/main" val="1860329904"/>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fr-CH"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13" name="Date Placeholder 6"/>
          <p:cNvSpPr>
            <a:spLocks noGrp="1"/>
          </p:cNvSpPr>
          <p:nvPr>
            <p:ph type="dt" sz="half" idx="10"/>
          </p:nvPr>
        </p:nvSpPr>
        <p:spPr/>
        <p:txBody>
          <a:bodyPr/>
          <a:lstStyle>
            <a:lvl1pPr>
              <a:defRPr/>
            </a:lvl1pPr>
          </a:lstStyle>
          <a:p>
            <a:pPr>
              <a:defRPr/>
            </a:pPr>
            <a:endParaRPr lang="en-GB"/>
          </a:p>
        </p:txBody>
      </p:sp>
      <p:sp>
        <p:nvSpPr>
          <p:cNvPr id="14" name="Footer Placeholder 7"/>
          <p:cNvSpPr>
            <a:spLocks noGrp="1"/>
          </p:cNvSpPr>
          <p:nvPr>
            <p:ph type="ftr" sz="quarter" idx="11"/>
          </p:nvPr>
        </p:nvSpPr>
        <p:spPr/>
        <p:txBody>
          <a:bodyPr/>
          <a:lstStyle>
            <a:lvl1pPr>
              <a:defRPr/>
            </a:lvl1pPr>
          </a:lstStyle>
          <a:p>
            <a:pPr>
              <a:defRPr/>
            </a:pPr>
            <a:endParaRPr lang="en-GB"/>
          </a:p>
        </p:txBody>
      </p:sp>
      <p:sp>
        <p:nvSpPr>
          <p:cNvPr id="15" name="Slide Number Placeholder 8"/>
          <p:cNvSpPr>
            <a:spLocks noGrp="1"/>
          </p:cNvSpPr>
          <p:nvPr>
            <p:ph type="sldNum" sz="quarter" idx="12"/>
          </p:nvPr>
        </p:nvSpPr>
        <p:spPr/>
        <p:txBody>
          <a:bodyPr/>
          <a:lstStyle>
            <a:lvl1pPr>
              <a:defRPr/>
            </a:lvl1pPr>
          </a:lstStyle>
          <a:p>
            <a:pPr>
              <a:defRPr/>
            </a:pPr>
            <a:fld id="{FF808572-4905-134A-A5E2-A09EF1D25201}" type="slidenum">
              <a:rPr lang="en-GB"/>
              <a:pPr>
                <a:defRPr/>
              </a:pPr>
              <a:t>‹#›</a:t>
            </a:fld>
            <a:endParaRPr lang="en-GB"/>
          </a:p>
        </p:txBody>
      </p:sp>
    </p:spTree>
    <p:extLst>
      <p:ext uri="{BB962C8B-B14F-4D97-AF65-F5344CB8AC3E}">
        <p14:creationId xmlns="" xmlns:p14="http://schemas.microsoft.com/office/powerpoint/2010/main" val="285852149"/>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Date Placeholder 2"/>
          <p:cNvSpPr>
            <a:spLocks noGrp="1"/>
          </p:cNvSpPr>
          <p:nvPr>
            <p:ph type="dt" sz="half" idx="10"/>
          </p:nvPr>
        </p:nvSpPr>
        <p:spPr/>
        <p:txBody>
          <a:bodyPr/>
          <a:lstStyle>
            <a:lvl1pPr>
              <a:defRPr/>
            </a:lvl1pPr>
          </a:lstStyle>
          <a:p>
            <a:pPr>
              <a:defRPr/>
            </a:pPr>
            <a:endParaRPr lang="en-GB"/>
          </a:p>
        </p:txBody>
      </p:sp>
      <p:sp>
        <p:nvSpPr>
          <p:cNvPr id="4" name="Footer Placeholder 3"/>
          <p:cNvSpPr>
            <a:spLocks noGrp="1"/>
          </p:cNvSpPr>
          <p:nvPr>
            <p:ph type="ftr" sz="quarter" idx="11"/>
          </p:nvPr>
        </p:nvSpPr>
        <p:spPr/>
        <p:txBody>
          <a:bodyPr/>
          <a:lstStyle>
            <a:lvl1pPr>
              <a:defRPr/>
            </a:lvl1pPr>
          </a:lstStyle>
          <a:p>
            <a:pPr>
              <a:defRPr/>
            </a:pPr>
            <a:endParaRPr lang="en-GB"/>
          </a:p>
        </p:txBody>
      </p:sp>
      <p:sp>
        <p:nvSpPr>
          <p:cNvPr id="5" name="Slide Number Placeholder 4"/>
          <p:cNvSpPr>
            <a:spLocks noGrp="1"/>
          </p:cNvSpPr>
          <p:nvPr>
            <p:ph type="sldNum" sz="quarter" idx="12"/>
          </p:nvPr>
        </p:nvSpPr>
        <p:spPr/>
        <p:txBody>
          <a:bodyPr/>
          <a:lstStyle>
            <a:lvl1pPr>
              <a:defRPr/>
            </a:lvl1pPr>
          </a:lstStyle>
          <a:p>
            <a:pPr>
              <a:defRPr/>
            </a:pPr>
            <a:fld id="{C4D6868A-2C72-BB4A-A2D4-336CE4FC1F15}" type="slidenum">
              <a:rPr lang="en-GB"/>
              <a:pPr>
                <a:defRPr/>
              </a:pPr>
              <a:t>‹#›</a:t>
            </a:fld>
            <a:endParaRPr lang="en-GB"/>
          </a:p>
        </p:txBody>
      </p:sp>
    </p:spTree>
    <p:extLst>
      <p:ext uri="{BB962C8B-B14F-4D97-AF65-F5344CB8AC3E}">
        <p14:creationId xmlns="" xmlns:p14="http://schemas.microsoft.com/office/powerpoint/2010/main" val="3083211467"/>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647970F9-34F5-7449-A811-E770B6484FA8}" type="datetimeFigureOut">
              <a:rPr lang="en-US"/>
              <a:pPr>
                <a:defRPr/>
              </a:pPr>
              <a:t>1/19/2017</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DB45157E-9615-7641-BFCB-6E6582FC5A15}" type="slidenum">
              <a:rPr lang="en-GB"/>
              <a:pPr>
                <a:defRPr/>
              </a:pPr>
              <a:t>‹#›</a:t>
            </a:fld>
            <a:endParaRPr lang="en-GB"/>
          </a:p>
        </p:txBody>
      </p:sp>
    </p:spTree>
    <p:extLst>
      <p:ext uri="{BB962C8B-B14F-4D97-AF65-F5344CB8AC3E}">
        <p14:creationId xmlns="" xmlns:p14="http://schemas.microsoft.com/office/powerpoint/2010/main" val="891627860"/>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85237C92-23E7-E54B-94CA-8D2315EBC75B}" type="slidenum">
              <a:rPr lang="en-GB"/>
              <a:pPr>
                <a:defRPr/>
              </a:pPr>
              <a:t>‹#›</a:t>
            </a:fld>
            <a:endParaRPr lang="en-GB"/>
          </a:p>
        </p:txBody>
      </p:sp>
    </p:spTree>
    <p:extLst>
      <p:ext uri="{BB962C8B-B14F-4D97-AF65-F5344CB8AC3E}">
        <p14:creationId xmlns="" xmlns:p14="http://schemas.microsoft.com/office/powerpoint/2010/main" val="3481637162"/>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0" y="1123950"/>
            <a:ext cx="8913813" cy="914400"/>
          </a:xfrm>
          <a:prstGeom prst="rect">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188720" tIns="45720" rIns="274320" bIns="45720" numCol="1" anchor="ctr" anchorCtr="0" compatLnSpc="1">
            <a:prstTxWarp prst="textNoShape">
              <a:avLst/>
            </a:prstTxWarp>
          </a:bodyPr>
          <a:lstStyle/>
          <a:p>
            <a:pPr lvl="0"/>
            <a:r>
              <a:rPr lang="fr-CH"/>
              <a:t>Click to edit Master title style</a:t>
            </a:r>
            <a:endParaRPr lang="en-US"/>
          </a:p>
        </p:txBody>
      </p:sp>
      <p:sp>
        <p:nvSpPr>
          <p:cNvPr id="1027" name="Text Placeholder 2"/>
          <p:cNvSpPr>
            <a:spLocks noGrp="1"/>
          </p:cNvSpPr>
          <p:nvPr>
            <p:ph type="body" idx="1"/>
          </p:nvPr>
        </p:nvSpPr>
        <p:spPr bwMode="auto">
          <a:xfrm>
            <a:off x="1114425" y="2595563"/>
            <a:ext cx="7610475" cy="3670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4" name="Date Placeholder 3"/>
          <p:cNvSpPr>
            <a:spLocks noGrp="1"/>
          </p:cNvSpPr>
          <p:nvPr>
            <p:ph type="dt" sz="half" idx="2"/>
          </p:nvPr>
        </p:nvSpPr>
        <p:spPr>
          <a:xfrm>
            <a:off x="6580188" y="188913"/>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pPr>
              <a:defRPr/>
            </a:pPr>
            <a:fld id="{48165386-4417-D543-8837-FD377B1EB157}" type="datetimeFigureOut">
              <a:rPr lang="it-IT"/>
              <a:pPr>
                <a:defRPr/>
              </a:pPr>
              <a:t>19/01/2017</a:t>
            </a:fld>
            <a:endParaRPr lang="it-IT"/>
          </a:p>
        </p:txBody>
      </p:sp>
      <p:sp>
        <p:nvSpPr>
          <p:cNvPr id="5" name="Footer Placeholder 4"/>
          <p:cNvSpPr>
            <a:spLocks noGrp="1"/>
          </p:cNvSpPr>
          <p:nvPr>
            <p:ph type="ftr" sz="quarter" idx="3"/>
          </p:nvPr>
        </p:nvSpPr>
        <p:spPr>
          <a:xfrm>
            <a:off x="1120775" y="188913"/>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pPr>
              <a:defRPr/>
            </a:pPr>
            <a:endParaRPr lang="it-IT"/>
          </a:p>
        </p:txBody>
      </p:sp>
      <p:sp>
        <p:nvSpPr>
          <p:cNvPr id="6" name="Slide Number Placeholder 5"/>
          <p:cNvSpPr>
            <a:spLocks noGrp="1"/>
          </p:cNvSpPr>
          <p:nvPr>
            <p:ph type="sldNum" sz="quarter" idx="4"/>
          </p:nvPr>
        </p:nvSpPr>
        <p:spPr>
          <a:xfrm>
            <a:off x="8789988"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pPr>
              <a:defRPr/>
            </a:pPr>
            <a:fld id="{A07EE25A-C4D1-884D-80E5-13B2CBA3893A}" type="slidenum">
              <a:rPr lang="it-IT"/>
              <a:pPr>
                <a:defRPr/>
              </a:pPr>
              <a:t>‹#›</a:t>
            </a:fld>
            <a:endParaRPr lang="it-IT"/>
          </a:p>
        </p:txBody>
      </p:sp>
      <p:sp>
        <p:nvSpPr>
          <p:cNvPr id="7" name="Rectangle 6"/>
          <p:cNvSpPr/>
          <p:nvPr/>
        </p:nvSpPr>
        <p:spPr>
          <a:xfrm>
            <a:off x="914400" y="0"/>
            <a:ext cx="7999413" cy="182563"/>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8" name="Rectangle 7"/>
          <p:cNvSpPr/>
          <p:nvPr/>
        </p:nvSpPr>
        <p:spPr>
          <a:xfrm>
            <a:off x="914400" y="6675438"/>
            <a:ext cx="7999413" cy="182562"/>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9" name="Slide Number Placeholder 5"/>
          <p:cNvSpPr txBox="1">
            <a:spLocks/>
          </p:cNvSpPr>
          <p:nvPr userDrawn="1"/>
        </p:nvSpPr>
        <p:spPr>
          <a:xfrm>
            <a:off x="6667500" y="6508750"/>
            <a:ext cx="2133600" cy="365125"/>
          </a:xfrm>
          <a:prstGeom prst="rect">
            <a:avLst/>
          </a:prstGeom>
        </p:spPr>
        <p:txBody>
          <a:bodyPr lIns="68580" tIns="34290" rIns="68580" bIns="34290" anchor="ct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defRPr/>
            </a:pPr>
            <a:fld id="{7B3E228D-C921-E74E-BE25-2E1512FBFA53}" type="slidenum">
              <a:rPr lang="en-GB" sz="900" smtClean="0">
                <a:solidFill>
                  <a:srgbClr val="898989"/>
                </a:solidFill>
                <a:latin typeface="Calibri" charset="0"/>
              </a:rPr>
              <a:pPr algn="r" eaLnBrk="1" hangingPunct="1">
                <a:defRPr/>
              </a:pPr>
              <a:t>‹#›</a:t>
            </a:fld>
            <a:endParaRPr lang="en-GB" sz="900" smtClean="0">
              <a:solidFill>
                <a:srgbClr val="898989"/>
              </a:solidFill>
              <a:latin typeface="Calibri" charset="0"/>
            </a:endParaRPr>
          </a:p>
        </p:txBody>
      </p:sp>
      <p:pic>
        <p:nvPicPr>
          <p:cNvPr id="1034" name="Image 1"/>
          <p:cNvPicPr>
            <a:picLocks noChangeAspect="1" noChangeArrowheads="1"/>
          </p:cNvPicPr>
          <p:nvPr userDrawn="1"/>
        </p:nvPicPr>
        <p:blipFill>
          <a:blip r:embed="rId18" cstate="print">
            <a:extLst>
              <a:ext uri="{28A0092B-C50C-407E-A947-70E740481C1C}">
                <a14:useLocalDpi xmlns="" xmlns:a14="http://schemas.microsoft.com/office/drawing/2010/main" val="0"/>
              </a:ext>
            </a:extLst>
          </a:blip>
          <a:srcRect/>
          <a:stretch>
            <a:fillRect/>
          </a:stretch>
        </p:blipFill>
        <p:spPr bwMode="auto">
          <a:xfrm>
            <a:off x="7596188" y="5589588"/>
            <a:ext cx="1155700" cy="660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683" r:id="rId1"/>
    <p:sldLayoutId id="2147485684" r:id="rId2"/>
    <p:sldLayoutId id="2147485685" r:id="rId3"/>
    <p:sldLayoutId id="2147485686" r:id="rId4"/>
    <p:sldLayoutId id="2147485687" r:id="rId5"/>
    <p:sldLayoutId id="2147485688" r:id="rId6"/>
    <p:sldLayoutId id="2147485689" r:id="rId7"/>
    <p:sldLayoutId id="2147485690" r:id="rId8"/>
    <p:sldLayoutId id="2147485691" r:id="rId9"/>
    <p:sldLayoutId id="2147485692" r:id="rId10"/>
    <p:sldLayoutId id="2147485693" r:id="rId11"/>
    <p:sldLayoutId id="2147485694" r:id="rId12"/>
    <p:sldLayoutId id="2147485695" r:id="rId13"/>
    <p:sldLayoutId id="2147485696" r:id="rId14"/>
    <p:sldLayoutId id="2147485697" r:id="rId15"/>
    <p:sldLayoutId id="2147485698" r:id="rId16"/>
  </p:sldLayoutIdLst>
  <p:transition spd="slow">
    <p:push dir="u"/>
  </p:transition>
  <p:timing>
    <p:tnLst>
      <p:par>
        <p:cTn id="1" dur="indefinite" restart="never" nodeType="tmRoot"/>
      </p:par>
    </p:tnLst>
  </p:timing>
  <p:txStyles>
    <p:titleStyle>
      <a:lvl1pPr algn="l" rtl="0" eaLnBrk="0" fontAlgn="base" hangingPunct="0">
        <a:spcBef>
          <a:spcPct val="0"/>
        </a:spcBef>
        <a:spcAft>
          <a:spcPct val="0"/>
        </a:spcAft>
        <a:defRPr sz="3600" kern="1200">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2pPr>
      <a:lvl3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3pPr>
      <a:lvl4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4pPr>
      <a:lvl5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5pPr>
      <a:lvl6pPr marL="457200" algn="l" rtl="0" fontAlgn="base">
        <a:spcBef>
          <a:spcPct val="0"/>
        </a:spcBef>
        <a:spcAft>
          <a:spcPct val="0"/>
        </a:spcAft>
        <a:defRPr sz="3600">
          <a:solidFill>
            <a:schemeClr val="bg1"/>
          </a:solidFill>
          <a:latin typeface="Century Gothic" charset="0"/>
          <a:ea typeface="ＭＳ Ｐゴシック" charset="0"/>
          <a:cs typeface="ＭＳ Ｐゴシック" charset="0"/>
        </a:defRPr>
      </a:lvl6pPr>
      <a:lvl7pPr marL="914400" algn="l" rtl="0" fontAlgn="base">
        <a:spcBef>
          <a:spcPct val="0"/>
        </a:spcBef>
        <a:spcAft>
          <a:spcPct val="0"/>
        </a:spcAft>
        <a:defRPr sz="3600">
          <a:solidFill>
            <a:schemeClr val="bg1"/>
          </a:solidFill>
          <a:latin typeface="Century Gothic" charset="0"/>
          <a:ea typeface="ＭＳ Ｐゴシック" charset="0"/>
          <a:cs typeface="ＭＳ Ｐゴシック" charset="0"/>
        </a:defRPr>
      </a:lvl7pPr>
      <a:lvl8pPr marL="1371600" algn="l" rtl="0" fontAlgn="base">
        <a:spcBef>
          <a:spcPct val="0"/>
        </a:spcBef>
        <a:spcAft>
          <a:spcPct val="0"/>
        </a:spcAft>
        <a:defRPr sz="3600">
          <a:solidFill>
            <a:schemeClr val="bg1"/>
          </a:solidFill>
          <a:latin typeface="Century Gothic" charset="0"/>
          <a:ea typeface="ＭＳ Ｐゴシック" charset="0"/>
          <a:cs typeface="ＭＳ Ｐゴシック" charset="0"/>
        </a:defRPr>
      </a:lvl8pPr>
      <a:lvl9pPr marL="1828800" algn="l" rtl="0" fontAlgn="base">
        <a:spcBef>
          <a:spcPct val="0"/>
        </a:spcBef>
        <a:spcAft>
          <a:spcPct val="0"/>
        </a:spcAft>
        <a:defRPr sz="3600">
          <a:solidFill>
            <a:schemeClr val="bg1"/>
          </a:solidFill>
          <a:latin typeface="Century Gothic" charset="0"/>
          <a:ea typeface="ＭＳ Ｐゴシック" charset="0"/>
          <a:cs typeface="ＭＳ Ｐゴシック" charset="0"/>
        </a:defRPr>
      </a:lvl9pPr>
    </p:titleStyle>
    <p:bodyStyle>
      <a:lvl1pPr marL="342900" indent="-342900" algn="l" rtl="0" eaLnBrk="0" fontAlgn="base" hangingPunct="0">
        <a:spcBef>
          <a:spcPts val="2000"/>
        </a:spcBef>
        <a:spcAft>
          <a:spcPct val="0"/>
        </a:spcAft>
        <a:buClr>
          <a:schemeClr val="accent1"/>
        </a:buClr>
        <a:buFont typeface="Wingdings 2" charset="0"/>
        <a:buChar char=""/>
        <a:defRPr sz="2000" kern="1200">
          <a:solidFill>
            <a:srgbClr val="595959"/>
          </a:solidFill>
          <a:latin typeface="+mn-lt"/>
          <a:ea typeface="ＭＳ Ｐゴシック" charset="0"/>
          <a:cs typeface="ＭＳ Ｐゴシック" charset="0"/>
        </a:defRPr>
      </a:lvl1pPr>
      <a:lvl2pPr marL="6858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2pPr>
      <a:lvl3pPr marL="10350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3pPr>
      <a:lvl4pPr marL="13716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4pPr>
      <a:lvl5pPr marL="17208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9.emf"/><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7"/>
          <p:cNvSpPr>
            <a:spLocks/>
          </p:cNvSpPr>
          <p:nvPr/>
        </p:nvSpPr>
        <p:spPr bwMode="auto">
          <a:xfrm>
            <a:off x="1979613" y="1417638"/>
            <a:ext cx="4968875" cy="1450975"/>
          </a:xfrm>
          <a:prstGeom prst="rect">
            <a:avLst/>
          </a:prstGeom>
          <a:noFill/>
          <a:ln>
            <a:noFill/>
          </a:ln>
          <a:extLst/>
        </p:spPr>
        <p:txBody>
          <a:bodyPr lIns="0" tIns="0" rIns="30479" bIns="0"/>
          <a:lstStyle/>
          <a:p>
            <a:pPr marL="201216" indent="-171450" algn="ctr" eaLnBrk="1" fontAlgn="auto" hangingPunct="1">
              <a:spcBef>
                <a:spcPts val="0"/>
              </a:spcBef>
              <a:spcAft>
                <a:spcPts val="0"/>
              </a:spcAft>
              <a:buClr>
                <a:prstClr val="white"/>
              </a:buClr>
              <a:buSzPct val="125000"/>
              <a:defRPr/>
            </a:pPr>
            <a:endParaRPr lang="en-GB" sz="2700" dirty="0">
              <a:solidFill>
                <a:srgbClr val="056CB6"/>
              </a:solidFill>
              <a:ea typeface="+mn-ea"/>
              <a:cs typeface="+mn-cs"/>
            </a:endParaRPr>
          </a:p>
        </p:txBody>
      </p:sp>
      <p:sp>
        <p:nvSpPr>
          <p:cNvPr id="2052" name="AutoShape 5"/>
          <p:cNvSpPr>
            <a:spLocks noChangeAspect="1" noChangeArrowheads="1"/>
          </p:cNvSpPr>
          <p:nvPr/>
        </p:nvSpPr>
        <p:spPr bwMode="auto">
          <a:xfrm>
            <a:off x="1412875" y="1127125"/>
            <a:ext cx="2698750" cy="439738"/>
          </a:xfrm>
          <a:prstGeom prst="rect">
            <a:avLst/>
          </a:prstGeom>
          <a:noFill/>
          <a:ln>
            <a:noFill/>
          </a:ln>
          <a:extLst/>
        </p:spPr>
        <p:txBody>
          <a:bodyPr/>
          <a:lstStyle/>
          <a:p>
            <a:pPr eaLnBrk="1" fontAlgn="auto" hangingPunct="1">
              <a:spcBef>
                <a:spcPts val="0"/>
              </a:spcBef>
              <a:spcAft>
                <a:spcPts val="0"/>
              </a:spcAft>
              <a:defRPr/>
            </a:pPr>
            <a:endParaRPr lang="en-US" dirty="0">
              <a:solidFill>
                <a:prstClr val="black"/>
              </a:solidFill>
              <a:latin typeface="Calibri"/>
              <a:ea typeface="+mn-ea"/>
              <a:cs typeface="+mn-cs"/>
            </a:endParaRPr>
          </a:p>
        </p:txBody>
      </p:sp>
      <p:sp>
        <p:nvSpPr>
          <p:cNvPr id="20483" name="Titre 3"/>
          <p:cNvSpPr>
            <a:spLocks noGrp="1"/>
          </p:cNvSpPr>
          <p:nvPr>
            <p:ph type="ctrTitle"/>
          </p:nvPr>
        </p:nvSpPr>
        <p:spPr>
          <a:xfrm>
            <a:off x="685800" y="1628775"/>
            <a:ext cx="7772400" cy="2087563"/>
          </a:xfrm>
        </p:spPr>
        <p:txBody>
          <a:bodyPr/>
          <a:lstStyle/>
          <a:p>
            <a:pPr algn="r" rtl="1" eaLnBrk="1" hangingPunct="1"/>
            <a:r>
              <a:rPr lang="ar-LB" b="1" dirty="0" smtClean="0">
                <a:latin typeface="Century Gothic" charset="0"/>
                <a:ea typeface="MS PGothic" charset="0"/>
                <a:cs typeface="MS PGothic" charset="0"/>
              </a:rPr>
              <a:t>إطلاق الآلية: الخطوات التمهيدية</a:t>
            </a:r>
            <a:endParaRPr lang="fr-FR" b="1" dirty="0">
              <a:latin typeface="Century Gothic" charset="0"/>
              <a:ea typeface="MS PGothic" charset="0"/>
              <a:cs typeface="MS PGothic" charset="0"/>
            </a:endParaRPr>
          </a:p>
        </p:txBody>
      </p:sp>
      <p:pic>
        <p:nvPicPr>
          <p:cNvPr id="20484" name="Picture 13" descr="ECHO"/>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724525" y="5565775"/>
            <a:ext cx="769938" cy="739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85" name="Picture 10" descr="https://pbs.twimg.com/profile_images/2226122424/UNHCR_Logo.jpe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692525" y="5576888"/>
            <a:ext cx="735013" cy="7286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86" name="Picture 12" descr="IDMC logo.png"/>
          <p:cNvPicPr>
            <a:picLocks noChangeAspect="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92113" y="5683250"/>
            <a:ext cx="2379662" cy="528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a:xfrm>
            <a:off x="250825" y="274638"/>
            <a:ext cx="8435975" cy="922337"/>
          </a:xfrm>
        </p:spPr>
        <p:txBody>
          <a:bodyPr/>
          <a:lstStyle/>
          <a:p>
            <a:pPr algn="r" rtl="1" eaLnBrk="1" hangingPunct="1"/>
            <a:r>
              <a:rPr lang="ar-LB" sz="2800" b="1" dirty="0" smtClean="0">
                <a:latin typeface="Century Gothic" charset="0"/>
                <a:ea typeface="MS PGothic" charset="0"/>
                <a:cs typeface="MS PGothic" charset="0"/>
              </a:rPr>
              <a:t>كيفية مراجعة إطار قانوني</a:t>
            </a:r>
            <a:endParaRPr lang="fr-CH" sz="2800" b="1" dirty="0">
              <a:latin typeface="Century Gothic" charset="0"/>
              <a:ea typeface="MS PGothic" charset="0"/>
              <a:cs typeface="MS PGothic" charset="0"/>
            </a:endParaRPr>
          </a:p>
        </p:txBody>
      </p:sp>
      <p:sp>
        <p:nvSpPr>
          <p:cNvPr id="47106" name="Content Placeholder 2"/>
          <p:cNvSpPr>
            <a:spLocks noGrp="1"/>
          </p:cNvSpPr>
          <p:nvPr>
            <p:ph idx="1"/>
          </p:nvPr>
        </p:nvSpPr>
        <p:spPr>
          <a:xfrm>
            <a:off x="143321" y="1700213"/>
            <a:ext cx="4068639" cy="4393083"/>
          </a:xfrm>
        </p:spPr>
        <p:txBody>
          <a:bodyPr/>
          <a:lstStyle/>
          <a:p>
            <a:pPr algn="r" rtl="1" eaLnBrk="1" hangingPunct="1">
              <a:lnSpc>
                <a:spcPct val="90000"/>
              </a:lnSpc>
              <a:buFontTx/>
              <a:buNone/>
            </a:pPr>
            <a:r>
              <a:rPr lang="ar-LB" b="1" dirty="0" smtClean="0">
                <a:latin typeface="Century Gothic"/>
                <a:cs typeface="Century Gothic"/>
              </a:rPr>
              <a:t>المنهجية المقترحة</a:t>
            </a:r>
          </a:p>
          <a:p>
            <a:pPr algn="r" rtl="1" eaLnBrk="1" hangingPunct="1">
              <a:lnSpc>
                <a:spcPct val="90000"/>
              </a:lnSpc>
              <a:buFontTx/>
              <a:buAutoNum type="arabicPeriod"/>
            </a:pPr>
            <a:r>
              <a:rPr lang="ar-LB" sz="1700" dirty="0" smtClean="0">
                <a:latin typeface="Century Gothic"/>
                <a:cs typeface="Century Gothic"/>
              </a:rPr>
              <a:t>جمع القوانين والمراسيم والقرارات ذات الصلة</a:t>
            </a:r>
          </a:p>
          <a:p>
            <a:pPr algn="r" rtl="1" eaLnBrk="1" hangingPunct="1">
              <a:lnSpc>
                <a:spcPct val="90000"/>
              </a:lnSpc>
              <a:buFontTx/>
              <a:buAutoNum type="arabicPeriod"/>
            </a:pPr>
            <a:r>
              <a:rPr lang="ar-LB" sz="1700" dirty="0" smtClean="0">
                <a:latin typeface="Century Gothic"/>
                <a:cs typeface="Century Gothic"/>
              </a:rPr>
              <a:t>دراستها لتحديد:</a:t>
            </a:r>
          </a:p>
          <a:p>
            <a:pPr algn="r" rtl="1" eaLnBrk="1" hangingPunct="1">
              <a:lnSpc>
                <a:spcPct val="90000"/>
              </a:lnSpc>
              <a:buNone/>
            </a:pPr>
            <a:r>
              <a:rPr lang="ar-LB" sz="1700" dirty="0" smtClean="0">
                <a:latin typeface="Century Gothic"/>
                <a:cs typeface="Century Gothic"/>
              </a:rPr>
              <a:t>أ. النواقص والعوائق</a:t>
            </a:r>
          </a:p>
          <a:p>
            <a:pPr algn="r" rtl="1" eaLnBrk="1" hangingPunct="1">
              <a:lnSpc>
                <a:spcPct val="90000"/>
              </a:lnSpc>
              <a:buNone/>
            </a:pPr>
            <a:r>
              <a:rPr lang="ar-LB" sz="1700" dirty="0" smtClean="0">
                <a:latin typeface="Century Gothic"/>
                <a:cs typeface="Century Gothic"/>
              </a:rPr>
              <a:t>ب. الإشارة غير الكافية لمسائل التهجير</a:t>
            </a:r>
          </a:p>
          <a:p>
            <a:pPr algn="r" rtl="1" eaLnBrk="1" hangingPunct="1">
              <a:lnSpc>
                <a:spcPct val="90000"/>
              </a:lnSpc>
              <a:buNone/>
            </a:pPr>
            <a:r>
              <a:rPr lang="ar-LB" sz="1700" dirty="0" smtClean="0">
                <a:latin typeface="Century Gothic"/>
                <a:cs typeface="Century Gothic"/>
              </a:rPr>
              <a:t>ج. التناقضات مع المعايير الإقليمية والدولية</a:t>
            </a:r>
          </a:p>
          <a:p>
            <a:pPr algn="r" rtl="1" eaLnBrk="1" hangingPunct="1">
              <a:lnSpc>
                <a:spcPct val="90000"/>
              </a:lnSpc>
              <a:buNone/>
            </a:pPr>
            <a:r>
              <a:rPr lang="ar-LB" sz="1700" dirty="0" smtClean="0">
                <a:latin typeface="Century Gothic"/>
                <a:cs typeface="Century Gothic"/>
              </a:rPr>
              <a:t>3. تحديد المسائل:</a:t>
            </a:r>
          </a:p>
          <a:p>
            <a:pPr algn="r" rtl="1" eaLnBrk="1" hangingPunct="1">
              <a:lnSpc>
                <a:spcPct val="90000"/>
              </a:lnSpc>
              <a:buNone/>
            </a:pPr>
            <a:r>
              <a:rPr lang="ar-LB" sz="1700" dirty="0" smtClean="0">
                <a:latin typeface="Century Gothic"/>
                <a:cs typeface="Century Gothic"/>
              </a:rPr>
              <a:t>أ. التي يجب تناولها في الأداة الجديدة</a:t>
            </a:r>
          </a:p>
          <a:p>
            <a:pPr algn="r" rtl="1" eaLnBrk="1" hangingPunct="1">
              <a:lnSpc>
                <a:spcPct val="90000"/>
              </a:lnSpc>
              <a:buNone/>
            </a:pPr>
            <a:r>
              <a:rPr lang="ar-LB" sz="1700" dirty="0" smtClean="0">
                <a:latin typeface="Century Gothic"/>
                <a:cs typeface="Century Gothic"/>
              </a:rPr>
              <a:t>ب.التي يجب تناولها من خلال تغيير الإطار القائم</a:t>
            </a:r>
            <a:endParaRPr lang="it-IT" sz="1700" dirty="0">
              <a:latin typeface="Century Gothic"/>
              <a:cs typeface="Century Gothic"/>
            </a:endParaRPr>
          </a:p>
        </p:txBody>
      </p:sp>
      <p:sp>
        <p:nvSpPr>
          <p:cNvPr id="4" name="Segnaposto contenuto 11"/>
          <p:cNvSpPr txBox="1">
            <a:spLocks/>
          </p:cNvSpPr>
          <p:nvPr/>
        </p:nvSpPr>
        <p:spPr>
          <a:xfrm>
            <a:off x="4283968" y="1700213"/>
            <a:ext cx="4392488" cy="4033043"/>
          </a:xfrm>
          <a:prstGeom prst="rect">
            <a:avLst/>
          </a:prstGeom>
          <a:solidFill>
            <a:srgbClr val="C0D5EA">
              <a:alpha val="38823"/>
            </a:srgbClr>
          </a:solidFill>
        </p:spPr>
        <p:txBody>
          <a:bodyPr/>
          <a:lstStyle>
            <a:lvl1pPr marL="342900" indent="-342900" algn="l" rtl="0" eaLnBrk="0" fontAlgn="base" hangingPunct="0">
              <a:spcBef>
                <a:spcPts val="2000"/>
              </a:spcBef>
              <a:spcAft>
                <a:spcPct val="0"/>
              </a:spcAft>
              <a:buClr>
                <a:schemeClr val="accent1"/>
              </a:buClr>
              <a:buFont typeface="Wingdings 2" charset="0"/>
              <a:buChar char=""/>
              <a:defRPr sz="2000" kern="1200">
                <a:solidFill>
                  <a:srgbClr val="595959"/>
                </a:solidFill>
                <a:latin typeface="+mn-lt"/>
                <a:ea typeface="ＭＳ Ｐゴシック" charset="0"/>
                <a:cs typeface="ＭＳ Ｐゴシック" charset="0"/>
              </a:defRPr>
            </a:lvl1pPr>
            <a:lvl2pPr marL="6858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2pPr>
            <a:lvl3pPr marL="10350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3pPr>
            <a:lvl4pPr marL="13716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4pPr>
            <a:lvl5pPr marL="17208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a:lstStyle>
          <a:p>
            <a:pPr marL="0" indent="0" algn="ctr" rtl="1" eaLnBrk="1" hangingPunct="1">
              <a:spcBef>
                <a:spcPts val="0"/>
              </a:spcBef>
              <a:buNone/>
              <a:defRPr/>
            </a:pPr>
            <a:r>
              <a:rPr lang="ar-LB" b="1" dirty="0" smtClean="0"/>
              <a:t>المراجعة القانونية لجمهورية </a:t>
            </a:r>
            <a:r>
              <a:rPr lang="ar-LB" b="1" dirty="0" smtClean="0"/>
              <a:t>إفريقيا </a:t>
            </a:r>
            <a:r>
              <a:rPr lang="ar-LB" b="1" dirty="0" smtClean="0"/>
              <a:t>الوسطى</a:t>
            </a:r>
            <a:r>
              <a:rPr lang="ar-LB" b="1" dirty="0" smtClean="0"/>
              <a:t>، </a:t>
            </a:r>
            <a:r>
              <a:rPr lang="ar-LB" b="1" dirty="0" smtClean="0"/>
              <a:t>2011 (معهد بروكينز)</a:t>
            </a:r>
          </a:p>
          <a:p>
            <a:pPr algn="r" rtl="1" eaLnBrk="1" hangingPunct="1">
              <a:spcBef>
                <a:spcPts val="600"/>
              </a:spcBef>
              <a:buFont typeface="Wingdings" charset="2"/>
              <a:buChar char="§"/>
              <a:defRPr/>
            </a:pPr>
            <a:r>
              <a:rPr lang="ar-LB" sz="1800" dirty="0" smtClean="0"/>
              <a:t>تحليل الإطار: التحديات السياسية والإجتماعية والإقتصادية</a:t>
            </a:r>
          </a:p>
          <a:p>
            <a:pPr algn="r" rtl="1" eaLnBrk="1" hangingPunct="1">
              <a:spcBef>
                <a:spcPts val="600"/>
              </a:spcBef>
              <a:buFont typeface="Wingdings" charset="2"/>
              <a:buChar char="§"/>
              <a:defRPr/>
            </a:pPr>
            <a:r>
              <a:rPr lang="ar-LB" sz="1800" dirty="0" smtClean="0"/>
              <a:t>تحليل القوانين والسياسات ذات الصلة</a:t>
            </a:r>
          </a:p>
          <a:p>
            <a:pPr algn="r" rtl="1" eaLnBrk="1" hangingPunct="1">
              <a:spcBef>
                <a:spcPts val="600"/>
              </a:spcBef>
              <a:buFont typeface="Wingdings" charset="2"/>
              <a:buChar char="§"/>
              <a:defRPr/>
            </a:pPr>
            <a:r>
              <a:rPr lang="ar-LB" sz="1800" dirty="0" smtClean="0"/>
              <a:t>67 عنصرًا من الأنظمة الوطنية</a:t>
            </a:r>
          </a:p>
          <a:p>
            <a:pPr algn="r" rtl="1" eaLnBrk="1" hangingPunct="1">
              <a:spcBef>
                <a:spcPts val="600"/>
              </a:spcBef>
              <a:buFont typeface="Wingdings" charset="2"/>
              <a:buChar char="§"/>
              <a:defRPr/>
            </a:pPr>
            <a:r>
              <a:rPr lang="ar-LB" sz="1800" dirty="0" smtClean="0"/>
              <a:t>التحليل المعياري</a:t>
            </a:r>
          </a:p>
          <a:p>
            <a:pPr lvl="1" algn="r" rtl="1" eaLnBrk="1" hangingPunct="1">
              <a:buFont typeface="Wingdings" charset="2"/>
              <a:buChar char="§"/>
              <a:defRPr/>
            </a:pPr>
            <a:r>
              <a:rPr lang="ar-LB" sz="1600" dirty="0" smtClean="0"/>
              <a:t>اتفاقية البحيرات الكبرى</a:t>
            </a:r>
          </a:p>
          <a:p>
            <a:pPr lvl="1" algn="r" rtl="1" eaLnBrk="1" hangingPunct="1">
              <a:buFont typeface="Wingdings" charset="2"/>
              <a:buChar char="§"/>
              <a:defRPr/>
            </a:pPr>
            <a:r>
              <a:rPr lang="ar-LB" sz="1600" dirty="0" smtClean="0"/>
              <a:t>اتفاقية كامبالا</a:t>
            </a:r>
          </a:p>
          <a:p>
            <a:pPr lvl="1" algn="r" rtl="1" eaLnBrk="1" hangingPunct="1">
              <a:buFont typeface="Wingdings" charset="2"/>
              <a:buChar char="§"/>
              <a:defRPr/>
            </a:pPr>
            <a:r>
              <a:rPr lang="ar-LB" sz="1600" dirty="0" smtClean="0"/>
              <a:t>القوانين القائمة</a:t>
            </a:r>
          </a:p>
          <a:p>
            <a:pPr marL="742950" lvl="1" indent="-285750" eaLnBrk="1" hangingPunct="1">
              <a:spcBef>
                <a:spcPts val="0"/>
              </a:spcBef>
              <a:buFont typeface="Arial"/>
              <a:buChar char="•"/>
              <a:defRPr/>
            </a:pPr>
            <a:endParaRPr lang="en-GB" sz="1100" dirty="0" smtClean="0"/>
          </a:p>
          <a:p>
            <a:pPr algn="r" rtl="1" eaLnBrk="1" hangingPunct="1">
              <a:spcBef>
                <a:spcPts val="600"/>
              </a:spcBef>
              <a:buFont typeface="Wingdings" charset="2"/>
              <a:buChar char="§"/>
              <a:defRPr/>
            </a:pPr>
            <a:r>
              <a:rPr lang="ar-LB" sz="1800" dirty="0" smtClean="0"/>
              <a:t>توصيات: النواقص والمشاكل</a:t>
            </a:r>
            <a:endParaRPr lang="en-GB" sz="1800" dirty="0"/>
          </a:p>
        </p:txBody>
      </p:sp>
    </p:spTree>
    <p:extLst>
      <p:ext uri="{BB962C8B-B14F-4D97-AF65-F5344CB8AC3E}">
        <p14:creationId xmlns="" xmlns:p14="http://schemas.microsoft.com/office/powerpoint/2010/main" val="3040785152"/>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 calcmode="lin" valueType="num">
                                      <p:cBhvr>
                                        <p:cTn id="14" dur="1000" fill="hold"/>
                                        <p:tgtEl>
                                          <p:spTgt spid="4">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4">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4">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 calcmode="lin" valueType="num">
                                      <p:cBhvr>
                                        <p:cTn id="21" dur="1000" fill="hold"/>
                                        <p:tgtEl>
                                          <p:spTgt spid="4">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4">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4">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 calcmode="lin" valueType="num">
                                      <p:cBhvr>
                                        <p:cTn id="28" dur="1000" fill="hold"/>
                                        <p:tgtEl>
                                          <p:spTgt spid="4">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4">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4">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 calcmode="lin" valueType="num">
                                      <p:cBhvr>
                                        <p:cTn id="35" dur="1000" fill="hold"/>
                                        <p:tgtEl>
                                          <p:spTgt spid="4">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4">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4">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nodeType="click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 calcmode="lin" valueType="num">
                                      <p:cBhvr>
                                        <p:cTn id="42" dur="1000" fill="hold"/>
                                        <p:tgtEl>
                                          <p:spTgt spid="4">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4">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4">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nodeType="clickEffect">
                                  <p:stCondLst>
                                    <p:cond delay="0"/>
                                  </p:stCondLst>
                                  <p:childTnLst>
                                    <p:set>
                                      <p:cBhvr>
                                        <p:cTn id="48" dur="1" fill="hold">
                                          <p:stCondLst>
                                            <p:cond delay="0"/>
                                          </p:stCondLst>
                                        </p:cTn>
                                        <p:tgtEl>
                                          <p:spTgt spid="4">
                                            <p:txEl>
                                              <p:pRg st="6" end="6"/>
                                            </p:txEl>
                                          </p:spTgt>
                                        </p:tgtEl>
                                        <p:attrNameLst>
                                          <p:attrName>style.visibility</p:attrName>
                                        </p:attrNameLst>
                                      </p:cBhvr>
                                      <p:to>
                                        <p:strVal val="visible"/>
                                      </p:to>
                                    </p:set>
                                    <p:anim calcmode="lin" valueType="num">
                                      <p:cBhvr>
                                        <p:cTn id="49" dur="1000" fill="hold"/>
                                        <p:tgtEl>
                                          <p:spTgt spid="4">
                                            <p:txEl>
                                              <p:pRg st="6" end="6"/>
                                            </p:txEl>
                                          </p:spTgt>
                                        </p:tgtEl>
                                        <p:attrNameLst>
                                          <p:attrName>ppt_w</p:attrName>
                                        </p:attrNameLst>
                                      </p:cBhvr>
                                      <p:tavLst>
                                        <p:tav tm="0">
                                          <p:val>
                                            <p:strVal val="#ppt_w*0.70"/>
                                          </p:val>
                                        </p:tav>
                                        <p:tav tm="100000">
                                          <p:val>
                                            <p:strVal val="#ppt_w"/>
                                          </p:val>
                                        </p:tav>
                                      </p:tavLst>
                                    </p:anim>
                                    <p:anim calcmode="lin" valueType="num">
                                      <p:cBhvr>
                                        <p:cTn id="50" dur="1000" fill="hold"/>
                                        <p:tgtEl>
                                          <p:spTgt spid="4">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4">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nodeType="clickEffect">
                                  <p:stCondLst>
                                    <p:cond delay="0"/>
                                  </p:stCondLst>
                                  <p:childTnLst>
                                    <p:set>
                                      <p:cBhvr>
                                        <p:cTn id="55" dur="1" fill="hold">
                                          <p:stCondLst>
                                            <p:cond delay="0"/>
                                          </p:stCondLst>
                                        </p:cTn>
                                        <p:tgtEl>
                                          <p:spTgt spid="4">
                                            <p:txEl>
                                              <p:pRg st="7" end="7"/>
                                            </p:txEl>
                                          </p:spTgt>
                                        </p:tgtEl>
                                        <p:attrNameLst>
                                          <p:attrName>style.visibility</p:attrName>
                                        </p:attrNameLst>
                                      </p:cBhvr>
                                      <p:to>
                                        <p:strVal val="visible"/>
                                      </p:to>
                                    </p:set>
                                    <p:anim calcmode="lin" valueType="num">
                                      <p:cBhvr>
                                        <p:cTn id="56" dur="1000" fill="hold"/>
                                        <p:tgtEl>
                                          <p:spTgt spid="4">
                                            <p:txEl>
                                              <p:pRg st="7" end="7"/>
                                            </p:txEl>
                                          </p:spTgt>
                                        </p:tgtEl>
                                        <p:attrNameLst>
                                          <p:attrName>ppt_w</p:attrName>
                                        </p:attrNameLst>
                                      </p:cBhvr>
                                      <p:tavLst>
                                        <p:tav tm="0">
                                          <p:val>
                                            <p:strVal val="#ppt_w*0.70"/>
                                          </p:val>
                                        </p:tav>
                                        <p:tav tm="100000">
                                          <p:val>
                                            <p:strVal val="#ppt_w"/>
                                          </p:val>
                                        </p:tav>
                                      </p:tavLst>
                                    </p:anim>
                                    <p:anim calcmode="lin" valueType="num">
                                      <p:cBhvr>
                                        <p:cTn id="57" dur="1000" fill="hold"/>
                                        <p:tgtEl>
                                          <p:spTgt spid="4">
                                            <p:txEl>
                                              <p:pRg st="7" end="7"/>
                                            </p:txEl>
                                          </p:spTgt>
                                        </p:tgtEl>
                                        <p:attrNameLst>
                                          <p:attrName>ppt_h</p:attrName>
                                        </p:attrNameLst>
                                      </p:cBhvr>
                                      <p:tavLst>
                                        <p:tav tm="0">
                                          <p:val>
                                            <p:strVal val="#ppt_h"/>
                                          </p:val>
                                        </p:tav>
                                        <p:tav tm="100000">
                                          <p:val>
                                            <p:strVal val="#ppt_h"/>
                                          </p:val>
                                        </p:tav>
                                      </p:tavLst>
                                    </p:anim>
                                    <p:animEffect transition="in" filter="fade">
                                      <p:cBhvr>
                                        <p:cTn id="58" dur="1000"/>
                                        <p:tgtEl>
                                          <p:spTgt spid="4">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nodeType="clickEffect">
                                  <p:stCondLst>
                                    <p:cond delay="0"/>
                                  </p:stCondLst>
                                  <p:childTnLst>
                                    <p:set>
                                      <p:cBhvr>
                                        <p:cTn id="62" dur="1" fill="hold">
                                          <p:stCondLst>
                                            <p:cond delay="0"/>
                                          </p:stCondLst>
                                        </p:cTn>
                                        <p:tgtEl>
                                          <p:spTgt spid="4">
                                            <p:txEl>
                                              <p:pRg st="9" end="9"/>
                                            </p:txEl>
                                          </p:spTgt>
                                        </p:tgtEl>
                                        <p:attrNameLst>
                                          <p:attrName>style.visibility</p:attrName>
                                        </p:attrNameLst>
                                      </p:cBhvr>
                                      <p:to>
                                        <p:strVal val="visible"/>
                                      </p:to>
                                    </p:set>
                                    <p:anim calcmode="lin" valueType="num">
                                      <p:cBhvr>
                                        <p:cTn id="63" dur="1000" fill="hold"/>
                                        <p:tgtEl>
                                          <p:spTgt spid="4">
                                            <p:txEl>
                                              <p:pRg st="9" end="9"/>
                                            </p:txEl>
                                          </p:spTgt>
                                        </p:tgtEl>
                                        <p:attrNameLst>
                                          <p:attrName>ppt_w</p:attrName>
                                        </p:attrNameLst>
                                      </p:cBhvr>
                                      <p:tavLst>
                                        <p:tav tm="0">
                                          <p:val>
                                            <p:strVal val="#ppt_w*0.70"/>
                                          </p:val>
                                        </p:tav>
                                        <p:tav tm="100000">
                                          <p:val>
                                            <p:strVal val="#ppt_w"/>
                                          </p:val>
                                        </p:tav>
                                      </p:tavLst>
                                    </p:anim>
                                    <p:anim calcmode="lin" valueType="num">
                                      <p:cBhvr>
                                        <p:cTn id="64" dur="1000" fill="hold"/>
                                        <p:tgtEl>
                                          <p:spTgt spid="4">
                                            <p:txEl>
                                              <p:pRg st="9" end="9"/>
                                            </p:txEl>
                                          </p:spTgt>
                                        </p:tgtEl>
                                        <p:attrNameLst>
                                          <p:attrName>ppt_h</p:attrName>
                                        </p:attrNameLst>
                                      </p:cBhvr>
                                      <p:tavLst>
                                        <p:tav tm="0">
                                          <p:val>
                                            <p:strVal val="#ppt_h"/>
                                          </p:val>
                                        </p:tav>
                                        <p:tav tm="100000">
                                          <p:val>
                                            <p:strVal val="#ppt_h"/>
                                          </p:val>
                                        </p:tav>
                                      </p:tavLst>
                                    </p:anim>
                                    <p:animEffect transition="in" filter="fade">
                                      <p:cBhvr>
                                        <p:cTn id="65" dur="1000"/>
                                        <p:tgtEl>
                                          <p:spTgt spid="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457200" y="-26988"/>
            <a:ext cx="8229600" cy="1268413"/>
          </a:xfrm>
        </p:spPr>
        <p:txBody>
          <a:bodyPr/>
          <a:lstStyle/>
          <a:p>
            <a:pPr algn="r" rtl="1" eaLnBrk="1" hangingPunct="1"/>
            <a:r>
              <a:rPr lang="ar-LB" sz="3200" b="1" smtClean="0">
                <a:latin typeface="Century Gothic" charset="0"/>
                <a:ea typeface="MS PGothic" charset="0"/>
                <a:cs typeface="MS PGothic" charset="0"/>
              </a:rPr>
              <a:t>المراجعة </a:t>
            </a:r>
            <a:r>
              <a:rPr lang="ar-LB" sz="3200" b="1" dirty="0" smtClean="0">
                <a:latin typeface="Century Gothic" charset="0"/>
                <a:ea typeface="MS PGothic" charset="0"/>
                <a:cs typeface="MS PGothic" charset="0"/>
              </a:rPr>
              <a:t>القانونية: أمثلة وطنية</a:t>
            </a:r>
            <a:endParaRPr lang="fr-CH" sz="3200" b="1" dirty="0">
              <a:latin typeface="Century Gothic" charset="0"/>
              <a:ea typeface="MS PGothic" charset="0"/>
              <a:cs typeface="MS PGothic" charset="0"/>
            </a:endParaRPr>
          </a:p>
        </p:txBody>
      </p:sp>
      <p:pic>
        <p:nvPicPr>
          <p:cNvPr id="14" name="Espace réservé du contenu 4"/>
          <p:cNvPicPr>
            <a:picLocks noGrp="1" noChangeAspect="1"/>
          </p:cNvPicPr>
          <p:nvPr>
            <p:ph sz="half" idx="1"/>
          </p:nvPr>
        </p:nvPicPr>
        <p:blipFill>
          <a:blip r:embed="rId3" cstate="print">
            <a:extLst>
              <a:ext uri="{28A0092B-C50C-407E-A947-70E740481C1C}">
                <a14:useLocalDpi xmlns="" xmlns:a14="http://schemas.microsoft.com/office/drawing/2010/main" val="0"/>
              </a:ext>
            </a:extLst>
          </a:blip>
          <a:srcRect/>
          <a:stretch>
            <a:fillRect/>
          </a:stretch>
        </p:blipFill>
        <p:spPr>
          <a:xfrm>
            <a:off x="457200" y="2009303"/>
            <a:ext cx="2286000" cy="3228975"/>
          </a:xfrm>
        </p:spPr>
      </p:pic>
      <p:pic>
        <p:nvPicPr>
          <p:cNvPr id="15" name="Espace réservé du contenu 5"/>
          <p:cNvPicPr>
            <a:picLocks noGrp="1" noChangeAspect="1"/>
          </p:cNvPicPr>
          <p:nvPr>
            <p:ph sz="half" idx="2"/>
          </p:nvPr>
        </p:nvPicPr>
        <p:blipFill>
          <a:blip r:embed="rId4" cstate="print">
            <a:extLst>
              <a:ext uri="{28A0092B-C50C-407E-A947-70E740481C1C}">
                <a14:useLocalDpi xmlns="" xmlns:a14="http://schemas.microsoft.com/office/drawing/2010/main" val="0"/>
              </a:ext>
            </a:extLst>
          </a:blip>
          <a:srcRect/>
          <a:stretch>
            <a:fillRect/>
          </a:stretch>
        </p:blipFill>
        <p:spPr>
          <a:xfrm>
            <a:off x="3130550" y="1944216"/>
            <a:ext cx="2286000" cy="3294062"/>
          </a:xfrm>
        </p:spPr>
      </p:pic>
      <p:pic>
        <p:nvPicPr>
          <p:cNvPr id="16" name="Image 6"/>
          <p:cNvPicPr>
            <a:picLocks noChangeAspect="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5697538" y="1661641"/>
            <a:ext cx="2987675" cy="3711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re 1"/>
          <p:cNvSpPr>
            <a:spLocks noGrp="1"/>
          </p:cNvSpPr>
          <p:nvPr>
            <p:ph type="title"/>
          </p:nvPr>
        </p:nvSpPr>
        <p:spPr>
          <a:xfrm>
            <a:off x="457200" y="0"/>
            <a:ext cx="8229600" cy="1196975"/>
          </a:xfrm>
        </p:spPr>
        <p:txBody>
          <a:bodyPr/>
          <a:lstStyle/>
          <a:p>
            <a:pPr algn="r" rtl="1" eaLnBrk="1" hangingPunct="1"/>
            <a:r>
              <a:rPr lang="ar-LB" b="1" dirty="0" smtClean="0">
                <a:latin typeface="Century Gothic" charset="0"/>
                <a:ea typeface="MS PGothic" charset="0"/>
                <a:cs typeface="MS PGothic" charset="0"/>
              </a:rPr>
              <a:t>المراحل السبع</a:t>
            </a:r>
            <a:endParaRPr lang="fr-FR" b="1" dirty="0">
              <a:latin typeface="Century Gothic" charset="0"/>
              <a:ea typeface="MS PGothic" charset="0"/>
              <a:cs typeface="MS PGothic" charset="0"/>
            </a:endParaRPr>
          </a:p>
        </p:txBody>
      </p:sp>
      <p:pic>
        <p:nvPicPr>
          <p:cNvPr id="16" name="Picture 6" descr="C:\Users\jacopo.giorgi\Downloads\idmc-201309-national-instruments-on-internal-displacement-en-graph.jpg"/>
          <p:cNvPicPr>
            <a:picLocks noGrp="1" noChangeAspect="1" noChangeArrowheads="1"/>
          </p:cNvPicPr>
          <p:nvPr>
            <p:ph idx="1"/>
          </p:nvPr>
        </p:nvPicPr>
        <p:blipFill>
          <a:blip r:embed="rId3" cstate="print">
            <a:extLst>
              <a:ext uri="{28A0092B-C50C-407E-A947-70E740481C1C}">
                <a14:useLocalDpi xmlns="" xmlns:a14="http://schemas.microsoft.com/office/drawing/2010/main" val="0"/>
              </a:ext>
            </a:extLst>
          </a:blip>
          <a:srcRect/>
          <a:stretch>
            <a:fillRect/>
          </a:stretch>
        </p:blipFill>
        <p:spPr>
          <a:xfrm>
            <a:off x="539750" y="2132856"/>
            <a:ext cx="8443913" cy="2232248"/>
          </a:xfrm>
          <a:noFill/>
        </p:spPr>
      </p:pic>
      <p:sp>
        <p:nvSpPr>
          <p:cNvPr id="18" name="Flèche droite 4"/>
          <p:cNvSpPr/>
          <p:nvPr/>
        </p:nvSpPr>
        <p:spPr>
          <a:xfrm rot="3753588">
            <a:off x="1489793" y="2260702"/>
            <a:ext cx="744537" cy="484187"/>
          </a:xfrm>
          <a:prstGeom prst="rightArrow">
            <a:avLst>
              <a:gd name="adj1" fmla="val 42743"/>
              <a:gd name="adj2" fmla="val 50000"/>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p>
        </p:txBody>
      </p:sp>
      <p:sp>
        <p:nvSpPr>
          <p:cNvPr id="5" name="TextBox 4"/>
          <p:cNvSpPr txBox="1"/>
          <p:nvPr/>
        </p:nvSpPr>
        <p:spPr>
          <a:xfrm>
            <a:off x="-1692696" y="404664"/>
            <a:ext cx="2664296" cy="2031325"/>
          </a:xfrm>
          <a:prstGeom prst="rect">
            <a:avLst/>
          </a:prstGeom>
          <a:noFill/>
        </p:spPr>
        <p:txBody>
          <a:bodyPr wrap="square" rtlCol="0">
            <a:spAutoFit/>
          </a:bodyPr>
          <a:lstStyle/>
          <a:p>
            <a:pPr algn="r" rtl="1"/>
            <a:r>
              <a:rPr lang="ar-LB" dirty="0" smtClean="0"/>
              <a:t>الإطلاق</a:t>
            </a:r>
          </a:p>
          <a:p>
            <a:pPr algn="r" rtl="1"/>
            <a:r>
              <a:rPr lang="ar-LB" dirty="0" smtClean="0"/>
              <a:t>التحضير</a:t>
            </a:r>
          </a:p>
          <a:p>
            <a:pPr algn="r" rtl="1"/>
            <a:r>
              <a:rPr lang="ar-LB" dirty="0" smtClean="0"/>
              <a:t>التنظيم</a:t>
            </a:r>
          </a:p>
          <a:p>
            <a:pPr algn="r" rtl="1"/>
            <a:r>
              <a:rPr lang="ar-LB" dirty="0" smtClean="0"/>
              <a:t>الصياغة والاستشارات</a:t>
            </a:r>
          </a:p>
          <a:p>
            <a:pPr algn="r" rtl="1"/>
            <a:r>
              <a:rPr lang="ar-LB" dirty="0" smtClean="0"/>
              <a:t>التصديق</a:t>
            </a:r>
          </a:p>
          <a:p>
            <a:pPr algn="r" rtl="1"/>
            <a:r>
              <a:rPr lang="ar-LB" dirty="0" smtClean="0"/>
              <a:t>الاعتماد</a:t>
            </a:r>
          </a:p>
          <a:p>
            <a:pPr algn="r" rtl="1"/>
            <a:r>
              <a:rPr lang="ar-LB" dirty="0" smtClean="0"/>
              <a:t>التطبيق والمراقبة</a:t>
            </a:r>
            <a:endParaRPr lang="en-US" dirty="0"/>
          </a:p>
        </p:txBody>
      </p:sp>
    </p:spTree>
  </p:cSld>
  <p:clrMapOvr>
    <a:overrideClrMapping bg1="lt1" tx1="dk1" bg2="lt2" tx2="dk2" accent1="accent1" accent2="accent2" accent3="accent3" accent4="accent4" accent5="accent5" accent6="accent6" hlink="hlink" folHlink="folHlink"/>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447675" y="0"/>
            <a:ext cx="8228013" cy="1196975"/>
          </a:xfrm>
        </p:spPr>
        <p:txBody>
          <a:bodyPr/>
          <a:lstStyle/>
          <a:p>
            <a:pPr algn="r" rtl="1" eaLnBrk="1" hangingPunct="1"/>
            <a:r>
              <a:rPr lang="ar-LB" b="1" dirty="0" smtClean="0">
                <a:latin typeface="Century Gothic" charset="0"/>
                <a:ea typeface="MS PGothic" charset="0"/>
                <a:cs typeface="MS PGothic" charset="0"/>
              </a:rPr>
              <a:t>الغايات</a:t>
            </a:r>
            <a:endParaRPr lang="en-US" b="1" dirty="0">
              <a:latin typeface="Century Gothic" charset="0"/>
              <a:ea typeface="MS PGothic" charset="0"/>
              <a:cs typeface="MS PGothic" charset="0"/>
            </a:endParaRPr>
          </a:p>
        </p:txBody>
      </p:sp>
      <p:sp>
        <p:nvSpPr>
          <p:cNvPr id="9219" name="Rectangle 3"/>
          <p:cNvSpPr>
            <a:spLocks noGrp="1" noChangeArrowheads="1"/>
          </p:cNvSpPr>
          <p:nvPr>
            <p:ph idx="1"/>
          </p:nvPr>
        </p:nvSpPr>
        <p:spPr>
          <a:xfrm>
            <a:off x="395288" y="1628775"/>
            <a:ext cx="7416800" cy="4032250"/>
          </a:xfrm>
        </p:spPr>
        <p:txBody>
          <a:bodyPr rtlCol="0">
            <a:normAutofit/>
          </a:bodyPr>
          <a:lstStyle/>
          <a:p>
            <a:pPr algn="r" rtl="1" eaLnBrk="1" hangingPunct="1">
              <a:buFont typeface="Wingdings" charset="2"/>
              <a:buChar char="§"/>
            </a:pPr>
            <a:r>
              <a:rPr lang="ar-LB" sz="2800" dirty="0" smtClean="0">
                <a:latin typeface="Century Gothic"/>
                <a:cs typeface="Century Gothic"/>
              </a:rPr>
              <a:t>الإضاءة على التحضيرات الأساسية قبل الشروع في آلية صنع القوانين أو السياسات</a:t>
            </a:r>
          </a:p>
          <a:p>
            <a:pPr algn="r" rtl="1" eaLnBrk="1" hangingPunct="1">
              <a:buFont typeface="Wingdings" charset="2"/>
              <a:buChar char="§"/>
            </a:pPr>
            <a:r>
              <a:rPr lang="ar-LB" sz="2800" dirty="0" smtClean="0">
                <a:latin typeface="Century Gothic"/>
                <a:cs typeface="Century Gothic"/>
              </a:rPr>
              <a:t>شرح الأسباب وراء بعض النشاطات تحضيرًا للصياغة</a:t>
            </a:r>
          </a:p>
          <a:p>
            <a:pPr algn="r" rtl="1" eaLnBrk="1" hangingPunct="1">
              <a:buFont typeface="Wingdings" charset="2"/>
              <a:buChar char="§"/>
            </a:pPr>
            <a:r>
              <a:rPr lang="ar-LB" sz="2800" dirty="0" smtClean="0">
                <a:latin typeface="Century Gothic"/>
                <a:cs typeface="Century Gothic"/>
              </a:rPr>
              <a:t>إقتراح وسائل لزيادة المعرفة حول التهجير وفهمه في المراحل الأولى من الآلية</a:t>
            </a:r>
          </a:p>
          <a:p>
            <a:pPr algn="r" rtl="1" eaLnBrk="1" hangingPunct="1">
              <a:buFont typeface="Wingdings" charset="2"/>
              <a:buChar char="§"/>
            </a:pPr>
            <a:r>
              <a:rPr lang="ar-LB" sz="2800" dirty="0" smtClean="0">
                <a:latin typeface="Century Gothic"/>
                <a:cs typeface="Century Gothic"/>
              </a:rPr>
              <a:t>فهم لماذا ومتى وكيف تجرى مراجعة للتشريع الوطني</a:t>
            </a:r>
            <a:endParaRPr lang="it-IT" sz="2800" dirty="0">
              <a:latin typeface="Century Gothic"/>
              <a:cs typeface="Century Gothic"/>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6988"/>
            <a:ext cx="8229600" cy="1268413"/>
          </a:xfrm>
        </p:spPr>
        <p:txBody>
          <a:bodyPr/>
          <a:lstStyle/>
          <a:p>
            <a:pPr algn="r" rtl="1" eaLnBrk="1" hangingPunct="1"/>
            <a:r>
              <a:rPr lang="ar-LB" b="1" dirty="0" smtClean="0">
                <a:latin typeface="Century Gothic" charset="0"/>
                <a:ea typeface="MS PGothic" charset="0"/>
                <a:cs typeface="MS PGothic" charset="0"/>
              </a:rPr>
              <a:t>الخطوات التمهيدية</a:t>
            </a:r>
            <a:endParaRPr lang="fr-CH" b="1" dirty="0">
              <a:latin typeface="Century Gothic" charset="0"/>
              <a:ea typeface="MS PGothic" charset="0"/>
              <a:cs typeface="MS PGothic" charset="0"/>
            </a:endParaRPr>
          </a:p>
        </p:txBody>
      </p:sp>
      <p:pic>
        <p:nvPicPr>
          <p:cNvPr id="19" name="Picture 9" descr="C:\Users\utente\Desktop\1194984711121414406tree_branches_and_roots_01.svg.hi.png"/>
          <p:cNvPicPr>
            <a:picLocks noGrp="1" noChangeAspect="1" noChangeArrowheads="1"/>
          </p:cNvPicPr>
          <p:nvPr>
            <p:ph idx="1"/>
          </p:nvPr>
        </p:nvPicPr>
        <p:blipFill>
          <a:blip r:embed="rId3" cstate="print">
            <a:extLst>
              <a:ext uri="{28A0092B-C50C-407E-A947-70E740481C1C}">
                <a14:useLocalDpi xmlns="" xmlns:a14="http://schemas.microsoft.com/office/drawing/2010/main" val="0"/>
              </a:ext>
            </a:extLst>
          </a:blip>
          <a:srcRect/>
          <a:stretch>
            <a:fillRect/>
          </a:stretch>
        </p:blipFill>
        <p:spPr>
          <a:xfrm>
            <a:off x="15875" y="1557338"/>
            <a:ext cx="6786563" cy="4968006"/>
          </a:xfrm>
          <a:noFill/>
        </p:spPr>
      </p:pic>
      <p:sp>
        <p:nvSpPr>
          <p:cNvPr id="20" name="CasellaDiTesto 20"/>
          <p:cNvSpPr txBox="1">
            <a:spLocks noChangeArrowheads="1"/>
          </p:cNvSpPr>
          <p:nvPr/>
        </p:nvSpPr>
        <p:spPr bwMode="auto">
          <a:xfrm>
            <a:off x="395288" y="4797425"/>
            <a:ext cx="1928812"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ar-LB" b="1" dirty="0" smtClean="0">
                <a:latin typeface="Century Gothic"/>
                <a:cs typeface="Century Gothic"/>
              </a:rPr>
              <a:t>المعرفة</a:t>
            </a:r>
            <a:endParaRPr lang="it-IT" b="1" dirty="0">
              <a:latin typeface="Century Gothic"/>
              <a:cs typeface="Century Gothic"/>
            </a:endParaRPr>
          </a:p>
        </p:txBody>
      </p:sp>
      <p:sp>
        <p:nvSpPr>
          <p:cNvPr id="21" name="CasellaDiTesto 21"/>
          <p:cNvSpPr txBox="1">
            <a:spLocks noChangeArrowheads="1"/>
          </p:cNvSpPr>
          <p:nvPr/>
        </p:nvSpPr>
        <p:spPr bwMode="auto">
          <a:xfrm>
            <a:off x="323850" y="5589588"/>
            <a:ext cx="2143125"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ar-LB" b="1" dirty="0" smtClean="0">
                <a:solidFill>
                  <a:srgbClr val="000000"/>
                </a:solidFill>
                <a:latin typeface="Century Gothic"/>
                <a:cs typeface="Century Gothic"/>
              </a:rPr>
              <a:t>الفهم</a:t>
            </a:r>
            <a:endParaRPr lang="it-IT" b="1" dirty="0">
              <a:solidFill>
                <a:srgbClr val="000000"/>
              </a:solidFill>
              <a:latin typeface="Century Gothic"/>
              <a:cs typeface="Century Gothic"/>
            </a:endParaRPr>
          </a:p>
        </p:txBody>
      </p:sp>
      <p:sp>
        <p:nvSpPr>
          <p:cNvPr id="22" name="CasellaDiTesto 22"/>
          <p:cNvSpPr txBox="1">
            <a:spLocks noChangeArrowheads="1"/>
          </p:cNvSpPr>
          <p:nvPr/>
        </p:nvSpPr>
        <p:spPr bwMode="auto">
          <a:xfrm>
            <a:off x="3059113" y="6301060"/>
            <a:ext cx="1714500"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ar-LB" b="1" dirty="0" smtClean="0">
                <a:solidFill>
                  <a:srgbClr val="000000"/>
                </a:solidFill>
                <a:latin typeface="Century Gothic"/>
                <a:cs typeface="Century Gothic"/>
              </a:rPr>
              <a:t>المراجعة القانونية</a:t>
            </a:r>
            <a:endParaRPr lang="it-IT" b="1" dirty="0">
              <a:solidFill>
                <a:srgbClr val="000000"/>
              </a:solidFill>
              <a:latin typeface="Century Gothic"/>
              <a:cs typeface="Century Gothic"/>
            </a:endParaRPr>
          </a:p>
        </p:txBody>
      </p:sp>
      <p:sp>
        <p:nvSpPr>
          <p:cNvPr id="23" name="CasellaDiTesto 23"/>
          <p:cNvSpPr txBox="1">
            <a:spLocks noChangeArrowheads="1"/>
          </p:cNvSpPr>
          <p:nvPr/>
        </p:nvSpPr>
        <p:spPr bwMode="auto">
          <a:xfrm>
            <a:off x="4787900" y="5516563"/>
            <a:ext cx="2000250"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r>
              <a:rPr lang="ar-LB" b="1" dirty="0" smtClean="0">
                <a:latin typeface="Century Gothic"/>
                <a:cs typeface="Century Gothic"/>
              </a:rPr>
              <a:t>جمع البيانات</a:t>
            </a:r>
            <a:endParaRPr lang="it-IT" b="1" dirty="0">
              <a:latin typeface="Century Gothic"/>
              <a:cs typeface="Century Gothic"/>
            </a:endParaRPr>
          </a:p>
        </p:txBody>
      </p:sp>
      <p:sp>
        <p:nvSpPr>
          <p:cNvPr id="24" name="CasellaDiTesto 24"/>
          <p:cNvSpPr txBox="1">
            <a:spLocks noChangeArrowheads="1"/>
          </p:cNvSpPr>
          <p:nvPr/>
        </p:nvSpPr>
        <p:spPr bwMode="auto">
          <a:xfrm>
            <a:off x="4932363" y="4868863"/>
            <a:ext cx="2214562"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ar-LB" b="1" dirty="0" smtClean="0">
                <a:solidFill>
                  <a:srgbClr val="000000"/>
                </a:solidFill>
                <a:latin typeface="Century Gothic"/>
                <a:cs typeface="Century Gothic"/>
              </a:rPr>
              <a:t>التوعية</a:t>
            </a:r>
            <a:endParaRPr lang="it-IT" b="1" dirty="0">
              <a:solidFill>
                <a:srgbClr val="000000"/>
              </a:solidFill>
              <a:latin typeface="Century Gothic"/>
              <a:cs typeface="Century Gothic"/>
            </a:endParaRPr>
          </a:p>
        </p:txBody>
      </p:sp>
      <p:sp>
        <p:nvSpPr>
          <p:cNvPr id="25" name="CasellaDiTesto 25"/>
          <p:cNvSpPr txBox="1">
            <a:spLocks noChangeArrowheads="1"/>
          </p:cNvSpPr>
          <p:nvPr/>
        </p:nvSpPr>
        <p:spPr bwMode="auto">
          <a:xfrm>
            <a:off x="1403350" y="3213100"/>
            <a:ext cx="928688"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ar-LB" b="1" dirty="0" smtClean="0">
                <a:solidFill>
                  <a:srgbClr val="FFFFFF"/>
                </a:solidFill>
                <a:latin typeface="Century Gothic"/>
                <a:cs typeface="Century Gothic"/>
              </a:rPr>
              <a:t>النوع</a:t>
            </a:r>
            <a:endParaRPr lang="it-IT" b="1" dirty="0">
              <a:solidFill>
                <a:srgbClr val="FFFFFF"/>
              </a:solidFill>
              <a:latin typeface="Century Gothic"/>
              <a:cs typeface="Century Gothic"/>
            </a:endParaRPr>
          </a:p>
        </p:txBody>
      </p:sp>
      <p:sp>
        <p:nvSpPr>
          <p:cNvPr id="26" name="CasellaDiTesto 26"/>
          <p:cNvSpPr txBox="1">
            <a:spLocks noChangeArrowheads="1"/>
          </p:cNvSpPr>
          <p:nvPr/>
        </p:nvSpPr>
        <p:spPr bwMode="auto">
          <a:xfrm>
            <a:off x="4572000" y="2781300"/>
            <a:ext cx="1214438"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ar-LB" b="1" dirty="0" smtClean="0">
                <a:solidFill>
                  <a:schemeClr val="bg1"/>
                </a:solidFill>
                <a:latin typeface="Century Gothic"/>
                <a:cs typeface="Century Gothic"/>
              </a:rPr>
              <a:t>المدى</a:t>
            </a:r>
            <a:endParaRPr lang="it-IT" b="1" dirty="0">
              <a:solidFill>
                <a:schemeClr val="bg1"/>
              </a:solidFill>
              <a:latin typeface="Century Gothic"/>
              <a:cs typeface="Century Gothic"/>
            </a:endParaRPr>
          </a:p>
        </p:txBody>
      </p:sp>
      <p:sp>
        <p:nvSpPr>
          <p:cNvPr id="27" name="CasellaDiTesto 27"/>
          <p:cNvSpPr txBox="1">
            <a:spLocks noChangeArrowheads="1"/>
          </p:cNvSpPr>
          <p:nvPr/>
        </p:nvSpPr>
        <p:spPr bwMode="auto">
          <a:xfrm>
            <a:off x="3492500" y="1989138"/>
            <a:ext cx="1714500"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ar-LB" b="1" dirty="0" smtClean="0">
                <a:solidFill>
                  <a:schemeClr val="bg1"/>
                </a:solidFill>
                <a:latin typeface="Century Gothic"/>
                <a:cs typeface="Century Gothic"/>
              </a:rPr>
              <a:t>المحتوى</a:t>
            </a:r>
            <a:endParaRPr lang="it-IT" b="1" dirty="0">
              <a:solidFill>
                <a:schemeClr val="bg1"/>
              </a:solidFill>
              <a:latin typeface="Century Gothic"/>
              <a:cs typeface="Century Gothic"/>
            </a:endParaRPr>
          </a:p>
        </p:txBody>
      </p:sp>
      <p:sp>
        <p:nvSpPr>
          <p:cNvPr id="28" name="CasellaDiTesto 31"/>
          <p:cNvSpPr txBox="1">
            <a:spLocks noChangeArrowheads="1"/>
          </p:cNvSpPr>
          <p:nvPr/>
        </p:nvSpPr>
        <p:spPr bwMode="auto">
          <a:xfrm>
            <a:off x="1403350" y="2349500"/>
            <a:ext cx="2357438"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ar-LB" b="1" dirty="0" smtClean="0">
                <a:solidFill>
                  <a:srgbClr val="FFFFFF"/>
                </a:solidFill>
                <a:latin typeface="Century Gothic"/>
                <a:cs typeface="Century Gothic"/>
              </a:rPr>
              <a:t>الدعم التقني</a:t>
            </a:r>
            <a:endParaRPr lang="it-IT" b="1" dirty="0">
              <a:solidFill>
                <a:srgbClr val="FFFFFF"/>
              </a:solidFill>
              <a:latin typeface="Century Gothic"/>
              <a:cs typeface="Century Gothic"/>
            </a:endParaRPr>
          </a:p>
        </p:txBody>
      </p:sp>
      <p:sp>
        <p:nvSpPr>
          <p:cNvPr id="29" name="Rettangolo arrotondato 33"/>
          <p:cNvSpPr/>
          <p:nvPr/>
        </p:nvSpPr>
        <p:spPr>
          <a:xfrm>
            <a:off x="7019925" y="4149725"/>
            <a:ext cx="2003425" cy="10715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ar-LB" sz="2000" b="1" dirty="0" smtClean="0">
                <a:solidFill>
                  <a:schemeClr val="tx1"/>
                </a:solidFill>
                <a:latin typeface="Century Gothic"/>
                <a:cs typeface="Century Gothic"/>
              </a:rPr>
              <a:t>حقائق التهجير ومفاهيمه</a:t>
            </a:r>
            <a:endParaRPr lang="it-IT" sz="2000" b="1" dirty="0">
              <a:solidFill>
                <a:schemeClr val="tx1"/>
              </a:solidFill>
              <a:latin typeface="Century Gothic"/>
              <a:cs typeface="Century Gothic"/>
            </a:endParaRPr>
          </a:p>
        </p:txBody>
      </p:sp>
      <p:sp>
        <p:nvSpPr>
          <p:cNvPr id="30" name="Rettangolo arrotondato 34"/>
          <p:cNvSpPr/>
          <p:nvPr/>
        </p:nvSpPr>
        <p:spPr>
          <a:xfrm>
            <a:off x="7019925" y="2924175"/>
            <a:ext cx="2003425" cy="107156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eaLnBrk="1" hangingPunct="1">
              <a:defRPr/>
            </a:pPr>
            <a:r>
              <a:rPr lang="ar-LB" sz="2000" b="1" dirty="0" smtClean="0">
                <a:solidFill>
                  <a:schemeClr val="tx1"/>
                </a:solidFill>
                <a:latin typeface="Century Gothic"/>
                <a:cs typeface="Century Gothic"/>
              </a:rPr>
              <a:t>صنع القرارات السياسية </a:t>
            </a:r>
            <a:endParaRPr lang="it-IT" sz="2000" b="1" dirty="0">
              <a:solidFill>
                <a:schemeClr val="tx1"/>
              </a:solidFill>
              <a:latin typeface="Century Gothic"/>
              <a:cs typeface="Century Gothic"/>
            </a:endParaRPr>
          </a:p>
        </p:txBody>
      </p:sp>
      <p:sp>
        <p:nvSpPr>
          <p:cNvPr id="31" name="Rettangolo arrotondato 35"/>
          <p:cNvSpPr/>
          <p:nvPr/>
        </p:nvSpPr>
        <p:spPr>
          <a:xfrm>
            <a:off x="7019925" y="1700213"/>
            <a:ext cx="2003425" cy="1071562"/>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eaLnBrk="1" hangingPunct="1">
              <a:defRPr/>
            </a:pPr>
            <a:r>
              <a:rPr lang="ar-LB" sz="2000" b="1" dirty="0" smtClean="0">
                <a:solidFill>
                  <a:schemeClr val="tx1"/>
                </a:solidFill>
                <a:latin typeface="Century Gothic"/>
                <a:cs typeface="Century Gothic"/>
              </a:rPr>
              <a:t>الخيارات التقنية</a:t>
            </a:r>
            <a:endParaRPr lang="it-IT" sz="2000" b="1" dirty="0">
              <a:solidFill>
                <a:schemeClr val="tx1"/>
              </a:solidFill>
              <a:latin typeface="Century Gothic"/>
              <a:cs typeface="Century Gothic"/>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1">
                                            <p:txEl>
                                              <p:pRg st="0" end="0"/>
                                            </p:txEl>
                                          </p:spTgt>
                                        </p:tgtEl>
                                        <p:attrNameLst>
                                          <p:attrName>style.visibility</p:attrName>
                                        </p:attrNameLst>
                                      </p:cBhvr>
                                      <p:to>
                                        <p:strVal val="visible"/>
                                      </p:to>
                                    </p:set>
                                    <p:animEffect transition="in" filter="wipe(down)">
                                      <p:cBhvr>
                                        <p:cTn id="12" dur="500"/>
                                        <p:tgtEl>
                                          <p:spTgt spid="2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3">
                                            <p:txEl>
                                              <p:pRg st="0" end="0"/>
                                            </p:txEl>
                                          </p:spTgt>
                                        </p:tgtEl>
                                        <p:attrNameLst>
                                          <p:attrName>style.visibility</p:attrName>
                                        </p:attrNameLst>
                                      </p:cBhvr>
                                      <p:to>
                                        <p:strVal val="visible"/>
                                      </p:to>
                                    </p:set>
                                    <p:animEffect transition="in" filter="wipe(down)">
                                      <p:cBhvr>
                                        <p:cTn id="17" dur="500"/>
                                        <p:tgtEl>
                                          <p:spTgt spid="2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4">
                                            <p:txEl>
                                              <p:pRg st="0" end="0"/>
                                            </p:txEl>
                                          </p:spTgt>
                                        </p:tgtEl>
                                        <p:attrNameLst>
                                          <p:attrName>style.visibility</p:attrName>
                                        </p:attrNameLst>
                                      </p:cBhvr>
                                      <p:to>
                                        <p:strVal val="visible"/>
                                      </p:to>
                                    </p:set>
                                    <p:animEffect transition="in" filter="wipe(down)">
                                      <p:cBhvr>
                                        <p:cTn id="22" dur="500"/>
                                        <p:tgtEl>
                                          <p:spTgt spid="2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animEffect transition="in" filter="wipe(down)">
                                      <p:cBhvr>
                                        <p:cTn id="27" dur="500"/>
                                        <p:tgtEl>
                                          <p:spTgt spid="22">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26">
                                            <p:txEl>
                                              <p:pRg st="0" end="0"/>
                                            </p:txEl>
                                          </p:spTgt>
                                        </p:tgtEl>
                                        <p:attrNameLst>
                                          <p:attrName>style.visibility</p:attrName>
                                        </p:attrNameLst>
                                      </p:cBhvr>
                                      <p:to>
                                        <p:strVal val="visible"/>
                                      </p:to>
                                    </p:set>
                                    <p:animEffect transition="in" filter="wipe(down)">
                                      <p:cBhvr>
                                        <p:cTn id="32" dur="500"/>
                                        <p:tgtEl>
                                          <p:spTgt spid="2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25">
                                            <p:txEl>
                                              <p:pRg st="0" end="0"/>
                                            </p:txEl>
                                          </p:spTgt>
                                        </p:tgtEl>
                                        <p:attrNameLst>
                                          <p:attrName>style.visibility</p:attrName>
                                        </p:attrNameLst>
                                      </p:cBhvr>
                                      <p:to>
                                        <p:strVal val="visible"/>
                                      </p:to>
                                    </p:set>
                                    <p:animEffect transition="in" filter="wipe(down)">
                                      <p:cBhvr>
                                        <p:cTn id="37" dur="500"/>
                                        <p:tgtEl>
                                          <p:spTgt spid="25">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28">
                                            <p:txEl>
                                              <p:pRg st="0" end="0"/>
                                            </p:txEl>
                                          </p:spTgt>
                                        </p:tgtEl>
                                        <p:attrNameLst>
                                          <p:attrName>style.visibility</p:attrName>
                                        </p:attrNameLst>
                                      </p:cBhvr>
                                      <p:to>
                                        <p:strVal val="visible"/>
                                      </p:to>
                                    </p:set>
                                    <p:animEffect transition="in" filter="wipe(down)">
                                      <p:cBhvr>
                                        <p:cTn id="42" dur="500"/>
                                        <p:tgtEl>
                                          <p:spTgt spid="2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27">
                                            <p:txEl>
                                              <p:pRg st="0" end="0"/>
                                            </p:txEl>
                                          </p:spTgt>
                                        </p:tgtEl>
                                        <p:attrNameLst>
                                          <p:attrName>style.visibility</p:attrName>
                                        </p:attrNameLst>
                                      </p:cBhvr>
                                      <p:to>
                                        <p:strVal val="visible"/>
                                      </p:to>
                                    </p:set>
                                    <p:animEffect transition="in" filter="wipe(down)">
                                      <p:cBhvr>
                                        <p:cTn id="47" dur="500"/>
                                        <p:tgtEl>
                                          <p:spTgt spid="27">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1000"/>
                                        <p:tgtEl>
                                          <p:spTgt spid="29"/>
                                        </p:tgtEl>
                                      </p:cBhvr>
                                    </p:animEffect>
                                    <p:anim calcmode="lin" valueType="num">
                                      <p:cBhvr>
                                        <p:cTn id="53" dur="1000" fill="hold"/>
                                        <p:tgtEl>
                                          <p:spTgt spid="29"/>
                                        </p:tgtEl>
                                        <p:attrNameLst>
                                          <p:attrName>ppt_x</p:attrName>
                                        </p:attrNameLst>
                                      </p:cBhvr>
                                      <p:tavLst>
                                        <p:tav tm="0">
                                          <p:val>
                                            <p:strVal val="#ppt_x"/>
                                          </p:val>
                                        </p:tav>
                                        <p:tav tm="100000">
                                          <p:val>
                                            <p:strVal val="#ppt_x"/>
                                          </p:val>
                                        </p:tav>
                                      </p:tavLst>
                                    </p:anim>
                                    <p:anim calcmode="lin" valueType="num">
                                      <p:cBhvr>
                                        <p:cTn id="5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1000"/>
                                        <p:tgtEl>
                                          <p:spTgt spid="30"/>
                                        </p:tgtEl>
                                      </p:cBhvr>
                                    </p:animEffect>
                                    <p:anim calcmode="lin" valueType="num">
                                      <p:cBhvr>
                                        <p:cTn id="60" dur="1000" fill="hold"/>
                                        <p:tgtEl>
                                          <p:spTgt spid="30"/>
                                        </p:tgtEl>
                                        <p:attrNameLst>
                                          <p:attrName>ppt_x</p:attrName>
                                        </p:attrNameLst>
                                      </p:cBhvr>
                                      <p:tavLst>
                                        <p:tav tm="0">
                                          <p:val>
                                            <p:strVal val="#ppt_x"/>
                                          </p:val>
                                        </p:tav>
                                        <p:tav tm="100000">
                                          <p:val>
                                            <p:strVal val="#ppt_x"/>
                                          </p:val>
                                        </p:tav>
                                      </p:tavLst>
                                    </p:anim>
                                    <p:anim calcmode="lin" valueType="num">
                                      <p:cBhvr>
                                        <p:cTn id="61"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fade">
                                      <p:cBhvr>
                                        <p:cTn id="66" dur="1000"/>
                                        <p:tgtEl>
                                          <p:spTgt spid="31"/>
                                        </p:tgtEl>
                                      </p:cBhvr>
                                    </p:animEffect>
                                    <p:anim calcmode="lin" valueType="num">
                                      <p:cBhvr>
                                        <p:cTn id="67" dur="1000" fill="hold"/>
                                        <p:tgtEl>
                                          <p:spTgt spid="31"/>
                                        </p:tgtEl>
                                        <p:attrNameLst>
                                          <p:attrName>ppt_x</p:attrName>
                                        </p:attrNameLst>
                                      </p:cBhvr>
                                      <p:tavLst>
                                        <p:tav tm="0">
                                          <p:val>
                                            <p:strVal val="#ppt_x"/>
                                          </p:val>
                                        </p:tav>
                                        <p:tav tm="100000">
                                          <p:val>
                                            <p:strVal val="#ppt_x"/>
                                          </p:val>
                                        </p:tav>
                                      </p:tavLst>
                                    </p:anim>
                                    <p:anim calcmode="lin" valueType="num">
                                      <p:cBhvr>
                                        <p:cTn id="68"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animBg="1"/>
      <p:bldP spid="30" grpId="0" animBg="1"/>
      <p:bldP spid="3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6988"/>
            <a:ext cx="8229600" cy="1268413"/>
          </a:xfrm>
        </p:spPr>
        <p:txBody>
          <a:bodyPr/>
          <a:lstStyle/>
          <a:p>
            <a:pPr algn="r" rtl="1" eaLnBrk="1" hangingPunct="1"/>
            <a:r>
              <a:rPr lang="ar-LB" sz="3200" b="1" dirty="0" smtClean="0">
                <a:latin typeface="Century Gothic" charset="0"/>
                <a:ea typeface="MS PGothic" charset="0"/>
                <a:cs typeface="MS PGothic" charset="0"/>
              </a:rPr>
              <a:t>المعرفة والفهم</a:t>
            </a:r>
            <a:endParaRPr lang="fr-CH" sz="3200" b="1" dirty="0">
              <a:latin typeface="Century Gothic" charset="0"/>
              <a:ea typeface="MS PGothic" charset="0"/>
              <a:cs typeface="MS PGothic" charset="0"/>
            </a:endParaRPr>
          </a:p>
        </p:txBody>
      </p:sp>
      <p:pic>
        <p:nvPicPr>
          <p:cNvPr id="19" name="Picture 9" descr="C:\Users\utente\Desktop\1194984711121414406tree_branches_and_roots_01.svg.hi.png"/>
          <p:cNvPicPr>
            <a:picLocks noGrp="1" noChangeAspect="1" noChangeArrowheads="1"/>
          </p:cNvPicPr>
          <p:nvPr>
            <p:ph idx="1"/>
          </p:nvPr>
        </p:nvPicPr>
        <p:blipFill>
          <a:blip r:embed="rId3" cstate="print">
            <a:extLst>
              <a:ext uri="{28A0092B-C50C-407E-A947-70E740481C1C}">
                <a14:useLocalDpi xmlns="" xmlns:a14="http://schemas.microsoft.com/office/drawing/2010/main" val="0"/>
              </a:ext>
            </a:extLst>
          </a:blip>
          <a:srcRect/>
          <a:stretch>
            <a:fillRect/>
          </a:stretch>
        </p:blipFill>
        <p:spPr>
          <a:xfrm>
            <a:off x="467544" y="1557338"/>
            <a:ext cx="5472608" cy="4968006"/>
          </a:xfrm>
          <a:noFill/>
        </p:spPr>
      </p:pic>
      <p:sp>
        <p:nvSpPr>
          <p:cNvPr id="20" name="CasellaDiTesto 20"/>
          <p:cNvSpPr txBox="1">
            <a:spLocks noChangeArrowheads="1"/>
          </p:cNvSpPr>
          <p:nvPr/>
        </p:nvSpPr>
        <p:spPr bwMode="auto">
          <a:xfrm>
            <a:off x="395288" y="4797425"/>
            <a:ext cx="1928812"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ar-LB" b="1" dirty="0" smtClean="0">
                <a:latin typeface="Century Gothic"/>
                <a:cs typeface="Century Gothic"/>
              </a:rPr>
              <a:t>المعرفة</a:t>
            </a:r>
            <a:endParaRPr lang="it-IT" b="1" dirty="0">
              <a:latin typeface="Century Gothic"/>
              <a:cs typeface="Century Gothic"/>
            </a:endParaRPr>
          </a:p>
        </p:txBody>
      </p:sp>
      <p:sp>
        <p:nvSpPr>
          <p:cNvPr id="21" name="CasellaDiTesto 21"/>
          <p:cNvSpPr txBox="1">
            <a:spLocks noChangeArrowheads="1"/>
          </p:cNvSpPr>
          <p:nvPr/>
        </p:nvSpPr>
        <p:spPr bwMode="auto">
          <a:xfrm>
            <a:off x="4139952" y="5589240"/>
            <a:ext cx="2143125"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ar-LB" b="1" dirty="0" smtClean="0">
                <a:solidFill>
                  <a:srgbClr val="000000"/>
                </a:solidFill>
                <a:latin typeface="Century Gothic"/>
                <a:cs typeface="Century Gothic"/>
              </a:rPr>
              <a:t>الفهم</a:t>
            </a:r>
            <a:endParaRPr lang="it-IT" b="1" dirty="0">
              <a:solidFill>
                <a:srgbClr val="000000"/>
              </a:solidFill>
              <a:latin typeface="Century Gothic"/>
              <a:cs typeface="Century Gothic"/>
            </a:endParaRPr>
          </a:p>
        </p:txBody>
      </p:sp>
      <p:sp>
        <p:nvSpPr>
          <p:cNvPr id="16" name="Segnaposto contenuto 29"/>
          <p:cNvSpPr>
            <a:spLocks noGrp="1"/>
          </p:cNvSpPr>
          <p:nvPr>
            <p:ph sz="half" idx="2"/>
          </p:nvPr>
        </p:nvSpPr>
        <p:spPr>
          <a:xfrm>
            <a:off x="6012160" y="1484313"/>
            <a:ext cx="3131840" cy="3888903"/>
          </a:xfrm>
        </p:spPr>
        <p:txBody>
          <a:bodyPr>
            <a:noAutofit/>
          </a:bodyPr>
          <a:lstStyle/>
          <a:p>
            <a:pPr algn="r" rtl="1" eaLnBrk="1" hangingPunct="1">
              <a:buFontTx/>
              <a:buNone/>
            </a:pPr>
            <a:r>
              <a:rPr lang="ar-LB" sz="2000" b="1" dirty="0" smtClean="0">
                <a:latin typeface="Century Gothic"/>
                <a:cs typeface="Century Gothic"/>
              </a:rPr>
              <a:t>المفاهيم الأساسية</a:t>
            </a:r>
            <a:endParaRPr lang="it-IT" sz="2000" b="1" dirty="0">
              <a:latin typeface="Century Gothic"/>
              <a:cs typeface="Century Gothic"/>
            </a:endParaRPr>
          </a:p>
          <a:p>
            <a:pPr algn="r" rtl="1" eaLnBrk="1" hangingPunct="1">
              <a:spcBef>
                <a:spcPts val="800"/>
              </a:spcBef>
              <a:buFont typeface="Wingdings" charset="2"/>
              <a:buChar char="§"/>
            </a:pPr>
            <a:r>
              <a:rPr lang="ar-LB" sz="2000" dirty="0" smtClean="0">
                <a:latin typeface="Century Gothic"/>
                <a:cs typeface="Century Gothic"/>
              </a:rPr>
              <a:t>المهجّرون</a:t>
            </a:r>
          </a:p>
          <a:p>
            <a:pPr algn="r" rtl="1" eaLnBrk="1" hangingPunct="1">
              <a:spcBef>
                <a:spcPts val="800"/>
              </a:spcBef>
              <a:buFont typeface="Wingdings" charset="2"/>
              <a:buChar char="§"/>
            </a:pPr>
            <a:r>
              <a:rPr lang="ar-LB" sz="2000" dirty="0" smtClean="0">
                <a:latin typeface="Century Gothic"/>
                <a:cs typeface="Century Gothic"/>
              </a:rPr>
              <a:t>مخاوف المهجرين</a:t>
            </a:r>
          </a:p>
          <a:p>
            <a:pPr algn="r" rtl="1" eaLnBrk="1" hangingPunct="1">
              <a:spcBef>
                <a:spcPts val="800"/>
              </a:spcBef>
              <a:buFont typeface="Wingdings" charset="2"/>
              <a:buChar char="§"/>
            </a:pPr>
            <a:r>
              <a:rPr lang="ar-LB" sz="2000" dirty="0" smtClean="0">
                <a:latin typeface="Century Gothic"/>
                <a:cs typeface="Century Gothic"/>
              </a:rPr>
              <a:t>المجتمعات المتأثرة بالتهجير</a:t>
            </a:r>
          </a:p>
          <a:p>
            <a:pPr algn="r" rtl="1" eaLnBrk="1" hangingPunct="1">
              <a:spcBef>
                <a:spcPts val="800"/>
              </a:spcBef>
              <a:buFont typeface="Wingdings" charset="2"/>
              <a:buChar char="§"/>
            </a:pPr>
            <a:r>
              <a:rPr lang="ar-LB" sz="2000" dirty="0" smtClean="0">
                <a:latin typeface="Century Gothic"/>
                <a:cs typeface="Century Gothic"/>
              </a:rPr>
              <a:t>آلية التهجير</a:t>
            </a:r>
          </a:p>
          <a:p>
            <a:pPr algn="r" rtl="1" eaLnBrk="1" hangingPunct="1">
              <a:spcBef>
                <a:spcPts val="800"/>
              </a:spcBef>
              <a:buFont typeface="Wingdings" charset="2"/>
              <a:buChar char="§"/>
            </a:pPr>
            <a:r>
              <a:rPr lang="ar-LB" sz="2000" dirty="0" smtClean="0">
                <a:latin typeface="Century Gothic"/>
                <a:cs typeface="Century Gothic"/>
              </a:rPr>
              <a:t>الرد</a:t>
            </a:r>
          </a:p>
          <a:p>
            <a:pPr algn="r" rtl="1" eaLnBrk="1" hangingPunct="1">
              <a:spcBef>
                <a:spcPts val="800"/>
              </a:spcBef>
              <a:buFont typeface="Wingdings" charset="2"/>
              <a:buChar char="§"/>
            </a:pPr>
            <a:r>
              <a:rPr lang="ar-LB" sz="2000" dirty="0" smtClean="0">
                <a:latin typeface="Century Gothic"/>
                <a:cs typeface="Century Gothic"/>
              </a:rPr>
              <a:t>الحلول المستدامة</a:t>
            </a:r>
            <a:endParaRPr lang="it-IT" sz="2000" dirty="0">
              <a:latin typeface="Century Gothic"/>
              <a:cs typeface="Century Gothic"/>
            </a:endParaRPr>
          </a:p>
          <a:p>
            <a:pPr eaLnBrk="1" hangingPunct="1">
              <a:buFontTx/>
              <a:buNone/>
            </a:pPr>
            <a:endParaRPr lang="it-IT" sz="1400" dirty="0">
              <a:latin typeface="Century Gothic"/>
              <a:cs typeface="Century Gothic"/>
            </a:endParaRPr>
          </a:p>
        </p:txBody>
      </p:sp>
    </p:spTree>
    <p:extLst>
      <p:ext uri="{BB962C8B-B14F-4D97-AF65-F5344CB8AC3E}">
        <p14:creationId xmlns="" xmlns:p14="http://schemas.microsoft.com/office/powerpoint/2010/main" val="380931692"/>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1">
                                            <p:txEl>
                                              <p:pRg st="0" end="0"/>
                                            </p:txEl>
                                          </p:spTgt>
                                        </p:tgtEl>
                                        <p:attrNameLst>
                                          <p:attrName>style.visibility</p:attrName>
                                        </p:attrNameLst>
                                      </p:cBhvr>
                                      <p:to>
                                        <p:strVal val="visible"/>
                                      </p:to>
                                    </p:set>
                                    <p:animEffect transition="in" filter="wipe(down)">
                                      <p:cBhvr>
                                        <p:cTn id="12" dur="500"/>
                                        <p:tgtEl>
                                          <p:spTgt spid="2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6">
                                            <p:txEl>
                                              <p:pRg st="0" end="0"/>
                                            </p:txEl>
                                          </p:spTgt>
                                        </p:tgtEl>
                                        <p:attrNameLst>
                                          <p:attrName>style.visibility</p:attrName>
                                        </p:attrNameLst>
                                      </p:cBhvr>
                                      <p:to>
                                        <p:strVal val="visible"/>
                                      </p:to>
                                    </p:set>
                                    <p:anim calcmode="lin" valueType="num">
                                      <p:cBhvr additive="base">
                                        <p:cTn id="17"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6">
                                            <p:txEl>
                                              <p:pRg st="1" end="1"/>
                                            </p:txEl>
                                          </p:spTgt>
                                        </p:tgtEl>
                                        <p:attrNameLst>
                                          <p:attrName>style.visibility</p:attrName>
                                        </p:attrNameLst>
                                      </p:cBhvr>
                                      <p:to>
                                        <p:strVal val="visible"/>
                                      </p:to>
                                    </p:set>
                                    <p:anim calcmode="lin" valueType="num">
                                      <p:cBhvr additive="base">
                                        <p:cTn id="23" dur="500" fill="hold"/>
                                        <p:tgtEl>
                                          <p:spTgt spid="16">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6">
                                            <p:txEl>
                                              <p:pRg st="2" end="2"/>
                                            </p:txEl>
                                          </p:spTgt>
                                        </p:tgtEl>
                                        <p:attrNameLst>
                                          <p:attrName>style.visibility</p:attrName>
                                        </p:attrNameLst>
                                      </p:cBhvr>
                                      <p:to>
                                        <p:strVal val="visible"/>
                                      </p:to>
                                    </p:set>
                                    <p:anim calcmode="lin" valueType="num">
                                      <p:cBhvr additive="base">
                                        <p:cTn id="29" dur="500" fill="hold"/>
                                        <p:tgtEl>
                                          <p:spTgt spid="1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6">
                                            <p:txEl>
                                              <p:pRg st="3" end="3"/>
                                            </p:txEl>
                                          </p:spTgt>
                                        </p:tgtEl>
                                        <p:attrNameLst>
                                          <p:attrName>style.visibility</p:attrName>
                                        </p:attrNameLst>
                                      </p:cBhvr>
                                      <p:to>
                                        <p:strVal val="visible"/>
                                      </p:to>
                                    </p:set>
                                    <p:anim calcmode="lin" valueType="num">
                                      <p:cBhvr additive="base">
                                        <p:cTn id="35" dur="500" fill="hold"/>
                                        <p:tgtEl>
                                          <p:spTgt spid="16">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6">
                                            <p:txEl>
                                              <p:pRg st="4" end="4"/>
                                            </p:txEl>
                                          </p:spTgt>
                                        </p:tgtEl>
                                        <p:attrNameLst>
                                          <p:attrName>style.visibility</p:attrName>
                                        </p:attrNameLst>
                                      </p:cBhvr>
                                      <p:to>
                                        <p:strVal val="visible"/>
                                      </p:to>
                                    </p:set>
                                    <p:anim calcmode="lin" valueType="num">
                                      <p:cBhvr additive="base">
                                        <p:cTn id="41" dur="500" fill="hold"/>
                                        <p:tgtEl>
                                          <p:spTgt spid="16">
                                            <p:txEl>
                                              <p:pRg st="4" end="4"/>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6">
                                            <p:txEl>
                                              <p:pRg st="5" end="5"/>
                                            </p:txEl>
                                          </p:spTgt>
                                        </p:tgtEl>
                                        <p:attrNameLst>
                                          <p:attrName>style.visibility</p:attrName>
                                        </p:attrNameLst>
                                      </p:cBhvr>
                                      <p:to>
                                        <p:strVal val="visible"/>
                                      </p:to>
                                    </p:set>
                                    <p:anim calcmode="lin" valueType="num">
                                      <p:cBhvr additive="base">
                                        <p:cTn id="47" dur="500" fill="hold"/>
                                        <p:tgtEl>
                                          <p:spTgt spid="16">
                                            <p:txEl>
                                              <p:pRg st="5" end="5"/>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16">
                                            <p:txEl>
                                              <p:pRg st="6" end="6"/>
                                            </p:txEl>
                                          </p:spTgt>
                                        </p:tgtEl>
                                        <p:attrNameLst>
                                          <p:attrName>style.visibility</p:attrName>
                                        </p:attrNameLst>
                                      </p:cBhvr>
                                      <p:to>
                                        <p:strVal val="visible"/>
                                      </p:to>
                                    </p:set>
                                    <p:anim calcmode="lin" valueType="num">
                                      <p:cBhvr additive="base">
                                        <p:cTn id="53" dur="500" fill="hold"/>
                                        <p:tgtEl>
                                          <p:spTgt spid="16">
                                            <p:txEl>
                                              <p:pRg st="6" end="6"/>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447675" y="0"/>
            <a:ext cx="8228013" cy="1196975"/>
          </a:xfrm>
        </p:spPr>
        <p:txBody>
          <a:bodyPr/>
          <a:lstStyle/>
          <a:p>
            <a:pPr algn="r" rtl="1" eaLnBrk="1" hangingPunct="1"/>
            <a:r>
              <a:rPr lang="ar-LB" b="1" dirty="0" smtClean="0">
                <a:latin typeface="Century Gothic" charset="0"/>
                <a:ea typeface="MS PGothic" charset="0"/>
                <a:cs typeface="MS PGothic" charset="0"/>
              </a:rPr>
              <a:t>النشاطات المقترحة</a:t>
            </a:r>
            <a:endParaRPr lang="en-US" b="1" dirty="0">
              <a:latin typeface="Century Gothic" charset="0"/>
              <a:ea typeface="MS PGothic" charset="0"/>
              <a:cs typeface="MS PGothic" charset="0"/>
            </a:endParaRPr>
          </a:p>
        </p:txBody>
      </p:sp>
      <p:sp>
        <p:nvSpPr>
          <p:cNvPr id="9219" name="Rectangle 3"/>
          <p:cNvSpPr>
            <a:spLocks noGrp="1" noChangeArrowheads="1"/>
          </p:cNvSpPr>
          <p:nvPr>
            <p:ph idx="1"/>
          </p:nvPr>
        </p:nvSpPr>
        <p:spPr>
          <a:xfrm>
            <a:off x="395288" y="1628775"/>
            <a:ext cx="7416800" cy="4032250"/>
          </a:xfrm>
        </p:spPr>
        <p:txBody>
          <a:bodyPr rtlCol="0">
            <a:normAutofit fontScale="92500" lnSpcReduction="20000"/>
          </a:bodyPr>
          <a:lstStyle/>
          <a:p>
            <a:pPr algn="r" rtl="1" eaLnBrk="1" hangingPunct="1">
              <a:buFont typeface="Wingdings" charset="2"/>
              <a:buChar char="§"/>
            </a:pPr>
            <a:r>
              <a:rPr lang="ar-LB" sz="2800" dirty="0" smtClean="0">
                <a:latin typeface="Century Gothic"/>
                <a:cs typeface="Century Gothic"/>
              </a:rPr>
              <a:t>ورش عمل تقنية وقانونية</a:t>
            </a:r>
          </a:p>
          <a:p>
            <a:pPr algn="r" rtl="1" eaLnBrk="1" hangingPunct="1">
              <a:buFont typeface="Wingdings" charset="2"/>
              <a:buChar char="§"/>
            </a:pPr>
            <a:r>
              <a:rPr lang="ar-LB" sz="2800" dirty="0" smtClean="0">
                <a:latin typeface="Century Gothic"/>
                <a:cs typeface="Century Gothic"/>
              </a:rPr>
              <a:t>مؤتمرات متعدّدة الأطراف</a:t>
            </a:r>
          </a:p>
          <a:p>
            <a:pPr algn="r" rtl="1" eaLnBrk="1" hangingPunct="1">
              <a:buFont typeface="Wingdings" charset="2"/>
              <a:buChar char="§"/>
            </a:pPr>
            <a:r>
              <a:rPr lang="ar-LB" sz="2800" dirty="0" smtClean="0">
                <a:latin typeface="Century Gothic"/>
                <a:cs typeface="Century Gothic"/>
              </a:rPr>
              <a:t>زيارات ميدانية واستكشافية</a:t>
            </a:r>
          </a:p>
          <a:p>
            <a:pPr algn="r" rtl="1" eaLnBrk="1" hangingPunct="1">
              <a:buFont typeface="Wingdings" charset="2"/>
              <a:buChar char="§"/>
            </a:pPr>
            <a:r>
              <a:rPr lang="ar-LB" sz="2800" dirty="0" smtClean="0">
                <a:latin typeface="Century Gothic"/>
                <a:cs typeface="Century Gothic"/>
              </a:rPr>
              <a:t>تقييمات مشتركة للحاجات</a:t>
            </a:r>
          </a:p>
          <a:p>
            <a:pPr algn="r" rtl="1" eaLnBrk="1" hangingPunct="1">
              <a:buFont typeface="Wingdings" charset="2"/>
              <a:buChar char="§"/>
            </a:pPr>
            <a:r>
              <a:rPr lang="ar-LB" sz="2800" dirty="0" smtClean="0">
                <a:latin typeface="Century Gothic"/>
                <a:cs typeface="Century Gothic"/>
              </a:rPr>
              <a:t>جلسات عامة</a:t>
            </a:r>
          </a:p>
          <a:p>
            <a:pPr algn="r" rtl="1" eaLnBrk="1" hangingPunct="1">
              <a:buFont typeface="Wingdings" charset="2"/>
              <a:buChar char="§"/>
            </a:pPr>
            <a:r>
              <a:rPr lang="ar-LB" sz="2800" dirty="0" smtClean="0">
                <a:latin typeface="Century Gothic"/>
                <a:cs typeface="Century Gothic"/>
              </a:rPr>
              <a:t>نقاشات مفتوحة</a:t>
            </a:r>
          </a:p>
          <a:p>
            <a:pPr algn="r" rtl="1" eaLnBrk="1" hangingPunct="1">
              <a:buFont typeface="Wingdings" charset="2"/>
              <a:buChar char="§"/>
            </a:pPr>
            <a:r>
              <a:rPr lang="ar-LB" sz="2800" dirty="0" smtClean="0">
                <a:latin typeface="Century Gothic"/>
                <a:cs typeface="Century Gothic"/>
              </a:rPr>
              <a:t>حملات توعية</a:t>
            </a:r>
            <a:endParaRPr lang="it-IT" sz="2800" dirty="0">
              <a:latin typeface="Century Gothic"/>
              <a:cs typeface="Century Gothic"/>
            </a:endParaRPr>
          </a:p>
        </p:txBody>
      </p:sp>
    </p:spTree>
    <p:extLst>
      <p:ext uri="{BB962C8B-B14F-4D97-AF65-F5344CB8AC3E}">
        <p14:creationId xmlns="" xmlns:p14="http://schemas.microsoft.com/office/powerpoint/2010/main" val="2429400719"/>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6988"/>
            <a:ext cx="8229600" cy="1268413"/>
          </a:xfrm>
        </p:spPr>
        <p:txBody>
          <a:bodyPr/>
          <a:lstStyle/>
          <a:p>
            <a:pPr algn="r" rtl="1" eaLnBrk="1" hangingPunct="1"/>
            <a:r>
              <a:rPr lang="ar-LB" sz="3200" b="1" dirty="0" smtClean="0">
                <a:latin typeface="Century Gothic" charset="0"/>
                <a:ea typeface="MS PGothic" charset="0"/>
                <a:cs typeface="MS PGothic" charset="0"/>
              </a:rPr>
              <a:t>لما اللجوء إلى مراجعة قانونية</a:t>
            </a:r>
            <a:endParaRPr lang="fr-CH" sz="3200" b="1" dirty="0">
              <a:latin typeface="Century Gothic" charset="0"/>
              <a:ea typeface="MS PGothic" charset="0"/>
              <a:cs typeface="MS PGothic" charset="0"/>
            </a:endParaRPr>
          </a:p>
        </p:txBody>
      </p:sp>
      <p:pic>
        <p:nvPicPr>
          <p:cNvPr id="19" name="Picture 9" descr="C:\Users\utente\Desktop\1194984711121414406tree_branches_and_roots_01.svg.hi.png"/>
          <p:cNvPicPr>
            <a:picLocks noGrp="1" noChangeAspect="1" noChangeArrowheads="1"/>
          </p:cNvPicPr>
          <p:nvPr>
            <p:ph idx="1"/>
          </p:nvPr>
        </p:nvPicPr>
        <p:blipFill>
          <a:blip r:embed="rId3" cstate="print">
            <a:extLst>
              <a:ext uri="{28A0092B-C50C-407E-A947-70E740481C1C}">
                <a14:useLocalDpi xmlns="" xmlns:a14="http://schemas.microsoft.com/office/drawing/2010/main" val="0"/>
              </a:ext>
            </a:extLst>
          </a:blip>
          <a:srcRect/>
          <a:stretch>
            <a:fillRect/>
          </a:stretch>
        </p:blipFill>
        <p:spPr>
          <a:xfrm>
            <a:off x="4545006" y="1844899"/>
            <a:ext cx="4203458" cy="3815878"/>
          </a:xfrm>
          <a:noFill/>
        </p:spPr>
      </p:pic>
      <p:sp>
        <p:nvSpPr>
          <p:cNvPr id="20" name="CasellaDiTesto 20"/>
          <p:cNvSpPr txBox="1">
            <a:spLocks noChangeArrowheads="1"/>
          </p:cNvSpPr>
          <p:nvPr/>
        </p:nvSpPr>
        <p:spPr bwMode="auto">
          <a:xfrm>
            <a:off x="4472998" y="5373216"/>
            <a:ext cx="1928812"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ar-LB" b="1" dirty="0" smtClean="0">
                <a:latin typeface="Century Gothic"/>
                <a:cs typeface="Century Gothic"/>
              </a:rPr>
              <a:t>المراجعة القانونية</a:t>
            </a:r>
            <a:endParaRPr lang="it-IT" b="1" dirty="0">
              <a:latin typeface="Century Gothic"/>
              <a:cs typeface="Century Gothic"/>
            </a:endParaRPr>
          </a:p>
        </p:txBody>
      </p:sp>
      <p:sp>
        <p:nvSpPr>
          <p:cNvPr id="16" name="Segnaposto contenuto 29"/>
          <p:cNvSpPr>
            <a:spLocks noGrp="1"/>
          </p:cNvSpPr>
          <p:nvPr>
            <p:ph sz="half" idx="2"/>
          </p:nvPr>
        </p:nvSpPr>
        <p:spPr>
          <a:xfrm>
            <a:off x="467544" y="1772345"/>
            <a:ext cx="3888432" cy="3888903"/>
          </a:xfrm>
        </p:spPr>
        <p:txBody>
          <a:bodyPr>
            <a:noAutofit/>
          </a:bodyPr>
          <a:lstStyle/>
          <a:p>
            <a:pPr algn="r" rtl="1" eaLnBrk="1" hangingPunct="1">
              <a:buFontTx/>
              <a:buNone/>
            </a:pPr>
            <a:r>
              <a:rPr lang="ar-LB" sz="2000" b="1" dirty="0" smtClean="0">
                <a:latin typeface="Century Gothic"/>
                <a:cs typeface="Century Gothic"/>
              </a:rPr>
              <a:t>الغاية</a:t>
            </a:r>
            <a:endParaRPr lang="it-IT" sz="2000" b="1" dirty="0">
              <a:latin typeface="Century Gothic"/>
              <a:cs typeface="Century Gothic"/>
            </a:endParaRPr>
          </a:p>
          <a:p>
            <a:pPr marL="0" indent="0" algn="r" rtl="1" eaLnBrk="1" hangingPunct="1">
              <a:buFontTx/>
              <a:buNone/>
            </a:pPr>
            <a:r>
              <a:rPr lang="ar-LB" sz="2000" dirty="0" smtClean="0">
                <a:latin typeface="Century Gothic"/>
                <a:cs typeface="Century Gothic"/>
              </a:rPr>
              <a:t>تحديد إلى أي مدى الإطار القائم:</a:t>
            </a:r>
          </a:p>
          <a:p>
            <a:pPr marL="0" indent="0" algn="r" rtl="1" eaLnBrk="1" hangingPunct="1">
              <a:buFontTx/>
              <a:buNone/>
            </a:pPr>
            <a:r>
              <a:rPr lang="ar-LB" sz="2000" dirty="0" smtClean="0">
                <a:latin typeface="Century Gothic"/>
                <a:cs typeface="Century Gothic"/>
              </a:rPr>
              <a:t>أ. يسمح بمعالجة التهجير معالجة صحيحة</a:t>
            </a:r>
          </a:p>
          <a:p>
            <a:pPr marL="0" indent="0" algn="r" rtl="1" eaLnBrk="1" hangingPunct="1">
              <a:buFontTx/>
              <a:buNone/>
            </a:pPr>
            <a:r>
              <a:rPr lang="ar-LB" sz="2000" dirty="0" smtClean="0">
                <a:latin typeface="Century Gothic"/>
                <a:cs typeface="Century Gothic"/>
              </a:rPr>
              <a:t>ب. يضع عراقيل أمام حماية المهجّرين ومساعدتهم</a:t>
            </a:r>
          </a:p>
          <a:p>
            <a:pPr marL="0" indent="0" algn="r" rtl="1" eaLnBrk="1" hangingPunct="1">
              <a:buFontTx/>
              <a:buNone/>
            </a:pPr>
            <a:r>
              <a:rPr lang="ar-LB" sz="2000" dirty="0" smtClean="0">
                <a:latin typeface="Century Gothic"/>
                <a:cs typeface="Century Gothic"/>
              </a:rPr>
              <a:t>ج. يحتوي على نواقص على مستوى حماية المهجّرين ومساعدتهم</a:t>
            </a:r>
            <a:endParaRPr lang="it-IT" sz="2000" dirty="0">
              <a:latin typeface="Century Gothic"/>
              <a:cs typeface="Century Gothic"/>
            </a:endParaRPr>
          </a:p>
        </p:txBody>
      </p:sp>
    </p:spTree>
    <p:extLst>
      <p:ext uri="{BB962C8B-B14F-4D97-AF65-F5344CB8AC3E}">
        <p14:creationId xmlns="" xmlns:p14="http://schemas.microsoft.com/office/powerpoint/2010/main" val="2056948397"/>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6">
                                            <p:txEl>
                                              <p:pRg st="0" end="0"/>
                                            </p:txEl>
                                          </p:spTgt>
                                        </p:tgtEl>
                                        <p:attrNameLst>
                                          <p:attrName>style.visibility</p:attrName>
                                        </p:attrNameLst>
                                      </p:cBhvr>
                                      <p:to>
                                        <p:strVal val="visible"/>
                                      </p:to>
                                    </p:set>
                                    <p:anim calcmode="lin" valueType="num">
                                      <p:cBhvr additive="base">
                                        <p:cTn id="12"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6">
                                            <p:txEl>
                                              <p:pRg st="1" end="1"/>
                                            </p:txEl>
                                          </p:spTgt>
                                        </p:tgtEl>
                                        <p:attrNameLst>
                                          <p:attrName>style.visibility</p:attrName>
                                        </p:attrNameLst>
                                      </p:cBhvr>
                                      <p:to>
                                        <p:strVal val="visible"/>
                                      </p:to>
                                    </p:set>
                                    <p:anim calcmode="lin" valueType="num">
                                      <p:cBhvr additive="base">
                                        <p:cTn id="18" dur="500" fill="hold"/>
                                        <p:tgtEl>
                                          <p:spTgt spid="16">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6">
                                            <p:txEl>
                                              <p:pRg st="2" end="2"/>
                                            </p:txEl>
                                          </p:spTgt>
                                        </p:tgtEl>
                                        <p:attrNameLst>
                                          <p:attrName>style.visibility</p:attrName>
                                        </p:attrNameLst>
                                      </p:cBhvr>
                                      <p:to>
                                        <p:strVal val="visible"/>
                                      </p:to>
                                    </p:set>
                                    <p:anim calcmode="lin" valueType="num">
                                      <p:cBhvr additive="base">
                                        <p:cTn id="24" dur="500" fill="hold"/>
                                        <p:tgtEl>
                                          <p:spTgt spid="16">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16">
                                            <p:txEl>
                                              <p:pRg st="3" end="3"/>
                                            </p:txEl>
                                          </p:spTgt>
                                        </p:tgtEl>
                                        <p:attrNameLst>
                                          <p:attrName>style.visibility</p:attrName>
                                        </p:attrNameLst>
                                      </p:cBhvr>
                                      <p:to>
                                        <p:strVal val="visible"/>
                                      </p:to>
                                    </p:set>
                                    <p:anim calcmode="lin" valueType="num">
                                      <p:cBhvr additive="base">
                                        <p:cTn id="30" dur="500" fill="hold"/>
                                        <p:tgtEl>
                                          <p:spTgt spid="1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16">
                                            <p:txEl>
                                              <p:pRg st="4" end="4"/>
                                            </p:txEl>
                                          </p:spTgt>
                                        </p:tgtEl>
                                        <p:attrNameLst>
                                          <p:attrName>style.visibility</p:attrName>
                                        </p:attrNameLst>
                                      </p:cBhvr>
                                      <p:to>
                                        <p:strVal val="visible"/>
                                      </p:to>
                                    </p:set>
                                    <p:anim calcmode="lin" valueType="num">
                                      <p:cBhvr additive="base">
                                        <p:cTn id="36" dur="500" fill="hold"/>
                                        <p:tgtEl>
                                          <p:spTgt spid="16">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6988"/>
            <a:ext cx="8229600" cy="1268413"/>
          </a:xfrm>
        </p:spPr>
        <p:txBody>
          <a:bodyPr/>
          <a:lstStyle/>
          <a:p>
            <a:pPr algn="r" rtl="1" eaLnBrk="1" hangingPunct="1"/>
            <a:r>
              <a:rPr lang="ar-LB" sz="3200" b="1" dirty="0" smtClean="0">
                <a:latin typeface="Century Gothic" charset="0"/>
                <a:ea typeface="MS PGothic" charset="0"/>
                <a:cs typeface="MS PGothic" charset="0"/>
              </a:rPr>
              <a:t>هل نحتاج لمراجعة قانونية؟</a:t>
            </a:r>
            <a:endParaRPr lang="fr-CH" sz="3200" b="1" dirty="0">
              <a:latin typeface="Century Gothic" charset="0"/>
              <a:ea typeface="MS PGothic" charset="0"/>
              <a:cs typeface="MS PGothic" charset="0"/>
            </a:endParaRPr>
          </a:p>
        </p:txBody>
      </p:sp>
      <p:sp>
        <p:nvSpPr>
          <p:cNvPr id="16" name="Segnaposto contenuto 29"/>
          <p:cNvSpPr>
            <a:spLocks noGrp="1"/>
          </p:cNvSpPr>
          <p:nvPr>
            <p:ph sz="half" idx="2"/>
          </p:nvPr>
        </p:nvSpPr>
        <p:spPr>
          <a:xfrm>
            <a:off x="467544" y="1772345"/>
            <a:ext cx="3960440" cy="3888903"/>
          </a:xfrm>
        </p:spPr>
        <p:txBody>
          <a:bodyPr>
            <a:noAutofit/>
          </a:bodyPr>
          <a:lstStyle/>
          <a:p>
            <a:pPr algn="r" rtl="1" eaLnBrk="1" hangingPunct="1">
              <a:buFontTx/>
              <a:buNone/>
            </a:pPr>
            <a:r>
              <a:rPr lang="ar-LB" sz="2400" b="1" dirty="0" smtClean="0">
                <a:latin typeface="Century Gothic"/>
                <a:cs typeface="Century Gothic"/>
              </a:rPr>
              <a:t>الضرورة والقيمة المضافة</a:t>
            </a:r>
          </a:p>
          <a:p>
            <a:pPr algn="r" rtl="1" eaLnBrk="1" hangingPunct="1">
              <a:buFont typeface="Wingdings" charset="2"/>
              <a:buChar char="§"/>
            </a:pPr>
            <a:r>
              <a:rPr lang="ar-LB" sz="2000" b="1" dirty="0" smtClean="0">
                <a:latin typeface="Century Gothic"/>
                <a:cs typeface="Century Gothic"/>
              </a:rPr>
              <a:t>نواقص </a:t>
            </a:r>
            <a:r>
              <a:rPr lang="ar-LB" sz="2000" dirty="0" smtClean="0">
                <a:latin typeface="Century Gothic"/>
                <a:cs typeface="Century Gothic"/>
              </a:rPr>
              <a:t>في القوانين الحالية؟</a:t>
            </a:r>
          </a:p>
          <a:p>
            <a:pPr algn="r" rtl="1" eaLnBrk="1" hangingPunct="1">
              <a:buFont typeface="Wingdings" charset="2"/>
              <a:buChar char="§"/>
            </a:pPr>
            <a:r>
              <a:rPr lang="ar-LB" sz="2000" b="1" dirty="0" smtClean="0">
                <a:latin typeface="Century Gothic"/>
                <a:cs typeface="Century Gothic"/>
              </a:rPr>
              <a:t>عوائق</a:t>
            </a:r>
            <a:r>
              <a:rPr lang="ar-LB" sz="2000" dirty="0" smtClean="0">
                <a:latin typeface="Century Gothic"/>
                <a:cs typeface="Century Gothic"/>
              </a:rPr>
              <a:t> غير مقصودة؟</a:t>
            </a:r>
          </a:p>
          <a:p>
            <a:pPr algn="r" rtl="1" eaLnBrk="1" hangingPunct="1">
              <a:buFont typeface="Wingdings" charset="2"/>
              <a:buChar char="§"/>
            </a:pPr>
            <a:r>
              <a:rPr lang="ar-LB" sz="2000" b="1" dirty="0" smtClean="0">
                <a:latin typeface="Century Gothic"/>
                <a:cs typeface="Century Gothic"/>
              </a:rPr>
              <a:t>تضارب </a:t>
            </a:r>
            <a:r>
              <a:rPr lang="ar-LB" sz="2000" dirty="0" smtClean="0">
                <a:latin typeface="Century Gothic"/>
                <a:cs typeface="Century Gothic"/>
              </a:rPr>
              <a:t>بين القوانين القائمة والأداة الجديدة؟</a:t>
            </a:r>
          </a:p>
          <a:p>
            <a:pPr algn="r" rtl="1" eaLnBrk="1" hangingPunct="1">
              <a:buFont typeface="Wingdings" charset="2"/>
              <a:buChar char="§"/>
            </a:pPr>
            <a:r>
              <a:rPr lang="ar-LB" sz="2000" dirty="0" smtClean="0">
                <a:latin typeface="Century Gothic"/>
                <a:cs typeface="Century Gothic"/>
              </a:rPr>
              <a:t>هل </a:t>
            </a:r>
            <a:r>
              <a:rPr lang="ar-LB" sz="2000" b="1" dirty="0" smtClean="0">
                <a:latin typeface="Century Gothic"/>
                <a:cs typeface="Century Gothic"/>
              </a:rPr>
              <a:t>تسهّل </a:t>
            </a:r>
            <a:r>
              <a:rPr lang="ar-LB" sz="2000" dirty="0" smtClean="0">
                <a:latin typeface="Century Gothic"/>
                <a:cs typeface="Century Gothic"/>
              </a:rPr>
              <a:t>القوانين الموجودة تطبيق الأداة الجديدة؟</a:t>
            </a:r>
            <a:endParaRPr lang="it-IT" sz="2000" dirty="0">
              <a:latin typeface="Century Gothic"/>
              <a:cs typeface="Century Gothic"/>
            </a:endParaRPr>
          </a:p>
        </p:txBody>
      </p:sp>
      <p:sp>
        <p:nvSpPr>
          <p:cNvPr id="7" name="Segnaposto contenuto 29"/>
          <p:cNvSpPr>
            <a:spLocks noGrp="1"/>
          </p:cNvSpPr>
          <p:nvPr>
            <p:ph sz="half" idx="2"/>
          </p:nvPr>
        </p:nvSpPr>
        <p:spPr>
          <a:xfrm>
            <a:off x="4788024" y="1772345"/>
            <a:ext cx="3888432" cy="3888903"/>
          </a:xfrm>
        </p:spPr>
        <p:txBody>
          <a:bodyPr>
            <a:noAutofit/>
          </a:bodyPr>
          <a:lstStyle/>
          <a:p>
            <a:pPr algn="r" rtl="1" eaLnBrk="1" hangingPunct="1">
              <a:buFontTx/>
              <a:buNone/>
            </a:pPr>
            <a:r>
              <a:rPr lang="ar-LB" sz="2400" b="1" dirty="0" smtClean="0">
                <a:latin typeface="Century Gothic"/>
                <a:cs typeface="Century Gothic"/>
              </a:rPr>
              <a:t>القدرات</a:t>
            </a:r>
            <a:endParaRPr lang="it-IT" sz="2400" b="1" dirty="0" smtClean="0">
              <a:latin typeface="Century Gothic"/>
              <a:cs typeface="Century Gothic"/>
            </a:endParaRPr>
          </a:p>
          <a:p>
            <a:pPr algn="r" rtl="1" eaLnBrk="1" hangingPunct="1">
              <a:buFont typeface="Wingdings" charset="2"/>
              <a:buChar char="§"/>
            </a:pPr>
            <a:r>
              <a:rPr lang="ar-LB" sz="2000" dirty="0" smtClean="0">
                <a:latin typeface="Century Gothic"/>
                <a:cs typeface="Century Gothic"/>
              </a:rPr>
              <a:t>تقييم القدرة والخبرة الوطنيتين</a:t>
            </a:r>
          </a:p>
          <a:p>
            <a:pPr algn="r" rtl="1" eaLnBrk="1" hangingPunct="1">
              <a:buFont typeface="Wingdings" charset="2"/>
              <a:buChar char="§"/>
            </a:pPr>
            <a:r>
              <a:rPr lang="ar-LB" sz="2000" dirty="0" smtClean="0">
                <a:latin typeface="Century Gothic"/>
                <a:cs typeface="Century Gothic"/>
              </a:rPr>
              <a:t>آلية طويلة (قانون أو سياسة)</a:t>
            </a:r>
          </a:p>
          <a:p>
            <a:pPr algn="r" rtl="1" eaLnBrk="1" hangingPunct="1">
              <a:buFont typeface="Wingdings" charset="2"/>
              <a:buChar char="§"/>
            </a:pPr>
            <a:r>
              <a:rPr lang="ar-LB" sz="2000" dirty="0" smtClean="0">
                <a:latin typeface="Century Gothic"/>
                <a:cs typeface="Century Gothic"/>
              </a:rPr>
              <a:t>تفسير القوانين الحالية على ضوء المعايير الوطنية والإقليمية والدولية</a:t>
            </a:r>
            <a:endParaRPr lang="it-IT" sz="2000" dirty="0">
              <a:latin typeface="Century Gothic"/>
              <a:cs typeface="Century Gothic"/>
            </a:endParaRPr>
          </a:p>
        </p:txBody>
      </p:sp>
      <p:sp>
        <p:nvSpPr>
          <p:cNvPr id="8" name="Esplosione 2 6"/>
          <p:cNvSpPr/>
          <p:nvPr/>
        </p:nvSpPr>
        <p:spPr>
          <a:xfrm>
            <a:off x="2987824" y="5399484"/>
            <a:ext cx="4429125" cy="1485900"/>
          </a:xfrm>
          <a:prstGeom prst="irregularSeal2">
            <a:avLst/>
          </a:prstGeom>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hangingPunct="1"/>
            <a:r>
              <a:rPr lang="ar-LB" b="1" dirty="0" smtClean="0">
                <a:solidFill>
                  <a:schemeClr val="bg1"/>
                </a:solidFill>
                <a:latin typeface="Century Gothic"/>
                <a:ea typeface="ＭＳ Ｐゴシック" charset="0"/>
                <a:cs typeface="Century Gothic"/>
              </a:rPr>
              <a:t>قبل وخلا ل وبعد...</a:t>
            </a:r>
            <a:endParaRPr lang="it-IT" b="1" dirty="0">
              <a:solidFill>
                <a:schemeClr val="bg1"/>
              </a:solidFill>
              <a:latin typeface="Century Gothic"/>
              <a:ea typeface="ＭＳ Ｐゴシック" charset="0"/>
              <a:cs typeface="Century Gothic"/>
            </a:endParaRPr>
          </a:p>
        </p:txBody>
      </p:sp>
    </p:spTree>
    <p:extLst>
      <p:ext uri="{BB962C8B-B14F-4D97-AF65-F5344CB8AC3E}">
        <p14:creationId xmlns="" xmlns:p14="http://schemas.microsoft.com/office/powerpoint/2010/main" val="299976892"/>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 calcmode="lin" valueType="num">
                                      <p:cBhvr additive="base">
                                        <p:cTn id="7"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xEl>
                                              <p:pRg st="1" end="1"/>
                                            </p:txEl>
                                          </p:spTgt>
                                        </p:tgtEl>
                                        <p:attrNameLst>
                                          <p:attrName>style.visibility</p:attrName>
                                        </p:attrNameLst>
                                      </p:cBhvr>
                                      <p:to>
                                        <p:strVal val="visible"/>
                                      </p:to>
                                    </p:set>
                                    <p:anim calcmode="lin" valueType="num">
                                      <p:cBhvr additive="base">
                                        <p:cTn id="13" dur="500" fill="hold"/>
                                        <p:tgtEl>
                                          <p:spTgt spid="1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
                                            <p:txEl>
                                              <p:pRg st="2" end="2"/>
                                            </p:txEl>
                                          </p:spTgt>
                                        </p:tgtEl>
                                        <p:attrNameLst>
                                          <p:attrName>style.visibility</p:attrName>
                                        </p:attrNameLst>
                                      </p:cBhvr>
                                      <p:to>
                                        <p:strVal val="visible"/>
                                      </p:to>
                                    </p:set>
                                    <p:anim calcmode="lin" valueType="num">
                                      <p:cBhvr additive="base">
                                        <p:cTn id="19" dur="500" fill="hold"/>
                                        <p:tgtEl>
                                          <p:spTgt spid="1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6">
                                            <p:txEl>
                                              <p:pRg st="3" end="3"/>
                                            </p:txEl>
                                          </p:spTgt>
                                        </p:tgtEl>
                                        <p:attrNameLst>
                                          <p:attrName>style.visibility</p:attrName>
                                        </p:attrNameLst>
                                      </p:cBhvr>
                                      <p:to>
                                        <p:strVal val="visible"/>
                                      </p:to>
                                    </p:set>
                                    <p:anim calcmode="lin" valueType="num">
                                      <p:cBhvr additive="base">
                                        <p:cTn id="25" dur="500" fill="hold"/>
                                        <p:tgtEl>
                                          <p:spTgt spid="1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6">
                                            <p:txEl>
                                              <p:pRg st="4" end="4"/>
                                            </p:txEl>
                                          </p:spTgt>
                                        </p:tgtEl>
                                        <p:attrNameLst>
                                          <p:attrName>style.visibility</p:attrName>
                                        </p:attrNameLst>
                                      </p:cBhvr>
                                      <p:to>
                                        <p:strVal val="visible"/>
                                      </p:to>
                                    </p:set>
                                    <p:anim calcmode="lin" valueType="num">
                                      <p:cBhvr additive="base">
                                        <p:cTn id="31" dur="500" fill="hold"/>
                                        <p:tgtEl>
                                          <p:spTgt spid="1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 calcmode="lin" valueType="num">
                                      <p:cBhvr additive="base">
                                        <p:cTn id="3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 calcmode="lin" valueType="num">
                                      <p:cBhvr additive="base">
                                        <p:cTn id="4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7">
                                            <p:txEl>
                                              <p:pRg st="2" end="2"/>
                                            </p:txEl>
                                          </p:spTgt>
                                        </p:tgtEl>
                                        <p:attrNameLst>
                                          <p:attrName>style.visibility</p:attrName>
                                        </p:attrNameLst>
                                      </p:cBhvr>
                                      <p:to>
                                        <p:strVal val="visible"/>
                                      </p:to>
                                    </p:set>
                                    <p:anim calcmode="lin" valueType="num">
                                      <p:cBhvr additive="base">
                                        <p:cTn id="4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7">
                                            <p:txEl>
                                              <p:pRg st="3" end="3"/>
                                            </p:txEl>
                                          </p:spTgt>
                                        </p:tgtEl>
                                        <p:attrNameLst>
                                          <p:attrName>style.visibility</p:attrName>
                                        </p:attrNameLst>
                                      </p:cBhvr>
                                      <p:to>
                                        <p:strVal val="visible"/>
                                      </p:to>
                                    </p:set>
                                    <p:anim calcmode="lin" valueType="num">
                                      <p:cBhvr additive="base">
                                        <p:cTn id="5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6" presetClass="entr" presetSubtype="16"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circle(in)">
                                      <p:cBhvr>
                                        <p:cTn id="6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a:xfrm>
            <a:off x="250825" y="274638"/>
            <a:ext cx="8435975" cy="922337"/>
          </a:xfrm>
        </p:spPr>
        <p:txBody>
          <a:bodyPr/>
          <a:lstStyle/>
          <a:p>
            <a:pPr algn="r" rtl="1" eaLnBrk="1" hangingPunct="1"/>
            <a:r>
              <a:rPr lang="ar-LB" sz="2800" b="1" dirty="0" smtClean="0">
                <a:latin typeface="Century Gothic" charset="0"/>
                <a:ea typeface="MS PGothic" charset="0"/>
                <a:cs typeface="MS PGothic" charset="0"/>
              </a:rPr>
              <a:t>ما الذي يجب مراجعته؟</a:t>
            </a:r>
            <a:endParaRPr lang="fr-CH" sz="2800" b="1" dirty="0">
              <a:latin typeface="Century Gothic" charset="0"/>
              <a:ea typeface="MS PGothic" charset="0"/>
              <a:cs typeface="MS PGothic" charset="0"/>
            </a:endParaRPr>
          </a:p>
        </p:txBody>
      </p:sp>
      <p:sp>
        <p:nvSpPr>
          <p:cNvPr id="47106" name="Content Placeholder 2"/>
          <p:cNvSpPr>
            <a:spLocks noGrp="1"/>
          </p:cNvSpPr>
          <p:nvPr>
            <p:ph idx="1"/>
          </p:nvPr>
        </p:nvSpPr>
        <p:spPr>
          <a:xfrm>
            <a:off x="143321" y="1700213"/>
            <a:ext cx="8893175" cy="4393083"/>
          </a:xfrm>
        </p:spPr>
        <p:txBody>
          <a:bodyPr/>
          <a:lstStyle/>
          <a:p>
            <a:pPr algn="r" rtl="1" eaLnBrk="1" hangingPunct="1">
              <a:spcBef>
                <a:spcPts val="800"/>
              </a:spcBef>
              <a:buFont typeface="Wingdings" charset="2"/>
              <a:buChar char="§"/>
            </a:pPr>
            <a:r>
              <a:rPr lang="ar-LB" sz="2300" dirty="0" smtClean="0">
                <a:latin typeface="Century Gothic"/>
                <a:cs typeface="Century Gothic"/>
              </a:rPr>
              <a:t>المستندات الدستورية وقوانين الحقوق </a:t>
            </a:r>
          </a:p>
          <a:p>
            <a:pPr algn="r" rtl="1" eaLnBrk="1" hangingPunct="1">
              <a:spcBef>
                <a:spcPts val="800"/>
              </a:spcBef>
              <a:buFont typeface="Wingdings" charset="2"/>
              <a:buChar char="§"/>
            </a:pPr>
            <a:r>
              <a:rPr lang="ar-LB" sz="2300" dirty="0" smtClean="0">
                <a:latin typeface="Century Gothic"/>
                <a:cs typeface="Century Gothic"/>
              </a:rPr>
              <a:t>قوانين وسياسات إدارة الكوارث، والقوانين والسياسات الإنسانية</a:t>
            </a:r>
          </a:p>
          <a:p>
            <a:pPr algn="r" rtl="1" eaLnBrk="1" hangingPunct="1">
              <a:spcBef>
                <a:spcPts val="800"/>
              </a:spcBef>
              <a:buFont typeface="Wingdings" charset="2"/>
              <a:buChar char="§"/>
            </a:pPr>
            <a:r>
              <a:rPr lang="ar-LB" sz="2300" dirty="0" smtClean="0">
                <a:latin typeface="Century Gothic"/>
                <a:cs typeface="Century Gothic"/>
              </a:rPr>
              <a:t>قوانين وسياسات الأرض والملكية والسكن</a:t>
            </a:r>
          </a:p>
          <a:p>
            <a:pPr algn="r" rtl="1" eaLnBrk="1" hangingPunct="1">
              <a:spcBef>
                <a:spcPts val="800"/>
              </a:spcBef>
              <a:buFont typeface="Wingdings" charset="2"/>
              <a:buChar char="§"/>
            </a:pPr>
            <a:r>
              <a:rPr lang="ar-LB" sz="2300" dirty="0" smtClean="0">
                <a:latin typeface="Century Gothic"/>
                <a:cs typeface="Century Gothic"/>
              </a:rPr>
              <a:t>قوانين وسياسات الولادة والوفاة والزواج والجنسية </a:t>
            </a:r>
          </a:p>
          <a:p>
            <a:pPr algn="r" rtl="1" eaLnBrk="1" hangingPunct="1">
              <a:spcBef>
                <a:spcPts val="800"/>
              </a:spcBef>
              <a:buFont typeface="Wingdings" charset="2"/>
              <a:buChar char="§"/>
            </a:pPr>
            <a:r>
              <a:rPr lang="ar-LB" sz="2300" dirty="0" smtClean="0">
                <a:latin typeface="Century Gothic"/>
                <a:cs typeface="Century Gothic"/>
              </a:rPr>
              <a:t>قوانين وسياسات الضمان الإجتماعي</a:t>
            </a:r>
          </a:p>
          <a:p>
            <a:pPr algn="r" rtl="1" eaLnBrk="1" hangingPunct="1">
              <a:spcBef>
                <a:spcPts val="800"/>
              </a:spcBef>
              <a:buFont typeface="Wingdings" charset="2"/>
              <a:buChar char="§"/>
            </a:pPr>
            <a:r>
              <a:rPr lang="ar-LB" sz="2300" dirty="0" smtClean="0">
                <a:latin typeface="Century Gothic"/>
                <a:cs typeface="Century Gothic"/>
              </a:rPr>
              <a:t>أحكام تطبيق القانون والأنظمة العسكرية</a:t>
            </a:r>
          </a:p>
          <a:p>
            <a:pPr algn="r" rtl="1" eaLnBrk="1" hangingPunct="1">
              <a:spcBef>
                <a:spcPts val="800"/>
              </a:spcBef>
              <a:buFont typeface="Wingdings" charset="2"/>
              <a:buChar char="§"/>
            </a:pPr>
            <a:r>
              <a:rPr lang="ar-LB" sz="2300" dirty="0" smtClean="0">
                <a:latin typeface="Century Gothic"/>
                <a:cs typeface="Century Gothic"/>
              </a:rPr>
              <a:t>إجراءات المحاكم وأنظمتها</a:t>
            </a:r>
          </a:p>
          <a:p>
            <a:pPr algn="r" rtl="1" eaLnBrk="1" hangingPunct="1">
              <a:spcBef>
                <a:spcPts val="800"/>
              </a:spcBef>
              <a:buFont typeface="Wingdings" charset="2"/>
              <a:buChar char="§"/>
            </a:pPr>
            <a:r>
              <a:rPr lang="ar-LB" sz="2300" dirty="0" smtClean="0">
                <a:latin typeface="Century Gothic"/>
                <a:cs typeface="Century Gothic"/>
              </a:rPr>
              <a:t>قوانين وسياسات الخدمات الإجتماعية </a:t>
            </a:r>
          </a:p>
          <a:p>
            <a:pPr algn="r" rtl="1" eaLnBrk="1" hangingPunct="1">
              <a:spcBef>
                <a:spcPts val="800"/>
              </a:spcBef>
              <a:buFont typeface="Wingdings" charset="2"/>
              <a:buChar char="§"/>
            </a:pPr>
            <a:r>
              <a:rPr lang="ar-LB" sz="2300" dirty="0" smtClean="0">
                <a:latin typeface="Century Gothic"/>
                <a:cs typeface="Century Gothic"/>
              </a:rPr>
              <a:t>القانون الجزائي</a:t>
            </a:r>
            <a:endParaRPr lang="fr-CH" sz="2300" dirty="0">
              <a:latin typeface="Century Gothic"/>
              <a:cs typeface="Century Gothic"/>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theme/theme1.xml><?xml version="1.0" encoding="utf-8"?>
<a:theme xmlns:a="http://schemas.openxmlformats.org/drawingml/2006/main" name="Percep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7353</TotalTime>
  <Words>1603</Words>
  <Application>Microsoft Office PowerPoint</Application>
  <PresentationFormat>On-screen Show (4:3)</PresentationFormat>
  <Paragraphs>185</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Perception</vt:lpstr>
      <vt:lpstr>إطلاق الآلية: الخطوات التمهيدية</vt:lpstr>
      <vt:lpstr>المراحل السبع</vt:lpstr>
      <vt:lpstr>الغايات</vt:lpstr>
      <vt:lpstr>الخطوات التمهيدية</vt:lpstr>
      <vt:lpstr>المعرفة والفهم</vt:lpstr>
      <vt:lpstr>النشاطات المقترحة</vt:lpstr>
      <vt:lpstr>لما اللجوء إلى مراجعة قانونية</vt:lpstr>
      <vt:lpstr>هل نحتاج لمراجعة قانونية؟</vt:lpstr>
      <vt:lpstr>ما الذي يجب مراجعته؟</vt:lpstr>
      <vt:lpstr>كيفية مراجعة إطار قانوني</vt:lpstr>
      <vt:lpstr>المراجعة القانونية: أمثلة وطنية</vt:lpstr>
    </vt:vector>
  </TitlesOfParts>
  <Company>NRC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Federica</dc:creator>
  <cp:lastModifiedBy>Toshiba</cp:lastModifiedBy>
  <cp:revision>289</cp:revision>
  <dcterms:created xsi:type="dcterms:W3CDTF">2008-09-19T08:19:15Z</dcterms:created>
  <dcterms:modified xsi:type="dcterms:W3CDTF">2017-01-19T02:21:30Z</dcterms:modified>
</cp:coreProperties>
</file>