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587" r:id="rId1"/>
  </p:sldMasterIdLst>
  <p:notesMasterIdLst>
    <p:notesMasterId r:id="rId13"/>
  </p:notesMasterIdLst>
  <p:handoutMasterIdLst>
    <p:handoutMasterId r:id="rId14"/>
  </p:handoutMasterIdLst>
  <p:sldIdLst>
    <p:sldId id="326" r:id="rId2"/>
    <p:sldId id="361" r:id="rId3"/>
    <p:sldId id="362" r:id="rId4"/>
    <p:sldId id="309" r:id="rId5"/>
    <p:sldId id="363" r:id="rId6"/>
    <p:sldId id="367" r:id="rId7"/>
    <p:sldId id="365" r:id="rId8"/>
    <p:sldId id="366" r:id="rId9"/>
    <p:sldId id="344" r:id="rId10"/>
    <p:sldId id="358" r:id="rId11"/>
    <p:sldId id="313" r:id="rId1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S PGothic" charset="0"/>
        <a:cs typeface="MS PGothic" charset="0"/>
      </a:defRPr>
    </a:lvl1pPr>
    <a:lvl2pPr marL="457200" algn="l" rtl="0" eaLnBrk="0" fontAlgn="base" hangingPunct="0">
      <a:spcBef>
        <a:spcPct val="0"/>
      </a:spcBef>
      <a:spcAft>
        <a:spcPct val="0"/>
      </a:spcAft>
      <a:defRPr kern="1200">
        <a:solidFill>
          <a:schemeClr val="tx1"/>
        </a:solidFill>
        <a:latin typeface="Arial" charset="0"/>
        <a:ea typeface="MS PGothic" charset="0"/>
        <a:cs typeface="MS PGothic" charset="0"/>
      </a:defRPr>
    </a:lvl2pPr>
    <a:lvl3pPr marL="914400" algn="l" rtl="0" eaLnBrk="0" fontAlgn="base" hangingPunct="0">
      <a:spcBef>
        <a:spcPct val="0"/>
      </a:spcBef>
      <a:spcAft>
        <a:spcPct val="0"/>
      </a:spcAft>
      <a:defRPr kern="1200">
        <a:solidFill>
          <a:schemeClr val="tx1"/>
        </a:solidFill>
        <a:latin typeface="Arial" charset="0"/>
        <a:ea typeface="MS PGothic" charset="0"/>
        <a:cs typeface="MS PGothic" charset="0"/>
      </a:defRPr>
    </a:lvl3pPr>
    <a:lvl4pPr marL="1371600" algn="l" rtl="0" eaLnBrk="0" fontAlgn="base" hangingPunct="0">
      <a:spcBef>
        <a:spcPct val="0"/>
      </a:spcBef>
      <a:spcAft>
        <a:spcPct val="0"/>
      </a:spcAft>
      <a:defRPr kern="1200">
        <a:solidFill>
          <a:schemeClr val="tx1"/>
        </a:solidFill>
        <a:latin typeface="Arial" charset="0"/>
        <a:ea typeface="MS PGothic" charset="0"/>
        <a:cs typeface="MS PGothic" charset="0"/>
      </a:defRPr>
    </a:lvl4pPr>
    <a:lvl5pPr marL="1828800" algn="l" rtl="0" eaLnBrk="0" fontAlgn="base" hangingPunct="0">
      <a:spcBef>
        <a:spcPct val="0"/>
      </a:spcBef>
      <a:spcAft>
        <a:spcPct val="0"/>
      </a:spcAft>
      <a:defRPr kern="1200">
        <a:solidFill>
          <a:schemeClr val="tx1"/>
        </a:solidFill>
        <a:latin typeface="Arial" charset="0"/>
        <a:ea typeface="MS PGothic" charset="0"/>
        <a:cs typeface="MS PGothic" charset="0"/>
      </a:defRPr>
    </a:lvl5pPr>
    <a:lvl6pPr marL="2286000" algn="l" defTabSz="457200" rtl="0" eaLnBrk="1" latinLnBrk="0" hangingPunct="1">
      <a:defRPr kern="1200">
        <a:solidFill>
          <a:schemeClr val="tx1"/>
        </a:solidFill>
        <a:latin typeface="Arial" charset="0"/>
        <a:ea typeface="MS PGothic" charset="0"/>
        <a:cs typeface="MS PGothic" charset="0"/>
      </a:defRPr>
    </a:lvl6pPr>
    <a:lvl7pPr marL="2743200" algn="l" defTabSz="457200" rtl="0" eaLnBrk="1" latinLnBrk="0" hangingPunct="1">
      <a:defRPr kern="1200">
        <a:solidFill>
          <a:schemeClr val="tx1"/>
        </a:solidFill>
        <a:latin typeface="Arial" charset="0"/>
        <a:ea typeface="MS PGothic" charset="0"/>
        <a:cs typeface="MS PGothic" charset="0"/>
      </a:defRPr>
    </a:lvl7pPr>
    <a:lvl8pPr marL="3200400" algn="l" defTabSz="457200" rtl="0" eaLnBrk="1" latinLnBrk="0" hangingPunct="1">
      <a:defRPr kern="1200">
        <a:solidFill>
          <a:schemeClr val="tx1"/>
        </a:solidFill>
        <a:latin typeface="Arial" charset="0"/>
        <a:ea typeface="MS PGothic" charset="0"/>
        <a:cs typeface="MS PGothic" charset="0"/>
      </a:defRPr>
    </a:lvl8pPr>
    <a:lvl9pPr marL="3657600" algn="l" defTabSz="457200" rtl="0" eaLnBrk="1" latinLnBrk="0" hangingPunct="1">
      <a:defRPr kern="1200">
        <a:solidFill>
          <a:schemeClr val="tx1"/>
        </a:solidFill>
        <a:latin typeface="Arial" charset="0"/>
        <a:ea typeface="MS PGothic" charset="0"/>
        <a:cs typeface="MS PGothic"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chel" initials="" lastIdx="7" clrIdx="0"/>
  <p:cmAuthor id="1" name="Jeremy Lennard" initials=""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C0D5EA"/>
    <a:srgbClr val="FF0000"/>
    <a:srgbClr val="CC3300"/>
    <a:srgbClr val="003366"/>
    <a:srgbClr val="CCEC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5664" autoAdjust="0"/>
  </p:normalViewPr>
  <p:slideViewPr>
    <p:cSldViewPr>
      <p:cViewPr>
        <p:scale>
          <a:sx n="90" d="100"/>
          <a:sy n="90" d="100"/>
        </p:scale>
        <p:origin x="-115" y="2390"/>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F8701E-EFCF-4A90-8D11-A8A13F2763C0}"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fr-CH"/>
        </a:p>
      </dgm:t>
    </dgm:pt>
    <dgm:pt modelId="{9E2C9CF4-44E1-44C3-BDCE-B0F887D7BC13}">
      <dgm:prSet phldrT="[Text]">
        <dgm:style>
          <a:lnRef idx="2">
            <a:schemeClr val="accent4">
              <a:shade val="50000"/>
            </a:schemeClr>
          </a:lnRef>
          <a:fillRef idx="1">
            <a:schemeClr val="accent4"/>
          </a:fillRef>
          <a:effectRef idx="0">
            <a:schemeClr val="accent4"/>
          </a:effectRef>
          <a:fontRef idx="minor">
            <a:schemeClr val="lt1"/>
          </a:fontRef>
        </dgm:style>
      </dgm:prSet>
      <dgm:spPr>
        <a:ln/>
      </dgm:spPr>
      <dgm:t>
        <a:bodyPr/>
        <a:lstStyle/>
        <a:p>
          <a:r>
            <a:rPr lang="ar-LB" dirty="0" smtClean="0"/>
            <a:t>التطبيق</a:t>
          </a:r>
          <a:endParaRPr lang="fr-CH" dirty="0"/>
        </a:p>
      </dgm:t>
    </dgm:pt>
    <dgm:pt modelId="{79B9C803-9E7B-4D4C-8513-472E1F4221AD}" type="parTrans" cxnId="{A2BFD7E8-2B7C-4CAE-B737-7236C470EBAE}">
      <dgm:prSet/>
      <dgm:spPr/>
      <dgm:t>
        <a:bodyPr/>
        <a:lstStyle/>
        <a:p>
          <a:endParaRPr lang="fr-CH"/>
        </a:p>
      </dgm:t>
    </dgm:pt>
    <dgm:pt modelId="{428E69C0-1D49-437A-A8BE-2F3D6742AE14}" type="sibTrans" cxnId="{A2BFD7E8-2B7C-4CAE-B737-7236C470EBAE}">
      <dgm:prSet/>
      <dgm:spPr/>
      <dgm:t>
        <a:bodyPr/>
        <a:lstStyle/>
        <a:p>
          <a:endParaRPr lang="fr-CH"/>
        </a:p>
      </dgm:t>
    </dgm:pt>
    <dgm:pt modelId="{1EBE1422-49E9-4AB8-A5CC-22E90ADCC52B}">
      <dgm:prSet phldrT="[Text]">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ar-LB" dirty="0" smtClean="0"/>
            <a:t>قياس التقدّم</a:t>
          </a:r>
          <a:endParaRPr lang="fr-CH" dirty="0"/>
        </a:p>
      </dgm:t>
    </dgm:pt>
    <dgm:pt modelId="{7C5CAE17-9B3B-45AB-900B-17FE047AF640}" type="parTrans" cxnId="{6F1B6BF9-990D-4C71-B703-41BBD49191E2}">
      <dgm:prSet/>
      <dgm:spPr/>
      <dgm:t>
        <a:bodyPr/>
        <a:lstStyle/>
        <a:p>
          <a:endParaRPr lang="fr-CH"/>
        </a:p>
      </dgm:t>
    </dgm:pt>
    <dgm:pt modelId="{D2CA8A4A-7EB9-4B1F-BF0E-9CD2C65F7E4B}" type="sibTrans" cxnId="{6F1B6BF9-990D-4C71-B703-41BBD49191E2}">
      <dgm:prSet/>
      <dgm:spPr/>
      <dgm:t>
        <a:bodyPr/>
        <a:lstStyle/>
        <a:p>
          <a:endParaRPr lang="fr-CH"/>
        </a:p>
      </dgm:t>
    </dgm:pt>
    <dgm:pt modelId="{5FDC470E-DFCD-4592-9791-56D87D18F0EC}">
      <dgm:prSet phldrT="[Text]">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ar-LB" dirty="0" smtClean="0"/>
            <a:t>تحديد العقبات والنواقص</a:t>
          </a:r>
          <a:endParaRPr lang="fr-CH" dirty="0"/>
        </a:p>
      </dgm:t>
    </dgm:pt>
    <dgm:pt modelId="{C3BF7A7A-8F43-4526-B756-A0432E3F2DF1}" type="parTrans" cxnId="{64ACE924-C87D-459C-A0BC-8F30174E1BA3}">
      <dgm:prSet/>
      <dgm:spPr/>
      <dgm:t>
        <a:bodyPr/>
        <a:lstStyle/>
        <a:p>
          <a:endParaRPr lang="fr-CH"/>
        </a:p>
      </dgm:t>
    </dgm:pt>
    <dgm:pt modelId="{320B6392-0FF2-45C0-9CDC-D3632F6B3C85}" type="sibTrans" cxnId="{64ACE924-C87D-459C-A0BC-8F30174E1BA3}">
      <dgm:prSet/>
      <dgm:spPr/>
      <dgm:t>
        <a:bodyPr/>
        <a:lstStyle/>
        <a:p>
          <a:endParaRPr lang="fr-CH"/>
        </a:p>
      </dgm:t>
    </dgm:pt>
    <dgm:pt modelId="{559D77B0-2EAB-434B-BEC9-D457D051A8CD}">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ar-LB" dirty="0" smtClean="0"/>
            <a:t>التقييم</a:t>
          </a:r>
          <a:endParaRPr lang="fr-CH" dirty="0"/>
        </a:p>
      </dgm:t>
    </dgm:pt>
    <dgm:pt modelId="{118D0C14-8D7D-4E6E-BE28-9CD7F29E8765}" type="parTrans" cxnId="{37714E73-DD74-4933-816F-ABC3FFDFB2E7}">
      <dgm:prSet/>
      <dgm:spPr/>
      <dgm:t>
        <a:bodyPr/>
        <a:lstStyle/>
        <a:p>
          <a:endParaRPr lang="fr-CH"/>
        </a:p>
      </dgm:t>
    </dgm:pt>
    <dgm:pt modelId="{EE1A61EE-F254-4CB8-9FBF-E4FBCD1859C9}" type="sibTrans" cxnId="{37714E73-DD74-4933-816F-ABC3FFDFB2E7}">
      <dgm:prSet/>
      <dgm:spPr>
        <a:solidFill>
          <a:srgbClr val="FF0000"/>
        </a:solidFill>
      </dgm:spPr>
      <dgm:t>
        <a:bodyPr/>
        <a:lstStyle/>
        <a:p>
          <a:endParaRPr lang="fr-CH"/>
        </a:p>
      </dgm:t>
    </dgm:pt>
    <dgm:pt modelId="{6336A3A2-8D44-4829-BE62-C1F710184A49}" type="pres">
      <dgm:prSet presAssocID="{EBF8701E-EFCF-4A90-8D11-A8A13F2763C0}" presName="cycle" presStyleCnt="0">
        <dgm:presLayoutVars>
          <dgm:dir/>
          <dgm:resizeHandles val="exact"/>
        </dgm:presLayoutVars>
      </dgm:prSet>
      <dgm:spPr/>
      <dgm:t>
        <a:bodyPr/>
        <a:lstStyle/>
        <a:p>
          <a:endParaRPr lang="fr-CH"/>
        </a:p>
      </dgm:t>
    </dgm:pt>
    <dgm:pt modelId="{7347000F-0BC5-42A2-8E7A-4D171AE51083}" type="pres">
      <dgm:prSet presAssocID="{9E2C9CF4-44E1-44C3-BDCE-B0F887D7BC13}" presName="node" presStyleLbl="node1" presStyleIdx="0" presStyleCnt="4" custScaleX="187744" custRadScaleRad="91420" custRadScaleInc="-2045">
        <dgm:presLayoutVars>
          <dgm:bulletEnabled val="1"/>
        </dgm:presLayoutVars>
      </dgm:prSet>
      <dgm:spPr/>
      <dgm:t>
        <a:bodyPr/>
        <a:lstStyle/>
        <a:p>
          <a:endParaRPr lang="fr-CH"/>
        </a:p>
      </dgm:t>
    </dgm:pt>
    <dgm:pt modelId="{16828F3F-C0D4-4CC6-8943-5C5FE5B2E3FF}" type="pres">
      <dgm:prSet presAssocID="{9E2C9CF4-44E1-44C3-BDCE-B0F887D7BC13}" presName="spNode" presStyleCnt="0"/>
      <dgm:spPr/>
    </dgm:pt>
    <dgm:pt modelId="{99C01BB5-C69E-42D2-BD26-FBAB3FC27AE9}" type="pres">
      <dgm:prSet presAssocID="{428E69C0-1D49-437A-A8BE-2F3D6742AE14}" presName="sibTrans" presStyleLbl="sibTrans1D1" presStyleIdx="0" presStyleCnt="4"/>
      <dgm:spPr/>
      <dgm:t>
        <a:bodyPr/>
        <a:lstStyle/>
        <a:p>
          <a:endParaRPr lang="fr-CH"/>
        </a:p>
      </dgm:t>
    </dgm:pt>
    <dgm:pt modelId="{75A46175-41DA-43A2-BB0E-890F70F8FAFE}" type="pres">
      <dgm:prSet presAssocID="{1EBE1422-49E9-4AB8-A5CC-22E90ADCC52B}" presName="node" presStyleLbl="node1" presStyleIdx="1" presStyleCnt="4" custScaleX="166472">
        <dgm:presLayoutVars>
          <dgm:bulletEnabled val="1"/>
        </dgm:presLayoutVars>
      </dgm:prSet>
      <dgm:spPr/>
      <dgm:t>
        <a:bodyPr/>
        <a:lstStyle/>
        <a:p>
          <a:endParaRPr lang="fr-CH"/>
        </a:p>
      </dgm:t>
    </dgm:pt>
    <dgm:pt modelId="{0628E9C3-2628-4242-849B-12DB3892170F}" type="pres">
      <dgm:prSet presAssocID="{1EBE1422-49E9-4AB8-A5CC-22E90ADCC52B}" presName="spNode" presStyleCnt="0"/>
      <dgm:spPr/>
    </dgm:pt>
    <dgm:pt modelId="{AF52AFAD-4FB3-4C82-B257-285F4233AA90}" type="pres">
      <dgm:prSet presAssocID="{D2CA8A4A-7EB9-4B1F-BF0E-9CD2C65F7E4B}" presName="sibTrans" presStyleLbl="sibTrans1D1" presStyleIdx="1" presStyleCnt="4"/>
      <dgm:spPr/>
      <dgm:t>
        <a:bodyPr/>
        <a:lstStyle/>
        <a:p>
          <a:endParaRPr lang="fr-CH"/>
        </a:p>
      </dgm:t>
    </dgm:pt>
    <dgm:pt modelId="{D63C3718-595D-479B-A550-CAAFBAD3F39C}" type="pres">
      <dgm:prSet presAssocID="{5FDC470E-DFCD-4592-9791-56D87D18F0EC}" presName="node" presStyleLbl="node1" presStyleIdx="2" presStyleCnt="4" custScaleX="195916" custRadScaleRad="91134" custRadScaleInc="909">
        <dgm:presLayoutVars>
          <dgm:bulletEnabled val="1"/>
        </dgm:presLayoutVars>
      </dgm:prSet>
      <dgm:spPr/>
      <dgm:t>
        <a:bodyPr/>
        <a:lstStyle/>
        <a:p>
          <a:endParaRPr lang="fr-CH"/>
        </a:p>
      </dgm:t>
    </dgm:pt>
    <dgm:pt modelId="{4D0EAB0B-FE42-4684-9A6C-CB0CBD395490}" type="pres">
      <dgm:prSet presAssocID="{5FDC470E-DFCD-4592-9791-56D87D18F0EC}" presName="spNode" presStyleCnt="0"/>
      <dgm:spPr/>
    </dgm:pt>
    <dgm:pt modelId="{451EBA18-4A31-4EA5-8F1D-1F81ED5B3013}" type="pres">
      <dgm:prSet presAssocID="{320B6392-0FF2-45C0-9CDC-D3632F6B3C85}" presName="sibTrans" presStyleLbl="sibTrans1D1" presStyleIdx="2" presStyleCnt="4"/>
      <dgm:spPr/>
      <dgm:t>
        <a:bodyPr/>
        <a:lstStyle/>
        <a:p>
          <a:endParaRPr lang="fr-CH"/>
        </a:p>
      </dgm:t>
    </dgm:pt>
    <dgm:pt modelId="{854F880A-343B-4873-8E70-E4DA164E34F9}" type="pres">
      <dgm:prSet presAssocID="{559D77B0-2EAB-434B-BEC9-D457D051A8CD}" presName="node" presStyleLbl="node1" presStyleIdx="3" presStyleCnt="4" custScaleX="167057">
        <dgm:presLayoutVars>
          <dgm:bulletEnabled val="1"/>
        </dgm:presLayoutVars>
      </dgm:prSet>
      <dgm:spPr/>
      <dgm:t>
        <a:bodyPr/>
        <a:lstStyle/>
        <a:p>
          <a:endParaRPr lang="fr-CH"/>
        </a:p>
      </dgm:t>
    </dgm:pt>
    <dgm:pt modelId="{A7AC5758-8863-43BD-B7EE-0A4C8CA549A0}" type="pres">
      <dgm:prSet presAssocID="{559D77B0-2EAB-434B-BEC9-D457D051A8CD}" presName="spNode" presStyleCnt="0"/>
      <dgm:spPr/>
    </dgm:pt>
    <dgm:pt modelId="{0DAAA611-5C0F-4CB1-9F82-54047BD3E88B}" type="pres">
      <dgm:prSet presAssocID="{EE1A61EE-F254-4CB8-9FBF-E4FBCD1859C9}" presName="sibTrans" presStyleLbl="sibTrans1D1" presStyleIdx="3" presStyleCnt="4"/>
      <dgm:spPr/>
      <dgm:t>
        <a:bodyPr/>
        <a:lstStyle/>
        <a:p>
          <a:endParaRPr lang="fr-CH"/>
        </a:p>
      </dgm:t>
    </dgm:pt>
  </dgm:ptLst>
  <dgm:cxnLst>
    <dgm:cxn modelId="{0F684036-FED4-E64A-91A1-0E6217CEE1EA}" type="presOf" srcId="{428E69C0-1D49-437A-A8BE-2F3D6742AE14}" destId="{99C01BB5-C69E-42D2-BD26-FBAB3FC27AE9}" srcOrd="0" destOrd="0" presId="urn:microsoft.com/office/officeart/2005/8/layout/cycle5"/>
    <dgm:cxn modelId="{26CBE056-E9C9-C14D-9CF4-ECCF4AC88BB8}" type="presOf" srcId="{D2CA8A4A-7EB9-4B1F-BF0E-9CD2C65F7E4B}" destId="{AF52AFAD-4FB3-4C82-B257-285F4233AA90}" srcOrd="0" destOrd="0" presId="urn:microsoft.com/office/officeart/2005/8/layout/cycle5"/>
    <dgm:cxn modelId="{AD4FFCEA-F280-9D4A-AED5-D07598DA0D7A}" type="presOf" srcId="{9E2C9CF4-44E1-44C3-BDCE-B0F887D7BC13}" destId="{7347000F-0BC5-42A2-8E7A-4D171AE51083}" srcOrd="0" destOrd="0" presId="urn:microsoft.com/office/officeart/2005/8/layout/cycle5"/>
    <dgm:cxn modelId="{A2BFD7E8-2B7C-4CAE-B737-7236C470EBAE}" srcId="{EBF8701E-EFCF-4A90-8D11-A8A13F2763C0}" destId="{9E2C9CF4-44E1-44C3-BDCE-B0F887D7BC13}" srcOrd="0" destOrd="0" parTransId="{79B9C803-9E7B-4D4C-8513-472E1F4221AD}" sibTransId="{428E69C0-1D49-437A-A8BE-2F3D6742AE14}"/>
    <dgm:cxn modelId="{99726CB5-85CD-B14A-BDE4-B8B8149AEBC6}" type="presOf" srcId="{559D77B0-2EAB-434B-BEC9-D457D051A8CD}" destId="{854F880A-343B-4873-8E70-E4DA164E34F9}" srcOrd="0" destOrd="0" presId="urn:microsoft.com/office/officeart/2005/8/layout/cycle5"/>
    <dgm:cxn modelId="{F8090DCD-6729-ED4C-95FA-8F08BE7255CD}" type="presOf" srcId="{EE1A61EE-F254-4CB8-9FBF-E4FBCD1859C9}" destId="{0DAAA611-5C0F-4CB1-9F82-54047BD3E88B}" srcOrd="0" destOrd="0" presId="urn:microsoft.com/office/officeart/2005/8/layout/cycle5"/>
    <dgm:cxn modelId="{3ADDD34A-F392-834B-9765-44F21D6D14AE}" type="presOf" srcId="{320B6392-0FF2-45C0-9CDC-D3632F6B3C85}" destId="{451EBA18-4A31-4EA5-8F1D-1F81ED5B3013}" srcOrd="0" destOrd="0" presId="urn:microsoft.com/office/officeart/2005/8/layout/cycle5"/>
    <dgm:cxn modelId="{D131646F-C3E2-A248-8159-2038D55DC490}" type="presOf" srcId="{1EBE1422-49E9-4AB8-A5CC-22E90ADCC52B}" destId="{75A46175-41DA-43A2-BB0E-890F70F8FAFE}" srcOrd="0" destOrd="0" presId="urn:microsoft.com/office/officeart/2005/8/layout/cycle5"/>
    <dgm:cxn modelId="{64ACE924-C87D-459C-A0BC-8F30174E1BA3}" srcId="{EBF8701E-EFCF-4A90-8D11-A8A13F2763C0}" destId="{5FDC470E-DFCD-4592-9791-56D87D18F0EC}" srcOrd="2" destOrd="0" parTransId="{C3BF7A7A-8F43-4526-B756-A0432E3F2DF1}" sibTransId="{320B6392-0FF2-45C0-9CDC-D3632F6B3C85}"/>
    <dgm:cxn modelId="{20FC8462-97F5-7B4A-98AE-F8161718CAB9}" type="presOf" srcId="{EBF8701E-EFCF-4A90-8D11-A8A13F2763C0}" destId="{6336A3A2-8D44-4829-BE62-C1F710184A49}" srcOrd="0" destOrd="0" presId="urn:microsoft.com/office/officeart/2005/8/layout/cycle5"/>
    <dgm:cxn modelId="{6F1B6BF9-990D-4C71-B703-41BBD49191E2}" srcId="{EBF8701E-EFCF-4A90-8D11-A8A13F2763C0}" destId="{1EBE1422-49E9-4AB8-A5CC-22E90ADCC52B}" srcOrd="1" destOrd="0" parTransId="{7C5CAE17-9B3B-45AB-900B-17FE047AF640}" sibTransId="{D2CA8A4A-7EB9-4B1F-BF0E-9CD2C65F7E4B}"/>
    <dgm:cxn modelId="{00AE99CC-1809-0544-878C-C39AFCC9A0BD}" type="presOf" srcId="{5FDC470E-DFCD-4592-9791-56D87D18F0EC}" destId="{D63C3718-595D-479B-A550-CAAFBAD3F39C}" srcOrd="0" destOrd="0" presId="urn:microsoft.com/office/officeart/2005/8/layout/cycle5"/>
    <dgm:cxn modelId="{37714E73-DD74-4933-816F-ABC3FFDFB2E7}" srcId="{EBF8701E-EFCF-4A90-8D11-A8A13F2763C0}" destId="{559D77B0-2EAB-434B-BEC9-D457D051A8CD}" srcOrd="3" destOrd="0" parTransId="{118D0C14-8D7D-4E6E-BE28-9CD7F29E8765}" sibTransId="{EE1A61EE-F254-4CB8-9FBF-E4FBCD1859C9}"/>
    <dgm:cxn modelId="{F65D1DDB-7F09-F64D-9A63-1C92702B5C2B}" type="presParOf" srcId="{6336A3A2-8D44-4829-BE62-C1F710184A49}" destId="{7347000F-0BC5-42A2-8E7A-4D171AE51083}" srcOrd="0" destOrd="0" presId="urn:microsoft.com/office/officeart/2005/8/layout/cycle5"/>
    <dgm:cxn modelId="{1426B017-DD37-FF48-BB80-A3D0D2CE0DAA}" type="presParOf" srcId="{6336A3A2-8D44-4829-BE62-C1F710184A49}" destId="{16828F3F-C0D4-4CC6-8943-5C5FE5B2E3FF}" srcOrd="1" destOrd="0" presId="urn:microsoft.com/office/officeart/2005/8/layout/cycle5"/>
    <dgm:cxn modelId="{FB4D8E1A-068D-DD45-B6D1-5838950DF6FC}" type="presParOf" srcId="{6336A3A2-8D44-4829-BE62-C1F710184A49}" destId="{99C01BB5-C69E-42D2-BD26-FBAB3FC27AE9}" srcOrd="2" destOrd="0" presId="urn:microsoft.com/office/officeart/2005/8/layout/cycle5"/>
    <dgm:cxn modelId="{1741D613-CBE7-0040-8095-7DD7F5ACDBF6}" type="presParOf" srcId="{6336A3A2-8D44-4829-BE62-C1F710184A49}" destId="{75A46175-41DA-43A2-BB0E-890F70F8FAFE}" srcOrd="3" destOrd="0" presId="urn:microsoft.com/office/officeart/2005/8/layout/cycle5"/>
    <dgm:cxn modelId="{550068EC-7453-5E4A-B24D-8FD750AE5AF2}" type="presParOf" srcId="{6336A3A2-8D44-4829-BE62-C1F710184A49}" destId="{0628E9C3-2628-4242-849B-12DB3892170F}" srcOrd="4" destOrd="0" presId="urn:microsoft.com/office/officeart/2005/8/layout/cycle5"/>
    <dgm:cxn modelId="{4DB51B7C-7DEF-1142-8A4F-9A705ECC41A2}" type="presParOf" srcId="{6336A3A2-8D44-4829-BE62-C1F710184A49}" destId="{AF52AFAD-4FB3-4C82-B257-285F4233AA90}" srcOrd="5" destOrd="0" presId="urn:microsoft.com/office/officeart/2005/8/layout/cycle5"/>
    <dgm:cxn modelId="{D6E3E38B-7153-FA41-9D6B-A573EE3D8584}" type="presParOf" srcId="{6336A3A2-8D44-4829-BE62-C1F710184A49}" destId="{D63C3718-595D-479B-A550-CAAFBAD3F39C}" srcOrd="6" destOrd="0" presId="urn:microsoft.com/office/officeart/2005/8/layout/cycle5"/>
    <dgm:cxn modelId="{74849C1E-0124-9246-9DCA-2DB0A5BD2809}" type="presParOf" srcId="{6336A3A2-8D44-4829-BE62-C1F710184A49}" destId="{4D0EAB0B-FE42-4684-9A6C-CB0CBD395490}" srcOrd="7" destOrd="0" presId="urn:microsoft.com/office/officeart/2005/8/layout/cycle5"/>
    <dgm:cxn modelId="{27E37B65-8FE1-1D4B-BDAC-9A513C8C122D}" type="presParOf" srcId="{6336A3A2-8D44-4829-BE62-C1F710184A49}" destId="{451EBA18-4A31-4EA5-8F1D-1F81ED5B3013}" srcOrd="8" destOrd="0" presId="urn:microsoft.com/office/officeart/2005/8/layout/cycle5"/>
    <dgm:cxn modelId="{48B624E1-43F6-8146-9B3D-BCC7C176AA52}" type="presParOf" srcId="{6336A3A2-8D44-4829-BE62-C1F710184A49}" destId="{854F880A-343B-4873-8E70-E4DA164E34F9}" srcOrd="9" destOrd="0" presId="urn:microsoft.com/office/officeart/2005/8/layout/cycle5"/>
    <dgm:cxn modelId="{FE63B89A-33A1-3C4B-ADEB-AB770C76FBFE}" type="presParOf" srcId="{6336A3A2-8D44-4829-BE62-C1F710184A49}" destId="{A7AC5758-8863-43BD-B7EE-0A4C8CA549A0}" srcOrd="10" destOrd="0" presId="urn:microsoft.com/office/officeart/2005/8/layout/cycle5"/>
    <dgm:cxn modelId="{C4755DB1-9356-954B-B7EB-64AE6778D710}" type="presParOf" srcId="{6336A3A2-8D44-4829-BE62-C1F710184A49}" destId="{0DAAA611-5C0F-4CB1-9F82-54047BD3E88B}" srcOrd="11" destOrd="0" presId="urn:microsoft.com/office/officeart/2005/8/layout/cycle5"/>
  </dgm:cxnLst>
  <dgm:bg>
    <a:solidFill>
      <a:schemeClr val="bg2"/>
    </a:solid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347000F-0BC5-42A2-8E7A-4D171AE51083}">
      <dsp:nvSpPr>
        <dsp:cNvPr id="0" name=""/>
        <dsp:cNvSpPr/>
      </dsp:nvSpPr>
      <dsp:spPr>
        <a:xfrm>
          <a:off x="2811915" y="134073"/>
          <a:ext cx="2703021" cy="935829"/>
        </a:xfrm>
        <a:prstGeom prst="roundRect">
          <a:avLst/>
        </a:prstGeom>
        <a:solidFill>
          <a:schemeClr val="accent4"/>
        </a:solidFill>
        <a:ln w="25400" cap="flat" cmpd="sng"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ar-LB" sz="2600" kern="1200" dirty="0" smtClean="0"/>
            <a:t>التطبيق</a:t>
          </a:r>
          <a:endParaRPr lang="fr-CH" sz="2600" kern="1200" dirty="0"/>
        </a:p>
      </dsp:txBody>
      <dsp:txXfrm>
        <a:off x="2811915" y="134073"/>
        <a:ext cx="2703021" cy="935829"/>
      </dsp:txXfrm>
    </dsp:sp>
    <dsp:sp modelId="{99C01BB5-C69E-42D2-BD26-FBAB3FC27AE9}">
      <dsp:nvSpPr>
        <dsp:cNvPr id="0" name=""/>
        <dsp:cNvSpPr/>
      </dsp:nvSpPr>
      <dsp:spPr>
        <a:xfrm>
          <a:off x="2387130" y="878096"/>
          <a:ext cx="3094108" cy="3094108"/>
        </a:xfrm>
        <a:custGeom>
          <a:avLst/>
          <a:gdLst/>
          <a:ahLst/>
          <a:cxnLst/>
          <a:rect l="0" t="0" r="0" b="0"/>
          <a:pathLst>
            <a:path>
              <a:moveTo>
                <a:pt x="2414714" y="266217"/>
              </a:moveTo>
              <a:arcTo wR="1547054" hR="1547054" stAng="18246861" swAng="964770"/>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5A46175-41DA-43A2-BB0E-890F70F8FAFE}">
      <dsp:nvSpPr>
        <dsp:cNvPr id="0" name=""/>
        <dsp:cNvSpPr/>
      </dsp:nvSpPr>
      <dsp:spPr>
        <a:xfrm>
          <a:off x="4527243" y="1548309"/>
          <a:ext cx="2396760" cy="935829"/>
        </a:xfrm>
        <a:prstGeom prst="roundRect">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ar-LB" sz="2600" kern="1200" dirty="0" smtClean="0"/>
            <a:t>قياس التقدّم</a:t>
          </a:r>
          <a:endParaRPr lang="fr-CH" sz="2600" kern="1200" dirty="0"/>
        </a:p>
      </dsp:txBody>
      <dsp:txXfrm>
        <a:off x="4527243" y="1548309"/>
        <a:ext cx="2396760" cy="935829"/>
      </dsp:txXfrm>
    </dsp:sp>
    <dsp:sp modelId="{AF52AFAD-4FB3-4C82-B257-285F4233AA90}">
      <dsp:nvSpPr>
        <dsp:cNvPr id="0" name=""/>
        <dsp:cNvSpPr/>
      </dsp:nvSpPr>
      <dsp:spPr>
        <a:xfrm>
          <a:off x="2389471" y="58588"/>
          <a:ext cx="3094108" cy="3094108"/>
        </a:xfrm>
        <a:custGeom>
          <a:avLst/>
          <a:gdLst/>
          <a:ahLst/>
          <a:cxnLst/>
          <a:rect l="0" t="0" r="0" b="0"/>
          <a:pathLst>
            <a:path>
              <a:moveTo>
                <a:pt x="2735185" y="2537873"/>
              </a:moveTo>
              <a:arcTo wR="1547054" hR="1547054" stAng="2389546" swAng="954458"/>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63C3718-595D-479B-A550-CAAFBAD3F39C}">
      <dsp:nvSpPr>
        <dsp:cNvPr id="0" name=""/>
        <dsp:cNvSpPr/>
      </dsp:nvSpPr>
      <dsp:spPr>
        <a:xfrm>
          <a:off x="2761520" y="2958185"/>
          <a:ext cx="2820677" cy="935829"/>
        </a:xfrm>
        <a:prstGeom prst="roundRect">
          <a:avLst/>
        </a:prstGeom>
        <a:solidFill>
          <a:schemeClr val="accent1"/>
        </a:solidFill>
        <a:ln w="2540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ar-LB" sz="2600" kern="1200" dirty="0" smtClean="0"/>
            <a:t>تحديد العقبات والنواقص</a:t>
          </a:r>
          <a:endParaRPr lang="fr-CH" sz="2600" kern="1200" dirty="0"/>
        </a:p>
      </dsp:txBody>
      <dsp:txXfrm>
        <a:off x="2761520" y="2958185"/>
        <a:ext cx="2820677" cy="935829"/>
      </dsp:txXfrm>
    </dsp:sp>
    <dsp:sp modelId="{451EBA18-4A31-4EA5-8F1D-1F81ED5B3013}">
      <dsp:nvSpPr>
        <dsp:cNvPr id="0" name=""/>
        <dsp:cNvSpPr/>
      </dsp:nvSpPr>
      <dsp:spPr>
        <a:xfrm>
          <a:off x="2871919" y="62682"/>
          <a:ext cx="3094108" cy="3094108"/>
        </a:xfrm>
        <a:custGeom>
          <a:avLst/>
          <a:gdLst/>
          <a:ahLst/>
          <a:cxnLst/>
          <a:rect l="0" t="0" r="0" b="0"/>
          <a:pathLst>
            <a:path>
              <a:moveTo>
                <a:pt x="669619" y="2821214"/>
              </a:moveTo>
              <a:arcTo wR="1547054" hR="1547054" stAng="7473166" swAng="949812"/>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854F880A-343B-4873-8E70-E4DA164E34F9}">
      <dsp:nvSpPr>
        <dsp:cNvPr id="0" name=""/>
        <dsp:cNvSpPr/>
      </dsp:nvSpPr>
      <dsp:spPr>
        <a:xfrm>
          <a:off x="1428923" y="1548309"/>
          <a:ext cx="2405183" cy="935829"/>
        </a:xfrm>
        <a:prstGeom prst="roundRect">
          <a:avLst/>
        </a:prstGeom>
        <a:solidFill>
          <a:schemeClr val="accent2"/>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ar-LB" sz="2600" kern="1200" dirty="0" smtClean="0"/>
            <a:t>التقييم</a:t>
          </a:r>
          <a:endParaRPr lang="fr-CH" sz="2600" kern="1200" dirty="0"/>
        </a:p>
      </dsp:txBody>
      <dsp:txXfrm>
        <a:off x="1428923" y="1548309"/>
        <a:ext cx="2405183" cy="935829"/>
      </dsp:txXfrm>
    </dsp:sp>
    <dsp:sp modelId="{0DAAA611-5C0F-4CB1-9F82-54047BD3E88B}">
      <dsp:nvSpPr>
        <dsp:cNvPr id="0" name=""/>
        <dsp:cNvSpPr/>
      </dsp:nvSpPr>
      <dsp:spPr>
        <a:xfrm>
          <a:off x="2872192" y="868847"/>
          <a:ext cx="3094108" cy="3094108"/>
        </a:xfrm>
        <a:custGeom>
          <a:avLst/>
          <a:gdLst/>
          <a:ahLst/>
          <a:cxnLst/>
          <a:rect l="0" t="0" r="0" b="0"/>
          <a:pathLst>
            <a:path>
              <a:moveTo>
                <a:pt x="350486" y="566440"/>
              </a:moveTo>
              <a:arcTo wR="1547054" hR="1547054" stAng="13160123" swAng="954228"/>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7" name="Rectangle 3"/>
          <p:cNvSpPr>
            <a:spLocks noGrp="1" noChangeArrowheads="1"/>
          </p:cNvSpPr>
          <p:nvPr>
            <p:ph type="dt" sz="quarter"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en-GB"/>
          </a:p>
        </p:txBody>
      </p:sp>
      <p:sp>
        <p:nvSpPr>
          <p:cNvPr id="72708" name="Rectangle 4"/>
          <p:cNvSpPr>
            <a:spLocks noGrp="1" noChangeArrowheads="1"/>
          </p:cNvSpPr>
          <p:nvPr>
            <p:ph type="ftr" sz="quarter" idx="2"/>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9" name="Rectangle 5"/>
          <p:cNvSpPr>
            <a:spLocks noGrp="1" noChangeArrowheads="1"/>
          </p:cNvSpPr>
          <p:nvPr>
            <p:ph type="sldNum" sz="quarter" idx="3"/>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92255FE-7C72-444E-A121-40E0F97E5A9F}" type="slidenum">
              <a:rPr lang="en-GB"/>
              <a:pPr>
                <a:defRPr/>
              </a:pPr>
              <a:t>‹#›</a:t>
            </a:fld>
            <a:endParaRPr lang="en-GB"/>
          </a:p>
        </p:txBody>
      </p:sp>
    </p:spTree>
    <p:extLst>
      <p:ext uri="{BB962C8B-B14F-4D97-AF65-F5344CB8AC3E}">
        <p14:creationId xmlns="" xmlns:p14="http://schemas.microsoft.com/office/powerpoint/2010/main" val="929877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1"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it-IT"/>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94213"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it-IT" noProof="0" smtClean="0"/>
              <a:t>Click to edit Master text styles</a:t>
            </a:r>
          </a:p>
          <a:p>
            <a:pPr lvl="1"/>
            <a:r>
              <a:rPr lang="it-IT" noProof="0" smtClean="0"/>
              <a:t>Second level</a:t>
            </a:r>
          </a:p>
          <a:p>
            <a:pPr lvl="2"/>
            <a:r>
              <a:rPr lang="it-IT" noProof="0" smtClean="0"/>
              <a:t>Third level</a:t>
            </a:r>
          </a:p>
          <a:p>
            <a:pPr lvl="3"/>
            <a:r>
              <a:rPr lang="it-IT" noProof="0" smtClean="0"/>
              <a:t>Fourth level</a:t>
            </a:r>
          </a:p>
          <a:p>
            <a:pPr lvl="4"/>
            <a:r>
              <a:rPr lang="it-IT" noProof="0" smtClean="0"/>
              <a:t>Fifth level</a:t>
            </a:r>
          </a:p>
        </p:txBody>
      </p:sp>
      <p:sp>
        <p:nvSpPr>
          <p:cNvPr id="94214"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5"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E071851-DCB3-614D-976F-C0A71FEC46E3}" type="slidenum">
              <a:rPr lang="it-IT"/>
              <a:pPr>
                <a:defRPr/>
              </a:pPr>
              <a:t>‹#›</a:t>
            </a:fld>
            <a:endParaRPr lang="it-IT"/>
          </a:p>
        </p:txBody>
      </p:sp>
    </p:spTree>
    <p:extLst>
      <p:ext uri="{BB962C8B-B14F-4D97-AF65-F5344CB8AC3E}">
        <p14:creationId xmlns="" xmlns:p14="http://schemas.microsoft.com/office/powerpoint/2010/main" val="5790518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TextEdit="1"/>
          </p:cNvSpPr>
          <p:nvPr>
            <p:ph type="sldImg"/>
          </p:nvPr>
        </p:nvSpPr>
        <p:spPr>
          <a:ln/>
        </p:spPr>
      </p:sp>
      <p:sp>
        <p:nvSpPr>
          <p:cNvPr id="21506" name="Rectangle 3"/>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just">
              <a:lnSpc>
                <a:spcPct val="107000"/>
              </a:lnSpc>
              <a:spcAft>
                <a:spcPts val="800"/>
              </a:spcAft>
            </a:pPr>
            <a:endParaRPr lang="fr-FR" altLang="ja-JP" sz="1100" dirty="0">
              <a:latin typeface="Calibri" charset="0"/>
              <a:ea typeface="MS PGothic" charset="0"/>
            </a:endParaRPr>
          </a:p>
        </p:txBody>
      </p:sp>
      <p:sp>
        <p:nvSpPr>
          <p:cNvPr id="2" name="Espace réservé du pied de page 1"/>
          <p:cNvSpPr>
            <a:spLocks noGrp="1"/>
          </p:cNvSpPr>
          <p:nvPr>
            <p:ph type="ftr" sz="quarter" idx="4"/>
          </p:nvPr>
        </p:nvSpPr>
        <p:spPr/>
        <p:txBody>
          <a:bodyPr/>
          <a:lstStyle/>
          <a:p>
            <a:pPr>
              <a:defRPr/>
            </a:pPr>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fr-CH">
              <a:latin typeface="Arial" charset="0"/>
              <a:ea typeface="MS PGothic" charset="0"/>
            </a:endParaRPr>
          </a:p>
        </p:txBody>
      </p:sp>
      <p:sp>
        <p:nvSpPr>
          <p:cNvPr id="75780"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fld id="{E84A25D7-592C-F84A-BD03-FB0056D60BD6}" type="slidenum">
              <a:rPr lang="it-IT"/>
              <a:pPr/>
              <a:t>10</a:t>
            </a:fld>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Espace réservé de l'image des diapositives 1"/>
          <p:cNvSpPr>
            <a:spLocks noGrp="1" noRot="1" noChangeAspect="1" noTextEdit="1"/>
          </p:cNvSpPr>
          <p:nvPr>
            <p:ph type="sldImg"/>
          </p:nvPr>
        </p:nvSpPr>
        <p:spPr>
          <a:ln/>
        </p:spPr>
      </p:sp>
      <p:sp>
        <p:nvSpPr>
          <p:cNvPr id="48130"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a:defRPr/>
            </a:pPr>
            <a:endParaRPr lang="en-GB" dirty="0">
              <a:latin typeface="Arial" charset="0"/>
              <a:ea typeface="ＭＳ Ｐゴシック" charset="0"/>
              <a:cs typeface="ＭＳ Ｐゴシック" charset="0"/>
            </a:endParaRPr>
          </a:p>
        </p:txBody>
      </p:sp>
      <p:sp>
        <p:nvSpPr>
          <p:cNvPr id="48131"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275DD205-87FA-B24C-B97B-66325A937387}" type="slidenum">
              <a:rPr lang="it-IT" sz="1200"/>
              <a:pPr/>
              <a:t>11</a:t>
            </a:fld>
            <a:endParaRPr lang="it-IT"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dirty="0" smtClean="0">
                <a:latin typeface="Arial" charset="0"/>
                <a:ea typeface="MS PGothic" charset="0"/>
              </a:rPr>
              <a:t>الأهداف المعلنة للسياسات حول المهجرين في أرض الصومال</a:t>
            </a:r>
            <a:r>
              <a:rPr lang="ar-LB" baseline="0" dirty="0" smtClean="0">
                <a:latin typeface="Arial" charset="0"/>
                <a:ea typeface="MS PGothic" charset="0"/>
              </a:rPr>
              <a:t> أو اليمن.</a:t>
            </a:r>
          </a:p>
          <a:p>
            <a:pPr algn="r" rtl="1"/>
            <a:endParaRPr lang="ar-LB" baseline="0" dirty="0" smtClean="0">
              <a:latin typeface="Arial" charset="0"/>
              <a:ea typeface="MS PGothic" charset="0"/>
            </a:endParaRPr>
          </a:p>
          <a:p>
            <a:pPr algn="r" rtl="1"/>
            <a:r>
              <a:rPr lang="ar-LB" baseline="0" dirty="0" smtClean="0">
                <a:latin typeface="Arial" charset="0"/>
                <a:ea typeface="MS PGothic" charset="0"/>
              </a:rPr>
              <a:t>إنّها مسألة حوكمة: يعني تطبيق أداة وطنية حول المهجّرين التأسيس لبيئة مؤاتية لتحقيق أهداف الأداة. سيتم تحديد النشاطات المطلوبة على أساس تقييم عميق للحاجات والأولويات. يجب توفّر القدرات الملائمة. كما يجب مقارنة الأداء بالغايات.</a:t>
            </a:r>
          </a:p>
          <a:p>
            <a:pPr algn="r" rtl="1"/>
            <a:endParaRPr lang="ar-LB" dirty="0" smtClean="0">
              <a:latin typeface="Arial" charset="0"/>
              <a:ea typeface="MS PGothic" charset="0"/>
            </a:endParaRPr>
          </a:p>
          <a:p>
            <a:pPr algn="r" rtl="1"/>
            <a:r>
              <a:rPr lang="ar-LB" dirty="0" smtClean="0">
                <a:latin typeface="Arial" charset="0"/>
                <a:ea typeface="MS PGothic" charset="0"/>
              </a:rPr>
              <a:t>في بعض الاحيان، قد يبدأ التطبيق خلال مرحلة الإعتماد، في خطوة لزيادة الدعم للإعتماد.</a:t>
            </a:r>
          </a:p>
          <a:p>
            <a:endParaRPr lang="fr-CH" dirty="0">
              <a:latin typeface="Arial" charset="0"/>
              <a:ea typeface="MS PGothic" charset="0"/>
            </a:endParaRPr>
          </a:p>
        </p:txBody>
      </p:sp>
      <p:sp>
        <p:nvSpPr>
          <p:cNvPr id="46084"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fld id="{57047063-89C1-B64A-A2FF-157CAB5F3676}" type="slidenum">
              <a:rPr lang="it-IT"/>
              <a:pPr/>
              <a:t>2</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egnaposto immagine diapositiva 1"/>
          <p:cNvSpPr>
            <a:spLocks noGrp="1" noRot="1" noChangeAspect="1" noTextEdit="1"/>
          </p:cNvSpPr>
          <p:nvPr>
            <p:ph type="sldImg"/>
          </p:nvPr>
        </p:nvSpPr>
        <p:spPr>
          <a:ln/>
        </p:spPr>
      </p:sp>
      <p:sp>
        <p:nvSpPr>
          <p:cNvPr id="48131" name="Segnaposto note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dirty="0" smtClean="0">
                <a:latin typeface="Arial" charset="0"/>
                <a:ea typeface="MS PGothic" charset="0"/>
              </a:rPr>
              <a:t>يجري تطبيق الأداة الوطنية على مراحل.</a:t>
            </a:r>
            <a:r>
              <a:rPr lang="ar-LB" baseline="0" dirty="0" smtClean="0">
                <a:latin typeface="Arial" charset="0"/>
                <a:ea typeface="MS PGothic" charset="0"/>
              </a:rPr>
              <a:t> لذا فهو يتطلب تخطيطًا دقيقًا.</a:t>
            </a:r>
          </a:p>
          <a:p>
            <a:pPr algn="r" rtl="1"/>
            <a:endParaRPr lang="ar-LB" baseline="0" dirty="0" smtClean="0">
              <a:latin typeface="Arial" charset="0"/>
              <a:ea typeface="MS PGothic" charset="0"/>
            </a:endParaRPr>
          </a:p>
          <a:p>
            <a:pPr algn="r" rtl="1">
              <a:buFontTx/>
              <a:buChar char="-"/>
            </a:pPr>
            <a:r>
              <a:rPr lang="ar-LB" baseline="0" dirty="0" smtClean="0">
                <a:latin typeface="Arial" charset="0"/>
                <a:ea typeface="MS PGothic" charset="0"/>
              </a:rPr>
              <a:t>يشكّل التنسيق والتعاون بين المعنيين الوطنيين والدوليين ضرورة، بما في ذلك مع الجهات المانحة.</a:t>
            </a:r>
          </a:p>
          <a:p>
            <a:pPr algn="r" rtl="1">
              <a:buFontTx/>
              <a:buChar char="-"/>
            </a:pPr>
            <a:endParaRPr lang="ar-LB" baseline="0" dirty="0" smtClean="0">
              <a:latin typeface="Arial" charset="0"/>
              <a:ea typeface="MS PGothic" charset="0"/>
            </a:endParaRPr>
          </a:p>
          <a:p>
            <a:pPr algn="r" rtl="1">
              <a:buFontTx/>
              <a:buChar char="-"/>
            </a:pPr>
            <a:r>
              <a:rPr lang="ar-LB" baseline="0" dirty="0" smtClean="0">
                <a:latin typeface="Arial" charset="0"/>
                <a:ea typeface="MS PGothic" charset="0"/>
              </a:rPr>
              <a:t>يجب تخصيص الموارد المالية الضرورية. من أجل ضمان الموارد المناسبة، يجب إطلاق جمع الأموال والإتصال بالجهات المانحة في أوّل فرصة ممكنة. يحتاج المانحون إلى رؤية أهمية الآلية والمشاركة في اتخاذ القرارات المؤدّية إلى التطبيق.</a:t>
            </a:r>
          </a:p>
          <a:p>
            <a:pPr algn="r" rtl="1">
              <a:buFontTx/>
              <a:buChar char="-"/>
            </a:pPr>
            <a:endParaRPr lang="ar-LB" baseline="0" dirty="0" smtClean="0">
              <a:latin typeface="Arial" charset="0"/>
              <a:ea typeface="MS PGothic" charset="0"/>
            </a:endParaRPr>
          </a:p>
          <a:p>
            <a:pPr algn="r" rtl="1">
              <a:buFontTx/>
              <a:buChar char="-"/>
            </a:pPr>
            <a:r>
              <a:rPr lang="ar-LB" baseline="0" dirty="0" smtClean="0">
                <a:latin typeface="Arial" charset="0"/>
                <a:ea typeface="MS PGothic" charset="0"/>
              </a:rPr>
              <a:t>يجب إطلاق نشاطات تحسّن من المعرفة ومن القدرات. يجب توضيح المفاهيم الأساسية ووضع قاعدة مشتركة للعمل. قد يعني ذلك بناء القدرات، والتدريب، والنشر، والتوعية.</a:t>
            </a:r>
          </a:p>
          <a:p>
            <a:pPr algn="r" rtl="1">
              <a:buFontTx/>
              <a:buChar char="-"/>
            </a:pPr>
            <a:endParaRPr lang="ar-LB" baseline="0" dirty="0" smtClean="0">
              <a:latin typeface="Arial" charset="0"/>
              <a:ea typeface="MS PGothic" charset="0"/>
            </a:endParaRPr>
          </a:p>
          <a:p>
            <a:pPr algn="r" rtl="1">
              <a:buFontTx/>
              <a:buChar char="-"/>
            </a:pPr>
            <a:r>
              <a:rPr lang="ar-LB" baseline="0" dirty="0" smtClean="0">
                <a:latin typeface="Arial" charset="0"/>
                <a:ea typeface="MS PGothic" charset="0"/>
              </a:rPr>
              <a:t>يجب إجراء التشخيص وجمع البيانات بشكل دوري من أجل رسم صورة حول تطوّر حال التهجير وربطها بالتخطيط لنشاطات التطبيق.</a:t>
            </a:r>
          </a:p>
          <a:p>
            <a:pPr algn="r" rtl="1">
              <a:buFontTx/>
              <a:buChar char="-"/>
            </a:pPr>
            <a:endParaRPr lang="ar-LB" baseline="0" dirty="0" smtClean="0">
              <a:latin typeface="Arial" charset="0"/>
              <a:ea typeface="MS PGothic" charset="0"/>
            </a:endParaRPr>
          </a:p>
          <a:p>
            <a:pPr algn="r" rtl="1">
              <a:buFontTx/>
              <a:buChar char="-"/>
            </a:pPr>
            <a:r>
              <a:rPr lang="ar-LB" dirty="0" smtClean="0">
                <a:latin typeface="Arial" charset="0"/>
                <a:ea typeface="MS PGothic" charset="0"/>
              </a:rPr>
              <a:t>يجب تحديد العوائق للتطبيق ومعالجتها</a:t>
            </a:r>
            <a:r>
              <a:rPr lang="ar-LB" baseline="0" dirty="0" smtClean="0">
                <a:latin typeface="Arial" charset="0"/>
                <a:ea typeface="MS PGothic" charset="0"/>
              </a:rPr>
              <a:t> سريعًا. إنّ المراقبة والتقييم الدائمين ضروريان.</a:t>
            </a:r>
          </a:p>
          <a:p>
            <a:pPr algn="r" rtl="1">
              <a:buFontTx/>
              <a:buChar char="-"/>
            </a:pPr>
            <a:endParaRPr lang="ar-LB" baseline="0" dirty="0" smtClean="0">
              <a:latin typeface="Arial" charset="0"/>
              <a:ea typeface="MS PGothic" charset="0"/>
            </a:endParaRPr>
          </a:p>
          <a:p>
            <a:pPr algn="r" rtl="1">
              <a:buFontTx/>
              <a:buChar char="-"/>
            </a:pPr>
            <a:r>
              <a:rPr lang="ar-LB" baseline="0" dirty="0" smtClean="0">
                <a:latin typeface="Arial" charset="0"/>
                <a:ea typeface="MS PGothic" charset="0"/>
              </a:rPr>
              <a:t>في يونيو/حزيران 2013، اعتمد اليمن سياسة وطنية تتناول جميع أسباب التهجير وتؤمّن إطارًا شاملاً للرد. غير أنّ نجاح المبادرة سيعتمد على التطبيق، والتحسينات على الجبهة السياسية والأمنية وعلى استمرارية دعم الجهات المانحة. يشكّل ضعف الدولة على مستوى القدرات وندرة الموارد عوائق مهمّة.</a:t>
            </a:r>
            <a:endParaRPr lang="it-IT" dirty="0">
              <a:latin typeface="Arial" charset="0"/>
              <a:ea typeface="MS PGothic" charset="0"/>
            </a:endParaRPr>
          </a:p>
        </p:txBody>
      </p:sp>
      <p:sp>
        <p:nvSpPr>
          <p:cNvPr id="48132" name="Segnaposto numero diapositiva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fld id="{110FE037-D94D-6349-A151-B77F79B4B1B3}" type="slidenum">
              <a:rPr lang="it-IT"/>
              <a:pPr/>
              <a:t>3</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xfrm>
            <a:off x="2405063" y="641350"/>
            <a:ext cx="2095500" cy="1571625"/>
          </a:xfrm>
          <a:ln/>
        </p:spPr>
      </p:sp>
      <p:sp>
        <p:nvSpPr>
          <p:cNvPr id="23554" name="Rectangle 3"/>
          <p:cNvSpPr>
            <a:spLocks noGrp="1" noChangeArrowheads="1"/>
          </p:cNvSpPr>
          <p:nvPr>
            <p:ph type="body" idx="1"/>
          </p:nvPr>
        </p:nvSpPr>
        <p:spPr>
          <a:xfrm>
            <a:off x="914400" y="2466975"/>
            <a:ext cx="5029200" cy="599122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algn="r" rtl="1"/>
            <a:r>
              <a:rPr lang="ar-LB" dirty="0" smtClean="0">
                <a:latin typeface="Arial" charset="0"/>
                <a:ea typeface="MS PGothic" charset="0"/>
              </a:rPr>
              <a:t>على المرجعية التي</a:t>
            </a:r>
            <a:r>
              <a:rPr lang="ar-LB" baseline="0" dirty="0" smtClean="0">
                <a:latin typeface="Arial" charset="0"/>
                <a:ea typeface="MS PGothic" charset="0"/>
              </a:rPr>
              <a:t>  وقع عليها الإختيار أن تتمتّع بالقدرة على الريادة والإشراف على الآلية.</a:t>
            </a:r>
          </a:p>
          <a:p>
            <a:pPr algn="r" rtl="1"/>
            <a:endParaRPr lang="ar-LB" baseline="0" dirty="0" smtClean="0">
              <a:latin typeface="Arial" charset="0"/>
              <a:ea typeface="MS PGothic" charset="0"/>
            </a:endParaRPr>
          </a:p>
          <a:p>
            <a:pPr algn="r" rtl="1"/>
            <a:r>
              <a:rPr lang="ar-LB" baseline="0" dirty="0" smtClean="0">
                <a:latin typeface="Arial" charset="0"/>
                <a:ea typeface="MS PGothic" charset="0"/>
              </a:rPr>
              <a:t>يجب تحديد مصادر التمويل وتخصيص الموارد اللازمة</a:t>
            </a:r>
          </a:p>
          <a:p>
            <a:pPr algn="r" rtl="1"/>
            <a:endParaRPr lang="ar-LB" baseline="0" dirty="0" smtClean="0">
              <a:latin typeface="Arial" charset="0"/>
              <a:ea typeface="MS PGothic" charset="0"/>
            </a:endParaRPr>
          </a:p>
          <a:p>
            <a:pPr algn="r" rtl="1"/>
            <a:r>
              <a:rPr lang="ar-LB" baseline="0" dirty="0" smtClean="0">
                <a:latin typeface="Arial" charset="0"/>
                <a:ea typeface="MS PGothic" charset="0"/>
              </a:rPr>
              <a:t>يجب تأمين التنسيق والتعاون بين اللاعبين الإقليميين والوطنيين والدوليين، خاصة في ظل نقص في القدرات والموارد على المتسوى الوطني.</a:t>
            </a:r>
          </a:p>
          <a:p>
            <a:pPr algn="r" rtl="1"/>
            <a:endParaRPr lang="ar-LB" baseline="0" dirty="0" smtClean="0">
              <a:latin typeface="Arial" charset="0"/>
              <a:ea typeface="MS PGothic" charset="0"/>
            </a:endParaRPr>
          </a:p>
          <a:p>
            <a:pPr algn="r" rtl="1"/>
            <a:r>
              <a:rPr lang="ar-LB" b="1" baseline="0" dirty="0" smtClean="0">
                <a:latin typeface="Arial" charset="0"/>
                <a:ea typeface="MS PGothic" charset="0"/>
              </a:rPr>
              <a:t>تحذير! </a:t>
            </a:r>
            <a:r>
              <a:rPr lang="ar-LB" b="0" baseline="0" dirty="0" smtClean="0">
                <a:latin typeface="Arial" charset="0"/>
                <a:ea typeface="MS PGothic" charset="0"/>
              </a:rPr>
              <a:t>لا يشكّل اعتماد أداة جديدة هدفًا بحدّ ذاته. قد يكون هناك حاجة لمستند ثان عملي أكثر كاستراتيجية او خطّة عمل من أجل ضمان تحقيق أهداف الأداة.</a:t>
            </a:r>
          </a:p>
          <a:p>
            <a:pPr algn="r" rtl="1"/>
            <a:endParaRPr lang="ar-LB" b="0" baseline="0" dirty="0" smtClean="0">
              <a:latin typeface="Arial" charset="0"/>
              <a:ea typeface="MS PGothic" charset="0"/>
            </a:endParaRPr>
          </a:p>
          <a:p>
            <a:pPr algn="r" rtl="1"/>
            <a:r>
              <a:rPr lang="ar-LB" b="0" baseline="0" dirty="0" smtClean="0">
                <a:latin typeface="Arial" charset="0"/>
                <a:ea typeface="MS PGothic" charset="0"/>
              </a:rPr>
              <a:t>كما قد تكون المحافظة على الدفع السياسي خلف آليتي الصياغة والتطبيق ضرورة، إذ هناك عدد من العوامل قد يؤدّي إلى المساس به. في كينيا، على سبيل المثال، قد لا يحظى قانون فردي (اقتراح قانون مقدّم من قبل مشرّع لا يعمل باسم السلطة التنفيذية) بالدعم الكافي من المؤسسة المسؤولة عن تطبيقه. قد تشكّل الإنتخابات مشكلة، إن من جهة الإهتمام الذي تحظى به الحملات الإنتخابية ما يصرف النظر عن مسائل أخرى، أو من جهة امتلاك السلطات المنتخبة حديثًا أولويات مختلفة.</a:t>
            </a:r>
          </a:p>
          <a:p>
            <a:pPr algn="r" rtl="1"/>
            <a:endParaRPr lang="en-GB" dirty="0" smtClean="0">
              <a:latin typeface="Arial" charset="0"/>
              <a:ea typeface="MS PGothic" charset="0"/>
            </a:endParaRPr>
          </a:p>
          <a:p>
            <a:endParaRPr lang="en-GB" dirty="0">
              <a:latin typeface="Arial" charset="0"/>
              <a:ea typeface="MS PGothic"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xfrm>
            <a:off x="2405063" y="641350"/>
            <a:ext cx="2095500" cy="1571625"/>
          </a:xfrm>
          <a:ln/>
        </p:spPr>
      </p:sp>
      <p:sp>
        <p:nvSpPr>
          <p:cNvPr id="23554" name="Rectangle 3"/>
          <p:cNvSpPr>
            <a:spLocks noGrp="1" noChangeArrowheads="1"/>
          </p:cNvSpPr>
          <p:nvPr>
            <p:ph type="body" idx="1"/>
          </p:nvPr>
        </p:nvSpPr>
        <p:spPr>
          <a:xfrm>
            <a:off x="914400" y="2466975"/>
            <a:ext cx="5029200" cy="599122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algn="r" rtl="1"/>
            <a:r>
              <a:rPr lang="ar-LB" dirty="0" smtClean="0">
                <a:latin typeface="Arial" charset="0"/>
                <a:ea typeface="MS PGothic" charset="0"/>
              </a:rPr>
              <a:t>ملخّص:</a:t>
            </a:r>
          </a:p>
          <a:p>
            <a:pPr algn="r" rtl="1"/>
            <a:endParaRPr lang="ar-LB" dirty="0" smtClean="0">
              <a:latin typeface="Arial" charset="0"/>
              <a:ea typeface="MS PGothic" charset="0"/>
            </a:endParaRPr>
          </a:p>
          <a:p>
            <a:pPr algn="r" rtl="1"/>
            <a:r>
              <a:rPr lang="ar-LB" b="1" dirty="0" smtClean="0">
                <a:latin typeface="Arial" charset="0"/>
                <a:ea typeface="MS PGothic" charset="0"/>
              </a:rPr>
              <a:t>من</a:t>
            </a:r>
            <a:r>
              <a:rPr lang="ar-LB" b="0" baseline="0" dirty="0" smtClean="0">
                <a:latin typeface="Arial" charset="0"/>
                <a:ea typeface="MS PGothic" charset="0"/>
              </a:rPr>
              <a:t> هو المسؤول عن تطبيق الأداة الوطنية؟</a:t>
            </a:r>
          </a:p>
          <a:p>
            <a:pPr algn="r" rtl="1"/>
            <a:r>
              <a:rPr lang="ar-LB" b="1" baseline="0" dirty="0" smtClean="0">
                <a:latin typeface="Arial" charset="0"/>
                <a:ea typeface="MS PGothic" charset="0"/>
              </a:rPr>
              <a:t>ما </a:t>
            </a:r>
            <a:r>
              <a:rPr lang="ar-LB" b="0" baseline="0" dirty="0" smtClean="0">
                <a:latin typeface="Arial" charset="0"/>
                <a:ea typeface="MS PGothic" charset="0"/>
              </a:rPr>
              <a:t>هي النشاطات الخاصة الواجب إطلاقها بالتوافق مع الأولويات المختارة؟</a:t>
            </a:r>
          </a:p>
          <a:p>
            <a:pPr algn="r" rtl="1"/>
            <a:r>
              <a:rPr lang="ar-LB" b="1" baseline="0" dirty="0" smtClean="0">
                <a:latin typeface="Arial" charset="0"/>
                <a:ea typeface="MS PGothic" charset="0"/>
              </a:rPr>
              <a:t>أين</a:t>
            </a:r>
            <a:r>
              <a:rPr lang="ar-LB" b="0" baseline="0" dirty="0" smtClean="0">
                <a:latin typeface="Arial" charset="0"/>
                <a:ea typeface="MS PGothic" charset="0"/>
              </a:rPr>
              <a:t> ستجري النشاطات؟</a:t>
            </a:r>
          </a:p>
          <a:p>
            <a:pPr algn="r" rtl="1"/>
            <a:r>
              <a:rPr lang="ar-LB" b="1" baseline="0" dirty="0" smtClean="0">
                <a:latin typeface="Arial" charset="0"/>
                <a:ea typeface="MS PGothic" charset="0"/>
              </a:rPr>
              <a:t>متى </a:t>
            </a:r>
            <a:r>
              <a:rPr lang="ar-LB" b="0" baseline="0" dirty="0" smtClean="0">
                <a:latin typeface="Arial" charset="0"/>
                <a:ea typeface="MS PGothic" charset="0"/>
              </a:rPr>
              <a:t>تنطلق المراحل المتعدّدة لآلية التطبيق؟</a:t>
            </a:r>
            <a:endParaRPr lang="ar-LB" b="1" baseline="0" dirty="0" smtClean="0">
              <a:latin typeface="Arial" charset="0"/>
              <a:ea typeface="MS PGothic" charset="0"/>
            </a:endParaRPr>
          </a:p>
          <a:p>
            <a:pPr algn="r" rtl="1"/>
            <a:r>
              <a:rPr lang="ar-LB" b="1" baseline="0" dirty="0" smtClean="0">
                <a:latin typeface="Arial" charset="0"/>
                <a:ea typeface="MS PGothic" charset="0"/>
              </a:rPr>
              <a:t>ما هي الأموال</a:t>
            </a:r>
            <a:r>
              <a:rPr lang="ar-LB" b="0" baseline="0" dirty="0" smtClean="0">
                <a:latin typeface="Arial" charset="0"/>
                <a:ea typeface="MS PGothic" charset="0"/>
              </a:rPr>
              <a:t> المخصصة للنشاطات الخاصة وكيف سيتم تأمينها؟</a:t>
            </a:r>
          </a:p>
          <a:p>
            <a:pPr algn="r" rtl="1"/>
            <a:r>
              <a:rPr lang="ar-LB" b="1" baseline="0" dirty="0" smtClean="0">
                <a:latin typeface="Arial" charset="0"/>
                <a:ea typeface="MS PGothic" charset="0"/>
              </a:rPr>
              <a:t>من هم القادة </a:t>
            </a:r>
            <a:r>
              <a:rPr lang="ar-LB" b="0" baseline="0" dirty="0" smtClean="0">
                <a:latin typeface="Arial" charset="0"/>
                <a:ea typeface="MS PGothic" charset="0"/>
              </a:rPr>
              <a:t>المسؤولون عن النشاطات الخاصة؟</a:t>
            </a:r>
            <a:endParaRPr lang="ar-LB" b="1" baseline="0" dirty="0" smtClean="0">
              <a:latin typeface="Arial" charset="0"/>
              <a:ea typeface="MS PGothic"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rtl="1"/>
            <a:r>
              <a:rPr lang="ar-LB" dirty="0" smtClean="0">
                <a:latin typeface="Arial" charset="0"/>
                <a:ea typeface="MS PGothic" charset="0"/>
              </a:rPr>
              <a:t>يجري </a:t>
            </a:r>
            <a:r>
              <a:rPr lang="ar-LB" baseline="0" dirty="0" smtClean="0">
                <a:latin typeface="Arial" charset="0"/>
                <a:ea typeface="MS PGothic" charset="0"/>
              </a:rPr>
              <a:t>التطبيق الكامل والفعلي لأداة وطنية على مراحل. تحتاج نشاطات كهذه إلى تصنيف بحسب الأولويّة، مع التنبه إلى تأمين مقاربة متساوية.</a:t>
            </a:r>
          </a:p>
          <a:p>
            <a:pPr algn="r" rtl="1"/>
            <a:endParaRPr lang="ar-LB" baseline="0" dirty="0" smtClean="0">
              <a:latin typeface="Arial" charset="0"/>
              <a:ea typeface="MS PGothic" charset="0"/>
            </a:endParaRPr>
          </a:p>
          <a:p>
            <a:pPr algn="r" rtl="1"/>
            <a:r>
              <a:rPr lang="ar-LB" baseline="0" dirty="0" smtClean="0">
                <a:latin typeface="Arial" charset="0"/>
                <a:ea typeface="MS PGothic" charset="0"/>
              </a:rPr>
              <a:t>قد يتناول التصنيف عددًا من الهواجس المتعلقة بالموضوع أو بالجغرافيا، ويجب أن تضمن معالجة التحديات والحاجات الأكثر إلحاحًا أوّلاً. تحقيقًا لذلك، من المهم سبر الحاجات وتحديد النشاطات الممكنة والمسؤوليات المرتبطة بها على المستويين الوطني والمحلي.</a:t>
            </a:r>
          </a:p>
          <a:p>
            <a:pPr algn="r" rtl="1"/>
            <a:endParaRPr lang="ar-LB" baseline="0" dirty="0" smtClean="0">
              <a:latin typeface="Arial" charset="0"/>
              <a:ea typeface="MS PGothic" charset="0"/>
            </a:endParaRPr>
          </a:p>
          <a:p>
            <a:pPr algn="r" rtl="1"/>
            <a:r>
              <a:rPr lang="ar-LB" dirty="0" smtClean="0">
                <a:latin typeface="Arial" charset="0"/>
                <a:ea typeface="MS PGothic" charset="0"/>
              </a:rPr>
              <a:t>راجع خريطة الطريق المرتبطة</a:t>
            </a:r>
            <a:r>
              <a:rPr lang="ar-LB" baseline="0" dirty="0" smtClean="0">
                <a:latin typeface="Arial" charset="0"/>
                <a:ea typeface="MS PGothic" charset="0"/>
              </a:rPr>
              <a:t> بالسياسة الوطنية الأفغانية حول المهجرين. </a:t>
            </a:r>
          </a:p>
          <a:p>
            <a:pPr algn="r" rtl="1"/>
            <a:endParaRPr lang="ar-LB" baseline="0" dirty="0" smtClean="0">
              <a:latin typeface="Arial" charset="0"/>
              <a:ea typeface="MS PGothic" charset="0"/>
            </a:endParaRPr>
          </a:p>
          <a:p>
            <a:pPr algn="r" rtl="1"/>
            <a:r>
              <a:rPr lang="ar-LB" b="1" baseline="0" dirty="0" smtClean="0">
                <a:latin typeface="Arial" charset="0"/>
                <a:ea typeface="MS PGothic" charset="0"/>
              </a:rPr>
              <a:t>النشاطات:</a:t>
            </a:r>
          </a:p>
          <a:p>
            <a:pPr algn="r" rtl="1"/>
            <a:endParaRPr lang="ar-LB" b="1" dirty="0" smtClean="0">
              <a:latin typeface="Arial" charset="0"/>
              <a:ea typeface="MS PGothic" charset="0"/>
            </a:endParaRPr>
          </a:p>
          <a:p>
            <a:pPr algn="r" rtl="1"/>
            <a:r>
              <a:rPr lang="ar-LB" b="0" dirty="0" smtClean="0">
                <a:latin typeface="Arial" charset="0"/>
                <a:ea typeface="MS PGothic" charset="0"/>
              </a:rPr>
              <a:t>المرحلة</a:t>
            </a:r>
            <a:r>
              <a:rPr lang="ar-LB" b="0" baseline="0" dirty="0" smtClean="0">
                <a:latin typeface="Arial" charset="0"/>
                <a:ea typeface="MS PGothic" charset="0"/>
              </a:rPr>
              <a:t> الأولى: انشر السياسة، وإجر تحليل حول القدرات، وحضّر خطّة تدريب، والتق بالمهجّرين والمجتمعات الحاضنة، وناقش خريطة الطريق</a:t>
            </a:r>
          </a:p>
          <a:p>
            <a:pPr algn="r" rtl="1"/>
            <a:endParaRPr lang="ar-LB" b="0" baseline="0" dirty="0" smtClean="0">
              <a:latin typeface="Arial" charset="0"/>
              <a:ea typeface="MS PGothic" charset="0"/>
            </a:endParaRPr>
          </a:p>
          <a:p>
            <a:pPr algn="r" rtl="1"/>
            <a:r>
              <a:rPr lang="ar-LB" b="0" baseline="0" dirty="0" smtClean="0">
                <a:latin typeface="Arial" charset="0"/>
                <a:ea typeface="MS PGothic" charset="0"/>
              </a:rPr>
              <a:t>المرحلة الثانية: إجر تدريبًا على المستوى المناطقي؛ حضّر صياغة خطط العمل المناطقية وضع موازنة لتطبيقها</a:t>
            </a:r>
          </a:p>
          <a:p>
            <a:pPr algn="r" rtl="1"/>
            <a:endParaRPr lang="ar-LB" b="0" baseline="0" dirty="0" smtClean="0">
              <a:latin typeface="Arial" charset="0"/>
              <a:ea typeface="MS PGothic" charset="0"/>
            </a:endParaRPr>
          </a:p>
          <a:p>
            <a:pPr algn="r" rtl="1"/>
            <a:r>
              <a:rPr lang="ar-LB" dirty="0" smtClean="0">
                <a:latin typeface="Arial" charset="0"/>
                <a:ea typeface="MS PGothic" charset="0"/>
              </a:rPr>
              <a:t>المرحلة الثالثة: طبّق خطّة</a:t>
            </a:r>
            <a:r>
              <a:rPr lang="ar-LB" baseline="0" dirty="0" smtClean="0">
                <a:latin typeface="Arial" charset="0"/>
                <a:ea typeface="MS PGothic" charset="0"/>
              </a:rPr>
              <a:t> العمل في المناطق الملحوظة أصلاً ثمّ عمّم التجربة في حال نجاحها</a:t>
            </a:r>
          </a:p>
          <a:p>
            <a:pPr algn="r" rtl="1"/>
            <a:endParaRPr lang="fr-CH" dirty="0">
              <a:latin typeface="Arial" charset="0"/>
              <a:ea typeface="MS PGothic" charset="0"/>
            </a:endParaRPr>
          </a:p>
          <a:p>
            <a:pPr algn="r" rtl="1"/>
            <a:r>
              <a:rPr lang="ar-LB" b="1" dirty="0" smtClean="0">
                <a:latin typeface="Arial" charset="0"/>
                <a:ea typeface="MS PGothic" charset="0"/>
              </a:rPr>
              <a:t>المناطق:</a:t>
            </a:r>
          </a:p>
          <a:p>
            <a:endParaRPr lang="en-GB" b="1" dirty="0">
              <a:latin typeface="Arial" charset="0"/>
              <a:ea typeface="MS PGothic" charset="0"/>
            </a:endParaRPr>
          </a:p>
          <a:p>
            <a:pPr algn="r" rtl="1"/>
            <a:r>
              <a:rPr lang="ar-LB" dirty="0" smtClean="0">
                <a:latin typeface="Arial" charset="0"/>
                <a:ea typeface="MS PGothic" charset="0"/>
              </a:rPr>
              <a:t>تملك المحافظات التسع التي تسجّل  النسبة الأعلى للمهجّرين آليات لتطبيق السياسة</a:t>
            </a:r>
            <a:r>
              <a:rPr lang="ar-LB" baseline="0" dirty="0" smtClean="0">
                <a:latin typeface="Arial" charset="0"/>
                <a:ea typeface="MS PGothic" charset="0"/>
              </a:rPr>
              <a:t> الوطنية.</a:t>
            </a:r>
          </a:p>
          <a:p>
            <a:pPr algn="r" rtl="1"/>
            <a:endParaRPr lang="ar-LB" baseline="0" dirty="0" smtClean="0">
              <a:latin typeface="Arial" charset="0"/>
              <a:ea typeface="MS PGothic" charset="0"/>
            </a:endParaRPr>
          </a:p>
          <a:p>
            <a:pPr algn="r" rtl="1"/>
            <a:r>
              <a:rPr lang="ar-LB" b="1" dirty="0" smtClean="0">
                <a:latin typeface="Arial" charset="0"/>
                <a:ea typeface="MS PGothic" charset="0"/>
              </a:rPr>
              <a:t>الغايات:</a:t>
            </a:r>
          </a:p>
          <a:p>
            <a:pPr algn="r" rtl="1"/>
            <a:endParaRPr lang="ar-LB" b="1" dirty="0" smtClean="0">
              <a:latin typeface="Arial" charset="0"/>
              <a:ea typeface="MS PGothic" charset="0"/>
            </a:endParaRPr>
          </a:p>
          <a:p>
            <a:pPr algn="r" rtl="1"/>
            <a:r>
              <a:rPr lang="ar-LB" b="0" dirty="0" smtClean="0">
                <a:latin typeface="Arial" charset="0"/>
                <a:ea typeface="MS PGothic" charset="0"/>
              </a:rPr>
              <a:t>غاية</a:t>
            </a:r>
            <a:r>
              <a:rPr lang="ar-LB" b="0" baseline="0" dirty="0" smtClean="0">
                <a:latin typeface="Arial" charset="0"/>
                <a:ea typeface="MS PGothic" charset="0"/>
              </a:rPr>
              <a:t> السياسة هي في حماية حقوق المهجّرين، وتحقيق حلول للمهجّرين أو المتأثّرين بالنزاعات والكوارث، وتحديد الأدوار والمسؤوليات للوزارات، والمنظمات الإنسانية والتنموية، وشركاء آخرين.</a:t>
            </a:r>
          </a:p>
          <a:p>
            <a:pPr>
              <a:buFontTx/>
              <a:buChar char="-"/>
            </a:pPr>
            <a:endParaRPr lang="en-US" dirty="0">
              <a:latin typeface="Arial" charset="0"/>
              <a:ea typeface="MS PGothic" charset="0"/>
            </a:endParaRPr>
          </a:p>
          <a:p>
            <a:pPr>
              <a:buFontTx/>
              <a:buChar char="-"/>
            </a:pPr>
            <a:endParaRPr lang="fr-CH" dirty="0">
              <a:latin typeface="Arial" charset="0"/>
              <a:ea typeface="MS PGothic" charset="0"/>
            </a:endParaRPr>
          </a:p>
        </p:txBody>
      </p:sp>
      <p:sp>
        <p:nvSpPr>
          <p:cNvPr id="54276"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fld id="{C1D55763-808D-0A4B-94E4-4E0E61AC6BFB}" type="slidenum">
              <a:rPr lang="it-IT"/>
              <a:pPr/>
              <a:t>6</a:t>
            </a:fld>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xfrm>
            <a:off x="2405063" y="641350"/>
            <a:ext cx="2095500" cy="1571625"/>
          </a:xfrm>
          <a:ln/>
        </p:spPr>
      </p:sp>
      <p:sp>
        <p:nvSpPr>
          <p:cNvPr id="23554" name="Rectangle 3"/>
          <p:cNvSpPr>
            <a:spLocks noGrp="1" noChangeArrowheads="1"/>
          </p:cNvSpPr>
          <p:nvPr>
            <p:ph type="body" idx="1"/>
          </p:nvPr>
        </p:nvSpPr>
        <p:spPr>
          <a:xfrm>
            <a:off x="914400" y="2466975"/>
            <a:ext cx="5029200" cy="599122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algn="r" rtl="1"/>
            <a:r>
              <a:rPr lang="ar-LB" dirty="0" smtClean="0">
                <a:latin typeface="Arial" charset="0"/>
                <a:ea typeface="MS PGothic" charset="0"/>
              </a:rPr>
              <a:t>من</a:t>
            </a:r>
            <a:r>
              <a:rPr lang="ar-LB" baseline="0" dirty="0" smtClean="0">
                <a:latin typeface="Arial" charset="0"/>
                <a:ea typeface="MS PGothic" charset="0"/>
              </a:rPr>
              <a:t> المفترض أن يكون تطوير أداة وطنية قد شكّل فرصة لمعنيين لتحسين معارفهم وفهمهم لمسائل التهجير، وتوضيح مفاهيم أساسية ووضع اساس مشترك لتطبيق الأداة:</a:t>
            </a:r>
          </a:p>
          <a:p>
            <a:pPr marL="228600" indent="-228600" algn="r" rtl="1">
              <a:buAutoNum type="arabicPeriod"/>
            </a:pPr>
            <a:r>
              <a:rPr lang="ar-LB" baseline="0" dirty="0" smtClean="0">
                <a:latin typeface="Arial" charset="0"/>
                <a:ea typeface="MS PGothic" charset="0"/>
              </a:rPr>
              <a:t>المشاكل</a:t>
            </a:r>
          </a:p>
          <a:p>
            <a:pPr marL="228600" indent="-228600" algn="r" rtl="1">
              <a:buAutoNum type="arabicPeriod"/>
            </a:pPr>
            <a:r>
              <a:rPr lang="ar-LB" baseline="0" dirty="0" smtClean="0">
                <a:latin typeface="Arial" charset="0"/>
                <a:ea typeface="MS PGothic" charset="0"/>
              </a:rPr>
              <a:t>آليات الرد</a:t>
            </a:r>
          </a:p>
          <a:p>
            <a:pPr marL="228600" indent="-228600" algn="r" rtl="1">
              <a:buAutoNum type="arabicPeriod"/>
            </a:pPr>
            <a:endParaRPr lang="ar-LB" baseline="0" dirty="0" smtClean="0">
              <a:latin typeface="Arial" charset="0"/>
              <a:ea typeface="MS PGothic" charset="0"/>
            </a:endParaRPr>
          </a:p>
          <a:p>
            <a:pPr algn="r" rtl="1"/>
            <a:r>
              <a:rPr lang="ar-LB" dirty="0" smtClean="0">
                <a:latin typeface="Arial" charset="0"/>
                <a:ea typeface="MS PGothic" charset="0"/>
              </a:rPr>
              <a:t>قد يتطلّب التطبيق </a:t>
            </a:r>
            <a:r>
              <a:rPr lang="ar-LB" b="1" dirty="0" smtClean="0">
                <a:latin typeface="Arial" charset="0"/>
                <a:ea typeface="MS PGothic" charset="0"/>
              </a:rPr>
              <a:t>بناء</a:t>
            </a:r>
            <a:r>
              <a:rPr lang="ar-LB" b="1" baseline="0" dirty="0" smtClean="0">
                <a:latin typeface="Arial" charset="0"/>
                <a:ea typeface="MS PGothic" charset="0"/>
              </a:rPr>
              <a:t> قدرات مستمر</a:t>
            </a:r>
            <a:r>
              <a:rPr lang="ar-LB" b="0" baseline="0" dirty="0" smtClean="0">
                <a:latin typeface="Arial" charset="0"/>
                <a:ea typeface="MS PGothic" charset="0"/>
              </a:rPr>
              <a:t> لجميع المشاركين: لذا قد يكون من المجدي تخصيص تدريب تلقائي للموظّفين المعنيّين في الوزارات الأساسية وفي السلطات المحلية المشاركة في التطبيق (يعتمد اختيار الأهداف وتحديد أولوياتها على الهيكليات الوطنية القائمة).</a:t>
            </a:r>
          </a:p>
          <a:p>
            <a:pPr algn="r" rtl="1"/>
            <a:r>
              <a:rPr lang="ar-LB" b="1" baseline="0" dirty="0" smtClean="0">
                <a:latin typeface="Arial" charset="0"/>
                <a:ea typeface="MS PGothic" charset="0"/>
              </a:rPr>
              <a:t>النشر </a:t>
            </a:r>
            <a:r>
              <a:rPr lang="ar-LB" b="0" baseline="0" dirty="0" smtClean="0">
                <a:latin typeface="Arial" charset="0"/>
                <a:ea typeface="MS PGothic" charset="0"/>
              </a:rPr>
              <a:t>والتوعية، بما في ذلك داخل </a:t>
            </a:r>
            <a:r>
              <a:rPr lang="ar-LB" b="1" baseline="0" dirty="0" smtClean="0">
                <a:latin typeface="Arial" charset="0"/>
                <a:ea typeface="MS PGothic" charset="0"/>
              </a:rPr>
              <a:t>المجتمعات المتأثرة بالتهجير</a:t>
            </a:r>
            <a:r>
              <a:rPr lang="ar-LB" b="0" baseline="0" dirty="0" smtClean="0">
                <a:latin typeface="Arial" charset="0"/>
                <a:ea typeface="MS PGothic" charset="0"/>
              </a:rPr>
              <a:t>، قد يكون مطلوبًا من أجل التأكّد من أنّ الجميع واع لوجود الأداة ولنتائجها العملية</a:t>
            </a:r>
          </a:p>
          <a:p>
            <a:pPr algn="r" rtl="1"/>
            <a:endParaRPr lang="ar-LB" b="1" dirty="0" smtClean="0">
              <a:latin typeface="Arial" charset="0"/>
              <a:ea typeface="MS PGothic" charset="0"/>
            </a:endParaRPr>
          </a:p>
          <a:p>
            <a:pPr algn="r" rtl="1"/>
            <a:r>
              <a:rPr lang="ar-LB" b="0" dirty="0" smtClean="0">
                <a:latin typeface="Arial" charset="0"/>
                <a:ea typeface="MS PGothic" charset="0"/>
              </a:rPr>
              <a:t>تؤمّن مجموعات عديدة، لا</a:t>
            </a:r>
            <a:r>
              <a:rPr lang="ar-LB" b="0" baseline="0" dirty="0" smtClean="0">
                <a:latin typeface="Arial" charset="0"/>
                <a:ea typeface="MS PGothic" charset="0"/>
              </a:rPr>
              <a:t> سيّما مركز رصد النزوح الداخلي، التدريب حول التهجير الداخلي.</a:t>
            </a:r>
          </a:p>
          <a:p>
            <a:pPr algn="r" rtl="1"/>
            <a:endParaRPr lang="ar-LB" b="0" baseline="0" dirty="0" smtClean="0">
              <a:latin typeface="Arial" charset="0"/>
              <a:ea typeface="MS PGothic"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xfrm>
            <a:off x="2405063" y="641350"/>
            <a:ext cx="2095500" cy="1571625"/>
          </a:xfrm>
          <a:ln/>
        </p:spPr>
      </p:sp>
      <p:sp>
        <p:nvSpPr>
          <p:cNvPr id="23554" name="Rectangle 3"/>
          <p:cNvSpPr>
            <a:spLocks noGrp="1" noChangeArrowheads="1"/>
          </p:cNvSpPr>
          <p:nvPr>
            <p:ph type="body" idx="1"/>
          </p:nvPr>
        </p:nvSpPr>
        <p:spPr>
          <a:xfrm>
            <a:off x="914400" y="2466975"/>
            <a:ext cx="5029200" cy="599122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algn="r" rtl="1"/>
            <a:r>
              <a:rPr lang="ar-LB" b="1" dirty="0" smtClean="0">
                <a:latin typeface="Arial" charset="0"/>
                <a:ea typeface="MS PGothic" charset="0"/>
              </a:rPr>
              <a:t>التحديات في كينيا</a:t>
            </a:r>
          </a:p>
          <a:p>
            <a:pPr algn="r" rtl="1">
              <a:buFontTx/>
              <a:buChar char="•"/>
            </a:pPr>
            <a:r>
              <a:rPr lang="ar-LB" dirty="0" smtClean="0">
                <a:latin typeface="Arial" charset="0"/>
                <a:ea typeface="MS PGothic" charset="0"/>
              </a:rPr>
              <a:t>النقص في</a:t>
            </a:r>
            <a:r>
              <a:rPr lang="ar-LB" baseline="0" dirty="0" smtClean="0">
                <a:latin typeface="Arial" charset="0"/>
                <a:ea typeface="MS PGothic" charset="0"/>
              </a:rPr>
              <a:t> وعي السلطات والمهجّرين والإعلام والرأي العام عادة للقانون</a:t>
            </a:r>
          </a:p>
          <a:p>
            <a:pPr algn="r" rtl="1">
              <a:buFontTx/>
              <a:buChar char="•"/>
            </a:pPr>
            <a:r>
              <a:rPr lang="ar-LB" baseline="0" dirty="0" smtClean="0">
                <a:latin typeface="Arial" charset="0"/>
                <a:ea typeface="MS PGothic" charset="0"/>
              </a:rPr>
              <a:t>النقص في الإرادة السياسية بسبب البيئة السياسية (غيّرت الإنتخابات سنة 2014 في المعطيات السياسية والمؤسساتية)</a:t>
            </a:r>
          </a:p>
          <a:p>
            <a:pPr algn="r" rtl="1">
              <a:buFontTx/>
              <a:buChar char="•"/>
            </a:pPr>
            <a:r>
              <a:rPr lang="ar-LB" baseline="0" dirty="0" smtClean="0">
                <a:latin typeface="Arial" charset="0"/>
                <a:ea typeface="MS PGothic" charset="0"/>
              </a:rPr>
              <a:t>النقص في التملّك (اعتبار مشروع القانون الجديد حول المهجّرين كاقتراح قانون فردي)</a:t>
            </a:r>
          </a:p>
          <a:p>
            <a:pPr algn="r" rtl="1">
              <a:buFontTx/>
              <a:buChar char="•"/>
            </a:pPr>
            <a:r>
              <a:rPr lang="ar-LB" dirty="0" smtClean="0">
                <a:latin typeface="Arial" charset="0"/>
                <a:ea typeface="MS PGothic" charset="0"/>
              </a:rPr>
              <a:t>الهيكلية المؤسساتية: لجنة التنسيق الإستشارية الوطنية،</a:t>
            </a:r>
            <a:r>
              <a:rPr lang="ar-LB" baseline="0" dirty="0" smtClean="0">
                <a:latin typeface="Arial" charset="0"/>
                <a:ea typeface="MS PGothic" charset="0"/>
              </a:rPr>
              <a:t> تطبيق اللجنة للقانون لتفادي التشابك مع المجلس الإستشاري الإنساني وفريق عمل إعادة إسكان المهجّرين</a:t>
            </a:r>
          </a:p>
          <a:p>
            <a:pPr algn="r" rtl="1">
              <a:buFontTx/>
              <a:buChar char="•"/>
            </a:pPr>
            <a:r>
              <a:rPr lang="ar-LB" baseline="0" dirty="0" smtClean="0">
                <a:latin typeface="Arial" charset="0"/>
                <a:ea typeface="MS PGothic" charset="0"/>
              </a:rPr>
              <a:t>النقص في التجانس بين آليات و أطر التطوير القانوني (قانون الطرد وإعادة الإسكان، قانون حول الأراضي... جميعها قيد النقاش في مايو/ أيار 2014.</a:t>
            </a:r>
            <a:endParaRPr lang="ar-LB" dirty="0" smtClean="0">
              <a:latin typeface="Arial" charset="0"/>
              <a:ea typeface="MS PGothic" charset="0"/>
            </a:endParaRPr>
          </a:p>
          <a:p>
            <a:pPr>
              <a:buFontTx/>
              <a:buChar char="•"/>
            </a:pPr>
            <a:endParaRPr lang="it-IT" dirty="0" smtClean="0">
              <a:latin typeface="Arial" charset="0"/>
              <a:ea typeface="MS PGothic" charset="0"/>
            </a:endParaRPr>
          </a:p>
          <a:p>
            <a:endParaRPr lang="it-IT" dirty="0" smtClean="0">
              <a:latin typeface="Arial" charset="0"/>
              <a:ea typeface="MS PGothic" charset="0"/>
            </a:endParaRPr>
          </a:p>
          <a:p>
            <a:endParaRPr lang="it-IT" dirty="0" smtClean="0">
              <a:latin typeface="Arial" charset="0"/>
              <a:ea typeface="MS PGothic" charset="0"/>
            </a:endParaRPr>
          </a:p>
          <a:p>
            <a:r>
              <a:rPr lang="it-IT" dirty="0" smtClean="0">
                <a:latin typeface="Arial" charset="0"/>
                <a:ea typeface="MS PGothic" charset="0"/>
              </a:rPr>
              <a:t> </a:t>
            </a:r>
            <a:endParaRPr lang="it-IT" dirty="0">
              <a:latin typeface="Arial" charset="0"/>
              <a:ea typeface="MS PGothic"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71450" indent="-171450" algn="r" rtl="1">
              <a:buFontTx/>
              <a:buChar char="-"/>
              <a:defRPr/>
            </a:pPr>
            <a:r>
              <a:rPr lang="ar-LB" altLang="fr-FR" sz="1200" kern="1200" dirty="0" smtClean="0">
                <a:solidFill>
                  <a:schemeClr val="tx1"/>
                </a:solidFill>
                <a:latin typeface="Arial" charset="0"/>
                <a:ea typeface="MS PGothic" panose="020B0600070205080204" pitchFamily="34" charset="-128"/>
                <a:cs typeface="MS PGothic" charset="0"/>
              </a:rPr>
              <a:t>كجزء من تحضير التطبيق والتخطيط له، طوّرْ أدوات لمراقبة الآلية وتقييمها</a:t>
            </a:r>
            <a:r>
              <a:rPr lang="ar-LB" altLang="fr-FR" sz="1200" kern="1200" baseline="0" dirty="0" smtClean="0">
                <a:solidFill>
                  <a:schemeClr val="tx1"/>
                </a:solidFill>
                <a:latin typeface="Arial" charset="0"/>
                <a:ea typeface="MS PGothic" panose="020B0600070205080204" pitchFamily="34" charset="-128"/>
                <a:cs typeface="MS PGothic" charset="0"/>
              </a:rPr>
              <a:t> وحدّدْ من سيكون مسؤولاً عن ذلك</a:t>
            </a:r>
          </a:p>
          <a:p>
            <a:pPr marL="171450" indent="-171450" algn="r" rtl="1">
              <a:buFontTx/>
              <a:buChar char="-"/>
              <a:defRPr/>
            </a:pPr>
            <a:r>
              <a:rPr lang="ar-LB" altLang="fr-FR" sz="1200" kern="1200" baseline="0" dirty="0" smtClean="0">
                <a:solidFill>
                  <a:schemeClr val="tx1"/>
                </a:solidFill>
                <a:latin typeface="Arial" charset="0"/>
                <a:ea typeface="MS PGothic" panose="020B0600070205080204" pitchFamily="34" charset="-128"/>
                <a:cs typeface="MS PGothic" charset="0"/>
              </a:rPr>
              <a:t>قياس التقدّم في التطبيق وأثره على المهجّرين</a:t>
            </a:r>
          </a:p>
          <a:p>
            <a:pPr marL="171450" indent="-171450" algn="r" rtl="1">
              <a:buFontTx/>
              <a:buChar char="-"/>
              <a:defRPr/>
            </a:pPr>
            <a:r>
              <a:rPr lang="ar-LB" altLang="fr-FR" sz="1200" kern="1200" baseline="0" dirty="0" smtClean="0">
                <a:solidFill>
                  <a:schemeClr val="tx1"/>
                </a:solidFill>
                <a:latin typeface="Arial" charset="0"/>
                <a:ea typeface="MS PGothic" panose="020B0600070205080204" pitchFamily="34" charset="-128"/>
                <a:cs typeface="MS PGothic" charset="0"/>
              </a:rPr>
              <a:t>تحديد الفجوات والعوائق</a:t>
            </a:r>
          </a:p>
          <a:p>
            <a:pPr marL="171450" indent="-171450" algn="r" rtl="1">
              <a:buFontTx/>
              <a:buChar char="-"/>
              <a:defRPr/>
            </a:pPr>
            <a:r>
              <a:rPr lang="ar-LB" altLang="fr-FR" sz="1200" kern="1200" baseline="0" dirty="0" smtClean="0">
                <a:solidFill>
                  <a:schemeClr val="tx1"/>
                </a:solidFill>
                <a:latin typeface="Arial" charset="0"/>
                <a:ea typeface="MS PGothic" panose="020B0600070205080204" pitchFamily="34" charset="-128"/>
                <a:cs typeface="MS PGothic" charset="0"/>
              </a:rPr>
              <a:t>معالجة المشاكل قبل المضي قدمًا في التطبيق</a:t>
            </a:r>
          </a:p>
          <a:p>
            <a:pPr marL="171450" indent="-171450" algn="r" rtl="1">
              <a:buFontTx/>
              <a:buChar char="-"/>
              <a:defRPr/>
            </a:pPr>
            <a:endParaRPr lang="ar-LB" altLang="fr-FR" sz="1200" kern="1200" dirty="0" smtClean="0">
              <a:solidFill>
                <a:schemeClr val="tx1"/>
              </a:solidFill>
              <a:latin typeface="Arial" charset="0"/>
              <a:ea typeface="MS PGothic" panose="020B0600070205080204" pitchFamily="34" charset="-128"/>
              <a:cs typeface="MS PGothic" charset="0"/>
            </a:endParaRPr>
          </a:p>
          <a:p>
            <a:pPr marL="171450" indent="-171450" algn="r" rtl="1">
              <a:buFontTx/>
              <a:buNone/>
              <a:defRPr/>
            </a:pPr>
            <a:r>
              <a:rPr lang="ar-LB" altLang="fr-FR" sz="1200" kern="1200" dirty="0" smtClean="0">
                <a:solidFill>
                  <a:schemeClr val="tx1"/>
                </a:solidFill>
                <a:latin typeface="Arial" charset="0"/>
                <a:ea typeface="MS PGothic" panose="020B0600070205080204" pitchFamily="34" charset="-128"/>
                <a:cs typeface="MS PGothic" charset="0"/>
              </a:rPr>
              <a:t>يمكن لخطّة عمل للتطبيق المساعدة في قياس التقدّم</a:t>
            </a:r>
            <a:r>
              <a:rPr lang="ar-LB" altLang="fr-FR" sz="1200" kern="1200" baseline="0" dirty="0" smtClean="0">
                <a:solidFill>
                  <a:schemeClr val="tx1"/>
                </a:solidFill>
                <a:latin typeface="Arial" charset="0"/>
                <a:ea typeface="MS PGothic" panose="020B0600070205080204" pitchFamily="34" charset="-128"/>
                <a:cs typeface="MS PGothic" charset="0"/>
              </a:rPr>
              <a:t> وتحديد العوائق والنواقص. من أجل الإستفادة القصوى من خطّة مماثلة، يجب القيام بما يلي:</a:t>
            </a:r>
          </a:p>
          <a:p>
            <a:pPr marL="171450" indent="-171450" algn="r" rtl="1">
              <a:buFontTx/>
              <a:buChar char="-"/>
              <a:defRPr/>
            </a:pPr>
            <a:r>
              <a:rPr lang="ar-LB" altLang="fr-FR" sz="1200" kern="1200" baseline="0" dirty="0" smtClean="0">
                <a:solidFill>
                  <a:schemeClr val="tx1"/>
                </a:solidFill>
                <a:latin typeface="Arial" charset="0"/>
                <a:ea typeface="MS PGothic" panose="020B0600070205080204" pitchFamily="34" charset="-128"/>
                <a:cs typeface="MS PGothic" charset="0"/>
              </a:rPr>
              <a:t>تحديد بوضوح هيئة تمتلك خبرة في المراقبة</a:t>
            </a:r>
          </a:p>
          <a:p>
            <a:pPr marL="171450" indent="-171450" algn="r" rtl="1">
              <a:buFontTx/>
              <a:buChar char="-"/>
              <a:defRPr/>
            </a:pPr>
            <a:r>
              <a:rPr lang="ar-LB" altLang="fr-FR" sz="1200" kern="1200" dirty="0" smtClean="0">
                <a:solidFill>
                  <a:schemeClr val="tx1"/>
                </a:solidFill>
                <a:latin typeface="Arial" charset="0"/>
                <a:ea typeface="MS PGothic" panose="020B0600070205080204" pitchFamily="34" charset="-128"/>
                <a:cs typeface="MS PGothic" charset="0"/>
              </a:rPr>
              <a:t>تحديد فترات</a:t>
            </a:r>
            <a:r>
              <a:rPr lang="ar-LB" altLang="fr-FR" sz="1200" kern="1200" baseline="0" dirty="0" smtClean="0">
                <a:solidFill>
                  <a:schemeClr val="tx1"/>
                </a:solidFill>
                <a:latin typeface="Arial" charset="0"/>
                <a:ea typeface="MS PGothic" panose="020B0600070205080204" pitchFamily="34" charset="-128"/>
                <a:cs typeface="MS PGothic" charset="0"/>
              </a:rPr>
              <a:t> مراقبة</a:t>
            </a:r>
          </a:p>
          <a:p>
            <a:pPr marL="171450" indent="-171450" algn="r" rtl="1">
              <a:buFontTx/>
              <a:buChar char="-"/>
              <a:defRPr/>
            </a:pPr>
            <a:r>
              <a:rPr lang="ar-LB" altLang="fr-FR" sz="1200" kern="1200" baseline="0" dirty="0" smtClean="0">
                <a:solidFill>
                  <a:schemeClr val="tx1"/>
                </a:solidFill>
                <a:latin typeface="Arial" charset="0"/>
                <a:ea typeface="MS PGothic" panose="020B0600070205080204" pitchFamily="34" charset="-128"/>
                <a:cs typeface="MS PGothic" charset="0"/>
              </a:rPr>
              <a:t>الطلب من المرجعية الوطنية الدعوة الدورية لاجتماعات من أجل تقييم آلية التطبيق</a:t>
            </a:r>
            <a:endParaRPr lang="it-IT" altLang="fr-FR" sz="1200" kern="1200" dirty="0" smtClean="0">
              <a:solidFill>
                <a:schemeClr val="tx1"/>
              </a:solidFill>
              <a:latin typeface="Arial" charset="0"/>
              <a:ea typeface="MS PGothic" panose="020B0600070205080204" pitchFamily="34" charset="-128"/>
              <a:cs typeface="MS PGothic" charset="0"/>
            </a:endParaRPr>
          </a:p>
          <a:p>
            <a:pPr>
              <a:defRPr/>
            </a:pPr>
            <a:endParaRPr lang="it-IT" altLang="fr-FR" sz="1200" kern="1200" dirty="0" smtClean="0">
              <a:solidFill>
                <a:schemeClr val="tx1"/>
              </a:solidFill>
              <a:latin typeface="Arial" charset="0"/>
              <a:ea typeface="MS PGothic" panose="020B0600070205080204" pitchFamily="34" charset="-128"/>
              <a:cs typeface="MS PGothic" charset="0"/>
            </a:endParaRPr>
          </a:p>
        </p:txBody>
      </p:sp>
      <p:sp>
        <p:nvSpPr>
          <p:cNvPr id="27651"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AF31B957-B180-7545-93FB-98FF520149C9}" type="slidenum">
              <a:rPr lang="it-IT" sz="1200"/>
              <a:pPr/>
              <a:t>9</a:t>
            </a:fld>
            <a:endParaRPr lang="it-IT"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fr-CH"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79535DC-B201-DC44-B905-E223299526C2}" type="slidenum">
              <a:rPr lang="en-GB"/>
              <a:pPr>
                <a:defRPr/>
              </a:pPr>
              <a:t>‹#›</a:t>
            </a:fld>
            <a:endParaRPr lang="en-GB"/>
          </a:p>
        </p:txBody>
      </p:sp>
    </p:spTree>
    <p:extLst>
      <p:ext uri="{BB962C8B-B14F-4D97-AF65-F5344CB8AC3E}">
        <p14:creationId xmlns="" xmlns:p14="http://schemas.microsoft.com/office/powerpoint/2010/main" val="141424587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CH" noProof="0" smtClean="0"/>
              <a:t>Drag picture to placeholder or click icon to add</a:t>
            </a:r>
            <a:endParaRPr noProof="0"/>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BCC699F3-2D9C-3C45-B559-3EA6717F22AD}" type="slidenum">
              <a:rPr lang="en-GB"/>
              <a:pPr>
                <a:defRPr/>
              </a:pPr>
              <a:t>‹#›</a:t>
            </a:fld>
            <a:endParaRPr lang="en-GB"/>
          </a:p>
        </p:txBody>
      </p:sp>
    </p:spTree>
    <p:extLst>
      <p:ext uri="{BB962C8B-B14F-4D97-AF65-F5344CB8AC3E}">
        <p14:creationId xmlns="" xmlns:p14="http://schemas.microsoft.com/office/powerpoint/2010/main" val="3709962958"/>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extLst>
      <p:ext uri="{BB962C8B-B14F-4D97-AF65-F5344CB8AC3E}">
        <p14:creationId xmlns="" xmlns:p14="http://schemas.microsoft.com/office/powerpoint/2010/main" val="1698607330"/>
      </p:ext>
    </p:extLst>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4928616"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6" name="Date Placeholder 3"/>
          <p:cNvSpPr>
            <a:spLocks noGrp="1"/>
          </p:cNvSpPr>
          <p:nvPr>
            <p:ph type="dt" sz="half" idx="15"/>
          </p:nvPr>
        </p:nvSpPr>
        <p:spPr/>
        <p:txBody>
          <a:bodyPr/>
          <a:lstStyle>
            <a:lvl1pPr>
              <a:defRPr/>
            </a:lvl1pPr>
          </a:lstStyle>
          <a:p>
            <a:pPr>
              <a:defRPr/>
            </a:pPr>
            <a:endParaRPr lang="en-GB"/>
          </a:p>
        </p:txBody>
      </p:sp>
      <p:sp>
        <p:nvSpPr>
          <p:cNvPr id="8" name="Footer Placeholder 4"/>
          <p:cNvSpPr>
            <a:spLocks noGrp="1"/>
          </p:cNvSpPr>
          <p:nvPr>
            <p:ph type="ftr" sz="quarter" idx="16"/>
          </p:nvPr>
        </p:nvSpPr>
        <p:spPr/>
        <p:txBody>
          <a:bodyPr/>
          <a:lstStyle>
            <a:lvl1pPr>
              <a:defRPr/>
            </a:lvl1pPr>
          </a:lstStyle>
          <a:p>
            <a:pPr>
              <a:defRPr/>
            </a:pPr>
            <a:endParaRPr lang="en-GB"/>
          </a:p>
        </p:txBody>
      </p:sp>
    </p:spTree>
    <p:extLst>
      <p:ext uri="{BB962C8B-B14F-4D97-AF65-F5344CB8AC3E}">
        <p14:creationId xmlns="" xmlns:p14="http://schemas.microsoft.com/office/powerpoint/2010/main" val="3311330980"/>
      </p:ext>
    </p:extLst>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a:p>
        </p:txBody>
      </p:sp>
      <p:sp>
        <p:nvSpPr>
          <p:cNvPr id="9" name="Picture Placeholder 8"/>
          <p:cNvSpPr>
            <a:spLocks noGrp="1"/>
          </p:cNvSpPr>
          <p:nvPr>
            <p:ph type="pic" sz="quarter" idx="13"/>
          </p:nvPr>
        </p:nvSpPr>
        <p:spPr>
          <a:xfrm>
            <a:off x="927100" y="1129553"/>
            <a:ext cx="6601968"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7543800" y="1129553"/>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8" name="Picture Placeholder 8"/>
          <p:cNvSpPr>
            <a:spLocks noGrp="1"/>
          </p:cNvSpPr>
          <p:nvPr>
            <p:ph type="pic" sz="quarter" idx="15"/>
          </p:nvPr>
        </p:nvSpPr>
        <p:spPr>
          <a:xfrm>
            <a:off x="7543800" y="2629169"/>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10" name="Date Placeholder 3"/>
          <p:cNvSpPr>
            <a:spLocks noGrp="1"/>
          </p:cNvSpPr>
          <p:nvPr>
            <p:ph type="dt" sz="half" idx="16"/>
          </p:nvPr>
        </p:nvSpPr>
        <p:spPr/>
        <p:txBody>
          <a:bodyPr/>
          <a:lstStyle>
            <a:lvl1pPr>
              <a:defRPr/>
            </a:lvl1pPr>
          </a:lstStyle>
          <a:p>
            <a:pPr>
              <a:defRPr/>
            </a:pPr>
            <a:endParaRPr lang="en-GB"/>
          </a:p>
        </p:txBody>
      </p:sp>
      <p:sp>
        <p:nvSpPr>
          <p:cNvPr id="11" name="Footer Placeholder 4"/>
          <p:cNvSpPr>
            <a:spLocks noGrp="1"/>
          </p:cNvSpPr>
          <p:nvPr>
            <p:ph type="ftr" sz="quarter" idx="17"/>
          </p:nvPr>
        </p:nvSpPr>
        <p:spPr/>
        <p:txBody>
          <a:bodyPr/>
          <a:lstStyle>
            <a:lvl1pPr>
              <a:defRPr/>
            </a:lvl1pPr>
          </a:lstStyle>
          <a:p>
            <a:pPr>
              <a:defRPr/>
            </a:pPr>
            <a:endParaRPr lang="en-GB"/>
          </a:p>
        </p:txBody>
      </p:sp>
    </p:spTree>
    <p:extLst>
      <p:ext uri="{BB962C8B-B14F-4D97-AF65-F5344CB8AC3E}">
        <p14:creationId xmlns="" xmlns:p14="http://schemas.microsoft.com/office/powerpoint/2010/main" val="4172725970"/>
      </p:ext>
    </p:extLst>
  </p:cSld>
  <p:clrMapOvr>
    <a:masterClrMapping/>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C21F00D-C0E8-2E4E-8258-954C6740E0EC}" type="slidenum">
              <a:rPr lang="en-GB"/>
              <a:pPr>
                <a:defRPr/>
              </a:pPr>
              <a:t>‹#›</a:t>
            </a:fld>
            <a:endParaRPr lang="en-GB"/>
          </a:p>
        </p:txBody>
      </p:sp>
    </p:spTree>
    <p:extLst>
      <p:ext uri="{BB962C8B-B14F-4D97-AF65-F5344CB8AC3E}">
        <p14:creationId xmlns="" xmlns:p14="http://schemas.microsoft.com/office/powerpoint/2010/main" val="111915762"/>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fr-CH"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792EBB1-32CE-0E45-A931-3CFDE70A6991}" type="slidenum">
              <a:rPr lang="en-GB"/>
              <a:pPr>
                <a:defRPr/>
              </a:pPr>
              <a:t>‹#›</a:t>
            </a:fld>
            <a:endParaRPr lang="en-GB"/>
          </a:p>
        </p:txBody>
      </p:sp>
    </p:spTree>
    <p:extLst>
      <p:ext uri="{BB962C8B-B14F-4D97-AF65-F5344CB8AC3E}">
        <p14:creationId xmlns="" xmlns:p14="http://schemas.microsoft.com/office/powerpoint/2010/main" val="2497043706"/>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US"/>
          </a:p>
        </p:txBody>
      </p:sp>
      <p:sp>
        <p:nvSpPr>
          <p:cNvPr id="4" name="Segnaposto piè di pagina 3"/>
          <p:cNvSpPr>
            <a:spLocks noGrp="1"/>
          </p:cNvSpPr>
          <p:nvPr>
            <p:ph type="ftr" sz="quarter" idx="11"/>
          </p:nvPr>
        </p:nvSpPr>
        <p:spPr/>
        <p:txBody>
          <a:bodyPr/>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US"/>
          </a:p>
        </p:txBody>
      </p:sp>
      <p:sp>
        <p:nvSpPr>
          <p:cNvPr id="5" name="Segnaposto numero diapositiva 4"/>
          <p:cNvSpPr>
            <a:spLocks noGrp="1"/>
          </p:cNvSpPr>
          <p:nvPr>
            <p:ph type="sldNum" sz="quarter" idx="12"/>
          </p:nvPr>
        </p:nvSpPr>
        <p:spPr>
          <a:xfrm>
            <a:off x="6319838" y="5486400"/>
            <a:ext cx="2366962" cy="1235075"/>
          </a:xfrm>
        </p:spPr>
        <p:txBody>
          <a:bodyPr/>
          <a:lstStyle>
            <a:lvl1pPr eaLnBrk="0" hangingPunct="0">
              <a:defRPr>
                <a:latin typeface="Arial" charset="0"/>
              </a:defRPr>
            </a:lvl1pPr>
          </a:lstStyle>
          <a:p>
            <a:pPr>
              <a:defRPr/>
            </a:pPr>
            <a:fld id="{1C4FE4EF-86EC-FB40-895E-98DBFA32C14C}" type="slidenum">
              <a:rPr lang="en-US"/>
              <a:pPr>
                <a:defRPr/>
              </a:pPr>
              <a:t>‹#›</a:t>
            </a:fld>
            <a:endParaRPr lang="en-US"/>
          </a:p>
        </p:txBody>
      </p:sp>
    </p:spTree>
    <p:extLst>
      <p:ext uri="{BB962C8B-B14F-4D97-AF65-F5344CB8AC3E}">
        <p14:creationId xmlns="" xmlns:p14="http://schemas.microsoft.com/office/powerpoint/2010/main" val="2812814165"/>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C58C2209-30BA-6341-BC18-C7500D70D89E}"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0EF0F99-AB08-314F-8C82-3EC69606DCC1}" type="slidenum">
              <a:rPr lang="en-GB"/>
              <a:pPr>
                <a:defRPr/>
              </a:pPr>
              <a:t>‹#›</a:t>
            </a:fld>
            <a:endParaRPr lang="en-GB"/>
          </a:p>
        </p:txBody>
      </p:sp>
    </p:spTree>
    <p:extLst>
      <p:ext uri="{BB962C8B-B14F-4D97-AF65-F5344CB8AC3E}">
        <p14:creationId xmlns="" xmlns:p14="http://schemas.microsoft.com/office/powerpoint/2010/main" val="373426118"/>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fr-CH"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3886200"/>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extLst>
      <p:ext uri="{BB962C8B-B14F-4D97-AF65-F5344CB8AC3E}">
        <p14:creationId xmlns="" xmlns:p14="http://schemas.microsoft.com/office/powerpoint/2010/main" val="2462663052"/>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rtlCol="0" anchor="b">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ctr">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B78164A-8E63-0448-BF56-7D0FCF211A0C}"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A0C6BB5-3DF0-7845-A808-E18422EDBB4B}" type="slidenum">
              <a:rPr lang="en-GB"/>
              <a:pPr>
                <a:defRPr/>
              </a:pPr>
              <a:t>‹#›</a:t>
            </a:fld>
            <a:endParaRPr lang="en-GB"/>
          </a:p>
        </p:txBody>
      </p:sp>
    </p:spTree>
    <p:extLst>
      <p:ext uri="{BB962C8B-B14F-4D97-AF65-F5344CB8AC3E}">
        <p14:creationId xmlns="" xmlns:p14="http://schemas.microsoft.com/office/powerpoint/2010/main" val="3043674269"/>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785C7907-0434-5744-BEFF-2C6C8C947F3B}" type="slidenum">
              <a:rPr lang="en-GB"/>
              <a:pPr>
                <a:defRPr/>
              </a:pPr>
              <a:t>‹#›</a:t>
            </a:fld>
            <a:endParaRPr lang="en-GB"/>
          </a:p>
        </p:txBody>
      </p:sp>
    </p:spTree>
    <p:extLst>
      <p:ext uri="{BB962C8B-B14F-4D97-AF65-F5344CB8AC3E}">
        <p14:creationId xmlns="" xmlns:p14="http://schemas.microsoft.com/office/powerpoint/2010/main" val="1860329904"/>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fr-CH"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13" name="Date Placeholder 6"/>
          <p:cNvSpPr>
            <a:spLocks noGrp="1"/>
          </p:cNvSpPr>
          <p:nvPr>
            <p:ph type="dt" sz="half" idx="10"/>
          </p:nvPr>
        </p:nvSpPr>
        <p:spPr/>
        <p:txBody>
          <a:bodyPr/>
          <a:lstStyle>
            <a:lvl1pPr>
              <a:defRPr/>
            </a:lvl1pPr>
          </a:lstStyle>
          <a:p>
            <a:pPr>
              <a:defRPr/>
            </a:pPr>
            <a:endParaRPr lang="en-GB"/>
          </a:p>
        </p:txBody>
      </p:sp>
      <p:sp>
        <p:nvSpPr>
          <p:cNvPr id="14" name="Footer Placeholder 7"/>
          <p:cNvSpPr>
            <a:spLocks noGrp="1"/>
          </p:cNvSpPr>
          <p:nvPr>
            <p:ph type="ftr" sz="quarter" idx="11"/>
          </p:nvPr>
        </p:nvSpPr>
        <p:spPr/>
        <p:txBody>
          <a:bodyPr/>
          <a:lstStyle>
            <a:lvl1pPr>
              <a:defRPr/>
            </a:lvl1pPr>
          </a:lstStyle>
          <a:p>
            <a:pPr>
              <a:defRPr/>
            </a:pPr>
            <a:endParaRPr lang="en-GB"/>
          </a:p>
        </p:txBody>
      </p:sp>
      <p:sp>
        <p:nvSpPr>
          <p:cNvPr id="15" name="Slide Number Placeholder 8"/>
          <p:cNvSpPr>
            <a:spLocks noGrp="1"/>
          </p:cNvSpPr>
          <p:nvPr>
            <p:ph type="sldNum" sz="quarter" idx="12"/>
          </p:nvPr>
        </p:nvSpPr>
        <p:spPr/>
        <p:txBody>
          <a:bodyPr/>
          <a:lstStyle>
            <a:lvl1pPr>
              <a:defRPr/>
            </a:lvl1pPr>
          </a:lstStyle>
          <a:p>
            <a:pPr>
              <a:defRPr/>
            </a:pPr>
            <a:fld id="{FF808572-4905-134A-A5E2-A09EF1D25201}" type="slidenum">
              <a:rPr lang="en-GB"/>
              <a:pPr>
                <a:defRPr/>
              </a:pPr>
              <a:t>‹#›</a:t>
            </a:fld>
            <a:endParaRPr lang="en-GB"/>
          </a:p>
        </p:txBody>
      </p:sp>
    </p:spTree>
    <p:extLst>
      <p:ext uri="{BB962C8B-B14F-4D97-AF65-F5344CB8AC3E}">
        <p14:creationId xmlns="" xmlns:p14="http://schemas.microsoft.com/office/powerpoint/2010/main" val="285852149"/>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Date Placeholder 2"/>
          <p:cNvSpPr>
            <a:spLocks noGrp="1"/>
          </p:cNvSpPr>
          <p:nvPr>
            <p:ph type="dt" sz="half" idx="10"/>
          </p:nvPr>
        </p:nvSpPr>
        <p:spPr/>
        <p:txBody>
          <a:bodyPr/>
          <a:lstStyle>
            <a:lvl1pPr>
              <a:defRPr/>
            </a:lvl1pPr>
          </a:lstStyle>
          <a:p>
            <a:pPr>
              <a:defRPr/>
            </a:pPr>
            <a:endParaRPr lang="en-GB"/>
          </a:p>
        </p:txBody>
      </p:sp>
      <p:sp>
        <p:nvSpPr>
          <p:cNvPr id="4" name="Footer Placeholder 3"/>
          <p:cNvSpPr>
            <a:spLocks noGrp="1"/>
          </p:cNvSpPr>
          <p:nvPr>
            <p:ph type="ftr" sz="quarter" idx="11"/>
          </p:nvPr>
        </p:nvSpPr>
        <p:spPr/>
        <p:txBody>
          <a:bodyPr/>
          <a:lstStyle>
            <a:lvl1pPr>
              <a:defRPr/>
            </a:lvl1pPr>
          </a:lstStyle>
          <a:p>
            <a:pPr>
              <a:defRPr/>
            </a:pPr>
            <a:endParaRPr lang="en-GB"/>
          </a:p>
        </p:txBody>
      </p:sp>
      <p:sp>
        <p:nvSpPr>
          <p:cNvPr id="5" name="Slide Number Placeholder 4"/>
          <p:cNvSpPr>
            <a:spLocks noGrp="1"/>
          </p:cNvSpPr>
          <p:nvPr>
            <p:ph type="sldNum" sz="quarter" idx="12"/>
          </p:nvPr>
        </p:nvSpPr>
        <p:spPr/>
        <p:txBody>
          <a:bodyPr/>
          <a:lstStyle>
            <a:lvl1pPr>
              <a:defRPr/>
            </a:lvl1pPr>
          </a:lstStyle>
          <a:p>
            <a:pPr>
              <a:defRPr/>
            </a:pPr>
            <a:fld id="{C4D6868A-2C72-BB4A-A2D4-336CE4FC1F15}" type="slidenum">
              <a:rPr lang="en-GB"/>
              <a:pPr>
                <a:defRPr/>
              </a:pPr>
              <a:t>‹#›</a:t>
            </a:fld>
            <a:endParaRPr lang="en-GB"/>
          </a:p>
        </p:txBody>
      </p:sp>
    </p:spTree>
    <p:extLst>
      <p:ext uri="{BB962C8B-B14F-4D97-AF65-F5344CB8AC3E}">
        <p14:creationId xmlns="" xmlns:p14="http://schemas.microsoft.com/office/powerpoint/2010/main" val="3083211467"/>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647970F9-34F5-7449-A811-E770B6484FA8}" type="datetimeFigureOut">
              <a:rPr lang="en-US"/>
              <a:pPr>
                <a:defRPr/>
              </a:pPr>
              <a:t>1/19/2017</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DB45157E-9615-7641-BFCB-6E6582FC5A15}" type="slidenum">
              <a:rPr lang="en-GB"/>
              <a:pPr>
                <a:defRPr/>
              </a:pPr>
              <a:t>‹#›</a:t>
            </a:fld>
            <a:endParaRPr lang="en-GB"/>
          </a:p>
        </p:txBody>
      </p:sp>
    </p:spTree>
    <p:extLst>
      <p:ext uri="{BB962C8B-B14F-4D97-AF65-F5344CB8AC3E}">
        <p14:creationId xmlns="" xmlns:p14="http://schemas.microsoft.com/office/powerpoint/2010/main" val="891627860"/>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85237C92-23E7-E54B-94CA-8D2315EBC75B}" type="slidenum">
              <a:rPr lang="en-GB"/>
              <a:pPr>
                <a:defRPr/>
              </a:pPr>
              <a:t>‹#›</a:t>
            </a:fld>
            <a:endParaRPr lang="en-GB"/>
          </a:p>
        </p:txBody>
      </p:sp>
    </p:spTree>
    <p:extLst>
      <p:ext uri="{BB962C8B-B14F-4D97-AF65-F5344CB8AC3E}">
        <p14:creationId xmlns="" xmlns:p14="http://schemas.microsoft.com/office/powerpoint/2010/main" val="3481637162"/>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0" y="1123950"/>
            <a:ext cx="8913813" cy="914400"/>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188720" tIns="45720" rIns="274320" bIns="45720" numCol="1" anchor="ctr" anchorCtr="0" compatLnSpc="1">
            <a:prstTxWarp prst="textNoShape">
              <a:avLst/>
            </a:prstTxWarp>
          </a:bodyPr>
          <a:lstStyle/>
          <a:p>
            <a:pPr lvl="0"/>
            <a:r>
              <a:rPr lang="fr-CH"/>
              <a:t>Click to edit Master title style</a:t>
            </a:r>
            <a:endParaRPr lang="en-US"/>
          </a:p>
        </p:txBody>
      </p:sp>
      <p:sp>
        <p:nvSpPr>
          <p:cNvPr id="1027" name="Text Placeholder 2"/>
          <p:cNvSpPr>
            <a:spLocks noGrp="1"/>
          </p:cNvSpPr>
          <p:nvPr>
            <p:ph type="body" idx="1"/>
          </p:nvPr>
        </p:nvSpPr>
        <p:spPr bwMode="auto">
          <a:xfrm>
            <a:off x="1114425" y="2595563"/>
            <a:ext cx="7610475" cy="3670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4" name="Date Placeholder 3"/>
          <p:cNvSpPr>
            <a:spLocks noGrp="1"/>
          </p:cNvSpPr>
          <p:nvPr>
            <p:ph type="dt" sz="half" idx="2"/>
          </p:nvPr>
        </p:nvSpPr>
        <p:spPr>
          <a:xfrm>
            <a:off x="6580188" y="188913"/>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pPr>
              <a:defRPr/>
            </a:pPr>
            <a:fld id="{48165386-4417-D543-8837-FD377B1EB157}" type="datetimeFigureOut">
              <a:rPr lang="it-IT"/>
              <a:pPr>
                <a:defRPr/>
              </a:pPr>
              <a:t>19/01/2017</a:t>
            </a:fld>
            <a:endParaRPr lang="it-IT"/>
          </a:p>
        </p:txBody>
      </p:sp>
      <p:sp>
        <p:nvSpPr>
          <p:cNvPr id="5" name="Footer Placeholder 4"/>
          <p:cNvSpPr>
            <a:spLocks noGrp="1"/>
          </p:cNvSpPr>
          <p:nvPr>
            <p:ph type="ftr" sz="quarter" idx="3"/>
          </p:nvPr>
        </p:nvSpPr>
        <p:spPr>
          <a:xfrm>
            <a:off x="1120775" y="188913"/>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pPr>
              <a:defRPr/>
            </a:pPr>
            <a:endParaRPr lang="it-IT"/>
          </a:p>
        </p:txBody>
      </p:sp>
      <p:sp>
        <p:nvSpPr>
          <p:cNvPr id="6" name="Slide Number Placeholder 5"/>
          <p:cNvSpPr>
            <a:spLocks noGrp="1"/>
          </p:cNvSpPr>
          <p:nvPr>
            <p:ph type="sldNum" sz="quarter" idx="4"/>
          </p:nvPr>
        </p:nvSpPr>
        <p:spPr>
          <a:xfrm>
            <a:off x="8789988"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pPr>
              <a:defRPr/>
            </a:pPr>
            <a:fld id="{A07EE25A-C4D1-884D-80E5-13B2CBA3893A}" type="slidenum">
              <a:rPr lang="it-IT"/>
              <a:pPr>
                <a:defRPr/>
              </a:pPr>
              <a:t>‹#›</a:t>
            </a:fld>
            <a:endParaRPr lang="it-IT"/>
          </a:p>
        </p:txBody>
      </p:sp>
      <p:sp>
        <p:nvSpPr>
          <p:cNvPr id="7" name="Rectangle 6"/>
          <p:cNvSpPr/>
          <p:nvPr/>
        </p:nvSpPr>
        <p:spPr>
          <a:xfrm>
            <a:off x="914400" y="-243408"/>
            <a:ext cx="7999413" cy="182563"/>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8" name="Rectangle 7"/>
          <p:cNvSpPr/>
          <p:nvPr/>
        </p:nvSpPr>
        <p:spPr>
          <a:xfrm>
            <a:off x="914400" y="6990854"/>
            <a:ext cx="7999413" cy="182562"/>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9" name="Slide Number Placeholder 5"/>
          <p:cNvSpPr txBox="1">
            <a:spLocks/>
          </p:cNvSpPr>
          <p:nvPr userDrawn="1"/>
        </p:nvSpPr>
        <p:spPr>
          <a:xfrm>
            <a:off x="6667500" y="6508750"/>
            <a:ext cx="2133600" cy="365125"/>
          </a:xfrm>
          <a:prstGeom prst="rect">
            <a:avLst/>
          </a:prstGeom>
        </p:spPr>
        <p:txBody>
          <a:bodyPr lIns="68580" tIns="34290" rIns="68580" bIns="34290" anchor="ct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defRPr/>
            </a:pPr>
            <a:fld id="{7B3E228D-C921-E74E-BE25-2E1512FBFA53}" type="slidenum">
              <a:rPr lang="en-GB" sz="900" smtClean="0">
                <a:solidFill>
                  <a:srgbClr val="898989"/>
                </a:solidFill>
                <a:latin typeface="Calibri" charset="0"/>
              </a:rPr>
              <a:pPr algn="r" eaLnBrk="1" hangingPunct="1">
                <a:defRPr/>
              </a:pPr>
              <a:t>‹#›</a:t>
            </a:fld>
            <a:endParaRPr lang="en-GB" sz="900" smtClean="0">
              <a:solidFill>
                <a:srgbClr val="898989"/>
              </a:solidFill>
              <a:latin typeface="Calibri" charset="0"/>
            </a:endParaRPr>
          </a:p>
        </p:txBody>
      </p:sp>
      <p:pic>
        <p:nvPicPr>
          <p:cNvPr id="1034" name="Image 1"/>
          <p:cNvPicPr>
            <a:picLocks noChangeAspect="1" noChangeArrowheads="1"/>
          </p:cNvPicPr>
          <p:nvPr userDrawn="1"/>
        </p:nvPicPr>
        <p:blipFill>
          <a:blip r:embed="rId18" cstate="print">
            <a:extLst>
              <a:ext uri="{28A0092B-C50C-407E-A947-70E740481C1C}">
                <a14:useLocalDpi xmlns="" xmlns:a14="http://schemas.microsoft.com/office/drawing/2010/main" val="0"/>
              </a:ext>
            </a:extLst>
          </a:blip>
          <a:srcRect/>
          <a:stretch>
            <a:fillRect/>
          </a:stretch>
        </p:blipFill>
        <p:spPr bwMode="auto">
          <a:xfrm>
            <a:off x="7596188" y="5589588"/>
            <a:ext cx="1155700" cy="660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683" r:id="rId1"/>
    <p:sldLayoutId id="2147485684" r:id="rId2"/>
    <p:sldLayoutId id="2147485685" r:id="rId3"/>
    <p:sldLayoutId id="2147485686" r:id="rId4"/>
    <p:sldLayoutId id="2147485687" r:id="rId5"/>
    <p:sldLayoutId id="2147485688" r:id="rId6"/>
    <p:sldLayoutId id="2147485689" r:id="rId7"/>
    <p:sldLayoutId id="2147485690" r:id="rId8"/>
    <p:sldLayoutId id="2147485691" r:id="rId9"/>
    <p:sldLayoutId id="2147485692" r:id="rId10"/>
    <p:sldLayoutId id="2147485693" r:id="rId11"/>
    <p:sldLayoutId id="2147485694" r:id="rId12"/>
    <p:sldLayoutId id="2147485695" r:id="rId13"/>
    <p:sldLayoutId id="2147485696" r:id="rId14"/>
    <p:sldLayoutId id="2147485697" r:id="rId15"/>
    <p:sldLayoutId id="2147485698" r:id="rId16"/>
  </p:sldLayoutIdLst>
  <p:transition spd="slow">
    <p:push dir="u"/>
  </p:transition>
  <p:timing>
    <p:tnLst>
      <p:par>
        <p:cTn id="1" dur="indefinite" restart="never" nodeType="tmRoot"/>
      </p:par>
    </p:tnLst>
  </p:timing>
  <p:txStyles>
    <p:titleStyle>
      <a:lvl1pPr algn="l" rtl="0" eaLnBrk="0" fontAlgn="base" hangingPunct="0">
        <a:spcBef>
          <a:spcPct val="0"/>
        </a:spcBef>
        <a:spcAft>
          <a:spcPct val="0"/>
        </a:spcAft>
        <a:defRPr sz="3600" kern="1200">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2pPr>
      <a:lvl3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3pPr>
      <a:lvl4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4pPr>
      <a:lvl5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5pPr>
      <a:lvl6pPr marL="457200" algn="l" rtl="0" fontAlgn="base">
        <a:spcBef>
          <a:spcPct val="0"/>
        </a:spcBef>
        <a:spcAft>
          <a:spcPct val="0"/>
        </a:spcAft>
        <a:defRPr sz="3600">
          <a:solidFill>
            <a:schemeClr val="bg1"/>
          </a:solidFill>
          <a:latin typeface="Century Gothic" charset="0"/>
          <a:ea typeface="ＭＳ Ｐゴシック" charset="0"/>
          <a:cs typeface="ＭＳ Ｐゴシック" charset="0"/>
        </a:defRPr>
      </a:lvl6pPr>
      <a:lvl7pPr marL="914400" algn="l" rtl="0" fontAlgn="base">
        <a:spcBef>
          <a:spcPct val="0"/>
        </a:spcBef>
        <a:spcAft>
          <a:spcPct val="0"/>
        </a:spcAft>
        <a:defRPr sz="3600">
          <a:solidFill>
            <a:schemeClr val="bg1"/>
          </a:solidFill>
          <a:latin typeface="Century Gothic" charset="0"/>
          <a:ea typeface="ＭＳ Ｐゴシック" charset="0"/>
          <a:cs typeface="ＭＳ Ｐゴシック" charset="0"/>
        </a:defRPr>
      </a:lvl7pPr>
      <a:lvl8pPr marL="1371600" algn="l" rtl="0" fontAlgn="base">
        <a:spcBef>
          <a:spcPct val="0"/>
        </a:spcBef>
        <a:spcAft>
          <a:spcPct val="0"/>
        </a:spcAft>
        <a:defRPr sz="3600">
          <a:solidFill>
            <a:schemeClr val="bg1"/>
          </a:solidFill>
          <a:latin typeface="Century Gothic" charset="0"/>
          <a:ea typeface="ＭＳ Ｐゴシック" charset="0"/>
          <a:cs typeface="ＭＳ Ｐゴシック" charset="0"/>
        </a:defRPr>
      </a:lvl8pPr>
      <a:lvl9pPr marL="1828800" algn="l" rtl="0" fontAlgn="base">
        <a:spcBef>
          <a:spcPct val="0"/>
        </a:spcBef>
        <a:spcAft>
          <a:spcPct val="0"/>
        </a:spcAft>
        <a:defRPr sz="3600">
          <a:solidFill>
            <a:schemeClr val="bg1"/>
          </a:solidFill>
          <a:latin typeface="Century Gothic" charset="0"/>
          <a:ea typeface="ＭＳ Ｐゴシック" charset="0"/>
          <a:cs typeface="ＭＳ Ｐゴシック" charset="0"/>
        </a:defRPr>
      </a:lvl9pPr>
    </p:titleStyle>
    <p:bodyStyle>
      <a:lvl1pPr marL="342900" indent="-342900" algn="l" rtl="0" eaLnBrk="0" fontAlgn="base" hangingPunct="0">
        <a:spcBef>
          <a:spcPts val="2000"/>
        </a:spcBef>
        <a:spcAft>
          <a:spcPct val="0"/>
        </a:spcAft>
        <a:buClr>
          <a:schemeClr val="accent1"/>
        </a:buClr>
        <a:buFont typeface="Wingdings 2" charset="0"/>
        <a:buChar char=""/>
        <a:defRPr sz="2000" kern="1200">
          <a:solidFill>
            <a:srgbClr val="595959"/>
          </a:solidFill>
          <a:latin typeface="+mn-lt"/>
          <a:ea typeface="ＭＳ Ｐゴシック" charset="0"/>
          <a:cs typeface="ＭＳ Ｐゴシック" charset="0"/>
        </a:defRPr>
      </a:lvl1pPr>
      <a:lvl2pPr marL="6858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2pPr>
      <a:lvl3pPr marL="10350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3pPr>
      <a:lvl4pPr marL="13716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4pPr>
      <a:lvl5pPr marL="17208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7"/>
          <p:cNvSpPr>
            <a:spLocks/>
          </p:cNvSpPr>
          <p:nvPr/>
        </p:nvSpPr>
        <p:spPr bwMode="auto">
          <a:xfrm>
            <a:off x="1979613" y="1417638"/>
            <a:ext cx="4968875" cy="1450975"/>
          </a:xfrm>
          <a:prstGeom prst="rect">
            <a:avLst/>
          </a:prstGeom>
          <a:noFill/>
          <a:ln>
            <a:noFill/>
          </a:ln>
          <a:extLst/>
        </p:spPr>
        <p:txBody>
          <a:bodyPr lIns="0" tIns="0" rIns="30479" bIns="0"/>
          <a:lstStyle/>
          <a:p>
            <a:pPr marL="201216" indent="-171450" algn="ctr" eaLnBrk="1" fontAlgn="auto" hangingPunct="1">
              <a:spcBef>
                <a:spcPts val="0"/>
              </a:spcBef>
              <a:spcAft>
                <a:spcPts val="0"/>
              </a:spcAft>
              <a:buClr>
                <a:prstClr val="white"/>
              </a:buClr>
              <a:buSzPct val="125000"/>
              <a:defRPr/>
            </a:pPr>
            <a:endParaRPr lang="en-GB" sz="2700" dirty="0">
              <a:solidFill>
                <a:srgbClr val="056CB6"/>
              </a:solidFill>
              <a:ea typeface="+mn-ea"/>
              <a:cs typeface="+mn-cs"/>
            </a:endParaRPr>
          </a:p>
        </p:txBody>
      </p:sp>
      <p:sp>
        <p:nvSpPr>
          <p:cNvPr id="2052" name="AutoShape 5"/>
          <p:cNvSpPr>
            <a:spLocks noChangeAspect="1" noChangeArrowheads="1"/>
          </p:cNvSpPr>
          <p:nvPr/>
        </p:nvSpPr>
        <p:spPr bwMode="auto">
          <a:xfrm>
            <a:off x="1412875" y="1127125"/>
            <a:ext cx="2698750" cy="439738"/>
          </a:xfrm>
          <a:prstGeom prst="rect">
            <a:avLst/>
          </a:prstGeom>
          <a:noFill/>
          <a:ln>
            <a:noFill/>
          </a:ln>
          <a:extLst/>
        </p:spPr>
        <p:txBody>
          <a:bodyPr/>
          <a:lstStyle/>
          <a:p>
            <a:pPr eaLnBrk="1" fontAlgn="auto" hangingPunct="1">
              <a:spcBef>
                <a:spcPts val="0"/>
              </a:spcBef>
              <a:spcAft>
                <a:spcPts val="0"/>
              </a:spcAft>
              <a:defRPr/>
            </a:pPr>
            <a:endParaRPr lang="en-US" dirty="0">
              <a:solidFill>
                <a:prstClr val="black"/>
              </a:solidFill>
              <a:latin typeface="Calibri"/>
              <a:ea typeface="+mn-ea"/>
              <a:cs typeface="+mn-cs"/>
            </a:endParaRPr>
          </a:p>
        </p:txBody>
      </p:sp>
      <p:sp>
        <p:nvSpPr>
          <p:cNvPr id="20483" name="Titre 3"/>
          <p:cNvSpPr>
            <a:spLocks noGrp="1"/>
          </p:cNvSpPr>
          <p:nvPr>
            <p:ph type="ctrTitle"/>
          </p:nvPr>
        </p:nvSpPr>
        <p:spPr>
          <a:xfrm>
            <a:off x="685800" y="1628775"/>
            <a:ext cx="7772400" cy="2087563"/>
          </a:xfrm>
        </p:spPr>
        <p:txBody>
          <a:bodyPr/>
          <a:lstStyle/>
          <a:p>
            <a:pPr eaLnBrk="1" hangingPunct="1"/>
            <a:r>
              <a:rPr lang="ar-LB" b="1" dirty="0" smtClean="0">
                <a:latin typeface="Century Gothic" charset="0"/>
                <a:ea typeface="MS PGothic" charset="0"/>
                <a:cs typeface="MS PGothic" charset="0"/>
              </a:rPr>
              <a:t>التطبيق</a:t>
            </a:r>
            <a:endParaRPr lang="fr-FR" b="1" dirty="0">
              <a:latin typeface="Century Gothic" charset="0"/>
              <a:ea typeface="MS PGothic" charset="0"/>
              <a:cs typeface="MS PGothic" charset="0"/>
            </a:endParaRPr>
          </a:p>
        </p:txBody>
      </p:sp>
      <p:pic>
        <p:nvPicPr>
          <p:cNvPr id="20484" name="Picture 13" descr="ECHO"/>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724525" y="5565775"/>
            <a:ext cx="769938" cy="739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5" name="Picture 10" descr="https://pbs.twimg.com/profile_images/2226122424/UNHCR_Logo.jpe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692525" y="5576888"/>
            <a:ext cx="735013" cy="7286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6" name="Picture 12" descr="IDMC logo.png"/>
          <p:cNvPicPr>
            <a:picLocks noChangeAspect="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92113" y="5683250"/>
            <a:ext cx="2379662" cy="528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olo 28"/>
          <p:cNvSpPr>
            <a:spLocks noGrp="1"/>
          </p:cNvSpPr>
          <p:nvPr>
            <p:ph type="title"/>
          </p:nvPr>
        </p:nvSpPr>
        <p:spPr>
          <a:xfrm>
            <a:off x="457200" y="0"/>
            <a:ext cx="8229600" cy="1268413"/>
          </a:xfrm>
        </p:spPr>
        <p:txBody>
          <a:bodyPr/>
          <a:lstStyle/>
          <a:p>
            <a:pPr eaLnBrk="1" hangingPunct="1"/>
            <a:r>
              <a:rPr lang="ar-LB" sz="3600" b="1" dirty="0" smtClean="0">
                <a:latin typeface="Calibri" charset="0"/>
                <a:ea typeface="MS PGothic" charset="0"/>
              </a:rPr>
              <a:t>خاتمة</a:t>
            </a:r>
            <a:endParaRPr lang="it-IT" sz="3600" b="1" dirty="0">
              <a:latin typeface="Calibri" charset="0"/>
              <a:ea typeface="MS PGothic" charset="0"/>
            </a:endParaRPr>
          </a:p>
        </p:txBody>
      </p:sp>
      <p:sp>
        <p:nvSpPr>
          <p:cNvPr id="25604" name="Segnaposto contenuto 29"/>
          <p:cNvSpPr>
            <a:spLocks noGrp="1"/>
          </p:cNvSpPr>
          <p:nvPr>
            <p:ph sz="half" idx="2"/>
          </p:nvPr>
        </p:nvSpPr>
        <p:spPr>
          <a:xfrm>
            <a:off x="323850" y="1700808"/>
            <a:ext cx="8352606" cy="4608511"/>
          </a:xfrm>
        </p:spPr>
        <p:txBody>
          <a:bodyPr>
            <a:normAutofit/>
          </a:bodyPr>
          <a:lstStyle/>
          <a:p>
            <a:pPr algn="r" rtl="1" eaLnBrk="1" hangingPunct="1">
              <a:buFont typeface="Wingdings" charset="2"/>
              <a:buChar char="§"/>
            </a:pPr>
            <a:r>
              <a:rPr lang="ar-LB" sz="2300" dirty="0" smtClean="0">
                <a:ea typeface="MS PGothic" charset="0"/>
                <a:cs typeface="Century Gothic"/>
              </a:rPr>
              <a:t>يتبع التطبيق عادة اعتماد قانون أو سياسة حول التهجير</a:t>
            </a:r>
          </a:p>
          <a:p>
            <a:pPr algn="r" rtl="1" eaLnBrk="1" hangingPunct="1">
              <a:buFont typeface="Wingdings" charset="2"/>
              <a:buChar char="§"/>
            </a:pPr>
            <a:r>
              <a:rPr lang="ar-LB" sz="2300" dirty="0" smtClean="0">
                <a:ea typeface="MS PGothic" charset="0"/>
                <a:cs typeface="Century Gothic"/>
              </a:rPr>
              <a:t>يتطلّب الأمر تخطيطًا وتنسيقًا وأداة عملية</a:t>
            </a:r>
          </a:p>
          <a:p>
            <a:pPr algn="r" rtl="1" eaLnBrk="1" hangingPunct="1">
              <a:buFont typeface="Wingdings" charset="2"/>
              <a:buChar char="§"/>
            </a:pPr>
            <a:r>
              <a:rPr lang="ar-LB" sz="2300" dirty="0" smtClean="0">
                <a:ea typeface="MS PGothic" charset="0"/>
                <a:cs typeface="Century Gothic"/>
              </a:rPr>
              <a:t>يملك أبعادًا مختلفة: التبني السياسي، والتنسيق الفعال، والإلتزام المالي</a:t>
            </a:r>
          </a:p>
          <a:p>
            <a:pPr algn="r" rtl="1" eaLnBrk="1" hangingPunct="1">
              <a:buFont typeface="Wingdings" charset="2"/>
              <a:buChar char="§"/>
            </a:pPr>
            <a:r>
              <a:rPr lang="ar-LB" sz="2300" dirty="0" smtClean="0">
                <a:ea typeface="MS PGothic" charset="0"/>
                <a:cs typeface="Century Gothic"/>
              </a:rPr>
              <a:t>يتطلّب مراقبة وتقييم تلقائيين، وتطوير الأدوات للقيام بذلك.</a:t>
            </a:r>
            <a:endParaRPr lang="it-IT" sz="2300" dirty="0">
              <a:ea typeface="MS PGothic" charset="0"/>
              <a:cs typeface="Century Gothic"/>
            </a:endParaRPr>
          </a:p>
        </p:txBody>
      </p:sp>
    </p:spTree>
    <p:extLst>
      <p:ext uri="{BB962C8B-B14F-4D97-AF65-F5344CB8AC3E}">
        <p14:creationId xmlns="" xmlns:p14="http://schemas.microsoft.com/office/powerpoint/2010/main" val="37420534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604">
                                            <p:txEl>
                                              <p:pRg st="0" end="0"/>
                                            </p:txEl>
                                          </p:spTgt>
                                        </p:tgtEl>
                                        <p:attrNameLst>
                                          <p:attrName>style.visibility</p:attrName>
                                        </p:attrNameLst>
                                      </p:cBhvr>
                                      <p:to>
                                        <p:strVal val="visible"/>
                                      </p:to>
                                    </p:set>
                                    <p:animEffect transition="in" filter="fade">
                                      <p:cBhvr>
                                        <p:cTn id="7" dur="1000"/>
                                        <p:tgtEl>
                                          <p:spTgt spid="25604">
                                            <p:txEl>
                                              <p:pRg st="0" end="0"/>
                                            </p:txEl>
                                          </p:spTgt>
                                        </p:tgtEl>
                                      </p:cBhvr>
                                    </p:animEffect>
                                    <p:anim calcmode="lin" valueType="num">
                                      <p:cBhvr>
                                        <p:cTn id="8" dur="1000" fill="hold"/>
                                        <p:tgtEl>
                                          <p:spTgt spid="2560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560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604">
                                            <p:txEl>
                                              <p:pRg st="1" end="1"/>
                                            </p:txEl>
                                          </p:spTgt>
                                        </p:tgtEl>
                                        <p:attrNameLst>
                                          <p:attrName>style.visibility</p:attrName>
                                        </p:attrNameLst>
                                      </p:cBhvr>
                                      <p:to>
                                        <p:strVal val="visible"/>
                                      </p:to>
                                    </p:set>
                                    <p:animEffect transition="in" filter="fade">
                                      <p:cBhvr>
                                        <p:cTn id="14" dur="1000"/>
                                        <p:tgtEl>
                                          <p:spTgt spid="25604">
                                            <p:txEl>
                                              <p:pRg st="1" end="1"/>
                                            </p:txEl>
                                          </p:spTgt>
                                        </p:tgtEl>
                                      </p:cBhvr>
                                    </p:animEffect>
                                    <p:anim calcmode="lin" valueType="num">
                                      <p:cBhvr>
                                        <p:cTn id="15" dur="1000" fill="hold"/>
                                        <p:tgtEl>
                                          <p:spTgt spid="2560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560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5604">
                                            <p:txEl>
                                              <p:pRg st="2" end="2"/>
                                            </p:txEl>
                                          </p:spTgt>
                                        </p:tgtEl>
                                        <p:attrNameLst>
                                          <p:attrName>style.visibility</p:attrName>
                                        </p:attrNameLst>
                                      </p:cBhvr>
                                      <p:to>
                                        <p:strVal val="visible"/>
                                      </p:to>
                                    </p:set>
                                    <p:animEffect transition="in" filter="fade">
                                      <p:cBhvr>
                                        <p:cTn id="21" dur="1000"/>
                                        <p:tgtEl>
                                          <p:spTgt spid="25604">
                                            <p:txEl>
                                              <p:pRg st="2" end="2"/>
                                            </p:txEl>
                                          </p:spTgt>
                                        </p:tgtEl>
                                      </p:cBhvr>
                                    </p:animEffect>
                                    <p:anim calcmode="lin" valueType="num">
                                      <p:cBhvr>
                                        <p:cTn id="22" dur="1000" fill="hold"/>
                                        <p:tgtEl>
                                          <p:spTgt spid="2560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560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5604">
                                            <p:txEl>
                                              <p:pRg st="3" end="3"/>
                                            </p:txEl>
                                          </p:spTgt>
                                        </p:tgtEl>
                                        <p:attrNameLst>
                                          <p:attrName>style.visibility</p:attrName>
                                        </p:attrNameLst>
                                      </p:cBhvr>
                                      <p:to>
                                        <p:strVal val="visible"/>
                                      </p:to>
                                    </p:set>
                                    <p:animEffect transition="in" filter="fade">
                                      <p:cBhvr>
                                        <p:cTn id="28" dur="1000"/>
                                        <p:tgtEl>
                                          <p:spTgt spid="25604">
                                            <p:txEl>
                                              <p:pRg st="3" end="3"/>
                                            </p:txEl>
                                          </p:spTgt>
                                        </p:tgtEl>
                                      </p:cBhvr>
                                    </p:animEffect>
                                    <p:anim calcmode="lin" valueType="num">
                                      <p:cBhvr>
                                        <p:cTn id="29" dur="1000" fill="hold"/>
                                        <p:tgtEl>
                                          <p:spTgt spid="2560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560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250825" y="274638"/>
            <a:ext cx="8435975" cy="922337"/>
          </a:xfrm>
        </p:spPr>
        <p:txBody>
          <a:bodyPr/>
          <a:lstStyle/>
          <a:p>
            <a:pPr eaLnBrk="1" hangingPunct="1"/>
            <a:r>
              <a:rPr lang="ar-LB" sz="2800" b="1" dirty="0" smtClean="0">
                <a:latin typeface="Century Gothic" charset="0"/>
                <a:ea typeface="MS PGothic" charset="0"/>
                <a:cs typeface="MS PGothic" charset="0"/>
              </a:rPr>
              <a:t>لائحة بالأمور الواجب التحقق منها</a:t>
            </a:r>
            <a:endParaRPr lang="fr-CH" sz="2800" b="1" dirty="0">
              <a:latin typeface="Century Gothic" charset="0"/>
              <a:ea typeface="MS PGothic" charset="0"/>
              <a:cs typeface="MS PGothic" charset="0"/>
            </a:endParaRPr>
          </a:p>
        </p:txBody>
      </p:sp>
      <p:sp>
        <p:nvSpPr>
          <p:cNvPr id="47106" name="Content Placeholder 2"/>
          <p:cNvSpPr>
            <a:spLocks noGrp="1"/>
          </p:cNvSpPr>
          <p:nvPr>
            <p:ph idx="1"/>
          </p:nvPr>
        </p:nvSpPr>
        <p:spPr>
          <a:xfrm>
            <a:off x="323528" y="1700213"/>
            <a:ext cx="7848872" cy="4393083"/>
          </a:xfrm>
        </p:spPr>
        <p:txBody>
          <a:bodyPr/>
          <a:lstStyle/>
          <a:p>
            <a:pPr algn="r" rtl="1" eaLnBrk="1" hangingPunct="1">
              <a:buFont typeface="Wingdings" charset="2"/>
              <a:buChar char="§"/>
              <a:defRPr/>
            </a:pPr>
            <a:r>
              <a:rPr lang="ar-LB" sz="2800" dirty="0" smtClean="0"/>
              <a:t>تخطيط التطبيق وتنسيقه</a:t>
            </a:r>
          </a:p>
          <a:p>
            <a:pPr algn="r" rtl="1" eaLnBrk="1" hangingPunct="1">
              <a:buFont typeface="Wingdings" charset="2"/>
              <a:buChar char="§"/>
              <a:defRPr/>
            </a:pPr>
            <a:r>
              <a:rPr lang="ar-LB" sz="2800" dirty="0" smtClean="0"/>
              <a:t>اتخاذ مبادرات لتحسين المعرفة والقدرات حول التهجير بشكل عام والأداة الوطنية بشكل خاص</a:t>
            </a:r>
          </a:p>
          <a:p>
            <a:pPr algn="r" rtl="1" eaLnBrk="1" hangingPunct="1">
              <a:buFont typeface="Wingdings" charset="2"/>
              <a:buChar char="§"/>
              <a:defRPr/>
            </a:pPr>
            <a:r>
              <a:rPr lang="ar-LB" sz="2800" smtClean="0"/>
              <a:t>المراقبة والتقييم</a:t>
            </a:r>
            <a:endParaRPr lang="fr-CH" sz="2800" dirty="0"/>
          </a:p>
        </p:txBody>
      </p:sp>
      <p:pic>
        <p:nvPicPr>
          <p:cNvPr id="4" name="Picture 2" descr="C:\Users\jacopo.giorgi\AppData\Local\Microsoft\Windows\Temporary Internet Files\Content.IE5\U0JMT0WT\MC900297177[1].wmf"/>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9540552" y="3933056"/>
            <a:ext cx="1723430" cy="23762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250825" y="0"/>
            <a:ext cx="8510588" cy="1254125"/>
          </a:xfrm>
        </p:spPr>
        <p:txBody>
          <a:bodyPr/>
          <a:lstStyle/>
          <a:p>
            <a:pPr algn="r" rtl="1" eaLnBrk="1" hangingPunct="1"/>
            <a:r>
              <a:rPr lang="ar-LB" sz="2800" b="1" dirty="0" smtClean="0">
                <a:latin typeface="Century Gothic"/>
                <a:ea typeface="MS PGothic" charset="0"/>
                <a:cs typeface="Century Gothic"/>
              </a:rPr>
              <a:t>”رحلة الألف ميل تبدأ بخطوة“</a:t>
            </a:r>
            <a:br>
              <a:rPr lang="ar-LB" sz="2800" b="1" dirty="0" smtClean="0">
                <a:latin typeface="Century Gothic"/>
                <a:ea typeface="MS PGothic" charset="0"/>
                <a:cs typeface="Century Gothic"/>
              </a:rPr>
            </a:br>
            <a:endParaRPr lang="fr-CH" sz="2800" b="1" dirty="0">
              <a:latin typeface="Century Gothic"/>
              <a:ea typeface="MS PGothic" charset="0"/>
              <a:cs typeface="Century Gothic"/>
            </a:endParaRPr>
          </a:p>
        </p:txBody>
      </p:sp>
      <p:sp>
        <p:nvSpPr>
          <p:cNvPr id="3" name="Content Placeholder 2"/>
          <p:cNvSpPr>
            <a:spLocks noGrp="1"/>
          </p:cNvSpPr>
          <p:nvPr>
            <p:ph idx="1"/>
          </p:nvPr>
        </p:nvSpPr>
        <p:spPr>
          <a:xfrm>
            <a:off x="323850" y="1412875"/>
            <a:ext cx="8496622" cy="5256213"/>
          </a:xfrm>
        </p:spPr>
        <p:txBody>
          <a:bodyPr/>
          <a:lstStyle/>
          <a:p>
            <a:pPr marL="0" indent="0" algn="r" rtl="1" eaLnBrk="1" hangingPunct="1">
              <a:buFontTx/>
              <a:buNone/>
            </a:pPr>
            <a:r>
              <a:rPr lang="ar-LB" sz="2200" b="1" dirty="0" smtClean="0">
                <a:latin typeface="Century Gothic"/>
                <a:ea typeface="MS PGothic" charset="0"/>
                <a:cs typeface="Century Gothic"/>
              </a:rPr>
              <a:t>التطبيق </a:t>
            </a:r>
            <a:r>
              <a:rPr lang="ar-LB" sz="2200" dirty="0" smtClean="0">
                <a:latin typeface="Century Gothic"/>
                <a:ea typeface="MS PGothic" charset="0"/>
                <a:cs typeface="Century Gothic"/>
              </a:rPr>
              <a:t>هو</a:t>
            </a:r>
            <a:endParaRPr lang="fr-CH" sz="2200" dirty="0" smtClean="0">
              <a:latin typeface="Century Gothic"/>
              <a:ea typeface="MS PGothic" charset="0"/>
              <a:cs typeface="Century Gothic"/>
            </a:endParaRPr>
          </a:p>
          <a:p>
            <a:pPr algn="r" rtl="1" eaLnBrk="1" hangingPunct="1">
              <a:buFont typeface="Wingdings" charset="2"/>
              <a:buChar char="§"/>
            </a:pPr>
            <a:r>
              <a:rPr lang="ar-LB" sz="2200" b="1" dirty="0" smtClean="0">
                <a:latin typeface="Century Gothic"/>
                <a:ea typeface="MS PGothic" charset="0"/>
                <a:cs typeface="Century Gothic"/>
              </a:rPr>
              <a:t>تنفيذ الغايات المعلنة</a:t>
            </a:r>
            <a:r>
              <a:rPr lang="ar-LB" sz="2200" dirty="0" smtClean="0">
                <a:latin typeface="Century Gothic"/>
                <a:ea typeface="MS PGothic" charset="0"/>
                <a:cs typeface="Century Gothic"/>
              </a:rPr>
              <a:t> لقانون أو سياسة</a:t>
            </a:r>
          </a:p>
          <a:p>
            <a:pPr algn="r" rtl="1" eaLnBrk="1" hangingPunct="1">
              <a:buFont typeface="Wingdings" charset="2"/>
              <a:buChar char="§"/>
            </a:pPr>
            <a:r>
              <a:rPr lang="ar-LB" sz="2200" dirty="0" smtClean="0">
                <a:latin typeface="Century Gothic"/>
                <a:ea typeface="MS PGothic" charset="0"/>
                <a:cs typeface="Century Gothic"/>
              </a:rPr>
              <a:t>مسألة </a:t>
            </a:r>
            <a:r>
              <a:rPr lang="ar-LB" sz="2200" b="1" dirty="0" smtClean="0">
                <a:latin typeface="Century Gothic"/>
                <a:ea typeface="MS PGothic" charset="0"/>
                <a:cs typeface="Century Gothic"/>
              </a:rPr>
              <a:t>حوكمة: </a:t>
            </a:r>
            <a:r>
              <a:rPr lang="ar-LB" sz="2200" dirty="0" smtClean="0">
                <a:latin typeface="Century Gothic"/>
                <a:ea typeface="MS PGothic" charset="0"/>
                <a:cs typeface="Century Gothic"/>
              </a:rPr>
              <a:t>تحديد</a:t>
            </a:r>
            <a:r>
              <a:rPr lang="ar-LB" sz="2200" b="1" dirty="0" smtClean="0">
                <a:latin typeface="Century Gothic"/>
                <a:ea typeface="MS PGothic" charset="0"/>
                <a:cs typeface="Century Gothic"/>
              </a:rPr>
              <a:t> </a:t>
            </a:r>
            <a:r>
              <a:rPr lang="ar-LB" sz="2200" dirty="0" smtClean="0">
                <a:latin typeface="Century Gothic"/>
                <a:ea typeface="MS PGothic" charset="0"/>
                <a:cs typeface="Century Gothic"/>
              </a:rPr>
              <a:t>الخطوات، ومنح القدرة والسلطة، والتأكّد من الأداء</a:t>
            </a:r>
          </a:p>
          <a:p>
            <a:pPr algn="r" rtl="1" eaLnBrk="1" hangingPunct="1">
              <a:buNone/>
            </a:pPr>
            <a:endParaRPr lang="ar-LB" sz="2200" dirty="0" smtClean="0">
              <a:latin typeface="Century Gothic"/>
              <a:ea typeface="MS PGothic" charset="0"/>
              <a:cs typeface="Century Gothic"/>
            </a:endParaRPr>
          </a:p>
          <a:p>
            <a:pPr algn="r" rtl="1" eaLnBrk="1" hangingPunct="1">
              <a:buNone/>
            </a:pPr>
            <a:r>
              <a:rPr lang="ar-LB" sz="2200" dirty="0" smtClean="0">
                <a:latin typeface="Century Gothic"/>
                <a:ea typeface="MS PGothic" charset="0"/>
                <a:cs typeface="Century Gothic"/>
              </a:rPr>
              <a:t>يمكن للتطبيق أن يبدأ خلال مرحلة الإعتماد لأغراض ترويجية</a:t>
            </a:r>
            <a:endParaRPr lang="fr-CH" sz="800" dirty="0">
              <a:latin typeface="Century Gothic"/>
              <a:ea typeface="MS PGothic" charset="0"/>
              <a:cs typeface="Century Gothic"/>
            </a:endParaRPr>
          </a:p>
          <a:p>
            <a:pPr marL="0" indent="0" eaLnBrk="1" hangingPunct="1">
              <a:buFontTx/>
              <a:buNone/>
            </a:pPr>
            <a:r>
              <a:rPr lang="fr-CH" sz="1600" dirty="0">
                <a:latin typeface="Century Gothic"/>
                <a:ea typeface="MS PGothic" charset="0"/>
                <a:cs typeface="Century Gothic"/>
              </a:rPr>
              <a:t>						</a:t>
            </a:r>
          </a:p>
        </p:txBody>
      </p:sp>
      <p:pic>
        <p:nvPicPr>
          <p:cNvPr id="45060" name="Picture 6" descr="C:\Users\jacopo.giorgi\Downloads\idmc-201309-national-instruments-on-internal-displacement-en-graph.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95288" y="4509120"/>
            <a:ext cx="6264944" cy="15125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Right Arrow 3"/>
          <p:cNvSpPr/>
          <p:nvPr/>
        </p:nvSpPr>
        <p:spPr>
          <a:xfrm rot="18693454">
            <a:off x="6081694" y="5660157"/>
            <a:ext cx="960437" cy="425450"/>
          </a:xfrm>
          <a:prstGeom prst="rightArrow">
            <a:avLst/>
          </a:prstGeom>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defRPr/>
            </a:pPr>
            <a:endParaRPr lang="fr-CH"/>
          </a:p>
        </p:txBody>
      </p:sp>
      <p:pic>
        <p:nvPicPr>
          <p:cNvPr id="7" name="Picture 2" descr="C:\Users\jacopo.giorgi\Desktop\fotto.jp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6804025" y="4365848"/>
            <a:ext cx="2089150" cy="1295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Box 7"/>
          <p:cNvSpPr txBox="1"/>
          <p:nvPr/>
        </p:nvSpPr>
        <p:spPr>
          <a:xfrm>
            <a:off x="-468560" y="4005064"/>
            <a:ext cx="2376264" cy="2031325"/>
          </a:xfrm>
          <a:prstGeom prst="rect">
            <a:avLst/>
          </a:prstGeom>
          <a:noFill/>
        </p:spPr>
        <p:txBody>
          <a:bodyPr wrap="square" rtlCol="0">
            <a:spAutoFit/>
          </a:bodyPr>
          <a:lstStyle/>
          <a:p>
            <a:r>
              <a:rPr lang="ar-LB" dirty="0" smtClean="0"/>
              <a:t>الإطلاق</a:t>
            </a:r>
          </a:p>
          <a:p>
            <a:r>
              <a:rPr lang="ar-LB" dirty="0" smtClean="0"/>
              <a:t>التحضير</a:t>
            </a:r>
          </a:p>
          <a:p>
            <a:r>
              <a:rPr lang="ar-LB" dirty="0" smtClean="0"/>
              <a:t>التنظيم</a:t>
            </a:r>
          </a:p>
          <a:p>
            <a:r>
              <a:rPr lang="ar-LB" dirty="0" smtClean="0"/>
              <a:t>الصياغة والإستشارات</a:t>
            </a:r>
          </a:p>
          <a:p>
            <a:r>
              <a:rPr lang="ar-LB" dirty="0" smtClean="0"/>
              <a:t>التصديق</a:t>
            </a:r>
          </a:p>
          <a:p>
            <a:r>
              <a:rPr lang="ar-LB" dirty="0" smtClean="0"/>
              <a:t>الإعتماد</a:t>
            </a:r>
          </a:p>
          <a:p>
            <a:r>
              <a:rPr lang="ar-LB" dirty="0" smtClean="0"/>
              <a:t>التطبيق والمراقبة</a:t>
            </a:r>
            <a:endParaRPr lang="en-US" dirty="0"/>
          </a:p>
        </p:txBody>
      </p:sp>
    </p:spTree>
    <p:extLst>
      <p:ext uri="{BB962C8B-B14F-4D97-AF65-F5344CB8AC3E}">
        <p14:creationId xmlns="" xmlns:p14="http://schemas.microsoft.com/office/powerpoint/2010/main" val="222614236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3">
                                            <p:txEl>
                                              <p:pRg st="4" end="4"/>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 fill="hold"/>
                                        <p:tgtEl>
                                          <p:spTgt spid="4"/>
                                        </p:tgtEl>
                                        <p:attrNameLst>
                                          <p:attrName>ppt_w</p:attrName>
                                        </p:attrNameLst>
                                      </p:cBhvr>
                                      <p:tavLst>
                                        <p:tav tm="0">
                                          <p:val>
                                            <p:fltVal val="0"/>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animEffect transition="in" filter="fade">
                                      <p:cBhvr>
                                        <p:cTn id="37" dur="500"/>
                                        <p:tgtEl>
                                          <p:spTgt spid="4"/>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6" presetClass="entr" presetSubtype="16"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circle(in)">
                                      <p:cBhvr>
                                        <p:cTn id="4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olo 1"/>
          <p:cNvSpPr>
            <a:spLocks noGrp="1"/>
          </p:cNvSpPr>
          <p:nvPr>
            <p:ph type="title"/>
          </p:nvPr>
        </p:nvSpPr>
        <p:spPr>
          <a:xfrm>
            <a:off x="230187" y="0"/>
            <a:ext cx="8662293" cy="1124744"/>
          </a:xfrm>
        </p:spPr>
        <p:txBody>
          <a:bodyPr/>
          <a:lstStyle/>
          <a:p>
            <a:pPr eaLnBrk="1" hangingPunct="1"/>
            <a:r>
              <a:rPr lang="ar-LB" sz="3200" b="1" dirty="0" smtClean="0">
                <a:latin typeface="Century Gothic"/>
                <a:ea typeface="MS PGothic" charset="0"/>
                <a:cs typeface="Century Gothic"/>
              </a:rPr>
              <a:t>النشاطات المطلوبة</a:t>
            </a:r>
            <a:endParaRPr lang="it-IT" sz="3200" b="1" dirty="0">
              <a:latin typeface="Century Gothic"/>
              <a:ea typeface="MS PGothic" charset="0"/>
              <a:cs typeface="Century Gothic"/>
            </a:endParaRPr>
          </a:p>
        </p:txBody>
      </p:sp>
      <p:pic>
        <p:nvPicPr>
          <p:cNvPr id="47107" name="Picture 4" descr="C:\Users\jacopo.giorgi\Desktop\INFO-salesScribblesWheel-implementation.gif"/>
          <p:cNvPicPr>
            <a:picLocks noGrp="1" noChangeAspect="1" noChangeArrowheads="1"/>
          </p:cNvPicPr>
          <p:nvPr>
            <p:ph sz="half" idx="1"/>
          </p:nvPr>
        </p:nvPicPr>
        <p:blipFill rotWithShape="1">
          <a:blip r:embed="rId3" cstate="print">
            <a:extLst>
              <a:ext uri="{28A0092B-C50C-407E-A947-70E740481C1C}">
                <a14:useLocalDpi xmlns="" xmlns:a14="http://schemas.microsoft.com/office/drawing/2010/main" val="0"/>
              </a:ext>
            </a:extLst>
          </a:blip>
          <a:srcRect l="6748" t="2115" r="16791"/>
          <a:stretch/>
        </p:blipFill>
        <p:spPr>
          <a:xfrm>
            <a:off x="411627" y="1774356"/>
            <a:ext cx="3224269" cy="3023391"/>
          </a:xfrm>
          <a:noFill/>
        </p:spPr>
      </p:pic>
      <p:sp>
        <p:nvSpPr>
          <p:cNvPr id="47108" name="Content Placeholder 1"/>
          <p:cNvSpPr>
            <a:spLocks noGrp="1"/>
          </p:cNvSpPr>
          <p:nvPr>
            <p:ph sz="half" idx="2"/>
          </p:nvPr>
        </p:nvSpPr>
        <p:spPr>
          <a:xfrm>
            <a:off x="3995936" y="1556792"/>
            <a:ext cx="4681537" cy="2952750"/>
          </a:xfrm>
        </p:spPr>
        <p:txBody>
          <a:bodyPr>
            <a:noAutofit/>
          </a:bodyPr>
          <a:lstStyle/>
          <a:p>
            <a:pPr algn="r" rtl="1" eaLnBrk="1" hangingPunct="1">
              <a:buFont typeface="Wingdings" charset="2"/>
              <a:buChar char="§"/>
            </a:pPr>
            <a:r>
              <a:rPr lang="ar-LB" sz="2400" dirty="0" smtClean="0">
                <a:latin typeface="Century Gothic"/>
                <a:ea typeface="MS PGothic" charset="0"/>
                <a:cs typeface="Century Gothic"/>
              </a:rPr>
              <a:t>التخطيط</a:t>
            </a:r>
          </a:p>
          <a:p>
            <a:pPr algn="r" rtl="1" eaLnBrk="1" hangingPunct="1">
              <a:buFont typeface="Wingdings" charset="2"/>
              <a:buChar char="§"/>
            </a:pPr>
            <a:r>
              <a:rPr lang="ar-LB" sz="2400" dirty="0" smtClean="0">
                <a:latin typeface="Century Gothic"/>
                <a:ea typeface="MS PGothic" charset="0"/>
                <a:cs typeface="Century Gothic"/>
              </a:rPr>
              <a:t>التنسيق</a:t>
            </a:r>
          </a:p>
          <a:p>
            <a:pPr algn="r" rtl="1" eaLnBrk="1" hangingPunct="1">
              <a:buFont typeface="Wingdings" charset="2"/>
              <a:buChar char="§"/>
            </a:pPr>
            <a:r>
              <a:rPr lang="ar-LB" sz="2400" dirty="0" smtClean="0">
                <a:latin typeface="Century Gothic"/>
                <a:ea typeface="MS PGothic" charset="0"/>
                <a:cs typeface="Century Gothic"/>
              </a:rPr>
              <a:t>جمع الأموال والتزام الجهات المانحة</a:t>
            </a:r>
          </a:p>
          <a:p>
            <a:pPr algn="r" rtl="1" eaLnBrk="1" hangingPunct="1">
              <a:buFont typeface="Wingdings" charset="2"/>
              <a:buChar char="§"/>
            </a:pPr>
            <a:r>
              <a:rPr lang="ar-LB" sz="2400" dirty="0" smtClean="0">
                <a:latin typeface="Century Gothic"/>
                <a:ea typeface="MS PGothic" charset="0"/>
                <a:cs typeface="Century Gothic"/>
              </a:rPr>
              <a:t>تنمية القدرات</a:t>
            </a:r>
          </a:p>
          <a:p>
            <a:pPr algn="r" rtl="1" eaLnBrk="1" hangingPunct="1">
              <a:buFont typeface="Wingdings" charset="2"/>
              <a:buChar char="§"/>
            </a:pPr>
            <a:r>
              <a:rPr lang="ar-LB" sz="2400" dirty="0" smtClean="0">
                <a:latin typeface="Century Gothic"/>
                <a:ea typeface="MS PGothic" charset="0"/>
                <a:cs typeface="Century Gothic"/>
              </a:rPr>
              <a:t>التشخيص</a:t>
            </a:r>
          </a:p>
          <a:p>
            <a:pPr algn="r" rtl="1" eaLnBrk="1" hangingPunct="1">
              <a:buFont typeface="Wingdings" charset="2"/>
              <a:buChar char="§"/>
            </a:pPr>
            <a:r>
              <a:rPr lang="ar-LB" sz="2400" dirty="0" smtClean="0">
                <a:latin typeface="Century Gothic"/>
                <a:ea typeface="MS PGothic" charset="0"/>
                <a:cs typeface="Century Gothic"/>
              </a:rPr>
              <a:t>المراقبة والتقييم</a:t>
            </a:r>
            <a:endParaRPr lang="fr-CH" sz="2400" dirty="0">
              <a:latin typeface="Century Gothic"/>
              <a:ea typeface="MS PGothic" charset="0"/>
              <a:cs typeface="Century Gothic"/>
            </a:endParaRPr>
          </a:p>
        </p:txBody>
      </p:sp>
      <p:sp>
        <p:nvSpPr>
          <p:cNvPr id="5" name="TextBox 4"/>
          <p:cNvSpPr txBox="1"/>
          <p:nvPr/>
        </p:nvSpPr>
        <p:spPr>
          <a:xfrm>
            <a:off x="899592" y="5157192"/>
            <a:ext cx="1872208" cy="369332"/>
          </a:xfrm>
          <a:prstGeom prst="rect">
            <a:avLst/>
          </a:prstGeom>
          <a:noFill/>
        </p:spPr>
        <p:txBody>
          <a:bodyPr wrap="square" rtlCol="0">
            <a:spAutoFit/>
          </a:bodyPr>
          <a:lstStyle/>
          <a:p>
            <a:r>
              <a:rPr lang="ar-LB" dirty="0" smtClean="0"/>
              <a:t>التطبيق</a:t>
            </a:r>
            <a:endParaRPr lang="en-US" dirty="0"/>
          </a:p>
        </p:txBody>
      </p:sp>
    </p:spTree>
    <p:extLst>
      <p:ext uri="{BB962C8B-B14F-4D97-AF65-F5344CB8AC3E}">
        <p14:creationId xmlns="" xmlns:p14="http://schemas.microsoft.com/office/powerpoint/2010/main" val="1957934924"/>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447675" y="0"/>
            <a:ext cx="8228013" cy="1196975"/>
          </a:xfrm>
        </p:spPr>
        <p:txBody>
          <a:bodyPr/>
          <a:lstStyle/>
          <a:p>
            <a:pPr eaLnBrk="1" hangingPunct="1"/>
            <a:r>
              <a:rPr lang="ar-LB" b="1" dirty="0" smtClean="0">
                <a:latin typeface="Century Gothic" charset="0"/>
                <a:ea typeface="MS PGothic" charset="0"/>
                <a:cs typeface="MS PGothic" charset="0"/>
              </a:rPr>
              <a:t>التخطيط والتنسيق</a:t>
            </a:r>
            <a:endParaRPr lang="en-US" b="1" dirty="0">
              <a:latin typeface="Century Gothic" charset="0"/>
              <a:ea typeface="MS PGothic" charset="0"/>
              <a:cs typeface="MS PGothic" charset="0"/>
            </a:endParaRPr>
          </a:p>
        </p:txBody>
      </p:sp>
      <p:sp>
        <p:nvSpPr>
          <p:cNvPr id="9219" name="Rectangle 3"/>
          <p:cNvSpPr>
            <a:spLocks noGrp="1" noChangeArrowheads="1"/>
          </p:cNvSpPr>
          <p:nvPr>
            <p:ph idx="1"/>
          </p:nvPr>
        </p:nvSpPr>
        <p:spPr>
          <a:xfrm>
            <a:off x="395288" y="1628774"/>
            <a:ext cx="5040808" cy="4464521"/>
          </a:xfrm>
        </p:spPr>
        <p:txBody>
          <a:bodyPr rtlCol="0">
            <a:normAutofit/>
          </a:bodyPr>
          <a:lstStyle/>
          <a:p>
            <a:pPr algn="r" rtl="1" eaLnBrk="1" hangingPunct="1">
              <a:buFont typeface="Wingdings" charset="2"/>
              <a:buChar char="§"/>
            </a:pPr>
            <a:r>
              <a:rPr lang="ar-LB" sz="2800" dirty="0" smtClean="0">
                <a:cs typeface="Century Gothic"/>
              </a:rPr>
              <a:t>قدرة المرجعية المعينة على الريادة والإشراف</a:t>
            </a:r>
          </a:p>
          <a:p>
            <a:pPr algn="r" rtl="1" eaLnBrk="1" hangingPunct="1">
              <a:buFont typeface="Wingdings" charset="2"/>
              <a:buChar char="§"/>
            </a:pPr>
            <a:r>
              <a:rPr lang="ar-LB" sz="2800" dirty="0" smtClean="0">
                <a:cs typeface="Century Gothic"/>
              </a:rPr>
              <a:t>تخصيص الموارد المالية الضرورية</a:t>
            </a:r>
          </a:p>
          <a:p>
            <a:pPr algn="r" rtl="1" eaLnBrk="1" hangingPunct="1">
              <a:buFont typeface="Wingdings" charset="2"/>
              <a:buChar char="§"/>
            </a:pPr>
            <a:r>
              <a:rPr lang="ar-LB" sz="2800" dirty="0" smtClean="0">
                <a:cs typeface="Century Gothic"/>
              </a:rPr>
              <a:t>التنسيق مع المعنيين الوطنيين والدوليين، بما في ذلك الجهات المانحة</a:t>
            </a:r>
            <a:endParaRPr lang="it-IT" sz="2800" dirty="0">
              <a:cs typeface="Century Gothic"/>
            </a:endParaRPr>
          </a:p>
        </p:txBody>
      </p:sp>
      <p:sp>
        <p:nvSpPr>
          <p:cNvPr id="4" name="Oval 3"/>
          <p:cNvSpPr/>
          <p:nvPr/>
        </p:nvSpPr>
        <p:spPr>
          <a:xfrm>
            <a:off x="5651500" y="1557338"/>
            <a:ext cx="2447925" cy="2344737"/>
          </a:xfrm>
          <a:prstGeom prst="ellipse">
            <a:avLst/>
          </a:prstGeom>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eaLnBrk="1" hangingPunct="1">
              <a:defRPr/>
            </a:pPr>
            <a:r>
              <a:rPr lang="ar-LB" sz="2400" b="1" dirty="0" smtClean="0">
                <a:solidFill>
                  <a:schemeClr val="tx1"/>
                </a:solidFill>
              </a:rPr>
              <a:t>سياسة أو قانون</a:t>
            </a:r>
            <a:endParaRPr lang="fr-CH" sz="2400" b="1" dirty="0">
              <a:solidFill>
                <a:schemeClr val="tx1"/>
              </a:solidFill>
            </a:endParaRPr>
          </a:p>
        </p:txBody>
      </p:sp>
      <p:sp>
        <p:nvSpPr>
          <p:cNvPr id="5" name="Oval 4"/>
          <p:cNvSpPr/>
          <p:nvPr/>
        </p:nvSpPr>
        <p:spPr>
          <a:xfrm>
            <a:off x="6659563" y="3141663"/>
            <a:ext cx="2305050" cy="2232025"/>
          </a:xfrm>
          <a:prstGeom prst="ellipse">
            <a:avLst/>
          </a:prstGeom>
          <a:solidFill>
            <a:schemeClr val="accent6">
              <a:alpha val="63000"/>
            </a:schemeClr>
          </a:solid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eaLnBrk="1" hangingPunct="1">
              <a:defRPr/>
            </a:pPr>
            <a:r>
              <a:rPr lang="ar-LB" sz="2400" b="1" dirty="0" smtClean="0">
                <a:solidFill>
                  <a:schemeClr val="tx1"/>
                </a:solidFill>
              </a:rPr>
              <a:t>استراتيجية أو خطّة عمل</a:t>
            </a:r>
            <a:endParaRPr lang="fr-CH" sz="2400" b="1" dirty="0">
              <a:solidFill>
                <a:schemeClr val="tx1"/>
              </a:solidFill>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447675" y="0"/>
            <a:ext cx="8228013" cy="1196975"/>
          </a:xfrm>
        </p:spPr>
        <p:txBody>
          <a:bodyPr/>
          <a:lstStyle/>
          <a:p>
            <a:pPr eaLnBrk="1" hangingPunct="1"/>
            <a:r>
              <a:rPr lang="ar-LB" b="1" dirty="0" smtClean="0">
                <a:latin typeface="Century Gothic" charset="0"/>
                <a:ea typeface="MS PGothic" charset="0"/>
                <a:cs typeface="MS PGothic" charset="0"/>
              </a:rPr>
              <a:t>ستّة أسئلة أساسية</a:t>
            </a:r>
            <a:endParaRPr lang="en-US" b="1" dirty="0">
              <a:latin typeface="Century Gothic" charset="0"/>
              <a:ea typeface="MS PGothic" charset="0"/>
              <a:cs typeface="MS PGothic" charset="0"/>
            </a:endParaRPr>
          </a:p>
        </p:txBody>
      </p:sp>
      <p:sp>
        <p:nvSpPr>
          <p:cNvPr id="9219" name="Rectangle 3"/>
          <p:cNvSpPr>
            <a:spLocks noGrp="1" noChangeArrowheads="1"/>
          </p:cNvSpPr>
          <p:nvPr>
            <p:ph idx="1"/>
          </p:nvPr>
        </p:nvSpPr>
        <p:spPr>
          <a:xfrm>
            <a:off x="395288" y="1628774"/>
            <a:ext cx="5040808" cy="4464521"/>
          </a:xfrm>
        </p:spPr>
        <p:txBody>
          <a:bodyPr rtlCol="0">
            <a:normAutofit fontScale="92500" lnSpcReduction="20000"/>
          </a:bodyPr>
          <a:lstStyle/>
          <a:p>
            <a:pPr algn="r" rtl="1" eaLnBrk="1" hangingPunct="1">
              <a:buFont typeface="Wingdings" charset="2"/>
              <a:buChar char="§"/>
            </a:pPr>
            <a:r>
              <a:rPr lang="ar-LB" sz="2800" dirty="0" smtClean="0">
                <a:cs typeface="Century Gothic"/>
              </a:rPr>
              <a:t>من المسؤول عن تطبيق الأداة؟</a:t>
            </a:r>
          </a:p>
          <a:p>
            <a:pPr algn="r" rtl="1" eaLnBrk="1" hangingPunct="1">
              <a:buFont typeface="Wingdings" charset="2"/>
              <a:buChar char="§"/>
            </a:pPr>
            <a:r>
              <a:rPr lang="ar-LB" sz="2800" dirty="0" smtClean="0">
                <a:cs typeface="Century Gothic"/>
              </a:rPr>
              <a:t>نشاطات وأولويات خاصة يجب معالجتها</a:t>
            </a:r>
          </a:p>
          <a:p>
            <a:pPr algn="r" rtl="1" eaLnBrk="1" hangingPunct="1">
              <a:buFont typeface="Wingdings" charset="2"/>
              <a:buChar char="§"/>
            </a:pPr>
            <a:r>
              <a:rPr lang="ar-LB" sz="2800" dirty="0" smtClean="0">
                <a:cs typeface="Century Gothic"/>
              </a:rPr>
              <a:t>المناطق الجغرافية حيث ستجري النشاطات ذات الأولوية</a:t>
            </a:r>
          </a:p>
          <a:p>
            <a:pPr algn="r" rtl="1" eaLnBrk="1" hangingPunct="1">
              <a:buFont typeface="Wingdings" charset="2"/>
              <a:buChar char="§"/>
            </a:pPr>
            <a:r>
              <a:rPr lang="ar-LB" sz="2800" dirty="0" smtClean="0">
                <a:cs typeface="Century Gothic"/>
              </a:rPr>
              <a:t>الجدول الزمني للنشاطات</a:t>
            </a:r>
          </a:p>
          <a:p>
            <a:pPr algn="r" rtl="1" eaLnBrk="1" hangingPunct="1">
              <a:buFont typeface="Wingdings" charset="2"/>
              <a:buChar char="§"/>
            </a:pPr>
            <a:r>
              <a:rPr lang="ar-LB" sz="2800" dirty="0" smtClean="0">
                <a:cs typeface="Century Gothic"/>
              </a:rPr>
              <a:t>تحديد مصادر التمويل لنشاطات معيّنة من قبل القادة</a:t>
            </a:r>
          </a:p>
          <a:p>
            <a:pPr algn="r" rtl="1" eaLnBrk="1" hangingPunct="1">
              <a:buFont typeface="Wingdings" charset="2"/>
              <a:buChar char="§"/>
            </a:pPr>
            <a:r>
              <a:rPr lang="ar-LB" sz="2800" dirty="0" smtClean="0">
                <a:cs typeface="Century Gothic"/>
              </a:rPr>
              <a:t>التأكّد من وضوح المسؤوليات الخاصة بالنشاط</a:t>
            </a:r>
          </a:p>
        </p:txBody>
      </p:sp>
      <p:sp>
        <p:nvSpPr>
          <p:cNvPr id="6" name="Segnaposto contenuto 6"/>
          <p:cNvSpPr txBox="1">
            <a:spLocks/>
          </p:cNvSpPr>
          <p:nvPr/>
        </p:nvSpPr>
        <p:spPr>
          <a:xfrm>
            <a:off x="7092950" y="1989138"/>
            <a:ext cx="1800225" cy="7524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342900" indent="-342900" algn="l" rtl="0" eaLnBrk="0" fontAlgn="base" hangingPunct="0">
              <a:spcBef>
                <a:spcPts val="2000"/>
              </a:spcBef>
              <a:spcAft>
                <a:spcPct val="0"/>
              </a:spcAft>
              <a:buClr>
                <a:schemeClr val="accent1"/>
              </a:buClr>
              <a:buFont typeface="Wingdings 2" charset="0"/>
              <a:buChar char=""/>
              <a:defRPr sz="2000" kern="1200">
                <a:solidFill>
                  <a:schemeClr val="lt1"/>
                </a:solidFill>
                <a:latin typeface="+mn-lt"/>
                <a:ea typeface="+mn-ea"/>
                <a:cs typeface="+mn-cs"/>
              </a:defRPr>
            </a:lvl1pPr>
            <a:lvl2pPr marL="685800" indent="-336550" algn="l" rtl="0" eaLnBrk="0" fontAlgn="base" hangingPunct="0">
              <a:spcBef>
                <a:spcPts val="600"/>
              </a:spcBef>
              <a:spcAft>
                <a:spcPct val="0"/>
              </a:spcAft>
              <a:buClr>
                <a:srgbClr val="254061"/>
              </a:buClr>
              <a:buFont typeface="Wingdings 2" charset="0"/>
              <a:buChar char=""/>
              <a:defRPr kern="1200">
                <a:solidFill>
                  <a:schemeClr val="lt1"/>
                </a:solidFill>
                <a:latin typeface="+mn-lt"/>
                <a:ea typeface="+mn-ea"/>
                <a:cs typeface="+mn-cs"/>
              </a:defRPr>
            </a:lvl2pPr>
            <a:lvl3pPr marL="1035050" indent="-349250" algn="l" rtl="0" eaLnBrk="0" fontAlgn="base" hangingPunct="0">
              <a:spcBef>
                <a:spcPts val="600"/>
              </a:spcBef>
              <a:spcAft>
                <a:spcPct val="0"/>
              </a:spcAft>
              <a:buClr>
                <a:schemeClr val="accent1"/>
              </a:buClr>
              <a:buFont typeface="Wingdings 2" charset="0"/>
              <a:buChar char=""/>
              <a:defRPr kern="1200">
                <a:solidFill>
                  <a:schemeClr val="lt1"/>
                </a:solidFill>
                <a:latin typeface="+mn-lt"/>
                <a:ea typeface="+mn-ea"/>
                <a:cs typeface="+mn-cs"/>
              </a:defRPr>
            </a:lvl3pPr>
            <a:lvl4pPr marL="1371600" indent="-336550" algn="l" rtl="0" eaLnBrk="0" fontAlgn="base" hangingPunct="0">
              <a:spcBef>
                <a:spcPts val="600"/>
              </a:spcBef>
              <a:spcAft>
                <a:spcPct val="0"/>
              </a:spcAft>
              <a:buClr>
                <a:srgbClr val="254061"/>
              </a:buClr>
              <a:buFont typeface="Wingdings 2" charset="0"/>
              <a:buChar char=""/>
              <a:defRPr kern="1200">
                <a:solidFill>
                  <a:schemeClr val="lt1"/>
                </a:solidFill>
                <a:latin typeface="+mn-lt"/>
                <a:ea typeface="+mn-ea"/>
                <a:cs typeface="+mn-cs"/>
              </a:defRPr>
            </a:lvl4pPr>
            <a:lvl5pPr marL="1720850" indent="-349250" algn="l" rtl="0" eaLnBrk="0" fontAlgn="base" hangingPunct="0">
              <a:spcBef>
                <a:spcPts val="600"/>
              </a:spcBef>
              <a:spcAft>
                <a:spcPct val="0"/>
              </a:spcAft>
              <a:buClr>
                <a:schemeClr val="accent1"/>
              </a:buClr>
              <a:buFont typeface="Wingdings 2" charset="0"/>
              <a:buChar char=""/>
              <a:defRPr kern="1200">
                <a:solidFill>
                  <a:schemeClr val="lt1"/>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lt1"/>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lt1"/>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lt1"/>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lt1"/>
                </a:solidFill>
                <a:latin typeface="+mn-lt"/>
                <a:ea typeface="+mn-ea"/>
                <a:cs typeface="+mn-cs"/>
              </a:defRPr>
            </a:lvl9pPr>
          </a:lstStyle>
          <a:p>
            <a:pPr algn="ctr" eaLnBrk="1" fontAlgn="auto" hangingPunct="1">
              <a:spcAft>
                <a:spcPts val="0"/>
              </a:spcAft>
              <a:buFontTx/>
              <a:buNone/>
              <a:defRPr/>
            </a:pPr>
            <a:r>
              <a:rPr lang="ar-LB" sz="1800" b="1" dirty="0" smtClean="0">
                <a:solidFill>
                  <a:schemeClr val="tx1"/>
                </a:solidFill>
              </a:rPr>
              <a:t>ماذا؟</a:t>
            </a:r>
            <a:endParaRPr lang="it-IT" sz="1800" b="1" dirty="0">
              <a:solidFill>
                <a:schemeClr val="tx1"/>
              </a:solidFill>
            </a:endParaRPr>
          </a:p>
        </p:txBody>
      </p:sp>
      <p:sp>
        <p:nvSpPr>
          <p:cNvPr id="7" name="Rettangolo arrotondato 5"/>
          <p:cNvSpPr/>
          <p:nvPr/>
        </p:nvSpPr>
        <p:spPr>
          <a:xfrm>
            <a:off x="5148263" y="1557338"/>
            <a:ext cx="1744662" cy="7143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ar-LB" b="1" dirty="0" smtClean="0">
                <a:solidFill>
                  <a:schemeClr val="tx1"/>
                </a:solidFill>
              </a:rPr>
              <a:t>من؟</a:t>
            </a:r>
            <a:endParaRPr lang="it-IT" b="1" dirty="0">
              <a:solidFill>
                <a:schemeClr val="tx1"/>
              </a:solidFill>
            </a:endParaRPr>
          </a:p>
        </p:txBody>
      </p:sp>
      <p:sp>
        <p:nvSpPr>
          <p:cNvPr id="8" name="Segnaposto contenuto 6"/>
          <p:cNvSpPr txBox="1">
            <a:spLocks/>
          </p:cNvSpPr>
          <p:nvPr/>
        </p:nvSpPr>
        <p:spPr bwMode="auto">
          <a:xfrm>
            <a:off x="5148263" y="2708275"/>
            <a:ext cx="1800225" cy="765175"/>
          </a:xfrm>
          <a:prstGeom prst="round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lgn="ctr">
              <a:spcBef>
                <a:spcPct val="20000"/>
              </a:spcBef>
              <a:defRPr/>
            </a:pPr>
            <a:r>
              <a:rPr lang="ar-LB" b="1" kern="0" dirty="0" smtClean="0">
                <a:solidFill>
                  <a:schemeClr val="tx1"/>
                </a:solidFill>
              </a:rPr>
              <a:t>أين؟</a:t>
            </a:r>
            <a:endParaRPr lang="it-IT" b="1" kern="0" dirty="0">
              <a:solidFill>
                <a:schemeClr val="tx1"/>
              </a:solidFill>
            </a:endParaRPr>
          </a:p>
        </p:txBody>
      </p:sp>
      <p:sp>
        <p:nvSpPr>
          <p:cNvPr id="9" name="Segnaposto contenuto 6"/>
          <p:cNvSpPr txBox="1">
            <a:spLocks/>
          </p:cNvSpPr>
          <p:nvPr/>
        </p:nvSpPr>
        <p:spPr bwMode="auto">
          <a:xfrm>
            <a:off x="7092950" y="3213100"/>
            <a:ext cx="1800225" cy="714375"/>
          </a:xfrm>
          <a:prstGeom prst="round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lgn="ctr">
              <a:spcBef>
                <a:spcPct val="20000"/>
              </a:spcBef>
              <a:defRPr/>
            </a:pPr>
            <a:r>
              <a:rPr lang="ar-LB" b="1" kern="0" dirty="0" smtClean="0">
                <a:solidFill>
                  <a:schemeClr val="tx1"/>
                </a:solidFill>
              </a:rPr>
              <a:t>متى؟</a:t>
            </a:r>
            <a:endParaRPr lang="it-IT" b="1" kern="0" dirty="0">
              <a:solidFill>
                <a:schemeClr val="tx1"/>
              </a:solidFill>
            </a:endParaRPr>
          </a:p>
        </p:txBody>
      </p:sp>
      <p:sp>
        <p:nvSpPr>
          <p:cNvPr id="10" name="Segnaposto contenuto 6"/>
          <p:cNvSpPr txBox="1">
            <a:spLocks/>
          </p:cNvSpPr>
          <p:nvPr/>
        </p:nvSpPr>
        <p:spPr bwMode="auto">
          <a:xfrm>
            <a:off x="5148263" y="3933825"/>
            <a:ext cx="1800225" cy="714375"/>
          </a:xfrm>
          <a:prstGeom prst="round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lgn="ctr">
              <a:spcBef>
                <a:spcPct val="20000"/>
              </a:spcBef>
              <a:defRPr/>
            </a:pPr>
            <a:r>
              <a:rPr lang="ar-LB" b="1" kern="0" dirty="0" smtClean="0">
                <a:solidFill>
                  <a:schemeClr val="tx1"/>
                </a:solidFill>
              </a:rPr>
              <a:t>أية أموال؟</a:t>
            </a:r>
            <a:endParaRPr lang="it-IT" b="1" kern="0" dirty="0">
              <a:solidFill>
                <a:schemeClr val="tx1"/>
              </a:solidFill>
            </a:endParaRPr>
          </a:p>
        </p:txBody>
      </p:sp>
      <p:sp>
        <p:nvSpPr>
          <p:cNvPr id="11" name="Segnaposto contenuto 6"/>
          <p:cNvSpPr txBox="1">
            <a:spLocks/>
          </p:cNvSpPr>
          <p:nvPr/>
        </p:nvSpPr>
        <p:spPr bwMode="auto">
          <a:xfrm>
            <a:off x="7092950" y="4365625"/>
            <a:ext cx="1800225" cy="704850"/>
          </a:xfrm>
          <a:prstGeom prst="round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lgn="ctr">
              <a:spcBef>
                <a:spcPct val="20000"/>
              </a:spcBef>
              <a:defRPr/>
            </a:pPr>
            <a:r>
              <a:rPr lang="ar-LB" b="1" kern="0" dirty="0" smtClean="0">
                <a:solidFill>
                  <a:schemeClr val="tx1"/>
                </a:solidFill>
              </a:rPr>
              <a:t>أي قادة؟</a:t>
            </a:r>
            <a:endParaRPr lang="it-IT" b="1" kern="0" dirty="0">
              <a:solidFill>
                <a:schemeClr val="tx1"/>
              </a:solidFill>
            </a:endParaRPr>
          </a:p>
        </p:txBody>
      </p:sp>
    </p:spTree>
    <p:extLst>
      <p:ext uri="{BB962C8B-B14F-4D97-AF65-F5344CB8AC3E}">
        <p14:creationId xmlns="" xmlns:p14="http://schemas.microsoft.com/office/powerpoint/2010/main" val="3203483970"/>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457200" y="0"/>
            <a:ext cx="8229600" cy="1071563"/>
          </a:xfrm>
        </p:spPr>
        <p:txBody>
          <a:bodyPr/>
          <a:lstStyle/>
          <a:p>
            <a:pPr algn="l" eaLnBrk="1" hangingPunct="1"/>
            <a:r>
              <a:rPr lang="ar-LB" sz="3200" b="1" dirty="0" smtClean="0">
                <a:latin typeface="Century Gothic"/>
                <a:ea typeface="MS PGothic" charset="0"/>
                <a:cs typeface="Century Gothic"/>
              </a:rPr>
              <a:t>تطبيق الأطر</a:t>
            </a:r>
            <a:endParaRPr lang="fr-CH" sz="3200" b="1" dirty="0">
              <a:latin typeface="Century Gothic"/>
              <a:ea typeface="MS PGothic" charset="0"/>
              <a:cs typeface="Century Gothic"/>
            </a:endParaRPr>
          </a:p>
        </p:txBody>
      </p:sp>
      <p:sp>
        <p:nvSpPr>
          <p:cNvPr id="53251" name="Content Placeholder 2"/>
          <p:cNvSpPr>
            <a:spLocks noGrp="1"/>
          </p:cNvSpPr>
          <p:nvPr>
            <p:ph sz="half" idx="1"/>
          </p:nvPr>
        </p:nvSpPr>
        <p:spPr>
          <a:xfrm>
            <a:off x="395536" y="1556792"/>
            <a:ext cx="3960564" cy="4591050"/>
          </a:xfrm>
        </p:spPr>
        <p:txBody>
          <a:bodyPr>
            <a:normAutofit/>
          </a:bodyPr>
          <a:lstStyle/>
          <a:p>
            <a:pPr marL="0" indent="0" algn="r" rtl="1" eaLnBrk="1" hangingPunct="1">
              <a:buFont typeface="Arial" charset="0"/>
              <a:buNone/>
            </a:pPr>
            <a:r>
              <a:rPr lang="ar-LB" sz="2000" b="1" dirty="0" smtClean="0">
                <a:latin typeface="Century Gothic"/>
                <a:ea typeface="MS PGothic" charset="0"/>
                <a:cs typeface="Century Gothic"/>
              </a:rPr>
              <a:t>النشاطات</a:t>
            </a:r>
            <a:endParaRPr lang="fr-CH" sz="2000" b="1" dirty="0">
              <a:latin typeface="Century Gothic"/>
              <a:ea typeface="MS PGothic" charset="0"/>
              <a:cs typeface="Century Gothic"/>
            </a:endParaRPr>
          </a:p>
          <a:p>
            <a:pPr lvl="1" algn="r" rtl="1" eaLnBrk="1" hangingPunct="1">
              <a:buFont typeface="Wingdings" charset="2"/>
              <a:buChar char="§"/>
            </a:pPr>
            <a:r>
              <a:rPr lang="ar-LB" sz="2000" dirty="0" smtClean="0">
                <a:latin typeface="Century Gothic"/>
                <a:ea typeface="MS PGothic" charset="0"/>
                <a:cs typeface="Century Gothic"/>
              </a:rPr>
              <a:t>جمع المعلومات</a:t>
            </a:r>
          </a:p>
          <a:p>
            <a:pPr lvl="1" algn="r" rtl="1" eaLnBrk="1" hangingPunct="1">
              <a:buFont typeface="Wingdings" charset="2"/>
              <a:buChar char="§"/>
            </a:pPr>
            <a:r>
              <a:rPr lang="ar-LB" sz="2000" dirty="0" smtClean="0">
                <a:latin typeface="Century Gothic"/>
                <a:ea typeface="MS PGothic" charset="0"/>
                <a:cs typeface="Century Gothic"/>
              </a:rPr>
              <a:t>النشر</a:t>
            </a:r>
          </a:p>
          <a:p>
            <a:pPr lvl="1" algn="r" rtl="1" eaLnBrk="1" hangingPunct="1">
              <a:buFont typeface="Wingdings" charset="2"/>
              <a:buChar char="§"/>
            </a:pPr>
            <a:r>
              <a:rPr lang="ar-LB" sz="2000" dirty="0" smtClean="0">
                <a:latin typeface="Century Gothic"/>
                <a:ea typeface="MS PGothic" charset="0"/>
                <a:cs typeface="Century Gothic"/>
              </a:rPr>
              <a:t>وضع موازنة</a:t>
            </a:r>
          </a:p>
          <a:p>
            <a:pPr lvl="1" algn="r" rtl="1" eaLnBrk="1" hangingPunct="1">
              <a:buFont typeface="Wingdings" charset="2"/>
              <a:buChar char="§"/>
            </a:pPr>
            <a:r>
              <a:rPr lang="ar-LB" sz="2000" dirty="0" smtClean="0">
                <a:latin typeface="Century Gothic"/>
                <a:ea typeface="MS PGothic" charset="0"/>
                <a:cs typeface="Century Gothic"/>
              </a:rPr>
              <a:t>تحليل القدرات وبناؤها</a:t>
            </a:r>
            <a:endParaRPr lang="fr-CH" sz="2000" dirty="0" smtClean="0">
              <a:latin typeface="Century Gothic"/>
              <a:ea typeface="MS PGothic" charset="0"/>
              <a:cs typeface="Century Gothic"/>
            </a:endParaRPr>
          </a:p>
          <a:p>
            <a:pPr marL="0" indent="0" algn="r" rtl="1" eaLnBrk="1" hangingPunct="1">
              <a:buFont typeface="Arial" charset="0"/>
              <a:buNone/>
            </a:pPr>
            <a:r>
              <a:rPr lang="ar-LB" sz="2000" b="1" dirty="0" smtClean="0">
                <a:latin typeface="Century Gothic"/>
                <a:ea typeface="MS PGothic" charset="0"/>
                <a:cs typeface="Century Gothic"/>
              </a:rPr>
              <a:t>المناطق:</a:t>
            </a:r>
            <a:endParaRPr lang="fr-CH" sz="2000" b="1" dirty="0" smtClean="0">
              <a:latin typeface="Century Gothic"/>
              <a:ea typeface="MS PGothic" charset="0"/>
              <a:cs typeface="Century Gothic"/>
            </a:endParaRPr>
          </a:p>
          <a:p>
            <a:pPr lvl="1" algn="r" rtl="1" eaLnBrk="1" hangingPunct="1">
              <a:buFont typeface="Wingdings" charset="2"/>
              <a:buChar char="§"/>
            </a:pPr>
            <a:r>
              <a:rPr lang="ar-LB" sz="2000" dirty="0" smtClean="0">
                <a:latin typeface="Century Gothic"/>
                <a:ea typeface="MS PGothic" charset="0"/>
                <a:cs typeface="Century Gothic"/>
              </a:rPr>
              <a:t>الأكثر تأثّرًا؟</a:t>
            </a:r>
          </a:p>
          <a:p>
            <a:pPr lvl="1" algn="r" rtl="1" eaLnBrk="1" hangingPunct="1">
              <a:buFont typeface="Wingdings" charset="2"/>
              <a:buChar char="§"/>
            </a:pPr>
            <a:r>
              <a:rPr lang="ar-LB" sz="2000" dirty="0" smtClean="0">
                <a:latin typeface="Century Gothic"/>
                <a:ea typeface="MS PGothic" charset="0"/>
                <a:cs typeface="Century Gothic"/>
              </a:rPr>
              <a:t>آليات قائمة؟</a:t>
            </a:r>
          </a:p>
          <a:p>
            <a:pPr lvl="1" algn="r" rtl="1" eaLnBrk="1" hangingPunct="1">
              <a:buFont typeface="Wingdings" charset="2"/>
              <a:buChar char="§"/>
            </a:pPr>
            <a:r>
              <a:rPr lang="ar-LB" sz="2000" dirty="0" smtClean="0">
                <a:latin typeface="Century Gothic"/>
                <a:ea typeface="MS PGothic" charset="0"/>
                <a:cs typeface="Century Gothic"/>
              </a:rPr>
              <a:t>موقع استراتيجي؟</a:t>
            </a:r>
            <a:endParaRPr lang="fr-CH" sz="2000" dirty="0">
              <a:latin typeface="Century Gothic"/>
              <a:ea typeface="MS PGothic" charset="0"/>
              <a:cs typeface="Century Gothic"/>
            </a:endParaRPr>
          </a:p>
        </p:txBody>
      </p:sp>
      <p:sp>
        <p:nvSpPr>
          <p:cNvPr id="53252" name="Content Placeholder 3"/>
          <p:cNvSpPr>
            <a:spLocks noGrp="1"/>
          </p:cNvSpPr>
          <p:nvPr>
            <p:ph sz="half" idx="2"/>
          </p:nvPr>
        </p:nvSpPr>
        <p:spPr>
          <a:xfrm>
            <a:off x="4283969" y="1556792"/>
            <a:ext cx="4464496" cy="4895850"/>
          </a:xfrm>
        </p:spPr>
        <p:txBody>
          <a:bodyPr>
            <a:normAutofit/>
          </a:bodyPr>
          <a:lstStyle/>
          <a:p>
            <a:pPr marL="0" indent="0" algn="r" rtl="1" eaLnBrk="1" hangingPunct="1">
              <a:buFont typeface="Arial" charset="0"/>
              <a:buNone/>
              <a:defRPr/>
            </a:pPr>
            <a:r>
              <a:rPr lang="ar-LB" sz="2000" b="1" dirty="0" smtClean="0">
                <a:latin typeface="Century Gothic"/>
                <a:ea typeface="ＭＳ Ｐゴシック" charset="0"/>
                <a:cs typeface="Century Gothic"/>
              </a:rPr>
              <a:t>الأهداف:</a:t>
            </a:r>
          </a:p>
          <a:p>
            <a:pPr lvl="1" algn="r" rtl="1" eaLnBrk="1" hangingPunct="1">
              <a:buFont typeface="Wingdings" charset="2"/>
              <a:buChar char="§"/>
              <a:defRPr/>
            </a:pPr>
            <a:r>
              <a:rPr lang="ar-LB" sz="2000" dirty="0" smtClean="0">
                <a:latin typeface="Century Gothic"/>
                <a:ea typeface="ＭＳ Ｐゴシック" charset="0"/>
                <a:cs typeface="Century Gothic"/>
              </a:rPr>
              <a:t>تنسيق أفضل؟</a:t>
            </a:r>
          </a:p>
          <a:p>
            <a:pPr lvl="1" algn="r" rtl="1" eaLnBrk="1" hangingPunct="1">
              <a:buFont typeface="Wingdings" charset="2"/>
              <a:buChar char="§"/>
              <a:defRPr/>
            </a:pPr>
            <a:r>
              <a:rPr lang="ar-LB" sz="2000" dirty="0" smtClean="0">
                <a:latin typeface="Century Gothic"/>
                <a:ea typeface="ＭＳ Ｐゴシック" charset="0"/>
                <a:cs typeface="Century Gothic"/>
              </a:rPr>
              <a:t>التقدّم مقابل الأهداف؟</a:t>
            </a:r>
          </a:p>
          <a:p>
            <a:pPr lvl="1" algn="r" rtl="1" eaLnBrk="1" hangingPunct="1">
              <a:buFont typeface="Wingdings" charset="2"/>
              <a:buChar char="§"/>
              <a:defRPr/>
            </a:pPr>
            <a:r>
              <a:rPr lang="ar-LB" sz="2000" dirty="0" smtClean="0">
                <a:latin typeface="Century Gothic"/>
                <a:cs typeface="Century Gothic"/>
              </a:rPr>
              <a:t>زيادة في المحاسبة؟</a:t>
            </a:r>
          </a:p>
          <a:p>
            <a:pPr lvl="1" algn="r" rtl="1" eaLnBrk="1" hangingPunct="1">
              <a:buFont typeface="Wingdings" charset="2"/>
              <a:buChar char="§"/>
              <a:defRPr/>
            </a:pPr>
            <a:r>
              <a:rPr lang="ar-LB" sz="2000" dirty="0" smtClean="0">
                <a:latin typeface="Century Gothic"/>
                <a:ea typeface="ＭＳ Ｐゴシック" charset="0"/>
                <a:cs typeface="Century Gothic"/>
              </a:rPr>
              <a:t>نظام رفع تقارير محسّن؟</a:t>
            </a:r>
          </a:p>
          <a:p>
            <a:pPr marL="0" indent="0" algn="r" rtl="1" eaLnBrk="1" hangingPunct="1">
              <a:buFont typeface="Arial" charset="0"/>
              <a:buNone/>
              <a:defRPr/>
            </a:pPr>
            <a:r>
              <a:rPr lang="ar-LB" sz="2000" b="1" dirty="0" smtClean="0">
                <a:latin typeface="Century Gothic"/>
                <a:ea typeface="ＭＳ Ｐゴシック" charset="0"/>
                <a:cs typeface="Century Gothic"/>
              </a:rPr>
              <a:t>المعنيّون:</a:t>
            </a:r>
            <a:endParaRPr lang="fr-CH" sz="2000" b="1" dirty="0">
              <a:latin typeface="Century Gothic"/>
              <a:ea typeface="ＭＳ Ｐゴシック" charset="0"/>
              <a:cs typeface="Century Gothic"/>
            </a:endParaRPr>
          </a:p>
          <a:p>
            <a:pPr lvl="1" algn="r" rtl="1" eaLnBrk="1" hangingPunct="1">
              <a:buFont typeface="Wingdings" charset="2"/>
              <a:buChar char="§"/>
              <a:defRPr/>
            </a:pPr>
            <a:r>
              <a:rPr lang="ar-LB" sz="2000" dirty="0" smtClean="0">
                <a:latin typeface="Century Gothic"/>
                <a:ea typeface="ＭＳ Ｐゴシック" charset="0"/>
                <a:cs typeface="Century Gothic"/>
              </a:rPr>
              <a:t>الوزارات والسلطات المحلية</a:t>
            </a:r>
          </a:p>
          <a:p>
            <a:pPr lvl="1" algn="r" rtl="1" eaLnBrk="1" hangingPunct="1">
              <a:buFont typeface="Wingdings" charset="2"/>
              <a:buChar char="§"/>
              <a:defRPr/>
            </a:pPr>
            <a:r>
              <a:rPr lang="ar-LB" sz="2000" dirty="0" smtClean="0">
                <a:latin typeface="Century Gothic"/>
                <a:cs typeface="Century Gothic"/>
              </a:rPr>
              <a:t>منظّمات المجتمع المدني، المنظّمات الحكومية الدولية</a:t>
            </a:r>
          </a:p>
          <a:p>
            <a:pPr lvl="1" algn="r" rtl="1" eaLnBrk="1" hangingPunct="1">
              <a:buFont typeface="Wingdings" charset="2"/>
              <a:buChar char="§"/>
              <a:defRPr/>
            </a:pPr>
            <a:r>
              <a:rPr lang="ar-LB" sz="2000" dirty="0" smtClean="0">
                <a:latin typeface="Century Gothic"/>
                <a:ea typeface="ＭＳ Ｐゴシック" charset="0"/>
                <a:cs typeface="Century Gothic"/>
              </a:rPr>
              <a:t>وحدة حماية ومجموعة عمل</a:t>
            </a:r>
          </a:p>
          <a:p>
            <a:pPr lvl="1" algn="r" rtl="1" eaLnBrk="1" hangingPunct="1">
              <a:buFont typeface="Wingdings" charset="2"/>
              <a:buChar char="§"/>
              <a:defRPr/>
            </a:pPr>
            <a:r>
              <a:rPr lang="ar-LB" sz="2000" dirty="0" smtClean="0">
                <a:latin typeface="Century Gothic"/>
                <a:cs typeface="Century Gothic"/>
              </a:rPr>
              <a:t>جهات مانحة</a:t>
            </a:r>
            <a:endParaRPr lang="fr-CH" sz="1600" dirty="0">
              <a:latin typeface="Century Gothic"/>
              <a:ea typeface="ＭＳ Ｐゴシック" charset="0"/>
              <a:cs typeface="Century Gothic"/>
            </a:endParaRPr>
          </a:p>
          <a:p>
            <a:pPr lvl="1" eaLnBrk="1" hangingPunct="1">
              <a:defRPr/>
            </a:pPr>
            <a:endParaRPr lang="fr-CH" sz="1600" dirty="0">
              <a:latin typeface="Century Gothic"/>
              <a:ea typeface="ＭＳ Ｐゴシック" charset="0"/>
              <a:cs typeface="Century Gothic"/>
            </a:endParaRPr>
          </a:p>
          <a:p>
            <a:pPr lvl="1" eaLnBrk="1" hangingPunct="1">
              <a:defRPr/>
            </a:pPr>
            <a:endParaRPr lang="fr-CH" sz="1600" dirty="0">
              <a:latin typeface="Century Gothic"/>
              <a:ea typeface="ＭＳ Ｐゴシック" charset="0"/>
              <a:cs typeface="Century Gothic"/>
            </a:endParaRPr>
          </a:p>
          <a:p>
            <a:pPr eaLnBrk="1" hangingPunct="1">
              <a:defRPr/>
            </a:pPr>
            <a:endParaRPr lang="fr-CH" sz="1600" dirty="0">
              <a:latin typeface="Century Gothic"/>
              <a:ea typeface="ＭＳ Ｐゴシック" charset="0"/>
              <a:cs typeface="Century Gothic"/>
            </a:endParaRPr>
          </a:p>
          <a:p>
            <a:pPr eaLnBrk="1" hangingPunct="1">
              <a:defRPr/>
            </a:pPr>
            <a:endParaRPr lang="fr-CH" sz="1600" dirty="0">
              <a:latin typeface="Century Gothic"/>
              <a:ea typeface="ＭＳ Ｐゴシック" charset="0"/>
              <a:cs typeface="Century Gothic"/>
            </a:endParaRPr>
          </a:p>
          <a:p>
            <a:pPr eaLnBrk="1" hangingPunct="1">
              <a:defRPr/>
            </a:pPr>
            <a:endParaRPr lang="fr-CH" sz="1600" dirty="0">
              <a:latin typeface="Century Gothic"/>
              <a:ea typeface="ＭＳ Ｐゴシック" charset="0"/>
              <a:cs typeface="Century Gothic"/>
            </a:endParaRPr>
          </a:p>
        </p:txBody>
      </p:sp>
      <p:pic>
        <p:nvPicPr>
          <p:cNvPr id="22533" name="Picture 5" descr="C:\Users\utente\Desktop\af-n}ufe.gif"/>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000875" y="214314"/>
            <a:ext cx="1603573" cy="10690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8588972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22533"/>
                                        </p:tgtEl>
                                        <p:attrNameLst>
                                          <p:attrName>style.visibility</p:attrName>
                                        </p:attrNameLst>
                                      </p:cBhvr>
                                      <p:to>
                                        <p:strVal val="visible"/>
                                      </p:to>
                                    </p:set>
                                    <p:animEffect transition="in" filter="strips(downLeft)">
                                      <p:cBhvr>
                                        <p:cTn id="7" dur="500"/>
                                        <p:tgtEl>
                                          <p:spTgt spid="225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447675" y="0"/>
            <a:ext cx="8228013" cy="1196975"/>
          </a:xfrm>
        </p:spPr>
        <p:txBody>
          <a:bodyPr/>
          <a:lstStyle/>
          <a:p>
            <a:pPr eaLnBrk="1" hangingPunct="1"/>
            <a:r>
              <a:rPr lang="ar-LB" sz="3200" b="1" dirty="0" smtClean="0">
                <a:latin typeface="Century Gothic" charset="0"/>
                <a:ea typeface="MS PGothic" charset="0"/>
                <a:cs typeface="MS PGothic" charset="0"/>
              </a:rPr>
              <a:t>تحسين المعارف والقدرات</a:t>
            </a:r>
            <a:endParaRPr lang="en-US" sz="3200" b="1" dirty="0">
              <a:latin typeface="Century Gothic" charset="0"/>
              <a:ea typeface="MS PGothic" charset="0"/>
              <a:cs typeface="MS PGothic" charset="0"/>
            </a:endParaRPr>
          </a:p>
        </p:txBody>
      </p:sp>
      <p:sp>
        <p:nvSpPr>
          <p:cNvPr id="9219" name="Rectangle 3"/>
          <p:cNvSpPr>
            <a:spLocks noGrp="1" noChangeArrowheads="1"/>
          </p:cNvSpPr>
          <p:nvPr>
            <p:ph idx="1"/>
          </p:nvPr>
        </p:nvSpPr>
        <p:spPr>
          <a:xfrm>
            <a:off x="395288" y="1628774"/>
            <a:ext cx="6264944" cy="4464521"/>
          </a:xfrm>
        </p:spPr>
        <p:txBody>
          <a:bodyPr rtlCol="0">
            <a:normAutofit/>
          </a:bodyPr>
          <a:lstStyle/>
          <a:p>
            <a:pPr algn="r" rtl="1" eaLnBrk="1" hangingPunct="1">
              <a:buFont typeface="Wingdings" charset="2"/>
              <a:buChar char="§"/>
            </a:pPr>
            <a:r>
              <a:rPr lang="ar-LB" sz="2400" dirty="0" smtClean="0">
                <a:cs typeface="Century Gothic"/>
              </a:rPr>
              <a:t>زيادة المعلومات والتدقيق بها</a:t>
            </a:r>
          </a:p>
          <a:p>
            <a:pPr algn="r" rtl="1" eaLnBrk="1" hangingPunct="1">
              <a:buFont typeface="Wingdings" charset="2"/>
              <a:buChar char="§"/>
            </a:pPr>
            <a:r>
              <a:rPr lang="ar-LB" sz="2400" dirty="0" smtClean="0">
                <a:cs typeface="Century Gothic"/>
              </a:rPr>
              <a:t>توضيح المفاهيم وتأسيس فهم مشترك للمسائل وآليات الرد</a:t>
            </a:r>
          </a:p>
          <a:p>
            <a:pPr algn="r" rtl="1" eaLnBrk="1" hangingPunct="1">
              <a:buFont typeface="Wingdings" charset="2"/>
              <a:buChar char="§"/>
            </a:pPr>
            <a:r>
              <a:rPr lang="ar-LB" sz="2400" dirty="0" smtClean="0">
                <a:cs typeface="Century Gothic"/>
              </a:rPr>
              <a:t>نشر التوعية بين المهجّرين والأشخاص المتأثّرين بالتهجير</a:t>
            </a:r>
          </a:p>
          <a:p>
            <a:pPr algn="r" rtl="1" eaLnBrk="1" hangingPunct="1">
              <a:buFont typeface="Wingdings" charset="2"/>
              <a:buChar char="§"/>
            </a:pPr>
            <a:r>
              <a:rPr lang="ar-LB" sz="2400" dirty="0" smtClean="0">
                <a:cs typeface="Century Gothic"/>
              </a:rPr>
              <a:t>بناء قدرات المعنيين ومهاراتهم</a:t>
            </a:r>
            <a:endParaRPr lang="it-IT" sz="2400" dirty="0">
              <a:cs typeface="Century Gothic"/>
            </a:endParaRPr>
          </a:p>
        </p:txBody>
      </p:sp>
      <p:pic>
        <p:nvPicPr>
          <p:cNvPr id="12" name="Picture 4" descr="C:\Users\jacopo.giorgi\Desktop\IDMC.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164288" y="1412776"/>
            <a:ext cx="1420689" cy="1370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 name="Picture 2" descr="C:\Users\jacopo.giorgi\Desktop\JIPS.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7524328" y="4149626"/>
            <a:ext cx="973336" cy="106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 name="Picture 3" descr="C:\Users\jacopo.giorgi\Desktop\bROOKINGS.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021289" y="2781201"/>
            <a:ext cx="1597025" cy="1152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255579316"/>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447675" y="1"/>
            <a:ext cx="8228013" cy="1052736"/>
          </a:xfrm>
        </p:spPr>
        <p:txBody>
          <a:bodyPr/>
          <a:lstStyle/>
          <a:p>
            <a:pPr eaLnBrk="1" hangingPunct="1"/>
            <a:r>
              <a:rPr lang="ar-LB" b="1" dirty="0" smtClean="0">
                <a:latin typeface="Century Gothic" charset="0"/>
                <a:ea typeface="MS PGothic" charset="0"/>
                <a:cs typeface="MS PGothic" charset="0"/>
              </a:rPr>
              <a:t>التحديات التي قد تطرأ</a:t>
            </a:r>
            <a:endParaRPr lang="en-US" b="1" dirty="0">
              <a:latin typeface="Century Gothic" charset="0"/>
              <a:ea typeface="MS PGothic" charset="0"/>
              <a:cs typeface="MS PGothic" charset="0"/>
            </a:endParaRPr>
          </a:p>
        </p:txBody>
      </p:sp>
      <p:sp>
        <p:nvSpPr>
          <p:cNvPr id="9219" name="Rectangle 3"/>
          <p:cNvSpPr>
            <a:spLocks noGrp="1" noChangeArrowheads="1"/>
          </p:cNvSpPr>
          <p:nvPr>
            <p:ph idx="1"/>
          </p:nvPr>
        </p:nvSpPr>
        <p:spPr>
          <a:xfrm>
            <a:off x="467296" y="1628774"/>
            <a:ext cx="7633096" cy="4464521"/>
          </a:xfrm>
        </p:spPr>
        <p:txBody>
          <a:bodyPr rtlCol="0">
            <a:normAutofit/>
          </a:bodyPr>
          <a:lstStyle/>
          <a:p>
            <a:pPr algn="r" rtl="1" eaLnBrk="1" hangingPunct="1">
              <a:buFont typeface="Wingdings" charset="2"/>
              <a:buChar char="§"/>
            </a:pPr>
            <a:r>
              <a:rPr lang="ar-LB" sz="2800" dirty="0" smtClean="0">
                <a:cs typeface="Century Gothic"/>
              </a:rPr>
              <a:t>النقص في التوعية</a:t>
            </a:r>
          </a:p>
          <a:p>
            <a:pPr algn="r" rtl="1" eaLnBrk="1" hangingPunct="1">
              <a:buFont typeface="Wingdings" charset="2"/>
              <a:buChar char="§"/>
            </a:pPr>
            <a:r>
              <a:rPr lang="ar-LB" sz="2800" dirty="0" smtClean="0">
                <a:cs typeface="Century Gothic"/>
              </a:rPr>
              <a:t>الإطار السياسي المتقلّب</a:t>
            </a:r>
          </a:p>
          <a:p>
            <a:pPr algn="r" rtl="1" eaLnBrk="1" hangingPunct="1">
              <a:buFont typeface="Wingdings" charset="2"/>
              <a:buChar char="§"/>
            </a:pPr>
            <a:r>
              <a:rPr lang="ar-LB" sz="2800" dirty="0" smtClean="0">
                <a:cs typeface="Century Gothic"/>
              </a:rPr>
              <a:t>النقص في التملّك وفي مساءلة الآلية</a:t>
            </a:r>
          </a:p>
          <a:p>
            <a:pPr algn="r" rtl="1" eaLnBrk="1" hangingPunct="1">
              <a:buFont typeface="Wingdings" charset="2"/>
              <a:buChar char="§"/>
            </a:pPr>
            <a:r>
              <a:rPr lang="ar-LB" sz="2800" dirty="0" smtClean="0">
                <a:cs typeface="Century Gothic"/>
              </a:rPr>
              <a:t>التوزيع الخاطئ للموارد</a:t>
            </a:r>
          </a:p>
          <a:p>
            <a:pPr algn="r" rtl="1" eaLnBrk="1" hangingPunct="1">
              <a:buFont typeface="Wingdings" charset="2"/>
              <a:buChar char="§"/>
            </a:pPr>
            <a:r>
              <a:rPr lang="ar-LB" sz="2800" dirty="0" smtClean="0">
                <a:cs typeface="Century Gothic"/>
              </a:rPr>
              <a:t>إنشاء هيكلية مؤسساتية جديدة</a:t>
            </a:r>
          </a:p>
          <a:p>
            <a:pPr algn="r" rtl="1" eaLnBrk="1" hangingPunct="1">
              <a:buFont typeface="Wingdings" charset="2"/>
              <a:buChar char="§"/>
            </a:pPr>
            <a:r>
              <a:rPr lang="ar-LB" sz="2800" dirty="0" smtClean="0">
                <a:cs typeface="Century Gothic"/>
              </a:rPr>
              <a:t>نقص ممكن في التجانس مع أطر أخرى</a:t>
            </a:r>
            <a:endParaRPr lang="it-IT" sz="2800" dirty="0" smtClean="0">
              <a:cs typeface="Century Gothic"/>
            </a:endParaRPr>
          </a:p>
        </p:txBody>
      </p:sp>
      <p:pic>
        <p:nvPicPr>
          <p:cNvPr id="12" name="Picture 5" descr="C:\Users\utente\Desktop\af-n}ufe.gif"/>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588224" y="188640"/>
            <a:ext cx="1928813" cy="1285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1503711262"/>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6988"/>
            <a:ext cx="8229600" cy="1268413"/>
          </a:xfrm>
        </p:spPr>
        <p:txBody>
          <a:bodyPr/>
          <a:lstStyle/>
          <a:p>
            <a:pPr eaLnBrk="1" hangingPunct="1"/>
            <a:r>
              <a:rPr lang="ar-LB" sz="3200" b="1" dirty="0" smtClean="0">
                <a:latin typeface="Century Gothic" charset="0"/>
                <a:ea typeface="MS PGothic" charset="0"/>
                <a:cs typeface="MS PGothic" charset="0"/>
              </a:rPr>
              <a:t>المراقبة والتطوير</a:t>
            </a:r>
            <a:endParaRPr lang="fr-CH" sz="3200" b="1" dirty="0">
              <a:latin typeface="Century Gothic" charset="0"/>
              <a:ea typeface="MS PGothic" charset="0"/>
              <a:cs typeface="MS PGothic" charset="0"/>
            </a:endParaRPr>
          </a:p>
        </p:txBody>
      </p:sp>
      <p:graphicFrame>
        <p:nvGraphicFramePr>
          <p:cNvPr id="12" name="Content Placeholder 1"/>
          <p:cNvGraphicFramePr>
            <a:graphicFrameLocks noGrp="1"/>
          </p:cNvGraphicFramePr>
          <p:nvPr>
            <p:ph idx="1"/>
            <p:extLst>
              <p:ext uri="{D42A27DB-BD31-4B8C-83A1-F6EECF244321}">
                <p14:modId xmlns="" xmlns:p14="http://schemas.microsoft.com/office/powerpoint/2010/main" val="892389566"/>
              </p:ext>
            </p:extLst>
          </p:nvPr>
        </p:nvGraphicFramePr>
        <p:xfrm>
          <a:off x="323528" y="1412777"/>
          <a:ext cx="8352928" cy="40324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2620658036"/>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theme/theme1.xml><?xml version="1.0" encoding="utf-8"?>
<a:theme xmlns:a="http://schemas.openxmlformats.org/drawingml/2006/main" name="Percep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7590</TotalTime>
  <Words>1251</Words>
  <Application>Microsoft Office PowerPoint</Application>
  <PresentationFormat>On-screen Show (4:3)</PresentationFormat>
  <Paragraphs>180</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Perception</vt:lpstr>
      <vt:lpstr>التطبيق</vt:lpstr>
      <vt:lpstr>”رحلة الألف ميل تبدأ بخطوة“ </vt:lpstr>
      <vt:lpstr>النشاطات المطلوبة</vt:lpstr>
      <vt:lpstr>التخطيط والتنسيق</vt:lpstr>
      <vt:lpstr>ستّة أسئلة أساسية</vt:lpstr>
      <vt:lpstr>تطبيق الأطر</vt:lpstr>
      <vt:lpstr>تحسين المعارف والقدرات</vt:lpstr>
      <vt:lpstr>التحديات التي قد تطرأ</vt:lpstr>
      <vt:lpstr>المراقبة والتطوير</vt:lpstr>
      <vt:lpstr>خاتمة</vt:lpstr>
      <vt:lpstr>لائحة بالأمور الواجب التحقق منها</vt:lpstr>
    </vt:vector>
  </TitlesOfParts>
  <Company>NRC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Federica</dc:creator>
  <cp:lastModifiedBy>Toshiba</cp:lastModifiedBy>
  <cp:revision>299</cp:revision>
  <dcterms:created xsi:type="dcterms:W3CDTF">2008-09-19T08:19:15Z</dcterms:created>
  <dcterms:modified xsi:type="dcterms:W3CDTF">2017-01-19T00:34:11Z</dcterms:modified>
</cp:coreProperties>
</file>