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autoCompressPictures="0" strictFirstAndLastChars="0" saveSubsetFonts="1">
  <p:sldMasterIdLst>
    <p:sldMasterId id="2147483657"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Lst>
  <p:sldSz cy="7559675" cx="106918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381">
          <p15:clr>
            <a:srgbClr val="A4A3A4"/>
          </p15:clr>
        </p15:guide>
        <p15:guide id="2" pos="6429">
          <p15:clr>
            <a:srgbClr val="A4A3A4"/>
          </p15:clr>
        </p15:guide>
        <p15:guide id="3" pos="3368">
          <p15:clr>
            <a:srgbClr val="A4A3A4"/>
          </p15:clr>
        </p15:guide>
        <p15:guide id="4" pos="328">
          <p15:clr>
            <a:srgbClr val="A4A3A4"/>
          </p15:clr>
        </p15:guide>
        <p15:guide id="5" orient="horz" pos="4286">
          <p15:clr>
            <a:srgbClr val="A4A3A4"/>
          </p15:clr>
        </p15:guide>
        <p15:guide id="6" orient="horz" pos="612">
          <p15:clr>
            <a:srgbClr val="A4A3A4"/>
          </p15:clr>
        </p15:guide>
        <p15:guide id="7" pos="1326">
          <p15:clr>
            <a:srgbClr val="A4A3A4"/>
          </p15:clr>
        </p15:guide>
        <p15:guide id="8" orient="horz" pos="998">
          <p15:clr>
            <a:srgbClr val="A4A3A4"/>
          </p15:clr>
        </p15:guide>
        <p15:guide id="9" pos="4728">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file>

<file path=ppt/tableStyles.xml><?xml version="1.0" encoding="utf-8"?>
<a:tblStyleLst xmlns:a="http://schemas.openxmlformats.org/drawingml/2006/main" xmlns:r="http://schemas.openxmlformats.org/officeDocument/2006/relationships" def="{918979E1-46D3-4B15-9411-00847D2D7EEB}">
  <a:tblStyle styleId="{918979E1-46D3-4B15-9411-00847D2D7EEB}" styleName="Table_0">
    <a:wholeTbl>
      <a:tcTxStyle b="off" i="off">
        <a:font>
          <a:latin typeface="Trebuchet MS"/>
          <a:ea typeface="Trebuchet MS"/>
          <a:cs typeface="Trebuchet MS"/>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7EDF5"/>
          </a:solidFill>
        </a:fill>
      </a:tcStyle>
    </a:wholeTbl>
    <a:band1H>
      <a:tcTxStyle/>
      <a:tcStyle>
        <a:fill>
          <a:solidFill>
            <a:srgbClr val="CBD9EB"/>
          </a:solidFill>
        </a:fill>
      </a:tcStyle>
    </a:band1H>
    <a:band2H>
      <a:tcTxStyle/>
    </a:band2H>
    <a:band1V>
      <a:tcTxStyle/>
      <a:tcStyle>
        <a:fill>
          <a:solidFill>
            <a:srgbClr val="CBD9EB"/>
          </a:solidFill>
        </a:fill>
      </a:tcStyle>
    </a:band1V>
    <a:band2V>
      <a:tcTxStyle/>
    </a:band2V>
    <a:lastCol>
      <a:tcTxStyle b="on" i="off">
        <a:font>
          <a:latin typeface="Trebuchet MS"/>
          <a:ea typeface="Trebuchet MS"/>
          <a:cs typeface="Trebuchet MS"/>
        </a:font>
        <a:schemeClr val="lt1"/>
      </a:tcTxStyle>
      <a:tcStyle>
        <a:fill>
          <a:solidFill>
            <a:schemeClr val="accent1"/>
          </a:solidFill>
        </a:fill>
      </a:tcStyle>
    </a:lastCol>
    <a:firstCol>
      <a:tcTxStyle b="on" i="off">
        <a:font>
          <a:latin typeface="Trebuchet MS"/>
          <a:ea typeface="Trebuchet MS"/>
          <a:cs typeface="Trebuchet MS"/>
        </a:font>
        <a:schemeClr val="lt1"/>
      </a:tcTxStyle>
      <a:tcStyle>
        <a:fill>
          <a:solidFill>
            <a:schemeClr val="accent1"/>
          </a:solidFill>
        </a:fill>
      </a:tcStyle>
    </a:firstCol>
    <a:lastRow>
      <a:tcTxStyle b="on" i="off">
        <a:font>
          <a:latin typeface="Trebuchet MS"/>
          <a:ea typeface="Trebuchet MS"/>
          <a:cs typeface="Trebuchet MS"/>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a:seCell>
    <a:swCell>
      <a:tcTxStyle/>
    </a:swCell>
    <a:firstRow>
      <a:tcTxStyle b="on" i="off">
        <a:font>
          <a:latin typeface="Trebuchet MS"/>
          <a:ea typeface="Trebuchet MS"/>
          <a:cs typeface="Trebuchet MS"/>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a:neCell>
    <a:nwCell>
      <a:tcTxStyle/>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Comments="0">
  <p:slideViewPr>
    <p:cSldViewPr snapToGrid="0">
      <p:cViewPr varScale="1">
        <p:scale>
          <a:sx n="100" d="100"/>
          <a:sy n="100" d="100"/>
        </p:scale>
        <p:origin x="0" y="0"/>
      </p:cViewPr>
      <p:guideLst>
        <p:guide pos="2381" orient="horz"/>
        <p:guide pos="6429"/>
        <p:guide pos="3368"/>
        <p:guide pos="328"/>
        <p:guide pos="4286" orient="horz"/>
        <p:guide pos="612" orient="horz"/>
        <p:guide pos="1326"/>
        <p:guide pos="998" orient="horz"/>
        <p:guide pos="4728"/>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4.xml"/><Relationship Id="rId20" Type="http://schemas.openxmlformats.org/officeDocument/2006/relationships/slide" Target="slides/slide14.xml"/><Relationship Id="rId42" Type="http://schemas.openxmlformats.org/officeDocument/2006/relationships/slide" Target="slides/slide36.xml"/><Relationship Id="rId41" Type="http://schemas.openxmlformats.org/officeDocument/2006/relationships/slide" Target="slides/slide35.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slide" Target="slides/slide23.xml"/><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slide" Target="slides/slide25.xml"/><Relationship Id="rId30" Type="http://schemas.openxmlformats.org/officeDocument/2006/relationships/slide" Target="slides/slide24.xml"/><Relationship Id="rId11" Type="http://schemas.openxmlformats.org/officeDocument/2006/relationships/slide" Target="slides/slide5.xml"/><Relationship Id="rId33" Type="http://schemas.openxmlformats.org/officeDocument/2006/relationships/slide" Target="slides/slide27.xml"/><Relationship Id="rId10" Type="http://schemas.openxmlformats.org/officeDocument/2006/relationships/slide" Target="slides/slide4.xml"/><Relationship Id="rId32" Type="http://schemas.openxmlformats.org/officeDocument/2006/relationships/slide" Target="slides/slide26.xml"/><Relationship Id="rId13" Type="http://schemas.openxmlformats.org/officeDocument/2006/relationships/slide" Target="slides/slide7.xml"/><Relationship Id="rId35" Type="http://schemas.openxmlformats.org/officeDocument/2006/relationships/slide" Target="slides/slide29.xml"/><Relationship Id="rId12" Type="http://schemas.openxmlformats.org/officeDocument/2006/relationships/slide" Target="slides/slide6.xml"/><Relationship Id="rId34" Type="http://schemas.openxmlformats.org/officeDocument/2006/relationships/slide" Target="slides/slide28.xml"/><Relationship Id="rId15" Type="http://schemas.openxmlformats.org/officeDocument/2006/relationships/slide" Target="slides/slide9.xml"/><Relationship Id="rId37" Type="http://schemas.openxmlformats.org/officeDocument/2006/relationships/slide" Target="slides/slide31.xml"/><Relationship Id="rId14" Type="http://schemas.openxmlformats.org/officeDocument/2006/relationships/slide" Target="slides/slide8.xml"/><Relationship Id="rId36" Type="http://schemas.openxmlformats.org/officeDocument/2006/relationships/slide" Target="slides/slide30.xml"/><Relationship Id="rId17" Type="http://schemas.openxmlformats.org/officeDocument/2006/relationships/slide" Target="slides/slide11.xml"/><Relationship Id="rId39" Type="http://schemas.openxmlformats.org/officeDocument/2006/relationships/slide" Target="slides/slide33.xml"/><Relationship Id="rId16" Type="http://schemas.openxmlformats.org/officeDocument/2006/relationships/slide" Target="slides/slide10.xml"/><Relationship Id="rId38" Type="http://schemas.openxmlformats.org/officeDocument/2006/relationships/slide" Target="slides/slide32.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2053"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GB"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98" name="Shape 98"/>
        <p:cNvGrpSpPr/>
        <p:nvPr/>
      </p:nvGrpSpPr>
      <p:grpSpPr>
        <a:xfrm>
          <a:off x="0" y="0"/>
          <a:ext cx="0" cy="0"/>
          <a:chOff x="0" y="0"/>
          <a:chExt cx="0" cy="0"/>
        </a:xfrm>
      </p:grpSpPr>
      <p:sp>
        <p:nvSpPr>
          <p:cNvPr id="99" name="Google Shape;99;p1: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0" name="Shape 170"/>
        <p:cNvGrpSpPr/>
        <p:nvPr/>
      </p:nvGrpSpPr>
      <p:grpSpPr>
        <a:xfrm>
          <a:off x="0" y="0"/>
          <a:ext cx="0" cy="0"/>
          <a:chOff x="0" y="0"/>
          <a:chExt cx="0" cy="0"/>
        </a:xfrm>
      </p:grpSpPr>
      <p:sp>
        <p:nvSpPr>
          <p:cNvPr id="171" name="Google Shape;171;p1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Cliquez pour passer de la photo au message clé</a:t>
            </a:r>
            <a:endParaRPr/>
          </a:p>
        </p:txBody>
      </p:sp>
      <p:sp>
        <p:nvSpPr>
          <p:cNvPr id="173" name="Google Shape;173;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78" name="Shape 178"/>
        <p:cNvGrpSpPr/>
        <p:nvPr/>
      </p:nvGrpSpPr>
      <p:grpSpPr>
        <a:xfrm>
          <a:off x="0" y="0"/>
          <a:ext cx="0" cy="0"/>
          <a:chOff x="0" y="0"/>
          <a:chExt cx="0" cy="0"/>
        </a:xfrm>
      </p:grpSpPr>
      <p:sp>
        <p:nvSpPr>
          <p:cNvPr id="179" name="Google Shape;179;p1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81" name="Google Shape;181;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88" name="Shape 188"/>
        <p:cNvGrpSpPr/>
        <p:nvPr/>
      </p:nvGrpSpPr>
      <p:grpSpPr>
        <a:xfrm>
          <a:off x="0" y="0"/>
          <a:ext cx="0" cy="0"/>
          <a:chOff x="0" y="0"/>
          <a:chExt cx="0" cy="0"/>
        </a:xfrm>
      </p:grpSpPr>
      <p:sp>
        <p:nvSpPr>
          <p:cNvPr id="189" name="Google Shape;189;p1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0" name="Google Shape;19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0000"/>
              </a:buClr>
              <a:buSzPts val="1200"/>
              <a:buFont typeface="Calibri"/>
              <a:buNone/>
            </a:pPr>
            <a:r>
              <a:rPr b="1" lang="en-GB">
                <a:solidFill>
                  <a:srgbClr val="FF0000"/>
                </a:solidFill>
              </a:rPr>
              <a:t>Cette diapositive doit être mise à jour régulièrement</a:t>
            </a:r>
            <a:endParaRPr/>
          </a:p>
          <a:p>
            <a:pPr indent="0" lvl="0" marL="0" rtl="0" algn="l">
              <a:spcBef>
                <a:spcPts val="0"/>
              </a:spcBef>
              <a:spcAft>
                <a:spcPts val="0"/>
              </a:spcAft>
              <a:buNone/>
            </a:pPr>
            <a:r>
              <a:t/>
            </a:r>
            <a:endParaRPr b="1"/>
          </a:p>
        </p:txBody>
      </p:sp>
      <p:sp>
        <p:nvSpPr>
          <p:cNvPr id="191" name="Google Shape;191;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94" name="Shape 194"/>
        <p:cNvGrpSpPr/>
        <p:nvPr/>
      </p:nvGrpSpPr>
      <p:grpSpPr>
        <a:xfrm>
          <a:off x="0" y="0"/>
          <a:ext cx="0" cy="0"/>
          <a:chOff x="0" y="0"/>
          <a:chExt cx="0" cy="0"/>
        </a:xfrm>
      </p:grpSpPr>
      <p:sp>
        <p:nvSpPr>
          <p:cNvPr id="195" name="Google Shape;195;p1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6" name="Google Shape;19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0000"/>
              </a:buClr>
              <a:buSzPts val="1100"/>
              <a:buFont typeface="Calibri"/>
              <a:buNone/>
            </a:pPr>
            <a:r>
              <a:rPr b="1" lang="en-GB" sz="1100">
                <a:solidFill>
                  <a:srgbClr val="FF0000"/>
                </a:solidFill>
              </a:rPr>
              <a:t>Cette diapositive doit être mise à jour régulièrement</a:t>
            </a: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p:txBody>
      </p:sp>
      <p:sp>
        <p:nvSpPr>
          <p:cNvPr id="197" name="Google Shape;19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06" name="Shape 206"/>
        <p:cNvGrpSpPr/>
        <p:nvPr/>
      </p:nvGrpSpPr>
      <p:grpSpPr>
        <a:xfrm>
          <a:off x="0" y="0"/>
          <a:ext cx="0" cy="0"/>
          <a:chOff x="0" y="0"/>
          <a:chExt cx="0" cy="0"/>
        </a:xfrm>
      </p:grpSpPr>
      <p:sp>
        <p:nvSpPr>
          <p:cNvPr id="207" name="Google Shape;207;p1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8" name="Google Shape;20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0000"/>
              </a:buClr>
              <a:buSzPts val="1100"/>
              <a:buFont typeface="Calibri"/>
              <a:buNone/>
            </a:pPr>
            <a:r>
              <a:rPr b="1" lang="en-GB" sz="1100">
                <a:solidFill>
                  <a:srgbClr val="FF0000"/>
                </a:solidFill>
              </a:rPr>
              <a:t>Cette diapositive doit être mise à jour régulièrement</a:t>
            </a: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p:txBody>
      </p:sp>
      <p:sp>
        <p:nvSpPr>
          <p:cNvPr id="209" name="Google Shape;209;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18" name="Shape 218"/>
        <p:cNvGrpSpPr/>
        <p:nvPr/>
      </p:nvGrpSpPr>
      <p:grpSpPr>
        <a:xfrm>
          <a:off x="0" y="0"/>
          <a:ext cx="0" cy="0"/>
          <a:chOff x="0" y="0"/>
          <a:chExt cx="0" cy="0"/>
        </a:xfrm>
      </p:grpSpPr>
      <p:sp>
        <p:nvSpPr>
          <p:cNvPr id="219" name="Google Shape;219;p1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0" name="Google Shape;220;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0000"/>
              </a:buClr>
              <a:buSzPts val="1100"/>
              <a:buFont typeface="Calibri"/>
              <a:buNone/>
            </a:pPr>
            <a:r>
              <a:rPr b="1" lang="en-GB" sz="1100">
                <a:solidFill>
                  <a:srgbClr val="FF0000"/>
                </a:solidFill>
              </a:rPr>
              <a:t>Cette diapositive doit être mise à jour régulièrement</a:t>
            </a:r>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a:p>
            <a:pPr indent="0" lvl="0" marL="0" rtl="0" algn="l">
              <a:spcBef>
                <a:spcPts val="0"/>
              </a:spcBef>
              <a:spcAft>
                <a:spcPts val="0"/>
              </a:spcAft>
              <a:buNone/>
            </a:pPr>
            <a:r>
              <a:t/>
            </a:r>
            <a:endParaRPr sz="1100">
              <a:solidFill>
                <a:schemeClr val="dk1"/>
              </a:solidFill>
              <a:latin typeface="Calibri"/>
              <a:ea typeface="Calibri"/>
              <a:cs typeface="Calibri"/>
              <a:sym typeface="Calibri"/>
            </a:endParaRPr>
          </a:p>
        </p:txBody>
      </p:sp>
      <p:sp>
        <p:nvSpPr>
          <p:cNvPr id="221" name="Google Shape;221;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29" name="Shape 229"/>
        <p:cNvGrpSpPr/>
        <p:nvPr/>
      </p:nvGrpSpPr>
      <p:grpSpPr>
        <a:xfrm>
          <a:off x="0" y="0"/>
          <a:ext cx="0" cy="0"/>
          <a:chOff x="0" y="0"/>
          <a:chExt cx="0" cy="0"/>
        </a:xfrm>
      </p:grpSpPr>
      <p:sp>
        <p:nvSpPr>
          <p:cNvPr id="230" name="Google Shape;230;p1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1" name="Google Shape;231;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sz="1200">
                <a:solidFill>
                  <a:schemeClr val="dk1"/>
                </a:solidFill>
                <a:latin typeface="Calibri"/>
                <a:ea typeface="Calibri"/>
                <a:cs typeface="Calibri"/>
                <a:sym typeface="Calibri"/>
              </a:rPr>
              <a:t>Distinguer entre migration forcée et volontaire n'est pas toujours si évident. La migration et le déplacement peuvent être compris comme faisant partie d'un continuum qui va majoritairement de la migration volontaire à la migration forcée.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a:p>
          <a:p>
            <a:pPr indent="0" lvl="0" marL="0" rtl="0" algn="l">
              <a:spcBef>
                <a:spcPts val="0"/>
              </a:spcBef>
              <a:spcAft>
                <a:spcPts val="0"/>
              </a:spcAft>
              <a:buNone/>
            </a:pPr>
            <a:r>
              <a:rPr b="1" lang="en-GB" sz="1200">
                <a:solidFill>
                  <a:schemeClr val="dk1"/>
                </a:solidFill>
                <a:latin typeface="Calibri"/>
                <a:ea typeface="Calibri"/>
                <a:cs typeface="Calibri"/>
                <a:sym typeface="Calibri"/>
              </a:rPr>
              <a:t>Les déplacés internes</a:t>
            </a:r>
            <a:r>
              <a:rPr lang="en-GB" sz="1200">
                <a:solidFill>
                  <a:schemeClr val="dk1"/>
                </a:solidFill>
                <a:latin typeface="Calibri"/>
                <a:ea typeface="Calibri"/>
                <a:cs typeface="Calibri"/>
                <a:sym typeface="Calibri"/>
              </a:rPr>
              <a:t> sont "des personnes ou des groupes de personnes qui ont été forcés ou contraints de fuir ou de quitter leurs foyers ou leur lieu de résidence habituel, notamment en raison d'un conflit armé ou pour éviter les effets, de situations de violence généralisée, de violations des droits de l'homme ou de catastrophes naturelles ou celles provoquées par l'homme, et qui n'ont </a:t>
            </a:r>
            <a:r>
              <a:rPr b="1" lang="en-GB" sz="1200">
                <a:solidFill>
                  <a:schemeClr val="dk1"/>
                </a:solidFill>
                <a:latin typeface="Calibri"/>
                <a:ea typeface="Calibri"/>
                <a:cs typeface="Calibri"/>
                <a:sym typeface="Calibri"/>
              </a:rPr>
              <a:t>pas franchi les frontières internationalement reconnues d'un État</a:t>
            </a:r>
            <a:r>
              <a:rPr lang="en-GB" sz="1200">
                <a:solidFill>
                  <a:schemeClr val="dk1"/>
                </a:solidFill>
                <a:latin typeface="Calibri"/>
                <a:ea typeface="Calibri"/>
                <a:cs typeface="Calibri"/>
                <a:sym typeface="Calibri"/>
              </a:rPr>
              <a:t> </a:t>
            </a:r>
            <a:endParaRPr/>
          </a:p>
          <a:p>
            <a:pPr indent="0" lvl="0" marL="0" rtl="0" algn="l">
              <a:spcBef>
                <a:spcPts val="0"/>
              </a:spcBef>
              <a:spcAft>
                <a:spcPts val="0"/>
              </a:spcAft>
              <a:buNone/>
            </a:pPr>
            <a:r>
              <a:t/>
            </a:r>
            <a:endParaRPr b="1"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Un </a:t>
            </a:r>
            <a:r>
              <a:rPr b="1" lang="en-GB" sz="1200">
                <a:solidFill>
                  <a:schemeClr val="dk1"/>
                </a:solidFill>
                <a:latin typeface="Calibri"/>
                <a:ea typeface="Calibri"/>
                <a:cs typeface="Calibri"/>
                <a:sym typeface="Calibri"/>
              </a:rPr>
              <a:t>réfugié</a:t>
            </a:r>
            <a:r>
              <a:rPr lang="en-GB" sz="1200">
                <a:solidFill>
                  <a:schemeClr val="dk1"/>
                </a:solidFill>
                <a:latin typeface="Calibri"/>
                <a:ea typeface="Calibri"/>
                <a:cs typeface="Calibri"/>
                <a:sym typeface="Calibri"/>
              </a:rPr>
              <a:t> est défini comme une personne "craignant avec raison d'être persécutée du fait de sa race, de sa religion, de sa nationalité, de son appartenance à un certain groupe social ou de ses opinions politiques, </a:t>
            </a:r>
            <a:r>
              <a:rPr b="1" lang="en-GB" sz="1200">
                <a:solidFill>
                  <a:schemeClr val="dk1"/>
                </a:solidFill>
                <a:latin typeface="Calibri"/>
                <a:ea typeface="Calibri"/>
                <a:cs typeface="Calibri"/>
                <a:sym typeface="Calibri"/>
              </a:rPr>
              <a:t>se trouvant hors du pays dont elle a la nationalité </a:t>
            </a:r>
            <a:r>
              <a:rPr lang="en-GB" sz="1200">
                <a:solidFill>
                  <a:schemeClr val="dk1"/>
                </a:solidFill>
                <a:latin typeface="Calibri"/>
                <a:ea typeface="Calibri"/>
                <a:cs typeface="Calibri"/>
                <a:sym typeface="Calibri"/>
              </a:rPr>
              <a:t> et qui ne peut ou, du fait de cette crainte, ne veut se réclamer de la protection de ce pays ; ou qui, si elle n'a pas de nationalité et se trouve hors du pays dans lequel elle avait sa résidence habituelle à la suite de tels événements, ne peut ou, en raison de ladite crainte, ne veut y retourner."</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Le terme </a:t>
            </a:r>
            <a:r>
              <a:rPr b="1" lang="en-GB" sz="1200">
                <a:solidFill>
                  <a:schemeClr val="dk1"/>
                </a:solidFill>
                <a:latin typeface="Calibri"/>
                <a:ea typeface="Calibri"/>
                <a:cs typeface="Calibri"/>
                <a:sym typeface="Calibri"/>
              </a:rPr>
              <a:t>demandeur d'asile</a:t>
            </a:r>
            <a:r>
              <a:rPr lang="en-GB" sz="1200">
                <a:solidFill>
                  <a:schemeClr val="dk1"/>
                </a:solidFill>
                <a:latin typeface="Calibri"/>
                <a:ea typeface="Calibri"/>
                <a:cs typeface="Calibri"/>
                <a:sym typeface="Calibri"/>
              </a:rPr>
              <a:t> est utilisé pour ceux qui ont officiellement demandé l'asile dans un autre pays, mais dont la demande n'a pas encore été validée.</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Il n'y a pas de définition universellement acceptée du terme </a:t>
            </a:r>
            <a:r>
              <a:rPr b="1" lang="en-GB" sz="1200">
                <a:solidFill>
                  <a:schemeClr val="dk1"/>
                </a:solidFill>
                <a:latin typeface="Calibri"/>
                <a:ea typeface="Calibri"/>
                <a:cs typeface="Calibri"/>
                <a:sym typeface="Calibri"/>
              </a:rPr>
              <a:t>migrant</a:t>
            </a:r>
            <a:r>
              <a:rPr lang="en-GB" sz="1200">
                <a:solidFill>
                  <a:schemeClr val="dk1"/>
                </a:solidFill>
                <a:latin typeface="Calibri"/>
                <a:ea typeface="Calibri"/>
                <a:cs typeface="Calibri"/>
                <a:sym typeface="Calibri"/>
              </a:rPr>
              <a:t>. Cependant, ils peuvent être librement décrits comme des personnes vivant de manière temporaire ou permanente dans un pays dont ils ne sont pas citoyen et qui choisissent quand partir et où se rendre, même si ces choix sont parfois extrêmement contraints. La </a:t>
            </a:r>
            <a:r>
              <a:rPr lang="en-GB"/>
              <a:t>définition de l'OIM mentionne que les migrants peuvent être volontairement ou involontairement déplacés.</a:t>
            </a:r>
            <a:r>
              <a:rPr lang="en-GB" sz="1200">
                <a:solidFill>
                  <a:schemeClr val="dk1"/>
                </a:solidFill>
                <a:latin typeface="Calibri"/>
                <a:ea typeface="Calibri"/>
                <a:cs typeface="Calibri"/>
                <a:sym typeface="Calibri"/>
              </a:rPr>
              <a:t> </a:t>
            </a:r>
            <a:endParaRPr/>
          </a:p>
        </p:txBody>
      </p:sp>
      <p:sp>
        <p:nvSpPr>
          <p:cNvPr id="232" name="Google Shape;232;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53" name="Shape 253"/>
        <p:cNvGrpSpPr/>
        <p:nvPr/>
      </p:nvGrpSpPr>
      <p:grpSpPr>
        <a:xfrm>
          <a:off x="0" y="0"/>
          <a:ext cx="0" cy="0"/>
          <a:chOff x="0" y="0"/>
          <a:chExt cx="0" cy="0"/>
        </a:xfrm>
      </p:grpSpPr>
      <p:sp>
        <p:nvSpPr>
          <p:cNvPr id="254" name="Google Shape;254;p1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5" name="Google Shape;255;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56" name="Google Shape;256;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1" name="Shape 261"/>
        <p:cNvGrpSpPr/>
        <p:nvPr/>
      </p:nvGrpSpPr>
      <p:grpSpPr>
        <a:xfrm>
          <a:off x="0" y="0"/>
          <a:ext cx="0" cy="0"/>
          <a:chOff x="0" y="0"/>
          <a:chExt cx="0" cy="0"/>
        </a:xfrm>
      </p:grpSpPr>
      <p:sp>
        <p:nvSpPr>
          <p:cNvPr id="262" name="Google Shape;262;p1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3" name="Google Shape;263;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264" name="Google Shape;264;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68" name="Shape 268"/>
        <p:cNvGrpSpPr/>
        <p:nvPr/>
      </p:nvGrpSpPr>
      <p:grpSpPr>
        <a:xfrm>
          <a:off x="0" y="0"/>
          <a:ext cx="0" cy="0"/>
          <a:chOff x="0" y="0"/>
          <a:chExt cx="0" cy="0"/>
        </a:xfrm>
      </p:grpSpPr>
      <p:sp>
        <p:nvSpPr>
          <p:cNvPr id="269" name="Google Shape;269;p1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0" name="Google Shape;270;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271" name="Google Shape;271;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04" name="Shape 104"/>
        <p:cNvGrpSpPr/>
        <p:nvPr/>
      </p:nvGrpSpPr>
      <p:grpSpPr>
        <a:xfrm>
          <a:off x="0" y="0"/>
          <a:ext cx="0" cy="0"/>
          <a:chOff x="0" y="0"/>
          <a:chExt cx="0" cy="0"/>
        </a:xfrm>
      </p:grpSpPr>
      <p:sp>
        <p:nvSpPr>
          <p:cNvPr id="105" name="Google Shape;105;p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6" name="Google Shape;106;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Veuillez adapter cette diapositive à la session. </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
        <p:nvSpPr>
          <p:cNvPr id="107" name="Google Shape;107;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76" name="Shape 276"/>
        <p:cNvGrpSpPr/>
        <p:nvPr/>
      </p:nvGrpSpPr>
      <p:grpSpPr>
        <a:xfrm>
          <a:off x="0" y="0"/>
          <a:ext cx="0" cy="0"/>
          <a:chOff x="0" y="0"/>
          <a:chExt cx="0" cy="0"/>
        </a:xfrm>
      </p:grpSpPr>
      <p:sp>
        <p:nvSpPr>
          <p:cNvPr id="277" name="Google Shape;277;p2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8" name="Google Shape;278;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279" name="Google Shape;279;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86" name="Shape 286"/>
        <p:cNvGrpSpPr/>
        <p:nvPr/>
      </p:nvGrpSpPr>
      <p:grpSpPr>
        <a:xfrm>
          <a:off x="0" y="0"/>
          <a:ext cx="0" cy="0"/>
          <a:chOff x="0" y="0"/>
          <a:chExt cx="0" cy="0"/>
        </a:xfrm>
      </p:grpSpPr>
      <p:sp>
        <p:nvSpPr>
          <p:cNvPr id="287" name="Google Shape;287;p2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8" name="Google Shape;288;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9" name="Google Shape;289;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293" name="Shape 293"/>
        <p:cNvGrpSpPr/>
        <p:nvPr/>
      </p:nvGrpSpPr>
      <p:grpSpPr>
        <a:xfrm>
          <a:off x="0" y="0"/>
          <a:ext cx="0" cy="0"/>
          <a:chOff x="0" y="0"/>
          <a:chExt cx="0" cy="0"/>
        </a:xfrm>
      </p:grpSpPr>
      <p:sp>
        <p:nvSpPr>
          <p:cNvPr id="294" name="Google Shape;294;p2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Pour illustrer le diagramme d'options d'installation, utilisez les cartes d'options d'installation dans la salle pour </a:t>
            </a:r>
            <a:r>
              <a:rPr b="1" lang="en-GB"/>
              <a:t>l'activité 4</a:t>
            </a:r>
            <a:r>
              <a:rPr lang="en-GB"/>
              <a:t> </a:t>
            </a:r>
            <a:endParaRPr/>
          </a:p>
        </p:txBody>
      </p:sp>
      <p:sp>
        <p:nvSpPr>
          <p:cNvPr id="296" name="Google Shape;296;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1" name="Shape 311"/>
        <p:cNvGrpSpPr/>
        <p:nvPr/>
      </p:nvGrpSpPr>
      <p:grpSpPr>
        <a:xfrm>
          <a:off x="0" y="0"/>
          <a:ext cx="0" cy="0"/>
          <a:chOff x="0" y="0"/>
          <a:chExt cx="0" cy="0"/>
        </a:xfrm>
      </p:grpSpPr>
      <p:sp>
        <p:nvSpPr>
          <p:cNvPr id="312" name="Google Shape;312;p2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 Cliquez pour passer de la photo au message clé</a:t>
            </a:r>
            <a:endParaRPr/>
          </a:p>
          <a:p>
            <a:pPr indent="0" lvl="0" marL="0" rtl="0" algn="l">
              <a:spcBef>
                <a:spcPts val="0"/>
              </a:spcBef>
              <a:spcAft>
                <a:spcPts val="0"/>
              </a:spcAft>
              <a:buNone/>
            </a:pPr>
            <a:r>
              <a:t/>
            </a:r>
            <a:endParaRPr/>
          </a:p>
        </p:txBody>
      </p:sp>
      <p:sp>
        <p:nvSpPr>
          <p:cNvPr id="314" name="Google Shape;314;p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19" name="Shape 319"/>
        <p:cNvGrpSpPr/>
        <p:nvPr/>
      </p:nvGrpSpPr>
      <p:grpSpPr>
        <a:xfrm>
          <a:off x="0" y="0"/>
          <a:ext cx="0" cy="0"/>
          <a:chOff x="0" y="0"/>
          <a:chExt cx="0" cy="0"/>
        </a:xfrm>
      </p:grpSpPr>
      <p:sp>
        <p:nvSpPr>
          <p:cNvPr id="320" name="Google Shape;320;p2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2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b="0" lang="en-GB" sz="1200">
                <a:solidFill>
                  <a:schemeClr val="dk1"/>
                </a:solidFill>
                <a:latin typeface="Calibri"/>
                <a:ea typeface="Calibri"/>
                <a:cs typeface="Calibri"/>
                <a:sym typeface="Calibri"/>
              </a:rPr>
              <a:t>- Introduction aux violences sexistes et au déplacement</a:t>
            </a:r>
            <a:r>
              <a:rPr lang="en-GB" sz="1200">
                <a:solidFill>
                  <a:schemeClr val="dk1"/>
                </a:solidFill>
                <a:latin typeface="Calibri"/>
                <a:ea typeface="Calibri"/>
                <a:cs typeface="Calibri"/>
                <a:sym typeface="Calibri"/>
              </a:rPr>
              <a:t> </a:t>
            </a:r>
            <a:endParaRPr/>
          </a:p>
          <a:p>
            <a:pPr indent="0" lvl="0" marL="0" rtl="0" algn="l">
              <a:spcBef>
                <a:spcPts val="0"/>
              </a:spcBef>
              <a:spcAft>
                <a:spcPts val="0"/>
              </a:spcAft>
              <a:buNone/>
            </a:pPr>
            <a:r>
              <a:rPr b="1" lang="en-GB" sz="1200">
                <a:solidFill>
                  <a:schemeClr val="dk1"/>
                </a:solidFill>
                <a:latin typeface="Calibri"/>
                <a:ea typeface="Calibri"/>
                <a:cs typeface="Calibri"/>
                <a:sym typeface="Calibri"/>
              </a:rPr>
              <a:t>- Activité "Imaginez un peu..."</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22" name="Google Shape;322;p2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27" name="Shape 327"/>
        <p:cNvGrpSpPr/>
        <p:nvPr/>
      </p:nvGrpSpPr>
      <p:grpSpPr>
        <a:xfrm>
          <a:off x="0" y="0"/>
          <a:ext cx="0" cy="0"/>
          <a:chOff x="0" y="0"/>
          <a:chExt cx="0" cy="0"/>
        </a:xfrm>
      </p:grpSpPr>
      <p:sp>
        <p:nvSpPr>
          <p:cNvPr id="328" name="Google Shape;328;p2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2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330" name="Google Shape;330;p2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35" name="Shape 335"/>
        <p:cNvGrpSpPr/>
        <p:nvPr/>
      </p:nvGrpSpPr>
      <p:grpSpPr>
        <a:xfrm>
          <a:off x="0" y="0"/>
          <a:ext cx="0" cy="0"/>
          <a:chOff x="0" y="0"/>
          <a:chExt cx="0" cy="0"/>
        </a:xfrm>
      </p:grpSpPr>
      <p:sp>
        <p:nvSpPr>
          <p:cNvPr id="336" name="Google Shape;336;p2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7" name="Google Shape;337;p2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338" name="Google Shape;338;p2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43" name="Shape 343"/>
        <p:cNvGrpSpPr/>
        <p:nvPr/>
      </p:nvGrpSpPr>
      <p:grpSpPr>
        <a:xfrm>
          <a:off x="0" y="0"/>
          <a:ext cx="0" cy="0"/>
          <a:chOff x="0" y="0"/>
          <a:chExt cx="0" cy="0"/>
        </a:xfrm>
      </p:grpSpPr>
      <p:sp>
        <p:nvSpPr>
          <p:cNvPr id="344" name="Google Shape;344;p2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5" name="Google Shape;345;p2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46" name="Google Shape;346;p2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51" name="Shape 351"/>
        <p:cNvGrpSpPr/>
        <p:nvPr/>
      </p:nvGrpSpPr>
      <p:grpSpPr>
        <a:xfrm>
          <a:off x="0" y="0"/>
          <a:ext cx="0" cy="0"/>
          <a:chOff x="0" y="0"/>
          <a:chExt cx="0" cy="0"/>
        </a:xfrm>
      </p:grpSpPr>
      <p:sp>
        <p:nvSpPr>
          <p:cNvPr id="352" name="Google Shape;352;p2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53" name="Google Shape;353;p2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354" name="Google Shape;354;p2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0" name="Shape 360"/>
        <p:cNvGrpSpPr/>
        <p:nvPr/>
      </p:nvGrpSpPr>
      <p:grpSpPr>
        <a:xfrm>
          <a:off x="0" y="0"/>
          <a:ext cx="0" cy="0"/>
          <a:chOff x="0" y="0"/>
          <a:chExt cx="0" cy="0"/>
        </a:xfrm>
      </p:grpSpPr>
      <p:sp>
        <p:nvSpPr>
          <p:cNvPr id="361" name="Google Shape;361;p2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62" name="Google Shape;362;p2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363" name="Google Shape;363;p2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11" name="Shape 111"/>
        <p:cNvGrpSpPr/>
        <p:nvPr/>
      </p:nvGrpSpPr>
      <p:grpSpPr>
        <a:xfrm>
          <a:off x="0" y="0"/>
          <a:ext cx="0" cy="0"/>
          <a:chOff x="0" y="0"/>
          <a:chExt cx="0" cy="0"/>
        </a:xfrm>
      </p:grpSpPr>
      <p:sp>
        <p:nvSpPr>
          <p:cNvPr id="112" name="Google Shape;112;p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3" name="Google Shape;113;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4" name="Google Shape;114;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69" name="Shape 369"/>
        <p:cNvGrpSpPr/>
        <p:nvPr/>
      </p:nvGrpSpPr>
      <p:grpSpPr>
        <a:xfrm>
          <a:off x="0" y="0"/>
          <a:ext cx="0" cy="0"/>
          <a:chOff x="0" y="0"/>
          <a:chExt cx="0" cy="0"/>
        </a:xfrm>
      </p:grpSpPr>
      <p:sp>
        <p:nvSpPr>
          <p:cNvPr id="370" name="Google Shape;370;p30: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1" name="Google Shape;371;p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372" name="Google Shape;372;p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80" name="Shape 380"/>
        <p:cNvGrpSpPr/>
        <p:nvPr/>
      </p:nvGrpSpPr>
      <p:grpSpPr>
        <a:xfrm>
          <a:off x="0" y="0"/>
          <a:ext cx="0" cy="0"/>
          <a:chOff x="0" y="0"/>
          <a:chExt cx="0" cy="0"/>
        </a:xfrm>
      </p:grpSpPr>
      <p:sp>
        <p:nvSpPr>
          <p:cNvPr id="381" name="Google Shape;381;p31: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2" name="Google Shape;382;p3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83" name="Google Shape;383;p3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396" name="Shape 396"/>
        <p:cNvGrpSpPr/>
        <p:nvPr/>
      </p:nvGrpSpPr>
      <p:grpSpPr>
        <a:xfrm>
          <a:off x="0" y="0"/>
          <a:ext cx="0" cy="0"/>
          <a:chOff x="0" y="0"/>
          <a:chExt cx="0" cy="0"/>
        </a:xfrm>
      </p:grpSpPr>
      <p:sp>
        <p:nvSpPr>
          <p:cNvPr id="397" name="Google Shape;397;p32: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8" name="Google Shape;398;p3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99" name="Google Shape;399;p3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03" name="Shape 403"/>
        <p:cNvGrpSpPr/>
        <p:nvPr/>
      </p:nvGrpSpPr>
      <p:grpSpPr>
        <a:xfrm>
          <a:off x="0" y="0"/>
          <a:ext cx="0" cy="0"/>
          <a:chOff x="0" y="0"/>
          <a:chExt cx="0" cy="0"/>
        </a:xfrm>
      </p:grpSpPr>
      <p:sp>
        <p:nvSpPr>
          <p:cNvPr id="404" name="Google Shape;404;p33: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p3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06" name="Google Shape;406;p3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1" name="Shape 411"/>
        <p:cNvGrpSpPr/>
        <p:nvPr/>
      </p:nvGrpSpPr>
      <p:grpSpPr>
        <a:xfrm>
          <a:off x="0" y="0"/>
          <a:ext cx="0" cy="0"/>
          <a:chOff x="0" y="0"/>
          <a:chExt cx="0" cy="0"/>
        </a:xfrm>
      </p:grpSpPr>
      <p:sp>
        <p:nvSpPr>
          <p:cNvPr id="412" name="Google Shape;412;p3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3" name="Google Shape;413;p3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14" name="Google Shape;414;p3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19" name="Shape 419"/>
        <p:cNvGrpSpPr/>
        <p:nvPr/>
      </p:nvGrpSpPr>
      <p:grpSpPr>
        <a:xfrm>
          <a:off x="0" y="0"/>
          <a:ext cx="0" cy="0"/>
          <a:chOff x="0" y="0"/>
          <a:chExt cx="0" cy="0"/>
        </a:xfrm>
      </p:grpSpPr>
      <p:sp>
        <p:nvSpPr>
          <p:cNvPr id="420" name="Google Shape;420;p3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21" name="Google Shape;421;p3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2" name="Google Shape;422;p3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426" name="Shape 426"/>
        <p:cNvGrpSpPr/>
        <p:nvPr/>
      </p:nvGrpSpPr>
      <p:grpSpPr>
        <a:xfrm>
          <a:off x="0" y="0"/>
          <a:ext cx="0" cy="0"/>
          <a:chOff x="0" y="0"/>
          <a:chExt cx="0" cy="0"/>
        </a:xfrm>
      </p:grpSpPr>
      <p:sp>
        <p:nvSpPr>
          <p:cNvPr id="427" name="Google Shape;427;p36:notes"/>
          <p:cNvSpPr txBox="1"/>
          <p:nvPr>
            <p:ph idx="1" type="body"/>
          </p:nvPr>
        </p:nvSpPr>
        <p:spPr>
          <a:xfrm>
            <a:off x="685800" y="4400550"/>
            <a:ext cx="5486400" cy="360045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28" name="Google Shape;428;p3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0" name="Shape 120"/>
        <p:cNvGrpSpPr/>
        <p:nvPr/>
      </p:nvGrpSpPr>
      <p:grpSpPr>
        <a:xfrm>
          <a:off x="0" y="0"/>
          <a:ext cx="0" cy="0"/>
          <a:chOff x="0" y="0"/>
          <a:chExt cx="0" cy="0"/>
        </a:xfrm>
      </p:grpSpPr>
      <p:sp>
        <p:nvSpPr>
          <p:cNvPr id="121" name="Google Shape;121;p4: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123" name="Google Shape;12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28" name="Shape 128"/>
        <p:cNvGrpSpPr/>
        <p:nvPr/>
      </p:nvGrpSpPr>
      <p:grpSpPr>
        <a:xfrm>
          <a:off x="0" y="0"/>
          <a:ext cx="0" cy="0"/>
          <a:chOff x="0" y="0"/>
          <a:chExt cx="0" cy="0"/>
        </a:xfrm>
      </p:grpSpPr>
      <p:sp>
        <p:nvSpPr>
          <p:cNvPr id="129" name="Google Shape;129;p5: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0" name="Google Shape;130;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Calibri"/>
              <a:buNone/>
            </a:pPr>
            <a:r>
              <a:rPr lang="en-GB"/>
              <a:t>Cliquez pour passer de la photo au message clé</a:t>
            </a:r>
            <a:endParaRPr/>
          </a:p>
          <a:p>
            <a:pPr indent="0" lvl="0" marL="0" rtl="0" algn="l">
              <a:spcBef>
                <a:spcPts val="0"/>
              </a:spcBef>
              <a:spcAft>
                <a:spcPts val="0"/>
              </a:spcAft>
              <a:buNone/>
            </a:pPr>
            <a:r>
              <a:t/>
            </a:r>
            <a:endParaRPr/>
          </a:p>
        </p:txBody>
      </p:sp>
      <p:sp>
        <p:nvSpPr>
          <p:cNvPr id="131" name="Google Shape;131;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36" name="Shape 136"/>
        <p:cNvGrpSpPr/>
        <p:nvPr/>
      </p:nvGrpSpPr>
      <p:grpSpPr>
        <a:xfrm>
          <a:off x="0" y="0"/>
          <a:ext cx="0" cy="0"/>
          <a:chOff x="0" y="0"/>
          <a:chExt cx="0" cy="0"/>
        </a:xfrm>
      </p:grpSpPr>
      <p:sp>
        <p:nvSpPr>
          <p:cNvPr id="137" name="Google Shape;137;p6: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8" name="Google Shape;138;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545456"/>
              </a:buClr>
              <a:buSzPts val="1200"/>
              <a:buFont typeface="Calibri"/>
              <a:buNone/>
            </a:pPr>
            <a:r>
              <a:rPr lang="en-GB" sz="1200">
                <a:solidFill>
                  <a:srgbClr val="545456"/>
                </a:solidFill>
                <a:latin typeface="Calibri"/>
                <a:ea typeface="Calibri"/>
                <a:cs typeface="Calibri"/>
                <a:sym typeface="Calibri"/>
              </a:rPr>
              <a:t>Activité 1A et B : </a:t>
            </a:r>
            <a:endParaRPr/>
          </a:p>
          <a:p>
            <a:pPr indent="0" lvl="0" marL="0" rtl="0" algn="l">
              <a:spcBef>
                <a:spcPts val="0"/>
              </a:spcBef>
              <a:spcAft>
                <a:spcPts val="0"/>
              </a:spcAft>
              <a:buNone/>
            </a:pPr>
            <a:r>
              <a:t/>
            </a:r>
            <a:endParaRPr sz="1200">
              <a:solidFill>
                <a:schemeClr val="dk1"/>
              </a:solidFill>
              <a:latin typeface="Calibri"/>
              <a:ea typeface="Calibri"/>
              <a:cs typeface="Calibri"/>
              <a:sym typeface="Calibri"/>
            </a:endParaRPr>
          </a:p>
        </p:txBody>
      </p:sp>
      <p:sp>
        <p:nvSpPr>
          <p:cNvPr id="139" name="Google Shape;139;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46" name="Shape 146"/>
        <p:cNvGrpSpPr/>
        <p:nvPr/>
      </p:nvGrpSpPr>
      <p:grpSpPr>
        <a:xfrm>
          <a:off x="0" y="0"/>
          <a:ext cx="0" cy="0"/>
          <a:chOff x="0" y="0"/>
          <a:chExt cx="0" cy="0"/>
        </a:xfrm>
      </p:grpSpPr>
      <p:sp>
        <p:nvSpPr>
          <p:cNvPr id="147" name="Google Shape;147;p7: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8" name="Google Shape;148;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sz="1200">
                <a:solidFill>
                  <a:schemeClr val="dk1"/>
                </a:solidFill>
                <a:latin typeface="Calibri"/>
                <a:ea typeface="Calibri"/>
                <a:cs typeface="Calibri"/>
                <a:sym typeface="Calibri"/>
              </a:rPr>
              <a:t>Activité optionnelle 2A - Cartes de profil </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15 min. pour analyser les profils et faire une présentation</a:t>
            </a:r>
            <a:endParaRPr sz="1200">
              <a:solidFill>
                <a:schemeClr val="dk1"/>
              </a:solidFill>
              <a:latin typeface="Calibri"/>
              <a:ea typeface="Calibri"/>
              <a:cs typeface="Calibri"/>
              <a:sym typeface="Calibri"/>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Optionnel : </a:t>
            </a:r>
            <a:r>
              <a:rPr lang="en-GB" sz="1200"/>
              <a:t>Effectuez des </a:t>
            </a:r>
            <a:r>
              <a:rPr b="1" lang="en-GB" sz="1200"/>
              <a:t>recherches sur</a:t>
            </a:r>
            <a:r>
              <a:rPr lang="en-GB" sz="1200"/>
              <a:t>les situations de déplacement / crises humanitaires dans ce pays</a:t>
            </a:r>
            <a:r>
              <a:rPr lang="en-GB" sz="1200">
                <a:solidFill>
                  <a:schemeClr val="dk1"/>
                </a:solidFill>
                <a:latin typeface="Calibri"/>
                <a:ea typeface="Calibri"/>
                <a:cs typeface="Calibri"/>
                <a:sym typeface="Calibri"/>
              </a:rPr>
              <a:t> </a:t>
            </a:r>
            <a:endParaRPr/>
          </a:p>
          <a:p>
            <a:pPr indent="0" lvl="1" marL="457200" rtl="0" algn="l">
              <a:spcBef>
                <a:spcPts val="0"/>
              </a:spcBef>
              <a:spcAft>
                <a:spcPts val="0"/>
              </a:spcAft>
              <a:buNone/>
            </a:pPr>
            <a:r>
              <a:t/>
            </a:r>
            <a:endParaRPr/>
          </a:p>
        </p:txBody>
      </p:sp>
      <p:sp>
        <p:nvSpPr>
          <p:cNvPr id="149" name="Google Shape;149;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55" name="Shape 155"/>
        <p:cNvGrpSpPr/>
        <p:nvPr/>
      </p:nvGrpSpPr>
      <p:grpSpPr>
        <a:xfrm>
          <a:off x="0" y="0"/>
          <a:ext cx="0" cy="0"/>
          <a:chOff x="0" y="0"/>
          <a:chExt cx="0" cy="0"/>
        </a:xfrm>
      </p:grpSpPr>
      <p:sp>
        <p:nvSpPr>
          <p:cNvPr id="156" name="Google Shape;156;p8: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sz="1200">
                <a:solidFill>
                  <a:schemeClr val="dk1"/>
                </a:solidFill>
                <a:latin typeface="Calibri"/>
                <a:ea typeface="Calibri"/>
                <a:cs typeface="Calibri"/>
                <a:sym typeface="Calibri"/>
              </a:rPr>
              <a:t>Activité optionnelle 2B - carte du corps</a:t>
            </a:r>
            <a:endParaRPr/>
          </a:p>
          <a:p>
            <a:pPr indent="0" lvl="0" marL="0" rtl="0" algn="l">
              <a:spcBef>
                <a:spcPts val="0"/>
              </a:spcBef>
              <a:spcAft>
                <a:spcPts val="0"/>
              </a:spcAft>
              <a:buNone/>
            </a:pPr>
            <a:r>
              <a:rPr lang="en-GB" sz="1200">
                <a:solidFill>
                  <a:schemeClr val="dk1"/>
                </a:solidFill>
                <a:latin typeface="Calibri"/>
                <a:ea typeface="Calibri"/>
                <a:cs typeface="Calibri"/>
                <a:sym typeface="Calibri"/>
              </a:rPr>
              <a:t>15 min. pour retrouver une personne et illustrer les installations du camp</a:t>
            </a:r>
            <a:endParaRPr sz="1200"/>
          </a:p>
          <a:p>
            <a:pPr indent="0" lvl="1" marL="457200" rtl="0" algn="l">
              <a:spcBef>
                <a:spcPts val="0"/>
              </a:spcBef>
              <a:spcAft>
                <a:spcPts val="0"/>
              </a:spcAft>
              <a:buNone/>
            </a:pPr>
            <a:r>
              <a:t/>
            </a:r>
            <a:endParaRPr/>
          </a:p>
        </p:txBody>
      </p:sp>
      <p:sp>
        <p:nvSpPr>
          <p:cNvPr id="158" name="Google Shape;15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showMasterPhAnim="0" showMasterSp="0">
  <p:cSld>
    <p:spTree>
      <p:nvGrpSpPr>
        <p:cNvPr id="163" name="Shape 163"/>
        <p:cNvGrpSpPr/>
        <p:nvPr/>
      </p:nvGrpSpPr>
      <p:grpSpPr>
        <a:xfrm>
          <a:off x="0" y="0"/>
          <a:ext cx="0" cy="0"/>
          <a:chOff x="0" y="0"/>
          <a:chExt cx="0" cy="0"/>
        </a:xfrm>
      </p:grpSpPr>
      <p:sp>
        <p:nvSpPr>
          <p:cNvPr id="164" name="Google Shape;164;p9:notes"/>
          <p:cNvSpPr/>
          <p:nvPr>
            <p:ph idx="2" type="sldImg"/>
          </p:nvPr>
        </p:nvSpPr>
        <p:spPr>
          <a:xfrm>
            <a:off x="1246188" y="1143000"/>
            <a:ext cx="4365625"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5" name="Google Shape;165;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GB"/>
              <a:t>Cliquez pour passer de la photo au message clé</a:t>
            </a:r>
            <a:endParaRPr/>
          </a:p>
        </p:txBody>
      </p:sp>
      <p:sp>
        <p:nvSpPr>
          <p:cNvPr id="166" name="Google Shape;166;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GB"/>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png"/><Relationship Id="rId3" Type="http://schemas.openxmlformats.org/officeDocument/2006/relationships/image" Target="../media/image8.jpg"/><Relationship Id="rId4" Type="http://schemas.openxmlformats.org/officeDocument/2006/relationships/image" Target="../media/image11.png"/><Relationship Id="rId5" Type="http://schemas.openxmlformats.org/officeDocument/2006/relationships/image" Target="../media/image2.png"/><Relationship Id="rId6" Type="http://schemas.openxmlformats.org/officeDocument/2006/relationships/image" Target="../media/image9.png"/><Relationship Id="rId7" Type="http://schemas.openxmlformats.org/officeDocument/2006/relationships/image" Target="../media/image3.png"/><Relationship Id="rId8"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 Id="rId4" Type="http://schemas.openxmlformats.org/officeDocument/2006/relationships/image" Target="../media/image7.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 Id="rId3" Type="http://schemas.openxmlformats.org/officeDocument/2006/relationships/image" Target="../media/image1.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9.png"/><Relationship Id="rId3" Type="http://schemas.openxmlformats.org/officeDocument/2006/relationships/image" Target="../media/image12.png"/><Relationship Id="rId4" Type="http://schemas.openxmlformats.org/officeDocument/2006/relationships/image" Target="../media/image8.jpg"/><Relationship Id="rId9" Type="http://schemas.openxmlformats.org/officeDocument/2006/relationships/image" Target="../media/image14.png"/><Relationship Id="rId5" Type="http://schemas.openxmlformats.org/officeDocument/2006/relationships/image" Target="../media/image2.png"/><Relationship Id="rId6" Type="http://schemas.openxmlformats.org/officeDocument/2006/relationships/image" Target="../media/image9.png"/><Relationship Id="rId7" Type="http://schemas.openxmlformats.org/officeDocument/2006/relationships/image" Target="../media/image3.png"/><Relationship Id="rId8" Type="http://schemas.openxmlformats.org/officeDocument/2006/relationships/image" Target="../media/image13.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 Id="rId3" Type="http://schemas.openxmlformats.org/officeDocument/2006/relationships/image" Target="../media/image6.png"/><Relationship Id="rId4" Type="http://schemas.openxmlformats.org/officeDocument/2006/relationships/image" Target="../media/image7.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Blue">
  <p:cSld name="CCCM - TItle - Report - Blue">
    <p:spTree>
      <p:nvGrpSpPr>
        <p:cNvPr id="11" name="Shape 11"/>
        <p:cNvGrpSpPr/>
        <p:nvPr/>
      </p:nvGrpSpPr>
      <p:grpSpPr>
        <a:xfrm>
          <a:off x="0" y="0"/>
          <a:ext cx="0" cy="0"/>
          <a:chOff x="0" y="0"/>
          <a:chExt cx="0" cy="0"/>
        </a:xfrm>
      </p:grpSpPr>
      <p:sp>
        <p:nvSpPr>
          <p:cNvPr id="12" name="Google Shape;12;p2"/>
          <p:cNvSpPr/>
          <p:nvPr/>
        </p:nvSpPr>
        <p:spPr>
          <a:xfrm>
            <a:off x="1" y="1"/>
            <a:ext cx="8154218"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b="0" i="0" sz="2053" u="none" cap="none" strike="noStrike">
              <a:solidFill>
                <a:schemeClr val="lt1"/>
              </a:solidFill>
              <a:latin typeface="Trebuchet MS"/>
              <a:ea typeface="Trebuchet MS"/>
              <a:cs typeface="Trebuchet MS"/>
              <a:sym typeface="Trebuchet MS"/>
            </a:endParaRPr>
          </a:p>
        </p:txBody>
      </p:sp>
      <p:sp>
        <p:nvSpPr>
          <p:cNvPr id="13" name="Google Shape;13;p2"/>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4" name="Google Shape;14;p2"/>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15" name="Google Shape;15;p2"/>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0" lang="en-GB" sz="900" u="none" cap="none" strike="noStrike">
                <a:solidFill>
                  <a:schemeClr val="accent1"/>
                </a:solidFill>
                <a:latin typeface="Trebuchet MS"/>
                <a:ea typeface="Trebuchet MS"/>
                <a:cs typeface="Trebuchet MS"/>
                <a:sym typeface="Trebuchet MS"/>
              </a:rPr>
              <a:t>www.globalcccmcluster.org</a:t>
            </a:r>
            <a:endParaRPr/>
          </a:p>
        </p:txBody>
      </p:sp>
      <p:sp>
        <p:nvSpPr>
          <p:cNvPr id="16" name="Google Shape;16;p2"/>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Trebuchet MS"/>
                <a:ea typeface="Trebuchet MS"/>
                <a:cs typeface="Trebuchet MS"/>
                <a:sym typeface="Trebuchet MS"/>
              </a:rPr>
              <a:t>globalsupport@cccmcluster.org</a:t>
            </a:r>
            <a:endParaRPr/>
          </a:p>
        </p:txBody>
      </p:sp>
      <p:sp>
        <p:nvSpPr>
          <p:cNvPr id="17" name="Google Shape;17;p2"/>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@CCCMCluster</a:t>
            </a:r>
            <a:endParaRPr sz="900">
              <a:solidFill>
                <a:schemeClr val="accent1"/>
              </a:solidFill>
              <a:latin typeface="Trebuchet MS"/>
              <a:ea typeface="Trebuchet MS"/>
              <a:cs typeface="Trebuchet MS"/>
              <a:sym typeface="Trebuchet MS"/>
            </a:endParaRPr>
          </a:p>
        </p:txBody>
      </p:sp>
      <p:sp>
        <p:nvSpPr>
          <p:cNvPr id="18" name="Google Shape;18;p2"/>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GlobalCCCMCluster</a:t>
            </a:r>
            <a:endParaRPr sz="900">
              <a:solidFill>
                <a:schemeClr val="accent1"/>
              </a:solidFill>
              <a:latin typeface="Trebuchet MS"/>
              <a:ea typeface="Trebuchet MS"/>
              <a:cs typeface="Trebuchet MS"/>
              <a:sym typeface="Trebuchet MS"/>
            </a:endParaRPr>
          </a:p>
        </p:txBody>
      </p:sp>
      <p:cxnSp>
        <p:nvCxnSpPr>
          <p:cNvPr id="19" name="Google Shape;19;p2"/>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20" name="Google Shape;20;p2"/>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Trebuchet MS"/>
                <a:ea typeface="Trebuchet MS"/>
                <a:cs typeface="Trebuchet MS"/>
                <a:sym typeface="Trebuchet MS"/>
              </a:rPr>
              <a:t>WWW.GLOBALCCCMCLUSTER.ORG</a:t>
            </a:r>
            <a:endParaRPr/>
          </a:p>
        </p:txBody>
      </p:sp>
      <p:sp>
        <p:nvSpPr>
          <p:cNvPr id="21" name="Google Shape;21;p2"/>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Image result for unhcr logo" id="22" name="Google Shape;22;p2"/>
          <p:cNvPicPr preferRelativeResize="0"/>
          <p:nvPr/>
        </p:nvPicPr>
        <p:blipFill rotWithShape="1">
          <a:blip r:embed="rId2">
            <a:alphaModFix/>
          </a:blip>
          <a:srcRect b="0" l="0" r="0" t="0"/>
          <a:stretch/>
        </p:blipFill>
        <p:spPr>
          <a:xfrm>
            <a:off x="8500273" y="6665415"/>
            <a:ext cx="628223" cy="628223"/>
          </a:xfrm>
          <a:prstGeom prst="rect">
            <a:avLst/>
          </a:prstGeom>
          <a:noFill/>
          <a:ln>
            <a:noFill/>
          </a:ln>
        </p:spPr>
      </p:pic>
      <p:pic>
        <p:nvPicPr>
          <p:cNvPr descr="Image result for iom logo" id="23" name="Google Shape;23;p2"/>
          <p:cNvPicPr preferRelativeResize="0"/>
          <p:nvPr/>
        </p:nvPicPr>
        <p:blipFill rotWithShape="1">
          <a:blip r:embed="rId3">
            <a:alphaModFix/>
          </a:blip>
          <a:srcRect b="0" l="0" r="0" t="0"/>
          <a:stretch/>
        </p:blipFill>
        <p:spPr>
          <a:xfrm>
            <a:off x="9594378" y="6664066"/>
            <a:ext cx="589459" cy="635839"/>
          </a:xfrm>
          <a:prstGeom prst="rect">
            <a:avLst/>
          </a:prstGeom>
          <a:noFill/>
          <a:ln>
            <a:noFill/>
          </a:ln>
        </p:spPr>
      </p:pic>
      <p:grpSp>
        <p:nvGrpSpPr>
          <p:cNvPr id="24" name="Google Shape;24;p2"/>
          <p:cNvGrpSpPr/>
          <p:nvPr/>
        </p:nvGrpSpPr>
        <p:grpSpPr>
          <a:xfrm>
            <a:off x="8384341" y="4795519"/>
            <a:ext cx="1958613" cy="1637997"/>
            <a:chOff x="8384341" y="4715941"/>
            <a:chExt cx="1608808" cy="1717576"/>
          </a:xfrm>
        </p:grpSpPr>
        <p:cxnSp>
          <p:nvCxnSpPr>
            <p:cNvPr id="25" name="Google Shape;25;p2"/>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26" name="Google Shape;26;p2"/>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27" name="Google Shape;27;p2"/>
          <p:cNvPicPr preferRelativeResize="0"/>
          <p:nvPr/>
        </p:nvPicPr>
        <p:blipFill rotWithShape="1">
          <a:blip r:embed="rId4">
            <a:alphaModFix/>
          </a:blip>
          <a:srcRect b="0" l="0" r="0" t="0"/>
          <a:stretch/>
        </p:blipFill>
        <p:spPr>
          <a:xfrm>
            <a:off x="8554015" y="323453"/>
            <a:ext cx="1788939" cy="1217497"/>
          </a:xfrm>
          <a:prstGeom prst="rect">
            <a:avLst/>
          </a:prstGeom>
          <a:noFill/>
          <a:ln>
            <a:noFill/>
          </a:ln>
        </p:spPr>
      </p:pic>
      <p:pic>
        <p:nvPicPr>
          <p:cNvPr id="28" name="Google Shape;28;p2"/>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29" name="Google Shape;29;p2"/>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30" name="Google Shape;30;p2"/>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id="31" name="Google Shape;31;p2"/>
          <p:cNvPicPr preferRelativeResize="0"/>
          <p:nvPr/>
        </p:nvPicPr>
        <p:blipFill rotWithShape="1">
          <a:blip r:embed="rId8">
            <a:alphaModFix/>
          </a:blip>
          <a:srcRect b="0" l="0" r="0" t="0"/>
          <a:stretch/>
        </p:blipFill>
        <p:spPr>
          <a:xfrm>
            <a:off x="8457260" y="6013397"/>
            <a:ext cx="158804" cy="158804"/>
          </a:xfrm>
          <a:prstGeom prst="rect">
            <a:avLst/>
          </a:prstGeom>
          <a:noFill/>
          <a:ln>
            <a:noFill/>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lide - Text" type="obj">
  <p:cSld name="OBJECT">
    <p:spTree>
      <p:nvGrpSpPr>
        <p:cNvPr id="32" name="Shape 32"/>
        <p:cNvGrpSpPr/>
        <p:nvPr/>
      </p:nvGrpSpPr>
      <p:grpSpPr>
        <a:xfrm>
          <a:off x="0" y="0"/>
          <a:ext cx="0" cy="0"/>
          <a:chOff x="0" y="0"/>
          <a:chExt cx="0" cy="0"/>
        </a:xfrm>
      </p:grpSpPr>
      <p:sp>
        <p:nvSpPr>
          <p:cNvPr id="33" name="Google Shape;33;p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lvl1pPr lvl="0" marR="0" rtl="0" algn="just">
              <a:spcBef>
                <a:spcPts val="0"/>
              </a:spcBef>
              <a:spcAft>
                <a:spcPts val="0"/>
              </a:spcAft>
              <a:buClr>
                <a:schemeClr val="accent1"/>
              </a:buClr>
              <a:buSzPts val="4000"/>
              <a:buFont typeface="Trebuchet MS"/>
              <a:buNone/>
              <a:defRPr b="0" i="0" sz="40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34" name="Google Shape;34;p3"/>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lvl1pPr indent="-431800" lvl="0" marL="457200" algn="just">
              <a:spcBef>
                <a:spcPts val="640"/>
              </a:spcBef>
              <a:spcAft>
                <a:spcPts val="0"/>
              </a:spcAft>
              <a:buClr>
                <a:schemeClr val="dk1"/>
              </a:buClr>
              <a:buSzPts val="3200"/>
              <a:buChar char="•"/>
              <a:defRPr/>
            </a:lvl1pPr>
            <a:lvl2pPr indent="-406400" lvl="1" marL="914400" algn="just">
              <a:spcBef>
                <a:spcPts val="560"/>
              </a:spcBef>
              <a:spcAft>
                <a:spcPts val="0"/>
              </a:spcAft>
              <a:buClr>
                <a:schemeClr val="dk1"/>
              </a:buClr>
              <a:buSzPts val="2800"/>
              <a:buChar char="–"/>
              <a:defRPr/>
            </a:lvl2pPr>
            <a:lvl3pPr indent="-381000" lvl="2" marL="1371600" algn="just">
              <a:spcBef>
                <a:spcPts val="480"/>
              </a:spcBef>
              <a:spcAft>
                <a:spcPts val="0"/>
              </a:spcAft>
              <a:buClr>
                <a:schemeClr val="dk1"/>
              </a:buClr>
              <a:buSzPts val="2400"/>
              <a:buChar char="•"/>
              <a:defRPr/>
            </a:lvl3pPr>
            <a:lvl4pPr indent="-355600" lvl="3" marL="1828800" algn="just">
              <a:spcBef>
                <a:spcPts val="400"/>
              </a:spcBef>
              <a:spcAft>
                <a:spcPts val="0"/>
              </a:spcAft>
              <a:buClr>
                <a:schemeClr val="dk1"/>
              </a:buClr>
              <a:buSzPts val="2000"/>
              <a:buChar char="–"/>
              <a:defRPr/>
            </a:lvl4pPr>
            <a:lvl5pPr indent="-355600" lvl="4" marL="2286000" algn="just">
              <a:spcBef>
                <a:spcPts val="400"/>
              </a:spcBef>
              <a:spcAft>
                <a:spcPts val="0"/>
              </a:spcAft>
              <a:buClr>
                <a:schemeClr val="dk1"/>
              </a:buClr>
              <a:buSzPts val="20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35" name="Google Shape;35;p3"/>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36" name="Google Shape;36;p3"/>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pic>
        <p:nvPicPr>
          <p:cNvPr descr="Displaying CCCM letterhead A4.png" id="37" name="Google Shape;37;p3"/>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38" name="Google Shape;38;p3"/>
          <p:cNvPicPr preferRelativeResize="0"/>
          <p:nvPr/>
        </p:nvPicPr>
        <p:blipFill rotWithShape="1">
          <a:blip r:embed="rId3">
            <a:alphaModFix/>
          </a:blip>
          <a:srcRect b="0" l="0" r="0" t="0"/>
          <a:stretch/>
        </p:blipFill>
        <p:spPr>
          <a:xfrm>
            <a:off x="10314457" y="6993513"/>
            <a:ext cx="404681" cy="373982"/>
          </a:xfrm>
          <a:prstGeom prst="rect">
            <a:avLst/>
          </a:prstGeom>
          <a:noFill/>
          <a:ln>
            <a:noFill/>
          </a:ln>
        </p:spPr>
      </p:pic>
      <p:pic>
        <p:nvPicPr>
          <p:cNvPr descr="Displaying CCCM letterhead A4.png" id="39" name="Google Shape;39;p3"/>
          <p:cNvPicPr preferRelativeResize="0"/>
          <p:nvPr/>
        </p:nvPicPr>
        <p:blipFill rotWithShape="1">
          <a:blip r:embed="rId4">
            <a:alphaModFix/>
          </a:blip>
          <a:srcRect b="0" l="0" r="0" t="0"/>
          <a:stretch/>
        </p:blipFill>
        <p:spPr>
          <a:xfrm>
            <a:off x="1" y="6993513"/>
            <a:ext cx="6840758" cy="373982"/>
          </a:xfrm>
          <a:prstGeom prst="rect">
            <a:avLst/>
          </a:prstGeom>
          <a:noFill/>
          <a:ln>
            <a:noFill/>
          </a:ln>
        </p:spPr>
      </p:pic>
      <p:sp>
        <p:nvSpPr>
          <p:cNvPr id="40" name="Google Shape;40;p3"/>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GB" sz="1000">
                <a:solidFill>
                  <a:schemeClr val="accent1"/>
                </a:solidFill>
                <a:latin typeface="Trebuchet MS"/>
                <a:ea typeface="Trebuchet MS"/>
                <a:cs typeface="Trebuchet MS"/>
                <a:sym typeface="Trebuchet MS"/>
              </a:rPr>
              <a:t>‹#›</a:t>
            </a:fld>
            <a:endParaRPr sz="1000">
              <a:solidFill>
                <a:schemeClr val="accent1"/>
              </a:solidFill>
              <a:latin typeface="Trebuchet MS"/>
              <a:ea typeface="Trebuchet MS"/>
              <a:cs typeface="Trebuchet MS"/>
              <a:sym typeface="Trebuchet MS"/>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Blank">
  <p:cSld name="Blank">
    <p:spTree>
      <p:nvGrpSpPr>
        <p:cNvPr id="41" name="Shape 4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Light">
  <p:cSld name="CCCM - Title - Photo Light">
    <p:bg>
      <p:bgPr>
        <a:solidFill>
          <a:schemeClr val="lt1"/>
        </a:solidFill>
      </p:bgPr>
    </p:bg>
    <p:spTree>
      <p:nvGrpSpPr>
        <p:cNvPr id="42" name="Shape 42"/>
        <p:cNvGrpSpPr/>
        <p:nvPr/>
      </p:nvGrpSpPr>
      <p:grpSpPr>
        <a:xfrm>
          <a:off x="0" y="0"/>
          <a:ext cx="0" cy="0"/>
          <a:chOff x="0" y="0"/>
          <a:chExt cx="0" cy="0"/>
        </a:xfrm>
      </p:grpSpPr>
      <p:sp>
        <p:nvSpPr>
          <p:cNvPr id="43" name="Google Shape;43;p5"/>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Trebuchet MS"/>
                <a:ea typeface="Trebuchet MS"/>
                <a:cs typeface="Trebuchet MS"/>
                <a:sym typeface="Trebuchet MS"/>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44" name="Google Shape;44;p5"/>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45" name="Google Shape;45;p5"/>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800"/>
              <a:buFont typeface="Trebuchet MS"/>
              <a:buNone/>
              <a:defRPr b="0" i="0" sz="48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46" name="Google Shape;46;p5"/>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accent1"/>
              </a:buClr>
              <a:buSzPts val="3200"/>
              <a:buNone/>
              <a:defRPr>
                <a:solidFill>
                  <a:schemeClr val="accen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47" name="Google Shape;47;p5"/>
          <p:cNvPicPr preferRelativeResize="0"/>
          <p:nvPr/>
        </p:nvPicPr>
        <p:blipFill rotWithShape="1">
          <a:blip r:embed="rId3">
            <a:alphaModFix/>
          </a:blip>
          <a:srcRect b="0" l="0" r="0" t="0"/>
          <a:stretch/>
        </p:blipFill>
        <p:spPr>
          <a:xfrm>
            <a:off x="6210002" y="323453"/>
            <a:ext cx="4210944" cy="1369576"/>
          </a:xfrm>
          <a:prstGeom prst="rect">
            <a:avLst/>
          </a:prstGeom>
          <a:noFill/>
          <a:ln>
            <a:noFill/>
          </a:ln>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Slide - Presentation" type="title">
  <p:cSld name="TITLE">
    <p:bg>
      <p:bgPr>
        <a:solidFill>
          <a:schemeClr val="lt1"/>
        </a:solidFill>
      </p:bgPr>
    </p:bg>
    <p:spTree>
      <p:nvGrpSpPr>
        <p:cNvPr id="48" name="Shape 48"/>
        <p:cNvGrpSpPr/>
        <p:nvPr/>
      </p:nvGrpSpPr>
      <p:grpSpPr>
        <a:xfrm>
          <a:off x="0" y="0"/>
          <a:ext cx="0" cy="0"/>
          <a:chOff x="0" y="0"/>
          <a:chExt cx="0" cy="0"/>
        </a:xfrm>
      </p:grpSpPr>
      <p:sp>
        <p:nvSpPr>
          <p:cNvPr id="49" name="Google Shape;49;p6"/>
          <p:cNvSpPr/>
          <p:nvPr/>
        </p:nvSpPr>
        <p:spPr>
          <a:xfrm>
            <a:off x="803" y="0"/>
            <a:ext cx="10691813" cy="7559675"/>
          </a:xfrm>
          <a:prstGeom prst="rect">
            <a:avLst/>
          </a:prstGeom>
          <a:solidFill>
            <a:schemeClr val="accent1"/>
          </a:solidFill>
          <a:ln>
            <a:noFill/>
          </a:ln>
        </p:spPr>
        <p:txBody>
          <a:bodyPr anchorCtr="0" anchor="ctr" bIns="45700" lIns="91425" spcFirstLastPara="1" rIns="360000"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50" name="Google Shape;50;p6"/>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Trebuchet MS"/>
              <a:buNone/>
              <a:defRPr b="0" i="0" sz="48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1" name="Google Shape;51;p6"/>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latin typeface="Trebuchet MS"/>
                <a:ea typeface="Trebuchet MS"/>
                <a:cs typeface="Trebuchet MS"/>
                <a:sym typeface="Trebuchet MS"/>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2" name="Google Shape;52;p6"/>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Photo Dark">
  <p:cSld name="CCCM - Title - Photo Dark">
    <p:bg>
      <p:bgPr>
        <a:solidFill>
          <a:schemeClr val="lt1"/>
        </a:solidFill>
      </p:bgPr>
    </p:bg>
    <p:spTree>
      <p:nvGrpSpPr>
        <p:cNvPr id="53" name="Shape 53"/>
        <p:cNvGrpSpPr/>
        <p:nvPr/>
      </p:nvGrpSpPr>
      <p:grpSpPr>
        <a:xfrm>
          <a:off x="0" y="0"/>
          <a:ext cx="0" cy="0"/>
          <a:chOff x="0" y="0"/>
          <a:chExt cx="0" cy="0"/>
        </a:xfrm>
      </p:grpSpPr>
      <p:sp>
        <p:nvSpPr>
          <p:cNvPr id="54" name="Google Shape;54;p7"/>
          <p:cNvSpPr/>
          <p:nvPr>
            <p:ph idx="2" type="pic"/>
          </p:nvPr>
        </p:nvSpPr>
        <p:spPr>
          <a:xfrm>
            <a:off x="0" y="-1"/>
            <a:ext cx="10691813" cy="7559675"/>
          </a:xfrm>
          <a:prstGeom prst="rect">
            <a:avLst/>
          </a:prstGeom>
          <a:noFill/>
          <a:ln>
            <a:noFill/>
          </a:ln>
        </p:spPr>
        <p:txBody>
          <a:bodyPr anchorCtr="0" anchor="t" bIns="45700" lIns="91425" spcFirstLastPara="1" rIns="91425" wrap="square" tIns="45700">
            <a:noAutofit/>
          </a:bodyPr>
          <a:lstStyle>
            <a:lvl1pPr lvl="0" marR="0" rtl="0" algn="just">
              <a:spcBef>
                <a:spcPts val="640"/>
              </a:spcBef>
              <a:spcAft>
                <a:spcPts val="0"/>
              </a:spcAft>
              <a:buClr>
                <a:schemeClr val="dk1"/>
              </a:buClr>
              <a:buSzPts val="3200"/>
              <a:buFont typeface="Arial"/>
              <a:buNone/>
              <a:defRPr b="0" i="0" sz="3200" u="none" cap="none" strike="noStrike">
                <a:solidFill>
                  <a:schemeClr val="dk1"/>
                </a:solidFill>
                <a:latin typeface="Trebuchet MS"/>
                <a:ea typeface="Trebuchet MS"/>
                <a:cs typeface="Trebuchet MS"/>
                <a:sym typeface="Trebuchet MS"/>
              </a:defRPr>
            </a:lvl1pPr>
            <a:lvl2pPr lvl="1"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lvl="2"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lvl="3"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lvl="4"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lvl="5"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lvl="6"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lvl="7"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lvl="8"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pic>
        <p:nvPicPr>
          <p:cNvPr id="55" name="Google Shape;55;p7"/>
          <p:cNvPicPr preferRelativeResize="0"/>
          <p:nvPr/>
        </p:nvPicPr>
        <p:blipFill rotWithShape="1">
          <a:blip r:embed="rId2">
            <a:alphaModFix/>
          </a:blip>
          <a:srcRect b="15818" l="0" r="0" t="0"/>
          <a:stretch/>
        </p:blipFill>
        <p:spPr>
          <a:xfrm>
            <a:off x="6210002" y="323453"/>
            <a:ext cx="4248564" cy="1368152"/>
          </a:xfrm>
          <a:prstGeom prst="rect">
            <a:avLst/>
          </a:prstGeom>
          <a:noFill/>
          <a:ln>
            <a:noFill/>
          </a:ln>
        </p:spPr>
      </p:pic>
      <p:sp>
        <p:nvSpPr>
          <p:cNvPr id="56" name="Google Shape;56;p7"/>
          <p:cNvSpPr txBox="1"/>
          <p:nvPr>
            <p:ph type="ctrTitle"/>
          </p:nvPr>
        </p:nvSpPr>
        <p:spPr>
          <a:xfrm>
            <a:off x="0" y="4355901"/>
            <a:ext cx="10691813" cy="1190632"/>
          </a:xfrm>
          <a:prstGeom prst="rect">
            <a:avLst/>
          </a:prstGeom>
          <a:solidFill>
            <a:schemeClr val="l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accent1"/>
              </a:buClr>
              <a:buSzPts val="4800"/>
              <a:buFont typeface="Trebuchet MS"/>
              <a:buNone/>
              <a:defRPr b="0" i="0" sz="4800" u="none" cap="none" strike="noStrike">
                <a:solidFill>
                  <a:schemeClr val="accen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57" name="Google Shape;57;p7"/>
          <p:cNvSpPr txBox="1"/>
          <p:nvPr>
            <p:ph idx="1" type="subTitle"/>
          </p:nvPr>
        </p:nvSpPr>
        <p:spPr>
          <a:xfrm>
            <a:off x="3208347" y="5864036"/>
            <a:ext cx="7484269" cy="714379"/>
          </a:xfrm>
          <a:prstGeom prst="rect">
            <a:avLst/>
          </a:prstGeom>
          <a:noFill/>
          <a:ln>
            <a:noFill/>
          </a:ln>
        </p:spPr>
        <p:txBody>
          <a:bodyPr anchorCtr="0" anchor="ctr" bIns="45700" lIns="91425" spcFirstLastPara="1" rIns="360000" wrap="square" tIns="45700">
            <a:noAutofit/>
          </a:bodyPr>
          <a:lstStyle>
            <a:lvl1pPr lvl="0" algn="r">
              <a:spcBef>
                <a:spcPts val="640"/>
              </a:spcBef>
              <a:spcAft>
                <a:spcPts val="0"/>
              </a:spcAft>
              <a:buClr>
                <a:schemeClr val="lt1"/>
              </a:buClr>
              <a:buSzPts val="3200"/>
              <a:buNone/>
              <a:defRPr>
                <a:solidFill>
                  <a:schemeClr val="lt1"/>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pic>
        <p:nvPicPr>
          <p:cNvPr id="58" name="Google Shape;58;p7"/>
          <p:cNvPicPr preferRelativeResize="0"/>
          <p:nvPr/>
        </p:nvPicPr>
        <p:blipFill rotWithShape="1">
          <a:blip r:embed="rId2">
            <a:alphaModFix/>
          </a:blip>
          <a:srcRect b="15818" l="0" r="0" t="0"/>
          <a:stretch/>
        </p:blipFill>
        <p:spPr>
          <a:xfrm>
            <a:off x="6362402" y="475853"/>
            <a:ext cx="4248564" cy="1368152"/>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Title - Report - Photo">
  <p:cSld name="CCCM - Title - Report - Photo">
    <p:spTree>
      <p:nvGrpSpPr>
        <p:cNvPr id="59" name="Shape 59"/>
        <p:cNvGrpSpPr/>
        <p:nvPr/>
      </p:nvGrpSpPr>
      <p:grpSpPr>
        <a:xfrm>
          <a:off x="0" y="0"/>
          <a:ext cx="0" cy="0"/>
          <a:chOff x="0" y="0"/>
          <a:chExt cx="0" cy="0"/>
        </a:xfrm>
      </p:grpSpPr>
      <p:pic>
        <p:nvPicPr>
          <p:cNvPr id="60" name="Google Shape;60;p8"/>
          <p:cNvPicPr preferRelativeResize="0"/>
          <p:nvPr/>
        </p:nvPicPr>
        <p:blipFill rotWithShape="1">
          <a:blip r:embed="rId2">
            <a:alphaModFix/>
          </a:blip>
          <a:srcRect b="0" l="0" r="0" t="0"/>
          <a:stretch/>
        </p:blipFill>
        <p:spPr>
          <a:xfrm>
            <a:off x="-14735" y="-1"/>
            <a:ext cx="8168953" cy="7559675"/>
          </a:xfrm>
          <a:prstGeom prst="rect">
            <a:avLst/>
          </a:prstGeom>
          <a:noFill/>
          <a:ln>
            <a:noFill/>
          </a:ln>
        </p:spPr>
      </p:pic>
      <p:sp>
        <p:nvSpPr>
          <p:cNvPr id="61" name="Google Shape;61;p8"/>
          <p:cNvSpPr txBox="1"/>
          <p:nvPr>
            <p:ph type="ctrTitle"/>
          </p:nvPr>
        </p:nvSpPr>
        <p:spPr>
          <a:xfrm>
            <a:off x="496738" y="3428812"/>
            <a:ext cx="6505352" cy="2008855"/>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62" name="Google Shape;62;p8"/>
          <p:cNvSpPr txBox="1"/>
          <p:nvPr>
            <p:ph idx="1" type="subTitle"/>
          </p:nvPr>
        </p:nvSpPr>
        <p:spPr>
          <a:xfrm>
            <a:off x="496738" y="5511343"/>
            <a:ext cx="650535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63" name="Google Shape;63;p8"/>
          <p:cNvCxnSpPr/>
          <p:nvPr/>
        </p:nvCxnSpPr>
        <p:spPr>
          <a:xfrm>
            <a:off x="593378" y="4715941"/>
            <a:ext cx="1608808" cy="0"/>
          </a:xfrm>
          <a:prstGeom prst="straightConnector1">
            <a:avLst/>
          </a:prstGeom>
          <a:noFill/>
          <a:ln cap="flat" cmpd="sng" w="9525">
            <a:solidFill>
              <a:schemeClr val="lt1"/>
            </a:solidFill>
            <a:prstDash val="solid"/>
            <a:round/>
            <a:headEnd len="sm" w="sm" type="none"/>
            <a:tailEnd len="sm" w="sm" type="none"/>
          </a:ln>
        </p:spPr>
      </p:cxnSp>
      <p:sp>
        <p:nvSpPr>
          <p:cNvPr id="64" name="Google Shape;64;p8"/>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Trebuchet MS"/>
                <a:ea typeface="Trebuchet MS"/>
                <a:cs typeface="Trebuchet MS"/>
                <a:sym typeface="Trebuchet MS"/>
              </a:rPr>
              <a:t>WWW.GLOBALCCCMCLUSTER.ORG</a:t>
            </a:r>
            <a:endParaRPr/>
          </a:p>
        </p:txBody>
      </p:sp>
      <p:sp>
        <p:nvSpPr>
          <p:cNvPr id="65" name="Google Shape;65;p8"/>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66" name="Google Shape;66;p8"/>
          <p:cNvSpPr txBox="1"/>
          <p:nvPr/>
        </p:nvSpPr>
        <p:spPr>
          <a:xfrm>
            <a:off x="8649379" y="4978840"/>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Trebuchet MS"/>
                <a:ea typeface="Trebuchet MS"/>
                <a:cs typeface="Trebuchet MS"/>
                <a:sym typeface="Trebuchet MS"/>
              </a:rPr>
              <a:t>www.globalcccmcluster.org</a:t>
            </a:r>
            <a:endParaRPr/>
          </a:p>
        </p:txBody>
      </p:sp>
      <p:sp>
        <p:nvSpPr>
          <p:cNvPr id="67" name="Google Shape;67;p8"/>
          <p:cNvSpPr txBox="1"/>
          <p:nvPr/>
        </p:nvSpPr>
        <p:spPr>
          <a:xfrm>
            <a:off x="8649379" y="5308552"/>
            <a:ext cx="1982073"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accent1"/>
                </a:solidFill>
                <a:latin typeface="Trebuchet MS"/>
                <a:ea typeface="Trebuchet MS"/>
                <a:cs typeface="Trebuchet MS"/>
                <a:sym typeface="Trebuchet MS"/>
              </a:rPr>
              <a:t>gobalsupport@cccmcluster.org</a:t>
            </a:r>
            <a:endParaRPr/>
          </a:p>
        </p:txBody>
      </p:sp>
      <p:sp>
        <p:nvSpPr>
          <p:cNvPr id="68" name="Google Shape;68;p8"/>
          <p:cNvSpPr txBox="1"/>
          <p:nvPr/>
        </p:nvSpPr>
        <p:spPr>
          <a:xfrm>
            <a:off x="8649379" y="5638264"/>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@CCCMCluster</a:t>
            </a:r>
            <a:endParaRPr sz="900">
              <a:solidFill>
                <a:schemeClr val="accent1"/>
              </a:solidFill>
              <a:latin typeface="Trebuchet MS"/>
              <a:ea typeface="Trebuchet MS"/>
              <a:cs typeface="Trebuchet MS"/>
              <a:sym typeface="Trebuchet MS"/>
            </a:endParaRPr>
          </a:p>
        </p:txBody>
      </p:sp>
      <p:sp>
        <p:nvSpPr>
          <p:cNvPr id="69" name="Google Shape;69;p8"/>
          <p:cNvSpPr txBox="1"/>
          <p:nvPr/>
        </p:nvSpPr>
        <p:spPr>
          <a:xfrm>
            <a:off x="8649379" y="5967975"/>
            <a:ext cx="1982073" cy="230832"/>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chemeClr val="accent1"/>
              </a:buClr>
              <a:buSzPts val="900"/>
              <a:buFont typeface="Trebuchet MS"/>
              <a:buNone/>
            </a:pPr>
            <a:r>
              <a:rPr lang="en-GB" sz="900">
                <a:solidFill>
                  <a:schemeClr val="accent1"/>
                </a:solidFill>
                <a:latin typeface="Trebuchet MS"/>
                <a:ea typeface="Trebuchet MS"/>
                <a:cs typeface="Trebuchet MS"/>
                <a:sym typeface="Trebuchet MS"/>
              </a:rPr>
              <a:t>GlobalCCCM</a:t>
            </a:r>
            <a:endParaRPr sz="900">
              <a:solidFill>
                <a:schemeClr val="accent1"/>
              </a:solidFill>
              <a:latin typeface="Trebuchet MS"/>
              <a:ea typeface="Trebuchet MS"/>
              <a:cs typeface="Trebuchet MS"/>
              <a:sym typeface="Trebuchet MS"/>
            </a:endParaRPr>
          </a:p>
        </p:txBody>
      </p:sp>
      <p:pic>
        <p:nvPicPr>
          <p:cNvPr descr="Image result for unhcr logo" id="70" name="Google Shape;70;p8"/>
          <p:cNvPicPr preferRelativeResize="0"/>
          <p:nvPr/>
        </p:nvPicPr>
        <p:blipFill rotWithShape="1">
          <a:blip r:embed="rId3">
            <a:alphaModFix/>
          </a:blip>
          <a:srcRect b="0" l="0" r="0" t="0"/>
          <a:stretch/>
        </p:blipFill>
        <p:spPr>
          <a:xfrm>
            <a:off x="8500273" y="6665415"/>
            <a:ext cx="628223" cy="628223"/>
          </a:xfrm>
          <a:prstGeom prst="rect">
            <a:avLst/>
          </a:prstGeom>
          <a:noFill/>
          <a:ln>
            <a:noFill/>
          </a:ln>
        </p:spPr>
      </p:pic>
      <p:pic>
        <p:nvPicPr>
          <p:cNvPr descr="Image result for iom logo" id="71" name="Google Shape;71;p8"/>
          <p:cNvPicPr preferRelativeResize="0"/>
          <p:nvPr/>
        </p:nvPicPr>
        <p:blipFill rotWithShape="1">
          <a:blip r:embed="rId4">
            <a:alphaModFix/>
          </a:blip>
          <a:srcRect b="0" l="0" r="0" t="0"/>
          <a:stretch/>
        </p:blipFill>
        <p:spPr>
          <a:xfrm>
            <a:off x="9594378" y="6664066"/>
            <a:ext cx="589459" cy="635839"/>
          </a:xfrm>
          <a:prstGeom prst="rect">
            <a:avLst/>
          </a:prstGeom>
          <a:noFill/>
          <a:ln>
            <a:noFill/>
          </a:ln>
        </p:spPr>
      </p:pic>
      <p:grpSp>
        <p:nvGrpSpPr>
          <p:cNvPr id="72" name="Google Shape;72;p8"/>
          <p:cNvGrpSpPr/>
          <p:nvPr/>
        </p:nvGrpSpPr>
        <p:grpSpPr>
          <a:xfrm>
            <a:off x="8384341" y="4715941"/>
            <a:ext cx="1958613" cy="1717576"/>
            <a:chOff x="8384341" y="4715941"/>
            <a:chExt cx="1608808" cy="1717576"/>
          </a:xfrm>
        </p:grpSpPr>
        <p:cxnSp>
          <p:nvCxnSpPr>
            <p:cNvPr id="73" name="Google Shape;73;p8"/>
            <p:cNvCxnSpPr/>
            <p:nvPr/>
          </p:nvCxnSpPr>
          <p:spPr>
            <a:xfrm>
              <a:off x="8384341" y="4715941"/>
              <a:ext cx="1608808" cy="0"/>
            </a:xfrm>
            <a:prstGeom prst="straightConnector1">
              <a:avLst/>
            </a:prstGeom>
            <a:noFill/>
            <a:ln cap="flat" cmpd="sng" w="9525">
              <a:solidFill>
                <a:schemeClr val="accent1"/>
              </a:solidFill>
              <a:prstDash val="solid"/>
              <a:round/>
              <a:headEnd len="sm" w="sm" type="none"/>
              <a:tailEnd len="sm" w="sm" type="none"/>
            </a:ln>
          </p:spPr>
        </p:cxnSp>
        <p:cxnSp>
          <p:nvCxnSpPr>
            <p:cNvPr id="74" name="Google Shape;74;p8"/>
            <p:cNvCxnSpPr/>
            <p:nvPr/>
          </p:nvCxnSpPr>
          <p:spPr>
            <a:xfrm>
              <a:off x="8384341" y="6433517"/>
              <a:ext cx="1608808" cy="0"/>
            </a:xfrm>
            <a:prstGeom prst="straightConnector1">
              <a:avLst/>
            </a:prstGeom>
            <a:noFill/>
            <a:ln cap="flat" cmpd="sng" w="9525">
              <a:solidFill>
                <a:schemeClr val="accent1"/>
              </a:solidFill>
              <a:prstDash val="solid"/>
              <a:round/>
              <a:headEnd len="sm" w="sm" type="none"/>
              <a:tailEnd len="sm" w="sm" type="none"/>
            </a:ln>
          </p:spPr>
        </p:cxnSp>
      </p:grpSp>
      <p:pic>
        <p:nvPicPr>
          <p:cNvPr id="75" name="Google Shape;75;p8"/>
          <p:cNvPicPr preferRelativeResize="0"/>
          <p:nvPr/>
        </p:nvPicPr>
        <p:blipFill rotWithShape="1">
          <a:blip r:embed="rId5">
            <a:alphaModFix/>
          </a:blip>
          <a:srcRect b="0" l="0" r="0" t="0"/>
          <a:stretch/>
        </p:blipFill>
        <p:spPr>
          <a:xfrm>
            <a:off x="8461403" y="5360826"/>
            <a:ext cx="150517" cy="150517"/>
          </a:xfrm>
          <a:prstGeom prst="rect">
            <a:avLst/>
          </a:prstGeom>
          <a:noFill/>
          <a:ln>
            <a:noFill/>
          </a:ln>
        </p:spPr>
      </p:pic>
      <p:pic>
        <p:nvPicPr>
          <p:cNvPr id="76" name="Google Shape;76;p8"/>
          <p:cNvPicPr preferRelativeResize="0"/>
          <p:nvPr/>
        </p:nvPicPr>
        <p:blipFill rotWithShape="1">
          <a:blip r:embed="rId6">
            <a:alphaModFix/>
          </a:blip>
          <a:srcRect b="0" l="0" r="0" t="0"/>
          <a:stretch/>
        </p:blipFill>
        <p:spPr>
          <a:xfrm>
            <a:off x="8454984" y="5032197"/>
            <a:ext cx="163355" cy="163355"/>
          </a:xfrm>
          <a:prstGeom prst="rect">
            <a:avLst/>
          </a:prstGeom>
          <a:noFill/>
          <a:ln>
            <a:noFill/>
          </a:ln>
        </p:spPr>
      </p:pic>
      <p:pic>
        <p:nvPicPr>
          <p:cNvPr id="77" name="Google Shape;77;p8"/>
          <p:cNvPicPr preferRelativeResize="0"/>
          <p:nvPr/>
        </p:nvPicPr>
        <p:blipFill rotWithShape="1">
          <a:blip r:embed="rId7">
            <a:alphaModFix/>
          </a:blip>
          <a:srcRect b="17614" l="8087" r="10945" t="6184"/>
          <a:stretch/>
        </p:blipFill>
        <p:spPr>
          <a:xfrm>
            <a:off x="8464654" y="5675954"/>
            <a:ext cx="144015" cy="135544"/>
          </a:xfrm>
          <a:prstGeom prst="rect">
            <a:avLst/>
          </a:prstGeom>
          <a:noFill/>
          <a:ln>
            <a:noFill/>
          </a:ln>
        </p:spPr>
      </p:pic>
      <p:pic>
        <p:nvPicPr>
          <p:cNvPr descr="https://cdn3.iconfinder.com/data/icons/picons-social/57/40-google-plus-128.png" id="78" name="Google Shape;78;p8"/>
          <p:cNvPicPr preferRelativeResize="0"/>
          <p:nvPr/>
        </p:nvPicPr>
        <p:blipFill rotWithShape="1">
          <a:blip r:embed="rId8">
            <a:alphaModFix/>
          </a:blip>
          <a:srcRect b="0" l="0" r="0" t="0"/>
          <a:stretch/>
        </p:blipFill>
        <p:spPr>
          <a:xfrm>
            <a:off x="8434816" y="5990953"/>
            <a:ext cx="203691" cy="203691"/>
          </a:xfrm>
          <a:prstGeom prst="rect">
            <a:avLst/>
          </a:prstGeom>
          <a:noFill/>
          <a:ln>
            <a:noFill/>
          </a:ln>
        </p:spPr>
      </p:pic>
      <p:pic>
        <p:nvPicPr>
          <p:cNvPr id="79" name="Google Shape;79;p8"/>
          <p:cNvPicPr preferRelativeResize="0"/>
          <p:nvPr/>
        </p:nvPicPr>
        <p:blipFill rotWithShape="1">
          <a:blip r:embed="rId9">
            <a:alphaModFix/>
          </a:blip>
          <a:srcRect b="0" l="0" r="0" t="0"/>
          <a:stretch/>
        </p:blipFill>
        <p:spPr>
          <a:xfrm>
            <a:off x="8554015" y="427557"/>
            <a:ext cx="1788939" cy="1608966"/>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 SubTitle - Report">
  <p:cSld name="CCCM - SubTitle - Report">
    <p:spTree>
      <p:nvGrpSpPr>
        <p:cNvPr id="80" name="Shape 80"/>
        <p:cNvGrpSpPr/>
        <p:nvPr/>
      </p:nvGrpSpPr>
      <p:grpSpPr>
        <a:xfrm>
          <a:off x="0" y="0"/>
          <a:ext cx="0" cy="0"/>
          <a:chOff x="0" y="0"/>
          <a:chExt cx="0" cy="0"/>
        </a:xfrm>
      </p:grpSpPr>
      <p:sp>
        <p:nvSpPr>
          <p:cNvPr id="81" name="Google Shape;81;p9"/>
          <p:cNvSpPr/>
          <p:nvPr/>
        </p:nvSpPr>
        <p:spPr>
          <a:xfrm>
            <a:off x="1" y="1"/>
            <a:ext cx="6498033" cy="756546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82" name="Google Shape;82;p9"/>
          <p:cNvSpPr txBox="1"/>
          <p:nvPr>
            <p:ph type="ctrTitle"/>
          </p:nvPr>
        </p:nvSpPr>
        <p:spPr>
          <a:xfrm>
            <a:off x="496738" y="2891937"/>
            <a:ext cx="5785272" cy="650312"/>
          </a:xfrm>
          <a:prstGeom prst="rect">
            <a:avLst/>
          </a:prstGeom>
          <a:noFill/>
          <a:ln>
            <a:noFill/>
          </a:ln>
        </p:spPr>
        <p:txBody>
          <a:bodyPr anchorCtr="0" anchor="b" bIns="90000" lIns="90000" spcFirstLastPara="1" rIns="90000" wrap="square" tIns="90000">
            <a:noAutofit/>
          </a:bodyPr>
          <a:lstStyle>
            <a:lvl1pPr lvl="0" marR="0" rtl="0" algn="l">
              <a:spcBef>
                <a:spcPts val="0"/>
              </a:spcBef>
              <a:spcAft>
                <a:spcPts val="0"/>
              </a:spcAft>
              <a:buClr>
                <a:schemeClr val="lt1"/>
              </a:buClr>
              <a:buSzPts val="3200"/>
              <a:buFont typeface="Trebuchet MS"/>
              <a:buNone/>
              <a:defRPr b="0" i="0" sz="32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3" name="Google Shape;83;p9"/>
          <p:cNvSpPr txBox="1"/>
          <p:nvPr>
            <p:ph idx="1" type="subTitle"/>
          </p:nvPr>
        </p:nvSpPr>
        <p:spPr>
          <a:xfrm>
            <a:off x="496738" y="3707829"/>
            <a:ext cx="5785272" cy="714379"/>
          </a:xfrm>
          <a:prstGeom prst="rect">
            <a:avLst/>
          </a:prstGeom>
          <a:noFill/>
          <a:ln>
            <a:noFill/>
          </a:ln>
        </p:spPr>
        <p:txBody>
          <a:bodyPr anchorCtr="0" anchor="t" bIns="45700" lIns="91425" spcFirstLastPara="1" rIns="91425" wrap="square" tIns="45700">
            <a:noAutofit/>
          </a:bodyPr>
          <a:lstStyle>
            <a:lvl1pPr lvl="0" algn="l">
              <a:spcBef>
                <a:spcPts val="400"/>
              </a:spcBef>
              <a:spcAft>
                <a:spcPts val="0"/>
              </a:spcAft>
              <a:buClr>
                <a:srgbClr val="A5CFEC"/>
              </a:buClr>
              <a:buSzPts val="2000"/>
              <a:buNone/>
              <a:defRPr sz="2000">
                <a:solidFill>
                  <a:srgbClr val="A5CFEC"/>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cxnSp>
        <p:nvCxnSpPr>
          <p:cNvPr id="84" name="Google Shape;84;p9"/>
          <p:cNvCxnSpPr/>
          <p:nvPr/>
        </p:nvCxnSpPr>
        <p:spPr>
          <a:xfrm>
            <a:off x="593378" y="2843733"/>
            <a:ext cx="1608808" cy="0"/>
          </a:xfrm>
          <a:prstGeom prst="straightConnector1">
            <a:avLst/>
          </a:prstGeom>
          <a:noFill/>
          <a:ln cap="flat" cmpd="sng" w="9525">
            <a:solidFill>
              <a:schemeClr val="lt1"/>
            </a:solidFill>
            <a:prstDash val="solid"/>
            <a:round/>
            <a:headEnd len="sm" w="sm" type="none"/>
            <a:tailEnd len="sm" w="sm" type="none"/>
          </a:ln>
        </p:spPr>
      </p:cxnSp>
      <p:sp>
        <p:nvSpPr>
          <p:cNvPr id="85" name="Google Shape;85;p9"/>
          <p:cNvSpPr txBox="1"/>
          <p:nvPr/>
        </p:nvSpPr>
        <p:spPr>
          <a:xfrm>
            <a:off x="496738" y="323453"/>
            <a:ext cx="2156007" cy="2308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900">
                <a:solidFill>
                  <a:schemeClr val="lt1"/>
                </a:solidFill>
                <a:latin typeface="Trebuchet MS"/>
                <a:ea typeface="Trebuchet MS"/>
                <a:cs typeface="Trebuchet MS"/>
                <a:sym typeface="Trebuchet MS"/>
              </a:rPr>
              <a:t>WWW.GLOBALCCCMCLUSTER.ORG</a:t>
            </a:r>
            <a:endParaRPr/>
          </a:p>
        </p:txBody>
      </p:sp>
      <p:sp>
        <p:nvSpPr>
          <p:cNvPr id="86" name="Google Shape;86;p9"/>
          <p:cNvSpPr txBox="1"/>
          <p:nvPr>
            <p:ph idx="2" type="body"/>
          </p:nvPr>
        </p:nvSpPr>
        <p:spPr>
          <a:xfrm>
            <a:off x="496888" y="6759860"/>
            <a:ext cx="2155825" cy="271463"/>
          </a:xfrm>
          <a:prstGeom prst="rect">
            <a:avLst/>
          </a:prstGeom>
          <a:noFill/>
          <a:ln>
            <a:noFill/>
          </a:ln>
        </p:spPr>
        <p:txBody>
          <a:bodyPr anchorCtr="0" anchor="t" bIns="45700" lIns="91425" spcFirstLastPara="1" rIns="91425" wrap="square" tIns="45700">
            <a:noAutofit/>
          </a:bodyPr>
          <a:lstStyle>
            <a:lvl1pPr indent="-228600" lvl="0" marL="457200" algn="just">
              <a:spcBef>
                <a:spcPts val="220"/>
              </a:spcBef>
              <a:spcAft>
                <a:spcPts val="0"/>
              </a:spcAft>
              <a:buClr>
                <a:schemeClr val="lt1"/>
              </a:buClr>
              <a:buSzPts val="1100"/>
              <a:buNone/>
              <a:defRPr sz="1100">
                <a:solidFill>
                  <a:schemeClr val="lt1"/>
                </a:solidFill>
              </a:defRPr>
            </a:lvl1pPr>
            <a:lvl2pPr indent="-295275" lvl="1" marL="914400" algn="just">
              <a:spcBef>
                <a:spcPts val="210"/>
              </a:spcBef>
              <a:spcAft>
                <a:spcPts val="0"/>
              </a:spcAft>
              <a:buClr>
                <a:schemeClr val="lt1"/>
              </a:buClr>
              <a:buSzPts val="1050"/>
              <a:buChar char="–"/>
              <a:defRPr sz="1050">
                <a:solidFill>
                  <a:schemeClr val="lt1"/>
                </a:solidFill>
              </a:defRPr>
            </a:lvl2pPr>
            <a:lvl3pPr indent="-292100" lvl="2" marL="1371600" algn="just">
              <a:spcBef>
                <a:spcPts val="200"/>
              </a:spcBef>
              <a:spcAft>
                <a:spcPts val="0"/>
              </a:spcAft>
              <a:buClr>
                <a:schemeClr val="lt1"/>
              </a:buClr>
              <a:buSzPts val="1000"/>
              <a:buChar char="•"/>
              <a:defRPr sz="1000">
                <a:solidFill>
                  <a:schemeClr val="lt1"/>
                </a:solidFill>
              </a:defRPr>
            </a:lvl3pPr>
            <a:lvl4pPr indent="-285750" lvl="3" marL="1828800" algn="just">
              <a:spcBef>
                <a:spcPts val="180"/>
              </a:spcBef>
              <a:spcAft>
                <a:spcPts val="0"/>
              </a:spcAft>
              <a:buClr>
                <a:schemeClr val="lt1"/>
              </a:buClr>
              <a:buSzPts val="900"/>
              <a:buChar char="–"/>
              <a:defRPr sz="900">
                <a:solidFill>
                  <a:schemeClr val="lt1"/>
                </a:solidFill>
              </a:defRPr>
            </a:lvl4pPr>
            <a:lvl5pPr indent="-285750" lvl="4" marL="2286000" algn="just">
              <a:spcBef>
                <a:spcPts val="180"/>
              </a:spcBef>
              <a:spcAft>
                <a:spcPts val="0"/>
              </a:spcAft>
              <a:buClr>
                <a:schemeClr val="lt1"/>
              </a:buClr>
              <a:buSzPts val="900"/>
              <a:buChar char="»"/>
              <a:defRPr sz="900">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7" name="Google Shape;87;p9"/>
          <p:cNvSpPr txBox="1"/>
          <p:nvPr>
            <p:ph idx="3" type="body"/>
          </p:nvPr>
        </p:nvSpPr>
        <p:spPr>
          <a:xfrm>
            <a:off x="6778899" y="6219489"/>
            <a:ext cx="3480866" cy="1080741"/>
          </a:xfrm>
          <a:prstGeom prst="rect">
            <a:avLst/>
          </a:prstGeom>
          <a:noFill/>
          <a:ln>
            <a:noFill/>
          </a:ln>
        </p:spPr>
        <p:txBody>
          <a:bodyPr anchorCtr="0" anchor="b" bIns="45700" lIns="91425" spcFirstLastPara="1" rIns="91425" wrap="square" tIns="45700">
            <a:noAutofit/>
          </a:bodyPr>
          <a:lstStyle>
            <a:lvl1pPr indent="-228600" lvl="0" marL="457200" algn="r">
              <a:spcBef>
                <a:spcPts val="1920"/>
              </a:spcBef>
              <a:spcAft>
                <a:spcPts val="0"/>
              </a:spcAft>
              <a:buClr>
                <a:schemeClr val="accent1"/>
              </a:buClr>
              <a:buSzPts val="9600"/>
              <a:buNone/>
              <a:defRPr b="0" sz="9600">
                <a:solidFill>
                  <a:schemeClr val="accent1"/>
                </a:solidFill>
              </a:defRPr>
            </a:lvl1pPr>
            <a:lvl2pPr indent="-228600" lvl="1" marL="914400" algn="just">
              <a:spcBef>
                <a:spcPts val="560"/>
              </a:spcBef>
              <a:spcAft>
                <a:spcPts val="0"/>
              </a:spcAft>
              <a:buClr>
                <a:schemeClr val="lt1"/>
              </a:buClr>
              <a:buSzPts val="2800"/>
              <a:buNone/>
              <a:defRPr>
                <a:solidFill>
                  <a:schemeClr val="lt1"/>
                </a:solidFill>
              </a:defRPr>
            </a:lvl2pPr>
            <a:lvl3pPr indent="-228600" lvl="2" marL="1371600" algn="just">
              <a:spcBef>
                <a:spcPts val="480"/>
              </a:spcBef>
              <a:spcAft>
                <a:spcPts val="0"/>
              </a:spcAft>
              <a:buClr>
                <a:schemeClr val="lt1"/>
              </a:buClr>
              <a:buSzPts val="2400"/>
              <a:buNone/>
              <a:defRPr>
                <a:solidFill>
                  <a:schemeClr val="lt1"/>
                </a:solidFill>
              </a:defRPr>
            </a:lvl3pPr>
            <a:lvl4pPr indent="-228600" lvl="3" marL="1828800" algn="just">
              <a:spcBef>
                <a:spcPts val="400"/>
              </a:spcBef>
              <a:spcAft>
                <a:spcPts val="0"/>
              </a:spcAft>
              <a:buClr>
                <a:schemeClr val="lt1"/>
              </a:buClr>
              <a:buSzPts val="2000"/>
              <a:buNone/>
              <a:defRPr>
                <a:solidFill>
                  <a:schemeClr val="lt1"/>
                </a:solidFill>
              </a:defRPr>
            </a:lvl4pPr>
            <a:lvl5pPr indent="-228600" lvl="4" marL="2286000" algn="just">
              <a:spcBef>
                <a:spcPts val="400"/>
              </a:spcBef>
              <a:spcAft>
                <a:spcPts val="0"/>
              </a:spcAft>
              <a:buClr>
                <a:schemeClr val="lt1"/>
              </a:buClr>
              <a:buSzPts val="2000"/>
              <a:buNone/>
              <a:defRPr>
                <a:solidFill>
                  <a:schemeClr val="lt1"/>
                </a:solidFill>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pic>
        <p:nvPicPr>
          <p:cNvPr descr="Displaying CCCM letterhead A4.png" id="88" name="Google Shape;88;p9"/>
          <p:cNvPicPr preferRelativeResize="0"/>
          <p:nvPr/>
        </p:nvPicPr>
        <p:blipFill rotWithShape="1">
          <a:blip r:embed="rId2">
            <a:alphaModFix/>
          </a:blip>
          <a:srcRect b="0" l="0" r="0" t="0"/>
          <a:stretch/>
        </p:blipFill>
        <p:spPr>
          <a:xfrm>
            <a:off x="6714058" y="2411685"/>
            <a:ext cx="3545707" cy="667863"/>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matchingName="CCCM- Subtitle - Presentation - Light" type="secHead">
  <p:cSld name="SECTION_HEADER">
    <p:spTree>
      <p:nvGrpSpPr>
        <p:cNvPr id="89" name="Shape 89"/>
        <p:cNvGrpSpPr/>
        <p:nvPr/>
      </p:nvGrpSpPr>
      <p:grpSpPr>
        <a:xfrm>
          <a:off x="0" y="0"/>
          <a:ext cx="0" cy="0"/>
          <a:chOff x="0" y="0"/>
          <a:chExt cx="0" cy="0"/>
        </a:xfrm>
      </p:grpSpPr>
      <p:sp>
        <p:nvSpPr>
          <p:cNvPr id="90" name="Google Shape;90;p10"/>
          <p:cNvSpPr txBox="1"/>
          <p:nvPr>
            <p:ph type="title"/>
          </p:nvPr>
        </p:nvSpPr>
        <p:spPr>
          <a:xfrm>
            <a:off x="844580" y="4006562"/>
            <a:ext cx="9847233" cy="1213436"/>
          </a:xfrm>
          <a:prstGeom prst="rect">
            <a:avLst/>
          </a:prstGeom>
          <a:solidFill>
            <a:schemeClr val="accent1"/>
          </a:solidFill>
          <a:ln>
            <a:noFill/>
          </a:ln>
        </p:spPr>
        <p:txBody>
          <a:bodyPr anchorCtr="0" anchor="ctr" bIns="45700" lIns="91425" spcFirstLastPara="1" rIns="360000" wrap="square" tIns="45700">
            <a:noAutofit/>
          </a:bodyPr>
          <a:lstStyle>
            <a:lvl1pPr lvl="0" marR="0" rtl="0" algn="r">
              <a:spcBef>
                <a:spcPts val="0"/>
              </a:spcBef>
              <a:spcAft>
                <a:spcPts val="0"/>
              </a:spcAft>
              <a:buClr>
                <a:schemeClr val="lt1"/>
              </a:buClr>
              <a:buSzPts val="4000"/>
              <a:buFont typeface="Trebuchet MS"/>
              <a:buNone/>
              <a:defRPr b="1" i="0" sz="4000" u="none" cap="none" strike="noStrike">
                <a:solidFill>
                  <a:schemeClr val="lt1"/>
                </a:solidFill>
                <a:latin typeface="Trebuchet MS"/>
                <a:ea typeface="Trebuchet MS"/>
                <a:cs typeface="Trebuchet MS"/>
                <a:sym typeface="Trebuchet M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91" name="Google Shape;91;p10"/>
          <p:cNvSpPr txBox="1"/>
          <p:nvPr>
            <p:ph idx="1" type="body"/>
          </p:nvPr>
        </p:nvSpPr>
        <p:spPr>
          <a:xfrm>
            <a:off x="844580" y="2339677"/>
            <a:ext cx="9847233" cy="1653678"/>
          </a:xfrm>
          <a:prstGeom prst="rect">
            <a:avLst/>
          </a:prstGeom>
          <a:noFill/>
          <a:ln>
            <a:noFill/>
          </a:ln>
        </p:spPr>
        <p:txBody>
          <a:bodyPr anchorCtr="0" anchor="b" bIns="45700" lIns="91425" spcFirstLastPara="1" rIns="360000" wrap="square" tIns="45700">
            <a:noAutofit/>
          </a:bodyPr>
          <a:lstStyle>
            <a:lvl1pPr indent="-228600" lvl="0" marL="457200" algn="r">
              <a:spcBef>
                <a:spcPts val="480"/>
              </a:spcBef>
              <a:spcAft>
                <a:spcPts val="0"/>
              </a:spcAft>
              <a:buClr>
                <a:srgbClr val="7F7F7F"/>
              </a:buClr>
              <a:buSzPts val="2400"/>
              <a:buNone/>
              <a:defRPr sz="2400">
                <a:solidFill>
                  <a:srgbClr val="7F7F7F"/>
                </a:solidFill>
              </a:defRPr>
            </a:lvl1pPr>
            <a:lvl2pPr indent="-228600" lvl="1" marL="914400" algn="just">
              <a:spcBef>
                <a:spcPts val="360"/>
              </a:spcBef>
              <a:spcAft>
                <a:spcPts val="0"/>
              </a:spcAft>
              <a:buClr>
                <a:srgbClr val="888888"/>
              </a:buClr>
              <a:buSzPts val="1800"/>
              <a:buNone/>
              <a:defRPr sz="1800">
                <a:solidFill>
                  <a:srgbClr val="888888"/>
                </a:solidFill>
              </a:defRPr>
            </a:lvl2pPr>
            <a:lvl3pPr indent="-228600" lvl="2" marL="1371600" algn="just">
              <a:spcBef>
                <a:spcPts val="320"/>
              </a:spcBef>
              <a:spcAft>
                <a:spcPts val="0"/>
              </a:spcAft>
              <a:buClr>
                <a:srgbClr val="888888"/>
              </a:buClr>
              <a:buSzPts val="1600"/>
              <a:buNone/>
              <a:defRPr sz="1600">
                <a:solidFill>
                  <a:srgbClr val="888888"/>
                </a:solidFill>
              </a:defRPr>
            </a:lvl3pPr>
            <a:lvl4pPr indent="-228600" lvl="3" marL="1828800" algn="just">
              <a:spcBef>
                <a:spcPts val="280"/>
              </a:spcBef>
              <a:spcAft>
                <a:spcPts val="0"/>
              </a:spcAft>
              <a:buClr>
                <a:srgbClr val="888888"/>
              </a:buClr>
              <a:buSzPts val="1400"/>
              <a:buNone/>
              <a:defRPr sz="1400">
                <a:solidFill>
                  <a:srgbClr val="888888"/>
                </a:solidFill>
              </a:defRPr>
            </a:lvl4pPr>
            <a:lvl5pPr indent="-228600" lvl="4" marL="2286000" algn="just">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92" name="Google Shape;92;p10"/>
          <p:cNvSpPr/>
          <p:nvPr/>
        </p:nvSpPr>
        <p:spPr>
          <a:xfrm>
            <a:off x="233338" y="64364"/>
            <a:ext cx="10458476" cy="71288"/>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sp>
        <p:nvSpPr>
          <p:cNvPr id="93" name="Google Shape;93;p10"/>
          <p:cNvSpPr/>
          <p:nvPr/>
        </p:nvSpPr>
        <p:spPr>
          <a:xfrm>
            <a:off x="2" y="64364"/>
            <a:ext cx="145700" cy="71288"/>
          </a:xfrm>
          <a:prstGeom prst="rect">
            <a:avLst/>
          </a:prstGeom>
          <a:solidFill>
            <a:srgbClr val="7F7F7F"/>
          </a:solid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t/>
            </a:r>
            <a:endParaRPr sz="2053">
              <a:solidFill>
                <a:schemeClr val="lt1"/>
              </a:solidFill>
              <a:latin typeface="Trebuchet MS"/>
              <a:ea typeface="Trebuchet MS"/>
              <a:cs typeface="Trebuchet MS"/>
              <a:sym typeface="Trebuchet MS"/>
            </a:endParaRPr>
          </a:p>
        </p:txBody>
      </p:sp>
      <p:pic>
        <p:nvPicPr>
          <p:cNvPr descr="Displaying CCCM letterhead A4.png" id="94" name="Google Shape;94;p10"/>
          <p:cNvPicPr preferRelativeResize="0"/>
          <p:nvPr/>
        </p:nvPicPr>
        <p:blipFill rotWithShape="1">
          <a:blip r:embed="rId2">
            <a:alphaModFix/>
          </a:blip>
          <a:srcRect b="0" l="0" r="0" t="0"/>
          <a:stretch/>
        </p:blipFill>
        <p:spPr>
          <a:xfrm>
            <a:off x="6840759" y="6993513"/>
            <a:ext cx="3473699" cy="373982"/>
          </a:xfrm>
          <a:prstGeom prst="rect">
            <a:avLst/>
          </a:prstGeom>
          <a:noFill/>
          <a:ln>
            <a:noFill/>
          </a:ln>
        </p:spPr>
      </p:pic>
      <p:pic>
        <p:nvPicPr>
          <p:cNvPr descr="Displaying CCCM letterhead A4.png" id="95" name="Google Shape;95;p10"/>
          <p:cNvPicPr preferRelativeResize="0"/>
          <p:nvPr/>
        </p:nvPicPr>
        <p:blipFill rotWithShape="1">
          <a:blip r:embed="rId3">
            <a:alphaModFix/>
          </a:blip>
          <a:srcRect b="0" l="0" r="0" t="0"/>
          <a:stretch/>
        </p:blipFill>
        <p:spPr>
          <a:xfrm>
            <a:off x="10314457" y="6993513"/>
            <a:ext cx="404681" cy="373982"/>
          </a:xfrm>
          <a:prstGeom prst="rect">
            <a:avLst/>
          </a:prstGeom>
          <a:noFill/>
          <a:ln>
            <a:noFill/>
          </a:ln>
        </p:spPr>
      </p:pic>
      <p:pic>
        <p:nvPicPr>
          <p:cNvPr descr="Displaying CCCM letterhead A4.png" id="96" name="Google Shape;96;p10"/>
          <p:cNvPicPr preferRelativeResize="0"/>
          <p:nvPr/>
        </p:nvPicPr>
        <p:blipFill rotWithShape="1">
          <a:blip r:embed="rId4">
            <a:alphaModFix/>
          </a:blip>
          <a:srcRect b="0" l="0" r="0" t="0"/>
          <a:stretch/>
        </p:blipFill>
        <p:spPr>
          <a:xfrm>
            <a:off x="1" y="6993513"/>
            <a:ext cx="6840758" cy="373982"/>
          </a:xfrm>
          <a:prstGeom prst="rect">
            <a:avLst/>
          </a:prstGeom>
          <a:noFill/>
          <a:ln>
            <a:noFill/>
          </a:ln>
        </p:spPr>
      </p:pic>
      <p:sp>
        <p:nvSpPr>
          <p:cNvPr id="97" name="Google Shape;97;p10"/>
          <p:cNvSpPr/>
          <p:nvPr/>
        </p:nvSpPr>
        <p:spPr>
          <a:xfrm>
            <a:off x="377354" y="7092205"/>
            <a:ext cx="288032" cy="288032"/>
          </a:xfrm>
          <a:prstGeom prst="ellipse">
            <a:avLst/>
          </a:prstGeom>
          <a:solidFill>
            <a:schemeClr val="lt1"/>
          </a:solid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spcBef>
                <a:spcPts val="0"/>
              </a:spcBef>
              <a:spcAft>
                <a:spcPts val="0"/>
              </a:spcAft>
              <a:buNone/>
            </a:pPr>
            <a:fld id="{00000000-1234-1234-1234-123412341234}" type="slidenum">
              <a:rPr lang="en-GB" sz="1000">
                <a:solidFill>
                  <a:schemeClr val="accent1"/>
                </a:solidFill>
                <a:latin typeface="Trebuchet MS"/>
                <a:ea typeface="Trebuchet MS"/>
                <a:cs typeface="Trebuchet MS"/>
                <a:sym typeface="Trebuchet MS"/>
              </a:rPr>
              <a:t>‹#›</a:t>
            </a:fld>
            <a:endParaRPr sz="1000">
              <a:solidFill>
                <a:schemeClr val="accent1"/>
              </a:solidFill>
              <a:latin typeface="Trebuchet MS"/>
              <a:ea typeface="Trebuchet MS"/>
              <a:cs typeface="Trebuchet MS"/>
              <a:sym typeface="Trebuchet MS"/>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0"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9" name="Shape 9"/>
        <p:cNvGrpSpPr/>
        <p:nvPr/>
      </p:nvGrpSpPr>
      <p:grpSpPr>
        <a:xfrm>
          <a:off x="0" y="0"/>
          <a:ext cx="0" cy="0"/>
          <a:chOff x="0" y="0"/>
          <a:chExt cx="0" cy="0"/>
        </a:xfrm>
      </p:grpSpPr>
      <p:sp>
        <p:nvSpPr>
          <p:cNvPr id="10" name="Google Shape;10;p1"/>
          <p:cNvSpPr txBox="1"/>
          <p:nvPr>
            <p:ph idx="1" type="body"/>
          </p:nvPr>
        </p:nvSpPr>
        <p:spPr>
          <a:xfrm>
            <a:off x="534591" y="1763925"/>
            <a:ext cx="9622632" cy="4989036"/>
          </a:xfrm>
          <a:prstGeom prst="rect">
            <a:avLst/>
          </a:prstGeom>
          <a:noFill/>
          <a:ln>
            <a:noFill/>
          </a:ln>
        </p:spPr>
        <p:txBody>
          <a:bodyPr anchorCtr="0" anchor="t" bIns="45700" lIns="91425" spcFirstLastPara="1" rIns="91425" wrap="square" tIns="45700">
            <a:noAutofit/>
          </a:bodyPr>
          <a:lstStyle>
            <a:lvl1pPr indent="-431800" lvl="0" marL="457200" marR="0" rtl="0" algn="just">
              <a:spcBef>
                <a:spcPts val="640"/>
              </a:spcBef>
              <a:spcAft>
                <a:spcPts val="0"/>
              </a:spcAft>
              <a:buClr>
                <a:schemeClr val="dk1"/>
              </a:buClr>
              <a:buSzPts val="3200"/>
              <a:buFont typeface="Arial"/>
              <a:buChar char="•"/>
              <a:defRPr b="0" i="0" sz="3200" u="none" cap="none" strike="noStrike">
                <a:solidFill>
                  <a:schemeClr val="dk1"/>
                </a:solidFill>
                <a:latin typeface="Trebuchet MS"/>
                <a:ea typeface="Trebuchet MS"/>
                <a:cs typeface="Trebuchet MS"/>
                <a:sym typeface="Trebuchet MS"/>
              </a:defRPr>
            </a:lvl1pPr>
            <a:lvl2pPr indent="-406400" lvl="1" marL="914400" marR="0" rtl="0" algn="just">
              <a:spcBef>
                <a:spcPts val="560"/>
              </a:spcBef>
              <a:spcAft>
                <a:spcPts val="0"/>
              </a:spcAft>
              <a:buClr>
                <a:schemeClr val="dk1"/>
              </a:buClr>
              <a:buSzPts val="2800"/>
              <a:buFont typeface="Arial"/>
              <a:buChar char="–"/>
              <a:defRPr b="0" i="0" sz="2800" u="none" cap="none" strike="noStrike">
                <a:solidFill>
                  <a:schemeClr val="dk1"/>
                </a:solidFill>
                <a:latin typeface="Trebuchet MS"/>
                <a:ea typeface="Trebuchet MS"/>
                <a:cs typeface="Trebuchet MS"/>
                <a:sym typeface="Trebuchet MS"/>
              </a:defRPr>
            </a:lvl2pPr>
            <a:lvl3pPr indent="-381000" lvl="2" marL="1371600" marR="0" rtl="0" algn="just">
              <a:spcBef>
                <a:spcPts val="480"/>
              </a:spcBef>
              <a:spcAft>
                <a:spcPts val="0"/>
              </a:spcAft>
              <a:buClr>
                <a:schemeClr val="dk1"/>
              </a:buClr>
              <a:buSzPts val="2400"/>
              <a:buFont typeface="Arial"/>
              <a:buChar char="•"/>
              <a:defRPr b="0" i="0" sz="2400" u="none" cap="none" strike="noStrike">
                <a:solidFill>
                  <a:schemeClr val="dk1"/>
                </a:solidFill>
                <a:latin typeface="Trebuchet MS"/>
                <a:ea typeface="Trebuchet MS"/>
                <a:cs typeface="Trebuchet MS"/>
                <a:sym typeface="Trebuchet MS"/>
              </a:defRPr>
            </a:lvl3pPr>
            <a:lvl4pPr indent="-355600" lvl="3" marL="1828800"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4pPr>
            <a:lvl5pPr indent="-355600" lvl="4" marL="2286000" marR="0" rtl="0" algn="just">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Trebuchet MS"/>
                <a:ea typeface="Trebuchet MS"/>
                <a:cs typeface="Trebuchet MS"/>
                <a:sym typeface="Trebuchet MS"/>
              </a:defRPr>
            </a:lvl9pPr>
          </a:lstStyle>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3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1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22.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15.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2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26.jpg"/><Relationship Id="rId4" Type="http://schemas.openxmlformats.org/officeDocument/2006/relationships/image" Target="../media/image41.jpg"/><Relationship Id="rId5" Type="http://schemas.openxmlformats.org/officeDocument/2006/relationships/image" Target="../media/image36.jpg"/><Relationship Id="rId6" Type="http://schemas.openxmlformats.org/officeDocument/2006/relationships/image" Target="../media/image29.jpg"/><Relationship Id="rId7" Type="http://schemas.openxmlformats.org/officeDocument/2006/relationships/image" Target="../media/image28.jpg"/><Relationship Id="rId8" Type="http://schemas.openxmlformats.org/officeDocument/2006/relationships/image" Target="../media/image30.jp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3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34.jp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3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0.xml"/><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1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38.jp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37.jpg"/><Relationship Id="rId4" Type="http://schemas.openxmlformats.org/officeDocument/2006/relationships/image" Target="../media/image46.jpg"/><Relationship Id="rId5" Type="http://schemas.openxmlformats.org/officeDocument/2006/relationships/image" Target="../media/image40.png"/><Relationship Id="rId6" Type="http://schemas.openxmlformats.org/officeDocument/2006/relationships/image" Target="../media/image54.jpg"/><Relationship Id="rId7" Type="http://schemas.openxmlformats.org/officeDocument/2006/relationships/image" Target="../media/image39.png"/><Relationship Id="rId8" Type="http://schemas.openxmlformats.org/officeDocument/2006/relationships/image" Target="../media/image45.jp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3.xml"/><Relationship Id="rId3" Type="http://schemas.openxmlformats.org/officeDocument/2006/relationships/image" Target="../media/image48.jp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4.xml"/><Relationship Id="rId3" Type="http://schemas.openxmlformats.org/officeDocument/2006/relationships/image" Target="../media/image4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5.xml"/><Relationship Id="rId3" Type="http://schemas.openxmlformats.org/officeDocument/2006/relationships/image" Target="../media/image47.jp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 Id="rId3" Type="http://schemas.openxmlformats.org/officeDocument/2006/relationships/image" Target="../media/image55.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 Id="rId3" Type="http://schemas.openxmlformats.org/officeDocument/2006/relationships/image" Target="../media/image56.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 Id="rId3" Type="http://schemas.openxmlformats.org/officeDocument/2006/relationships/image" Target="../media/image43.jp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9.xml"/><Relationship Id="rId3" Type="http://schemas.openxmlformats.org/officeDocument/2006/relationships/image" Target="../media/image4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 Id="rId3" Type="http://schemas.openxmlformats.org/officeDocument/2006/relationships/image" Target="../media/image21.png"/><Relationship Id="rId4" Type="http://schemas.openxmlformats.org/officeDocument/2006/relationships/image" Target="../media/image24.jp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0.xml"/><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18.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1.xml"/><Relationship Id="rId3" Type="http://schemas.openxmlformats.org/officeDocument/2006/relationships/image" Target="../media/image50.pn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3.xml"/><Relationship Id="rId3" Type="http://schemas.openxmlformats.org/officeDocument/2006/relationships/image" Target="../media/image44.jp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4.xml"/><Relationship Id="rId3" Type="http://schemas.openxmlformats.org/officeDocument/2006/relationships/image" Target="../media/image51.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 Id="rId3" Type="http://schemas.openxmlformats.org/officeDocument/2006/relationships/image" Target="../media/image53.jp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3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23.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2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33.png"/><Relationship Id="rId4" Type="http://schemas.openxmlformats.org/officeDocument/2006/relationships/image" Target="../media/image27.png"/><Relationship Id="rId5"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5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5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6.jp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1" name="Shape 101"/>
        <p:cNvGrpSpPr/>
        <p:nvPr/>
      </p:nvGrpSpPr>
      <p:grpSpPr>
        <a:xfrm>
          <a:off x="0" y="0"/>
          <a:ext cx="0" cy="0"/>
          <a:chOff x="0" y="0"/>
          <a:chExt cx="0" cy="0"/>
        </a:xfrm>
      </p:grpSpPr>
      <p:sp>
        <p:nvSpPr>
          <p:cNvPr id="102" name="Google Shape;102;p11"/>
          <p:cNvSpPr txBox="1"/>
          <p:nvPr>
            <p:ph type="ctrTitle"/>
          </p:nvPr>
        </p:nvSpPr>
        <p:spPr>
          <a:xfrm>
            <a:off x="496738" y="3505012"/>
            <a:ext cx="7297500" cy="2008800"/>
          </a:xfrm>
          <a:prstGeom prst="rect">
            <a:avLst/>
          </a:prstGeom>
          <a:noFill/>
          <a:ln>
            <a:noFill/>
          </a:ln>
        </p:spPr>
        <p:txBody>
          <a:bodyPr anchorCtr="0" anchor="b" bIns="90000" lIns="90000" spcFirstLastPara="1" rIns="90000" wrap="square" tIns="90000">
            <a:noAutofit/>
          </a:bodyPr>
          <a:lstStyle/>
          <a:p>
            <a:pPr indent="0" lvl="0" marL="0" rtl="0" algn="l">
              <a:spcBef>
                <a:spcPts val="0"/>
              </a:spcBef>
              <a:spcAft>
                <a:spcPts val="0"/>
              </a:spcAft>
              <a:buClr>
                <a:schemeClr val="lt1"/>
              </a:buClr>
              <a:buSzPts val="3200"/>
              <a:buFont typeface="Calibri"/>
              <a:buNone/>
            </a:pPr>
            <a:r>
              <a:rPr lang="en-GB">
                <a:latin typeface="Calibri"/>
                <a:ea typeface="Calibri"/>
                <a:cs typeface="Calibri"/>
                <a:sym typeface="Calibri"/>
              </a:rPr>
              <a:t>Introduction à la gestion de camp</a:t>
            </a:r>
            <a:endParaRPr/>
          </a:p>
        </p:txBody>
      </p:sp>
      <p:sp>
        <p:nvSpPr>
          <p:cNvPr id="103" name="Google Shape;103;p11"/>
          <p:cNvSpPr txBox="1"/>
          <p:nvPr>
            <p:ph idx="1" type="subTitle"/>
          </p:nvPr>
        </p:nvSpPr>
        <p:spPr>
          <a:xfrm>
            <a:off x="496738" y="5511343"/>
            <a:ext cx="6217320" cy="714379"/>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A5CFEC"/>
              </a:buClr>
              <a:buSzPts val="2400"/>
              <a:buNone/>
            </a:pPr>
            <a:r>
              <a:rPr lang="en-GB" sz="2400">
                <a:latin typeface="Calibri"/>
                <a:ea typeface="Calibri"/>
                <a:cs typeface="Calibri"/>
                <a:sym typeface="Calibri"/>
              </a:rPr>
              <a:t>Mes options en tant que personne déplacée </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74" name="Shape 174"/>
        <p:cNvGrpSpPr/>
        <p:nvPr/>
      </p:nvGrpSpPr>
      <p:grpSpPr>
        <a:xfrm>
          <a:off x="0" y="0"/>
          <a:ext cx="0" cy="0"/>
          <a:chOff x="0" y="0"/>
          <a:chExt cx="0" cy="0"/>
        </a:xfrm>
      </p:grpSpPr>
      <p:pic>
        <p:nvPicPr>
          <p:cNvPr id="175" name="Google Shape;175;p20"/>
          <p:cNvPicPr preferRelativeResize="0"/>
          <p:nvPr/>
        </p:nvPicPr>
        <p:blipFill rotWithShape="1">
          <a:blip r:embed="rId3">
            <a:alphaModFix/>
          </a:blip>
          <a:srcRect b="0" l="0" r="0" t="0"/>
          <a:stretch/>
        </p:blipFill>
        <p:spPr>
          <a:xfrm>
            <a:off x="0" y="0"/>
            <a:ext cx="11383457" cy="7588975"/>
          </a:xfrm>
          <a:prstGeom prst="rect">
            <a:avLst/>
          </a:prstGeom>
          <a:noFill/>
          <a:ln>
            <a:noFill/>
          </a:ln>
        </p:spPr>
      </p:pic>
      <p:sp>
        <p:nvSpPr>
          <p:cNvPr id="176" name="Google Shape;176;p20"/>
          <p:cNvSpPr txBox="1"/>
          <p:nvPr>
            <p:ph idx="1" type="body"/>
          </p:nvPr>
        </p:nvSpPr>
        <p:spPr>
          <a:xfrm>
            <a:off x="479404" y="1576137"/>
            <a:ext cx="9793759" cy="5797419"/>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latin typeface="Calibri"/>
                <a:ea typeface="Calibri"/>
                <a:cs typeface="Calibri"/>
                <a:sym typeface="Calibri"/>
              </a:rPr>
              <a:t>Les conflits et déplacements peuvent affecter les individus de différentes manières. Incorporer l'analyse des différents besoins spécifiques signifie prendre en compte :</a:t>
            </a:r>
            <a:endParaRPr/>
          </a:p>
          <a:p>
            <a:pPr indent="-342900" lvl="0" marL="342900" rtl="0" algn="just">
              <a:spcBef>
                <a:spcPts val="640"/>
              </a:spcBef>
              <a:spcAft>
                <a:spcPts val="0"/>
              </a:spcAft>
              <a:buClr>
                <a:schemeClr val="dk1"/>
              </a:buClr>
              <a:buSzPts val="2800"/>
              <a:buChar char="•"/>
            </a:pPr>
            <a:r>
              <a:rPr b="1" lang="en-GB" sz="2800">
                <a:latin typeface="Calibri"/>
                <a:ea typeface="Calibri"/>
                <a:cs typeface="Calibri"/>
                <a:sym typeface="Calibri"/>
              </a:rPr>
              <a:t>&lt;L'âge</a:t>
            </a:r>
            <a:r>
              <a:rPr lang="en-GB" sz="2800">
                <a:latin typeface="Calibri"/>
                <a:ea typeface="Calibri"/>
                <a:cs typeface="Calibri"/>
                <a:sym typeface="Calibri"/>
              </a:rPr>
              <a:t> (p.ex. enfants, adolescents et personnes âgées),</a:t>
            </a:r>
            <a:r>
              <a:rPr lang="en-GB"/>
              <a:t> </a:t>
            </a:r>
            <a:endParaRPr/>
          </a:p>
          <a:p>
            <a:pPr indent="-342900" lvl="0" marL="342900" rtl="0" algn="just">
              <a:spcBef>
                <a:spcPts val="640"/>
              </a:spcBef>
              <a:spcAft>
                <a:spcPts val="0"/>
              </a:spcAft>
              <a:buClr>
                <a:schemeClr val="dk1"/>
              </a:buClr>
              <a:buSzPts val="2800"/>
              <a:buChar char="•"/>
            </a:pPr>
            <a:r>
              <a:rPr lang="en-GB" sz="2800">
                <a:latin typeface="Calibri"/>
                <a:ea typeface="Calibri"/>
                <a:cs typeface="Calibri"/>
                <a:sym typeface="Calibri"/>
              </a:rPr>
              <a:t>(en référence aux traits, rôles et responsabilités attribués et socialement construits pour les femmes et les hommes dans une culture donnée),</a:t>
            </a:r>
            <a:r>
              <a:rPr lang="en-GB"/>
              <a:t> </a:t>
            </a:r>
            <a:endParaRPr/>
          </a:p>
          <a:p>
            <a:pPr indent="-342900" lvl="0" marL="342900" rtl="0" algn="just">
              <a:spcBef>
                <a:spcPts val="640"/>
              </a:spcBef>
              <a:spcAft>
                <a:spcPts val="0"/>
              </a:spcAft>
              <a:buClr>
                <a:schemeClr val="dk1"/>
              </a:buClr>
              <a:buSzPts val="2800"/>
              <a:buChar char="•"/>
            </a:pPr>
            <a:r>
              <a:rPr b="1" lang="en-GB" sz="2800">
                <a:latin typeface="Calibri"/>
                <a:ea typeface="Calibri"/>
                <a:cs typeface="Calibri"/>
                <a:sym typeface="Calibri"/>
              </a:rPr>
              <a:t>La diversité</a:t>
            </a:r>
            <a:r>
              <a:rPr lang="en-GB" sz="2800">
                <a:latin typeface="Calibri"/>
                <a:ea typeface="Calibri"/>
                <a:cs typeface="Calibri"/>
                <a:sym typeface="Calibri"/>
              </a:rPr>
              <a:t> (y compris ethnie, langue, culture, religion, handicap, statut familial et socio-économique).</a:t>
            </a:r>
            <a:r>
              <a:rPr lang="en-GB"/>
              <a:t> </a:t>
            </a:r>
            <a:endParaRPr/>
          </a:p>
          <a:p>
            <a:pPr indent="-165100" lvl="0" marL="34290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rPr lang="en-GB" sz="2800">
                <a:latin typeface="Calibri"/>
                <a:ea typeface="Calibri"/>
                <a:cs typeface="Calibri"/>
                <a:sym typeface="Calibri"/>
              </a:rPr>
              <a:t>Il est essentiel de comprendre et de tenir compte des différents risques de protection au sein d'un site temporaire.</a:t>
            </a:r>
            <a:endParaRPr/>
          </a:p>
        </p:txBody>
      </p:sp>
      <p:sp>
        <p:nvSpPr>
          <p:cNvPr id="177" name="Google Shape;177;p20"/>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82" name="Shape 182"/>
        <p:cNvGrpSpPr/>
        <p:nvPr/>
      </p:nvGrpSpPr>
      <p:grpSpPr>
        <a:xfrm>
          <a:off x="0" y="0"/>
          <a:ext cx="0" cy="0"/>
          <a:chOff x="0" y="0"/>
          <a:chExt cx="0" cy="0"/>
        </a:xfrm>
      </p:grpSpPr>
      <p:sp>
        <p:nvSpPr>
          <p:cNvPr id="183" name="Google Shape;183;p21"/>
          <p:cNvSpPr txBox="1"/>
          <p:nvPr/>
        </p:nvSpPr>
        <p:spPr>
          <a:xfrm>
            <a:off x="1817513" y="2730424"/>
            <a:ext cx="7128793"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Déplacement global</a:t>
            </a:r>
            <a:endParaRPr/>
          </a:p>
        </p:txBody>
      </p:sp>
      <p:grpSp>
        <p:nvGrpSpPr>
          <p:cNvPr id="184" name="Google Shape;184;p21"/>
          <p:cNvGrpSpPr/>
          <p:nvPr/>
        </p:nvGrpSpPr>
        <p:grpSpPr>
          <a:xfrm>
            <a:off x="2753618" y="3649147"/>
            <a:ext cx="5184576" cy="220079"/>
            <a:chOff x="2753618" y="3895361"/>
            <a:chExt cx="5184576" cy="220079"/>
          </a:xfrm>
        </p:grpSpPr>
        <p:pic>
          <p:nvPicPr>
            <p:cNvPr descr="Displaying CCCM letterhead A4.png" id="185" name="Google Shape;185;p21"/>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186" name="Google Shape;186;p21"/>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187" name="Google Shape;187;p21"/>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2" name="Shape 192"/>
        <p:cNvGrpSpPr/>
        <p:nvPr/>
      </p:nvGrpSpPr>
      <p:grpSpPr>
        <a:xfrm>
          <a:off x="0" y="0"/>
          <a:ext cx="0" cy="0"/>
          <a:chOff x="0" y="0"/>
          <a:chExt cx="0" cy="0"/>
        </a:xfrm>
      </p:grpSpPr>
      <p:pic>
        <p:nvPicPr>
          <p:cNvPr id="193" name="Google Shape;193;p22"/>
          <p:cNvPicPr preferRelativeResize="0"/>
          <p:nvPr/>
        </p:nvPicPr>
        <p:blipFill rotWithShape="1">
          <a:blip r:embed="rId3">
            <a:alphaModFix/>
          </a:blip>
          <a:srcRect b="0" l="0" r="0" t="0"/>
          <a:stretch/>
        </p:blipFill>
        <p:spPr>
          <a:xfrm>
            <a:off x="364331" y="803274"/>
            <a:ext cx="9963150" cy="595312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98" name="Shape 198"/>
        <p:cNvGrpSpPr/>
        <p:nvPr/>
      </p:nvGrpSpPr>
      <p:grpSpPr>
        <a:xfrm>
          <a:off x="0" y="0"/>
          <a:ext cx="0" cy="0"/>
          <a:chOff x="0" y="0"/>
          <a:chExt cx="0" cy="0"/>
        </a:xfrm>
      </p:grpSpPr>
      <p:sp>
        <p:nvSpPr>
          <p:cNvPr id="199" name="Google Shape;199;p2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Statistiques de conflits pour 2017 (IDMC)</a:t>
            </a:r>
            <a:endParaRPr/>
          </a:p>
        </p:txBody>
      </p:sp>
      <p:sp>
        <p:nvSpPr>
          <p:cNvPr id="200" name="Google Shape;200;p23"/>
          <p:cNvSpPr txBox="1"/>
          <p:nvPr>
            <p:ph idx="4294967295" type="body"/>
          </p:nvPr>
        </p:nvSpPr>
        <p:spPr>
          <a:xfrm>
            <a:off x="3819052" y="2220568"/>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DEMANDEUR D'ASILE</a:t>
            </a:r>
            <a:endParaRPr/>
          </a:p>
        </p:txBody>
      </p:sp>
      <p:sp>
        <p:nvSpPr>
          <p:cNvPr id="201" name="Google Shape;201;p23"/>
          <p:cNvSpPr txBox="1"/>
          <p:nvPr>
            <p:ph idx="4294967295" type="body"/>
          </p:nvPr>
        </p:nvSpPr>
        <p:spPr>
          <a:xfrm>
            <a:off x="5618346" y="2220568"/>
            <a:ext cx="1915115" cy="7101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MIGRANT ÉCONOMIQUE </a:t>
            </a:r>
            <a:endParaRPr/>
          </a:p>
        </p:txBody>
      </p:sp>
      <p:sp>
        <p:nvSpPr>
          <p:cNvPr id="202" name="Google Shape;202;p23"/>
          <p:cNvSpPr txBox="1"/>
          <p:nvPr>
            <p:ph idx="4294967295" type="body"/>
          </p:nvPr>
        </p:nvSpPr>
        <p:spPr>
          <a:xfrm>
            <a:off x="316292" y="1978971"/>
            <a:ext cx="1915115" cy="9525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PERSONNE DÉPLACÉE AU SEIN DE SON PROPRE PAYS</a:t>
            </a:r>
            <a:endParaRPr/>
          </a:p>
        </p:txBody>
      </p:sp>
      <p:sp>
        <p:nvSpPr>
          <p:cNvPr id="203" name="Google Shape;203;p23"/>
          <p:cNvSpPr txBox="1"/>
          <p:nvPr>
            <p:ph idx="4294967295" type="body"/>
          </p:nvPr>
        </p:nvSpPr>
        <p:spPr>
          <a:xfrm>
            <a:off x="2067671" y="2310735"/>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RÉFUGIÉ</a:t>
            </a:r>
            <a:endParaRPr/>
          </a:p>
        </p:txBody>
      </p:sp>
      <p:sp>
        <p:nvSpPr>
          <p:cNvPr id="204" name="Google Shape;204;p23"/>
          <p:cNvSpPr txBox="1"/>
          <p:nvPr>
            <p:ph idx="4294967295" type="body"/>
          </p:nvPr>
        </p:nvSpPr>
        <p:spPr>
          <a:xfrm>
            <a:off x="7533461" y="2254090"/>
            <a:ext cx="1915115" cy="710101"/>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APATRIDE</a:t>
            </a:r>
            <a:endParaRPr/>
          </a:p>
        </p:txBody>
      </p:sp>
      <p:pic>
        <p:nvPicPr>
          <p:cNvPr id="205" name="Google Shape;205;p23"/>
          <p:cNvPicPr preferRelativeResize="0"/>
          <p:nvPr/>
        </p:nvPicPr>
        <p:blipFill rotWithShape="1">
          <a:blip r:embed="rId3">
            <a:alphaModFix/>
          </a:blip>
          <a:srcRect b="0" l="0" r="0" t="0"/>
          <a:stretch/>
        </p:blipFill>
        <p:spPr>
          <a:xfrm>
            <a:off x="98683" y="2213562"/>
            <a:ext cx="10494445" cy="3782262"/>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02">
                                            <p:txEl>
                                              <p:pRg end="0" st="0"/>
                                            </p:txEl>
                                          </p:spTgt>
                                        </p:tgtEl>
                                        <p:attrNameLst>
                                          <p:attrName>style.visibility</p:attrName>
                                        </p:attrNameLst>
                                      </p:cBhvr>
                                      <p:to>
                                        <p:strVal val="visible"/>
                                      </p:to>
                                    </p:set>
                                    <p:animEffect filter="fade" transition="in">
                                      <p:cBhvr>
                                        <p:cTn dur="500"/>
                                        <p:tgtEl>
                                          <p:spTgt spid="202">
                                            <p:txEl>
                                              <p:pRg end="0" st="0"/>
                                            </p:txEl>
                                          </p:spTgt>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00">
                                            <p:txEl>
                                              <p:pRg end="0" st="0"/>
                                            </p:txEl>
                                          </p:spTgt>
                                        </p:tgtEl>
                                        <p:attrNameLst>
                                          <p:attrName>style.visibility</p:attrName>
                                        </p:attrNameLst>
                                      </p:cBhvr>
                                      <p:to>
                                        <p:strVal val="visible"/>
                                      </p:to>
                                    </p:set>
                                    <p:animEffect filter="fade" transition="in">
                                      <p:cBhvr>
                                        <p:cTn dur="500"/>
                                        <p:tgtEl>
                                          <p:spTgt spid="200">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01">
                                            <p:txEl>
                                              <p:pRg end="0" st="0"/>
                                            </p:txEl>
                                          </p:spTgt>
                                        </p:tgtEl>
                                        <p:attrNameLst>
                                          <p:attrName>style.visibility</p:attrName>
                                        </p:attrNameLst>
                                      </p:cBhvr>
                                      <p:to>
                                        <p:strVal val="visible"/>
                                      </p:to>
                                    </p:set>
                                    <p:animEffect filter="fade" transition="in">
                                      <p:cBhvr>
                                        <p:cTn dur="500"/>
                                        <p:tgtEl>
                                          <p:spTgt spid="201">
                                            <p:txEl>
                                              <p:pRg end="0" st="0"/>
                                            </p:txEl>
                                          </p:spTgt>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03">
                                            <p:txEl>
                                              <p:pRg end="0" st="0"/>
                                            </p:txEl>
                                          </p:spTgt>
                                        </p:tgtEl>
                                        <p:attrNameLst>
                                          <p:attrName>style.visibility</p:attrName>
                                        </p:attrNameLst>
                                      </p:cBhvr>
                                      <p:to>
                                        <p:strVal val="visible"/>
                                      </p:to>
                                    </p:set>
                                    <p:animEffect filter="fade" transition="in">
                                      <p:cBhvr>
                                        <p:cTn dur="500"/>
                                        <p:tgtEl>
                                          <p:spTgt spid="203">
                                            <p:txEl>
                                              <p:pRg end="0" st="0"/>
                                            </p:txEl>
                                          </p:spTgt>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04">
                                            <p:txEl>
                                              <p:pRg end="0" st="0"/>
                                            </p:txEl>
                                          </p:spTgt>
                                        </p:tgtEl>
                                        <p:attrNameLst>
                                          <p:attrName>style.visibility</p:attrName>
                                        </p:attrNameLst>
                                      </p:cBhvr>
                                      <p:to>
                                        <p:strVal val="visible"/>
                                      </p:to>
                                    </p:set>
                                    <p:animEffect filter="fade" transition="in">
                                      <p:cBhvr>
                                        <p:cTn dur="500"/>
                                        <p:tgtEl>
                                          <p:spTgt spid="204">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10" name="Shape 210"/>
        <p:cNvGrpSpPr/>
        <p:nvPr/>
      </p:nvGrpSpPr>
      <p:grpSpPr>
        <a:xfrm>
          <a:off x="0" y="0"/>
          <a:ext cx="0" cy="0"/>
          <a:chOff x="0" y="0"/>
          <a:chExt cx="0" cy="0"/>
        </a:xfrm>
      </p:grpSpPr>
      <p:sp>
        <p:nvSpPr>
          <p:cNvPr id="211" name="Google Shape;211;p24"/>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Calibri"/>
              <a:buNone/>
            </a:pPr>
            <a:r>
              <a:rPr b="1" lang="en-GB">
                <a:latin typeface="Calibri"/>
                <a:ea typeface="Calibri"/>
                <a:cs typeface="Calibri"/>
                <a:sym typeface="Calibri"/>
              </a:rPr>
              <a:t>Statistiques des catastrophes pour 2017 (IDMC)</a:t>
            </a:r>
            <a:endParaRPr/>
          </a:p>
        </p:txBody>
      </p:sp>
      <p:sp>
        <p:nvSpPr>
          <p:cNvPr id="212" name="Google Shape;212;p24"/>
          <p:cNvSpPr txBox="1"/>
          <p:nvPr>
            <p:ph idx="4294967295" type="body"/>
          </p:nvPr>
        </p:nvSpPr>
        <p:spPr>
          <a:xfrm>
            <a:off x="3819052" y="2220568"/>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DEMANDEUR D'ASILE</a:t>
            </a:r>
            <a:endParaRPr/>
          </a:p>
        </p:txBody>
      </p:sp>
      <p:sp>
        <p:nvSpPr>
          <p:cNvPr id="213" name="Google Shape;213;p24"/>
          <p:cNvSpPr txBox="1"/>
          <p:nvPr>
            <p:ph idx="4294967295" type="body"/>
          </p:nvPr>
        </p:nvSpPr>
        <p:spPr>
          <a:xfrm>
            <a:off x="5618346" y="2220568"/>
            <a:ext cx="1915115" cy="7101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MIGRANT ÉCONOMIQUE </a:t>
            </a:r>
            <a:endParaRPr/>
          </a:p>
        </p:txBody>
      </p:sp>
      <p:sp>
        <p:nvSpPr>
          <p:cNvPr id="214" name="Google Shape;214;p24"/>
          <p:cNvSpPr txBox="1"/>
          <p:nvPr>
            <p:ph idx="4294967295" type="body"/>
          </p:nvPr>
        </p:nvSpPr>
        <p:spPr>
          <a:xfrm>
            <a:off x="316292" y="1978971"/>
            <a:ext cx="1915115" cy="9525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PERSONNE DÉPLACÉE AU SEIN DE SON PROPRE PAYS</a:t>
            </a:r>
            <a:endParaRPr/>
          </a:p>
        </p:txBody>
      </p:sp>
      <p:sp>
        <p:nvSpPr>
          <p:cNvPr id="215" name="Google Shape;215;p24"/>
          <p:cNvSpPr txBox="1"/>
          <p:nvPr>
            <p:ph idx="4294967295" type="body"/>
          </p:nvPr>
        </p:nvSpPr>
        <p:spPr>
          <a:xfrm>
            <a:off x="2067671" y="2310735"/>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RÉFUGIÉ</a:t>
            </a:r>
            <a:endParaRPr/>
          </a:p>
        </p:txBody>
      </p:sp>
      <p:sp>
        <p:nvSpPr>
          <p:cNvPr id="216" name="Google Shape;216;p24"/>
          <p:cNvSpPr txBox="1"/>
          <p:nvPr>
            <p:ph idx="4294967295" type="body"/>
          </p:nvPr>
        </p:nvSpPr>
        <p:spPr>
          <a:xfrm>
            <a:off x="7533461" y="2254090"/>
            <a:ext cx="1915115" cy="710101"/>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APATRIDE</a:t>
            </a:r>
            <a:endParaRPr/>
          </a:p>
        </p:txBody>
      </p:sp>
      <p:pic>
        <p:nvPicPr>
          <p:cNvPr id="217" name="Google Shape;217;p24"/>
          <p:cNvPicPr preferRelativeResize="0"/>
          <p:nvPr/>
        </p:nvPicPr>
        <p:blipFill rotWithShape="1">
          <a:blip r:embed="rId3">
            <a:alphaModFix/>
          </a:blip>
          <a:srcRect b="0" l="0" r="0" t="0"/>
          <a:stretch/>
        </p:blipFill>
        <p:spPr>
          <a:xfrm>
            <a:off x="221024" y="1834589"/>
            <a:ext cx="10586655" cy="434964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14">
                                            <p:txEl>
                                              <p:pRg end="0" st="0"/>
                                            </p:txEl>
                                          </p:spTgt>
                                        </p:tgtEl>
                                        <p:attrNameLst>
                                          <p:attrName>style.visibility</p:attrName>
                                        </p:attrNameLst>
                                      </p:cBhvr>
                                      <p:to>
                                        <p:strVal val="visible"/>
                                      </p:to>
                                    </p:set>
                                    <p:animEffect filter="fade" transition="in">
                                      <p:cBhvr>
                                        <p:cTn dur="500"/>
                                        <p:tgtEl>
                                          <p:spTgt spid="214">
                                            <p:txEl>
                                              <p:pRg end="0" st="0"/>
                                            </p:txEl>
                                          </p:spTgt>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12">
                                            <p:txEl>
                                              <p:pRg end="0" st="0"/>
                                            </p:txEl>
                                          </p:spTgt>
                                        </p:tgtEl>
                                        <p:attrNameLst>
                                          <p:attrName>style.visibility</p:attrName>
                                        </p:attrNameLst>
                                      </p:cBhvr>
                                      <p:to>
                                        <p:strVal val="visible"/>
                                      </p:to>
                                    </p:set>
                                    <p:animEffect filter="fade" transition="in">
                                      <p:cBhvr>
                                        <p:cTn dur="500"/>
                                        <p:tgtEl>
                                          <p:spTgt spid="212">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13">
                                            <p:txEl>
                                              <p:pRg end="0" st="0"/>
                                            </p:txEl>
                                          </p:spTgt>
                                        </p:tgtEl>
                                        <p:attrNameLst>
                                          <p:attrName>style.visibility</p:attrName>
                                        </p:attrNameLst>
                                      </p:cBhvr>
                                      <p:to>
                                        <p:strVal val="visible"/>
                                      </p:to>
                                    </p:set>
                                    <p:animEffect filter="fade" transition="in">
                                      <p:cBhvr>
                                        <p:cTn dur="500"/>
                                        <p:tgtEl>
                                          <p:spTgt spid="213">
                                            <p:txEl>
                                              <p:pRg end="0" st="0"/>
                                            </p:txEl>
                                          </p:spTgt>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15">
                                            <p:txEl>
                                              <p:pRg end="0" st="0"/>
                                            </p:txEl>
                                          </p:spTgt>
                                        </p:tgtEl>
                                        <p:attrNameLst>
                                          <p:attrName>style.visibility</p:attrName>
                                        </p:attrNameLst>
                                      </p:cBhvr>
                                      <p:to>
                                        <p:strVal val="visible"/>
                                      </p:to>
                                    </p:set>
                                    <p:animEffect filter="fade" transition="in">
                                      <p:cBhvr>
                                        <p:cTn dur="500"/>
                                        <p:tgtEl>
                                          <p:spTgt spid="215">
                                            <p:txEl>
                                              <p:pRg end="0" st="0"/>
                                            </p:txEl>
                                          </p:spTgt>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16">
                                            <p:txEl>
                                              <p:pRg end="0" st="0"/>
                                            </p:txEl>
                                          </p:spTgt>
                                        </p:tgtEl>
                                        <p:attrNameLst>
                                          <p:attrName>style.visibility</p:attrName>
                                        </p:attrNameLst>
                                      </p:cBhvr>
                                      <p:to>
                                        <p:strVal val="visible"/>
                                      </p:to>
                                    </p:set>
                                    <p:animEffect filter="fade" transition="in">
                                      <p:cBhvr>
                                        <p:cTn dur="500"/>
                                        <p:tgtEl>
                                          <p:spTgt spid="216">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22" name="Shape 222"/>
        <p:cNvGrpSpPr/>
        <p:nvPr/>
      </p:nvGrpSpPr>
      <p:grpSpPr>
        <a:xfrm>
          <a:off x="0" y="0"/>
          <a:ext cx="0" cy="0"/>
          <a:chOff x="0" y="0"/>
          <a:chExt cx="0" cy="0"/>
        </a:xfrm>
      </p:grpSpPr>
      <p:sp>
        <p:nvSpPr>
          <p:cNvPr id="223" name="Google Shape;223;p25"/>
          <p:cNvSpPr txBox="1"/>
          <p:nvPr>
            <p:ph idx="4294967295" type="body"/>
          </p:nvPr>
        </p:nvSpPr>
        <p:spPr>
          <a:xfrm>
            <a:off x="3819052" y="2220568"/>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DEMANDEUR D'ASILE</a:t>
            </a:r>
            <a:endParaRPr/>
          </a:p>
        </p:txBody>
      </p:sp>
      <p:sp>
        <p:nvSpPr>
          <p:cNvPr id="224" name="Google Shape;224;p25"/>
          <p:cNvSpPr txBox="1"/>
          <p:nvPr>
            <p:ph idx="4294967295" type="body"/>
          </p:nvPr>
        </p:nvSpPr>
        <p:spPr>
          <a:xfrm>
            <a:off x="5618346" y="2220568"/>
            <a:ext cx="1915115" cy="710101"/>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MIGRANT ÉCONOMIQUE </a:t>
            </a:r>
            <a:endParaRPr/>
          </a:p>
        </p:txBody>
      </p:sp>
      <p:sp>
        <p:nvSpPr>
          <p:cNvPr id="225" name="Google Shape;225;p25"/>
          <p:cNvSpPr txBox="1"/>
          <p:nvPr>
            <p:ph idx="4294967295" type="body"/>
          </p:nvPr>
        </p:nvSpPr>
        <p:spPr>
          <a:xfrm>
            <a:off x="316292" y="1978971"/>
            <a:ext cx="1915115" cy="9525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PERSONNE DÉPLACÉE AU SEIN DE SON PROPRE PAYS</a:t>
            </a:r>
            <a:endParaRPr/>
          </a:p>
        </p:txBody>
      </p:sp>
      <p:sp>
        <p:nvSpPr>
          <p:cNvPr id="226" name="Google Shape;226;p25"/>
          <p:cNvSpPr txBox="1"/>
          <p:nvPr>
            <p:ph idx="4294967295" type="body"/>
          </p:nvPr>
        </p:nvSpPr>
        <p:spPr>
          <a:xfrm>
            <a:off x="2067671" y="2310735"/>
            <a:ext cx="1915115" cy="292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RÉFUGIÉ</a:t>
            </a:r>
            <a:endParaRPr/>
          </a:p>
        </p:txBody>
      </p:sp>
      <p:sp>
        <p:nvSpPr>
          <p:cNvPr id="227" name="Google Shape;227;p25"/>
          <p:cNvSpPr txBox="1"/>
          <p:nvPr>
            <p:ph idx="4294967295" type="body"/>
          </p:nvPr>
        </p:nvSpPr>
        <p:spPr>
          <a:xfrm>
            <a:off x="7533461" y="2254090"/>
            <a:ext cx="1915115" cy="710101"/>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Clr>
                <a:schemeClr val="lt1"/>
              </a:buClr>
              <a:buSzPts val="2000"/>
              <a:buNone/>
            </a:pPr>
            <a:r>
              <a:rPr b="1" lang="en-GB" sz="2000">
                <a:solidFill>
                  <a:schemeClr val="lt1"/>
                </a:solidFill>
                <a:latin typeface="Trebuchet MS"/>
                <a:ea typeface="Trebuchet MS"/>
                <a:cs typeface="Trebuchet MS"/>
                <a:sym typeface="Trebuchet MS"/>
              </a:rPr>
              <a:t>APATRIDE</a:t>
            </a:r>
            <a:endParaRPr/>
          </a:p>
        </p:txBody>
      </p:sp>
      <p:pic>
        <p:nvPicPr>
          <p:cNvPr id="228" name="Google Shape;228;p25"/>
          <p:cNvPicPr preferRelativeResize="0"/>
          <p:nvPr/>
        </p:nvPicPr>
        <p:blipFill rotWithShape="1">
          <a:blip r:embed="rId3">
            <a:alphaModFix/>
          </a:blip>
          <a:srcRect b="0" l="0" r="0" t="0"/>
          <a:stretch/>
        </p:blipFill>
        <p:spPr>
          <a:xfrm>
            <a:off x="438111" y="446067"/>
            <a:ext cx="9718131" cy="661358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225">
                                            <p:txEl>
                                              <p:pRg end="0" st="0"/>
                                            </p:txEl>
                                          </p:spTgt>
                                        </p:tgtEl>
                                        <p:attrNameLst>
                                          <p:attrName>style.visibility</p:attrName>
                                        </p:attrNameLst>
                                      </p:cBhvr>
                                      <p:to>
                                        <p:strVal val="visible"/>
                                      </p:to>
                                    </p:set>
                                    <p:animEffect filter="fade" transition="in">
                                      <p:cBhvr>
                                        <p:cTn dur="500"/>
                                        <p:tgtEl>
                                          <p:spTgt spid="225">
                                            <p:txEl>
                                              <p:pRg end="0" st="0"/>
                                            </p:txEl>
                                          </p:spTgt>
                                        </p:tgtEl>
                                      </p:cBhvr>
                                    </p:animEffect>
                                  </p:childTnLst>
                                </p:cTn>
                              </p:par>
                            </p:childTnLst>
                          </p:cTn>
                        </p:par>
                        <p:par>
                          <p:cTn fill="hold">
                            <p:stCondLst>
                              <p:cond delay="500"/>
                            </p:stCondLst>
                            <p:childTnLst>
                              <p:par>
                                <p:cTn fill="hold" nodeType="afterEffect" presetClass="entr" presetID="10" presetSubtype="0">
                                  <p:stCondLst>
                                    <p:cond delay="0"/>
                                  </p:stCondLst>
                                  <p:childTnLst>
                                    <p:set>
                                      <p:cBhvr>
                                        <p:cTn dur="1" fill="hold">
                                          <p:stCondLst>
                                            <p:cond delay="0"/>
                                          </p:stCondLst>
                                        </p:cTn>
                                        <p:tgtEl>
                                          <p:spTgt spid="223">
                                            <p:txEl>
                                              <p:pRg end="0" st="0"/>
                                            </p:txEl>
                                          </p:spTgt>
                                        </p:tgtEl>
                                        <p:attrNameLst>
                                          <p:attrName>style.visibility</p:attrName>
                                        </p:attrNameLst>
                                      </p:cBhvr>
                                      <p:to>
                                        <p:strVal val="visible"/>
                                      </p:to>
                                    </p:set>
                                    <p:animEffect filter="fade" transition="in">
                                      <p:cBhvr>
                                        <p:cTn dur="500"/>
                                        <p:tgtEl>
                                          <p:spTgt spid="223">
                                            <p:txEl>
                                              <p:pRg end="0" st="0"/>
                                            </p:txEl>
                                          </p:spTgt>
                                        </p:tgtEl>
                                      </p:cBhvr>
                                    </p:animEffect>
                                  </p:childTnLst>
                                </p:cTn>
                              </p:par>
                            </p:childTnLst>
                          </p:cTn>
                        </p:par>
                        <p:par>
                          <p:cTn fill="hold">
                            <p:stCondLst>
                              <p:cond delay="1000"/>
                            </p:stCondLst>
                            <p:childTnLst>
                              <p:par>
                                <p:cTn fill="hold" nodeType="afterEffect" presetClass="entr" presetID="10" presetSubtype="0">
                                  <p:stCondLst>
                                    <p:cond delay="0"/>
                                  </p:stCondLst>
                                  <p:childTnLst>
                                    <p:set>
                                      <p:cBhvr>
                                        <p:cTn dur="1" fill="hold">
                                          <p:stCondLst>
                                            <p:cond delay="0"/>
                                          </p:stCondLst>
                                        </p:cTn>
                                        <p:tgtEl>
                                          <p:spTgt spid="224">
                                            <p:txEl>
                                              <p:pRg end="0" st="0"/>
                                            </p:txEl>
                                          </p:spTgt>
                                        </p:tgtEl>
                                        <p:attrNameLst>
                                          <p:attrName>style.visibility</p:attrName>
                                        </p:attrNameLst>
                                      </p:cBhvr>
                                      <p:to>
                                        <p:strVal val="visible"/>
                                      </p:to>
                                    </p:set>
                                    <p:animEffect filter="fade" transition="in">
                                      <p:cBhvr>
                                        <p:cTn dur="500"/>
                                        <p:tgtEl>
                                          <p:spTgt spid="224">
                                            <p:txEl>
                                              <p:pRg end="0" st="0"/>
                                            </p:txEl>
                                          </p:spTgt>
                                        </p:tgtEl>
                                      </p:cBhvr>
                                    </p:animEffect>
                                  </p:childTnLst>
                                </p:cTn>
                              </p:par>
                            </p:childTnLst>
                          </p:cTn>
                        </p:par>
                        <p:par>
                          <p:cTn fill="hold">
                            <p:stCondLst>
                              <p:cond delay="1500"/>
                            </p:stCondLst>
                            <p:childTnLst>
                              <p:par>
                                <p:cTn fill="hold" nodeType="afterEffect" presetClass="entr" presetID="10" presetSubtype="0">
                                  <p:stCondLst>
                                    <p:cond delay="0"/>
                                  </p:stCondLst>
                                  <p:childTnLst>
                                    <p:set>
                                      <p:cBhvr>
                                        <p:cTn dur="1" fill="hold">
                                          <p:stCondLst>
                                            <p:cond delay="0"/>
                                          </p:stCondLst>
                                        </p:cTn>
                                        <p:tgtEl>
                                          <p:spTgt spid="226">
                                            <p:txEl>
                                              <p:pRg end="0" st="0"/>
                                            </p:txEl>
                                          </p:spTgt>
                                        </p:tgtEl>
                                        <p:attrNameLst>
                                          <p:attrName>style.visibility</p:attrName>
                                        </p:attrNameLst>
                                      </p:cBhvr>
                                      <p:to>
                                        <p:strVal val="visible"/>
                                      </p:to>
                                    </p:set>
                                    <p:animEffect filter="fade" transition="in">
                                      <p:cBhvr>
                                        <p:cTn dur="500"/>
                                        <p:tgtEl>
                                          <p:spTgt spid="226">
                                            <p:txEl>
                                              <p:pRg end="0" st="0"/>
                                            </p:txEl>
                                          </p:spTgt>
                                        </p:tgtEl>
                                      </p:cBhvr>
                                    </p:animEffect>
                                  </p:childTnLst>
                                </p:cTn>
                              </p:par>
                            </p:childTnLst>
                          </p:cTn>
                        </p:par>
                        <p:par>
                          <p:cTn fill="hold">
                            <p:stCondLst>
                              <p:cond delay="2000"/>
                            </p:stCondLst>
                            <p:childTnLst>
                              <p:par>
                                <p:cTn fill="hold" nodeType="afterEffect" presetClass="entr" presetID="10" presetSubtype="0">
                                  <p:stCondLst>
                                    <p:cond delay="0"/>
                                  </p:stCondLst>
                                  <p:childTnLst>
                                    <p:set>
                                      <p:cBhvr>
                                        <p:cTn dur="1" fill="hold">
                                          <p:stCondLst>
                                            <p:cond delay="0"/>
                                          </p:stCondLst>
                                        </p:cTn>
                                        <p:tgtEl>
                                          <p:spTgt spid="227">
                                            <p:txEl>
                                              <p:pRg end="0" st="0"/>
                                            </p:txEl>
                                          </p:spTgt>
                                        </p:tgtEl>
                                        <p:attrNameLst>
                                          <p:attrName>style.visibility</p:attrName>
                                        </p:attrNameLst>
                                      </p:cBhvr>
                                      <p:to>
                                        <p:strVal val="visible"/>
                                      </p:to>
                                    </p:set>
                                    <p:animEffect filter="fade" transition="in">
                                      <p:cBhvr>
                                        <p:cTn dur="500"/>
                                        <p:tgtEl>
                                          <p:spTgt spid="227">
                                            <p:txEl>
                                              <p:pRg end="0" st="0"/>
                                            </p:txEl>
                                          </p:spTgt>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33" name="Shape 233"/>
        <p:cNvGrpSpPr/>
        <p:nvPr/>
      </p:nvGrpSpPr>
      <p:grpSpPr>
        <a:xfrm>
          <a:off x="0" y="0"/>
          <a:ext cx="0" cy="0"/>
          <a:chOff x="0" y="0"/>
          <a:chExt cx="0" cy="0"/>
        </a:xfrm>
      </p:grpSpPr>
      <p:pic>
        <p:nvPicPr>
          <p:cNvPr id="234" name="Google Shape;234;p26"/>
          <p:cNvPicPr preferRelativeResize="0"/>
          <p:nvPr/>
        </p:nvPicPr>
        <p:blipFill rotWithShape="1">
          <a:blip r:embed="rId3">
            <a:alphaModFix/>
          </a:blip>
          <a:srcRect b="0" l="0" r="0" t="0"/>
          <a:stretch/>
        </p:blipFill>
        <p:spPr>
          <a:xfrm>
            <a:off x="3620124" y="5645860"/>
            <a:ext cx="1447800" cy="1447800"/>
          </a:xfrm>
          <a:prstGeom prst="rect">
            <a:avLst/>
          </a:prstGeom>
          <a:noFill/>
          <a:ln>
            <a:noFill/>
          </a:ln>
        </p:spPr>
      </p:pic>
      <p:pic>
        <p:nvPicPr>
          <p:cNvPr id="235" name="Google Shape;235;p26"/>
          <p:cNvPicPr preferRelativeResize="0"/>
          <p:nvPr/>
        </p:nvPicPr>
        <p:blipFill rotWithShape="1">
          <a:blip r:embed="rId4">
            <a:alphaModFix/>
          </a:blip>
          <a:srcRect b="0" l="0" r="0" t="0"/>
          <a:stretch/>
        </p:blipFill>
        <p:spPr>
          <a:xfrm>
            <a:off x="523542" y="4000500"/>
            <a:ext cx="2082045" cy="2247900"/>
          </a:xfrm>
          <a:prstGeom prst="rect">
            <a:avLst/>
          </a:prstGeom>
          <a:noFill/>
          <a:ln>
            <a:noFill/>
          </a:ln>
        </p:spPr>
      </p:pic>
      <p:sp>
        <p:nvSpPr>
          <p:cNvPr id="236" name="Google Shape;236;p26"/>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sz="3000">
                <a:solidFill>
                  <a:srgbClr val="2A87C8"/>
                </a:solidFill>
                <a:latin typeface="Calibri"/>
                <a:ea typeface="Calibri"/>
                <a:cs typeface="Calibri"/>
                <a:sym typeface="Calibri"/>
              </a:rPr>
              <a:t>Définition légale des personnes déplacées</a:t>
            </a:r>
            <a:endParaRPr sz="3000"/>
          </a:p>
        </p:txBody>
      </p:sp>
      <p:pic>
        <p:nvPicPr>
          <p:cNvPr id="237" name="Google Shape;237;p26"/>
          <p:cNvPicPr preferRelativeResize="0"/>
          <p:nvPr/>
        </p:nvPicPr>
        <p:blipFill rotWithShape="1">
          <a:blip r:embed="rId5">
            <a:alphaModFix/>
          </a:blip>
          <a:srcRect b="0" l="0" r="0" t="0"/>
          <a:stretch/>
        </p:blipFill>
        <p:spPr>
          <a:xfrm>
            <a:off x="162927" y="1245594"/>
            <a:ext cx="3686175" cy="2943225"/>
          </a:xfrm>
          <a:prstGeom prst="rect">
            <a:avLst/>
          </a:prstGeom>
          <a:noFill/>
          <a:ln>
            <a:noFill/>
          </a:ln>
        </p:spPr>
      </p:pic>
      <p:grpSp>
        <p:nvGrpSpPr>
          <p:cNvPr id="238" name="Google Shape;238;p26"/>
          <p:cNvGrpSpPr/>
          <p:nvPr/>
        </p:nvGrpSpPr>
        <p:grpSpPr>
          <a:xfrm>
            <a:off x="5174823" y="2706403"/>
            <a:ext cx="5372966" cy="1795365"/>
            <a:chOff x="5174823" y="2886022"/>
            <a:chExt cx="5372966" cy="1795365"/>
          </a:xfrm>
        </p:grpSpPr>
        <p:sp>
          <p:nvSpPr>
            <p:cNvPr id="239" name="Google Shape;239;p26"/>
            <p:cNvSpPr/>
            <p:nvPr/>
          </p:nvSpPr>
          <p:spPr>
            <a:xfrm>
              <a:off x="5245860" y="3181918"/>
              <a:ext cx="5301929" cy="1499469"/>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000">
                  <a:solidFill>
                    <a:srgbClr val="545456"/>
                  </a:solidFill>
                  <a:latin typeface="Calibri"/>
                  <a:ea typeface="Calibri"/>
                  <a:cs typeface="Calibri"/>
                  <a:sym typeface="Calibri"/>
                </a:rPr>
                <a:t>- Crainte de persécution</a:t>
              </a:r>
              <a:r>
                <a:rPr lang="en-GB" sz="2000">
                  <a:solidFill>
                    <a:schemeClr val="lt1"/>
                  </a:solidFill>
                  <a:latin typeface="Trebuchet MS"/>
                  <a:ea typeface="Trebuchet MS"/>
                  <a:cs typeface="Trebuchet MS"/>
                  <a:sym typeface="Trebuchet MS"/>
                </a:rPr>
                <a:t> </a:t>
              </a:r>
              <a:endParaRPr sz="2000"/>
            </a:p>
            <a:p>
              <a:pPr indent="0" lvl="0" marL="0" marR="0" rtl="0" algn="l">
                <a:spcBef>
                  <a:spcPts val="0"/>
                </a:spcBef>
                <a:spcAft>
                  <a:spcPts val="0"/>
                </a:spcAft>
                <a:buNone/>
              </a:pPr>
              <a:r>
                <a:rPr lang="en-GB" sz="2000">
                  <a:solidFill>
                    <a:srgbClr val="545456"/>
                  </a:solidFill>
                  <a:latin typeface="Calibri"/>
                  <a:ea typeface="Calibri"/>
                  <a:cs typeface="Calibri"/>
                  <a:sym typeface="Calibri"/>
                </a:rPr>
                <a:t>- Hors du pays de sa nationalité</a:t>
              </a:r>
              <a:endParaRPr sz="2000"/>
            </a:p>
            <a:p>
              <a:pPr indent="0" lvl="0" marL="0" marR="0" rtl="0" algn="l">
                <a:spcBef>
                  <a:spcPts val="0"/>
                </a:spcBef>
                <a:spcAft>
                  <a:spcPts val="0"/>
                </a:spcAft>
                <a:buNone/>
              </a:pPr>
              <a:r>
                <a:rPr lang="en-GB" sz="2000">
                  <a:solidFill>
                    <a:srgbClr val="545456"/>
                  </a:solidFill>
                  <a:latin typeface="Calibri"/>
                  <a:ea typeface="Calibri"/>
                  <a:cs typeface="Calibri"/>
                  <a:sym typeface="Calibri"/>
                </a:rPr>
                <a:t>- Incapable de / réticent à rentrer </a:t>
              </a:r>
              <a:endParaRPr sz="2000"/>
            </a:p>
          </p:txBody>
        </p:sp>
        <p:sp>
          <p:nvSpPr>
            <p:cNvPr id="240" name="Google Shape;240;p26"/>
            <p:cNvSpPr/>
            <p:nvPr/>
          </p:nvSpPr>
          <p:spPr>
            <a:xfrm>
              <a:off x="5174823" y="2886022"/>
              <a:ext cx="5081270" cy="684213"/>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just">
                <a:spcBef>
                  <a:spcPts val="0"/>
                </a:spcBef>
                <a:spcAft>
                  <a:spcPts val="0"/>
                </a:spcAft>
                <a:buNone/>
              </a:pPr>
              <a:r>
                <a:rPr b="1" lang="en-GB" sz="2900">
                  <a:solidFill>
                    <a:schemeClr val="dk1"/>
                  </a:solidFill>
                  <a:latin typeface="Calibri"/>
                  <a:ea typeface="Calibri"/>
                  <a:cs typeface="Calibri"/>
                  <a:sym typeface="Calibri"/>
                </a:rPr>
                <a:t>Réfugié</a:t>
              </a:r>
              <a:endParaRPr b="1" sz="2900">
                <a:solidFill>
                  <a:schemeClr val="dk1"/>
                </a:solidFill>
                <a:latin typeface="Calibri"/>
                <a:ea typeface="Calibri"/>
                <a:cs typeface="Calibri"/>
                <a:sym typeface="Calibri"/>
              </a:endParaRPr>
            </a:p>
          </p:txBody>
        </p:sp>
      </p:grpSp>
      <p:grpSp>
        <p:nvGrpSpPr>
          <p:cNvPr id="241" name="Google Shape;241;p26"/>
          <p:cNvGrpSpPr/>
          <p:nvPr/>
        </p:nvGrpSpPr>
        <p:grpSpPr>
          <a:xfrm>
            <a:off x="5174823" y="4356703"/>
            <a:ext cx="5081270" cy="1150189"/>
            <a:chOff x="5174823" y="4371304"/>
            <a:chExt cx="5081270" cy="1150189"/>
          </a:xfrm>
        </p:grpSpPr>
        <p:sp>
          <p:nvSpPr>
            <p:cNvPr id="242" name="Google Shape;242;p26"/>
            <p:cNvSpPr/>
            <p:nvPr/>
          </p:nvSpPr>
          <p:spPr>
            <a:xfrm>
              <a:off x="5174823" y="4371304"/>
              <a:ext cx="5081270" cy="684213"/>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just">
                <a:spcBef>
                  <a:spcPts val="0"/>
                </a:spcBef>
                <a:spcAft>
                  <a:spcPts val="0"/>
                </a:spcAft>
                <a:buNone/>
              </a:pPr>
              <a:r>
                <a:rPr b="1" lang="en-GB" sz="2900">
                  <a:solidFill>
                    <a:srgbClr val="9D4838"/>
                  </a:solidFill>
                  <a:latin typeface="Calibri"/>
                  <a:ea typeface="Calibri"/>
                  <a:cs typeface="Calibri"/>
                  <a:sym typeface="Calibri"/>
                </a:rPr>
                <a:t>Demandeur d'asile</a:t>
              </a:r>
              <a:endParaRPr b="1" sz="2900">
                <a:solidFill>
                  <a:srgbClr val="9D4838"/>
                </a:solidFill>
                <a:latin typeface="Calibri"/>
                <a:ea typeface="Calibri"/>
                <a:cs typeface="Calibri"/>
                <a:sym typeface="Calibri"/>
              </a:endParaRPr>
            </a:p>
          </p:txBody>
        </p:sp>
        <p:sp>
          <p:nvSpPr>
            <p:cNvPr id="243" name="Google Shape;243;p26"/>
            <p:cNvSpPr txBox="1"/>
            <p:nvPr/>
          </p:nvSpPr>
          <p:spPr>
            <a:xfrm>
              <a:off x="5245860" y="5037434"/>
              <a:ext cx="4895850" cy="48405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000">
                  <a:solidFill>
                    <a:srgbClr val="545456"/>
                  </a:solidFill>
                  <a:latin typeface="Calibri"/>
                  <a:ea typeface="Calibri"/>
                  <a:cs typeface="Calibri"/>
                  <a:sym typeface="Calibri"/>
                </a:rPr>
                <a:t>- A officiellement demandé l'asile dans un autre pays</a:t>
              </a:r>
              <a:endParaRPr sz="1000"/>
            </a:p>
          </p:txBody>
        </p:sp>
      </p:grpSp>
      <p:grpSp>
        <p:nvGrpSpPr>
          <p:cNvPr id="244" name="Google Shape;244;p26"/>
          <p:cNvGrpSpPr/>
          <p:nvPr/>
        </p:nvGrpSpPr>
        <p:grpSpPr>
          <a:xfrm>
            <a:off x="5174823" y="1100277"/>
            <a:ext cx="5085500" cy="1533302"/>
            <a:chOff x="5174823" y="1165593"/>
            <a:chExt cx="5085500" cy="1533302"/>
          </a:xfrm>
        </p:grpSpPr>
        <p:sp>
          <p:nvSpPr>
            <p:cNvPr id="245" name="Google Shape;245;p26"/>
            <p:cNvSpPr/>
            <p:nvPr/>
          </p:nvSpPr>
          <p:spPr>
            <a:xfrm>
              <a:off x="5174823" y="1165593"/>
              <a:ext cx="5085500" cy="684213"/>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1" lang="en-GB" sz="2300">
                  <a:solidFill>
                    <a:srgbClr val="2A87C8"/>
                  </a:solidFill>
                  <a:latin typeface="Calibri"/>
                  <a:ea typeface="Calibri"/>
                  <a:cs typeface="Calibri"/>
                  <a:sym typeface="Calibri"/>
                </a:rPr>
                <a:t>Personne déplacée à l'intérieur de son propre pays</a:t>
              </a:r>
              <a:endParaRPr b="1" sz="2300">
                <a:solidFill>
                  <a:srgbClr val="2A87C8"/>
                </a:solidFill>
                <a:latin typeface="Calibri"/>
                <a:ea typeface="Calibri"/>
                <a:cs typeface="Calibri"/>
                <a:sym typeface="Calibri"/>
              </a:endParaRPr>
            </a:p>
            <a:p>
              <a:pPr indent="0" lvl="0" marL="0" marR="0" rtl="0" algn="l">
                <a:spcBef>
                  <a:spcPts val="0"/>
                </a:spcBef>
                <a:spcAft>
                  <a:spcPts val="0"/>
                </a:spcAft>
                <a:buNone/>
              </a:pPr>
              <a:r>
                <a:t/>
              </a:r>
              <a:endParaRPr b="1" sz="2300">
                <a:solidFill>
                  <a:srgbClr val="2A87C8"/>
                </a:solidFill>
                <a:latin typeface="Calibri"/>
                <a:ea typeface="Calibri"/>
                <a:cs typeface="Calibri"/>
                <a:sym typeface="Calibri"/>
              </a:endParaRPr>
            </a:p>
          </p:txBody>
        </p:sp>
        <p:sp>
          <p:nvSpPr>
            <p:cNvPr id="246" name="Google Shape;246;p26"/>
            <p:cNvSpPr txBox="1"/>
            <p:nvPr/>
          </p:nvSpPr>
          <p:spPr>
            <a:xfrm>
              <a:off x="5245860" y="2214836"/>
              <a:ext cx="4895850" cy="48405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400">
                  <a:solidFill>
                    <a:srgbClr val="545456"/>
                  </a:solidFill>
                  <a:latin typeface="Calibri"/>
                  <a:ea typeface="Calibri"/>
                  <a:cs typeface="Calibri"/>
                  <a:sym typeface="Calibri"/>
                </a:rPr>
                <a:t>-</a:t>
              </a:r>
              <a:r>
                <a:rPr lang="en-GB" sz="2000">
                  <a:solidFill>
                    <a:srgbClr val="545456"/>
                  </a:solidFill>
                  <a:latin typeface="Calibri"/>
                  <a:ea typeface="Calibri"/>
                  <a:cs typeface="Calibri"/>
                  <a:sym typeface="Calibri"/>
                </a:rPr>
                <a:t> Forcé/obligé de quitter son domicile</a:t>
              </a:r>
              <a:endParaRPr sz="1000"/>
            </a:p>
            <a:p>
              <a:pPr indent="0" lvl="0" marL="0" marR="0" rtl="0" algn="l">
                <a:spcBef>
                  <a:spcPts val="0"/>
                </a:spcBef>
                <a:spcAft>
                  <a:spcPts val="0"/>
                </a:spcAft>
                <a:buNone/>
              </a:pPr>
              <a:r>
                <a:rPr lang="en-GB" sz="2000">
                  <a:solidFill>
                    <a:srgbClr val="545456"/>
                  </a:solidFill>
                  <a:latin typeface="Calibri"/>
                  <a:ea typeface="Calibri"/>
                  <a:cs typeface="Calibri"/>
                  <a:sym typeface="Calibri"/>
                </a:rPr>
                <a:t>- Tous les mêmes droits que tout citoyen de leur propre pays</a:t>
              </a:r>
              <a:endParaRPr sz="1000"/>
            </a:p>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grpSp>
        <p:nvGrpSpPr>
          <p:cNvPr id="247" name="Google Shape;247;p26"/>
          <p:cNvGrpSpPr/>
          <p:nvPr/>
        </p:nvGrpSpPr>
        <p:grpSpPr>
          <a:xfrm>
            <a:off x="5174823" y="5596298"/>
            <a:ext cx="5345003" cy="1280745"/>
            <a:chOff x="5174823" y="5841233"/>
            <a:chExt cx="5345003" cy="1280745"/>
          </a:xfrm>
        </p:grpSpPr>
        <p:sp>
          <p:nvSpPr>
            <p:cNvPr id="248" name="Google Shape;248;p26"/>
            <p:cNvSpPr/>
            <p:nvPr/>
          </p:nvSpPr>
          <p:spPr>
            <a:xfrm>
              <a:off x="5174823" y="5841233"/>
              <a:ext cx="5081270" cy="684213"/>
            </a:xfrm>
            <a:prstGeom prst="roundRect">
              <a:avLst>
                <a:gd fmla="val 16667" name="adj"/>
              </a:avLst>
            </a:prstGeom>
            <a:noFill/>
            <a:ln>
              <a:noFill/>
            </a:ln>
          </p:spPr>
          <p:txBody>
            <a:bodyPr anchorCtr="0" anchor="ctr" bIns="45700" lIns="91425" spcFirstLastPara="1" rIns="91425" wrap="square" tIns="45700">
              <a:noAutofit/>
            </a:bodyPr>
            <a:lstStyle/>
            <a:p>
              <a:pPr indent="0" lvl="0" marL="0" marR="0" rtl="0" algn="just">
                <a:spcBef>
                  <a:spcPts val="0"/>
                </a:spcBef>
                <a:spcAft>
                  <a:spcPts val="0"/>
                </a:spcAft>
                <a:buNone/>
              </a:pPr>
              <a:r>
                <a:rPr b="1" lang="en-GB" sz="2900">
                  <a:solidFill>
                    <a:srgbClr val="BB5A3A"/>
                  </a:solidFill>
                  <a:latin typeface="Calibri"/>
                  <a:ea typeface="Calibri"/>
                  <a:cs typeface="Calibri"/>
                  <a:sym typeface="Calibri"/>
                </a:rPr>
                <a:t>Migrant</a:t>
              </a:r>
              <a:endParaRPr b="1" sz="2900">
                <a:solidFill>
                  <a:srgbClr val="BB5A3A"/>
                </a:solidFill>
                <a:latin typeface="Calibri"/>
                <a:ea typeface="Calibri"/>
                <a:cs typeface="Calibri"/>
                <a:sym typeface="Calibri"/>
              </a:endParaRPr>
            </a:p>
          </p:txBody>
        </p:sp>
        <p:sp>
          <p:nvSpPr>
            <p:cNvPr id="249" name="Google Shape;249;p26"/>
            <p:cNvSpPr txBox="1"/>
            <p:nvPr/>
          </p:nvSpPr>
          <p:spPr>
            <a:xfrm>
              <a:off x="5245860" y="6637919"/>
              <a:ext cx="5273966" cy="484059"/>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000">
                  <a:solidFill>
                    <a:srgbClr val="545456"/>
                  </a:solidFill>
                  <a:latin typeface="Calibri"/>
                  <a:ea typeface="Calibri"/>
                  <a:cs typeface="Calibri"/>
                  <a:sym typeface="Calibri"/>
                </a:rPr>
                <a:t>- A déménagé d'un autre pays, pourrait avoir des besoins spécifiques d'assistance durant le voyage  </a:t>
              </a:r>
              <a:endParaRPr sz="1000"/>
            </a:p>
          </p:txBody>
        </p:sp>
      </p:grpSp>
      <p:pic>
        <p:nvPicPr>
          <p:cNvPr id="250" name="Google Shape;250;p26"/>
          <p:cNvPicPr preferRelativeResize="0"/>
          <p:nvPr/>
        </p:nvPicPr>
        <p:blipFill rotWithShape="1">
          <a:blip r:embed="rId6">
            <a:alphaModFix/>
          </a:blip>
          <a:srcRect b="0" l="0" r="0" t="0"/>
          <a:stretch/>
        </p:blipFill>
        <p:spPr>
          <a:xfrm>
            <a:off x="3028644" y="3103562"/>
            <a:ext cx="1447800" cy="1352550"/>
          </a:xfrm>
          <a:prstGeom prst="rect">
            <a:avLst/>
          </a:prstGeom>
          <a:noFill/>
          <a:ln>
            <a:noFill/>
          </a:ln>
        </p:spPr>
      </p:pic>
      <p:pic>
        <p:nvPicPr>
          <p:cNvPr id="251" name="Google Shape;251;p26"/>
          <p:cNvPicPr preferRelativeResize="0"/>
          <p:nvPr/>
        </p:nvPicPr>
        <p:blipFill rotWithShape="1">
          <a:blip r:embed="rId7">
            <a:alphaModFix/>
          </a:blip>
          <a:srcRect b="0" l="0" r="0" t="0"/>
          <a:stretch/>
        </p:blipFill>
        <p:spPr>
          <a:xfrm>
            <a:off x="2750203" y="4595816"/>
            <a:ext cx="1304600" cy="1196881"/>
          </a:xfrm>
          <a:prstGeom prst="rect">
            <a:avLst/>
          </a:prstGeom>
          <a:noFill/>
          <a:ln>
            <a:noFill/>
          </a:ln>
        </p:spPr>
      </p:pic>
      <p:pic>
        <p:nvPicPr>
          <p:cNvPr id="252" name="Google Shape;252;p26"/>
          <p:cNvPicPr preferRelativeResize="0"/>
          <p:nvPr/>
        </p:nvPicPr>
        <p:blipFill rotWithShape="1">
          <a:blip r:embed="rId8">
            <a:alphaModFix/>
          </a:blip>
          <a:srcRect b="0" l="0" r="0" t="0"/>
          <a:stretch/>
        </p:blipFill>
        <p:spPr>
          <a:xfrm>
            <a:off x="3849102" y="1721844"/>
            <a:ext cx="1209675" cy="11144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57" name="Shape 257"/>
        <p:cNvGrpSpPr/>
        <p:nvPr/>
      </p:nvGrpSpPr>
      <p:grpSpPr>
        <a:xfrm>
          <a:off x="0" y="0"/>
          <a:ext cx="0" cy="0"/>
          <a:chOff x="0" y="0"/>
          <a:chExt cx="0" cy="0"/>
        </a:xfrm>
      </p:grpSpPr>
      <p:pic>
        <p:nvPicPr>
          <p:cNvPr id="258" name="Google Shape;258;p27"/>
          <p:cNvPicPr preferRelativeResize="0"/>
          <p:nvPr/>
        </p:nvPicPr>
        <p:blipFill rotWithShape="1">
          <a:blip r:embed="rId3">
            <a:alphaModFix/>
          </a:blip>
          <a:srcRect b="0" l="0" r="0" t="0"/>
          <a:stretch/>
        </p:blipFill>
        <p:spPr>
          <a:xfrm>
            <a:off x="-1" y="0"/>
            <a:ext cx="10691813" cy="9902792"/>
          </a:xfrm>
          <a:prstGeom prst="rect">
            <a:avLst/>
          </a:prstGeom>
          <a:noFill/>
          <a:ln>
            <a:noFill/>
          </a:ln>
        </p:spPr>
      </p:pic>
      <p:sp>
        <p:nvSpPr>
          <p:cNvPr id="259" name="Google Shape;259;p27"/>
          <p:cNvSpPr txBox="1"/>
          <p:nvPr>
            <p:ph type="title"/>
          </p:nvPr>
        </p:nvSpPr>
        <p:spPr>
          <a:xfrm>
            <a:off x="0" y="446067"/>
            <a:ext cx="7505699"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l">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Flux migratoires mixtes</a:t>
            </a:r>
            <a:endParaRPr/>
          </a:p>
        </p:txBody>
      </p:sp>
      <p:sp>
        <p:nvSpPr>
          <p:cNvPr id="260" name="Google Shape;260;p27"/>
          <p:cNvSpPr/>
          <p:nvPr/>
        </p:nvSpPr>
        <p:spPr>
          <a:xfrm>
            <a:off x="393018" y="2436777"/>
            <a:ext cx="4066249" cy="3134530"/>
          </a:xfrm>
          <a:prstGeom prst="rect">
            <a:avLst/>
          </a:prstGeom>
          <a:solidFill>
            <a:schemeClr val="dk1">
              <a:alpha val="60000"/>
            </a:scheme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800">
                <a:solidFill>
                  <a:schemeClr val="lt1"/>
                </a:solidFill>
                <a:latin typeface="Calibri"/>
                <a:ea typeface="Calibri"/>
                <a:cs typeface="Calibri"/>
                <a:sym typeface="Calibri"/>
              </a:rPr>
              <a:t>Les migrants et réfugiés utilisent de plus en plus les mêmes trajets et moyens de transport pour atteindre une destination donnée.</a:t>
            </a:r>
            <a:endParaRPr sz="2800">
              <a:solidFill>
                <a:schemeClr val="lt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65" name="Shape 265"/>
        <p:cNvGrpSpPr/>
        <p:nvPr/>
      </p:nvGrpSpPr>
      <p:grpSpPr>
        <a:xfrm>
          <a:off x="0" y="0"/>
          <a:ext cx="0" cy="0"/>
          <a:chOff x="0" y="0"/>
          <a:chExt cx="0" cy="0"/>
        </a:xfrm>
      </p:grpSpPr>
      <p:pic>
        <p:nvPicPr>
          <p:cNvPr id="266" name="Google Shape;266;p28"/>
          <p:cNvPicPr preferRelativeResize="0"/>
          <p:nvPr/>
        </p:nvPicPr>
        <p:blipFill rotWithShape="1">
          <a:blip r:embed="rId3">
            <a:alphaModFix/>
          </a:blip>
          <a:srcRect b="0" l="0" r="0" t="0"/>
          <a:stretch/>
        </p:blipFill>
        <p:spPr>
          <a:xfrm>
            <a:off x="-224853" y="0"/>
            <a:ext cx="12095484" cy="7559675"/>
          </a:xfrm>
          <a:prstGeom prst="rect">
            <a:avLst/>
          </a:prstGeom>
          <a:noFill/>
          <a:ln>
            <a:noFill/>
          </a:ln>
        </p:spPr>
      </p:pic>
      <p:sp>
        <p:nvSpPr>
          <p:cNvPr id="267" name="Google Shape;267;p28"/>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bg>
      <p:bgPr>
        <a:solidFill>
          <a:schemeClr val="lt1"/>
        </a:solidFill>
      </p:bgPr>
    </p:bg>
    <p:spTree>
      <p:nvGrpSpPr>
        <p:cNvPr id="272" name="Shape 272"/>
        <p:cNvGrpSpPr/>
        <p:nvPr/>
      </p:nvGrpSpPr>
      <p:grpSpPr>
        <a:xfrm>
          <a:off x="0" y="0"/>
          <a:ext cx="0" cy="0"/>
          <a:chOff x="0" y="0"/>
          <a:chExt cx="0" cy="0"/>
        </a:xfrm>
      </p:grpSpPr>
      <p:pic>
        <p:nvPicPr>
          <p:cNvPr id="273" name="Google Shape;273;p29"/>
          <p:cNvPicPr preferRelativeResize="0"/>
          <p:nvPr/>
        </p:nvPicPr>
        <p:blipFill rotWithShape="1">
          <a:blip r:embed="rId3">
            <a:alphaModFix/>
          </a:blip>
          <a:srcRect b="0" l="0" r="0" t="0"/>
          <a:stretch/>
        </p:blipFill>
        <p:spPr>
          <a:xfrm>
            <a:off x="-224853" y="0"/>
            <a:ext cx="12095484" cy="7559675"/>
          </a:xfrm>
          <a:prstGeom prst="rect">
            <a:avLst/>
          </a:prstGeom>
          <a:noFill/>
          <a:ln>
            <a:noFill/>
          </a:ln>
        </p:spPr>
      </p:pic>
      <p:sp>
        <p:nvSpPr>
          <p:cNvPr id="274" name="Google Shape;274;p29"/>
          <p:cNvSpPr txBox="1"/>
          <p:nvPr>
            <p:ph idx="1" type="body"/>
          </p:nvPr>
        </p:nvSpPr>
        <p:spPr>
          <a:xfrm>
            <a:off x="520700" y="2088900"/>
            <a:ext cx="9505876" cy="4372058"/>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latin typeface="Calibri"/>
                <a:ea typeface="Calibri"/>
                <a:cs typeface="Calibri"/>
                <a:sym typeface="Calibri"/>
              </a:rPr>
              <a:t>Les crises entraînant des déplacements ont </a:t>
            </a:r>
            <a:r>
              <a:rPr b="1" lang="en-GB" sz="2800">
                <a:latin typeface="Calibri"/>
                <a:ea typeface="Calibri"/>
                <a:cs typeface="Calibri"/>
                <a:sym typeface="Calibri"/>
              </a:rPr>
              <a:t>plusieurs causes</a:t>
            </a:r>
            <a:r>
              <a:rPr lang="en-GB" sz="2800">
                <a:latin typeface="Calibri"/>
                <a:ea typeface="Calibri"/>
                <a:cs typeface="Calibri"/>
                <a:sym typeface="Calibri"/>
              </a:rPr>
              <a:t>.</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640"/>
              </a:spcBef>
              <a:spcAft>
                <a:spcPts val="0"/>
              </a:spcAft>
              <a:buClr>
                <a:schemeClr val="dk1"/>
              </a:buClr>
              <a:buSzPts val="2800"/>
              <a:buNone/>
            </a:pPr>
            <a:r>
              <a:rPr b="1" lang="en-GB" sz="2800">
                <a:latin typeface="Calibri"/>
                <a:ea typeface="Calibri"/>
                <a:cs typeface="Calibri"/>
                <a:sym typeface="Calibri"/>
              </a:rPr>
              <a:t>Les camps sont un dernier recours</a:t>
            </a:r>
            <a:r>
              <a:rPr lang="en-GB" sz="2800">
                <a:latin typeface="Calibri"/>
                <a:ea typeface="Calibri"/>
                <a:cs typeface="Calibri"/>
                <a:sym typeface="Calibri"/>
              </a:rPr>
              <a:t> et ne devraient être établis que lorsque aucune autre solution n'est faisable ou préférable. </a:t>
            </a:r>
            <a:r>
              <a:rPr lang="en-GB"/>
              <a:t> </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rPr lang="en-GB" sz="2800">
                <a:latin typeface="Calibri"/>
                <a:ea typeface="Calibri"/>
                <a:cs typeface="Calibri"/>
                <a:sym typeface="Calibri"/>
              </a:rPr>
              <a:t>Ils</a:t>
            </a:r>
            <a:r>
              <a:rPr b="1" lang="en-GB" sz="2800">
                <a:latin typeface="Calibri"/>
                <a:ea typeface="Calibri"/>
                <a:cs typeface="Calibri"/>
                <a:sym typeface="Calibri"/>
              </a:rPr>
              <a:t>ne sont pas une solution permanente viable</a:t>
            </a:r>
            <a:r>
              <a:rPr lang="en-GB" sz="2800">
                <a:latin typeface="Calibri"/>
                <a:ea typeface="Calibri"/>
                <a:cs typeface="Calibri"/>
                <a:sym typeface="Calibri"/>
              </a:rPr>
              <a:t>, mais offrent une solution temporaire pour fournir assistance et protection afin d'assurer les droits humains essentiels des populations déplacées.</a:t>
            </a:r>
            <a:endParaRPr/>
          </a:p>
        </p:txBody>
      </p:sp>
      <p:sp>
        <p:nvSpPr>
          <p:cNvPr id="275" name="Google Shape;275;p29"/>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08" name="Shape 108"/>
        <p:cNvGrpSpPr/>
        <p:nvPr/>
      </p:nvGrpSpPr>
      <p:grpSpPr>
        <a:xfrm>
          <a:off x="0" y="0"/>
          <a:ext cx="0" cy="0"/>
          <a:chOff x="0" y="0"/>
          <a:chExt cx="0" cy="0"/>
        </a:xfrm>
      </p:grpSpPr>
      <p:sp>
        <p:nvSpPr>
          <p:cNvPr id="109" name="Google Shape;109;p12"/>
          <p:cNvSpPr txBox="1"/>
          <p:nvPr>
            <p:ph idx="1" type="body"/>
          </p:nvPr>
        </p:nvSpPr>
        <p:spPr>
          <a:xfrm>
            <a:off x="520700" y="1455821"/>
            <a:ext cx="9433718" cy="5288622"/>
          </a:xfrm>
          <a:prstGeom prst="rect">
            <a:avLst/>
          </a:prstGeom>
          <a:noFill/>
          <a:ln>
            <a:noFill/>
          </a:ln>
        </p:spPr>
        <p:txBody>
          <a:bodyPr anchorCtr="0" anchor="t" bIns="45700" lIns="91425" spcFirstLastPara="1" rIns="91425" wrap="square" tIns="45700">
            <a:noAutofit/>
          </a:bodyPr>
          <a:lstStyle/>
          <a:p>
            <a:pPr indent="-342900" lvl="0" marL="342900" rtl="0" algn="just">
              <a:spcBef>
                <a:spcPts val="0"/>
              </a:spcBef>
              <a:spcAft>
                <a:spcPts val="0"/>
              </a:spcAft>
              <a:buClr>
                <a:srgbClr val="545456"/>
              </a:buClr>
              <a:buSzPts val="2800"/>
              <a:buChar char="•"/>
            </a:pPr>
            <a:r>
              <a:rPr lang="en-GB" sz="2800">
                <a:solidFill>
                  <a:srgbClr val="545456"/>
                </a:solidFill>
                <a:latin typeface="Calibri"/>
                <a:ea typeface="Calibri"/>
                <a:cs typeface="Calibri"/>
                <a:sym typeface="Calibri"/>
              </a:rPr>
              <a:t>Définir la gestion de camp.</a:t>
            </a:r>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Reconnaître la complexité et la diversité du déplacement global.</a:t>
            </a:r>
            <a:endParaRPr sz="2800">
              <a:solidFill>
                <a:srgbClr val="545456"/>
              </a:solidFill>
              <a:latin typeface="Calibri"/>
              <a:ea typeface="Calibri"/>
              <a:cs typeface="Calibri"/>
              <a:sym typeface="Calibri"/>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Réflexion sur comment différents profils de personnes déplacées requièrent une assistance et une protection différentes. </a:t>
            </a:r>
            <a:endParaRPr sz="2800">
              <a:solidFill>
                <a:srgbClr val="545456"/>
              </a:solidFill>
              <a:latin typeface="Calibri"/>
              <a:ea typeface="Calibri"/>
              <a:cs typeface="Calibri"/>
              <a:sym typeface="Calibri"/>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Discuter la terminologie de solutions temporaires et durables pour les personnes et communautés déplacées. </a:t>
            </a:r>
            <a:endParaRPr sz="2800">
              <a:solidFill>
                <a:srgbClr val="545456"/>
              </a:solidFill>
              <a:latin typeface="Calibri"/>
              <a:ea typeface="Calibri"/>
              <a:cs typeface="Calibri"/>
              <a:sym typeface="Calibri"/>
            </a:endParaRPr>
          </a:p>
          <a:p>
            <a:pPr indent="-342900" lvl="0" marL="342900" rtl="0" algn="just">
              <a:spcBef>
                <a:spcPts val="560"/>
              </a:spcBef>
              <a:spcAft>
                <a:spcPts val="0"/>
              </a:spcAft>
              <a:buClr>
                <a:srgbClr val="545456"/>
              </a:buClr>
              <a:buSzPts val="2800"/>
              <a:buChar char="•"/>
            </a:pPr>
            <a:r>
              <a:rPr lang="en-GB" sz="2800">
                <a:solidFill>
                  <a:srgbClr val="545456"/>
                </a:solidFill>
                <a:latin typeface="Calibri"/>
                <a:ea typeface="Calibri"/>
                <a:cs typeface="Calibri"/>
                <a:sym typeface="Calibri"/>
              </a:rPr>
              <a:t>Décrire les différents types d’installations temporaires et les phases du cycle de vie d’un camp.</a:t>
            </a:r>
            <a:endParaRPr sz="2800">
              <a:solidFill>
                <a:srgbClr val="545456"/>
              </a:solidFill>
              <a:latin typeface="Calibri"/>
              <a:ea typeface="Calibri"/>
              <a:cs typeface="Calibri"/>
              <a:sym typeface="Calibri"/>
            </a:endParaRPr>
          </a:p>
          <a:p>
            <a:pPr indent="-292100" lvl="0" marL="474663" rtl="0" algn="just">
              <a:spcBef>
                <a:spcPts val="520"/>
              </a:spcBef>
              <a:spcAft>
                <a:spcPts val="0"/>
              </a:spcAft>
              <a:buClr>
                <a:schemeClr val="dk1"/>
              </a:buClr>
              <a:buSzPts val="2600"/>
              <a:buFont typeface="Arial"/>
              <a:buNone/>
            </a:pPr>
            <a:r>
              <a:t/>
            </a:r>
            <a:endParaRPr sz="2600">
              <a:latin typeface="Calibri"/>
              <a:ea typeface="Calibri"/>
              <a:cs typeface="Calibri"/>
              <a:sym typeface="Calibri"/>
            </a:endParaRPr>
          </a:p>
        </p:txBody>
      </p:sp>
      <p:sp>
        <p:nvSpPr>
          <p:cNvPr id="110" name="Google Shape;110;p1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Objectifs</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80" name="Shape 280"/>
        <p:cNvGrpSpPr/>
        <p:nvPr/>
      </p:nvGrpSpPr>
      <p:grpSpPr>
        <a:xfrm>
          <a:off x="0" y="0"/>
          <a:ext cx="0" cy="0"/>
          <a:chOff x="0" y="0"/>
          <a:chExt cx="0" cy="0"/>
        </a:xfrm>
      </p:grpSpPr>
      <p:sp>
        <p:nvSpPr>
          <p:cNvPr id="281" name="Google Shape;281;p30"/>
          <p:cNvSpPr txBox="1"/>
          <p:nvPr/>
        </p:nvSpPr>
        <p:spPr>
          <a:xfrm>
            <a:off x="1844092" y="2023258"/>
            <a:ext cx="7128793" cy="151383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Solutions temporaires au déplacement</a:t>
            </a:r>
            <a:endParaRPr/>
          </a:p>
        </p:txBody>
      </p:sp>
      <p:grpSp>
        <p:nvGrpSpPr>
          <p:cNvPr id="282" name="Google Shape;282;p30"/>
          <p:cNvGrpSpPr/>
          <p:nvPr/>
        </p:nvGrpSpPr>
        <p:grpSpPr>
          <a:xfrm>
            <a:off x="2753618" y="3649147"/>
            <a:ext cx="5184576" cy="220079"/>
            <a:chOff x="2753618" y="3895361"/>
            <a:chExt cx="5184576" cy="220079"/>
          </a:xfrm>
        </p:grpSpPr>
        <p:pic>
          <p:nvPicPr>
            <p:cNvPr descr="Displaying CCCM letterhead A4.png" id="283" name="Google Shape;283;p30"/>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284" name="Google Shape;284;p30"/>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285" name="Google Shape;285;p30"/>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0" name="Shape 290"/>
        <p:cNvGrpSpPr/>
        <p:nvPr/>
      </p:nvGrpSpPr>
      <p:grpSpPr>
        <a:xfrm>
          <a:off x="0" y="0"/>
          <a:ext cx="0" cy="0"/>
          <a:chOff x="0" y="0"/>
          <a:chExt cx="0" cy="0"/>
        </a:xfrm>
      </p:grpSpPr>
      <p:pic>
        <p:nvPicPr>
          <p:cNvPr id="291" name="Google Shape;291;p31"/>
          <p:cNvPicPr preferRelativeResize="0"/>
          <p:nvPr/>
        </p:nvPicPr>
        <p:blipFill rotWithShape="1">
          <a:blip r:embed="rId3">
            <a:alphaModFix/>
          </a:blip>
          <a:srcRect b="0" l="0" r="0" t="0"/>
          <a:stretch/>
        </p:blipFill>
        <p:spPr>
          <a:xfrm>
            <a:off x="48988" y="816809"/>
            <a:ext cx="10530481" cy="6641121"/>
          </a:xfrm>
          <a:prstGeom prst="rect">
            <a:avLst/>
          </a:prstGeom>
          <a:noFill/>
          <a:ln>
            <a:noFill/>
          </a:ln>
        </p:spPr>
      </p:pic>
      <p:sp>
        <p:nvSpPr>
          <p:cNvPr id="292" name="Google Shape;292;p31"/>
          <p:cNvSpPr txBox="1"/>
          <p:nvPr>
            <p:ph type="title"/>
          </p:nvPr>
        </p:nvSpPr>
        <p:spPr>
          <a:xfrm>
            <a:off x="438111" y="446068"/>
            <a:ext cx="10092371" cy="741482"/>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accent1"/>
              </a:buClr>
              <a:buSzPts val="4000"/>
              <a:buFont typeface="Trebuchet MS"/>
              <a:buNone/>
            </a:pPr>
            <a:r>
              <a:rPr b="1" lang="en-GB"/>
              <a:t>Options d’installation temporaire  </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297" name="Shape 297"/>
        <p:cNvGrpSpPr/>
        <p:nvPr/>
      </p:nvGrpSpPr>
      <p:grpSpPr>
        <a:xfrm>
          <a:off x="0" y="0"/>
          <a:ext cx="0" cy="0"/>
          <a:chOff x="0" y="0"/>
          <a:chExt cx="0" cy="0"/>
        </a:xfrm>
      </p:grpSpPr>
      <p:pic>
        <p:nvPicPr>
          <p:cNvPr id="298" name="Google Shape;298;p32"/>
          <p:cNvPicPr preferRelativeResize="0"/>
          <p:nvPr/>
        </p:nvPicPr>
        <p:blipFill rotWithShape="1">
          <a:blip r:embed="rId3">
            <a:alphaModFix/>
          </a:blip>
          <a:srcRect b="0" l="0" r="0" t="0"/>
          <a:stretch/>
        </p:blipFill>
        <p:spPr>
          <a:xfrm>
            <a:off x="7197344" y="4204238"/>
            <a:ext cx="3007097" cy="2584800"/>
          </a:xfrm>
          <a:prstGeom prst="rect">
            <a:avLst/>
          </a:prstGeom>
          <a:noFill/>
          <a:ln>
            <a:noFill/>
          </a:ln>
        </p:spPr>
      </p:pic>
      <p:pic>
        <p:nvPicPr>
          <p:cNvPr id="299" name="Google Shape;299;p32"/>
          <p:cNvPicPr preferRelativeResize="0"/>
          <p:nvPr/>
        </p:nvPicPr>
        <p:blipFill rotWithShape="1">
          <a:blip r:embed="rId4">
            <a:alphaModFix/>
          </a:blip>
          <a:srcRect b="0" l="0" r="0" t="0"/>
          <a:stretch/>
        </p:blipFill>
        <p:spPr>
          <a:xfrm>
            <a:off x="547694" y="4208349"/>
            <a:ext cx="3013971" cy="2583330"/>
          </a:xfrm>
          <a:prstGeom prst="rect">
            <a:avLst/>
          </a:prstGeom>
          <a:noFill/>
          <a:ln>
            <a:noFill/>
          </a:ln>
        </p:spPr>
      </p:pic>
      <p:pic>
        <p:nvPicPr>
          <p:cNvPr id="300" name="Google Shape;300;p32"/>
          <p:cNvPicPr preferRelativeResize="0"/>
          <p:nvPr/>
        </p:nvPicPr>
        <p:blipFill rotWithShape="1">
          <a:blip r:embed="rId5">
            <a:alphaModFix/>
          </a:blip>
          <a:srcRect b="0" l="0" r="0" t="0"/>
          <a:stretch/>
        </p:blipFill>
        <p:spPr>
          <a:xfrm>
            <a:off x="7197345" y="1318040"/>
            <a:ext cx="3013971" cy="2584800"/>
          </a:xfrm>
          <a:prstGeom prst="rect">
            <a:avLst/>
          </a:prstGeom>
          <a:noFill/>
          <a:ln>
            <a:noFill/>
          </a:ln>
        </p:spPr>
      </p:pic>
      <p:pic>
        <p:nvPicPr>
          <p:cNvPr id="301" name="Google Shape;301;p32"/>
          <p:cNvPicPr preferRelativeResize="0"/>
          <p:nvPr/>
        </p:nvPicPr>
        <p:blipFill rotWithShape="1">
          <a:blip r:embed="rId6">
            <a:alphaModFix/>
          </a:blip>
          <a:srcRect b="0" l="0" r="0" t="-353"/>
          <a:stretch/>
        </p:blipFill>
        <p:spPr>
          <a:xfrm>
            <a:off x="3869082" y="1323621"/>
            <a:ext cx="3013972" cy="2583330"/>
          </a:xfrm>
          <a:prstGeom prst="rect">
            <a:avLst/>
          </a:prstGeom>
          <a:noFill/>
          <a:ln>
            <a:noFill/>
          </a:ln>
        </p:spPr>
      </p:pic>
      <p:pic>
        <p:nvPicPr>
          <p:cNvPr id="302" name="Google Shape;302;p32"/>
          <p:cNvPicPr preferRelativeResize="0"/>
          <p:nvPr/>
        </p:nvPicPr>
        <p:blipFill rotWithShape="1">
          <a:blip r:embed="rId7">
            <a:alphaModFix/>
          </a:blip>
          <a:srcRect b="0" l="0" r="0" t="0"/>
          <a:stretch/>
        </p:blipFill>
        <p:spPr>
          <a:xfrm>
            <a:off x="547694" y="1323621"/>
            <a:ext cx="3013971" cy="2583330"/>
          </a:xfrm>
          <a:prstGeom prst="rect">
            <a:avLst/>
          </a:prstGeom>
          <a:noFill/>
          <a:ln>
            <a:noFill/>
          </a:ln>
        </p:spPr>
      </p:pic>
      <p:sp>
        <p:nvSpPr>
          <p:cNvPr id="303" name="Google Shape;303;p3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Options d'installation</a:t>
            </a:r>
            <a:endParaRPr/>
          </a:p>
        </p:txBody>
      </p:sp>
      <p:sp>
        <p:nvSpPr>
          <p:cNvPr id="304" name="Google Shape;304;p32"/>
          <p:cNvSpPr/>
          <p:nvPr/>
        </p:nvSpPr>
        <p:spPr>
          <a:xfrm>
            <a:off x="547694" y="3131952"/>
            <a:ext cx="3013971" cy="619999"/>
          </a:xfrm>
          <a:custGeom>
            <a:rect b="b" l="l" r="r" t="t"/>
            <a:pathLst>
              <a:path extrusionOk="0" h="619999" w="3013971">
                <a:moveTo>
                  <a:pt x="0" y="0"/>
                </a:moveTo>
                <a:lnTo>
                  <a:pt x="3013971" y="0"/>
                </a:lnTo>
                <a:lnTo>
                  <a:pt x="3013971" y="619999"/>
                </a:lnTo>
                <a:lnTo>
                  <a:pt x="0" y="619999"/>
                </a:lnTo>
                <a:lnTo>
                  <a:pt x="0" y="0"/>
                </a:lnTo>
                <a:close/>
              </a:path>
            </a:pathLst>
          </a:custGeom>
          <a:solidFill>
            <a:srgbClr val="BCCEE5">
              <a:alpha val="40000"/>
            </a:srgbClr>
          </a:solid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800"/>
              <a:buFont typeface="Calibri"/>
              <a:buNone/>
            </a:pPr>
            <a:r>
              <a:rPr lang="en-GB" sz="2800">
                <a:solidFill>
                  <a:schemeClr val="lt1"/>
                </a:solidFill>
                <a:latin typeface="Calibri"/>
                <a:ea typeface="Calibri"/>
                <a:cs typeface="Calibri"/>
                <a:sym typeface="Calibri"/>
              </a:rPr>
              <a:t>Auto-installation urbaine</a:t>
            </a:r>
            <a:endParaRPr/>
          </a:p>
        </p:txBody>
      </p:sp>
      <p:sp>
        <p:nvSpPr>
          <p:cNvPr id="305" name="Google Shape;305;p32"/>
          <p:cNvSpPr/>
          <p:nvPr/>
        </p:nvSpPr>
        <p:spPr>
          <a:xfrm>
            <a:off x="3869083" y="3131952"/>
            <a:ext cx="3013971" cy="619999"/>
          </a:xfrm>
          <a:custGeom>
            <a:rect b="b" l="l" r="r" t="t"/>
            <a:pathLst>
              <a:path extrusionOk="0" h="619999" w="3013971">
                <a:moveTo>
                  <a:pt x="0" y="0"/>
                </a:moveTo>
                <a:lnTo>
                  <a:pt x="3013971" y="0"/>
                </a:lnTo>
                <a:lnTo>
                  <a:pt x="3013971" y="619999"/>
                </a:lnTo>
                <a:lnTo>
                  <a:pt x="0" y="619999"/>
                </a:lnTo>
                <a:lnTo>
                  <a:pt x="0" y="0"/>
                </a:lnTo>
                <a:close/>
              </a:path>
            </a:pathLst>
          </a:custGeom>
          <a:solidFill>
            <a:srgbClr val="BCCEE5">
              <a:alpha val="40000"/>
            </a:srgbClr>
          </a:solid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800"/>
              <a:buFont typeface="Calibri"/>
              <a:buNone/>
            </a:pPr>
            <a:r>
              <a:rPr lang="en-GB" sz="2800">
                <a:solidFill>
                  <a:schemeClr val="lt1"/>
                </a:solidFill>
                <a:latin typeface="Calibri"/>
                <a:ea typeface="Calibri"/>
                <a:cs typeface="Calibri"/>
                <a:sym typeface="Calibri"/>
              </a:rPr>
              <a:t>Auto-installation spontanée</a:t>
            </a:r>
            <a:endParaRPr/>
          </a:p>
        </p:txBody>
      </p:sp>
      <p:sp>
        <p:nvSpPr>
          <p:cNvPr id="306" name="Google Shape;306;p32"/>
          <p:cNvSpPr/>
          <p:nvPr/>
        </p:nvSpPr>
        <p:spPr>
          <a:xfrm>
            <a:off x="7190471" y="3131952"/>
            <a:ext cx="3013971" cy="619999"/>
          </a:xfrm>
          <a:custGeom>
            <a:rect b="b" l="l" r="r" t="t"/>
            <a:pathLst>
              <a:path extrusionOk="0" h="619999" w="3013971">
                <a:moveTo>
                  <a:pt x="0" y="0"/>
                </a:moveTo>
                <a:lnTo>
                  <a:pt x="3013971" y="0"/>
                </a:lnTo>
                <a:lnTo>
                  <a:pt x="3013971" y="619999"/>
                </a:lnTo>
                <a:lnTo>
                  <a:pt x="0" y="619999"/>
                </a:lnTo>
                <a:lnTo>
                  <a:pt x="0" y="0"/>
                </a:lnTo>
                <a:close/>
              </a:path>
            </a:pathLst>
          </a:custGeom>
          <a:solidFill>
            <a:srgbClr val="BCCEE5">
              <a:alpha val="40000"/>
            </a:srgbClr>
          </a:solid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800"/>
              <a:buFont typeface="Calibri"/>
              <a:buNone/>
            </a:pPr>
            <a:r>
              <a:rPr lang="en-GB" sz="2800">
                <a:solidFill>
                  <a:schemeClr val="lt1"/>
                </a:solidFill>
                <a:latin typeface="Calibri"/>
                <a:ea typeface="Calibri"/>
                <a:cs typeface="Calibri"/>
                <a:sym typeface="Calibri"/>
              </a:rPr>
              <a:t>Location d'appartement</a:t>
            </a:r>
            <a:endParaRPr/>
          </a:p>
        </p:txBody>
      </p:sp>
      <p:sp>
        <p:nvSpPr>
          <p:cNvPr id="307" name="Google Shape;307;p32"/>
          <p:cNvSpPr/>
          <p:nvPr/>
        </p:nvSpPr>
        <p:spPr>
          <a:xfrm>
            <a:off x="547694" y="6016680"/>
            <a:ext cx="3013971" cy="619999"/>
          </a:xfrm>
          <a:custGeom>
            <a:rect b="b" l="l" r="r" t="t"/>
            <a:pathLst>
              <a:path extrusionOk="0" h="619999" w="3013971">
                <a:moveTo>
                  <a:pt x="0" y="0"/>
                </a:moveTo>
                <a:lnTo>
                  <a:pt x="3013971" y="0"/>
                </a:lnTo>
                <a:lnTo>
                  <a:pt x="3013971" y="619999"/>
                </a:lnTo>
                <a:lnTo>
                  <a:pt x="0" y="619999"/>
                </a:lnTo>
                <a:lnTo>
                  <a:pt x="0" y="0"/>
                </a:lnTo>
                <a:close/>
              </a:path>
            </a:pathLst>
          </a:custGeom>
          <a:solidFill>
            <a:srgbClr val="BCCEE5">
              <a:alpha val="40000"/>
            </a:srgbClr>
          </a:solid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800"/>
              <a:buFont typeface="Calibri"/>
              <a:buNone/>
            </a:pPr>
            <a:r>
              <a:rPr lang="en-GB" sz="2800">
                <a:solidFill>
                  <a:schemeClr val="lt1"/>
                </a:solidFill>
                <a:latin typeface="Calibri"/>
                <a:ea typeface="Calibri"/>
                <a:cs typeface="Calibri"/>
                <a:sym typeface="Calibri"/>
              </a:rPr>
              <a:t>Centre de transit</a:t>
            </a:r>
            <a:endParaRPr/>
          </a:p>
        </p:txBody>
      </p:sp>
      <p:pic>
        <p:nvPicPr>
          <p:cNvPr id="308" name="Google Shape;308;p32"/>
          <p:cNvPicPr preferRelativeResize="0"/>
          <p:nvPr/>
        </p:nvPicPr>
        <p:blipFill rotWithShape="1">
          <a:blip r:embed="rId8">
            <a:alphaModFix/>
          </a:blip>
          <a:srcRect b="0" l="0" r="0" t="0"/>
          <a:stretch/>
        </p:blipFill>
        <p:spPr>
          <a:xfrm>
            <a:off x="3879615" y="4201286"/>
            <a:ext cx="3013971" cy="2587752"/>
          </a:xfrm>
          <a:prstGeom prst="rect">
            <a:avLst/>
          </a:prstGeom>
          <a:noFill/>
          <a:ln>
            <a:noFill/>
          </a:ln>
        </p:spPr>
      </p:pic>
      <p:sp>
        <p:nvSpPr>
          <p:cNvPr id="309" name="Google Shape;309;p32"/>
          <p:cNvSpPr/>
          <p:nvPr/>
        </p:nvSpPr>
        <p:spPr>
          <a:xfrm>
            <a:off x="3869083" y="6016680"/>
            <a:ext cx="3013971" cy="619999"/>
          </a:xfrm>
          <a:custGeom>
            <a:rect b="b" l="l" r="r" t="t"/>
            <a:pathLst>
              <a:path extrusionOk="0" h="619999" w="3013971">
                <a:moveTo>
                  <a:pt x="0" y="0"/>
                </a:moveTo>
                <a:lnTo>
                  <a:pt x="3013971" y="0"/>
                </a:lnTo>
                <a:lnTo>
                  <a:pt x="3013971" y="619999"/>
                </a:lnTo>
                <a:lnTo>
                  <a:pt x="0" y="619999"/>
                </a:lnTo>
                <a:lnTo>
                  <a:pt x="0" y="0"/>
                </a:lnTo>
                <a:close/>
              </a:path>
            </a:pathLst>
          </a:custGeom>
          <a:solidFill>
            <a:srgbClr val="BCCEE5">
              <a:alpha val="40000"/>
            </a:srgbClr>
          </a:solid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None/>
            </a:pPr>
            <a:r>
              <a:rPr lang="en-GB" sz="2800">
                <a:solidFill>
                  <a:schemeClr val="lt1"/>
                </a:solidFill>
                <a:latin typeface="Calibri"/>
                <a:ea typeface="Calibri"/>
                <a:cs typeface="Calibri"/>
                <a:sym typeface="Calibri"/>
              </a:rPr>
              <a:t>Camp prévu</a:t>
            </a:r>
            <a:endParaRPr/>
          </a:p>
        </p:txBody>
      </p:sp>
      <p:sp>
        <p:nvSpPr>
          <p:cNvPr id="310" name="Google Shape;310;p32"/>
          <p:cNvSpPr/>
          <p:nvPr/>
        </p:nvSpPr>
        <p:spPr>
          <a:xfrm>
            <a:off x="7190471" y="6016680"/>
            <a:ext cx="3013971" cy="619999"/>
          </a:xfrm>
          <a:custGeom>
            <a:rect b="b" l="l" r="r" t="t"/>
            <a:pathLst>
              <a:path extrusionOk="0" h="619999" w="3013971">
                <a:moveTo>
                  <a:pt x="0" y="0"/>
                </a:moveTo>
                <a:lnTo>
                  <a:pt x="3013971" y="0"/>
                </a:lnTo>
                <a:lnTo>
                  <a:pt x="3013971" y="619999"/>
                </a:lnTo>
                <a:lnTo>
                  <a:pt x="0" y="619999"/>
                </a:lnTo>
                <a:lnTo>
                  <a:pt x="0" y="0"/>
                </a:lnTo>
                <a:close/>
              </a:path>
            </a:pathLst>
          </a:custGeom>
          <a:solidFill>
            <a:srgbClr val="BCCEE5">
              <a:alpha val="40000"/>
            </a:srgbClr>
          </a:solidFill>
          <a:ln>
            <a:noFill/>
          </a:ln>
        </p:spPr>
        <p:txBody>
          <a:bodyPr anchorCtr="0" anchor="ctr" bIns="83800" lIns="83800" spcFirstLastPara="1" rIns="83800" wrap="square" tIns="83800">
            <a:noAutofit/>
          </a:bodyPr>
          <a:lstStyle/>
          <a:p>
            <a:pPr indent="0" lvl="0" marL="0" marR="0" rtl="0" algn="ctr">
              <a:lnSpc>
                <a:spcPct val="90000"/>
              </a:lnSpc>
              <a:spcBef>
                <a:spcPts val="0"/>
              </a:spcBef>
              <a:spcAft>
                <a:spcPts val="0"/>
              </a:spcAft>
              <a:buClr>
                <a:schemeClr val="lt1"/>
              </a:buClr>
              <a:buSzPts val="2800"/>
              <a:buFont typeface="Calibri"/>
              <a:buNone/>
            </a:pPr>
            <a:r>
              <a:rPr lang="en-GB" sz="2800">
                <a:solidFill>
                  <a:schemeClr val="lt1"/>
                </a:solidFill>
                <a:latin typeface="Calibri"/>
                <a:ea typeface="Calibri"/>
                <a:cs typeface="Calibri"/>
                <a:sym typeface="Calibri"/>
              </a:rPr>
              <a:t>Famille d'accueil</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15" name="Shape 315"/>
        <p:cNvGrpSpPr/>
        <p:nvPr/>
      </p:nvGrpSpPr>
      <p:grpSpPr>
        <a:xfrm>
          <a:off x="0" y="0"/>
          <a:ext cx="0" cy="0"/>
          <a:chOff x="0" y="0"/>
          <a:chExt cx="0" cy="0"/>
        </a:xfrm>
      </p:grpSpPr>
      <p:sp>
        <p:nvSpPr>
          <p:cNvPr id="316" name="Google Shape;316;p33"/>
          <p:cNvSpPr txBox="1"/>
          <p:nvPr>
            <p:ph idx="1" type="body"/>
          </p:nvPr>
        </p:nvSpPr>
        <p:spPr>
          <a:xfrm>
            <a:off x="520700" y="2834800"/>
            <a:ext cx="9721850" cy="1890075"/>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rgbClr val="545456"/>
              </a:buClr>
              <a:buSzPts val="2800"/>
              <a:buNone/>
            </a:pPr>
            <a:r>
              <a:rPr lang="en-GB" sz="2800">
                <a:solidFill>
                  <a:srgbClr val="545456"/>
                </a:solidFill>
                <a:latin typeface="Calibri"/>
                <a:ea typeface="Calibri"/>
                <a:cs typeface="Calibri"/>
                <a:sym typeface="Calibri"/>
              </a:rPr>
              <a:t>Les types d'installations où les communautés déplacées peuvent chercher une assistance et une protection temporaires prennent une </a:t>
            </a:r>
            <a:r>
              <a:rPr b="1" lang="en-GB" sz="2800">
                <a:solidFill>
                  <a:srgbClr val="545456"/>
                </a:solidFill>
                <a:latin typeface="Calibri"/>
                <a:ea typeface="Calibri"/>
                <a:cs typeface="Calibri"/>
                <a:sym typeface="Calibri"/>
              </a:rPr>
              <a:t>variété de formes </a:t>
            </a:r>
            <a:r>
              <a:rPr lang="en-GB" sz="2800">
                <a:solidFill>
                  <a:srgbClr val="545456"/>
                </a:solidFill>
                <a:latin typeface="Calibri"/>
                <a:ea typeface="Calibri"/>
                <a:cs typeface="Calibri"/>
                <a:sym typeface="Calibri"/>
              </a:rPr>
              <a:t>et peuvent avoir un impact sur la qualité de vie (dignité) durant le déplacement.</a:t>
            </a:r>
            <a:endParaRPr sz="2800">
              <a:solidFill>
                <a:srgbClr val="545456"/>
              </a:solidFill>
              <a:latin typeface="Calibri"/>
              <a:ea typeface="Calibri"/>
              <a:cs typeface="Calibri"/>
              <a:sym typeface="Calibri"/>
            </a:endParaRPr>
          </a:p>
        </p:txBody>
      </p:sp>
      <p:pic>
        <p:nvPicPr>
          <p:cNvPr id="317" name="Google Shape;317;p33"/>
          <p:cNvPicPr preferRelativeResize="0"/>
          <p:nvPr/>
        </p:nvPicPr>
        <p:blipFill rotWithShape="1">
          <a:blip r:embed="rId3">
            <a:alphaModFix/>
          </a:blip>
          <a:srcRect b="0" l="0" r="0" t="0"/>
          <a:stretch/>
        </p:blipFill>
        <p:spPr>
          <a:xfrm>
            <a:off x="0" y="0"/>
            <a:ext cx="10691813" cy="8018858"/>
          </a:xfrm>
          <a:prstGeom prst="rect">
            <a:avLst/>
          </a:prstGeom>
          <a:noFill/>
          <a:ln>
            <a:noFill/>
          </a:ln>
        </p:spPr>
      </p:pic>
      <p:sp>
        <p:nvSpPr>
          <p:cNvPr id="318" name="Google Shape;318;p33"/>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317"/>
                                        </p:tgtEl>
                                      </p:cBhvr>
                                    </p:animEffect>
                                    <p:set>
                                      <p:cBhvr>
                                        <p:cTn dur="1" fill="hold">
                                          <p:stCondLst>
                                            <p:cond delay="1000"/>
                                          </p:stCondLst>
                                        </p:cTn>
                                        <p:tgtEl>
                                          <p:spTgt spid="317"/>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23" name="Shape 323"/>
        <p:cNvGrpSpPr/>
        <p:nvPr/>
      </p:nvGrpSpPr>
      <p:grpSpPr>
        <a:xfrm>
          <a:off x="0" y="0"/>
          <a:ext cx="0" cy="0"/>
          <a:chOff x="0" y="0"/>
          <a:chExt cx="0" cy="0"/>
        </a:xfrm>
      </p:grpSpPr>
      <p:pic>
        <p:nvPicPr>
          <p:cNvPr id="324" name="Google Shape;324;p34"/>
          <p:cNvPicPr preferRelativeResize="0"/>
          <p:nvPr>
            <p:ph idx="1" type="body"/>
          </p:nvPr>
        </p:nvPicPr>
        <p:blipFill rotWithShape="1">
          <a:blip r:embed="rId3">
            <a:alphaModFix/>
          </a:blip>
          <a:srcRect b="0" l="0" r="0" t="0"/>
          <a:stretch/>
        </p:blipFill>
        <p:spPr>
          <a:xfrm>
            <a:off x="-643029" y="22006"/>
            <a:ext cx="11334841" cy="7537669"/>
          </a:xfrm>
          <a:prstGeom prst="rect">
            <a:avLst/>
          </a:prstGeom>
          <a:noFill/>
          <a:ln>
            <a:noFill/>
          </a:ln>
        </p:spPr>
      </p:pic>
      <p:sp>
        <p:nvSpPr>
          <p:cNvPr id="325" name="Google Shape;325;p34"/>
          <p:cNvSpPr txBox="1"/>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2A87C8"/>
              </a:buClr>
              <a:buSzPts val="4000"/>
              <a:buFont typeface="Calibri"/>
              <a:buNone/>
            </a:pPr>
            <a:r>
              <a:rPr b="1" lang="en-GB" sz="4000">
                <a:solidFill>
                  <a:srgbClr val="2A87C8"/>
                </a:solidFill>
                <a:latin typeface="Calibri"/>
                <a:ea typeface="Calibri"/>
                <a:cs typeface="Calibri"/>
                <a:sym typeface="Calibri"/>
              </a:rPr>
              <a:t>Déplacement et violences sexistes</a:t>
            </a:r>
            <a:r>
              <a:rPr lang="en-GB" sz="4000">
                <a:solidFill>
                  <a:schemeClr val="accent1"/>
                </a:solidFill>
                <a:latin typeface="Trebuchet MS"/>
                <a:ea typeface="Trebuchet MS"/>
                <a:cs typeface="Trebuchet MS"/>
                <a:sym typeface="Trebuchet MS"/>
              </a:rPr>
              <a:t> </a:t>
            </a:r>
            <a:endParaRPr/>
          </a:p>
        </p:txBody>
      </p:sp>
      <p:sp>
        <p:nvSpPr>
          <p:cNvPr id="326" name="Google Shape;326;p34"/>
          <p:cNvSpPr/>
          <p:nvPr/>
        </p:nvSpPr>
        <p:spPr>
          <a:xfrm>
            <a:off x="438111" y="2863925"/>
            <a:ext cx="2967214" cy="1808283"/>
          </a:xfrm>
          <a:prstGeom prst="rect">
            <a:avLst/>
          </a:prstGeom>
          <a:solidFill>
            <a:schemeClr val="dk1">
              <a:alpha val="60000"/>
            </a:schemeClr>
          </a:solid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GB" sz="2800">
                <a:solidFill>
                  <a:schemeClr val="lt1"/>
                </a:solidFill>
                <a:latin typeface="Calibri"/>
                <a:ea typeface="Calibri"/>
                <a:cs typeface="Calibri"/>
                <a:sym typeface="Calibri"/>
              </a:rPr>
              <a:t>"Imaginez que..."</a:t>
            </a:r>
            <a:endParaRPr sz="2800">
              <a:solidFill>
                <a:schemeClr val="lt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1" name="Shape 331"/>
        <p:cNvGrpSpPr/>
        <p:nvPr/>
      </p:nvGrpSpPr>
      <p:grpSpPr>
        <a:xfrm>
          <a:off x="0" y="0"/>
          <a:ext cx="0" cy="0"/>
          <a:chOff x="0" y="0"/>
          <a:chExt cx="0" cy="0"/>
        </a:xfrm>
      </p:grpSpPr>
      <p:pic>
        <p:nvPicPr>
          <p:cNvPr id="332" name="Google Shape;332;p35"/>
          <p:cNvPicPr preferRelativeResize="0"/>
          <p:nvPr/>
        </p:nvPicPr>
        <p:blipFill rotWithShape="1">
          <a:blip r:embed="rId3">
            <a:alphaModFix/>
          </a:blip>
          <a:srcRect b="0" l="0" r="0" t="0"/>
          <a:stretch/>
        </p:blipFill>
        <p:spPr>
          <a:xfrm>
            <a:off x="0" y="0"/>
            <a:ext cx="11340306" cy="7560204"/>
          </a:xfrm>
          <a:prstGeom prst="rect">
            <a:avLst/>
          </a:prstGeom>
          <a:noFill/>
          <a:ln>
            <a:noFill/>
          </a:ln>
        </p:spPr>
      </p:pic>
      <p:sp>
        <p:nvSpPr>
          <p:cNvPr id="333" name="Google Shape;333;p35"/>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2800"/>
              <a:buNone/>
            </a:pPr>
            <a:r>
              <a:t/>
            </a:r>
            <a:endParaRPr sz="2800">
              <a:latin typeface="Calibri"/>
              <a:ea typeface="Calibri"/>
              <a:cs typeface="Calibri"/>
              <a:sym typeface="Calibri"/>
            </a:endParaRPr>
          </a:p>
          <a:p>
            <a:pPr indent="-139700" lvl="0" marL="342900" rtl="0" algn="just">
              <a:spcBef>
                <a:spcPts val="640"/>
              </a:spcBef>
              <a:spcAft>
                <a:spcPts val="0"/>
              </a:spcAft>
              <a:buClr>
                <a:schemeClr val="dk1"/>
              </a:buClr>
              <a:buSzPts val="3200"/>
              <a:buNone/>
            </a:pPr>
            <a:r>
              <a:t/>
            </a:r>
            <a:endParaRPr>
              <a:latin typeface="Calibri"/>
              <a:ea typeface="Calibri"/>
              <a:cs typeface="Calibri"/>
              <a:sym typeface="Calibri"/>
            </a:endParaRPr>
          </a:p>
        </p:txBody>
      </p:sp>
      <p:sp>
        <p:nvSpPr>
          <p:cNvPr id="334" name="Google Shape;334;p35"/>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39" name="Shape 339"/>
        <p:cNvGrpSpPr/>
        <p:nvPr/>
      </p:nvGrpSpPr>
      <p:grpSpPr>
        <a:xfrm>
          <a:off x="0" y="0"/>
          <a:ext cx="0" cy="0"/>
          <a:chOff x="0" y="0"/>
          <a:chExt cx="0" cy="0"/>
        </a:xfrm>
      </p:grpSpPr>
      <p:pic>
        <p:nvPicPr>
          <p:cNvPr id="340" name="Google Shape;340;p36"/>
          <p:cNvPicPr preferRelativeResize="0"/>
          <p:nvPr/>
        </p:nvPicPr>
        <p:blipFill rotWithShape="1">
          <a:blip r:embed="rId3">
            <a:alphaModFix/>
          </a:blip>
          <a:srcRect b="0" l="0" r="0" t="0"/>
          <a:stretch/>
        </p:blipFill>
        <p:spPr>
          <a:xfrm>
            <a:off x="0" y="0"/>
            <a:ext cx="11340306" cy="7560204"/>
          </a:xfrm>
          <a:prstGeom prst="rect">
            <a:avLst/>
          </a:prstGeom>
          <a:noFill/>
          <a:ln>
            <a:noFill/>
          </a:ln>
        </p:spPr>
      </p:pic>
      <p:sp>
        <p:nvSpPr>
          <p:cNvPr id="341" name="Google Shape;341;p36"/>
          <p:cNvSpPr txBox="1"/>
          <p:nvPr>
            <p:ph idx="1" type="body"/>
          </p:nvPr>
        </p:nvSpPr>
        <p:spPr>
          <a:xfrm>
            <a:off x="438111" y="1588167"/>
            <a:ext cx="9876347" cy="5474369"/>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500">
                <a:latin typeface="Calibri"/>
                <a:ea typeface="Calibri"/>
                <a:cs typeface="Calibri"/>
                <a:sym typeface="Calibri"/>
              </a:rPr>
              <a:t>Lors de crises humanitaires, les personnes qui sont déjà vulnérables aux violences et à l'exploitation en raison </a:t>
            </a:r>
            <a:r>
              <a:rPr b="1" lang="en-GB" sz="2500">
                <a:latin typeface="Calibri"/>
                <a:ea typeface="Calibri"/>
                <a:cs typeface="Calibri"/>
                <a:sym typeface="Calibri"/>
              </a:rPr>
              <a:t>d'inégalités préexistantes</a:t>
            </a:r>
            <a:r>
              <a:rPr lang="en-GB" sz="2500">
                <a:latin typeface="Calibri"/>
                <a:ea typeface="Calibri"/>
                <a:cs typeface="Calibri"/>
                <a:sym typeface="Calibri"/>
              </a:rPr>
              <a:t> se retrouvent souvent encore plus vulnérables. Par conséquent, des formes de </a:t>
            </a:r>
            <a:r>
              <a:rPr b="1" lang="en-GB" sz="2500">
                <a:latin typeface="Calibri"/>
                <a:ea typeface="Calibri"/>
                <a:cs typeface="Calibri"/>
                <a:sym typeface="Calibri"/>
              </a:rPr>
              <a:t>violences sexistes</a:t>
            </a:r>
            <a:r>
              <a:rPr lang="en-GB" sz="2500">
                <a:latin typeface="Calibri"/>
                <a:ea typeface="Calibri"/>
                <a:cs typeface="Calibri"/>
                <a:sym typeface="Calibri"/>
              </a:rPr>
              <a:t> sont souvent plus susceptibles d'avoir lieu dans un contexte de déplacement, et affectent de façon disproportionnée les femmes, adolescents et enfants. </a:t>
            </a:r>
            <a:endParaRPr sz="2500"/>
          </a:p>
          <a:p>
            <a:pPr indent="0" lvl="0" marL="0" rtl="0" algn="just">
              <a:spcBef>
                <a:spcPts val="560"/>
              </a:spcBef>
              <a:spcAft>
                <a:spcPts val="0"/>
              </a:spcAft>
              <a:buClr>
                <a:schemeClr val="dk1"/>
              </a:buClr>
              <a:buSzPts val="2800"/>
              <a:buNone/>
            </a:pPr>
            <a:r>
              <a:t/>
            </a:r>
            <a:endParaRPr sz="2500">
              <a:latin typeface="Calibri"/>
              <a:ea typeface="Calibri"/>
              <a:cs typeface="Calibri"/>
              <a:sym typeface="Calibri"/>
            </a:endParaRPr>
          </a:p>
          <a:p>
            <a:pPr indent="0" lvl="0" marL="0" rtl="0" algn="just">
              <a:spcBef>
                <a:spcPts val="560"/>
              </a:spcBef>
              <a:spcAft>
                <a:spcPts val="0"/>
              </a:spcAft>
              <a:buClr>
                <a:schemeClr val="dk1"/>
              </a:buClr>
              <a:buSzPts val="2800"/>
              <a:buNone/>
            </a:pPr>
            <a:r>
              <a:rPr lang="en-GB" sz="2500">
                <a:latin typeface="Calibri"/>
                <a:ea typeface="Calibri"/>
                <a:cs typeface="Calibri"/>
                <a:sym typeface="Calibri"/>
              </a:rPr>
              <a:t>Les violences sexistes existent dans le monde entier et dans un éventail de contextes. Les situations de déplacement augmentent souvent les risques de violences sexistes puisque </a:t>
            </a:r>
            <a:r>
              <a:rPr b="1" lang="en-GB" sz="2500">
                <a:latin typeface="Calibri"/>
                <a:ea typeface="Calibri"/>
                <a:cs typeface="Calibri"/>
                <a:sym typeface="Calibri"/>
              </a:rPr>
              <a:t>les mécanismes de protection communautaire se voient affaiblis ou détruits.</a:t>
            </a:r>
            <a:r>
              <a:rPr lang="en-GB" sz="2500">
                <a:latin typeface="Calibri"/>
                <a:ea typeface="Calibri"/>
                <a:cs typeface="Calibri"/>
                <a:sym typeface="Calibri"/>
              </a:rPr>
              <a:t> Les sites de déplacement, au lieu d'apporter un environnement sûr à leurs résidents, peuvent parfois accroître l'exposition à la violence.</a:t>
            </a:r>
            <a:endParaRPr sz="2500"/>
          </a:p>
          <a:p>
            <a:pPr indent="-139700" lvl="0" marL="342900" rtl="0" algn="just">
              <a:spcBef>
                <a:spcPts val="640"/>
              </a:spcBef>
              <a:spcAft>
                <a:spcPts val="0"/>
              </a:spcAft>
              <a:buClr>
                <a:schemeClr val="dk1"/>
              </a:buClr>
              <a:buSzPts val="3200"/>
              <a:buNone/>
            </a:pPr>
            <a:r>
              <a:t/>
            </a:r>
            <a:endParaRPr>
              <a:latin typeface="Calibri"/>
              <a:ea typeface="Calibri"/>
              <a:cs typeface="Calibri"/>
              <a:sym typeface="Calibri"/>
            </a:endParaRPr>
          </a:p>
        </p:txBody>
      </p:sp>
      <p:sp>
        <p:nvSpPr>
          <p:cNvPr id="342" name="Google Shape;342;p36"/>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47" name="Shape 347"/>
        <p:cNvGrpSpPr/>
        <p:nvPr/>
      </p:nvGrpSpPr>
      <p:grpSpPr>
        <a:xfrm>
          <a:off x="0" y="0"/>
          <a:ext cx="0" cy="0"/>
          <a:chOff x="0" y="0"/>
          <a:chExt cx="0" cy="0"/>
        </a:xfrm>
      </p:grpSpPr>
      <p:sp>
        <p:nvSpPr>
          <p:cNvPr id="348" name="Google Shape;348;p37"/>
          <p:cNvSpPr txBox="1"/>
          <p:nvPr>
            <p:ph idx="1" type="body"/>
          </p:nvPr>
        </p:nvSpPr>
        <p:spPr>
          <a:xfrm>
            <a:off x="520700" y="2149555"/>
            <a:ext cx="9434389" cy="4582380"/>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rgbClr val="545456"/>
              </a:buClr>
              <a:buSzPts val="2800"/>
              <a:buNone/>
            </a:pPr>
            <a:r>
              <a:rPr lang="en-GB" sz="2800">
                <a:solidFill>
                  <a:srgbClr val="545456"/>
                </a:solidFill>
                <a:latin typeface="Calibri"/>
                <a:ea typeface="Calibri"/>
                <a:cs typeface="Calibri"/>
                <a:sym typeface="Calibri"/>
              </a:rPr>
              <a:t>Que devrait proposer ce site pour répondre aux besoins des différents groupes d'âge et genres qui y vivent ? </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0" marL="0" rtl="0" algn="just">
              <a:spcBef>
                <a:spcPts val="560"/>
              </a:spcBef>
              <a:spcAft>
                <a:spcPts val="0"/>
              </a:spcAft>
              <a:buClr>
                <a:srgbClr val="545456"/>
              </a:buClr>
              <a:buSzPts val="2800"/>
              <a:buNone/>
            </a:pPr>
            <a:r>
              <a:rPr lang="en-GB" sz="2800">
                <a:solidFill>
                  <a:srgbClr val="545456"/>
                </a:solidFill>
                <a:latin typeface="Calibri"/>
                <a:ea typeface="Calibri"/>
                <a:cs typeface="Calibri"/>
                <a:sym typeface="Calibri"/>
              </a:rPr>
              <a:t>Quels types d'assistance, de protection et de services sont nécessaires pour que les femmes, hommes, adolescents et jeunes enfants puissent avoir accès à leurs droits en fonction de leur situation ? </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a:p>
            <a:pPr indent="0" lvl="0" marL="0" rtl="0" algn="just">
              <a:spcBef>
                <a:spcPts val="560"/>
              </a:spcBef>
              <a:spcAft>
                <a:spcPts val="0"/>
              </a:spcAft>
              <a:buClr>
                <a:srgbClr val="545456"/>
              </a:buClr>
              <a:buSzPts val="2800"/>
              <a:buNone/>
            </a:pPr>
            <a:r>
              <a:rPr lang="en-GB" sz="2800">
                <a:solidFill>
                  <a:srgbClr val="545456"/>
                </a:solidFill>
                <a:latin typeface="Calibri"/>
                <a:ea typeface="Calibri"/>
                <a:cs typeface="Calibri"/>
                <a:sym typeface="Calibri"/>
              </a:rPr>
              <a:t>Sur quels atouts communautaires pourraient s'appuyer l'intervention humanitaire ?</a:t>
            </a:r>
            <a:endParaRPr/>
          </a:p>
          <a:p>
            <a:pPr indent="0" lvl="0" marL="0" rtl="0" algn="just">
              <a:spcBef>
                <a:spcPts val="560"/>
              </a:spcBef>
              <a:spcAft>
                <a:spcPts val="0"/>
              </a:spcAft>
              <a:buClr>
                <a:schemeClr val="dk1"/>
              </a:buClr>
              <a:buSzPts val="2800"/>
              <a:buNone/>
            </a:pPr>
            <a:r>
              <a:t/>
            </a:r>
            <a:endParaRPr sz="2800">
              <a:solidFill>
                <a:srgbClr val="545456"/>
              </a:solidFill>
              <a:latin typeface="Calibri"/>
              <a:ea typeface="Calibri"/>
              <a:cs typeface="Calibri"/>
              <a:sym typeface="Calibri"/>
            </a:endParaRPr>
          </a:p>
        </p:txBody>
      </p:sp>
      <p:sp>
        <p:nvSpPr>
          <p:cNvPr id="349" name="Google Shape;349;p37"/>
          <p:cNvSpPr txBox="1"/>
          <p:nvPr/>
        </p:nvSpPr>
        <p:spPr>
          <a:xfrm>
            <a:off x="407732" y="358772"/>
            <a:ext cx="9876347" cy="1489483"/>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2A87C8"/>
              </a:buClr>
              <a:buSzPts val="4000"/>
              <a:buFont typeface="Calibri"/>
              <a:buNone/>
            </a:pPr>
            <a:r>
              <a:rPr b="1" lang="en-GB" sz="4000">
                <a:solidFill>
                  <a:srgbClr val="2A87C8"/>
                </a:solidFill>
                <a:latin typeface="Calibri"/>
                <a:ea typeface="Calibri"/>
                <a:cs typeface="Calibri"/>
                <a:sym typeface="Calibri"/>
              </a:rPr>
              <a:t>Travail de groupe	</a:t>
            </a:r>
            <a:r>
              <a:rPr lang="en-GB" sz="4000">
                <a:solidFill>
                  <a:srgbClr val="2A87C8"/>
                </a:solidFill>
                <a:latin typeface="Calibri"/>
                <a:ea typeface="Calibri"/>
                <a:cs typeface="Calibri"/>
                <a:sym typeface="Calibri"/>
              </a:rPr>
              <a:t>Questions à discuter</a:t>
            </a:r>
            <a:r>
              <a:rPr lang="en-GB" sz="4000">
                <a:solidFill>
                  <a:schemeClr val="accent1"/>
                </a:solidFill>
                <a:latin typeface="Trebuchet MS"/>
                <a:ea typeface="Trebuchet MS"/>
                <a:cs typeface="Trebuchet MS"/>
                <a:sym typeface="Trebuchet MS"/>
              </a:rPr>
              <a:t> </a:t>
            </a:r>
            <a:endParaRPr sz="2800">
              <a:solidFill>
                <a:srgbClr val="2A87C8"/>
              </a:solidFill>
              <a:latin typeface="Calibri"/>
              <a:ea typeface="Calibri"/>
              <a:cs typeface="Calibri"/>
              <a:sym typeface="Calibri"/>
            </a:endParaRPr>
          </a:p>
        </p:txBody>
      </p:sp>
      <p:pic>
        <p:nvPicPr>
          <p:cNvPr descr="group work logo.png" id="350" name="Google Shape;350;p37"/>
          <p:cNvPicPr preferRelativeResize="0"/>
          <p:nvPr/>
        </p:nvPicPr>
        <p:blipFill rotWithShape="1">
          <a:blip r:embed="rId3">
            <a:alphaModFix/>
          </a:blip>
          <a:srcRect b="0" l="0" r="0" t="0"/>
          <a:stretch/>
        </p:blipFill>
        <p:spPr>
          <a:xfrm>
            <a:off x="8735438" y="334727"/>
            <a:ext cx="1507112" cy="1363875"/>
          </a:xfrm>
          <a:prstGeom prst="rect">
            <a:avLst/>
          </a:prstGeom>
          <a:noFill/>
          <a:ln>
            <a:noFill/>
          </a:ln>
        </p:spPr>
      </p:pic>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55" name="Shape 355"/>
        <p:cNvGrpSpPr/>
        <p:nvPr/>
      </p:nvGrpSpPr>
      <p:grpSpPr>
        <a:xfrm>
          <a:off x="0" y="0"/>
          <a:ext cx="0" cy="0"/>
          <a:chOff x="0" y="0"/>
          <a:chExt cx="0" cy="0"/>
        </a:xfrm>
      </p:grpSpPr>
      <p:pic>
        <p:nvPicPr>
          <p:cNvPr id="356" name="Google Shape;356;p38"/>
          <p:cNvPicPr preferRelativeResize="0"/>
          <p:nvPr/>
        </p:nvPicPr>
        <p:blipFill rotWithShape="1">
          <a:blip r:embed="rId3">
            <a:alphaModFix/>
          </a:blip>
          <a:srcRect b="0" l="0" r="0" t="0"/>
          <a:stretch/>
        </p:blipFill>
        <p:spPr>
          <a:xfrm>
            <a:off x="-1" y="-227488"/>
            <a:ext cx="10691813" cy="8014650"/>
          </a:xfrm>
          <a:prstGeom prst="rect">
            <a:avLst/>
          </a:prstGeom>
          <a:noFill/>
          <a:ln>
            <a:noFill/>
          </a:ln>
        </p:spPr>
      </p:pic>
      <p:sp>
        <p:nvSpPr>
          <p:cNvPr id="357" name="Google Shape;357;p38"/>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4000"/>
              <a:buFont typeface="Trebuchet MS"/>
              <a:buNone/>
            </a:pPr>
            <a:r>
              <a:rPr lang="en-GB">
                <a:solidFill>
                  <a:srgbClr val="545456"/>
                </a:solidFill>
              </a:rPr>
              <a:t>Message clé</a:t>
            </a:r>
            <a:endParaRPr/>
          </a:p>
        </p:txBody>
      </p:sp>
      <p:sp>
        <p:nvSpPr>
          <p:cNvPr id="358" name="Google Shape;358;p38"/>
          <p:cNvSpPr txBox="1"/>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2A87C8"/>
              </a:buClr>
              <a:buSzPts val="4000"/>
              <a:buFont typeface="Calibri"/>
              <a:buNone/>
            </a:pPr>
            <a:r>
              <a:rPr b="1" lang="en-GB" sz="4000">
                <a:solidFill>
                  <a:srgbClr val="2A87C8"/>
                </a:solidFill>
                <a:latin typeface="Calibri"/>
                <a:ea typeface="Calibri"/>
                <a:cs typeface="Calibri"/>
                <a:sym typeface="Calibri"/>
              </a:rPr>
              <a:t>    Message clé                      </a:t>
            </a:r>
            <a:endParaRPr/>
          </a:p>
        </p:txBody>
      </p:sp>
      <p:sp>
        <p:nvSpPr>
          <p:cNvPr id="359" name="Google Shape;359;p38"/>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chemeClr val="dk1"/>
              </a:buClr>
              <a:buSzPts val="3200"/>
              <a:buNone/>
            </a:pPr>
            <a:r>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64" name="Shape 364"/>
        <p:cNvGrpSpPr/>
        <p:nvPr/>
      </p:nvGrpSpPr>
      <p:grpSpPr>
        <a:xfrm>
          <a:off x="0" y="0"/>
          <a:ext cx="0" cy="0"/>
          <a:chOff x="0" y="0"/>
          <a:chExt cx="0" cy="0"/>
        </a:xfrm>
      </p:grpSpPr>
      <p:pic>
        <p:nvPicPr>
          <p:cNvPr id="365" name="Google Shape;365;p39"/>
          <p:cNvPicPr preferRelativeResize="0"/>
          <p:nvPr/>
        </p:nvPicPr>
        <p:blipFill rotWithShape="1">
          <a:blip r:embed="rId3">
            <a:alphaModFix/>
          </a:blip>
          <a:srcRect b="0" l="0" r="0" t="0"/>
          <a:stretch/>
        </p:blipFill>
        <p:spPr>
          <a:xfrm>
            <a:off x="-1" y="-227488"/>
            <a:ext cx="10691813" cy="8014650"/>
          </a:xfrm>
          <a:prstGeom prst="rect">
            <a:avLst/>
          </a:prstGeom>
          <a:noFill/>
          <a:ln>
            <a:noFill/>
          </a:ln>
        </p:spPr>
      </p:pic>
      <p:sp>
        <p:nvSpPr>
          <p:cNvPr id="366" name="Google Shape;366;p39"/>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545456"/>
              </a:buClr>
              <a:buSzPts val="4000"/>
              <a:buFont typeface="Trebuchet MS"/>
              <a:buNone/>
            </a:pPr>
            <a:r>
              <a:rPr lang="en-GB">
                <a:solidFill>
                  <a:srgbClr val="545456"/>
                </a:solidFill>
              </a:rPr>
              <a:t>Message clé</a:t>
            </a:r>
            <a:endParaRPr/>
          </a:p>
        </p:txBody>
      </p:sp>
      <p:sp>
        <p:nvSpPr>
          <p:cNvPr id="367" name="Google Shape;367;p39"/>
          <p:cNvSpPr txBox="1"/>
          <p:nvPr>
            <p:ph idx="1" type="body"/>
          </p:nvPr>
        </p:nvSpPr>
        <p:spPr>
          <a:xfrm>
            <a:off x="520700" y="1540041"/>
            <a:ext cx="9434389" cy="4980399"/>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800">
                <a:latin typeface="Calibri"/>
                <a:ea typeface="Calibri"/>
                <a:cs typeface="Calibri"/>
                <a:sym typeface="Calibri"/>
              </a:rPr>
              <a:t>La </a:t>
            </a:r>
            <a:r>
              <a:rPr b="1" lang="en-GB" sz="2800">
                <a:latin typeface="Calibri"/>
                <a:ea typeface="Calibri"/>
                <a:cs typeface="Calibri"/>
                <a:sym typeface="Calibri"/>
              </a:rPr>
              <a:t>manière dont un site de déplacement est installé et géré </a:t>
            </a:r>
            <a:r>
              <a:rPr lang="en-GB" sz="2800">
                <a:latin typeface="Calibri"/>
                <a:ea typeface="Calibri"/>
                <a:cs typeface="Calibri"/>
                <a:sym typeface="Calibri"/>
              </a:rPr>
              <a:t>affecte la capacité de récupération des résidents après une catastrophe. </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0" lvl="0" marL="0" rtl="0" algn="just">
              <a:spcBef>
                <a:spcPts val="560"/>
              </a:spcBef>
              <a:spcAft>
                <a:spcPts val="0"/>
              </a:spcAft>
              <a:buClr>
                <a:schemeClr val="dk1"/>
              </a:buClr>
              <a:buSzPts val="2800"/>
              <a:buNone/>
            </a:pPr>
            <a:r>
              <a:rPr b="1" lang="en-GB" sz="2800">
                <a:latin typeface="Calibri"/>
                <a:ea typeface="Calibri"/>
                <a:cs typeface="Calibri"/>
                <a:sym typeface="Calibri"/>
              </a:rPr>
              <a:t>L'emplacement, la taille, la conception et la durée du camp </a:t>
            </a:r>
            <a:r>
              <a:rPr lang="en-GB" sz="2800">
                <a:latin typeface="Calibri"/>
                <a:ea typeface="Calibri"/>
                <a:cs typeface="Calibri"/>
                <a:sym typeface="Calibri"/>
              </a:rPr>
              <a:t>dépendent du contexte. L'emplacement d'un camp et </a:t>
            </a:r>
            <a:r>
              <a:rPr b="1" lang="en-GB" sz="2800">
                <a:latin typeface="Calibri"/>
                <a:ea typeface="Calibri"/>
                <a:cs typeface="Calibri"/>
                <a:sym typeface="Calibri"/>
              </a:rPr>
              <a:t>la manière dont </a:t>
            </a:r>
            <a:r>
              <a:rPr lang="en-GB" sz="2800">
                <a:latin typeface="Calibri"/>
                <a:ea typeface="Calibri"/>
                <a:cs typeface="Calibri"/>
                <a:sym typeface="Calibri"/>
              </a:rPr>
              <a:t>il est planifié et géré peuvent avoir un impact significatif sur la protection et l'accès à l'assistance des résidents.</a:t>
            </a:r>
            <a:endParaRPr sz="2800">
              <a:latin typeface="Calibri"/>
              <a:ea typeface="Calibri"/>
              <a:cs typeface="Calibri"/>
              <a:sym typeface="Calibri"/>
            </a:endParaRPr>
          </a:p>
        </p:txBody>
      </p:sp>
      <p:sp>
        <p:nvSpPr>
          <p:cNvPr id="368" name="Google Shape;368;p39"/>
          <p:cNvSpPr txBox="1"/>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2A87C8"/>
              </a:buClr>
              <a:buSzPts val="4000"/>
              <a:buFont typeface="Calibri"/>
              <a:buNone/>
            </a:pPr>
            <a:r>
              <a:rPr b="1" lang="en-GB" sz="4000">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15" name="Shape 115"/>
        <p:cNvGrpSpPr/>
        <p:nvPr/>
      </p:nvGrpSpPr>
      <p:grpSpPr>
        <a:xfrm>
          <a:off x="0" y="0"/>
          <a:ext cx="0" cy="0"/>
          <a:chOff x="0" y="0"/>
          <a:chExt cx="0" cy="0"/>
        </a:xfrm>
      </p:grpSpPr>
      <p:sp>
        <p:nvSpPr>
          <p:cNvPr id="116" name="Google Shape;116;p13"/>
          <p:cNvSpPr txBox="1"/>
          <p:nvPr>
            <p:ph idx="1" type="body"/>
          </p:nvPr>
        </p:nvSpPr>
        <p:spPr>
          <a:xfrm>
            <a:off x="437572" y="1498163"/>
            <a:ext cx="4825206" cy="5122953"/>
          </a:xfrm>
          <a:prstGeom prst="rect">
            <a:avLst/>
          </a:prstGeom>
          <a:noFill/>
          <a:ln>
            <a:noFill/>
          </a:ln>
        </p:spPr>
        <p:txBody>
          <a:bodyPr anchorCtr="0" anchor="t" bIns="45700" lIns="91425" spcFirstLastPara="1" rIns="91425" wrap="square" tIns="45700">
            <a:noAutofit/>
          </a:bodyPr>
          <a:lstStyle/>
          <a:p>
            <a:pPr indent="-438150" lvl="0" marL="457200" rtl="0" algn="l">
              <a:spcBef>
                <a:spcPts val="0"/>
              </a:spcBef>
              <a:spcAft>
                <a:spcPts val="0"/>
              </a:spcAft>
              <a:buClr>
                <a:srgbClr val="545456"/>
              </a:buClr>
              <a:buSzPts val="2500"/>
              <a:buChar char="•"/>
            </a:pPr>
            <a:r>
              <a:rPr lang="en-GB" sz="2500">
                <a:solidFill>
                  <a:srgbClr val="545456"/>
                </a:solidFill>
                <a:latin typeface="Calibri"/>
                <a:ea typeface="Calibri"/>
                <a:cs typeface="Calibri"/>
                <a:sym typeface="Calibri"/>
              </a:rPr>
              <a:t>Apporter assistance et protection aux communautés déplacées vivant dans des camps ou dans des circonstances similaires.</a:t>
            </a:r>
            <a:endParaRPr sz="2500"/>
          </a:p>
          <a:p>
            <a:pPr indent="-438150" lvl="0" marL="4572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Communiquer et coordonner avec un éventail d'acteurs.</a:t>
            </a:r>
            <a:endParaRPr sz="2500"/>
          </a:p>
          <a:p>
            <a:pPr indent="-438150" lvl="0" marL="4572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Assurer les droits de la population des camps.</a:t>
            </a:r>
            <a:endParaRPr sz="2500"/>
          </a:p>
          <a:p>
            <a:pPr indent="-438150" lvl="0" marL="457200" rtl="0" algn="l">
              <a:spcBef>
                <a:spcPts val="560"/>
              </a:spcBef>
              <a:spcAft>
                <a:spcPts val="0"/>
              </a:spcAft>
              <a:buClr>
                <a:srgbClr val="545456"/>
              </a:buClr>
              <a:buSzPts val="2500"/>
              <a:buChar char="•"/>
            </a:pPr>
            <a:r>
              <a:rPr lang="en-GB" sz="2500">
                <a:solidFill>
                  <a:srgbClr val="545456"/>
                </a:solidFill>
                <a:latin typeface="Calibri"/>
                <a:ea typeface="Calibri"/>
                <a:cs typeface="Calibri"/>
                <a:sym typeface="Calibri"/>
              </a:rPr>
              <a:t>Assurer une approche globale et une intervention transversale.</a:t>
            </a:r>
            <a:endParaRPr sz="2500"/>
          </a:p>
        </p:txBody>
      </p:sp>
      <p:sp>
        <p:nvSpPr>
          <p:cNvPr id="117" name="Google Shape;117;p13"/>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sz="3900">
                <a:solidFill>
                  <a:srgbClr val="2A87C8"/>
                </a:solidFill>
                <a:latin typeface="Calibri"/>
                <a:ea typeface="Calibri"/>
                <a:cs typeface="Calibri"/>
                <a:sym typeface="Calibri"/>
              </a:rPr>
              <a:t>Le "bureau" de gestion du camp a pour but de</a:t>
            </a:r>
            <a:endParaRPr sz="3900"/>
          </a:p>
        </p:txBody>
      </p:sp>
      <p:pic>
        <p:nvPicPr>
          <p:cNvPr descr="Screen Shot 2017-04-03 at 20.40.38.png" id="118" name="Google Shape;118;p13"/>
          <p:cNvPicPr preferRelativeResize="0"/>
          <p:nvPr/>
        </p:nvPicPr>
        <p:blipFill rotWithShape="1">
          <a:blip r:embed="rId3">
            <a:alphaModFix/>
          </a:blip>
          <a:srcRect b="0" l="0" r="0" t="0"/>
          <a:stretch/>
        </p:blipFill>
        <p:spPr>
          <a:xfrm>
            <a:off x="5303672" y="1425173"/>
            <a:ext cx="5147581" cy="5122952"/>
          </a:xfrm>
          <a:prstGeom prst="rect">
            <a:avLst/>
          </a:prstGeom>
          <a:noFill/>
          <a:ln>
            <a:noFill/>
          </a:ln>
        </p:spPr>
      </p:pic>
      <p:pic>
        <p:nvPicPr>
          <p:cNvPr id="119" name="Google Shape;119;p13"/>
          <p:cNvPicPr preferRelativeResize="0"/>
          <p:nvPr/>
        </p:nvPicPr>
        <p:blipFill rotWithShape="1">
          <a:blip r:embed="rId4">
            <a:alphaModFix/>
          </a:blip>
          <a:srcRect b="0" l="0" r="0" t="0"/>
          <a:stretch/>
        </p:blipFill>
        <p:spPr>
          <a:xfrm>
            <a:off x="5227258" y="1566355"/>
            <a:ext cx="5143500" cy="5124450"/>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73" name="Shape 373"/>
        <p:cNvGrpSpPr/>
        <p:nvPr/>
      </p:nvGrpSpPr>
      <p:grpSpPr>
        <a:xfrm>
          <a:off x="0" y="0"/>
          <a:ext cx="0" cy="0"/>
          <a:chOff x="0" y="0"/>
          <a:chExt cx="0" cy="0"/>
        </a:xfrm>
      </p:grpSpPr>
      <p:sp>
        <p:nvSpPr>
          <p:cNvPr id="374" name="Google Shape;374;p40"/>
          <p:cNvSpPr txBox="1"/>
          <p:nvPr/>
        </p:nvSpPr>
        <p:spPr>
          <a:xfrm>
            <a:off x="2019187" y="2023258"/>
            <a:ext cx="7128793" cy="151383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Les phases d'un camp et le cadre d'un campement</a:t>
            </a:r>
            <a:endParaRPr/>
          </a:p>
        </p:txBody>
      </p:sp>
      <p:grpSp>
        <p:nvGrpSpPr>
          <p:cNvPr id="375" name="Google Shape;375;p40"/>
          <p:cNvGrpSpPr/>
          <p:nvPr/>
        </p:nvGrpSpPr>
        <p:grpSpPr>
          <a:xfrm>
            <a:off x="2753618" y="3649147"/>
            <a:ext cx="5184576" cy="220079"/>
            <a:chOff x="2753618" y="3895361"/>
            <a:chExt cx="5184576" cy="220079"/>
          </a:xfrm>
        </p:grpSpPr>
        <p:pic>
          <p:nvPicPr>
            <p:cNvPr descr="Displaying CCCM letterhead A4.png" id="376" name="Google Shape;376;p40"/>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377" name="Google Shape;377;p40"/>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378" name="Google Shape;378;p40"/>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
        <p:nvSpPr>
          <p:cNvPr id="379" name="Google Shape;379;p40"/>
          <p:cNvSpPr txBox="1"/>
          <p:nvPr/>
        </p:nvSpPr>
        <p:spPr>
          <a:xfrm>
            <a:off x="1483277" y="3994194"/>
            <a:ext cx="7776864" cy="79375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2800"/>
              <a:buFont typeface="Calibri"/>
              <a:buNone/>
            </a:pPr>
            <a:r>
              <a:rPr i="1" lang="en-GB" sz="2800">
                <a:solidFill>
                  <a:srgbClr val="545456"/>
                </a:solidFill>
                <a:latin typeface="Calibri"/>
                <a:ea typeface="Calibri"/>
                <a:cs typeface="Calibri"/>
                <a:sym typeface="Calibri"/>
              </a:rPr>
              <a:t>Comment est-ce de vivre dans un site de déplacement ?</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384" name="Shape 384"/>
        <p:cNvGrpSpPr/>
        <p:nvPr/>
      </p:nvGrpSpPr>
      <p:grpSpPr>
        <a:xfrm>
          <a:off x="0" y="0"/>
          <a:ext cx="0" cy="0"/>
          <a:chOff x="0" y="0"/>
          <a:chExt cx="0" cy="0"/>
        </a:xfrm>
      </p:grpSpPr>
      <p:pic>
        <p:nvPicPr>
          <p:cNvPr id="385" name="Google Shape;385;p41"/>
          <p:cNvPicPr preferRelativeResize="0"/>
          <p:nvPr/>
        </p:nvPicPr>
        <p:blipFill rotWithShape="1">
          <a:blip r:embed="rId3">
            <a:alphaModFix/>
          </a:blip>
          <a:srcRect b="0" l="0" r="0" t="0"/>
          <a:stretch/>
        </p:blipFill>
        <p:spPr>
          <a:xfrm>
            <a:off x="972646" y="1956464"/>
            <a:ext cx="8746522" cy="3321097"/>
          </a:xfrm>
          <a:prstGeom prst="rect">
            <a:avLst/>
          </a:prstGeom>
          <a:noFill/>
          <a:ln>
            <a:noFill/>
          </a:ln>
        </p:spPr>
      </p:pic>
      <p:sp>
        <p:nvSpPr>
          <p:cNvPr id="386" name="Google Shape;386;p41"/>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Cycle de vie d'un camp </a:t>
            </a:r>
            <a:endParaRPr/>
          </a:p>
        </p:txBody>
      </p:sp>
      <p:sp>
        <p:nvSpPr>
          <p:cNvPr id="387" name="Google Shape;387;p41"/>
          <p:cNvSpPr txBox="1"/>
          <p:nvPr/>
        </p:nvSpPr>
        <p:spPr>
          <a:xfrm>
            <a:off x="5737192" y="5084117"/>
            <a:ext cx="3337821" cy="5400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None/>
            </a:pPr>
            <a:r>
              <a:rPr lang="en-GB" sz="2000">
                <a:solidFill>
                  <a:srgbClr val="545456"/>
                </a:solidFill>
                <a:latin typeface="Calibri"/>
                <a:ea typeface="Calibri"/>
                <a:cs typeface="Calibri"/>
                <a:sym typeface="Calibri"/>
              </a:rPr>
              <a:t>Vers des solutions durables</a:t>
            </a:r>
            <a:endParaRPr/>
          </a:p>
        </p:txBody>
      </p:sp>
      <p:sp>
        <p:nvSpPr>
          <p:cNvPr id="388" name="Google Shape;388;p41"/>
          <p:cNvSpPr/>
          <p:nvPr/>
        </p:nvSpPr>
        <p:spPr>
          <a:xfrm>
            <a:off x="438111" y="5571244"/>
            <a:ext cx="9516307" cy="13849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800">
                <a:solidFill>
                  <a:srgbClr val="545456"/>
                </a:solidFill>
                <a:latin typeface="Calibri"/>
                <a:ea typeface="Calibri"/>
                <a:cs typeface="Calibri"/>
                <a:sym typeface="Calibri"/>
              </a:rPr>
              <a:t>Les trois phases de vie d'un camp se chevauchent généralement. </a:t>
            </a:r>
            <a:endParaRPr/>
          </a:p>
          <a:p>
            <a:pPr indent="0" lvl="0" marL="0" marR="0" rtl="0" algn="l">
              <a:spcBef>
                <a:spcPts val="0"/>
              </a:spcBef>
              <a:spcAft>
                <a:spcPts val="0"/>
              </a:spcAft>
              <a:buNone/>
            </a:pPr>
            <a:r>
              <a:rPr lang="en-GB" sz="2800">
                <a:solidFill>
                  <a:srgbClr val="545456"/>
                </a:solidFill>
                <a:latin typeface="Calibri"/>
                <a:ea typeface="Calibri"/>
                <a:cs typeface="Calibri"/>
                <a:sym typeface="Calibri"/>
              </a:rPr>
              <a:t>Le rôle de l'agence de gestion du camp variera en fonction de la phase du cycle de vie du camp.</a:t>
            </a:r>
            <a:endParaRPr/>
          </a:p>
        </p:txBody>
      </p:sp>
      <p:sp>
        <p:nvSpPr>
          <p:cNvPr id="389" name="Google Shape;389;p41"/>
          <p:cNvSpPr/>
          <p:nvPr/>
        </p:nvSpPr>
        <p:spPr>
          <a:xfrm>
            <a:off x="934545" y="2286000"/>
            <a:ext cx="3337822" cy="2828260"/>
          </a:xfrm>
          <a:custGeom>
            <a:rect b="b" l="l" r="r" t="t"/>
            <a:pathLst>
              <a:path extrusionOk="0" h="2185075" w="2794493">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cap="flat" cmpd="sng" w="28575">
            <a:solidFill>
              <a:srgbClr val="545456"/>
            </a:solidFill>
            <a:prstDash val="dash"/>
            <a:round/>
            <a:headEnd len="sm" w="sm" type="none"/>
            <a:tailEnd len="sm" w="sm" type="none"/>
          </a:ln>
        </p:spPr>
        <p:txBody>
          <a:bodyPr anchorCtr="0" anchor="ctr" bIns="347925" lIns="529475" spcFirstLastPara="1" rIns="529475" wrap="square" tIns="347925">
            <a:noAutofit/>
          </a:bodyPr>
          <a:lstStyle/>
          <a:p>
            <a:pPr indent="0" lvl="0" marL="0" marR="0" rtl="0" algn="ctr">
              <a:lnSpc>
                <a:spcPct val="90000"/>
              </a:lnSpc>
              <a:spcBef>
                <a:spcPts val="0"/>
              </a:spcBef>
              <a:spcAft>
                <a:spcPts val="0"/>
              </a:spcAft>
              <a:buClr>
                <a:schemeClr val="dk1"/>
              </a:buClr>
              <a:buSzPts val="2400"/>
              <a:buFont typeface="Trebuchet MS"/>
              <a:buNone/>
            </a:pPr>
            <a:r>
              <a:t/>
            </a:r>
            <a:endParaRPr b="1" sz="2400">
              <a:solidFill>
                <a:srgbClr val="545456"/>
              </a:solidFill>
              <a:latin typeface="Calibri"/>
              <a:ea typeface="Calibri"/>
              <a:cs typeface="Calibri"/>
              <a:sym typeface="Calibri"/>
            </a:endParaRPr>
          </a:p>
        </p:txBody>
      </p:sp>
      <p:sp>
        <p:nvSpPr>
          <p:cNvPr id="390" name="Google Shape;390;p41"/>
          <p:cNvSpPr/>
          <p:nvPr/>
        </p:nvSpPr>
        <p:spPr>
          <a:xfrm>
            <a:off x="2931108" y="2019621"/>
            <a:ext cx="4889013" cy="3225856"/>
          </a:xfrm>
          <a:custGeom>
            <a:rect b="b" l="l" r="r" t="t"/>
            <a:pathLst>
              <a:path extrusionOk="0" h="2185075" w="2794493">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cap="flat" cmpd="sng" w="28575">
            <a:solidFill>
              <a:srgbClr val="545456"/>
            </a:solidFill>
            <a:prstDash val="dash"/>
            <a:round/>
            <a:headEnd len="sm" w="sm" type="none"/>
            <a:tailEnd len="sm" w="sm" type="none"/>
          </a:ln>
        </p:spPr>
        <p:txBody>
          <a:bodyPr anchorCtr="0" anchor="ctr" bIns="347925" lIns="529475" spcFirstLastPara="1" rIns="529475" wrap="square" tIns="347925">
            <a:noAutofit/>
          </a:bodyPr>
          <a:lstStyle/>
          <a:p>
            <a:pPr indent="0" lvl="0" marL="0" marR="0" rtl="0" algn="ctr">
              <a:lnSpc>
                <a:spcPct val="90000"/>
              </a:lnSpc>
              <a:spcBef>
                <a:spcPts val="0"/>
              </a:spcBef>
              <a:spcAft>
                <a:spcPts val="0"/>
              </a:spcAft>
              <a:buClr>
                <a:schemeClr val="dk1"/>
              </a:buClr>
              <a:buSzPts val="2400"/>
              <a:buFont typeface="Trebuchet MS"/>
              <a:buNone/>
            </a:pPr>
            <a:r>
              <a:t/>
            </a:r>
            <a:endParaRPr b="1" sz="2400">
              <a:solidFill>
                <a:srgbClr val="545456"/>
              </a:solidFill>
              <a:latin typeface="Calibri"/>
              <a:ea typeface="Calibri"/>
              <a:cs typeface="Calibri"/>
              <a:sym typeface="Calibri"/>
            </a:endParaRPr>
          </a:p>
        </p:txBody>
      </p:sp>
      <p:sp>
        <p:nvSpPr>
          <p:cNvPr id="391" name="Google Shape;391;p41"/>
          <p:cNvSpPr/>
          <p:nvPr/>
        </p:nvSpPr>
        <p:spPr>
          <a:xfrm>
            <a:off x="6390870" y="2208009"/>
            <a:ext cx="3337821" cy="2811940"/>
          </a:xfrm>
          <a:custGeom>
            <a:rect b="b" l="l" r="r" t="t"/>
            <a:pathLst>
              <a:path extrusionOk="0" h="2185075" w="2794493">
                <a:moveTo>
                  <a:pt x="0" y="1092538"/>
                </a:moveTo>
                <a:cubicBezTo>
                  <a:pt x="0" y="489146"/>
                  <a:pt x="625569" y="0"/>
                  <a:pt x="1397247" y="0"/>
                </a:cubicBezTo>
                <a:cubicBezTo>
                  <a:pt x="2168925" y="0"/>
                  <a:pt x="2794494" y="489146"/>
                  <a:pt x="2794494" y="1092538"/>
                </a:cubicBezTo>
                <a:cubicBezTo>
                  <a:pt x="2794494" y="1695930"/>
                  <a:pt x="2168925" y="2185076"/>
                  <a:pt x="1397247" y="2185076"/>
                </a:cubicBezTo>
                <a:cubicBezTo>
                  <a:pt x="625569" y="2185076"/>
                  <a:pt x="0" y="1695930"/>
                  <a:pt x="0" y="1092538"/>
                </a:cubicBezTo>
                <a:close/>
              </a:path>
            </a:pathLst>
          </a:custGeom>
          <a:noFill/>
          <a:ln cap="flat" cmpd="sng" w="28575">
            <a:solidFill>
              <a:srgbClr val="545456"/>
            </a:solidFill>
            <a:prstDash val="dash"/>
            <a:round/>
            <a:headEnd len="sm" w="sm" type="none"/>
            <a:tailEnd len="sm" w="sm" type="none"/>
          </a:ln>
        </p:spPr>
        <p:txBody>
          <a:bodyPr anchorCtr="0" anchor="ctr" bIns="347925" lIns="529475" spcFirstLastPara="1" rIns="529475" wrap="square" tIns="347925">
            <a:noAutofit/>
          </a:bodyPr>
          <a:lstStyle/>
          <a:p>
            <a:pPr indent="0" lvl="0" marL="0" marR="0" rtl="0" algn="ctr">
              <a:lnSpc>
                <a:spcPct val="90000"/>
              </a:lnSpc>
              <a:spcBef>
                <a:spcPts val="0"/>
              </a:spcBef>
              <a:spcAft>
                <a:spcPts val="0"/>
              </a:spcAft>
              <a:buClr>
                <a:schemeClr val="dk1"/>
              </a:buClr>
              <a:buSzPts val="2400"/>
              <a:buFont typeface="Trebuchet MS"/>
              <a:buNone/>
            </a:pPr>
            <a:r>
              <a:t/>
            </a:r>
            <a:endParaRPr b="1" sz="2400">
              <a:solidFill>
                <a:srgbClr val="545456"/>
              </a:solidFill>
              <a:latin typeface="Calibri"/>
              <a:ea typeface="Calibri"/>
              <a:cs typeface="Calibri"/>
              <a:sym typeface="Calibri"/>
            </a:endParaRPr>
          </a:p>
        </p:txBody>
      </p:sp>
      <p:sp>
        <p:nvSpPr>
          <p:cNvPr id="392" name="Google Shape;392;p41"/>
          <p:cNvSpPr/>
          <p:nvPr/>
        </p:nvSpPr>
        <p:spPr>
          <a:xfrm>
            <a:off x="438110" y="1197662"/>
            <a:ext cx="9516307" cy="5232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GB" sz="2800">
                <a:solidFill>
                  <a:srgbClr val="545456"/>
                </a:solidFill>
                <a:latin typeface="Calibri"/>
                <a:ea typeface="Calibri"/>
                <a:cs typeface="Calibri"/>
                <a:sym typeface="Calibri"/>
              </a:rPr>
              <a:t>Les camps sont marqués par </a:t>
            </a:r>
            <a:r>
              <a:rPr b="1" lang="en-GB" sz="2800">
                <a:solidFill>
                  <a:srgbClr val="545456"/>
                </a:solidFill>
                <a:latin typeface="Calibri"/>
                <a:ea typeface="Calibri"/>
                <a:cs typeface="Calibri"/>
                <a:sym typeface="Calibri"/>
              </a:rPr>
              <a:t>un changement continu</a:t>
            </a:r>
            <a:r>
              <a:rPr lang="en-GB" sz="2800">
                <a:solidFill>
                  <a:srgbClr val="545456"/>
                </a:solidFill>
                <a:latin typeface="Calibri"/>
                <a:ea typeface="Calibri"/>
                <a:cs typeface="Calibri"/>
                <a:sym typeface="Calibri"/>
              </a:rPr>
              <a:t>. </a:t>
            </a:r>
            <a:endParaRPr/>
          </a:p>
        </p:txBody>
      </p:sp>
      <p:sp>
        <p:nvSpPr>
          <p:cNvPr id="393" name="Google Shape;393;p41"/>
          <p:cNvSpPr/>
          <p:nvPr/>
        </p:nvSpPr>
        <p:spPr>
          <a:xfrm>
            <a:off x="7020025" y="3279006"/>
            <a:ext cx="2275524"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2400">
                <a:solidFill>
                  <a:srgbClr val="545456"/>
                </a:solidFill>
                <a:latin typeface="Calibri"/>
                <a:ea typeface="Calibri"/>
                <a:cs typeface="Calibri"/>
                <a:sym typeface="Calibri"/>
              </a:rPr>
              <a:t>Fermeture du camp</a:t>
            </a:r>
            <a:endParaRPr/>
          </a:p>
        </p:txBody>
      </p:sp>
      <p:sp>
        <p:nvSpPr>
          <p:cNvPr id="394" name="Google Shape;394;p41"/>
          <p:cNvSpPr/>
          <p:nvPr/>
        </p:nvSpPr>
        <p:spPr>
          <a:xfrm>
            <a:off x="4054954" y="3141332"/>
            <a:ext cx="2524755" cy="830997"/>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2400">
                <a:solidFill>
                  <a:srgbClr val="545456"/>
                </a:solidFill>
                <a:latin typeface="Calibri"/>
                <a:ea typeface="Calibri"/>
                <a:cs typeface="Calibri"/>
                <a:sym typeface="Calibri"/>
              </a:rPr>
              <a:t>Entretien &amp; maintenance du camp</a:t>
            </a:r>
            <a:endParaRPr/>
          </a:p>
        </p:txBody>
      </p:sp>
      <p:sp>
        <p:nvSpPr>
          <p:cNvPr id="395" name="Google Shape;395;p41"/>
          <p:cNvSpPr/>
          <p:nvPr/>
        </p:nvSpPr>
        <p:spPr>
          <a:xfrm>
            <a:off x="1339114" y="3325999"/>
            <a:ext cx="2275524" cy="46166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None/>
            </a:pPr>
            <a:r>
              <a:rPr b="1" lang="en-GB" sz="2400">
                <a:solidFill>
                  <a:srgbClr val="545456"/>
                </a:solidFill>
                <a:latin typeface="Calibri"/>
                <a:ea typeface="Calibri"/>
                <a:cs typeface="Calibri"/>
                <a:sym typeface="Calibri"/>
              </a:rPr>
              <a:t>Installation du camp</a:t>
            </a:r>
            <a:endParaRPr/>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0" name="Shape 400"/>
        <p:cNvGrpSpPr/>
        <p:nvPr/>
      </p:nvGrpSpPr>
      <p:grpSpPr>
        <a:xfrm>
          <a:off x="0" y="0"/>
          <a:ext cx="0" cy="0"/>
          <a:chOff x="0" y="0"/>
          <a:chExt cx="0" cy="0"/>
        </a:xfrm>
      </p:grpSpPr>
      <p:sp>
        <p:nvSpPr>
          <p:cNvPr id="401" name="Google Shape;401;p42"/>
          <p:cNvSpPr txBox="1"/>
          <p:nvPr>
            <p:ph type="title"/>
          </p:nvPr>
        </p:nvSpPr>
        <p:spPr>
          <a:xfrm>
            <a:off x="438111" y="446067"/>
            <a:ext cx="9876347" cy="793755"/>
          </a:xfrm>
          <a:prstGeom prst="rect">
            <a:avLst/>
          </a:prstGeom>
          <a:no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Solutions durables</a:t>
            </a:r>
            <a:endParaRPr/>
          </a:p>
        </p:txBody>
      </p:sp>
      <p:graphicFrame>
        <p:nvGraphicFramePr>
          <p:cNvPr id="402" name="Google Shape;402;p42"/>
          <p:cNvGraphicFramePr/>
          <p:nvPr/>
        </p:nvGraphicFramePr>
        <p:xfrm>
          <a:off x="520700" y="1623997"/>
          <a:ext cx="3000000" cy="3000000"/>
        </p:xfrm>
        <a:graphic>
          <a:graphicData uri="http://schemas.openxmlformats.org/drawingml/2006/table">
            <a:tbl>
              <a:tblPr bandRow="1" firstRow="1">
                <a:noFill/>
                <a:tableStyleId>{918979E1-46D3-4B15-9411-00847D2D7EEB}</a:tableStyleId>
              </a:tblPr>
              <a:tblGrid>
                <a:gridCol w="4889500"/>
                <a:gridCol w="4832350"/>
              </a:tblGrid>
              <a:tr h="510275">
                <a:tc>
                  <a:txBody>
                    <a:bodyPr/>
                    <a:lstStyle/>
                    <a:p>
                      <a:pPr indent="0" lvl="0" marL="0" marR="0" rtl="0" algn="l">
                        <a:spcBef>
                          <a:spcPts val="0"/>
                        </a:spcBef>
                        <a:spcAft>
                          <a:spcPts val="0"/>
                        </a:spcAft>
                        <a:buNone/>
                      </a:pPr>
                      <a:r>
                        <a:rPr lang="en-GB" sz="2800" u="none" cap="none" strike="noStrike">
                          <a:solidFill>
                            <a:srgbClr val="545456"/>
                          </a:solidFill>
                          <a:latin typeface="Calibri"/>
                          <a:ea typeface="Calibri"/>
                          <a:cs typeface="Calibri"/>
                          <a:sym typeface="Calibri"/>
                        </a:rPr>
                        <a:t>Type de solution durable</a:t>
                      </a:r>
                      <a:endParaRPr/>
                    </a:p>
                  </a:txBody>
                  <a:tcPr marT="45725" marB="45725" marR="91450" marL="91450"/>
                </a:tc>
                <a:tc>
                  <a:txBody>
                    <a:bodyPr/>
                    <a:lstStyle/>
                    <a:p>
                      <a:pPr indent="0" lvl="0" marL="0" marR="0" rtl="0" algn="l">
                        <a:spcBef>
                          <a:spcPts val="0"/>
                        </a:spcBef>
                        <a:spcAft>
                          <a:spcPts val="0"/>
                        </a:spcAft>
                        <a:buNone/>
                      </a:pPr>
                      <a:r>
                        <a:rPr lang="en-GB" sz="2800" u="none" cap="none" strike="noStrike">
                          <a:solidFill>
                            <a:srgbClr val="545456"/>
                          </a:solidFill>
                          <a:latin typeface="Calibri"/>
                          <a:ea typeface="Calibri"/>
                          <a:cs typeface="Calibri"/>
                          <a:sym typeface="Calibri"/>
                        </a:rPr>
                        <a:t>Définition</a:t>
                      </a:r>
                      <a:endParaRPr/>
                    </a:p>
                  </a:txBody>
                  <a:tcPr marT="45725" marB="45725" marR="91450" marL="91450"/>
                </a:tc>
              </a:tr>
              <a:tr h="880725">
                <a:tc>
                  <a:txBody>
                    <a:bodyPr/>
                    <a:lstStyle/>
                    <a:p>
                      <a:pPr indent="0" lvl="0" marL="0" marR="0" rtl="0" algn="l">
                        <a:spcBef>
                          <a:spcPts val="0"/>
                        </a:spcBef>
                        <a:spcAft>
                          <a:spcPts val="0"/>
                        </a:spcAft>
                        <a:buNone/>
                      </a:pPr>
                      <a:r>
                        <a:rPr lang="en-GB" sz="2800" u="none" cap="none" strike="noStrike">
                          <a:solidFill>
                            <a:srgbClr val="545456"/>
                          </a:solidFill>
                          <a:latin typeface="Calibri"/>
                          <a:ea typeface="Calibri"/>
                          <a:cs typeface="Calibri"/>
                          <a:sym typeface="Calibri"/>
                        </a:rPr>
                        <a:t>Retour</a:t>
                      </a:r>
                      <a:endParaRPr/>
                    </a:p>
                  </a:txBody>
                  <a:tcPr marT="45725" marB="45725" marR="91450" marL="91450"/>
                </a:tc>
                <a:tc>
                  <a:txBody>
                    <a:bodyPr/>
                    <a:lstStyle/>
                    <a:p>
                      <a:pPr indent="0" lvl="0" marL="0" marR="0" rtl="0" algn="l">
                        <a:spcBef>
                          <a:spcPts val="0"/>
                        </a:spcBef>
                        <a:spcAft>
                          <a:spcPts val="0"/>
                        </a:spcAft>
                        <a:buNone/>
                      </a:pPr>
                      <a:r>
                        <a:rPr lang="en-GB" sz="2600">
                          <a:solidFill>
                            <a:srgbClr val="545456"/>
                          </a:solidFill>
                          <a:latin typeface="Calibri"/>
                          <a:ea typeface="Calibri"/>
                          <a:cs typeface="Calibri"/>
                          <a:sym typeface="Calibri"/>
                        </a:rPr>
                        <a:t>Réintégration durable sur le lieu d'origine.</a:t>
                      </a:r>
                      <a:endParaRPr/>
                    </a:p>
                  </a:txBody>
                  <a:tcPr marT="45725" marB="45725" marR="91450" marL="91450"/>
                </a:tc>
              </a:tr>
              <a:tr h="1275725">
                <a:tc>
                  <a:txBody>
                    <a:bodyPr/>
                    <a:lstStyle/>
                    <a:p>
                      <a:pPr indent="0" lvl="0" marL="0" marR="0" rtl="0" algn="l">
                        <a:spcBef>
                          <a:spcPts val="0"/>
                        </a:spcBef>
                        <a:spcAft>
                          <a:spcPts val="0"/>
                        </a:spcAft>
                        <a:buNone/>
                      </a:pPr>
                      <a:r>
                        <a:rPr lang="en-GB" sz="2800">
                          <a:solidFill>
                            <a:srgbClr val="545456"/>
                          </a:solidFill>
                          <a:latin typeface="Calibri"/>
                          <a:ea typeface="Calibri"/>
                          <a:cs typeface="Calibri"/>
                          <a:sym typeface="Calibri"/>
                        </a:rPr>
                        <a:t>Intégration locale</a:t>
                      </a:r>
                      <a:r>
                        <a:rPr lang="en-GB" sz="2800">
                          <a:solidFill>
                            <a:srgbClr val="545456"/>
                          </a:solidFill>
                          <a:latin typeface="Calibri"/>
                          <a:ea typeface="Calibri"/>
                          <a:cs typeface="Calibri"/>
                          <a:sym typeface="Calibri"/>
                        </a:rPr>
                        <a:t> </a:t>
                      </a:r>
                      <a:endParaRPr sz="2800">
                        <a:solidFill>
                          <a:srgbClr val="545456"/>
                        </a:solidFill>
                        <a:latin typeface="Calibri"/>
                        <a:ea typeface="Calibri"/>
                        <a:cs typeface="Calibri"/>
                        <a:sym typeface="Calibri"/>
                      </a:endParaRPr>
                    </a:p>
                  </a:txBody>
                  <a:tcPr marT="45725" marB="45725" marR="91450" marL="91450"/>
                </a:tc>
                <a:tc>
                  <a:txBody>
                    <a:bodyPr/>
                    <a:lstStyle/>
                    <a:p>
                      <a:pPr indent="0" lvl="0" marL="0" marR="0" rtl="0" algn="l">
                        <a:lnSpc>
                          <a:spcPct val="100000"/>
                        </a:lnSpc>
                        <a:spcBef>
                          <a:spcPts val="0"/>
                        </a:spcBef>
                        <a:spcAft>
                          <a:spcPts val="0"/>
                        </a:spcAft>
                        <a:buClr>
                          <a:srgbClr val="545456"/>
                        </a:buClr>
                        <a:buSzPts val="2600"/>
                        <a:buFont typeface="Calibri"/>
                        <a:buNone/>
                      </a:pPr>
                      <a:r>
                        <a:rPr lang="en-GB" sz="2600">
                          <a:solidFill>
                            <a:srgbClr val="545456"/>
                          </a:solidFill>
                          <a:latin typeface="Calibri"/>
                          <a:ea typeface="Calibri"/>
                          <a:cs typeface="Calibri"/>
                          <a:sym typeface="Calibri"/>
                        </a:rPr>
                        <a:t>Intégration locale durable dans les zones où les personnes déplacées ont trouvé refuge.</a:t>
                      </a:r>
                      <a:endParaRPr/>
                    </a:p>
                  </a:txBody>
                  <a:tcPr marT="45725" marB="45725" marR="91450" marL="91450"/>
                </a:tc>
              </a:tr>
              <a:tr h="1258200">
                <a:tc>
                  <a:txBody>
                    <a:bodyPr/>
                    <a:lstStyle/>
                    <a:p>
                      <a:pPr indent="0" lvl="0" marL="0" marR="0" rtl="0" algn="l">
                        <a:spcBef>
                          <a:spcPts val="0"/>
                        </a:spcBef>
                        <a:spcAft>
                          <a:spcPts val="0"/>
                        </a:spcAft>
                        <a:buNone/>
                      </a:pPr>
                      <a:r>
                        <a:rPr lang="en-GB" sz="2800">
                          <a:solidFill>
                            <a:srgbClr val="545456"/>
                          </a:solidFill>
                          <a:latin typeface="Calibri"/>
                          <a:ea typeface="Calibri"/>
                          <a:cs typeface="Calibri"/>
                          <a:sym typeface="Calibri"/>
                        </a:rPr>
                        <a:t>Réinstallation </a:t>
                      </a:r>
                      <a:endParaRPr/>
                    </a:p>
                  </a:txBody>
                  <a:tcPr marT="45725" marB="45725" marR="91450" marL="91450"/>
                </a:tc>
                <a:tc>
                  <a:txBody>
                    <a:bodyPr/>
                    <a:lstStyle/>
                    <a:p>
                      <a:pPr indent="0" lvl="0" marL="0" marR="0" rtl="0" algn="l">
                        <a:spcBef>
                          <a:spcPts val="0"/>
                        </a:spcBef>
                        <a:spcAft>
                          <a:spcPts val="0"/>
                        </a:spcAft>
                        <a:buNone/>
                      </a:pPr>
                      <a:r>
                        <a:rPr lang="en-GB" sz="2600">
                          <a:solidFill>
                            <a:srgbClr val="545456"/>
                          </a:solidFill>
                          <a:latin typeface="Calibri"/>
                          <a:ea typeface="Calibri"/>
                          <a:cs typeface="Calibri"/>
                          <a:sym typeface="Calibri"/>
                        </a:rPr>
                        <a:t>Intégration durable dans une autre partie du pays. </a:t>
                      </a:r>
                      <a:endParaRPr/>
                    </a:p>
                  </a:txBody>
                  <a:tcPr marT="45725" marB="45725" marR="91450" marL="91450"/>
                </a:tc>
              </a:tr>
            </a:tbl>
          </a:graphicData>
        </a:graphic>
      </p:graphicFrame>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07" name="Shape 407"/>
        <p:cNvGrpSpPr/>
        <p:nvPr/>
      </p:nvGrpSpPr>
      <p:grpSpPr>
        <a:xfrm>
          <a:off x="0" y="0"/>
          <a:ext cx="0" cy="0"/>
          <a:chOff x="0" y="0"/>
          <a:chExt cx="0" cy="0"/>
        </a:xfrm>
      </p:grpSpPr>
      <p:pic>
        <p:nvPicPr>
          <p:cNvPr id="408" name="Google Shape;408;p43"/>
          <p:cNvPicPr preferRelativeResize="0"/>
          <p:nvPr/>
        </p:nvPicPr>
        <p:blipFill rotWithShape="1">
          <a:blip r:embed="rId3">
            <a:alphaModFix/>
          </a:blip>
          <a:srcRect b="-181" l="0" r="0" t="0"/>
          <a:stretch/>
        </p:blipFill>
        <p:spPr>
          <a:xfrm>
            <a:off x="0" y="0"/>
            <a:ext cx="10691813" cy="7559677"/>
          </a:xfrm>
          <a:prstGeom prst="rect">
            <a:avLst/>
          </a:prstGeom>
          <a:noFill/>
          <a:ln>
            <a:noFill/>
          </a:ln>
        </p:spPr>
      </p:pic>
      <p:sp>
        <p:nvSpPr>
          <p:cNvPr id="409" name="Google Shape;409;p43"/>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
        <p:nvSpPr>
          <p:cNvPr id="410" name="Google Shape;410;p43"/>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139700" lvl="0" marL="342900" rtl="0" algn="just">
              <a:spcBef>
                <a:spcPts val="0"/>
              </a:spcBef>
              <a:spcAft>
                <a:spcPts val="0"/>
              </a:spcAft>
              <a:buClr>
                <a:schemeClr val="dk1"/>
              </a:buClr>
              <a:buSzPts val="3200"/>
              <a:buNone/>
            </a:pPr>
            <a:r>
              <a:t/>
            </a:r>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15" name="Shape 415"/>
        <p:cNvGrpSpPr/>
        <p:nvPr/>
      </p:nvGrpSpPr>
      <p:grpSpPr>
        <a:xfrm>
          <a:off x="0" y="0"/>
          <a:ext cx="0" cy="0"/>
          <a:chOff x="0" y="0"/>
          <a:chExt cx="0" cy="0"/>
        </a:xfrm>
      </p:grpSpPr>
      <p:pic>
        <p:nvPicPr>
          <p:cNvPr id="416" name="Google Shape;416;p44"/>
          <p:cNvPicPr preferRelativeResize="0"/>
          <p:nvPr/>
        </p:nvPicPr>
        <p:blipFill rotWithShape="1">
          <a:blip r:embed="rId3">
            <a:alphaModFix/>
          </a:blip>
          <a:srcRect b="-181" l="0" r="0" t="0"/>
          <a:stretch/>
        </p:blipFill>
        <p:spPr>
          <a:xfrm>
            <a:off x="0" y="0"/>
            <a:ext cx="10691813" cy="7559677"/>
          </a:xfrm>
          <a:prstGeom prst="rect">
            <a:avLst/>
          </a:prstGeom>
          <a:noFill/>
          <a:ln>
            <a:noFill/>
          </a:ln>
        </p:spPr>
      </p:pic>
      <p:sp>
        <p:nvSpPr>
          <p:cNvPr id="417" name="Google Shape;417;p44"/>
          <p:cNvSpPr txBox="1"/>
          <p:nvPr>
            <p:ph idx="1" type="body"/>
          </p:nvPr>
        </p:nvSpPr>
        <p:spPr>
          <a:xfrm>
            <a:off x="520700" y="1876926"/>
            <a:ext cx="9434389" cy="5089357"/>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lang="en-GB" sz="2500">
                <a:latin typeface="Calibri"/>
                <a:ea typeface="Calibri"/>
                <a:cs typeface="Calibri"/>
                <a:sym typeface="Calibri"/>
              </a:rPr>
              <a:t>La mise en place d'une </a:t>
            </a:r>
            <a:r>
              <a:rPr b="1" lang="en-GB" sz="2500">
                <a:latin typeface="Calibri"/>
                <a:ea typeface="Calibri"/>
                <a:cs typeface="Calibri"/>
                <a:sym typeface="Calibri"/>
              </a:rPr>
              <a:t>solution durable</a:t>
            </a:r>
            <a:r>
              <a:rPr lang="en-GB" sz="2500">
                <a:latin typeface="Calibri"/>
                <a:ea typeface="Calibri"/>
                <a:cs typeface="Calibri"/>
                <a:sym typeface="Calibri"/>
              </a:rPr>
              <a:t> pour les personnes déplacées de force est difficile et nécessitera la mise en oeuvre de politiques, de programmes et d'interventions ainsi qu'un travail d'équipe pour proposer les éléments clés dès le début de l'installation du camp. </a:t>
            </a:r>
            <a:endParaRPr sz="2900"/>
          </a:p>
          <a:p>
            <a:pPr indent="0" lvl="0" marL="0" rtl="0" algn="just">
              <a:spcBef>
                <a:spcPts val="560"/>
              </a:spcBef>
              <a:spcAft>
                <a:spcPts val="0"/>
              </a:spcAft>
              <a:buClr>
                <a:schemeClr val="dk1"/>
              </a:buClr>
              <a:buSzPts val="2800"/>
              <a:buNone/>
            </a:pPr>
            <a:r>
              <a:t/>
            </a:r>
            <a:endParaRPr sz="2500">
              <a:latin typeface="Calibri"/>
              <a:ea typeface="Calibri"/>
              <a:cs typeface="Calibri"/>
              <a:sym typeface="Calibri"/>
            </a:endParaRPr>
          </a:p>
          <a:p>
            <a:pPr indent="0" lvl="0" marL="0" rtl="0" algn="just">
              <a:spcBef>
                <a:spcPts val="560"/>
              </a:spcBef>
              <a:spcAft>
                <a:spcPts val="0"/>
              </a:spcAft>
              <a:buClr>
                <a:schemeClr val="dk1"/>
              </a:buClr>
              <a:buSzPts val="2800"/>
              <a:buNone/>
            </a:pPr>
            <a:r>
              <a:rPr lang="en-GB" sz="2500">
                <a:latin typeface="Calibri"/>
                <a:ea typeface="Calibri"/>
                <a:cs typeface="Calibri"/>
                <a:sym typeface="Calibri"/>
              </a:rPr>
              <a:t>Il existe 3 catégories principales de solutions durables :</a:t>
            </a:r>
            <a:endParaRPr sz="2900"/>
          </a:p>
          <a:p>
            <a:pPr indent="-323850" lvl="0" marL="342900" rtl="0" algn="just">
              <a:spcBef>
                <a:spcPts val="560"/>
              </a:spcBef>
              <a:spcAft>
                <a:spcPts val="0"/>
              </a:spcAft>
              <a:buClr>
                <a:schemeClr val="dk1"/>
              </a:buClr>
              <a:buSzPts val="2500"/>
              <a:buChar char="•"/>
            </a:pPr>
            <a:r>
              <a:rPr lang="en-GB" sz="2500">
                <a:latin typeface="Calibri"/>
                <a:ea typeface="Calibri"/>
                <a:cs typeface="Calibri"/>
                <a:sym typeface="Calibri"/>
              </a:rPr>
              <a:t>Rapatriement / Retour</a:t>
            </a:r>
            <a:endParaRPr sz="2900"/>
          </a:p>
          <a:p>
            <a:pPr indent="-323850" lvl="0" marL="342900" rtl="0" algn="just">
              <a:spcBef>
                <a:spcPts val="560"/>
              </a:spcBef>
              <a:spcAft>
                <a:spcPts val="0"/>
              </a:spcAft>
              <a:buClr>
                <a:schemeClr val="dk1"/>
              </a:buClr>
              <a:buSzPts val="2500"/>
              <a:buChar char="•"/>
            </a:pPr>
            <a:r>
              <a:rPr lang="en-GB" sz="2500">
                <a:latin typeface="Calibri"/>
                <a:ea typeface="Calibri"/>
                <a:cs typeface="Calibri"/>
                <a:sym typeface="Calibri"/>
              </a:rPr>
              <a:t>Intégration locale </a:t>
            </a:r>
            <a:endParaRPr sz="2900"/>
          </a:p>
          <a:p>
            <a:pPr indent="-323850" lvl="0" marL="342900" rtl="0" algn="just">
              <a:spcBef>
                <a:spcPts val="560"/>
              </a:spcBef>
              <a:spcAft>
                <a:spcPts val="0"/>
              </a:spcAft>
              <a:buClr>
                <a:schemeClr val="dk1"/>
              </a:buClr>
              <a:buSzPts val="2500"/>
              <a:buChar char="•"/>
            </a:pPr>
            <a:r>
              <a:rPr lang="en-GB" sz="2500">
                <a:latin typeface="Calibri"/>
                <a:ea typeface="Calibri"/>
                <a:cs typeface="Calibri"/>
                <a:sym typeface="Calibri"/>
              </a:rPr>
              <a:t>Réinstallation </a:t>
            </a:r>
            <a:endParaRPr sz="2900"/>
          </a:p>
          <a:p>
            <a:pPr indent="0" lvl="0" marL="0" rtl="0" algn="just">
              <a:spcBef>
                <a:spcPts val="560"/>
              </a:spcBef>
              <a:spcAft>
                <a:spcPts val="0"/>
              </a:spcAft>
              <a:buClr>
                <a:schemeClr val="dk1"/>
              </a:buClr>
              <a:buSzPts val="2800"/>
              <a:buNone/>
            </a:pPr>
            <a:r>
              <a:rPr lang="en-GB" sz="2500">
                <a:latin typeface="Calibri"/>
                <a:ea typeface="Calibri"/>
                <a:cs typeface="Calibri"/>
                <a:sym typeface="Calibri"/>
              </a:rPr>
              <a:t>Elles ont des conséquences légales et opérationnelles différentes pour les personnes déplacées internes et les réfugiés respectivement.</a:t>
            </a:r>
            <a:endParaRPr sz="2900"/>
          </a:p>
        </p:txBody>
      </p:sp>
      <p:sp>
        <p:nvSpPr>
          <p:cNvPr id="418" name="Google Shape;418;p44"/>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xit" presetID="10" presetSubtype="0">
                                  <p:stCondLst>
                                    <p:cond delay="0"/>
                                  </p:stCondLst>
                                  <p:childTnLst>
                                    <p:animEffect filter="fade" transition="out">
                                      <p:cBhvr>
                                        <p:cTn dur="1000"/>
                                        <p:tgtEl>
                                          <p:spTgt spid="416"/>
                                        </p:tgtEl>
                                      </p:cBhvr>
                                    </p:animEffect>
                                    <p:set>
                                      <p:cBhvr>
                                        <p:cTn dur="1" fill="hold">
                                          <p:stCondLst>
                                            <p:cond delay="1000"/>
                                          </p:stCondLst>
                                        </p:cTn>
                                        <p:tgtEl>
                                          <p:spTgt spid="416"/>
                                        </p:tgtEl>
                                        <p:attrNameLst>
                                          <p:attrName>style.visibility</p:attrName>
                                        </p:attrNameLst>
                                      </p:cBhvr>
                                      <p:to>
                                        <p:strVal val="hidden"/>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3" name="Shape 423"/>
        <p:cNvGrpSpPr/>
        <p:nvPr/>
      </p:nvGrpSpPr>
      <p:grpSpPr>
        <a:xfrm>
          <a:off x="0" y="0"/>
          <a:ext cx="0" cy="0"/>
          <a:chOff x="0" y="0"/>
          <a:chExt cx="0" cy="0"/>
        </a:xfrm>
      </p:grpSpPr>
      <p:pic>
        <p:nvPicPr>
          <p:cNvPr id="424" name="Google Shape;424;p45"/>
          <p:cNvPicPr preferRelativeResize="0"/>
          <p:nvPr/>
        </p:nvPicPr>
        <p:blipFill rotWithShape="1">
          <a:blip r:embed="rId3">
            <a:alphaModFix/>
          </a:blip>
          <a:srcRect b="0" l="0" r="0" t="0"/>
          <a:stretch/>
        </p:blipFill>
        <p:spPr>
          <a:xfrm>
            <a:off x="-361883" y="0"/>
            <a:ext cx="14354692" cy="7559675"/>
          </a:xfrm>
          <a:prstGeom prst="rect">
            <a:avLst/>
          </a:prstGeom>
          <a:noFill/>
          <a:ln>
            <a:noFill/>
          </a:ln>
        </p:spPr>
      </p:pic>
      <p:sp>
        <p:nvSpPr>
          <p:cNvPr id="425" name="Google Shape;425;p45"/>
          <p:cNvSpPr txBox="1"/>
          <p:nvPr>
            <p:ph type="title"/>
          </p:nvPr>
        </p:nvSpPr>
        <p:spPr>
          <a:xfrm>
            <a:off x="1024755" y="611485"/>
            <a:ext cx="9108801" cy="2304256"/>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rgbClr val="545456"/>
              </a:buClr>
              <a:buSzPts val="4800"/>
              <a:buFont typeface="Calibri"/>
              <a:buNone/>
            </a:pPr>
            <a:r>
              <a:rPr b="1" i="1" lang="en-GB" sz="4800">
                <a:solidFill>
                  <a:srgbClr val="545456"/>
                </a:solidFill>
                <a:latin typeface="Calibri"/>
                <a:ea typeface="Calibri"/>
                <a:cs typeface="Calibri"/>
                <a:sym typeface="Calibri"/>
              </a:rPr>
              <a:t>As-tu déjà fait une bataille de boules de neige ?</a:t>
            </a:r>
            <a:endParaRPr b="1" sz="4800">
              <a:solidFill>
                <a:srgbClr val="545456"/>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429" name="Shape 429"/>
        <p:cNvGrpSpPr/>
        <p:nvPr/>
      </p:nvGrpSpPr>
      <p:grpSpPr>
        <a:xfrm>
          <a:off x="0" y="0"/>
          <a:ext cx="0" cy="0"/>
          <a:chOff x="0" y="0"/>
          <a:chExt cx="0" cy="0"/>
        </a:xfrm>
      </p:grpSpPr>
      <p:sp>
        <p:nvSpPr>
          <p:cNvPr id="430" name="Google Shape;430;p46"/>
          <p:cNvSpPr txBox="1"/>
          <p:nvPr>
            <p:ph type="ctrTitle"/>
          </p:nvPr>
        </p:nvSpPr>
        <p:spPr>
          <a:xfrm>
            <a:off x="0" y="4355901"/>
            <a:ext cx="10691813" cy="1190632"/>
          </a:xfrm>
          <a:prstGeom prst="rect">
            <a:avLst/>
          </a:prstGeom>
          <a:solidFill>
            <a:schemeClr val="accent1"/>
          </a:solidFill>
          <a:ln>
            <a:noFill/>
          </a:ln>
        </p:spPr>
        <p:txBody>
          <a:bodyPr anchorCtr="0" anchor="ctr" bIns="45700" lIns="91425" spcFirstLastPara="1" rIns="360000" wrap="square" tIns="45700">
            <a:noAutofit/>
          </a:bodyPr>
          <a:lstStyle/>
          <a:p>
            <a:pPr indent="0" lvl="0" marL="0" rtl="0" algn="r">
              <a:spcBef>
                <a:spcPts val="0"/>
              </a:spcBef>
              <a:spcAft>
                <a:spcPts val="0"/>
              </a:spcAft>
              <a:buClr>
                <a:schemeClr val="lt1"/>
              </a:buClr>
              <a:buSzPts val="4800"/>
              <a:buFont typeface="Calibri"/>
              <a:buNone/>
            </a:pPr>
            <a:r>
              <a:rPr lang="en-GB">
                <a:latin typeface="Calibri"/>
                <a:ea typeface="Calibri"/>
                <a:cs typeface="Calibri"/>
                <a:sym typeface="Calibri"/>
              </a:rPr>
              <a:t>Questions</a:t>
            </a:r>
            <a:endParaRPr>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24" name="Shape 124"/>
        <p:cNvGrpSpPr/>
        <p:nvPr/>
      </p:nvGrpSpPr>
      <p:grpSpPr>
        <a:xfrm>
          <a:off x="0" y="0"/>
          <a:ext cx="0" cy="0"/>
          <a:chOff x="0" y="0"/>
          <a:chExt cx="0" cy="0"/>
        </a:xfrm>
      </p:grpSpPr>
      <p:pic>
        <p:nvPicPr>
          <p:cNvPr id="125" name="Google Shape;125;p14"/>
          <p:cNvPicPr preferRelativeResize="0"/>
          <p:nvPr/>
        </p:nvPicPr>
        <p:blipFill rotWithShape="1">
          <a:blip r:embed="rId3">
            <a:alphaModFix/>
          </a:blip>
          <a:srcRect b="0" l="0" r="0" t="0"/>
          <a:stretch/>
        </p:blipFill>
        <p:spPr>
          <a:xfrm>
            <a:off x="0" y="0"/>
            <a:ext cx="11346601" cy="7559675"/>
          </a:xfrm>
          <a:prstGeom prst="rect">
            <a:avLst/>
          </a:prstGeom>
          <a:noFill/>
          <a:ln>
            <a:noFill/>
          </a:ln>
        </p:spPr>
      </p:pic>
      <p:sp>
        <p:nvSpPr>
          <p:cNvPr id="126" name="Google Shape;126;p14"/>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
        <p:nvSpPr>
          <p:cNvPr id="127" name="Google Shape;127;p14"/>
          <p:cNvSpPr txBox="1"/>
          <p:nvPr>
            <p:ph idx="1" type="body"/>
          </p:nvPr>
        </p:nvSpPr>
        <p:spPr>
          <a:xfrm>
            <a:off x="438111" y="1319198"/>
            <a:ext cx="9876347" cy="5476908"/>
          </a:xfrm>
          <a:prstGeom prst="rect">
            <a:avLst/>
          </a:prstGeom>
          <a:noFill/>
          <a:ln>
            <a:noFill/>
          </a:ln>
        </p:spPr>
        <p:txBody>
          <a:bodyPr anchorCtr="0" anchor="t" bIns="45700" lIns="91425" spcFirstLastPara="1" rIns="91425" wrap="square" tIns="45700">
            <a:noAutofit/>
          </a:bodyPr>
          <a:lstStyle/>
          <a:p>
            <a:pPr indent="-139700" lvl="0" marL="342900" rtl="0" algn="just">
              <a:spcBef>
                <a:spcPts val="0"/>
              </a:spcBef>
              <a:spcAft>
                <a:spcPts val="0"/>
              </a:spcAft>
              <a:buClr>
                <a:schemeClr val="dk1"/>
              </a:buClr>
              <a:buSzPts val="3200"/>
              <a:buNone/>
            </a:pPr>
            <a:r>
              <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32" name="Shape 132"/>
        <p:cNvGrpSpPr/>
        <p:nvPr/>
      </p:nvGrpSpPr>
      <p:grpSpPr>
        <a:xfrm>
          <a:off x="0" y="0"/>
          <a:ext cx="0" cy="0"/>
          <a:chOff x="0" y="0"/>
          <a:chExt cx="0" cy="0"/>
        </a:xfrm>
      </p:grpSpPr>
      <p:pic>
        <p:nvPicPr>
          <p:cNvPr id="133" name="Google Shape;133;p15"/>
          <p:cNvPicPr preferRelativeResize="0"/>
          <p:nvPr/>
        </p:nvPicPr>
        <p:blipFill rotWithShape="1">
          <a:blip r:embed="rId3">
            <a:alphaModFix/>
          </a:blip>
          <a:srcRect b="0" l="0" r="0" t="0"/>
          <a:stretch/>
        </p:blipFill>
        <p:spPr>
          <a:xfrm>
            <a:off x="0" y="0"/>
            <a:ext cx="11346601" cy="7559675"/>
          </a:xfrm>
          <a:prstGeom prst="rect">
            <a:avLst/>
          </a:prstGeom>
          <a:noFill/>
          <a:ln>
            <a:noFill/>
          </a:ln>
        </p:spPr>
      </p:pic>
      <p:sp>
        <p:nvSpPr>
          <p:cNvPr id="134" name="Google Shape;134;p15"/>
          <p:cNvSpPr txBox="1"/>
          <p:nvPr>
            <p:ph idx="1" type="body"/>
          </p:nvPr>
        </p:nvSpPr>
        <p:spPr>
          <a:xfrm>
            <a:off x="520699" y="1900990"/>
            <a:ext cx="9650413" cy="4547936"/>
          </a:xfrm>
          <a:prstGeom prst="rect">
            <a:avLst/>
          </a:prstGeom>
          <a:noFill/>
          <a:ln>
            <a:noFill/>
          </a:ln>
        </p:spPr>
        <p:txBody>
          <a:bodyPr anchorCtr="0" anchor="ctr" bIns="45700" lIns="91425" spcFirstLastPara="1" rIns="91425" wrap="square" tIns="45700">
            <a:noAutofit/>
          </a:bodyPr>
          <a:lstStyle/>
          <a:p>
            <a:pPr indent="0" lvl="0" marL="0" rtl="0" algn="just">
              <a:spcBef>
                <a:spcPts val="0"/>
              </a:spcBef>
              <a:spcAft>
                <a:spcPts val="0"/>
              </a:spcAft>
              <a:buClr>
                <a:schemeClr val="dk1"/>
              </a:buClr>
              <a:buSzPts val="2800"/>
              <a:buNone/>
            </a:pPr>
            <a:r>
              <a:rPr b="1" lang="en-GB" sz="2800">
                <a:latin typeface="Calibri"/>
                <a:ea typeface="Calibri"/>
                <a:cs typeface="Calibri"/>
                <a:sym typeface="Calibri"/>
              </a:rPr>
              <a:t>La Coordination et gestion des camps (CCCM) </a:t>
            </a:r>
            <a:r>
              <a:rPr lang="en-GB" sz="2800">
                <a:latin typeface="Calibri"/>
                <a:ea typeface="Calibri"/>
                <a:cs typeface="Calibri"/>
                <a:sym typeface="Calibri"/>
              </a:rPr>
              <a:t>s'efforce de :</a:t>
            </a:r>
            <a:r>
              <a:rPr lang="en-GB"/>
              <a:t> </a:t>
            </a:r>
            <a:endParaRPr/>
          </a:p>
          <a:p>
            <a:pPr indent="0" lvl="0" marL="0" rtl="0" algn="just">
              <a:spcBef>
                <a:spcPts val="560"/>
              </a:spcBef>
              <a:spcAft>
                <a:spcPts val="0"/>
              </a:spcAft>
              <a:buClr>
                <a:schemeClr val="dk1"/>
              </a:buClr>
              <a:buSzPts val="2800"/>
              <a:buNone/>
            </a:pPr>
            <a:r>
              <a:t/>
            </a:r>
            <a:endParaRPr sz="2800">
              <a:latin typeface="Calibri"/>
              <a:ea typeface="Calibri"/>
              <a:cs typeface="Calibri"/>
              <a:sym typeface="Calibri"/>
            </a:endParaRPr>
          </a:p>
          <a:p>
            <a:pPr indent="-342900" lvl="0" marL="342900" rtl="0" algn="just">
              <a:spcBef>
                <a:spcPts val="560"/>
              </a:spcBef>
              <a:spcAft>
                <a:spcPts val="0"/>
              </a:spcAft>
              <a:buClr>
                <a:schemeClr val="dk1"/>
              </a:buClr>
              <a:buSzPts val="2800"/>
              <a:buChar char="•"/>
            </a:pPr>
            <a:r>
              <a:rPr lang="en-GB" sz="2800">
                <a:latin typeface="Calibri"/>
                <a:ea typeface="Calibri"/>
                <a:cs typeface="Calibri"/>
                <a:sym typeface="Calibri"/>
              </a:rPr>
              <a:t>Améliorer les conditions de vie durant le déplacement, </a:t>
            </a:r>
            <a:endParaRPr/>
          </a:p>
          <a:p>
            <a:pPr indent="-165100" lvl="0" marL="342900" rtl="0" algn="just">
              <a:spcBef>
                <a:spcPts val="560"/>
              </a:spcBef>
              <a:spcAft>
                <a:spcPts val="0"/>
              </a:spcAft>
              <a:buClr>
                <a:schemeClr val="dk1"/>
              </a:buClr>
              <a:buSzPts val="2800"/>
              <a:buNone/>
            </a:pPr>
            <a:r>
              <a:t/>
            </a:r>
            <a:endParaRPr sz="2800">
              <a:latin typeface="Calibri"/>
              <a:ea typeface="Calibri"/>
              <a:cs typeface="Calibri"/>
              <a:sym typeface="Calibri"/>
            </a:endParaRPr>
          </a:p>
          <a:p>
            <a:pPr indent="-342900" lvl="0" marL="342900" rtl="0" algn="just">
              <a:spcBef>
                <a:spcPts val="560"/>
              </a:spcBef>
              <a:spcAft>
                <a:spcPts val="0"/>
              </a:spcAft>
              <a:buClr>
                <a:schemeClr val="dk1"/>
              </a:buClr>
              <a:buSzPts val="2800"/>
              <a:buChar char="•"/>
            </a:pPr>
            <a:r>
              <a:rPr lang="en-GB" sz="2800">
                <a:latin typeface="Calibri"/>
                <a:ea typeface="Calibri"/>
                <a:cs typeface="Calibri"/>
                <a:sym typeface="Calibri"/>
              </a:rPr>
              <a:t>Assurer assistance et protection des personnes déplacées au sein de leur propre pays aux sites de déplacement,</a:t>
            </a:r>
            <a:endParaRPr/>
          </a:p>
          <a:p>
            <a:pPr indent="-165100" lvl="0" marL="342900" rtl="0" algn="just">
              <a:spcBef>
                <a:spcPts val="560"/>
              </a:spcBef>
              <a:spcAft>
                <a:spcPts val="0"/>
              </a:spcAft>
              <a:buClr>
                <a:schemeClr val="dk1"/>
              </a:buClr>
              <a:buSzPts val="2800"/>
              <a:buNone/>
            </a:pPr>
            <a:r>
              <a:t/>
            </a:r>
            <a:endParaRPr sz="2800">
              <a:latin typeface="Calibri"/>
              <a:ea typeface="Calibri"/>
              <a:cs typeface="Calibri"/>
              <a:sym typeface="Calibri"/>
            </a:endParaRPr>
          </a:p>
          <a:p>
            <a:pPr indent="-342900" lvl="0" marL="342900" rtl="0" algn="just">
              <a:spcBef>
                <a:spcPts val="560"/>
              </a:spcBef>
              <a:spcAft>
                <a:spcPts val="0"/>
              </a:spcAft>
              <a:buClr>
                <a:schemeClr val="dk1"/>
              </a:buClr>
              <a:buSzPts val="2800"/>
              <a:buChar char="•"/>
            </a:pPr>
            <a:r>
              <a:rPr lang="en-GB" sz="2800">
                <a:latin typeface="Calibri"/>
                <a:ea typeface="Calibri"/>
                <a:cs typeface="Calibri"/>
                <a:sym typeface="Calibri"/>
              </a:rPr>
              <a:t>Chercher des solutions durables pour mettre fin au déplacement temporaire, la fermeture organisée et la suppression progressive des sites de déplacement.</a:t>
            </a:r>
            <a:endParaRPr/>
          </a:p>
        </p:txBody>
      </p:sp>
      <p:sp>
        <p:nvSpPr>
          <p:cNvPr id="135" name="Google Shape;135;p15"/>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transition spd="slow">
    <p:fade/>
  </p:transition>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40" name="Shape 140"/>
        <p:cNvGrpSpPr/>
        <p:nvPr/>
      </p:nvGrpSpPr>
      <p:grpSpPr>
        <a:xfrm>
          <a:off x="0" y="0"/>
          <a:ext cx="0" cy="0"/>
          <a:chOff x="0" y="0"/>
          <a:chExt cx="0" cy="0"/>
        </a:xfrm>
      </p:grpSpPr>
      <p:sp>
        <p:nvSpPr>
          <p:cNvPr id="141" name="Google Shape;141;p16"/>
          <p:cNvSpPr txBox="1"/>
          <p:nvPr/>
        </p:nvSpPr>
        <p:spPr>
          <a:xfrm>
            <a:off x="1817514" y="2023258"/>
            <a:ext cx="7128793" cy="151383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545456"/>
              </a:buClr>
              <a:buSzPts val="4400"/>
              <a:buFont typeface="Calibri"/>
              <a:buNone/>
            </a:pPr>
            <a:r>
              <a:rPr lang="en-GB" sz="4400">
                <a:solidFill>
                  <a:srgbClr val="545456"/>
                </a:solidFill>
                <a:latin typeface="Calibri"/>
                <a:ea typeface="Calibri"/>
                <a:cs typeface="Calibri"/>
                <a:sym typeface="Calibri"/>
              </a:rPr>
              <a:t>Complexité et diversité du déplacement global</a:t>
            </a:r>
            <a:endParaRPr/>
          </a:p>
        </p:txBody>
      </p:sp>
      <p:grpSp>
        <p:nvGrpSpPr>
          <p:cNvPr id="142" name="Google Shape;142;p16"/>
          <p:cNvGrpSpPr/>
          <p:nvPr/>
        </p:nvGrpSpPr>
        <p:grpSpPr>
          <a:xfrm>
            <a:off x="2753618" y="3649147"/>
            <a:ext cx="5184576" cy="220079"/>
            <a:chOff x="2753618" y="3895361"/>
            <a:chExt cx="5184576" cy="220079"/>
          </a:xfrm>
        </p:grpSpPr>
        <p:pic>
          <p:nvPicPr>
            <p:cNvPr descr="Displaying CCCM letterhead A4.png" id="143" name="Google Shape;143;p16"/>
            <p:cNvPicPr preferRelativeResize="0"/>
            <p:nvPr/>
          </p:nvPicPr>
          <p:blipFill rotWithShape="1">
            <a:blip r:embed="rId3">
              <a:alphaModFix/>
            </a:blip>
            <a:srcRect b="0" l="0" r="0" t="0"/>
            <a:stretch/>
          </p:blipFill>
          <p:spPr>
            <a:xfrm>
              <a:off x="5159835" y="3895361"/>
              <a:ext cx="423749" cy="220079"/>
            </a:xfrm>
            <a:prstGeom prst="rect">
              <a:avLst/>
            </a:prstGeom>
            <a:noFill/>
            <a:ln>
              <a:noFill/>
            </a:ln>
          </p:spPr>
        </p:pic>
        <p:pic>
          <p:nvPicPr>
            <p:cNvPr descr="Displaying CCCM letterhead A4.png" id="144" name="Google Shape;144;p16"/>
            <p:cNvPicPr preferRelativeResize="0"/>
            <p:nvPr/>
          </p:nvPicPr>
          <p:blipFill rotWithShape="1">
            <a:blip r:embed="rId4">
              <a:alphaModFix/>
            </a:blip>
            <a:srcRect b="0" l="0" r="0" t="0"/>
            <a:stretch/>
          </p:blipFill>
          <p:spPr>
            <a:xfrm flipH="1">
              <a:off x="5583584" y="3895361"/>
              <a:ext cx="2354610" cy="220079"/>
            </a:xfrm>
            <a:prstGeom prst="rect">
              <a:avLst/>
            </a:prstGeom>
            <a:noFill/>
            <a:ln>
              <a:noFill/>
            </a:ln>
          </p:spPr>
        </p:pic>
        <p:pic>
          <p:nvPicPr>
            <p:cNvPr descr="Displaying CCCM letterhead A4.png" id="145" name="Google Shape;145;p16"/>
            <p:cNvPicPr preferRelativeResize="0"/>
            <p:nvPr/>
          </p:nvPicPr>
          <p:blipFill rotWithShape="1">
            <a:blip r:embed="rId5">
              <a:alphaModFix/>
            </a:blip>
            <a:srcRect b="0" l="0" r="0" t="0"/>
            <a:stretch/>
          </p:blipFill>
          <p:spPr>
            <a:xfrm flipH="1">
              <a:off x="2753618" y="3895361"/>
              <a:ext cx="2415366" cy="220079"/>
            </a:xfrm>
            <a:prstGeom prst="rect">
              <a:avLst/>
            </a:prstGeom>
            <a:noFill/>
            <a:ln>
              <a:noFill/>
            </a:ln>
          </p:spPr>
        </p:pic>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0" name="Shape 150"/>
        <p:cNvGrpSpPr/>
        <p:nvPr/>
      </p:nvGrpSpPr>
      <p:grpSpPr>
        <a:xfrm>
          <a:off x="0" y="0"/>
          <a:ext cx="0" cy="0"/>
          <a:chOff x="0" y="0"/>
          <a:chExt cx="0" cy="0"/>
        </a:xfrm>
      </p:grpSpPr>
      <p:sp>
        <p:nvSpPr>
          <p:cNvPr id="151" name="Google Shape;151;p17"/>
          <p:cNvSpPr txBox="1"/>
          <p:nvPr>
            <p:ph type="title"/>
          </p:nvPr>
        </p:nvSpPr>
        <p:spPr>
          <a:xfrm>
            <a:off x="407732" y="358772"/>
            <a:ext cx="9876347" cy="148948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2A87C8"/>
              </a:buClr>
              <a:buSzPts val="4000"/>
              <a:buFont typeface="Calibri"/>
              <a:buNone/>
            </a:pPr>
            <a:r>
              <a:rPr b="1" lang="en-GB" sz="3000">
                <a:solidFill>
                  <a:srgbClr val="2A87C8"/>
                </a:solidFill>
                <a:latin typeface="Calibri"/>
                <a:ea typeface="Calibri"/>
                <a:cs typeface="Calibri"/>
                <a:sym typeface="Calibri"/>
              </a:rPr>
              <a:t>Travail de groupe	</a:t>
            </a:r>
            <a:r>
              <a:rPr lang="en-GB" sz="3000">
                <a:solidFill>
                  <a:srgbClr val="2A87C8"/>
                </a:solidFill>
                <a:latin typeface="Calibri"/>
                <a:ea typeface="Calibri"/>
                <a:cs typeface="Calibri"/>
                <a:sym typeface="Calibri"/>
              </a:rPr>
              <a:t>Préparez une présentation de cette personne :</a:t>
            </a:r>
            <a:r>
              <a:rPr lang="en-GB" sz="4000">
                <a:solidFill>
                  <a:schemeClr val="accent1"/>
                </a:solidFill>
                <a:latin typeface="Trebuchet MS"/>
                <a:ea typeface="Trebuchet MS"/>
                <a:cs typeface="Trebuchet MS"/>
                <a:sym typeface="Trebuchet MS"/>
              </a:rPr>
              <a:t> </a:t>
            </a:r>
            <a:endParaRPr sz="2800">
              <a:solidFill>
                <a:srgbClr val="2A87C8"/>
              </a:solidFill>
              <a:latin typeface="Calibri"/>
              <a:ea typeface="Calibri"/>
              <a:cs typeface="Calibri"/>
              <a:sym typeface="Calibri"/>
            </a:endParaRPr>
          </a:p>
        </p:txBody>
      </p:sp>
      <p:sp>
        <p:nvSpPr>
          <p:cNvPr id="152" name="Google Shape;152;p17"/>
          <p:cNvSpPr txBox="1"/>
          <p:nvPr/>
        </p:nvSpPr>
        <p:spPr>
          <a:xfrm>
            <a:off x="535061" y="1972947"/>
            <a:ext cx="9623277" cy="4982489"/>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545456"/>
              </a:buClr>
              <a:buSzPts val="2800"/>
              <a:buFont typeface="Arial"/>
              <a:buNone/>
            </a:pPr>
            <a:r>
              <a:rPr b="1" lang="en-GB" sz="2800">
                <a:solidFill>
                  <a:srgbClr val="545456"/>
                </a:solidFill>
                <a:latin typeface="Calibri"/>
                <a:ea typeface="Calibri"/>
                <a:cs typeface="Calibri"/>
                <a:sym typeface="Calibri"/>
              </a:rPr>
              <a:t>Analysez le profil et répondez aux questions suivantes : </a:t>
            </a:r>
            <a:endParaRPr/>
          </a:p>
          <a:p>
            <a:pPr indent="-285750" lvl="1" marL="742950" marR="0" rtl="0" algn="l">
              <a:spcBef>
                <a:spcPts val="560"/>
              </a:spcBef>
              <a:spcAft>
                <a:spcPts val="0"/>
              </a:spcAft>
              <a:buClr>
                <a:srgbClr val="545456"/>
              </a:buClr>
              <a:buSzPts val="2800"/>
              <a:buFont typeface="Arial"/>
              <a:buChar char="•"/>
            </a:pPr>
            <a:r>
              <a:rPr b="0" i="0" lang="en-GB" sz="2800" u="none" cap="none" strike="noStrike">
                <a:solidFill>
                  <a:srgbClr val="545456"/>
                </a:solidFill>
                <a:latin typeface="Calibri"/>
                <a:ea typeface="Calibri"/>
                <a:cs typeface="Calibri"/>
                <a:sym typeface="Calibri"/>
              </a:rPr>
              <a:t>Que pouvez-vous dire à son sujet (genre, âge, race, nationalité, etc.) ?</a:t>
            </a:r>
            <a:endParaRPr b="0" i="0" sz="2800" u="none" cap="none" strike="noStrike">
              <a:solidFill>
                <a:srgbClr val="545456"/>
              </a:solidFill>
              <a:latin typeface="Calibri"/>
              <a:ea typeface="Calibri"/>
              <a:cs typeface="Calibri"/>
              <a:sym typeface="Calibri"/>
            </a:endParaRPr>
          </a:p>
          <a:p>
            <a:pPr indent="-285750" lvl="1" marL="742950" marR="0" rtl="0" algn="l">
              <a:spcBef>
                <a:spcPts val="560"/>
              </a:spcBef>
              <a:spcAft>
                <a:spcPts val="0"/>
              </a:spcAft>
              <a:buClr>
                <a:srgbClr val="545456"/>
              </a:buClr>
              <a:buSzPts val="2800"/>
              <a:buFont typeface="Arial"/>
              <a:buChar char="•"/>
            </a:pPr>
            <a:r>
              <a:rPr b="0" i="0" lang="en-GB" sz="2800" u="none" cap="none" strike="noStrike">
                <a:solidFill>
                  <a:srgbClr val="545456"/>
                </a:solidFill>
                <a:latin typeface="Calibri"/>
                <a:ea typeface="Calibri"/>
                <a:cs typeface="Calibri"/>
                <a:sym typeface="Calibri"/>
              </a:rPr>
              <a:t>Que lui est-il arrivé (causes du déplacement) ?  </a:t>
            </a:r>
            <a:endParaRPr b="0" i="0" sz="2800" u="none" cap="none" strike="noStrike">
              <a:solidFill>
                <a:srgbClr val="545456"/>
              </a:solidFill>
              <a:latin typeface="Calibri"/>
              <a:ea typeface="Calibri"/>
              <a:cs typeface="Calibri"/>
              <a:sym typeface="Calibri"/>
            </a:endParaRPr>
          </a:p>
          <a:p>
            <a:pPr indent="-285750" lvl="1" marL="742950" marR="0" rtl="0" algn="l">
              <a:spcBef>
                <a:spcPts val="560"/>
              </a:spcBef>
              <a:spcAft>
                <a:spcPts val="0"/>
              </a:spcAft>
              <a:buClr>
                <a:srgbClr val="545456"/>
              </a:buClr>
              <a:buSzPts val="2800"/>
              <a:buFont typeface="Arial"/>
              <a:buChar char="•"/>
            </a:pPr>
            <a:r>
              <a:rPr b="0" i="0" lang="en-GB" sz="2800" u="none" cap="none" strike="noStrike">
                <a:solidFill>
                  <a:srgbClr val="545456"/>
                </a:solidFill>
                <a:latin typeface="Calibri"/>
                <a:ea typeface="Calibri"/>
                <a:cs typeface="Calibri"/>
                <a:sym typeface="Calibri"/>
              </a:rPr>
              <a:t>Que pouvez-vous dire au sujet de sa situation ? </a:t>
            </a:r>
            <a:endParaRPr/>
          </a:p>
          <a:p>
            <a:pPr indent="-285750" lvl="1" marL="742950" marR="0" rtl="0" algn="l">
              <a:spcBef>
                <a:spcPts val="560"/>
              </a:spcBef>
              <a:spcAft>
                <a:spcPts val="0"/>
              </a:spcAft>
              <a:buClr>
                <a:srgbClr val="545456"/>
              </a:buClr>
              <a:buSzPts val="2800"/>
              <a:buFont typeface="Arial"/>
              <a:buChar char="•"/>
            </a:pPr>
            <a:r>
              <a:rPr b="0" i="0" lang="en-GB" sz="2800" u="none" cap="none" strike="noStrike">
                <a:solidFill>
                  <a:srgbClr val="545456"/>
                </a:solidFill>
                <a:latin typeface="Calibri"/>
                <a:ea typeface="Calibri"/>
                <a:cs typeface="Calibri"/>
                <a:sym typeface="Calibri"/>
              </a:rPr>
              <a:t>Où vit-il (elle) ? Quelles sont les conditions de vie ? </a:t>
            </a:r>
            <a:endParaRPr/>
          </a:p>
          <a:p>
            <a:pPr indent="-285750" lvl="1" marL="742950" marR="0" rtl="0" algn="l">
              <a:spcBef>
                <a:spcPts val="560"/>
              </a:spcBef>
              <a:spcAft>
                <a:spcPts val="0"/>
              </a:spcAft>
              <a:buClr>
                <a:srgbClr val="545456"/>
              </a:buClr>
              <a:buSzPts val="2800"/>
              <a:buFont typeface="Arial"/>
              <a:buChar char="•"/>
            </a:pPr>
            <a:r>
              <a:rPr b="0" i="0" lang="en-GB" sz="2800" u="none" cap="none" strike="noStrike">
                <a:solidFill>
                  <a:srgbClr val="545456"/>
                </a:solidFill>
                <a:latin typeface="Calibri"/>
                <a:ea typeface="Calibri"/>
                <a:cs typeface="Calibri"/>
                <a:sym typeface="Calibri"/>
              </a:rPr>
              <a:t>Depuis combien de temps est-il (elle) déplacé(e) ?</a:t>
            </a:r>
            <a:endParaRPr b="0" i="0" sz="2800" u="none" cap="none" strike="noStrike">
              <a:solidFill>
                <a:srgbClr val="545456"/>
              </a:solidFill>
              <a:latin typeface="Calibri"/>
              <a:ea typeface="Calibri"/>
              <a:cs typeface="Calibri"/>
              <a:sym typeface="Calibri"/>
            </a:endParaRPr>
          </a:p>
          <a:p>
            <a:pPr indent="-285750" lvl="1" marL="742950" marR="0" rtl="0" algn="l">
              <a:spcBef>
                <a:spcPts val="560"/>
              </a:spcBef>
              <a:spcAft>
                <a:spcPts val="0"/>
              </a:spcAft>
              <a:buClr>
                <a:srgbClr val="545456"/>
              </a:buClr>
              <a:buSzPts val="2800"/>
              <a:buFont typeface="Arial"/>
              <a:buChar char="•"/>
            </a:pPr>
            <a:r>
              <a:rPr b="0" i="0" lang="en-GB" sz="2800" u="none" cap="none" strike="noStrike">
                <a:solidFill>
                  <a:srgbClr val="545456"/>
                </a:solidFill>
                <a:latin typeface="Calibri"/>
                <a:ea typeface="Calibri"/>
                <a:cs typeface="Calibri"/>
                <a:sym typeface="Calibri"/>
              </a:rPr>
              <a:t>À quoi ressemble son avenir ? (Solutions durables, déplacement prolongé, etc.)</a:t>
            </a:r>
            <a:r>
              <a:rPr b="0" i="0" lang="en-GB" sz="2800" u="none" cap="none" strike="noStrike">
                <a:solidFill>
                  <a:schemeClr val="dk1"/>
                </a:solidFill>
                <a:latin typeface="Trebuchet MS"/>
                <a:ea typeface="Trebuchet MS"/>
                <a:cs typeface="Trebuchet MS"/>
                <a:sym typeface="Trebuchet MS"/>
              </a:rPr>
              <a:t> </a:t>
            </a:r>
            <a:endParaRPr/>
          </a:p>
          <a:p>
            <a:pPr indent="0" lvl="1" marL="0" marR="0" rtl="0" algn="just">
              <a:spcBef>
                <a:spcPts val="560"/>
              </a:spcBef>
              <a:spcAft>
                <a:spcPts val="0"/>
              </a:spcAft>
              <a:buClr>
                <a:schemeClr val="dk1"/>
              </a:buClr>
              <a:buSzPts val="2800"/>
              <a:buFont typeface="Arial"/>
              <a:buNone/>
            </a:pPr>
            <a:r>
              <a:t/>
            </a:r>
            <a:endParaRPr b="1" i="0" sz="2800" u="none" cap="none" strike="noStrike">
              <a:solidFill>
                <a:srgbClr val="545456"/>
              </a:solidFill>
              <a:latin typeface="Calibri"/>
              <a:ea typeface="Calibri"/>
              <a:cs typeface="Calibri"/>
              <a:sym typeface="Calibri"/>
            </a:endParaRPr>
          </a:p>
        </p:txBody>
      </p:sp>
      <p:sp>
        <p:nvSpPr>
          <p:cNvPr id="153" name="Google Shape;153;p17"/>
          <p:cNvSpPr txBox="1"/>
          <p:nvPr/>
        </p:nvSpPr>
        <p:spPr>
          <a:xfrm>
            <a:off x="8307421" y="446067"/>
            <a:ext cx="836579" cy="81439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t/>
            </a:r>
            <a:endParaRPr sz="2053">
              <a:solidFill>
                <a:schemeClr val="accent5"/>
              </a:solidFill>
              <a:latin typeface="Trebuchet MS"/>
              <a:ea typeface="Trebuchet MS"/>
              <a:cs typeface="Trebuchet MS"/>
              <a:sym typeface="Trebuchet MS"/>
            </a:endParaRPr>
          </a:p>
        </p:txBody>
      </p:sp>
      <p:pic>
        <p:nvPicPr>
          <p:cNvPr descr="group work logo.png" id="154" name="Google Shape;154;p17"/>
          <p:cNvPicPr preferRelativeResize="0"/>
          <p:nvPr/>
        </p:nvPicPr>
        <p:blipFill rotWithShape="1">
          <a:blip r:embed="rId3">
            <a:alphaModFix/>
          </a:blip>
          <a:srcRect b="0" l="0" r="0" t="0"/>
          <a:stretch/>
        </p:blipFill>
        <p:spPr>
          <a:xfrm>
            <a:off x="8735438" y="334727"/>
            <a:ext cx="1507112" cy="13638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59" name="Shape 159"/>
        <p:cNvGrpSpPr/>
        <p:nvPr/>
      </p:nvGrpSpPr>
      <p:grpSpPr>
        <a:xfrm>
          <a:off x="0" y="0"/>
          <a:ext cx="0" cy="0"/>
          <a:chOff x="0" y="0"/>
          <a:chExt cx="0" cy="0"/>
        </a:xfrm>
      </p:grpSpPr>
      <p:sp>
        <p:nvSpPr>
          <p:cNvPr id="160" name="Google Shape;160;p18"/>
          <p:cNvSpPr txBox="1"/>
          <p:nvPr/>
        </p:nvSpPr>
        <p:spPr>
          <a:xfrm>
            <a:off x="516106" y="1714128"/>
            <a:ext cx="9623277" cy="5543565"/>
          </a:xfrm>
          <a:prstGeom prst="rect">
            <a:avLst/>
          </a:prstGeom>
          <a:noFill/>
          <a:ln>
            <a:noFill/>
          </a:ln>
        </p:spPr>
        <p:txBody>
          <a:bodyPr anchorCtr="0" anchor="t" bIns="45700" lIns="91425" spcFirstLastPara="1" rIns="91425" wrap="square" tIns="45700">
            <a:noAutofit/>
          </a:bodyPr>
          <a:lstStyle/>
          <a:p>
            <a:pPr indent="0" lvl="0" marL="0" marR="0" rtl="0" algn="just">
              <a:spcBef>
                <a:spcPts val="0"/>
              </a:spcBef>
              <a:spcAft>
                <a:spcPts val="0"/>
              </a:spcAft>
              <a:buClr>
                <a:srgbClr val="545456"/>
              </a:buClr>
              <a:buSzPts val="2600"/>
              <a:buFont typeface="Arial"/>
              <a:buNone/>
            </a:pPr>
            <a:r>
              <a:rPr b="1" lang="en-GB" sz="2200">
                <a:solidFill>
                  <a:srgbClr val="545456"/>
                </a:solidFill>
                <a:latin typeface="Calibri"/>
                <a:ea typeface="Calibri"/>
                <a:cs typeface="Calibri"/>
                <a:sym typeface="Calibri"/>
              </a:rPr>
              <a:t>Choisissez un membre du groupe pour se coucher sur une grande feuille de papier à terre. Tracez le contour de son corps à l'aide d'un marqueur. En utilisant des symboles ou des mots, dessinez sur la carte du corps ou créez une courte présentation visuelle des installations de votre camp. La personne représente un résident du camp, et l'illustration peut inclure :</a:t>
            </a:r>
            <a:endParaRPr sz="2200"/>
          </a:p>
          <a:p>
            <a:pPr indent="0" lvl="0" marL="0" marR="0" rtl="0" algn="just">
              <a:spcBef>
                <a:spcPts val="520"/>
              </a:spcBef>
              <a:spcAft>
                <a:spcPts val="0"/>
              </a:spcAft>
              <a:buClr>
                <a:schemeClr val="dk1"/>
              </a:buClr>
              <a:buSzPts val="2600"/>
              <a:buFont typeface="Arial"/>
              <a:buNone/>
            </a:pPr>
            <a:r>
              <a:t/>
            </a:r>
            <a:endParaRPr b="1" sz="2200">
              <a:solidFill>
                <a:srgbClr val="545456"/>
              </a:solidFill>
              <a:latin typeface="Calibri"/>
              <a:ea typeface="Calibri"/>
              <a:cs typeface="Calibri"/>
              <a:sym typeface="Calibri"/>
            </a:endParaRPr>
          </a:p>
          <a:p>
            <a:pPr indent="0" lvl="0" marL="0" marR="0" rtl="0" algn="just">
              <a:spcBef>
                <a:spcPts val="520"/>
              </a:spcBef>
              <a:spcAft>
                <a:spcPts val="0"/>
              </a:spcAft>
              <a:buClr>
                <a:srgbClr val="545456"/>
              </a:buClr>
              <a:buSzPts val="2600"/>
              <a:buFont typeface="Arial"/>
              <a:buNone/>
            </a:pPr>
            <a:r>
              <a:rPr lang="en-GB" sz="2200">
                <a:solidFill>
                  <a:srgbClr val="545456"/>
                </a:solidFill>
                <a:latin typeface="Calibri"/>
                <a:ea typeface="Calibri"/>
                <a:cs typeface="Calibri"/>
                <a:sym typeface="Calibri"/>
              </a:rPr>
              <a:t>Profil des personnes déplacées dans le camp :  </a:t>
            </a:r>
            <a:endParaRPr sz="2200"/>
          </a:p>
          <a:p>
            <a:pPr indent="-273050" lvl="1" marL="742950" marR="0" rtl="0" algn="just">
              <a:spcBef>
                <a:spcPts val="560"/>
              </a:spcBef>
              <a:spcAft>
                <a:spcPts val="0"/>
              </a:spcAft>
              <a:buClr>
                <a:srgbClr val="545456"/>
              </a:buClr>
              <a:buSzPts val="2200"/>
              <a:buFont typeface="Arial"/>
              <a:buChar char="•"/>
            </a:pPr>
            <a:r>
              <a:rPr b="0" i="0" lang="en-GB" sz="2200" u="none" cap="none" strike="noStrike">
                <a:solidFill>
                  <a:srgbClr val="545456"/>
                </a:solidFill>
                <a:latin typeface="Calibri"/>
                <a:ea typeface="Calibri"/>
                <a:cs typeface="Calibri"/>
                <a:sym typeface="Calibri"/>
              </a:rPr>
              <a:t>Statut légal,</a:t>
            </a:r>
            <a:r>
              <a:rPr b="0" i="0" lang="en-GB" sz="2200" u="none" cap="none" strike="noStrike">
                <a:solidFill>
                  <a:schemeClr val="dk1"/>
                </a:solidFill>
                <a:latin typeface="Trebuchet MS"/>
                <a:ea typeface="Trebuchet MS"/>
                <a:cs typeface="Trebuchet MS"/>
                <a:sym typeface="Trebuchet MS"/>
              </a:rPr>
              <a:t> </a:t>
            </a:r>
            <a:endParaRPr sz="2200"/>
          </a:p>
          <a:p>
            <a:pPr indent="-273050" lvl="1" marL="742950" marR="0" rtl="0" algn="just">
              <a:spcBef>
                <a:spcPts val="480"/>
              </a:spcBef>
              <a:spcAft>
                <a:spcPts val="0"/>
              </a:spcAft>
              <a:buClr>
                <a:srgbClr val="545456"/>
              </a:buClr>
              <a:buSzPts val="2200"/>
              <a:buFont typeface="Arial"/>
              <a:buChar char="•"/>
            </a:pPr>
            <a:r>
              <a:rPr b="0" i="0" lang="en-GB" sz="2200" u="none" cap="none" strike="noStrike">
                <a:solidFill>
                  <a:srgbClr val="545456"/>
                </a:solidFill>
                <a:latin typeface="Calibri"/>
                <a:ea typeface="Calibri"/>
                <a:cs typeface="Calibri"/>
                <a:sym typeface="Calibri"/>
              </a:rPr>
              <a:t>Causes du déplacement, </a:t>
            </a:r>
            <a:endParaRPr sz="2200"/>
          </a:p>
          <a:p>
            <a:pPr indent="-273050" lvl="1" marL="742950" marR="0" rtl="0" algn="just">
              <a:spcBef>
                <a:spcPts val="480"/>
              </a:spcBef>
              <a:spcAft>
                <a:spcPts val="0"/>
              </a:spcAft>
              <a:buClr>
                <a:srgbClr val="545456"/>
              </a:buClr>
              <a:buSzPts val="2200"/>
              <a:buFont typeface="Arial"/>
              <a:buChar char="•"/>
            </a:pPr>
            <a:r>
              <a:rPr b="0" i="0" lang="en-GB" sz="2200" u="none" cap="none" strike="noStrike">
                <a:solidFill>
                  <a:srgbClr val="545456"/>
                </a:solidFill>
                <a:latin typeface="Calibri"/>
                <a:ea typeface="Calibri"/>
                <a:cs typeface="Calibri"/>
                <a:sym typeface="Calibri"/>
              </a:rPr>
              <a:t>Type de site, emplacement, conditions de vie, durée de déplacement, etc., </a:t>
            </a:r>
            <a:endParaRPr sz="2200"/>
          </a:p>
          <a:p>
            <a:pPr indent="-273050" lvl="1" marL="742950" marR="0" rtl="0" algn="just">
              <a:spcBef>
                <a:spcPts val="480"/>
              </a:spcBef>
              <a:spcAft>
                <a:spcPts val="0"/>
              </a:spcAft>
              <a:buClr>
                <a:srgbClr val="545456"/>
              </a:buClr>
              <a:buSzPts val="2200"/>
              <a:buFont typeface="Arial"/>
              <a:buChar char="•"/>
            </a:pPr>
            <a:r>
              <a:rPr b="0" i="0" lang="en-GB" sz="2200" u="none" cap="none" strike="noStrike">
                <a:solidFill>
                  <a:srgbClr val="545456"/>
                </a:solidFill>
                <a:latin typeface="Calibri"/>
                <a:ea typeface="Calibri"/>
                <a:cs typeface="Calibri"/>
                <a:sym typeface="Calibri"/>
              </a:rPr>
              <a:t>Principaux risques de protection, </a:t>
            </a:r>
            <a:endParaRPr sz="2200"/>
          </a:p>
          <a:p>
            <a:pPr indent="-273050" lvl="1" marL="742950" marR="0" rtl="0" algn="just">
              <a:spcBef>
                <a:spcPts val="560"/>
              </a:spcBef>
              <a:spcAft>
                <a:spcPts val="0"/>
              </a:spcAft>
              <a:buClr>
                <a:srgbClr val="545456"/>
              </a:buClr>
              <a:buSzPts val="2200"/>
              <a:buFont typeface="Arial"/>
              <a:buChar char="•"/>
            </a:pPr>
            <a:r>
              <a:rPr b="0" i="0" lang="en-GB" sz="2200" u="none" cap="none" strike="noStrike">
                <a:solidFill>
                  <a:srgbClr val="545456"/>
                </a:solidFill>
                <a:latin typeface="Calibri"/>
                <a:ea typeface="Calibri"/>
                <a:cs typeface="Calibri"/>
                <a:sym typeface="Calibri"/>
              </a:rPr>
              <a:t>Solutions à long-terme au déplacement..</a:t>
            </a:r>
            <a:r>
              <a:rPr b="0" i="0" lang="en-GB" sz="2200" u="none" cap="none" strike="noStrike">
                <a:solidFill>
                  <a:schemeClr val="dk1"/>
                </a:solidFill>
                <a:latin typeface="Trebuchet MS"/>
                <a:ea typeface="Trebuchet MS"/>
                <a:cs typeface="Trebuchet MS"/>
                <a:sym typeface="Trebuchet MS"/>
              </a:rPr>
              <a:t> </a:t>
            </a:r>
            <a:endParaRPr b="0" i="0" sz="2200" u="none" cap="none" strike="noStrike">
              <a:solidFill>
                <a:srgbClr val="545456"/>
              </a:solidFill>
              <a:latin typeface="Calibri"/>
              <a:ea typeface="Calibri"/>
              <a:cs typeface="Calibri"/>
              <a:sym typeface="Calibri"/>
            </a:endParaRPr>
          </a:p>
        </p:txBody>
      </p:sp>
      <p:sp>
        <p:nvSpPr>
          <p:cNvPr id="161" name="Google Shape;161;p18"/>
          <p:cNvSpPr txBox="1"/>
          <p:nvPr>
            <p:ph type="title"/>
          </p:nvPr>
        </p:nvSpPr>
        <p:spPr>
          <a:xfrm>
            <a:off x="389570" y="224645"/>
            <a:ext cx="9876347" cy="1489483"/>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Travail de groupe </a:t>
            </a:r>
            <a:r>
              <a:rPr lang="en-GB">
                <a:solidFill>
                  <a:srgbClr val="2A87C8"/>
                </a:solidFill>
                <a:latin typeface="Calibri"/>
                <a:ea typeface="Calibri"/>
                <a:cs typeface="Calibri"/>
                <a:sym typeface="Calibri"/>
              </a:rPr>
              <a:t>Carte du corps</a:t>
            </a:r>
            <a:r>
              <a:rPr lang="en-GB" sz="4000">
                <a:solidFill>
                  <a:schemeClr val="accent1"/>
                </a:solidFill>
                <a:latin typeface="Trebuchet MS"/>
                <a:ea typeface="Trebuchet MS"/>
                <a:cs typeface="Trebuchet MS"/>
                <a:sym typeface="Trebuchet MS"/>
              </a:rPr>
              <a:t> </a:t>
            </a:r>
            <a:endParaRPr sz="2800">
              <a:solidFill>
                <a:srgbClr val="2A87C8"/>
              </a:solidFill>
              <a:latin typeface="Calibri"/>
              <a:ea typeface="Calibri"/>
              <a:cs typeface="Calibri"/>
              <a:sym typeface="Calibri"/>
            </a:endParaRPr>
          </a:p>
        </p:txBody>
      </p:sp>
      <p:pic>
        <p:nvPicPr>
          <p:cNvPr descr="group work logo.png" id="162" name="Google Shape;162;p18"/>
          <p:cNvPicPr preferRelativeResize="0"/>
          <p:nvPr/>
        </p:nvPicPr>
        <p:blipFill rotWithShape="1">
          <a:blip r:embed="rId3">
            <a:alphaModFix/>
          </a:blip>
          <a:srcRect b="0" l="0" r="0" t="0"/>
          <a:stretch/>
        </p:blipFill>
        <p:spPr>
          <a:xfrm>
            <a:off x="8735438" y="334727"/>
            <a:ext cx="1507112" cy="1363875"/>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p:cSld>
    <p:spTree>
      <p:nvGrpSpPr>
        <p:cNvPr id="167" name="Shape 167"/>
        <p:cNvGrpSpPr/>
        <p:nvPr/>
      </p:nvGrpSpPr>
      <p:grpSpPr>
        <a:xfrm>
          <a:off x="0" y="0"/>
          <a:ext cx="0" cy="0"/>
          <a:chOff x="0" y="0"/>
          <a:chExt cx="0" cy="0"/>
        </a:xfrm>
      </p:grpSpPr>
      <p:pic>
        <p:nvPicPr>
          <p:cNvPr id="168" name="Google Shape;168;p19"/>
          <p:cNvPicPr preferRelativeResize="0"/>
          <p:nvPr/>
        </p:nvPicPr>
        <p:blipFill rotWithShape="1">
          <a:blip r:embed="rId3">
            <a:alphaModFix/>
          </a:blip>
          <a:srcRect b="0" l="0" r="0" t="0"/>
          <a:stretch/>
        </p:blipFill>
        <p:spPr>
          <a:xfrm>
            <a:off x="0" y="0"/>
            <a:ext cx="11383457" cy="7588975"/>
          </a:xfrm>
          <a:prstGeom prst="rect">
            <a:avLst/>
          </a:prstGeom>
          <a:noFill/>
          <a:ln>
            <a:noFill/>
          </a:ln>
        </p:spPr>
      </p:pic>
      <p:sp>
        <p:nvSpPr>
          <p:cNvPr id="169" name="Google Shape;169;p19"/>
          <p:cNvSpPr txBox="1"/>
          <p:nvPr>
            <p:ph type="title"/>
          </p:nvPr>
        </p:nvSpPr>
        <p:spPr>
          <a:xfrm>
            <a:off x="0" y="446067"/>
            <a:ext cx="7505700" cy="793755"/>
          </a:xfrm>
          <a:prstGeom prst="rect">
            <a:avLst/>
          </a:prstGeom>
          <a:solidFill>
            <a:schemeClr val="lt1"/>
          </a:solidFill>
          <a:ln>
            <a:noFill/>
          </a:ln>
        </p:spPr>
        <p:txBody>
          <a:bodyPr anchorCtr="0" anchor="t" bIns="45700" lIns="91425" spcFirstLastPara="1" rIns="91425" wrap="square" tIns="45700">
            <a:noAutofit/>
          </a:bodyPr>
          <a:lstStyle/>
          <a:p>
            <a:pPr indent="0" lvl="0" marL="0" rtl="0" algn="just">
              <a:spcBef>
                <a:spcPts val="0"/>
              </a:spcBef>
              <a:spcAft>
                <a:spcPts val="0"/>
              </a:spcAft>
              <a:buClr>
                <a:srgbClr val="2A87C8"/>
              </a:buClr>
              <a:buSzPts val="4000"/>
              <a:buFont typeface="Calibri"/>
              <a:buNone/>
            </a:pPr>
            <a:r>
              <a:rPr b="1" lang="en-GB">
                <a:solidFill>
                  <a:srgbClr val="2A87C8"/>
                </a:solidFill>
                <a:latin typeface="Calibri"/>
                <a:ea typeface="Calibri"/>
                <a:cs typeface="Calibri"/>
                <a:sym typeface="Calibri"/>
              </a:rPr>
              <a:t>    Message clé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1_CCCM - Titles">
  <a:themeElements>
    <a:clrScheme name="CCCM Cluster 2">
      <a:dk1>
        <a:srgbClr val="000000"/>
      </a:dk1>
      <a:lt1>
        <a:srgbClr val="FFFFFF"/>
      </a:lt1>
      <a:dk2>
        <a:srgbClr val="1F497D"/>
      </a:dk2>
      <a:lt2>
        <a:srgbClr val="EEECE1"/>
      </a:lt2>
      <a:accent1>
        <a:srgbClr val="2A87C8"/>
      </a:accent1>
      <a:accent2>
        <a:srgbClr val="545456"/>
      </a:accent2>
      <a:accent3>
        <a:srgbClr val="9D4838"/>
      </a:accent3>
      <a:accent4>
        <a:srgbClr val="D48C74"/>
      </a:accent4>
      <a:accent5>
        <a:srgbClr val="F0B89E"/>
      </a:accent5>
      <a:accent6>
        <a:srgbClr val="F8E4D2"/>
      </a:accent6>
      <a:hlink>
        <a:srgbClr val="938953"/>
      </a:hlink>
      <a:folHlink>
        <a:srgbClr val="C0504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