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33"/>
  </p:notesMasterIdLst>
  <p:handoutMasterIdLst>
    <p:handoutMasterId r:id="rId34"/>
  </p:handoutMasterIdLst>
  <p:sldIdLst>
    <p:sldId id="325" r:id="rId5"/>
    <p:sldId id="365" r:id="rId6"/>
    <p:sldId id="305" r:id="rId7"/>
    <p:sldId id="312" r:id="rId8"/>
    <p:sldId id="349" r:id="rId9"/>
    <p:sldId id="346" r:id="rId10"/>
    <p:sldId id="377" r:id="rId11"/>
    <p:sldId id="366" r:id="rId12"/>
    <p:sldId id="367" r:id="rId13"/>
    <p:sldId id="368" r:id="rId14"/>
    <p:sldId id="378" r:id="rId15"/>
    <p:sldId id="369" r:id="rId16"/>
    <p:sldId id="379" r:id="rId17"/>
    <p:sldId id="380" r:id="rId18"/>
    <p:sldId id="351" r:id="rId19"/>
    <p:sldId id="381" r:id="rId20"/>
    <p:sldId id="382" r:id="rId21"/>
    <p:sldId id="383" r:id="rId22"/>
    <p:sldId id="354" r:id="rId23"/>
    <p:sldId id="384" r:id="rId24"/>
    <p:sldId id="385" r:id="rId25"/>
    <p:sldId id="322" r:id="rId26"/>
    <p:sldId id="371" r:id="rId27"/>
    <p:sldId id="386" r:id="rId28"/>
    <p:sldId id="372" r:id="rId29"/>
    <p:sldId id="387" r:id="rId30"/>
    <p:sldId id="310" r:id="rId31"/>
    <p:sldId id="326" r:id="rId32"/>
  </p:sldIdLst>
  <p:sldSz cx="10691813" cy="7559675"/>
  <p:notesSz cx="6858000" cy="9144000"/>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6429" userDrawn="1">
          <p15:clr>
            <a:srgbClr val="A4A3A4"/>
          </p15:clr>
        </p15:guide>
        <p15:guide id="3" pos="3368" userDrawn="1">
          <p15:clr>
            <a:srgbClr val="A4A3A4"/>
          </p15:clr>
        </p15:guide>
        <p15:guide id="4" pos="328" userDrawn="1">
          <p15:clr>
            <a:srgbClr val="A4A3A4"/>
          </p15:clr>
        </p15:guide>
        <p15:guide id="6" orient="horz" pos="4286" userDrawn="1">
          <p15:clr>
            <a:srgbClr val="A4A3A4"/>
          </p15:clr>
        </p15:guide>
        <p15:guide id="7" orient="horz" pos="612" userDrawn="1">
          <p15:clr>
            <a:srgbClr val="A4A3A4"/>
          </p15:clr>
        </p15:guide>
        <p15:guide id="8" pos="1326" userDrawn="1">
          <p15:clr>
            <a:srgbClr val="A4A3A4"/>
          </p15:clr>
        </p15:guide>
        <p15:guide id="9" orient="horz" pos="998" userDrawn="1">
          <p15:clr>
            <a:srgbClr val="A4A3A4"/>
          </p15:clr>
        </p15:guide>
        <p15:guide id="10" pos="47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SCUAL Natalia" initials="PN" lastIdx="2" clrIdx="0">
    <p:extLst>
      <p:ext uri="{19B8F6BF-5375-455C-9EA6-DF929625EA0E}">
        <p15:presenceInfo xmlns:p15="http://schemas.microsoft.com/office/powerpoint/2012/main" userId="S::npascual@iom.int::0f41393f-5f88-43c9-ab97-74c35aedb5eb" providerId="AD"/>
      </p:ext>
    </p:extLst>
  </p:cmAuthor>
  <p:cmAuthor id="2" name="annika grafweg" initials="ag" lastIdx="1" clrIdx="1">
    <p:extLst>
      <p:ext uri="{19B8F6BF-5375-455C-9EA6-DF929625EA0E}">
        <p15:presenceInfo xmlns:p15="http://schemas.microsoft.com/office/powerpoint/2012/main" userId="annika grafweg" providerId="None"/>
      </p:ext>
    </p:extLst>
  </p:cmAuthor>
  <p:cmAuthor id="3" name="KVERNMO Jennifer" initials="KJ" lastIdx="10" clrIdx="2">
    <p:extLst>
      <p:ext uri="{19B8F6BF-5375-455C-9EA6-DF929625EA0E}">
        <p15:presenceInfo xmlns:p15="http://schemas.microsoft.com/office/powerpoint/2012/main" userId="S-1-5-21-4064896599-1321994828-1977553258-33431" providerId="AD"/>
      </p:ext>
    </p:extLst>
  </p:cmAuthor>
  <p:cmAuthor id="4" name="Guest User" initials="GU" lastIdx="3" clrIdx="3">
    <p:extLst>
      <p:ext uri="{19B8F6BF-5375-455C-9EA6-DF929625EA0E}">
        <p15:presenceInfo xmlns:p15="http://schemas.microsoft.com/office/powerpoint/2012/main" userId="S::urn:spo:anon#4cd858764df666375c035cfa94d1da1600ceedf1605c0968f52c464a746ec167::" providerId="AD"/>
      </p:ext>
    </p:extLst>
  </p:cmAuthor>
  <p:cmAuthor id="5" name="Abdulrazzak Harisa" initials="AH" lastIdx="2" clrIdx="4">
    <p:extLst>
      <p:ext uri="{19B8F6BF-5375-455C-9EA6-DF929625EA0E}">
        <p15:presenceInfo xmlns:p15="http://schemas.microsoft.com/office/powerpoint/2012/main" userId="Abdulrazzak Harisa" providerId="None"/>
      </p:ext>
    </p:extLst>
  </p:cmAuthor>
  <p:cmAuthor id="6" name="MACHMOUCHI Sara" initials="MS" lastIdx="1" clrIdx="5">
    <p:extLst>
      <p:ext uri="{19B8F6BF-5375-455C-9EA6-DF929625EA0E}">
        <p15:presenceInfo xmlns:p15="http://schemas.microsoft.com/office/powerpoint/2012/main" userId="S::SMACHMOUCHI@iom.int::dab3092f-0f61-49c7-a61f-f4c6a93475a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456"/>
    <a:srgbClr val="B1B1B3"/>
    <a:srgbClr val="2A87C8"/>
    <a:srgbClr val="DCDCDC"/>
    <a:srgbClr val="9D4838"/>
    <a:srgbClr val="B0D5EE"/>
    <a:srgbClr val="E0EEF8"/>
    <a:srgbClr val="FFB600"/>
    <a:srgbClr val="FF9900"/>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87915F-F921-4B0E-A99C-81A5341AA52D}" v="27" dt="2019-10-07T08:25:07.015"/>
    <p1510:client id="{8A555D25-52D8-8EBC-9B02-DB35C2F5E07B}" v="3" dt="2019-10-07T08:54:38.431"/>
    <p1510:client id="{B3496F55-6FF4-49F2-A314-939C0C6A4E4C}" v="2" dt="2019-10-07T06:21:51.7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46" autoAdjust="0"/>
    <p:restoredTop sz="86401" autoAdjust="0"/>
  </p:normalViewPr>
  <p:slideViewPr>
    <p:cSldViewPr snapToGrid="0">
      <p:cViewPr varScale="1">
        <p:scale>
          <a:sx n="50" d="100"/>
          <a:sy n="50" d="100"/>
        </p:scale>
        <p:origin x="1204" y="-132"/>
      </p:cViewPr>
      <p:guideLst>
        <p:guide orient="horz" pos="2381"/>
        <p:guide pos="6429"/>
        <p:guide pos="3368"/>
        <p:guide pos="328"/>
        <p:guide orient="horz" pos="4286"/>
        <p:guide orient="horz" pos="612"/>
        <p:guide pos="1326"/>
        <p:guide orient="horz" pos="998"/>
        <p:guide pos="4728"/>
      </p:guideLst>
    </p:cSldViewPr>
  </p:slideViewPr>
  <p:outlineViewPr>
    <p:cViewPr>
      <p:scale>
        <a:sx n="33" d="100"/>
        <a:sy n="33" d="100"/>
      </p:scale>
      <p:origin x="0" y="-9712"/>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anon#4cd858764df666375c035cfa94d1da1600ceedf1605c0968f52c464a746ec167::" providerId="AD" clId="Web-{B3496F55-6FF4-49F2-A314-939C0C6A4E4C}"/>
    <pc:docChg chg="">
      <pc:chgData name="Guest User" userId="S::urn:spo:anon#4cd858764df666375c035cfa94d1da1600ceedf1605c0968f52c464a746ec167::" providerId="AD" clId="Web-{B3496F55-6FF4-49F2-A314-939C0C6A4E4C}" dt="2019-10-07T06:21:51.772" v="1"/>
      <pc:docMkLst>
        <pc:docMk/>
      </pc:docMkLst>
      <pc:sldChg chg="addCm">
        <pc:chgData name="Guest User" userId="S::urn:spo:anon#4cd858764df666375c035cfa94d1da1600ceedf1605c0968f52c464a746ec167::" providerId="AD" clId="Web-{B3496F55-6FF4-49F2-A314-939C0C6A4E4C}" dt="2019-10-07T06:21:51.772" v="1"/>
        <pc:sldMkLst>
          <pc:docMk/>
          <pc:sldMk cId="3372016885" sldId="379"/>
        </pc:sldMkLst>
      </pc:sldChg>
    </pc:docChg>
  </pc:docChgLst>
  <pc:docChgLst>
    <pc:chgData name="مستخدم ضيف" userId="S::urn:spo:anon#4cd858764df666375c035cfa94d1da1600ceedf1605c0968f52c464a746ec167::" providerId="AD" clId="Web-{7187915F-F921-4B0E-A99C-81A5341AA52D}"/>
    <pc:docChg chg="modSld">
      <pc:chgData name="مستخدم ضيف" userId="S::urn:spo:anon#4cd858764df666375c035cfa94d1da1600ceedf1605c0968f52c464a746ec167::" providerId="AD" clId="Web-{7187915F-F921-4B0E-A99C-81A5341AA52D}" dt="2019-10-07T08:25:07.015" v="25"/>
      <pc:docMkLst>
        <pc:docMk/>
      </pc:docMkLst>
      <pc:sldChg chg="modSp">
        <pc:chgData name="مستخدم ضيف" userId="S::urn:spo:anon#4cd858764df666375c035cfa94d1da1600ceedf1605c0968f52c464a746ec167::" providerId="AD" clId="Web-{7187915F-F921-4B0E-A99C-81A5341AA52D}" dt="2019-10-07T08:22:50.187" v="1" actId="20577"/>
        <pc:sldMkLst>
          <pc:docMk/>
          <pc:sldMk cId="1281206612" sldId="378"/>
        </pc:sldMkLst>
        <pc:spChg chg="mod">
          <ac:chgData name="مستخدم ضيف" userId="S::urn:spo:anon#4cd858764df666375c035cfa94d1da1600ceedf1605c0968f52c464a746ec167::" providerId="AD" clId="Web-{7187915F-F921-4B0E-A99C-81A5341AA52D}" dt="2019-10-07T08:22:50.187" v="1" actId="20577"/>
          <ac:spMkLst>
            <pc:docMk/>
            <pc:sldMk cId="1281206612" sldId="378"/>
            <ac:spMk id="9" creationId="{E0E4AAF1-8613-4F0F-B6C0-72DB122F6963}"/>
          </ac:spMkLst>
        </pc:spChg>
      </pc:sldChg>
      <pc:sldChg chg="modSp addCm">
        <pc:chgData name="مستخدم ضيف" userId="S::urn:spo:anon#4cd858764df666375c035cfa94d1da1600ceedf1605c0968f52c464a746ec167::" providerId="AD" clId="Web-{7187915F-F921-4B0E-A99C-81A5341AA52D}" dt="2019-10-07T08:25:07.015" v="25"/>
        <pc:sldMkLst>
          <pc:docMk/>
          <pc:sldMk cId="2597302359" sldId="383"/>
        </pc:sldMkLst>
        <pc:spChg chg="mod">
          <ac:chgData name="مستخدم ضيف" userId="S::urn:spo:anon#4cd858764df666375c035cfa94d1da1600ceedf1605c0968f52c464a746ec167::" providerId="AD" clId="Web-{7187915F-F921-4B0E-A99C-81A5341AA52D}" dt="2019-10-07T08:23:55.140" v="24" actId="14100"/>
          <ac:spMkLst>
            <pc:docMk/>
            <pc:sldMk cId="2597302359" sldId="383"/>
            <ac:spMk id="6" creationId="{00000000-0000-0000-0000-000000000000}"/>
          </ac:spMkLst>
        </pc:spChg>
      </pc:sldChg>
    </pc:docChg>
  </pc:docChgLst>
  <pc:docChgLst>
    <pc:chgData name="KVERNMO Jennifer" userId="02b7e914-308a-4299-aecc-7012b1345efc" providerId="ADAL" clId="{6EC2E82E-C7C8-4884-A51E-BDF4EEF1E156}"/>
    <pc:docChg chg="custSel modSld">
      <pc:chgData name="KVERNMO Jennifer" userId="02b7e914-308a-4299-aecc-7012b1345efc" providerId="ADAL" clId="{6EC2E82E-C7C8-4884-A51E-BDF4EEF1E156}" dt="2019-06-25T19:53:20.149" v="131" actId="20577"/>
      <pc:docMkLst>
        <pc:docMk/>
      </pc:docMkLst>
      <pc:sldChg chg="modNotesTx">
        <pc:chgData name="KVERNMO Jennifer" userId="02b7e914-308a-4299-aecc-7012b1345efc" providerId="ADAL" clId="{6EC2E82E-C7C8-4884-A51E-BDF4EEF1E156}" dt="2019-06-25T19:51:53.297" v="69" actId="20577"/>
        <pc:sldMkLst>
          <pc:docMk/>
          <pc:sldMk cId="159625272" sldId="312"/>
        </pc:sldMkLst>
      </pc:sldChg>
      <pc:sldChg chg="modNotesTx">
        <pc:chgData name="KVERNMO Jennifer" userId="02b7e914-308a-4299-aecc-7012b1345efc" providerId="ADAL" clId="{6EC2E82E-C7C8-4884-A51E-BDF4EEF1E156}" dt="2019-06-25T19:53:20.149" v="131" actId="20577"/>
        <pc:sldMkLst>
          <pc:docMk/>
          <pc:sldMk cId="1578480593" sldId="315"/>
        </pc:sldMkLst>
      </pc:sldChg>
      <pc:sldChg chg="modSp">
        <pc:chgData name="KVERNMO Jennifer" userId="02b7e914-308a-4299-aecc-7012b1345efc" providerId="ADAL" clId="{6EC2E82E-C7C8-4884-A51E-BDF4EEF1E156}" dt="2019-06-25T19:52:50.349" v="88" actId="122"/>
        <pc:sldMkLst>
          <pc:docMk/>
          <pc:sldMk cId="395288214" sldId="319"/>
        </pc:sldMkLst>
        <pc:spChg chg="mod">
          <ac:chgData name="KVERNMO Jennifer" userId="02b7e914-308a-4299-aecc-7012b1345efc" providerId="ADAL" clId="{6EC2E82E-C7C8-4884-A51E-BDF4EEF1E156}" dt="2019-06-25T19:52:50.349" v="88" actId="122"/>
          <ac:spMkLst>
            <pc:docMk/>
            <pc:sldMk cId="395288214" sldId="319"/>
            <ac:spMk id="7" creationId="{E966DEC1-E94A-4D7C-A1D3-04760F1059CD}"/>
          </ac:spMkLst>
        </pc:spChg>
      </pc:sldChg>
      <pc:sldChg chg="modNotesTx">
        <pc:chgData name="KVERNMO Jennifer" userId="02b7e914-308a-4299-aecc-7012b1345efc" providerId="ADAL" clId="{6EC2E82E-C7C8-4884-A51E-BDF4EEF1E156}" dt="2019-06-25T19:52:35.243" v="87" actId="20577"/>
        <pc:sldMkLst>
          <pc:docMk/>
          <pc:sldMk cId="1729253143" sldId="321"/>
        </pc:sldMkLst>
      </pc:sldChg>
      <pc:sldChg chg="modNotesTx">
        <pc:chgData name="KVERNMO Jennifer" userId="02b7e914-308a-4299-aecc-7012b1345efc" providerId="ADAL" clId="{6EC2E82E-C7C8-4884-A51E-BDF4EEF1E156}" dt="2019-06-25T19:51:39.222" v="52" actId="6549"/>
        <pc:sldMkLst>
          <pc:docMk/>
          <pc:sldMk cId="529591502" sldId="365"/>
        </pc:sldMkLst>
      </pc:sldChg>
    </pc:docChg>
  </pc:docChgLst>
  <pc:docChgLst>
    <pc:chgData name="Guest User" userId="S::urn:spo:anon#4cd858764df666375c035cfa94d1da1600ceedf1605c0968f52c464a746ec167::" providerId="AD" clId="Web-{8A555D25-52D8-8EBC-9B02-DB35C2F5E07B}"/>
    <pc:docChg chg="">
      <pc:chgData name="Guest User" userId="S::urn:spo:anon#4cd858764df666375c035cfa94d1da1600ceedf1605c0968f52c464a746ec167::" providerId="AD" clId="Web-{8A555D25-52D8-8EBC-9B02-DB35C2F5E07B}" dt="2019-10-07T08:54:38.431" v="2"/>
      <pc:docMkLst>
        <pc:docMk/>
      </pc:docMkLst>
      <pc:sldChg chg="delCm">
        <pc:chgData name="Guest User" userId="S::urn:spo:anon#4cd858764df666375c035cfa94d1da1600ceedf1605c0968f52c464a746ec167::" providerId="AD" clId="Web-{8A555D25-52D8-8EBC-9B02-DB35C2F5E07B}" dt="2019-10-07T08:52:18.043" v="1"/>
        <pc:sldMkLst>
          <pc:docMk/>
          <pc:sldMk cId="3372016885" sldId="379"/>
        </pc:sldMkLst>
      </pc:sldChg>
      <pc:sldChg chg="delCm">
        <pc:chgData name="Guest User" userId="S::urn:spo:anon#4cd858764df666375c035cfa94d1da1600ceedf1605c0968f52c464a746ec167::" providerId="AD" clId="Web-{8A555D25-52D8-8EBC-9B02-DB35C2F5E07B}" dt="2019-10-07T08:54:38.431" v="2"/>
        <pc:sldMkLst>
          <pc:docMk/>
          <pc:sldMk cId="2597302359" sldId="383"/>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5" dt="2019-10-07T12:21:28.364" idx="1">
    <p:pos x="7110" y="0"/>
    <p:text>الرئيسة</p:text>
    <p:extLst>
      <p:ext uri="{C676402C-5697-4E1C-873F-D02D1690AC5C}">
        <p15:threadingInfo xmlns:p15="http://schemas.microsoft.com/office/powerpoint/2012/main" timeZoneBias="-180"/>
      </p:ext>
    </p:extLst>
  </p:cm>
</p:cmLst>
</file>

<file path=ppt/diagrams/_rels/data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image" Target="../media/image40.png"/><Relationship Id="rId5" Type="http://schemas.openxmlformats.org/officeDocument/2006/relationships/image" Target="../media/image44.tiff"/><Relationship Id="rId4" Type="http://schemas.openxmlformats.org/officeDocument/2006/relationships/image" Target="../media/image4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image" Target="../media/image40.png"/><Relationship Id="rId5" Type="http://schemas.openxmlformats.org/officeDocument/2006/relationships/image" Target="../media/image44.tiff"/><Relationship Id="rId4" Type="http://schemas.openxmlformats.org/officeDocument/2006/relationships/image" Target="../media/image43.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8C9362-0D5D-4FAC-AB0D-FC56CF6E2F8E}" type="doc">
      <dgm:prSet loTypeId="urn:microsoft.com/office/officeart/2008/layout/BendingPictureSemiTransparentText" loCatId="picture" qsTypeId="urn:microsoft.com/office/officeart/2005/8/quickstyle/simple1" qsCatId="simple" csTypeId="urn:microsoft.com/office/officeart/2005/8/colors/accent1_1" csCatId="accent1" phldr="1"/>
      <dgm:spPr/>
      <dgm:t>
        <a:bodyPr/>
        <a:lstStyle/>
        <a:p>
          <a:endParaRPr lang="en-GB"/>
        </a:p>
      </dgm:t>
    </dgm:pt>
    <dgm:pt modelId="{734229A3-4A6A-4E87-8501-A8711CEF1EF3}">
      <dgm:prSet phldrT="[Text]" custT="1"/>
      <dgm:spPr>
        <a:solidFill>
          <a:schemeClr val="tx1">
            <a:alpha val="40000"/>
          </a:schemeClr>
        </a:solidFill>
      </dgm:spPr>
      <dgm:t>
        <a:bodyPr/>
        <a:lstStyle/>
        <a:p>
          <a:r>
            <a:rPr lang="ar-SY" sz="2400" b="1" dirty="0">
              <a:latin typeface="Calibri" panose="020F0502020204030204" pitchFamily="34" charset="0"/>
              <a:cs typeface="Calibri" panose="020F0502020204030204" pitchFamily="34" charset="0"/>
            </a:rPr>
            <a:t>طرح الأسئلة</a:t>
          </a:r>
          <a:endParaRPr lang="en-GB" sz="2400" b="1" dirty="0">
            <a:latin typeface="Calibri" panose="020F0502020204030204" pitchFamily="34" charset="0"/>
            <a:cs typeface="Calibri" panose="020F0502020204030204" pitchFamily="34" charset="0"/>
          </a:endParaRPr>
        </a:p>
      </dgm:t>
    </dgm:pt>
    <dgm:pt modelId="{89ECE294-E20C-46EF-BD6E-80AAB3279BEB}" type="parTrans" cxnId="{A8C61A11-6629-41CA-9FD8-882F2A70BEA6}">
      <dgm:prSet/>
      <dgm:spPr/>
      <dgm:t>
        <a:bodyPr/>
        <a:lstStyle/>
        <a:p>
          <a:endParaRPr lang="en-GB"/>
        </a:p>
      </dgm:t>
    </dgm:pt>
    <dgm:pt modelId="{105606CA-B900-4CCF-AA39-B95C627A97CB}" type="sibTrans" cxnId="{A8C61A11-6629-41CA-9FD8-882F2A70BEA6}">
      <dgm:prSet/>
      <dgm:spPr/>
      <dgm:t>
        <a:bodyPr/>
        <a:lstStyle/>
        <a:p>
          <a:endParaRPr lang="en-GB"/>
        </a:p>
      </dgm:t>
    </dgm:pt>
    <dgm:pt modelId="{0740F467-F37B-4DB8-A9AF-778CC1D4C42B}">
      <dgm:prSet phldrT="[Text]" custT="1"/>
      <dgm:spPr>
        <a:solidFill>
          <a:schemeClr val="tx1">
            <a:alpha val="40000"/>
          </a:schemeClr>
        </a:solidFill>
      </dgm:spPr>
      <dgm:t>
        <a:bodyPr/>
        <a:lstStyle/>
        <a:p>
          <a:r>
            <a:rPr lang="ar-SY" sz="2400" b="1" dirty="0">
              <a:latin typeface="Calibri" panose="020F0502020204030204" pitchFamily="34" charset="0"/>
              <a:cs typeface="Calibri" panose="020F0502020204030204" pitchFamily="34" charset="0"/>
            </a:rPr>
            <a:t>الإستمتاع</a:t>
          </a:r>
          <a:endParaRPr lang="en-GB" sz="2400" b="1" dirty="0">
            <a:latin typeface="Calibri" panose="020F0502020204030204" pitchFamily="34" charset="0"/>
            <a:cs typeface="Calibri" panose="020F0502020204030204" pitchFamily="34" charset="0"/>
          </a:endParaRPr>
        </a:p>
      </dgm:t>
    </dgm:pt>
    <dgm:pt modelId="{A58E0A4D-302C-422F-A098-4AAA62C810A0}" type="parTrans" cxnId="{D9BC04F3-27C0-46C5-A8D0-CB24EDED4A3F}">
      <dgm:prSet/>
      <dgm:spPr/>
      <dgm:t>
        <a:bodyPr/>
        <a:lstStyle/>
        <a:p>
          <a:endParaRPr lang="en-GB"/>
        </a:p>
      </dgm:t>
    </dgm:pt>
    <dgm:pt modelId="{DA356E77-B2E0-40B6-8389-2F69A246C32F}" type="sibTrans" cxnId="{D9BC04F3-27C0-46C5-A8D0-CB24EDED4A3F}">
      <dgm:prSet/>
      <dgm:spPr/>
      <dgm:t>
        <a:bodyPr/>
        <a:lstStyle/>
        <a:p>
          <a:endParaRPr lang="en-GB"/>
        </a:p>
      </dgm:t>
    </dgm:pt>
    <dgm:pt modelId="{46429AD8-4197-4BCF-9A6F-05C883155FFD}">
      <dgm:prSet phldrT="[Text]" custT="1"/>
      <dgm:spPr>
        <a:solidFill>
          <a:schemeClr val="tx1">
            <a:alpha val="40000"/>
          </a:schemeClr>
        </a:solidFill>
      </dgm:spPr>
      <dgm:t>
        <a:bodyPr/>
        <a:lstStyle/>
        <a:p>
          <a:r>
            <a:rPr lang="ar-SY" sz="2400" b="1" dirty="0">
              <a:latin typeface="Calibri" panose="020F0502020204030204" pitchFamily="34" charset="0"/>
              <a:cs typeface="Calibri" panose="020F0502020204030204" pitchFamily="34" charset="0"/>
            </a:rPr>
            <a:t>الجوال بوضع الصامت</a:t>
          </a:r>
          <a:endParaRPr lang="en-GB" sz="2400" b="1" dirty="0">
            <a:latin typeface="Calibri" panose="020F0502020204030204" pitchFamily="34" charset="0"/>
            <a:cs typeface="Calibri" panose="020F0502020204030204" pitchFamily="34" charset="0"/>
          </a:endParaRPr>
        </a:p>
      </dgm:t>
    </dgm:pt>
    <dgm:pt modelId="{F5E47569-AF01-49C2-991A-2A71D5C680B7}" type="parTrans" cxnId="{4A6044CE-1577-43C5-A6C7-E1760B53BE58}">
      <dgm:prSet/>
      <dgm:spPr/>
      <dgm:t>
        <a:bodyPr/>
        <a:lstStyle/>
        <a:p>
          <a:endParaRPr lang="en-GB"/>
        </a:p>
      </dgm:t>
    </dgm:pt>
    <dgm:pt modelId="{F795DC0F-9DE6-4484-AFE9-7BEE3238295D}" type="sibTrans" cxnId="{4A6044CE-1577-43C5-A6C7-E1760B53BE58}">
      <dgm:prSet/>
      <dgm:spPr/>
      <dgm:t>
        <a:bodyPr/>
        <a:lstStyle/>
        <a:p>
          <a:endParaRPr lang="en-GB"/>
        </a:p>
      </dgm:t>
    </dgm:pt>
    <dgm:pt modelId="{ECCE8E25-3C93-4734-B518-6747814EA358}">
      <dgm:prSet phldrT="[Text]" custT="1"/>
      <dgm:spPr>
        <a:solidFill>
          <a:schemeClr val="tx1">
            <a:alpha val="40000"/>
          </a:schemeClr>
        </a:solidFill>
      </dgm:spPr>
      <dgm:t>
        <a:bodyPr/>
        <a:lstStyle/>
        <a:p>
          <a:r>
            <a:rPr lang="ar-SY" sz="2400" b="1" dirty="0">
              <a:latin typeface="Calibri" panose="020F0502020204030204" pitchFamily="34" charset="0"/>
              <a:cs typeface="Calibri" panose="020F0502020204030204" pitchFamily="34" charset="0"/>
            </a:rPr>
            <a:t>الحفاظ على الوقت</a:t>
          </a:r>
          <a:endParaRPr lang="en-GB" sz="2400" b="1" dirty="0">
            <a:latin typeface="Calibri" panose="020F0502020204030204" pitchFamily="34" charset="0"/>
            <a:cs typeface="Calibri" panose="020F0502020204030204" pitchFamily="34" charset="0"/>
          </a:endParaRPr>
        </a:p>
      </dgm:t>
    </dgm:pt>
    <dgm:pt modelId="{09173A22-6FAF-4EFB-A710-E6DB42B4BDD4}" type="parTrans" cxnId="{3E207606-5328-43D3-B246-AACA97FCFE3F}">
      <dgm:prSet/>
      <dgm:spPr/>
      <dgm:t>
        <a:bodyPr/>
        <a:lstStyle/>
        <a:p>
          <a:endParaRPr lang="en-GB"/>
        </a:p>
      </dgm:t>
    </dgm:pt>
    <dgm:pt modelId="{FB9927ED-310A-443E-9283-613BF0D5B1B8}" type="sibTrans" cxnId="{3E207606-5328-43D3-B246-AACA97FCFE3F}">
      <dgm:prSet/>
      <dgm:spPr/>
      <dgm:t>
        <a:bodyPr/>
        <a:lstStyle/>
        <a:p>
          <a:endParaRPr lang="en-GB"/>
        </a:p>
      </dgm:t>
    </dgm:pt>
    <dgm:pt modelId="{109B77D8-962C-466D-9E77-C32E5DB02564}">
      <dgm:prSet phldrT="[Text]" custT="1"/>
      <dgm:spPr>
        <a:solidFill>
          <a:schemeClr val="tx1">
            <a:alpha val="40000"/>
          </a:schemeClr>
        </a:solidFill>
      </dgm:spPr>
      <dgm:t>
        <a:bodyPr/>
        <a:lstStyle/>
        <a:p>
          <a:r>
            <a:rPr lang="ar-SY" sz="2400" b="1" dirty="0">
              <a:latin typeface="Calibri" panose="020F0502020204030204" pitchFamily="34" charset="0"/>
              <a:cs typeface="Calibri" panose="020F0502020204030204" pitchFamily="34" charset="0"/>
            </a:rPr>
            <a:t>احترام آراء الآخرين</a:t>
          </a:r>
          <a:endParaRPr lang="en-GB" sz="2400" b="1" dirty="0">
            <a:latin typeface="Calibri" panose="020F0502020204030204" pitchFamily="34" charset="0"/>
            <a:cs typeface="Calibri" panose="020F0502020204030204" pitchFamily="34" charset="0"/>
          </a:endParaRPr>
        </a:p>
      </dgm:t>
    </dgm:pt>
    <dgm:pt modelId="{9DE6047C-F1D1-4760-AADF-57CC0D4F7CA7}" type="parTrans" cxnId="{599B3B12-CDDB-457E-ABF2-7B872CC9F1DE}">
      <dgm:prSet/>
      <dgm:spPr/>
      <dgm:t>
        <a:bodyPr/>
        <a:lstStyle/>
        <a:p>
          <a:endParaRPr lang="en-GB"/>
        </a:p>
      </dgm:t>
    </dgm:pt>
    <dgm:pt modelId="{B53AFB90-D64D-4767-BEAB-CFBFDCE2640D}" type="sibTrans" cxnId="{599B3B12-CDDB-457E-ABF2-7B872CC9F1DE}">
      <dgm:prSet/>
      <dgm:spPr/>
      <dgm:t>
        <a:bodyPr/>
        <a:lstStyle/>
        <a:p>
          <a:endParaRPr lang="en-GB"/>
        </a:p>
      </dgm:t>
    </dgm:pt>
    <dgm:pt modelId="{9E5BC3C5-0901-478F-BE92-DB0AB9AE8F75}">
      <dgm:prSet phldrT="[Text]" custT="1"/>
      <dgm:spPr>
        <a:solidFill>
          <a:schemeClr val="tx1">
            <a:alpha val="40000"/>
          </a:schemeClr>
        </a:solidFill>
      </dgm:spPr>
      <dgm:t>
        <a:bodyPr/>
        <a:lstStyle/>
        <a:p>
          <a:r>
            <a:rPr lang="ar-SY" sz="2400" b="1" dirty="0">
              <a:latin typeface="Calibri" panose="020F0502020204030204" pitchFamily="34" charset="0"/>
              <a:cs typeface="Calibri" panose="020F0502020204030204" pitchFamily="34" charset="0"/>
            </a:rPr>
            <a:t>مشاركة الخبرة</a:t>
          </a:r>
          <a:endParaRPr lang="en-GB" sz="2400" b="1" dirty="0">
            <a:latin typeface="Calibri" panose="020F0502020204030204" pitchFamily="34" charset="0"/>
            <a:cs typeface="Calibri" panose="020F0502020204030204" pitchFamily="34" charset="0"/>
          </a:endParaRPr>
        </a:p>
      </dgm:t>
    </dgm:pt>
    <dgm:pt modelId="{7AFB2328-F5A5-40DF-A11E-27E8FB44913D}" type="parTrans" cxnId="{E874E82D-F98A-44AA-A27E-31AFEB4184DA}">
      <dgm:prSet/>
      <dgm:spPr/>
      <dgm:t>
        <a:bodyPr/>
        <a:lstStyle/>
        <a:p>
          <a:endParaRPr lang="en-GB"/>
        </a:p>
      </dgm:t>
    </dgm:pt>
    <dgm:pt modelId="{245FA378-16B8-4331-B231-249463F01A85}" type="sibTrans" cxnId="{E874E82D-F98A-44AA-A27E-31AFEB4184DA}">
      <dgm:prSet/>
      <dgm:spPr/>
      <dgm:t>
        <a:bodyPr/>
        <a:lstStyle/>
        <a:p>
          <a:endParaRPr lang="en-GB"/>
        </a:p>
      </dgm:t>
    </dgm:pt>
    <dgm:pt modelId="{E2831122-5915-4D63-B732-6987EDF578E2}" type="pres">
      <dgm:prSet presAssocID="{8A8C9362-0D5D-4FAC-AB0D-FC56CF6E2F8E}" presName="Name0" presStyleCnt="0">
        <dgm:presLayoutVars>
          <dgm:dir/>
          <dgm:resizeHandles val="exact"/>
        </dgm:presLayoutVars>
      </dgm:prSet>
      <dgm:spPr/>
    </dgm:pt>
    <dgm:pt modelId="{18EFE27C-6438-4BA0-A39D-FAA3D33118FA}" type="pres">
      <dgm:prSet presAssocID="{734229A3-4A6A-4E87-8501-A8711CEF1EF3}" presName="composite" presStyleCnt="0"/>
      <dgm:spPr/>
    </dgm:pt>
    <dgm:pt modelId="{582D0E90-116A-4EED-8574-0A93AF949F48}" type="pres">
      <dgm:prSet presAssocID="{734229A3-4A6A-4E87-8501-A8711CEF1EF3}" presName="rect1" presStyleLbl="bgShp" presStyleIdx="0" presStyleCnt="6" custScaleX="63056" custScaleY="63056" custLinFactNeighborY="-5094"/>
      <dgm:spPr>
        <a:blipFill>
          <a:blip xmlns:r="http://schemas.openxmlformats.org/officeDocument/2006/relationships" r:embed="rId1" cstate="screen">
            <a:extLst>
              <a:ext uri="{28A0092B-C50C-407E-A947-70E740481C1C}">
                <a14:useLocalDpi xmlns:a14="http://schemas.microsoft.com/office/drawing/2010/main"/>
              </a:ext>
            </a:extLst>
          </a:blip>
          <a:srcRect/>
          <a:stretch>
            <a:fillRect t="-8000" b="-8000"/>
          </a:stretch>
        </a:blipFill>
      </dgm:spPr>
    </dgm:pt>
    <dgm:pt modelId="{C117D22B-C976-40DA-B7EF-9EF7F6397431}" type="pres">
      <dgm:prSet presAssocID="{734229A3-4A6A-4E87-8501-A8711CEF1EF3}" presName="rect2" presStyleLbl="trBgShp" presStyleIdx="0" presStyleCnt="6" custLinFactNeighborY="22556">
        <dgm:presLayoutVars>
          <dgm:bulletEnabled val="1"/>
        </dgm:presLayoutVars>
      </dgm:prSet>
      <dgm:spPr/>
    </dgm:pt>
    <dgm:pt modelId="{FEE103BA-82E2-45AA-82A2-23482C0C0194}" type="pres">
      <dgm:prSet presAssocID="{105606CA-B900-4CCF-AA39-B95C627A97CB}" presName="sibTrans" presStyleCnt="0"/>
      <dgm:spPr/>
    </dgm:pt>
    <dgm:pt modelId="{17F0EB7E-D1E1-4E67-AA20-ACE05557755D}" type="pres">
      <dgm:prSet presAssocID="{0740F467-F37B-4DB8-A9AF-778CC1D4C42B}" presName="composite" presStyleCnt="0"/>
      <dgm:spPr/>
    </dgm:pt>
    <dgm:pt modelId="{0ECF92DC-41CA-47A6-BCDE-C312D56E8923}" type="pres">
      <dgm:prSet presAssocID="{0740F467-F37B-4DB8-A9AF-778CC1D4C42B}" presName="rect1" presStyleLbl="bgShp" presStyleIdx="1" presStyleCnt="6" custScaleX="61312" custScaleY="61312" custLinFactNeighborY="-19489"/>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pt>
    <dgm:pt modelId="{96E388B3-8AAD-4A97-9D8C-3619734569A1}" type="pres">
      <dgm:prSet presAssocID="{0740F467-F37B-4DB8-A9AF-778CC1D4C42B}" presName="rect2" presStyleLbl="trBgShp" presStyleIdx="1" presStyleCnt="6" custLinFactNeighborY="22556">
        <dgm:presLayoutVars>
          <dgm:bulletEnabled val="1"/>
        </dgm:presLayoutVars>
      </dgm:prSet>
      <dgm:spPr/>
    </dgm:pt>
    <dgm:pt modelId="{619013DF-14AF-48E8-BB4E-75B4E6BAE970}" type="pres">
      <dgm:prSet presAssocID="{DA356E77-B2E0-40B6-8389-2F69A246C32F}" presName="sibTrans" presStyleCnt="0"/>
      <dgm:spPr/>
    </dgm:pt>
    <dgm:pt modelId="{8F8657C6-400F-4850-8F60-6543C8A218AB}" type="pres">
      <dgm:prSet presAssocID="{46429AD8-4197-4BCF-9A6F-05C883155FFD}" presName="composite" presStyleCnt="0"/>
      <dgm:spPr/>
    </dgm:pt>
    <dgm:pt modelId="{6CA0B15D-75B6-43B8-9B35-36758B71AA80}" type="pres">
      <dgm:prSet presAssocID="{46429AD8-4197-4BCF-9A6F-05C883155FFD}" presName="rect1" presStyleLbl="bgShp" presStyleIdx="2" presStyleCnt="6" custScaleX="62738" custScaleY="62738" custLinFactNeighborY="-10710"/>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 modelId="{0877E104-295F-4D7D-AB79-36D4166CD602}" type="pres">
      <dgm:prSet presAssocID="{46429AD8-4197-4BCF-9A6F-05C883155FFD}" presName="rect2" presStyleLbl="trBgShp" presStyleIdx="2" presStyleCnt="6" custLinFactNeighborY="22556">
        <dgm:presLayoutVars>
          <dgm:bulletEnabled val="1"/>
        </dgm:presLayoutVars>
      </dgm:prSet>
      <dgm:spPr/>
    </dgm:pt>
    <dgm:pt modelId="{F023665F-BBBE-4625-810B-9DD8A059DB1B}" type="pres">
      <dgm:prSet presAssocID="{F795DC0F-9DE6-4484-AFE9-7BEE3238295D}" presName="sibTrans" presStyleCnt="0"/>
      <dgm:spPr/>
    </dgm:pt>
    <dgm:pt modelId="{BFCB23DF-AD67-40E1-9588-0161D6252B1C}" type="pres">
      <dgm:prSet presAssocID="{ECCE8E25-3C93-4734-B518-6747814EA358}" presName="composite" presStyleCnt="0"/>
      <dgm:spPr/>
    </dgm:pt>
    <dgm:pt modelId="{555BCE1D-540B-45B4-945D-AD1648B221C0}" type="pres">
      <dgm:prSet presAssocID="{ECCE8E25-3C93-4734-B518-6747814EA358}" presName="rect1" presStyleLbl="bgShp" presStyleIdx="3" presStyleCnt="6" custScaleX="59886" custScaleY="59886" custLinFactNeighborY="-1680"/>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pt>
    <dgm:pt modelId="{D94E820A-5B9C-42E8-95A4-C06871CCFFEE}" type="pres">
      <dgm:prSet presAssocID="{ECCE8E25-3C93-4734-B518-6747814EA358}" presName="rect2" presStyleLbl="trBgShp" presStyleIdx="3" presStyleCnt="6" custLinFactNeighborY="43105">
        <dgm:presLayoutVars>
          <dgm:bulletEnabled val="1"/>
        </dgm:presLayoutVars>
      </dgm:prSet>
      <dgm:spPr/>
    </dgm:pt>
    <dgm:pt modelId="{220310B5-E773-4587-8738-9DF08AC07180}" type="pres">
      <dgm:prSet presAssocID="{FB9927ED-310A-443E-9283-613BF0D5B1B8}" presName="sibTrans" presStyleCnt="0"/>
      <dgm:spPr/>
    </dgm:pt>
    <dgm:pt modelId="{5E4C6531-A4BB-4E16-8A96-4256FBB38EA7}" type="pres">
      <dgm:prSet presAssocID="{109B77D8-962C-466D-9E77-C32E5DB02564}" presName="composite" presStyleCnt="0"/>
      <dgm:spPr/>
    </dgm:pt>
    <dgm:pt modelId="{7C59650F-A4C9-494F-B273-1DE6832AB6AA}" type="pres">
      <dgm:prSet presAssocID="{109B77D8-962C-466D-9E77-C32E5DB02564}" presName="rect1" presStyleLbl="bgShp" presStyleIdx="4" presStyleCnt="6" custScaleX="47869" custScaleY="47869"/>
      <dgm:spPr>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dgm:spPr>
    </dgm:pt>
    <dgm:pt modelId="{70494427-2FDF-495C-A9F7-50DA896C0275}" type="pres">
      <dgm:prSet presAssocID="{109B77D8-962C-466D-9E77-C32E5DB02564}" presName="rect2" presStyleLbl="trBgShp" presStyleIdx="4" presStyleCnt="6" custLinFactNeighborX="7" custLinFactNeighborY="55439">
        <dgm:presLayoutVars>
          <dgm:bulletEnabled val="1"/>
        </dgm:presLayoutVars>
      </dgm:prSet>
      <dgm:spPr/>
    </dgm:pt>
    <dgm:pt modelId="{CE1CF45B-3190-48C3-BC11-A8FA97A71265}" type="pres">
      <dgm:prSet presAssocID="{B53AFB90-D64D-4767-BEAB-CFBFDCE2640D}" presName="sibTrans" presStyleCnt="0"/>
      <dgm:spPr/>
    </dgm:pt>
    <dgm:pt modelId="{6B1483E0-8D93-4943-87D8-A8211ED178B2}" type="pres">
      <dgm:prSet presAssocID="{9E5BC3C5-0901-478F-BE92-DB0AB9AE8F75}" presName="composite" presStyleCnt="0"/>
      <dgm:spPr/>
    </dgm:pt>
    <dgm:pt modelId="{C15C5EF9-6A51-4430-A08F-F333C406E0D4}" type="pres">
      <dgm:prSet presAssocID="{9E5BC3C5-0901-478F-BE92-DB0AB9AE8F75}" presName="rect1" presStyleLbl="bgShp" presStyleIdx="5" presStyleCnt="6" custScaleY="49553" custLinFactNeighborX="-2433" custLinFactNeighborY="1643"/>
      <dgm:spPr>
        <a:noFill/>
      </dgm:spPr>
    </dgm:pt>
    <dgm:pt modelId="{E481FD4B-434D-4022-9F9D-733E6D69DDC1}" type="pres">
      <dgm:prSet presAssocID="{9E5BC3C5-0901-478F-BE92-DB0AB9AE8F75}" presName="rect2" presStyleLbl="trBgShp" presStyleIdx="5" presStyleCnt="6" custLinFactNeighborX="-1472" custLinFactNeighborY="53372">
        <dgm:presLayoutVars>
          <dgm:bulletEnabled val="1"/>
        </dgm:presLayoutVars>
      </dgm:prSet>
      <dgm:spPr/>
    </dgm:pt>
  </dgm:ptLst>
  <dgm:cxnLst>
    <dgm:cxn modelId="{3E207606-5328-43D3-B246-AACA97FCFE3F}" srcId="{8A8C9362-0D5D-4FAC-AB0D-FC56CF6E2F8E}" destId="{ECCE8E25-3C93-4734-B518-6747814EA358}" srcOrd="3" destOrd="0" parTransId="{09173A22-6FAF-4EFB-A710-E6DB42B4BDD4}" sibTransId="{FB9927ED-310A-443E-9283-613BF0D5B1B8}"/>
    <dgm:cxn modelId="{3C6A2C0C-1627-45E9-9550-E617FAA55284}" type="presOf" srcId="{9E5BC3C5-0901-478F-BE92-DB0AB9AE8F75}" destId="{E481FD4B-434D-4022-9F9D-733E6D69DDC1}" srcOrd="0" destOrd="0" presId="urn:microsoft.com/office/officeart/2008/layout/BendingPictureSemiTransparentText"/>
    <dgm:cxn modelId="{A8C61A11-6629-41CA-9FD8-882F2A70BEA6}" srcId="{8A8C9362-0D5D-4FAC-AB0D-FC56CF6E2F8E}" destId="{734229A3-4A6A-4E87-8501-A8711CEF1EF3}" srcOrd="0" destOrd="0" parTransId="{89ECE294-E20C-46EF-BD6E-80AAB3279BEB}" sibTransId="{105606CA-B900-4CCF-AA39-B95C627A97CB}"/>
    <dgm:cxn modelId="{599B3B12-CDDB-457E-ABF2-7B872CC9F1DE}" srcId="{8A8C9362-0D5D-4FAC-AB0D-FC56CF6E2F8E}" destId="{109B77D8-962C-466D-9E77-C32E5DB02564}" srcOrd="4" destOrd="0" parTransId="{9DE6047C-F1D1-4760-AADF-57CC0D4F7CA7}" sibTransId="{B53AFB90-D64D-4767-BEAB-CFBFDCE2640D}"/>
    <dgm:cxn modelId="{E874E82D-F98A-44AA-A27E-31AFEB4184DA}" srcId="{8A8C9362-0D5D-4FAC-AB0D-FC56CF6E2F8E}" destId="{9E5BC3C5-0901-478F-BE92-DB0AB9AE8F75}" srcOrd="5" destOrd="0" parTransId="{7AFB2328-F5A5-40DF-A11E-27E8FB44913D}" sibTransId="{245FA378-16B8-4331-B231-249463F01A85}"/>
    <dgm:cxn modelId="{F36FEA6F-99B6-413F-9C24-0DDB2037FFE4}" type="presOf" srcId="{8A8C9362-0D5D-4FAC-AB0D-FC56CF6E2F8E}" destId="{E2831122-5915-4D63-B732-6987EDF578E2}" srcOrd="0" destOrd="0" presId="urn:microsoft.com/office/officeart/2008/layout/BendingPictureSemiTransparentText"/>
    <dgm:cxn modelId="{A3F831A5-0BB5-4786-9651-EA6D84101D65}" type="presOf" srcId="{0740F467-F37B-4DB8-A9AF-778CC1D4C42B}" destId="{96E388B3-8AAD-4A97-9D8C-3619734569A1}" srcOrd="0" destOrd="0" presId="urn:microsoft.com/office/officeart/2008/layout/BendingPictureSemiTransparentText"/>
    <dgm:cxn modelId="{E9EEAAC5-77BF-4A90-BDC2-AC1369FFF874}" type="presOf" srcId="{734229A3-4A6A-4E87-8501-A8711CEF1EF3}" destId="{C117D22B-C976-40DA-B7EF-9EF7F6397431}" srcOrd="0" destOrd="0" presId="urn:microsoft.com/office/officeart/2008/layout/BendingPictureSemiTransparentText"/>
    <dgm:cxn modelId="{4A6044CE-1577-43C5-A6C7-E1760B53BE58}" srcId="{8A8C9362-0D5D-4FAC-AB0D-FC56CF6E2F8E}" destId="{46429AD8-4197-4BCF-9A6F-05C883155FFD}" srcOrd="2" destOrd="0" parTransId="{F5E47569-AF01-49C2-991A-2A71D5C680B7}" sibTransId="{F795DC0F-9DE6-4484-AFE9-7BEE3238295D}"/>
    <dgm:cxn modelId="{D28FC1E4-DD60-42E0-8F29-9A2AE203D83F}" type="presOf" srcId="{ECCE8E25-3C93-4734-B518-6747814EA358}" destId="{D94E820A-5B9C-42E8-95A4-C06871CCFFEE}" srcOrd="0" destOrd="0" presId="urn:microsoft.com/office/officeart/2008/layout/BendingPictureSemiTransparentText"/>
    <dgm:cxn modelId="{D9BC04F3-27C0-46C5-A8D0-CB24EDED4A3F}" srcId="{8A8C9362-0D5D-4FAC-AB0D-FC56CF6E2F8E}" destId="{0740F467-F37B-4DB8-A9AF-778CC1D4C42B}" srcOrd="1" destOrd="0" parTransId="{A58E0A4D-302C-422F-A098-4AAA62C810A0}" sibTransId="{DA356E77-B2E0-40B6-8389-2F69A246C32F}"/>
    <dgm:cxn modelId="{135EB0F8-A935-414C-B992-80682555E273}" type="presOf" srcId="{109B77D8-962C-466D-9E77-C32E5DB02564}" destId="{70494427-2FDF-495C-A9F7-50DA896C0275}" srcOrd="0" destOrd="0" presId="urn:microsoft.com/office/officeart/2008/layout/BendingPictureSemiTransparentText"/>
    <dgm:cxn modelId="{610CC7FC-56F1-490A-899E-B15ABD7BAEA0}" type="presOf" srcId="{46429AD8-4197-4BCF-9A6F-05C883155FFD}" destId="{0877E104-295F-4D7D-AB79-36D4166CD602}" srcOrd="0" destOrd="0" presId="urn:microsoft.com/office/officeart/2008/layout/BendingPictureSemiTransparentText"/>
    <dgm:cxn modelId="{EF94B0E4-F657-4DB9-BA1E-587D08D5EA18}" type="presParOf" srcId="{E2831122-5915-4D63-B732-6987EDF578E2}" destId="{18EFE27C-6438-4BA0-A39D-FAA3D33118FA}" srcOrd="0" destOrd="0" presId="urn:microsoft.com/office/officeart/2008/layout/BendingPictureSemiTransparentText"/>
    <dgm:cxn modelId="{44926D10-11C5-4F5C-9569-E1551D0F97BD}" type="presParOf" srcId="{18EFE27C-6438-4BA0-A39D-FAA3D33118FA}" destId="{582D0E90-116A-4EED-8574-0A93AF949F48}" srcOrd="0" destOrd="0" presId="urn:microsoft.com/office/officeart/2008/layout/BendingPictureSemiTransparentText"/>
    <dgm:cxn modelId="{BA8D7356-231E-4126-820B-4001EBC3E355}" type="presParOf" srcId="{18EFE27C-6438-4BA0-A39D-FAA3D33118FA}" destId="{C117D22B-C976-40DA-B7EF-9EF7F6397431}" srcOrd="1" destOrd="0" presId="urn:microsoft.com/office/officeart/2008/layout/BendingPictureSemiTransparentText"/>
    <dgm:cxn modelId="{5AD9C396-3823-4CB7-8864-4684652188ED}" type="presParOf" srcId="{E2831122-5915-4D63-B732-6987EDF578E2}" destId="{FEE103BA-82E2-45AA-82A2-23482C0C0194}" srcOrd="1" destOrd="0" presId="urn:microsoft.com/office/officeart/2008/layout/BendingPictureSemiTransparentText"/>
    <dgm:cxn modelId="{4109D21B-CB96-441B-93C0-7C98B9450B05}" type="presParOf" srcId="{E2831122-5915-4D63-B732-6987EDF578E2}" destId="{17F0EB7E-D1E1-4E67-AA20-ACE05557755D}" srcOrd="2" destOrd="0" presId="urn:microsoft.com/office/officeart/2008/layout/BendingPictureSemiTransparentText"/>
    <dgm:cxn modelId="{E3A388B6-4BCD-45BB-A080-0AD8B2C7E878}" type="presParOf" srcId="{17F0EB7E-D1E1-4E67-AA20-ACE05557755D}" destId="{0ECF92DC-41CA-47A6-BCDE-C312D56E8923}" srcOrd="0" destOrd="0" presId="urn:microsoft.com/office/officeart/2008/layout/BendingPictureSemiTransparentText"/>
    <dgm:cxn modelId="{03A4D702-83CC-4417-94F0-033BD6E5FA87}" type="presParOf" srcId="{17F0EB7E-D1E1-4E67-AA20-ACE05557755D}" destId="{96E388B3-8AAD-4A97-9D8C-3619734569A1}" srcOrd="1" destOrd="0" presId="urn:microsoft.com/office/officeart/2008/layout/BendingPictureSemiTransparentText"/>
    <dgm:cxn modelId="{E8F79241-3C08-4794-B05F-67FD3249541B}" type="presParOf" srcId="{E2831122-5915-4D63-B732-6987EDF578E2}" destId="{619013DF-14AF-48E8-BB4E-75B4E6BAE970}" srcOrd="3" destOrd="0" presId="urn:microsoft.com/office/officeart/2008/layout/BendingPictureSemiTransparentText"/>
    <dgm:cxn modelId="{9ED02F45-9830-4C72-A4F5-7F2839CFBE54}" type="presParOf" srcId="{E2831122-5915-4D63-B732-6987EDF578E2}" destId="{8F8657C6-400F-4850-8F60-6543C8A218AB}" srcOrd="4" destOrd="0" presId="urn:microsoft.com/office/officeart/2008/layout/BendingPictureSemiTransparentText"/>
    <dgm:cxn modelId="{143B6560-DE42-43B5-B4D7-EE2E89C87FE3}" type="presParOf" srcId="{8F8657C6-400F-4850-8F60-6543C8A218AB}" destId="{6CA0B15D-75B6-43B8-9B35-36758B71AA80}" srcOrd="0" destOrd="0" presId="urn:microsoft.com/office/officeart/2008/layout/BendingPictureSemiTransparentText"/>
    <dgm:cxn modelId="{1C8DE563-6C18-434F-A33A-1715363DA3C2}" type="presParOf" srcId="{8F8657C6-400F-4850-8F60-6543C8A218AB}" destId="{0877E104-295F-4D7D-AB79-36D4166CD602}" srcOrd="1" destOrd="0" presId="urn:microsoft.com/office/officeart/2008/layout/BendingPictureSemiTransparentText"/>
    <dgm:cxn modelId="{3CEC60D6-3BDB-47EB-8034-C53DC3BF5B6F}" type="presParOf" srcId="{E2831122-5915-4D63-B732-6987EDF578E2}" destId="{F023665F-BBBE-4625-810B-9DD8A059DB1B}" srcOrd="5" destOrd="0" presId="urn:microsoft.com/office/officeart/2008/layout/BendingPictureSemiTransparentText"/>
    <dgm:cxn modelId="{8FDC6F1E-C186-454D-A434-32A3F126AFC1}" type="presParOf" srcId="{E2831122-5915-4D63-B732-6987EDF578E2}" destId="{BFCB23DF-AD67-40E1-9588-0161D6252B1C}" srcOrd="6" destOrd="0" presId="urn:microsoft.com/office/officeart/2008/layout/BendingPictureSemiTransparentText"/>
    <dgm:cxn modelId="{84DE51E7-738D-46C1-BC80-92D849DA61CB}" type="presParOf" srcId="{BFCB23DF-AD67-40E1-9588-0161D6252B1C}" destId="{555BCE1D-540B-45B4-945D-AD1648B221C0}" srcOrd="0" destOrd="0" presId="urn:microsoft.com/office/officeart/2008/layout/BendingPictureSemiTransparentText"/>
    <dgm:cxn modelId="{AEC65F23-639E-44DE-958F-9F3DF6292C59}" type="presParOf" srcId="{BFCB23DF-AD67-40E1-9588-0161D6252B1C}" destId="{D94E820A-5B9C-42E8-95A4-C06871CCFFEE}" srcOrd="1" destOrd="0" presId="urn:microsoft.com/office/officeart/2008/layout/BendingPictureSemiTransparentText"/>
    <dgm:cxn modelId="{D8FDF01C-F857-43B9-AD57-BC12A746887B}" type="presParOf" srcId="{E2831122-5915-4D63-B732-6987EDF578E2}" destId="{220310B5-E773-4587-8738-9DF08AC07180}" srcOrd="7" destOrd="0" presId="urn:microsoft.com/office/officeart/2008/layout/BendingPictureSemiTransparentText"/>
    <dgm:cxn modelId="{E0309313-88C5-436B-9950-296F8CD1847A}" type="presParOf" srcId="{E2831122-5915-4D63-B732-6987EDF578E2}" destId="{5E4C6531-A4BB-4E16-8A96-4256FBB38EA7}" srcOrd="8" destOrd="0" presId="urn:microsoft.com/office/officeart/2008/layout/BendingPictureSemiTransparentText"/>
    <dgm:cxn modelId="{39488508-04D2-4BA2-B0B7-46416851A103}" type="presParOf" srcId="{5E4C6531-A4BB-4E16-8A96-4256FBB38EA7}" destId="{7C59650F-A4C9-494F-B273-1DE6832AB6AA}" srcOrd="0" destOrd="0" presId="urn:microsoft.com/office/officeart/2008/layout/BendingPictureSemiTransparentText"/>
    <dgm:cxn modelId="{3E41769B-D345-4FA6-B064-983CB703BA4F}" type="presParOf" srcId="{5E4C6531-A4BB-4E16-8A96-4256FBB38EA7}" destId="{70494427-2FDF-495C-A9F7-50DA896C0275}" srcOrd="1" destOrd="0" presId="urn:microsoft.com/office/officeart/2008/layout/BendingPictureSemiTransparentText"/>
    <dgm:cxn modelId="{3810B1DD-D2D8-4A69-A58A-19807F1C11CA}" type="presParOf" srcId="{E2831122-5915-4D63-B732-6987EDF578E2}" destId="{CE1CF45B-3190-48C3-BC11-A8FA97A71265}" srcOrd="9" destOrd="0" presId="urn:microsoft.com/office/officeart/2008/layout/BendingPictureSemiTransparentText"/>
    <dgm:cxn modelId="{7A86C032-BB34-4368-9829-A36F9AB78B04}" type="presParOf" srcId="{E2831122-5915-4D63-B732-6987EDF578E2}" destId="{6B1483E0-8D93-4943-87D8-A8211ED178B2}" srcOrd="10" destOrd="0" presId="urn:microsoft.com/office/officeart/2008/layout/BendingPictureSemiTransparentText"/>
    <dgm:cxn modelId="{69D6BDC8-E840-42EA-9120-D0A5E4D51096}" type="presParOf" srcId="{6B1483E0-8D93-4943-87D8-A8211ED178B2}" destId="{C15C5EF9-6A51-4430-A08F-F333C406E0D4}" srcOrd="0" destOrd="0" presId="urn:microsoft.com/office/officeart/2008/layout/BendingPictureSemiTransparentText"/>
    <dgm:cxn modelId="{8E967BA3-321B-46A2-9314-D8051556EAB7}" type="presParOf" srcId="{6B1483E0-8D93-4943-87D8-A8211ED178B2}" destId="{E481FD4B-434D-4022-9F9D-733E6D69DDC1}" srcOrd="1" destOrd="0" presId="urn:microsoft.com/office/officeart/2008/layout/BendingPictureSemiTransparentTex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D0E90-116A-4EED-8574-0A93AF949F48}">
      <dsp:nvSpPr>
        <dsp:cNvPr id="0" name=""/>
        <dsp:cNvSpPr/>
      </dsp:nvSpPr>
      <dsp:spPr>
        <a:xfrm>
          <a:off x="573424" y="477371"/>
          <a:ext cx="1941805" cy="1664356"/>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C117D22B-C976-40DA-B7EF-9EF7F6397431}">
      <dsp:nvSpPr>
        <dsp:cNvPr id="0" name=""/>
        <dsp:cNvSpPr/>
      </dsp:nvSpPr>
      <dsp:spPr>
        <a:xfrm>
          <a:off x="4580" y="2114790"/>
          <a:ext cx="3079493" cy="633477"/>
        </a:xfrm>
        <a:prstGeom prst="rect">
          <a:avLst/>
        </a:prstGeom>
        <a:solidFill>
          <a:schemeClr val="tx1">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ar-SY" sz="2400" b="1" kern="1200" dirty="0">
              <a:latin typeface="Calibri" panose="020F0502020204030204" pitchFamily="34" charset="0"/>
              <a:cs typeface="Calibri" panose="020F0502020204030204" pitchFamily="34" charset="0"/>
            </a:rPr>
            <a:t>طرح الأسئلة</a:t>
          </a:r>
          <a:endParaRPr lang="en-GB" sz="2400" b="1" kern="1200" dirty="0">
            <a:latin typeface="Calibri" panose="020F0502020204030204" pitchFamily="34" charset="0"/>
            <a:cs typeface="Calibri" panose="020F0502020204030204" pitchFamily="34" charset="0"/>
          </a:endParaRPr>
        </a:p>
      </dsp:txBody>
      <dsp:txXfrm>
        <a:off x="4580" y="2114790"/>
        <a:ext cx="3079493" cy="633477"/>
      </dsp:txXfrm>
    </dsp:sp>
    <dsp:sp modelId="{0ECF92DC-41CA-47A6-BCDE-C312D56E8923}">
      <dsp:nvSpPr>
        <dsp:cNvPr id="0" name=""/>
        <dsp:cNvSpPr/>
      </dsp:nvSpPr>
      <dsp:spPr>
        <a:xfrm>
          <a:off x="3993869" y="108924"/>
          <a:ext cx="1888098" cy="1618324"/>
        </a:xfrm>
        <a:prstGeom prst="rect">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96E388B3-8AAD-4A97-9D8C-3619734569A1}">
      <dsp:nvSpPr>
        <dsp:cNvPr id="0" name=""/>
        <dsp:cNvSpPr/>
      </dsp:nvSpPr>
      <dsp:spPr>
        <a:xfrm>
          <a:off x="3398172" y="2103282"/>
          <a:ext cx="3079493" cy="633477"/>
        </a:xfrm>
        <a:prstGeom prst="rect">
          <a:avLst/>
        </a:prstGeom>
        <a:solidFill>
          <a:schemeClr val="tx1">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ar-SY" sz="2400" b="1" kern="1200" dirty="0">
              <a:latin typeface="Calibri" panose="020F0502020204030204" pitchFamily="34" charset="0"/>
              <a:cs typeface="Calibri" panose="020F0502020204030204" pitchFamily="34" charset="0"/>
            </a:rPr>
            <a:t>الإستمتاع</a:t>
          </a:r>
          <a:endParaRPr lang="en-GB" sz="2400" b="1" kern="1200" dirty="0">
            <a:latin typeface="Calibri" panose="020F0502020204030204" pitchFamily="34" charset="0"/>
            <a:cs typeface="Calibri" panose="020F0502020204030204" pitchFamily="34" charset="0"/>
          </a:endParaRPr>
        </a:p>
      </dsp:txBody>
      <dsp:txXfrm>
        <a:off x="3398172" y="2103282"/>
        <a:ext cx="3079493" cy="633477"/>
      </dsp:txXfrm>
    </dsp:sp>
    <dsp:sp modelId="{6CA0B15D-75B6-43B8-9B35-36758B71AA80}">
      <dsp:nvSpPr>
        <dsp:cNvPr id="0" name=""/>
        <dsp:cNvSpPr/>
      </dsp:nvSpPr>
      <dsp:spPr>
        <a:xfrm>
          <a:off x="7365505" y="331235"/>
          <a:ext cx="1932012" cy="1655963"/>
        </a:xfrm>
        <a:prstGeom prst="rect">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0877E104-295F-4D7D-AB79-36D4166CD602}">
      <dsp:nvSpPr>
        <dsp:cNvPr id="0" name=""/>
        <dsp:cNvSpPr/>
      </dsp:nvSpPr>
      <dsp:spPr>
        <a:xfrm>
          <a:off x="6791764" y="2112692"/>
          <a:ext cx="3079493" cy="633477"/>
        </a:xfrm>
        <a:prstGeom prst="rect">
          <a:avLst/>
        </a:prstGeom>
        <a:solidFill>
          <a:schemeClr val="tx1">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ar-SY" sz="2400" b="1" kern="1200" dirty="0">
              <a:latin typeface="Calibri" panose="020F0502020204030204" pitchFamily="34" charset="0"/>
              <a:cs typeface="Calibri" panose="020F0502020204030204" pitchFamily="34" charset="0"/>
            </a:rPr>
            <a:t>الجوال بوضع الصامت</a:t>
          </a:r>
          <a:endParaRPr lang="en-GB" sz="2400" b="1" kern="1200" dirty="0">
            <a:latin typeface="Calibri" panose="020F0502020204030204" pitchFamily="34" charset="0"/>
            <a:cs typeface="Calibri" panose="020F0502020204030204" pitchFamily="34" charset="0"/>
          </a:endParaRPr>
        </a:p>
      </dsp:txBody>
      <dsp:txXfrm>
        <a:off x="6791764" y="2112692"/>
        <a:ext cx="3079493" cy="633477"/>
      </dsp:txXfrm>
    </dsp:sp>
    <dsp:sp modelId="{555BCE1D-540B-45B4-945D-AD1648B221C0}">
      <dsp:nvSpPr>
        <dsp:cNvPr id="0" name=""/>
        <dsp:cNvSpPr/>
      </dsp:nvSpPr>
      <dsp:spPr>
        <a:xfrm>
          <a:off x="622234" y="2868986"/>
          <a:ext cx="1844185" cy="1580685"/>
        </a:xfrm>
        <a:prstGeom prst="rect">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D94E820A-5B9C-42E8-95A4-C06871CCFFEE}">
      <dsp:nvSpPr>
        <dsp:cNvPr id="0" name=""/>
        <dsp:cNvSpPr/>
      </dsp:nvSpPr>
      <dsp:spPr>
        <a:xfrm>
          <a:off x="4580" y="4504631"/>
          <a:ext cx="3079493" cy="633477"/>
        </a:xfrm>
        <a:prstGeom prst="rect">
          <a:avLst/>
        </a:prstGeom>
        <a:solidFill>
          <a:schemeClr val="tx1">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ar-SY" sz="2400" b="1" kern="1200" dirty="0">
              <a:latin typeface="Calibri" panose="020F0502020204030204" pitchFamily="34" charset="0"/>
              <a:cs typeface="Calibri" panose="020F0502020204030204" pitchFamily="34" charset="0"/>
            </a:rPr>
            <a:t>الحفاظ على الوقت</a:t>
          </a:r>
          <a:endParaRPr lang="en-GB" sz="2400" b="1" kern="1200" dirty="0">
            <a:latin typeface="Calibri" panose="020F0502020204030204" pitchFamily="34" charset="0"/>
            <a:cs typeface="Calibri" panose="020F0502020204030204" pitchFamily="34" charset="0"/>
          </a:endParaRPr>
        </a:p>
      </dsp:txBody>
      <dsp:txXfrm>
        <a:off x="4580" y="4504631"/>
        <a:ext cx="3079493" cy="633477"/>
      </dsp:txXfrm>
    </dsp:sp>
    <dsp:sp modelId="{7C59650F-A4C9-494F-B273-1DE6832AB6AA}">
      <dsp:nvSpPr>
        <dsp:cNvPr id="0" name=""/>
        <dsp:cNvSpPr/>
      </dsp:nvSpPr>
      <dsp:spPr>
        <a:xfrm>
          <a:off x="4200857" y="2992626"/>
          <a:ext cx="1474122" cy="1263497"/>
        </a:xfrm>
        <a:prstGeom prst="rect">
          <a:avLst/>
        </a:prstGeom>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0494427-2FDF-495C-A9F7-50DA896C0275}">
      <dsp:nvSpPr>
        <dsp:cNvPr id="0" name=""/>
        <dsp:cNvSpPr/>
      </dsp:nvSpPr>
      <dsp:spPr>
        <a:xfrm>
          <a:off x="3398388" y="4503467"/>
          <a:ext cx="3079493" cy="633477"/>
        </a:xfrm>
        <a:prstGeom prst="rect">
          <a:avLst/>
        </a:prstGeom>
        <a:solidFill>
          <a:schemeClr val="tx1">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ar-SY" sz="2400" b="1" kern="1200" dirty="0">
              <a:latin typeface="Calibri" panose="020F0502020204030204" pitchFamily="34" charset="0"/>
              <a:cs typeface="Calibri" panose="020F0502020204030204" pitchFamily="34" charset="0"/>
            </a:rPr>
            <a:t>احترام آراء الآخرين</a:t>
          </a:r>
          <a:endParaRPr lang="en-GB" sz="2400" b="1" kern="1200" dirty="0">
            <a:latin typeface="Calibri" panose="020F0502020204030204" pitchFamily="34" charset="0"/>
            <a:cs typeface="Calibri" panose="020F0502020204030204" pitchFamily="34" charset="0"/>
          </a:endParaRPr>
        </a:p>
      </dsp:txBody>
      <dsp:txXfrm>
        <a:off x="3398388" y="4503467"/>
        <a:ext cx="3079493" cy="633477"/>
      </dsp:txXfrm>
    </dsp:sp>
    <dsp:sp modelId="{C15C5EF9-6A51-4430-A08F-F333C406E0D4}">
      <dsp:nvSpPr>
        <dsp:cNvPr id="0" name=""/>
        <dsp:cNvSpPr/>
      </dsp:nvSpPr>
      <dsp:spPr>
        <a:xfrm>
          <a:off x="6716840" y="3024881"/>
          <a:ext cx="3079493" cy="1307946"/>
        </a:xfrm>
        <a:prstGeom prst="rect">
          <a:avLst/>
        </a:prstGeom>
        <a:noFill/>
        <a:ln>
          <a:noFill/>
        </a:ln>
        <a:effectLst/>
      </dsp:spPr>
      <dsp:style>
        <a:lnRef idx="0">
          <a:scrgbClr r="0" g="0" b="0"/>
        </a:lnRef>
        <a:fillRef idx="1">
          <a:scrgbClr r="0" g="0" b="0"/>
        </a:fillRef>
        <a:effectRef idx="0">
          <a:scrgbClr r="0" g="0" b="0"/>
        </a:effectRef>
        <a:fontRef idx="minor"/>
      </dsp:style>
    </dsp:sp>
    <dsp:sp modelId="{E481FD4B-434D-4022-9F9D-733E6D69DDC1}">
      <dsp:nvSpPr>
        <dsp:cNvPr id="0" name=""/>
        <dsp:cNvSpPr/>
      </dsp:nvSpPr>
      <dsp:spPr>
        <a:xfrm>
          <a:off x="6746434" y="4501485"/>
          <a:ext cx="3079493" cy="633477"/>
        </a:xfrm>
        <a:prstGeom prst="rect">
          <a:avLst/>
        </a:prstGeom>
        <a:solidFill>
          <a:schemeClr val="tx1">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ar-SY" sz="2400" b="1" kern="1200" dirty="0">
              <a:latin typeface="Calibri" panose="020F0502020204030204" pitchFamily="34" charset="0"/>
              <a:cs typeface="Calibri" panose="020F0502020204030204" pitchFamily="34" charset="0"/>
            </a:rPr>
            <a:t>مشاركة الخبرة</a:t>
          </a:r>
          <a:endParaRPr lang="en-GB" sz="2400" b="1" kern="1200" dirty="0">
            <a:latin typeface="Calibri" panose="020F0502020204030204" pitchFamily="34" charset="0"/>
            <a:cs typeface="Calibri" panose="020F0502020204030204" pitchFamily="34" charset="0"/>
          </a:endParaRPr>
        </a:p>
      </dsp:txBody>
      <dsp:txXfrm>
        <a:off x="6746434" y="4501485"/>
        <a:ext cx="3079493" cy="633477"/>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77BF71-CEB3-4FA3-95E4-7278DE0A3C5D}" type="datetimeFigureOut">
              <a:rPr lang="en-GB" smtClean="0"/>
              <a:pPr/>
              <a:t>24/12/2019</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D82F10C-21F3-4BD4-AB60-4B9EA885D7D8}" type="slidenum">
              <a:rPr lang="en-GB" smtClean="0"/>
              <a:pPr/>
              <a:t>‹#›</a:t>
            </a:fld>
            <a:endParaRPr lang="en-GB"/>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C5ACF-D034-4F45-8610-CB6613FE683F}" type="datetimeFigureOut">
              <a:rPr lang="en-GB" smtClean="0"/>
              <a:pPr/>
              <a:t>24/12/2019</a:t>
            </a:fld>
            <a:endParaRPr lang="en-GB"/>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A815C3-FF10-434B-B435-6E13A5278B79}" type="slidenum">
              <a:rPr lang="en-GB" smtClean="0"/>
              <a:pPr/>
              <a:t>‹#›</a:t>
            </a:fld>
            <a:endParaRPr lang="en-GB"/>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من فضلك استخدم هذه الشريحة للسياقات المحلية</a:t>
            </a:r>
            <a:endParaRPr lang="es-ES_tradnl" baseline="0"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a:t>
            </a:fld>
            <a:endParaRPr lang="en-GB" dirty="0"/>
          </a:p>
        </p:txBody>
      </p:sp>
    </p:spTree>
    <p:extLst>
      <p:ext uri="{BB962C8B-B14F-4D97-AF65-F5344CB8AC3E}">
        <p14:creationId xmlns:p14="http://schemas.microsoft.com/office/powerpoint/2010/main" val="3833686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 من الصورة إلى الرسالة الرئيسية</a:t>
            </a: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11</a:t>
            </a:fld>
            <a:endParaRPr lang="en-GB"/>
          </a:p>
        </p:txBody>
      </p:sp>
    </p:spTree>
    <p:extLst>
      <p:ext uri="{BB962C8B-B14F-4D97-AF65-F5344CB8AC3E}">
        <p14:creationId xmlns:p14="http://schemas.microsoft.com/office/powerpoint/2010/main" val="562873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مصدر الصورة:</a:t>
            </a:r>
            <a:r>
              <a:rPr lang="ar-SY" baseline="0" dirty="0"/>
              <a:t> </a:t>
            </a:r>
            <a:r>
              <a:rPr lang="en-US" sz="1200" b="0" kern="1200" dirty="0">
                <a:solidFill>
                  <a:schemeClr val="tx1"/>
                </a:solidFill>
                <a:effectLst/>
                <a:latin typeface="+mn-lt"/>
                <a:ea typeface="+mn-ea"/>
                <a:cs typeface="+mn-cs"/>
              </a:rPr>
              <a:t>UN Migration Agency (IOM)/Muse Mohammed. </a:t>
            </a:r>
            <a:r>
              <a:rPr lang="en-US" baseline="0" dirty="0"/>
              <a:t>Maiduguri, Nigeria. 2016.</a:t>
            </a:r>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12</a:t>
            </a:fld>
            <a:endParaRPr lang="en-GB"/>
          </a:p>
        </p:txBody>
      </p:sp>
    </p:spTree>
    <p:extLst>
      <p:ext uri="{BB962C8B-B14F-4D97-AF65-F5344CB8AC3E}">
        <p14:creationId xmlns:p14="http://schemas.microsoft.com/office/powerpoint/2010/main" val="3610046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يرجى استخدام هذه الشريحة في أهداف السياق المحلي</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13</a:t>
            </a:fld>
            <a:endParaRPr lang="en-GB"/>
          </a:p>
        </p:txBody>
      </p:sp>
    </p:spTree>
    <p:extLst>
      <p:ext uri="{BB962C8B-B14F-4D97-AF65-F5344CB8AC3E}">
        <p14:creationId xmlns:p14="http://schemas.microsoft.com/office/powerpoint/2010/main" val="4159452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استخدم</a:t>
            </a:r>
            <a:r>
              <a:rPr lang="ar-SY" baseline="0" dirty="0"/>
              <a:t> </a:t>
            </a:r>
            <a:r>
              <a:rPr lang="ar-SY" dirty="0"/>
              <a:t>هذه الشريحة مع</a:t>
            </a:r>
            <a:r>
              <a:rPr lang="ar-SY" baseline="0" dirty="0"/>
              <a:t> </a:t>
            </a:r>
            <a:r>
              <a:rPr lang="ar-SY" dirty="0"/>
              <a:t>مصطلحات أساسية إضافية حسب الحاجة في</a:t>
            </a:r>
            <a:r>
              <a:rPr lang="ar-SY" baseline="0" dirty="0"/>
              <a:t> </a:t>
            </a:r>
            <a:r>
              <a:rPr lang="ar-SY" dirty="0"/>
              <a:t>سياق التدريب</a:t>
            </a:r>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14</a:t>
            </a:fld>
            <a:endParaRPr lang="en-GB"/>
          </a:p>
        </p:txBody>
      </p:sp>
    </p:spTree>
    <p:extLst>
      <p:ext uri="{BB962C8B-B14F-4D97-AF65-F5344CB8AC3E}">
        <p14:creationId xmlns:p14="http://schemas.microsoft.com/office/powerpoint/2010/main" val="3067803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noProof="0" dirty="0"/>
              <a:t>انقر للتغير من الصورة إلى الرسالة الرئيسية</a:t>
            </a:r>
            <a:endParaRPr lang="en-GB" noProof="0" dirty="0"/>
          </a:p>
          <a:p>
            <a:pPr algn="r" rtl="1"/>
            <a:r>
              <a:rPr lang="ar-SY" noProof="0" dirty="0"/>
              <a:t>المصدر: </a:t>
            </a:r>
            <a:r>
              <a:rPr lang="en-GB" noProof="0" dirty="0"/>
              <a:t> IOM: Marco </a:t>
            </a:r>
            <a:r>
              <a:rPr lang="en-GB" noProof="0" dirty="0" err="1"/>
              <a:t>Bottelli</a:t>
            </a:r>
            <a:r>
              <a:rPr lang="en-GB" noProof="0" dirty="0"/>
              <a:t> 2010, Pakistan</a:t>
            </a:r>
          </a:p>
        </p:txBody>
      </p:sp>
      <p:sp>
        <p:nvSpPr>
          <p:cNvPr id="4" name="Slide Number Placeholder 3"/>
          <p:cNvSpPr>
            <a:spLocks noGrp="1"/>
          </p:cNvSpPr>
          <p:nvPr>
            <p:ph type="sldNum" sz="quarter" idx="10"/>
          </p:nvPr>
        </p:nvSpPr>
        <p:spPr/>
        <p:txBody>
          <a:bodyPr/>
          <a:lstStyle/>
          <a:p>
            <a:fld id="{D2A815C3-FF10-434B-B435-6E13A5278B79}" type="slidenum">
              <a:rPr lang="en-GB" smtClean="0"/>
              <a:pPr/>
              <a:t>15</a:t>
            </a:fld>
            <a:endParaRPr lang="en-GB"/>
          </a:p>
        </p:txBody>
      </p:sp>
    </p:spTree>
    <p:extLst>
      <p:ext uri="{BB962C8B-B14F-4D97-AF65-F5344CB8AC3E}">
        <p14:creationId xmlns:p14="http://schemas.microsoft.com/office/powerpoint/2010/main" val="1566557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noProof="0" dirty="0"/>
              <a:t>انقر للتغير من الصورة الى الرسالة الرئيسية</a:t>
            </a:r>
            <a:endParaRPr lang="en-GB" noProof="0" dirty="0"/>
          </a:p>
          <a:p>
            <a:pPr algn="r" rtl="1"/>
            <a:r>
              <a:rPr lang="ar-SY" noProof="0" dirty="0"/>
              <a:t>المصدر: </a:t>
            </a:r>
            <a:r>
              <a:rPr lang="en-GB" noProof="0" dirty="0"/>
              <a:t>: IOM: Marco </a:t>
            </a:r>
            <a:r>
              <a:rPr lang="en-GB" noProof="0" dirty="0" err="1"/>
              <a:t>Bottelli</a:t>
            </a:r>
            <a:r>
              <a:rPr lang="en-GB" noProof="0" dirty="0"/>
              <a:t> 2010, Pakistan</a:t>
            </a:r>
          </a:p>
        </p:txBody>
      </p:sp>
      <p:sp>
        <p:nvSpPr>
          <p:cNvPr id="4" name="Slide Number Placeholder 3"/>
          <p:cNvSpPr>
            <a:spLocks noGrp="1"/>
          </p:cNvSpPr>
          <p:nvPr>
            <p:ph type="sldNum" sz="quarter" idx="10"/>
          </p:nvPr>
        </p:nvSpPr>
        <p:spPr/>
        <p:txBody>
          <a:bodyPr/>
          <a:lstStyle/>
          <a:p>
            <a:fld id="{D2A815C3-FF10-434B-B435-6E13A5278B79}" type="slidenum">
              <a:rPr lang="en-GB" smtClean="0"/>
              <a:pPr/>
              <a:t>16</a:t>
            </a:fld>
            <a:endParaRPr lang="en-GB"/>
          </a:p>
        </p:txBody>
      </p:sp>
    </p:spTree>
    <p:extLst>
      <p:ext uri="{BB962C8B-B14F-4D97-AF65-F5344CB8AC3E}">
        <p14:creationId xmlns:p14="http://schemas.microsoft.com/office/powerpoint/2010/main" val="4205116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lnSpc>
                <a:spcPct val="80000"/>
              </a:lnSpc>
            </a:pPr>
            <a:r>
              <a:rPr lang="ar-SY" altLang="en-US" sz="1200" dirty="0"/>
              <a:t>استخدم هذه الشريحة للجلسات وتوقيت الوحدات التي ستغطيها في ورشة العمل</a:t>
            </a:r>
          </a:p>
          <a:p>
            <a:pPr algn="r" rtl="1">
              <a:lnSpc>
                <a:spcPct val="80000"/>
              </a:lnSpc>
            </a:pPr>
            <a:r>
              <a:rPr lang="ar-SY" altLang="en-US" sz="1200" dirty="0"/>
              <a:t>بدلاً من ذلك، يمكنك استخدام نسخة مطبوعة من جدول الأعمال المدرج هنا.</a:t>
            </a:r>
          </a:p>
          <a:p>
            <a:pPr algn="r" rtl="1">
              <a:lnSpc>
                <a:spcPct val="80000"/>
              </a:lnSpc>
            </a:pPr>
            <a:r>
              <a:rPr lang="ar-SY" altLang="en-US" sz="1200" dirty="0"/>
              <a:t>يمكن العثور على رموز الجلسات في</a:t>
            </a:r>
          </a:p>
          <a:p>
            <a:pPr algn="r" rtl="1">
              <a:lnSpc>
                <a:spcPct val="80000"/>
              </a:lnSpc>
            </a:pPr>
            <a:r>
              <a:rPr lang="ar-SY" altLang="en-US" sz="1200" dirty="0"/>
              <a:t> (</a:t>
            </a:r>
            <a:r>
              <a:rPr lang="en-CA" altLang="en-US" sz="1200" dirty="0"/>
              <a:t>https://thenounproject.com/ochaavmu/collection/ocha-humanitarian-icons/</a:t>
            </a:r>
            <a:endParaRPr lang="es-ES" altLang="en-US" sz="1200" dirty="0"/>
          </a:p>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17</a:t>
            </a:fld>
            <a:endParaRPr lang="en-GB"/>
          </a:p>
        </p:txBody>
      </p:sp>
    </p:spTree>
    <p:extLst>
      <p:ext uri="{BB962C8B-B14F-4D97-AF65-F5344CB8AC3E}">
        <p14:creationId xmlns:p14="http://schemas.microsoft.com/office/powerpoint/2010/main" val="3061875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مصدر الصورة: </a:t>
            </a:r>
            <a:r>
              <a:rPr lang="en-US" baseline="0" dirty="0"/>
              <a:t> </a:t>
            </a:r>
            <a:r>
              <a:rPr lang="en-US" dirty="0"/>
              <a:t>Muse Mohammed</a:t>
            </a:r>
            <a:r>
              <a:rPr lang="en-US" baseline="0" dirty="0"/>
              <a:t> </a:t>
            </a:r>
            <a:r>
              <a:rPr lang="en-US" dirty="0"/>
              <a:t>@</a:t>
            </a:r>
            <a:r>
              <a:rPr lang="en-US" dirty="0" err="1"/>
              <a:t>Interna</a:t>
            </a:r>
            <a:endParaRPr lang="en-US" dirty="0"/>
          </a:p>
          <a:p>
            <a:pPr algn="r" rtl="1"/>
            <a:endParaRPr lang="en-US" dirty="0"/>
          </a:p>
          <a:p>
            <a:pPr lvl="0" algn="r" rtl="1"/>
            <a:r>
              <a:rPr lang="ar-SY" sz="1200" kern="1200" dirty="0">
                <a:solidFill>
                  <a:schemeClr val="tx1"/>
                </a:solidFill>
                <a:effectLst/>
                <a:latin typeface="+mn-lt"/>
                <a:ea typeface="+mn-ea"/>
                <a:cs typeface="+mn-cs"/>
              </a:rPr>
              <a:t>ا</a:t>
            </a:r>
            <a:r>
              <a:rPr lang="ar-SA" sz="1200" kern="1200" dirty="0">
                <a:solidFill>
                  <a:schemeClr val="tx1"/>
                </a:solidFill>
                <a:effectLst/>
                <a:latin typeface="+mn-lt"/>
                <a:ea typeface="+mn-ea"/>
                <a:cs typeface="+mn-cs"/>
              </a:rPr>
              <a:t>كتسب مصطلح </a:t>
            </a:r>
            <a:r>
              <a:rPr lang="ar-SY" sz="1200" kern="1200" dirty="0">
                <a:solidFill>
                  <a:schemeClr val="tx1"/>
                </a:solidFill>
                <a:effectLst/>
                <a:latin typeface="+mn-lt"/>
                <a:ea typeface="+mn-ea"/>
                <a:cs typeface="+mn-cs"/>
              </a:rPr>
              <a:t>ال</a:t>
            </a:r>
            <a:r>
              <a:rPr lang="ar-SA" sz="1200" kern="1200" dirty="0">
                <a:solidFill>
                  <a:schemeClr val="tx1"/>
                </a:solidFill>
                <a:effectLst/>
                <a:latin typeface="+mn-lt"/>
                <a:ea typeface="+mn-ea"/>
                <a:cs typeface="+mn-cs"/>
              </a:rPr>
              <a:t>شمول أهمية بالغة في الآونة الأخيرة حي</a:t>
            </a:r>
            <a:r>
              <a:rPr lang="ar-SY" sz="1200" kern="1200" dirty="0">
                <a:solidFill>
                  <a:schemeClr val="tx1"/>
                </a:solidFill>
                <a:effectLst/>
                <a:latin typeface="+mn-lt"/>
                <a:ea typeface="+mn-ea"/>
                <a:cs typeface="+mn-cs"/>
              </a:rPr>
              <a:t>ث</a:t>
            </a:r>
            <a:r>
              <a:rPr lang="ar-SY" sz="1200" kern="1200" baseline="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تسعى الوكالات</a:t>
            </a:r>
            <a:r>
              <a:rPr lang="en-US"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الإنسانية</a:t>
            </a:r>
            <a:r>
              <a:rPr lang="en-US"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إلى تعظيم الآثار الإيجابية لبرامج المساعدة</a:t>
            </a:r>
            <a:r>
              <a:rPr lang="ar-SY" sz="1200" kern="1200" dirty="0">
                <a:solidFill>
                  <a:schemeClr val="tx1"/>
                </a:solidFill>
                <a:effectLst/>
                <a:latin typeface="+mn-lt"/>
                <a:ea typeface="+mn-ea"/>
                <a:cs typeface="+mn-cs"/>
              </a:rPr>
              <a:t>.</a:t>
            </a:r>
            <a:r>
              <a:rPr lang="ar-SA" sz="1200" kern="1200" dirty="0">
                <a:solidFill>
                  <a:schemeClr val="tx1"/>
                </a:solidFill>
                <a:effectLst/>
                <a:latin typeface="+mn-lt"/>
                <a:ea typeface="+mn-ea"/>
                <a:cs typeface="+mn-cs"/>
              </a:rPr>
              <a:t> يهدف الشمول في هيئة إدارة المخيمات، كما هو الحال مع جميع الجهات الفاعلة في المجال الإنساني، إلى ضمان أن تقديم الخدمات والمساعدات يشمل إجراءات لتعزيز حقوق الإنسان طوال دورة البرنامج وليس فقط في مرحلة التقييم. هناك العديد من المزايا ل</a:t>
            </a:r>
            <a:r>
              <a:rPr lang="ar-SY" sz="1200" kern="1200" dirty="0">
                <a:solidFill>
                  <a:schemeClr val="tx1"/>
                </a:solidFill>
                <a:effectLst/>
                <a:latin typeface="+mn-lt"/>
                <a:ea typeface="+mn-ea"/>
                <a:cs typeface="+mn-cs"/>
              </a:rPr>
              <a:t>لشمول </a:t>
            </a:r>
            <a:r>
              <a:rPr lang="ar-SA" sz="1200" kern="1200" dirty="0">
                <a:solidFill>
                  <a:schemeClr val="tx1"/>
                </a:solidFill>
                <a:effectLst/>
                <a:latin typeface="+mn-lt"/>
                <a:ea typeface="+mn-ea"/>
                <a:cs typeface="+mn-cs"/>
              </a:rPr>
              <a:t>في </a:t>
            </a:r>
            <a:r>
              <a:rPr lang="en-US" sz="1200" kern="1200" dirty="0">
                <a:solidFill>
                  <a:schemeClr val="tx1"/>
                </a:solidFill>
                <a:effectLst/>
                <a:latin typeface="+mn-lt"/>
                <a:ea typeface="+mn-ea"/>
                <a:cs typeface="+mn-cs"/>
              </a:rPr>
              <a:t>CCCM</a:t>
            </a:r>
            <a:r>
              <a:rPr lang="ar-SA" sz="1200" kern="1200" dirty="0">
                <a:solidFill>
                  <a:schemeClr val="tx1"/>
                </a:solidFill>
                <a:effectLst/>
                <a:latin typeface="+mn-lt"/>
                <a:ea typeface="+mn-ea"/>
                <a:cs typeface="+mn-cs"/>
              </a:rPr>
              <a:t>، في حين أن نتائج عدم تبني ممارسة شمول جيدة يمكن أن تكون ضارة بسكان المخيم. </a:t>
            </a:r>
            <a:endParaRPr lang="en-US" sz="1200" kern="1200" dirty="0">
              <a:solidFill>
                <a:schemeClr val="tx1"/>
              </a:solidFill>
              <a:effectLst/>
              <a:latin typeface="+mn-lt"/>
              <a:ea typeface="+mn-ea"/>
              <a:cs typeface="+mn-cs"/>
            </a:endParaRPr>
          </a:p>
          <a:p>
            <a:pPr algn="r" rtl="1"/>
            <a:r>
              <a:rPr lang="ar-SA" sz="1200" kern="1200" dirty="0">
                <a:solidFill>
                  <a:schemeClr val="tx1"/>
                </a:solidFill>
                <a:effectLst/>
                <a:latin typeface="+mn-lt"/>
                <a:ea typeface="+mn-ea"/>
                <a:cs typeface="+mn-cs"/>
              </a:rPr>
              <a:t>بعض أسباب شمول مراعاة </a:t>
            </a:r>
            <a:r>
              <a:rPr lang="ar-SA" sz="1200" kern="1200" dirty="0">
                <a:solidFill>
                  <a:schemeClr val="tx1"/>
                </a:solidFill>
                <a:effectLst/>
                <a:highlight>
                  <a:srgbClr val="FFFF00"/>
                </a:highlight>
                <a:latin typeface="+mn-lt"/>
                <a:ea typeface="+mn-ea"/>
                <a:cs typeface="+mn-cs"/>
              </a:rPr>
              <a:t>العنف </a:t>
            </a:r>
            <a:r>
              <a:rPr lang="ar-SA" sz="1200" kern="1200" dirty="0">
                <a:solidFill>
                  <a:srgbClr val="FF0000"/>
                </a:solidFill>
                <a:effectLst/>
                <a:latin typeface="+mn-lt"/>
                <a:ea typeface="+mn-ea"/>
                <a:cs typeface="+mn-cs"/>
              </a:rPr>
              <a:t>القائم على الجنس </a:t>
            </a:r>
            <a:r>
              <a:rPr lang="ar-SA" sz="1200" kern="1200" dirty="0">
                <a:solidFill>
                  <a:schemeClr val="tx1"/>
                </a:solidFill>
                <a:effectLst/>
                <a:latin typeface="+mn-lt"/>
                <a:ea typeface="+mn-ea"/>
                <a:cs typeface="+mn-cs"/>
              </a:rPr>
              <a:t>في مواقع النزوح تشمل:</a:t>
            </a:r>
            <a:endParaRPr lang="en-US" sz="1200" kern="1200" dirty="0">
              <a:solidFill>
                <a:schemeClr val="tx1"/>
              </a:solidFill>
              <a:effectLst/>
              <a:latin typeface="+mn-lt"/>
              <a:ea typeface="+mn-ea"/>
              <a:cs typeface="+mn-cs"/>
            </a:endParaRPr>
          </a:p>
          <a:p>
            <a:pPr lvl="0" algn="r" rtl="1"/>
            <a:r>
              <a:rPr lang="ar-SY"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يتطلب الأمر المزيد من العمل والمال لإصلاح الأشياء بعد ذلك!</a:t>
            </a:r>
            <a:endParaRPr lang="en-US" sz="1200" kern="1200" dirty="0">
              <a:solidFill>
                <a:schemeClr val="tx1"/>
              </a:solidFill>
              <a:effectLst/>
              <a:latin typeface="+mn-lt"/>
              <a:ea typeface="+mn-ea"/>
              <a:cs typeface="+mn-cs"/>
            </a:endParaRPr>
          </a:p>
          <a:p>
            <a:pPr lvl="0" algn="r" rtl="1"/>
            <a:r>
              <a:rPr lang="ar-SY"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مدراء المخيمات يتمتعون بموقع فريد للدفاع عن حقوق النازحين، خاصة بالنظر إلى مستوى</a:t>
            </a:r>
            <a:r>
              <a:rPr lang="en-US" sz="1200"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المنخفض</a:t>
            </a:r>
            <a:r>
              <a:rPr lang="en-US" sz="1200"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للإبلاغ </a:t>
            </a:r>
            <a:r>
              <a:rPr lang="ar-SA" sz="1200" kern="1200" dirty="0">
                <a:solidFill>
                  <a:schemeClr val="tx1"/>
                </a:solidFill>
                <a:effectLst/>
                <a:latin typeface="+mn-lt"/>
                <a:ea typeface="+mn-ea"/>
                <a:cs typeface="+mn-cs"/>
              </a:rPr>
              <a:t>عن العنف القائم على الجنس.</a:t>
            </a:r>
            <a:endParaRPr lang="en-US" sz="1200" kern="1200" dirty="0">
              <a:solidFill>
                <a:schemeClr val="tx1"/>
              </a:solidFill>
              <a:effectLst/>
              <a:latin typeface="+mn-lt"/>
              <a:ea typeface="+mn-ea"/>
              <a:cs typeface="+mn-cs"/>
            </a:endParaRPr>
          </a:p>
          <a:p>
            <a:pPr lvl="0" algn="r" rtl="1"/>
            <a:r>
              <a:rPr lang="ar-SY"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مدراء المخيمات موجودون فيها يوميًا بينما قد لا يتمكن ممثلو الحماية من زيارتها إلا من حين لآخر (مرة في الأسبوع).</a:t>
            </a:r>
            <a:endParaRPr lang="en-US" sz="1200" kern="1200" dirty="0">
              <a:solidFill>
                <a:schemeClr val="tx1"/>
              </a:solidFill>
              <a:effectLst/>
              <a:latin typeface="+mn-lt"/>
              <a:ea typeface="+mn-ea"/>
              <a:cs typeface="+mn-cs"/>
            </a:endParaRPr>
          </a:p>
          <a:p>
            <a:pPr lvl="0" algn="r" rtl="1"/>
            <a:r>
              <a:rPr lang="ar-SY"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الشمول</a:t>
            </a:r>
            <a:r>
              <a:rPr lang="en-US"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ليس معقدًا ويجعل</a:t>
            </a:r>
            <a:r>
              <a:rPr lang="en-US" sz="1200" kern="1200" dirty="0">
                <a:solidFill>
                  <a:schemeClr val="tx1"/>
                </a:solidFill>
                <a:effectLst/>
                <a:latin typeface="+mn-lt"/>
                <a:ea typeface="+mn-ea"/>
                <a:cs typeface="+mn-cs"/>
              </a:rPr>
              <a:t> GBV </a:t>
            </a:r>
            <a:r>
              <a:rPr lang="ar-SA" sz="1200" kern="1200" dirty="0">
                <a:solidFill>
                  <a:schemeClr val="tx1"/>
                </a:solidFill>
                <a:effectLst/>
                <a:latin typeface="+mn-lt"/>
                <a:ea typeface="+mn-ea"/>
                <a:cs typeface="+mn-cs"/>
              </a:rPr>
              <a:t>مسؤولية جميع الشركاء العاملين في الموقع، وليس فقط مجموعة معينة.</a:t>
            </a:r>
            <a:endParaRPr lang="en-US" sz="1200" kern="1200" dirty="0">
              <a:solidFill>
                <a:schemeClr val="tx1"/>
              </a:solidFill>
              <a:effectLst/>
              <a:latin typeface="+mn-lt"/>
              <a:ea typeface="+mn-ea"/>
              <a:cs typeface="+mn-cs"/>
            </a:endParaRPr>
          </a:p>
          <a:p>
            <a:pPr lvl="0" algn="r" rtl="1"/>
            <a:r>
              <a:rPr lang="ar-SY"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حتى في حال عدم وجود مشروع ممول بشكل منفصل ل </a:t>
            </a:r>
            <a:r>
              <a:rPr lang="en-US" sz="1200" kern="1200" dirty="0">
                <a:solidFill>
                  <a:schemeClr val="tx1"/>
                </a:solidFill>
                <a:effectLst/>
                <a:latin typeface="+mn-lt"/>
                <a:ea typeface="+mn-ea"/>
                <a:cs typeface="+mn-cs"/>
              </a:rPr>
              <a:t>GBV</a:t>
            </a:r>
            <a:r>
              <a:rPr lang="ar-SA" sz="1200" kern="1200" dirty="0">
                <a:solidFill>
                  <a:schemeClr val="tx1"/>
                </a:solidFill>
                <a:effectLst/>
                <a:latin typeface="+mn-lt"/>
                <a:ea typeface="+mn-ea"/>
                <a:cs typeface="+mn-cs"/>
              </a:rPr>
              <a:t>، لن يتم إلغاء الأنشطة.</a:t>
            </a:r>
            <a:endParaRPr lang="en-US" sz="1200" kern="1200" dirty="0">
              <a:solidFill>
                <a:schemeClr val="tx1"/>
              </a:solidFill>
              <a:effectLst/>
              <a:latin typeface="+mn-lt"/>
              <a:ea typeface="+mn-ea"/>
              <a:cs typeface="+mn-cs"/>
            </a:endParaRPr>
          </a:p>
          <a:p>
            <a:pPr lvl="0" algn="r" rtl="1"/>
            <a:r>
              <a:rPr lang="ar-SY"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تكاليف أنشطة </a:t>
            </a:r>
            <a:r>
              <a:rPr lang="en-US" sz="1200" kern="1200" dirty="0">
                <a:solidFill>
                  <a:schemeClr val="tx1"/>
                </a:solidFill>
                <a:effectLst/>
                <a:latin typeface="+mn-lt"/>
                <a:ea typeface="+mn-ea"/>
                <a:cs typeface="+mn-cs"/>
              </a:rPr>
              <a:t>GBV </a:t>
            </a:r>
            <a:r>
              <a:rPr lang="ar-SA" sz="1200" kern="1200" dirty="0">
                <a:solidFill>
                  <a:schemeClr val="tx1"/>
                </a:solidFill>
                <a:effectLst/>
                <a:latin typeface="+mn-lt"/>
                <a:ea typeface="+mn-ea"/>
                <a:cs typeface="+mn-cs"/>
              </a:rPr>
              <a:t>تصبح أقل عندما يتم تقاسمها بين الشركاء.</a:t>
            </a:r>
            <a:endParaRPr lang="en-US" sz="1200" kern="1200" dirty="0">
              <a:solidFill>
                <a:schemeClr val="tx1"/>
              </a:solidFill>
              <a:effectLst/>
              <a:latin typeface="+mn-lt"/>
              <a:ea typeface="+mn-ea"/>
              <a:cs typeface="+mn-cs"/>
            </a:endParaRPr>
          </a:p>
          <a:p>
            <a:pPr lvl="0" algn="r" rtl="1"/>
            <a:r>
              <a:rPr lang="ar-SY"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التنسيق بشأن قضايا </a:t>
            </a:r>
            <a:r>
              <a:rPr lang="en-US" sz="1200" kern="1200" dirty="0">
                <a:solidFill>
                  <a:schemeClr val="tx1"/>
                </a:solidFill>
                <a:effectLst/>
                <a:latin typeface="+mn-lt"/>
                <a:ea typeface="+mn-ea"/>
                <a:cs typeface="+mn-cs"/>
              </a:rPr>
              <a:t>GBV</a:t>
            </a:r>
            <a:r>
              <a:rPr lang="ar-SA" sz="1200" kern="1200" dirty="0">
                <a:solidFill>
                  <a:schemeClr val="tx1"/>
                </a:solidFill>
                <a:effectLst/>
                <a:latin typeface="+mn-lt"/>
                <a:ea typeface="+mn-ea"/>
                <a:cs typeface="+mn-cs"/>
              </a:rPr>
              <a:t>، والتي تؤثر على جميع جوانب الأشخاص الذين يعيشون في المخيمات هي مهمة مديري المخيمات.</a:t>
            </a:r>
            <a:endParaRPr lang="en-US" sz="1200" kern="1200" dirty="0">
              <a:solidFill>
                <a:schemeClr val="tx1"/>
              </a:solidFill>
              <a:effectLst/>
              <a:latin typeface="+mn-lt"/>
              <a:ea typeface="+mn-ea"/>
              <a:cs typeface="+mn-cs"/>
            </a:endParaRPr>
          </a:p>
          <a:p>
            <a:pPr algn="r" rtl="1"/>
            <a:r>
              <a:rPr lang="ar-SY"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الإفلات من</a:t>
            </a:r>
            <a:r>
              <a:rPr lang="en-US"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العقاب وعدم تقديم المساعدة له تأثير سلبي عميق على المجتمع بأسره، وستترتب على ذلك آثار على تقديم الخدمات</a:t>
            </a:r>
            <a:endParaRPr lang="ar-SY" sz="1200" kern="1200" dirty="0">
              <a:solidFill>
                <a:schemeClr val="tx1"/>
              </a:solidFill>
              <a:effectLst/>
              <a:latin typeface="+mn-lt"/>
              <a:ea typeface="+mn-ea"/>
              <a:cs typeface="+mn-cs"/>
            </a:endParaRPr>
          </a:p>
          <a:p>
            <a:pPr algn="r" rtl="1"/>
            <a:endParaRPr lang="ar-SY" sz="1200" kern="1200" dirty="0">
              <a:solidFill>
                <a:schemeClr val="tx1"/>
              </a:solidFill>
              <a:effectLst/>
              <a:latin typeface="+mn-lt"/>
              <a:ea typeface="+mn-ea"/>
              <a:cs typeface="+mn-cs"/>
            </a:endParaRPr>
          </a:p>
          <a:p>
            <a:pPr algn="r" rtl="1"/>
            <a:r>
              <a:rPr lang="ar-SY" sz="1200" kern="1200" dirty="0">
                <a:solidFill>
                  <a:schemeClr val="tx1"/>
                </a:solidFill>
                <a:effectLst/>
                <a:latin typeface="+mn-lt"/>
                <a:ea typeface="+mn-ea"/>
                <a:cs typeface="+mn-cs"/>
              </a:rPr>
              <a:t>الرسالة الرئيسية: </a:t>
            </a:r>
            <a:r>
              <a:rPr lang="ar-SA" sz="1200" kern="1200" dirty="0">
                <a:solidFill>
                  <a:schemeClr val="tx1"/>
                </a:solidFill>
                <a:effectLst/>
                <a:latin typeface="+mn-lt"/>
                <a:ea typeface="+mn-ea"/>
                <a:cs typeface="+mn-cs"/>
              </a:rPr>
              <a:t>إدارة وتنسيق المخيمات تدعم حق النازحين الأساسي في الحياة بكرامة. على جميع الجهات الفاعلة الوطنية والدولية التي تستجيب لحالات الطوارئ واجب حماية المتضررين من الأزمة، بما في ذلك الحماية من العنف القائم على الجنس.</a:t>
            </a:r>
            <a:endParaRPr lang="en-US" sz="1200" kern="1200" dirty="0">
              <a:solidFill>
                <a:schemeClr val="tx1"/>
              </a:solidFill>
              <a:effectLst/>
              <a:latin typeface="+mn-lt"/>
              <a:ea typeface="+mn-ea"/>
              <a:cs typeface="+mn-cs"/>
            </a:endParaRPr>
          </a:p>
          <a:p>
            <a:pPr marL="0" lvl="0" indent="0" algn="r" rtl="1">
              <a:buFontTx/>
              <a:buNone/>
            </a:pPr>
            <a:endParaRPr lang="ar-SY" sz="1200" kern="1200" dirty="0">
              <a:solidFill>
                <a:schemeClr val="tx1"/>
              </a:solidFill>
              <a:effectLst/>
              <a:latin typeface="+mn-lt"/>
              <a:ea typeface="+mn-ea"/>
              <a:cs typeface="+mn-cs"/>
            </a:endParaRPr>
          </a:p>
          <a:p>
            <a:pPr marL="171450" lvl="0" indent="-171450" algn="r" rtl="1">
              <a:buFontTx/>
              <a:buChar char="-"/>
            </a:pPr>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18</a:t>
            </a:fld>
            <a:endParaRPr lang="en-GB"/>
          </a:p>
        </p:txBody>
      </p:sp>
    </p:spTree>
    <p:extLst>
      <p:ext uri="{BB962C8B-B14F-4D97-AF65-F5344CB8AC3E}">
        <p14:creationId xmlns:p14="http://schemas.microsoft.com/office/powerpoint/2010/main" val="3340858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dirty="0"/>
              <a:t>انقر للتغيير من الصورة</a:t>
            </a:r>
            <a:r>
              <a:rPr lang="ar-SY" baseline="0" dirty="0"/>
              <a:t>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المصدر: </a:t>
            </a:r>
            <a:r>
              <a:rPr lang="en-GB" noProof="0" dirty="0"/>
              <a:t> IOM Francesco Malavolta 2015</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19</a:t>
            </a:fld>
            <a:endParaRPr lang="en-GB"/>
          </a:p>
        </p:txBody>
      </p:sp>
    </p:spTree>
    <p:extLst>
      <p:ext uri="{BB962C8B-B14F-4D97-AF65-F5344CB8AC3E}">
        <p14:creationId xmlns:p14="http://schemas.microsoft.com/office/powerpoint/2010/main" val="22748420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dirty="0"/>
              <a:t>انقر للتغيير من الصورة</a:t>
            </a:r>
            <a:r>
              <a:rPr lang="ar-SY" baseline="0" dirty="0"/>
              <a:t> الى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المصدر: </a:t>
            </a:r>
            <a:r>
              <a:rPr lang="en-GB" noProof="0" dirty="0"/>
              <a:t> IOM Francesco Malavolta 2015</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20</a:t>
            </a:fld>
            <a:endParaRPr lang="en-GB"/>
          </a:p>
        </p:txBody>
      </p:sp>
    </p:spTree>
    <p:extLst>
      <p:ext uri="{BB962C8B-B14F-4D97-AF65-F5344CB8AC3E}">
        <p14:creationId xmlns:p14="http://schemas.microsoft.com/office/powerpoint/2010/main" val="2393687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يرجى استخدام هذه الشريحة مع السياق المحلي.</a:t>
            </a:r>
          </a:p>
          <a:p>
            <a:pPr algn="r" rtl="1"/>
            <a:endParaRPr lang="ar-SY" dirty="0"/>
          </a:p>
          <a:p>
            <a:pPr algn="r" rtl="1"/>
            <a:r>
              <a:rPr lang="ar-SY" dirty="0"/>
              <a:t>رحب بالمشاركين.</a:t>
            </a:r>
          </a:p>
          <a:p>
            <a:pPr algn="r" rtl="1"/>
            <a:r>
              <a:rPr lang="ar-SY" dirty="0"/>
              <a:t>اطلب منهم التسجيل.</a:t>
            </a:r>
          </a:p>
          <a:p>
            <a:pPr algn="r" rtl="1"/>
            <a:endParaRPr lang="ar-SY" dirty="0"/>
          </a:p>
          <a:p>
            <a:pPr algn="r" rtl="1"/>
            <a:r>
              <a:rPr lang="ar-SY" dirty="0"/>
              <a:t>ملاحظات:</a:t>
            </a:r>
          </a:p>
          <a:p>
            <a:pPr algn="r" rtl="1"/>
            <a:r>
              <a:rPr lang="ar-SY" dirty="0"/>
              <a:t>يسعى قطاع تنسيق وإدارة المخيمات </a:t>
            </a:r>
            <a:r>
              <a:rPr lang="en-US" dirty="0"/>
              <a:t>(CCCM)</a:t>
            </a:r>
            <a:r>
              <a:rPr lang="ar-SY" dirty="0"/>
              <a:t> إلى: تحسين الظروف المعيشية أثناء النزوح، ضمان</a:t>
            </a:r>
            <a:r>
              <a:rPr lang="ar-SY" baseline="0" dirty="0"/>
              <a:t> </a:t>
            </a:r>
            <a:r>
              <a:rPr lang="ar-SY" dirty="0"/>
              <a:t>مساعدة النازحين داخليا وحمايتهم في مواقع النزوح، وكذلك يسعى لإيجاد حلول دائمة لإنهاء النزوح المؤقت، مع الإغلاق المنظم والإنهاء</a:t>
            </a:r>
            <a:r>
              <a:rPr lang="ar-SY" baseline="0" dirty="0"/>
              <a:t> التدريجي لمواقع</a:t>
            </a:r>
            <a:r>
              <a:rPr lang="ar-SY" dirty="0"/>
              <a:t> النزوح.</a:t>
            </a:r>
          </a:p>
          <a:p>
            <a:pPr algn="r" rtl="1"/>
            <a:r>
              <a:rPr lang="ar-SY" dirty="0"/>
              <a:t>تؤثر الطريقة التي يتم بها إنشاء موقع النزوح وإدارته على جودة الحياة وقدرة السكان على التعافي من الكوارث.</a:t>
            </a:r>
          </a:p>
          <a:p>
            <a:pPr algn="r" rtl="1"/>
            <a:r>
              <a:rPr lang="ar-SY" dirty="0"/>
              <a:t>ستساعدك ورشة العمل هذه على فهم ومواجهة التحديات العملية في </a:t>
            </a:r>
            <a:r>
              <a:rPr lang="es-ES_tradnl" dirty="0"/>
              <a:t>CCCM</a:t>
            </a:r>
            <a:r>
              <a:rPr lang="ar-SY" dirty="0"/>
              <a:t>.</a:t>
            </a:r>
            <a:endParaRPr lang="es-ES_tradnl" dirty="0"/>
          </a:p>
          <a:p>
            <a:pPr algn="r" rtl="1"/>
            <a:endParaRPr lang="es-ES_tradnl" dirty="0"/>
          </a:p>
          <a:p>
            <a:pPr algn="r" rtl="1"/>
            <a:r>
              <a:rPr lang="ar-SY" dirty="0"/>
              <a:t>اشرح سبب ارتباط هذه الدورة التدريبية بسياقك</a:t>
            </a:r>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a:t>
            </a:fld>
            <a:endParaRPr lang="en-GB"/>
          </a:p>
        </p:txBody>
      </p:sp>
    </p:spTree>
    <p:extLst>
      <p:ext uri="{BB962C8B-B14F-4D97-AF65-F5344CB8AC3E}">
        <p14:creationId xmlns:p14="http://schemas.microsoft.com/office/powerpoint/2010/main" val="23627139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21</a:t>
            </a:fld>
            <a:endParaRPr lang="en-GB"/>
          </a:p>
        </p:txBody>
      </p:sp>
    </p:spTree>
    <p:extLst>
      <p:ext uri="{BB962C8B-B14F-4D97-AF65-F5344CB8AC3E}">
        <p14:creationId xmlns:p14="http://schemas.microsoft.com/office/powerpoint/2010/main" val="2489139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22</a:t>
            </a:fld>
            <a:endParaRPr lang="en-GB"/>
          </a:p>
        </p:txBody>
      </p:sp>
    </p:spTree>
    <p:extLst>
      <p:ext uri="{BB962C8B-B14F-4D97-AF65-F5344CB8AC3E}">
        <p14:creationId xmlns:p14="http://schemas.microsoft.com/office/powerpoint/2010/main" val="7915592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23</a:t>
            </a:fld>
            <a:endParaRPr lang="en-GB"/>
          </a:p>
        </p:txBody>
      </p:sp>
    </p:spTree>
    <p:extLst>
      <p:ext uri="{BB962C8B-B14F-4D97-AF65-F5344CB8AC3E}">
        <p14:creationId xmlns:p14="http://schemas.microsoft.com/office/powerpoint/2010/main" val="2161698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24</a:t>
            </a:fld>
            <a:endParaRPr lang="en-GB"/>
          </a:p>
        </p:txBody>
      </p:sp>
    </p:spTree>
    <p:extLst>
      <p:ext uri="{BB962C8B-B14F-4D97-AF65-F5344CB8AC3E}">
        <p14:creationId xmlns:p14="http://schemas.microsoft.com/office/powerpoint/2010/main" val="18729766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25</a:t>
            </a:fld>
            <a:endParaRPr lang="en-GB"/>
          </a:p>
        </p:txBody>
      </p:sp>
    </p:spTree>
    <p:extLst>
      <p:ext uri="{BB962C8B-B14F-4D97-AF65-F5344CB8AC3E}">
        <p14:creationId xmlns:p14="http://schemas.microsoft.com/office/powerpoint/2010/main" val="12211547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يجب استخدام قدرة</a:t>
            </a:r>
            <a:r>
              <a:rPr lang="ar-SY" baseline="0" dirty="0"/>
              <a:t> القطاع </a:t>
            </a:r>
            <a:r>
              <a:rPr lang="ar-SY" baseline="0"/>
              <a:t>على الإستجابة </a:t>
            </a:r>
            <a:r>
              <a:rPr lang="ar-SY" baseline="0" dirty="0"/>
              <a:t>السريع </a:t>
            </a:r>
            <a:r>
              <a:rPr lang="ar-SY" dirty="0"/>
              <a:t>في عمليات القطاع.</a:t>
            </a:r>
          </a:p>
          <a:p>
            <a:pPr algn="r" rtl="1"/>
            <a:endParaRPr lang="ar-SY" dirty="0"/>
          </a:p>
          <a:p>
            <a:pPr algn="r" rtl="1"/>
            <a:r>
              <a:rPr lang="ar-SY" dirty="0"/>
              <a:t>يمكن لأعضاء فريق </a:t>
            </a:r>
            <a:r>
              <a:rPr lang="es-ES_tradnl" dirty="0"/>
              <a:t>CCCM</a:t>
            </a:r>
            <a:r>
              <a:rPr lang="ar-SY" dirty="0"/>
              <a:t> للإستجابة السريعة</a:t>
            </a:r>
            <a:r>
              <a:rPr lang="ar-SY" baseline="0" dirty="0"/>
              <a:t> </a:t>
            </a:r>
            <a:r>
              <a:rPr lang="es-ES_tradnl" dirty="0"/>
              <a:t>Rapid Response </a:t>
            </a:r>
            <a:r>
              <a:rPr lang="es-ES_tradnl" dirty="0" err="1"/>
              <a:t>Team</a:t>
            </a:r>
            <a:r>
              <a:rPr lang="es-ES_tradnl" dirty="0"/>
              <a:t>)</a:t>
            </a:r>
            <a:r>
              <a:rPr lang="ar-SY" dirty="0"/>
              <a:t>) ان</a:t>
            </a:r>
            <a:r>
              <a:rPr lang="ar-SY" baseline="0" dirty="0"/>
              <a:t> يتم نشرهم في</a:t>
            </a:r>
            <a:r>
              <a:rPr lang="ar-SY" dirty="0"/>
              <a:t> غضون مهلة قصيرة لدعم العمليات التي تتطلب خبرة في </a:t>
            </a:r>
            <a:r>
              <a:rPr lang="es-ES_tradnl" dirty="0"/>
              <a:t>CCCM </a:t>
            </a:r>
            <a:r>
              <a:rPr lang="ar-SY" dirty="0"/>
              <a:t>, دورات تدريبية, تطوير استراتيجيات أو أي حاجة أخرى لمهام قصيرة إلى متوسطة المدى. يتحمل القطاع جميع التكاليف.</a:t>
            </a:r>
          </a:p>
          <a:p>
            <a:pPr algn="r" rtl="1"/>
            <a:endParaRPr lang="ar-SY" dirty="0"/>
          </a:p>
          <a:p>
            <a:pPr algn="r" rtl="1"/>
            <a:r>
              <a:rPr lang="ar-SY" dirty="0"/>
              <a:t>قائمة</a:t>
            </a:r>
            <a:r>
              <a:rPr lang="es-ES_tradnl" dirty="0" err="1"/>
              <a:t>CCCMCap</a:t>
            </a:r>
            <a:r>
              <a:rPr lang="es-ES_tradnl" dirty="0"/>
              <a:t>  </a:t>
            </a:r>
            <a:r>
              <a:rPr lang="ar-SY" dirty="0"/>
              <a:t> يمكن لقائمة </a:t>
            </a:r>
            <a:r>
              <a:rPr lang="es-ES_tradnl" dirty="0"/>
              <a:t>CCCM</a:t>
            </a:r>
            <a:r>
              <a:rPr lang="ar-SY" dirty="0"/>
              <a:t> نشر خبراء في </a:t>
            </a:r>
            <a:r>
              <a:rPr lang="es-ES_tradnl" dirty="0"/>
              <a:t>CCCM ، </a:t>
            </a:r>
            <a:r>
              <a:rPr lang="ar-SY" dirty="0"/>
              <a:t>عمومًا لأغراض التنسيق أو الدعم في القطاع، للقيام بمهام متوسطة إلى طويلة المدى. يتحمل القطاع جميع التكاليف.</a:t>
            </a:r>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26</a:t>
            </a:fld>
            <a:endParaRPr lang="en-GB"/>
          </a:p>
        </p:txBody>
      </p:sp>
    </p:spTree>
    <p:extLst>
      <p:ext uri="{BB962C8B-B14F-4D97-AF65-F5344CB8AC3E}">
        <p14:creationId xmlns:p14="http://schemas.microsoft.com/office/powerpoint/2010/main" val="27904828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r" rtl="1"/>
            <a:r>
              <a:rPr lang="ar-SY" sz="1200" kern="1200" baseline="0" dirty="0">
                <a:solidFill>
                  <a:schemeClr val="tx1"/>
                </a:solidFill>
                <a:effectLst/>
                <a:latin typeface="+mn-lt"/>
                <a:ea typeface="+mn-ea"/>
                <a:cs typeface="+mn-cs"/>
              </a:rPr>
              <a:t>مواقع </a:t>
            </a:r>
            <a:r>
              <a:rPr lang="en-US" sz="1200" kern="1200" baseline="0" dirty="0">
                <a:solidFill>
                  <a:schemeClr val="tx1"/>
                </a:solidFill>
                <a:effectLst/>
                <a:latin typeface="+mn-lt"/>
                <a:ea typeface="+mn-ea"/>
                <a:cs typeface="+mn-cs"/>
              </a:rPr>
              <a:t>CCCM</a:t>
            </a:r>
            <a:r>
              <a:rPr lang="ar-SY" sz="1200" kern="1200" baseline="0" dirty="0">
                <a:solidFill>
                  <a:schemeClr val="tx1"/>
                </a:solidFill>
                <a:effectLst/>
                <a:latin typeface="+mn-lt"/>
                <a:ea typeface="+mn-ea"/>
                <a:cs typeface="+mn-cs"/>
              </a:rPr>
              <a:t>: </a:t>
            </a:r>
            <a:endParaRPr lang="en-GB" sz="1200" kern="1200" baseline="0" dirty="0">
              <a:solidFill>
                <a:schemeClr val="tx1"/>
              </a:solidFill>
              <a:effectLst/>
              <a:latin typeface="+mn-lt"/>
              <a:ea typeface="+mn-ea"/>
              <a:cs typeface="+mn-cs"/>
            </a:endParaRPr>
          </a:p>
          <a:p>
            <a:pPr lvl="0" algn="r" rtl="1"/>
            <a:endParaRPr lang="en-GB" sz="1200" kern="1200" baseline="0" dirty="0">
              <a:solidFill>
                <a:schemeClr val="tx1"/>
              </a:solidFill>
              <a:effectLst/>
              <a:latin typeface="+mn-lt"/>
              <a:ea typeface="+mn-ea"/>
              <a:cs typeface="+mn-cs"/>
            </a:endParaRPr>
          </a:p>
          <a:p>
            <a:pPr lvl="0" algn="r" rtl="1"/>
            <a:r>
              <a:rPr lang="en-GB" sz="1200" kern="1200" baseline="0" dirty="0">
                <a:solidFill>
                  <a:schemeClr val="tx1"/>
                </a:solidFill>
                <a:effectLst/>
                <a:latin typeface="+mn-lt"/>
                <a:ea typeface="+mn-ea"/>
                <a:cs typeface="+mn-cs"/>
              </a:rPr>
              <a:t>cmtoolkit.org</a:t>
            </a:r>
            <a:r>
              <a:rPr lang="ar-SY" sz="1200" kern="1200" baseline="0" dirty="0">
                <a:solidFill>
                  <a:schemeClr val="tx1"/>
                </a:solidFill>
                <a:effectLst/>
                <a:latin typeface="+mn-lt"/>
                <a:ea typeface="+mn-ea"/>
                <a:cs typeface="+mn-cs"/>
              </a:rPr>
              <a:t>: موقع مجموعة أدوات</a:t>
            </a:r>
            <a:r>
              <a:rPr lang="en-US" sz="1200" kern="1200" baseline="0" dirty="0">
                <a:solidFill>
                  <a:schemeClr val="tx1"/>
                </a:solidFill>
                <a:effectLst/>
                <a:latin typeface="+mn-lt"/>
                <a:ea typeface="+mn-ea"/>
                <a:cs typeface="+mn-cs"/>
              </a:rPr>
              <a:t>CM</a:t>
            </a:r>
            <a:r>
              <a:rPr lang="en-GB" sz="1200" kern="1200" baseline="0" dirty="0">
                <a:solidFill>
                  <a:schemeClr val="tx1"/>
                </a:solidFill>
                <a:effectLst/>
                <a:latin typeface="+mn-lt"/>
                <a:ea typeface="+mn-ea"/>
                <a:cs typeface="+mn-cs"/>
              </a:rPr>
              <a:t> </a:t>
            </a:r>
            <a:r>
              <a:rPr lang="ar-SY" sz="1200" kern="1200" baseline="0" dirty="0">
                <a:solidFill>
                  <a:schemeClr val="tx1"/>
                </a:solidFill>
                <a:effectLst/>
                <a:latin typeface="+mn-lt"/>
                <a:ea typeface="+mn-ea"/>
                <a:cs typeface="+mn-cs"/>
              </a:rPr>
              <a:t>. يتم تنظيم المعلومات بشكل فصول. يمكن للمستخدمين تحميل وتنزيل المراجع والأدوات وتقييمها.</a:t>
            </a:r>
          </a:p>
          <a:p>
            <a:pPr lvl="0" algn="r" rtl="1"/>
            <a:endParaRPr lang="ar-SY" sz="1200" kern="1200" baseline="0" dirty="0">
              <a:solidFill>
                <a:schemeClr val="tx1"/>
              </a:solidFill>
              <a:effectLst/>
              <a:latin typeface="+mn-lt"/>
              <a:ea typeface="+mn-ea"/>
              <a:cs typeface="+mn-cs"/>
            </a:endParaRPr>
          </a:p>
          <a:p>
            <a:pPr lvl="0" algn="r" rtl="1"/>
            <a:r>
              <a:rPr lang="ar-SY" sz="1200" kern="1200" baseline="0" dirty="0">
                <a:solidFill>
                  <a:schemeClr val="tx1"/>
                </a:solidFill>
                <a:effectLst/>
                <a:latin typeface="+mn-lt"/>
                <a:ea typeface="+mn-ea"/>
                <a:cs typeface="+mn-cs"/>
              </a:rPr>
              <a:t>قطاع</a:t>
            </a:r>
            <a:r>
              <a:rPr lang="en-GB" sz="1200" kern="1200" baseline="0" dirty="0">
                <a:solidFill>
                  <a:schemeClr val="tx1"/>
                </a:solidFill>
                <a:effectLst/>
                <a:latin typeface="+mn-lt"/>
                <a:ea typeface="+mn-ea"/>
                <a:cs typeface="+mn-cs"/>
              </a:rPr>
              <a:t>CCCM </a:t>
            </a:r>
            <a:r>
              <a:rPr lang="ar-SY" sz="1200" kern="1200" baseline="0" dirty="0">
                <a:solidFill>
                  <a:schemeClr val="tx1"/>
                </a:solidFill>
                <a:effectLst/>
                <a:latin typeface="+mn-lt"/>
                <a:ea typeface="+mn-ea"/>
                <a:cs typeface="+mn-cs"/>
              </a:rPr>
              <a:t> العالمي: معلومات قطاع</a:t>
            </a:r>
            <a:r>
              <a:rPr lang="en-GB" sz="1200" kern="1200" baseline="0" dirty="0">
                <a:solidFill>
                  <a:schemeClr val="tx1"/>
                </a:solidFill>
                <a:effectLst/>
                <a:latin typeface="+mn-lt"/>
                <a:ea typeface="+mn-ea"/>
                <a:cs typeface="+mn-cs"/>
              </a:rPr>
              <a:t>CCCM </a:t>
            </a:r>
            <a:r>
              <a:rPr lang="ar-SY" sz="1200" kern="1200" baseline="0" dirty="0">
                <a:solidFill>
                  <a:schemeClr val="tx1"/>
                </a:solidFill>
                <a:effectLst/>
                <a:latin typeface="+mn-lt"/>
                <a:ea typeface="+mn-ea"/>
                <a:cs typeface="+mn-cs"/>
              </a:rPr>
              <a:t>، بما في ذلك الأخبار، العمليات الجارية، </a:t>
            </a:r>
            <a:r>
              <a:rPr lang="en-US" sz="1200" kern="1200" baseline="0" dirty="0">
                <a:solidFill>
                  <a:schemeClr val="tx1"/>
                </a:solidFill>
                <a:effectLst/>
                <a:latin typeface="+mn-lt"/>
                <a:ea typeface="+mn-ea"/>
                <a:cs typeface="+mn-cs"/>
              </a:rPr>
              <a:t>vacancies</a:t>
            </a:r>
            <a:r>
              <a:rPr lang="ar-SY" sz="1200" kern="1200" baseline="0" dirty="0">
                <a:solidFill>
                  <a:schemeClr val="tx1"/>
                </a:solidFill>
                <a:effectLst/>
                <a:latin typeface="+mn-lt"/>
                <a:ea typeface="+mn-ea"/>
                <a:cs typeface="+mn-cs"/>
              </a:rPr>
              <a:t>، الموارد (المبادئ التوجيهية) والأدوات (القوالب، وما إلى ذلك). يتضمن هذا الموقع أيضًا ركنًا لبناء القدرات يحتوي على مواد تدريبية حول</a:t>
            </a:r>
            <a:r>
              <a:rPr lang="en-GB" sz="1200" kern="1200" baseline="0" dirty="0">
                <a:solidFill>
                  <a:schemeClr val="tx1"/>
                </a:solidFill>
                <a:effectLst/>
                <a:latin typeface="+mn-lt"/>
                <a:ea typeface="+mn-ea"/>
                <a:cs typeface="+mn-cs"/>
              </a:rPr>
              <a:t>CM </a:t>
            </a:r>
            <a:r>
              <a:rPr lang="ar-SY" sz="1200" kern="1200" baseline="0" dirty="0">
                <a:solidFill>
                  <a:schemeClr val="tx1"/>
                </a:solidFill>
                <a:effectLst/>
                <a:latin typeface="+mn-lt"/>
                <a:ea typeface="+mn-ea"/>
                <a:cs typeface="+mn-cs"/>
              </a:rPr>
              <a:t>, </a:t>
            </a:r>
            <a:r>
              <a:rPr lang="en-GB" sz="1200" kern="1200" baseline="0" dirty="0">
                <a:solidFill>
                  <a:schemeClr val="tx1"/>
                </a:solidFill>
                <a:effectLst/>
                <a:latin typeface="+mn-lt"/>
                <a:ea typeface="+mn-ea"/>
                <a:cs typeface="+mn-cs"/>
              </a:rPr>
              <a:t>CCCM </a:t>
            </a:r>
            <a:r>
              <a:rPr lang="ar-SY" sz="1200" kern="1200" baseline="0" dirty="0">
                <a:solidFill>
                  <a:schemeClr val="tx1"/>
                </a:solidFill>
                <a:effectLst/>
                <a:latin typeface="+mn-lt"/>
                <a:ea typeface="+mn-ea"/>
                <a:cs typeface="+mn-cs"/>
              </a:rPr>
              <a:t>, دليل</a:t>
            </a:r>
            <a:r>
              <a:rPr lang="en-GB" sz="1200" kern="1200" baseline="0" dirty="0" err="1">
                <a:solidFill>
                  <a:schemeClr val="tx1"/>
                </a:solidFill>
                <a:effectLst/>
                <a:latin typeface="+mn-lt"/>
                <a:ea typeface="+mn-ea"/>
                <a:cs typeface="+mn-cs"/>
              </a:rPr>
              <a:t>ToT</a:t>
            </a:r>
            <a:r>
              <a:rPr lang="en-GB" sz="1200" kern="1200" baseline="0" dirty="0">
                <a:solidFill>
                  <a:schemeClr val="tx1"/>
                </a:solidFill>
                <a:effectLst/>
                <a:latin typeface="+mn-lt"/>
                <a:ea typeface="+mn-ea"/>
                <a:cs typeface="+mn-cs"/>
              </a:rPr>
              <a:t> </a:t>
            </a:r>
            <a:r>
              <a:rPr lang="ar-SY" sz="1200" kern="1200" baseline="0" dirty="0">
                <a:solidFill>
                  <a:schemeClr val="tx1"/>
                </a:solidFill>
                <a:effectLst/>
                <a:latin typeface="+mn-lt"/>
                <a:ea typeface="+mn-ea"/>
                <a:cs typeface="+mn-cs"/>
              </a:rPr>
              <a:t>, إرشادات التدريب وحزمة معلومات داعمة لتقديم التدريب وما إلى ذلك بلغات مختلفة. المدربين المعتمدين فقط يمكنهم الوصول إلى هذا الركن . يقدم فريق دعم</a:t>
            </a:r>
            <a:r>
              <a:rPr lang="en-GB" sz="1200" kern="1200" baseline="0" dirty="0">
                <a:solidFill>
                  <a:schemeClr val="tx1"/>
                </a:solidFill>
                <a:effectLst/>
                <a:latin typeface="+mn-lt"/>
                <a:ea typeface="+mn-ea"/>
                <a:cs typeface="+mn-cs"/>
              </a:rPr>
              <a:t>CCCM </a:t>
            </a:r>
            <a:r>
              <a:rPr lang="ar-SY" sz="1200" kern="1200" baseline="0" dirty="0">
                <a:solidFill>
                  <a:schemeClr val="tx1"/>
                </a:solidFill>
                <a:effectLst/>
                <a:latin typeface="+mn-lt"/>
                <a:ea typeface="+mn-ea"/>
                <a:cs typeface="+mn-cs"/>
              </a:rPr>
              <a:t> رموز الوصول.</a:t>
            </a:r>
          </a:p>
          <a:p>
            <a:pPr lvl="0" algn="r" rtl="1"/>
            <a:endParaRPr lang="ar-SY" sz="1200" kern="1200" baseline="0" dirty="0">
              <a:solidFill>
                <a:schemeClr val="tx1"/>
              </a:solidFill>
              <a:effectLst/>
              <a:latin typeface="+mn-lt"/>
              <a:ea typeface="+mn-ea"/>
              <a:cs typeface="+mn-cs"/>
            </a:endParaRPr>
          </a:p>
          <a:p>
            <a:pPr lvl="0" algn="r" rtl="1"/>
            <a:r>
              <a:rPr lang="ar-SY" sz="1200" kern="1200" baseline="0" dirty="0">
                <a:solidFill>
                  <a:schemeClr val="tx1"/>
                </a:solidFill>
                <a:effectLst/>
                <a:latin typeface="+mn-lt"/>
                <a:ea typeface="+mn-ea"/>
                <a:cs typeface="+mn-cs"/>
              </a:rPr>
              <a:t>تعلم</a:t>
            </a:r>
            <a:r>
              <a:rPr lang="en-GB" sz="1200" kern="1200" baseline="0" dirty="0">
                <a:solidFill>
                  <a:schemeClr val="tx1"/>
                </a:solidFill>
                <a:effectLst/>
                <a:latin typeface="+mn-lt"/>
                <a:ea typeface="+mn-ea"/>
                <a:cs typeface="+mn-cs"/>
              </a:rPr>
              <a:t>CCCM </a:t>
            </a:r>
            <a:r>
              <a:rPr lang="ar-SY" sz="1200" kern="1200" baseline="0" dirty="0">
                <a:solidFill>
                  <a:schemeClr val="tx1"/>
                </a:solidFill>
                <a:effectLst/>
                <a:latin typeface="+mn-lt"/>
                <a:ea typeface="+mn-ea"/>
                <a:cs typeface="+mn-cs"/>
              </a:rPr>
              <a:t>: دورة</a:t>
            </a:r>
            <a:r>
              <a:rPr lang="en-GB" sz="1200" kern="1200" baseline="0" dirty="0">
                <a:solidFill>
                  <a:schemeClr val="tx1"/>
                </a:solidFill>
                <a:effectLst/>
                <a:latin typeface="+mn-lt"/>
                <a:ea typeface="+mn-ea"/>
                <a:cs typeface="+mn-cs"/>
              </a:rPr>
              <a:t>CM </a:t>
            </a:r>
            <a:r>
              <a:rPr lang="ar-SY" sz="1200" kern="1200" baseline="0" dirty="0">
                <a:solidFill>
                  <a:schemeClr val="tx1"/>
                </a:solidFill>
                <a:effectLst/>
                <a:latin typeface="+mn-lt"/>
                <a:ea typeface="+mn-ea"/>
                <a:cs typeface="+mn-cs"/>
              </a:rPr>
              <a:t> عبر الإنترنت (معتمدة، التسجيل مفتوح، استهداف الممارسين الميدانيين، التوجيه الذاتي، كورس مدته 10 ساعات، 9 وحدات، تفاعلية – فيديوهات, سماعيات، روابط، إلخ).</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27</a:t>
            </a:fld>
            <a:endParaRPr lang="en-GB"/>
          </a:p>
        </p:txBody>
      </p:sp>
    </p:spTree>
    <p:extLst>
      <p:ext uri="{BB962C8B-B14F-4D97-AF65-F5344CB8AC3E}">
        <p14:creationId xmlns:p14="http://schemas.microsoft.com/office/powerpoint/2010/main" val="4164563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sz="1200" dirty="0">
                <a:solidFill>
                  <a:srgbClr val="545456"/>
                </a:solidFill>
                <a:latin typeface="Calibri" panose="020F0502020204030204" pitchFamily="34" charset="0"/>
              </a:rPr>
              <a:t>اختر بين النشاط  </a:t>
            </a:r>
            <a:r>
              <a:rPr lang="en-US" sz="1200" dirty="0">
                <a:solidFill>
                  <a:srgbClr val="545456"/>
                </a:solidFill>
                <a:latin typeface="Calibri" panose="020F0502020204030204" pitchFamily="34" charset="0"/>
              </a:rPr>
              <a:t>1A</a:t>
            </a:r>
            <a:r>
              <a:rPr lang="ar-SY" sz="1200" dirty="0">
                <a:solidFill>
                  <a:srgbClr val="545456"/>
                </a:solidFill>
                <a:latin typeface="Calibri" panose="020F0502020204030204" pitchFamily="34" charset="0"/>
              </a:rPr>
              <a:t> أو </a:t>
            </a:r>
            <a:r>
              <a:rPr lang="en-US" sz="1200" dirty="0">
                <a:solidFill>
                  <a:srgbClr val="545456"/>
                </a:solidFill>
                <a:latin typeface="Calibri" panose="020F0502020204030204" pitchFamily="34" charset="0"/>
              </a:rPr>
              <a:t>B</a:t>
            </a:r>
            <a:endParaRPr lang="en-GB" sz="1200" dirty="0">
              <a:solidFill>
                <a:srgbClr val="545456"/>
              </a:solidFill>
              <a:latin typeface="Calibri" panose="020F0502020204030204" pitchFamily="34"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a:t>
            </a:fld>
            <a:endParaRPr lang="en-GB"/>
          </a:p>
        </p:txBody>
      </p:sp>
    </p:spTree>
    <p:extLst>
      <p:ext uri="{BB962C8B-B14F-4D97-AF65-F5344CB8AC3E}">
        <p14:creationId xmlns:p14="http://schemas.microsoft.com/office/powerpoint/2010/main" val="614871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5</a:t>
            </a:fld>
            <a:endParaRPr lang="en-GB"/>
          </a:p>
        </p:txBody>
      </p:sp>
    </p:spTree>
    <p:extLst>
      <p:ext uri="{BB962C8B-B14F-4D97-AF65-F5344CB8AC3E}">
        <p14:creationId xmlns:p14="http://schemas.microsoft.com/office/powerpoint/2010/main" val="4180304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لتغيير الصورة إلى الرسالة الرئيسية</a:t>
            </a: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المصدر: </a:t>
            </a:r>
            <a:r>
              <a:rPr lang="en-GB" noProof="0" dirty="0"/>
              <a:t>IOM/Olivia </a:t>
            </a:r>
            <a:r>
              <a:rPr lang="en-GB" noProof="0" dirty="0" err="1"/>
              <a:t>Headon</a:t>
            </a:r>
            <a:r>
              <a:rPr lang="en-GB" noProof="0" dirty="0"/>
              <a:t> 2018</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6</a:t>
            </a:fld>
            <a:endParaRPr lang="en-GB"/>
          </a:p>
        </p:txBody>
      </p:sp>
    </p:spTree>
    <p:extLst>
      <p:ext uri="{BB962C8B-B14F-4D97-AF65-F5344CB8AC3E}">
        <p14:creationId xmlns:p14="http://schemas.microsoft.com/office/powerpoint/2010/main" val="2911700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لتغيير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المصدر: </a:t>
            </a:r>
            <a:r>
              <a:rPr lang="en-GB" noProof="0" dirty="0"/>
              <a:t> IOM/Olivia </a:t>
            </a:r>
            <a:r>
              <a:rPr lang="en-GB" noProof="0" dirty="0" err="1"/>
              <a:t>Headon</a:t>
            </a:r>
            <a:r>
              <a:rPr lang="en-GB" noProof="0" dirty="0"/>
              <a:t> 2018</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7</a:t>
            </a:fld>
            <a:endParaRPr lang="en-GB"/>
          </a:p>
        </p:txBody>
      </p:sp>
    </p:spTree>
    <p:extLst>
      <p:ext uri="{BB962C8B-B14F-4D97-AF65-F5344CB8AC3E}">
        <p14:creationId xmlns:p14="http://schemas.microsoft.com/office/powerpoint/2010/main" val="3024685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sz="1200" dirty="0">
                <a:solidFill>
                  <a:srgbClr val="545456"/>
                </a:solidFill>
                <a:latin typeface="Calibri" panose="020F0502020204030204" pitchFamily="34" charset="0"/>
              </a:rPr>
              <a:t>النشاط</a:t>
            </a:r>
            <a:r>
              <a:rPr lang="ar-SY" sz="1200" baseline="0" dirty="0">
                <a:solidFill>
                  <a:srgbClr val="545456"/>
                </a:solidFill>
                <a:latin typeface="Calibri" panose="020F0502020204030204" pitchFamily="34" charset="0"/>
              </a:rPr>
              <a:t> </a:t>
            </a:r>
            <a:r>
              <a:rPr lang="en-US" sz="1200" baseline="0" dirty="0">
                <a:solidFill>
                  <a:srgbClr val="545456"/>
                </a:solidFill>
                <a:latin typeface="Calibri" panose="020F0502020204030204" pitchFamily="34" charset="0"/>
              </a:rPr>
              <a:t>1A</a:t>
            </a:r>
            <a:r>
              <a:rPr lang="ar-SY" sz="1200" baseline="0" dirty="0">
                <a:solidFill>
                  <a:srgbClr val="545456"/>
                </a:solidFill>
                <a:latin typeface="Calibri" panose="020F0502020204030204" pitchFamily="34" charset="0"/>
              </a:rPr>
              <a:t> و </a:t>
            </a:r>
            <a:r>
              <a:rPr lang="en-US" sz="1200" baseline="0" dirty="0">
                <a:solidFill>
                  <a:srgbClr val="545456"/>
                </a:solidFill>
                <a:latin typeface="Calibri" panose="020F0502020204030204" pitchFamily="34" charset="0"/>
              </a:rPr>
              <a:t>B</a:t>
            </a:r>
            <a:endParaRPr lang="en-GB" sz="1200" dirty="0">
              <a:solidFill>
                <a:srgbClr val="545456"/>
              </a:solidFill>
              <a:latin typeface="Calibri" panose="020F0502020204030204" pitchFamily="34"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8</a:t>
            </a:fld>
            <a:endParaRPr lang="en-GB"/>
          </a:p>
        </p:txBody>
      </p:sp>
    </p:spTree>
    <p:extLst>
      <p:ext uri="{BB962C8B-B14F-4D97-AF65-F5344CB8AC3E}">
        <p14:creationId xmlns:p14="http://schemas.microsoft.com/office/powerpoint/2010/main" val="3367558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9</a:t>
            </a:fld>
            <a:endParaRPr lang="en-GB"/>
          </a:p>
        </p:txBody>
      </p:sp>
    </p:spTree>
    <p:extLst>
      <p:ext uri="{BB962C8B-B14F-4D97-AF65-F5344CB8AC3E}">
        <p14:creationId xmlns:p14="http://schemas.microsoft.com/office/powerpoint/2010/main" val="3066902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لتغيير الصورة إلى الرسالة الرئيسية</a:t>
            </a: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10</a:t>
            </a:fld>
            <a:endParaRPr lang="en-GB"/>
          </a:p>
        </p:txBody>
      </p:sp>
    </p:spTree>
    <p:extLst>
      <p:ext uri="{BB962C8B-B14F-4D97-AF65-F5344CB8AC3E}">
        <p14:creationId xmlns:p14="http://schemas.microsoft.com/office/powerpoint/2010/main" val="16916449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5819"/>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b="15819"/>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GlobalCCCMCluster</a:t>
            </a:r>
            <a:endParaRPr lang="en-GB" sz="900" noProof="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screen">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screen">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screen">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rc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a:t>
            </a:r>
            <a:endParaRPr lang="en-GB" sz="900" noProof="0">
              <a:solidFill>
                <a:schemeClr val="accent1"/>
              </a:solidFill>
              <a:latin typeface="+mn-lt"/>
            </a:endParaRPr>
          </a:p>
        </p:txBody>
      </p:sp>
      <p:pic>
        <p:nvPicPr>
          <p:cNvPr id="30" name="Picture 6" descr="Image result for unhcr logo"/>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screen">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screen">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screen">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screen">
            <a:lum bright="17000"/>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11" name="Picture 2" descr="Displaying CCCM letterhead A4.png"/>
          <p:cNvPicPr>
            <a:picLocks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a:solidFill>
                <a:schemeClr val="accent1"/>
              </a:solidFill>
            </a:endParaRPr>
          </a:p>
        </p:txBody>
      </p:sp>
    </p:spTree>
    <p:extLst>
      <p:ext uri="{BB962C8B-B14F-4D97-AF65-F5344CB8AC3E}">
        <p14:creationId xmlns:p14="http://schemas.microsoft.com/office/powerpoint/2010/main" val="315896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6" name="Picture 2" descr="Displaying CCCM letterhead A4.png"/>
          <p:cNvPicPr>
            <a:picLocks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a:solidFill>
                <a:schemeClr val="accent1"/>
              </a:solidFill>
            </a:endParaRPr>
          </a:p>
        </p:txBody>
      </p:sp>
    </p:spTree>
    <p:extLst>
      <p:ext uri="{BB962C8B-B14F-4D97-AF65-F5344CB8AC3E}">
        <p14:creationId xmlns:p14="http://schemas.microsoft.com/office/powerpoint/2010/main" val="2034654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0347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microsoft.com/office/2007/relationships/hdphoto" Target="../media/hdphoto6.wdp"/></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49.tiff"/><Relationship Id="rId4" Type="http://schemas.openxmlformats.org/officeDocument/2006/relationships/image" Target="../media/image48.tiff"/></Relationships>
</file>

<file path=ppt/slides/_rels/slide27.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53.tiff"/><Relationship Id="rId5" Type="http://schemas.openxmlformats.org/officeDocument/2006/relationships/image" Target="../media/image52.tiff"/><Relationship Id="rId4" Type="http://schemas.openxmlformats.org/officeDocument/2006/relationships/image" Target="../media/image51.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comments" Target="../comments/comment1.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3428812"/>
            <a:ext cx="7297440" cy="2008855"/>
          </a:xfrm>
        </p:spPr>
        <p:txBody>
          <a:bodyPr>
            <a:normAutofit/>
          </a:bodyPr>
          <a:lstStyle/>
          <a:p>
            <a:r>
              <a:rPr lang="ar-SY" sz="4000" dirty="0">
                <a:latin typeface="Tahoma" panose="020B0604030504040204" pitchFamily="34" charset="0"/>
                <a:ea typeface="Tahoma" panose="020B0604030504040204" pitchFamily="34" charset="0"/>
                <a:cs typeface="Tahoma" panose="020B0604030504040204" pitchFamily="34" charset="0"/>
              </a:rPr>
              <a:t>مقدمة إلى الدورة التدريبية</a:t>
            </a:r>
            <a:endParaRPr lang="en-GB" sz="4000" dirty="0">
              <a:latin typeface="Tahoma" panose="020B0604030504040204" pitchFamily="34" charset="0"/>
              <a:ea typeface="Tahoma" panose="020B0604030504040204" pitchFamily="34" charset="0"/>
              <a:cs typeface="Tahoma" panose="020B0604030504040204" pitchFamily="34" charset="0"/>
            </a:endParaRPr>
          </a:p>
        </p:txBody>
      </p:sp>
      <p:sp>
        <p:nvSpPr>
          <p:cNvPr id="3" name="Subtitle 2"/>
          <p:cNvSpPr>
            <a:spLocks noGrp="1"/>
          </p:cNvSpPr>
          <p:nvPr>
            <p:ph type="subTitle" idx="1"/>
          </p:nvPr>
        </p:nvSpPr>
        <p:spPr>
          <a:xfrm>
            <a:off x="496738" y="5511343"/>
            <a:ext cx="6217320" cy="714379"/>
          </a:xfrm>
        </p:spPr>
        <p:txBody>
          <a:bodyPr>
            <a:normAutofit/>
          </a:bodyPr>
          <a:lstStyle/>
          <a:p>
            <a:pPr algn="r" rtl="1"/>
            <a:endParaRPr lang="en-GB"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6614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3758877"/>
          </a:xfrm>
        </p:spPr>
        <p:txBody>
          <a:bodyPr anchor="ctr" anchorCtr="0"/>
          <a:lstStyle/>
          <a:p>
            <a:pPr marL="0" indent="0" algn="l">
              <a:buNone/>
            </a:pPr>
            <a:r>
              <a:rPr lang="en-US" sz="2800" dirty="0">
                <a:solidFill>
                  <a:srgbClr val="545456"/>
                </a:solidFill>
                <a:latin typeface="Calibri" panose="020F0502020204030204" pitchFamily="34" charset="0"/>
              </a:rPr>
              <a:t>This workshop will help you understand and meet a number of practical challenges in meeting the needs of displaced populations in camps and camp like settings.</a:t>
            </a:r>
          </a:p>
          <a:p>
            <a:pPr marL="0" indent="0" algn="l">
              <a:buNone/>
            </a:pPr>
            <a:endParaRPr lang="en-US" sz="2800" dirty="0">
              <a:latin typeface="Calibri" panose="020F0502020204030204" pitchFamily="34" charset="0"/>
            </a:endParaRPr>
          </a:p>
        </p:txBody>
      </p:sp>
      <p:pic>
        <p:nvPicPr>
          <p:cNvPr id="2" name="Picture 1">
            <a:extLst>
              <a:ext uri="{FF2B5EF4-FFF2-40B4-BE49-F238E27FC236}">
                <a16:creationId xmlns:a16="http://schemas.microsoft.com/office/drawing/2014/main" id="{38C143F0-3B74-4C56-8BF9-4629549143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1828807" cy="7572054"/>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318142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C143F0-3B74-4C56-8BF9-46295491434B}"/>
              </a:ext>
            </a:extLst>
          </p:cNvPr>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0" y="0"/>
            <a:ext cx="11828807" cy="7572054"/>
          </a:xfrm>
          <a:prstGeom prst="rect">
            <a:avLst/>
          </a:prstGeom>
        </p:spPr>
      </p:pic>
      <p:sp>
        <p:nvSpPr>
          <p:cNvPr id="3" name="Content Placeholder 2"/>
          <p:cNvSpPr>
            <a:spLocks noGrp="1"/>
          </p:cNvSpPr>
          <p:nvPr>
            <p:ph idx="1"/>
          </p:nvPr>
        </p:nvSpPr>
        <p:spPr>
          <a:xfrm>
            <a:off x="520699" y="1422400"/>
            <a:ext cx="9974429" cy="3758877"/>
          </a:xfrm>
        </p:spPr>
        <p:txBody>
          <a:bodyPr anchor="ctr" anchorCtr="0"/>
          <a:lstStyle/>
          <a:p>
            <a:pPr marL="0" indent="0" algn="r" rtl="1">
              <a:buNone/>
            </a:pPr>
            <a:r>
              <a:rPr lang="ar-SY" dirty="0">
                <a:latin typeface="Calibri" panose="020F0502020204030204" pitchFamily="34" charset="0"/>
              </a:rPr>
              <a:t>ستساعدك ورشة العمل هذه على فهم ومواجهة عدد من التحديات العملية في تلبية احتياجات السكان النازحين في المخيمات والأماكن المشابهة.</a:t>
            </a:r>
            <a:endParaRPr lang="en-US" dirty="0">
              <a:latin typeface="Calibri" panose="020F0502020204030204" pitchFamily="34" charset="0"/>
            </a:endParaRP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331767"/>
            <a:ext cx="7505700" cy="793755"/>
          </a:xfrm>
          <a:solidFill>
            <a:schemeClr val="bg1"/>
          </a:solidFill>
        </p:spPr>
        <p:txBody>
          <a:bodyPr anchor="t"/>
          <a:lstStyle/>
          <a:p>
            <a:pPr algn="ctr" rtl="1"/>
            <a:r>
              <a:rPr lang="ar-SY" b="1" dirty="0">
                <a:solidFill>
                  <a:srgbClr val="2A87C8"/>
                </a:solidFill>
                <a:latin typeface="Calibri"/>
                <a:cs typeface="Calibri"/>
              </a:rPr>
              <a:t>الرسالة الرئيسة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1281206612"/>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7062"/>
            <a:ext cx="10691813" cy="7576737"/>
          </a:xfrm>
          <a:prstGeom prst="rect">
            <a:avLst/>
          </a:prstGeom>
        </p:spPr>
      </p:pic>
      <p:sp>
        <p:nvSpPr>
          <p:cNvPr id="7" name="Rectangle 6">
            <a:extLst>
              <a:ext uri="{FF2B5EF4-FFF2-40B4-BE49-F238E27FC236}">
                <a16:creationId xmlns:a16="http://schemas.microsoft.com/office/drawing/2014/main" id="{7BC61F97-E015-4587-BD4D-3325525600F9}"/>
              </a:ext>
            </a:extLst>
          </p:cNvPr>
          <p:cNvSpPr/>
          <p:nvPr/>
        </p:nvSpPr>
        <p:spPr>
          <a:xfrm>
            <a:off x="255231" y="2420471"/>
            <a:ext cx="3219489" cy="4234483"/>
          </a:xfrm>
          <a:prstGeom prst="rect">
            <a:avLst/>
          </a:prstGeom>
          <a:solidFill>
            <a:schemeClr val="tx1">
              <a:alpha val="6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schemeClr val="tx1"/>
              </a:solidFill>
            </a:endParaRPr>
          </a:p>
        </p:txBody>
      </p:sp>
      <p:sp>
        <p:nvSpPr>
          <p:cNvPr id="6" name="Title 1">
            <a:extLst>
              <a:ext uri="{FF2B5EF4-FFF2-40B4-BE49-F238E27FC236}">
                <a16:creationId xmlns:a16="http://schemas.microsoft.com/office/drawing/2014/main" id="{FF6205DA-870C-42B6-8B9C-757F6DC853B1}"/>
              </a:ext>
            </a:extLst>
          </p:cNvPr>
          <p:cNvSpPr txBox="1">
            <a:spLocks/>
          </p:cNvSpPr>
          <p:nvPr/>
        </p:nvSpPr>
        <p:spPr>
          <a:xfrm>
            <a:off x="0" y="446067"/>
            <a:ext cx="7505700"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2" name="Title 1"/>
          <p:cNvSpPr>
            <a:spLocks noGrp="1"/>
          </p:cNvSpPr>
          <p:nvPr>
            <p:ph type="title"/>
          </p:nvPr>
        </p:nvSpPr>
        <p:spPr/>
        <p:txBody>
          <a:bodyPr/>
          <a:lstStyle/>
          <a:p>
            <a:pPr algn="ctr" rtl="1"/>
            <a:r>
              <a:rPr lang="en-US" b="1" dirty="0">
                <a:latin typeface="Segoe UI Light" panose="020B0502040204020203" pitchFamily="34" charset="0"/>
                <a:cs typeface="Calibri" panose="020F0502020204030204" pitchFamily="34" charset="0"/>
              </a:rPr>
              <a:t>  </a:t>
            </a:r>
            <a:r>
              <a:rPr lang="ar-SY" b="1" dirty="0">
                <a:latin typeface="Segoe UI Light" panose="020B0502040204020203" pitchFamily="34" charset="0"/>
                <a:cs typeface="Calibri" panose="020F0502020204030204" pitchFamily="34" charset="0"/>
              </a:rPr>
              <a:t>الهدف من تدريب </a:t>
            </a:r>
            <a:r>
              <a:rPr lang="en-US" b="1" dirty="0">
                <a:latin typeface="Segoe UI Light" panose="020B0502040204020203" pitchFamily="34" charset="0"/>
                <a:cs typeface="Calibri" panose="020F0502020204030204" pitchFamily="34" charset="0"/>
              </a:rPr>
              <a:t>CCCM</a:t>
            </a:r>
            <a:endParaRPr lang="en-GB" b="1" dirty="0">
              <a:latin typeface="Segoe UI Light" panose="020B0502040204020203" pitchFamily="34" charset="0"/>
              <a:cs typeface="Calibri" panose="020F0502020204030204" pitchFamily="34" charset="0"/>
            </a:endParaRPr>
          </a:p>
        </p:txBody>
      </p:sp>
      <p:sp>
        <p:nvSpPr>
          <p:cNvPr id="3" name="Content Placeholder 2"/>
          <p:cNvSpPr>
            <a:spLocks noGrp="1"/>
          </p:cNvSpPr>
          <p:nvPr>
            <p:ph idx="1"/>
          </p:nvPr>
        </p:nvSpPr>
        <p:spPr>
          <a:xfrm>
            <a:off x="182880" y="2420471"/>
            <a:ext cx="3291840" cy="4461848"/>
          </a:xfrm>
        </p:spPr>
        <p:txBody>
          <a:bodyPr/>
          <a:lstStyle/>
          <a:p>
            <a:pPr marL="0" indent="0" algn="ctr" rtl="1">
              <a:buNone/>
            </a:pPr>
            <a:r>
              <a:rPr lang="ar-SY" dirty="0">
                <a:solidFill>
                  <a:schemeClr val="bg1"/>
                </a:solidFill>
                <a:latin typeface="Calibri" panose="020F0502020204030204" pitchFamily="34" charset="0"/>
                <a:cs typeface="Calibri" panose="020F0502020204030204" pitchFamily="34" charset="0"/>
              </a:rPr>
              <a:t>بناء قدرات ممارسي </a:t>
            </a:r>
            <a:r>
              <a:rPr lang="en-US" dirty="0">
                <a:solidFill>
                  <a:schemeClr val="bg1"/>
                </a:solidFill>
                <a:latin typeface="Calibri" panose="020F0502020204030204" pitchFamily="34" charset="0"/>
                <a:cs typeface="Calibri" panose="020F0502020204030204" pitchFamily="34" charset="0"/>
              </a:rPr>
              <a:t>CCCM </a:t>
            </a:r>
            <a:r>
              <a:rPr lang="ar-SY" dirty="0">
                <a:solidFill>
                  <a:schemeClr val="bg1"/>
                </a:solidFill>
                <a:latin typeface="Calibri" panose="020F0502020204030204" pitchFamily="34" charset="0"/>
                <a:cs typeface="Calibri" panose="020F0502020204030204" pitchFamily="34" charset="0"/>
              </a:rPr>
              <a:t> في المساهمة في الإستجابة الفعالة في المخيم ورفع المعايير في القطاع</a:t>
            </a:r>
            <a:endParaRPr lang="en-US"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002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latin typeface="Calibri" panose="020F0502020204030204" pitchFamily="34" charset="0"/>
                <a:cs typeface="Calibri" panose="020F0502020204030204" pitchFamily="34" charset="0"/>
              </a:rPr>
              <a:t>أهداف تدريب </a:t>
            </a:r>
            <a:r>
              <a:rPr lang="en-US" b="1" dirty="0">
                <a:latin typeface="Calibri" panose="020F0502020204030204" pitchFamily="34" charset="0"/>
                <a:cs typeface="Calibri" panose="020F0502020204030204" pitchFamily="34" charset="0"/>
              </a:rPr>
              <a:t>CCCM</a:t>
            </a:r>
            <a:endParaRPr lang="en-GB" b="1"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p:txBody>
          <a:bodyPr/>
          <a:lstStyle/>
          <a:p>
            <a:pPr algn="r" rtl="1"/>
            <a:r>
              <a:rPr lang="ar-SY" dirty="0">
                <a:solidFill>
                  <a:srgbClr val="545456"/>
                </a:solidFill>
                <a:latin typeface="Calibri" panose="020F0502020204030204" pitchFamily="34" charset="0"/>
                <a:cs typeface="Calibri" panose="020F0502020204030204" pitchFamily="34" charset="0"/>
              </a:rPr>
              <a:t>تحديد إدارة المخيم فيما يتعلق بمعايير الحماية والمساعدة الدولية, المبادئ والنهج.</a:t>
            </a:r>
          </a:p>
          <a:p>
            <a:pPr algn="r" rtl="1"/>
            <a:r>
              <a:rPr lang="ar-SY" dirty="0">
                <a:solidFill>
                  <a:srgbClr val="545456"/>
                </a:solidFill>
                <a:latin typeface="Calibri" panose="020F0502020204030204" pitchFamily="34" charset="0"/>
                <a:cs typeface="Calibri" panose="020F0502020204030204" pitchFamily="34" charset="0"/>
              </a:rPr>
              <a:t>تحديد كيفية شمول القضايا المتقاطعة، بما في ذلك العنف القائم على نوع الإجتماعي </a:t>
            </a:r>
            <a:r>
              <a:rPr lang="en-US" dirty="0">
                <a:solidFill>
                  <a:srgbClr val="545456"/>
                </a:solidFill>
                <a:latin typeface="Calibri" panose="020F0502020204030204" pitchFamily="34" charset="0"/>
                <a:cs typeface="Calibri" panose="020F0502020204030204" pitchFamily="34" charset="0"/>
              </a:rPr>
              <a:t>GBV</a:t>
            </a:r>
            <a:r>
              <a:rPr lang="ar-SY" dirty="0">
                <a:solidFill>
                  <a:srgbClr val="545456"/>
                </a:solidFill>
                <a:latin typeface="Calibri" panose="020F0502020204030204" pitchFamily="34" charset="0"/>
                <a:cs typeface="Calibri" panose="020F0502020204030204" pitchFamily="34" charset="0"/>
              </a:rPr>
              <a:t>، في استجابة المخيم / المركز الجماعي.</a:t>
            </a:r>
          </a:p>
          <a:p>
            <a:pPr algn="r" rtl="1"/>
            <a:r>
              <a:rPr lang="ar-SY" dirty="0">
                <a:solidFill>
                  <a:srgbClr val="545456"/>
                </a:solidFill>
                <a:latin typeface="Calibri" panose="020F0502020204030204" pitchFamily="34" charset="0"/>
                <a:cs typeface="Calibri" panose="020F0502020204030204" pitchFamily="34" charset="0"/>
              </a:rPr>
              <a:t>تحديد أدوار ومسؤوليات هيئة إدارة المخيم, هيئة تنسيق المخيم ومسؤولية المخيم في جميع مراحل دورة حياة المخيم.</a:t>
            </a:r>
          </a:p>
          <a:p>
            <a:pPr algn="r" rtl="1"/>
            <a:r>
              <a:rPr lang="ar-SY" dirty="0">
                <a:solidFill>
                  <a:srgbClr val="545456"/>
                </a:solidFill>
                <a:latin typeface="Calibri" panose="020F0502020204030204" pitchFamily="34" charset="0"/>
                <a:cs typeface="Calibri" panose="020F0502020204030204" pitchFamily="34" charset="0"/>
              </a:rPr>
              <a:t>التدرب على استخدام أدوات </a:t>
            </a:r>
            <a:r>
              <a:rPr lang="en-US" dirty="0">
                <a:solidFill>
                  <a:srgbClr val="545456"/>
                </a:solidFill>
                <a:latin typeface="Calibri" panose="020F0502020204030204" pitchFamily="34" charset="0"/>
                <a:cs typeface="Calibri" panose="020F0502020204030204" pitchFamily="34" charset="0"/>
              </a:rPr>
              <a:t>CCCM</a:t>
            </a:r>
            <a:r>
              <a:rPr lang="ar-SY" dirty="0">
                <a:solidFill>
                  <a:srgbClr val="545456"/>
                </a:solidFill>
                <a:latin typeface="Calibri" panose="020F0502020204030204" pitchFamily="34" charset="0"/>
                <a:cs typeface="Calibri" panose="020F0502020204030204" pitchFamily="34" charset="0"/>
              </a:rPr>
              <a:t> المتعلقة بالمجالات الرئيسية لـ </a:t>
            </a:r>
            <a:r>
              <a:rPr lang="en-US" dirty="0">
                <a:solidFill>
                  <a:srgbClr val="545456"/>
                </a:solidFill>
                <a:latin typeface="Calibri" panose="020F0502020204030204" pitchFamily="34" charset="0"/>
                <a:cs typeface="Calibri" panose="020F0502020204030204" pitchFamily="34" charset="0"/>
              </a:rPr>
              <a:t>CCCM</a:t>
            </a:r>
          </a:p>
          <a:p>
            <a:pPr algn="r" rtl="1"/>
            <a:r>
              <a:rPr lang="ar-SY" dirty="0">
                <a:solidFill>
                  <a:srgbClr val="545456"/>
                </a:solidFill>
                <a:latin typeface="Calibri" panose="020F0502020204030204" pitchFamily="34" charset="0"/>
                <a:cs typeface="Calibri" panose="020F0502020204030204" pitchFamily="34" charset="0"/>
              </a:rPr>
              <a:t>تحديد أنشطة </a:t>
            </a:r>
            <a:r>
              <a:rPr lang="en-US" dirty="0">
                <a:solidFill>
                  <a:srgbClr val="545456"/>
                </a:solidFill>
                <a:latin typeface="Calibri" panose="020F0502020204030204" pitchFamily="34" charset="0"/>
                <a:cs typeface="Calibri" panose="020F0502020204030204" pitchFamily="34" charset="0"/>
              </a:rPr>
              <a:t>CCCM</a:t>
            </a:r>
            <a:r>
              <a:rPr lang="ar-SY" dirty="0">
                <a:solidFill>
                  <a:srgbClr val="545456"/>
                </a:solidFill>
                <a:latin typeface="Calibri" panose="020F0502020204030204" pitchFamily="34" charset="0"/>
                <a:cs typeface="Calibri" panose="020F0502020204030204" pitchFamily="34" charset="0"/>
              </a:rPr>
              <a:t> في كل مرحلة من مراحل دورة حياة المخيم وكيفية ارتباط البحث عن الحلول الدائمة بها.</a:t>
            </a:r>
            <a:endParaRPr lang="en-US" sz="3600" dirty="0"/>
          </a:p>
        </p:txBody>
      </p:sp>
    </p:spTree>
    <p:extLst>
      <p:ext uri="{BB962C8B-B14F-4D97-AF65-F5344CB8AC3E}">
        <p14:creationId xmlns:p14="http://schemas.microsoft.com/office/powerpoint/2010/main" val="3372016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a:latin typeface="Calibri" panose="020F0502020204030204" pitchFamily="34" charset="0"/>
                <a:cs typeface="Calibri" panose="020F0502020204030204" pitchFamily="34" charset="0"/>
              </a:rPr>
              <a:t>حول إدارة المخيم</a:t>
            </a:r>
            <a:endParaRPr lang="en-GB" b="1"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p:txBody>
          <a:bodyPr/>
          <a:lstStyle/>
          <a:p>
            <a:pPr algn="r" rtl="1"/>
            <a:r>
              <a:rPr lang="ar-SY" dirty="0">
                <a:solidFill>
                  <a:srgbClr val="545456"/>
                </a:solidFill>
                <a:latin typeface="Calibri" panose="020F0502020204030204" pitchFamily="34" charset="0"/>
                <a:cs typeface="Calibri" panose="020F0502020204030204" pitchFamily="34" charset="0"/>
              </a:rPr>
              <a:t>المصطلحات الرئيسية</a:t>
            </a:r>
          </a:p>
          <a:p>
            <a:pPr marL="0" indent="0" algn="r" rtl="1">
              <a:buNone/>
            </a:pPr>
            <a:endParaRPr lang="ar-SY" dirty="0">
              <a:solidFill>
                <a:srgbClr val="545456"/>
              </a:solidFill>
              <a:latin typeface="Calibri" panose="020F0502020204030204" pitchFamily="34" charset="0"/>
              <a:cs typeface="Calibri" panose="020F0502020204030204" pitchFamily="34" charset="0"/>
            </a:endParaRPr>
          </a:p>
          <a:p>
            <a:pPr algn="r" rtl="1"/>
            <a:r>
              <a:rPr lang="ar-SY" b="1" dirty="0">
                <a:solidFill>
                  <a:srgbClr val="545456"/>
                </a:solidFill>
                <a:latin typeface="Calibri" panose="020F0502020204030204" pitchFamily="34" charset="0"/>
                <a:cs typeface="Calibri" panose="020F0502020204030204" pitchFamily="34" charset="0"/>
              </a:rPr>
              <a:t>المخيمات</a:t>
            </a:r>
            <a:r>
              <a:rPr lang="ar-SY" dirty="0">
                <a:solidFill>
                  <a:srgbClr val="545456"/>
                </a:solidFill>
                <a:latin typeface="Calibri" panose="020F0502020204030204" pitchFamily="34" charset="0"/>
                <a:cs typeface="Calibri" panose="020F0502020204030204" pitchFamily="34" charset="0"/>
              </a:rPr>
              <a:t>: يطبق هذا المصطلح على مجموعة متنوعة من المخيمات والمواقع المشابهة لها والتي تشمل المخيمات المخططة, المخيمات المنشأة ذاتياً, المراكز الجماعية, مراكز الإستقبال والعبور ومراكز الإخلاء.</a:t>
            </a:r>
            <a:endParaRPr lang="en-US" dirty="0">
              <a:solidFill>
                <a:srgbClr val="545456"/>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278612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9404" y="1138659"/>
            <a:ext cx="9793759" cy="5476908"/>
          </a:xfrm>
        </p:spPr>
        <p:txBody>
          <a:bodyPr anchor="ctr" anchorCtr="0"/>
          <a:lstStyle/>
          <a:p>
            <a:pPr marL="0" indent="0" algn="l">
              <a:buNone/>
            </a:pPr>
            <a:r>
              <a:rPr lang="en-US" sz="2400" dirty="0">
                <a:solidFill>
                  <a:srgbClr val="545456"/>
                </a:solidFill>
                <a:latin typeface="Calibri" panose="020F0502020204030204" pitchFamily="34" charset="0"/>
              </a:rPr>
              <a:t>Camp Coordination and Camp Management (CCCM) strives to improve the living conditions during displacement, ensure assistance and protection of IDPs in displacement sites, as well as to seek durable solutions to end temporary displacement, with an </a:t>
            </a:r>
            <a:r>
              <a:rPr lang="en-US" sz="2400" dirty="0" err="1">
                <a:solidFill>
                  <a:srgbClr val="545456"/>
                </a:solidFill>
                <a:latin typeface="Calibri" panose="020F0502020204030204" pitchFamily="34" charset="0"/>
              </a:rPr>
              <a:t>organised</a:t>
            </a:r>
            <a:r>
              <a:rPr lang="en-US" sz="2400" dirty="0">
                <a:solidFill>
                  <a:srgbClr val="545456"/>
                </a:solidFill>
                <a:latin typeface="Calibri" panose="020F0502020204030204" pitchFamily="34" charset="0"/>
              </a:rPr>
              <a:t> closure and phase out, of displacement sites. </a:t>
            </a:r>
          </a:p>
          <a:p>
            <a:pPr marL="0" indent="0" algn="l">
              <a:buNone/>
            </a:pPr>
            <a:endParaRPr lang="en-US" sz="2400" dirty="0">
              <a:solidFill>
                <a:srgbClr val="545456"/>
              </a:solidFill>
              <a:latin typeface="Calibri" panose="020F0502020204030204" pitchFamily="34" charset="0"/>
            </a:endParaRPr>
          </a:p>
          <a:p>
            <a:pPr marL="0" indent="0" algn="l">
              <a:buNone/>
            </a:pPr>
            <a:r>
              <a:rPr lang="en-US" sz="2400" dirty="0">
                <a:solidFill>
                  <a:srgbClr val="545456"/>
                </a:solidFill>
                <a:latin typeface="Calibri" panose="020F0502020204030204" pitchFamily="34" charset="0"/>
              </a:rPr>
              <a:t>The way a displacement site is set up and managed affects the quality of life and the capacity of the residents to recover from disaster.</a:t>
            </a:r>
          </a:p>
          <a:p>
            <a:pPr marL="0" indent="0" algn="l">
              <a:buNone/>
            </a:pPr>
            <a:endParaRPr lang="en-US" sz="2400" dirty="0">
              <a:latin typeface="Calibri" panose="020F0502020204030204" pitchFamily="34" charset="0"/>
            </a:endParaRPr>
          </a:p>
        </p:txBody>
      </p:sp>
      <p:pic>
        <p:nvPicPr>
          <p:cNvPr id="2" name="Picture 1">
            <a:extLst>
              <a:ext uri="{FF2B5EF4-FFF2-40B4-BE49-F238E27FC236}">
                <a16:creationId xmlns:a16="http://schemas.microsoft.com/office/drawing/2014/main" id="{D97D8D6F-E427-4580-979E-C2247C6386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1342282" cy="7559675"/>
          </a:xfrm>
          <a:prstGeom prst="rect">
            <a:avLst/>
          </a:prstGeom>
        </p:spPr>
      </p:pic>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661392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97D8D6F-E427-4580-979E-C2247C6386ED}"/>
              </a:ext>
            </a:extLst>
          </p:cNvPr>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0" y="0"/>
            <a:ext cx="11342282" cy="7559675"/>
          </a:xfrm>
          <a:prstGeom prst="rect">
            <a:avLst/>
          </a:prstGeom>
        </p:spPr>
      </p:pic>
      <p:sp>
        <p:nvSpPr>
          <p:cNvPr id="3" name="Content Placeholder 2"/>
          <p:cNvSpPr>
            <a:spLocks noGrp="1"/>
          </p:cNvSpPr>
          <p:nvPr>
            <p:ph idx="1"/>
          </p:nvPr>
        </p:nvSpPr>
        <p:spPr>
          <a:xfrm>
            <a:off x="561291" y="2219714"/>
            <a:ext cx="9793759" cy="4360069"/>
          </a:xfrm>
        </p:spPr>
        <p:txBody>
          <a:bodyPr anchor="ctr" anchorCtr="0"/>
          <a:lstStyle/>
          <a:p>
            <a:pPr marL="0" indent="0" algn="r" rtl="1">
              <a:buNone/>
            </a:pPr>
            <a:r>
              <a:rPr lang="ar-SY" dirty="0">
                <a:latin typeface="Calibri" panose="020F0502020204030204" pitchFamily="34" charset="0"/>
              </a:rPr>
              <a:t>يسعى قطاع تنسيق وإدارة المخيمات (</a:t>
            </a:r>
            <a:r>
              <a:rPr lang="en-US" dirty="0">
                <a:latin typeface="Calibri" panose="020F0502020204030204" pitchFamily="34" charset="0"/>
              </a:rPr>
              <a:t>CCCM</a:t>
            </a:r>
            <a:r>
              <a:rPr lang="ar-SY" dirty="0">
                <a:latin typeface="Calibri" panose="020F0502020204030204" pitchFamily="34" charset="0"/>
              </a:rPr>
              <a:t>) إلى تحسين الظروف المعيشية أثناء النزوح، ضمان تقديم المساعدة للنازحين داخلياً وحمايتهم في مواقع النزوح، بالإضافة إلى السعي للبحث عن حلول دائمة لإنهاء النزوح المؤقت بإغلاق منظم وإنهاء التدريجي لمواقع النزوح .</a:t>
            </a:r>
          </a:p>
          <a:p>
            <a:pPr marL="0" indent="0" algn="r" rtl="1">
              <a:buNone/>
            </a:pPr>
            <a:endParaRPr lang="ar-SY" dirty="0">
              <a:latin typeface="Calibri" panose="020F0502020204030204" pitchFamily="34" charset="0"/>
            </a:endParaRPr>
          </a:p>
          <a:p>
            <a:pPr marL="0" indent="0" algn="r" rtl="1">
              <a:buNone/>
            </a:pPr>
            <a:r>
              <a:rPr lang="ar-SY" dirty="0">
                <a:latin typeface="Calibri" panose="020F0502020204030204" pitchFamily="34" charset="0"/>
              </a:rPr>
              <a:t>تؤثر الطريقة التي يتم بها إنشاء موقع النزوح وإدارته على جودة الحياة وقدرة السكان على التعافي من الكوارث</a:t>
            </a:r>
            <a:endParaRPr lang="en-US" dirty="0">
              <a:latin typeface="Calibri" panose="020F0502020204030204" pitchFamily="34" charset="0"/>
            </a:endParaRPr>
          </a:p>
        </p:txBody>
      </p:sp>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2075543957"/>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a:latin typeface="Calibri" panose="020F0502020204030204" pitchFamily="34" charset="0"/>
                <a:cs typeface="Calibri" panose="020F0502020204030204" pitchFamily="34" charset="0"/>
              </a:rPr>
              <a:t>الجدول الزمني لورشة العمل</a:t>
            </a:r>
            <a:endParaRPr lang="en-GB" b="1" dirty="0">
              <a:latin typeface="Calibri" panose="020F0502020204030204" pitchFamily="34" charset="0"/>
              <a:cs typeface="Calibri" panose="020F0502020204030204" pitchFamily="34" charset="0"/>
            </a:endParaRPr>
          </a:p>
        </p:txBody>
      </p:sp>
      <p:sp>
        <p:nvSpPr>
          <p:cNvPr id="5" name="Content Placeholder 4"/>
          <p:cNvSpPr>
            <a:spLocks noGrp="1"/>
          </p:cNvSpPr>
          <p:nvPr>
            <p:ph sz="quarter" idx="4294967295"/>
          </p:nvPr>
        </p:nvSpPr>
        <p:spPr>
          <a:xfrm>
            <a:off x="682440" y="2499847"/>
            <a:ext cx="2361009" cy="271878"/>
          </a:xfrm>
          <a:prstGeom prst="rect">
            <a:avLst/>
          </a:prstGeom>
        </p:spPr>
        <p:txBody>
          <a:bodyPr/>
          <a:lstStyle/>
          <a:p>
            <a:pPr marL="0" indent="0">
              <a:buNone/>
            </a:pPr>
            <a:r>
              <a:rPr lang="ar-SY" sz="2800" b="1" dirty="0">
                <a:solidFill>
                  <a:srgbClr val="545456"/>
                </a:solidFill>
                <a:latin typeface="Calibri" panose="020F0502020204030204" pitchFamily="34" charset="0"/>
                <a:cs typeface="Calibri" panose="020F0502020204030204" pitchFamily="34" charset="0"/>
              </a:rPr>
              <a:t>عنوان الجلسة</a:t>
            </a:r>
            <a:endParaRPr lang="en-US" sz="2800" b="1" dirty="0">
              <a:solidFill>
                <a:srgbClr val="545456"/>
              </a:solidFill>
              <a:latin typeface="Calibri" panose="020F0502020204030204" pitchFamily="34" charset="0"/>
              <a:cs typeface="Calibri" panose="020F0502020204030204" pitchFamily="34" charset="0"/>
            </a:endParaRPr>
          </a:p>
        </p:txBody>
      </p:sp>
      <p:sp>
        <p:nvSpPr>
          <p:cNvPr id="8" name="Rounded Rectangle 7"/>
          <p:cNvSpPr/>
          <p:nvPr/>
        </p:nvSpPr>
        <p:spPr>
          <a:xfrm>
            <a:off x="9467486" y="4080930"/>
            <a:ext cx="610262" cy="61042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0" name="Rounded Rectangle 9"/>
          <p:cNvSpPr/>
          <p:nvPr/>
        </p:nvSpPr>
        <p:spPr>
          <a:xfrm>
            <a:off x="7582458" y="3082815"/>
            <a:ext cx="610262" cy="610421"/>
          </a:xfrm>
          <a:prstGeom prst="roundRect">
            <a:avLst>
              <a:gd name="adj"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2" name="Rounded Rectangle 11"/>
          <p:cNvSpPr/>
          <p:nvPr/>
        </p:nvSpPr>
        <p:spPr>
          <a:xfrm>
            <a:off x="5876348" y="4080533"/>
            <a:ext cx="610262" cy="610421"/>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4" name="Rounded Rectangle 13"/>
          <p:cNvSpPr/>
          <p:nvPr/>
        </p:nvSpPr>
        <p:spPr>
          <a:xfrm>
            <a:off x="4194065" y="3082815"/>
            <a:ext cx="610262" cy="610421"/>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6" name="Rounded Rectangle 15"/>
          <p:cNvSpPr/>
          <p:nvPr/>
        </p:nvSpPr>
        <p:spPr>
          <a:xfrm>
            <a:off x="2464651" y="4080930"/>
            <a:ext cx="610262" cy="610421"/>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grpSp>
        <p:nvGrpSpPr>
          <p:cNvPr id="43" name="Group 42"/>
          <p:cNvGrpSpPr/>
          <p:nvPr/>
        </p:nvGrpSpPr>
        <p:grpSpPr>
          <a:xfrm>
            <a:off x="1" y="3821981"/>
            <a:ext cx="10665222" cy="121278"/>
            <a:chOff x="0" y="3821981"/>
            <a:chExt cx="12188825" cy="90058"/>
          </a:xfrm>
        </p:grpSpPr>
        <p:sp>
          <p:nvSpPr>
            <p:cNvPr id="7" name="Rectangle 6"/>
            <p:cNvSpPr/>
            <p:nvPr/>
          </p:nvSpPr>
          <p:spPr>
            <a:xfrm>
              <a:off x="9926423" y="3821982"/>
              <a:ext cx="2262402" cy="900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9" name="Rectangle 8"/>
            <p:cNvSpPr/>
            <p:nvPr/>
          </p:nvSpPr>
          <p:spPr>
            <a:xfrm>
              <a:off x="7997823" y="3821982"/>
              <a:ext cx="1957600" cy="9005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1" name="Rectangle 10"/>
            <p:cNvSpPr/>
            <p:nvPr/>
          </p:nvSpPr>
          <p:spPr>
            <a:xfrm>
              <a:off x="6040224" y="3821981"/>
              <a:ext cx="1957599" cy="900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3" name="Rectangle 12"/>
            <p:cNvSpPr/>
            <p:nvPr/>
          </p:nvSpPr>
          <p:spPr>
            <a:xfrm>
              <a:off x="4111623" y="3821982"/>
              <a:ext cx="1957600" cy="90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5" name="Rectangle 14"/>
            <p:cNvSpPr/>
            <p:nvPr/>
          </p:nvSpPr>
          <p:spPr>
            <a:xfrm>
              <a:off x="2154023" y="3821982"/>
              <a:ext cx="1957600" cy="90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7" name="Rectangle 16"/>
            <p:cNvSpPr/>
            <p:nvPr/>
          </p:nvSpPr>
          <p:spPr>
            <a:xfrm>
              <a:off x="0" y="3821983"/>
              <a:ext cx="2184610" cy="90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grpSp>
      <p:sp>
        <p:nvSpPr>
          <p:cNvPr id="18" name="Rounded Rectangle 17"/>
          <p:cNvSpPr/>
          <p:nvPr/>
        </p:nvSpPr>
        <p:spPr>
          <a:xfrm>
            <a:off x="787175" y="3082815"/>
            <a:ext cx="610261" cy="61042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9" name="Content Placeholder 4"/>
          <p:cNvSpPr>
            <a:spLocks noGrp="1"/>
          </p:cNvSpPr>
          <p:nvPr>
            <p:ph sz="quarter" idx="4294967295"/>
          </p:nvPr>
        </p:nvSpPr>
        <p:spPr>
          <a:xfrm>
            <a:off x="682440" y="1923783"/>
            <a:ext cx="1686407" cy="271878"/>
          </a:xfrm>
          <a:prstGeom prst="rect">
            <a:avLst/>
          </a:prstGeom>
        </p:spPr>
        <p:txBody>
          <a:bodyPr/>
          <a:lstStyle/>
          <a:p>
            <a:pPr marL="0" indent="0">
              <a:buNone/>
            </a:pPr>
            <a:r>
              <a:rPr lang="ar-SY" b="1" dirty="0">
                <a:solidFill>
                  <a:srgbClr val="545456"/>
                </a:solidFill>
                <a:latin typeface="Calibri" panose="020F0502020204030204" pitchFamily="34" charset="0"/>
                <a:cs typeface="Calibri" panose="020F0502020204030204" pitchFamily="34" charset="0"/>
              </a:rPr>
              <a:t>اليوم 1</a:t>
            </a:r>
            <a:endParaRPr lang="en-US" b="1" dirty="0">
              <a:solidFill>
                <a:srgbClr val="545456"/>
              </a:solidFill>
              <a:latin typeface="Calibri" panose="020F0502020204030204" pitchFamily="34" charset="0"/>
              <a:cs typeface="Calibri" panose="020F0502020204030204" pitchFamily="34" charset="0"/>
            </a:endParaRPr>
          </a:p>
        </p:txBody>
      </p:sp>
      <p:sp>
        <p:nvSpPr>
          <p:cNvPr id="21" name="Content Placeholder 4"/>
          <p:cNvSpPr>
            <a:spLocks noGrp="1"/>
          </p:cNvSpPr>
          <p:nvPr>
            <p:ph sz="quarter" idx="4294967295"/>
          </p:nvPr>
        </p:nvSpPr>
        <p:spPr>
          <a:xfrm>
            <a:off x="4131004" y="2499847"/>
            <a:ext cx="2361009" cy="271878"/>
          </a:xfrm>
          <a:prstGeom prst="rect">
            <a:avLst/>
          </a:prstGeom>
        </p:spPr>
        <p:txBody>
          <a:bodyPr/>
          <a:lstStyle/>
          <a:p>
            <a:pPr marL="0" indent="0">
              <a:buNone/>
            </a:pPr>
            <a:r>
              <a:rPr lang="ar-SY" sz="2800" b="1" dirty="0">
                <a:solidFill>
                  <a:srgbClr val="545456"/>
                </a:solidFill>
                <a:latin typeface="Calibri" panose="020F0502020204030204" pitchFamily="34" charset="0"/>
                <a:cs typeface="Calibri" panose="020F0502020204030204" pitchFamily="34" charset="0"/>
              </a:rPr>
              <a:t>عنوان الجلسة</a:t>
            </a:r>
            <a:endParaRPr lang="en-US" sz="2800" b="1" dirty="0">
              <a:solidFill>
                <a:srgbClr val="545456"/>
              </a:solidFill>
              <a:latin typeface="Calibri" panose="020F0502020204030204" pitchFamily="34" charset="0"/>
              <a:cs typeface="Calibri" panose="020F0502020204030204" pitchFamily="34" charset="0"/>
            </a:endParaRPr>
          </a:p>
        </p:txBody>
      </p:sp>
      <p:sp>
        <p:nvSpPr>
          <p:cNvPr id="22" name="Content Placeholder 4"/>
          <p:cNvSpPr>
            <a:spLocks noGrp="1"/>
          </p:cNvSpPr>
          <p:nvPr>
            <p:ph sz="quarter" idx="4294967295"/>
          </p:nvPr>
        </p:nvSpPr>
        <p:spPr>
          <a:xfrm>
            <a:off x="4131004" y="1923783"/>
            <a:ext cx="1686407" cy="271878"/>
          </a:xfrm>
          <a:prstGeom prst="rect">
            <a:avLst/>
          </a:prstGeom>
        </p:spPr>
        <p:txBody>
          <a:bodyPr/>
          <a:lstStyle/>
          <a:p>
            <a:pPr marL="0" indent="0">
              <a:buNone/>
            </a:pPr>
            <a:r>
              <a:rPr lang="ar-SY" sz="3600" b="1" dirty="0">
                <a:solidFill>
                  <a:srgbClr val="545456"/>
                </a:solidFill>
                <a:latin typeface="Calibri" panose="020F0502020204030204" pitchFamily="34" charset="0"/>
                <a:cs typeface="Calibri" panose="020F0502020204030204" pitchFamily="34" charset="0"/>
              </a:rPr>
              <a:t>اليوم 3</a:t>
            </a:r>
            <a:endParaRPr lang="en-US" sz="3600" b="1" dirty="0">
              <a:solidFill>
                <a:srgbClr val="545456"/>
              </a:solidFill>
              <a:latin typeface="Calibri" panose="020F0502020204030204" pitchFamily="34" charset="0"/>
              <a:cs typeface="Calibri" panose="020F0502020204030204" pitchFamily="34" charset="0"/>
            </a:endParaRPr>
          </a:p>
        </p:txBody>
      </p:sp>
      <p:sp>
        <p:nvSpPr>
          <p:cNvPr id="24" name="Content Placeholder 4"/>
          <p:cNvSpPr>
            <a:spLocks noGrp="1"/>
          </p:cNvSpPr>
          <p:nvPr>
            <p:ph sz="quarter" idx="4294967295"/>
          </p:nvPr>
        </p:nvSpPr>
        <p:spPr>
          <a:xfrm>
            <a:off x="7519397" y="2499847"/>
            <a:ext cx="2361009" cy="271878"/>
          </a:xfrm>
          <a:prstGeom prst="rect">
            <a:avLst/>
          </a:prstGeom>
        </p:spPr>
        <p:txBody>
          <a:bodyPr/>
          <a:lstStyle/>
          <a:p>
            <a:pPr marL="0" indent="0">
              <a:buNone/>
            </a:pPr>
            <a:r>
              <a:rPr lang="ar-SY" sz="2800" b="1" dirty="0">
                <a:solidFill>
                  <a:srgbClr val="545456"/>
                </a:solidFill>
                <a:latin typeface="Calibri" panose="020F0502020204030204" pitchFamily="34" charset="0"/>
                <a:cs typeface="Calibri" panose="020F0502020204030204" pitchFamily="34" charset="0"/>
              </a:rPr>
              <a:t>عنوان الجلسة</a:t>
            </a:r>
            <a:endParaRPr lang="en-US" sz="2800" b="1" dirty="0">
              <a:solidFill>
                <a:srgbClr val="545456"/>
              </a:solidFill>
              <a:latin typeface="Calibri" panose="020F0502020204030204" pitchFamily="34" charset="0"/>
              <a:cs typeface="Calibri" panose="020F0502020204030204" pitchFamily="34" charset="0"/>
            </a:endParaRPr>
          </a:p>
        </p:txBody>
      </p:sp>
      <p:sp>
        <p:nvSpPr>
          <p:cNvPr id="25" name="Content Placeholder 4"/>
          <p:cNvSpPr>
            <a:spLocks noGrp="1"/>
          </p:cNvSpPr>
          <p:nvPr>
            <p:ph sz="quarter" idx="4294967295"/>
          </p:nvPr>
        </p:nvSpPr>
        <p:spPr>
          <a:xfrm>
            <a:off x="7519397" y="1923783"/>
            <a:ext cx="1686407" cy="271878"/>
          </a:xfrm>
          <a:prstGeom prst="rect">
            <a:avLst/>
          </a:prstGeom>
        </p:spPr>
        <p:txBody>
          <a:bodyPr/>
          <a:lstStyle/>
          <a:p>
            <a:pPr marL="0" indent="0">
              <a:buNone/>
            </a:pPr>
            <a:r>
              <a:rPr lang="ar-SY" sz="3600" b="1" dirty="0">
                <a:solidFill>
                  <a:srgbClr val="545456"/>
                </a:solidFill>
                <a:latin typeface="Calibri" panose="020F0502020204030204" pitchFamily="34" charset="0"/>
                <a:cs typeface="Calibri" panose="020F0502020204030204" pitchFamily="34" charset="0"/>
              </a:rPr>
              <a:t>اليوم 5</a:t>
            </a:r>
            <a:endParaRPr lang="en-US" sz="3600" b="1" dirty="0">
              <a:solidFill>
                <a:srgbClr val="545456"/>
              </a:solidFill>
              <a:latin typeface="Calibri" panose="020F0502020204030204" pitchFamily="34" charset="0"/>
              <a:cs typeface="Calibri" panose="020F0502020204030204" pitchFamily="34" charset="0"/>
            </a:endParaRPr>
          </a:p>
        </p:txBody>
      </p:sp>
      <p:sp>
        <p:nvSpPr>
          <p:cNvPr id="27" name="Content Placeholder 4"/>
          <p:cNvSpPr>
            <a:spLocks noGrp="1"/>
          </p:cNvSpPr>
          <p:nvPr>
            <p:ph sz="quarter" idx="4294967295"/>
          </p:nvPr>
        </p:nvSpPr>
        <p:spPr>
          <a:xfrm>
            <a:off x="780143" y="5436021"/>
            <a:ext cx="2361009" cy="271878"/>
          </a:xfrm>
          <a:prstGeom prst="rect">
            <a:avLst/>
          </a:prstGeom>
        </p:spPr>
        <p:txBody>
          <a:bodyPr/>
          <a:lstStyle/>
          <a:p>
            <a:pPr marL="0" indent="0" algn="r">
              <a:buNone/>
            </a:pPr>
            <a:r>
              <a:rPr lang="ar-SY" sz="2800" b="1" dirty="0">
                <a:solidFill>
                  <a:srgbClr val="545456"/>
                </a:solidFill>
                <a:latin typeface="Calibri" panose="020F0502020204030204" pitchFamily="34" charset="0"/>
                <a:cs typeface="Calibri" panose="020F0502020204030204" pitchFamily="34" charset="0"/>
              </a:rPr>
              <a:t>عنوان الجلسة</a:t>
            </a:r>
            <a:endParaRPr lang="en-US" sz="1100" b="1" dirty="0">
              <a:solidFill>
                <a:srgbClr val="545456"/>
              </a:solidFill>
              <a:latin typeface="Calibri" panose="020F0502020204030204" pitchFamily="34" charset="0"/>
              <a:cs typeface="Calibri" panose="020F0502020204030204" pitchFamily="34" charset="0"/>
            </a:endParaRPr>
          </a:p>
        </p:txBody>
      </p:sp>
      <p:sp>
        <p:nvSpPr>
          <p:cNvPr id="28" name="Content Placeholder 4"/>
          <p:cNvSpPr>
            <a:spLocks noGrp="1"/>
          </p:cNvSpPr>
          <p:nvPr>
            <p:ph sz="quarter" idx="4294967295"/>
          </p:nvPr>
        </p:nvSpPr>
        <p:spPr>
          <a:xfrm>
            <a:off x="1454745" y="4828625"/>
            <a:ext cx="1686407" cy="271878"/>
          </a:xfrm>
          <a:prstGeom prst="rect">
            <a:avLst/>
          </a:prstGeom>
        </p:spPr>
        <p:txBody>
          <a:bodyPr/>
          <a:lstStyle/>
          <a:p>
            <a:pPr marL="0" indent="0" algn="r">
              <a:buNone/>
            </a:pPr>
            <a:r>
              <a:rPr lang="ar-SY" sz="3600" b="1" dirty="0">
                <a:solidFill>
                  <a:srgbClr val="545456"/>
                </a:solidFill>
                <a:latin typeface="Calibri" panose="020F0502020204030204" pitchFamily="34" charset="0"/>
                <a:cs typeface="Calibri" panose="020F0502020204030204" pitchFamily="34" charset="0"/>
              </a:rPr>
              <a:t>اليوم 2</a:t>
            </a:r>
            <a:endParaRPr lang="en-US" sz="3600" b="1" dirty="0">
              <a:solidFill>
                <a:srgbClr val="545456"/>
              </a:solidFill>
              <a:latin typeface="Calibri" panose="020F0502020204030204" pitchFamily="34" charset="0"/>
              <a:cs typeface="Calibri" panose="020F0502020204030204" pitchFamily="34" charset="0"/>
            </a:endParaRPr>
          </a:p>
        </p:txBody>
      </p:sp>
      <p:sp>
        <p:nvSpPr>
          <p:cNvPr id="30" name="Content Placeholder 4"/>
          <p:cNvSpPr>
            <a:spLocks noGrp="1"/>
          </p:cNvSpPr>
          <p:nvPr>
            <p:ph sz="quarter" idx="4294967295"/>
          </p:nvPr>
        </p:nvSpPr>
        <p:spPr>
          <a:xfrm>
            <a:off x="4191840" y="5364013"/>
            <a:ext cx="2361009" cy="271878"/>
          </a:xfrm>
          <a:prstGeom prst="rect">
            <a:avLst/>
          </a:prstGeom>
        </p:spPr>
        <p:txBody>
          <a:bodyPr/>
          <a:lstStyle/>
          <a:p>
            <a:pPr marL="0" indent="0" algn="r">
              <a:buNone/>
            </a:pPr>
            <a:r>
              <a:rPr lang="ar-SY" sz="2800" b="1" dirty="0">
                <a:solidFill>
                  <a:srgbClr val="545456"/>
                </a:solidFill>
                <a:latin typeface="Calibri" panose="020F0502020204030204" pitchFamily="34" charset="0"/>
                <a:cs typeface="Calibri" panose="020F0502020204030204" pitchFamily="34" charset="0"/>
              </a:rPr>
              <a:t>عنوان الجلسة</a:t>
            </a:r>
            <a:endParaRPr lang="en-US" sz="2800" b="1" dirty="0">
              <a:solidFill>
                <a:srgbClr val="545456"/>
              </a:solidFill>
              <a:latin typeface="Calibri" panose="020F0502020204030204" pitchFamily="34" charset="0"/>
              <a:cs typeface="Calibri" panose="020F0502020204030204" pitchFamily="34" charset="0"/>
            </a:endParaRPr>
          </a:p>
        </p:txBody>
      </p:sp>
      <p:sp>
        <p:nvSpPr>
          <p:cNvPr id="31" name="Content Placeholder 4"/>
          <p:cNvSpPr>
            <a:spLocks noGrp="1"/>
          </p:cNvSpPr>
          <p:nvPr>
            <p:ph sz="quarter" idx="4294967295"/>
          </p:nvPr>
        </p:nvSpPr>
        <p:spPr>
          <a:xfrm>
            <a:off x="4866442" y="4828625"/>
            <a:ext cx="1686407" cy="271878"/>
          </a:xfrm>
          <a:prstGeom prst="rect">
            <a:avLst/>
          </a:prstGeom>
        </p:spPr>
        <p:txBody>
          <a:bodyPr/>
          <a:lstStyle/>
          <a:p>
            <a:pPr marL="0" indent="0" algn="r">
              <a:buNone/>
            </a:pPr>
            <a:r>
              <a:rPr lang="ar-SY" sz="3600" b="1" dirty="0">
                <a:solidFill>
                  <a:srgbClr val="545456"/>
                </a:solidFill>
                <a:latin typeface="Calibri" panose="020F0502020204030204" pitchFamily="34" charset="0"/>
                <a:cs typeface="Calibri" panose="020F0502020204030204" pitchFamily="34" charset="0"/>
              </a:rPr>
              <a:t>اليوم 4</a:t>
            </a:r>
            <a:endParaRPr lang="en-US" sz="3600" b="1" dirty="0">
              <a:solidFill>
                <a:srgbClr val="545456"/>
              </a:solidFill>
              <a:latin typeface="Calibri" panose="020F0502020204030204" pitchFamily="34" charset="0"/>
              <a:cs typeface="Calibri" panose="020F0502020204030204" pitchFamily="34" charset="0"/>
            </a:endParaRPr>
          </a:p>
        </p:txBody>
      </p:sp>
      <p:sp>
        <p:nvSpPr>
          <p:cNvPr id="33" name="Content Placeholder 4"/>
          <p:cNvSpPr>
            <a:spLocks noGrp="1"/>
          </p:cNvSpPr>
          <p:nvPr>
            <p:ph sz="quarter" idx="4294967295"/>
          </p:nvPr>
        </p:nvSpPr>
        <p:spPr>
          <a:xfrm>
            <a:off x="7782977" y="5364013"/>
            <a:ext cx="2361009" cy="271878"/>
          </a:xfrm>
          <a:prstGeom prst="rect">
            <a:avLst/>
          </a:prstGeom>
        </p:spPr>
        <p:txBody>
          <a:bodyPr/>
          <a:lstStyle/>
          <a:p>
            <a:pPr marL="0" indent="0" algn="r">
              <a:buNone/>
            </a:pPr>
            <a:r>
              <a:rPr lang="ar-SY" sz="2800" b="1" dirty="0">
                <a:solidFill>
                  <a:srgbClr val="545456"/>
                </a:solidFill>
                <a:latin typeface="Calibri" panose="020F0502020204030204" pitchFamily="34" charset="0"/>
                <a:cs typeface="Calibri" panose="020F0502020204030204" pitchFamily="34" charset="0"/>
              </a:rPr>
              <a:t>عنوان الجلسة</a:t>
            </a:r>
            <a:endParaRPr lang="en-US" sz="2800" b="1" dirty="0">
              <a:solidFill>
                <a:srgbClr val="545456"/>
              </a:solidFill>
              <a:latin typeface="Calibri" panose="020F0502020204030204" pitchFamily="34" charset="0"/>
              <a:cs typeface="Calibri" panose="020F0502020204030204" pitchFamily="34" charset="0"/>
            </a:endParaRPr>
          </a:p>
        </p:txBody>
      </p:sp>
      <p:sp>
        <p:nvSpPr>
          <p:cNvPr id="34" name="Content Placeholder 4"/>
          <p:cNvSpPr>
            <a:spLocks noGrp="1"/>
          </p:cNvSpPr>
          <p:nvPr>
            <p:ph sz="quarter" idx="4294967295"/>
          </p:nvPr>
        </p:nvSpPr>
        <p:spPr>
          <a:xfrm>
            <a:off x="8457579" y="4828625"/>
            <a:ext cx="1686407" cy="271878"/>
          </a:xfrm>
          <a:prstGeom prst="rect">
            <a:avLst/>
          </a:prstGeom>
        </p:spPr>
        <p:txBody>
          <a:bodyPr/>
          <a:lstStyle/>
          <a:p>
            <a:pPr marL="0" indent="0" algn="r">
              <a:buNone/>
            </a:pPr>
            <a:r>
              <a:rPr lang="ar-SY" sz="3600" b="1" dirty="0">
                <a:solidFill>
                  <a:srgbClr val="545456"/>
                </a:solidFill>
                <a:latin typeface="Calibri" panose="020F0502020204030204" pitchFamily="34" charset="0"/>
                <a:cs typeface="Calibri" panose="020F0502020204030204" pitchFamily="34" charset="0"/>
              </a:rPr>
              <a:t>اليوم</a:t>
            </a:r>
            <a:r>
              <a:rPr lang="en-US" sz="3600" b="1" dirty="0">
                <a:solidFill>
                  <a:srgbClr val="545456"/>
                </a:solidFill>
                <a:latin typeface="Calibri" panose="020F0502020204030204" pitchFamily="34" charset="0"/>
                <a:cs typeface="Calibri" panose="020F0502020204030204" pitchFamily="34" charset="0"/>
              </a:rPr>
              <a:t> 6</a:t>
            </a:r>
          </a:p>
        </p:txBody>
      </p:sp>
      <p:pic>
        <p:nvPicPr>
          <p:cNvPr id="44" name="Picture 43"/>
          <p:cNvPicPr>
            <a:picLocks noChangeAspect="1"/>
          </p:cNvPicPr>
          <p:nvPr/>
        </p:nvPicPr>
        <p:blipFill>
          <a:blip r:embed="rId3" cstate="screen">
            <a:biLevel thresh="25000"/>
            <a:extLst>
              <a:ext uri="{28A0092B-C50C-407E-A947-70E740481C1C}">
                <a14:useLocalDpi xmlns:a14="http://schemas.microsoft.com/office/drawing/2010/main"/>
              </a:ext>
            </a:extLst>
          </a:blip>
          <a:stretch>
            <a:fillRect/>
          </a:stretch>
        </p:blipFill>
        <p:spPr>
          <a:xfrm>
            <a:off x="7674171" y="3188899"/>
            <a:ext cx="426835" cy="426835"/>
          </a:xfrm>
          <a:prstGeom prst="rect">
            <a:avLst/>
          </a:prstGeom>
        </p:spPr>
      </p:pic>
      <p:pic>
        <p:nvPicPr>
          <p:cNvPr id="45" name="Picture 44"/>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4285778" y="3179360"/>
            <a:ext cx="426835" cy="426835"/>
          </a:xfrm>
          <a:prstGeom prst="rect">
            <a:avLst/>
          </a:prstGeom>
        </p:spPr>
      </p:pic>
      <p:pic>
        <p:nvPicPr>
          <p:cNvPr id="46" name="Picture 4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8887" y="3185290"/>
            <a:ext cx="426835" cy="426835"/>
          </a:xfrm>
          <a:prstGeom prst="rect">
            <a:avLst/>
          </a:prstGeom>
        </p:spPr>
      </p:pic>
      <p:pic>
        <p:nvPicPr>
          <p:cNvPr id="47" name="Picture 46"/>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2556364" y="4180444"/>
            <a:ext cx="426835" cy="426835"/>
          </a:xfrm>
          <a:prstGeom prst="rect">
            <a:avLst/>
          </a:prstGeom>
        </p:spPr>
      </p:pic>
      <p:pic>
        <p:nvPicPr>
          <p:cNvPr id="48" name="Picture 47"/>
          <p:cNvPicPr>
            <a:picLocks noChangeAspect="1"/>
          </p:cNvPicPr>
          <p:nvPr/>
        </p:nvPicPr>
        <p:blipFill>
          <a:blip r:embed="rId7" cstate="screen">
            <a:biLevel thresh="25000"/>
            <a:extLst>
              <a:ext uri="{28A0092B-C50C-407E-A947-70E740481C1C}">
                <a14:useLocalDpi xmlns:a14="http://schemas.microsoft.com/office/drawing/2010/main"/>
              </a:ext>
            </a:extLst>
          </a:blip>
          <a:stretch>
            <a:fillRect/>
          </a:stretch>
        </p:blipFill>
        <p:spPr>
          <a:xfrm>
            <a:off x="9545161" y="4179504"/>
            <a:ext cx="426835" cy="426835"/>
          </a:xfrm>
          <a:prstGeom prst="rect">
            <a:avLst/>
          </a:prstGeom>
        </p:spPr>
      </p:pic>
      <p:pic>
        <p:nvPicPr>
          <p:cNvPr id="49" name="Picture 48"/>
          <p:cNvPicPr>
            <a:picLocks noChangeAspect="1"/>
          </p:cNvPicPr>
          <p:nvPr/>
        </p:nvPicPr>
        <p:blipFill>
          <a:blip r:embed="rId8" cstate="screen">
            <a:biLevel thresh="25000"/>
            <a:extLst>
              <a:ext uri="{28A0092B-C50C-407E-A947-70E740481C1C}">
                <a14:useLocalDpi xmlns:a14="http://schemas.microsoft.com/office/drawing/2010/main"/>
              </a:ext>
            </a:extLst>
          </a:blip>
          <a:stretch>
            <a:fillRect/>
          </a:stretch>
        </p:blipFill>
        <p:spPr>
          <a:xfrm>
            <a:off x="5964075" y="4190558"/>
            <a:ext cx="426835" cy="426835"/>
          </a:xfrm>
          <a:prstGeom prst="rect">
            <a:avLst/>
          </a:prstGeom>
        </p:spPr>
      </p:pic>
      <p:sp>
        <p:nvSpPr>
          <p:cNvPr id="35" name="TextBox 34">
            <a:extLst>
              <a:ext uri="{FF2B5EF4-FFF2-40B4-BE49-F238E27FC236}">
                <a16:creationId xmlns:a16="http://schemas.microsoft.com/office/drawing/2014/main" id="{8FCFFF7E-4C24-40E9-AA1B-78D6B9B6AD1B}"/>
              </a:ext>
            </a:extLst>
          </p:cNvPr>
          <p:cNvSpPr txBox="1"/>
          <p:nvPr/>
        </p:nvSpPr>
        <p:spPr>
          <a:xfrm rot="18849579">
            <a:off x="5497810" y="3934887"/>
            <a:ext cx="5919537" cy="1636294"/>
          </a:xfrm>
          <a:prstGeom prst="rect">
            <a:avLst/>
          </a:prstGeom>
          <a:solidFill>
            <a:schemeClr val="bg1"/>
          </a:solidFill>
        </p:spPr>
        <p:txBody>
          <a:bodyPr vert="horz" wrap="square" lIns="91440" tIns="45720" rIns="91440" bIns="45720" rtlCol="0" anchor="ctr">
            <a:normAutofit/>
          </a:bodyPr>
          <a:lstStyle/>
          <a:p>
            <a:pPr algn="ctr" rtl="1"/>
            <a:r>
              <a:rPr lang="ar-SY" sz="2800" b="1" dirty="0">
                <a:solidFill>
                  <a:srgbClr val="9D0D2C"/>
                </a:solidFill>
                <a:latin typeface="Calibri" panose="020F0502020204030204" pitchFamily="34" charset="0"/>
              </a:rPr>
              <a:t>قم بتحديث الجدول الزمني ليعكس الجلسات والمدة التي سيتم تغطيتها</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224357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wipe(left)">
                                      <p:cBhvr>
                                        <p:cTn id="11" dur="500"/>
                                        <p:tgtEl>
                                          <p:spTgt spid="19">
                                            <p:txEl>
                                              <p:pRg st="0" end="0"/>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up)">
                                      <p:cBhvr>
                                        <p:cTn id="15" dur="500"/>
                                        <p:tgtEl>
                                          <p:spTgt spid="5">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28">
                                            <p:txEl>
                                              <p:pRg st="0" end="0"/>
                                            </p:txEl>
                                          </p:spTgt>
                                        </p:tgtEl>
                                        <p:attrNameLst>
                                          <p:attrName>style.visibility</p:attrName>
                                        </p:attrNameLst>
                                      </p:cBhvr>
                                      <p:to>
                                        <p:strVal val="visible"/>
                                      </p:to>
                                    </p:set>
                                    <p:animEffect transition="in" filter="wipe(right)">
                                      <p:cBhvr>
                                        <p:cTn id="23" dur="500"/>
                                        <p:tgtEl>
                                          <p:spTgt spid="28">
                                            <p:txEl>
                                              <p:pRg st="0" end="0"/>
                                            </p:txEl>
                                          </p:spTgt>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7">
                                            <p:txEl>
                                              <p:pRg st="0" end="0"/>
                                            </p:txEl>
                                          </p:spTgt>
                                        </p:tgtEl>
                                        <p:attrNameLst>
                                          <p:attrName>style.visibility</p:attrName>
                                        </p:attrNameLst>
                                      </p:cBhvr>
                                      <p:to>
                                        <p:strVal val="visible"/>
                                      </p:to>
                                    </p:set>
                                    <p:animEffect transition="in" filter="wipe(up)">
                                      <p:cBhvr>
                                        <p:cTn id="27" dur="500"/>
                                        <p:tgtEl>
                                          <p:spTgt spid="27">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2">
                                            <p:txEl>
                                              <p:pRg st="0" end="0"/>
                                            </p:txEl>
                                          </p:spTgt>
                                        </p:tgtEl>
                                        <p:attrNameLst>
                                          <p:attrName>style.visibility</p:attrName>
                                        </p:attrNameLst>
                                      </p:cBhvr>
                                      <p:to>
                                        <p:strVal val="visible"/>
                                      </p:to>
                                    </p:set>
                                    <p:animEffect transition="in" filter="wipe(left)">
                                      <p:cBhvr>
                                        <p:cTn id="35" dur="500"/>
                                        <p:tgtEl>
                                          <p:spTgt spid="22">
                                            <p:txEl>
                                              <p:pRg st="0" end="0"/>
                                            </p:txEl>
                                          </p:spTgt>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1">
                                            <p:txEl>
                                              <p:pRg st="0" end="0"/>
                                            </p:txEl>
                                          </p:spTgt>
                                        </p:tgtEl>
                                        <p:attrNameLst>
                                          <p:attrName>style.visibility</p:attrName>
                                        </p:attrNameLst>
                                      </p:cBhvr>
                                      <p:to>
                                        <p:strVal val="visible"/>
                                      </p:to>
                                    </p:set>
                                    <p:animEffect transition="in" filter="wipe(up)">
                                      <p:cBhvr>
                                        <p:cTn id="39" dur="500"/>
                                        <p:tgtEl>
                                          <p:spTgt spid="21">
                                            <p:txEl>
                                              <p:pRg st="0" end="0"/>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5000"/>
                            </p:stCondLst>
                            <p:childTnLst>
                              <p:par>
                                <p:cTn id="45" presetID="22" presetClass="entr" presetSubtype="2" fill="hold" grpId="0" nodeType="afterEffect">
                                  <p:stCondLst>
                                    <p:cond delay="0"/>
                                  </p:stCondLst>
                                  <p:childTnLst>
                                    <p:set>
                                      <p:cBhvr>
                                        <p:cTn id="46" dur="1" fill="hold">
                                          <p:stCondLst>
                                            <p:cond delay="0"/>
                                          </p:stCondLst>
                                        </p:cTn>
                                        <p:tgtEl>
                                          <p:spTgt spid="31">
                                            <p:txEl>
                                              <p:pRg st="0" end="0"/>
                                            </p:txEl>
                                          </p:spTgt>
                                        </p:tgtEl>
                                        <p:attrNameLst>
                                          <p:attrName>style.visibility</p:attrName>
                                        </p:attrNameLst>
                                      </p:cBhvr>
                                      <p:to>
                                        <p:strVal val="visible"/>
                                      </p:to>
                                    </p:set>
                                    <p:animEffect transition="in" filter="wipe(right)">
                                      <p:cBhvr>
                                        <p:cTn id="47" dur="500"/>
                                        <p:tgtEl>
                                          <p:spTgt spid="31">
                                            <p:txEl>
                                              <p:pRg st="0" end="0"/>
                                            </p:txEl>
                                          </p:spTgt>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0">
                                            <p:txEl>
                                              <p:pRg st="0" end="0"/>
                                            </p:txEl>
                                          </p:spTgt>
                                        </p:tgtEl>
                                        <p:attrNameLst>
                                          <p:attrName>style.visibility</p:attrName>
                                        </p:attrNameLst>
                                      </p:cBhvr>
                                      <p:to>
                                        <p:strVal val="visible"/>
                                      </p:to>
                                    </p:set>
                                    <p:animEffect transition="in" filter="wipe(up)">
                                      <p:cBhvr>
                                        <p:cTn id="51" dur="500"/>
                                        <p:tgtEl>
                                          <p:spTgt spid="30">
                                            <p:txEl>
                                              <p:pRg st="0" end="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5">
                                            <p:txEl>
                                              <p:pRg st="0" end="0"/>
                                            </p:txEl>
                                          </p:spTgt>
                                        </p:tgtEl>
                                        <p:attrNameLst>
                                          <p:attrName>style.visibility</p:attrName>
                                        </p:attrNameLst>
                                      </p:cBhvr>
                                      <p:to>
                                        <p:strVal val="visible"/>
                                      </p:to>
                                    </p:set>
                                    <p:animEffect transition="in" filter="wipe(left)">
                                      <p:cBhvr>
                                        <p:cTn id="59" dur="500"/>
                                        <p:tgtEl>
                                          <p:spTgt spid="25">
                                            <p:txEl>
                                              <p:pRg st="0" end="0"/>
                                            </p:txEl>
                                          </p:spTgt>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24">
                                            <p:txEl>
                                              <p:pRg st="0" end="0"/>
                                            </p:txEl>
                                          </p:spTgt>
                                        </p:tgtEl>
                                        <p:attrNameLst>
                                          <p:attrName>style.visibility</p:attrName>
                                        </p:attrNameLst>
                                      </p:cBhvr>
                                      <p:to>
                                        <p:strVal val="visible"/>
                                      </p:to>
                                    </p:set>
                                    <p:animEffect transition="in" filter="wipe(up)">
                                      <p:cBhvr>
                                        <p:cTn id="63" dur="500"/>
                                        <p:tgtEl>
                                          <p:spTgt spid="24">
                                            <p:txEl>
                                              <p:pRg st="0" end="0"/>
                                            </p:txEl>
                                          </p:spTgt>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childTnLst>
                          </p:cTn>
                        </p:par>
                        <p:par>
                          <p:cTn id="68" fill="hold">
                            <p:stCondLst>
                              <p:cond delay="8000"/>
                            </p:stCondLst>
                            <p:childTnLst>
                              <p:par>
                                <p:cTn id="69" presetID="22" presetClass="entr" presetSubtype="2" fill="hold" grpId="0" nodeType="afterEffect">
                                  <p:stCondLst>
                                    <p:cond delay="0"/>
                                  </p:stCondLst>
                                  <p:childTnLst>
                                    <p:set>
                                      <p:cBhvr>
                                        <p:cTn id="70" dur="1" fill="hold">
                                          <p:stCondLst>
                                            <p:cond delay="0"/>
                                          </p:stCondLst>
                                        </p:cTn>
                                        <p:tgtEl>
                                          <p:spTgt spid="34">
                                            <p:txEl>
                                              <p:pRg st="0" end="0"/>
                                            </p:txEl>
                                          </p:spTgt>
                                        </p:tgtEl>
                                        <p:attrNameLst>
                                          <p:attrName>style.visibility</p:attrName>
                                        </p:attrNameLst>
                                      </p:cBhvr>
                                      <p:to>
                                        <p:strVal val="visible"/>
                                      </p:to>
                                    </p:set>
                                    <p:animEffect transition="in" filter="wipe(right)">
                                      <p:cBhvr>
                                        <p:cTn id="71" dur="500"/>
                                        <p:tgtEl>
                                          <p:spTgt spid="34">
                                            <p:txEl>
                                              <p:pRg st="0" end="0"/>
                                            </p:txEl>
                                          </p:spTgt>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3">
                                            <p:txEl>
                                              <p:pRg st="0" end="0"/>
                                            </p:txEl>
                                          </p:spTgt>
                                        </p:tgtEl>
                                        <p:attrNameLst>
                                          <p:attrName>style.visibility</p:attrName>
                                        </p:attrNameLst>
                                      </p:cBhvr>
                                      <p:to>
                                        <p:strVal val="visible"/>
                                      </p:to>
                                    </p:set>
                                    <p:animEffect transition="in" filter="wipe(up)">
                                      <p:cBhvr>
                                        <p:cTn id="75"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10" grpId="0" animBg="1"/>
      <p:bldP spid="12" grpId="0" animBg="1"/>
      <p:bldP spid="14" grpId="0" animBg="1"/>
      <p:bldP spid="16" grpId="0" animBg="1"/>
      <p:bldP spid="18" grpId="0" animBg="1"/>
      <p:bldP spid="19" grpId="0" build="p"/>
      <p:bldP spid="21" grpId="0" build="p"/>
      <p:bldP spid="22" grpId="0" build="p"/>
      <p:bldP spid="24" grpId="0" build="p"/>
      <p:bldP spid="25" grpId="0" build="p"/>
      <p:bldP spid="27" grpId="0" build="p"/>
      <p:bldP spid="28" grpId="0" build="p"/>
      <p:bldP spid="30" grpId="0" build="p"/>
      <p:bldP spid="31" grpId="0" build="p"/>
      <p:bldP spid="33" grpId="0" build="p"/>
      <p:bldP spid="3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1" y="1"/>
            <a:ext cx="10691813" cy="7559674"/>
          </a:xfrm>
        </p:spPr>
      </p:pic>
      <p:sp>
        <p:nvSpPr>
          <p:cNvPr id="5" name="Title 1">
            <a:extLst>
              <a:ext uri="{FF2B5EF4-FFF2-40B4-BE49-F238E27FC236}">
                <a16:creationId xmlns:a16="http://schemas.microsoft.com/office/drawing/2014/main" id="{EC3A6923-4E0E-4EA3-9DF0-24E00FC7BB9D}"/>
              </a:ext>
            </a:extLst>
          </p:cNvPr>
          <p:cNvSpPr txBox="1">
            <a:spLocks/>
          </p:cNvSpPr>
          <p:nvPr/>
        </p:nvSpPr>
        <p:spPr>
          <a:xfrm>
            <a:off x="0" y="446067"/>
            <a:ext cx="9876346"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6" name="Title 5"/>
          <p:cNvSpPr>
            <a:spLocks noGrp="1"/>
          </p:cNvSpPr>
          <p:nvPr>
            <p:ph type="title"/>
          </p:nvPr>
        </p:nvSpPr>
        <p:spPr>
          <a:xfrm>
            <a:off x="438111" y="446067"/>
            <a:ext cx="10240367" cy="1365669"/>
          </a:xfrm>
        </p:spPr>
        <p:txBody>
          <a:bodyPr anchor="t"/>
          <a:lstStyle/>
          <a:p>
            <a:pPr algn="ctr" rtl="1"/>
            <a:r>
              <a:rPr lang="ar-SY" b="1" dirty="0">
                <a:latin typeface="Calibri"/>
                <a:cs typeface="Calibri"/>
              </a:rPr>
              <a:t>شمول مراعاة العنف </a:t>
            </a:r>
            <a:r>
              <a:rPr lang="en-US" b="1" dirty="0">
                <a:latin typeface="Calibri"/>
                <a:cs typeface="Calibri"/>
              </a:rPr>
              <a:t>GBV</a:t>
            </a:r>
            <a:r>
              <a:rPr lang="ar-SY" b="1" dirty="0">
                <a:latin typeface="Calibri"/>
                <a:cs typeface="Calibri"/>
              </a:rPr>
              <a:t> في </a:t>
            </a:r>
            <a:r>
              <a:rPr lang="en-US" b="1" dirty="0">
                <a:latin typeface="Calibri"/>
                <a:cs typeface="Calibri"/>
              </a:rPr>
              <a:t>CCCM</a:t>
            </a:r>
            <a:r>
              <a:rPr lang="ar-SY" b="1" dirty="0">
                <a:latin typeface="Calibri"/>
                <a:cs typeface="Calibri"/>
              </a:rPr>
              <a:t>: معلومات أساسية</a:t>
            </a:r>
            <a:endParaRPr lang="en-US" b="1" dirty="0">
              <a:latin typeface="Calibri"/>
              <a:cs typeface="Calibri"/>
            </a:endParaRPr>
          </a:p>
        </p:txBody>
      </p:sp>
      <p:sp>
        <p:nvSpPr>
          <p:cNvPr id="7" name="Rectangle 6">
            <a:extLst>
              <a:ext uri="{FF2B5EF4-FFF2-40B4-BE49-F238E27FC236}">
                <a16:creationId xmlns:a16="http://schemas.microsoft.com/office/drawing/2014/main" id="{E966DEC1-E94A-4D7C-A1D3-04760F1059CD}"/>
              </a:ext>
            </a:extLst>
          </p:cNvPr>
          <p:cNvSpPr/>
          <p:nvPr/>
        </p:nvSpPr>
        <p:spPr>
          <a:xfrm>
            <a:off x="546545" y="2560320"/>
            <a:ext cx="3219489" cy="2628900"/>
          </a:xfrm>
          <a:prstGeom prst="rect">
            <a:avLst/>
          </a:prstGeom>
          <a:solidFill>
            <a:schemeClr val="tx1">
              <a:alpha val="6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rtl="1"/>
            <a:r>
              <a:rPr lang="ar-SY" sz="4000" dirty="0">
                <a:solidFill>
                  <a:schemeClr val="bg1"/>
                </a:solidFill>
              </a:rPr>
              <a:t>لماذا يجب شمول مراعاة </a:t>
            </a:r>
          </a:p>
          <a:p>
            <a:pPr algn="ctr" rtl="1"/>
            <a:r>
              <a:rPr lang="en-US" sz="4000" dirty="0">
                <a:solidFill>
                  <a:schemeClr val="bg1"/>
                </a:solidFill>
              </a:rPr>
              <a:t>GBV</a:t>
            </a:r>
            <a:r>
              <a:rPr lang="ar-SY" sz="4000" dirty="0">
                <a:solidFill>
                  <a:schemeClr val="bg1"/>
                </a:solidFill>
              </a:rPr>
              <a:t> في أماكن النزوح؟</a:t>
            </a:r>
            <a:endParaRPr lang="en-GB" sz="4000" dirty="0">
              <a:solidFill>
                <a:schemeClr val="bg1"/>
              </a:solidFill>
            </a:endParaRPr>
          </a:p>
        </p:txBody>
      </p:sp>
    </p:spTree>
    <p:extLst>
      <p:ext uri="{BB962C8B-B14F-4D97-AF65-F5344CB8AC3E}">
        <p14:creationId xmlns:p14="http://schemas.microsoft.com/office/powerpoint/2010/main" val="25973023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0D1B1B4-9E94-4BDE-81DD-3367992A63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1342282" cy="7559675"/>
          </a:xfrm>
          <a:prstGeom prst="rect">
            <a:avLst/>
          </a:prstGeom>
        </p:spPr>
      </p:pic>
      <p:sp>
        <p:nvSpPr>
          <p:cNvPr id="11" name="Title 1">
            <a:extLst>
              <a:ext uri="{FF2B5EF4-FFF2-40B4-BE49-F238E27FC236}">
                <a16:creationId xmlns:a16="http://schemas.microsoft.com/office/drawing/2014/main" id="{7C82E125-F451-4610-BF24-E15946FBAFC7}"/>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398082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37CCFC-3279-4890-A370-05AE0EF9D8DB}"/>
              </a:ext>
            </a:extLst>
          </p:cNvPr>
          <p:cNvPicPr>
            <a:picLocks noChangeAspect="1"/>
          </p:cNvPicPr>
          <p:nvPr/>
        </p:nvPicPr>
        <p:blipFill rotWithShape="1">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a:xfrm>
            <a:off x="-1" y="0"/>
            <a:ext cx="11363601" cy="7559675"/>
          </a:xfrm>
          <a:prstGeom prst="rect">
            <a:avLst/>
          </a:prstGeom>
        </p:spPr>
      </p:pic>
      <p:sp>
        <p:nvSpPr>
          <p:cNvPr id="4" name="Title 3"/>
          <p:cNvSpPr>
            <a:spLocks noGrp="1"/>
          </p:cNvSpPr>
          <p:nvPr>
            <p:ph type="title"/>
          </p:nvPr>
        </p:nvSpPr>
        <p:spPr>
          <a:xfrm>
            <a:off x="2286360" y="2986083"/>
            <a:ext cx="6120680" cy="793755"/>
          </a:xfrm>
          <a:noFill/>
        </p:spPr>
        <p:txBody>
          <a:bodyPr/>
          <a:lstStyle/>
          <a:p>
            <a:pPr algn="ctr"/>
            <a:r>
              <a:rPr lang="ar-SY" sz="8800" b="1" dirty="0">
                <a:solidFill>
                  <a:srgbClr val="2A87C8"/>
                </a:solidFill>
                <a:latin typeface="Tahoma" panose="020B0604030504040204" pitchFamily="34" charset="0"/>
                <a:ea typeface="Tahoma" panose="020B0604030504040204" pitchFamily="34" charset="0"/>
                <a:cs typeface="Tahoma" panose="020B0604030504040204" pitchFamily="34" charset="0"/>
              </a:rPr>
              <a:t>مرحباً</a:t>
            </a:r>
            <a:endParaRPr lang="en-GB" sz="8800" b="1" dirty="0">
              <a:solidFill>
                <a:srgbClr val="2A87C8"/>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295915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0D1B1B4-9E94-4BDE-81DD-3367992A6391}"/>
              </a:ext>
            </a:extLst>
          </p:cNvPr>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130628" y="0"/>
            <a:ext cx="11342282" cy="7559675"/>
          </a:xfrm>
          <a:prstGeom prst="rect">
            <a:avLst/>
          </a:prstGeom>
        </p:spPr>
      </p:pic>
      <p:sp>
        <p:nvSpPr>
          <p:cNvPr id="7" name="Content Placeholder 2">
            <a:extLst>
              <a:ext uri="{FF2B5EF4-FFF2-40B4-BE49-F238E27FC236}">
                <a16:creationId xmlns:a16="http://schemas.microsoft.com/office/drawing/2014/main" id="{7E7D6FA4-5268-411D-B261-69830738F20A}"/>
              </a:ext>
            </a:extLst>
          </p:cNvPr>
          <p:cNvSpPr>
            <a:spLocks noGrp="1"/>
          </p:cNvSpPr>
          <p:nvPr>
            <p:ph idx="1"/>
          </p:nvPr>
        </p:nvSpPr>
        <p:spPr>
          <a:xfrm>
            <a:off x="520700" y="2834800"/>
            <a:ext cx="9721850" cy="1890075"/>
          </a:xfrm>
        </p:spPr>
        <p:txBody>
          <a:bodyPr anchor="ctr" anchorCtr="0"/>
          <a:lstStyle/>
          <a:p>
            <a:pPr marL="0" lvl="0" indent="0" algn="r" rtl="1">
              <a:spcBef>
                <a:spcPts val="0"/>
              </a:spcBef>
              <a:buNone/>
              <a:defRPr/>
            </a:pPr>
            <a:r>
              <a:rPr lang="ar-SY" dirty="0">
                <a:latin typeface="Calibri" panose="020F0502020204030204" pitchFamily="34" charset="0"/>
              </a:rPr>
              <a:t>تدعم إدارة وتنسيق المخيمات حق النازحين الأساسي في الحياة بكرامة. على جميع الجهات الفاعلة الوطنية والدولية المستجيبة لحالات الطوارئ واجب حماية المتضررين من الأزمة، بما في ذلك الحماية من العنف القائم على الجنس.</a:t>
            </a:r>
            <a:endParaRPr lang="en-GB" dirty="0">
              <a:latin typeface="Calibri" panose="020F0502020204030204" pitchFamily="34" charset="0"/>
            </a:endParaRPr>
          </a:p>
        </p:txBody>
      </p:sp>
      <p:sp>
        <p:nvSpPr>
          <p:cNvPr id="11" name="Title 1">
            <a:extLst>
              <a:ext uri="{FF2B5EF4-FFF2-40B4-BE49-F238E27FC236}">
                <a16:creationId xmlns:a16="http://schemas.microsoft.com/office/drawing/2014/main" id="{7C82E125-F451-4610-BF24-E15946FBAFC7}"/>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1224217130"/>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3" y="2730424"/>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Y" dirty="0">
                <a:solidFill>
                  <a:srgbClr val="545456"/>
                </a:solidFill>
                <a:latin typeface="Tahoma" panose="020B0604030504040204" pitchFamily="34" charset="0"/>
                <a:ea typeface="Tahoma" panose="020B0604030504040204" pitchFamily="34" charset="0"/>
                <a:cs typeface="Tahoma" panose="020B0604030504040204" pitchFamily="34" charset="0"/>
              </a:rPr>
              <a:t>القواعد الأساسية</a:t>
            </a:r>
            <a:endParaRPr lang="en-GB" dirty="0">
              <a:solidFill>
                <a:srgbClr val="545456"/>
              </a:solidFill>
              <a:latin typeface="Tahoma" panose="020B0604030504040204" pitchFamily="34" charset="0"/>
              <a:ea typeface="Tahoma" panose="020B0604030504040204" pitchFamily="34" charset="0"/>
              <a:cs typeface="Tahoma" panose="020B0604030504040204"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89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p:spPr>
        <p:txBody>
          <a:bodyPr/>
          <a:lstStyle/>
          <a:p>
            <a:pPr rtl="1"/>
            <a:r>
              <a:rPr lang="ar-SY" b="1" dirty="0">
                <a:latin typeface="Calibri" panose="020F0502020204030204" pitchFamily="34" charset="0"/>
                <a:cs typeface="Calibri" panose="020F0502020204030204" pitchFamily="34" charset="0"/>
              </a:rPr>
              <a:t>قواعد سلوك المجموعة</a:t>
            </a:r>
            <a:endParaRPr lang="en-GB" b="1" dirty="0">
              <a:latin typeface="Calibri" panose="020F0502020204030204" pitchFamily="34" charset="0"/>
              <a:cs typeface="Calibri" panose="020F050202020403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99512206"/>
              </p:ext>
            </p:extLst>
          </p:nvPr>
        </p:nvGraphicFramePr>
        <p:xfrm>
          <a:off x="438150" y="1319213"/>
          <a:ext cx="9875838" cy="5476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B4D42B94-00C3-41EA-A2EA-F40DC149F9DD}"/>
              </a:ext>
            </a:extLst>
          </p:cNvPr>
          <p:cNvSpPr/>
          <p:nvPr/>
        </p:nvSpPr>
        <p:spPr>
          <a:xfrm>
            <a:off x="7955280" y="4276165"/>
            <a:ext cx="2564634" cy="1561029"/>
          </a:xfrm>
          <a:prstGeom prst="rect">
            <a:avLst/>
          </a:prstGeom>
          <a:blipFill rotWithShape="1">
            <a:blip r:embed="rId8" cstate="screen">
              <a:extLst>
                <a:ext uri="{28A0092B-C50C-407E-A947-70E740481C1C}">
                  <a14:useLocalDpi xmlns:a14="http://schemas.microsoft.com/office/drawing/2010/main"/>
                </a:ext>
              </a:extLst>
            </a:blip>
            <a:stretch>
              <a:fillRect r="29754"/>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9191805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52683" y="2736285"/>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Y" dirty="0">
                <a:solidFill>
                  <a:srgbClr val="545456"/>
                </a:solidFill>
                <a:latin typeface="Tahoma" panose="020B0604030504040204" pitchFamily="34" charset="0"/>
                <a:ea typeface="Tahoma" panose="020B0604030504040204" pitchFamily="34" charset="0"/>
                <a:cs typeface="Tahoma" panose="020B0604030504040204" pitchFamily="34" charset="0"/>
              </a:rPr>
              <a:t>مقدمات</a:t>
            </a:r>
            <a:endParaRPr lang="en-GB" dirty="0">
              <a:solidFill>
                <a:srgbClr val="545456"/>
              </a:solidFill>
              <a:latin typeface="Tahoma" panose="020B0604030504040204" pitchFamily="34" charset="0"/>
              <a:ea typeface="Tahoma" panose="020B0604030504040204" pitchFamily="34" charset="0"/>
              <a:cs typeface="Tahoma" panose="020B0604030504040204"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1318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2149555"/>
            <a:ext cx="9434389" cy="4582380"/>
          </a:xfrm>
        </p:spPr>
        <p:txBody>
          <a:bodyPr anchor="ctr" anchorCtr="0"/>
          <a:lstStyle/>
          <a:p>
            <a:pPr marL="0" lvl="0" indent="0">
              <a:buNone/>
            </a:pPr>
            <a:endParaRPr lang="en-GB" sz="2800" dirty="0">
              <a:latin typeface="Calibri" panose="020F0502020204030204" pitchFamily="34" charset="0"/>
            </a:endParaRPr>
          </a:p>
          <a:p>
            <a:pPr marL="0" lvl="0" indent="0" rtl="1">
              <a:buNone/>
            </a:pPr>
            <a:r>
              <a:rPr lang="ar-SY" b="1" dirty="0">
                <a:solidFill>
                  <a:srgbClr val="545456"/>
                </a:solidFill>
                <a:latin typeface="Calibri" panose="020F0502020204030204" pitchFamily="34" charset="0"/>
              </a:rPr>
              <a:t>مهمتين:</a:t>
            </a:r>
            <a:endParaRPr lang="en-US" b="1" dirty="0">
              <a:solidFill>
                <a:srgbClr val="545456"/>
              </a:solidFill>
              <a:latin typeface="Calibri" panose="020F0502020204030204" pitchFamily="34" charset="0"/>
            </a:endParaRPr>
          </a:p>
          <a:p>
            <a:pPr lvl="0" rtl="1"/>
            <a:r>
              <a:rPr lang="ar-SA" sz="2800" dirty="0"/>
              <a:t>التخطيط لكيفية تقديم كل عضو من أعضاء المجموعة في 30 ثانية أو أقل بطريقة يتذكرها بقية المشاركين</a:t>
            </a:r>
            <a:endParaRPr lang="en-US" sz="2800" dirty="0"/>
          </a:p>
          <a:p>
            <a:pPr marL="0" lvl="0" indent="0" rtl="1">
              <a:buNone/>
            </a:pPr>
            <a:endParaRPr lang="en-US" sz="2400" dirty="0">
              <a:solidFill>
                <a:srgbClr val="545456"/>
              </a:solidFill>
              <a:latin typeface="Calibri" panose="020F0502020204030204" pitchFamily="34" charset="0"/>
            </a:endParaRPr>
          </a:p>
          <a:p>
            <a:pPr lvl="0" algn="r" rtl="1"/>
            <a:r>
              <a:rPr lang="ar-SA" sz="2800" dirty="0"/>
              <a:t>رسم صورة توضح مفاهيم إدارة</a:t>
            </a:r>
            <a:r>
              <a:rPr lang="ar-SY" sz="2800" dirty="0"/>
              <a:t> و</a:t>
            </a:r>
            <a:r>
              <a:rPr lang="ar-SA" sz="2800" dirty="0"/>
              <a:t>تنسيق المخيم</a:t>
            </a:r>
            <a:r>
              <a:rPr lang="ar-SY" sz="2800" dirty="0"/>
              <a:t>ات.</a:t>
            </a:r>
            <a:endParaRPr lang="en-US" sz="2800" dirty="0"/>
          </a:p>
          <a:p>
            <a:pPr marL="0" lvl="0" indent="0" algn="l">
              <a:buNone/>
            </a:pPr>
            <a:endParaRPr lang="en-GB" sz="2800" dirty="0">
              <a:latin typeface="Calibri" panose="020F0502020204030204" pitchFamily="34" charset="0"/>
            </a:endParaRPr>
          </a:p>
          <a:p>
            <a:pPr marL="0" lvl="0" indent="0" algn="l">
              <a:buNone/>
            </a:pPr>
            <a:endParaRPr lang="en-US" sz="2800" dirty="0">
              <a:latin typeface="Calibri" panose="020F0502020204030204" pitchFamily="34" charset="0"/>
            </a:endParaRPr>
          </a:p>
        </p:txBody>
      </p:sp>
      <p:sp>
        <p:nvSpPr>
          <p:cNvPr id="6" name="Title 3">
            <a:extLst>
              <a:ext uri="{FF2B5EF4-FFF2-40B4-BE49-F238E27FC236}">
                <a16:creationId xmlns:a16="http://schemas.microsoft.com/office/drawing/2014/main" id="{79D1BD78-E923-4360-908B-3001B0DB8820}"/>
              </a:ext>
            </a:extLst>
          </p:cNvPr>
          <p:cNvSpPr txBox="1">
            <a:spLocks/>
          </p:cNvSpPr>
          <p:nvPr/>
        </p:nvSpPr>
        <p:spPr>
          <a:xfrm>
            <a:off x="407732" y="358772"/>
            <a:ext cx="9876347" cy="1489483"/>
          </a:xfrm>
          <a:prstGeom prst="rect">
            <a:avLst/>
          </a:prstGeom>
          <a:no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pPr algn="r" rtl="1"/>
            <a:r>
              <a:rPr lang="ar-SY" b="1" dirty="0">
                <a:solidFill>
                  <a:srgbClr val="2A87C8"/>
                </a:solidFill>
                <a:latin typeface="Calibri" panose="020F0502020204030204" pitchFamily="34" charset="0"/>
              </a:rPr>
              <a:t>عمل جماعي</a:t>
            </a:r>
            <a:r>
              <a:rPr lang="en-GB" b="1" dirty="0">
                <a:solidFill>
                  <a:srgbClr val="2A87C8"/>
                </a:solidFill>
                <a:latin typeface="Calibri" panose="020F0502020204030204" pitchFamily="34" charset="0"/>
              </a:rPr>
              <a:t>	</a:t>
            </a:r>
            <a:r>
              <a:rPr lang="en-GB" dirty="0">
                <a:solidFill>
                  <a:srgbClr val="2A87C8"/>
                </a:solidFill>
                <a:latin typeface="Calibri" panose="020F0502020204030204" pitchFamily="34" charset="0"/>
              </a:rPr>
              <a:t>				</a:t>
            </a:r>
            <a:br>
              <a:rPr lang="en-GB" dirty="0">
                <a:solidFill>
                  <a:srgbClr val="2A87C8"/>
                </a:solidFill>
                <a:latin typeface="Calibri" panose="020F0502020204030204" pitchFamily="34" charset="0"/>
              </a:rPr>
            </a:br>
            <a:r>
              <a:rPr lang="ar-SY" dirty="0">
                <a:solidFill>
                  <a:srgbClr val="2A87C8"/>
                </a:solidFill>
                <a:latin typeface="Calibri" panose="020F0502020204030204" pitchFamily="34" charset="0"/>
              </a:rPr>
              <a:t>أسئلة للمناقشة</a:t>
            </a:r>
            <a:br>
              <a:rPr lang="en-GB" dirty="0">
                <a:solidFill>
                  <a:srgbClr val="2A87C8"/>
                </a:solidFill>
                <a:latin typeface="Calibri" panose="020F0502020204030204" pitchFamily="34" charset="0"/>
              </a:rPr>
            </a:br>
            <a:br>
              <a:rPr lang="en-GB" dirty="0">
                <a:solidFill>
                  <a:srgbClr val="2A87C8"/>
                </a:solidFill>
                <a:latin typeface="Calibri" panose="020F0502020204030204" pitchFamily="34" charset="0"/>
              </a:rPr>
            </a:br>
            <a:endParaRPr lang="en-GB" sz="2800" dirty="0">
              <a:solidFill>
                <a:srgbClr val="2A87C8"/>
              </a:solidFill>
              <a:latin typeface="Calibri" panose="020F0502020204030204" pitchFamily="34" charset="0"/>
            </a:endParaRPr>
          </a:p>
        </p:txBody>
      </p:sp>
      <p:pic>
        <p:nvPicPr>
          <p:cNvPr id="7" name="Picture 1" descr="group work logo.png">
            <a:extLst>
              <a:ext uri="{FF2B5EF4-FFF2-40B4-BE49-F238E27FC236}">
                <a16:creationId xmlns:a16="http://schemas.microsoft.com/office/drawing/2014/main" id="{2D8D2194-E335-4B79-B778-9014E35F8AE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34438" y="421575"/>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3965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52683" y="2097375"/>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rtl="1" fontAlgn="base"/>
            <a:r>
              <a:rPr lang="ar-SA" dirty="0">
                <a:latin typeface="Tahoma" panose="020B0604030504040204" pitchFamily="34" charset="0"/>
                <a:ea typeface="Tahoma" panose="020B0604030504040204" pitchFamily="34" charset="0"/>
                <a:cs typeface="Tahoma" panose="020B0604030504040204" pitchFamily="34" charset="0"/>
              </a:rPr>
              <a:t>المصادر العالمية في </a:t>
            </a:r>
            <a:r>
              <a:rPr lang="ar-SY" dirty="0">
                <a:latin typeface="Tahoma" panose="020B0604030504040204" pitchFamily="34" charset="0"/>
                <a:ea typeface="Tahoma" panose="020B0604030504040204" pitchFamily="34" charset="0"/>
                <a:cs typeface="Tahoma" panose="020B0604030504040204" pitchFamily="34" charset="0"/>
              </a:rPr>
              <a:t>إ</a:t>
            </a:r>
            <a:r>
              <a:rPr lang="ar-SA" dirty="0">
                <a:latin typeface="Tahoma" panose="020B0604030504040204" pitchFamily="34" charset="0"/>
                <a:ea typeface="Tahoma" panose="020B0604030504040204" pitchFamily="34" charset="0"/>
                <a:cs typeface="Tahoma" panose="020B0604030504040204" pitchFamily="34" charset="0"/>
              </a:rPr>
              <a:t>دارة المخيمات</a:t>
            </a:r>
            <a:endParaRPr lang="en-US" dirty="0">
              <a:latin typeface="Tahoma" panose="020B0604030504040204" pitchFamily="34" charset="0"/>
              <a:ea typeface="Tahoma" panose="020B0604030504040204" pitchFamily="34" charset="0"/>
              <a:cs typeface="Tahoma" panose="020B0604030504040204"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245299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7998772" y="4818809"/>
            <a:ext cx="1915115" cy="292100"/>
          </a:xfrm>
          <a:prstGeom prst="rect">
            <a:avLst/>
          </a:prstGeom>
        </p:spPr>
        <p:txBody>
          <a:bodyPr/>
          <a:lstStyle/>
          <a:p>
            <a:pPr marL="0" indent="0" algn="ctr">
              <a:buNone/>
            </a:pPr>
            <a:r>
              <a:rPr lang="en-US" sz="2800" b="1" dirty="0">
                <a:solidFill>
                  <a:schemeClr val="accent1"/>
                </a:solidFill>
                <a:latin typeface="Calibri" panose="020F0502020204030204" pitchFamily="34" charset="0"/>
                <a:cs typeface="Calibri" panose="020F0502020204030204" pitchFamily="34" charset="0"/>
              </a:rPr>
              <a:t>CCCMCAP</a:t>
            </a:r>
          </a:p>
        </p:txBody>
      </p:sp>
      <p:sp>
        <p:nvSpPr>
          <p:cNvPr id="17" name="Content Placeholder 4"/>
          <p:cNvSpPr>
            <a:spLocks noGrp="1"/>
          </p:cNvSpPr>
          <p:nvPr>
            <p:ph sz="quarter" idx="4294967295"/>
          </p:nvPr>
        </p:nvSpPr>
        <p:spPr>
          <a:xfrm>
            <a:off x="579455" y="4286167"/>
            <a:ext cx="2140460" cy="292100"/>
          </a:xfrm>
          <a:prstGeom prst="rect">
            <a:avLst/>
          </a:prstGeom>
        </p:spPr>
        <p:txBody>
          <a:bodyPr/>
          <a:lstStyle/>
          <a:p>
            <a:pPr marL="0" indent="0" algn="ctr">
              <a:buNone/>
            </a:pPr>
            <a:r>
              <a:rPr lang="en-US" sz="2800" b="1" dirty="0">
                <a:solidFill>
                  <a:schemeClr val="accent2"/>
                </a:solidFill>
                <a:latin typeface="Calibri" panose="020F0502020204030204" pitchFamily="34" charset="0"/>
                <a:cs typeface="Calibri" panose="020F0502020204030204" pitchFamily="34" charset="0"/>
              </a:rPr>
              <a:t>CCCM websites: </a:t>
            </a:r>
          </a:p>
          <a:p>
            <a:pPr marL="0" indent="0" algn="ctr">
              <a:buNone/>
            </a:pPr>
            <a:r>
              <a:rPr lang="ar-SY" sz="2600" b="1" dirty="0">
                <a:solidFill>
                  <a:schemeClr val="accent2"/>
                </a:solidFill>
                <a:latin typeface="Calibri" panose="020F0502020204030204" pitchFamily="34" charset="0"/>
                <a:cs typeface="Calibri" panose="020F0502020204030204" pitchFamily="34" charset="0"/>
              </a:rPr>
              <a:t>أدوات تعلم المعلومات</a:t>
            </a:r>
            <a:endParaRPr lang="en-US" sz="2600" b="1" dirty="0">
              <a:solidFill>
                <a:schemeClr val="accent2"/>
              </a:solidFill>
              <a:latin typeface="Calibri" panose="020F0502020204030204" pitchFamily="34" charset="0"/>
              <a:cs typeface="Calibri" panose="020F0502020204030204" pitchFamily="34" charset="0"/>
            </a:endParaRPr>
          </a:p>
        </p:txBody>
      </p:sp>
      <p:sp>
        <p:nvSpPr>
          <p:cNvPr id="19" name="Content Placeholder 4"/>
          <p:cNvSpPr>
            <a:spLocks noGrp="1"/>
          </p:cNvSpPr>
          <p:nvPr>
            <p:ph sz="quarter" idx="4294967295"/>
          </p:nvPr>
        </p:nvSpPr>
        <p:spPr>
          <a:xfrm>
            <a:off x="4558041" y="4446941"/>
            <a:ext cx="1915115" cy="292100"/>
          </a:xfrm>
          <a:prstGeom prst="rect">
            <a:avLst/>
          </a:prstGeom>
        </p:spPr>
        <p:txBody>
          <a:bodyPr/>
          <a:lstStyle/>
          <a:p>
            <a:pPr marL="0" indent="0" algn="ctr">
              <a:buNone/>
            </a:pPr>
            <a:r>
              <a:rPr lang="ar-SY" sz="2800" b="1" dirty="0">
                <a:solidFill>
                  <a:schemeClr val="accent3"/>
                </a:solidFill>
                <a:latin typeface="Calibri" panose="020F0502020204030204" pitchFamily="34" charset="0"/>
                <a:cs typeface="Calibri" panose="020F0502020204030204" pitchFamily="34" charset="0"/>
              </a:rPr>
              <a:t>فرق الإستجابة السريعة</a:t>
            </a:r>
            <a:endParaRPr lang="en-US" sz="2800" b="1" dirty="0">
              <a:solidFill>
                <a:schemeClr val="accent3"/>
              </a:solidFill>
              <a:latin typeface="Calibri" panose="020F0502020204030204" pitchFamily="34" charset="0"/>
              <a:cs typeface="Calibri" panose="020F0502020204030204" pitchFamily="34" charset="0"/>
            </a:endParaRPr>
          </a:p>
        </p:txBody>
      </p:sp>
      <p:sp>
        <p:nvSpPr>
          <p:cNvPr id="13" name="TextBox 12"/>
          <p:cNvSpPr txBox="1"/>
          <p:nvPr/>
        </p:nvSpPr>
        <p:spPr>
          <a:xfrm>
            <a:off x="9799983" y="7156174"/>
            <a:ext cx="914400" cy="914400"/>
          </a:xfrm>
          <a:prstGeom prst="rect">
            <a:avLst/>
          </a:prstGeom>
        </p:spPr>
        <p:txBody>
          <a:bodyPr vert="horz" wrap="none" lIns="91440" tIns="45720" rIns="91440" bIns="45720" rtlCol="0" anchor="ctr">
            <a:normAutofit/>
          </a:bodyPr>
          <a:lstStyle/>
          <a:p>
            <a:endParaRPr lang="es-ES_tradnl" dirty="0">
              <a:solidFill>
                <a:schemeClr val="accent5"/>
              </a:solidFill>
            </a:endParaRPr>
          </a:p>
        </p:txBody>
      </p:sp>
      <p:grpSp>
        <p:nvGrpSpPr>
          <p:cNvPr id="28" name="Group 27"/>
          <p:cNvGrpSpPr/>
          <p:nvPr/>
        </p:nvGrpSpPr>
        <p:grpSpPr>
          <a:xfrm>
            <a:off x="7434138" y="1008898"/>
            <a:ext cx="3044386" cy="2994481"/>
            <a:chOff x="161330" y="1700085"/>
            <a:chExt cx="2789587" cy="2840382"/>
          </a:xfrm>
        </p:grpSpPr>
        <p:sp>
          <p:nvSpPr>
            <p:cNvPr id="6" name="Freeform 5"/>
            <p:cNvSpPr/>
            <p:nvPr/>
          </p:nvSpPr>
          <p:spPr>
            <a:xfrm>
              <a:off x="161330" y="1700085"/>
              <a:ext cx="2789587" cy="2840382"/>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noFill/>
            <a:ln w="57150">
              <a:solidFill>
                <a:schemeClr val="accent1"/>
              </a:solidFill>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361030" tIns="309406" rIns="361030" bIns="309406" numCol="1" spcCol="1270" anchor="ctr" anchorCtr="0">
              <a:noAutofit/>
            </a:bodyPr>
            <a:lstStyle/>
            <a:p>
              <a:pPr algn="ctr" defTabSz="2192483">
                <a:lnSpc>
                  <a:spcPct val="90000"/>
                </a:lnSpc>
                <a:spcBef>
                  <a:spcPct val="0"/>
                </a:spcBef>
                <a:spcAft>
                  <a:spcPct val="35000"/>
                </a:spcAft>
              </a:pPr>
              <a:endParaRPr lang="en-US" sz="1800">
                <a:solidFill>
                  <a:srgbClr val="0070C0"/>
                </a:solidFill>
                <a:latin typeface="+mj-lt"/>
              </a:endParaRPr>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0103" y="2612086"/>
              <a:ext cx="2292039" cy="1016379"/>
            </a:xfrm>
            <a:prstGeom prst="rect">
              <a:avLst/>
            </a:prstGeom>
            <a:ln w="57150">
              <a:noFill/>
            </a:ln>
          </p:spPr>
        </p:pic>
      </p:grpSp>
      <p:grpSp>
        <p:nvGrpSpPr>
          <p:cNvPr id="32" name="Group 31"/>
          <p:cNvGrpSpPr/>
          <p:nvPr/>
        </p:nvGrpSpPr>
        <p:grpSpPr>
          <a:xfrm>
            <a:off x="3820799" y="987839"/>
            <a:ext cx="3022265" cy="2975489"/>
            <a:chOff x="7527620" y="1347944"/>
            <a:chExt cx="2854938" cy="2837324"/>
          </a:xfrm>
          <a:noFill/>
        </p:grpSpPr>
        <p:sp>
          <p:nvSpPr>
            <p:cNvPr id="8" name="Freeform 7"/>
            <p:cNvSpPr/>
            <p:nvPr/>
          </p:nvSpPr>
          <p:spPr>
            <a:xfrm>
              <a:off x="7527620" y="1347944"/>
              <a:ext cx="2854938" cy="2837324"/>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grpFill/>
            <a:ln w="57150">
              <a:solidFill>
                <a:schemeClr val="accent3"/>
              </a:solidFill>
            </a:ln>
          </p:spPr>
          <p:style>
            <a:lnRef idx="2">
              <a:schemeClr val="lt1">
                <a:hueOff val="0"/>
                <a:satOff val="0"/>
                <a:lumOff val="0"/>
                <a:alphaOff val="0"/>
              </a:schemeClr>
            </a:lnRef>
            <a:fillRef idx="1">
              <a:schemeClr val="accent1">
                <a:shade val="80000"/>
                <a:alpha val="50000"/>
                <a:hueOff val="204164"/>
                <a:satOff val="-2928"/>
                <a:lumOff val="17077"/>
                <a:alphaOff val="0"/>
              </a:schemeClr>
            </a:fillRef>
            <a:effectRef idx="0">
              <a:schemeClr val="accent1">
                <a:shade val="80000"/>
                <a:alpha val="50000"/>
                <a:hueOff val="204164"/>
                <a:satOff val="-2928"/>
                <a:lumOff val="17077"/>
                <a:alphaOff val="0"/>
              </a:schemeClr>
            </a:effectRef>
            <a:fontRef idx="minor">
              <a:schemeClr val="tx1"/>
            </a:fontRef>
          </p:style>
          <p:txBody>
            <a:bodyPr spcFirstLastPara="0" vert="horz" wrap="square" lIns="361030" tIns="309406" rIns="361030" bIns="309406" numCol="1" spcCol="1270" anchor="ctr" anchorCtr="0">
              <a:noAutofit/>
            </a:bodyPr>
            <a:lstStyle/>
            <a:p>
              <a:pPr algn="ctr" defTabSz="2192483">
                <a:lnSpc>
                  <a:spcPct val="90000"/>
                </a:lnSpc>
                <a:spcBef>
                  <a:spcPct val="0"/>
                </a:spcBef>
                <a:spcAft>
                  <a:spcPct val="35000"/>
                </a:spcAft>
              </a:pPr>
              <a:endParaRPr lang="en-US" sz="1800">
                <a:latin typeface="+mj-lt"/>
              </a:endParaRPr>
            </a:p>
          </p:txBody>
        </p:sp>
        <p:pic>
          <p:nvPicPr>
            <p:cNvPr id="31" name="Picture 30"/>
            <p:cNvPicPr>
              <a:picLocks noChangeAspect="1"/>
            </p:cNvPicPr>
            <p:nvPr/>
          </p:nvPicPr>
          <p:blipFill>
            <a:blip r:embed="rId4"/>
            <a:stretch>
              <a:fillRect/>
            </a:stretch>
          </p:blipFill>
          <p:spPr>
            <a:xfrm>
              <a:off x="8024752" y="2098888"/>
              <a:ext cx="1860674" cy="1393709"/>
            </a:xfrm>
            <a:prstGeom prst="rect">
              <a:avLst/>
            </a:prstGeom>
            <a:grpFill/>
            <a:ln>
              <a:noFill/>
            </a:ln>
          </p:spPr>
        </p:pic>
      </p:grpSp>
      <p:grpSp>
        <p:nvGrpSpPr>
          <p:cNvPr id="4" name="Group 3"/>
          <p:cNvGrpSpPr/>
          <p:nvPr/>
        </p:nvGrpSpPr>
        <p:grpSpPr>
          <a:xfrm>
            <a:off x="338629" y="973068"/>
            <a:ext cx="2949558" cy="2890796"/>
            <a:chOff x="345888" y="1650364"/>
            <a:chExt cx="2949558" cy="2890796"/>
          </a:xfrm>
        </p:grpSpPr>
        <p:sp>
          <p:nvSpPr>
            <p:cNvPr id="7" name="Freeform 6"/>
            <p:cNvSpPr/>
            <p:nvPr/>
          </p:nvSpPr>
          <p:spPr>
            <a:xfrm>
              <a:off x="345888" y="1650364"/>
              <a:ext cx="2949558" cy="2890796"/>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noFill/>
            <a:ln w="57150">
              <a:solidFill>
                <a:schemeClr val="tx1">
                  <a:lumMod val="65000"/>
                  <a:lumOff val="35000"/>
                </a:schemeClr>
              </a:solidFill>
            </a:ln>
          </p:spPr>
          <p:style>
            <a:lnRef idx="2">
              <a:schemeClr val="lt1">
                <a:hueOff val="0"/>
                <a:satOff val="0"/>
                <a:lumOff val="0"/>
                <a:alphaOff val="0"/>
              </a:schemeClr>
            </a:lnRef>
            <a:fillRef idx="1">
              <a:schemeClr val="accent1">
                <a:shade val="80000"/>
                <a:alpha val="50000"/>
                <a:hueOff val="102082"/>
                <a:satOff val="-1464"/>
                <a:lumOff val="8538"/>
                <a:alphaOff val="0"/>
              </a:schemeClr>
            </a:fillRef>
            <a:effectRef idx="0">
              <a:schemeClr val="accent1">
                <a:shade val="80000"/>
                <a:alpha val="50000"/>
                <a:hueOff val="102082"/>
                <a:satOff val="-1464"/>
                <a:lumOff val="8538"/>
                <a:alphaOff val="0"/>
              </a:schemeClr>
            </a:effectRef>
            <a:fontRef idx="minor">
              <a:schemeClr val="tx1"/>
            </a:fontRef>
          </p:style>
          <p:txBody>
            <a:bodyPr spcFirstLastPara="0" vert="horz" wrap="square" lIns="361030" tIns="309406" rIns="361030" bIns="309406" numCol="1" spcCol="1270" anchor="ctr" anchorCtr="0">
              <a:noAutofit/>
            </a:bodyPr>
            <a:lstStyle/>
            <a:p>
              <a:pPr algn="ctr" defTabSz="2192483">
                <a:lnSpc>
                  <a:spcPct val="90000"/>
                </a:lnSpc>
                <a:spcBef>
                  <a:spcPct val="0"/>
                </a:spcBef>
                <a:spcAft>
                  <a:spcPct val="35000"/>
                </a:spcAft>
              </a:pPr>
              <a:endParaRPr lang="en-US" sz="1800" dirty="0">
                <a:latin typeface="+mj-lt"/>
              </a:endParaRPr>
            </a:p>
          </p:txBody>
        </p:sp>
        <p:pic>
          <p:nvPicPr>
            <p:cNvPr id="16" name="Picture 15"/>
            <p:cNvPicPr>
              <a:picLocks noChangeAspect="1"/>
            </p:cNvPicPr>
            <p:nvPr/>
          </p:nvPicPr>
          <p:blipFill>
            <a:blip r:embed="rId5"/>
            <a:stretch>
              <a:fillRect/>
            </a:stretch>
          </p:blipFill>
          <p:spPr>
            <a:xfrm>
              <a:off x="953418" y="2364767"/>
              <a:ext cx="1782192" cy="1434298"/>
            </a:xfrm>
            <a:prstGeom prst="rect">
              <a:avLst/>
            </a:prstGeom>
          </p:spPr>
        </p:pic>
      </p:grpSp>
    </p:spTree>
    <p:extLst>
      <p:ext uri="{BB962C8B-B14F-4D97-AF65-F5344CB8AC3E}">
        <p14:creationId xmlns:p14="http://schemas.microsoft.com/office/powerpoint/2010/main" val="1809779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594" y="3565758"/>
            <a:ext cx="2779838" cy="2625193"/>
          </a:xfrm>
          <a:prstGeom prst="rect">
            <a:avLst/>
          </a:prstGeom>
          <a:effectLst/>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61175" y="3550858"/>
            <a:ext cx="2277184" cy="2625193"/>
          </a:xfrm>
          <a:prstGeom prst="rect">
            <a:avLst/>
          </a:prstGeom>
          <a:effectLst/>
        </p:spPr>
      </p:pic>
      <p:pic>
        <p:nvPicPr>
          <p:cNvPr id="4"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977102" y="3565758"/>
            <a:ext cx="3161495" cy="2610293"/>
          </a:xfrm>
          <a:prstGeom prst="rect">
            <a:avLst/>
          </a:prstGeom>
          <a:effectLst/>
        </p:spPr>
      </p:pic>
      <p:sp>
        <p:nvSpPr>
          <p:cNvPr id="5" name="TextBox 4"/>
          <p:cNvSpPr txBox="1"/>
          <p:nvPr/>
        </p:nvSpPr>
        <p:spPr>
          <a:xfrm>
            <a:off x="642594" y="2988967"/>
            <a:ext cx="2779838" cy="379895"/>
          </a:xfrm>
          <a:prstGeom prst="rect">
            <a:avLst/>
          </a:prstGeom>
        </p:spPr>
        <p:txBody>
          <a:bodyPr vert="horz" wrap="square" lIns="91440" tIns="45720" rIns="91440" bIns="45720" rtlCol="0" anchor="ctr">
            <a:noAutofit/>
          </a:bodyPr>
          <a:lstStyle/>
          <a:p>
            <a:pPr algn="ctr"/>
            <a:r>
              <a:rPr lang="es-ES_tradnl" sz="2400" dirty="0" err="1">
                <a:solidFill>
                  <a:srgbClr val="545456"/>
                </a:solidFill>
                <a:latin typeface="Calibri" panose="020F0502020204030204" pitchFamily="34" charset="0"/>
                <a:cs typeface="Calibri" panose="020F0502020204030204" pitchFamily="34" charset="0"/>
              </a:rPr>
              <a:t>www.cmtoolkit.org</a:t>
            </a:r>
            <a:r>
              <a:rPr lang="es-ES_tradnl" sz="2400" dirty="0">
                <a:solidFill>
                  <a:srgbClr val="545456"/>
                </a:solidFill>
                <a:latin typeface="Calibri" panose="020F0502020204030204" pitchFamily="34" charset="0"/>
                <a:cs typeface="Calibri" panose="020F0502020204030204" pitchFamily="34" charset="0"/>
              </a:rPr>
              <a:t> </a:t>
            </a:r>
          </a:p>
        </p:txBody>
      </p:sp>
      <p:sp>
        <p:nvSpPr>
          <p:cNvPr id="6" name="TextBox 5"/>
          <p:cNvSpPr txBox="1"/>
          <p:nvPr/>
        </p:nvSpPr>
        <p:spPr>
          <a:xfrm>
            <a:off x="6914795" y="2988966"/>
            <a:ext cx="3134424" cy="379895"/>
          </a:xfrm>
          <a:prstGeom prst="rect">
            <a:avLst/>
          </a:prstGeom>
        </p:spPr>
        <p:txBody>
          <a:bodyPr vert="horz" wrap="square" lIns="91440" tIns="45720" rIns="91440" bIns="45720" rtlCol="0" anchor="ctr">
            <a:noAutofit/>
          </a:bodyPr>
          <a:lstStyle/>
          <a:p>
            <a:pPr algn="ctr"/>
            <a:r>
              <a:rPr lang="es-ES_tradnl" sz="2400" dirty="0" err="1">
                <a:solidFill>
                  <a:srgbClr val="545456"/>
                </a:solidFill>
                <a:latin typeface="Calibri" panose="020F0502020204030204" pitchFamily="34" charset="0"/>
                <a:cs typeface="Calibri" panose="020F0502020204030204" pitchFamily="34" charset="0"/>
              </a:rPr>
              <a:t>www.cccmlearning.org</a:t>
            </a:r>
            <a:r>
              <a:rPr lang="es-ES_tradnl" sz="2400" dirty="0">
                <a:solidFill>
                  <a:srgbClr val="545456"/>
                </a:solidFill>
                <a:latin typeface="Calibri" panose="020F0502020204030204" pitchFamily="34" charset="0"/>
                <a:cs typeface="Calibri" panose="020F0502020204030204" pitchFamily="34" charset="0"/>
              </a:rPr>
              <a:t> </a:t>
            </a:r>
          </a:p>
        </p:txBody>
      </p:sp>
      <p:sp>
        <p:nvSpPr>
          <p:cNvPr id="7" name="TextBox 6"/>
          <p:cNvSpPr txBox="1"/>
          <p:nvPr/>
        </p:nvSpPr>
        <p:spPr>
          <a:xfrm>
            <a:off x="3848445" y="2988967"/>
            <a:ext cx="2857418" cy="379895"/>
          </a:xfrm>
          <a:prstGeom prst="rect">
            <a:avLst/>
          </a:prstGeom>
        </p:spPr>
        <p:txBody>
          <a:bodyPr vert="horz" wrap="square" lIns="91440" tIns="45720" rIns="91440" bIns="45720" rtlCol="0" anchor="ctr">
            <a:noAutofit/>
          </a:bodyPr>
          <a:lstStyle/>
          <a:p>
            <a:r>
              <a:rPr lang="es-ES_tradnl" sz="2400" dirty="0">
                <a:solidFill>
                  <a:srgbClr val="545456"/>
                </a:solidFill>
                <a:latin typeface="Calibri" panose="020F0502020204030204" pitchFamily="34" charset="0"/>
                <a:cs typeface="Calibri" panose="020F0502020204030204" pitchFamily="34" charset="0"/>
              </a:rPr>
              <a:t>www.cccmcluster.org </a:t>
            </a:r>
          </a:p>
        </p:txBody>
      </p:sp>
      <p:grpSp>
        <p:nvGrpSpPr>
          <p:cNvPr id="11" name="Group 10"/>
          <p:cNvGrpSpPr/>
          <p:nvPr/>
        </p:nvGrpSpPr>
        <p:grpSpPr>
          <a:xfrm>
            <a:off x="4308806" y="534051"/>
            <a:ext cx="2074200" cy="2032877"/>
            <a:chOff x="345888" y="1650364"/>
            <a:chExt cx="2949558" cy="2890796"/>
          </a:xfrm>
        </p:grpSpPr>
        <p:sp>
          <p:nvSpPr>
            <p:cNvPr id="12" name="Freeform 11"/>
            <p:cNvSpPr/>
            <p:nvPr/>
          </p:nvSpPr>
          <p:spPr>
            <a:xfrm>
              <a:off x="345888" y="1650364"/>
              <a:ext cx="2949558" cy="2890796"/>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noFill/>
            <a:ln w="57150">
              <a:solidFill>
                <a:schemeClr val="tx1">
                  <a:lumMod val="65000"/>
                  <a:lumOff val="35000"/>
                </a:schemeClr>
              </a:solidFill>
            </a:ln>
          </p:spPr>
          <p:style>
            <a:lnRef idx="2">
              <a:schemeClr val="lt1">
                <a:hueOff val="0"/>
                <a:satOff val="0"/>
                <a:lumOff val="0"/>
                <a:alphaOff val="0"/>
              </a:schemeClr>
            </a:lnRef>
            <a:fillRef idx="1">
              <a:schemeClr val="accent1">
                <a:shade val="80000"/>
                <a:alpha val="50000"/>
                <a:hueOff val="102082"/>
                <a:satOff val="-1464"/>
                <a:lumOff val="8538"/>
                <a:alphaOff val="0"/>
              </a:schemeClr>
            </a:fillRef>
            <a:effectRef idx="0">
              <a:schemeClr val="accent1">
                <a:shade val="80000"/>
                <a:alpha val="50000"/>
                <a:hueOff val="102082"/>
                <a:satOff val="-1464"/>
                <a:lumOff val="8538"/>
                <a:alphaOff val="0"/>
              </a:schemeClr>
            </a:effectRef>
            <a:fontRef idx="minor">
              <a:schemeClr val="tx1"/>
            </a:fontRef>
          </p:style>
          <p:txBody>
            <a:bodyPr spcFirstLastPara="0" vert="horz" wrap="square" lIns="361030" tIns="309406" rIns="361030" bIns="309406" numCol="1" spcCol="1270" anchor="ctr" anchorCtr="0">
              <a:noAutofit/>
            </a:bodyPr>
            <a:lstStyle/>
            <a:p>
              <a:pPr algn="ctr" defTabSz="2192483">
                <a:lnSpc>
                  <a:spcPct val="90000"/>
                </a:lnSpc>
                <a:spcBef>
                  <a:spcPct val="0"/>
                </a:spcBef>
                <a:spcAft>
                  <a:spcPct val="35000"/>
                </a:spcAft>
              </a:pPr>
              <a:endParaRPr lang="en-US" sz="1800" dirty="0">
                <a:latin typeface="+mj-lt"/>
              </a:endParaRPr>
            </a:p>
          </p:txBody>
        </p:sp>
        <p:pic>
          <p:nvPicPr>
            <p:cNvPr id="13" name="Picture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3418" y="2364767"/>
              <a:ext cx="1782192" cy="1434298"/>
            </a:xfrm>
            <a:prstGeom prst="rect">
              <a:avLst/>
            </a:prstGeom>
          </p:spPr>
        </p:pic>
      </p:grpSp>
    </p:spTree>
    <p:extLst>
      <p:ext uri="{BB962C8B-B14F-4D97-AF65-F5344CB8AC3E}">
        <p14:creationId xmlns:p14="http://schemas.microsoft.com/office/powerpoint/2010/main" val="1533526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ar-SY" dirty="0">
                <a:latin typeface="Tahoma" panose="020B0604030504040204" pitchFamily="34" charset="0"/>
                <a:ea typeface="Tahoma" panose="020B0604030504040204" pitchFamily="34" charset="0"/>
                <a:cs typeface="Tahoma" panose="020B0604030504040204" pitchFamily="34" charset="0"/>
              </a:rPr>
              <a:t>الأسئلة</a:t>
            </a:r>
            <a:endParaRPr lang="es-ES_tradnl"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05159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0" y="0"/>
            <a:ext cx="10691813" cy="7559675"/>
          </a:xfrm>
        </p:spPr>
      </p:pic>
      <p:sp>
        <p:nvSpPr>
          <p:cNvPr id="4" name="Title 1">
            <a:extLst>
              <a:ext uri="{FF2B5EF4-FFF2-40B4-BE49-F238E27FC236}">
                <a16:creationId xmlns:a16="http://schemas.microsoft.com/office/drawing/2014/main" id="{D71E9783-8E77-439D-90FA-C61FCD24363C}"/>
              </a:ext>
            </a:extLst>
          </p:cNvPr>
          <p:cNvSpPr txBox="1">
            <a:spLocks/>
          </p:cNvSpPr>
          <p:nvPr/>
        </p:nvSpPr>
        <p:spPr>
          <a:xfrm>
            <a:off x="-1" y="446067"/>
            <a:ext cx="10691813"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endParaRPr lang="en-GB" b="1" dirty="0">
              <a:solidFill>
                <a:srgbClr val="2A87C8"/>
              </a:solidFill>
              <a:latin typeface="Calibri" panose="020F0502020204030204" pitchFamily="34" charset="0"/>
            </a:endParaRPr>
          </a:p>
        </p:txBody>
      </p:sp>
      <p:sp>
        <p:nvSpPr>
          <p:cNvPr id="2" name="Title 1"/>
          <p:cNvSpPr>
            <a:spLocks noGrp="1"/>
          </p:cNvSpPr>
          <p:nvPr>
            <p:ph type="title"/>
          </p:nvPr>
        </p:nvSpPr>
        <p:spPr/>
        <p:txBody>
          <a:bodyPr/>
          <a:lstStyle/>
          <a:p>
            <a:pPr rtl="1"/>
            <a:r>
              <a:rPr lang="ar-SY" b="1" dirty="0">
                <a:latin typeface="Calibri" panose="020F0502020204030204" pitchFamily="34" charset="0"/>
                <a:cs typeface="Calibri" panose="020F0502020204030204" pitchFamily="34" charset="0"/>
              </a:rPr>
              <a:t>اسم الموقع</a:t>
            </a:r>
            <a:endParaRPr lang="en-GB" b="1"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3734D71-E26D-4295-958D-3FC45E4FE58C}"/>
              </a:ext>
            </a:extLst>
          </p:cNvPr>
          <p:cNvSpPr txBox="1"/>
          <p:nvPr/>
        </p:nvSpPr>
        <p:spPr>
          <a:xfrm rot="18849579">
            <a:off x="5684401" y="4048215"/>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قم بتحديث اسم الموقع واستخدم صورة محلية في هذه الشريحة</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738160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637692"/>
            <a:ext cx="7128793" cy="89940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Y" sz="4800" dirty="0">
                <a:solidFill>
                  <a:srgbClr val="545456"/>
                </a:solidFill>
                <a:latin typeface="Tahoma" panose="020B0604030504040204" pitchFamily="34" charset="0"/>
                <a:ea typeface="Tahoma" panose="020B0604030504040204" pitchFamily="34" charset="0"/>
                <a:cs typeface="Tahoma" panose="020B0604030504040204" pitchFamily="34" charset="0"/>
              </a:rPr>
              <a:t>التوقعات</a:t>
            </a:r>
            <a:endParaRPr lang="en-GB" sz="4800" dirty="0">
              <a:solidFill>
                <a:srgbClr val="545456"/>
              </a:solidFill>
              <a:latin typeface="Tahoma" panose="020B0604030504040204" pitchFamily="34" charset="0"/>
              <a:ea typeface="Tahoma" panose="020B0604030504040204" pitchFamily="34" charset="0"/>
              <a:cs typeface="Tahoma" panose="020B0604030504040204"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59625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99F0B86-B665-481D-A079-FC90BD67E2B6}"/>
              </a:ext>
            </a:extLst>
          </p:cNvPr>
          <p:cNvPicPr>
            <a:picLocks noGrp="1" noChangeAspect="1"/>
          </p:cNvPicPr>
          <p:nvPr>
            <p:ph idx="1"/>
          </p:nvPr>
        </p:nvPicPr>
        <p:blipFill>
          <a:blip r:embed="rId3"/>
          <a:stretch>
            <a:fillRect/>
          </a:stretch>
        </p:blipFill>
        <p:spPr>
          <a:xfrm>
            <a:off x="2752254" y="2016059"/>
            <a:ext cx="4960624" cy="3527555"/>
          </a:xfrm>
          <a:prstGeom prst="rect">
            <a:avLst/>
          </a:prstGeom>
        </p:spPr>
      </p:pic>
      <p:sp>
        <p:nvSpPr>
          <p:cNvPr id="2" name="TextBox 1"/>
          <p:cNvSpPr txBox="1"/>
          <p:nvPr/>
        </p:nvSpPr>
        <p:spPr>
          <a:xfrm>
            <a:off x="2912274" y="1714500"/>
            <a:ext cx="1751166" cy="1188720"/>
          </a:xfrm>
          <a:prstGeom prst="rect">
            <a:avLst/>
          </a:prstGeom>
          <a:solidFill>
            <a:schemeClr val="bg1"/>
          </a:solidFill>
        </p:spPr>
        <p:txBody>
          <a:bodyPr vert="horz" wrap="square" lIns="91440" tIns="45720" rIns="91440" bIns="45720" rtlCol="0" anchor="ctr">
            <a:normAutofit/>
          </a:bodyPr>
          <a:lstStyle/>
          <a:p>
            <a:r>
              <a:rPr lang="ar-SY" sz="4400" dirty="0">
                <a:latin typeface="Segoe UI Light" panose="020B0502040204020203" pitchFamily="34" charset="0"/>
              </a:rPr>
              <a:t>التوقعات</a:t>
            </a:r>
            <a:endParaRPr lang="en-US" sz="4400" dirty="0">
              <a:latin typeface="Segoe UI Light" panose="020B0502040204020203" pitchFamily="34" charset="0"/>
            </a:endParaRPr>
          </a:p>
        </p:txBody>
      </p:sp>
      <p:sp>
        <p:nvSpPr>
          <p:cNvPr id="3" name="TextBox 2"/>
          <p:cNvSpPr txBox="1"/>
          <p:nvPr/>
        </p:nvSpPr>
        <p:spPr>
          <a:xfrm>
            <a:off x="5806440" y="2016059"/>
            <a:ext cx="1531620" cy="868680"/>
          </a:xfrm>
          <a:prstGeom prst="rect">
            <a:avLst/>
          </a:prstGeom>
          <a:solidFill>
            <a:schemeClr val="bg1"/>
          </a:solidFill>
        </p:spPr>
        <p:txBody>
          <a:bodyPr vert="horz" wrap="square" lIns="91440" tIns="45720" rIns="91440" bIns="45720" rtlCol="0" anchor="ctr">
            <a:normAutofit/>
          </a:bodyPr>
          <a:lstStyle/>
          <a:p>
            <a:r>
              <a:rPr lang="ar-SY" sz="4400" dirty="0">
                <a:latin typeface="Segoe UI Light" panose="020B0502040204020203" pitchFamily="34" charset="0"/>
              </a:rPr>
              <a:t>الواقع</a:t>
            </a:r>
            <a:endParaRPr lang="en-US" sz="2400" dirty="0">
              <a:latin typeface="Segoe UI Light" panose="020B0502040204020203" pitchFamily="34" charset="0"/>
            </a:endParaRPr>
          </a:p>
        </p:txBody>
      </p:sp>
    </p:spTree>
    <p:extLst>
      <p:ext uri="{BB962C8B-B14F-4D97-AF65-F5344CB8AC3E}">
        <p14:creationId xmlns:p14="http://schemas.microsoft.com/office/powerpoint/2010/main" val="2504477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B385A1A-AC6F-46A3-8CB8-EEE4E3FAAE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02" y="0"/>
            <a:ext cx="11342282"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1159724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B385A1A-AC6F-46A3-8CB8-EEE4E3FAAEE3}"/>
              </a:ext>
            </a:extLst>
          </p:cNvPr>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tretch>
            <a:fillRect/>
          </a:stretch>
        </p:blipFill>
        <p:spPr>
          <a:xfrm>
            <a:off x="-60160" y="0"/>
            <a:ext cx="11342282" cy="7559675"/>
          </a:xfrm>
          <a:prstGeom prst="rect">
            <a:avLst/>
          </a:prstGeom>
        </p:spPr>
      </p:pic>
      <p:sp>
        <p:nvSpPr>
          <p:cNvPr id="3" name="Content Placeholder 2"/>
          <p:cNvSpPr>
            <a:spLocks noGrp="1"/>
          </p:cNvSpPr>
          <p:nvPr>
            <p:ph idx="1"/>
          </p:nvPr>
        </p:nvSpPr>
        <p:spPr>
          <a:xfrm>
            <a:off x="520699" y="1422400"/>
            <a:ext cx="9650413" cy="3758877"/>
          </a:xfrm>
        </p:spPr>
        <p:txBody>
          <a:bodyPr anchor="ctr" anchorCtr="0"/>
          <a:lstStyle/>
          <a:p>
            <a:pPr marL="0" indent="0" algn="r" rtl="1">
              <a:buNone/>
            </a:pPr>
            <a:r>
              <a:rPr lang="ar-SY" sz="3600" dirty="0">
                <a:latin typeface="Calibri" panose="020F0502020204030204" pitchFamily="34" charset="0"/>
              </a:rPr>
              <a:t>التفكير في توقعاتك عن التدريب أمر هام للتأكد من أنها واقعية ويمكن تحقيقها</a:t>
            </a:r>
            <a:endParaRPr lang="en-US" sz="3600" dirty="0">
              <a:latin typeface="Calibri" panose="020F0502020204030204" pitchFamily="34" charset="0"/>
            </a:endParaRP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2936571905"/>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637692"/>
            <a:ext cx="7128793" cy="89940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Y" dirty="0">
                <a:solidFill>
                  <a:srgbClr val="545456"/>
                </a:solidFill>
                <a:latin typeface="Tahoma" panose="020B0604030504040204" pitchFamily="34" charset="0"/>
                <a:ea typeface="Tahoma" panose="020B0604030504040204" pitchFamily="34" charset="0"/>
                <a:cs typeface="Tahoma" panose="020B0604030504040204" pitchFamily="34" charset="0"/>
              </a:rPr>
              <a:t>الهدف من الدورة التدريبية</a:t>
            </a:r>
            <a:endParaRPr lang="en-GB" dirty="0">
              <a:solidFill>
                <a:srgbClr val="545456"/>
              </a:solidFill>
              <a:latin typeface="Tahoma" panose="020B0604030504040204" pitchFamily="34" charset="0"/>
              <a:ea typeface="Tahoma" panose="020B0604030504040204" pitchFamily="34" charset="0"/>
              <a:cs typeface="Tahoma" panose="020B0604030504040204"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440042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1A4B53-CB63-4873-BAFC-3FD81C4FC2E8}"/>
              </a:ext>
            </a:extLst>
          </p:cNvPr>
          <p:cNvPicPr>
            <a:picLocks noChangeAspect="1"/>
          </p:cNvPicPr>
          <p:nvPr/>
        </p:nvPicPr>
        <p:blipFill>
          <a:blip r:embed="rId3"/>
          <a:stretch>
            <a:fillRect/>
          </a:stretch>
        </p:blipFill>
        <p:spPr>
          <a:xfrm>
            <a:off x="3144039" y="591446"/>
            <a:ext cx="4581468" cy="6195743"/>
          </a:xfrm>
          <a:prstGeom prst="rect">
            <a:avLst/>
          </a:prstGeom>
        </p:spPr>
      </p:pic>
    </p:spTree>
    <p:extLst>
      <p:ext uri="{BB962C8B-B14F-4D97-AF65-F5344CB8AC3E}">
        <p14:creationId xmlns:p14="http://schemas.microsoft.com/office/powerpoint/2010/main" val="104812179"/>
      </p:ext>
    </p:extLst>
  </p:cSld>
  <p:clrMapOvr>
    <a:masterClrMapping/>
  </p:clrMapOvr>
</p:sld>
</file>

<file path=ppt/theme/theme1.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11" ma:contentTypeDescription="Create a new document." ma:contentTypeScope="" ma:versionID="2ef782eddbab00ccf93dbf903bc501e4">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7c26a57195524376ee1e0a67bd2b6c5d"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omments xmlns="4d2685e0-3ec3-4526-a337-bc02c6b3961c" xsi:nil="true"/>
  </documentManagement>
</p:properties>
</file>

<file path=customXml/itemProps1.xml><?xml version="1.0" encoding="utf-8"?>
<ds:datastoreItem xmlns:ds="http://schemas.openxmlformats.org/officeDocument/2006/customXml" ds:itemID="{3FEC7248-3B49-4473-B3BD-7EBA4375148F}">
  <ds:schemaRefs>
    <ds:schemaRef ds:uri="http://schemas.microsoft.com/sharepoint/v3/contenttype/forms"/>
  </ds:schemaRefs>
</ds:datastoreItem>
</file>

<file path=customXml/itemProps2.xml><?xml version="1.0" encoding="utf-8"?>
<ds:datastoreItem xmlns:ds="http://schemas.openxmlformats.org/officeDocument/2006/customXml" ds:itemID="{04F3EF4B-2EF6-4D86-B4CE-7F98FB15F2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2685e0-3ec3-4526-a337-bc02c6b3961c"/>
    <ds:schemaRef ds:uri="72eb3475-e0f4-42fd-ab5c-abe08d673c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796D2C-8AD6-466B-B536-85715ED1CD39}">
  <ds:schemaRefs>
    <ds:schemaRef ds:uri="4d2685e0-3ec3-4526-a337-bc02c6b3961c"/>
    <ds:schemaRef ds:uri="http://purl.org/dc/dcmitype/"/>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72eb3475-e0f4-42fd-ab5c-abe08d673cdb"/>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5427</TotalTime>
  <Words>1395</Words>
  <Application>Microsoft Office PowerPoint</Application>
  <PresentationFormat>Custom</PresentationFormat>
  <Paragraphs>169</Paragraphs>
  <Slides>28</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Segoe UI Light</vt:lpstr>
      <vt:lpstr>Tahoma</vt:lpstr>
      <vt:lpstr>Trebuchet MS</vt:lpstr>
      <vt:lpstr>1_CCCM - Titles</vt:lpstr>
      <vt:lpstr>مقدمة إلى الدورة التدريبية</vt:lpstr>
      <vt:lpstr>مرحباً</vt:lpstr>
      <vt:lpstr>اسم الموقع</vt:lpstr>
      <vt:lpstr>PowerPoint Presentation</vt:lpstr>
      <vt:lpstr>PowerPoint Presentation</vt:lpstr>
      <vt:lpstr>الرسالة الرئيسية</vt:lpstr>
      <vt:lpstr>الرسالة الرئيسية</vt:lpstr>
      <vt:lpstr>PowerPoint Presentation</vt:lpstr>
      <vt:lpstr>PowerPoint Presentation</vt:lpstr>
      <vt:lpstr>الرسالة الرئيسية</vt:lpstr>
      <vt:lpstr>الرسالة الرئيسة</vt:lpstr>
      <vt:lpstr>  الهدف من تدريب CCCM</vt:lpstr>
      <vt:lpstr>أهداف تدريب CCCM</vt:lpstr>
      <vt:lpstr>حول إدارة المخيم</vt:lpstr>
      <vt:lpstr>الرسالة الرئيسية</vt:lpstr>
      <vt:lpstr>الرسالة الرئيسية</vt:lpstr>
      <vt:lpstr>الجدول الزمني لورشة العمل</vt:lpstr>
      <vt:lpstr>شمول مراعاة العنف GBV في CCCM: معلومات أساسية</vt:lpstr>
      <vt:lpstr>الرسالة الرئيسية</vt:lpstr>
      <vt:lpstr>الرسالة الرئيسية</vt:lpstr>
      <vt:lpstr>PowerPoint Presentation</vt:lpstr>
      <vt:lpstr>قواعد سلوك المجموعة</vt:lpstr>
      <vt:lpstr>PowerPoint Presentation</vt:lpstr>
      <vt:lpstr>PowerPoint Presentation</vt:lpstr>
      <vt:lpstr>PowerPoint Presentation</vt:lpstr>
      <vt:lpstr>PowerPoint Presentation</vt:lpstr>
      <vt:lpstr>PowerPoint Presentation</vt:lpstr>
      <vt:lpstr>الأسئلة</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Library</dc:title>
  <dc:creator>NATALIA PASCUAL</dc:creator>
  <cp:lastModifiedBy>MACHMOUCHI Sara</cp:lastModifiedBy>
  <cp:revision>134</cp:revision>
  <dcterms:created xsi:type="dcterms:W3CDTF">1601-01-01T00:00:00Z</dcterms:created>
  <dcterms:modified xsi:type="dcterms:W3CDTF">2019-12-24T07:53:22Z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0x0101002311F0AB4D861F4989F82902B990608D</vt:lpwstr>
  </property>
  <property fmtid="{D5CDD505-2E9C-101B-9397-08002B2CF9AE}" pid="3" name="AuthorIds_UIVersion_512">
    <vt:lpwstr>12</vt:lpwstr>
  </property>
  <property fmtid="{D5CDD505-2E9C-101B-9397-08002B2CF9AE}" pid="4" name="AuthorIds_UIVersion_1536">
    <vt:lpwstr>6</vt:lpwstr>
  </property>
  <property fmtid="{D5CDD505-2E9C-101B-9397-08002B2CF9AE}" pid="5" name="AuthorIds_UIVersion_2560">
    <vt:lpwstr>6</vt:lpwstr>
  </property>
  <property fmtid="{D5CDD505-2E9C-101B-9397-08002B2CF9AE}" pid="6" name="AuthorIds_UIVersion_3072">
    <vt:lpwstr>6</vt:lpwstr>
  </property>
</Properties>
</file>