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7559675" cx="10691800"/>
  <p:notesSz cx="6797675" cy="987265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1">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1" orient="horz"/>
        <p:guide pos="336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534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534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377318"/>
            <a:ext cx="2945659" cy="49534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10: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p1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1: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1: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p1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1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1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p1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3: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Citation d'Albert Einstein : </a:t>
            </a:r>
            <a:r>
              <a:rPr lang="en-GB" sz="1200">
                <a:solidFill>
                  <a:srgbClr val="545456"/>
                </a:solidFill>
              </a:rPr>
              <a:t>« Si j'avais une heure pour résoudre un problème et que ma vie en dépendait, je passerais les cinquante-cinq premières minutes à chercher la meilleure question à me poser car, dès que je l'aurais trouvée, je pourrais résoudre le problème en moins de cinq minutes. »</a:t>
            </a:r>
            <a:r>
              <a:rPr lang="en-GB"/>
              <a:t> </a:t>
            </a:r>
            <a:endParaRPr sz="1200">
              <a:solidFill>
                <a:srgbClr val="545456"/>
              </a:solidFill>
            </a:endParaRPr>
          </a:p>
          <a:p>
            <a:pPr indent="0" lvl="0" marL="0" rtl="0" algn="l">
              <a:spcBef>
                <a:spcPts val="0"/>
              </a:spcBef>
              <a:spcAft>
                <a:spcPts val="0"/>
              </a:spcAft>
              <a:buNone/>
            </a:pPr>
            <a:r>
              <a:t/>
            </a:r>
            <a:endParaRPr/>
          </a:p>
        </p:txBody>
      </p:sp>
      <p:sp>
        <p:nvSpPr>
          <p:cNvPr id="195" name="Google Shape;195;p13: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p14: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1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p15: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15: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5: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Google Shape;246;p16: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16: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6: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p17: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17: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Ce qu'il faut faire : </a:t>
            </a:r>
            <a:endParaRPr/>
          </a:p>
          <a:p>
            <a:pPr indent="0" lvl="0" marL="0" rtl="0" algn="l">
              <a:spcBef>
                <a:spcPts val="0"/>
              </a:spcBef>
              <a:spcAft>
                <a:spcPts val="0"/>
              </a:spcAft>
              <a:buNone/>
            </a:pPr>
            <a:r>
              <a:rPr lang="en-GB"/>
              <a:t>S'assurer de la sûreté et la sécurité : « vous sentez-vous en sécurité ici pour parler ou préférez-vous aller dans une autre endroit ? »</a:t>
            </a:r>
            <a:endParaRPr/>
          </a:p>
          <a:p>
            <a:pPr indent="0" lvl="0" marL="0" rtl="0" algn="l">
              <a:spcBef>
                <a:spcPts val="0"/>
              </a:spcBef>
              <a:spcAft>
                <a:spcPts val="0"/>
              </a:spcAft>
              <a:buNone/>
            </a:pPr>
            <a:r>
              <a:rPr lang="en-GB"/>
              <a:t>Faire preuve de respect : « voulez-vous me parler ? Ou bien votre sœur préfère le faire ? »</a:t>
            </a:r>
            <a:endParaRPr/>
          </a:p>
          <a:p>
            <a:pPr indent="0" lvl="0" marL="0" rtl="0" algn="l">
              <a:spcBef>
                <a:spcPts val="0"/>
              </a:spcBef>
              <a:spcAft>
                <a:spcPts val="0"/>
              </a:spcAft>
              <a:buNone/>
            </a:pPr>
            <a:r>
              <a:rPr lang="en-GB"/>
              <a:t>Assurer la confidentialité : « vos informations personnelles ne seront pas divulguées à moins que vous nous demandiez de le faire. »</a:t>
            </a:r>
            <a:endParaRPr/>
          </a:p>
          <a:p>
            <a:pPr indent="0" lvl="0" marL="0" rtl="0" algn="l">
              <a:spcBef>
                <a:spcPts val="0"/>
              </a:spcBef>
              <a:spcAft>
                <a:spcPts val="0"/>
              </a:spcAft>
              <a:buNone/>
            </a:pPr>
            <a:r>
              <a:rPr lang="en-GB"/>
              <a:t>Poser des questions sur l'état de santé : « votre sœur est-elle blessée ? Et vous-même ? »</a:t>
            </a:r>
            <a:endParaRPr/>
          </a:p>
          <a:p>
            <a:pPr indent="0" lvl="0" marL="0" rtl="0" algn="l">
              <a:spcBef>
                <a:spcPts val="0"/>
              </a:spcBef>
              <a:spcAft>
                <a:spcPts val="0"/>
              </a:spcAft>
              <a:buNone/>
            </a:pPr>
            <a:r>
              <a:rPr lang="en-GB"/>
              <a:t>Demander un consentement : « voulez-vous/veut-elle recevoir de l'aide ? »</a:t>
            </a:r>
            <a:endParaRPr/>
          </a:p>
        </p:txBody>
      </p:sp>
      <p:sp>
        <p:nvSpPr>
          <p:cNvPr id="255" name="Google Shape;255;p17: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p18: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8: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IOM Amanda Nero 2016</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264" name="Google Shape;264;p18: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19: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9: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IOM Amanda Nero 2016</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272" name="Google Shape;272;p19: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Modifier les objectifs en fonction des activités qui seront utilisées dans la session</a:t>
            </a:r>
            <a:endParaRPr/>
          </a:p>
          <a:p>
            <a:pPr indent="0" lvl="0" marL="0" rtl="0" algn="l">
              <a:spcBef>
                <a:spcPts val="0"/>
              </a:spcBef>
              <a:spcAft>
                <a:spcPts val="0"/>
              </a:spcAft>
              <a:buNone/>
            </a:pPr>
            <a:r>
              <a:t/>
            </a:r>
            <a:endParaRPr/>
          </a:p>
        </p:txBody>
      </p:sp>
      <p:sp>
        <p:nvSpPr>
          <p:cNvPr id="107" name="Google Shape;107;p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p20: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20: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0" name="Google Shape;280;p20: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p21: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2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p2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2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2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p2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8" name="Google Shape;308;p23: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23: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p2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24: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Liv Framgard 2013</a:t>
            </a:r>
            <a:endParaRPr/>
          </a:p>
          <a:p>
            <a:pPr indent="0" lvl="0" marL="0" rtl="0" algn="l">
              <a:spcBef>
                <a:spcPts val="0"/>
              </a:spcBef>
              <a:spcAft>
                <a:spcPts val="0"/>
              </a:spcAft>
              <a:buNone/>
            </a:pPr>
            <a:r>
              <a:t/>
            </a:r>
            <a:endParaRPr/>
          </a:p>
        </p:txBody>
      </p:sp>
      <p:sp>
        <p:nvSpPr>
          <p:cNvPr id="335" name="Google Shape;335;p24: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p25: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25: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Liv Framgard 2013</a:t>
            </a:r>
            <a:endParaRPr/>
          </a:p>
          <a:p>
            <a:pPr indent="0" lvl="0" marL="0" rtl="0" algn="l">
              <a:spcBef>
                <a:spcPts val="0"/>
              </a:spcBef>
              <a:spcAft>
                <a:spcPts val="0"/>
              </a:spcAft>
              <a:buNone/>
            </a:pPr>
            <a:r>
              <a:t/>
            </a:r>
            <a:endParaRPr/>
          </a:p>
        </p:txBody>
      </p:sp>
      <p:sp>
        <p:nvSpPr>
          <p:cNvPr id="343" name="Google Shape;343;p25: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8" name="Shape 348"/>
        <p:cNvGrpSpPr/>
        <p:nvPr/>
      </p:nvGrpSpPr>
      <p:grpSpPr>
        <a:xfrm>
          <a:off x="0" y="0"/>
          <a:ext cx="0" cy="0"/>
          <a:chOff x="0" y="0"/>
          <a:chExt cx="0" cy="0"/>
        </a:xfrm>
      </p:grpSpPr>
      <p:sp>
        <p:nvSpPr>
          <p:cNvPr id="349" name="Google Shape;349;p26: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p26: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51" name="Google Shape;351;p26: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p27: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p27: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28: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28: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UNRWA Liv Framgard 2015</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370" name="Google Shape;370;p28: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p29: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29: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UNRWA Liv Framgard 2015</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378" name="Google Shape;378;p29: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14" name="Google Shape;114;p3: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p30: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5" name="Google Shape;385;p30: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86" name="Google Shape;386;p30: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Google Shape;395;p31: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6" name="Google Shape;396;p3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p3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4" name="Google Shape;404;p3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5" name="Google Shape;405;p3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p3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p33: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p33: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p3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34: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p34: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1" name="Shape 431"/>
        <p:cNvGrpSpPr/>
        <p:nvPr/>
      </p:nvGrpSpPr>
      <p:grpSpPr>
        <a:xfrm>
          <a:off x="0" y="0"/>
          <a:ext cx="0" cy="0"/>
          <a:chOff x="0" y="0"/>
          <a:chExt cx="0" cy="0"/>
        </a:xfrm>
      </p:grpSpPr>
      <p:sp>
        <p:nvSpPr>
          <p:cNvPr id="432" name="Google Shape;432;p35: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3" name="Google Shape;433;p35: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35: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4" name="Shape 444"/>
        <p:cNvGrpSpPr/>
        <p:nvPr/>
      </p:nvGrpSpPr>
      <p:grpSpPr>
        <a:xfrm>
          <a:off x="0" y="0"/>
          <a:ext cx="0" cy="0"/>
          <a:chOff x="0" y="0"/>
          <a:chExt cx="0" cy="0"/>
        </a:xfrm>
      </p:grpSpPr>
      <p:sp>
        <p:nvSpPr>
          <p:cNvPr id="445" name="Google Shape;445;p36: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36: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p37: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5" name="Google Shape;455;p37: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Amanda Nero 2017</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456" name="Google Shape;456;p37: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p38: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38: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Amanda Nero 2017</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464" name="Google Shape;464;p38: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p39: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1" name="Google Shape;471;p39: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472" name="Google Shape;472;p39: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p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0" name="Shape 480"/>
        <p:cNvGrpSpPr/>
        <p:nvPr/>
      </p:nvGrpSpPr>
      <p:grpSpPr>
        <a:xfrm>
          <a:off x="0" y="0"/>
          <a:ext cx="0" cy="0"/>
          <a:chOff x="0" y="0"/>
          <a:chExt cx="0" cy="0"/>
        </a:xfrm>
      </p:grpSpPr>
      <p:sp>
        <p:nvSpPr>
          <p:cNvPr id="481" name="Google Shape;481;p40: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2" name="Google Shape;482;p40: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p40: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Google Shape;488;p4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9" name="Google Shape;489;p41: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0" name="Google Shape;490;p41: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Google Shape;495;p4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6" name="Google Shape;496;p4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Crédit photo : HCR. 2018 Bangladesh </a:t>
            </a:r>
            <a:endParaRPr/>
          </a:p>
          <a:p>
            <a:pPr indent="0" lvl="0" marL="0" rtl="0" algn="l">
              <a:spcBef>
                <a:spcPts val="0"/>
              </a:spcBef>
              <a:spcAft>
                <a:spcPts val="0"/>
              </a:spcAft>
              <a:buNone/>
            </a:pPr>
            <a:r>
              <a:t/>
            </a:r>
            <a:endParaRPr/>
          </a:p>
        </p:txBody>
      </p:sp>
      <p:sp>
        <p:nvSpPr>
          <p:cNvPr id="497" name="Google Shape;497;p4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p43: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4" name="Google Shape;504;p4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p4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1" name="Google Shape;511;p44: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lang="en-GB" sz="1200">
                <a:solidFill>
                  <a:schemeClr val="dk1"/>
                </a:solidFill>
                <a:latin typeface="Calibri"/>
                <a:ea typeface="Calibri"/>
                <a:cs typeface="Calibri"/>
                <a:sym typeface="Calibri"/>
              </a:rPr>
              <a:t>Graphique de </a:t>
            </a:r>
            <a:r>
              <a:rPr lang="en-GB" sz="1200">
                <a:solidFill>
                  <a:schemeClr val="dk1"/>
                </a:solidFill>
                <a:latin typeface="Calibri"/>
                <a:ea typeface="Calibri"/>
                <a:cs typeface="Calibri"/>
                <a:sym typeface="Calibri"/>
              </a:rPr>
              <a:t>Premiers secours psychologiques, OMS : Guide pour les travailleurs sur le terrain. Page 18. http://apps.who.int/iris/bitstream/10665/44615/1/9789241548205_eng.pdf</a:t>
            </a:r>
            <a:endParaRPr/>
          </a:p>
          <a:p>
            <a:pPr indent="0" lvl="0" marL="0" rtl="0" algn="l">
              <a:spcBef>
                <a:spcPts val="0"/>
              </a:spcBef>
              <a:spcAft>
                <a:spcPts val="0"/>
              </a:spcAft>
              <a:buNone/>
            </a:pPr>
            <a:r>
              <a:t/>
            </a:r>
            <a:endParaRPr/>
          </a:p>
        </p:txBody>
      </p:sp>
      <p:sp>
        <p:nvSpPr>
          <p:cNvPr id="512" name="Google Shape;512;p44: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p45: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45: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Amanda Nero 2017</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519" name="Google Shape;519;p45: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p46: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6" name="Google Shape;526;p46: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Amanda Nero 2017</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527" name="Google Shape;527;p46: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2" name="Shape 532"/>
        <p:cNvGrpSpPr/>
        <p:nvPr/>
      </p:nvGrpSpPr>
      <p:grpSpPr>
        <a:xfrm>
          <a:off x="0" y="0"/>
          <a:ext cx="0" cy="0"/>
          <a:chOff x="0" y="0"/>
          <a:chExt cx="0" cy="0"/>
        </a:xfrm>
      </p:grpSpPr>
      <p:sp>
        <p:nvSpPr>
          <p:cNvPr id="533" name="Google Shape;533;p47: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p47: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535" name="Google Shape;535;p47: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3" name="Shape 543"/>
        <p:cNvGrpSpPr/>
        <p:nvPr/>
      </p:nvGrpSpPr>
      <p:grpSpPr>
        <a:xfrm>
          <a:off x="0" y="0"/>
          <a:ext cx="0" cy="0"/>
          <a:chOff x="0" y="0"/>
          <a:chExt cx="0" cy="0"/>
        </a:xfrm>
      </p:grpSpPr>
      <p:sp>
        <p:nvSpPr>
          <p:cNvPr id="544" name="Google Shape;544;p48:notes"/>
          <p:cNvSpPr txBox="1"/>
          <p:nvPr>
            <p:ph idx="1" type="body"/>
          </p:nvPr>
        </p:nvSpPr>
        <p:spPr>
          <a:xfrm>
            <a:off x="679768" y="4751219"/>
            <a:ext cx="5438140" cy="3887361"/>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5" name="Google Shape;545;p48: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p49: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2" name="Google Shape;552;p49: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3" name="Google Shape;553;p49: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p5: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5: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5: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7" name="Shape 557"/>
        <p:cNvGrpSpPr/>
        <p:nvPr/>
      </p:nvGrpSpPr>
      <p:grpSpPr>
        <a:xfrm>
          <a:off x="0" y="0"/>
          <a:ext cx="0" cy="0"/>
          <a:chOff x="0" y="0"/>
          <a:chExt cx="0" cy="0"/>
        </a:xfrm>
      </p:grpSpPr>
      <p:sp>
        <p:nvSpPr>
          <p:cNvPr id="558" name="Google Shape;558;p50: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9" name="Google Shape;559;p50: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0" name="Google Shape;560;p50: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p51: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6" name="Google Shape;566;p51: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7" name="Google Shape;567;p51: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2" name="Shape 572"/>
        <p:cNvGrpSpPr/>
        <p:nvPr/>
      </p:nvGrpSpPr>
      <p:grpSpPr>
        <a:xfrm>
          <a:off x="0" y="0"/>
          <a:ext cx="0" cy="0"/>
          <a:chOff x="0" y="0"/>
          <a:chExt cx="0" cy="0"/>
        </a:xfrm>
      </p:grpSpPr>
      <p:sp>
        <p:nvSpPr>
          <p:cNvPr id="573" name="Google Shape;573;p52: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4" name="Google Shape;574;p52: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Marco Bottelli 2010</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575" name="Google Shape;575;p52: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9" name="Shape 579"/>
        <p:cNvGrpSpPr/>
        <p:nvPr/>
      </p:nvGrpSpPr>
      <p:grpSpPr>
        <a:xfrm>
          <a:off x="0" y="0"/>
          <a:ext cx="0" cy="0"/>
          <a:chOff x="0" y="0"/>
          <a:chExt cx="0" cy="0"/>
        </a:xfrm>
      </p:grpSpPr>
      <p:sp>
        <p:nvSpPr>
          <p:cNvPr id="580" name="Google Shape;580;p53: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1" name="Google Shape;581;p53: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 OIM Marco Bottelli 2010</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582" name="Google Shape;582;p53: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7" name="Shape 587"/>
        <p:cNvGrpSpPr/>
        <p:nvPr/>
      </p:nvGrpSpPr>
      <p:grpSpPr>
        <a:xfrm>
          <a:off x="0" y="0"/>
          <a:ext cx="0" cy="0"/>
          <a:chOff x="0" y="0"/>
          <a:chExt cx="0" cy="0"/>
        </a:xfrm>
      </p:grpSpPr>
      <p:sp>
        <p:nvSpPr>
          <p:cNvPr id="588" name="Google Shape;588;p54: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p54: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0" name="Google Shape;590;p54: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p6: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6: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6: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 name="Google Shape;145;p7: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Liv Framgard 2013</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146" name="Google Shape;146;p7: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p8: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8: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principal</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marR="0" rtl="0" algn="l">
              <a:lnSpc>
                <a:spcPct val="100000"/>
              </a:lnSpc>
              <a:spcBef>
                <a:spcPts val="0"/>
              </a:spcBef>
              <a:spcAft>
                <a:spcPts val="0"/>
              </a:spcAft>
              <a:buClr>
                <a:schemeClr val="dk1"/>
              </a:buClr>
              <a:buSzPts val="1200"/>
              <a:buFont typeface="Calibri"/>
              <a:buNone/>
            </a:pPr>
            <a:r>
              <a:rPr lang="en-GB"/>
              <a:t>Crédit photo Liv Framgard 2013</a:t>
            </a:r>
            <a:endParaRPr/>
          </a:p>
          <a:p>
            <a:pPr indent="0" lvl="0" marL="0" marR="0" rtl="0" algn="l">
              <a:lnSpc>
                <a:spcPct val="100000"/>
              </a:lnSpc>
              <a:spcBef>
                <a:spcPts val="0"/>
              </a:spcBef>
              <a:spcAft>
                <a:spcPts val="0"/>
              </a:spcAft>
              <a:buClr>
                <a:schemeClr val="dk1"/>
              </a:buClr>
              <a:buSzPts val="1200"/>
              <a:buFont typeface="Calibri"/>
              <a:buNone/>
            </a:pPr>
            <a:r>
              <a:t/>
            </a:r>
            <a:endParaRPr/>
          </a:p>
          <a:p>
            <a:pPr indent="0" lvl="0" marL="0" rtl="0" algn="l">
              <a:spcBef>
                <a:spcPts val="0"/>
              </a:spcBef>
              <a:spcAft>
                <a:spcPts val="0"/>
              </a:spcAft>
              <a:buNone/>
            </a:pPr>
            <a:r>
              <a:t/>
            </a:r>
            <a:endParaRPr/>
          </a:p>
        </p:txBody>
      </p:sp>
      <p:sp>
        <p:nvSpPr>
          <p:cNvPr id="154" name="Google Shape;154;p8: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p9:notes"/>
          <p:cNvSpPr/>
          <p:nvPr>
            <p:ph idx="2" type="sldImg"/>
          </p:nvPr>
        </p:nvSpPr>
        <p:spPr>
          <a:xfrm>
            <a:off x="1042988" y="1235075"/>
            <a:ext cx="4711700" cy="3330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9:notes"/>
          <p:cNvSpPr txBox="1"/>
          <p:nvPr>
            <p:ph idx="1" type="body"/>
          </p:nvPr>
        </p:nvSpPr>
        <p:spPr>
          <a:xfrm>
            <a:off x="679768" y="4751219"/>
            <a:ext cx="5438140" cy="3887361"/>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62" name="Google Shape;162;p9:notes"/>
          <p:cNvSpPr txBox="1"/>
          <p:nvPr>
            <p:ph idx="12" type="sldNum"/>
          </p:nvPr>
        </p:nvSpPr>
        <p:spPr>
          <a:xfrm>
            <a:off x="3850443" y="9377318"/>
            <a:ext cx="2945659" cy="49534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6.jp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1.png"/><Relationship Id="rId8"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1.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9.png"/><Relationship Id="rId4" Type="http://schemas.openxmlformats.org/officeDocument/2006/relationships/image" Target="../media/image16.jpg"/><Relationship Id="rId9" Type="http://schemas.openxmlformats.org/officeDocument/2006/relationships/image" Target="../media/image13.png"/><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1.png"/><Relationship Id="rId8"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1.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Blue">
  <p:cSld name="CCCM - TItle - Report - Blue">
    <p:spTree>
      <p:nvGrpSpPr>
        <p:cNvPr id="11" name="Shape 11"/>
        <p:cNvGrpSpPr/>
        <p:nvPr/>
      </p:nvGrpSpPr>
      <p:grpSpPr>
        <a:xfrm>
          <a:off x="0" y="0"/>
          <a:ext cx="0" cy="0"/>
          <a:chOff x="0" y="0"/>
          <a:chExt cx="0" cy="0"/>
        </a:xfrm>
      </p:grpSpPr>
      <p:sp>
        <p:nvSpPr>
          <p:cNvPr id="12" name="Google Shape;12;p2"/>
          <p:cNvSpPr/>
          <p:nvPr/>
        </p:nvSpPr>
        <p:spPr>
          <a:xfrm>
            <a:off x="1" y="1"/>
            <a:ext cx="8154218"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53" u="none" cap="none" strike="noStrike">
              <a:solidFill>
                <a:schemeClr val="lt1"/>
              </a:solidFill>
              <a:latin typeface="Calibri"/>
              <a:ea typeface="Calibri"/>
              <a:cs typeface="Calibri"/>
              <a:sym typeface="Calibri"/>
            </a:endParaRPr>
          </a:p>
        </p:txBody>
      </p:sp>
      <p:sp>
        <p:nvSpPr>
          <p:cNvPr id="13" name="Google Shape;13;p2"/>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Calibri"/>
              <a:buNone/>
              <a:defRPr b="0" i="0" sz="32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2"/>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5" name="Google Shape;15;p2"/>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GB" sz="900" u="none" cap="none" strike="noStrike">
                <a:solidFill>
                  <a:schemeClr val="accent1"/>
                </a:solidFill>
                <a:latin typeface="Calibri"/>
                <a:ea typeface="Calibri"/>
                <a:cs typeface="Calibri"/>
                <a:sym typeface="Calibri"/>
              </a:rPr>
              <a:t>www.globalcccmcluster.org</a:t>
            </a:r>
            <a:endParaRPr/>
          </a:p>
        </p:txBody>
      </p:sp>
      <p:sp>
        <p:nvSpPr>
          <p:cNvPr id="16" name="Google Shape;16;p2"/>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Calibri"/>
                <a:ea typeface="Calibri"/>
                <a:cs typeface="Calibri"/>
                <a:sym typeface="Calibri"/>
              </a:rPr>
              <a:t>globalsupport@cccmcluster.org</a:t>
            </a:r>
            <a:endParaRPr/>
          </a:p>
        </p:txBody>
      </p:sp>
      <p:sp>
        <p:nvSpPr>
          <p:cNvPr id="17" name="Google Shape;17;p2"/>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Calibri"/>
              <a:buNone/>
            </a:pPr>
            <a:r>
              <a:rPr lang="en-GB" sz="900">
                <a:solidFill>
                  <a:schemeClr val="accent1"/>
                </a:solidFill>
                <a:latin typeface="Calibri"/>
                <a:ea typeface="Calibri"/>
                <a:cs typeface="Calibri"/>
                <a:sym typeface="Calibri"/>
              </a:rPr>
              <a:t>@CCCMCluster</a:t>
            </a:r>
            <a:endParaRPr sz="900">
              <a:solidFill>
                <a:schemeClr val="accent1"/>
              </a:solidFill>
              <a:latin typeface="Calibri"/>
              <a:ea typeface="Calibri"/>
              <a:cs typeface="Calibri"/>
              <a:sym typeface="Calibri"/>
            </a:endParaRPr>
          </a:p>
        </p:txBody>
      </p:sp>
      <p:sp>
        <p:nvSpPr>
          <p:cNvPr id="18" name="Google Shape;18;p2"/>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Calibri"/>
              <a:buNone/>
            </a:pPr>
            <a:r>
              <a:rPr lang="en-GB" sz="900">
                <a:solidFill>
                  <a:schemeClr val="accent1"/>
                </a:solidFill>
                <a:latin typeface="Calibri"/>
                <a:ea typeface="Calibri"/>
                <a:cs typeface="Calibri"/>
                <a:sym typeface="Calibri"/>
              </a:rPr>
              <a:t>GlobalCCCMCluster</a:t>
            </a:r>
            <a:endParaRPr sz="900">
              <a:solidFill>
                <a:schemeClr val="accent1"/>
              </a:solidFill>
              <a:latin typeface="Calibri"/>
              <a:ea typeface="Calibri"/>
              <a:cs typeface="Calibri"/>
              <a:sym typeface="Calibri"/>
            </a:endParaRPr>
          </a:p>
        </p:txBody>
      </p:sp>
      <p:cxnSp>
        <p:nvCxnSpPr>
          <p:cNvPr id="19" name="Google Shape;19;p2"/>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20" name="Google Shape;20;p2"/>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Calibri"/>
                <a:ea typeface="Calibri"/>
                <a:cs typeface="Calibri"/>
                <a:sym typeface="Calibri"/>
              </a:rPr>
              <a:t>WWW.GLOBALCCCMCLUSTER.ORG</a:t>
            </a:r>
            <a:endParaRPr/>
          </a:p>
        </p:txBody>
      </p:sp>
      <p:sp>
        <p:nvSpPr>
          <p:cNvPr id="21" name="Google Shape;21;p2"/>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Image result for unhcr logo" id="22" name="Google Shape;22;p2"/>
          <p:cNvPicPr preferRelativeResize="0"/>
          <p:nvPr/>
        </p:nvPicPr>
        <p:blipFill rotWithShape="1">
          <a:blip r:embed="rId2">
            <a:alphaModFix/>
          </a:blip>
          <a:srcRect b="0" l="0" r="0" t="0"/>
          <a:stretch/>
        </p:blipFill>
        <p:spPr>
          <a:xfrm>
            <a:off x="8500273" y="6665415"/>
            <a:ext cx="628223" cy="628223"/>
          </a:xfrm>
          <a:prstGeom prst="rect">
            <a:avLst/>
          </a:prstGeom>
          <a:noFill/>
          <a:ln>
            <a:noFill/>
          </a:ln>
        </p:spPr>
      </p:pic>
      <p:pic>
        <p:nvPicPr>
          <p:cNvPr descr="Image result for iom logo" id="23" name="Google Shape;23;p2"/>
          <p:cNvPicPr preferRelativeResize="0"/>
          <p:nvPr/>
        </p:nvPicPr>
        <p:blipFill rotWithShape="1">
          <a:blip r:embed="rId3">
            <a:alphaModFix/>
          </a:blip>
          <a:srcRect b="0" l="0" r="0" t="0"/>
          <a:stretch/>
        </p:blipFill>
        <p:spPr>
          <a:xfrm>
            <a:off x="9594378" y="6664066"/>
            <a:ext cx="589459" cy="635839"/>
          </a:xfrm>
          <a:prstGeom prst="rect">
            <a:avLst/>
          </a:prstGeom>
          <a:noFill/>
          <a:ln>
            <a:noFill/>
          </a:ln>
        </p:spPr>
      </p:pic>
      <p:grpSp>
        <p:nvGrpSpPr>
          <p:cNvPr id="24" name="Google Shape;24;p2"/>
          <p:cNvGrpSpPr/>
          <p:nvPr/>
        </p:nvGrpSpPr>
        <p:grpSpPr>
          <a:xfrm>
            <a:off x="8384341" y="4795519"/>
            <a:ext cx="1958613" cy="1637997"/>
            <a:chOff x="8384341" y="4715941"/>
            <a:chExt cx="1608808" cy="1717576"/>
          </a:xfrm>
        </p:grpSpPr>
        <p:cxnSp>
          <p:nvCxnSpPr>
            <p:cNvPr id="25" name="Google Shape;25;p2"/>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26" name="Google Shape;26;p2"/>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27" name="Google Shape;27;p2"/>
          <p:cNvPicPr preferRelativeResize="0"/>
          <p:nvPr/>
        </p:nvPicPr>
        <p:blipFill rotWithShape="1">
          <a:blip r:embed="rId4">
            <a:alphaModFix/>
          </a:blip>
          <a:srcRect b="0" l="0" r="0" t="0"/>
          <a:stretch/>
        </p:blipFill>
        <p:spPr>
          <a:xfrm>
            <a:off x="8554015" y="323453"/>
            <a:ext cx="1788939" cy="1217497"/>
          </a:xfrm>
          <a:prstGeom prst="rect">
            <a:avLst/>
          </a:prstGeom>
          <a:noFill/>
          <a:ln>
            <a:noFill/>
          </a:ln>
        </p:spPr>
      </p:pic>
      <p:pic>
        <p:nvPicPr>
          <p:cNvPr id="28" name="Google Shape;28;p2"/>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29" name="Google Shape;29;p2"/>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30" name="Google Shape;30;p2"/>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id="31" name="Google Shape;31;p2"/>
          <p:cNvPicPr preferRelativeResize="0"/>
          <p:nvPr/>
        </p:nvPicPr>
        <p:blipFill rotWithShape="1">
          <a:blip r:embed="rId8">
            <a:alphaModFix/>
          </a:blip>
          <a:srcRect b="0" l="0" r="0" t="0"/>
          <a:stretch/>
        </p:blipFill>
        <p:spPr>
          <a:xfrm>
            <a:off x="8457260" y="6013397"/>
            <a:ext cx="158804" cy="15880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lide - Text" type="obj">
  <p:cSld name="OBJECT">
    <p:spTree>
      <p:nvGrpSpPr>
        <p:cNvPr id="32" name="Shape 32"/>
        <p:cNvGrpSpPr/>
        <p:nvPr/>
      </p:nvGrpSpPr>
      <p:grpSpPr>
        <a:xfrm>
          <a:off x="0" y="0"/>
          <a:ext cx="0" cy="0"/>
          <a:chOff x="0" y="0"/>
          <a:chExt cx="0" cy="0"/>
        </a:xfrm>
      </p:grpSpPr>
      <p:sp>
        <p:nvSpPr>
          <p:cNvPr id="33" name="Google Shape;33;p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lvl1pPr lvl="0" marR="0" rtl="0" algn="just">
              <a:spcBef>
                <a:spcPts val="0"/>
              </a:spcBef>
              <a:spcAft>
                <a:spcPts val="0"/>
              </a:spcAft>
              <a:buClr>
                <a:schemeClr val="accent1"/>
              </a:buClr>
              <a:buSzPts val="4000"/>
              <a:buFont typeface="Calibri"/>
              <a:buNone/>
              <a:defRPr b="0" i="0" sz="4000" u="none" cap="none" strike="noStrik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4" name="Google Shape;34;p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lvl1pPr indent="-431800" lvl="0" marL="457200" algn="just">
              <a:spcBef>
                <a:spcPts val="640"/>
              </a:spcBef>
              <a:spcAft>
                <a:spcPts val="0"/>
              </a:spcAft>
              <a:buClr>
                <a:schemeClr val="dk1"/>
              </a:buClr>
              <a:buSzPts val="3200"/>
              <a:buChar char="•"/>
              <a:defRPr/>
            </a:lvl1pPr>
            <a:lvl2pPr indent="-406400" lvl="1" marL="914400" algn="just">
              <a:spcBef>
                <a:spcPts val="560"/>
              </a:spcBef>
              <a:spcAft>
                <a:spcPts val="0"/>
              </a:spcAft>
              <a:buClr>
                <a:schemeClr val="dk1"/>
              </a:buClr>
              <a:buSzPts val="2800"/>
              <a:buChar char="–"/>
              <a:defRPr/>
            </a:lvl2pPr>
            <a:lvl3pPr indent="-381000" lvl="2" marL="1371600" algn="just">
              <a:spcBef>
                <a:spcPts val="480"/>
              </a:spcBef>
              <a:spcAft>
                <a:spcPts val="0"/>
              </a:spcAft>
              <a:buClr>
                <a:schemeClr val="dk1"/>
              </a:buClr>
              <a:buSzPts val="2400"/>
              <a:buChar char="•"/>
              <a:defRPr/>
            </a:lvl3pPr>
            <a:lvl4pPr indent="-355600" lvl="3" marL="1828800" algn="just">
              <a:spcBef>
                <a:spcPts val="400"/>
              </a:spcBef>
              <a:spcAft>
                <a:spcPts val="0"/>
              </a:spcAft>
              <a:buClr>
                <a:schemeClr val="dk1"/>
              </a:buClr>
              <a:buSzPts val="2000"/>
              <a:buChar char="–"/>
              <a:defRPr/>
            </a:lvl4pPr>
            <a:lvl5pPr indent="-355600" lvl="4" marL="2286000" algn="just">
              <a:spcBef>
                <a:spcPts val="400"/>
              </a:spcBef>
              <a:spcAft>
                <a:spcPts val="0"/>
              </a:spcAft>
              <a:buClr>
                <a:schemeClr val="dk1"/>
              </a:buClr>
              <a:buSzPts val="20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5" name="Google Shape;35;p3"/>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sp>
        <p:nvSpPr>
          <p:cNvPr id="36" name="Google Shape;36;p3"/>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pic>
        <p:nvPicPr>
          <p:cNvPr descr="Displaying CCCM letterhead A4.png" id="37" name="Google Shape;37;p3"/>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38" name="Google Shape;38;p3"/>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39" name="Google Shape;39;p3"/>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40" name="Google Shape;40;p3"/>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Calibri"/>
                <a:ea typeface="Calibri"/>
                <a:cs typeface="Calibri"/>
                <a:sym typeface="Calibri"/>
              </a:rPr>
              <a:t>‹#›</a:t>
            </a:fld>
            <a:endParaRPr sz="1000">
              <a:solidFill>
                <a:schemeClr val="accen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4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Slide - Presentation" type="title">
  <p:cSld name="TITLE">
    <p:bg>
      <p:bgPr>
        <a:solidFill>
          <a:schemeClr val="lt1"/>
        </a:solidFill>
      </p:bgPr>
    </p:bg>
    <p:spTree>
      <p:nvGrpSpPr>
        <p:cNvPr id="42" name="Shape 42"/>
        <p:cNvGrpSpPr/>
        <p:nvPr/>
      </p:nvGrpSpPr>
      <p:grpSpPr>
        <a:xfrm>
          <a:off x="0" y="0"/>
          <a:ext cx="0" cy="0"/>
          <a:chOff x="0" y="0"/>
          <a:chExt cx="0" cy="0"/>
        </a:xfrm>
      </p:grpSpPr>
      <p:sp>
        <p:nvSpPr>
          <p:cNvPr id="43" name="Google Shape;43;p5"/>
          <p:cNvSpPr/>
          <p:nvPr/>
        </p:nvSpPr>
        <p:spPr>
          <a:xfrm>
            <a:off x="803" y="0"/>
            <a:ext cx="10691813" cy="7559675"/>
          </a:xfrm>
          <a:prstGeom prst="rect">
            <a:avLst/>
          </a:prstGeom>
          <a:solidFill>
            <a:schemeClr val="accent1"/>
          </a:solidFill>
          <a:ln>
            <a:noFill/>
          </a:ln>
        </p:spPr>
        <p:txBody>
          <a:bodyPr anchorCtr="0" anchor="ctr" bIns="45700" lIns="91425" spcFirstLastPara="1" rIns="360000"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sp>
        <p:nvSpPr>
          <p:cNvPr id="44" name="Google Shape;44;p5"/>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Calibri"/>
              <a:buNone/>
              <a:defRPr b="0" i="0" sz="4800" u="none" cap="none" strike="noStrik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5" name="Google Shape;45;p5"/>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latin typeface="Calibri"/>
                <a:ea typeface="Calibri"/>
                <a:cs typeface="Calibri"/>
                <a:sym typeface="Calibri"/>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46" name="Google Shape;46;p5"/>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Light">
  <p:cSld name="CCCM - Title - Photo Light">
    <p:bg>
      <p:bgPr>
        <a:solidFill>
          <a:schemeClr val="lt1"/>
        </a:solidFill>
      </p:bgPr>
    </p:bg>
    <p:spTree>
      <p:nvGrpSpPr>
        <p:cNvPr id="47" name="Shape 47"/>
        <p:cNvGrpSpPr/>
        <p:nvPr/>
      </p:nvGrpSpPr>
      <p:grpSpPr>
        <a:xfrm>
          <a:off x="0" y="0"/>
          <a:ext cx="0" cy="0"/>
          <a:chOff x="0" y="0"/>
          <a:chExt cx="0" cy="0"/>
        </a:xfrm>
      </p:grpSpPr>
      <p:sp>
        <p:nvSpPr>
          <p:cNvPr id="48" name="Google Shape;48;p6"/>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49" name="Google Shape;49;p6"/>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50" name="Google Shape;50;p6"/>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800"/>
              <a:buFont typeface="Calibri"/>
              <a:buNone/>
              <a:defRPr b="0" i="0" sz="48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1" name="Google Shape;51;p6"/>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accent1"/>
              </a:buClr>
              <a:buSzPts val="3200"/>
              <a:buNone/>
              <a:defRPr>
                <a:solidFill>
                  <a:schemeClr val="accen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2" name="Google Shape;52;p6"/>
          <p:cNvPicPr preferRelativeResize="0"/>
          <p:nvPr/>
        </p:nvPicPr>
        <p:blipFill rotWithShape="1">
          <a:blip r:embed="rId3">
            <a:alphaModFix/>
          </a:blip>
          <a:srcRect b="0" l="0" r="0" t="0"/>
          <a:stretch/>
        </p:blipFill>
        <p:spPr>
          <a:xfrm>
            <a:off x="6210002" y="323453"/>
            <a:ext cx="4210944" cy="136957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Dark">
  <p:cSld name="CCCM - Title - Photo Dark">
    <p:bg>
      <p:bgPr>
        <a:solidFill>
          <a:schemeClr val="lt1"/>
        </a:solidFill>
      </p:bgPr>
    </p:bg>
    <p:spTree>
      <p:nvGrpSpPr>
        <p:cNvPr id="53" name="Shape 53"/>
        <p:cNvGrpSpPr/>
        <p:nvPr/>
      </p:nvGrpSpPr>
      <p:grpSpPr>
        <a:xfrm>
          <a:off x="0" y="0"/>
          <a:ext cx="0" cy="0"/>
          <a:chOff x="0" y="0"/>
          <a:chExt cx="0" cy="0"/>
        </a:xfrm>
      </p:grpSpPr>
      <p:sp>
        <p:nvSpPr>
          <p:cNvPr id="54" name="Google Shape;54;p7"/>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55" name="Google Shape;55;p7"/>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56" name="Google Shape;56;p7"/>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Calibri"/>
              <a:buNone/>
              <a:defRPr b="0" i="0" sz="4800" u="none" cap="none" strike="noStrike">
                <a:solidFill>
                  <a:schemeClr val="accen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7"/>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8" name="Google Shape;58;p7"/>
          <p:cNvPicPr preferRelativeResize="0"/>
          <p:nvPr/>
        </p:nvPicPr>
        <p:blipFill rotWithShape="1">
          <a:blip r:embed="rId2">
            <a:alphaModFix/>
          </a:blip>
          <a:srcRect b="15818" l="0" r="0" t="0"/>
          <a:stretch/>
        </p:blipFill>
        <p:spPr>
          <a:xfrm>
            <a:off x="6362402" y="475853"/>
            <a:ext cx="4248564" cy="136815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Photo">
  <p:cSld name="CCCM - Title - Report - Photo">
    <p:spTree>
      <p:nvGrpSpPr>
        <p:cNvPr id="59" name="Shape 59"/>
        <p:cNvGrpSpPr/>
        <p:nvPr/>
      </p:nvGrpSpPr>
      <p:grpSpPr>
        <a:xfrm>
          <a:off x="0" y="0"/>
          <a:ext cx="0" cy="0"/>
          <a:chOff x="0" y="0"/>
          <a:chExt cx="0" cy="0"/>
        </a:xfrm>
      </p:grpSpPr>
      <p:pic>
        <p:nvPicPr>
          <p:cNvPr id="60" name="Google Shape;60;p8"/>
          <p:cNvPicPr preferRelativeResize="0"/>
          <p:nvPr/>
        </p:nvPicPr>
        <p:blipFill rotWithShape="1">
          <a:blip r:embed="rId2">
            <a:alphaModFix/>
          </a:blip>
          <a:srcRect b="0" l="0" r="0" t="0"/>
          <a:stretch/>
        </p:blipFill>
        <p:spPr>
          <a:xfrm>
            <a:off x="-14735" y="-1"/>
            <a:ext cx="8168953" cy="7559675"/>
          </a:xfrm>
          <a:prstGeom prst="rect">
            <a:avLst/>
          </a:prstGeom>
          <a:noFill/>
          <a:ln>
            <a:noFill/>
          </a:ln>
        </p:spPr>
      </p:pic>
      <p:sp>
        <p:nvSpPr>
          <p:cNvPr id="61" name="Google Shape;61;p8"/>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Calibri"/>
              <a:buNone/>
              <a:defRPr b="0" i="0" sz="32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2" name="Google Shape;62;p8"/>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63" name="Google Shape;63;p8"/>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64" name="Google Shape;64;p8"/>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Calibri"/>
                <a:ea typeface="Calibri"/>
                <a:cs typeface="Calibri"/>
                <a:sym typeface="Calibri"/>
              </a:rPr>
              <a:t>WWW.GLOBALCCCMCLUSTER.ORG</a:t>
            </a:r>
            <a:endParaRPr/>
          </a:p>
        </p:txBody>
      </p:sp>
      <p:sp>
        <p:nvSpPr>
          <p:cNvPr id="65" name="Google Shape;65;p8"/>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6" name="Google Shape;66;p8"/>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Calibri"/>
                <a:ea typeface="Calibri"/>
                <a:cs typeface="Calibri"/>
                <a:sym typeface="Calibri"/>
              </a:rPr>
              <a:t>www.globalcccmcluster.org</a:t>
            </a:r>
            <a:endParaRPr/>
          </a:p>
        </p:txBody>
      </p:sp>
      <p:sp>
        <p:nvSpPr>
          <p:cNvPr id="67" name="Google Shape;67;p8"/>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Calibri"/>
                <a:ea typeface="Calibri"/>
                <a:cs typeface="Calibri"/>
                <a:sym typeface="Calibri"/>
              </a:rPr>
              <a:t>gobalsupport@cccmcluster.org</a:t>
            </a:r>
            <a:endParaRPr/>
          </a:p>
        </p:txBody>
      </p:sp>
      <p:sp>
        <p:nvSpPr>
          <p:cNvPr id="68" name="Google Shape;68;p8"/>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Calibri"/>
              <a:buNone/>
            </a:pPr>
            <a:r>
              <a:rPr lang="en-GB" sz="900">
                <a:solidFill>
                  <a:schemeClr val="accent1"/>
                </a:solidFill>
                <a:latin typeface="Calibri"/>
                <a:ea typeface="Calibri"/>
                <a:cs typeface="Calibri"/>
                <a:sym typeface="Calibri"/>
              </a:rPr>
              <a:t>@CCCMCluster</a:t>
            </a:r>
            <a:endParaRPr sz="900">
              <a:solidFill>
                <a:schemeClr val="accent1"/>
              </a:solidFill>
              <a:latin typeface="Calibri"/>
              <a:ea typeface="Calibri"/>
              <a:cs typeface="Calibri"/>
              <a:sym typeface="Calibri"/>
            </a:endParaRPr>
          </a:p>
        </p:txBody>
      </p:sp>
      <p:sp>
        <p:nvSpPr>
          <p:cNvPr id="69" name="Google Shape;69;p8"/>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Calibri"/>
              <a:buNone/>
            </a:pPr>
            <a:r>
              <a:rPr lang="en-GB" sz="900">
                <a:solidFill>
                  <a:schemeClr val="accent1"/>
                </a:solidFill>
                <a:latin typeface="Calibri"/>
                <a:ea typeface="Calibri"/>
                <a:cs typeface="Calibri"/>
                <a:sym typeface="Calibri"/>
              </a:rPr>
              <a:t>GlobalCCCM</a:t>
            </a:r>
            <a:endParaRPr sz="900">
              <a:solidFill>
                <a:schemeClr val="accent1"/>
              </a:solidFill>
              <a:latin typeface="Calibri"/>
              <a:ea typeface="Calibri"/>
              <a:cs typeface="Calibri"/>
              <a:sym typeface="Calibri"/>
            </a:endParaRPr>
          </a:p>
        </p:txBody>
      </p:sp>
      <p:pic>
        <p:nvPicPr>
          <p:cNvPr descr="Image result for unhcr logo" id="70" name="Google Shape;70;p8"/>
          <p:cNvPicPr preferRelativeResize="0"/>
          <p:nvPr/>
        </p:nvPicPr>
        <p:blipFill rotWithShape="1">
          <a:blip r:embed="rId3">
            <a:alphaModFix/>
          </a:blip>
          <a:srcRect b="0" l="0" r="0" t="0"/>
          <a:stretch/>
        </p:blipFill>
        <p:spPr>
          <a:xfrm>
            <a:off x="8500273" y="6665415"/>
            <a:ext cx="628223" cy="628223"/>
          </a:xfrm>
          <a:prstGeom prst="rect">
            <a:avLst/>
          </a:prstGeom>
          <a:noFill/>
          <a:ln>
            <a:noFill/>
          </a:ln>
        </p:spPr>
      </p:pic>
      <p:pic>
        <p:nvPicPr>
          <p:cNvPr descr="Image result for iom logo" id="71" name="Google Shape;71;p8"/>
          <p:cNvPicPr preferRelativeResize="0"/>
          <p:nvPr/>
        </p:nvPicPr>
        <p:blipFill rotWithShape="1">
          <a:blip r:embed="rId4">
            <a:alphaModFix/>
          </a:blip>
          <a:srcRect b="0" l="0" r="0" t="0"/>
          <a:stretch/>
        </p:blipFill>
        <p:spPr>
          <a:xfrm>
            <a:off x="9594378" y="6664066"/>
            <a:ext cx="589459" cy="635839"/>
          </a:xfrm>
          <a:prstGeom prst="rect">
            <a:avLst/>
          </a:prstGeom>
          <a:noFill/>
          <a:ln>
            <a:noFill/>
          </a:ln>
        </p:spPr>
      </p:pic>
      <p:grpSp>
        <p:nvGrpSpPr>
          <p:cNvPr id="72" name="Google Shape;72;p8"/>
          <p:cNvGrpSpPr/>
          <p:nvPr/>
        </p:nvGrpSpPr>
        <p:grpSpPr>
          <a:xfrm>
            <a:off x="8384341" y="4715941"/>
            <a:ext cx="1958613" cy="1717576"/>
            <a:chOff x="8384341" y="4715941"/>
            <a:chExt cx="1608808" cy="1717576"/>
          </a:xfrm>
        </p:grpSpPr>
        <p:cxnSp>
          <p:nvCxnSpPr>
            <p:cNvPr id="73" name="Google Shape;73;p8"/>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74" name="Google Shape;74;p8"/>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75" name="Google Shape;75;p8"/>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76" name="Google Shape;76;p8"/>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77" name="Google Shape;77;p8"/>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descr="https://cdn3.iconfinder.com/data/icons/picons-social/57/40-google-plus-128.png" id="78" name="Google Shape;78;p8"/>
          <p:cNvPicPr preferRelativeResize="0"/>
          <p:nvPr/>
        </p:nvPicPr>
        <p:blipFill rotWithShape="1">
          <a:blip r:embed="rId8">
            <a:alphaModFix/>
          </a:blip>
          <a:srcRect b="0" l="0" r="0" t="0"/>
          <a:stretch/>
        </p:blipFill>
        <p:spPr>
          <a:xfrm>
            <a:off x="8434816" y="5990953"/>
            <a:ext cx="203691" cy="203691"/>
          </a:xfrm>
          <a:prstGeom prst="rect">
            <a:avLst/>
          </a:prstGeom>
          <a:noFill/>
          <a:ln>
            <a:noFill/>
          </a:ln>
        </p:spPr>
      </p:pic>
      <p:pic>
        <p:nvPicPr>
          <p:cNvPr id="79" name="Google Shape;79;p8"/>
          <p:cNvPicPr preferRelativeResize="0"/>
          <p:nvPr/>
        </p:nvPicPr>
        <p:blipFill rotWithShape="1">
          <a:blip r:embed="rId9">
            <a:alphaModFix/>
          </a:blip>
          <a:srcRect b="0" l="0" r="0" t="0"/>
          <a:stretch/>
        </p:blipFill>
        <p:spPr>
          <a:xfrm>
            <a:off x="8554015" y="427557"/>
            <a:ext cx="1788939" cy="160896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ubTitle - Report">
  <p:cSld name="CCCM - SubTitle - Report">
    <p:spTree>
      <p:nvGrpSpPr>
        <p:cNvPr id="80" name="Shape 80"/>
        <p:cNvGrpSpPr/>
        <p:nvPr/>
      </p:nvGrpSpPr>
      <p:grpSpPr>
        <a:xfrm>
          <a:off x="0" y="0"/>
          <a:ext cx="0" cy="0"/>
          <a:chOff x="0" y="0"/>
          <a:chExt cx="0" cy="0"/>
        </a:xfrm>
      </p:grpSpPr>
      <p:sp>
        <p:nvSpPr>
          <p:cNvPr id="81" name="Google Shape;81;p9"/>
          <p:cNvSpPr/>
          <p:nvPr/>
        </p:nvSpPr>
        <p:spPr>
          <a:xfrm>
            <a:off x="1" y="1"/>
            <a:ext cx="6498033"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sp>
        <p:nvSpPr>
          <p:cNvPr id="82" name="Google Shape;82;p9"/>
          <p:cNvSpPr txBox="1"/>
          <p:nvPr>
            <p:ph type="ctrTitle"/>
          </p:nvPr>
        </p:nvSpPr>
        <p:spPr>
          <a:xfrm>
            <a:off x="496738" y="2891937"/>
            <a:ext cx="5785272" cy="650312"/>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Calibri"/>
              <a:buNone/>
              <a:defRPr b="0" i="0" sz="32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9"/>
          <p:cNvSpPr txBox="1"/>
          <p:nvPr>
            <p:ph idx="1" type="subTitle"/>
          </p:nvPr>
        </p:nvSpPr>
        <p:spPr>
          <a:xfrm>
            <a:off x="496738" y="3707829"/>
            <a:ext cx="578527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84" name="Google Shape;84;p9"/>
          <p:cNvCxnSpPr/>
          <p:nvPr/>
        </p:nvCxnSpPr>
        <p:spPr>
          <a:xfrm>
            <a:off x="593378" y="2843733"/>
            <a:ext cx="1608808" cy="0"/>
          </a:xfrm>
          <a:prstGeom prst="straightConnector1">
            <a:avLst/>
          </a:prstGeom>
          <a:noFill/>
          <a:ln cap="flat" cmpd="sng" w="9525">
            <a:solidFill>
              <a:schemeClr val="lt1"/>
            </a:solidFill>
            <a:prstDash val="solid"/>
            <a:round/>
            <a:headEnd len="sm" w="sm" type="none"/>
            <a:tailEnd len="sm" w="sm" type="none"/>
          </a:ln>
        </p:spPr>
      </p:cxnSp>
      <p:sp>
        <p:nvSpPr>
          <p:cNvPr id="85" name="Google Shape;85;p9"/>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Calibri"/>
                <a:ea typeface="Calibri"/>
                <a:cs typeface="Calibri"/>
                <a:sym typeface="Calibri"/>
              </a:rPr>
              <a:t>WWW.GLOBALCCCMCLUSTER.ORG</a:t>
            </a:r>
            <a:endParaRPr/>
          </a:p>
        </p:txBody>
      </p:sp>
      <p:sp>
        <p:nvSpPr>
          <p:cNvPr id="86" name="Google Shape;86;p9"/>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7" name="Google Shape;87;p9"/>
          <p:cNvSpPr txBox="1"/>
          <p:nvPr>
            <p:ph idx="3" type="body"/>
          </p:nvPr>
        </p:nvSpPr>
        <p:spPr>
          <a:xfrm>
            <a:off x="6778899" y="6219489"/>
            <a:ext cx="3480866" cy="1080741"/>
          </a:xfrm>
          <a:prstGeom prst="rect">
            <a:avLst/>
          </a:prstGeom>
          <a:noFill/>
          <a:ln>
            <a:noFill/>
          </a:ln>
        </p:spPr>
        <p:txBody>
          <a:bodyPr anchorCtr="0" anchor="b" bIns="45700" lIns="91425" spcFirstLastPara="1" rIns="91425" wrap="square" tIns="45700">
            <a:noAutofit/>
          </a:bodyPr>
          <a:lstStyle>
            <a:lvl1pPr indent="-228600" lvl="0" marL="457200" algn="r">
              <a:spcBef>
                <a:spcPts val="1920"/>
              </a:spcBef>
              <a:spcAft>
                <a:spcPts val="0"/>
              </a:spcAft>
              <a:buClr>
                <a:schemeClr val="accent1"/>
              </a:buClr>
              <a:buSzPts val="9600"/>
              <a:buNone/>
              <a:defRPr b="0" sz="9600">
                <a:solidFill>
                  <a:schemeClr val="accent1"/>
                </a:solidFill>
              </a:defRPr>
            </a:lvl1pPr>
            <a:lvl2pPr indent="-228600" lvl="1" marL="914400" algn="just">
              <a:spcBef>
                <a:spcPts val="560"/>
              </a:spcBef>
              <a:spcAft>
                <a:spcPts val="0"/>
              </a:spcAft>
              <a:buClr>
                <a:schemeClr val="lt1"/>
              </a:buClr>
              <a:buSzPts val="2800"/>
              <a:buNone/>
              <a:defRPr>
                <a:solidFill>
                  <a:schemeClr val="lt1"/>
                </a:solidFill>
              </a:defRPr>
            </a:lvl2pPr>
            <a:lvl3pPr indent="-228600" lvl="2" marL="1371600" algn="just">
              <a:spcBef>
                <a:spcPts val="480"/>
              </a:spcBef>
              <a:spcAft>
                <a:spcPts val="0"/>
              </a:spcAft>
              <a:buClr>
                <a:schemeClr val="lt1"/>
              </a:buClr>
              <a:buSzPts val="2400"/>
              <a:buNone/>
              <a:defRPr>
                <a:solidFill>
                  <a:schemeClr val="lt1"/>
                </a:solidFill>
              </a:defRPr>
            </a:lvl3pPr>
            <a:lvl4pPr indent="-228600" lvl="3" marL="1828800" algn="just">
              <a:spcBef>
                <a:spcPts val="400"/>
              </a:spcBef>
              <a:spcAft>
                <a:spcPts val="0"/>
              </a:spcAft>
              <a:buClr>
                <a:schemeClr val="lt1"/>
              </a:buClr>
              <a:buSzPts val="2000"/>
              <a:buNone/>
              <a:defRPr>
                <a:solidFill>
                  <a:schemeClr val="lt1"/>
                </a:solidFill>
              </a:defRPr>
            </a:lvl4pPr>
            <a:lvl5pPr indent="-228600" lvl="4" marL="2286000" algn="just">
              <a:spcBef>
                <a:spcPts val="400"/>
              </a:spcBef>
              <a:spcAft>
                <a:spcPts val="0"/>
              </a:spcAft>
              <a:buClr>
                <a:schemeClr val="lt1"/>
              </a:buClr>
              <a:buSzPts val="2000"/>
              <a:buNone/>
              <a:defRPr>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Displaying CCCM letterhead A4.png" id="88" name="Google Shape;88;p9"/>
          <p:cNvPicPr preferRelativeResize="0"/>
          <p:nvPr/>
        </p:nvPicPr>
        <p:blipFill rotWithShape="1">
          <a:blip r:embed="rId2">
            <a:alphaModFix/>
          </a:blip>
          <a:srcRect b="0" l="0" r="0" t="0"/>
          <a:stretch/>
        </p:blipFill>
        <p:spPr>
          <a:xfrm>
            <a:off x="6714058" y="2411685"/>
            <a:ext cx="3545707" cy="6678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Subtitle - Presentation - Light" type="secHead">
  <p:cSld name="SECTION_HEADER">
    <p:spTree>
      <p:nvGrpSpPr>
        <p:cNvPr id="89" name="Shape 89"/>
        <p:cNvGrpSpPr/>
        <p:nvPr/>
      </p:nvGrpSpPr>
      <p:grpSpPr>
        <a:xfrm>
          <a:off x="0" y="0"/>
          <a:ext cx="0" cy="0"/>
          <a:chOff x="0" y="0"/>
          <a:chExt cx="0" cy="0"/>
        </a:xfrm>
      </p:grpSpPr>
      <p:sp>
        <p:nvSpPr>
          <p:cNvPr id="90" name="Google Shape;90;p10"/>
          <p:cNvSpPr txBox="1"/>
          <p:nvPr>
            <p:ph type="title"/>
          </p:nvPr>
        </p:nvSpPr>
        <p:spPr>
          <a:xfrm>
            <a:off x="844580" y="4006562"/>
            <a:ext cx="9847233" cy="1213436"/>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000"/>
              <a:buFont typeface="Calibri"/>
              <a:buNone/>
              <a:defRPr b="1" i="0" sz="4000" u="none" cap="none" strike="noStrik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0"/>
          <p:cNvSpPr txBox="1"/>
          <p:nvPr>
            <p:ph idx="1" type="body"/>
          </p:nvPr>
        </p:nvSpPr>
        <p:spPr>
          <a:xfrm>
            <a:off x="844580" y="2339677"/>
            <a:ext cx="9847233" cy="1653678"/>
          </a:xfrm>
          <a:prstGeom prst="rect">
            <a:avLst/>
          </a:prstGeom>
          <a:noFill/>
          <a:ln>
            <a:noFill/>
          </a:ln>
        </p:spPr>
        <p:txBody>
          <a:bodyPr anchorCtr="0" anchor="b" bIns="45700" lIns="91425" spcFirstLastPara="1" rIns="360000" wrap="square" tIns="45700">
            <a:noAutofit/>
          </a:bodyPr>
          <a:lstStyle>
            <a:lvl1pPr indent="-228600" lvl="0" marL="457200" algn="r">
              <a:spcBef>
                <a:spcPts val="480"/>
              </a:spcBef>
              <a:spcAft>
                <a:spcPts val="0"/>
              </a:spcAft>
              <a:buClr>
                <a:srgbClr val="7F7F7F"/>
              </a:buClr>
              <a:buSzPts val="2400"/>
              <a:buNone/>
              <a:defRPr sz="2400">
                <a:solidFill>
                  <a:srgbClr val="7F7F7F"/>
                </a:solidFill>
              </a:defRPr>
            </a:lvl1pPr>
            <a:lvl2pPr indent="-228600" lvl="1" marL="914400" algn="just">
              <a:spcBef>
                <a:spcPts val="360"/>
              </a:spcBef>
              <a:spcAft>
                <a:spcPts val="0"/>
              </a:spcAft>
              <a:buClr>
                <a:srgbClr val="888888"/>
              </a:buClr>
              <a:buSzPts val="1800"/>
              <a:buNone/>
              <a:defRPr sz="1800">
                <a:solidFill>
                  <a:srgbClr val="888888"/>
                </a:solidFill>
              </a:defRPr>
            </a:lvl2pPr>
            <a:lvl3pPr indent="-228600" lvl="2" marL="1371600" algn="just">
              <a:spcBef>
                <a:spcPts val="320"/>
              </a:spcBef>
              <a:spcAft>
                <a:spcPts val="0"/>
              </a:spcAft>
              <a:buClr>
                <a:srgbClr val="888888"/>
              </a:buClr>
              <a:buSzPts val="1600"/>
              <a:buNone/>
              <a:defRPr sz="1600">
                <a:solidFill>
                  <a:srgbClr val="888888"/>
                </a:solidFill>
              </a:defRPr>
            </a:lvl3pPr>
            <a:lvl4pPr indent="-228600" lvl="3" marL="1828800" algn="just">
              <a:spcBef>
                <a:spcPts val="280"/>
              </a:spcBef>
              <a:spcAft>
                <a:spcPts val="0"/>
              </a:spcAft>
              <a:buClr>
                <a:srgbClr val="888888"/>
              </a:buClr>
              <a:buSzPts val="1400"/>
              <a:buNone/>
              <a:defRPr sz="1400">
                <a:solidFill>
                  <a:srgbClr val="888888"/>
                </a:solidFill>
              </a:defRPr>
            </a:lvl4pPr>
            <a:lvl5pPr indent="-228600" lvl="4" marL="2286000" algn="just">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92" name="Google Shape;92;p10"/>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sp>
        <p:nvSpPr>
          <p:cNvPr id="93" name="Google Shape;93;p10"/>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Calibri"/>
              <a:ea typeface="Calibri"/>
              <a:cs typeface="Calibri"/>
              <a:sym typeface="Calibri"/>
            </a:endParaRPr>
          </a:p>
        </p:txBody>
      </p:sp>
      <p:pic>
        <p:nvPicPr>
          <p:cNvPr descr="Displaying CCCM letterhead A4.png" id="94" name="Google Shape;94;p10"/>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95" name="Google Shape;95;p10"/>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96" name="Google Shape;96;p10"/>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97" name="Google Shape;97;p10"/>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Calibri"/>
                <a:ea typeface="Calibri"/>
                <a:cs typeface="Calibri"/>
                <a:sym typeface="Calibri"/>
              </a:rPr>
              <a:t>‹#›</a:t>
            </a:fld>
            <a:endParaRPr sz="1000">
              <a:solidFill>
                <a:schemeClr val="accen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idx="1" type="body"/>
          </p:nvPr>
        </p:nvSpPr>
        <p:spPr>
          <a:xfrm>
            <a:off x="534591" y="1763925"/>
            <a:ext cx="9622632" cy="4989036"/>
          </a:xfrm>
          <a:prstGeom prst="rect">
            <a:avLst/>
          </a:prstGeom>
          <a:noFill/>
          <a:ln>
            <a:noFill/>
          </a:ln>
        </p:spPr>
        <p:txBody>
          <a:bodyPr anchorCtr="0" anchor="t" bIns="45700" lIns="91425" spcFirstLastPara="1" rIns="91425" wrap="square" tIns="45700">
            <a:noAutofit/>
          </a:bodyPr>
          <a:lstStyle>
            <a:lvl1pPr indent="-431800" lvl="0" marL="457200" marR="0" rtl="0" algn="just">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just">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just">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just">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1.png"/><Relationship Id="rId4" Type="http://schemas.openxmlformats.org/officeDocument/2006/relationships/image" Target="../media/image21.png"/><Relationship Id="rId5"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8.jpg"/><Relationship Id="rId4" Type="http://schemas.openxmlformats.org/officeDocument/2006/relationships/image" Target="../media/image35.jpg"/><Relationship Id="rId5" Type="http://schemas.openxmlformats.org/officeDocument/2006/relationships/image" Target="../media/image39.jpg"/><Relationship Id="rId6" Type="http://schemas.openxmlformats.org/officeDocument/2006/relationships/image" Target="../media/image27.jpg"/><Relationship Id="rId7" Type="http://schemas.openxmlformats.org/officeDocument/2006/relationships/image" Target="../media/image3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1.png"/><Relationship Id="rId4" Type="http://schemas.openxmlformats.org/officeDocument/2006/relationships/image" Target="../media/image3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1.png"/><Relationship Id="rId4" Type="http://schemas.openxmlformats.org/officeDocument/2006/relationships/image" Target="../media/image44.jpg"/><Relationship Id="rId5" Type="http://schemas.openxmlformats.org/officeDocument/2006/relationships/image" Target="../media/image3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1.png"/><Relationship Id="rId4" Type="http://schemas.openxmlformats.org/officeDocument/2006/relationships/image" Target="../media/image44.jpg"/><Relationship Id="rId5" Type="http://schemas.openxmlformats.org/officeDocument/2006/relationships/image" Target="../media/image3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1.png"/><Relationship Id="rId4" Type="http://schemas.openxmlformats.org/officeDocument/2006/relationships/image" Target="../media/image3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5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9.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5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0.png"/><Relationship Id="rId4" Type="http://schemas.openxmlformats.org/officeDocument/2006/relationships/image" Target="../media/image30.png"/><Relationship Id="rId5"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1"/>
          <p:cNvSpPr txBox="1"/>
          <p:nvPr>
            <p:ph type="ctrTitle"/>
          </p:nvPr>
        </p:nvSpPr>
        <p:spPr>
          <a:xfrm>
            <a:off x="496738" y="3428812"/>
            <a:ext cx="7297440" cy="2008855"/>
          </a:xfrm>
          <a:prstGeom prst="rect">
            <a:avLst/>
          </a:prstGeom>
          <a:noFill/>
          <a:ln>
            <a:noFill/>
          </a:ln>
        </p:spPr>
        <p:txBody>
          <a:bodyPr anchorCtr="0" anchor="b" bIns="90000" lIns="90000" spcFirstLastPara="1" rIns="90000" wrap="square" tIns="90000">
            <a:noAutofit/>
          </a:bodyPr>
          <a:lstStyle/>
          <a:p>
            <a:pPr indent="0" lvl="0" marL="0" rtl="0" algn="l">
              <a:spcBef>
                <a:spcPts val="0"/>
              </a:spcBef>
              <a:spcAft>
                <a:spcPts val="0"/>
              </a:spcAft>
              <a:buClr>
                <a:schemeClr val="lt1"/>
              </a:buClr>
              <a:buSzPts val="3200"/>
              <a:buFont typeface="Calibri"/>
              <a:buNone/>
            </a:pPr>
            <a:r>
              <a:rPr lang="en-GB" sz="2500"/>
              <a:t>Les compétences en communication interpersonnelle</a:t>
            </a:r>
            <a:endParaRPr sz="2500"/>
          </a:p>
        </p:txBody>
      </p:sp>
      <p:sp>
        <p:nvSpPr>
          <p:cNvPr id="103" name="Google Shape;103;p11"/>
          <p:cNvSpPr txBox="1"/>
          <p:nvPr>
            <p:ph idx="1" type="subTitle"/>
          </p:nvPr>
        </p:nvSpPr>
        <p:spPr>
          <a:xfrm>
            <a:off x="496738" y="5511343"/>
            <a:ext cx="6217320" cy="71437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A5CFEC"/>
              </a:buClr>
              <a:buSzPts val="20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20"/>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La communication verbale</a:t>
            </a:r>
            <a:endParaRPr/>
          </a:p>
        </p:txBody>
      </p:sp>
      <p:sp>
        <p:nvSpPr>
          <p:cNvPr id="176" name="Google Shape;176;p20"/>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545456"/>
              </a:buClr>
              <a:buSzPts val="2800"/>
              <a:buNone/>
            </a:pPr>
            <a:r>
              <a:rPr lang="en-GB" sz="2800">
                <a:solidFill>
                  <a:srgbClr val="545456"/>
                </a:solidFill>
              </a:rPr>
              <a:t>La communication verbale, lorsqu'elle est efficace, s'appuie sur les éléments suivants :</a:t>
            </a:r>
            <a:endParaRPr/>
          </a:p>
          <a:p>
            <a:pPr indent="0" lvl="0" marL="0" rtl="0" algn="l">
              <a:spcBef>
                <a:spcPts val="560"/>
              </a:spcBef>
              <a:spcAft>
                <a:spcPts val="0"/>
              </a:spcAft>
              <a:buClr>
                <a:schemeClr val="dk1"/>
              </a:buClr>
              <a:buSzPts val="2800"/>
              <a:buNone/>
            </a:pPr>
            <a:r>
              <a:t/>
            </a:r>
            <a:endParaRPr sz="2800">
              <a:solidFill>
                <a:srgbClr val="545456"/>
              </a:solidFill>
            </a:endParaRPr>
          </a:p>
          <a:p>
            <a:pPr indent="-342900" lvl="0" marL="342900" rtl="0" algn="l">
              <a:spcBef>
                <a:spcPts val="560"/>
              </a:spcBef>
              <a:spcAft>
                <a:spcPts val="0"/>
              </a:spcAft>
              <a:buClr>
                <a:srgbClr val="545456"/>
              </a:buClr>
              <a:buSzPts val="2800"/>
              <a:buChar char="•"/>
            </a:pPr>
            <a:r>
              <a:rPr lang="en-GB" sz="2800">
                <a:solidFill>
                  <a:srgbClr val="545456"/>
                </a:solidFill>
              </a:rPr>
              <a:t>Une amorce </a:t>
            </a:r>
            <a:endParaRPr/>
          </a:p>
          <a:p>
            <a:pPr indent="-342900" lvl="0" marL="342900" rtl="0" algn="l">
              <a:spcBef>
                <a:spcPts val="560"/>
              </a:spcBef>
              <a:spcAft>
                <a:spcPts val="0"/>
              </a:spcAft>
              <a:buClr>
                <a:srgbClr val="545456"/>
              </a:buClr>
              <a:buSzPts val="2800"/>
              <a:buChar char="•"/>
            </a:pPr>
            <a:r>
              <a:rPr lang="en-GB" sz="2800">
                <a:solidFill>
                  <a:srgbClr val="545456"/>
                </a:solidFill>
              </a:rPr>
              <a:t>Une écoute efficace</a:t>
            </a:r>
            <a:endParaRPr/>
          </a:p>
          <a:p>
            <a:pPr indent="-342900" lvl="0" marL="342900" rtl="0" algn="l">
              <a:spcBef>
                <a:spcPts val="560"/>
              </a:spcBef>
              <a:spcAft>
                <a:spcPts val="0"/>
              </a:spcAft>
              <a:buClr>
                <a:srgbClr val="545456"/>
              </a:buClr>
              <a:buSzPts val="2800"/>
              <a:buChar char="•"/>
            </a:pPr>
            <a:r>
              <a:rPr lang="en-GB" sz="2800">
                <a:solidFill>
                  <a:srgbClr val="545456"/>
                </a:solidFill>
              </a:rPr>
              <a:t>Un échange de commentaires et réactions</a:t>
            </a:r>
            <a:endParaRPr/>
          </a:p>
          <a:p>
            <a:pPr indent="-342900" lvl="0" marL="342900" rtl="0" algn="l">
              <a:spcBef>
                <a:spcPts val="560"/>
              </a:spcBef>
              <a:spcAft>
                <a:spcPts val="0"/>
              </a:spcAft>
              <a:buClr>
                <a:srgbClr val="545456"/>
              </a:buClr>
              <a:buSzPts val="2800"/>
              <a:buChar char="•"/>
            </a:pPr>
            <a:r>
              <a:rPr lang="en-GB" sz="2800">
                <a:solidFill>
                  <a:srgbClr val="545456"/>
                </a:solidFill>
              </a:rPr>
              <a:t>Des questions efficaces (des questions ouvertes, par opposition à des questions fermées)</a:t>
            </a:r>
            <a:endParaRPr>
              <a:solidFill>
                <a:srgbClr val="545456"/>
              </a:solidFill>
            </a:endParaRPr>
          </a:p>
          <a:p>
            <a:pPr indent="-342900" lvl="0" marL="342900" rtl="0" algn="l">
              <a:spcBef>
                <a:spcPts val="560"/>
              </a:spcBef>
              <a:spcAft>
                <a:spcPts val="0"/>
              </a:spcAft>
              <a:buClr>
                <a:srgbClr val="545456"/>
              </a:buClr>
              <a:buSzPts val="2800"/>
              <a:buChar char="•"/>
            </a:pPr>
            <a:r>
              <a:rPr lang="en-GB" sz="2800">
                <a:solidFill>
                  <a:srgbClr val="545456"/>
                </a:solidFill>
              </a:rPr>
              <a:t>Une réflexion et une clarification</a:t>
            </a:r>
            <a:endParaRPr/>
          </a:p>
          <a:p>
            <a:pPr indent="-342900" lvl="0" marL="342900" rtl="0" algn="l">
              <a:spcBef>
                <a:spcPts val="560"/>
              </a:spcBef>
              <a:spcAft>
                <a:spcPts val="0"/>
              </a:spcAft>
              <a:buClr>
                <a:srgbClr val="545456"/>
              </a:buClr>
              <a:buSzPts val="2800"/>
              <a:buChar char="•"/>
            </a:pPr>
            <a:r>
              <a:rPr lang="en-GB" sz="2800">
                <a:solidFill>
                  <a:srgbClr val="545456"/>
                </a:solidFill>
              </a:rPr>
              <a:t>Une conclusion</a:t>
            </a:r>
            <a:endParaRPr sz="2800">
              <a:solidFill>
                <a:srgbClr val="54545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Google Shape;182;p21"/>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Conseils sur la manière de poser des questions</a:t>
            </a:r>
            <a:endParaRPr/>
          </a:p>
        </p:txBody>
      </p:sp>
      <p:sp>
        <p:nvSpPr>
          <p:cNvPr id="183" name="Google Shape;183;p21"/>
          <p:cNvSpPr txBox="1"/>
          <p:nvPr>
            <p:ph idx="1" type="body"/>
          </p:nvPr>
        </p:nvSpPr>
        <p:spPr>
          <a:xfrm>
            <a:off x="1817529" y="1789935"/>
            <a:ext cx="5267700" cy="2190900"/>
          </a:xfrm>
          <a:prstGeom prst="rect">
            <a:avLst/>
          </a:prstGeom>
          <a:noFill/>
          <a:ln>
            <a:noFill/>
          </a:ln>
        </p:spPr>
        <p:txBody>
          <a:bodyPr anchorCtr="0" anchor="t" bIns="45700" lIns="91425" spcFirstLastPara="1" rIns="91425" wrap="square" tIns="45700">
            <a:noAutofit/>
          </a:bodyPr>
          <a:lstStyle/>
          <a:p>
            <a:pPr indent="-514350" lvl="0" marL="514350" rtl="0" algn="l">
              <a:spcBef>
                <a:spcPts val="0"/>
              </a:spcBef>
              <a:spcAft>
                <a:spcPts val="0"/>
              </a:spcAft>
              <a:buClr>
                <a:srgbClr val="545456"/>
              </a:buClr>
              <a:buSzPts val="3200"/>
              <a:buFont typeface="Trebuchet MS"/>
              <a:buAutoNum type="arabicPeriod"/>
            </a:pPr>
            <a:r>
              <a:rPr lang="en-GB">
                <a:solidFill>
                  <a:srgbClr val="545456"/>
                </a:solidFill>
              </a:rPr>
              <a:t>Être clair(e)</a:t>
            </a:r>
            <a:endParaRPr/>
          </a:p>
          <a:p>
            <a:pPr indent="-514350" lvl="0" marL="514350" rtl="0" algn="l">
              <a:spcBef>
                <a:spcPts val="640"/>
              </a:spcBef>
              <a:spcAft>
                <a:spcPts val="0"/>
              </a:spcAft>
              <a:buClr>
                <a:srgbClr val="545456"/>
              </a:buClr>
              <a:buSzPts val="3200"/>
              <a:buFont typeface="Trebuchet MS"/>
              <a:buAutoNum type="arabicPeriod"/>
            </a:pPr>
            <a:r>
              <a:rPr lang="en-GB">
                <a:solidFill>
                  <a:srgbClr val="545456"/>
                </a:solidFill>
              </a:rPr>
              <a:t>Utiliser les silences</a:t>
            </a:r>
            <a:endParaRPr/>
          </a:p>
          <a:p>
            <a:pPr indent="-514350" lvl="0" marL="514350" rtl="0" algn="l">
              <a:spcBef>
                <a:spcPts val="640"/>
              </a:spcBef>
              <a:spcAft>
                <a:spcPts val="0"/>
              </a:spcAft>
              <a:buClr>
                <a:srgbClr val="545456"/>
              </a:buClr>
              <a:buSzPts val="3200"/>
              <a:buFont typeface="Trebuchet MS"/>
              <a:buAutoNum type="arabicPeriod"/>
            </a:pPr>
            <a:r>
              <a:rPr lang="en-GB">
                <a:solidFill>
                  <a:srgbClr val="545456"/>
                </a:solidFill>
              </a:rPr>
              <a:t>Encourager à participer</a:t>
            </a:r>
            <a:endParaRPr/>
          </a:p>
        </p:txBody>
      </p:sp>
      <p:sp>
        <p:nvSpPr>
          <p:cNvPr id="184" name="Google Shape;184;p21"/>
          <p:cNvSpPr txBox="1"/>
          <p:nvPr/>
        </p:nvSpPr>
        <p:spPr>
          <a:xfrm>
            <a:off x="1817514" y="3779837"/>
            <a:ext cx="7056784" cy="2538550"/>
          </a:xfrm>
          <a:prstGeom prst="rect">
            <a:avLst/>
          </a:prstGeom>
          <a:gradFill>
            <a:gsLst>
              <a:gs pos="0">
                <a:srgbClr val="2A87C8"/>
              </a:gs>
              <a:gs pos="100000">
                <a:srgbClr val="E8E8E8"/>
              </a:gs>
            </a:gsLst>
            <a:lin ang="5400000" scaled="0"/>
          </a:gra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a:p>
            <a:pPr indent="0" lvl="0" marL="0" marR="0" rtl="0" algn="ctr">
              <a:spcBef>
                <a:spcPts val="0"/>
              </a:spcBef>
              <a:spcAft>
                <a:spcPts val="0"/>
              </a:spcAft>
              <a:buNone/>
            </a:pPr>
            <a:r>
              <a:rPr lang="en-GB" sz="2800">
                <a:solidFill>
                  <a:srgbClr val="545456"/>
                </a:solidFill>
                <a:latin typeface="Calibri"/>
                <a:ea typeface="Calibri"/>
                <a:cs typeface="Calibri"/>
                <a:sym typeface="Calibri"/>
              </a:rPr>
              <a:t>Les questions ouvertes sont des questions efficaces : </a:t>
            </a:r>
            <a:endParaRPr/>
          </a:p>
          <a:p>
            <a:pPr indent="0" lvl="0" marL="0" marR="0" rtl="0" algn="ctr">
              <a:spcBef>
                <a:spcPts val="0"/>
              </a:spcBef>
              <a:spcAft>
                <a:spcPts val="0"/>
              </a:spcAft>
              <a:buNone/>
            </a:pPr>
            <a:r>
              <a:rPr lang="en-GB" sz="2800">
                <a:solidFill>
                  <a:srgbClr val="545456"/>
                </a:solidFill>
                <a:latin typeface="Calibri"/>
                <a:ea typeface="Calibri"/>
                <a:cs typeface="Calibri"/>
                <a:sym typeface="Calibri"/>
              </a:rPr>
              <a:t>elles commencent par « </a:t>
            </a:r>
            <a:r>
              <a:rPr lang="en-GB" sz="2800" u="sng">
                <a:solidFill>
                  <a:srgbClr val="545456"/>
                </a:solidFill>
                <a:latin typeface="Calibri"/>
                <a:ea typeface="Calibri"/>
                <a:cs typeface="Calibri"/>
                <a:sym typeface="Calibri"/>
              </a:rPr>
              <a:t>quoi</a:t>
            </a:r>
            <a:r>
              <a:rPr lang="en-GB" sz="2800">
                <a:solidFill>
                  <a:srgbClr val="545456"/>
                </a:solidFill>
                <a:latin typeface="Calibri"/>
                <a:ea typeface="Calibri"/>
                <a:cs typeface="Calibri"/>
                <a:sym typeface="Calibri"/>
              </a:rPr>
              <a:t> » ou « </a:t>
            </a:r>
            <a:r>
              <a:rPr lang="en-GB" sz="2800" u="sng">
                <a:solidFill>
                  <a:srgbClr val="545456"/>
                </a:solidFill>
                <a:latin typeface="Calibri"/>
                <a:ea typeface="Calibri"/>
                <a:cs typeface="Calibri"/>
                <a:sym typeface="Calibri"/>
              </a:rPr>
              <a:t>comment</a:t>
            </a:r>
            <a:r>
              <a:rPr lang="en-GB" sz="2800">
                <a:solidFill>
                  <a:srgbClr val="545456"/>
                </a:solidFill>
                <a:latin typeface="Calibri"/>
                <a:ea typeface="Calibri"/>
                <a:cs typeface="Calibri"/>
                <a:sym typeface="Calibri"/>
              </a:rPr>
              <a:t> » </a:t>
            </a:r>
            <a:endParaRPr/>
          </a:p>
          <a:p>
            <a:pPr indent="0" lvl="0" marL="0" marR="0" rtl="0" algn="ctr">
              <a:spcBef>
                <a:spcPts val="0"/>
              </a:spcBef>
              <a:spcAft>
                <a:spcPts val="0"/>
              </a:spcAft>
              <a:buNone/>
            </a:pPr>
            <a:r>
              <a:rPr lang="en-GB" sz="2800">
                <a:solidFill>
                  <a:srgbClr val="545456"/>
                </a:solidFill>
                <a:latin typeface="Calibri"/>
                <a:ea typeface="Calibri"/>
                <a:cs typeface="Calibri"/>
                <a:sym typeface="Calibri"/>
              </a:rPr>
              <a:t>(plutôt que par « pourquoi »)</a:t>
            </a:r>
            <a:endParaRPr/>
          </a:p>
          <a:p>
            <a:pPr indent="0" lvl="0" marL="0" marR="0" rtl="0" algn="ctr">
              <a:spcBef>
                <a:spcPts val="0"/>
              </a:spcBef>
              <a:spcAft>
                <a:spcPts val="0"/>
              </a:spcAft>
              <a:buNone/>
            </a:pPr>
            <a:r>
              <a:t/>
            </a:r>
            <a:endParaRPr sz="28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2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Pourquoi interroger les gens ?</a:t>
            </a:r>
            <a:r>
              <a:rPr lang="en-GB" sz="4000">
                <a:solidFill>
                  <a:schemeClr val="accent1"/>
                </a:solidFill>
                <a:latin typeface="Calibri"/>
                <a:ea typeface="Calibri"/>
                <a:cs typeface="Calibri"/>
                <a:sym typeface="Calibri"/>
              </a:rPr>
              <a:t> </a:t>
            </a:r>
            <a:endParaRPr/>
          </a:p>
        </p:txBody>
      </p:sp>
      <p:sp>
        <p:nvSpPr>
          <p:cNvPr id="191" name="Google Shape;191;p22"/>
          <p:cNvSpPr txBox="1"/>
          <p:nvPr>
            <p:ph idx="1" type="body"/>
          </p:nvPr>
        </p:nvSpPr>
        <p:spPr>
          <a:xfrm>
            <a:off x="438111" y="1239822"/>
            <a:ext cx="9876347" cy="5556284"/>
          </a:xfrm>
          <a:prstGeom prst="rect">
            <a:avLst/>
          </a:prstGeom>
          <a:noFill/>
          <a:ln>
            <a:noFill/>
          </a:ln>
        </p:spPr>
        <p:txBody>
          <a:bodyPr anchorCtr="0" anchor="t" bIns="45700" lIns="91425" spcFirstLastPara="1" rIns="91425" wrap="square" tIns="45700">
            <a:noAutofit/>
          </a:bodyPr>
          <a:lstStyle/>
          <a:p>
            <a:pPr indent="-336550" lvl="0" marL="342900" rtl="0" algn="just">
              <a:spcBef>
                <a:spcPts val="0"/>
              </a:spcBef>
              <a:spcAft>
                <a:spcPts val="0"/>
              </a:spcAft>
              <a:buClr>
                <a:srgbClr val="545456"/>
              </a:buClr>
              <a:buSzPts val="2700"/>
              <a:buChar char="•"/>
            </a:pPr>
            <a:r>
              <a:rPr lang="en-GB" sz="2700">
                <a:solidFill>
                  <a:srgbClr val="545456"/>
                </a:solidFill>
              </a:rPr>
              <a:t>Pour obtenir des informations</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amorcer une conversation</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tester la compréhension</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inviter quelqu'un à participer à une conversation</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montrer de l'intérêt pour la personne</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découvrir la personnalité et/ou les difficultés de l'interlocuteur</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obtenir un soutien ou un accord</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clarifier un point</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tester les connaissances</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encourager une réflexion plus approfondie</a:t>
            </a:r>
            <a:endParaRPr sz="2700">
              <a:solidFill>
                <a:srgbClr val="545456"/>
              </a:solidFill>
            </a:endParaRPr>
          </a:p>
          <a:p>
            <a:pPr indent="-336550" lvl="0" marL="342900" rtl="0" algn="just">
              <a:spcBef>
                <a:spcPts val="560"/>
              </a:spcBef>
              <a:spcAft>
                <a:spcPts val="0"/>
              </a:spcAft>
              <a:buClr>
                <a:srgbClr val="545456"/>
              </a:buClr>
              <a:buSzPts val="2700"/>
              <a:buChar char="•"/>
            </a:pPr>
            <a:r>
              <a:rPr lang="en-GB" sz="2700">
                <a:solidFill>
                  <a:srgbClr val="545456"/>
                </a:solidFill>
              </a:rPr>
              <a:t>Pour encourager à plus de discussion au sein d'un groupe</a:t>
            </a:r>
            <a:endParaRPr sz="2700">
              <a:solidFill>
                <a:srgbClr val="545456"/>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2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Questions pertinentes</a:t>
            </a:r>
            <a:endParaRPr/>
          </a:p>
        </p:txBody>
      </p:sp>
      <p:sp>
        <p:nvSpPr>
          <p:cNvPr id="198" name="Google Shape;198;p23"/>
          <p:cNvSpPr txBox="1"/>
          <p:nvPr>
            <p:ph idx="1" type="body"/>
          </p:nvPr>
        </p:nvSpPr>
        <p:spPr>
          <a:xfrm>
            <a:off x="5461439" y="1591310"/>
            <a:ext cx="4853019" cy="247655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545456"/>
              </a:buClr>
              <a:buSzPts val="2800"/>
              <a:buNone/>
            </a:pPr>
            <a:r>
              <a:rPr lang="en-GB" sz="2800">
                <a:solidFill>
                  <a:srgbClr val="545456"/>
                </a:solidFill>
              </a:rPr>
              <a:t>Beaucoup trop de personnes s'attachent à obtenir la « bonne réponse », plutôt qu'à formuler la « bonne question ».</a:t>
            </a:r>
            <a:endParaRPr sz="2000">
              <a:solidFill>
                <a:srgbClr val="545456"/>
              </a:solidFill>
            </a:endParaRPr>
          </a:p>
        </p:txBody>
      </p:sp>
      <p:pic>
        <p:nvPicPr>
          <p:cNvPr id="199" name="Google Shape;199;p23"/>
          <p:cNvPicPr preferRelativeResize="0"/>
          <p:nvPr/>
        </p:nvPicPr>
        <p:blipFill rotWithShape="1">
          <a:blip r:embed="rId3">
            <a:alphaModFix/>
          </a:blip>
          <a:srcRect b="0" l="0" r="0" t="0"/>
          <a:stretch/>
        </p:blipFill>
        <p:spPr>
          <a:xfrm>
            <a:off x="623580" y="1493874"/>
            <a:ext cx="4693844" cy="4571926"/>
          </a:xfrm>
          <a:prstGeom prst="rect">
            <a:avLst/>
          </a:prstGeom>
          <a:noFill/>
          <a:ln>
            <a:noFill/>
          </a:ln>
        </p:spPr>
      </p:pic>
      <p:sp>
        <p:nvSpPr>
          <p:cNvPr id="200" name="Google Shape;200;p23"/>
          <p:cNvSpPr txBox="1"/>
          <p:nvPr/>
        </p:nvSpPr>
        <p:spPr>
          <a:xfrm>
            <a:off x="5374390" y="531593"/>
            <a:ext cx="4219988" cy="3968324"/>
          </a:xfrm>
          <a:prstGeom prst="rect">
            <a:avLst/>
          </a:prstGeom>
          <a:noFill/>
          <a:ln>
            <a:noFill/>
          </a:ln>
        </p:spPr>
        <p:txBody>
          <a:bodyPr anchorCtr="0" anchor="ctr" bIns="45700" lIns="91425" spcFirstLastPara="1" rIns="91425" wrap="square" tIns="45700">
            <a:noAutofit/>
          </a:bodyPr>
          <a:lstStyle/>
          <a:p>
            <a:pPr indent="0" lvl="0" marL="0" marR="0" rtl="0" algn="just">
              <a:spcBef>
                <a:spcPts val="0"/>
              </a:spcBef>
              <a:spcAft>
                <a:spcPts val="0"/>
              </a:spcAft>
              <a:buNone/>
            </a:pPr>
            <a:r>
              <a:t/>
            </a:r>
            <a:endParaRPr sz="2400">
              <a:solidFill>
                <a:srgbClr val="545456"/>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24"/>
          <p:cNvSpPr txBox="1"/>
          <p:nvPr>
            <p:ph type="title"/>
          </p:nvPr>
        </p:nvSpPr>
        <p:spPr>
          <a:xfrm>
            <a:off x="844580" y="4006562"/>
            <a:ext cx="9847200" cy="1213500"/>
          </a:xfrm>
          <a:prstGeom prst="rect">
            <a:avLst/>
          </a:prstGeom>
          <a:solidFill>
            <a:schemeClr val="lt1"/>
          </a:solid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accent1"/>
              </a:buClr>
              <a:buSzPts val="4800"/>
              <a:buFont typeface="Calibri"/>
              <a:buNone/>
            </a:pPr>
            <a:r>
              <a:t/>
            </a:r>
            <a:endParaRPr/>
          </a:p>
        </p:txBody>
      </p:sp>
      <p:sp>
        <p:nvSpPr>
          <p:cNvPr id="206" name="Google Shape;206;p24"/>
          <p:cNvSpPr txBox="1"/>
          <p:nvPr>
            <p:ph idx="1" type="body"/>
          </p:nvPr>
        </p:nvSpPr>
        <p:spPr>
          <a:xfrm>
            <a:off x="844580" y="2339677"/>
            <a:ext cx="9847200" cy="1653600"/>
          </a:xfrm>
          <a:prstGeom prst="rect">
            <a:avLst/>
          </a:prstGeom>
          <a:no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1"/>
              </a:buClr>
              <a:buSzPts val="4000"/>
              <a:buNone/>
            </a:pPr>
            <a:r>
              <a:t/>
            </a:r>
            <a:endParaRPr b="1" sz="4000">
              <a:solidFill>
                <a:schemeClr val="accent1"/>
              </a:solidFill>
            </a:endParaRPr>
          </a:p>
          <a:p>
            <a:pPr indent="0" lvl="0" marL="0" rtl="0" algn="l">
              <a:spcBef>
                <a:spcPts val="0"/>
              </a:spcBef>
              <a:spcAft>
                <a:spcPts val="0"/>
              </a:spcAft>
              <a:buClr>
                <a:schemeClr val="accent1"/>
              </a:buClr>
              <a:buSzPts val="4000"/>
              <a:buNone/>
            </a:pPr>
            <a:r>
              <a:rPr b="1" lang="en-GB" sz="4000">
                <a:solidFill>
                  <a:schemeClr val="accent1"/>
                </a:solidFill>
              </a:rPr>
              <a:t>Travail de groupe</a:t>
            </a:r>
            <a:r>
              <a:rPr lang="en-GB" sz="4000">
                <a:solidFill>
                  <a:schemeClr val="accent1"/>
                </a:solidFill>
              </a:rPr>
              <a:t> 					10’</a:t>
            </a:r>
            <a:endParaRPr sz="4000">
              <a:solidFill>
                <a:schemeClr val="accent1"/>
              </a:solidFill>
            </a:endParaRPr>
          </a:p>
          <a:p>
            <a:pPr indent="0" lvl="0" marL="0" rtl="0" algn="l">
              <a:spcBef>
                <a:spcPts val="0"/>
              </a:spcBef>
              <a:spcAft>
                <a:spcPts val="0"/>
              </a:spcAft>
              <a:buClr>
                <a:schemeClr val="accent1"/>
              </a:buClr>
              <a:buSzPts val="4000"/>
              <a:buFont typeface="Calibri"/>
              <a:buNone/>
            </a:pPr>
            <a:r>
              <a:rPr lang="en-GB" sz="4000">
                <a:solidFill>
                  <a:schemeClr val="accent1"/>
                </a:solidFill>
              </a:rPr>
              <a:t>un incident sur le site</a:t>
            </a:r>
            <a:r>
              <a:rPr b="1" lang="en-GB" sz="4000">
                <a:solidFill>
                  <a:schemeClr val="accent1"/>
                </a:solidFill>
              </a:rPr>
              <a:t>	</a:t>
            </a:r>
            <a:r>
              <a:rPr lang="en-GB" sz="4000">
                <a:solidFill>
                  <a:schemeClr val="accent1"/>
                </a:solidFill>
              </a:rPr>
              <a:t> </a:t>
            </a:r>
            <a:endParaRPr sz="4000">
              <a:solidFill>
                <a:srgbClr val="FF0000"/>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Font typeface="Arial"/>
              <a:buNone/>
            </a:pPr>
            <a:r>
              <a:rPr b="1" lang="en-GB" sz="2600">
                <a:solidFill>
                  <a:schemeClr val="accent2"/>
                </a:solidFill>
              </a:rPr>
              <a:t>S'asseoir ensemble deux par deux.</a:t>
            </a:r>
            <a:endParaRPr sz="3000">
              <a:solidFill>
                <a:schemeClr val="dk1"/>
              </a:solidFill>
            </a:endParaRPr>
          </a:p>
          <a:p>
            <a:pPr indent="0" lvl="0" marL="0" rtl="0" algn="l">
              <a:spcBef>
                <a:spcPts val="560"/>
              </a:spcBef>
              <a:spcAft>
                <a:spcPts val="0"/>
              </a:spcAft>
              <a:buClr>
                <a:schemeClr val="accent2"/>
              </a:buClr>
              <a:buSzPts val="2800"/>
              <a:buFont typeface="Arial"/>
              <a:buNone/>
            </a:pPr>
            <a:r>
              <a:rPr b="1" lang="en-GB" sz="2600">
                <a:solidFill>
                  <a:schemeClr val="accent2"/>
                </a:solidFill>
              </a:rPr>
              <a:t>Tâche du répondant : lire l'étude de cas et répondre aux questions.</a:t>
            </a:r>
            <a:endParaRPr sz="3000">
              <a:solidFill>
                <a:schemeClr val="dk1"/>
              </a:solidFill>
            </a:endParaRPr>
          </a:p>
          <a:p>
            <a:pPr indent="0" lvl="0" marL="0" rtl="0" algn="l">
              <a:spcBef>
                <a:spcPts val="560"/>
              </a:spcBef>
              <a:spcAft>
                <a:spcPts val="0"/>
              </a:spcAft>
              <a:buClr>
                <a:schemeClr val="accent2"/>
              </a:buClr>
              <a:buSzPts val="2800"/>
              <a:buFont typeface="Arial"/>
              <a:buNone/>
            </a:pPr>
            <a:r>
              <a:rPr b="1" lang="en-GB" sz="2600">
                <a:solidFill>
                  <a:schemeClr val="accent2"/>
                </a:solidFill>
              </a:rPr>
              <a:t>Tâche de l'interrogateur : rassembler les informations au sujet de l'incident.</a:t>
            </a:r>
            <a:endParaRPr sz="3000">
              <a:solidFill>
                <a:schemeClr val="dk1"/>
              </a:solidFill>
            </a:endParaRPr>
          </a:p>
          <a:p>
            <a:pPr indent="-330200" lvl="0" marL="342900" rtl="0" algn="l">
              <a:spcBef>
                <a:spcPts val="1760"/>
              </a:spcBef>
              <a:spcAft>
                <a:spcPts val="0"/>
              </a:spcAft>
              <a:buClr>
                <a:schemeClr val="accent2"/>
              </a:buClr>
              <a:buSzPts val="2600"/>
              <a:buChar char="•"/>
            </a:pPr>
            <a:r>
              <a:rPr lang="en-GB" sz="2600">
                <a:solidFill>
                  <a:schemeClr val="accent2"/>
                </a:solidFill>
              </a:rPr>
              <a:t>En premier lieu, ne poser que des questions fermées.</a:t>
            </a:r>
            <a:endParaRPr sz="2600">
              <a:solidFill>
                <a:schemeClr val="accent2"/>
              </a:solidFill>
            </a:endParaRPr>
          </a:p>
          <a:p>
            <a:pPr indent="-342900" lvl="0" marL="342900" rtl="0" algn="l">
              <a:spcBef>
                <a:spcPts val="1840"/>
              </a:spcBef>
              <a:spcAft>
                <a:spcPts val="0"/>
              </a:spcAft>
              <a:buClr>
                <a:schemeClr val="accent2"/>
              </a:buClr>
              <a:buSzPts val="2800"/>
              <a:buChar char="•"/>
            </a:pPr>
            <a:r>
              <a:rPr lang="en-GB" sz="2600">
                <a:solidFill>
                  <a:schemeClr val="accent2"/>
                </a:solidFill>
              </a:rPr>
              <a:t>Ensuite, préparer 3 questions ciblées pour obtenir le plus d'informations possible.</a:t>
            </a:r>
            <a:r>
              <a:rPr lang="en-GB" sz="3000">
                <a:solidFill>
                  <a:schemeClr val="dk1"/>
                </a:solidFill>
              </a:rPr>
              <a:t> </a:t>
            </a:r>
            <a:endParaRPr sz="3000">
              <a:solidFill>
                <a:schemeClr val="dk1"/>
              </a:solidFill>
            </a:endParaRPr>
          </a:p>
          <a:p>
            <a:pPr indent="-330200" lvl="0" marL="342900" rtl="0" algn="l">
              <a:spcBef>
                <a:spcPts val="1760"/>
              </a:spcBef>
              <a:spcAft>
                <a:spcPts val="0"/>
              </a:spcAft>
              <a:buClr>
                <a:schemeClr val="accent2"/>
              </a:buClr>
              <a:buSzPts val="2600"/>
              <a:buChar char="•"/>
            </a:pPr>
            <a:r>
              <a:rPr lang="en-GB" sz="2600">
                <a:solidFill>
                  <a:schemeClr val="accent2"/>
                </a:solidFill>
              </a:rPr>
              <a:t>Utiliser les informations recueillies afin d'identifier 2 actions prioritaires. </a:t>
            </a:r>
            <a:endParaRPr sz="3000">
              <a:solidFill>
                <a:schemeClr val="dk1"/>
              </a:solidFill>
            </a:endParaRPr>
          </a:p>
          <a:p>
            <a:pPr indent="0" lvl="0" marL="0" rtl="0" algn="r">
              <a:spcBef>
                <a:spcPts val="0"/>
              </a:spcBef>
              <a:spcAft>
                <a:spcPts val="0"/>
              </a:spcAft>
              <a:buClr>
                <a:schemeClr val="lt1"/>
              </a:buClr>
              <a:buSzPts val="3200"/>
              <a:buNone/>
            </a:pPr>
            <a:r>
              <a:t/>
            </a:r>
            <a:endParaRPr/>
          </a:p>
        </p:txBody>
      </p:sp>
      <p:pic>
        <p:nvPicPr>
          <p:cNvPr descr="group work logo.png" id="207" name="Google Shape;207;p24"/>
          <p:cNvPicPr preferRelativeResize="0"/>
          <p:nvPr/>
        </p:nvPicPr>
        <p:blipFill rotWithShape="1">
          <a:blip r:embed="rId3">
            <a:alphaModFix/>
          </a:blip>
          <a:srcRect b="0" l="0" r="0" t="0"/>
          <a:stretch/>
        </p:blipFill>
        <p:spPr>
          <a:xfrm>
            <a:off x="8998595" y="438399"/>
            <a:ext cx="1340929" cy="121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25"/>
          <p:cNvSpPr txBox="1"/>
          <p:nvPr>
            <p:ph type="title"/>
          </p:nvPr>
        </p:nvSpPr>
        <p:spPr>
          <a:xfrm>
            <a:off x="75800" y="446075"/>
            <a:ext cx="10616100" cy="793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sz="2800">
                <a:latin typeface="Calibri"/>
                <a:ea typeface="Calibri"/>
                <a:cs typeface="Calibri"/>
                <a:sym typeface="Calibri"/>
              </a:rPr>
              <a:t>Bilan de l'étude de cas : un processus qui mène à la prise de décision</a:t>
            </a:r>
            <a:endParaRPr sz="2800"/>
          </a:p>
        </p:txBody>
      </p:sp>
      <p:sp>
        <p:nvSpPr>
          <p:cNvPr id="214" name="Google Shape;214;p25"/>
          <p:cNvSpPr/>
          <p:nvPr/>
        </p:nvSpPr>
        <p:spPr>
          <a:xfrm rot="5400000">
            <a:off x="98850" y="2690912"/>
            <a:ext cx="1943493" cy="234358"/>
          </a:xfrm>
          <a:prstGeom prst="rect">
            <a:avLst/>
          </a:prstGeom>
          <a:gradFill>
            <a:gsLst>
              <a:gs pos="0">
                <a:srgbClr val="C0C0C2"/>
              </a:gs>
              <a:gs pos="35000">
                <a:srgbClr val="D1D1D5"/>
              </a:gs>
              <a:gs pos="100000">
                <a:srgbClr val="ECECF0"/>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5" name="Google Shape;215;p25"/>
          <p:cNvGrpSpPr/>
          <p:nvPr/>
        </p:nvGrpSpPr>
        <p:grpSpPr>
          <a:xfrm>
            <a:off x="545054" y="1449275"/>
            <a:ext cx="2603980" cy="1562388"/>
            <a:chOff x="172634" y="4257"/>
            <a:chExt cx="2603980" cy="1562388"/>
          </a:xfrm>
        </p:grpSpPr>
        <p:sp>
          <p:nvSpPr>
            <p:cNvPr id="216" name="Google Shape;216;p25"/>
            <p:cNvSpPr/>
            <p:nvPr/>
          </p:nvSpPr>
          <p:spPr>
            <a:xfrm>
              <a:off x="172634" y="4257"/>
              <a:ext cx="2603980" cy="1562388"/>
            </a:xfrm>
            <a:prstGeom prst="roundRect">
              <a:avLst>
                <a:gd fmla="val 10000" name="adj"/>
              </a:avLst>
            </a:prstGeom>
            <a:gradFill>
              <a:gsLst>
                <a:gs pos="0">
                  <a:srgbClr val="C0C0C2"/>
                </a:gs>
                <a:gs pos="35000">
                  <a:srgbClr val="D1D1D5"/>
                </a:gs>
                <a:gs pos="100000">
                  <a:srgbClr val="ECECF0"/>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5"/>
            <p:cNvSpPr txBox="1"/>
            <p:nvPr/>
          </p:nvSpPr>
          <p:spPr>
            <a:xfrm>
              <a:off x="218395" y="50018"/>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Analyser la situation</a:t>
              </a:r>
              <a:endParaRPr sz="2100">
                <a:solidFill>
                  <a:schemeClr val="dk1"/>
                </a:solidFill>
                <a:latin typeface="Calibri"/>
                <a:ea typeface="Calibri"/>
                <a:cs typeface="Calibri"/>
                <a:sym typeface="Calibri"/>
              </a:endParaRPr>
            </a:p>
          </p:txBody>
        </p:sp>
      </p:grpSp>
      <p:sp>
        <p:nvSpPr>
          <p:cNvPr id="218" name="Google Shape;218;p25"/>
          <p:cNvSpPr/>
          <p:nvPr/>
        </p:nvSpPr>
        <p:spPr>
          <a:xfrm rot="5400000">
            <a:off x="98850" y="4643898"/>
            <a:ext cx="1943493" cy="234358"/>
          </a:xfrm>
          <a:prstGeom prst="rect">
            <a:avLst/>
          </a:prstGeom>
          <a:gradFill>
            <a:gsLst>
              <a:gs pos="0">
                <a:srgbClr val="ECABA5"/>
              </a:gs>
              <a:gs pos="35000">
                <a:srgbClr val="F2C5BF"/>
              </a:gs>
              <a:gs pos="100000">
                <a:srgbClr val="FAE9E5"/>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9" name="Google Shape;219;p25"/>
          <p:cNvGrpSpPr/>
          <p:nvPr/>
        </p:nvGrpSpPr>
        <p:grpSpPr>
          <a:xfrm>
            <a:off x="545054" y="3402261"/>
            <a:ext cx="2603980" cy="1562388"/>
            <a:chOff x="172634" y="1957243"/>
            <a:chExt cx="2603980" cy="1562388"/>
          </a:xfrm>
        </p:grpSpPr>
        <p:sp>
          <p:nvSpPr>
            <p:cNvPr id="220" name="Google Shape;220;p25"/>
            <p:cNvSpPr/>
            <p:nvPr/>
          </p:nvSpPr>
          <p:spPr>
            <a:xfrm>
              <a:off x="172634" y="1957243"/>
              <a:ext cx="2603980" cy="1562388"/>
            </a:xfrm>
            <a:prstGeom prst="roundRect">
              <a:avLst>
                <a:gd fmla="val 10000" name="adj"/>
              </a:avLst>
            </a:prstGeom>
            <a:gradFill>
              <a:gsLst>
                <a:gs pos="0">
                  <a:srgbClr val="ECABA5"/>
                </a:gs>
                <a:gs pos="35000">
                  <a:srgbClr val="F2C5BF"/>
                </a:gs>
                <a:gs pos="100000">
                  <a:srgbClr val="FAE9E5"/>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5"/>
            <p:cNvSpPr txBox="1"/>
            <p:nvPr/>
          </p:nvSpPr>
          <p:spPr>
            <a:xfrm>
              <a:off x="218395" y="2003004"/>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Définir le problème</a:t>
              </a:r>
              <a:endParaRPr sz="2100">
                <a:solidFill>
                  <a:schemeClr val="dk1"/>
                </a:solidFill>
                <a:latin typeface="Calibri"/>
                <a:ea typeface="Calibri"/>
                <a:cs typeface="Calibri"/>
                <a:sym typeface="Calibri"/>
              </a:endParaRPr>
            </a:p>
          </p:txBody>
        </p:sp>
      </p:grpSp>
      <p:sp>
        <p:nvSpPr>
          <p:cNvPr id="222" name="Google Shape;222;p25"/>
          <p:cNvSpPr/>
          <p:nvPr/>
        </p:nvSpPr>
        <p:spPr>
          <a:xfrm>
            <a:off x="1075342" y="5620390"/>
            <a:ext cx="3453802" cy="234358"/>
          </a:xfrm>
          <a:prstGeom prst="rect">
            <a:avLst/>
          </a:prstGeom>
          <a:gradFill>
            <a:gsLst>
              <a:gs pos="0">
                <a:srgbClr val="FFBBA5"/>
              </a:gs>
              <a:gs pos="35000">
                <a:srgbClr val="FFCFC0"/>
              </a:gs>
              <a:gs pos="100000">
                <a:srgbClr val="FFEBE4"/>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3" name="Google Shape;223;p25"/>
          <p:cNvGrpSpPr/>
          <p:nvPr/>
        </p:nvGrpSpPr>
        <p:grpSpPr>
          <a:xfrm>
            <a:off x="545054" y="5355246"/>
            <a:ext cx="2603980" cy="1562388"/>
            <a:chOff x="172634" y="3910228"/>
            <a:chExt cx="2603980" cy="1562388"/>
          </a:xfrm>
        </p:grpSpPr>
        <p:sp>
          <p:nvSpPr>
            <p:cNvPr id="224" name="Google Shape;224;p25"/>
            <p:cNvSpPr/>
            <p:nvPr/>
          </p:nvSpPr>
          <p:spPr>
            <a:xfrm>
              <a:off x="172634" y="3910228"/>
              <a:ext cx="2603980" cy="1562388"/>
            </a:xfrm>
            <a:prstGeom prst="roundRect">
              <a:avLst>
                <a:gd fmla="val 10000" name="adj"/>
              </a:avLst>
            </a:prstGeom>
            <a:gradFill>
              <a:gsLst>
                <a:gs pos="0">
                  <a:srgbClr val="FFBBA5"/>
                </a:gs>
                <a:gs pos="35000">
                  <a:srgbClr val="FFCFC0"/>
                </a:gs>
                <a:gs pos="100000">
                  <a:srgbClr val="FFEBE4"/>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5"/>
            <p:cNvSpPr txBox="1"/>
            <p:nvPr/>
          </p:nvSpPr>
          <p:spPr>
            <a:xfrm>
              <a:off x="218395" y="3955989"/>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Établir les objectifs</a:t>
              </a:r>
              <a:endParaRPr sz="2100">
                <a:solidFill>
                  <a:schemeClr val="dk1"/>
                </a:solidFill>
                <a:latin typeface="Calibri"/>
                <a:ea typeface="Calibri"/>
                <a:cs typeface="Calibri"/>
                <a:sym typeface="Calibri"/>
              </a:endParaRPr>
            </a:p>
          </p:txBody>
        </p:sp>
      </p:grpSp>
      <p:sp>
        <p:nvSpPr>
          <p:cNvPr id="226" name="Google Shape;226;p25"/>
          <p:cNvSpPr/>
          <p:nvPr/>
        </p:nvSpPr>
        <p:spPr>
          <a:xfrm rot="-5400000">
            <a:off x="3562144" y="4643898"/>
            <a:ext cx="1943493" cy="234358"/>
          </a:xfrm>
          <a:prstGeom prst="rect">
            <a:avLst/>
          </a:prstGeom>
          <a:gradFill>
            <a:gsLst>
              <a:gs pos="0">
                <a:srgbClr val="FFD1B3"/>
              </a:gs>
              <a:gs pos="35000">
                <a:srgbClr val="FFDDC8"/>
              </a:gs>
              <a:gs pos="100000">
                <a:srgbClr val="FFF1E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7" name="Google Shape;227;p25"/>
          <p:cNvGrpSpPr/>
          <p:nvPr/>
        </p:nvGrpSpPr>
        <p:grpSpPr>
          <a:xfrm>
            <a:off x="4008348" y="5355246"/>
            <a:ext cx="2603980" cy="1562388"/>
            <a:chOff x="3635928" y="3910228"/>
            <a:chExt cx="2603980" cy="1562388"/>
          </a:xfrm>
        </p:grpSpPr>
        <p:sp>
          <p:nvSpPr>
            <p:cNvPr id="228" name="Google Shape;228;p25"/>
            <p:cNvSpPr/>
            <p:nvPr/>
          </p:nvSpPr>
          <p:spPr>
            <a:xfrm>
              <a:off x="3635928" y="3910228"/>
              <a:ext cx="2603980" cy="1562388"/>
            </a:xfrm>
            <a:prstGeom prst="roundRect">
              <a:avLst>
                <a:gd fmla="val 10000" name="adj"/>
              </a:avLst>
            </a:prstGeom>
            <a:gradFill>
              <a:gsLst>
                <a:gs pos="0">
                  <a:srgbClr val="FFD1B3"/>
                </a:gs>
                <a:gs pos="35000">
                  <a:srgbClr val="FFDDC8"/>
                </a:gs>
                <a:gs pos="100000">
                  <a:srgbClr val="FFF1E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25"/>
            <p:cNvSpPr txBox="1"/>
            <p:nvPr/>
          </p:nvSpPr>
          <p:spPr>
            <a:xfrm>
              <a:off x="3681689" y="3955989"/>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Obtenir des informations sur les conséquences probables de chacune des options</a:t>
              </a:r>
              <a:endParaRPr sz="2100">
                <a:solidFill>
                  <a:schemeClr val="dk1"/>
                </a:solidFill>
                <a:latin typeface="Calibri"/>
                <a:ea typeface="Calibri"/>
                <a:cs typeface="Calibri"/>
                <a:sym typeface="Calibri"/>
              </a:endParaRPr>
            </a:p>
          </p:txBody>
        </p:sp>
      </p:grpSp>
      <p:sp>
        <p:nvSpPr>
          <p:cNvPr id="230" name="Google Shape;230;p25"/>
          <p:cNvSpPr/>
          <p:nvPr/>
        </p:nvSpPr>
        <p:spPr>
          <a:xfrm rot="-5400000">
            <a:off x="3562144" y="2690912"/>
            <a:ext cx="1943493" cy="234358"/>
          </a:xfrm>
          <a:prstGeom prst="rect">
            <a:avLst/>
          </a:prstGeom>
          <a:gradFill>
            <a:gsLst>
              <a:gs pos="0">
                <a:srgbClr val="FFF0D8"/>
              </a:gs>
              <a:gs pos="35000">
                <a:srgbClr val="FFF3E3"/>
              </a:gs>
              <a:gs pos="100000">
                <a:srgbClr val="FFF9F2"/>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1" name="Google Shape;231;p25"/>
          <p:cNvGrpSpPr/>
          <p:nvPr/>
        </p:nvGrpSpPr>
        <p:grpSpPr>
          <a:xfrm>
            <a:off x="4008348" y="3402261"/>
            <a:ext cx="2603980" cy="1562388"/>
            <a:chOff x="3635928" y="1957243"/>
            <a:chExt cx="2603980" cy="1562388"/>
          </a:xfrm>
        </p:grpSpPr>
        <p:sp>
          <p:nvSpPr>
            <p:cNvPr id="232" name="Google Shape;232;p25"/>
            <p:cNvSpPr/>
            <p:nvPr/>
          </p:nvSpPr>
          <p:spPr>
            <a:xfrm>
              <a:off x="3635928" y="1957243"/>
              <a:ext cx="2603980" cy="1562388"/>
            </a:xfrm>
            <a:prstGeom prst="roundRect">
              <a:avLst>
                <a:gd fmla="val 10000" name="adj"/>
              </a:avLst>
            </a:prstGeom>
            <a:gradFill>
              <a:gsLst>
                <a:gs pos="0">
                  <a:srgbClr val="FFF0D8"/>
                </a:gs>
                <a:gs pos="35000">
                  <a:srgbClr val="FFF3E3"/>
                </a:gs>
                <a:gs pos="100000">
                  <a:srgbClr val="FFF9F2"/>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5"/>
            <p:cNvSpPr txBox="1"/>
            <p:nvPr/>
          </p:nvSpPr>
          <p:spPr>
            <a:xfrm>
              <a:off x="3681689" y="2003004"/>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Identifier les options</a:t>
              </a:r>
              <a:endParaRPr sz="2100">
                <a:solidFill>
                  <a:schemeClr val="dk1"/>
                </a:solidFill>
                <a:latin typeface="Calibri"/>
                <a:ea typeface="Calibri"/>
                <a:cs typeface="Calibri"/>
                <a:sym typeface="Calibri"/>
              </a:endParaRPr>
            </a:p>
          </p:txBody>
        </p:sp>
      </p:grpSp>
      <p:sp>
        <p:nvSpPr>
          <p:cNvPr id="234" name="Google Shape;234;p25"/>
          <p:cNvSpPr/>
          <p:nvPr/>
        </p:nvSpPr>
        <p:spPr>
          <a:xfrm>
            <a:off x="4538636" y="1714419"/>
            <a:ext cx="3453802" cy="234358"/>
          </a:xfrm>
          <a:prstGeom prst="rect">
            <a:avLst/>
          </a:prstGeom>
          <a:gradFill>
            <a:gsLst>
              <a:gs pos="0">
                <a:srgbClr val="C0C0C2"/>
              </a:gs>
              <a:gs pos="35000">
                <a:srgbClr val="D1D1D5"/>
              </a:gs>
              <a:gs pos="100000">
                <a:srgbClr val="ECECF0"/>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5" name="Google Shape;235;p25"/>
          <p:cNvGrpSpPr/>
          <p:nvPr/>
        </p:nvGrpSpPr>
        <p:grpSpPr>
          <a:xfrm>
            <a:off x="4008348" y="1449275"/>
            <a:ext cx="2603980" cy="1562388"/>
            <a:chOff x="3635928" y="4257"/>
            <a:chExt cx="2603980" cy="1562388"/>
          </a:xfrm>
        </p:grpSpPr>
        <p:sp>
          <p:nvSpPr>
            <p:cNvPr id="236" name="Google Shape;236;p25"/>
            <p:cNvSpPr/>
            <p:nvPr/>
          </p:nvSpPr>
          <p:spPr>
            <a:xfrm>
              <a:off x="3635928" y="4257"/>
              <a:ext cx="2603980" cy="1562388"/>
            </a:xfrm>
            <a:prstGeom prst="roundRect">
              <a:avLst>
                <a:gd fmla="val 10000" name="adj"/>
              </a:avLst>
            </a:prstGeom>
            <a:gradFill>
              <a:gsLst>
                <a:gs pos="0">
                  <a:srgbClr val="C0C0C2"/>
                </a:gs>
                <a:gs pos="35000">
                  <a:srgbClr val="D1D1D5"/>
                </a:gs>
                <a:gs pos="100000">
                  <a:srgbClr val="ECECF0"/>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25"/>
            <p:cNvSpPr txBox="1"/>
            <p:nvPr/>
          </p:nvSpPr>
          <p:spPr>
            <a:xfrm>
              <a:off x="3681689" y="50018"/>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Établir les critères</a:t>
              </a:r>
              <a:endParaRPr sz="2100">
                <a:solidFill>
                  <a:schemeClr val="dk1"/>
                </a:solidFill>
                <a:latin typeface="Calibri"/>
                <a:ea typeface="Calibri"/>
                <a:cs typeface="Calibri"/>
                <a:sym typeface="Calibri"/>
              </a:endParaRPr>
            </a:p>
          </p:txBody>
        </p:sp>
      </p:grpSp>
      <p:sp>
        <p:nvSpPr>
          <p:cNvPr id="238" name="Google Shape;238;p25"/>
          <p:cNvSpPr/>
          <p:nvPr/>
        </p:nvSpPr>
        <p:spPr>
          <a:xfrm rot="5400000">
            <a:off x="7025438" y="2690912"/>
            <a:ext cx="1943493" cy="234358"/>
          </a:xfrm>
          <a:prstGeom prst="rect">
            <a:avLst/>
          </a:prstGeom>
          <a:gradFill>
            <a:gsLst>
              <a:gs pos="0">
                <a:srgbClr val="ECABA5"/>
              </a:gs>
              <a:gs pos="35000">
                <a:srgbClr val="F2C5BF"/>
              </a:gs>
              <a:gs pos="100000">
                <a:srgbClr val="FAE9E5"/>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9" name="Google Shape;239;p25"/>
          <p:cNvGrpSpPr/>
          <p:nvPr/>
        </p:nvGrpSpPr>
        <p:grpSpPr>
          <a:xfrm>
            <a:off x="7471642" y="1449275"/>
            <a:ext cx="2603980" cy="1562388"/>
            <a:chOff x="7099222" y="4257"/>
            <a:chExt cx="2603980" cy="1562388"/>
          </a:xfrm>
        </p:grpSpPr>
        <p:sp>
          <p:nvSpPr>
            <p:cNvPr id="240" name="Google Shape;240;p25"/>
            <p:cNvSpPr/>
            <p:nvPr/>
          </p:nvSpPr>
          <p:spPr>
            <a:xfrm>
              <a:off x="7099222" y="4257"/>
              <a:ext cx="2603980" cy="1562388"/>
            </a:xfrm>
            <a:prstGeom prst="roundRect">
              <a:avLst>
                <a:gd fmla="val 10000" name="adj"/>
              </a:avLst>
            </a:prstGeom>
            <a:gradFill>
              <a:gsLst>
                <a:gs pos="0">
                  <a:srgbClr val="ECABA5"/>
                </a:gs>
                <a:gs pos="35000">
                  <a:srgbClr val="F2C5BF"/>
                </a:gs>
                <a:gs pos="100000">
                  <a:srgbClr val="FAE9E5"/>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5"/>
            <p:cNvSpPr txBox="1"/>
            <p:nvPr/>
          </p:nvSpPr>
          <p:spPr>
            <a:xfrm>
              <a:off x="7144983" y="50018"/>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Évaluer les options en fonction des critères</a:t>
              </a:r>
              <a:endParaRPr sz="2100">
                <a:solidFill>
                  <a:schemeClr val="dk1"/>
                </a:solidFill>
                <a:latin typeface="Calibri"/>
                <a:ea typeface="Calibri"/>
                <a:cs typeface="Calibri"/>
                <a:sym typeface="Calibri"/>
              </a:endParaRPr>
            </a:p>
          </p:txBody>
        </p:sp>
      </p:grpSp>
      <p:grpSp>
        <p:nvGrpSpPr>
          <p:cNvPr id="242" name="Google Shape;242;p25"/>
          <p:cNvGrpSpPr/>
          <p:nvPr/>
        </p:nvGrpSpPr>
        <p:grpSpPr>
          <a:xfrm>
            <a:off x="7471642" y="3402261"/>
            <a:ext cx="2603980" cy="1562388"/>
            <a:chOff x="7099222" y="1957243"/>
            <a:chExt cx="2603980" cy="1562388"/>
          </a:xfrm>
        </p:grpSpPr>
        <p:sp>
          <p:nvSpPr>
            <p:cNvPr id="243" name="Google Shape;243;p25"/>
            <p:cNvSpPr/>
            <p:nvPr/>
          </p:nvSpPr>
          <p:spPr>
            <a:xfrm>
              <a:off x="7099222" y="1957243"/>
              <a:ext cx="2603980" cy="1562388"/>
            </a:xfrm>
            <a:prstGeom prst="roundRect">
              <a:avLst>
                <a:gd fmla="val 10000" name="adj"/>
              </a:avLst>
            </a:prstGeom>
            <a:gradFill>
              <a:gsLst>
                <a:gs pos="0">
                  <a:srgbClr val="FFBBA5"/>
                </a:gs>
                <a:gs pos="35000">
                  <a:srgbClr val="FFCFC0"/>
                </a:gs>
                <a:gs pos="100000">
                  <a:srgbClr val="FFEBE4"/>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25"/>
            <p:cNvSpPr txBox="1"/>
            <p:nvPr/>
          </p:nvSpPr>
          <p:spPr>
            <a:xfrm>
              <a:off x="7144983" y="2003004"/>
              <a:ext cx="2512458" cy="1470866"/>
            </a:xfrm>
            <a:prstGeom prst="rect">
              <a:avLst/>
            </a:prstGeom>
            <a:no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Clr>
                  <a:schemeClr val="dk1"/>
                </a:buClr>
                <a:buSzPts val="2100"/>
                <a:buFont typeface="Calibri"/>
                <a:buNone/>
              </a:pPr>
              <a:r>
                <a:rPr lang="en-GB" sz="2100">
                  <a:solidFill>
                    <a:schemeClr val="dk1"/>
                  </a:solidFill>
                  <a:latin typeface="Calibri"/>
                  <a:ea typeface="Calibri"/>
                  <a:cs typeface="Calibri"/>
                  <a:sym typeface="Calibri"/>
                </a:rPr>
                <a:t>Choisir la meilleure option</a:t>
              </a:r>
              <a:endParaRPr sz="2100">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Sp="0">
  <p:cSld>
    <p:bg>
      <p:bgPr>
        <a:blipFill>
          <a:blip r:embed="rId3">
            <a:alphaModFix/>
          </a:blip>
          <a:stretch>
            <a:fillRect/>
          </a:stretch>
        </a:blipFill>
      </p:bgPr>
    </p:bg>
    <p:spTree>
      <p:nvGrpSpPr>
        <p:cNvPr id="249" name="Shape 249"/>
        <p:cNvGrpSpPr/>
        <p:nvPr/>
      </p:nvGrpSpPr>
      <p:grpSpPr>
        <a:xfrm>
          <a:off x="0" y="0"/>
          <a:ext cx="0" cy="0"/>
          <a:chOff x="0" y="0"/>
          <a:chExt cx="0" cy="0"/>
        </a:xfrm>
      </p:grpSpPr>
      <p:sp>
        <p:nvSpPr>
          <p:cNvPr id="250" name="Google Shape;250;p26"/>
          <p:cNvSpPr txBox="1"/>
          <p:nvPr>
            <p:ph type="title"/>
          </p:nvPr>
        </p:nvSpPr>
        <p:spPr>
          <a:xfrm>
            <a:off x="0" y="467469"/>
            <a:ext cx="7507224"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Cas de VBG</a:t>
            </a:r>
            <a:endParaRPr b="1">
              <a:latin typeface="Calibri"/>
              <a:ea typeface="Calibri"/>
              <a:cs typeface="Calibri"/>
              <a:sym typeface="Calibri"/>
            </a:endParaRPr>
          </a:p>
        </p:txBody>
      </p:sp>
      <p:sp>
        <p:nvSpPr>
          <p:cNvPr id="251" name="Google Shape;251;p26"/>
          <p:cNvSpPr txBox="1"/>
          <p:nvPr>
            <p:ph idx="1" type="body"/>
          </p:nvPr>
        </p:nvSpPr>
        <p:spPr>
          <a:xfrm>
            <a:off x="471430" y="2987749"/>
            <a:ext cx="9876347" cy="5476908"/>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4000"/>
              <a:buNone/>
            </a:pPr>
            <a:r>
              <a:rPr lang="en-GB" sz="4000">
                <a:solidFill>
                  <a:schemeClr val="lt1"/>
                </a:solidFill>
              </a:rPr>
              <a:t>« Ma sœur a été attaquée, nous voulons vous parler, nous avons besoin de votre aide. »</a:t>
            </a:r>
            <a:endParaRPr sz="40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sp>
        <p:nvSpPr>
          <p:cNvPr id="257" name="Google Shape;257;p27"/>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sz="2900">
                <a:latin typeface="Calibri"/>
                <a:ea typeface="Calibri"/>
                <a:cs typeface="Calibri"/>
                <a:sym typeface="Calibri"/>
              </a:rPr>
              <a:t>Ce qu'il faut faire et ne pas faire face à des survivants aux VBG</a:t>
            </a:r>
            <a:endParaRPr b="1" sz="2900">
              <a:latin typeface="Calibri"/>
              <a:ea typeface="Calibri"/>
              <a:cs typeface="Calibri"/>
              <a:sym typeface="Calibri"/>
            </a:endParaRPr>
          </a:p>
        </p:txBody>
      </p:sp>
      <p:sp>
        <p:nvSpPr>
          <p:cNvPr id="258" name="Google Shape;258;p27"/>
          <p:cNvSpPr txBox="1"/>
          <p:nvPr>
            <p:ph idx="1" type="body"/>
          </p:nvPr>
        </p:nvSpPr>
        <p:spPr>
          <a:xfrm>
            <a:off x="438111" y="1259557"/>
            <a:ext cx="9876347" cy="1008112"/>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C00000"/>
              </a:buClr>
              <a:buSzPts val="2800"/>
              <a:buNone/>
            </a:pPr>
            <a:r>
              <a:rPr lang="en-GB" sz="2500">
                <a:solidFill>
                  <a:srgbClr val="C00000"/>
                </a:solidFill>
              </a:rPr>
              <a:t>Le personnel de gestion de camp n'interroge pas les survivants aux VBG, mais peut offrir un soutien et des premiers PSP avec l'accord du survivant.</a:t>
            </a:r>
            <a:endParaRPr sz="2900"/>
          </a:p>
        </p:txBody>
      </p:sp>
      <p:sp>
        <p:nvSpPr>
          <p:cNvPr id="259" name="Google Shape;259;p27"/>
          <p:cNvSpPr txBox="1"/>
          <p:nvPr/>
        </p:nvSpPr>
        <p:spPr>
          <a:xfrm>
            <a:off x="438111" y="2627709"/>
            <a:ext cx="4691771" cy="2808312"/>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None/>
            </a:pPr>
            <a:r>
              <a:rPr lang="en-GB" sz="2380">
                <a:solidFill>
                  <a:srgbClr val="545456"/>
                </a:solidFill>
                <a:latin typeface="Calibri"/>
                <a:ea typeface="Calibri"/>
                <a:cs typeface="Calibri"/>
                <a:sym typeface="Calibri"/>
              </a:rPr>
              <a:t>Ce qu'il faut faire : </a:t>
            </a:r>
            <a:endParaRPr/>
          </a:p>
          <a:p>
            <a:pPr indent="-342900" lvl="0" marL="342900" marR="0" rtl="0" algn="l">
              <a:lnSpc>
                <a:spcPct val="90000"/>
              </a:lnSpc>
              <a:spcBef>
                <a:spcPts val="0"/>
              </a:spcBef>
              <a:spcAft>
                <a:spcPts val="0"/>
              </a:spcAft>
              <a:buClr>
                <a:srgbClr val="545456"/>
              </a:buClr>
              <a:buSzPts val="2380"/>
              <a:buFont typeface="Arial"/>
              <a:buChar char="•"/>
            </a:pPr>
            <a:r>
              <a:rPr lang="en-GB" sz="2380">
                <a:solidFill>
                  <a:srgbClr val="545456"/>
                </a:solidFill>
                <a:latin typeface="Calibri"/>
                <a:ea typeface="Calibri"/>
                <a:cs typeface="Calibri"/>
                <a:sym typeface="Calibri"/>
              </a:rPr>
              <a:t>S'assurer que le survivant est en sécurité</a:t>
            </a:r>
            <a:endParaRPr/>
          </a:p>
          <a:p>
            <a:pPr indent="-342900" lvl="0" marL="342900" marR="0" rtl="0" algn="l">
              <a:lnSpc>
                <a:spcPct val="90000"/>
              </a:lnSpc>
              <a:spcBef>
                <a:spcPts val="0"/>
              </a:spcBef>
              <a:spcAft>
                <a:spcPts val="0"/>
              </a:spcAft>
              <a:buClr>
                <a:srgbClr val="545456"/>
              </a:buClr>
              <a:buSzPts val="2380"/>
              <a:buFont typeface="Arial"/>
              <a:buChar char="•"/>
            </a:pPr>
            <a:r>
              <a:rPr lang="en-GB" sz="2380">
                <a:solidFill>
                  <a:srgbClr val="545456"/>
                </a:solidFill>
                <a:latin typeface="Calibri"/>
                <a:ea typeface="Calibri"/>
                <a:cs typeface="Calibri"/>
                <a:sym typeface="Calibri"/>
              </a:rPr>
              <a:t>Faire preuve de respect</a:t>
            </a:r>
            <a:endParaRPr/>
          </a:p>
          <a:p>
            <a:pPr indent="-342900" lvl="0" marL="342900" marR="0" rtl="0" algn="l">
              <a:lnSpc>
                <a:spcPct val="90000"/>
              </a:lnSpc>
              <a:spcBef>
                <a:spcPts val="0"/>
              </a:spcBef>
              <a:spcAft>
                <a:spcPts val="0"/>
              </a:spcAft>
              <a:buClr>
                <a:srgbClr val="545456"/>
              </a:buClr>
              <a:buSzPts val="2380"/>
              <a:buFont typeface="Arial"/>
              <a:buChar char="•"/>
            </a:pPr>
            <a:r>
              <a:rPr lang="en-GB" sz="2380">
                <a:solidFill>
                  <a:srgbClr val="545456"/>
                </a:solidFill>
                <a:latin typeface="Calibri"/>
                <a:ea typeface="Calibri"/>
                <a:cs typeface="Calibri"/>
                <a:sym typeface="Calibri"/>
              </a:rPr>
              <a:t>Garantir la confidentialité</a:t>
            </a:r>
            <a:endParaRPr/>
          </a:p>
          <a:p>
            <a:pPr indent="-342900" lvl="0" marL="342900" marR="0" rtl="0" algn="l">
              <a:lnSpc>
                <a:spcPct val="90000"/>
              </a:lnSpc>
              <a:spcBef>
                <a:spcPts val="0"/>
              </a:spcBef>
              <a:spcAft>
                <a:spcPts val="0"/>
              </a:spcAft>
              <a:buClr>
                <a:srgbClr val="545456"/>
              </a:buClr>
              <a:buSzPts val="2380"/>
              <a:buFont typeface="Arial"/>
              <a:buChar char="•"/>
            </a:pPr>
            <a:r>
              <a:rPr lang="en-GB" sz="2380">
                <a:solidFill>
                  <a:srgbClr val="545456"/>
                </a:solidFill>
                <a:latin typeface="Calibri"/>
                <a:ea typeface="Calibri"/>
                <a:cs typeface="Calibri"/>
                <a:sym typeface="Calibri"/>
              </a:rPr>
              <a:t>Poser des questions au survivant sur sont état de santé</a:t>
            </a:r>
            <a:endParaRPr/>
          </a:p>
          <a:p>
            <a:pPr indent="-342900" lvl="0" marL="342900" marR="0" rtl="0" algn="l">
              <a:lnSpc>
                <a:spcPct val="90000"/>
              </a:lnSpc>
              <a:spcBef>
                <a:spcPts val="0"/>
              </a:spcBef>
              <a:spcAft>
                <a:spcPts val="0"/>
              </a:spcAft>
              <a:buClr>
                <a:srgbClr val="545456"/>
              </a:buClr>
              <a:buSzPts val="2380"/>
              <a:buFont typeface="Arial"/>
              <a:buChar char="•"/>
            </a:pPr>
            <a:r>
              <a:rPr lang="en-GB" sz="2380">
                <a:solidFill>
                  <a:srgbClr val="545456"/>
                </a:solidFill>
                <a:latin typeface="Calibri"/>
                <a:ea typeface="Calibri"/>
                <a:cs typeface="Calibri"/>
                <a:sym typeface="Calibri"/>
              </a:rPr>
              <a:t>Demander un consentement</a:t>
            </a:r>
            <a:endParaRPr sz="2380">
              <a:solidFill>
                <a:srgbClr val="545456"/>
              </a:solidFill>
              <a:latin typeface="Calibri"/>
              <a:ea typeface="Calibri"/>
              <a:cs typeface="Calibri"/>
              <a:sym typeface="Calibri"/>
            </a:endParaRPr>
          </a:p>
        </p:txBody>
      </p:sp>
      <p:sp>
        <p:nvSpPr>
          <p:cNvPr id="260" name="Google Shape;260;p27"/>
          <p:cNvSpPr txBox="1"/>
          <p:nvPr/>
        </p:nvSpPr>
        <p:spPr>
          <a:xfrm>
            <a:off x="5394639" y="2411685"/>
            <a:ext cx="5036244" cy="4104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700">
                <a:solidFill>
                  <a:srgbClr val="545456"/>
                </a:solidFill>
                <a:latin typeface="Calibri"/>
                <a:ea typeface="Calibri"/>
                <a:cs typeface="Calibri"/>
                <a:sym typeface="Calibri"/>
              </a:rPr>
              <a:t>Ce qu'il ne faut pas faire : </a:t>
            </a:r>
            <a:endParaRPr sz="1300"/>
          </a:p>
          <a:p>
            <a:pPr indent="-336550" lvl="0" marL="342900" marR="0" rtl="0" algn="l">
              <a:spcBef>
                <a:spcPts val="0"/>
              </a:spcBef>
              <a:spcAft>
                <a:spcPts val="0"/>
              </a:spcAft>
              <a:buClr>
                <a:srgbClr val="545456"/>
              </a:buClr>
              <a:buSzPts val="2700"/>
              <a:buFont typeface="Arial"/>
              <a:buChar char="•"/>
            </a:pPr>
            <a:r>
              <a:rPr lang="en-GB" sz="2700">
                <a:solidFill>
                  <a:srgbClr val="545456"/>
                </a:solidFill>
                <a:latin typeface="Calibri"/>
                <a:ea typeface="Calibri"/>
                <a:cs typeface="Calibri"/>
                <a:sym typeface="Calibri"/>
              </a:rPr>
              <a:t>Demander au survivant ce qu'il s'est passé</a:t>
            </a:r>
            <a:endParaRPr sz="1300"/>
          </a:p>
          <a:p>
            <a:pPr indent="-336550" lvl="0" marL="342900" marR="0" rtl="0" algn="l">
              <a:spcBef>
                <a:spcPts val="0"/>
              </a:spcBef>
              <a:spcAft>
                <a:spcPts val="0"/>
              </a:spcAft>
              <a:buClr>
                <a:srgbClr val="545456"/>
              </a:buClr>
              <a:buSzPts val="2700"/>
              <a:buFont typeface="Arial"/>
              <a:buChar char="•"/>
            </a:pPr>
            <a:r>
              <a:rPr lang="en-GB" sz="2700">
                <a:solidFill>
                  <a:srgbClr val="545456"/>
                </a:solidFill>
                <a:latin typeface="Calibri"/>
                <a:ea typeface="Calibri"/>
                <a:cs typeface="Calibri"/>
                <a:sym typeface="Calibri"/>
              </a:rPr>
              <a:t>Demander des renseignements personnels sans en garantir la confidentialité</a:t>
            </a:r>
            <a:endParaRPr sz="1300"/>
          </a:p>
          <a:p>
            <a:pPr indent="-336550" lvl="0" marL="342900" marR="0" rtl="0" algn="l">
              <a:spcBef>
                <a:spcPts val="0"/>
              </a:spcBef>
              <a:spcAft>
                <a:spcPts val="0"/>
              </a:spcAft>
              <a:buClr>
                <a:srgbClr val="545456"/>
              </a:buClr>
              <a:buSzPts val="2700"/>
              <a:buFont typeface="Arial"/>
              <a:buChar char="•"/>
            </a:pPr>
            <a:r>
              <a:rPr lang="en-GB" sz="2700">
                <a:solidFill>
                  <a:srgbClr val="545456"/>
                </a:solidFill>
                <a:latin typeface="Calibri"/>
                <a:ea typeface="Calibri"/>
                <a:cs typeface="Calibri"/>
                <a:sym typeface="Calibri"/>
              </a:rPr>
              <a:t>Demander pourquoi le survivant s'est trouvé dans cette situation</a:t>
            </a:r>
            <a:endParaRPr sz="2700">
              <a:solidFill>
                <a:srgbClr val="545456"/>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28"/>
          <p:cNvSpPr txBox="1"/>
          <p:nvPr>
            <p:ph idx="1" type="body"/>
          </p:nvPr>
        </p:nvSpPr>
        <p:spPr>
          <a:xfrm>
            <a:off x="593378" y="1422400"/>
            <a:ext cx="9577734" cy="4877717"/>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t>Il existe différentes techniques de communication : </a:t>
            </a:r>
            <a:r>
              <a:rPr b="1" lang="en-GB" sz="2800"/>
              <a:t>verbale, non verbale, écrite et visuelle</a:t>
            </a:r>
            <a:r>
              <a:rPr lang="en-GB" sz="2800"/>
              <a:t>. Les gens passent environ 70 % de leurs heures d'éveil à communiquer, dont environ 80 % de manière non verbale en comprenant et en envoyant des indices (ou signaux) non verbaux.</a:t>
            </a:r>
            <a:endParaRPr/>
          </a:p>
          <a:p>
            <a:pPr indent="0" lvl="0" marL="0" rtl="0" algn="just">
              <a:spcBef>
                <a:spcPts val="560"/>
              </a:spcBef>
              <a:spcAft>
                <a:spcPts val="0"/>
              </a:spcAft>
              <a:buClr>
                <a:schemeClr val="dk1"/>
              </a:buClr>
              <a:buSzPts val="2800"/>
              <a:buNone/>
            </a:pPr>
            <a:r>
              <a:rPr lang="en-GB" sz="2800"/>
              <a:t> </a:t>
            </a:r>
            <a:endParaRPr/>
          </a:p>
          <a:p>
            <a:pPr indent="0" lvl="0" marL="0" rtl="0" algn="just">
              <a:spcBef>
                <a:spcPts val="560"/>
              </a:spcBef>
              <a:spcAft>
                <a:spcPts val="0"/>
              </a:spcAft>
              <a:buClr>
                <a:schemeClr val="dk1"/>
              </a:buClr>
              <a:buSzPts val="2800"/>
              <a:buNone/>
            </a:pPr>
            <a:r>
              <a:rPr lang="en-GB" sz="2800"/>
              <a:t>Dans la communication verbale, </a:t>
            </a:r>
            <a:r>
              <a:rPr b="1" lang="en-GB" sz="2800"/>
              <a:t>poser des questions est une technique essentielle</a:t>
            </a:r>
            <a:r>
              <a:rPr lang="en-GB" sz="2800"/>
              <a:t> employée pour obtenir plus d’informations et créer des liens. Le personnel sur le terrain doit s’entraîner pour peaufiner ses compétences en communication et pour poser des questions qui auront pour effet une analyse plus claire permettant d’améliorer la coordination avec un large spectre de parties prenantes.</a:t>
            </a:r>
            <a:endParaRPr/>
          </a:p>
        </p:txBody>
      </p:sp>
      <p:pic>
        <p:nvPicPr>
          <p:cNvPr id="267" name="Google Shape;267;p28"/>
          <p:cNvPicPr preferRelativeResize="0"/>
          <p:nvPr/>
        </p:nvPicPr>
        <p:blipFill rotWithShape="1">
          <a:blip r:embed="rId3">
            <a:alphaModFix/>
          </a:blip>
          <a:srcRect b="0" l="0" r="0" t="0"/>
          <a:stretch/>
        </p:blipFill>
        <p:spPr>
          <a:xfrm>
            <a:off x="-61293" y="0"/>
            <a:ext cx="11341397" cy="7560932"/>
          </a:xfrm>
          <a:prstGeom prst="rect">
            <a:avLst/>
          </a:prstGeom>
          <a:noFill/>
          <a:ln>
            <a:noFill/>
          </a:ln>
        </p:spPr>
      </p:pic>
      <p:sp>
        <p:nvSpPr>
          <p:cNvPr id="268" name="Google Shape;268;p28"/>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pic>
        <p:nvPicPr>
          <p:cNvPr id="274" name="Google Shape;274;p29"/>
          <p:cNvPicPr preferRelativeResize="0"/>
          <p:nvPr/>
        </p:nvPicPr>
        <p:blipFill rotWithShape="1">
          <a:blip r:embed="rId3">
            <a:alphaModFix/>
          </a:blip>
          <a:srcRect b="0" l="0" r="0" t="0"/>
          <a:stretch/>
        </p:blipFill>
        <p:spPr>
          <a:xfrm>
            <a:off x="-61293" y="0"/>
            <a:ext cx="11341398" cy="7560932"/>
          </a:xfrm>
          <a:prstGeom prst="rect">
            <a:avLst/>
          </a:prstGeom>
          <a:noFill/>
          <a:ln>
            <a:noFill/>
          </a:ln>
        </p:spPr>
      </p:pic>
      <p:sp>
        <p:nvSpPr>
          <p:cNvPr id="275" name="Google Shape;275;p29"/>
          <p:cNvSpPr txBox="1"/>
          <p:nvPr>
            <p:ph idx="1" type="body"/>
          </p:nvPr>
        </p:nvSpPr>
        <p:spPr>
          <a:xfrm>
            <a:off x="593378" y="1897202"/>
            <a:ext cx="9649072" cy="5040560"/>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t>Il existe différentes techniques de communication : </a:t>
            </a:r>
            <a:r>
              <a:rPr b="1" lang="en-GB" sz="2800"/>
              <a:t>verbale, non verbale, écrite et visuelle</a:t>
            </a:r>
            <a:r>
              <a:rPr lang="en-GB" sz="2800"/>
              <a:t>. Les gens passent environ 70 % de leurs heures d'éveil à communiquer, dont environ 80 % de manière non verbale en comprenant et en envoyant des indices (ou signaux) non verbaux.</a:t>
            </a:r>
            <a:endParaRPr/>
          </a:p>
          <a:p>
            <a:pPr indent="0" lvl="0" marL="0" rtl="0" algn="just">
              <a:spcBef>
                <a:spcPts val="560"/>
              </a:spcBef>
              <a:spcAft>
                <a:spcPts val="0"/>
              </a:spcAft>
              <a:buClr>
                <a:schemeClr val="dk1"/>
              </a:buClr>
              <a:buSzPts val="2800"/>
              <a:buNone/>
            </a:pPr>
            <a:r>
              <a:rPr lang="en-GB" sz="2800"/>
              <a:t> </a:t>
            </a:r>
            <a:endParaRPr/>
          </a:p>
          <a:p>
            <a:pPr indent="0" lvl="0" marL="0" rtl="0" algn="just">
              <a:spcBef>
                <a:spcPts val="560"/>
              </a:spcBef>
              <a:spcAft>
                <a:spcPts val="0"/>
              </a:spcAft>
              <a:buClr>
                <a:schemeClr val="dk1"/>
              </a:buClr>
              <a:buSzPts val="2800"/>
              <a:buNone/>
            </a:pPr>
            <a:r>
              <a:rPr lang="en-GB" sz="2800"/>
              <a:t>Dans la communication verbale, </a:t>
            </a:r>
            <a:r>
              <a:rPr b="1" lang="en-GB" sz="2800"/>
              <a:t>poser des questions est une technique essentielle</a:t>
            </a:r>
            <a:r>
              <a:rPr lang="en-GB" sz="2800"/>
              <a:t> employée pour obtenir plus d’informations et créer des liens. Le personnel sur le terrain doit s’entraîner pour peaufiner ses compétences en communication et pour poser des questions qui auront pour effet une analyse plus claire permettant d’améliorer la coordination avec un large spectre de parties prenantes.</a:t>
            </a:r>
            <a:endParaRPr/>
          </a:p>
        </p:txBody>
      </p:sp>
      <p:sp>
        <p:nvSpPr>
          <p:cNvPr id="276" name="Google Shape;276;p29"/>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Objectifs</a:t>
            </a:r>
            <a:endParaRPr/>
          </a:p>
        </p:txBody>
      </p:sp>
      <p:sp>
        <p:nvSpPr>
          <p:cNvPr id="110" name="Google Shape;110;p12"/>
          <p:cNvSpPr txBox="1"/>
          <p:nvPr>
            <p:ph idx="1" type="body"/>
          </p:nvPr>
        </p:nvSpPr>
        <p:spPr>
          <a:xfrm>
            <a:off x="438111" y="1547588"/>
            <a:ext cx="9876347" cy="5248517"/>
          </a:xfrm>
          <a:prstGeom prst="rect">
            <a:avLst/>
          </a:prstGeom>
          <a:noFill/>
          <a:ln>
            <a:noFill/>
          </a:ln>
        </p:spPr>
        <p:txBody>
          <a:bodyPr anchorCtr="0" anchor="t" bIns="45700" lIns="91425" spcFirstLastPara="1" rIns="91425" wrap="square" tIns="45700">
            <a:noAutofit/>
          </a:bodyPr>
          <a:lstStyle/>
          <a:p>
            <a:pPr indent="-323850" lvl="0" marL="342900" rtl="0" algn="just">
              <a:spcBef>
                <a:spcPts val="0"/>
              </a:spcBef>
              <a:spcAft>
                <a:spcPts val="0"/>
              </a:spcAft>
              <a:buClr>
                <a:schemeClr val="dk1"/>
              </a:buClr>
              <a:buSzPts val="2100"/>
              <a:buChar char="•"/>
            </a:pPr>
            <a:r>
              <a:rPr lang="en-GB" sz="2100"/>
              <a:t>Définir les différents types de compétences en communication nécessaires sur le terrain.</a:t>
            </a:r>
            <a:endParaRPr sz="2900"/>
          </a:p>
          <a:p>
            <a:pPr indent="-323850" lvl="0" marL="342900" rtl="0" algn="just">
              <a:spcBef>
                <a:spcPts val="480"/>
              </a:spcBef>
              <a:spcAft>
                <a:spcPts val="0"/>
              </a:spcAft>
              <a:buClr>
                <a:schemeClr val="dk1"/>
              </a:buClr>
              <a:buSzPts val="2100"/>
              <a:buChar char="•"/>
            </a:pPr>
            <a:r>
              <a:rPr lang="en-GB" sz="2100"/>
              <a:t>Obtenir des informations en posant des questions ouvertes et fermées afin de récolter des données pertinentes pour la prise de décision.</a:t>
            </a:r>
            <a:endParaRPr sz="2900"/>
          </a:p>
          <a:p>
            <a:pPr indent="-323850" lvl="0" marL="342900" rtl="0" algn="just">
              <a:spcBef>
                <a:spcPts val="480"/>
              </a:spcBef>
              <a:spcAft>
                <a:spcPts val="0"/>
              </a:spcAft>
              <a:buClr>
                <a:schemeClr val="dk1"/>
              </a:buClr>
              <a:buSzPts val="2100"/>
              <a:buChar char="•"/>
            </a:pPr>
            <a:r>
              <a:rPr lang="en-GB" sz="2100"/>
              <a:t>Connaître l'impact des techniques de communication non verbale sur les relations interpersonnelles et les appliquer aux études de cas.</a:t>
            </a:r>
            <a:endParaRPr sz="2900"/>
          </a:p>
          <a:p>
            <a:pPr indent="-323850" lvl="0" marL="342900" rtl="0" algn="just">
              <a:spcBef>
                <a:spcPts val="480"/>
              </a:spcBef>
              <a:spcAft>
                <a:spcPts val="0"/>
              </a:spcAft>
              <a:buClr>
                <a:schemeClr val="dk1"/>
              </a:buClr>
              <a:buSzPts val="2100"/>
              <a:buChar char="•"/>
            </a:pPr>
            <a:r>
              <a:rPr lang="en-GB" sz="2100"/>
              <a:t>Pratiquer les techniques d'écoute et en identifier les différents niveaux.</a:t>
            </a:r>
            <a:endParaRPr sz="2900"/>
          </a:p>
          <a:p>
            <a:pPr indent="-323850" lvl="0" marL="342900" rtl="0" algn="just">
              <a:spcBef>
                <a:spcPts val="480"/>
              </a:spcBef>
              <a:spcAft>
                <a:spcPts val="0"/>
              </a:spcAft>
              <a:buClr>
                <a:schemeClr val="dk1"/>
              </a:buClr>
              <a:buSzPts val="2100"/>
              <a:buChar char="•"/>
            </a:pPr>
            <a:r>
              <a:rPr lang="en-GB" sz="2100"/>
              <a:t>Mettre en œuvre les étapes de communication non violente lors des situations de gestion de camp critiques.</a:t>
            </a:r>
            <a:endParaRPr sz="2900"/>
          </a:p>
          <a:p>
            <a:pPr indent="-323850" lvl="0" marL="342900" rtl="0" algn="just">
              <a:spcBef>
                <a:spcPts val="480"/>
              </a:spcBef>
              <a:spcAft>
                <a:spcPts val="0"/>
              </a:spcAft>
              <a:buClr>
                <a:schemeClr val="dk1"/>
              </a:buClr>
              <a:buSzPts val="2100"/>
              <a:buChar char="•"/>
            </a:pPr>
            <a:r>
              <a:rPr lang="en-GB" sz="2100"/>
              <a:t>Gérer les priorités en la prise en charge d'incidents critiques en utilisant les premiers secours psychologiques (PSP).</a:t>
            </a:r>
            <a:endParaRPr sz="2900"/>
          </a:p>
          <a:p>
            <a:pPr indent="-323850" lvl="0" marL="342900" rtl="0" algn="just">
              <a:spcBef>
                <a:spcPts val="480"/>
              </a:spcBef>
              <a:spcAft>
                <a:spcPts val="0"/>
              </a:spcAft>
              <a:buClr>
                <a:schemeClr val="dk1"/>
              </a:buClr>
              <a:buSzPts val="2100"/>
              <a:buChar char="•"/>
            </a:pPr>
            <a:r>
              <a:rPr lang="en-GB" sz="2100"/>
              <a:t>Expliquer les étapes des PSP et les associer aux compétences en communication interpersonnelle afin de réduire les risques d'incidents critiques, surtout lorsque des personnes ayant survécu à un traumatisme ou à des violences basées sur le genres (VBG) sont impliquées.</a:t>
            </a:r>
            <a:endParaRPr sz="2900"/>
          </a:p>
          <a:p>
            <a:pPr indent="-190500" lvl="0" marL="342900" rtl="0" algn="just">
              <a:spcBef>
                <a:spcPts val="480"/>
              </a:spcBef>
              <a:spcAft>
                <a:spcPts val="0"/>
              </a:spcAft>
              <a:buClr>
                <a:schemeClr val="dk1"/>
              </a:buClr>
              <a:buSzPts val="2400"/>
              <a:buNone/>
            </a:pPr>
            <a:r>
              <a:t/>
            </a:r>
            <a:endParaRPr sz="240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30"/>
          <p:cNvSpPr txBox="1"/>
          <p:nvPr/>
        </p:nvSpPr>
        <p:spPr>
          <a:xfrm>
            <a:off x="1817514" y="2123653"/>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La communication verbale et non verbale</a:t>
            </a:r>
            <a:endParaRPr sz="4400">
              <a:solidFill>
                <a:srgbClr val="545456"/>
              </a:solidFill>
              <a:latin typeface="Calibri"/>
              <a:ea typeface="Calibri"/>
              <a:cs typeface="Calibri"/>
              <a:sym typeface="Calibri"/>
            </a:endParaRPr>
          </a:p>
        </p:txBody>
      </p:sp>
      <p:grpSp>
        <p:nvGrpSpPr>
          <p:cNvPr id="283" name="Google Shape;283;p30"/>
          <p:cNvGrpSpPr/>
          <p:nvPr/>
        </p:nvGrpSpPr>
        <p:grpSpPr>
          <a:xfrm>
            <a:off x="2753618" y="3649147"/>
            <a:ext cx="5184576" cy="220079"/>
            <a:chOff x="2753618" y="3895361"/>
            <a:chExt cx="5184576" cy="220079"/>
          </a:xfrm>
        </p:grpSpPr>
        <p:pic>
          <p:nvPicPr>
            <p:cNvPr descr="Displaying CCCM letterhead A4.png" id="284" name="Google Shape;284;p30"/>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285" name="Google Shape;285;p30"/>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286" name="Google Shape;286;p30"/>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287" name="Google Shape;287;p30"/>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pic>
        <p:nvPicPr>
          <p:cNvPr descr="group work logo.png" id="292" name="Google Shape;292;p31"/>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sp>
        <p:nvSpPr>
          <p:cNvPr id="293" name="Google Shape;293;p31"/>
          <p:cNvSpPr/>
          <p:nvPr>
            <p:ph idx="2" type="pic"/>
          </p:nvPr>
        </p:nvSpPr>
        <p:spPr>
          <a:xfrm>
            <a:off x="0" y="-1"/>
            <a:ext cx="10691700" cy="7559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accent1"/>
              </a:buClr>
              <a:buSzPts val="4000"/>
              <a:buFont typeface="Calibri"/>
              <a:buNone/>
            </a:pPr>
            <a:r>
              <a:t/>
            </a:r>
            <a:endParaRPr/>
          </a:p>
        </p:txBody>
      </p:sp>
      <p:sp>
        <p:nvSpPr>
          <p:cNvPr id="294" name="Google Shape;294;p31"/>
          <p:cNvSpPr txBox="1"/>
          <p:nvPr>
            <p:ph type="title"/>
          </p:nvPr>
        </p:nvSpPr>
        <p:spPr>
          <a:xfrm>
            <a:off x="438100" y="446081"/>
            <a:ext cx="9876300" cy="1432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b="1" lang="en-GB"/>
              <a:t>Travail de groupe						 20</a:t>
            </a:r>
            <a:r>
              <a:rPr lang="en-GB"/>
              <a:t>’</a:t>
            </a:r>
            <a:endParaRPr b="1"/>
          </a:p>
          <a:p>
            <a:pPr indent="0" lvl="0" marL="0" rtl="0" algn="l">
              <a:spcBef>
                <a:spcPts val="0"/>
              </a:spcBef>
              <a:spcAft>
                <a:spcPts val="0"/>
              </a:spcAft>
              <a:buClr>
                <a:schemeClr val="dk1"/>
              </a:buClr>
              <a:buSzPts val="1100"/>
              <a:buFont typeface="Arial"/>
              <a:buNone/>
            </a:pPr>
            <a:r>
              <a:t/>
            </a:r>
            <a:endParaRPr/>
          </a:p>
        </p:txBody>
      </p:sp>
      <p:sp>
        <p:nvSpPr>
          <p:cNvPr id="295" name="Google Shape;295;p31"/>
          <p:cNvSpPr txBox="1"/>
          <p:nvPr>
            <p:ph idx="1" type="body"/>
          </p:nvPr>
        </p:nvSpPr>
        <p:spPr>
          <a:xfrm>
            <a:off x="438100" y="1399300"/>
            <a:ext cx="9732600" cy="5396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GB" sz="4000">
                <a:solidFill>
                  <a:schemeClr val="accent1"/>
                </a:solidFill>
              </a:rPr>
              <a:t>Epériences heureuses et malheureuses </a:t>
            </a:r>
            <a:endParaRPr/>
          </a:p>
        </p:txBody>
      </p:sp>
      <p:pic>
        <p:nvPicPr>
          <p:cNvPr id="296" name="Google Shape;296;p31"/>
          <p:cNvPicPr preferRelativeResize="0"/>
          <p:nvPr/>
        </p:nvPicPr>
        <p:blipFill rotWithShape="1">
          <a:blip r:embed="rId4">
            <a:alphaModFix/>
          </a:blip>
          <a:srcRect b="0" l="0" r="0" t="0"/>
          <a:stretch/>
        </p:blipFill>
        <p:spPr>
          <a:xfrm>
            <a:off x="1703568" y="3246065"/>
            <a:ext cx="2874206" cy="2874206"/>
          </a:xfrm>
          <a:prstGeom prst="rect">
            <a:avLst/>
          </a:prstGeom>
          <a:noFill/>
          <a:ln>
            <a:noFill/>
          </a:ln>
        </p:spPr>
      </p:pic>
      <p:pic>
        <p:nvPicPr>
          <p:cNvPr id="297" name="Google Shape;297;p31"/>
          <p:cNvPicPr preferRelativeResize="0"/>
          <p:nvPr/>
        </p:nvPicPr>
        <p:blipFill rotWithShape="1">
          <a:blip r:embed="rId5">
            <a:alphaModFix/>
          </a:blip>
          <a:srcRect b="0" l="0" r="0" t="0"/>
          <a:stretch/>
        </p:blipFill>
        <p:spPr>
          <a:xfrm>
            <a:off x="5346704" y="3246084"/>
            <a:ext cx="2988916" cy="2988916"/>
          </a:xfrm>
          <a:prstGeom prst="rect">
            <a:avLst/>
          </a:prstGeom>
          <a:noFill/>
          <a:ln>
            <a:noFill/>
          </a:ln>
        </p:spPr>
      </p:pic>
      <p:pic>
        <p:nvPicPr>
          <p:cNvPr descr="group work logo.png" id="298" name="Google Shape;298;p31"/>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32"/>
          <p:cNvSpPr txBox="1"/>
          <p:nvPr>
            <p:ph type="title"/>
          </p:nvPr>
        </p:nvSpPr>
        <p:spPr>
          <a:xfrm>
            <a:off x="438111" y="360723"/>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La communication non verbale	</a:t>
            </a:r>
            <a:endParaRPr>
              <a:solidFill>
                <a:srgbClr val="FF0000"/>
              </a:solidFill>
              <a:latin typeface="Calibri"/>
              <a:ea typeface="Calibri"/>
              <a:cs typeface="Calibri"/>
              <a:sym typeface="Calibri"/>
            </a:endParaRPr>
          </a:p>
        </p:txBody>
      </p:sp>
      <p:pic>
        <p:nvPicPr>
          <p:cNvPr id="305" name="Google Shape;305;p32"/>
          <p:cNvPicPr preferRelativeResize="0"/>
          <p:nvPr>
            <p:ph idx="1" type="body"/>
          </p:nvPr>
        </p:nvPicPr>
        <p:blipFill rotWithShape="1">
          <a:blip r:embed="rId3">
            <a:alphaModFix/>
          </a:blip>
          <a:srcRect b="0" l="0" r="0" t="0"/>
          <a:stretch/>
        </p:blipFill>
        <p:spPr>
          <a:xfrm>
            <a:off x="1310048" y="1475581"/>
            <a:ext cx="8071715" cy="532859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0" name="Shape 310"/>
        <p:cNvGrpSpPr/>
        <p:nvPr/>
      </p:nvGrpSpPr>
      <p:grpSpPr>
        <a:xfrm>
          <a:off x="0" y="0"/>
          <a:ext cx="0" cy="0"/>
          <a:chOff x="0" y="0"/>
          <a:chExt cx="0" cy="0"/>
        </a:xfrm>
      </p:grpSpPr>
      <p:sp>
        <p:nvSpPr>
          <p:cNvPr id="311" name="Google Shape;311;p3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Les signes non verbaux	</a:t>
            </a:r>
            <a:endParaRPr>
              <a:solidFill>
                <a:srgbClr val="FF0000"/>
              </a:solidFill>
              <a:latin typeface="Calibri"/>
              <a:ea typeface="Calibri"/>
              <a:cs typeface="Calibri"/>
              <a:sym typeface="Calibri"/>
            </a:endParaRPr>
          </a:p>
        </p:txBody>
      </p:sp>
      <p:sp>
        <p:nvSpPr>
          <p:cNvPr id="312" name="Google Shape;312;p33"/>
          <p:cNvSpPr/>
          <p:nvPr/>
        </p:nvSpPr>
        <p:spPr>
          <a:xfrm>
            <a:off x="517531" y="1403573"/>
            <a:ext cx="3013971" cy="2583330"/>
          </a:xfrm>
          <a:prstGeom prst="rect">
            <a:avLst/>
          </a:prstGeom>
          <a:blipFill rotWithShape="1">
            <a:blip r:embed="rId3">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3" name="Google Shape;313;p33"/>
          <p:cNvGrpSpPr/>
          <p:nvPr/>
        </p:nvGrpSpPr>
        <p:grpSpPr>
          <a:xfrm>
            <a:off x="517531" y="3211904"/>
            <a:ext cx="3013971" cy="619999"/>
            <a:chOff x="109544" y="1812739"/>
            <a:chExt cx="3013971" cy="619999"/>
          </a:xfrm>
        </p:grpSpPr>
        <p:sp>
          <p:nvSpPr>
            <p:cNvPr id="314" name="Google Shape;314;p33"/>
            <p:cNvSpPr/>
            <p:nvPr/>
          </p:nvSpPr>
          <p:spPr>
            <a:xfrm>
              <a:off x="109544" y="1812739"/>
              <a:ext cx="3013971" cy="619999"/>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33"/>
            <p:cNvSpPr txBox="1"/>
            <p:nvPr/>
          </p:nvSpPr>
          <p:spPr>
            <a:xfrm>
              <a:off x="109544" y="1812739"/>
              <a:ext cx="3013971" cy="619999"/>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3300"/>
                <a:buFont typeface="Calibri"/>
                <a:buNone/>
              </a:pPr>
              <a:r>
                <a:rPr lang="en-GB" sz="3300">
                  <a:solidFill>
                    <a:schemeClr val="lt1"/>
                  </a:solidFill>
                  <a:latin typeface="Calibri"/>
                  <a:ea typeface="Calibri"/>
                  <a:cs typeface="Calibri"/>
                  <a:sym typeface="Calibri"/>
                </a:rPr>
                <a:t>Le sourire</a:t>
              </a:r>
              <a:endParaRPr/>
            </a:p>
          </p:txBody>
        </p:sp>
      </p:grpSp>
      <p:sp>
        <p:nvSpPr>
          <p:cNvPr id="316" name="Google Shape;316;p33"/>
          <p:cNvSpPr/>
          <p:nvPr/>
        </p:nvSpPr>
        <p:spPr>
          <a:xfrm>
            <a:off x="3838920" y="1403573"/>
            <a:ext cx="3013971" cy="2583330"/>
          </a:xfrm>
          <a:prstGeom prst="rect">
            <a:avLst/>
          </a:prstGeom>
          <a:blipFill rotWithShape="1">
            <a:blip r:embed="rId4">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7" name="Google Shape;317;p33"/>
          <p:cNvGrpSpPr/>
          <p:nvPr/>
        </p:nvGrpSpPr>
        <p:grpSpPr>
          <a:xfrm>
            <a:off x="3838920" y="3211904"/>
            <a:ext cx="3013971" cy="619999"/>
            <a:chOff x="3430933" y="1812739"/>
            <a:chExt cx="3013971" cy="619999"/>
          </a:xfrm>
        </p:grpSpPr>
        <p:sp>
          <p:nvSpPr>
            <p:cNvPr id="318" name="Google Shape;318;p33"/>
            <p:cNvSpPr/>
            <p:nvPr/>
          </p:nvSpPr>
          <p:spPr>
            <a:xfrm>
              <a:off x="3430933" y="1812739"/>
              <a:ext cx="3013971" cy="619999"/>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3"/>
            <p:cNvSpPr txBox="1"/>
            <p:nvPr/>
          </p:nvSpPr>
          <p:spPr>
            <a:xfrm>
              <a:off x="3430933" y="1812739"/>
              <a:ext cx="3013971" cy="619999"/>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3300"/>
                <a:buFont typeface="Calibri"/>
                <a:buNone/>
              </a:pPr>
              <a:r>
                <a:rPr lang="en-GB" sz="2800">
                  <a:solidFill>
                    <a:schemeClr val="lt1"/>
                  </a:solidFill>
                  <a:latin typeface="Calibri"/>
                  <a:ea typeface="Calibri"/>
                  <a:cs typeface="Calibri"/>
                  <a:sym typeface="Calibri"/>
                </a:rPr>
                <a:t>Les contacts visuels</a:t>
              </a:r>
              <a:endParaRPr sz="900"/>
            </a:p>
          </p:txBody>
        </p:sp>
      </p:grpSp>
      <p:sp>
        <p:nvSpPr>
          <p:cNvPr id="320" name="Google Shape;320;p33"/>
          <p:cNvSpPr/>
          <p:nvPr/>
        </p:nvSpPr>
        <p:spPr>
          <a:xfrm>
            <a:off x="7160308" y="1403573"/>
            <a:ext cx="3013971" cy="2583330"/>
          </a:xfrm>
          <a:prstGeom prst="rect">
            <a:avLst/>
          </a:prstGeom>
          <a:blipFill rotWithShape="1">
            <a:blip r:embed="rId5">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1" name="Google Shape;321;p33"/>
          <p:cNvGrpSpPr/>
          <p:nvPr/>
        </p:nvGrpSpPr>
        <p:grpSpPr>
          <a:xfrm>
            <a:off x="7160308" y="3211904"/>
            <a:ext cx="3013971" cy="619999"/>
            <a:chOff x="6752321" y="1812739"/>
            <a:chExt cx="3013971" cy="619999"/>
          </a:xfrm>
        </p:grpSpPr>
        <p:sp>
          <p:nvSpPr>
            <p:cNvPr id="322" name="Google Shape;322;p33"/>
            <p:cNvSpPr/>
            <p:nvPr/>
          </p:nvSpPr>
          <p:spPr>
            <a:xfrm>
              <a:off x="6752321" y="1812739"/>
              <a:ext cx="3013971" cy="619999"/>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33"/>
            <p:cNvSpPr txBox="1"/>
            <p:nvPr/>
          </p:nvSpPr>
          <p:spPr>
            <a:xfrm>
              <a:off x="6752321" y="1812739"/>
              <a:ext cx="3013971" cy="619999"/>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3300"/>
                <a:buFont typeface="Calibri"/>
                <a:buNone/>
              </a:pPr>
              <a:r>
                <a:rPr lang="en-GB" sz="3300">
                  <a:solidFill>
                    <a:schemeClr val="lt1"/>
                  </a:solidFill>
                  <a:latin typeface="Calibri"/>
                  <a:ea typeface="Calibri"/>
                  <a:cs typeface="Calibri"/>
                  <a:sym typeface="Calibri"/>
                </a:rPr>
                <a:t>La posture</a:t>
              </a:r>
              <a:endParaRPr/>
            </a:p>
          </p:txBody>
        </p:sp>
      </p:grpSp>
      <p:sp>
        <p:nvSpPr>
          <p:cNvPr id="324" name="Google Shape;324;p33"/>
          <p:cNvSpPr/>
          <p:nvPr/>
        </p:nvSpPr>
        <p:spPr>
          <a:xfrm>
            <a:off x="2178225" y="4288301"/>
            <a:ext cx="3013971" cy="2583330"/>
          </a:xfrm>
          <a:prstGeom prst="rect">
            <a:avLst/>
          </a:prstGeom>
          <a:blipFill rotWithShape="1">
            <a:blip r:embed="rId6">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5" name="Google Shape;325;p33"/>
          <p:cNvGrpSpPr/>
          <p:nvPr/>
        </p:nvGrpSpPr>
        <p:grpSpPr>
          <a:xfrm>
            <a:off x="2178225" y="6096632"/>
            <a:ext cx="3013971" cy="619999"/>
            <a:chOff x="1770238" y="4697467"/>
            <a:chExt cx="3013971" cy="619999"/>
          </a:xfrm>
        </p:grpSpPr>
        <p:sp>
          <p:nvSpPr>
            <p:cNvPr id="326" name="Google Shape;326;p33"/>
            <p:cNvSpPr/>
            <p:nvPr/>
          </p:nvSpPr>
          <p:spPr>
            <a:xfrm>
              <a:off x="1770238" y="4697467"/>
              <a:ext cx="3013971" cy="619999"/>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33"/>
            <p:cNvSpPr txBox="1"/>
            <p:nvPr/>
          </p:nvSpPr>
          <p:spPr>
            <a:xfrm>
              <a:off x="1770238" y="4697467"/>
              <a:ext cx="3013971" cy="619999"/>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3300"/>
                <a:buFont typeface="Calibri"/>
                <a:buNone/>
              </a:pPr>
              <a:r>
                <a:rPr lang="en-GB" sz="3300">
                  <a:solidFill>
                    <a:schemeClr val="lt1"/>
                  </a:solidFill>
                  <a:latin typeface="Calibri"/>
                  <a:ea typeface="Calibri"/>
                  <a:cs typeface="Calibri"/>
                  <a:sym typeface="Calibri"/>
                </a:rPr>
                <a:t>L'imitation</a:t>
              </a:r>
              <a:endParaRPr/>
            </a:p>
          </p:txBody>
        </p:sp>
      </p:grpSp>
      <p:sp>
        <p:nvSpPr>
          <p:cNvPr id="328" name="Google Shape;328;p33"/>
          <p:cNvSpPr/>
          <p:nvPr/>
        </p:nvSpPr>
        <p:spPr>
          <a:xfrm>
            <a:off x="5499614" y="4288301"/>
            <a:ext cx="3013971" cy="2583330"/>
          </a:xfrm>
          <a:prstGeom prst="rect">
            <a:avLst/>
          </a:prstGeom>
          <a:blipFill rotWithShape="1">
            <a:blip r:embed="rId7">
              <a:alphaModFix/>
            </a:blip>
            <a:stretch>
              <a:fillRect b="0" l="0" r="0" t="0"/>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9" name="Google Shape;329;p33"/>
          <p:cNvGrpSpPr/>
          <p:nvPr/>
        </p:nvGrpSpPr>
        <p:grpSpPr>
          <a:xfrm>
            <a:off x="5499614" y="6096632"/>
            <a:ext cx="3013971" cy="619999"/>
            <a:chOff x="5091627" y="4697467"/>
            <a:chExt cx="3013971" cy="619999"/>
          </a:xfrm>
        </p:grpSpPr>
        <p:sp>
          <p:nvSpPr>
            <p:cNvPr id="330" name="Google Shape;330;p33"/>
            <p:cNvSpPr/>
            <p:nvPr/>
          </p:nvSpPr>
          <p:spPr>
            <a:xfrm>
              <a:off x="5091627" y="4697467"/>
              <a:ext cx="3013971" cy="619999"/>
            </a:xfrm>
            <a:prstGeom prst="rect">
              <a:avLst/>
            </a:prstGeom>
            <a:solidFill>
              <a:schemeClr val="dk1">
                <a:alpha val="4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33"/>
            <p:cNvSpPr txBox="1"/>
            <p:nvPr/>
          </p:nvSpPr>
          <p:spPr>
            <a:xfrm>
              <a:off x="5091627" y="4697467"/>
              <a:ext cx="3013971" cy="619999"/>
            </a:xfrm>
            <a:prstGeom prst="rect">
              <a:avLst/>
            </a:prstGeom>
            <a:no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3300"/>
                <a:buFont typeface="Calibri"/>
                <a:buNone/>
              </a:pPr>
              <a:r>
                <a:rPr lang="en-GB" sz="3300">
                  <a:solidFill>
                    <a:schemeClr val="lt1"/>
                  </a:solidFill>
                  <a:latin typeface="Calibri"/>
                  <a:ea typeface="Calibri"/>
                  <a:cs typeface="Calibri"/>
                  <a:sym typeface="Calibri"/>
                </a:rPr>
                <a:t>La distraction</a:t>
              </a: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Google Shape;337;p34"/>
          <p:cNvSpPr txBox="1"/>
          <p:nvPr>
            <p:ph idx="1" type="body"/>
          </p:nvPr>
        </p:nvSpPr>
        <p:spPr>
          <a:xfrm>
            <a:off x="521370" y="1422400"/>
            <a:ext cx="9649742" cy="3653581"/>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t>Les gestionnaires de camps doivent prendre conscience des messages non verbaux qu’ils transmettent</a:t>
            </a:r>
            <a:r>
              <a:rPr lang="en-GB" sz="2800"/>
              <a:t> lorsqu'ils coordonnent des réunions, qu’ils parlent à des personnes dans les camps ou des endroits similaires, qu’ils abordent des problèmes avec les autorités locales ou d’autres collègues et quand ils forment d’autres personnes. Cette prise de conscience aura des conséquences à la fois sur les relations et sur l’issue des conversations.</a:t>
            </a:r>
            <a:endParaRPr/>
          </a:p>
          <a:p>
            <a:pPr indent="0" lvl="0" marL="0" rtl="0" algn="just">
              <a:spcBef>
                <a:spcPts val="480"/>
              </a:spcBef>
              <a:spcAft>
                <a:spcPts val="0"/>
              </a:spcAft>
              <a:buClr>
                <a:schemeClr val="dk1"/>
              </a:buClr>
              <a:buSzPts val="2400"/>
              <a:buNone/>
            </a:pPr>
            <a:r>
              <a:t/>
            </a:r>
            <a:endParaRPr sz="2400">
              <a:solidFill>
                <a:srgbClr val="545456"/>
              </a:solidFill>
              <a:latin typeface="Calibri"/>
              <a:ea typeface="Calibri"/>
              <a:cs typeface="Calibri"/>
              <a:sym typeface="Calibri"/>
            </a:endParaRPr>
          </a:p>
        </p:txBody>
      </p:sp>
      <p:pic>
        <p:nvPicPr>
          <p:cNvPr id="338" name="Google Shape;338;p34"/>
          <p:cNvPicPr preferRelativeResize="0"/>
          <p:nvPr/>
        </p:nvPicPr>
        <p:blipFill rotWithShape="1">
          <a:blip r:embed="rId3">
            <a:alphaModFix/>
          </a:blip>
          <a:srcRect b="0" l="0" r="0" t="0"/>
          <a:stretch/>
        </p:blipFill>
        <p:spPr>
          <a:xfrm>
            <a:off x="0" y="-1257"/>
            <a:ext cx="11341397" cy="7560932"/>
          </a:xfrm>
          <a:prstGeom prst="rect">
            <a:avLst/>
          </a:prstGeom>
          <a:noFill/>
          <a:ln>
            <a:noFill/>
          </a:ln>
        </p:spPr>
      </p:pic>
      <p:sp>
        <p:nvSpPr>
          <p:cNvPr id="339" name="Google Shape;339;p34"/>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pic>
        <p:nvPicPr>
          <p:cNvPr id="345" name="Google Shape;345;p35"/>
          <p:cNvPicPr preferRelativeResize="0"/>
          <p:nvPr/>
        </p:nvPicPr>
        <p:blipFill rotWithShape="1">
          <a:blip r:embed="rId3">
            <a:alphaModFix/>
          </a:blip>
          <a:srcRect b="0" l="0" r="0" t="0"/>
          <a:stretch/>
        </p:blipFill>
        <p:spPr>
          <a:xfrm>
            <a:off x="0" y="-1257"/>
            <a:ext cx="11341398" cy="7560932"/>
          </a:xfrm>
          <a:prstGeom prst="rect">
            <a:avLst/>
          </a:prstGeom>
          <a:noFill/>
          <a:ln>
            <a:noFill/>
          </a:ln>
        </p:spPr>
      </p:pic>
      <p:sp>
        <p:nvSpPr>
          <p:cNvPr id="346" name="Google Shape;346;p35"/>
          <p:cNvSpPr txBox="1"/>
          <p:nvPr>
            <p:ph idx="1" type="body"/>
          </p:nvPr>
        </p:nvSpPr>
        <p:spPr>
          <a:xfrm>
            <a:off x="521370" y="1979637"/>
            <a:ext cx="9865096" cy="3096344"/>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t>Les gestionnaires de camps doivent prendre conscience des messages non verbaux qu’ils transmettent</a:t>
            </a:r>
            <a:r>
              <a:rPr lang="en-GB" sz="2800"/>
              <a:t> lorsqu'ils coordonnent des réunions, qu’ils parlent à des personnes dans les camps ou des endroits similaires, qu’ils abordent des problèmes avec les autorités locales ou d’autres collègues et quand ils forment d’autres personnes. Cette prise de conscience aura des conséquences à la fois sur les relations et sur l’issue des conversations.</a:t>
            </a:r>
            <a:endParaRPr/>
          </a:p>
          <a:p>
            <a:pPr indent="0" lvl="0" marL="0" rtl="0" algn="just">
              <a:spcBef>
                <a:spcPts val="480"/>
              </a:spcBef>
              <a:spcAft>
                <a:spcPts val="0"/>
              </a:spcAft>
              <a:buClr>
                <a:schemeClr val="dk1"/>
              </a:buClr>
              <a:buSzPts val="2400"/>
              <a:buNone/>
            </a:pPr>
            <a:r>
              <a:t/>
            </a:r>
            <a:endParaRPr sz="2400">
              <a:solidFill>
                <a:srgbClr val="545456"/>
              </a:solidFill>
              <a:latin typeface="Calibri"/>
              <a:ea typeface="Calibri"/>
              <a:cs typeface="Calibri"/>
              <a:sym typeface="Calibri"/>
            </a:endParaRPr>
          </a:p>
        </p:txBody>
      </p:sp>
      <p:sp>
        <p:nvSpPr>
          <p:cNvPr id="347" name="Google Shape;347;p3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36"/>
          <p:cNvSpPr txBox="1"/>
          <p:nvPr/>
        </p:nvSpPr>
        <p:spPr>
          <a:xfrm>
            <a:off x="1817514" y="2616632"/>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Les capacités d'écoute</a:t>
            </a:r>
            <a:endParaRPr/>
          </a:p>
        </p:txBody>
      </p:sp>
      <p:grpSp>
        <p:nvGrpSpPr>
          <p:cNvPr id="354" name="Google Shape;354;p36"/>
          <p:cNvGrpSpPr/>
          <p:nvPr/>
        </p:nvGrpSpPr>
        <p:grpSpPr>
          <a:xfrm>
            <a:off x="2753618" y="3649147"/>
            <a:ext cx="5184576" cy="220079"/>
            <a:chOff x="2753618" y="3895361"/>
            <a:chExt cx="5184576" cy="220079"/>
          </a:xfrm>
        </p:grpSpPr>
        <p:pic>
          <p:nvPicPr>
            <p:cNvPr descr="Displaying CCCM letterhead A4.png" id="355" name="Google Shape;355;p36"/>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356" name="Google Shape;356;p36"/>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357" name="Google Shape;357;p36"/>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358" name="Google Shape;358;p36"/>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37"/>
          <p:cNvSpPr txBox="1"/>
          <p:nvPr>
            <p:ph type="title"/>
          </p:nvPr>
        </p:nvSpPr>
        <p:spPr>
          <a:xfrm>
            <a:off x="438111" y="446067"/>
            <a:ext cx="9876300" cy="793800"/>
          </a:xfrm>
          <a:prstGeom prst="rect">
            <a:avLst/>
          </a:prstGeom>
          <a:solidFill>
            <a:schemeClr val="lt1"/>
          </a:solid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1"/>
              </a:buClr>
              <a:buSzPts val="4000"/>
              <a:buFont typeface="Calibri"/>
              <a:buNone/>
            </a:pPr>
            <a:r>
              <a:t/>
            </a:r>
            <a:endParaRPr b="1"/>
          </a:p>
          <a:p>
            <a:pPr indent="0" lvl="0" marL="0" rtl="0" algn="l">
              <a:spcBef>
                <a:spcPts val="0"/>
              </a:spcBef>
              <a:spcAft>
                <a:spcPts val="0"/>
              </a:spcAft>
              <a:buClr>
                <a:schemeClr val="accent1"/>
              </a:buClr>
              <a:buSzPts val="4000"/>
              <a:buFont typeface="Calibri"/>
              <a:buNone/>
            </a:pPr>
            <a:r>
              <a:rPr b="1" lang="en-GB"/>
              <a:t>Travail de groupe 						 </a:t>
            </a:r>
            <a:r>
              <a:rPr lang="en-GB"/>
              <a:t>20’			</a:t>
            </a:r>
            <a:endParaRPr/>
          </a:p>
          <a:p>
            <a:pPr indent="0" lvl="0" marL="0" rtl="0" algn="l">
              <a:spcBef>
                <a:spcPts val="0"/>
              </a:spcBef>
              <a:spcAft>
                <a:spcPts val="0"/>
              </a:spcAft>
              <a:buClr>
                <a:schemeClr val="accent1"/>
              </a:buClr>
              <a:buSzPts val="4000"/>
              <a:buFont typeface="Calibri"/>
              <a:buNone/>
            </a:pPr>
            <a:r>
              <a:rPr lang="en-GB"/>
              <a:t>4 niveaux d'écoute </a:t>
            </a:r>
            <a:endParaRPr>
              <a:solidFill>
                <a:srgbClr val="FF0000"/>
              </a:solidFill>
            </a:endParaRPr>
          </a:p>
          <a:p>
            <a:pPr indent="0" lvl="0" marL="0" rtl="0" algn="r">
              <a:spcBef>
                <a:spcPts val="0"/>
              </a:spcBef>
              <a:spcAft>
                <a:spcPts val="0"/>
              </a:spcAft>
              <a:buClr>
                <a:schemeClr val="accent1"/>
              </a:buClr>
              <a:buSzPts val="4800"/>
              <a:buFont typeface="Calibri"/>
              <a:buNone/>
            </a:pPr>
            <a:r>
              <a:t/>
            </a:r>
            <a:endParaRPr/>
          </a:p>
        </p:txBody>
      </p:sp>
      <p:sp>
        <p:nvSpPr>
          <p:cNvPr id="364" name="Google Shape;364;p37"/>
          <p:cNvSpPr txBox="1"/>
          <p:nvPr>
            <p:ph idx="1" type="body"/>
          </p:nvPr>
        </p:nvSpPr>
        <p:spPr>
          <a:xfrm>
            <a:off x="438050" y="1925025"/>
            <a:ext cx="9876300" cy="4870800"/>
          </a:xfrm>
          <a:prstGeom prst="rect">
            <a:avLst/>
          </a:prstGeom>
          <a:no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2"/>
              </a:buClr>
              <a:buSzPts val="2800"/>
              <a:buFont typeface="Arial"/>
              <a:buNone/>
            </a:pPr>
            <a:r>
              <a:rPr lang="en-GB" sz="2400">
                <a:solidFill>
                  <a:schemeClr val="accent2"/>
                </a:solidFill>
              </a:rPr>
              <a:t>Le narrateur racontera son histoire en séance plénière à un autre participant.</a:t>
            </a:r>
            <a:endParaRPr sz="2400">
              <a:solidFill>
                <a:schemeClr val="accent2"/>
              </a:solidFill>
            </a:endParaRPr>
          </a:p>
          <a:p>
            <a:pPr indent="0" lvl="0" marL="0" rtl="0" algn="l">
              <a:spcBef>
                <a:spcPts val="1200"/>
              </a:spcBef>
              <a:spcAft>
                <a:spcPts val="0"/>
              </a:spcAft>
              <a:buClr>
                <a:schemeClr val="accent2"/>
              </a:buClr>
              <a:buSzPts val="2800"/>
              <a:buFont typeface="Arial"/>
              <a:buNone/>
            </a:pPr>
            <a:r>
              <a:rPr lang="en-GB" sz="2400">
                <a:solidFill>
                  <a:schemeClr val="accent2"/>
                </a:solidFill>
              </a:rPr>
              <a:t>Le ou la bénévole doit écouter l'histoire de façon active.</a:t>
            </a:r>
            <a:endParaRPr sz="2400">
              <a:solidFill>
                <a:schemeClr val="accent2"/>
              </a:solidFill>
            </a:endParaRPr>
          </a:p>
          <a:p>
            <a:pPr indent="0" lvl="0" marL="0" rtl="0" algn="l">
              <a:spcBef>
                <a:spcPts val="1200"/>
              </a:spcBef>
              <a:spcAft>
                <a:spcPts val="0"/>
              </a:spcAft>
              <a:buClr>
                <a:schemeClr val="accent2"/>
              </a:buClr>
              <a:buSzPts val="2800"/>
              <a:buFont typeface="Arial"/>
              <a:buNone/>
            </a:pPr>
            <a:r>
              <a:rPr lang="en-GB" sz="2400">
                <a:solidFill>
                  <a:schemeClr val="accent2"/>
                </a:solidFill>
              </a:rPr>
              <a:t>Les autres personnes observeront :</a:t>
            </a:r>
            <a:endParaRPr sz="2800"/>
          </a:p>
          <a:p>
            <a:pPr indent="-260350" lvl="1" marL="742950" rtl="0" algn="l">
              <a:spcBef>
                <a:spcPts val="1200"/>
              </a:spcBef>
              <a:spcAft>
                <a:spcPts val="0"/>
              </a:spcAft>
              <a:buClr>
                <a:schemeClr val="accent2"/>
              </a:buClr>
              <a:buSzPts val="2400"/>
              <a:buChar char="–"/>
            </a:pPr>
            <a:r>
              <a:rPr lang="en-GB" sz="2400">
                <a:solidFill>
                  <a:schemeClr val="accent2"/>
                </a:solidFill>
              </a:rPr>
              <a:t>Groupe 1 : les </a:t>
            </a:r>
            <a:r>
              <a:rPr b="1" lang="en-GB" sz="2400">
                <a:solidFill>
                  <a:schemeClr val="accent2"/>
                </a:solidFill>
              </a:rPr>
              <a:t>émotions</a:t>
            </a:r>
            <a:r>
              <a:rPr lang="en-GB" sz="2400">
                <a:solidFill>
                  <a:schemeClr val="accent2"/>
                </a:solidFill>
              </a:rPr>
              <a:t> dans l'histoire.</a:t>
            </a:r>
            <a:endParaRPr sz="2400">
              <a:solidFill>
                <a:schemeClr val="accent2"/>
              </a:solidFill>
            </a:endParaRPr>
          </a:p>
          <a:p>
            <a:pPr indent="-260350" lvl="1" marL="742950" rtl="0" algn="l">
              <a:spcBef>
                <a:spcPts val="0"/>
              </a:spcBef>
              <a:spcAft>
                <a:spcPts val="0"/>
              </a:spcAft>
              <a:buClr>
                <a:schemeClr val="accent2"/>
              </a:buClr>
              <a:buSzPts val="2400"/>
              <a:buChar char="–"/>
            </a:pPr>
            <a:r>
              <a:rPr lang="en-GB" sz="2400">
                <a:solidFill>
                  <a:schemeClr val="accent2"/>
                </a:solidFill>
              </a:rPr>
              <a:t>Groupe 2 : les </a:t>
            </a:r>
            <a:r>
              <a:rPr b="1" lang="en-GB" sz="2400">
                <a:solidFill>
                  <a:schemeClr val="accent2"/>
                </a:solidFill>
              </a:rPr>
              <a:t>besoins</a:t>
            </a:r>
            <a:r>
              <a:rPr lang="en-GB" sz="2400">
                <a:solidFill>
                  <a:schemeClr val="accent2"/>
                </a:solidFill>
              </a:rPr>
              <a:t> exprimés dans l'histoire.</a:t>
            </a:r>
            <a:endParaRPr sz="2400">
              <a:solidFill>
                <a:schemeClr val="accent2"/>
              </a:solidFill>
            </a:endParaRPr>
          </a:p>
          <a:p>
            <a:pPr indent="-260350" lvl="1" marL="742950" rtl="0" algn="l">
              <a:spcBef>
                <a:spcPts val="0"/>
              </a:spcBef>
              <a:spcAft>
                <a:spcPts val="0"/>
              </a:spcAft>
              <a:buClr>
                <a:schemeClr val="accent2"/>
              </a:buClr>
              <a:buSzPts val="2400"/>
              <a:buChar char="–"/>
            </a:pPr>
            <a:r>
              <a:rPr lang="en-GB" sz="2400">
                <a:solidFill>
                  <a:schemeClr val="accent2"/>
                </a:solidFill>
              </a:rPr>
              <a:t>Groupe 3 : les </a:t>
            </a:r>
            <a:r>
              <a:rPr b="1" lang="en-GB" sz="2400">
                <a:solidFill>
                  <a:schemeClr val="accent2"/>
                </a:solidFill>
              </a:rPr>
              <a:t>faits</a:t>
            </a:r>
            <a:r>
              <a:rPr lang="en-GB" sz="2400">
                <a:solidFill>
                  <a:schemeClr val="accent2"/>
                </a:solidFill>
              </a:rPr>
              <a:t> de l'histoire.</a:t>
            </a:r>
            <a:endParaRPr sz="2400">
              <a:solidFill>
                <a:schemeClr val="accent2"/>
              </a:solidFill>
            </a:endParaRPr>
          </a:p>
          <a:p>
            <a:pPr indent="-260350" lvl="1" marL="742950" rtl="0" algn="l">
              <a:spcBef>
                <a:spcPts val="0"/>
              </a:spcBef>
              <a:spcAft>
                <a:spcPts val="0"/>
              </a:spcAft>
              <a:buClr>
                <a:schemeClr val="accent2"/>
              </a:buClr>
              <a:buSzPts val="2400"/>
              <a:buChar char="–"/>
            </a:pPr>
            <a:r>
              <a:t/>
            </a:r>
            <a:endParaRPr sz="2400">
              <a:solidFill>
                <a:schemeClr val="accent2"/>
              </a:solidFill>
            </a:endParaRPr>
          </a:p>
          <a:p>
            <a:pPr indent="0" lvl="0" marL="0" rtl="0" algn="l">
              <a:spcBef>
                <a:spcPts val="1200"/>
              </a:spcBef>
              <a:spcAft>
                <a:spcPts val="0"/>
              </a:spcAft>
              <a:buClr>
                <a:schemeClr val="accent2"/>
              </a:buClr>
              <a:buSzPts val="2800"/>
              <a:buFont typeface="Arial"/>
              <a:buNone/>
            </a:pPr>
            <a:r>
              <a:rPr lang="en-GB" sz="2400">
                <a:solidFill>
                  <a:schemeClr val="accent2"/>
                </a:solidFill>
              </a:rPr>
              <a:t>Chaque groupe doit écouter et prendre des notes suivant le domaine d’observation donné.</a:t>
            </a:r>
            <a:endParaRPr sz="2400">
              <a:solidFill>
                <a:schemeClr val="accent2"/>
              </a:solidFill>
            </a:endParaRPr>
          </a:p>
          <a:p>
            <a:pPr indent="0" lvl="0" marL="0" rtl="0" algn="r">
              <a:spcBef>
                <a:spcPts val="0"/>
              </a:spcBef>
              <a:spcAft>
                <a:spcPts val="0"/>
              </a:spcAft>
              <a:buClr>
                <a:schemeClr val="lt1"/>
              </a:buClr>
              <a:buSzPts val="3200"/>
              <a:buNone/>
            </a:pPr>
            <a:r>
              <a:t/>
            </a:r>
            <a:endParaRPr/>
          </a:p>
        </p:txBody>
      </p:sp>
      <p:pic>
        <p:nvPicPr>
          <p:cNvPr descr="group work logo.png" id="365" name="Google Shape;365;p37"/>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pic>
        <p:nvPicPr>
          <p:cNvPr id="366" name="Google Shape;366;p37"/>
          <p:cNvPicPr preferRelativeResize="0"/>
          <p:nvPr/>
        </p:nvPicPr>
        <p:blipFill>
          <a:blip r:embed="rId4">
            <a:alphaModFix/>
          </a:blip>
          <a:stretch>
            <a:fillRect/>
          </a:stretch>
        </p:blipFill>
        <p:spPr>
          <a:xfrm>
            <a:off x="7434500" y="2370183"/>
            <a:ext cx="3122800" cy="3096992"/>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38"/>
          <p:cNvSpPr txBox="1"/>
          <p:nvPr>
            <p:ph idx="1" type="body"/>
          </p:nvPr>
        </p:nvSpPr>
        <p:spPr>
          <a:xfrm>
            <a:off x="520699" y="1422400"/>
            <a:ext cx="9650413" cy="5525789"/>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t>L’écoute active</a:t>
            </a:r>
            <a:r>
              <a:rPr lang="en-GB" sz="2800"/>
              <a:t> est la capacité d’écouter et comprendre les individus sans idées préconçues. L'écoute active peut aider à obtenir des informations et à élargir les perspectives du point de vue de la population touchée et est essentielle pour le personnel de gestion du camp. </a:t>
            </a:r>
            <a:endParaRPr/>
          </a:p>
          <a:p>
            <a:pPr indent="0" lvl="0" marL="0" rtl="0" algn="just">
              <a:spcBef>
                <a:spcPts val="560"/>
              </a:spcBef>
              <a:spcAft>
                <a:spcPts val="0"/>
              </a:spcAft>
              <a:buClr>
                <a:schemeClr val="dk1"/>
              </a:buClr>
              <a:buSzPts val="2800"/>
              <a:buNone/>
            </a:pPr>
            <a:r>
              <a:t/>
            </a:r>
            <a:endParaRPr sz="2800"/>
          </a:p>
          <a:p>
            <a:pPr indent="0" lvl="0" marL="0" rtl="0" algn="just">
              <a:spcBef>
                <a:spcPts val="560"/>
              </a:spcBef>
              <a:spcAft>
                <a:spcPts val="0"/>
              </a:spcAft>
              <a:buClr>
                <a:schemeClr val="dk1"/>
              </a:buClr>
              <a:buSzPts val="2800"/>
              <a:buNone/>
            </a:pPr>
            <a:r>
              <a:rPr lang="en-GB" sz="2800"/>
              <a:t>Mettre en pratique une écoute active lors de la conduite d’entretien, de la réalisation d’évaluation et de la coordination de services peut mettre en lumière des préjugés liés à des différences de culture, de genre ou d’âge. Le renforcement des capacités d’écoute active peut aider à éviter des malentendus et à établir des </a:t>
            </a:r>
            <a:r>
              <a:rPr b="1" lang="en-GB" sz="2800"/>
              <a:t>relations de confiance</a:t>
            </a:r>
            <a:r>
              <a:rPr lang="en-GB" sz="2800"/>
              <a:t> avec l’entièreté de la population touchée, les autorités nationales et les partenaires humanitaires.</a:t>
            </a:r>
            <a:endParaRPr/>
          </a:p>
          <a:p>
            <a:pPr indent="0" lvl="0" marL="0" rtl="0" algn="just">
              <a:spcBef>
                <a:spcPts val="480"/>
              </a:spcBef>
              <a:spcAft>
                <a:spcPts val="0"/>
              </a:spcAft>
              <a:buClr>
                <a:schemeClr val="dk1"/>
              </a:buClr>
              <a:buSzPts val="2400"/>
              <a:buNone/>
            </a:pPr>
            <a:r>
              <a:t/>
            </a:r>
            <a:endParaRPr sz="2400">
              <a:solidFill>
                <a:srgbClr val="545456"/>
              </a:solidFill>
              <a:latin typeface="Calibri"/>
              <a:ea typeface="Calibri"/>
              <a:cs typeface="Calibri"/>
              <a:sym typeface="Calibri"/>
            </a:endParaRPr>
          </a:p>
        </p:txBody>
      </p:sp>
      <p:pic>
        <p:nvPicPr>
          <p:cNvPr id="373" name="Google Shape;373;p38"/>
          <p:cNvPicPr preferRelativeResize="0"/>
          <p:nvPr/>
        </p:nvPicPr>
        <p:blipFill rotWithShape="1">
          <a:blip r:embed="rId3">
            <a:alphaModFix/>
          </a:blip>
          <a:srcRect b="0" l="0" r="0" t="0"/>
          <a:stretch/>
        </p:blipFill>
        <p:spPr>
          <a:xfrm>
            <a:off x="16073" y="-1257"/>
            <a:ext cx="11341397" cy="7560932"/>
          </a:xfrm>
          <a:prstGeom prst="rect">
            <a:avLst/>
          </a:prstGeom>
          <a:noFill/>
          <a:ln>
            <a:noFill/>
          </a:ln>
        </p:spPr>
      </p:pic>
      <p:sp>
        <p:nvSpPr>
          <p:cNvPr id="374" name="Google Shape;374;p38"/>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pic>
        <p:nvPicPr>
          <p:cNvPr id="380" name="Google Shape;380;p39"/>
          <p:cNvPicPr preferRelativeResize="0"/>
          <p:nvPr/>
        </p:nvPicPr>
        <p:blipFill rotWithShape="1">
          <a:blip r:embed="rId3">
            <a:alphaModFix/>
          </a:blip>
          <a:srcRect b="0" l="0" r="0" t="0"/>
          <a:stretch/>
        </p:blipFill>
        <p:spPr>
          <a:xfrm>
            <a:off x="16073" y="-1257"/>
            <a:ext cx="11341398" cy="7560932"/>
          </a:xfrm>
          <a:prstGeom prst="rect">
            <a:avLst/>
          </a:prstGeom>
          <a:noFill/>
          <a:ln>
            <a:noFill/>
          </a:ln>
        </p:spPr>
      </p:pic>
      <p:sp>
        <p:nvSpPr>
          <p:cNvPr id="381" name="Google Shape;381;p39"/>
          <p:cNvSpPr txBox="1"/>
          <p:nvPr>
            <p:ph idx="1" type="body"/>
          </p:nvPr>
        </p:nvSpPr>
        <p:spPr>
          <a:xfrm>
            <a:off x="521370" y="1835621"/>
            <a:ext cx="10170443" cy="583264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t>L’écoute active</a:t>
            </a:r>
            <a:r>
              <a:rPr lang="en-GB" sz="2800"/>
              <a:t> est la capacité d’écouter et comprendre les individus sans idées préconçues. L'écoute active peut aider à obtenir des informations et à élargir les perspectives du point de vue de la population touchée et est essentielle pour le personnel de gestion du camp. </a:t>
            </a:r>
            <a:endParaRPr/>
          </a:p>
          <a:p>
            <a:pPr indent="0" lvl="0" marL="0" rtl="0" algn="just">
              <a:spcBef>
                <a:spcPts val="560"/>
              </a:spcBef>
              <a:spcAft>
                <a:spcPts val="0"/>
              </a:spcAft>
              <a:buClr>
                <a:schemeClr val="dk1"/>
              </a:buClr>
              <a:buSzPts val="2800"/>
              <a:buNone/>
            </a:pPr>
            <a:r>
              <a:t/>
            </a:r>
            <a:endParaRPr sz="2800"/>
          </a:p>
          <a:p>
            <a:pPr indent="0" lvl="0" marL="0" rtl="0" algn="just">
              <a:spcBef>
                <a:spcPts val="560"/>
              </a:spcBef>
              <a:spcAft>
                <a:spcPts val="0"/>
              </a:spcAft>
              <a:buClr>
                <a:schemeClr val="dk1"/>
              </a:buClr>
              <a:buSzPts val="2800"/>
              <a:buNone/>
            </a:pPr>
            <a:r>
              <a:rPr lang="en-GB" sz="2800"/>
              <a:t>Mettre en pratique une écoute active lors de la conduite d’entretien, de la réalisation d’évaluation et de la coordination de services peut mettre en lumière des préjugés liés à des différences de culture, de genre ou d’âge. Le renforcement des capacités d’écoute active peut aider à éviter des malentendus et à établir des </a:t>
            </a:r>
            <a:r>
              <a:rPr b="1" lang="en-GB" sz="2800"/>
              <a:t>relations de confiance</a:t>
            </a:r>
            <a:r>
              <a:rPr lang="en-GB" sz="2800"/>
              <a:t> avec l’entièreté de la population touchée, les autorités nationales et les partenaires humanitaires.</a:t>
            </a:r>
            <a:endParaRPr/>
          </a:p>
          <a:p>
            <a:pPr indent="0" lvl="0" marL="0" rtl="0" algn="just">
              <a:spcBef>
                <a:spcPts val="480"/>
              </a:spcBef>
              <a:spcAft>
                <a:spcPts val="0"/>
              </a:spcAft>
              <a:buClr>
                <a:schemeClr val="dk1"/>
              </a:buClr>
              <a:buSzPts val="2400"/>
              <a:buNone/>
            </a:pPr>
            <a:r>
              <a:t/>
            </a:r>
            <a:endParaRPr sz="2400">
              <a:solidFill>
                <a:srgbClr val="545456"/>
              </a:solidFill>
              <a:latin typeface="Calibri"/>
              <a:ea typeface="Calibri"/>
              <a:cs typeface="Calibri"/>
              <a:sym typeface="Calibri"/>
            </a:endParaRPr>
          </a:p>
        </p:txBody>
      </p:sp>
      <p:sp>
        <p:nvSpPr>
          <p:cNvPr id="382" name="Google Shape;382;p39"/>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13"/>
          <p:cNvSpPr txBox="1"/>
          <p:nvPr/>
        </p:nvSpPr>
        <p:spPr>
          <a:xfrm>
            <a:off x="1817514" y="2123653"/>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L'attitude humanitaire </a:t>
            </a:r>
            <a:endParaRPr/>
          </a:p>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vs les compétences</a:t>
            </a:r>
            <a:endParaRPr sz="4400">
              <a:solidFill>
                <a:srgbClr val="545456"/>
              </a:solidFill>
              <a:latin typeface="Calibri"/>
              <a:ea typeface="Calibri"/>
              <a:cs typeface="Calibri"/>
              <a:sym typeface="Calibri"/>
            </a:endParaRPr>
          </a:p>
        </p:txBody>
      </p:sp>
      <p:grpSp>
        <p:nvGrpSpPr>
          <p:cNvPr id="117" name="Google Shape;117;p13"/>
          <p:cNvGrpSpPr/>
          <p:nvPr/>
        </p:nvGrpSpPr>
        <p:grpSpPr>
          <a:xfrm>
            <a:off x="2753618" y="3649147"/>
            <a:ext cx="5184576" cy="220079"/>
            <a:chOff x="2753618" y="3895361"/>
            <a:chExt cx="5184576" cy="220079"/>
          </a:xfrm>
        </p:grpSpPr>
        <p:pic>
          <p:nvPicPr>
            <p:cNvPr descr="Displaying CCCM letterhead A4.png" id="118" name="Google Shape;118;p13"/>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19" name="Google Shape;119;p13"/>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20" name="Google Shape;120;p13"/>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121" name="Google Shape;121;p13"/>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40"/>
          <p:cNvSpPr txBox="1"/>
          <p:nvPr/>
        </p:nvSpPr>
        <p:spPr>
          <a:xfrm>
            <a:off x="1817514" y="2616632"/>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La communication non violente</a:t>
            </a:r>
            <a:endParaRPr/>
          </a:p>
        </p:txBody>
      </p:sp>
      <p:grpSp>
        <p:nvGrpSpPr>
          <p:cNvPr id="389" name="Google Shape;389;p40"/>
          <p:cNvGrpSpPr/>
          <p:nvPr/>
        </p:nvGrpSpPr>
        <p:grpSpPr>
          <a:xfrm>
            <a:off x="2753618" y="3649147"/>
            <a:ext cx="5184576" cy="220079"/>
            <a:chOff x="2753618" y="3895361"/>
            <a:chExt cx="5184576" cy="220079"/>
          </a:xfrm>
        </p:grpSpPr>
        <p:pic>
          <p:nvPicPr>
            <p:cNvPr descr="Displaying CCCM letterhead A4.png" id="390" name="Google Shape;390;p40"/>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391" name="Google Shape;391;p40"/>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392" name="Google Shape;392;p40"/>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393" name="Google Shape;393;p40"/>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7" name="Shape 397"/>
        <p:cNvGrpSpPr/>
        <p:nvPr/>
      </p:nvGrpSpPr>
      <p:grpSpPr>
        <a:xfrm>
          <a:off x="0" y="0"/>
          <a:ext cx="0" cy="0"/>
          <a:chOff x="0" y="0"/>
          <a:chExt cx="0" cy="0"/>
        </a:xfrm>
      </p:grpSpPr>
      <p:sp>
        <p:nvSpPr>
          <p:cNvPr id="398" name="Google Shape;398;p41"/>
          <p:cNvSpPr txBox="1"/>
          <p:nvPr>
            <p:ph type="title"/>
          </p:nvPr>
        </p:nvSpPr>
        <p:spPr>
          <a:xfrm>
            <a:off x="438100" y="446075"/>
            <a:ext cx="9876300" cy="1185000"/>
          </a:xfrm>
          <a:prstGeom prst="rect">
            <a:avLst/>
          </a:prstGeom>
          <a:solidFill>
            <a:schemeClr val="lt1"/>
          </a:solid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1"/>
              </a:buClr>
              <a:buSzPts val="4000"/>
              <a:buFont typeface="Calibri"/>
              <a:buNone/>
            </a:pPr>
            <a:r>
              <a:rPr b="1" lang="en-GB"/>
              <a:t>Travail de groupe					</a:t>
            </a:r>
            <a:r>
              <a:rPr lang="en-GB"/>
              <a:t> 5’</a:t>
            </a:r>
            <a:endParaRPr/>
          </a:p>
          <a:p>
            <a:pPr indent="0" lvl="0" marL="0" rtl="0" algn="l">
              <a:spcBef>
                <a:spcPts val="0"/>
              </a:spcBef>
              <a:spcAft>
                <a:spcPts val="0"/>
              </a:spcAft>
              <a:buClr>
                <a:schemeClr val="accent1"/>
              </a:buClr>
              <a:buSzPts val="4000"/>
              <a:buFont typeface="Calibri"/>
              <a:buNone/>
            </a:pPr>
            <a:r>
              <a:rPr lang="en-GB"/>
              <a:t>Problèmes de communication </a:t>
            </a:r>
            <a:endParaRPr/>
          </a:p>
        </p:txBody>
      </p:sp>
      <p:sp>
        <p:nvSpPr>
          <p:cNvPr id="399" name="Google Shape;399;p41"/>
          <p:cNvSpPr txBox="1"/>
          <p:nvPr>
            <p:ph idx="1" type="body"/>
          </p:nvPr>
        </p:nvSpPr>
        <p:spPr>
          <a:xfrm>
            <a:off x="438100" y="1878550"/>
            <a:ext cx="9876300" cy="4917600"/>
          </a:xfrm>
          <a:prstGeom prst="rect">
            <a:avLst/>
          </a:prstGeom>
          <a:noFill/>
          <a:ln>
            <a:noFill/>
          </a:ln>
        </p:spPr>
        <p:txBody>
          <a:bodyPr anchorCtr="0" anchor="ctr" bIns="45700" lIns="91425" spcFirstLastPara="1" rIns="360000" wrap="square" tIns="45700">
            <a:noAutofit/>
          </a:bodyPr>
          <a:lstStyle/>
          <a:p>
            <a:pPr indent="0" lvl="0" marL="0" rtl="0" algn="just">
              <a:spcBef>
                <a:spcPts val="0"/>
              </a:spcBef>
              <a:spcAft>
                <a:spcPts val="0"/>
              </a:spcAft>
              <a:buClr>
                <a:schemeClr val="accent2"/>
              </a:buClr>
              <a:buSzPts val="2800"/>
              <a:buNone/>
            </a:pPr>
            <a:r>
              <a:rPr b="1" lang="en-GB" sz="2800">
                <a:solidFill>
                  <a:schemeClr val="accent2"/>
                </a:solidFill>
              </a:rPr>
              <a:t>Écrivez un grand problème de communication que vous traitez dans votre contexte.</a:t>
            </a:r>
            <a:endParaRPr b="1" sz="2800">
              <a:solidFill>
                <a:schemeClr val="accent2"/>
              </a:solidFill>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l">
              <a:spcBef>
                <a:spcPts val="560"/>
              </a:spcBef>
              <a:spcAft>
                <a:spcPts val="0"/>
              </a:spcAft>
              <a:buClr>
                <a:schemeClr val="accent2"/>
              </a:buClr>
              <a:buSzPts val="2800"/>
              <a:buFont typeface="Arial"/>
              <a:buNone/>
            </a:pPr>
            <a:r>
              <a:rPr lang="en-GB" sz="2800">
                <a:solidFill>
                  <a:schemeClr val="accent2"/>
                </a:solidFill>
              </a:rPr>
              <a:t>Pliez votre feuille et placez la </a:t>
            </a:r>
            <a:endParaRPr/>
          </a:p>
          <a:p>
            <a:pPr indent="0" lvl="0" marL="0" rtl="0" algn="l">
              <a:spcBef>
                <a:spcPts val="560"/>
              </a:spcBef>
              <a:spcAft>
                <a:spcPts val="0"/>
              </a:spcAft>
              <a:buClr>
                <a:schemeClr val="accent2"/>
              </a:buClr>
              <a:buSzPts val="2800"/>
              <a:buFont typeface="Arial"/>
              <a:buNone/>
            </a:pPr>
            <a:r>
              <a:rPr lang="en-GB" sz="2800">
                <a:solidFill>
                  <a:schemeClr val="accent2"/>
                </a:solidFill>
              </a:rPr>
              <a:t>dans la corbeille.</a:t>
            </a:r>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just">
              <a:spcBef>
                <a:spcPts val="0"/>
              </a:spcBef>
              <a:spcAft>
                <a:spcPts val="0"/>
              </a:spcAft>
              <a:buClr>
                <a:schemeClr val="accent2"/>
              </a:buClr>
              <a:buSzPts val="2800"/>
              <a:buNone/>
            </a:pPr>
            <a:r>
              <a:t/>
            </a:r>
            <a:endParaRPr b="1" sz="2800">
              <a:solidFill>
                <a:schemeClr val="accent2"/>
              </a:solidFill>
            </a:endParaRPr>
          </a:p>
          <a:p>
            <a:pPr indent="0" lvl="0" marL="0" rtl="0" algn="just">
              <a:spcBef>
                <a:spcPts val="0"/>
              </a:spcBef>
              <a:spcAft>
                <a:spcPts val="0"/>
              </a:spcAft>
              <a:buClr>
                <a:schemeClr val="accent2"/>
              </a:buClr>
              <a:buSzPts val="2800"/>
              <a:buFont typeface="Arial"/>
              <a:buNone/>
            </a:pPr>
            <a:r>
              <a:t/>
            </a:r>
            <a:endParaRPr b="1" sz="2800">
              <a:solidFill>
                <a:schemeClr val="accent2"/>
              </a:solidFill>
            </a:endParaRPr>
          </a:p>
        </p:txBody>
      </p:sp>
      <p:pic>
        <p:nvPicPr>
          <p:cNvPr descr="group work logo.png" id="400" name="Google Shape;400;p41"/>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pic>
        <p:nvPicPr>
          <p:cNvPr id="401" name="Google Shape;401;p41"/>
          <p:cNvPicPr preferRelativeResize="0"/>
          <p:nvPr/>
        </p:nvPicPr>
        <p:blipFill rotWithShape="1">
          <a:blip r:embed="rId4">
            <a:alphaModFix/>
          </a:blip>
          <a:srcRect b="0" l="0" r="0" t="0"/>
          <a:stretch/>
        </p:blipFill>
        <p:spPr>
          <a:xfrm>
            <a:off x="5731021" y="3059757"/>
            <a:ext cx="4608512" cy="345559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4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La communication non violente</a:t>
            </a:r>
            <a:endParaRPr b="1">
              <a:latin typeface="Calibri"/>
              <a:ea typeface="Calibri"/>
              <a:cs typeface="Calibri"/>
              <a:sym typeface="Calibri"/>
            </a:endParaRPr>
          </a:p>
        </p:txBody>
      </p:sp>
      <p:sp>
        <p:nvSpPr>
          <p:cNvPr id="408" name="Google Shape;408;p42"/>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342900" lvl="0" marL="342900" rtl="0" algn="just">
              <a:spcBef>
                <a:spcPts val="0"/>
              </a:spcBef>
              <a:spcAft>
                <a:spcPts val="0"/>
              </a:spcAft>
              <a:buClr>
                <a:srgbClr val="545456"/>
              </a:buClr>
              <a:buSzPts val="2800"/>
              <a:buChar char="•"/>
            </a:pPr>
            <a:r>
              <a:rPr lang="en-GB" sz="2800">
                <a:solidFill>
                  <a:srgbClr val="545456"/>
                </a:solidFill>
                <a:latin typeface="Calibri"/>
                <a:ea typeface="Calibri"/>
                <a:cs typeface="Calibri"/>
                <a:sym typeface="Calibri"/>
              </a:rPr>
              <a:t>Théorie développée par Marshall Rosenberg</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La communication dans une situation de « conflit »</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La communication non verbale aide à désamorcer un conflit</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La communication non verbale inclut des compétences pour entrer en contact avec les besoins des autres en utilisant l’empathie</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Le pouvoir avec versus le pouvoir sur</a:t>
            </a:r>
            <a:endParaRPr/>
          </a:p>
          <a:p>
            <a:pPr indent="-165100" lvl="0" marL="342900" rtl="0" algn="just">
              <a:spcBef>
                <a:spcPts val="560"/>
              </a:spcBef>
              <a:spcAft>
                <a:spcPts val="0"/>
              </a:spcAft>
              <a:buClr>
                <a:srgbClr val="000000"/>
              </a:buClr>
              <a:buSzPts val="2800"/>
              <a:buNone/>
            </a:pPr>
            <a:r>
              <a:t/>
            </a:r>
            <a:endParaRPr sz="2800">
              <a:latin typeface="Calibri"/>
              <a:ea typeface="Calibri"/>
              <a:cs typeface="Calibri"/>
              <a:sym typeface="Calibri"/>
            </a:endParaRPr>
          </a:p>
          <a:p>
            <a:pPr indent="-165100" lvl="0" marL="342900" rtl="0" algn="just">
              <a:spcBef>
                <a:spcPts val="560"/>
              </a:spcBef>
              <a:spcAft>
                <a:spcPts val="0"/>
              </a:spcAft>
              <a:buClr>
                <a:srgbClr val="000000"/>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pic>
        <p:nvPicPr>
          <p:cNvPr id="409" name="Google Shape;409;p42"/>
          <p:cNvPicPr preferRelativeResize="0"/>
          <p:nvPr/>
        </p:nvPicPr>
        <p:blipFill rotWithShape="1">
          <a:blip r:embed="rId3">
            <a:alphaModFix/>
          </a:blip>
          <a:srcRect b="0" l="0" r="0" t="0"/>
          <a:stretch/>
        </p:blipFill>
        <p:spPr>
          <a:xfrm>
            <a:off x="2685356" y="4741975"/>
            <a:ext cx="5321099" cy="1869987"/>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Google Shape;415;p4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Pourquoi utiliser la communication non violente dans la gestion de camps ?</a:t>
            </a:r>
            <a:endParaRPr b="1">
              <a:latin typeface="Calibri"/>
              <a:ea typeface="Calibri"/>
              <a:cs typeface="Calibri"/>
              <a:sym typeface="Calibri"/>
            </a:endParaRPr>
          </a:p>
        </p:txBody>
      </p:sp>
      <p:sp>
        <p:nvSpPr>
          <p:cNvPr id="416" name="Google Shape;416;p43"/>
          <p:cNvSpPr txBox="1"/>
          <p:nvPr>
            <p:ph idx="1" type="body"/>
          </p:nvPr>
        </p:nvSpPr>
        <p:spPr>
          <a:xfrm>
            <a:off x="438111" y="1767523"/>
            <a:ext cx="9876300" cy="5476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lang="en-GB" sz="2800">
                <a:solidFill>
                  <a:srgbClr val="545456"/>
                </a:solidFill>
                <a:latin typeface="Calibri"/>
                <a:ea typeface="Calibri"/>
                <a:cs typeface="Calibri"/>
                <a:sym typeface="Calibri"/>
              </a:rPr>
              <a:t>Elle peut être utilisée dans toute situation qui implique une gêne pour l’une ou l’autre des parties :</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Une plainte de la part d’un résident ou d’une résidente du camp</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Un conflit avec un responsable hiérarchique</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Un désaccord avec le personnel d’une agence partenaire</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Une divergence à propos d’un problème se déroulant dans le camp, au sein de votre équipe ou avec tout acteur pertinent du CCCM.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44"/>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La marche à suivre pour la communication non verbale</a:t>
            </a:r>
            <a:endParaRPr b="1">
              <a:solidFill>
                <a:srgbClr val="2A87C8"/>
              </a:solidFill>
              <a:latin typeface="Calibri"/>
              <a:ea typeface="Calibri"/>
              <a:cs typeface="Calibri"/>
              <a:sym typeface="Calibri"/>
            </a:endParaRPr>
          </a:p>
        </p:txBody>
      </p:sp>
      <p:grpSp>
        <p:nvGrpSpPr>
          <p:cNvPr id="423" name="Google Shape;423;p44"/>
          <p:cNvGrpSpPr/>
          <p:nvPr/>
        </p:nvGrpSpPr>
        <p:grpSpPr>
          <a:xfrm>
            <a:off x="2549305" y="1877480"/>
            <a:ext cx="7404775" cy="5116156"/>
            <a:chOff x="0" y="0"/>
            <a:chExt cx="6206852" cy="4632521"/>
          </a:xfrm>
        </p:grpSpPr>
        <p:pic>
          <p:nvPicPr>
            <p:cNvPr id="424" name="Google Shape;424;p44"/>
            <p:cNvPicPr preferRelativeResize="0"/>
            <p:nvPr/>
          </p:nvPicPr>
          <p:blipFill rotWithShape="1">
            <a:blip r:embed="rId3">
              <a:alphaModFix/>
            </a:blip>
            <a:srcRect b="0" l="0" r="0" t="0"/>
            <a:stretch/>
          </p:blipFill>
          <p:spPr>
            <a:xfrm>
              <a:off x="0" y="0"/>
              <a:ext cx="4411924" cy="4632521"/>
            </a:xfrm>
            <a:prstGeom prst="rect">
              <a:avLst/>
            </a:prstGeom>
            <a:noFill/>
            <a:ln>
              <a:noFill/>
            </a:ln>
          </p:spPr>
        </p:pic>
        <p:sp>
          <p:nvSpPr>
            <p:cNvPr id="425" name="Google Shape;425;p44"/>
            <p:cNvSpPr/>
            <p:nvPr/>
          </p:nvSpPr>
          <p:spPr>
            <a:xfrm>
              <a:off x="3361780" y="3772373"/>
              <a:ext cx="2845072" cy="860148"/>
            </a:xfrm>
            <a:prstGeom prst="rect">
              <a:avLst/>
            </a:prstGeom>
            <a:noFill/>
            <a:ln>
              <a:noFill/>
            </a:ln>
          </p:spPr>
          <p:txBody>
            <a:bodyPr anchorCtr="0" anchor="t" bIns="50800" lIns="50800" spcFirstLastPara="1" rIns="50800" wrap="square" tIns="50800">
              <a:noAutofit/>
            </a:bodyPr>
            <a:lstStyle/>
            <a:p>
              <a:pPr indent="0" lvl="0" marL="0" marR="0" rtl="0" algn="l">
                <a:spcBef>
                  <a:spcPts val="0"/>
                </a:spcBef>
                <a:spcAft>
                  <a:spcPts val="0"/>
                </a:spcAft>
                <a:buNone/>
              </a:pPr>
              <a:r>
                <a:rPr b="0" lang="en-GB" sz="3000">
                  <a:solidFill>
                    <a:srgbClr val="2A87C8"/>
                  </a:solidFill>
                  <a:latin typeface="Calibri"/>
                  <a:ea typeface="Calibri"/>
                  <a:cs typeface="Calibri"/>
                  <a:sym typeface="Calibri"/>
                </a:rPr>
                <a:t>4. les prochaines étapes</a:t>
              </a:r>
              <a:endParaRPr b="1" sz="3000">
                <a:solidFill>
                  <a:srgbClr val="2A87C8"/>
                </a:solidFill>
                <a:latin typeface="Calibri"/>
                <a:ea typeface="Calibri"/>
                <a:cs typeface="Calibri"/>
                <a:sym typeface="Calibri"/>
              </a:endParaRPr>
            </a:p>
          </p:txBody>
        </p:sp>
        <p:sp>
          <p:nvSpPr>
            <p:cNvPr id="426" name="Google Shape;426;p44"/>
            <p:cNvSpPr/>
            <p:nvPr/>
          </p:nvSpPr>
          <p:spPr>
            <a:xfrm>
              <a:off x="3069295" y="635900"/>
              <a:ext cx="3137557" cy="860148"/>
            </a:xfrm>
            <a:prstGeom prst="rect">
              <a:avLst/>
            </a:prstGeom>
            <a:noFill/>
            <a:ln>
              <a:noFill/>
            </a:ln>
          </p:spPr>
          <p:txBody>
            <a:bodyPr anchorCtr="0" anchor="t" bIns="50800" lIns="50800" spcFirstLastPara="1" rIns="50800" wrap="square" tIns="50800">
              <a:noAutofit/>
            </a:bodyPr>
            <a:lstStyle/>
            <a:p>
              <a:pPr indent="0" lvl="0" marL="0" marR="0" rtl="0" algn="l">
                <a:spcBef>
                  <a:spcPts val="0"/>
                </a:spcBef>
                <a:spcAft>
                  <a:spcPts val="0"/>
                </a:spcAft>
                <a:buNone/>
              </a:pPr>
              <a:r>
                <a:rPr b="0" lang="en-GB" sz="3000">
                  <a:solidFill>
                    <a:srgbClr val="2A87C8"/>
                  </a:solidFill>
                  <a:latin typeface="Calibri"/>
                  <a:ea typeface="Calibri"/>
                  <a:cs typeface="Calibri"/>
                  <a:sym typeface="Calibri"/>
                </a:rPr>
                <a:t>1. l’observation</a:t>
              </a:r>
              <a:endParaRPr b="1" sz="3000">
                <a:solidFill>
                  <a:srgbClr val="2A87C8"/>
                </a:solidFill>
                <a:latin typeface="Calibri"/>
                <a:ea typeface="Calibri"/>
                <a:cs typeface="Calibri"/>
                <a:sym typeface="Calibri"/>
              </a:endParaRPr>
            </a:p>
          </p:txBody>
        </p:sp>
        <p:sp>
          <p:nvSpPr>
            <p:cNvPr id="427" name="Google Shape;427;p44"/>
            <p:cNvSpPr/>
            <p:nvPr/>
          </p:nvSpPr>
          <p:spPr>
            <a:xfrm>
              <a:off x="2958274" y="2653833"/>
              <a:ext cx="2685258" cy="860148"/>
            </a:xfrm>
            <a:prstGeom prst="rect">
              <a:avLst/>
            </a:prstGeom>
            <a:noFill/>
            <a:ln>
              <a:noFill/>
            </a:ln>
          </p:spPr>
          <p:txBody>
            <a:bodyPr anchorCtr="0" anchor="t" bIns="50800" lIns="50800" spcFirstLastPara="1" rIns="50800" wrap="square" tIns="50800">
              <a:noAutofit/>
            </a:bodyPr>
            <a:lstStyle/>
            <a:p>
              <a:pPr indent="0" lvl="0" marL="0" marR="0" rtl="0" algn="l">
                <a:spcBef>
                  <a:spcPts val="0"/>
                </a:spcBef>
                <a:spcAft>
                  <a:spcPts val="0"/>
                </a:spcAft>
                <a:buNone/>
              </a:pPr>
              <a:r>
                <a:rPr b="0" lang="en-GB" sz="3000">
                  <a:solidFill>
                    <a:srgbClr val="2A87C8"/>
                  </a:solidFill>
                  <a:latin typeface="Calibri"/>
                  <a:ea typeface="Calibri"/>
                  <a:cs typeface="Calibri"/>
                  <a:sym typeface="Calibri"/>
                </a:rPr>
                <a:t>3. les besoins</a:t>
              </a:r>
              <a:endParaRPr b="1" sz="3000">
                <a:solidFill>
                  <a:srgbClr val="2A87C8"/>
                </a:solidFill>
                <a:latin typeface="Calibri"/>
                <a:ea typeface="Calibri"/>
                <a:cs typeface="Calibri"/>
                <a:sym typeface="Calibri"/>
              </a:endParaRPr>
            </a:p>
          </p:txBody>
        </p:sp>
        <p:sp>
          <p:nvSpPr>
            <p:cNvPr id="428" name="Google Shape;428;p44"/>
            <p:cNvSpPr/>
            <p:nvPr/>
          </p:nvSpPr>
          <p:spPr>
            <a:xfrm>
              <a:off x="3521594" y="2005689"/>
              <a:ext cx="2685258" cy="860149"/>
            </a:xfrm>
            <a:prstGeom prst="rect">
              <a:avLst/>
            </a:prstGeom>
            <a:noFill/>
            <a:ln>
              <a:noFill/>
            </a:ln>
          </p:spPr>
          <p:txBody>
            <a:bodyPr anchorCtr="0" anchor="t" bIns="50800" lIns="50800" spcFirstLastPara="1" rIns="50800" wrap="square" tIns="50800">
              <a:noAutofit/>
            </a:bodyPr>
            <a:lstStyle/>
            <a:p>
              <a:pPr indent="0" lvl="0" marL="0" marR="0" rtl="0" algn="l">
                <a:spcBef>
                  <a:spcPts val="0"/>
                </a:spcBef>
                <a:spcAft>
                  <a:spcPts val="0"/>
                </a:spcAft>
                <a:buNone/>
              </a:pPr>
              <a:r>
                <a:rPr b="0" lang="en-GB" sz="3000">
                  <a:solidFill>
                    <a:srgbClr val="2A87C8"/>
                  </a:solidFill>
                  <a:latin typeface="Calibri"/>
                  <a:ea typeface="Calibri"/>
                  <a:cs typeface="Calibri"/>
                  <a:sym typeface="Calibri"/>
                </a:rPr>
                <a:t>2. les ressentis</a:t>
              </a:r>
              <a:endParaRPr b="1" sz="3000">
                <a:solidFill>
                  <a:srgbClr val="2A87C8"/>
                </a:solidFill>
                <a:latin typeface="Calibri"/>
                <a:ea typeface="Calibri"/>
                <a:cs typeface="Calibri"/>
                <a:sym typeface="Calibri"/>
              </a:endParaRPr>
            </a:p>
          </p:txBody>
        </p:sp>
      </p:grpSp>
      <p:pic>
        <p:nvPicPr>
          <p:cNvPr id="429" name="Google Shape;429;p44"/>
          <p:cNvPicPr preferRelativeResize="0"/>
          <p:nvPr/>
        </p:nvPicPr>
        <p:blipFill rotWithShape="1">
          <a:blip r:embed="rId4">
            <a:alphaModFix/>
          </a:blip>
          <a:srcRect b="0" l="0" r="0" t="0"/>
          <a:stretch/>
        </p:blipFill>
        <p:spPr>
          <a:xfrm>
            <a:off x="4693058" y="3806573"/>
            <a:ext cx="750306" cy="404766"/>
          </a:xfrm>
          <a:prstGeom prst="rect">
            <a:avLst/>
          </a:prstGeom>
          <a:noFill/>
          <a:ln>
            <a:noFill/>
          </a:ln>
        </p:spPr>
      </p:pic>
      <p:pic>
        <p:nvPicPr>
          <p:cNvPr id="430" name="Google Shape;430;p44"/>
          <p:cNvPicPr preferRelativeResize="0"/>
          <p:nvPr/>
        </p:nvPicPr>
        <p:blipFill rotWithShape="1">
          <a:blip r:embed="rId5">
            <a:alphaModFix/>
          </a:blip>
          <a:srcRect b="0" l="0" r="0" t="0"/>
          <a:stretch/>
        </p:blipFill>
        <p:spPr>
          <a:xfrm>
            <a:off x="4714870" y="4461466"/>
            <a:ext cx="877438" cy="662656"/>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5" name="Shape 435"/>
        <p:cNvGrpSpPr/>
        <p:nvPr/>
      </p:nvGrpSpPr>
      <p:grpSpPr>
        <a:xfrm>
          <a:off x="0" y="0"/>
          <a:ext cx="0" cy="0"/>
          <a:chOff x="0" y="0"/>
          <a:chExt cx="0" cy="0"/>
        </a:xfrm>
      </p:grpSpPr>
      <p:sp>
        <p:nvSpPr>
          <p:cNvPr id="436" name="Google Shape;436;p45"/>
          <p:cNvSpPr txBox="1"/>
          <p:nvPr>
            <p:ph type="title"/>
          </p:nvPr>
        </p:nvSpPr>
        <p:spPr>
          <a:xfrm>
            <a:off x="555023" y="446075"/>
            <a:ext cx="3681000" cy="793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3600"/>
              <a:buFont typeface="Calibri"/>
              <a:buNone/>
            </a:pPr>
            <a:r>
              <a:rPr b="1" lang="en-GB" sz="3000">
                <a:solidFill>
                  <a:srgbClr val="2A87C8"/>
                </a:solidFill>
                <a:latin typeface="Calibri"/>
                <a:ea typeface="Calibri"/>
                <a:cs typeface="Calibri"/>
                <a:sym typeface="Calibri"/>
              </a:rPr>
              <a:t>« langage à la première personne »</a:t>
            </a:r>
            <a:endParaRPr b="1" sz="3000">
              <a:solidFill>
                <a:srgbClr val="2A87C8"/>
              </a:solidFill>
              <a:latin typeface="Calibri"/>
              <a:ea typeface="Calibri"/>
              <a:cs typeface="Calibri"/>
              <a:sym typeface="Calibri"/>
            </a:endParaRPr>
          </a:p>
        </p:txBody>
      </p:sp>
      <p:grpSp>
        <p:nvGrpSpPr>
          <p:cNvPr id="437" name="Google Shape;437;p45"/>
          <p:cNvGrpSpPr/>
          <p:nvPr/>
        </p:nvGrpSpPr>
        <p:grpSpPr>
          <a:xfrm>
            <a:off x="2873949" y="1430221"/>
            <a:ext cx="7718522" cy="5571070"/>
            <a:chOff x="0" y="0"/>
            <a:chExt cx="6709425" cy="4632521"/>
          </a:xfrm>
        </p:grpSpPr>
        <p:pic>
          <p:nvPicPr>
            <p:cNvPr id="438" name="Google Shape;438;p45"/>
            <p:cNvPicPr preferRelativeResize="0"/>
            <p:nvPr/>
          </p:nvPicPr>
          <p:blipFill rotWithShape="1">
            <a:blip r:embed="rId3">
              <a:alphaModFix/>
            </a:blip>
            <a:srcRect b="0" l="0" r="0" t="0"/>
            <a:stretch/>
          </p:blipFill>
          <p:spPr>
            <a:xfrm>
              <a:off x="0" y="0"/>
              <a:ext cx="4411924" cy="4632521"/>
            </a:xfrm>
            <a:prstGeom prst="rect">
              <a:avLst/>
            </a:prstGeom>
            <a:noFill/>
            <a:ln>
              <a:noFill/>
            </a:ln>
          </p:spPr>
        </p:pic>
        <p:sp>
          <p:nvSpPr>
            <p:cNvPr id="439" name="Google Shape;439;p45"/>
            <p:cNvSpPr/>
            <p:nvPr/>
          </p:nvSpPr>
          <p:spPr>
            <a:xfrm>
              <a:off x="3571868" y="707065"/>
              <a:ext cx="3137557" cy="3771013"/>
            </a:xfrm>
            <a:prstGeom prst="rect">
              <a:avLst/>
            </a:prstGeom>
            <a:noFill/>
            <a:ln>
              <a:noFill/>
            </a:ln>
          </p:spPr>
          <p:txBody>
            <a:bodyPr anchorCtr="0" anchor="t" bIns="50800" lIns="50800" spcFirstLastPara="1" rIns="50800" wrap="square" tIns="50800">
              <a:noAutofit/>
            </a:bodyPr>
            <a:lstStyle/>
            <a:p>
              <a:pPr indent="0" lvl="0" marL="0" marR="0" rtl="0" algn="l">
                <a:spcBef>
                  <a:spcPts val="0"/>
                </a:spcBef>
                <a:spcAft>
                  <a:spcPts val="0"/>
                </a:spcAft>
                <a:buNone/>
              </a:pPr>
              <a:r>
                <a:rPr lang="en-GB" sz="3000">
                  <a:solidFill>
                    <a:srgbClr val="2A87C8"/>
                  </a:solidFill>
                  <a:latin typeface="Calibri"/>
                  <a:ea typeface="Calibri"/>
                  <a:cs typeface="Calibri"/>
                  <a:sym typeface="Calibri"/>
                </a:rPr>
                <a:t>Catégoriser l’autre</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rPr lang="en-GB" sz="3000">
                  <a:solidFill>
                    <a:srgbClr val="2A87C8"/>
                  </a:solidFill>
                  <a:latin typeface="Calibri"/>
                  <a:ea typeface="Calibri"/>
                  <a:cs typeface="Calibri"/>
                  <a:sym typeface="Calibri"/>
                </a:rPr>
                <a:t>Blâmer l’autre</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rPr lang="en-GB" sz="3000">
                  <a:solidFill>
                    <a:srgbClr val="2A87C8"/>
                  </a:solidFill>
                  <a:latin typeface="Calibri"/>
                  <a:ea typeface="Calibri"/>
                  <a:cs typeface="Calibri"/>
                  <a:sym typeface="Calibri"/>
                </a:rPr>
                <a:t>Juger l’autre</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rPr lang="en-GB" sz="3000">
                  <a:solidFill>
                    <a:srgbClr val="2A87C8"/>
                  </a:solidFill>
                  <a:latin typeface="Calibri"/>
                  <a:ea typeface="Calibri"/>
                  <a:cs typeface="Calibri"/>
                  <a:sym typeface="Calibri"/>
                </a:rPr>
                <a:t>Exiger quelque chose de l’autre</a:t>
              </a:r>
              <a:endParaRPr sz="3000">
                <a:solidFill>
                  <a:srgbClr val="2A87C8"/>
                </a:solidFill>
                <a:latin typeface="Calibri"/>
                <a:ea typeface="Calibri"/>
                <a:cs typeface="Calibri"/>
                <a:sym typeface="Calibri"/>
              </a:endParaRPr>
            </a:p>
            <a:p>
              <a:pPr indent="0" lvl="0" marL="0" marR="0" rtl="0" algn="l">
                <a:spcBef>
                  <a:spcPts val="0"/>
                </a:spcBef>
                <a:spcAft>
                  <a:spcPts val="0"/>
                </a:spcAft>
                <a:buNone/>
              </a:pPr>
              <a:r>
                <a:rPr lang="en-GB" sz="3000">
                  <a:solidFill>
                    <a:srgbClr val="2A87C8"/>
                  </a:solidFill>
                  <a:latin typeface="Calibri"/>
                  <a:ea typeface="Calibri"/>
                  <a:cs typeface="Calibri"/>
                  <a:sym typeface="Calibri"/>
                </a:rPr>
                <a:t>(ordre/impératif) </a:t>
              </a:r>
              <a:endParaRPr sz="3000">
                <a:solidFill>
                  <a:srgbClr val="2A87C8"/>
                </a:solidFill>
                <a:latin typeface="Calibri"/>
                <a:ea typeface="Calibri"/>
                <a:cs typeface="Calibri"/>
                <a:sym typeface="Calibri"/>
              </a:endParaRPr>
            </a:p>
          </p:txBody>
        </p:sp>
      </p:grpSp>
      <p:pic>
        <p:nvPicPr>
          <p:cNvPr id="440" name="Google Shape;440;p45"/>
          <p:cNvPicPr preferRelativeResize="0"/>
          <p:nvPr/>
        </p:nvPicPr>
        <p:blipFill rotWithShape="1">
          <a:blip r:embed="rId4">
            <a:alphaModFix/>
          </a:blip>
          <a:srcRect b="0" l="0" r="0" t="0"/>
          <a:stretch/>
        </p:blipFill>
        <p:spPr>
          <a:xfrm>
            <a:off x="4693058" y="3806573"/>
            <a:ext cx="750306" cy="404766"/>
          </a:xfrm>
          <a:prstGeom prst="rect">
            <a:avLst/>
          </a:prstGeom>
          <a:noFill/>
          <a:ln>
            <a:noFill/>
          </a:ln>
        </p:spPr>
      </p:pic>
      <p:pic>
        <p:nvPicPr>
          <p:cNvPr id="441" name="Google Shape;441;p45"/>
          <p:cNvPicPr preferRelativeResize="0"/>
          <p:nvPr/>
        </p:nvPicPr>
        <p:blipFill rotWithShape="1">
          <a:blip r:embed="rId5">
            <a:alphaModFix/>
          </a:blip>
          <a:srcRect b="0" l="0" r="0" t="0"/>
          <a:stretch/>
        </p:blipFill>
        <p:spPr>
          <a:xfrm>
            <a:off x="4714870" y="4461466"/>
            <a:ext cx="877438" cy="662656"/>
          </a:xfrm>
          <a:prstGeom prst="rect">
            <a:avLst/>
          </a:prstGeom>
          <a:noFill/>
          <a:ln>
            <a:noFill/>
          </a:ln>
        </p:spPr>
      </p:pic>
      <p:sp>
        <p:nvSpPr>
          <p:cNvPr id="442" name="Google Shape;442;p45"/>
          <p:cNvSpPr txBox="1"/>
          <p:nvPr/>
        </p:nvSpPr>
        <p:spPr>
          <a:xfrm>
            <a:off x="5795800" y="446075"/>
            <a:ext cx="4518300" cy="793800"/>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2A87C8"/>
              </a:buClr>
              <a:buSzPts val="3600"/>
              <a:buFont typeface="Calibri"/>
              <a:buNone/>
            </a:pPr>
            <a:r>
              <a:rPr b="1" lang="en-GB" sz="3200">
                <a:solidFill>
                  <a:srgbClr val="2A87C8"/>
                </a:solidFill>
                <a:latin typeface="Calibri"/>
                <a:ea typeface="Calibri"/>
                <a:cs typeface="Calibri"/>
                <a:sym typeface="Calibri"/>
              </a:rPr>
              <a:t>« langage à la seconde personne »</a:t>
            </a:r>
            <a:endParaRPr b="1" sz="3200">
              <a:solidFill>
                <a:srgbClr val="2A87C8"/>
              </a:solidFill>
              <a:latin typeface="Calibri"/>
              <a:ea typeface="Calibri"/>
              <a:cs typeface="Calibri"/>
              <a:sym typeface="Calibri"/>
            </a:endParaRPr>
          </a:p>
        </p:txBody>
      </p:sp>
      <p:sp>
        <p:nvSpPr>
          <p:cNvPr id="443" name="Google Shape;443;p45"/>
          <p:cNvSpPr/>
          <p:nvPr/>
        </p:nvSpPr>
        <p:spPr>
          <a:xfrm>
            <a:off x="719098" y="2195661"/>
            <a:ext cx="2874022" cy="4608512"/>
          </a:xfrm>
          <a:prstGeom prst="rect">
            <a:avLst/>
          </a:prstGeom>
          <a:noFill/>
          <a:ln>
            <a:noFill/>
          </a:ln>
        </p:spPr>
        <p:txBody>
          <a:bodyPr anchorCtr="0" anchor="t" bIns="50800" lIns="50800" spcFirstLastPara="1" rIns="50800" wrap="square" tIns="50800">
            <a:noAutofit/>
          </a:bodyPr>
          <a:lstStyle/>
          <a:p>
            <a:pPr indent="0" lvl="0" marL="0" marR="0" rtl="0" algn="r">
              <a:spcBef>
                <a:spcPts val="0"/>
              </a:spcBef>
              <a:spcAft>
                <a:spcPts val="0"/>
              </a:spcAft>
              <a:buNone/>
            </a:pPr>
            <a:r>
              <a:rPr lang="en-GB" sz="3000">
                <a:solidFill>
                  <a:srgbClr val="2A87C8"/>
                </a:solidFill>
                <a:latin typeface="Calibri"/>
                <a:ea typeface="Calibri"/>
                <a:cs typeface="Calibri"/>
                <a:sym typeface="Calibri"/>
              </a:rPr>
              <a:t>Observation</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rPr lang="en-GB" sz="3000">
                <a:solidFill>
                  <a:srgbClr val="2A87C8"/>
                </a:solidFill>
                <a:latin typeface="Calibri"/>
                <a:ea typeface="Calibri"/>
                <a:cs typeface="Calibri"/>
                <a:sym typeface="Calibri"/>
              </a:rPr>
              <a:t>Émotions</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rPr lang="en-GB" sz="3000">
                <a:solidFill>
                  <a:srgbClr val="2A87C8"/>
                </a:solidFill>
                <a:latin typeface="Calibri"/>
                <a:ea typeface="Calibri"/>
                <a:cs typeface="Calibri"/>
                <a:sym typeface="Calibri"/>
              </a:rPr>
              <a:t>Besoins</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rPr lang="en-GB" sz="3000">
                <a:solidFill>
                  <a:srgbClr val="2A87C8"/>
                </a:solidFill>
                <a:latin typeface="Calibri"/>
                <a:ea typeface="Calibri"/>
                <a:cs typeface="Calibri"/>
                <a:sym typeface="Calibri"/>
              </a:rPr>
              <a:t>Demandes/souhaits</a:t>
            </a:r>
            <a:endParaRPr sz="3000">
              <a:solidFill>
                <a:srgbClr val="2A87C8"/>
              </a:solidFill>
              <a:latin typeface="Calibri"/>
              <a:ea typeface="Calibri"/>
              <a:cs typeface="Calibri"/>
              <a:sym typeface="Calibri"/>
            </a:endParaRPr>
          </a:p>
          <a:p>
            <a:pPr indent="0" lvl="0" marL="0" marR="0" rtl="0" algn="r">
              <a:spcBef>
                <a:spcPts val="0"/>
              </a:spcBef>
              <a:spcAft>
                <a:spcPts val="0"/>
              </a:spcAft>
              <a:buNone/>
            </a:pPr>
            <a:r>
              <a:rPr lang="en-GB" sz="3000">
                <a:solidFill>
                  <a:srgbClr val="2A87C8"/>
                </a:solidFill>
                <a:latin typeface="Calibri"/>
                <a:ea typeface="Calibri"/>
                <a:cs typeface="Calibri"/>
                <a:sym typeface="Calibri"/>
              </a:rPr>
              <a:t>(forme interrogative)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7" name="Shape 447"/>
        <p:cNvGrpSpPr/>
        <p:nvPr/>
      </p:nvGrpSpPr>
      <p:grpSpPr>
        <a:xfrm>
          <a:off x="0" y="0"/>
          <a:ext cx="0" cy="0"/>
          <a:chOff x="0" y="0"/>
          <a:chExt cx="0" cy="0"/>
        </a:xfrm>
      </p:grpSpPr>
      <p:sp>
        <p:nvSpPr>
          <p:cNvPr id="448" name="Google Shape;448;p46"/>
          <p:cNvSpPr txBox="1"/>
          <p:nvPr>
            <p:ph type="title"/>
          </p:nvPr>
        </p:nvSpPr>
        <p:spPr>
          <a:xfrm>
            <a:off x="438111" y="446067"/>
            <a:ext cx="9876300" cy="793800"/>
          </a:xfrm>
          <a:prstGeom prst="rect">
            <a:avLst/>
          </a:prstGeom>
          <a:solidFill>
            <a:schemeClr val="lt1"/>
          </a:solid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1"/>
              </a:buClr>
              <a:buSzPts val="4000"/>
              <a:buFont typeface="Calibri"/>
              <a:buNone/>
            </a:pPr>
            <a:r>
              <a:t/>
            </a:r>
            <a:endParaRPr b="1"/>
          </a:p>
          <a:p>
            <a:pPr indent="0" lvl="0" marL="0" rtl="0" algn="l">
              <a:spcBef>
                <a:spcPts val="0"/>
              </a:spcBef>
              <a:spcAft>
                <a:spcPts val="0"/>
              </a:spcAft>
              <a:buClr>
                <a:schemeClr val="accent1"/>
              </a:buClr>
              <a:buSzPts val="4000"/>
              <a:buFont typeface="Calibri"/>
              <a:buNone/>
            </a:pPr>
            <a:r>
              <a:rPr b="1" lang="en-GB"/>
              <a:t>Travail de groupe					 </a:t>
            </a:r>
            <a:r>
              <a:rPr lang="en-GB"/>
              <a:t>20’</a:t>
            </a:r>
            <a:endParaRPr/>
          </a:p>
          <a:p>
            <a:pPr indent="0" lvl="0" marL="0" rtl="0" algn="l">
              <a:spcBef>
                <a:spcPts val="0"/>
              </a:spcBef>
              <a:spcAft>
                <a:spcPts val="0"/>
              </a:spcAft>
              <a:buClr>
                <a:schemeClr val="accent1"/>
              </a:buClr>
              <a:buSzPts val="4000"/>
              <a:buFont typeface="Calibri"/>
              <a:buNone/>
            </a:pPr>
            <a:r>
              <a:rPr lang="en-GB"/>
              <a:t>déclarations « je » et « vous » </a:t>
            </a:r>
            <a:endParaRPr>
              <a:solidFill>
                <a:srgbClr val="FF0000"/>
              </a:solidFill>
            </a:endParaRPr>
          </a:p>
          <a:p>
            <a:pPr indent="0" lvl="0" marL="0" rtl="0" algn="r">
              <a:spcBef>
                <a:spcPts val="0"/>
              </a:spcBef>
              <a:spcAft>
                <a:spcPts val="0"/>
              </a:spcAft>
              <a:buClr>
                <a:schemeClr val="accent1"/>
              </a:buClr>
              <a:buSzPts val="4800"/>
              <a:buFont typeface="Calibri"/>
              <a:buNone/>
            </a:pPr>
            <a:r>
              <a:t/>
            </a:r>
            <a:endParaRPr/>
          </a:p>
        </p:txBody>
      </p:sp>
      <p:sp>
        <p:nvSpPr>
          <p:cNvPr id="449" name="Google Shape;449;p46"/>
          <p:cNvSpPr txBox="1"/>
          <p:nvPr>
            <p:ph idx="1" type="body"/>
          </p:nvPr>
        </p:nvSpPr>
        <p:spPr>
          <a:xfrm>
            <a:off x="438100" y="1584925"/>
            <a:ext cx="9876300" cy="5211000"/>
          </a:xfrm>
          <a:prstGeom prst="rect">
            <a:avLst/>
          </a:prstGeom>
          <a:noFill/>
          <a:ln>
            <a:noFill/>
          </a:ln>
        </p:spPr>
        <p:txBody>
          <a:bodyPr anchorCtr="0" anchor="ctr" bIns="45700" lIns="91425" spcFirstLastPara="1" rIns="360000" wrap="square" tIns="45700">
            <a:noAutofit/>
          </a:bodyPr>
          <a:lstStyle/>
          <a:p>
            <a:pPr indent="0" lvl="0" marL="0" rtl="0" algn="just">
              <a:spcBef>
                <a:spcPts val="0"/>
              </a:spcBef>
              <a:spcAft>
                <a:spcPts val="0"/>
              </a:spcAft>
              <a:buClr>
                <a:schemeClr val="accent2"/>
              </a:buClr>
              <a:buSzPts val="2800"/>
              <a:buFont typeface="Arial"/>
              <a:buNone/>
            </a:pPr>
            <a:r>
              <a:rPr b="1" lang="en-GB" sz="2400">
                <a:solidFill>
                  <a:schemeClr val="accent2"/>
                </a:solidFill>
              </a:rPr>
              <a:t>Par paire, pratiquez la communication non verbale en utilisant le langage « je »contre « vous » en utilisant les énoncés fournis. </a:t>
            </a:r>
            <a:r>
              <a:rPr lang="en-GB" sz="2800"/>
              <a:t> </a:t>
            </a:r>
            <a:endParaRPr sz="2800"/>
          </a:p>
          <a:p>
            <a:pPr indent="-317500" lvl="0" marL="342900" rtl="0" algn="l">
              <a:spcBef>
                <a:spcPts val="560"/>
              </a:spcBef>
              <a:spcAft>
                <a:spcPts val="0"/>
              </a:spcAft>
              <a:buClr>
                <a:schemeClr val="accent2"/>
              </a:buClr>
              <a:buSzPts val="2400"/>
              <a:buChar char="•"/>
            </a:pPr>
            <a:r>
              <a:rPr lang="en-GB" sz="2400">
                <a:solidFill>
                  <a:schemeClr val="accent2"/>
                </a:solidFill>
              </a:rPr>
              <a:t>Exemple : votre responsable hiérarchique est en colère, car elle a entendu qu’un incident sur le site a été mal géré.</a:t>
            </a:r>
            <a:endParaRPr sz="24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560"/>
              </a:spcBef>
              <a:spcAft>
                <a:spcPts val="0"/>
              </a:spcAft>
              <a:buNone/>
            </a:pPr>
            <a:r>
              <a:t/>
            </a:r>
            <a:endParaRPr sz="2800">
              <a:solidFill>
                <a:schemeClr val="accent2"/>
              </a:solidFill>
            </a:endParaRPr>
          </a:p>
          <a:p>
            <a:pPr indent="0" lvl="0" marL="0" rtl="0" algn="l">
              <a:spcBef>
                <a:spcPts val="0"/>
              </a:spcBef>
              <a:spcAft>
                <a:spcPts val="0"/>
              </a:spcAft>
              <a:buClr>
                <a:schemeClr val="lt1"/>
              </a:buClr>
              <a:buSzPts val="3200"/>
              <a:buNone/>
            </a:pPr>
            <a:r>
              <a:t/>
            </a:r>
            <a:endParaRPr/>
          </a:p>
        </p:txBody>
      </p:sp>
      <p:pic>
        <p:nvPicPr>
          <p:cNvPr descr="group work logo.png" id="450" name="Google Shape;450;p46"/>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pic>
        <p:nvPicPr>
          <p:cNvPr id="451" name="Google Shape;451;p46"/>
          <p:cNvPicPr preferRelativeResize="0"/>
          <p:nvPr/>
        </p:nvPicPr>
        <p:blipFill rotWithShape="1">
          <a:blip r:embed="rId4">
            <a:alphaModFix/>
          </a:blip>
          <a:srcRect b="0" l="0" r="0" t="0"/>
          <a:stretch/>
        </p:blipFill>
        <p:spPr>
          <a:xfrm>
            <a:off x="438089" y="3692061"/>
            <a:ext cx="4448965" cy="3104021"/>
          </a:xfrm>
          <a:prstGeom prst="rect">
            <a:avLst/>
          </a:prstGeom>
          <a:noFill/>
          <a:ln>
            <a:noFill/>
          </a:ln>
        </p:spPr>
      </p:pic>
      <p:sp>
        <p:nvSpPr>
          <p:cNvPr id="452" name="Google Shape;452;p46"/>
          <p:cNvSpPr txBox="1"/>
          <p:nvPr/>
        </p:nvSpPr>
        <p:spPr>
          <a:xfrm>
            <a:off x="4806400" y="3177250"/>
            <a:ext cx="5673600" cy="4034700"/>
          </a:xfrm>
          <a:prstGeom prst="rect">
            <a:avLst/>
          </a:prstGeom>
          <a:noFill/>
          <a:ln>
            <a:noFill/>
          </a:ln>
        </p:spPr>
        <p:txBody>
          <a:bodyPr anchorCtr="0" anchor="ctr" bIns="91425" lIns="91425" spcFirstLastPara="1" rIns="91425" wrap="square" tIns="91425">
            <a:noAutofit/>
          </a:bodyPr>
          <a:lstStyle/>
          <a:p>
            <a:pPr indent="0" lvl="1" marL="521436" rtl="0" algn="l">
              <a:spcBef>
                <a:spcPts val="0"/>
              </a:spcBef>
              <a:spcAft>
                <a:spcPts val="0"/>
              </a:spcAft>
              <a:buClr>
                <a:schemeClr val="dk1"/>
              </a:buClr>
              <a:buFont typeface="Arial"/>
              <a:buNone/>
            </a:pPr>
            <a:r>
              <a:rPr lang="en-GB" sz="2100">
                <a:solidFill>
                  <a:schemeClr val="accent2"/>
                </a:solidFill>
                <a:latin typeface="Calibri"/>
                <a:ea typeface="Calibri"/>
                <a:cs typeface="Calibri"/>
                <a:sym typeface="Calibri"/>
              </a:rPr>
              <a:t>Girafe : « Lorsque </a:t>
            </a:r>
            <a:r>
              <a:rPr b="1" lang="en-GB" sz="2100">
                <a:solidFill>
                  <a:schemeClr val="accent2"/>
                </a:solidFill>
                <a:latin typeface="Calibri"/>
                <a:ea typeface="Calibri"/>
                <a:cs typeface="Calibri"/>
                <a:sym typeface="Calibri"/>
              </a:rPr>
              <a:t>je</a:t>
            </a:r>
            <a:r>
              <a:rPr lang="en-GB" sz="2100">
                <a:solidFill>
                  <a:schemeClr val="accent2"/>
                </a:solidFill>
                <a:latin typeface="Calibri"/>
                <a:ea typeface="Calibri"/>
                <a:cs typeface="Calibri"/>
                <a:sym typeface="Calibri"/>
              </a:rPr>
              <a:t> vous entends dire qu'il y a eu un problème dans la façon dont la situation a été gérée, </a:t>
            </a:r>
            <a:r>
              <a:rPr b="1" lang="en-GB" sz="2100">
                <a:solidFill>
                  <a:schemeClr val="accent2"/>
                </a:solidFill>
                <a:latin typeface="Calibri"/>
                <a:ea typeface="Calibri"/>
                <a:cs typeface="Calibri"/>
                <a:sym typeface="Calibri"/>
              </a:rPr>
              <a:t>je</a:t>
            </a:r>
            <a:r>
              <a:rPr lang="en-GB" sz="2100">
                <a:solidFill>
                  <a:schemeClr val="accent2"/>
                </a:solidFill>
                <a:latin typeface="Calibri"/>
                <a:ea typeface="Calibri"/>
                <a:cs typeface="Calibri"/>
                <a:sym typeface="Calibri"/>
              </a:rPr>
              <a:t> me sens découragé parce que </a:t>
            </a:r>
            <a:r>
              <a:rPr b="1" lang="en-GB" sz="2100">
                <a:solidFill>
                  <a:schemeClr val="accent2"/>
                </a:solidFill>
                <a:latin typeface="Calibri"/>
                <a:ea typeface="Calibri"/>
                <a:cs typeface="Calibri"/>
                <a:sym typeface="Calibri"/>
              </a:rPr>
              <a:t>j'ai</a:t>
            </a:r>
            <a:r>
              <a:rPr lang="en-GB" sz="2100">
                <a:solidFill>
                  <a:schemeClr val="accent2"/>
                </a:solidFill>
                <a:latin typeface="Calibri"/>
                <a:ea typeface="Calibri"/>
                <a:cs typeface="Calibri"/>
                <a:sym typeface="Calibri"/>
              </a:rPr>
              <a:t> besoin que vous me fassiez confiance quant au fait que </a:t>
            </a:r>
            <a:r>
              <a:rPr b="1" lang="en-GB" sz="2100">
                <a:solidFill>
                  <a:schemeClr val="accent2"/>
                </a:solidFill>
                <a:latin typeface="Calibri"/>
                <a:ea typeface="Calibri"/>
                <a:cs typeface="Calibri"/>
                <a:sym typeface="Calibri"/>
              </a:rPr>
              <a:t>je</a:t>
            </a:r>
            <a:r>
              <a:rPr lang="en-GB" sz="2100">
                <a:solidFill>
                  <a:schemeClr val="accent2"/>
                </a:solidFill>
                <a:latin typeface="Calibri"/>
                <a:ea typeface="Calibri"/>
                <a:cs typeface="Calibri"/>
                <a:sym typeface="Calibri"/>
              </a:rPr>
              <a:t> rapporte ce qui s'est passé aussi précisément que possible. »</a:t>
            </a:r>
            <a:endParaRPr sz="1500">
              <a:solidFill>
                <a:schemeClr val="dk1"/>
              </a:solidFill>
            </a:endParaRPr>
          </a:p>
          <a:p>
            <a:pPr indent="0" lvl="1" marL="521436" rtl="0" algn="l">
              <a:spcBef>
                <a:spcPts val="0"/>
              </a:spcBef>
              <a:spcAft>
                <a:spcPts val="0"/>
              </a:spcAft>
              <a:buClr>
                <a:schemeClr val="dk1"/>
              </a:buClr>
              <a:buFont typeface="Arial"/>
              <a:buNone/>
            </a:pPr>
            <a:r>
              <a:t/>
            </a:r>
            <a:endParaRPr sz="2100">
              <a:solidFill>
                <a:schemeClr val="accent2"/>
              </a:solidFill>
              <a:latin typeface="Calibri"/>
              <a:ea typeface="Calibri"/>
              <a:cs typeface="Calibri"/>
              <a:sym typeface="Calibri"/>
            </a:endParaRPr>
          </a:p>
          <a:p>
            <a:pPr indent="0" lvl="1" marL="521436" rtl="0" algn="l">
              <a:spcBef>
                <a:spcPts val="0"/>
              </a:spcBef>
              <a:spcAft>
                <a:spcPts val="0"/>
              </a:spcAft>
              <a:buClr>
                <a:schemeClr val="dk1"/>
              </a:buClr>
              <a:buFont typeface="Arial"/>
              <a:buNone/>
            </a:pPr>
            <a:r>
              <a:rPr lang="en-GB" sz="2100">
                <a:solidFill>
                  <a:schemeClr val="accent2"/>
                </a:solidFill>
                <a:latin typeface="Calibri"/>
                <a:ea typeface="Calibri"/>
                <a:cs typeface="Calibri"/>
                <a:sym typeface="Calibri"/>
              </a:rPr>
              <a:t>Loup : « Quand </a:t>
            </a:r>
            <a:r>
              <a:rPr b="1" lang="en-GB" sz="2100">
                <a:solidFill>
                  <a:schemeClr val="accent2"/>
                </a:solidFill>
                <a:latin typeface="Calibri"/>
                <a:ea typeface="Calibri"/>
                <a:cs typeface="Calibri"/>
                <a:sym typeface="Calibri"/>
              </a:rPr>
              <a:t>vous</a:t>
            </a:r>
            <a:r>
              <a:rPr lang="en-GB" sz="2100">
                <a:solidFill>
                  <a:schemeClr val="accent2"/>
                </a:solidFill>
                <a:latin typeface="Calibri"/>
                <a:ea typeface="Calibri"/>
                <a:cs typeface="Calibri"/>
                <a:sym typeface="Calibri"/>
              </a:rPr>
              <a:t> dites que je n’ai pas bien géré la situation, </a:t>
            </a:r>
            <a:r>
              <a:rPr b="1" lang="en-GB" sz="2100">
                <a:solidFill>
                  <a:schemeClr val="accent2"/>
                </a:solidFill>
                <a:latin typeface="Calibri"/>
                <a:ea typeface="Calibri"/>
                <a:cs typeface="Calibri"/>
                <a:sym typeface="Calibri"/>
              </a:rPr>
              <a:t>vous</a:t>
            </a:r>
            <a:r>
              <a:rPr lang="en-GB" sz="2100">
                <a:solidFill>
                  <a:schemeClr val="accent2"/>
                </a:solidFill>
                <a:latin typeface="Calibri"/>
                <a:ea typeface="Calibri"/>
                <a:cs typeface="Calibri"/>
                <a:sym typeface="Calibri"/>
              </a:rPr>
              <a:t> me faites me sentir mal, car </a:t>
            </a:r>
            <a:r>
              <a:rPr b="1" lang="en-GB" sz="2100">
                <a:solidFill>
                  <a:schemeClr val="accent2"/>
                </a:solidFill>
                <a:latin typeface="Calibri"/>
                <a:ea typeface="Calibri"/>
                <a:cs typeface="Calibri"/>
                <a:sym typeface="Calibri"/>
              </a:rPr>
              <a:t>vous</a:t>
            </a:r>
            <a:r>
              <a:rPr lang="en-GB" sz="2100">
                <a:solidFill>
                  <a:schemeClr val="accent2"/>
                </a:solidFill>
                <a:latin typeface="Calibri"/>
                <a:ea typeface="Calibri"/>
                <a:cs typeface="Calibri"/>
                <a:sym typeface="Calibri"/>
              </a:rPr>
              <a:t> n’étiez même pas là et </a:t>
            </a:r>
            <a:r>
              <a:rPr b="1" lang="en-GB" sz="2100">
                <a:solidFill>
                  <a:schemeClr val="accent2"/>
                </a:solidFill>
                <a:latin typeface="Calibri"/>
                <a:ea typeface="Calibri"/>
                <a:cs typeface="Calibri"/>
                <a:sym typeface="Calibri"/>
              </a:rPr>
              <a:t>vous</a:t>
            </a:r>
            <a:r>
              <a:rPr lang="en-GB" sz="2100">
                <a:solidFill>
                  <a:schemeClr val="accent2"/>
                </a:solidFill>
                <a:latin typeface="Calibri"/>
                <a:ea typeface="Calibri"/>
                <a:cs typeface="Calibri"/>
                <a:sym typeface="Calibri"/>
              </a:rPr>
              <a:t> ne savez pas ce qui s’est réellement passé. »</a:t>
            </a:r>
            <a:endParaRPr sz="1500">
              <a:solidFill>
                <a:schemeClr val="dk1"/>
              </a:solidFill>
            </a:endParaRPr>
          </a:p>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47"/>
          <p:cNvSpPr txBox="1"/>
          <p:nvPr>
            <p:ph idx="1" type="body"/>
          </p:nvPr>
        </p:nvSpPr>
        <p:spPr>
          <a:xfrm>
            <a:off x="520699" y="1422400"/>
            <a:ext cx="9650413" cy="4013621"/>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latin typeface="Calibri"/>
                <a:ea typeface="Calibri"/>
                <a:cs typeface="Calibri"/>
                <a:sym typeface="Calibri"/>
              </a:rPr>
              <a:t>La communication NonViolente</a:t>
            </a:r>
            <a:r>
              <a:rPr lang="en-GB" sz="2800">
                <a:latin typeface="Calibri"/>
                <a:ea typeface="Calibri"/>
                <a:cs typeface="Calibri"/>
                <a:sym typeface="Calibri"/>
              </a:rPr>
              <a:t>est une technique de communication interpersonnelle très utile dont le personnel responsable de la gestion des camps peut se servir pour apaiser les désaccords entre individus ou des groupes. Au cours d'opérations humanitaires, où les besoins des populations affectées sont énormes alors que les ressources sont habituellement rares, la CNV peut améliorer la communication entre les parties prenantes et clarifier les actions prioritaires.</a:t>
            </a:r>
            <a:endParaRPr/>
          </a:p>
        </p:txBody>
      </p:sp>
      <p:pic>
        <p:nvPicPr>
          <p:cNvPr id="459" name="Google Shape;459;p47"/>
          <p:cNvPicPr preferRelativeResize="0"/>
          <p:nvPr/>
        </p:nvPicPr>
        <p:blipFill rotWithShape="1">
          <a:blip r:embed="rId3">
            <a:alphaModFix/>
          </a:blip>
          <a:srcRect b="0" l="0" r="0" t="0"/>
          <a:stretch/>
        </p:blipFill>
        <p:spPr>
          <a:xfrm>
            <a:off x="-20852" y="0"/>
            <a:ext cx="10712665" cy="7560933"/>
          </a:xfrm>
          <a:prstGeom prst="rect">
            <a:avLst/>
          </a:prstGeom>
          <a:noFill/>
          <a:ln>
            <a:noFill/>
          </a:ln>
        </p:spPr>
      </p:pic>
      <p:sp>
        <p:nvSpPr>
          <p:cNvPr id="460" name="Google Shape;460;p47"/>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pic>
        <p:nvPicPr>
          <p:cNvPr id="466" name="Google Shape;466;p48"/>
          <p:cNvPicPr preferRelativeResize="0"/>
          <p:nvPr/>
        </p:nvPicPr>
        <p:blipFill rotWithShape="1">
          <a:blip r:embed="rId3">
            <a:alphaModFix/>
          </a:blip>
          <a:srcRect b="0" l="0" r="0" t="0"/>
          <a:stretch/>
        </p:blipFill>
        <p:spPr>
          <a:xfrm>
            <a:off x="-20852" y="0"/>
            <a:ext cx="10712665" cy="7560933"/>
          </a:xfrm>
          <a:prstGeom prst="rect">
            <a:avLst/>
          </a:prstGeom>
          <a:noFill/>
          <a:ln>
            <a:noFill/>
          </a:ln>
        </p:spPr>
      </p:pic>
      <p:sp>
        <p:nvSpPr>
          <p:cNvPr id="467" name="Google Shape;467;p48"/>
          <p:cNvSpPr txBox="1"/>
          <p:nvPr>
            <p:ph idx="1" type="body"/>
          </p:nvPr>
        </p:nvSpPr>
        <p:spPr>
          <a:xfrm>
            <a:off x="520699" y="1685889"/>
            <a:ext cx="9649743" cy="317406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latin typeface="Calibri"/>
                <a:ea typeface="Calibri"/>
                <a:cs typeface="Calibri"/>
                <a:sym typeface="Calibri"/>
              </a:rPr>
              <a:t>La communication NonViolente </a:t>
            </a:r>
            <a:r>
              <a:rPr lang="en-GB" sz="2800">
                <a:latin typeface="Calibri"/>
                <a:ea typeface="Calibri"/>
                <a:cs typeface="Calibri"/>
                <a:sym typeface="Calibri"/>
              </a:rPr>
              <a:t>est une technique de communication interpersonnelle très utile dont le personnel responsable de la gestion des camps peut se servir pour apaiser les désaccords entre individus ou des groupes. Au cours d'opérations humanitaires, où les besoins des populations affectées sont énormes alors que les ressources sont habituellement rares, la CNV peut améliorer la communication entre les parties prenantes et clarifier les actions prioritaires.</a:t>
            </a:r>
            <a:endParaRPr/>
          </a:p>
        </p:txBody>
      </p:sp>
      <p:sp>
        <p:nvSpPr>
          <p:cNvPr id="468" name="Google Shape;468;p48"/>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49"/>
          <p:cNvSpPr txBox="1"/>
          <p:nvPr/>
        </p:nvSpPr>
        <p:spPr>
          <a:xfrm>
            <a:off x="1817514" y="2616632"/>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Premiers soins psychologiques</a:t>
            </a:r>
            <a:endParaRPr/>
          </a:p>
        </p:txBody>
      </p:sp>
      <p:grpSp>
        <p:nvGrpSpPr>
          <p:cNvPr id="475" name="Google Shape;475;p49"/>
          <p:cNvGrpSpPr/>
          <p:nvPr/>
        </p:nvGrpSpPr>
        <p:grpSpPr>
          <a:xfrm>
            <a:off x="2753618" y="3649147"/>
            <a:ext cx="5184576" cy="220079"/>
            <a:chOff x="2753618" y="3895361"/>
            <a:chExt cx="5184576" cy="220079"/>
          </a:xfrm>
        </p:grpSpPr>
        <p:pic>
          <p:nvPicPr>
            <p:cNvPr descr="Displaying CCCM letterhead A4.png" id="476" name="Google Shape;476;p49"/>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477" name="Google Shape;477;p49"/>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478" name="Google Shape;478;p49"/>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479" name="Google Shape;479;p49"/>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 name="Shape 125"/>
        <p:cNvGrpSpPr/>
        <p:nvPr/>
      </p:nvGrpSpPr>
      <p:grpSpPr>
        <a:xfrm>
          <a:off x="0" y="0"/>
          <a:ext cx="0" cy="0"/>
          <a:chOff x="0" y="0"/>
          <a:chExt cx="0" cy="0"/>
        </a:xfrm>
      </p:grpSpPr>
      <p:pic>
        <p:nvPicPr>
          <p:cNvPr descr="Image result for iceberg attitude vs behavior" id="126" name="Google Shape;126;p14"/>
          <p:cNvPicPr preferRelativeResize="0"/>
          <p:nvPr/>
        </p:nvPicPr>
        <p:blipFill rotWithShape="1">
          <a:blip r:embed="rId3">
            <a:alphaModFix/>
          </a:blip>
          <a:srcRect b="0" l="0" r="0" t="0"/>
          <a:stretch/>
        </p:blipFill>
        <p:spPr>
          <a:xfrm>
            <a:off x="1878806" y="1259557"/>
            <a:ext cx="6934200" cy="4411920"/>
          </a:xfrm>
          <a:prstGeom prst="rect">
            <a:avLst/>
          </a:prstGeom>
          <a:noFill/>
          <a:ln>
            <a:noFill/>
          </a:ln>
        </p:spPr>
      </p:pic>
      <p:sp>
        <p:nvSpPr>
          <p:cNvPr id="127" name="Google Shape;127;p14"/>
          <p:cNvSpPr txBox="1"/>
          <p:nvPr/>
        </p:nvSpPr>
        <p:spPr>
          <a:xfrm>
            <a:off x="1817514" y="5862531"/>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L'iceberg</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sp>
        <p:nvSpPr>
          <p:cNvPr id="485" name="Google Shape;485;p50"/>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Premiers secours psychologiques (PSP)</a:t>
            </a:r>
            <a:endParaRPr b="1">
              <a:latin typeface="Calibri"/>
              <a:ea typeface="Calibri"/>
              <a:cs typeface="Calibri"/>
              <a:sym typeface="Calibri"/>
            </a:endParaRPr>
          </a:p>
        </p:txBody>
      </p:sp>
      <p:sp>
        <p:nvSpPr>
          <p:cNvPr id="486" name="Google Shape;486;p50"/>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545456"/>
              </a:buClr>
              <a:buSzPts val="2800"/>
              <a:buNone/>
            </a:pPr>
            <a:r>
              <a:rPr lang="en-GB" sz="2800">
                <a:solidFill>
                  <a:srgbClr val="545456"/>
                </a:solidFill>
                <a:latin typeface="Calibri"/>
                <a:ea typeface="Calibri"/>
                <a:cs typeface="Calibri"/>
                <a:sym typeface="Calibri"/>
              </a:rPr>
              <a:t>Les PSP contribuent au rétablissement en mettant en avant des facteurs tels que :</a:t>
            </a:r>
            <a:endParaRPr/>
          </a:p>
          <a:p>
            <a:pPr indent="0" lvl="0" marL="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342900" lvl="0" marL="342900" rtl="0" algn="l">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 Se sentir en sécurité, être en relation avec les autres, calme et optimiste ;</a:t>
            </a:r>
            <a:endParaRPr/>
          </a:p>
          <a:p>
            <a:pPr indent="-342900" lvl="0" marL="342900" rtl="0" algn="l">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Avoir accès à un soutien social, physique et émotionnel ; et</a:t>
            </a:r>
            <a:endParaRPr/>
          </a:p>
          <a:p>
            <a:pPr indent="-342900" lvl="0" marL="342900" rtl="0" algn="l">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Se sentir capables de se prendre en charge, en tant qu'individus et communautés. »</a:t>
            </a:r>
            <a:endParaRPr/>
          </a:p>
          <a:p>
            <a:pPr indent="0" lvl="0" marL="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1" marL="457200" rtl="0" algn="l">
              <a:spcBef>
                <a:spcPts val="560"/>
              </a:spcBef>
              <a:spcAft>
                <a:spcPts val="0"/>
              </a:spcAft>
              <a:buClr>
                <a:srgbClr val="545456"/>
              </a:buClr>
              <a:buSzPts val="2800"/>
              <a:buNone/>
            </a:pPr>
            <a:r>
              <a:rPr i="1" lang="en-GB">
                <a:solidFill>
                  <a:srgbClr val="545456"/>
                </a:solidFill>
                <a:latin typeface="Calibri"/>
                <a:ea typeface="Calibri"/>
                <a:cs typeface="Calibri"/>
                <a:sym typeface="Calibri"/>
              </a:rPr>
              <a:t>Premiers Secours Psychologiques, OMS : Guide pour les travailleurs sur le terrain</a:t>
            </a:r>
            <a:endParaRPr/>
          </a:p>
          <a:p>
            <a:pPr indent="0" lvl="0" marL="0" rtl="0" algn="l">
              <a:spcBef>
                <a:spcPts val="560"/>
              </a:spcBef>
              <a:spcAft>
                <a:spcPts val="0"/>
              </a:spcAft>
              <a:buClr>
                <a:schemeClr val="dk1"/>
              </a:buClr>
              <a:buSzPts val="2800"/>
              <a:buNone/>
            </a:pPr>
            <a:r>
              <a:rPr lang="en-GB" sz="2800">
                <a:latin typeface="Calibri"/>
                <a:ea typeface="Calibri"/>
                <a:cs typeface="Calibri"/>
                <a:sym typeface="Calibri"/>
              </a:rPr>
              <a:t> </a:t>
            </a:r>
            <a:endParaRPr/>
          </a:p>
          <a:p>
            <a:pPr indent="-165100" lvl="0" marL="342900" rtl="0" algn="l">
              <a:spcBef>
                <a:spcPts val="560"/>
              </a:spcBef>
              <a:spcAft>
                <a:spcPts val="0"/>
              </a:spcAft>
              <a:buClr>
                <a:schemeClr val="dk1"/>
              </a:buClr>
              <a:buSzPts val="2800"/>
              <a:buNone/>
            </a:pPr>
            <a:r>
              <a:t/>
            </a:r>
            <a:endParaRPr sz="2800">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1" name="Shape 491"/>
        <p:cNvGrpSpPr/>
        <p:nvPr/>
      </p:nvGrpSpPr>
      <p:grpSpPr>
        <a:xfrm>
          <a:off x="0" y="0"/>
          <a:ext cx="0" cy="0"/>
          <a:chOff x="0" y="0"/>
          <a:chExt cx="0" cy="0"/>
        </a:xfrm>
      </p:grpSpPr>
      <p:sp>
        <p:nvSpPr>
          <p:cNvPr id="492" name="Google Shape;492;p51"/>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Qui a le plus besoin d'un soutien appuyé et immédiat ?</a:t>
            </a:r>
            <a:endParaRPr b="1">
              <a:latin typeface="Calibri"/>
              <a:ea typeface="Calibri"/>
              <a:cs typeface="Calibri"/>
              <a:sym typeface="Calibri"/>
            </a:endParaRPr>
          </a:p>
        </p:txBody>
      </p:sp>
      <p:sp>
        <p:nvSpPr>
          <p:cNvPr id="493" name="Google Shape;493;p51"/>
          <p:cNvSpPr txBox="1"/>
          <p:nvPr>
            <p:ph idx="1" type="body"/>
          </p:nvPr>
        </p:nvSpPr>
        <p:spPr>
          <a:xfrm>
            <a:off x="438111" y="2123652"/>
            <a:ext cx="9300283" cy="4672453"/>
          </a:xfrm>
          <a:prstGeom prst="rect">
            <a:avLst/>
          </a:prstGeom>
          <a:noFill/>
          <a:ln>
            <a:noFill/>
          </a:ln>
        </p:spPr>
        <p:txBody>
          <a:bodyPr anchorCtr="0" anchor="t" bIns="45700" lIns="91425" spcFirstLastPara="1" rIns="91425" wrap="square" tIns="45700">
            <a:noAutofit/>
          </a:bodyPr>
          <a:lstStyle/>
          <a:p>
            <a:pPr indent="-342900" lvl="0" marL="342900" rtl="0" algn="just">
              <a:spcBef>
                <a:spcPts val="0"/>
              </a:spcBef>
              <a:spcAft>
                <a:spcPts val="0"/>
              </a:spcAft>
              <a:buClr>
                <a:srgbClr val="545456"/>
              </a:buClr>
              <a:buSzPts val="2800"/>
              <a:buChar char="•"/>
            </a:pPr>
            <a:r>
              <a:rPr lang="en-GB" sz="2800">
                <a:solidFill>
                  <a:srgbClr val="545456"/>
                </a:solidFill>
                <a:latin typeface="Calibri"/>
                <a:ea typeface="Calibri"/>
                <a:cs typeface="Calibri"/>
                <a:sym typeface="Calibri"/>
              </a:rPr>
              <a:t>Les personnes gravement blessées, dont la vie est en danger et qui ont besoin d'être traitées dans l'urgence</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Les personnes tellement bouleversées qu'elles ne peuvent pas s'occuper d'elles-mêmes ou de leurs enfants</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Les personnes qui pourraient se faire du mal</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Les personnes qui pourraient blesser les autres</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8" name="Shape 498"/>
        <p:cNvGrpSpPr/>
        <p:nvPr/>
      </p:nvGrpSpPr>
      <p:grpSpPr>
        <a:xfrm>
          <a:off x="0" y="0"/>
          <a:ext cx="0" cy="0"/>
          <a:chOff x="0" y="0"/>
          <a:chExt cx="0" cy="0"/>
        </a:xfrm>
      </p:grpSpPr>
      <p:pic>
        <p:nvPicPr>
          <p:cNvPr descr="A group of people sitting on a bench  Description generated with high confidence" id="499" name="Google Shape;499;p52"/>
          <p:cNvPicPr preferRelativeResize="0"/>
          <p:nvPr/>
        </p:nvPicPr>
        <p:blipFill rotWithShape="1">
          <a:blip r:embed="rId3">
            <a:alphaModFix/>
          </a:blip>
          <a:srcRect b="0" l="0" r="0" t="0"/>
          <a:stretch/>
        </p:blipFill>
        <p:spPr>
          <a:xfrm>
            <a:off x="6945" y="-22927"/>
            <a:ext cx="11315625" cy="8329557"/>
          </a:xfrm>
          <a:prstGeom prst="rect">
            <a:avLst/>
          </a:prstGeom>
          <a:noFill/>
          <a:ln>
            <a:noFill/>
          </a:ln>
        </p:spPr>
      </p:pic>
      <p:sp>
        <p:nvSpPr>
          <p:cNvPr id="500" name="Google Shape;500;p5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Aider de manière responsable</a:t>
            </a:r>
            <a:endParaRPr b="1">
              <a:latin typeface="Calibri"/>
              <a:ea typeface="Calibri"/>
              <a:cs typeface="Calibri"/>
              <a:sym typeface="Calibri"/>
            </a:endParaRPr>
          </a:p>
        </p:txBody>
      </p:sp>
      <p:sp>
        <p:nvSpPr>
          <p:cNvPr id="501" name="Google Shape;501;p52"/>
          <p:cNvSpPr txBox="1"/>
          <p:nvPr>
            <p:ph idx="1" type="body"/>
          </p:nvPr>
        </p:nvSpPr>
        <p:spPr>
          <a:xfrm>
            <a:off x="665386" y="1980527"/>
            <a:ext cx="7920880" cy="5476908"/>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800"/>
              <a:buChar char="•"/>
            </a:pPr>
            <a:r>
              <a:rPr lang="en-GB" sz="2800">
                <a:latin typeface="Calibri"/>
                <a:ea typeface="Calibri"/>
                <a:cs typeface="Calibri"/>
                <a:sym typeface="Calibri"/>
              </a:rPr>
              <a:t>Respectez la sécurité, la dignité et les droits</a:t>
            </a:r>
            <a:endParaRPr/>
          </a:p>
          <a:p>
            <a:pPr indent="-342900" lvl="0" marL="342900" rtl="0" algn="l">
              <a:spcBef>
                <a:spcPts val="560"/>
              </a:spcBef>
              <a:spcAft>
                <a:spcPts val="0"/>
              </a:spcAft>
              <a:buClr>
                <a:schemeClr val="dk1"/>
              </a:buClr>
              <a:buSzPts val="2800"/>
              <a:buChar char="•"/>
            </a:pPr>
            <a:r>
              <a:rPr lang="en-GB" sz="2800">
                <a:latin typeface="Calibri"/>
                <a:ea typeface="Calibri"/>
                <a:cs typeface="Calibri"/>
                <a:sym typeface="Calibri"/>
              </a:rPr>
              <a:t>Ajustez vos actions en fonction de la culture de la personne</a:t>
            </a:r>
            <a:endParaRPr/>
          </a:p>
          <a:p>
            <a:pPr indent="-342900" lvl="0" marL="342900" rtl="0" algn="l">
              <a:spcBef>
                <a:spcPts val="560"/>
              </a:spcBef>
              <a:spcAft>
                <a:spcPts val="0"/>
              </a:spcAft>
              <a:buClr>
                <a:schemeClr val="dk1"/>
              </a:buClr>
              <a:buSzPts val="2800"/>
              <a:buChar char="•"/>
            </a:pPr>
            <a:r>
              <a:rPr lang="en-GB" sz="2800">
                <a:latin typeface="Calibri"/>
                <a:ea typeface="Calibri"/>
                <a:cs typeface="Calibri"/>
                <a:sym typeface="Calibri"/>
              </a:rPr>
              <a:t>Tenez-vous informé des autres mesures d'urgence en place</a:t>
            </a:r>
            <a:endParaRPr/>
          </a:p>
          <a:p>
            <a:pPr indent="-342900" lvl="0" marL="342900" rtl="0" algn="l">
              <a:spcBef>
                <a:spcPts val="560"/>
              </a:spcBef>
              <a:spcAft>
                <a:spcPts val="0"/>
              </a:spcAft>
              <a:buClr>
                <a:schemeClr val="dk1"/>
              </a:buClr>
              <a:buSzPts val="2800"/>
              <a:buChar char="•"/>
            </a:pPr>
            <a:r>
              <a:rPr lang="en-GB" sz="2800">
                <a:latin typeface="Calibri"/>
                <a:ea typeface="Calibri"/>
                <a:cs typeface="Calibri"/>
                <a:sym typeface="Calibri"/>
              </a:rPr>
              <a:t>Prenez soin de vous</a:t>
            </a:r>
            <a:endParaRPr sz="2400">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Google Shape;506;p53"/>
          <p:cNvSpPr txBox="1"/>
          <p:nvPr>
            <p:ph type="title"/>
          </p:nvPr>
        </p:nvSpPr>
        <p:spPr>
          <a:xfrm>
            <a:off x="438100" y="446078"/>
            <a:ext cx="9949200" cy="1107900"/>
          </a:xfrm>
          <a:prstGeom prst="rect">
            <a:avLst/>
          </a:prstGeom>
          <a:solidFill>
            <a:schemeClr val="lt1"/>
          </a:solid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1"/>
              </a:buClr>
              <a:buSzPts val="4000"/>
              <a:buFont typeface="Calibri"/>
              <a:buNone/>
            </a:pPr>
            <a:r>
              <a:rPr b="1" lang="en-GB"/>
              <a:t>Travail en groupe 						    </a:t>
            </a:r>
            <a:r>
              <a:rPr lang="en-GB"/>
              <a:t>10’</a:t>
            </a:r>
            <a:endParaRPr/>
          </a:p>
          <a:p>
            <a:pPr indent="0" lvl="0" marL="0" rtl="0" algn="l">
              <a:spcBef>
                <a:spcPts val="0"/>
              </a:spcBef>
              <a:spcAft>
                <a:spcPts val="0"/>
              </a:spcAft>
              <a:buClr>
                <a:schemeClr val="accent1"/>
              </a:buClr>
              <a:buSzPts val="4000"/>
              <a:buFont typeface="Calibri"/>
              <a:buNone/>
            </a:pPr>
            <a:r>
              <a:rPr lang="en-GB"/>
              <a:t>Qu'est-ce que les PSP ? </a:t>
            </a:r>
            <a:endParaRPr/>
          </a:p>
        </p:txBody>
      </p:sp>
      <p:sp>
        <p:nvSpPr>
          <p:cNvPr id="507" name="Google Shape;507;p53"/>
          <p:cNvSpPr txBox="1"/>
          <p:nvPr>
            <p:ph idx="1" type="body"/>
          </p:nvPr>
        </p:nvSpPr>
        <p:spPr>
          <a:xfrm>
            <a:off x="438100" y="1631175"/>
            <a:ext cx="9732600" cy="5164800"/>
          </a:xfrm>
          <a:prstGeom prst="rect">
            <a:avLst/>
          </a:prstGeom>
          <a:no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2"/>
              </a:buClr>
              <a:buSzPts val="2800"/>
              <a:buNone/>
            </a:pPr>
            <a:r>
              <a:rPr b="1" lang="en-GB" sz="2800">
                <a:solidFill>
                  <a:schemeClr val="accent2"/>
                </a:solidFill>
              </a:rPr>
              <a:t>Lisez la feuille d'exercices en groupes, discutez en pour décider si les énoncés représentent des actions de PSP ou pas.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None/>
            </a:pPr>
            <a:r>
              <a:t/>
            </a:r>
            <a:endParaRPr b="1" sz="2800">
              <a:solidFill>
                <a:schemeClr val="accent2"/>
              </a:solidFill>
            </a:endParaRPr>
          </a:p>
          <a:p>
            <a:pPr indent="0" lvl="0" marL="0" rtl="0" algn="l">
              <a:spcBef>
                <a:spcPts val="0"/>
              </a:spcBef>
              <a:spcAft>
                <a:spcPts val="0"/>
              </a:spcAft>
              <a:buClr>
                <a:schemeClr val="accent2"/>
              </a:buClr>
              <a:buSzPts val="2800"/>
              <a:buFont typeface="Arial"/>
              <a:buNone/>
            </a:pPr>
            <a:r>
              <a:t/>
            </a:r>
            <a:endParaRPr b="1" sz="2800">
              <a:solidFill>
                <a:schemeClr val="accent2"/>
              </a:solidFill>
            </a:endParaRPr>
          </a:p>
        </p:txBody>
      </p:sp>
      <p:pic>
        <p:nvPicPr>
          <p:cNvPr descr="group work logo.png" id="508" name="Google Shape;508;p53"/>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54"/>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Principes de base des interventions de PSP</a:t>
            </a:r>
            <a:endParaRPr b="1">
              <a:latin typeface="Calibri"/>
              <a:ea typeface="Calibri"/>
              <a:cs typeface="Calibri"/>
              <a:sym typeface="Calibri"/>
            </a:endParaRPr>
          </a:p>
        </p:txBody>
      </p:sp>
      <p:pic>
        <p:nvPicPr>
          <p:cNvPr id="515" name="Google Shape;515;p54"/>
          <p:cNvPicPr preferRelativeResize="0"/>
          <p:nvPr>
            <p:ph idx="1" type="body"/>
          </p:nvPr>
        </p:nvPicPr>
        <p:blipFill rotWithShape="1">
          <a:blip r:embed="rId3">
            <a:alphaModFix/>
          </a:blip>
          <a:srcRect b="0" l="0" r="0" t="0"/>
          <a:stretch/>
        </p:blipFill>
        <p:spPr>
          <a:xfrm>
            <a:off x="438111" y="1239822"/>
            <a:ext cx="8583680" cy="5772992"/>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 name="Shape 520"/>
        <p:cNvGrpSpPr/>
        <p:nvPr/>
      </p:nvGrpSpPr>
      <p:grpSpPr>
        <a:xfrm>
          <a:off x="0" y="0"/>
          <a:ext cx="0" cy="0"/>
          <a:chOff x="0" y="0"/>
          <a:chExt cx="0" cy="0"/>
        </a:xfrm>
      </p:grpSpPr>
      <p:sp>
        <p:nvSpPr>
          <p:cNvPr id="521" name="Google Shape;521;p55"/>
          <p:cNvSpPr txBox="1"/>
          <p:nvPr>
            <p:ph idx="1" type="body"/>
          </p:nvPr>
        </p:nvSpPr>
        <p:spPr>
          <a:xfrm>
            <a:off x="521370" y="1422400"/>
            <a:ext cx="9649742" cy="2789485"/>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latin typeface="Calibri"/>
                <a:ea typeface="Calibri"/>
                <a:cs typeface="Calibri"/>
                <a:sym typeface="Calibri"/>
              </a:rPr>
              <a:t>En </a:t>
            </a:r>
            <a:r>
              <a:rPr b="1" lang="en-GB" sz="2800">
                <a:latin typeface="Calibri"/>
                <a:ea typeface="Calibri"/>
                <a:cs typeface="Calibri"/>
                <a:sym typeface="Calibri"/>
              </a:rPr>
              <a:t>considérant le bien-être psychosocial, </a:t>
            </a:r>
            <a:r>
              <a:rPr lang="en-GB" sz="2800">
                <a:latin typeface="Calibri"/>
                <a:ea typeface="Calibri"/>
                <a:cs typeface="Calibri"/>
                <a:sym typeface="Calibri"/>
              </a:rPr>
              <a:t>les interventions de CCCM en général chercheront à protéger la dignité des survivants et à renforcer la réponse humanitaire globale.</a:t>
            </a:r>
            <a:endParaRPr/>
          </a:p>
        </p:txBody>
      </p:sp>
      <p:pic>
        <p:nvPicPr>
          <p:cNvPr id="522" name="Google Shape;522;p55"/>
          <p:cNvPicPr preferRelativeResize="0"/>
          <p:nvPr/>
        </p:nvPicPr>
        <p:blipFill rotWithShape="1">
          <a:blip r:embed="rId3">
            <a:alphaModFix/>
          </a:blip>
          <a:srcRect b="0" l="0" r="-6076" t="-62"/>
          <a:stretch/>
        </p:blipFill>
        <p:spPr>
          <a:xfrm>
            <a:off x="0" y="30070"/>
            <a:ext cx="11341398" cy="7560932"/>
          </a:xfrm>
          <a:prstGeom prst="rect">
            <a:avLst/>
          </a:prstGeom>
          <a:noFill/>
          <a:ln>
            <a:noFill/>
          </a:ln>
        </p:spPr>
      </p:pic>
      <p:sp>
        <p:nvSpPr>
          <p:cNvPr id="523" name="Google Shape;523;p5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pic>
        <p:nvPicPr>
          <p:cNvPr id="529" name="Google Shape;529;p56"/>
          <p:cNvPicPr preferRelativeResize="0"/>
          <p:nvPr/>
        </p:nvPicPr>
        <p:blipFill rotWithShape="1">
          <a:blip r:embed="rId3">
            <a:alphaModFix/>
          </a:blip>
          <a:srcRect b="0" l="0" r="-6076" t="-62"/>
          <a:stretch/>
        </p:blipFill>
        <p:spPr>
          <a:xfrm>
            <a:off x="0" y="30070"/>
            <a:ext cx="11341398" cy="7560932"/>
          </a:xfrm>
          <a:prstGeom prst="rect">
            <a:avLst/>
          </a:prstGeom>
          <a:noFill/>
          <a:ln>
            <a:noFill/>
          </a:ln>
        </p:spPr>
      </p:pic>
      <p:sp>
        <p:nvSpPr>
          <p:cNvPr id="530" name="Google Shape;530;p56"/>
          <p:cNvSpPr txBox="1"/>
          <p:nvPr>
            <p:ph idx="1" type="body"/>
          </p:nvPr>
        </p:nvSpPr>
        <p:spPr>
          <a:xfrm>
            <a:off x="521370" y="1422400"/>
            <a:ext cx="9433048" cy="2789485"/>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latin typeface="Calibri"/>
                <a:ea typeface="Calibri"/>
                <a:cs typeface="Calibri"/>
                <a:sym typeface="Calibri"/>
              </a:rPr>
              <a:t>En </a:t>
            </a:r>
            <a:r>
              <a:rPr b="1" lang="en-GB" sz="2800">
                <a:latin typeface="Calibri"/>
                <a:ea typeface="Calibri"/>
                <a:cs typeface="Calibri"/>
                <a:sym typeface="Calibri"/>
              </a:rPr>
              <a:t>considérant le bien-être psychosocial, </a:t>
            </a:r>
            <a:r>
              <a:rPr lang="en-GB" sz="2800">
                <a:latin typeface="Calibri"/>
                <a:ea typeface="Calibri"/>
                <a:cs typeface="Calibri"/>
                <a:sym typeface="Calibri"/>
              </a:rPr>
              <a:t>les interventions de CCCM en général chercheront à protéger la dignité des survivants et à renforcer la réponse humanitaire globale.</a:t>
            </a:r>
            <a:endParaRPr/>
          </a:p>
        </p:txBody>
      </p:sp>
      <p:sp>
        <p:nvSpPr>
          <p:cNvPr id="531" name="Google Shape;531;p56"/>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Google Shape;537;p57"/>
          <p:cNvSpPr txBox="1"/>
          <p:nvPr/>
        </p:nvSpPr>
        <p:spPr>
          <a:xfrm>
            <a:off x="1817514" y="2616632"/>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Les PSP en pratique</a:t>
            </a:r>
            <a:endParaRPr/>
          </a:p>
        </p:txBody>
      </p:sp>
      <p:grpSp>
        <p:nvGrpSpPr>
          <p:cNvPr id="538" name="Google Shape;538;p57"/>
          <p:cNvGrpSpPr/>
          <p:nvPr/>
        </p:nvGrpSpPr>
        <p:grpSpPr>
          <a:xfrm>
            <a:off x="2753618" y="3649147"/>
            <a:ext cx="5184576" cy="220079"/>
            <a:chOff x="2753618" y="3895361"/>
            <a:chExt cx="5184576" cy="220079"/>
          </a:xfrm>
        </p:grpSpPr>
        <p:pic>
          <p:nvPicPr>
            <p:cNvPr descr="Displaying CCCM letterhead A4.png" id="539" name="Google Shape;539;p57"/>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540" name="Google Shape;540;p57"/>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541" name="Google Shape;541;p57"/>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542" name="Google Shape;542;p57"/>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6" name="Shape 546"/>
        <p:cNvGrpSpPr/>
        <p:nvPr/>
      </p:nvGrpSpPr>
      <p:grpSpPr>
        <a:xfrm>
          <a:off x="0" y="0"/>
          <a:ext cx="0" cy="0"/>
          <a:chOff x="0" y="0"/>
          <a:chExt cx="0" cy="0"/>
        </a:xfrm>
      </p:grpSpPr>
      <p:sp>
        <p:nvSpPr>
          <p:cNvPr id="547" name="Google Shape;547;p58"/>
          <p:cNvSpPr txBox="1"/>
          <p:nvPr>
            <p:ph type="title"/>
          </p:nvPr>
        </p:nvSpPr>
        <p:spPr>
          <a:xfrm>
            <a:off x="438100" y="446078"/>
            <a:ext cx="9876300" cy="1077000"/>
          </a:xfrm>
          <a:prstGeom prst="rect">
            <a:avLst/>
          </a:prstGeom>
          <a:solidFill>
            <a:schemeClr val="lt1"/>
          </a:solidFill>
          <a:ln>
            <a:noFill/>
          </a:ln>
        </p:spPr>
        <p:txBody>
          <a:bodyPr anchorCtr="0" anchor="ctr" bIns="45700" lIns="91425" spcFirstLastPara="1" rIns="360000" wrap="square" tIns="45700">
            <a:noAutofit/>
          </a:bodyPr>
          <a:lstStyle/>
          <a:p>
            <a:pPr indent="0" lvl="0" marL="0" rtl="0" algn="l">
              <a:spcBef>
                <a:spcPts val="0"/>
              </a:spcBef>
              <a:spcAft>
                <a:spcPts val="0"/>
              </a:spcAft>
              <a:buClr>
                <a:schemeClr val="accent1"/>
              </a:buClr>
              <a:buSzPts val="4000"/>
              <a:buFont typeface="Calibri"/>
              <a:buNone/>
            </a:pPr>
            <a:r>
              <a:rPr b="1" lang="en-GB" sz="3700"/>
              <a:t>Travail de groupe		  			   	 </a:t>
            </a:r>
            <a:r>
              <a:rPr lang="en-GB" sz="3700"/>
              <a:t> 30</a:t>
            </a:r>
            <a:r>
              <a:rPr lang="en-GB"/>
              <a:t>’</a:t>
            </a:r>
            <a:endParaRPr sz="3700"/>
          </a:p>
          <a:p>
            <a:pPr indent="0" lvl="0" marL="0" rtl="0" algn="l">
              <a:spcBef>
                <a:spcPts val="0"/>
              </a:spcBef>
              <a:spcAft>
                <a:spcPts val="0"/>
              </a:spcAft>
              <a:buClr>
                <a:schemeClr val="accent1"/>
              </a:buClr>
              <a:buSzPts val="4000"/>
              <a:buFont typeface="Calibri"/>
              <a:buNone/>
            </a:pPr>
            <a:r>
              <a:rPr lang="en-GB" sz="3700"/>
              <a:t>Scénario sur les violences basées sur le genre </a:t>
            </a:r>
            <a:endParaRPr sz="3700"/>
          </a:p>
        </p:txBody>
      </p:sp>
      <p:sp>
        <p:nvSpPr>
          <p:cNvPr id="548" name="Google Shape;548;p58"/>
          <p:cNvSpPr txBox="1"/>
          <p:nvPr>
            <p:ph idx="1" type="body"/>
          </p:nvPr>
        </p:nvSpPr>
        <p:spPr>
          <a:xfrm>
            <a:off x="632325" y="2079500"/>
            <a:ext cx="9368400" cy="4716300"/>
          </a:xfrm>
          <a:prstGeom prst="rect">
            <a:avLst/>
          </a:prstGeom>
          <a:noFill/>
          <a:ln>
            <a:noFill/>
          </a:ln>
        </p:spPr>
        <p:txBody>
          <a:bodyPr anchorCtr="0" anchor="ctr" bIns="45700" lIns="91425" spcFirstLastPara="1" rIns="360000" wrap="square" tIns="45700">
            <a:noAutofit/>
          </a:bodyPr>
          <a:lstStyle/>
          <a:p>
            <a:pPr indent="0" lvl="0" marL="0" rtl="0" algn="just">
              <a:spcBef>
                <a:spcPts val="0"/>
              </a:spcBef>
              <a:spcAft>
                <a:spcPts val="0"/>
              </a:spcAft>
              <a:buClr>
                <a:schemeClr val="dk1"/>
              </a:buClr>
              <a:buSzPts val="2800"/>
              <a:buFont typeface="Arial"/>
              <a:buNone/>
            </a:pPr>
            <a:r>
              <a:rPr b="1" lang="en-GB" sz="2600"/>
              <a:t>Vous travaillez dans un camp pour les déplacés internes. Un matin, pendant que vous êtes avec l'équipe, une petite fille court vers vous et vous dit que sa mère a été agressée tôt ce matin. Elle vous amène voir une femme qui a l'air visiblement ébranlée.</a:t>
            </a:r>
            <a:endParaRPr sz="3000"/>
          </a:p>
          <a:p>
            <a:pPr indent="0" lvl="1" marL="55562" rtl="0" algn="l">
              <a:spcBef>
                <a:spcPts val="560"/>
              </a:spcBef>
              <a:spcAft>
                <a:spcPts val="0"/>
              </a:spcAft>
              <a:buClr>
                <a:schemeClr val="dk1"/>
              </a:buClr>
              <a:buSzPts val="2800"/>
              <a:buFont typeface="Arial"/>
              <a:buNone/>
            </a:pPr>
            <a:r>
              <a:rPr lang="en-GB" sz="2600"/>
              <a:t>Deux par deux, analysez les action cards en répondant aux questions suivantes :</a:t>
            </a:r>
            <a:endParaRPr sz="2600"/>
          </a:p>
          <a:p>
            <a:pPr indent="-444500" lvl="1" marL="512762" rtl="0" algn="l">
              <a:spcBef>
                <a:spcPts val="560"/>
              </a:spcBef>
              <a:spcAft>
                <a:spcPts val="0"/>
              </a:spcAft>
              <a:buSzPts val="2600"/>
              <a:buChar char="•"/>
            </a:pPr>
            <a:r>
              <a:rPr lang="en-GB" sz="2600"/>
              <a:t>L'action suggérée est-elle sans danger ?</a:t>
            </a:r>
            <a:endParaRPr sz="2600"/>
          </a:p>
          <a:p>
            <a:pPr indent="-444500" lvl="1" marL="512762" rtl="0" algn="l">
              <a:spcBef>
                <a:spcPts val="560"/>
              </a:spcBef>
              <a:spcAft>
                <a:spcPts val="0"/>
              </a:spcAft>
              <a:buSzPts val="2600"/>
              <a:buChar char="•"/>
            </a:pPr>
            <a:r>
              <a:rPr lang="en-GB" sz="2600"/>
              <a:t>Pourquoi l'action comporte-t-elle un danger ou pas ?</a:t>
            </a:r>
            <a:endParaRPr sz="2600"/>
          </a:p>
          <a:p>
            <a:pPr indent="0" lvl="1" marL="55562" rtl="0" algn="just">
              <a:spcBef>
                <a:spcPts val="560"/>
              </a:spcBef>
              <a:spcAft>
                <a:spcPts val="0"/>
              </a:spcAft>
              <a:buClr>
                <a:schemeClr val="dk1"/>
              </a:buClr>
              <a:buSzPts val="2800"/>
              <a:buFont typeface="Arial"/>
              <a:buNone/>
            </a:pPr>
            <a:r>
              <a:rPr lang="en-GB" sz="2600"/>
              <a:t>Formez deux grands cercles, l'un à l'intérieur de l'autre. Tournez-vous vers la personne en face de vous et expliquez vos cas.</a:t>
            </a:r>
            <a:endParaRPr sz="2600"/>
          </a:p>
          <a:p>
            <a:pPr indent="0" lvl="0" marL="0" rtl="0" algn="r">
              <a:spcBef>
                <a:spcPts val="0"/>
              </a:spcBef>
              <a:spcAft>
                <a:spcPts val="0"/>
              </a:spcAft>
              <a:buClr>
                <a:schemeClr val="lt1"/>
              </a:buClr>
              <a:buSzPts val="3200"/>
              <a:buNone/>
            </a:pPr>
            <a:r>
              <a:t/>
            </a:r>
            <a:endParaRPr/>
          </a:p>
        </p:txBody>
      </p:sp>
      <p:pic>
        <p:nvPicPr>
          <p:cNvPr descr="group work logo.png" id="549" name="Google Shape;549;p58"/>
          <p:cNvPicPr preferRelativeResize="0"/>
          <p:nvPr/>
        </p:nvPicPr>
        <p:blipFill rotWithShape="1">
          <a:blip r:embed="rId3">
            <a:alphaModFix/>
          </a:blip>
          <a:srcRect b="0" l="0" r="0" t="0"/>
          <a:stretch/>
        </p:blipFill>
        <p:spPr>
          <a:xfrm>
            <a:off x="9187008" y="438406"/>
            <a:ext cx="1152525" cy="1042988"/>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59"/>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Conseils et pratiques exemplaires</a:t>
            </a:r>
            <a:endParaRPr b="1">
              <a:latin typeface="Calibri"/>
              <a:ea typeface="Calibri"/>
              <a:cs typeface="Calibri"/>
              <a:sym typeface="Calibri"/>
            </a:endParaRPr>
          </a:p>
        </p:txBody>
      </p:sp>
      <p:sp>
        <p:nvSpPr>
          <p:cNvPr id="556" name="Google Shape;556;p59"/>
          <p:cNvSpPr txBox="1"/>
          <p:nvPr>
            <p:ph idx="1" type="body"/>
          </p:nvPr>
        </p:nvSpPr>
        <p:spPr>
          <a:xfrm>
            <a:off x="438111" y="1319198"/>
            <a:ext cx="9372291" cy="5476908"/>
          </a:xfrm>
          <a:prstGeom prst="rect">
            <a:avLst/>
          </a:prstGeom>
          <a:noFill/>
          <a:ln>
            <a:noFill/>
          </a:ln>
        </p:spPr>
        <p:txBody>
          <a:bodyPr anchorCtr="0" anchor="t" bIns="45700" lIns="91425" spcFirstLastPara="1" rIns="91425" wrap="square" tIns="45700">
            <a:noAutofit/>
          </a:bodyPr>
          <a:lstStyle/>
          <a:p>
            <a:pPr indent="-311150" lvl="0" marL="342900" rtl="0" algn="l">
              <a:spcBef>
                <a:spcPts val="0"/>
              </a:spcBef>
              <a:spcAft>
                <a:spcPts val="0"/>
              </a:spcAft>
              <a:buClr>
                <a:srgbClr val="545456"/>
              </a:buClr>
              <a:buSzPts val="2300"/>
              <a:buChar char="•"/>
            </a:pPr>
            <a:r>
              <a:rPr lang="en-GB" sz="2300">
                <a:solidFill>
                  <a:srgbClr val="545456"/>
                </a:solidFill>
                <a:latin typeface="Calibri"/>
                <a:ea typeface="Calibri"/>
                <a:cs typeface="Calibri"/>
                <a:sym typeface="Calibri"/>
              </a:rPr>
              <a:t>Veillez à toujours protéger l'identité, la confidentialité et assurer la sécurité.</a:t>
            </a:r>
            <a:endParaRPr sz="2700"/>
          </a:p>
          <a:p>
            <a:pPr indent="-165100" lvl="0" marL="342900" rtl="0" algn="l">
              <a:spcBef>
                <a:spcPts val="560"/>
              </a:spcBef>
              <a:spcAft>
                <a:spcPts val="0"/>
              </a:spcAft>
              <a:buClr>
                <a:schemeClr val="dk1"/>
              </a:buClr>
              <a:buSzPts val="2800"/>
              <a:buNone/>
            </a:pPr>
            <a:r>
              <a:t/>
            </a:r>
            <a:endParaRPr sz="2300">
              <a:solidFill>
                <a:srgbClr val="545456"/>
              </a:solidFill>
              <a:latin typeface="Calibri"/>
              <a:ea typeface="Calibri"/>
              <a:cs typeface="Calibri"/>
              <a:sym typeface="Calibri"/>
            </a:endParaRPr>
          </a:p>
          <a:p>
            <a:pPr indent="-311150" lvl="0" marL="34290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Veillez à ce que toute communication se fasse seulement en lieu sûr.</a:t>
            </a:r>
            <a:endParaRPr sz="2700"/>
          </a:p>
          <a:p>
            <a:pPr indent="-165100" lvl="0" marL="342900" rtl="0" algn="l">
              <a:spcBef>
                <a:spcPts val="560"/>
              </a:spcBef>
              <a:spcAft>
                <a:spcPts val="0"/>
              </a:spcAft>
              <a:buClr>
                <a:schemeClr val="dk1"/>
              </a:buClr>
              <a:buSzPts val="2800"/>
              <a:buNone/>
            </a:pPr>
            <a:r>
              <a:t/>
            </a:r>
            <a:endParaRPr sz="2300">
              <a:solidFill>
                <a:srgbClr val="545456"/>
              </a:solidFill>
              <a:latin typeface="Calibri"/>
              <a:ea typeface="Calibri"/>
              <a:cs typeface="Calibri"/>
              <a:sym typeface="Calibri"/>
            </a:endParaRPr>
          </a:p>
          <a:p>
            <a:pPr indent="-311150" lvl="0" marL="34290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Ne transmettez aucune information sans en avoir eu la permission, notamment :</a:t>
            </a:r>
            <a:endParaRPr sz="2700"/>
          </a:p>
          <a:p>
            <a:pPr indent="-254000" lvl="1" marL="74295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lors des réunion en grand groupe et seulement au téléphone si c'est absolument nécessaire.</a:t>
            </a:r>
            <a:endParaRPr sz="2300"/>
          </a:p>
          <a:p>
            <a:pPr indent="-254000" lvl="1" marL="74295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par email, sur Internet ou toute autre moyen de communication électronique à des personnes non autorisées. </a:t>
            </a:r>
            <a:endParaRPr sz="2300"/>
          </a:p>
          <a:p>
            <a:pPr indent="-254000" lvl="1" marL="74295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au delà d'un petit groupe restreint de parties prenantes clés</a:t>
            </a:r>
            <a:endParaRPr sz="2300"/>
          </a:p>
          <a:p>
            <a:pPr indent="-254000" lvl="1" marL="742950" rtl="0" algn="l">
              <a:spcBef>
                <a:spcPts val="560"/>
              </a:spcBef>
              <a:spcAft>
                <a:spcPts val="0"/>
              </a:spcAft>
              <a:buClr>
                <a:srgbClr val="545456"/>
              </a:buClr>
              <a:buSzPts val="2300"/>
              <a:buChar char="–"/>
            </a:pPr>
            <a:r>
              <a:rPr lang="en-GB" sz="2300">
                <a:solidFill>
                  <a:srgbClr val="545456"/>
                </a:solidFill>
                <a:latin typeface="Calibri"/>
                <a:ea typeface="Calibri"/>
                <a:cs typeface="Calibri"/>
                <a:sym typeface="Calibri"/>
              </a:rPr>
              <a:t>faire un signalement à la police sans avoir obtenu l'accord du survivant </a:t>
            </a:r>
            <a:endParaRPr sz="2300"/>
          </a:p>
          <a:p>
            <a:pPr indent="-165100" lvl="0" marL="342900" rtl="0" algn="l">
              <a:spcBef>
                <a:spcPts val="560"/>
              </a:spcBef>
              <a:spcAft>
                <a:spcPts val="0"/>
              </a:spcAft>
              <a:buClr>
                <a:schemeClr val="dk1"/>
              </a:buClr>
              <a:buSzPts val="2800"/>
              <a:buNone/>
            </a:pPr>
            <a:r>
              <a:t/>
            </a:r>
            <a:endParaRPr sz="280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Google Shape;133;p15"/>
          <p:cNvPicPr preferRelativeResize="0"/>
          <p:nvPr/>
        </p:nvPicPr>
        <p:blipFill rotWithShape="1">
          <a:blip r:embed="rId3">
            <a:alphaModFix/>
          </a:blip>
          <a:srcRect b="0" l="0" r="0" t="0"/>
          <a:stretch/>
        </p:blipFill>
        <p:spPr>
          <a:xfrm>
            <a:off x="-1" y="0"/>
            <a:ext cx="11335969" cy="7559675"/>
          </a:xfrm>
          <a:prstGeom prst="rect">
            <a:avLst/>
          </a:prstGeom>
          <a:noFill/>
          <a:ln>
            <a:noFill/>
          </a:ln>
        </p:spPr>
      </p:pic>
      <p:sp>
        <p:nvSpPr>
          <p:cNvPr id="134" name="Google Shape;134;p15"/>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Les compétences des responsables de camp</a:t>
            </a:r>
            <a:endParaRPr>
              <a:solidFill>
                <a:srgbClr val="FF0000"/>
              </a:solidFill>
              <a:latin typeface="Calibri"/>
              <a:ea typeface="Calibri"/>
              <a:cs typeface="Calibri"/>
              <a:sym typeface="Calibri"/>
            </a:endParaRPr>
          </a:p>
        </p:txBody>
      </p:sp>
      <p:sp>
        <p:nvSpPr>
          <p:cNvPr id="135" name="Google Shape;135;p15"/>
          <p:cNvSpPr txBox="1"/>
          <p:nvPr>
            <p:ph idx="1" type="body"/>
          </p:nvPr>
        </p:nvSpPr>
        <p:spPr>
          <a:xfrm>
            <a:off x="438111" y="1685889"/>
            <a:ext cx="8940243" cy="4541463"/>
          </a:xfrm>
          <a:prstGeom prst="rect">
            <a:avLst/>
          </a:prstGeom>
          <a:noFill/>
          <a:ln>
            <a:noFill/>
          </a:ln>
        </p:spPr>
        <p:txBody>
          <a:bodyPr anchorCtr="0" anchor="t" bIns="45700" lIns="91425" spcFirstLastPara="1" rIns="91425" wrap="square" tIns="45700">
            <a:noAutofit/>
          </a:bodyPr>
          <a:lstStyle/>
          <a:p>
            <a:pPr indent="-342900" lvl="0" marL="342900" rtl="0" algn="just">
              <a:spcBef>
                <a:spcPts val="0"/>
              </a:spcBef>
              <a:spcAft>
                <a:spcPts val="0"/>
              </a:spcAft>
              <a:buClr>
                <a:schemeClr val="dk1"/>
              </a:buClr>
              <a:buSzPts val="2800"/>
              <a:buChar char="•"/>
            </a:pPr>
            <a:r>
              <a:rPr lang="en-GB" sz="2800"/>
              <a:t>L'analyse et la résolution de problèmes</a:t>
            </a:r>
            <a:endParaRPr sz="2800"/>
          </a:p>
          <a:p>
            <a:pPr indent="-342900" lvl="0" marL="342900" rtl="0" algn="just">
              <a:spcBef>
                <a:spcPts val="560"/>
              </a:spcBef>
              <a:spcAft>
                <a:spcPts val="0"/>
              </a:spcAft>
              <a:buClr>
                <a:schemeClr val="dk1"/>
              </a:buClr>
              <a:buSzPts val="2800"/>
              <a:buChar char="•"/>
            </a:pPr>
            <a:r>
              <a:rPr lang="en-GB" sz="2800"/>
              <a:t>La prise de décision</a:t>
            </a:r>
            <a:endParaRPr sz="2800"/>
          </a:p>
          <a:p>
            <a:pPr indent="-342900" lvl="0" marL="342900" rtl="0" algn="just">
              <a:spcBef>
                <a:spcPts val="560"/>
              </a:spcBef>
              <a:spcAft>
                <a:spcPts val="0"/>
              </a:spcAft>
              <a:buClr>
                <a:schemeClr val="dk1"/>
              </a:buClr>
              <a:buSzPts val="2800"/>
              <a:buChar char="•"/>
            </a:pPr>
            <a:r>
              <a:rPr lang="en-GB" sz="2800"/>
              <a:t>Travailler avec les autres acteurs</a:t>
            </a:r>
            <a:endParaRPr sz="2800"/>
          </a:p>
          <a:p>
            <a:pPr indent="-342900" lvl="0" marL="342900" rtl="0" algn="just">
              <a:spcBef>
                <a:spcPts val="560"/>
              </a:spcBef>
              <a:spcAft>
                <a:spcPts val="0"/>
              </a:spcAft>
              <a:buClr>
                <a:schemeClr val="dk1"/>
              </a:buClr>
              <a:buSzPts val="2800"/>
              <a:buChar char="•"/>
            </a:pPr>
            <a:r>
              <a:rPr lang="en-GB" sz="2800"/>
              <a:t>La négociation</a:t>
            </a:r>
            <a:endParaRPr sz="2800"/>
          </a:p>
          <a:p>
            <a:pPr indent="-342900" lvl="0" marL="342900" rtl="0" algn="just">
              <a:spcBef>
                <a:spcPts val="560"/>
              </a:spcBef>
              <a:spcAft>
                <a:spcPts val="0"/>
              </a:spcAft>
              <a:buClr>
                <a:schemeClr val="dk1"/>
              </a:buClr>
              <a:buSzPts val="2800"/>
              <a:buChar char="•"/>
            </a:pPr>
            <a:r>
              <a:rPr lang="en-GB" sz="2800"/>
              <a:t>Le leadership</a:t>
            </a:r>
            <a:endParaRPr sz="2800"/>
          </a:p>
          <a:p>
            <a:pPr indent="-342900" lvl="0" marL="342900" rtl="0" algn="just">
              <a:spcBef>
                <a:spcPts val="560"/>
              </a:spcBef>
              <a:spcAft>
                <a:spcPts val="0"/>
              </a:spcAft>
              <a:buClr>
                <a:schemeClr val="dk1"/>
              </a:buClr>
              <a:buSzPts val="2800"/>
              <a:buChar char="•"/>
            </a:pPr>
            <a:r>
              <a:rPr lang="en-GB" sz="2800"/>
              <a:t>La coordination</a:t>
            </a:r>
            <a:endParaRPr/>
          </a:p>
          <a:p>
            <a:pPr indent="-342900" lvl="0" marL="342900" rtl="0" algn="just">
              <a:spcBef>
                <a:spcPts val="560"/>
              </a:spcBef>
              <a:spcAft>
                <a:spcPts val="0"/>
              </a:spcAft>
              <a:buClr>
                <a:schemeClr val="dk1"/>
              </a:buClr>
              <a:buSzPts val="2800"/>
              <a:buChar char="•"/>
            </a:pPr>
            <a:r>
              <a:rPr lang="en-GB" sz="2800"/>
              <a:t>L'animation de réunions, de groupes de discussions thématiques, etc.</a:t>
            </a:r>
            <a:endParaRPr sz="28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1" name="Shape 561"/>
        <p:cNvGrpSpPr/>
        <p:nvPr/>
      </p:nvGrpSpPr>
      <p:grpSpPr>
        <a:xfrm>
          <a:off x="0" y="0"/>
          <a:ext cx="0" cy="0"/>
          <a:chOff x="0" y="0"/>
          <a:chExt cx="0" cy="0"/>
        </a:xfrm>
      </p:grpSpPr>
      <p:sp>
        <p:nvSpPr>
          <p:cNvPr id="562" name="Google Shape;562;p60"/>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Conseils et pratiques exemplaires</a:t>
            </a:r>
            <a:endParaRPr b="1">
              <a:latin typeface="Calibri"/>
              <a:ea typeface="Calibri"/>
              <a:cs typeface="Calibri"/>
              <a:sym typeface="Calibri"/>
            </a:endParaRPr>
          </a:p>
        </p:txBody>
      </p:sp>
      <p:sp>
        <p:nvSpPr>
          <p:cNvPr id="563" name="Google Shape;563;p60"/>
          <p:cNvSpPr txBox="1"/>
          <p:nvPr>
            <p:ph idx="1" type="body"/>
          </p:nvPr>
        </p:nvSpPr>
        <p:spPr>
          <a:xfrm>
            <a:off x="438111" y="1319198"/>
            <a:ext cx="9372291" cy="5476908"/>
          </a:xfrm>
          <a:prstGeom prst="rect">
            <a:avLst/>
          </a:prstGeom>
          <a:noFill/>
          <a:ln>
            <a:noFill/>
          </a:ln>
        </p:spPr>
        <p:txBody>
          <a:bodyPr anchorCtr="0" anchor="t" bIns="45700" lIns="91425" spcFirstLastPara="1" rIns="91425" wrap="square" tIns="45700">
            <a:noAutofit/>
          </a:bodyPr>
          <a:lstStyle/>
          <a:p>
            <a:pPr indent="-323850" lvl="0" marL="342900" rtl="0" algn="just">
              <a:spcBef>
                <a:spcPts val="0"/>
              </a:spcBef>
              <a:spcAft>
                <a:spcPts val="0"/>
              </a:spcAft>
              <a:buClr>
                <a:srgbClr val="545456"/>
              </a:buClr>
              <a:buSzPts val="2500"/>
              <a:buChar char="•"/>
            </a:pPr>
            <a:r>
              <a:rPr lang="en-GB" sz="2500">
                <a:solidFill>
                  <a:srgbClr val="545456"/>
                </a:solidFill>
                <a:latin typeface="Calibri"/>
                <a:ea typeface="Calibri"/>
                <a:cs typeface="Calibri"/>
                <a:sym typeface="Calibri"/>
              </a:rPr>
              <a:t>N'obligez pas une personne qui ne veut pas recevoir d'aide, mais mettez vous à la disposition de ceux qui pourraient chercher un soutien.</a:t>
            </a:r>
            <a:endParaRPr sz="2900"/>
          </a:p>
          <a:p>
            <a:pPr indent="-165100" lvl="0" marL="342900" rtl="0" algn="just">
              <a:spcBef>
                <a:spcPts val="560"/>
              </a:spcBef>
              <a:spcAft>
                <a:spcPts val="0"/>
              </a:spcAft>
              <a:buClr>
                <a:schemeClr val="dk1"/>
              </a:buClr>
              <a:buSzPts val="2800"/>
              <a:buNone/>
            </a:pPr>
            <a:r>
              <a:t/>
            </a:r>
            <a:endParaRPr sz="2500">
              <a:solidFill>
                <a:srgbClr val="545456"/>
              </a:solidFill>
              <a:latin typeface="Calibri"/>
              <a:ea typeface="Calibri"/>
              <a:cs typeface="Calibri"/>
              <a:sym typeface="Calibri"/>
            </a:endParaRPr>
          </a:p>
          <a:p>
            <a:pPr indent="-323850" lvl="0" marL="342900" rtl="0" algn="just">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Donnez des informations complètes et fiables sur les services et le soutien disponibles, notamment les soins</a:t>
            </a:r>
            <a:endParaRPr sz="2900"/>
          </a:p>
          <a:p>
            <a:pPr indent="-165100" lvl="0" marL="342900" rtl="0" algn="just">
              <a:spcBef>
                <a:spcPts val="560"/>
              </a:spcBef>
              <a:spcAft>
                <a:spcPts val="0"/>
              </a:spcAft>
              <a:buClr>
                <a:schemeClr val="dk1"/>
              </a:buClr>
              <a:buSzPts val="2800"/>
              <a:buNone/>
            </a:pPr>
            <a:r>
              <a:t/>
            </a:r>
            <a:endParaRPr sz="2500">
              <a:solidFill>
                <a:srgbClr val="545456"/>
              </a:solidFill>
              <a:latin typeface="Calibri"/>
              <a:ea typeface="Calibri"/>
              <a:cs typeface="Calibri"/>
              <a:sym typeface="Calibri"/>
            </a:endParaRPr>
          </a:p>
          <a:p>
            <a:pPr indent="-323850" lvl="0" marL="342900" rtl="0" algn="just">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Assurez-vous qu'un enfant survivant soit consulté et prenne part aux décisions le (la) concernant</a:t>
            </a:r>
            <a:endParaRPr sz="2900"/>
          </a:p>
          <a:p>
            <a:pPr indent="-165100" lvl="0" marL="342900" rtl="0" algn="just">
              <a:spcBef>
                <a:spcPts val="560"/>
              </a:spcBef>
              <a:spcAft>
                <a:spcPts val="0"/>
              </a:spcAft>
              <a:buClr>
                <a:schemeClr val="dk1"/>
              </a:buClr>
              <a:buSzPts val="2800"/>
              <a:buNone/>
            </a:pPr>
            <a:r>
              <a:t/>
            </a:r>
            <a:endParaRPr sz="2500">
              <a:solidFill>
                <a:srgbClr val="545456"/>
              </a:solidFill>
              <a:latin typeface="Calibri"/>
              <a:ea typeface="Calibri"/>
              <a:cs typeface="Calibri"/>
              <a:sym typeface="Calibri"/>
            </a:endParaRPr>
          </a:p>
          <a:p>
            <a:pPr indent="-323850" lvl="0" marL="342900" rtl="0" algn="just">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Lorsque des membres de la famille/des tuteurs prennent des décisions au nom de l'enfant, assurez-vous que les intérêts du survivant soient prioritaires.</a:t>
            </a:r>
            <a:endParaRPr sz="2900"/>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8" name="Shape 568"/>
        <p:cNvGrpSpPr/>
        <p:nvPr/>
      </p:nvGrpSpPr>
      <p:grpSpPr>
        <a:xfrm>
          <a:off x="0" y="0"/>
          <a:ext cx="0" cy="0"/>
          <a:chOff x="0" y="0"/>
          <a:chExt cx="0" cy="0"/>
        </a:xfrm>
      </p:grpSpPr>
      <p:sp>
        <p:nvSpPr>
          <p:cNvPr id="569" name="Google Shape;569;p61"/>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Prendre soin de soi et de ses collègues</a:t>
            </a:r>
            <a:endParaRPr b="1">
              <a:latin typeface="Calibri"/>
              <a:ea typeface="Calibri"/>
              <a:cs typeface="Calibri"/>
              <a:sym typeface="Calibri"/>
            </a:endParaRPr>
          </a:p>
        </p:txBody>
      </p:sp>
      <p:sp>
        <p:nvSpPr>
          <p:cNvPr id="570" name="Google Shape;570;p61"/>
          <p:cNvSpPr/>
          <p:nvPr/>
        </p:nvSpPr>
        <p:spPr>
          <a:xfrm>
            <a:off x="305346" y="3367525"/>
            <a:ext cx="10008642" cy="3428564"/>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30365" lvl="1" marL="114300" marR="0" rtl="0" algn="l">
              <a:lnSpc>
                <a:spcPct val="75000"/>
              </a:lnSpc>
              <a:spcBef>
                <a:spcPts val="0"/>
              </a:spcBef>
              <a:spcAft>
                <a:spcPts val="0"/>
              </a:spcAft>
              <a:buClr>
                <a:schemeClr val="dk1"/>
              </a:buClr>
              <a:buSzPts val="2053"/>
              <a:buFont typeface="Calibri"/>
              <a:buChar char="•"/>
            </a:pPr>
            <a:r>
              <a:rPr b="0" i="0" lang="en-GB" sz="2053" u="none" cap="none" strike="noStrike">
                <a:solidFill>
                  <a:schemeClr val="dk1"/>
                </a:solidFill>
                <a:latin typeface="Calibri"/>
                <a:ea typeface="Calibri"/>
                <a:cs typeface="Calibri"/>
                <a:sym typeface="Calibri"/>
              </a:rPr>
              <a:t>Se préparer à aider</a:t>
            </a:r>
            <a:endParaRPr b="0" i="0" sz="2053" u="none" cap="none" strike="noStrike">
              <a:solidFill>
                <a:schemeClr val="dk1"/>
              </a:solidFill>
              <a:latin typeface="Calibri"/>
              <a:ea typeface="Calibri"/>
              <a:cs typeface="Calibri"/>
              <a:sym typeface="Calibri"/>
            </a:endParaRPr>
          </a:p>
          <a:p>
            <a:pPr indent="-130365" lvl="1" marL="114300" marR="0" rtl="0" algn="l">
              <a:lnSpc>
                <a:spcPct val="75000"/>
              </a:lnSpc>
              <a:spcBef>
                <a:spcPts val="205"/>
              </a:spcBef>
              <a:spcAft>
                <a:spcPts val="0"/>
              </a:spcAft>
              <a:buClr>
                <a:schemeClr val="dk1"/>
              </a:buClr>
              <a:buSzPts val="2053"/>
              <a:buFont typeface="Calibri"/>
              <a:buChar char="•"/>
            </a:pPr>
            <a:r>
              <a:rPr b="0" i="0" lang="en-GB" sz="2053" u="none" cap="none" strike="noStrike">
                <a:solidFill>
                  <a:schemeClr val="dk1"/>
                </a:solidFill>
                <a:latin typeface="Calibri"/>
                <a:ea typeface="Calibri"/>
                <a:cs typeface="Calibri"/>
                <a:sym typeface="Calibri"/>
              </a:rPr>
              <a:t>Gestion du stress</a:t>
            </a:r>
            <a:endParaRPr b="0" i="0" sz="2053" u="none" cap="none" strike="noStrike">
              <a:solidFill>
                <a:schemeClr val="dk1"/>
              </a:solidFill>
              <a:latin typeface="Calibri"/>
              <a:ea typeface="Calibri"/>
              <a:cs typeface="Calibri"/>
              <a:sym typeface="Calibri"/>
            </a:endParaRPr>
          </a:p>
          <a:p>
            <a:pPr indent="0" lvl="2" marL="228600" marR="0" rtl="0" algn="l">
              <a:lnSpc>
                <a:spcPct val="75000"/>
              </a:lnSpc>
              <a:spcBef>
                <a:spcPts val="205"/>
              </a:spcBef>
              <a:spcAft>
                <a:spcPts val="0"/>
              </a:spcAft>
              <a:buClr>
                <a:schemeClr val="dk1"/>
              </a:buClr>
              <a:buSzPts val="2053"/>
              <a:buFont typeface="Trebuchet MS"/>
              <a:buNone/>
            </a:pPr>
            <a:r>
              <a:t/>
            </a:r>
            <a:endParaRPr b="0" i="0" sz="2053" u="none" cap="none" strike="noStrike">
              <a:solidFill>
                <a:schemeClr val="dk1"/>
              </a:solidFill>
              <a:latin typeface="Trebuchet MS"/>
              <a:ea typeface="Trebuchet MS"/>
              <a:cs typeface="Trebuchet MS"/>
              <a:sym typeface="Trebuchet MS"/>
            </a:endParaRPr>
          </a:p>
          <a:p>
            <a:pPr indent="-130365" lvl="1" marL="114300" marR="0" rtl="0" algn="l">
              <a:lnSpc>
                <a:spcPct val="75000"/>
              </a:lnSpc>
              <a:spcBef>
                <a:spcPts val="205"/>
              </a:spcBef>
              <a:spcAft>
                <a:spcPts val="0"/>
              </a:spcAft>
              <a:buClr>
                <a:schemeClr val="dk1"/>
              </a:buClr>
              <a:buSzPts val="2053"/>
              <a:buFont typeface="Calibri"/>
              <a:buChar char="•"/>
            </a:pPr>
            <a:r>
              <a:rPr b="0" i="0" lang="en-GB" sz="2053" u="none" cap="none" strike="noStrike">
                <a:solidFill>
                  <a:schemeClr val="dk1"/>
                </a:solidFill>
                <a:latin typeface="Calibri"/>
                <a:ea typeface="Calibri"/>
                <a:cs typeface="Calibri"/>
                <a:sym typeface="Calibri"/>
              </a:rPr>
              <a:t>Repos et réflexion</a:t>
            </a:r>
            <a:endParaRPr b="0" i="0" sz="2053" u="none" cap="none" strike="noStrike">
              <a:solidFill>
                <a:schemeClr val="dk1"/>
              </a:solidFill>
              <a:latin typeface="Calibri"/>
              <a:ea typeface="Calibri"/>
              <a:cs typeface="Calibri"/>
              <a:sym typeface="Calibri"/>
            </a:endParaRPr>
          </a:p>
          <a:p>
            <a:pPr indent="0" lvl="2" marL="228600" marR="0" rtl="0" algn="l">
              <a:lnSpc>
                <a:spcPct val="75000"/>
              </a:lnSpc>
              <a:spcBef>
                <a:spcPts val="205"/>
              </a:spcBef>
              <a:spcAft>
                <a:spcPts val="0"/>
              </a:spcAft>
              <a:buClr>
                <a:schemeClr val="dk1"/>
              </a:buClr>
              <a:buSzPts val="2053"/>
              <a:buFont typeface="Trebuchet MS"/>
              <a:buNone/>
            </a:pPr>
            <a:r>
              <a:t/>
            </a:r>
            <a:endParaRPr b="0" i="0" sz="2053" u="none" cap="none" strike="noStrike">
              <a:solidFill>
                <a:schemeClr val="dk1"/>
              </a:solidFill>
              <a:latin typeface="Trebuchet MS"/>
              <a:ea typeface="Trebuchet MS"/>
              <a:cs typeface="Trebuchet MS"/>
              <a:sym typeface="Trebuchet MS"/>
            </a:endParaRPr>
          </a:p>
        </p:txBody>
      </p:sp>
      <p:sp>
        <p:nvSpPr>
          <p:cNvPr id="571" name="Google Shape;571;p61"/>
          <p:cNvSpPr txBox="1"/>
          <p:nvPr/>
        </p:nvSpPr>
        <p:spPr>
          <a:xfrm>
            <a:off x="438111" y="1689938"/>
            <a:ext cx="9811304" cy="1296144"/>
          </a:xfrm>
          <a:prstGeom prst="rect">
            <a:avLst/>
          </a:prstGeom>
          <a:solidFill>
            <a:srgbClr val="D2E7F6"/>
          </a:solidFill>
          <a:ln>
            <a:noFill/>
          </a:ln>
        </p:spPr>
        <p:txBody>
          <a:bodyPr anchorCtr="0" anchor="ctr" bIns="45700" lIns="91425" spcFirstLastPara="1" rIns="91425" wrap="square" tIns="45700">
            <a:noAutofit/>
          </a:bodyPr>
          <a:lstStyle/>
          <a:p>
            <a:pPr indent="0" lvl="0" marL="0" marR="0" rtl="0" algn="just">
              <a:spcBef>
                <a:spcPts val="0"/>
              </a:spcBef>
              <a:spcAft>
                <a:spcPts val="0"/>
              </a:spcAft>
              <a:buClr>
                <a:srgbClr val="545456"/>
              </a:buClr>
              <a:buSzPts val="3200"/>
              <a:buFont typeface="Arial"/>
              <a:buNone/>
            </a:pPr>
            <a:r>
              <a:rPr lang="en-GB" sz="3200">
                <a:solidFill>
                  <a:srgbClr val="545456"/>
                </a:solidFill>
                <a:latin typeface="Calibri"/>
                <a:ea typeface="Calibri"/>
                <a:cs typeface="Calibri"/>
                <a:sym typeface="Calibri"/>
              </a:rPr>
              <a:t>Prenez soin de vous pour pouvoir mieux prendre soin des autres !</a:t>
            </a:r>
            <a:endParaRPr sz="3200">
              <a:solidFill>
                <a:srgbClr val="545456"/>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1">
                                            <p:txEl>
                                              <p:pRg end="0" st="0"/>
                                            </p:txEl>
                                          </p:spTgt>
                                        </p:tgtEl>
                                        <p:attrNameLst>
                                          <p:attrName>style.visibility</p:attrName>
                                        </p:attrNameLst>
                                      </p:cBhvr>
                                      <p:to>
                                        <p:strVal val="visible"/>
                                      </p:to>
                                    </p:set>
                                    <p:animEffect filter="fade" transition="in">
                                      <p:cBhvr>
                                        <p:cTn dur="500"/>
                                        <p:tgtEl>
                                          <p:spTgt spid="571">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6" name="Shape 576"/>
        <p:cNvGrpSpPr/>
        <p:nvPr/>
      </p:nvGrpSpPr>
      <p:grpSpPr>
        <a:xfrm>
          <a:off x="0" y="0"/>
          <a:ext cx="0" cy="0"/>
          <a:chOff x="0" y="0"/>
          <a:chExt cx="0" cy="0"/>
        </a:xfrm>
      </p:grpSpPr>
      <p:pic>
        <p:nvPicPr>
          <p:cNvPr id="577" name="Google Shape;577;p62"/>
          <p:cNvPicPr preferRelativeResize="0"/>
          <p:nvPr/>
        </p:nvPicPr>
        <p:blipFill rotWithShape="1">
          <a:blip r:embed="rId3">
            <a:alphaModFix/>
          </a:blip>
          <a:srcRect b="0" l="0" r="0" t="-1439"/>
          <a:stretch/>
        </p:blipFill>
        <p:spPr>
          <a:xfrm>
            <a:off x="0" y="-108595"/>
            <a:ext cx="10691813" cy="7668270"/>
          </a:xfrm>
          <a:prstGeom prst="rect">
            <a:avLst/>
          </a:prstGeom>
          <a:noFill/>
          <a:ln>
            <a:noFill/>
          </a:ln>
        </p:spPr>
      </p:pic>
      <p:sp>
        <p:nvSpPr>
          <p:cNvPr id="578" name="Google Shape;578;p62"/>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pic>
        <p:nvPicPr>
          <p:cNvPr id="584" name="Google Shape;584;p63"/>
          <p:cNvPicPr preferRelativeResize="0"/>
          <p:nvPr/>
        </p:nvPicPr>
        <p:blipFill rotWithShape="1">
          <a:blip r:embed="rId3">
            <a:alphaModFix/>
          </a:blip>
          <a:srcRect b="0" l="0" r="0" t="-1439"/>
          <a:stretch/>
        </p:blipFill>
        <p:spPr>
          <a:xfrm>
            <a:off x="0" y="-108595"/>
            <a:ext cx="10691813" cy="7668270"/>
          </a:xfrm>
          <a:prstGeom prst="rect">
            <a:avLst/>
          </a:prstGeom>
          <a:noFill/>
          <a:ln>
            <a:noFill/>
          </a:ln>
        </p:spPr>
      </p:pic>
      <p:sp>
        <p:nvSpPr>
          <p:cNvPr id="585" name="Google Shape;585;p63"/>
          <p:cNvSpPr txBox="1"/>
          <p:nvPr>
            <p:ph idx="1" type="body"/>
          </p:nvPr>
        </p:nvSpPr>
        <p:spPr>
          <a:xfrm>
            <a:off x="574822" y="2229436"/>
            <a:ext cx="9595620" cy="3102060"/>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latin typeface="Calibri"/>
                <a:ea typeface="Calibri"/>
                <a:cs typeface="Calibri"/>
                <a:sym typeface="Calibri"/>
              </a:rPr>
              <a:t>On doit faire connaitre au survivant que </a:t>
            </a:r>
            <a:r>
              <a:rPr lang="en-GB" sz="2800">
                <a:latin typeface="Calibri"/>
                <a:ea typeface="Calibri"/>
                <a:cs typeface="Calibri"/>
                <a:sym typeface="Calibri"/>
              </a:rPr>
              <a:t>sa demande a été vue, entendue et prise en compte. Croire un survivant et lui demander l'autorisation de le renseigner sur ses possibilités (même si aucun service n'est disponible) est un droit pour chaque survivant et fait également partie des interventions essentielles d'un responsable de camp.</a:t>
            </a:r>
            <a:endParaRPr sz="2800">
              <a:latin typeface="Calibri"/>
              <a:ea typeface="Calibri"/>
              <a:cs typeface="Calibri"/>
              <a:sym typeface="Calibri"/>
            </a:endParaRPr>
          </a:p>
        </p:txBody>
      </p:sp>
      <p:sp>
        <p:nvSpPr>
          <p:cNvPr id="586" name="Google Shape;586;p63"/>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1" name="Shape 591"/>
        <p:cNvGrpSpPr/>
        <p:nvPr/>
      </p:nvGrpSpPr>
      <p:grpSpPr>
        <a:xfrm>
          <a:off x="0" y="0"/>
          <a:ext cx="0" cy="0"/>
          <a:chOff x="0" y="0"/>
          <a:chExt cx="0" cy="0"/>
        </a:xfrm>
      </p:grpSpPr>
      <p:sp>
        <p:nvSpPr>
          <p:cNvPr id="592" name="Google Shape;592;p64"/>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p>
            <a:pPr indent="0" lvl="0" marL="0" rtl="0" algn="just">
              <a:spcBef>
                <a:spcPts val="640"/>
              </a:spcBef>
              <a:spcAft>
                <a:spcPts val="0"/>
              </a:spcAft>
              <a:buNone/>
            </a:pPr>
            <a:r>
              <a:t/>
            </a:r>
            <a:endParaRPr/>
          </a:p>
        </p:txBody>
      </p:sp>
      <p:sp>
        <p:nvSpPr>
          <p:cNvPr id="593" name="Google Shape;593;p64"/>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lt1"/>
              </a:buClr>
              <a:buSzPts val="4800"/>
              <a:buFont typeface="Calibri"/>
              <a:buNone/>
            </a:pPr>
            <a:r>
              <a:rPr lang="en-GB">
                <a:latin typeface="Calibri"/>
                <a:ea typeface="Calibri"/>
                <a:cs typeface="Calibri"/>
                <a:sym typeface="Calibri"/>
              </a:rPr>
              <a:t>Questions</a:t>
            </a:r>
            <a:endParaRPr/>
          </a:p>
        </p:txBody>
      </p:sp>
      <p:sp>
        <p:nvSpPr>
          <p:cNvPr id="594" name="Google Shape;594;p64"/>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accent1"/>
              </a:buClr>
              <a:buSzPts val="32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16"/>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accent1"/>
              </a:buClr>
              <a:buSzPts val="4000"/>
              <a:buFont typeface="Calibri"/>
              <a:buNone/>
            </a:pPr>
            <a:r>
              <a:rPr b="1" lang="en-GB">
                <a:latin typeface="Calibri"/>
                <a:ea typeface="Calibri"/>
                <a:cs typeface="Calibri"/>
                <a:sym typeface="Calibri"/>
              </a:rPr>
              <a:t>Les compétences en communication interpersonnelle</a:t>
            </a:r>
            <a:endParaRPr>
              <a:solidFill>
                <a:srgbClr val="FF0000"/>
              </a:solidFill>
              <a:latin typeface="Calibri"/>
              <a:ea typeface="Calibri"/>
              <a:cs typeface="Calibri"/>
              <a:sym typeface="Calibri"/>
            </a:endParaRPr>
          </a:p>
        </p:txBody>
      </p:sp>
      <p:sp>
        <p:nvSpPr>
          <p:cNvPr id="142" name="Google Shape;142;p16"/>
          <p:cNvSpPr txBox="1"/>
          <p:nvPr>
            <p:ph idx="1" type="body"/>
          </p:nvPr>
        </p:nvSpPr>
        <p:spPr>
          <a:xfrm>
            <a:off x="629378" y="1820572"/>
            <a:ext cx="9432900" cy="4756800"/>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lang="en-GB" sz="2800">
                <a:solidFill>
                  <a:srgbClr val="545456"/>
                </a:solidFill>
              </a:rPr>
              <a:t>Les compétences en communication interpersonnelle sont les compétences que nous utilisons quotidiennement dans nos interactions avec les autres. </a:t>
            </a:r>
            <a:endParaRPr/>
          </a:p>
          <a:p>
            <a:pPr indent="0" lvl="0" marL="0" rtl="0" algn="l">
              <a:spcBef>
                <a:spcPts val="560"/>
              </a:spcBef>
              <a:spcAft>
                <a:spcPts val="0"/>
              </a:spcAft>
              <a:buClr>
                <a:schemeClr val="dk1"/>
              </a:buClr>
              <a:buSzPts val="2800"/>
              <a:buNone/>
            </a:pPr>
            <a:r>
              <a:t/>
            </a:r>
            <a:endParaRPr sz="2800">
              <a:solidFill>
                <a:srgbClr val="545456"/>
              </a:solidFill>
            </a:endParaRPr>
          </a:p>
          <a:p>
            <a:pPr indent="0" lvl="0" marL="0" rtl="0" algn="just">
              <a:spcBef>
                <a:spcPts val="560"/>
              </a:spcBef>
              <a:spcAft>
                <a:spcPts val="0"/>
              </a:spcAft>
              <a:buClr>
                <a:srgbClr val="545456"/>
              </a:buClr>
              <a:buSzPts val="2800"/>
              <a:buNone/>
            </a:pPr>
            <a:r>
              <a:rPr lang="en-GB" sz="2800">
                <a:solidFill>
                  <a:srgbClr val="545456"/>
                </a:solidFill>
              </a:rPr>
              <a:t>Celles-ci comprennent différents types de communication, notamment la communication orale, la communication non verbale et l'écoute. Les compétences en communication interpersonnelle sont utilisées dans les interactions individuelles et de groupe.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17"/>
          <p:cNvSpPr txBox="1"/>
          <p:nvPr>
            <p:ph idx="1" type="body"/>
          </p:nvPr>
        </p:nvSpPr>
        <p:spPr>
          <a:xfrm>
            <a:off x="520699" y="1422400"/>
            <a:ext cx="9650413" cy="5525789"/>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rgbClr val="545456"/>
              </a:buClr>
              <a:buSzPts val="2800"/>
              <a:buNone/>
            </a:pPr>
            <a:r>
              <a:rPr b="1" lang="en-GB" sz="2800">
                <a:solidFill>
                  <a:srgbClr val="545456"/>
                </a:solidFill>
              </a:rPr>
              <a:t>Les compétences interpersonnelles </a:t>
            </a:r>
            <a:r>
              <a:rPr lang="en-GB" sz="2800">
                <a:solidFill>
                  <a:srgbClr val="545456"/>
                </a:solidFill>
              </a:rPr>
              <a:t>sont les méthodes de communication utilisées lors des interactions en face à face. Sur le terrain, le personnel peut conserver une attitude positive et dynamique grâce au développement des compétences en communication - qui permettent de garder l'esprit ouvert et de rester empathique - et, dans un même temps, à la mise en pratique des principes humanitaires.  </a:t>
            </a:r>
            <a:endParaRPr/>
          </a:p>
          <a:p>
            <a:pPr indent="0" lvl="0" marL="0" rtl="0" algn="just">
              <a:spcBef>
                <a:spcPts val="560"/>
              </a:spcBef>
              <a:spcAft>
                <a:spcPts val="0"/>
              </a:spcAft>
              <a:buClr>
                <a:srgbClr val="545456"/>
              </a:buClr>
              <a:buSzPts val="2800"/>
              <a:buNone/>
            </a:pPr>
            <a:r>
              <a:rPr lang="en-GB" sz="2800">
                <a:solidFill>
                  <a:srgbClr val="545456"/>
                </a:solidFill>
              </a:rPr>
              <a:t> </a:t>
            </a:r>
            <a:endParaRPr/>
          </a:p>
          <a:p>
            <a:pPr indent="0" lvl="0" marL="0" rtl="0" algn="just">
              <a:spcBef>
                <a:spcPts val="560"/>
              </a:spcBef>
              <a:spcAft>
                <a:spcPts val="0"/>
              </a:spcAft>
              <a:buClr>
                <a:srgbClr val="545456"/>
              </a:buClr>
              <a:buSzPts val="2800"/>
              <a:buNone/>
            </a:pPr>
            <a:r>
              <a:rPr b="1" lang="en-GB" sz="2800">
                <a:solidFill>
                  <a:srgbClr val="545456"/>
                </a:solidFill>
              </a:rPr>
              <a:t>La capacité à bien communiquer avec les autres est une aptitude essentielle au leadership. </a:t>
            </a:r>
            <a:r>
              <a:rPr lang="en-GB" sz="2800">
                <a:solidFill>
                  <a:srgbClr val="545456"/>
                </a:solidFill>
              </a:rPr>
              <a:t>Celle-ci peut aider à résoudre les problèmes qui surviennent dans les sites de déplacement ou dans le cadre de situations de post-urgence, où les gens sont émotifs et contraints de sortir de leur routine habituelle.</a:t>
            </a:r>
            <a:endParaRPr/>
          </a:p>
          <a:p>
            <a:pPr indent="0" lvl="0" marL="0" rtl="0" algn="just">
              <a:spcBef>
                <a:spcPts val="400"/>
              </a:spcBef>
              <a:spcAft>
                <a:spcPts val="0"/>
              </a:spcAft>
              <a:buClr>
                <a:schemeClr val="dk1"/>
              </a:buClr>
              <a:buSzPts val="2000"/>
              <a:buNone/>
            </a:pPr>
            <a:r>
              <a:t/>
            </a:r>
            <a:endParaRPr sz="2000">
              <a:solidFill>
                <a:srgbClr val="545456"/>
              </a:solidFill>
              <a:latin typeface="Calibri"/>
              <a:ea typeface="Calibri"/>
              <a:cs typeface="Calibri"/>
              <a:sym typeface="Calibri"/>
            </a:endParaRPr>
          </a:p>
        </p:txBody>
      </p:sp>
      <p:pic>
        <p:nvPicPr>
          <p:cNvPr id="149" name="Google Shape;149;p17"/>
          <p:cNvPicPr preferRelativeResize="0"/>
          <p:nvPr/>
        </p:nvPicPr>
        <p:blipFill rotWithShape="1">
          <a:blip r:embed="rId3">
            <a:alphaModFix/>
          </a:blip>
          <a:srcRect b="0" l="0" r="0" t="0"/>
          <a:stretch/>
        </p:blipFill>
        <p:spPr>
          <a:xfrm>
            <a:off x="-15815" y="-22362"/>
            <a:ext cx="10723439" cy="7582037"/>
          </a:xfrm>
          <a:prstGeom prst="rect">
            <a:avLst/>
          </a:prstGeom>
          <a:noFill/>
          <a:ln>
            <a:noFill/>
          </a:ln>
        </p:spPr>
      </p:pic>
      <p:sp>
        <p:nvSpPr>
          <p:cNvPr id="150" name="Google Shape;150;p17"/>
          <p:cNvSpPr txBox="1"/>
          <p:nvPr>
            <p:ph type="title"/>
          </p:nvPr>
        </p:nvSpPr>
        <p:spPr>
          <a:xfrm>
            <a:off x="0" y="391674"/>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pic>
        <p:nvPicPr>
          <p:cNvPr id="156" name="Google Shape;156;p18"/>
          <p:cNvPicPr preferRelativeResize="0"/>
          <p:nvPr/>
        </p:nvPicPr>
        <p:blipFill rotWithShape="1">
          <a:blip r:embed="rId3">
            <a:alphaModFix/>
          </a:blip>
          <a:srcRect b="1" l="0" r="0" t="1"/>
          <a:stretch/>
        </p:blipFill>
        <p:spPr>
          <a:xfrm>
            <a:off x="-15815" y="-22362"/>
            <a:ext cx="10723439" cy="7582037"/>
          </a:xfrm>
          <a:prstGeom prst="rect">
            <a:avLst/>
          </a:prstGeom>
          <a:noFill/>
          <a:ln>
            <a:noFill/>
          </a:ln>
        </p:spPr>
      </p:pic>
      <p:sp>
        <p:nvSpPr>
          <p:cNvPr id="157" name="Google Shape;157;p18"/>
          <p:cNvSpPr txBox="1"/>
          <p:nvPr>
            <p:ph idx="1" type="body"/>
          </p:nvPr>
        </p:nvSpPr>
        <p:spPr>
          <a:xfrm>
            <a:off x="520699" y="1835621"/>
            <a:ext cx="9650413" cy="511256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t>Les compétences interpersonnelles </a:t>
            </a:r>
            <a:r>
              <a:rPr lang="en-GB" sz="2800"/>
              <a:t>sont les méthodes de communication utilisées lors des interactions en face à face. Sur le terrain, le personnel peut conserver une attitude positive et dynamique grâce au développement des compétences en communication - qui permettent de garder l'esprit ouvert et de rester empathique - et, dans un même temps, à la mise en pratique des principes humanitaires.  </a:t>
            </a:r>
            <a:endParaRPr/>
          </a:p>
          <a:p>
            <a:pPr indent="0" lvl="0" marL="0" rtl="0" algn="just">
              <a:spcBef>
                <a:spcPts val="560"/>
              </a:spcBef>
              <a:spcAft>
                <a:spcPts val="0"/>
              </a:spcAft>
              <a:buClr>
                <a:schemeClr val="dk1"/>
              </a:buClr>
              <a:buSzPts val="2800"/>
              <a:buNone/>
            </a:pPr>
            <a:r>
              <a:rPr lang="en-GB" sz="2800"/>
              <a:t> </a:t>
            </a:r>
            <a:endParaRPr/>
          </a:p>
          <a:p>
            <a:pPr indent="0" lvl="0" marL="0" rtl="0" algn="just">
              <a:spcBef>
                <a:spcPts val="560"/>
              </a:spcBef>
              <a:spcAft>
                <a:spcPts val="0"/>
              </a:spcAft>
              <a:buClr>
                <a:schemeClr val="dk1"/>
              </a:buClr>
              <a:buSzPts val="2800"/>
              <a:buNone/>
            </a:pPr>
            <a:r>
              <a:rPr b="1" lang="en-GB" sz="2800"/>
              <a:t>La capacité à bien communiquer avec les autres est une aptitude essentielle au leadership. </a:t>
            </a:r>
            <a:r>
              <a:rPr lang="en-GB" sz="2800"/>
              <a:t>Celle-ci peut aider à résoudre les problèmes qui surviennent dans les sites de déplacement ou dans le cadre de situations de post-urgence, où les gens sont émotifs et contraints de sortir de leur routine habituelle.</a:t>
            </a:r>
            <a:endParaRPr/>
          </a:p>
          <a:p>
            <a:pPr indent="0" lvl="0" marL="0" rtl="0" algn="just">
              <a:spcBef>
                <a:spcPts val="400"/>
              </a:spcBef>
              <a:spcAft>
                <a:spcPts val="0"/>
              </a:spcAft>
              <a:buClr>
                <a:schemeClr val="dk1"/>
              </a:buClr>
              <a:buSzPts val="2000"/>
              <a:buNone/>
            </a:pPr>
            <a:r>
              <a:t/>
            </a:r>
            <a:endParaRPr sz="2000">
              <a:latin typeface="Calibri"/>
              <a:ea typeface="Calibri"/>
              <a:cs typeface="Calibri"/>
              <a:sym typeface="Calibri"/>
            </a:endParaRPr>
          </a:p>
        </p:txBody>
      </p:sp>
      <p:sp>
        <p:nvSpPr>
          <p:cNvPr id="158" name="Google Shape;158;p18"/>
          <p:cNvSpPr txBox="1"/>
          <p:nvPr>
            <p:ph type="title"/>
          </p:nvPr>
        </p:nvSpPr>
        <p:spPr>
          <a:xfrm>
            <a:off x="0" y="391674"/>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principal                      </a:t>
            </a:r>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19"/>
          <p:cNvSpPr txBox="1"/>
          <p:nvPr/>
        </p:nvSpPr>
        <p:spPr>
          <a:xfrm>
            <a:off x="1817514" y="2618951"/>
            <a:ext cx="7128793" cy="87517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3700">
                <a:solidFill>
                  <a:srgbClr val="545456"/>
                </a:solidFill>
                <a:latin typeface="Calibri"/>
                <a:ea typeface="Calibri"/>
                <a:cs typeface="Calibri"/>
                <a:sym typeface="Calibri"/>
              </a:rPr>
              <a:t>Les compétences en communication</a:t>
            </a:r>
            <a:r>
              <a:rPr lang="en-GB" sz="3700">
                <a:solidFill>
                  <a:schemeClr val="dk1"/>
                </a:solidFill>
                <a:latin typeface="Trebuchet MS"/>
                <a:ea typeface="Trebuchet MS"/>
                <a:cs typeface="Trebuchet MS"/>
                <a:sym typeface="Trebuchet MS"/>
              </a:rPr>
              <a:t> </a:t>
            </a:r>
            <a:endParaRPr sz="700"/>
          </a:p>
        </p:txBody>
      </p:sp>
      <p:grpSp>
        <p:nvGrpSpPr>
          <p:cNvPr id="165" name="Google Shape;165;p19"/>
          <p:cNvGrpSpPr/>
          <p:nvPr/>
        </p:nvGrpSpPr>
        <p:grpSpPr>
          <a:xfrm>
            <a:off x="2753618" y="3649147"/>
            <a:ext cx="5184576" cy="220079"/>
            <a:chOff x="2753618" y="3895361"/>
            <a:chExt cx="5184576" cy="220079"/>
          </a:xfrm>
        </p:grpSpPr>
        <p:pic>
          <p:nvPicPr>
            <p:cNvPr descr="Displaying CCCM letterhead A4.png" id="166" name="Google Shape;166;p19"/>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67" name="Google Shape;167;p19"/>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68" name="Google Shape;168;p19"/>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169" name="Google Shape;169;p19"/>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1_CCCM - Titles">
  <a:themeElements>
    <a:clrScheme name="CCCM Cluster 2">
      <a:dk1>
        <a:srgbClr val="000000"/>
      </a:dk1>
      <a:lt1>
        <a:srgbClr val="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