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7559675" cx="106918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1">
          <p15:clr>
            <a:srgbClr val="A4A3A4"/>
          </p15:clr>
        </p15:guide>
        <p15:guide id="2" pos="6429">
          <p15:clr>
            <a:srgbClr val="A4A3A4"/>
          </p15:clr>
        </p15:guide>
        <p15:guide id="3" pos="3368">
          <p15:clr>
            <a:srgbClr val="A4A3A4"/>
          </p15:clr>
        </p15:guide>
        <p15:guide id="4" pos="328">
          <p15:clr>
            <a:srgbClr val="A4A3A4"/>
          </p15:clr>
        </p15:guide>
        <p15:guide id="5" orient="horz" pos="4286">
          <p15:clr>
            <a:srgbClr val="A4A3A4"/>
          </p15:clr>
        </p15:guide>
        <p15:guide id="6" orient="horz" pos="612">
          <p15:clr>
            <a:srgbClr val="A4A3A4"/>
          </p15:clr>
        </p15:guide>
        <p15:guide id="7" pos="1326">
          <p15:clr>
            <a:srgbClr val="A4A3A4"/>
          </p15:clr>
        </p15:guide>
        <p15:guide id="8" orient="horz" pos="998">
          <p15:clr>
            <a:srgbClr val="A4A3A4"/>
          </p15:clr>
        </p15:guide>
        <p15:guide id="9" pos="47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1" orient="horz"/>
        <p:guide pos="6429"/>
        <p:guide pos="3368"/>
        <p:guide pos="328"/>
        <p:guide pos="4286" orient="horz"/>
        <p:guide pos="612" orient="horz"/>
        <p:guide pos="1326"/>
        <p:guide pos="998" orient="horz"/>
        <p:guide pos="472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p1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172" name="Google Shape;17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p1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180" name="Google Shape;18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p1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Photo :</a:t>
            </a:r>
            <a:r>
              <a:rPr b="0" lang="en-GB" sz="1200">
                <a:solidFill>
                  <a:schemeClr val="dk1"/>
                </a:solidFill>
                <a:latin typeface="Calibri"/>
                <a:ea typeface="Calibri"/>
                <a:cs typeface="Calibri"/>
                <a:sym typeface="Calibri"/>
              </a:rPr>
              <a:t> l'Agence de migration des Nations Unies (OIM)/Muse Mohammed.</a:t>
            </a:r>
            <a:r>
              <a:rPr lang="en-GB"/>
              <a:t> Maiduguri, Nigéria. 2016.</a:t>
            </a:r>
            <a:endParaRPr/>
          </a:p>
        </p:txBody>
      </p:sp>
      <p:sp>
        <p:nvSpPr>
          <p:cNvPr id="188" name="Google Shape;188;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p1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 Veuillez adapter cette diapositive aux objectifs du contexte local.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98" name="Google Shape;19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p1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 Adaptez cette diapositive en ajoutant la terminologie clé en fonction du contexte de la formation. </a:t>
            </a:r>
            <a:endParaRPr/>
          </a:p>
        </p:txBody>
      </p:sp>
      <p:sp>
        <p:nvSpPr>
          <p:cNvPr id="205" name="Google Shape;20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p1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Cliquez pour passer de la photo au message clé</a:t>
            </a:r>
            <a:endParaRPr/>
          </a:p>
          <a:p>
            <a:pPr indent="0" lvl="0" marL="0" rtl="0" algn="l">
              <a:spcBef>
                <a:spcPts val="0"/>
              </a:spcBef>
              <a:spcAft>
                <a:spcPts val="0"/>
              </a:spcAft>
              <a:buNone/>
            </a:pPr>
            <a:r>
              <a:rPr lang="en-GB"/>
              <a:t>Credit : OIM : Marco Bottelli 2010, Pakistan</a:t>
            </a:r>
            <a:endParaRPr/>
          </a:p>
        </p:txBody>
      </p:sp>
      <p:sp>
        <p:nvSpPr>
          <p:cNvPr id="212" name="Google Shape;212;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p1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Cliquez pour passer de la photo au message clé</a:t>
            </a:r>
            <a:endParaRPr/>
          </a:p>
          <a:p>
            <a:pPr indent="0" lvl="0" marL="0" rtl="0" algn="l">
              <a:spcBef>
                <a:spcPts val="0"/>
              </a:spcBef>
              <a:spcAft>
                <a:spcPts val="0"/>
              </a:spcAft>
              <a:buNone/>
            </a:pPr>
            <a:r>
              <a:rPr lang="en-GB"/>
              <a:t>Credit : OIM : Marco Bottelli 2010, Pakistan</a:t>
            </a:r>
            <a:endParaRPr/>
          </a:p>
        </p:txBody>
      </p:sp>
      <p:sp>
        <p:nvSpPr>
          <p:cNvPr id="220" name="Google Shape;22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1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None/>
            </a:pPr>
            <a:r>
              <a:rPr lang="en-GB" sz="1200"/>
              <a:t>Adaptez cette diapositive aux sessions et aux rythmes des modules que vous couvrirez durant l'atelier</a:t>
            </a:r>
            <a:endParaRPr/>
          </a:p>
          <a:p>
            <a:pPr indent="0" lvl="0" marL="0" rtl="0" algn="l">
              <a:lnSpc>
                <a:spcPct val="80000"/>
              </a:lnSpc>
              <a:spcBef>
                <a:spcPts val="0"/>
              </a:spcBef>
              <a:spcAft>
                <a:spcPts val="0"/>
              </a:spcAft>
              <a:buNone/>
            </a:pPr>
            <a:r>
              <a:rPr lang="en-GB" sz="1200"/>
              <a:t>Sinon, vous pouvez utilisez une copie de l'agenda imprimé que vous trouverez ici. </a:t>
            </a:r>
            <a:endParaRPr/>
          </a:p>
          <a:p>
            <a:pPr indent="0" lvl="0" marL="0" rtl="0" algn="l">
              <a:lnSpc>
                <a:spcPct val="80000"/>
              </a:lnSpc>
              <a:spcBef>
                <a:spcPts val="0"/>
              </a:spcBef>
              <a:spcAft>
                <a:spcPts val="0"/>
              </a:spcAft>
              <a:buNone/>
            </a:pPr>
            <a:r>
              <a:rPr lang="en-GB" sz="1200"/>
              <a:t>Les pictogrammes des sessions sont disponibles sur : https://thenounproject.com/ochaavmu/collection/ocha-humanitarian-icons/</a:t>
            </a:r>
            <a:endParaRPr/>
          </a:p>
          <a:p>
            <a:pPr indent="0" lvl="0" marL="0" rtl="0" algn="l">
              <a:lnSpc>
                <a:spcPct val="80000"/>
              </a:lnSpc>
              <a:spcBef>
                <a:spcPts val="0"/>
              </a:spcBef>
              <a:spcAft>
                <a:spcPts val="0"/>
              </a:spcAft>
              <a:buNone/>
            </a:pPr>
            <a:r>
              <a:t/>
            </a:r>
            <a:endParaRPr sz="1200"/>
          </a:p>
          <a:p>
            <a:pPr indent="0" lvl="0" marL="0" rtl="0" algn="l">
              <a:lnSpc>
                <a:spcPct val="80000"/>
              </a:lnSpc>
              <a:spcBef>
                <a:spcPts val="0"/>
              </a:spcBef>
              <a:spcAft>
                <a:spcPts val="0"/>
              </a:spcAft>
              <a:buNone/>
            </a:pPr>
            <a:r>
              <a:t/>
            </a:r>
            <a:endParaRPr sz="1200"/>
          </a:p>
          <a:p>
            <a:pPr indent="0" lvl="0" marL="0" rtl="0" algn="l">
              <a:spcBef>
                <a:spcPts val="0"/>
              </a:spcBef>
              <a:spcAft>
                <a:spcPts val="0"/>
              </a:spcAft>
              <a:buNone/>
            </a:pPr>
            <a:r>
              <a:t/>
            </a:r>
            <a:endParaRPr/>
          </a:p>
        </p:txBody>
      </p:sp>
      <p:sp>
        <p:nvSpPr>
          <p:cNvPr id="228" name="Google Shape;228;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p1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Photo : Muse Mohammed @Interna</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Le terme </a:t>
            </a:r>
            <a:r>
              <a:rPr b="1" lang="en-GB" sz="1200">
                <a:solidFill>
                  <a:schemeClr val="dk1"/>
                </a:solidFill>
                <a:latin typeface="Calibri"/>
                <a:ea typeface="Calibri"/>
                <a:cs typeface="Calibri"/>
                <a:sym typeface="Calibri"/>
              </a:rPr>
              <a:t>intégration</a:t>
            </a:r>
            <a:r>
              <a:rPr lang="en-GB" sz="1200">
                <a:solidFill>
                  <a:schemeClr val="dk1"/>
                </a:solidFill>
                <a:latin typeface="Calibri"/>
                <a:ea typeface="Calibri"/>
                <a:cs typeface="Calibri"/>
                <a:sym typeface="Calibri"/>
              </a:rPr>
              <a:t> est devenu plus important dernièrement alors que les agences cherchent à maximiser les impacts positifs des programmes d'aide. L'intégration pour une agence de gestion des camps, et comme pour tous les acteurs humanitaires, vise à assurer que la prestation de services et d'aide comprenne des actions promouvant les droits de l'Homme tout au long du cycle du programme d'intervention et pas uniquement dans la phase d'évaluation. La démarche d'intégration dans la gestion et la coordination de camps présente beaucoup d'avantages, alors que son absence peut avoir des conséquences néfastes pour les populations des camps. Voici quelques raisons pour intégrer la question de la violence sexiste dans les sites de déplacement : </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Cela nécessite plus de travail et d'argent de réparer des dommages que de les prévenir !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Les gestionnaires de camps sont les mieux placés pour défendre les droits des personnes déplacées, compte-tenu surtout du faible taux de déclaration de violence sexiste.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Les gestionnaires de camps sont présents dans les camps au quotidien, alors que les acteurs chargés de la protection ne soient disponibles que pour des visites occasionnelles (une visite hebdomadaire).</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 La démarche d'intégration est simple et fait de la prévention de la violence sexiste une responsabilité incombant à tous les partenaires travaillant sur le site, et pas uniquement à un groupe spécifique.</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Même si aucun projet spécifiquement financé pour prévenir la violence sexiste n'existe, les actions pertinentes n'en sont pour autant abandonnées.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Les coûts des actions de prévention contre la violence sexiste sont moindres quand ils sont partagés entre plusieurs partenaires.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Il incombe aux gestionnaires de camps de coordonner le traitement des problèmes liés à la violence sexiste affectant tous les aspects de la vie des populations au sein des camps.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L'impunité et le manque d'aide ont un effet profondément négatif sur la communauté entière et leurs conséquences impactent chaque prestation de service.</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MESSAGE CLÉ :</a:t>
            </a:r>
            <a:r>
              <a:rPr b="1" lang="en-GB" sz="1200">
                <a:solidFill>
                  <a:schemeClr val="dk1"/>
                </a:solidFill>
                <a:latin typeface="Calibri"/>
                <a:ea typeface="Calibri"/>
                <a:cs typeface="Calibri"/>
                <a:sym typeface="Calibri"/>
              </a:rPr>
              <a:t> </a:t>
            </a:r>
            <a:r>
              <a:rPr lang="en-GB" sz="1200">
                <a:solidFill>
                  <a:schemeClr val="dk1"/>
                </a:solidFill>
                <a:latin typeface="Calibri"/>
                <a:ea typeface="Calibri"/>
                <a:cs typeface="Calibri"/>
                <a:sym typeface="Calibri"/>
              </a:rPr>
              <a:t> La gestion et la coordination de camps respectent le droit fondamental des personnes déplacées à vivre dans la dignité. Tous les acteurs nationaux et internationaux intervenant dans une situation d'urgence ont le devoir de protéger ceux qui sont affectés par la crise, y compris la protection contre la violence sexiste.</a:t>
            </a:r>
            <a:endParaRPr/>
          </a:p>
          <a:p>
            <a:pPr indent="0" lvl="0" marL="0" rtl="0" algn="l">
              <a:spcBef>
                <a:spcPts val="0"/>
              </a:spcBef>
              <a:spcAft>
                <a:spcPts val="0"/>
              </a:spcAft>
              <a:buNone/>
            </a:pPr>
            <a:r>
              <a:rPr lang="en-GB"/>
              <a:t>Organisation internationale pour les migrations</a:t>
            </a:r>
            <a:endParaRPr/>
          </a:p>
        </p:txBody>
      </p:sp>
      <p:sp>
        <p:nvSpPr>
          <p:cNvPr id="266" name="Google Shape;266;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p1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 Cliquez pour passer de la photo au message clé</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Photo : OIM Francesco Malavolta 2015</a:t>
            </a:r>
            <a:endParaRPr/>
          </a:p>
          <a:p>
            <a:pPr indent="0" lvl="0" marL="0" rtl="0" algn="l">
              <a:spcBef>
                <a:spcPts val="0"/>
              </a:spcBef>
              <a:spcAft>
                <a:spcPts val="0"/>
              </a:spcAft>
              <a:buNone/>
            </a:pPr>
            <a:r>
              <a:t/>
            </a:r>
            <a:endParaRPr/>
          </a:p>
        </p:txBody>
      </p:sp>
      <p:sp>
        <p:nvSpPr>
          <p:cNvPr id="275" name="Google Shape;275;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Veuillez adapter cette diapositive au contexte local. </a:t>
            </a:r>
            <a:endParaRPr/>
          </a:p>
        </p:txBody>
      </p:sp>
      <p:sp>
        <p:nvSpPr>
          <p:cNvPr id="107" name="Google Shape;10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p2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1" name="Google Shape;281;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 Cliquez pour passer de la photo au message clé</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Photo : OIM Francesco Malavolta 2015</a:t>
            </a:r>
            <a:endParaRPr/>
          </a:p>
          <a:p>
            <a:pPr indent="0" lvl="0" marL="0" rtl="0" algn="l">
              <a:spcBef>
                <a:spcPts val="0"/>
              </a:spcBef>
              <a:spcAft>
                <a:spcPts val="0"/>
              </a:spcAft>
              <a:buNone/>
            </a:pPr>
            <a:r>
              <a:t/>
            </a:r>
            <a:endParaRPr/>
          </a:p>
        </p:txBody>
      </p:sp>
      <p:sp>
        <p:nvSpPr>
          <p:cNvPr id="282" name="Google Shape;282;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p2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9" name="Google Shape;289;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90" name="Google Shape;29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2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p2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5" name="Google Shape;325;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p2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p2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43" name="Google Shape;343;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p2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La capacité de déploiement du Secteur CCCM devrait être utilisée dans les opérations du Secteur.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GB" sz="1200">
                <a:solidFill>
                  <a:schemeClr val="dk1"/>
                </a:solidFill>
                <a:latin typeface="Calibri"/>
                <a:ea typeface="Calibri"/>
                <a:cs typeface="Calibri"/>
                <a:sym typeface="Calibri"/>
              </a:rPr>
              <a:t>L'équipe d'intervention rapide du CCCM (RRT)</a:t>
            </a:r>
            <a:r>
              <a:rPr b="0" lang="en-GB" sz="1200">
                <a:solidFill>
                  <a:schemeClr val="dk1"/>
                </a:solidFill>
                <a:latin typeface="Calibri"/>
                <a:ea typeface="Calibri"/>
                <a:cs typeface="Calibri"/>
                <a:sym typeface="Calibri"/>
              </a:rPr>
              <a:t> - Les membres de l'équipe d'intervention rapide peuvent être déployés rapidement pour soutenir des opérations nécessitant une expertise en matière de gestion et de coordination de camps, des formations, une stratégie de développement, ou tout autre besoin, pour des missions de durée brève à moyenne. Tous les coûts sont assumés par le Secteur global.</a:t>
            </a:r>
            <a:endParaRPr/>
          </a:p>
          <a:p>
            <a:pPr indent="0" lvl="0" marL="0" rtl="0" algn="l">
              <a:spcBef>
                <a:spcPts val="0"/>
              </a:spcBef>
              <a:spcAft>
                <a:spcPts val="0"/>
              </a:spcAft>
              <a:buNone/>
            </a:pPr>
            <a:r>
              <a:t/>
            </a:r>
            <a:endParaRPr b="0" sz="1200">
              <a:solidFill>
                <a:schemeClr val="dk1"/>
              </a:solidFill>
              <a:latin typeface="Calibri"/>
              <a:ea typeface="Calibri"/>
              <a:cs typeface="Calibri"/>
              <a:sym typeface="Calibri"/>
            </a:endParaRPr>
          </a:p>
          <a:p>
            <a:pPr indent="0" lvl="0" marL="0" rtl="0" algn="l">
              <a:spcBef>
                <a:spcPts val="0"/>
              </a:spcBef>
              <a:spcAft>
                <a:spcPts val="0"/>
              </a:spcAft>
              <a:buNone/>
            </a:pPr>
            <a:r>
              <a:rPr b="1" lang="en-GB" sz="1200">
                <a:solidFill>
                  <a:schemeClr val="dk1"/>
                </a:solidFill>
                <a:latin typeface="Calibri"/>
                <a:ea typeface="Calibri"/>
                <a:cs typeface="Calibri"/>
                <a:sym typeface="Calibri"/>
              </a:rPr>
              <a:t>CCCMCap Roster</a:t>
            </a:r>
            <a:r>
              <a:rPr b="0" lang="en-GB" sz="1200">
                <a:solidFill>
                  <a:schemeClr val="dk1"/>
                </a:solidFill>
                <a:latin typeface="Calibri"/>
                <a:ea typeface="Calibri"/>
                <a:cs typeface="Calibri"/>
                <a:sym typeface="Calibri"/>
              </a:rPr>
              <a:t> - Le CCCM Roster peut déployer des experts CCCM, généralement pour harmoniser la coordination ou aider à la réalisation d'objectifs, pour des missions de moyen à long terme. Tous les coûts sont assumés par le Secteur global.</a:t>
            </a:r>
            <a:endParaRPr/>
          </a:p>
        </p:txBody>
      </p:sp>
      <p:sp>
        <p:nvSpPr>
          <p:cNvPr id="353" name="Google Shape;353;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p2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sz="1200">
                <a:solidFill>
                  <a:schemeClr val="dk1"/>
                </a:solidFill>
                <a:latin typeface="Calibri"/>
                <a:ea typeface="Calibri"/>
                <a:cs typeface="Calibri"/>
                <a:sym typeface="Calibri"/>
              </a:rPr>
              <a:t>Sites Web sur la CCCM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cmtoolkit.org: CM Toolkit website. L'information est organisée par chapitre. Les utilisateurs peuvent mettre en ligne et télécharger des références et des outils et les évaluer.</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Secteur Global CCCM : toute l'information du Secteur CCCM, y compris les actualités, les opérations en cours, les postes vacants, les ressources (recommandations) et les outils (modèles, etc.). Ce site comprend également une rubrique dédiée au renforcement de compétences, du matériel de formation sur la gestion de camps et sur la gestion et coordination de camps, un manuel ToT, des recommandations en matière de coaching, une trousse d'information sur la prestation de formation, etc, disponibles dans plusieurs langues. Seuls les formateurs certifiés ont accès à cette page. L'équipe de soutien CCCM délivre les codes d'accès.</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Apprentissage CCCM : Cours de gestion de camps en ligne (formation certifiée, inscription libre, professionnels visant ce secteur, en autonomie, cours de 10 heures, 9 modules, interactive – supports vidéos, audios, liens etc.). </a:t>
            </a:r>
            <a:endParaRPr sz="1200">
              <a:solidFill>
                <a:schemeClr val="dk1"/>
              </a:solidFill>
              <a:latin typeface="Calibri"/>
              <a:ea typeface="Calibri"/>
              <a:cs typeface="Calibri"/>
              <a:sym typeface="Calibri"/>
            </a:endParaRPr>
          </a:p>
        </p:txBody>
      </p:sp>
      <p:sp>
        <p:nvSpPr>
          <p:cNvPr id="371" name="Google Shape;371;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p2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Veuillez adapter cette diapositive au contexte local.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Souhaitez la bienvenue aux participants.</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Demandez-leur d'inscrire leur nom sur le registre.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Observations :</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La gestion et coordination de camps (CCCM) s'efforce d'améliorer les conditions de vie durant les déplacements de populations, d'assurer l'assistance et la protection aux déplacés internes dans les sites de déplacement, ainsi que de rechercher des solutions durables pour mettre fin aux déplacements temporaires, en procédant à une fermeture organisée et à une suppression progressive des sites de déplacement.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L'installation et la gestion d'un site de déplacement affectent la qualité de vie et la capacité des résidents à se remettre d'une catastrophe.</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Cet atelier vous permettra de comprendre et de résoudre des difficultés pratiques que posent la gestion et la coordination de camps (CCCM).</a:t>
            </a:r>
            <a:r>
              <a:rPr lang="en-GB"/>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Expliquez pourquoi ce cours est pertinent dans votre contexte.</a:t>
            </a:r>
            <a:endParaRPr/>
          </a:p>
        </p:txBody>
      </p:sp>
      <p:sp>
        <p:nvSpPr>
          <p:cNvPr id="114" name="Google Shape;11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545456"/>
              </a:buClr>
              <a:buSzPts val="1200"/>
              <a:buFont typeface="Calibri"/>
              <a:buNone/>
            </a:pPr>
            <a:r>
              <a:rPr lang="en-GB" sz="1200">
                <a:solidFill>
                  <a:srgbClr val="545456"/>
                </a:solidFill>
                <a:latin typeface="Calibri"/>
                <a:ea typeface="Calibri"/>
                <a:cs typeface="Calibri"/>
                <a:sym typeface="Calibri"/>
              </a:rPr>
              <a:t>Choisissez entre l'activité 1A et l'activité 1B :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23" name="Google Shape;12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p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p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Photo : OIM/Olivia Headon 2018</a:t>
            </a:r>
            <a:endParaRPr/>
          </a:p>
          <a:p>
            <a:pPr indent="0" lvl="0" marL="0" rtl="0" algn="l">
              <a:spcBef>
                <a:spcPts val="0"/>
              </a:spcBef>
              <a:spcAft>
                <a:spcPts val="0"/>
              </a:spcAft>
              <a:buNone/>
            </a:pPr>
            <a:r>
              <a:t/>
            </a:r>
            <a:endParaRPr/>
          </a:p>
        </p:txBody>
      </p:sp>
      <p:sp>
        <p:nvSpPr>
          <p:cNvPr id="140" name="Google Shape;14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Photo : OIM/Olivia Headon 2018</a:t>
            </a:r>
            <a:endParaRPr/>
          </a:p>
          <a:p>
            <a:pPr indent="0" lvl="0" marL="0" rtl="0" algn="l">
              <a:spcBef>
                <a:spcPts val="0"/>
              </a:spcBef>
              <a:spcAft>
                <a:spcPts val="0"/>
              </a:spcAft>
              <a:buNone/>
            </a:pPr>
            <a:r>
              <a:t/>
            </a:r>
            <a:endParaRPr/>
          </a:p>
        </p:txBody>
      </p:sp>
      <p:sp>
        <p:nvSpPr>
          <p:cNvPr id="147" name="Google Shape;14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545456"/>
              </a:buClr>
              <a:buSzPts val="1200"/>
              <a:buFont typeface="Calibri"/>
              <a:buNone/>
            </a:pPr>
            <a:r>
              <a:rPr lang="en-GB" sz="1200">
                <a:solidFill>
                  <a:srgbClr val="545456"/>
                </a:solidFill>
                <a:latin typeface="Calibri"/>
                <a:ea typeface="Calibri"/>
                <a:cs typeface="Calibri"/>
                <a:sym typeface="Calibri"/>
              </a:rPr>
              <a:t>Activités 1A et B :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55" name="Google Shape;15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p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jp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8.png"/><Relationship Id="rId7" Type="http://schemas.openxmlformats.org/officeDocument/2006/relationships/image" Target="../media/image7.png"/><Relationship Id="rId8"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3.png"/><Relationship Id="rId4" Type="http://schemas.openxmlformats.org/officeDocument/2006/relationships/image" Target="../media/image6.jpg"/><Relationship Id="rId9"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8.png"/><Relationship Id="rId7" Type="http://schemas.openxmlformats.org/officeDocument/2006/relationships/image" Target="../media/image7.png"/><Relationship Id="rId8"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3.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Blue">
  <p:cSld name="CCCM - TItle - Report - Blue">
    <p:spTree>
      <p:nvGrpSpPr>
        <p:cNvPr id="11" name="Shape 11"/>
        <p:cNvGrpSpPr/>
        <p:nvPr/>
      </p:nvGrpSpPr>
      <p:grpSpPr>
        <a:xfrm>
          <a:off x="0" y="0"/>
          <a:ext cx="0" cy="0"/>
          <a:chOff x="0" y="0"/>
          <a:chExt cx="0" cy="0"/>
        </a:xfrm>
      </p:grpSpPr>
      <p:sp>
        <p:nvSpPr>
          <p:cNvPr id="12" name="Google Shape;12;p2"/>
          <p:cNvSpPr/>
          <p:nvPr/>
        </p:nvSpPr>
        <p:spPr>
          <a:xfrm>
            <a:off x="1" y="1"/>
            <a:ext cx="8154218"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53" u="none" cap="none" strike="noStrike">
              <a:solidFill>
                <a:schemeClr val="lt1"/>
              </a:solidFill>
              <a:latin typeface="Trebuchet MS"/>
              <a:ea typeface="Trebuchet MS"/>
              <a:cs typeface="Trebuchet MS"/>
              <a:sym typeface="Trebuchet MS"/>
            </a:endParaRPr>
          </a:p>
        </p:txBody>
      </p:sp>
      <p:sp>
        <p:nvSpPr>
          <p:cNvPr id="13" name="Google Shape;13;p2"/>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2"/>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5" name="Google Shape;15;p2"/>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GB" sz="900" u="none" cap="none" strike="noStrike">
                <a:solidFill>
                  <a:schemeClr val="accent1"/>
                </a:solidFill>
                <a:latin typeface="Trebuchet MS"/>
                <a:ea typeface="Trebuchet MS"/>
                <a:cs typeface="Trebuchet MS"/>
                <a:sym typeface="Trebuchet MS"/>
              </a:rPr>
              <a:t>www.globalcccmcluster.org</a:t>
            </a:r>
            <a:endParaRPr/>
          </a:p>
        </p:txBody>
      </p:sp>
      <p:sp>
        <p:nvSpPr>
          <p:cNvPr id="16" name="Google Shape;16;p2"/>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globalsupport@cccmcluster.org</a:t>
            </a:r>
            <a:endParaRPr/>
          </a:p>
        </p:txBody>
      </p:sp>
      <p:sp>
        <p:nvSpPr>
          <p:cNvPr id="17" name="Google Shape;17;p2"/>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18" name="Google Shape;18;p2"/>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GlobalCCCMCluster</a:t>
            </a:r>
            <a:endParaRPr sz="900">
              <a:solidFill>
                <a:schemeClr val="accent1"/>
              </a:solidFill>
              <a:latin typeface="Trebuchet MS"/>
              <a:ea typeface="Trebuchet MS"/>
              <a:cs typeface="Trebuchet MS"/>
              <a:sym typeface="Trebuchet MS"/>
            </a:endParaRPr>
          </a:p>
        </p:txBody>
      </p:sp>
      <p:cxnSp>
        <p:nvCxnSpPr>
          <p:cNvPr id="19" name="Google Shape;19;p2"/>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20" name="Google Shape;20;p2"/>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21" name="Google Shape;21;p2"/>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Image result for unhcr logo" id="22" name="Google Shape;22;p2"/>
          <p:cNvPicPr preferRelativeResize="0"/>
          <p:nvPr/>
        </p:nvPicPr>
        <p:blipFill rotWithShape="1">
          <a:blip r:embed="rId2">
            <a:alphaModFix/>
          </a:blip>
          <a:srcRect b="0" l="0" r="0" t="0"/>
          <a:stretch/>
        </p:blipFill>
        <p:spPr>
          <a:xfrm>
            <a:off x="8500273" y="6665415"/>
            <a:ext cx="628223" cy="628223"/>
          </a:xfrm>
          <a:prstGeom prst="rect">
            <a:avLst/>
          </a:prstGeom>
          <a:noFill/>
          <a:ln>
            <a:noFill/>
          </a:ln>
        </p:spPr>
      </p:pic>
      <p:pic>
        <p:nvPicPr>
          <p:cNvPr descr="Image result for iom logo" id="23" name="Google Shape;23;p2"/>
          <p:cNvPicPr preferRelativeResize="0"/>
          <p:nvPr/>
        </p:nvPicPr>
        <p:blipFill rotWithShape="1">
          <a:blip r:embed="rId3">
            <a:alphaModFix/>
          </a:blip>
          <a:srcRect b="0" l="0" r="0" t="0"/>
          <a:stretch/>
        </p:blipFill>
        <p:spPr>
          <a:xfrm>
            <a:off x="9594378" y="6664066"/>
            <a:ext cx="589459" cy="635839"/>
          </a:xfrm>
          <a:prstGeom prst="rect">
            <a:avLst/>
          </a:prstGeom>
          <a:noFill/>
          <a:ln>
            <a:noFill/>
          </a:ln>
        </p:spPr>
      </p:pic>
      <p:grpSp>
        <p:nvGrpSpPr>
          <p:cNvPr id="24" name="Google Shape;24;p2"/>
          <p:cNvGrpSpPr/>
          <p:nvPr/>
        </p:nvGrpSpPr>
        <p:grpSpPr>
          <a:xfrm>
            <a:off x="8384341" y="4795519"/>
            <a:ext cx="1958613" cy="1637997"/>
            <a:chOff x="8384341" y="4715941"/>
            <a:chExt cx="1608808" cy="1717576"/>
          </a:xfrm>
        </p:grpSpPr>
        <p:cxnSp>
          <p:nvCxnSpPr>
            <p:cNvPr id="25" name="Google Shape;25;p2"/>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26" name="Google Shape;26;p2"/>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27" name="Google Shape;27;p2"/>
          <p:cNvPicPr preferRelativeResize="0"/>
          <p:nvPr/>
        </p:nvPicPr>
        <p:blipFill rotWithShape="1">
          <a:blip r:embed="rId4">
            <a:alphaModFix/>
          </a:blip>
          <a:srcRect b="0" l="0" r="0" t="0"/>
          <a:stretch/>
        </p:blipFill>
        <p:spPr>
          <a:xfrm>
            <a:off x="8554015" y="323453"/>
            <a:ext cx="1788939" cy="1217497"/>
          </a:xfrm>
          <a:prstGeom prst="rect">
            <a:avLst/>
          </a:prstGeom>
          <a:noFill/>
          <a:ln>
            <a:noFill/>
          </a:ln>
        </p:spPr>
      </p:pic>
      <p:pic>
        <p:nvPicPr>
          <p:cNvPr id="28" name="Google Shape;28;p2"/>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29" name="Google Shape;29;p2"/>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30" name="Google Shape;30;p2"/>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id="31" name="Google Shape;31;p2"/>
          <p:cNvPicPr preferRelativeResize="0"/>
          <p:nvPr/>
        </p:nvPicPr>
        <p:blipFill rotWithShape="1">
          <a:blip r:embed="rId8">
            <a:alphaModFix/>
          </a:blip>
          <a:srcRect b="0" l="0" r="0" t="0"/>
          <a:stretch/>
        </p:blipFill>
        <p:spPr>
          <a:xfrm>
            <a:off x="8457260" y="6013397"/>
            <a:ext cx="158804" cy="15880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lide - Text" type="obj">
  <p:cSld name="OBJECT">
    <p:spTree>
      <p:nvGrpSpPr>
        <p:cNvPr id="32" name="Shape 32"/>
        <p:cNvGrpSpPr/>
        <p:nvPr/>
      </p:nvGrpSpPr>
      <p:grpSpPr>
        <a:xfrm>
          <a:off x="0" y="0"/>
          <a:ext cx="0" cy="0"/>
          <a:chOff x="0" y="0"/>
          <a:chExt cx="0" cy="0"/>
        </a:xfrm>
      </p:grpSpPr>
      <p:sp>
        <p:nvSpPr>
          <p:cNvPr id="33" name="Google Shape;33;p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lvl1pPr lvl="0" marR="0" rtl="0" algn="just">
              <a:spcBef>
                <a:spcPts val="0"/>
              </a:spcBef>
              <a:spcAft>
                <a:spcPts val="0"/>
              </a:spcAft>
              <a:buClr>
                <a:schemeClr val="accent1"/>
              </a:buClr>
              <a:buSzPts val="4000"/>
              <a:buFont typeface="Trebuchet MS"/>
              <a:buNone/>
              <a:defRPr b="0" i="0" sz="40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4" name="Google Shape;34;p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lvl1pPr indent="-431800" lvl="0" marL="457200" algn="just">
              <a:spcBef>
                <a:spcPts val="640"/>
              </a:spcBef>
              <a:spcAft>
                <a:spcPts val="0"/>
              </a:spcAft>
              <a:buClr>
                <a:schemeClr val="dk1"/>
              </a:buClr>
              <a:buSzPts val="3200"/>
              <a:buChar char="•"/>
              <a:defRPr/>
            </a:lvl1pPr>
            <a:lvl2pPr indent="-406400" lvl="1" marL="914400" algn="just">
              <a:spcBef>
                <a:spcPts val="560"/>
              </a:spcBef>
              <a:spcAft>
                <a:spcPts val="0"/>
              </a:spcAft>
              <a:buClr>
                <a:schemeClr val="dk1"/>
              </a:buClr>
              <a:buSzPts val="2800"/>
              <a:buChar char="–"/>
              <a:defRPr/>
            </a:lvl2pPr>
            <a:lvl3pPr indent="-381000" lvl="2" marL="1371600" algn="just">
              <a:spcBef>
                <a:spcPts val="480"/>
              </a:spcBef>
              <a:spcAft>
                <a:spcPts val="0"/>
              </a:spcAft>
              <a:buClr>
                <a:schemeClr val="dk1"/>
              </a:buClr>
              <a:buSzPts val="2400"/>
              <a:buChar char="•"/>
              <a:defRPr/>
            </a:lvl3pPr>
            <a:lvl4pPr indent="-355600" lvl="3" marL="1828800" algn="just">
              <a:spcBef>
                <a:spcPts val="400"/>
              </a:spcBef>
              <a:spcAft>
                <a:spcPts val="0"/>
              </a:spcAft>
              <a:buClr>
                <a:schemeClr val="dk1"/>
              </a:buClr>
              <a:buSzPts val="2000"/>
              <a:buChar char="–"/>
              <a:defRPr/>
            </a:lvl4pPr>
            <a:lvl5pPr indent="-355600" lvl="4" marL="2286000" algn="just">
              <a:spcBef>
                <a:spcPts val="400"/>
              </a:spcBef>
              <a:spcAft>
                <a:spcPts val="0"/>
              </a:spcAft>
              <a:buClr>
                <a:schemeClr val="dk1"/>
              </a:buClr>
              <a:buSzPts val="20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5" name="Google Shape;35;p3"/>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36" name="Google Shape;36;p3"/>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37" name="Google Shape;37;p3"/>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38" name="Google Shape;38;p3"/>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39" name="Google Shape;39;p3"/>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40" name="Google Shape;40;p3"/>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4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Light">
  <p:cSld name="CCCM - Title - Photo Light">
    <p:bg>
      <p:bgPr>
        <a:solidFill>
          <a:schemeClr val="lt1"/>
        </a:solidFill>
      </p:bgPr>
    </p:bg>
    <p:spTree>
      <p:nvGrpSpPr>
        <p:cNvPr id="42" name="Shape 42"/>
        <p:cNvGrpSpPr/>
        <p:nvPr/>
      </p:nvGrpSpPr>
      <p:grpSpPr>
        <a:xfrm>
          <a:off x="0" y="0"/>
          <a:ext cx="0" cy="0"/>
          <a:chOff x="0" y="0"/>
          <a:chExt cx="0" cy="0"/>
        </a:xfrm>
      </p:grpSpPr>
      <p:sp>
        <p:nvSpPr>
          <p:cNvPr id="43" name="Google Shape;43;p5"/>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44" name="Google Shape;44;p5"/>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45" name="Google Shape;45;p5"/>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800"/>
              <a:buFont typeface="Trebuchet MS"/>
              <a:buNone/>
              <a:defRPr b="0" i="0" sz="48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5"/>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accent1"/>
              </a:buClr>
              <a:buSzPts val="3200"/>
              <a:buNone/>
              <a:defRPr>
                <a:solidFill>
                  <a:schemeClr val="accen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47" name="Google Shape;47;p5"/>
          <p:cNvPicPr preferRelativeResize="0"/>
          <p:nvPr/>
        </p:nvPicPr>
        <p:blipFill rotWithShape="1">
          <a:blip r:embed="rId3">
            <a:alphaModFix/>
          </a:blip>
          <a:srcRect b="0" l="0" r="0" t="0"/>
          <a:stretch/>
        </p:blipFill>
        <p:spPr>
          <a:xfrm>
            <a:off x="6210002" y="323453"/>
            <a:ext cx="4210944" cy="13695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Slide - Presentation" type="title">
  <p:cSld name="TITLE">
    <p:bg>
      <p:bgPr>
        <a:solidFill>
          <a:schemeClr val="lt1"/>
        </a:solidFill>
      </p:bgPr>
    </p:bg>
    <p:spTree>
      <p:nvGrpSpPr>
        <p:cNvPr id="48" name="Shape 48"/>
        <p:cNvGrpSpPr/>
        <p:nvPr/>
      </p:nvGrpSpPr>
      <p:grpSpPr>
        <a:xfrm>
          <a:off x="0" y="0"/>
          <a:ext cx="0" cy="0"/>
          <a:chOff x="0" y="0"/>
          <a:chExt cx="0" cy="0"/>
        </a:xfrm>
      </p:grpSpPr>
      <p:sp>
        <p:nvSpPr>
          <p:cNvPr id="49" name="Google Shape;49;p6"/>
          <p:cNvSpPr/>
          <p:nvPr/>
        </p:nvSpPr>
        <p:spPr>
          <a:xfrm>
            <a:off x="803" y="0"/>
            <a:ext cx="10691813" cy="7559675"/>
          </a:xfrm>
          <a:prstGeom prst="rect">
            <a:avLst/>
          </a:prstGeom>
          <a:solidFill>
            <a:schemeClr val="accent1"/>
          </a:solidFill>
          <a:ln>
            <a:noFill/>
          </a:ln>
        </p:spPr>
        <p:txBody>
          <a:bodyPr anchorCtr="0" anchor="ctr" bIns="45700" lIns="91425" spcFirstLastPara="1" rIns="360000"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50" name="Google Shape;50;p6"/>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1" name="Google Shape;51;p6"/>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latin typeface="Trebuchet MS"/>
                <a:ea typeface="Trebuchet MS"/>
                <a:cs typeface="Trebuchet MS"/>
                <a:sym typeface="Trebuchet MS"/>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2" name="Google Shape;52;p6"/>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Dark">
  <p:cSld name="CCCM - Title - Photo Dark">
    <p:bg>
      <p:bgPr>
        <a:solidFill>
          <a:schemeClr val="lt1"/>
        </a:solidFill>
      </p:bgPr>
    </p:bg>
    <p:spTree>
      <p:nvGrpSpPr>
        <p:cNvPr id="53" name="Shape 53"/>
        <p:cNvGrpSpPr/>
        <p:nvPr/>
      </p:nvGrpSpPr>
      <p:grpSpPr>
        <a:xfrm>
          <a:off x="0" y="0"/>
          <a:ext cx="0" cy="0"/>
          <a:chOff x="0" y="0"/>
          <a:chExt cx="0" cy="0"/>
        </a:xfrm>
      </p:grpSpPr>
      <p:sp>
        <p:nvSpPr>
          <p:cNvPr id="54" name="Google Shape;54;p7"/>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55" name="Google Shape;55;p7"/>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56" name="Google Shape;56;p7"/>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7"/>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8" name="Google Shape;58;p7"/>
          <p:cNvPicPr preferRelativeResize="0"/>
          <p:nvPr/>
        </p:nvPicPr>
        <p:blipFill rotWithShape="1">
          <a:blip r:embed="rId2">
            <a:alphaModFix/>
          </a:blip>
          <a:srcRect b="15818" l="0" r="0" t="0"/>
          <a:stretch/>
        </p:blipFill>
        <p:spPr>
          <a:xfrm>
            <a:off x="6362402" y="475853"/>
            <a:ext cx="4248564" cy="136815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Photo">
  <p:cSld name="CCCM - Title - Report - Photo">
    <p:spTree>
      <p:nvGrpSpPr>
        <p:cNvPr id="59" name="Shape 59"/>
        <p:cNvGrpSpPr/>
        <p:nvPr/>
      </p:nvGrpSpPr>
      <p:grpSpPr>
        <a:xfrm>
          <a:off x="0" y="0"/>
          <a:ext cx="0" cy="0"/>
          <a:chOff x="0" y="0"/>
          <a:chExt cx="0" cy="0"/>
        </a:xfrm>
      </p:grpSpPr>
      <p:pic>
        <p:nvPicPr>
          <p:cNvPr id="60" name="Google Shape;60;p8"/>
          <p:cNvPicPr preferRelativeResize="0"/>
          <p:nvPr/>
        </p:nvPicPr>
        <p:blipFill rotWithShape="1">
          <a:blip r:embed="rId2">
            <a:alphaModFix/>
          </a:blip>
          <a:srcRect b="0" l="0" r="0" t="0"/>
          <a:stretch/>
        </p:blipFill>
        <p:spPr>
          <a:xfrm>
            <a:off x="-14735" y="-1"/>
            <a:ext cx="8168953" cy="7559675"/>
          </a:xfrm>
          <a:prstGeom prst="rect">
            <a:avLst/>
          </a:prstGeom>
          <a:noFill/>
          <a:ln>
            <a:noFill/>
          </a:ln>
        </p:spPr>
      </p:pic>
      <p:sp>
        <p:nvSpPr>
          <p:cNvPr id="61" name="Google Shape;61;p8"/>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2" name="Google Shape;62;p8"/>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63" name="Google Shape;63;p8"/>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64" name="Google Shape;64;p8"/>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65" name="Google Shape;65;p8"/>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6" name="Google Shape;66;p8"/>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www.globalcccmcluster.org</a:t>
            </a:r>
            <a:endParaRPr/>
          </a:p>
        </p:txBody>
      </p:sp>
      <p:sp>
        <p:nvSpPr>
          <p:cNvPr id="67" name="Google Shape;67;p8"/>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gobalsupport@cccmcluster.org</a:t>
            </a:r>
            <a:endParaRPr/>
          </a:p>
        </p:txBody>
      </p:sp>
      <p:sp>
        <p:nvSpPr>
          <p:cNvPr id="68" name="Google Shape;68;p8"/>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69" name="Google Shape;69;p8"/>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GlobalCCCM</a:t>
            </a:r>
            <a:endParaRPr sz="900">
              <a:solidFill>
                <a:schemeClr val="accent1"/>
              </a:solidFill>
              <a:latin typeface="Trebuchet MS"/>
              <a:ea typeface="Trebuchet MS"/>
              <a:cs typeface="Trebuchet MS"/>
              <a:sym typeface="Trebuchet MS"/>
            </a:endParaRPr>
          </a:p>
        </p:txBody>
      </p:sp>
      <p:pic>
        <p:nvPicPr>
          <p:cNvPr descr="Image result for unhcr logo" id="70" name="Google Shape;70;p8"/>
          <p:cNvPicPr preferRelativeResize="0"/>
          <p:nvPr/>
        </p:nvPicPr>
        <p:blipFill rotWithShape="1">
          <a:blip r:embed="rId3">
            <a:alphaModFix/>
          </a:blip>
          <a:srcRect b="0" l="0" r="0" t="0"/>
          <a:stretch/>
        </p:blipFill>
        <p:spPr>
          <a:xfrm>
            <a:off x="8500273" y="6665415"/>
            <a:ext cx="628223" cy="628223"/>
          </a:xfrm>
          <a:prstGeom prst="rect">
            <a:avLst/>
          </a:prstGeom>
          <a:noFill/>
          <a:ln>
            <a:noFill/>
          </a:ln>
        </p:spPr>
      </p:pic>
      <p:pic>
        <p:nvPicPr>
          <p:cNvPr descr="Image result for iom logo" id="71" name="Google Shape;71;p8"/>
          <p:cNvPicPr preferRelativeResize="0"/>
          <p:nvPr/>
        </p:nvPicPr>
        <p:blipFill rotWithShape="1">
          <a:blip r:embed="rId4">
            <a:alphaModFix/>
          </a:blip>
          <a:srcRect b="0" l="0" r="0" t="0"/>
          <a:stretch/>
        </p:blipFill>
        <p:spPr>
          <a:xfrm>
            <a:off x="9594378" y="6664066"/>
            <a:ext cx="589459" cy="635839"/>
          </a:xfrm>
          <a:prstGeom prst="rect">
            <a:avLst/>
          </a:prstGeom>
          <a:noFill/>
          <a:ln>
            <a:noFill/>
          </a:ln>
        </p:spPr>
      </p:pic>
      <p:grpSp>
        <p:nvGrpSpPr>
          <p:cNvPr id="72" name="Google Shape;72;p8"/>
          <p:cNvGrpSpPr/>
          <p:nvPr/>
        </p:nvGrpSpPr>
        <p:grpSpPr>
          <a:xfrm>
            <a:off x="8384341" y="4715941"/>
            <a:ext cx="1958613" cy="1717576"/>
            <a:chOff x="8384341" y="4715941"/>
            <a:chExt cx="1608808" cy="1717576"/>
          </a:xfrm>
        </p:grpSpPr>
        <p:cxnSp>
          <p:nvCxnSpPr>
            <p:cNvPr id="73" name="Google Shape;73;p8"/>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74" name="Google Shape;74;p8"/>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75" name="Google Shape;75;p8"/>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76" name="Google Shape;76;p8"/>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77" name="Google Shape;77;p8"/>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descr="https://cdn3.iconfinder.com/data/icons/picons-social/57/40-google-plus-128.png" id="78" name="Google Shape;78;p8"/>
          <p:cNvPicPr preferRelativeResize="0"/>
          <p:nvPr/>
        </p:nvPicPr>
        <p:blipFill rotWithShape="1">
          <a:blip r:embed="rId8">
            <a:alphaModFix/>
          </a:blip>
          <a:srcRect b="0" l="0" r="0" t="0"/>
          <a:stretch/>
        </p:blipFill>
        <p:spPr>
          <a:xfrm>
            <a:off x="8434816" y="5990953"/>
            <a:ext cx="203691" cy="203691"/>
          </a:xfrm>
          <a:prstGeom prst="rect">
            <a:avLst/>
          </a:prstGeom>
          <a:noFill/>
          <a:ln>
            <a:noFill/>
          </a:ln>
        </p:spPr>
      </p:pic>
      <p:pic>
        <p:nvPicPr>
          <p:cNvPr id="79" name="Google Shape;79;p8"/>
          <p:cNvPicPr preferRelativeResize="0"/>
          <p:nvPr/>
        </p:nvPicPr>
        <p:blipFill rotWithShape="1">
          <a:blip r:embed="rId9">
            <a:alphaModFix/>
          </a:blip>
          <a:srcRect b="0" l="0" r="0" t="0"/>
          <a:stretch/>
        </p:blipFill>
        <p:spPr>
          <a:xfrm>
            <a:off x="8554015" y="427557"/>
            <a:ext cx="1788939" cy="160896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ubTitle - Report">
  <p:cSld name="CCCM - SubTitle - Report">
    <p:spTree>
      <p:nvGrpSpPr>
        <p:cNvPr id="80" name="Shape 80"/>
        <p:cNvGrpSpPr/>
        <p:nvPr/>
      </p:nvGrpSpPr>
      <p:grpSpPr>
        <a:xfrm>
          <a:off x="0" y="0"/>
          <a:ext cx="0" cy="0"/>
          <a:chOff x="0" y="0"/>
          <a:chExt cx="0" cy="0"/>
        </a:xfrm>
      </p:grpSpPr>
      <p:sp>
        <p:nvSpPr>
          <p:cNvPr id="81" name="Google Shape;81;p9"/>
          <p:cNvSpPr/>
          <p:nvPr/>
        </p:nvSpPr>
        <p:spPr>
          <a:xfrm>
            <a:off x="1" y="1"/>
            <a:ext cx="6498033"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82" name="Google Shape;82;p9"/>
          <p:cNvSpPr txBox="1"/>
          <p:nvPr>
            <p:ph type="ctrTitle"/>
          </p:nvPr>
        </p:nvSpPr>
        <p:spPr>
          <a:xfrm>
            <a:off x="496738" y="2891937"/>
            <a:ext cx="5785272" cy="650312"/>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9"/>
          <p:cNvSpPr txBox="1"/>
          <p:nvPr>
            <p:ph idx="1" type="subTitle"/>
          </p:nvPr>
        </p:nvSpPr>
        <p:spPr>
          <a:xfrm>
            <a:off x="496738" y="3707829"/>
            <a:ext cx="578527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84" name="Google Shape;84;p9"/>
          <p:cNvCxnSpPr/>
          <p:nvPr/>
        </p:nvCxnSpPr>
        <p:spPr>
          <a:xfrm>
            <a:off x="593378" y="2843733"/>
            <a:ext cx="1608808" cy="0"/>
          </a:xfrm>
          <a:prstGeom prst="straightConnector1">
            <a:avLst/>
          </a:prstGeom>
          <a:noFill/>
          <a:ln cap="flat" cmpd="sng" w="9525">
            <a:solidFill>
              <a:schemeClr val="lt1"/>
            </a:solidFill>
            <a:prstDash val="solid"/>
            <a:round/>
            <a:headEnd len="sm" w="sm" type="none"/>
            <a:tailEnd len="sm" w="sm" type="none"/>
          </a:ln>
        </p:spPr>
      </p:cxnSp>
      <p:sp>
        <p:nvSpPr>
          <p:cNvPr id="85" name="Google Shape;85;p9"/>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86" name="Google Shape;86;p9"/>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7" name="Google Shape;87;p9"/>
          <p:cNvSpPr txBox="1"/>
          <p:nvPr>
            <p:ph idx="3" type="body"/>
          </p:nvPr>
        </p:nvSpPr>
        <p:spPr>
          <a:xfrm>
            <a:off x="6778899" y="6219489"/>
            <a:ext cx="3480866" cy="1080741"/>
          </a:xfrm>
          <a:prstGeom prst="rect">
            <a:avLst/>
          </a:prstGeom>
          <a:noFill/>
          <a:ln>
            <a:noFill/>
          </a:ln>
        </p:spPr>
        <p:txBody>
          <a:bodyPr anchorCtr="0" anchor="b" bIns="45700" lIns="91425" spcFirstLastPara="1" rIns="91425" wrap="square" tIns="45700">
            <a:noAutofit/>
          </a:bodyPr>
          <a:lstStyle>
            <a:lvl1pPr indent="-228600" lvl="0" marL="457200" algn="r">
              <a:spcBef>
                <a:spcPts val="1920"/>
              </a:spcBef>
              <a:spcAft>
                <a:spcPts val="0"/>
              </a:spcAft>
              <a:buClr>
                <a:schemeClr val="accent1"/>
              </a:buClr>
              <a:buSzPts val="9600"/>
              <a:buNone/>
              <a:defRPr b="0" sz="9600">
                <a:solidFill>
                  <a:schemeClr val="accent1"/>
                </a:solidFill>
              </a:defRPr>
            </a:lvl1pPr>
            <a:lvl2pPr indent="-228600" lvl="1" marL="914400" algn="just">
              <a:spcBef>
                <a:spcPts val="560"/>
              </a:spcBef>
              <a:spcAft>
                <a:spcPts val="0"/>
              </a:spcAft>
              <a:buClr>
                <a:schemeClr val="lt1"/>
              </a:buClr>
              <a:buSzPts val="2800"/>
              <a:buNone/>
              <a:defRPr>
                <a:solidFill>
                  <a:schemeClr val="lt1"/>
                </a:solidFill>
              </a:defRPr>
            </a:lvl2pPr>
            <a:lvl3pPr indent="-228600" lvl="2" marL="1371600" algn="just">
              <a:spcBef>
                <a:spcPts val="480"/>
              </a:spcBef>
              <a:spcAft>
                <a:spcPts val="0"/>
              </a:spcAft>
              <a:buClr>
                <a:schemeClr val="lt1"/>
              </a:buClr>
              <a:buSzPts val="2400"/>
              <a:buNone/>
              <a:defRPr>
                <a:solidFill>
                  <a:schemeClr val="lt1"/>
                </a:solidFill>
              </a:defRPr>
            </a:lvl3pPr>
            <a:lvl4pPr indent="-228600" lvl="3" marL="1828800" algn="just">
              <a:spcBef>
                <a:spcPts val="400"/>
              </a:spcBef>
              <a:spcAft>
                <a:spcPts val="0"/>
              </a:spcAft>
              <a:buClr>
                <a:schemeClr val="lt1"/>
              </a:buClr>
              <a:buSzPts val="2000"/>
              <a:buNone/>
              <a:defRPr>
                <a:solidFill>
                  <a:schemeClr val="lt1"/>
                </a:solidFill>
              </a:defRPr>
            </a:lvl4pPr>
            <a:lvl5pPr indent="-228600" lvl="4" marL="2286000" algn="just">
              <a:spcBef>
                <a:spcPts val="400"/>
              </a:spcBef>
              <a:spcAft>
                <a:spcPts val="0"/>
              </a:spcAft>
              <a:buClr>
                <a:schemeClr val="lt1"/>
              </a:buClr>
              <a:buSzPts val="2000"/>
              <a:buNone/>
              <a:defRPr>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Displaying CCCM letterhead A4.png" id="88" name="Google Shape;88;p9"/>
          <p:cNvPicPr preferRelativeResize="0"/>
          <p:nvPr/>
        </p:nvPicPr>
        <p:blipFill rotWithShape="1">
          <a:blip r:embed="rId2">
            <a:alphaModFix/>
          </a:blip>
          <a:srcRect b="0" l="0" r="0" t="0"/>
          <a:stretch/>
        </p:blipFill>
        <p:spPr>
          <a:xfrm>
            <a:off x="6714058" y="2411685"/>
            <a:ext cx="3545707" cy="6678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Subtitle - Presentation - Light" type="secHead">
  <p:cSld name="SECTION_HEADER">
    <p:spTree>
      <p:nvGrpSpPr>
        <p:cNvPr id="89" name="Shape 89"/>
        <p:cNvGrpSpPr/>
        <p:nvPr/>
      </p:nvGrpSpPr>
      <p:grpSpPr>
        <a:xfrm>
          <a:off x="0" y="0"/>
          <a:ext cx="0" cy="0"/>
          <a:chOff x="0" y="0"/>
          <a:chExt cx="0" cy="0"/>
        </a:xfrm>
      </p:grpSpPr>
      <p:sp>
        <p:nvSpPr>
          <p:cNvPr id="90" name="Google Shape;90;p10"/>
          <p:cNvSpPr txBox="1"/>
          <p:nvPr>
            <p:ph type="title"/>
          </p:nvPr>
        </p:nvSpPr>
        <p:spPr>
          <a:xfrm>
            <a:off x="844580" y="4006562"/>
            <a:ext cx="9847233" cy="1213436"/>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000"/>
              <a:buFont typeface="Trebuchet MS"/>
              <a:buNone/>
              <a:defRPr b="1" i="0" sz="40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0"/>
          <p:cNvSpPr txBox="1"/>
          <p:nvPr>
            <p:ph idx="1" type="body"/>
          </p:nvPr>
        </p:nvSpPr>
        <p:spPr>
          <a:xfrm>
            <a:off x="844580" y="2339677"/>
            <a:ext cx="9847233" cy="1653678"/>
          </a:xfrm>
          <a:prstGeom prst="rect">
            <a:avLst/>
          </a:prstGeom>
          <a:noFill/>
          <a:ln>
            <a:noFill/>
          </a:ln>
        </p:spPr>
        <p:txBody>
          <a:bodyPr anchorCtr="0" anchor="b" bIns="45700" lIns="91425" spcFirstLastPara="1" rIns="360000" wrap="square" tIns="45700">
            <a:noAutofit/>
          </a:bodyPr>
          <a:lstStyle>
            <a:lvl1pPr indent="-228600" lvl="0" marL="457200" algn="r">
              <a:spcBef>
                <a:spcPts val="480"/>
              </a:spcBef>
              <a:spcAft>
                <a:spcPts val="0"/>
              </a:spcAft>
              <a:buClr>
                <a:srgbClr val="7F7F7F"/>
              </a:buClr>
              <a:buSzPts val="2400"/>
              <a:buNone/>
              <a:defRPr sz="2400">
                <a:solidFill>
                  <a:srgbClr val="7F7F7F"/>
                </a:solidFill>
              </a:defRPr>
            </a:lvl1pPr>
            <a:lvl2pPr indent="-228600" lvl="1" marL="914400" algn="just">
              <a:spcBef>
                <a:spcPts val="360"/>
              </a:spcBef>
              <a:spcAft>
                <a:spcPts val="0"/>
              </a:spcAft>
              <a:buClr>
                <a:srgbClr val="888888"/>
              </a:buClr>
              <a:buSzPts val="1800"/>
              <a:buNone/>
              <a:defRPr sz="1800">
                <a:solidFill>
                  <a:srgbClr val="888888"/>
                </a:solidFill>
              </a:defRPr>
            </a:lvl2pPr>
            <a:lvl3pPr indent="-228600" lvl="2" marL="1371600" algn="just">
              <a:spcBef>
                <a:spcPts val="320"/>
              </a:spcBef>
              <a:spcAft>
                <a:spcPts val="0"/>
              </a:spcAft>
              <a:buClr>
                <a:srgbClr val="888888"/>
              </a:buClr>
              <a:buSzPts val="1600"/>
              <a:buNone/>
              <a:defRPr sz="1600">
                <a:solidFill>
                  <a:srgbClr val="888888"/>
                </a:solidFill>
              </a:defRPr>
            </a:lvl3pPr>
            <a:lvl4pPr indent="-228600" lvl="3" marL="1828800" algn="just">
              <a:spcBef>
                <a:spcPts val="280"/>
              </a:spcBef>
              <a:spcAft>
                <a:spcPts val="0"/>
              </a:spcAft>
              <a:buClr>
                <a:srgbClr val="888888"/>
              </a:buClr>
              <a:buSzPts val="1400"/>
              <a:buNone/>
              <a:defRPr sz="1400">
                <a:solidFill>
                  <a:srgbClr val="888888"/>
                </a:solidFill>
              </a:defRPr>
            </a:lvl4pPr>
            <a:lvl5pPr indent="-228600" lvl="4" marL="2286000" algn="just">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92" name="Google Shape;92;p10"/>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93" name="Google Shape;93;p10"/>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94" name="Google Shape;94;p10"/>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95" name="Google Shape;95;p10"/>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96" name="Google Shape;96;p10"/>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97" name="Google Shape;97;p10"/>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idx="1" type="body"/>
          </p:nvPr>
        </p:nvSpPr>
        <p:spPr>
          <a:xfrm>
            <a:off x="534591" y="1763925"/>
            <a:ext cx="9622632" cy="4989036"/>
          </a:xfrm>
          <a:prstGeom prst="rect">
            <a:avLst/>
          </a:prstGeom>
          <a:noFill/>
          <a:ln>
            <a:noFill/>
          </a:ln>
        </p:spPr>
        <p:txBody>
          <a:bodyPr anchorCtr="0" anchor="t" bIns="45700" lIns="91425" spcFirstLastPara="1" rIns="91425" wrap="square" tIns="45700">
            <a:noAutofit/>
          </a:bodyPr>
          <a:lstStyle>
            <a:lvl1pPr indent="-431800" lvl="0" marL="457200" marR="0" rtl="0" algn="just">
              <a:spcBef>
                <a:spcPts val="640"/>
              </a:spcBef>
              <a:spcAft>
                <a:spcPts val="0"/>
              </a:spcAft>
              <a:buClr>
                <a:schemeClr val="dk1"/>
              </a:buClr>
              <a:buSzPts val="3200"/>
              <a:buFont typeface="Arial"/>
              <a:buChar char="•"/>
              <a:defRPr b="0" i="0" sz="3200" u="none" cap="none" strike="noStrike">
                <a:solidFill>
                  <a:schemeClr val="dk1"/>
                </a:solidFill>
                <a:latin typeface="Trebuchet MS"/>
                <a:ea typeface="Trebuchet MS"/>
                <a:cs typeface="Trebuchet MS"/>
                <a:sym typeface="Trebuchet MS"/>
              </a:defRPr>
            </a:lvl1pPr>
            <a:lvl2pPr indent="-406400" lvl="1" marL="914400"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indent="-381000" lvl="2" marL="1371600"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indent="-355600" lvl="3" marL="18288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indent="-355600" lvl="4" marL="22860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 Id="rId4" Type="http://schemas.openxmlformats.org/officeDocument/2006/relationships/image" Target="../media/image31.png"/><Relationship Id="rId5" Type="http://schemas.openxmlformats.org/officeDocument/2006/relationships/image" Target="../media/image26.png"/><Relationship Id="rId6" Type="http://schemas.openxmlformats.org/officeDocument/2006/relationships/image" Target="../media/image35.png"/><Relationship Id="rId7" Type="http://schemas.openxmlformats.org/officeDocument/2006/relationships/image" Target="../media/image27.png"/><Relationship Id="rId8"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4.png"/><Relationship Id="rId4" Type="http://schemas.openxmlformats.org/officeDocument/2006/relationships/image" Target="../media/image38.jpg"/><Relationship Id="rId5" Type="http://schemas.openxmlformats.org/officeDocument/2006/relationships/image" Target="../media/image37.png"/><Relationship Id="rId6" Type="http://schemas.openxmlformats.org/officeDocument/2006/relationships/image" Target="../media/image43.png"/><Relationship Id="rId7" Type="http://schemas.openxmlformats.org/officeDocument/2006/relationships/image" Target="../media/image41.png"/><Relationship Id="rId8"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6.png"/><Relationship Id="rId4" Type="http://schemas.openxmlformats.org/officeDocument/2006/relationships/image" Target="../media/image40.png"/><Relationship Id="rId5" Type="http://schemas.openxmlformats.org/officeDocument/2006/relationships/image" Target="../media/image4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9.png"/><Relationship Id="rId4" Type="http://schemas.openxmlformats.org/officeDocument/2006/relationships/image" Target="../media/image53.png"/><Relationship Id="rId5" Type="http://schemas.openxmlformats.org/officeDocument/2006/relationships/image" Target="../media/image52.png"/><Relationship Id="rId6" Type="http://schemas.openxmlformats.org/officeDocument/2006/relationships/image" Target="../media/image5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20.png"/><Relationship Id="rId5"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1"/>
          <p:cNvSpPr txBox="1"/>
          <p:nvPr>
            <p:ph type="ctrTitle"/>
          </p:nvPr>
        </p:nvSpPr>
        <p:spPr>
          <a:xfrm>
            <a:off x="496738" y="3428812"/>
            <a:ext cx="7297440" cy="2008855"/>
          </a:xfrm>
          <a:prstGeom prst="rect">
            <a:avLst/>
          </a:prstGeom>
          <a:noFill/>
          <a:ln>
            <a:noFill/>
          </a:ln>
        </p:spPr>
        <p:txBody>
          <a:bodyPr anchorCtr="0" anchor="b" bIns="90000" lIns="90000" spcFirstLastPara="1" rIns="90000" wrap="square" tIns="90000">
            <a:noAutofit/>
          </a:bodyPr>
          <a:lstStyle/>
          <a:p>
            <a:pPr indent="0" lvl="0" marL="0" rtl="0" algn="l">
              <a:spcBef>
                <a:spcPts val="0"/>
              </a:spcBef>
              <a:spcAft>
                <a:spcPts val="0"/>
              </a:spcAft>
              <a:buClr>
                <a:schemeClr val="lt1"/>
              </a:buClr>
              <a:buSzPts val="3200"/>
              <a:buFont typeface="Calibri"/>
              <a:buNone/>
            </a:pPr>
            <a:r>
              <a:rPr lang="en-GB">
                <a:latin typeface="Calibri"/>
                <a:ea typeface="Calibri"/>
                <a:cs typeface="Calibri"/>
                <a:sym typeface="Calibri"/>
              </a:rPr>
              <a:t>Introduction à la formation</a:t>
            </a:r>
            <a:endParaRPr/>
          </a:p>
        </p:txBody>
      </p:sp>
      <p:sp>
        <p:nvSpPr>
          <p:cNvPr id="103" name="Google Shape;103;p11"/>
          <p:cNvSpPr txBox="1"/>
          <p:nvPr>
            <p:ph idx="1" type="subTitle"/>
          </p:nvPr>
        </p:nvSpPr>
        <p:spPr>
          <a:xfrm>
            <a:off x="496738" y="5511343"/>
            <a:ext cx="6217320" cy="71437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A5CFEC"/>
              </a:buClr>
              <a:buSzPts val="2400"/>
              <a:buNone/>
            </a:pPr>
            <a:r>
              <a:t/>
            </a:r>
            <a:endParaRPr sz="2400">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20"/>
          <p:cNvSpPr txBox="1"/>
          <p:nvPr>
            <p:ph idx="1" type="body"/>
          </p:nvPr>
        </p:nvSpPr>
        <p:spPr>
          <a:xfrm>
            <a:off x="520699" y="1422400"/>
            <a:ext cx="9650413" cy="3758877"/>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545456"/>
              </a:buClr>
              <a:buSzPts val="2800"/>
              <a:buNone/>
            </a:pPr>
            <a:r>
              <a:rPr lang="en-GB" sz="2800">
                <a:solidFill>
                  <a:srgbClr val="545456"/>
                </a:solidFill>
                <a:latin typeface="Calibri"/>
                <a:ea typeface="Calibri"/>
                <a:cs typeface="Calibri"/>
                <a:sym typeface="Calibri"/>
              </a:rPr>
              <a:t>Cet atelier vous aidera à comprendre et à résoudre un certain nombre de difficultés pratiques que vous rencontrerez en répondant aux besoins des populations déplacées dans des camps ou des installations similaires.</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p:txBody>
      </p:sp>
      <p:pic>
        <p:nvPicPr>
          <p:cNvPr id="175" name="Google Shape;175;p20"/>
          <p:cNvPicPr preferRelativeResize="0"/>
          <p:nvPr/>
        </p:nvPicPr>
        <p:blipFill rotWithShape="1">
          <a:blip r:embed="rId3">
            <a:alphaModFix/>
          </a:blip>
          <a:srcRect b="0" l="0" r="0" t="0"/>
          <a:stretch/>
        </p:blipFill>
        <p:spPr>
          <a:xfrm>
            <a:off x="0" y="0"/>
            <a:ext cx="11828807" cy="7572054"/>
          </a:xfrm>
          <a:prstGeom prst="rect">
            <a:avLst/>
          </a:prstGeom>
          <a:noFill/>
          <a:ln>
            <a:noFill/>
          </a:ln>
        </p:spPr>
      </p:pic>
      <p:sp>
        <p:nvSpPr>
          <p:cNvPr id="176" name="Google Shape;176;p20"/>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pic>
        <p:nvPicPr>
          <p:cNvPr id="182" name="Google Shape;182;p21"/>
          <p:cNvPicPr preferRelativeResize="0"/>
          <p:nvPr/>
        </p:nvPicPr>
        <p:blipFill rotWithShape="1">
          <a:blip r:embed="rId3">
            <a:alphaModFix/>
          </a:blip>
          <a:srcRect b="0" l="0" r="0" t="0"/>
          <a:stretch/>
        </p:blipFill>
        <p:spPr>
          <a:xfrm>
            <a:off x="0" y="0"/>
            <a:ext cx="11828807" cy="7572054"/>
          </a:xfrm>
          <a:prstGeom prst="rect">
            <a:avLst/>
          </a:prstGeom>
          <a:noFill/>
          <a:ln>
            <a:noFill/>
          </a:ln>
        </p:spPr>
      </p:pic>
      <p:sp>
        <p:nvSpPr>
          <p:cNvPr id="183" name="Google Shape;183;p21"/>
          <p:cNvSpPr txBox="1"/>
          <p:nvPr>
            <p:ph idx="1" type="body"/>
          </p:nvPr>
        </p:nvSpPr>
        <p:spPr>
          <a:xfrm>
            <a:off x="520699" y="1422400"/>
            <a:ext cx="9974429" cy="3758877"/>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800"/>
              <a:buNone/>
            </a:pPr>
            <a:r>
              <a:rPr lang="en-GB" sz="2800">
                <a:latin typeface="Calibri"/>
                <a:ea typeface="Calibri"/>
                <a:cs typeface="Calibri"/>
                <a:sym typeface="Calibri"/>
              </a:rPr>
              <a:t>Cet atelier vous aidera à comprendre et à résoudre un certain nombre de difficultés pratiques que vous rencontrerez en répondant aux besoins des populations déplacées dans des camps ou des installations similaires.</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184" name="Google Shape;184;p21"/>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pic>
        <p:nvPicPr>
          <p:cNvPr id="190" name="Google Shape;190;p22"/>
          <p:cNvPicPr preferRelativeResize="0"/>
          <p:nvPr/>
        </p:nvPicPr>
        <p:blipFill rotWithShape="1">
          <a:blip r:embed="rId3">
            <a:alphaModFix/>
          </a:blip>
          <a:srcRect b="0" l="0" r="0" t="0"/>
          <a:stretch/>
        </p:blipFill>
        <p:spPr>
          <a:xfrm>
            <a:off x="-1" y="-17063"/>
            <a:ext cx="10691813" cy="7576737"/>
          </a:xfrm>
          <a:prstGeom prst="rect">
            <a:avLst/>
          </a:prstGeom>
          <a:noFill/>
          <a:ln>
            <a:noFill/>
          </a:ln>
        </p:spPr>
      </p:pic>
      <p:sp>
        <p:nvSpPr>
          <p:cNvPr id="191" name="Google Shape;191;p22"/>
          <p:cNvSpPr/>
          <p:nvPr/>
        </p:nvSpPr>
        <p:spPr>
          <a:xfrm>
            <a:off x="255231" y="2420471"/>
            <a:ext cx="3219489" cy="4234483"/>
          </a:xfrm>
          <a:prstGeom prst="rect">
            <a:avLst/>
          </a:prstGeom>
          <a:solidFill>
            <a:schemeClr val="dk1">
              <a:alpha val="6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dk1"/>
              </a:solidFill>
              <a:latin typeface="Trebuchet MS"/>
              <a:ea typeface="Trebuchet MS"/>
              <a:cs typeface="Trebuchet MS"/>
              <a:sym typeface="Trebuchet MS"/>
            </a:endParaRPr>
          </a:p>
        </p:txBody>
      </p:sp>
      <p:sp>
        <p:nvSpPr>
          <p:cNvPr id="192" name="Google Shape;192;p22"/>
          <p:cNvSpPr txBox="1"/>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chemeClr val="accent1"/>
              </a:buClr>
              <a:buSzPts val="4000"/>
              <a:buFont typeface="Trebuchet MS"/>
              <a:buNone/>
            </a:pPr>
            <a:r>
              <a:t/>
            </a:r>
            <a:endParaRPr b="1" sz="4000">
              <a:solidFill>
                <a:srgbClr val="2A87C8"/>
              </a:solidFill>
              <a:latin typeface="Calibri"/>
              <a:ea typeface="Calibri"/>
              <a:cs typeface="Calibri"/>
              <a:sym typeface="Calibri"/>
            </a:endParaRPr>
          </a:p>
        </p:txBody>
      </p:sp>
      <p:sp>
        <p:nvSpPr>
          <p:cNvPr id="193" name="Google Shape;193;p2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Objectif de la formation CCCM  </a:t>
            </a:r>
            <a:endParaRPr/>
          </a:p>
        </p:txBody>
      </p:sp>
      <p:sp>
        <p:nvSpPr>
          <p:cNvPr id="194" name="Google Shape;194;p22"/>
          <p:cNvSpPr txBox="1"/>
          <p:nvPr>
            <p:ph idx="1" type="body"/>
          </p:nvPr>
        </p:nvSpPr>
        <p:spPr>
          <a:xfrm>
            <a:off x="438112" y="2709738"/>
            <a:ext cx="3122670" cy="440387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2800"/>
              <a:buNone/>
            </a:pPr>
            <a:r>
              <a:rPr lang="en-GB" sz="2600">
                <a:solidFill>
                  <a:schemeClr val="lt1"/>
                </a:solidFill>
                <a:latin typeface="Calibri"/>
                <a:ea typeface="Calibri"/>
                <a:cs typeface="Calibri"/>
                <a:sym typeface="Calibri"/>
              </a:rPr>
              <a:t>Développer les compétences des professionnels de CCCM pour contribuer à une intervention efficace dans les camps et améliorer les normes dans ce secteur</a:t>
            </a:r>
            <a:r>
              <a:rPr lang="en-GB" sz="2700">
                <a:solidFill>
                  <a:schemeClr val="lt1"/>
                </a:solidFill>
                <a:latin typeface="Calibri"/>
                <a:ea typeface="Calibri"/>
                <a:cs typeface="Calibri"/>
                <a:sym typeface="Calibri"/>
              </a:rPr>
              <a:t> </a:t>
            </a:r>
            <a:endParaRPr sz="3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Google Shape;200;p2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Objectifs de la formation CCCM  </a:t>
            </a:r>
            <a:endParaRPr/>
          </a:p>
        </p:txBody>
      </p:sp>
      <p:sp>
        <p:nvSpPr>
          <p:cNvPr id="201" name="Google Shape;201;p2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323850" lvl="0" marL="342900" rtl="0" algn="l">
              <a:spcBef>
                <a:spcPts val="0"/>
              </a:spcBef>
              <a:spcAft>
                <a:spcPts val="0"/>
              </a:spcAft>
              <a:buClr>
                <a:srgbClr val="545456"/>
              </a:buClr>
              <a:buSzPts val="2500"/>
              <a:buChar char="•"/>
            </a:pPr>
            <a:r>
              <a:rPr lang="en-GB" sz="2500">
                <a:solidFill>
                  <a:srgbClr val="545456"/>
                </a:solidFill>
                <a:latin typeface="Calibri"/>
                <a:ea typeface="Calibri"/>
                <a:cs typeface="Calibri"/>
                <a:sym typeface="Calibri"/>
              </a:rPr>
              <a:t>Définir la gestion des camps en relation avec les normes, les principes et les approches en matière de protection et d'assistance internationale</a:t>
            </a:r>
            <a:endParaRPr sz="2900"/>
          </a:p>
          <a:p>
            <a:pPr indent="-323850" lvl="0" marL="3429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Identifier comment intégrer des problématiques transversales, y compris la violence sexiste, dans une intervention en camp/centre collectif</a:t>
            </a:r>
            <a:endParaRPr sz="2900"/>
          </a:p>
          <a:p>
            <a:pPr indent="-323850" lvl="0" marL="3429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Identifier les rôles et les responsabilités de l'Agence de gestion de camps, de l'Agence de coordination de cams et des Autorités des camps à tous les stades du cycle de vie des camps.</a:t>
            </a:r>
            <a:endParaRPr sz="2900"/>
          </a:p>
          <a:p>
            <a:pPr indent="-323850" lvl="0" marL="3429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Apprendre à utiliser les outils de CCCM en lien avec les domaines clés de CCCM</a:t>
            </a:r>
            <a:endParaRPr sz="2900"/>
          </a:p>
          <a:p>
            <a:pPr indent="-323850" lvl="0" marL="3429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Identifier les activités de CCCM dans chaque phase du cycle de vie des camps et le lien qu'elles entretiennent avec la recherche de solutions durables</a:t>
            </a:r>
            <a:endParaRPr sz="2900"/>
          </a:p>
          <a:p>
            <a:pPr indent="-139700" lvl="0" marL="342900" rtl="0" algn="l">
              <a:spcBef>
                <a:spcPts val="640"/>
              </a:spcBef>
              <a:spcAft>
                <a:spcPts val="0"/>
              </a:spcAft>
              <a:buClr>
                <a:schemeClr val="dk1"/>
              </a:buClr>
              <a:buSzPts val="3200"/>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Google Shape;207;p24"/>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La gestion des camps</a:t>
            </a:r>
            <a:endParaRPr/>
          </a:p>
        </p:txBody>
      </p:sp>
      <p:sp>
        <p:nvSpPr>
          <p:cNvPr id="208" name="Google Shape;208;p24"/>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545456"/>
              </a:buClr>
              <a:buSzPts val="2800"/>
              <a:buChar char="•"/>
            </a:pPr>
            <a:r>
              <a:rPr lang="en-GB" sz="2800">
                <a:solidFill>
                  <a:srgbClr val="545456"/>
                </a:solidFill>
                <a:latin typeface="Calibri"/>
                <a:ea typeface="Calibri"/>
                <a:cs typeface="Calibri"/>
                <a:sym typeface="Calibri"/>
              </a:rPr>
              <a:t>Terminologie clé </a:t>
            </a:r>
            <a:endParaRPr/>
          </a:p>
          <a:p>
            <a:pPr indent="-342900" lvl="0" marL="342900" rtl="0" algn="l">
              <a:spcBef>
                <a:spcPts val="640"/>
              </a:spcBef>
              <a:spcAft>
                <a:spcPts val="0"/>
              </a:spcAft>
              <a:buClr>
                <a:srgbClr val="545456"/>
              </a:buClr>
              <a:buSzPts val="2800"/>
              <a:buChar char="•"/>
            </a:pPr>
            <a:r>
              <a:rPr b="1" lang="en-GB" sz="2800">
                <a:solidFill>
                  <a:srgbClr val="545456"/>
                </a:solidFill>
                <a:latin typeface="Calibri"/>
                <a:ea typeface="Calibri"/>
                <a:cs typeface="Calibri"/>
                <a:sym typeface="Calibri"/>
              </a:rPr>
              <a:t>Camps : </a:t>
            </a:r>
            <a:r>
              <a:rPr lang="en-GB" sz="2800">
                <a:solidFill>
                  <a:srgbClr val="545456"/>
                </a:solidFill>
                <a:latin typeface="Calibri"/>
                <a:ea typeface="Calibri"/>
                <a:cs typeface="Calibri"/>
                <a:sym typeface="Calibri"/>
              </a:rPr>
              <a:t>ce terme peut s'appliquer à divers types de camps et d'installations similaires, y compris les camps planifiés, les camps spontanés, les centres collectifs, les centres d'accueil et de transit et les centres d'évacuation.</a:t>
            </a:r>
            <a:r>
              <a:rPr lang="en-GB"/>
              <a:t>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25"/>
          <p:cNvSpPr txBox="1"/>
          <p:nvPr>
            <p:ph idx="1" type="body"/>
          </p:nvPr>
        </p:nvSpPr>
        <p:spPr>
          <a:xfrm>
            <a:off x="479404" y="1138659"/>
            <a:ext cx="9793759" cy="5476908"/>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545456"/>
              </a:buClr>
              <a:buSzPts val="2400"/>
              <a:buNone/>
            </a:pPr>
            <a:r>
              <a:rPr lang="en-GB" sz="2400">
                <a:solidFill>
                  <a:srgbClr val="545456"/>
                </a:solidFill>
                <a:latin typeface="Calibri"/>
                <a:ea typeface="Calibri"/>
                <a:cs typeface="Calibri"/>
                <a:sym typeface="Calibri"/>
              </a:rPr>
              <a:t>La coordination et la gestion de camps (CCCM en anglais) a pour tâche d'améliorer les conditions de vie durant les déplacements de populations, d'assurer l'assistance et la protection aux déplacés internes dans les sites de déplacement, ainsi que de rechercher des solutions durables pour mettre fin aux déplacements temporaires, en procédant à une fermeture organisée et à une suppression progressive des sites de déplacement. </a:t>
            </a:r>
            <a:endParaRPr/>
          </a:p>
          <a:p>
            <a:pPr indent="0" lvl="0" marL="0" rtl="0" algn="l">
              <a:spcBef>
                <a:spcPts val="480"/>
              </a:spcBef>
              <a:spcAft>
                <a:spcPts val="0"/>
              </a:spcAft>
              <a:buClr>
                <a:schemeClr val="dk1"/>
              </a:buClr>
              <a:buSzPts val="2400"/>
              <a:buNone/>
            </a:pPr>
            <a:r>
              <a:t/>
            </a:r>
            <a:endParaRPr sz="2400">
              <a:solidFill>
                <a:srgbClr val="545456"/>
              </a:solidFill>
              <a:latin typeface="Calibri"/>
              <a:ea typeface="Calibri"/>
              <a:cs typeface="Calibri"/>
              <a:sym typeface="Calibri"/>
            </a:endParaRPr>
          </a:p>
          <a:p>
            <a:pPr indent="0" lvl="0" marL="0" rtl="0" algn="l">
              <a:spcBef>
                <a:spcPts val="480"/>
              </a:spcBef>
              <a:spcAft>
                <a:spcPts val="0"/>
              </a:spcAft>
              <a:buClr>
                <a:srgbClr val="545456"/>
              </a:buClr>
              <a:buSzPts val="2400"/>
              <a:buNone/>
            </a:pPr>
            <a:r>
              <a:rPr lang="en-GB" sz="2400">
                <a:solidFill>
                  <a:srgbClr val="545456"/>
                </a:solidFill>
                <a:latin typeface="Calibri"/>
                <a:ea typeface="Calibri"/>
                <a:cs typeface="Calibri"/>
                <a:sym typeface="Calibri"/>
              </a:rPr>
              <a:t>L'installation et la gestion d'un site de déplacement affectent la qualité de vie et la capacité des résidents à se remettre d'une catastrophe.</a:t>
            </a:r>
            <a:endParaRPr/>
          </a:p>
          <a:p>
            <a:pPr indent="0" lvl="0" marL="0" rtl="0" algn="l">
              <a:spcBef>
                <a:spcPts val="480"/>
              </a:spcBef>
              <a:spcAft>
                <a:spcPts val="0"/>
              </a:spcAft>
              <a:buClr>
                <a:schemeClr val="dk1"/>
              </a:buClr>
              <a:buSzPts val="2400"/>
              <a:buNone/>
            </a:pPr>
            <a:r>
              <a:t/>
            </a:r>
            <a:endParaRPr sz="2400">
              <a:latin typeface="Calibri"/>
              <a:ea typeface="Calibri"/>
              <a:cs typeface="Calibri"/>
              <a:sym typeface="Calibri"/>
            </a:endParaRPr>
          </a:p>
        </p:txBody>
      </p:sp>
      <p:pic>
        <p:nvPicPr>
          <p:cNvPr id="215" name="Google Shape;215;p25"/>
          <p:cNvPicPr preferRelativeResize="0"/>
          <p:nvPr/>
        </p:nvPicPr>
        <p:blipFill rotWithShape="1">
          <a:blip r:embed="rId3">
            <a:alphaModFix/>
          </a:blip>
          <a:srcRect b="0" l="0" r="0" t="0"/>
          <a:stretch/>
        </p:blipFill>
        <p:spPr>
          <a:xfrm>
            <a:off x="0" y="0"/>
            <a:ext cx="11342282" cy="7559675"/>
          </a:xfrm>
          <a:prstGeom prst="rect">
            <a:avLst/>
          </a:prstGeom>
          <a:noFill/>
          <a:ln>
            <a:noFill/>
          </a:ln>
        </p:spPr>
      </p:pic>
      <p:sp>
        <p:nvSpPr>
          <p:cNvPr id="216" name="Google Shape;216;p2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pic>
        <p:nvPicPr>
          <p:cNvPr id="222" name="Google Shape;222;p26"/>
          <p:cNvPicPr preferRelativeResize="0"/>
          <p:nvPr/>
        </p:nvPicPr>
        <p:blipFill rotWithShape="1">
          <a:blip r:embed="rId3">
            <a:alphaModFix/>
          </a:blip>
          <a:srcRect b="0" l="0" r="0" t="0"/>
          <a:stretch/>
        </p:blipFill>
        <p:spPr>
          <a:xfrm>
            <a:off x="0" y="0"/>
            <a:ext cx="11342282" cy="7559675"/>
          </a:xfrm>
          <a:prstGeom prst="rect">
            <a:avLst/>
          </a:prstGeom>
          <a:noFill/>
          <a:ln>
            <a:noFill/>
          </a:ln>
        </p:spPr>
      </p:pic>
      <p:sp>
        <p:nvSpPr>
          <p:cNvPr id="223" name="Google Shape;223;p26"/>
          <p:cNvSpPr txBox="1"/>
          <p:nvPr>
            <p:ph idx="1" type="body"/>
          </p:nvPr>
        </p:nvSpPr>
        <p:spPr>
          <a:xfrm>
            <a:off x="561291" y="2219714"/>
            <a:ext cx="9793759" cy="4360069"/>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800"/>
              <a:buNone/>
            </a:pPr>
            <a:r>
              <a:rPr lang="en-GB" sz="2800">
                <a:latin typeface="Calibri"/>
                <a:ea typeface="Calibri"/>
                <a:cs typeface="Calibri"/>
                <a:sym typeface="Calibri"/>
              </a:rPr>
              <a:t>La coordination et la gestion de camps (CCCM en anglais) a pour tâche d'améliorer les conditions de vie durant les déplacements de populations, d'assurer l'assistance et la protection aux déplacés internes dans les sites de déplacement, ainsi que de rechercher des solutions durables pour mettre fin aux déplacements temporaires, en procédant à une fermeture organisée et à une suppression progressive des sites de déplacement. </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l">
              <a:spcBef>
                <a:spcPts val="560"/>
              </a:spcBef>
              <a:spcAft>
                <a:spcPts val="0"/>
              </a:spcAft>
              <a:buClr>
                <a:schemeClr val="dk1"/>
              </a:buClr>
              <a:buSzPts val="2800"/>
              <a:buNone/>
            </a:pPr>
            <a:r>
              <a:rPr lang="en-GB" sz="2800">
                <a:latin typeface="Calibri"/>
                <a:ea typeface="Calibri"/>
                <a:cs typeface="Calibri"/>
                <a:sym typeface="Calibri"/>
              </a:rPr>
              <a:t>L'installation et la gestion d'un site de déplacement affectent la qualité de vie et la capacité des résidents à se remettre d'une catastrophe.</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224" name="Google Shape;224;p26"/>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27"/>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Calendrier de l'atelier</a:t>
            </a:r>
            <a:endParaRPr/>
          </a:p>
        </p:txBody>
      </p:sp>
      <p:sp>
        <p:nvSpPr>
          <p:cNvPr id="231" name="Google Shape;231;p27"/>
          <p:cNvSpPr txBox="1"/>
          <p:nvPr>
            <p:ph idx="4294967295" type="body"/>
          </p:nvPr>
        </p:nvSpPr>
        <p:spPr>
          <a:xfrm>
            <a:off x="682440" y="2499847"/>
            <a:ext cx="2361009"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Titre de la session </a:t>
            </a:r>
            <a:endParaRPr/>
          </a:p>
        </p:txBody>
      </p:sp>
      <p:sp>
        <p:nvSpPr>
          <p:cNvPr id="232" name="Google Shape;232;p27"/>
          <p:cNvSpPr/>
          <p:nvPr/>
        </p:nvSpPr>
        <p:spPr>
          <a:xfrm>
            <a:off x="9467486" y="4080930"/>
            <a:ext cx="610262" cy="610421"/>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33" name="Google Shape;233;p27"/>
          <p:cNvSpPr/>
          <p:nvPr/>
        </p:nvSpPr>
        <p:spPr>
          <a:xfrm>
            <a:off x="7582458" y="3082815"/>
            <a:ext cx="610262" cy="610421"/>
          </a:xfrm>
          <a:prstGeom prst="roundRect">
            <a:avLst>
              <a:gd fmla="val 0" name="adj"/>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34" name="Google Shape;234;p27"/>
          <p:cNvSpPr/>
          <p:nvPr/>
        </p:nvSpPr>
        <p:spPr>
          <a:xfrm>
            <a:off x="5876348" y="4080533"/>
            <a:ext cx="610262" cy="610421"/>
          </a:xfrm>
          <a:prstGeom prst="roundRect">
            <a:avLst>
              <a:gd fmla="val 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35" name="Google Shape;235;p27"/>
          <p:cNvSpPr/>
          <p:nvPr/>
        </p:nvSpPr>
        <p:spPr>
          <a:xfrm>
            <a:off x="4194065" y="3082815"/>
            <a:ext cx="610262" cy="610421"/>
          </a:xfrm>
          <a:prstGeom prst="roundRect">
            <a:avLst>
              <a:gd fmla="val 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36" name="Google Shape;236;p27"/>
          <p:cNvSpPr/>
          <p:nvPr/>
        </p:nvSpPr>
        <p:spPr>
          <a:xfrm>
            <a:off x="2464651" y="4080930"/>
            <a:ext cx="610262" cy="610421"/>
          </a:xfrm>
          <a:prstGeom prst="roundRect">
            <a:avLst>
              <a:gd fmla="val 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grpSp>
        <p:nvGrpSpPr>
          <p:cNvPr id="237" name="Google Shape;237;p27"/>
          <p:cNvGrpSpPr/>
          <p:nvPr/>
        </p:nvGrpSpPr>
        <p:grpSpPr>
          <a:xfrm>
            <a:off x="1" y="3821981"/>
            <a:ext cx="10665222" cy="121278"/>
            <a:chOff x="0" y="3821981"/>
            <a:chExt cx="12188825" cy="90058"/>
          </a:xfrm>
        </p:grpSpPr>
        <p:sp>
          <p:nvSpPr>
            <p:cNvPr id="238" name="Google Shape;238;p27"/>
            <p:cNvSpPr/>
            <p:nvPr/>
          </p:nvSpPr>
          <p:spPr>
            <a:xfrm>
              <a:off x="9926423" y="3821982"/>
              <a:ext cx="2262402" cy="90055"/>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39" name="Google Shape;239;p27"/>
            <p:cNvSpPr/>
            <p:nvPr/>
          </p:nvSpPr>
          <p:spPr>
            <a:xfrm>
              <a:off x="7997823" y="3821982"/>
              <a:ext cx="1957600" cy="90056"/>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40" name="Google Shape;240;p27"/>
            <p:cNvSpPr/>
            <p:nvPr/>
          </p:nvSpPr>
          <p:spPr>
            <a:xfrm>
              <a:off x="6040224" y="3821981"/>
              <a:ext cx="1957599" cy="90056"/>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41" name="Google Shape;241;p27"/>
            <p:cNvSpPr/>
            <p:nvPr/>
          </p:nvSpPr>
          <p:spPr>
            <a:xfrm>
              <a:off x="4111623" y="3821982"/>
              <a:ext cx="1957600" cy="9005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42" name="Google Shape;242;p27"/>
            <p:cNvSpPr/>
            <p:nvPr/>
          </p:nvSpPr>
          <p:spPr>
            <a:xfrm>
              <a:off x="2154023" y="3821982"/>
              <a:ext cx="1957600" cy="9005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43" name="Google Shape;243;p27"/>
            <p:cNvSpPr/>
            <p:nvPr/>
          </p:nvSpPr>
          <p:spPr>
            <a:xfrm>
              <a:off x="0" y="3821983"/>
              <a:ext cx="2184610" cy="9005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grpSp>
      <p:sp>
        <p:nvSpPr>
          <p:cNvPr id="244" name="Google Shape;244;p27"/>
          <p:cNvSpPr/>
          <p:nvPr/>
        </p:nvSpPr>
        <p:spPr>
          <a:xfrm>
            <a:off x="787175" y="3082815"/>
            <a:ext cx="610261" cy="610421"/>
          </a:xfrm>
          <a:prstGeom prst="roundRect">
            <a:avLst>
              <a:gd fmla="val 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Trebuchet MS"/>
              <a:ea typeface="Trebuchet MS"/>
              <a:cs typeface="Trebuchet MS"/>
              <a:sym typeface="Trebuchet MS"/>
            </a:endParaRPr>
          </a:p>
        </p:txBody>
      </p:sp>
      <p:sp>
        <p:nvSpPr>
          <p:cNvPr id="245" name="Google Shape;245;p27"/>
          <p:cNvSpPr txBox="1"/>
          <p:nvPr>
            <p:ph idx="4294967295" type="body"/>
          </p:nvPr>
        </p:nvSpPr>
        <p:spPr>
          <a:xfrm>
            <a:off x="682440" y="1923783"/>
            <a:ext cx="1686407"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1</a:t>
            </a:r>
            <a:endParaRPr/>
          </a:p>
        </p:txBody>
      </p:sp>
      <p:sp>
        <p:nvSpPr>
          <p:cNvPr id="246" name="Google Shape;246;p27"/>
          <p:cNvSpPr txBox="1"/>
          <p:nvPr>
            <p:ph idx="4294967295" type="body"/>
          </p:nvPr>
        </p:nvSpPr>
        <p:spPr>
          <a:xfrm>
            <a:off x="4131004" y="2499847"/>
            <a:ext cx="2361009"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Titre de la session</a:t>
            </a:r>
            <a:endParaRPr/>
          </a:p>
        </p:txBody>
      </p:sp>
      <p:sp>
        <p:nvSpPr>
          <p:cNvPr id="247" name="Google Shape;247;p27"/>
          <p:cNvSpPr txBox="1"/>
          <p:nvPr>
            <p:ph idx="4294967295" type="body"/>
          </p:nvPr>
        </p:nvSpPr>
        <p:spPr>
          <a:xfrm>
            <a:off x="4131004" y="1923783"/>
            <a:ext cx="1686407"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3</a:t>
            </a:r>
            <a:endParaRPr/>
          </a:p>
        </p:txBody>
      </p:sp>
      <p:sp>
        <p:nvSpPr>
          <p:cNvPr id="248" name="Google Shape;248;p27"/>
          <p:cNvSpPr txBox="1"/>
          <p:nvPr>
            <p:ph idx="4294967295" type="body"/>
          </p:nvPr>
        </p:nvSpPr>
        <p:spPr>
          <a:xfrm>
            <a:off x="7519397" y="2499847"/>
            <a:ext cx="2361009"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Titre de la session</a:t>
            </a:r>
            <a:endParaRPr/>
          </a:p>
        </p:txBody>
      </p:sp>
      <p:sp>
        <p:nvSpPr>
          <p:cNvPr id="249" name="Google Shape;249;p27"/>
          <p:cNvSpPr txBox="1"/>
          <p:nvPr>
            <p:ph idx="4294967295" type="body"/>
          </p:nvPr>
        </p:nvSpPr>
        <p:spPr>
          <a:xfrm>
            <a:off x="7519397" y="1923783"/>
            <a:ext cx="1686407" cy="27187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5</a:t>
            </a:r>
            <a:endParaRPr/>
          </a:p>
        </p:txBody>
      </p:sp>
      <p:sp>
        <p:nvSpPr>
          <p:cNvPr id="250" name="Google Shape;250;p27"/>
          <p:cNvSpPr txBox="1"/>
          <p:nvPr>
            <p:ph idx="4294967295" type="body"/>
          </p:nvPr>
        </p:nvSpPr>
        <p:spPr>
          <a:xfrm>
            <a:off x="780143" y="5436021"/>
            <a:ext cx="2361009"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Session</a:t>
            </a:r>
            <a:r>
              <a:rPr b="1" lang="en-GB" sz="1100">
                <a:solidFill>
                  <a:srgbClr val="545456"/>
                </a:solidFill>
                <a:latin typeface="Calibri"/>
                <a:ea typeface="Calibri"/>
                <a:cs typeface="Calibri"/>
                <a:sym typeface="Calibri"/>
              </a:rPr>
              <a:t> </a:t>
            </a:r>
            <a:r>
              <a:rPr b="1" lang="en-GB" sz="2800">
                <a:solidFill>
                  <a:srgbClr val="545456"/>
                </a:solidFill>
                <a:latin typeface="Calibri"/>
                <a:ea typeface="Calibri"/>
                <a:cs typeface="Calibri"/>
                <a:sym typeface="Calibri"/>
              </a:rPr>
              <a:t>titre</a:t>
            </a:r>
            <a:r>
              <a:rPr lang="en-GB" sz="3200">
                <a:solidFill>
                  <a:schemeClr val="dk1"/>
                </a:solidFill>
                <a:latin typeface="Trebuchet MS"/>
                <a:ea typeface="Trebuchet MS"/>
                <a:cs typeface="Trebuchet MS"/>
                <a:sym typeface="Trebuchet MS"/>
              </a:rPr>
              <a:t> </a:t>
            </a:r>
            <a:endParaRPr b="1" sz="1100">
              <a:solidFill>
                <a:srgbClr val="545456"/>
              </a:solidFill>
              <a:latin typeface="Calibri"/>
              <a:ea typeface="Calibri"/>
              <a:cs typeface="Calibri"/>
              <a:sym typeface="Calibri"/>
            </a:endParaRPr>
          </a:p>
        </p:txBody>
      </p:sp>
      <p:sp>
        <p:nvSpPr>
          <p:cNvPr id="251" name="Google Shape;251;p27"/>
          <p:cNvSpPr txBox="1"/>
          <p:nvPr>
            <p:ph idx="4294967295" type="body"/>
          </p:nvPr>
        </p:nvSpPr>
        <p:spPr>
          <a:xfrm>
            <a:off x="1454745" y="4828625"/>
            <a:ext cx="1686407"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2</a:t>
            </a:r>
            <a:endParaRPr/>
          </a:p>
        </p:txBody>
      </p:sp>
      <p:sp>
        <p:nvSpPr>
          <p:cNvPr id="252" name="Google Shape;252;p27"/>
          <p:cNvSpPr txBox="1"/>
          <p:nvPr>
            <p:ph idx="4294967295" type="body"/>
          </p:nvPr>
        </p:nvSpPr>
        <p:spPr>
          <a:xfrm>
            <a:off x="4191840" y="5364013"/>
            <a:ext cx="2361009"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Titre de la session</a:t>
            </a:r>
            <a:endParaRPr/>
          </a:p>
        </p:txBody>
      </p:sp>
      <p:sp>
        <p:nvSpPr>
          <p:cNvPr id="253" name="Google Shape;253;p27"/>
          <p:cNvSpPr txBox="1"/>
          <p:nvPr>
            <p:ph idx="4294967295" type="body"/>
          </p:nvPr>
        </p:nvSpPr>
        <p:spPr>
          <a:xfrm>
            <a:off x="4866442" y="4828625"/>
            <a:ext cx="1686407"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4</a:t>
            </a:r>
            <a:endParaRPr/>
          </a:p>
        </p:txBody>
      </p:sp>
      <p:sp>
        <p:nvSpPr>
          <p:cNvPr id="254" name="Google Shape;254;p27"/>
          <p:cNvSpPr txBox="1"/>
          <p:nvPr>
            <p:ph idx="4294967295" type="body"/>
          </p:nvPr>
        </p:nvSpPr>
        <p:spPr>
          <a:xfrm>
            <a:off x="7782977" y="5364013"/>
            <a:ext cx="2361009"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2800"/>
              <a:buNone/>
            </a:pPr>
            <a:r>
              <a:rPr b="1" lang="en-GB" sz="2800">
                <a:solidFill>
                  <a:srgbClr val="545456"/>
                </a:solidFill>
                <a:latin typeface="Calibri"/>
                <a:ea typeface="Calibri"/>
                <a:cs typeface="Calibri"/>
                <a:sym typeface="Calibri"/>
              </a:rPr>
              <a:t>Titre de la session</a:t>
            </a:r>
            <a:endParaRPr/>
          </a:p>
        </p:txBody>
      </p:sp>
      <p:sp>
        <p:nvSpPr>
          <p:cNvPr id="255" name="Google Shape;255;p27"/>
          <p:cNvSpPr txBox="1"/>
          <p:nvPr>
            <p:ph idx="4294967295" type="body"/>
          </p:nvPr>
        </p:nvSpPr>
        <p:spPr>
          <a:xfrm>
            <a:off x="8457579" y="4828625"/>
            <a:ext cx="1686407" cy="271878"/>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Clr>
                <a:srgbClr val="545456"/>
              </a:buClr>
              <a:buSzPts val="3600"/>
              <a:buNone/>
            </a:pPr>
            <a:r>
              <a:rPr b="1" lang="en-GB" sz="3600">
                <a:solidFill>
                  <a:srgbClr val="545456"/>
                </a:solidFill>
                <a:latin typeface="Calibri"/>
                <a:ea typeface="Calibri"/>
                <a:cs typeface="Calibri"/>
                <a:sym typeface="Calibri"/>
              </a:rPr>
              <a:t>Jour 6</a:t>
            </a:r>
            <a:endParaRPr/>
          </a:p>
        </p:txBody>
      </p:sp>
      <p:pic>
        <p:nvPicPr>
          <p:cNvPr id="256" name="Google Shape;256;p27"/>
          <p:cNvPicPr preferRelativeResize="0"/>
          <p:nvPr/>
        </p:nvPicPr>
        <p:blipFill rotWithShape="1">
          <a:blip r:embed="rId3">
            <a:alphaModFix/>
          </a:blip>
          <a:srcRect b="0" l="0" r="0" t="0"/>
          <a:stretch/>
        </p:blipFill>
        <p:spPr>
          <a:xfrm>
            <a:off x="7674171" y="3188899"/>
            <a:ext cx="426835" cy="426835"/>
          </a:xfrm>
          <a:prstGeom prst="rect">
            <a:avLst/>
          </a:prstGeom>
          <a:noFill/>
          <a:ln>
            <a:noFill/>
          </a:ln>
        </p:spPr>
      </p:pic>
      <p:pic>
        <p:nvPicPr>
          <p:cNvPr id="257" name="Google Shape;257;p27"/>
          <p:cNvPicPr preferRelativeResize="0"/>
          <p:nvPr/>
        </p:nvPicPr>
        <p:blipFill rotWithShape="1">
          <a:blip r:embed="rId4">
            <a:alphaModFix/>
          </a:blip>
          <a:srcRect b="0" l="0" r="0" t="0"/>
          <a:stretch/>
        </p:blipFill>
        <p:spPr>
          <a:xfrm>
            <a:off x="4285778" y="3179360"/>
            <a:ext cx="426835" cy="426835"/>
          </a:xfrm>
          <a:prstGeom prst="rect">
            <a:avLst/>
          </a:prstGeom>
          <a:noFill/>
          <a:ln>
            <a:noFill/>
          </a:ln>
        </p:spPr>
      </p:pic>
      <p:pic>
        <p:nvPicPr>
          <p:cNvPr id="258" name="Google Shape;258;p27"/>
          <p:cNvPicPr preferRelativeResize="0"/>
          <p:nvPr/>
        </p:nvPicPr>
        <p:blipFill rotWithShape="1">
          <a:blip r:embed="rId5">
            <a:alphaModFix/>
          </a:blip>
          <a:srcRect b="0" l="0" r="0" t="0"/>
          <a:stretch/>
        </p:blipFill>
        <p:spPr>
          <a:xfrm>
            <a:off x="878887" y="3185290"/>
            <a:ext cx="426835" cy="426835"/>
          </a:xfrm>
          <a:prstGeom prst="rect">
            <a:avLst/>
          </a:prstGeom>
          <a:noFill/>
          <a:ln>
            <a:noFill/>
          </a:ln>
        </p:spPr>
      </p:pic>
      <p:pic>
        <p:nvPicPr>
          <p:cNvPr id="259" name="Google Shape;259;p27"/>
          <p:cNvPicPr preferRelativeResize="0"/>
          <p:nvPr/>
        </p:nvPicPr>
        <p:blipFill rotWithShape="1">
          <a:blip r:embed="rId6">
            <a:alphaModFix/>
          </a:blip>
          <a:srcRect b="0" l="0" r="0" t="0"/>
          <a:stretch/>
        </p:blipFill>
        <p:spPr>
          <a:xfrm>
            <a:off x="2556364" y="4180444"/>
            <a:ext cx="426835" cy="426835"/>
          </a:xfrm>
          <a:prstGeom prst="rect">
            <a:avLst/>
          </a:prstGeom>
          <a:noFill/>
          <a:ln>
            <a:noFill/>
          </a:ln>
        </p:spPr>
      </p:pic>
      <p:pic>
        <p:nvPicPr>
          <p:cNvPr id="260" name="Google Shape;260;p27"/>
          <p:cNvPicPr preferRelativeResize="0"/>
          <p:nvPr/>
        </p:nvPicPr>
        <p:blipFill rotWithShape="1">
          <a:blip r:embed="rId7">
            <a:alphaModFix/>
          </a:blip>
          <a:srcRect b="0" l="0" r="0" t="0"/>
          <a:stretch/>
        </p:blipFill>
        <p:spPr>
          <a:xfrm>
            <a:off x="9545161" y="4179504"/>
            <a:ext cx="426835" cy="426835"/>
          </a:xfrm>
          <a:prstGeom prst="rect">
            <a:avLst/>
          </a:prstGeom>
          <a:noFill/>
          <a:ln>
            <a:noFill/>
          </a:ln>
        </p:spPr>
      </p:pic>
      <p:pic>
        <p:nvPicPr>
          <p:cNvPr id="261" name="Google Shape;261;p27"/>
          <p:cNvPicPr preferRelativeResize="0"/>
          <p:nvPr/>
        </p:nvPicPr>
        <p:blipFill rotWithShape="1">
          <a:blip r:embed="rId8">
            <a:alphaModFix/>
          </a:blip>
          <a:srcRect b="0" l="0" r="0" t="0"/>
          <a:stretch/>
        </p:blipFill>
        <p:spPr>
          <a:xfrm>
            <a:off x="5964075" y="4190558"/>
            <a:ext cx="426835" cy="426835"/>
          </a:xfrm>
          <a:prstGeom prst="rect">
            <a:avLst/>
          </a:prstGeom>
          <a:noFill/>
          <a:ln>
            <a:noFill/>
          </a:ln>
        </p:spPr>
      </p:pic>
      <p:sp>
        <p:nvSpPr>
          <p:cNvPr id="262" name="Google Shape;262;p27"/>
          <p:cNvSpPr txBox="1"/>
          <p:nvPr/>
        </p:nvSpPr>
        <p:spPr>
          <a:xfrm rot="-2750421">
            <a:off x="5021462" y="3904406"/>
            <a:ext cx="5919537" cy="163629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2800">
                <a:solidFill>
                  <a:srgbClr val="9D0D2C"/>
                </a:solidFill>
                <a:latin typeface="Calibri"/>
                <a:ea typeface="Calibri"/>
                <a:cs typeface="Calibri"/>
                <a:sym typeface="Calibri"/>
              </a:rPr>
              <a:t>Mettre à jour le programme de manière à ce qu'il reflète les sessions et les horaires de l'atelier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44"/>
                                        </p:tgtEl>
                                        <p:attrNameLst>
                                          <p:attrName>style.visibility</p:attrName>
                                        </p:attrNameLst>
                                      </p:cBhvr>
                                      <p:to>
                                        <p:strVal val="visible"/>
                                      </p:to>
                                    </p:set>
                                    <p:animEffect filter="fade" transition="in">
                                      <p:cBhvr>
                                        <p:cTn dur="500"/>
                                        <p:tgtEl>
                                          <p:spTgt spid="244"/>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45">
                                            <p:txEl>
                                              <p:pRg end="0" st="0"/>
                                            </p:txEl>
                                          </p:spTgt>
                                        </p:tgtEl>
                                        <p:attrNameLst>
                                          <p:attrName>style.visibility</p:attrName>
                                        </p:attrNameLst>
                                      </p:cBhvr>
                                      <p:to>
                                        <p:strVal val="visible"/>
                                      </p:to>
                                    </p:set>
                                    <p:animEffect filter="fade" transition="in">
                                      <p:cBhvr>
                                        <p:cTn dur="500"/>
                                        <p:tgtEl>
                                          <p:spTgt spid="245">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31">
                                            <p:txEl>
                                              <p:pRg end="0" st="0"/>
                                            </p:txEl>
                                          </p:spTgt>
                                        </p:tgtEl>
                                        <p:attrNameLst>
                                          <p:attrName>style.visibility</p:attrName>
                                        </p:attrNameLst>
                                      </p:cBhvr>
                                      <p:to>
                                        <p:strVal val="visible"/>
                                      </p:to>
                                    </p:set>
                                    <p:animEffect filter="fade" transition="in">
                                      <p:cBhvr>
                                        <p:cTn dur="500"/>
                                        <p:tgtEl>
                                          <p:spTgt spid="231">
                                            <p:txEl>
                                              <p:pRg end="0" st="0"/>
                                            </p:txEl>
                                          </p:spTgt>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500"/>
                                        <p:tgtEl>
                                          <p:spTgt spid="236"/>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51">
                                            <p:txEl>
                                              <p:pRg end="0" st="0"/>
                                            </p:txEl>
                                          </p:spTgt>
                                        </p:tgtEl>
                                        <p:attrNameLst>
                                          <p:attrName>style.visibility</p:attrName>
                                        </p:attrNameLst>
                                      </p:cBhvr>
                                      <p:to>
                                        <p:strVal val="visible"/>
                                      </p:to>
                                    </p:set>
                                    <p:animEffect filter="fade" transition="in">
                                      <p:cBhvr>
                                        <p:cTn dur="500"/>
                                        <p:tgtEl>
                                          <p:spTgt spid="251">
                                            <p:txEl>
                                              <p:pRg end="0" st="0"/>
                                            </p:txEl>
                                          </p:spTgt>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250">
                                            <p:txEl>
                                              <p:pRg end="0" st="0"/>
                                            </p:txEl>
                                          </p:spTgt>
                                        </p:tgtEl>
                                        <p:attrNameLst>
                                          <p:attrName>style.visibility</p:attrName>
                                        </p:attrNameLst>
                                      </p:cBhvr>
                                      <p:to>
                                        <p:strVal val="visible"/>
                                      </p:to>
                                    </p:set>
                                    <p:animEffect filter="fade" transition="in">
                                      <p:cBhvr>
                                        <p:cTn dur="500"/>
                                        <p:tgtEl>
                                          <p:spTgt spid="250">
                                            <p:txEl>
                                              <p:pRg end="0" st="0"/>
                                            </p:txEl>
                                          </p:spTgt>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500"/>
                                        <p:tgtEl>
                                          <p:spTgt spid="235"/>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247">
                                            <p:txEl>
                                              <p:pRg end="0" st="0"/>
                                            </p:txEl>
                                          </p:spTgt>
                                        </p:tgtEl>
                                        <p:attrNameLst>
                                          <p:attrName>style.visibility</p:attrName>
                                        </p:attrNameLst>
                                      </p:cBhvr>
                                      <p:to>
                                        <p:strVal val="visible"/>
                                      </p:to>
                                    </p:set>
                                    <p:animEffect filter="fade" transition="in">
                                      <p:cBhvr>
                                        <p:cTn dur="500"/>
                                        <p:tgtEl>
                                          <p:spTgt spid="247">
                                            <p:txEl>
                                              <p:pRg end="0" st="0"/>
                                            </p:txEl>
                                          </p:spTgt>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246">
                                            <p:txEl>
                                              <p:pRg end="0" st="0"/>
                                            </p:txEl>
                                          </p:spTgt>
                                        </p:tgtEl>
                                        <p:attrNameLst>
                                          <p:attrName>style.visibility</p:attrName>
                                        </p:attrNameLst>
                                      </p:cBhvr>
                                      <p:to>
                                        <p:strVal val="visible"/>
                                      </p:to>
                                    </p:set>
                                    <p:animEffect filter="fade" transition="in">
                                      <p:cBhvr>
                                        <p:cTn dur="500"/>
                                        <p:tgtEl>
                                          <p:spTgt spid="246">
                                            <p:txEl>
                                              <p:pRg end="0" st="0"/>
                                            </p:txEl>
                                          </p:spTgt>
                                        </p:tgtEl>
                                      </p:cBhvr>
                                    </p:animEffect>
                                  </p:childTnLst>
                                </p:cTn>
                              </p:par>
                            </p:childTnLst>
                          </p:cTn>
                        </p:par>
                        <p:par>
                          <p:cTn fill="hold">
                            <p:stCondLst>
                              <p:cond delay="4500"/>
                            </p:stCondLst>
                            <p:childTnLst>
                              <p:par>
                                <p:cTn fill="hold" nodeType="after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500"/>
                                        <p:tgtEl>
                                          <p:spTgt spid="234"/>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253">
                                            <p:txEl>
                                              <p:pRg end="0" st="0"/>
                                            </p:txEl>
                                          </p:spTgt>
                                        </p:tgtEl>
                                        <p:attrNameLst>
                                          <p:attrName>style.visibility</p:attrName>
                                        </p:attrNameLst>
                                      </p:cBhvr>
                                      <p:to>
                                        <p:strVal val="visible"/>
                                      </p:to>
                                    </p:set>
                                    <p:animEffect filter="fade" transition="in">
                                      <p:cBhvr>
                                        <p:cTn dur="500"/>
                                        <p:tgtEl>
                                          <p:spTgt spid="253">
                                            <p:txEl>
                                              <p:pRg end="0" st="0"/>
                                            </p:txEl>
                                          </p:spTgt>
                                        </p:tgtEl>
                                      </p:cBhvr>
                                    </p:animEffect>
                                  </p:childTnLst>
                                </p:cTn>
                              </p:par>
                            </p:childTnLst>
                          </p:cTn>
                        </p:par>
                        <p:par>
                          <p:cTn fill="hold">
                            <p:stCondLst>
                              <p:cond delay="5500"/>
                            </p:stCondLst>
                            <p:childTnLst>
                              <p:par>
                                <p:cTn fill="hold" nodeType="afterEffect" presetClass="entr" presetID="10" presetSubtype="0">
                                  <p:stCondLst>
                                    <p:cond delay="0"/>
                                  </p:stCondLst>
                                  <p:childTnLst>
                                    <p:set>
                                      <p:cBhvr>
                                        <p:cTn dur="1" fill="hold">
                                          <p:stCondLst>
                                            <p:cond delay="0"/>
                                          </p:stCondLst>
                                        </p:cTn>
                                        <p:tgtEl>
                                          <p:spTgt spid="252">
                                            <p:txEl>
                                              <p:pRg end="0" st="0"/>
                                            </p:txEl>
                                          </p:spTgt>
                                        </p:tgtEl>
                                        <p:attrNameLst>
                                          <p:attrName>style.visibility</p:attrName>
                                        </p:attrNameLst>
                                      </p:cBhvr>
                                      <p:to>
                                        <p:strVal val="visible"/>
                                      </p:to>
                                    </p:set>
                                    <p:animEffect filter="fade" transition="in">
                                      <p:cBhvr>
                                        <p:cTn dur="500"/>
                                        <p:tgtEl>
                                          <p:spTgt spid="252">
                                            <p:txEl>
                                              <p:pRg end="0" st="0"/>
                                            </p:txEl>
                                          </p:spTgt>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childTnLst>
                          </p:cTn>
                        </p:par>
                        <p:par>
                          <p:cTn fill="hold">
                            <p:stCondLst>
                              <p:cond delay="6500"/>
                            </p:stCondLst>
                            <p:childTnLst>
                              <p:par>
                                <p:cTn fill="hold" nodeType="afterEffect" presetClass="entr" presetID="10" presetSubtype="0">
                                  <p:stCondLst>
                                    <p:cond delay="0"/>
                                  </p:stCondLst>
                                  <p:childTnLst>
                                    <p:set>
                                      <p:cBhvr>
                                        <p:cTn dur="1" fill="hold">
                                          <p:stCondLst>
                                            <p:cond delay="0"/>
                                          </p:stCondLst>
                                        </p:cTn>
                                        <p:tgtEl>
                                          <p:spTgt spid="249">
                                            <p:txEl>
                                              <p:pRg end="0" st="0"/>
                                            </p:txEl>
                                          </p:spTgt>
                                        </p:tgtEl>
                                        <p:attrNameLst>
                                          <p:attrName>style.visibility</p:attrName>
                                        </p:attrNameLst>
                                      </p:cBhvr>
                                      <p:to>
                                        <p:strVal val="visible"/>
                                      </p:to>
                                    </p:set>
                                    <p:animEffect filter="fade" transition="in">
                                      <p:cBhvr>
                                        <p:cTn dur="500"/>
                                        <p:tgtEl>
                                          <p:spTgt spid="249">
                                            <p:txEl>
                                              <p:pRg end="0" st="0"/>
                                            </p:txEl>
                                          </p:spTgt>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248">
                                            <p:txEl>
                                              <p:pRg end="0" st="0"/>
                                            </p:txEl>
                                          </p:spTgt>
                                        </p:tgtEl>
                                        <p:attrNameLst>
                                          <p:attrName>style.visibility</p:attrName>
                                        </p:attrNameLst>
                                      </p:cBhvr>
                                      <p:to>
                                        <p:strVal val="visible"/>
                                      </p:to>
                                    </p:set>
                                    <p:animEffect filter="fade" transition="in">
                                      <p:cBhvr>
                                        <p:cTn dur="500"/>
                                        <p:tgtEl>
                                          <p:spTgt spid="248">
                                            <p:txEl>
                                              <p:pRg end="0" st="0"/>
                                            </p:txEl>
                                          </p:spTgt>
                                        </p:tgtEl>
                                      </p:cBhvr>
                                    </p:animEffect>
                                  </p:childTnLst>
                                </p:cTn>
                              </p:par>
                            </p:childTnLst>
                          </p:cTn>
                        </p:par>
                        <p:par>
                          <p:cTn fill="hold">
                            <p:stCondLst>
                              <p:cond delay="7500"/>
                            </p:stCondLst>
                            <p:childTnLst>
                              <p:par>
                                <p:cTn fill="hold" nodeType="after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500"/>
                                        <p:tgtEl>
                                          <p:spTgt spid="232"/>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255">
                                            <p:txEl>
                                              <p:pRg end="0" st="0"/>
                                            </p:txEl>
                                          </p:spTgt>
                                        </p:tgtEl>
                                        <p:attrNameLst>
                                          <p:attrName>style.visibility</p:attrName>
                                        </p:attrNameLst>
                                      </p:cBhvr>
                                      <p:to>
                                        <p:strVal val="visible"/>
                                      </p:to>
                                    </p:set>
                                    <p:animEffect filter="fade" transition="in">
                                      <p:cBhvr>
                                        <p:cTn dur="500"/>
                                        <p:tgtEl>
                                          <p:spTgt spid="255">
                                            <p:txEl>
                                              <p:pRg end="0" st="0"/>
                                            </p:txEl>
                                          </p:spTgt>
                                        </p:tgtEl>
                                      </p:cBhvr>
                                    </p:animEffect>
                                  </p:childTnLst>
                                </p:cTn>
                              </p:par>
                            </p:childTnLst>
                          </p:cTn>
                        </p:par>
                        <p:par>
                          <p:cTn fill="hold">
                            <p:stCondLst>
                              <p:cond delay="8500"/>
                            </p:stCondLst>
                            <p:childTnLst>
                              <p:par>
                                <p:cTn fill="hold" nodeType="afterEffect" presetClass="entr" presetID="10" presetSubtype="0">
                                  <p:stCondLst>
                                    <p:cond delay="0"/>
                                  </p:stCondLst>
                                  <p:childTnLst>
                                    <p:set>
                                      <p:cBhvr>
                                        <p:cTn dur="1" fill="hold">
                                          <p:stCondLst>
                                            <p:cond delay="0"/>
                                          </p:stCondLst>
                                        </p:cTn>
                                        <p:tgtEl>
                                          <p:spTgt spid="254">
                                            <p:txEl>
                                              <p:pRg end="0" st="0"/>
                                            </p:txEl>
                                          </p:spTgt>
                                        </p:tgtEl>
                                        <p:attrNameLst>
                                          <p:attrName>style.visibility</p:attrName>
                                        </p:attrNameLst>
                                      </p:cBhvr>
                                      <p:to>
                                        <p:strVal val="visible"/>
                                      </p:to>
                                    </p:set>
                                    <p:animEffect filter="fade" transition="in">
                                      <p:cBhvr>
                                        <p:cTn dur="500"/>
                                        <p:tgtEl>
                                          <p:spTgt spid="25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pic>
        <p:nvPicPr>
          <p:cNvPr id="268" name="Google Shape;268;p28"/>
          <p:cNvPicPr preferRelativeResize="0"/>
          <p:nvPr>
            <p:ph idx="1" type="body"/>
          </p:nvPr>
        </p:nvPicPr>
        <p:blipFill rotWithShape="1">
          <a:blip r:embed="rId3">
            <a:alphaModFix/>
          </a:blip>
          <a:srcRect b="0" l="0" r="0" t="0"/>
          <a:stretch/>
        </p:blipFill>
        <p:spPr>
          <a:xfrm>
            <a:off x="-1" y="1"/>
            <a:ext cx="10691813" cy="7559674"/>
          </a:xfrm>
          <a:prstGeom prst="rect">
            <a:avLst/>
          </a:prstGeom>
          <a:noFill/>
          <a:ln>
            <a:noFill/>
          </a:ln>
        </p:spPr>
      </p:pic>
      <p:sp>
        <p:nvSpPr>
          <p:cNvPr id="269" name="Google Shape;269;p28"/>
          <p:cNvSpPr txBox="1"/>
          <p:nvPr/>
        </p:nvSpPr>
        <p:spPr>
          <a:xfrm>
            <a:off x="0" y="446067"/>
            <a:ext cx="9876346"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chemeClr val="accent1"/>
              </a:buClr>
              <a:buSzPts val="4000"/>
              <a:buFont typeface="Trebuchet MS"/>
              <a:buNone/>
            </a:pPr>
            <a:r>
              <a:t/>
            </a:r>
            <a:endParaRPr b="1" sz="4000">
              <a:solidFill>
                <a:srgbClr val="2A87C8"/>
              </a:solidFill>
              <a:latin typeface="Calibri"/>
              <a:ea typeface="Calibri"/>
              <a:cs typeface="Calibri"/>
              <a:sym typeface="Calibri"/>
            </a:endParaRPr>
          </a:p>
        </p:txBody>
      </p:sp>
      <p:sp>
        <p:nvSpPr>
          <p:cNvPr id="270" name="Google Shape;270;p28"/>
          <p:cNvSpPr txBox="1"/>
          <p:nvPr>
            <p:ph type="title"/>
          </p:nvPr>
        </p:nvSpPr>
        <p:spPr>
          <a:xfrm>
            <a:off x="438101" y="446075"/>
            <a:ext cx="9337200" cy="793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sz="2600">
                <a:latin typeface="Calibri"/>
                <a:ea typeface="Calibri"/>
                <a:cs typeface="Calibri"/>
                <a:sym typeface="Calibri"/>
              </a:rPr>
              <a:t>Intégrer la violence sexiste à la gestion et à la coordination de camps (CCCM) : contexte</a:t>
            </a:r>
            <a:endParaRPr sz="2600"/>
          </a:p>
        </p:txBody>
      </p:sp>
      <p:sp>
        <p:nvSpPr>
          <p:cNvPr id="271" name="Google Shape;271;p28"/>
          <p:cNvSpPr/>
          <p:nvPr/>
        </p:nvSpPr>
        <p:spPr>
          <a:xfrm>
            <a:off x="546545" y="2978822"/>
            <a:ext cx="3219489" cy="1876400"/>
          </a:xfrm>
          <a:prstGeom prst="rect">
            <a:avLst/>
          </a:prstGeom>
          <a:solidFill>
            <a:schemeClr val="dk1">
              <a:alpha val="6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800">
                <a:solidFill>
                  <a:schemeClr val="lt1"/>
                </a:solidFill>
                <a:latin typeface="Trebuchet MS"/>
                <a:ea typeface="Trebuchet MS"/>
                <a:cs typeface="Trebuchet MS"/>
                <a:sym typeface="Trebuchet MS"/>
              </a:rPr>
              <a:t>Pourquoi intégrer la violence sexiste dans les sites de déplacement ? </a:t>
            </a:r>
            <a:endParaRPr sz="2800">
              <a:solidFill>
                <a:schemeClr val="lt1"/>
              </a:solidFill>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pic>
        <p:nvPicPr>
          <p:cNvPr id="277" name="Google Shape;277;p29"/>
          <p:cNvPicPr preferRelativeResize="0"/>
          <p:nvPr/>
        </p:nvPicPr>
        <p:blipFill rotWithShape="1">
          <a:blip r:embed="rId3">
            <a:alphaModFix/>
          </a:blip>
          <a:srcRect b="0" l="0" r="0" t="0"/>
          <a:stretch/>
        </p:blipFill>
        <p:spPr>
          <a:xfrm>
            <a:off x="0" y="0"/>
            <a:ext cx="11342282" cy="7559675"/>
          </a:xfrm>
          <a:prstGeom prst="rect">
            <a:avLst/>
          </a:prstGeom>
          <a:noFill/>
          <a:ln>
            <a:noFill/>
          </a:ln>
        </p:spPr>
      </p:pic>
      <p:sp>
        <p:nvSpPr>
          <p:cNvPr id="278" name="Google Shape;278;p29"/>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pic>
        <p:nvPicPr>
          <p:cNvPr id="109" name="Google Shape;109;p12"/>
          <p:cNvPicPr preferRelativeResize="0"/>
          <p:nvPr/>
        </p:nvPicPr>
        <p:blipFill rotWithShape="1">
          <a:blip r:embed="rId3">
            <a:alphaModFix/>
          </a:blip>
          <a:srcRect b="0" l="0" r="0" t="0"/>
          <a:stretch/>
        </p:blipFill>
        <p:spPr>
          <a:xfrm>
            <a:off x="-1" y="0"/>
            <a:ext cx="11363601" cy="7559675"/>
          </a:xfrm>
          <a:prstGeom prst="rect">
            <a:avLst/>
          </a:prstGeom>
          <a:noFill/>
          <a:ln>
            <a:noFill/>
          </a:ln>
        </p:spPr>
      </p:pic>
      <p:sp>
        <p:nvSpPr>
          <p:cNvPr id="110" name="Google Shape;110;p12"/>
          <p:cNvSpPr txBox="1"/>
          <p:nvPr>
            <p:ph type="title"/>
          </p:nvPr>
        </p:nvSpPr>
        <p:spPr>
          <a:xfrm>
            <a:off x="2286360" y="2986083"/>
            <a:ext cx="6120680" cy="793755"/>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2A87C8"/>
              </a:buClr>
              <a:buSzPts val="8800"/>
              <a:buFont typeface="Calibri"/>
              <a:buNone/>
            </a:pPr>
            <a:r>
              <a:rPr b="1" lang="en-GB" sz="8800">
                <a:solidFill>
                  <a:srgbClr val="2A87C8"/>
                </a:solidFill>
                <a:latin typeface="Calibri"/>
                <a:ea typeface="Calibri"/>
                <a:cs typeface="Calibri"/>
                <a:sym typeface="Calibri"/>
              </a:rPr>
              <a:t>Bienvenue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pic>
        <p:nvPicPr>
          <p:cNvPr id="284" name="Google Shape;284;p30"/>
          <p:cNvPicPr preferRelativeResize="0"/>
          <p:nvPr/>
        </p:nvPicPr>
        <p:blipFill rotWithShape="1">
          <a:blip r:embed="rId3">
            <a:alphaModFix/>
          </a:blip>
          <a:srcRect b="0" l="0" r="0" t="0"/>
          <a:stretch/>
        </p:blipFill>
        <p:spPr>
          <a:xfrm>
            <a:off x="-130628" y="0"/>
            <a:ext cx="11342282" cy="7559675"/>
          </a:xfrm>
          <a:prstGeom prst="rect">
            <a:avLst/>
          </a:prstGeom>
          <a:noFill/>
          <a:ln>
            <a:noFill/>
          </a:ln>
        </p:spPr>
      </p:pic>
      <p:sp>
        <p:nvSpPr>
          <p:cNvPr id="285" name="Google Shape;285;p30"/>
          <p:cNvSpPr txBox="1"/>
          <p:nvPr>
            <p:ph idx="1" type="body"/>
          </p:nvPr>
        </p:nvSpPr>
        <p:spPr>
          <a:xfrm>
            <a:off x="520700" y="2834800"/>
            <a:ext cx="9721850" cy="189007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800"/>
              <a:buNone/>
            </a:pPr>
            <a:r>
              <a:rPr lang="en-GB" sz="2800">
                <a:latin typeface="Calibri"/>
                <a:ea typeface="Calibri"/>
                <a:cs typeface="Calibri"/>
                <a:sym typeface="Calibri"/>
              </a:rPr>
              <a:t>La gestion et la coordination de camps respectent le droit fondamental des personnes déplacées à vivre dans la dignité. Tous les acteurs nationaux et internationaux intervenant dans une situation d'urgence ont le devoir de protéger ceux qui sont affectés par la crise, y compris la protection contre la violence sexiste.</a:t>
            </a:r>
            <a:endParaRPr/>
          </a:p>
          <a:p>
            <a:pPr indent="0" lvl="0" marL="0" rtl="0" algn="l">
              <a:spcBef>
                <a:spcPts val="0"/>
              </a:spcBef>
              <a:spcAft>
                <a:spcPts val="0"/>
              </a:spcAft>
              <a:buClr>
                <a:schemeClr val="dk1"/>
              </a:buClr>
              <a:buSzPts val="2800"/>
              <a:buNone/>
            </a:pPr>
            <a:r>
              <a:t/>
            </a:r>
            <a:endParaRPr sz="2800">
              <a:latin typeface="Calibri"/>
              <a:ea typeface="Calibri"/>
              <a:cs typeface="Calibri"/>
              <a:sym typeface="Calibri"/>
            </a:endParaRPr>
          </a:p>
        </p:txBody>
      </p:sp>
      <p:sp>
        <p:nvSpPr>
          <p:cNvPr id="286" name="Google Shape;286;p30"/>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31"/>
          <p:cNvSpPr txBox="1"/>
          <p:nvPr/>
        </p:nvSpPr>
        <p:spPr>
          <a:xfrm>
            <a:off x="1817513" y="2730424"/>
            <a:ext cx="7128793"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Règles de base</a:t>
            </a:r>
            <a:endParaRPr/>
          </a:p>
        </p:txBody>
      </p:sp>
      <p:grpSp>
        <p:nvGrpSpPr>
          <p:cNvPr id="293" name="Google Shape;293;p31"/>
          <p:cNvGrpSpPr/>
          <p:nvPr/>
        </p:nvGrpSpPr>
        <p:grpSpPr>
          <a:xfrm>
            <a:off x="2753618" y="3649147"/>
            <a:ext cx="5184576" cy="220079"/>
            <a:chOff x="2753618" y="3895361"/>
            <a:chExt cx="5184576" cy="220079"/>
          </a:xfrm>
        </p:grpSpPr>
        <p:pic>
          <p:nvPicPr>
            <p:cNvPr descr="Displaying CCCM letterhead A4.png" id="294" name="Google Shape;294;p31"/>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295" name="Google Shape;295;p31"/>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296" name="Google Shape;296;p31"/>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3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Normes de groupe </a:t>
            </a:r>
            <a:endParaRPr/>
          </a:p>
        </p:txBody>
      </p:sp>
      <p:grpSp>
        <p:nvGrpSpPr>
          <p:cNvPr id="302" name="Google Shape;302;p32"/>
          <p:cNvGrpSpPr/>
          <p:nvPr/>
        </p:nvGrpSpPr>
        <p:grpSpPr>
          <a:xfrm>
            <a:off x="442730" y="1428137"/>
            <a:ext cx="9952495" cy="5029184"/>
            <a:chOff x="4580" y="108924"/>
            <a:chExt cx="9952495" cy="5029184"/>
          </a:xfrm>
        </p:grpSpPr>
        <p:sp>
          <p:nvSpPr>
            <p:cNvPr id="303" name="Google Shape;303;p32"/>
            <p:cNvSpPr/>
            <p:nvPr/>
          </p:nvSpPr>
          <p:spPr>
            <a:xfrm>
              <a:off x="573424" y="477371"/>
              <a:ext cx="1941805" cy="1664356"/>
            </a:xfrm>
            <a:prstGeom prst="rect">
              <a:avLst/>
            </a:prstGeom>
            <a:blipFill rotWithShape="1">
              <a:blip r:embed="rId3">
                <a:alphaModFix/>
              </a:blip>
              <a:stretch>
                <a:fillRect b="-7999" l="0" r="0" t="-7998"/>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32"/>
            <p:cNvSpPr/>
            <p:nvPr/>
          </p:nvSpPr>
          <p:spPr>
            <a:xfrm>
              <a:off x="4580" y="2114790"/>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2"/>
            <p:cNvSpPr txBox="1"/>
            <p:nvPr/>
          </p:nvSpPr>
          <p:spPr>
            <a:xfrm>
              <a:off x="4580" y="2114790"/>
              <a:ext cx="3079493" cy="633477"/>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Posez vos questions</a:t>
              </a:r>
              <a:endParaRPr/>
            </a:p>
          </p:txBody>
        </p:sp>
        <p:sp>
          <p:nvSpPr>
            <p:cNvPr id="306" name="Google Shape;306;p32"/>
            <p:cNvSpPr/>
            <p:nvPr/>
          </p:nvSpPr>
          <p:spPr>
            <a:xfrm>
              <a:off x="3993869" y="108924"/>
              <a:ext cx="1888098" cy="1618324"/>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2"/>
            <p:cNvSpPr/>
            <p:nvPr/>
          </p:nvSpPr>
          <p:spPr>
            <a:xfrm>
              <a:off x="3398172" y="2103282"/>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2"/>
            <p:cNvSpPr txBox="1"/>
            <p:nvPr/>
          </p:nvSpPr>
          <p:spPr>
            <a:xfrm>
              <a:off x="3398172" y="2103282"/>
              <a:ext cx="3079493" cy="633477"/>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Passez un bon moment</a:t>
              </a:r>
              <a:endParaRPr/>
            </a:p>
          </p:txBody>
        </p:sp>
        <p:sp>
          <p:nvSpPr>
            <p:cNvPr id="309" name="Google Shape;309;p32"/>
            <p:cNvSpPr/>
            <p:nvPr/>
          </p:nvSpPr>
          <p:spPr>
            <a:xfrm>
              <a:off x="7365505" y="331235"/>
              <a:ext cx="1932012" cy="1655963"/>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2"/>
            <p:cNvSpPr/>
            <p:nvPr/>
          </p:nvSpPr>
          <p:spPr>
            <a:xfrm>
              <a:off x="6791764" y="2112692"/>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2"/>
            <p:cNvSpPr txBox="1"/>
            <p:nvPr/>
          </p:nvSpPr>
          <p:spPr>
            <a:xfrm>
              <a:off x="6791775" y="1987187"/>
              <a:ext cx="3165300" cy="881700"/>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Mettez votre téléphone en mode silencieux</a:t>
              </a:r>
              <a:endParaRPr/>
            </a:p>
          </p:txBody>
        </p:sp>
        <p:sp>
          <p:nvSpPr>
            <p:cNvPr id="312" name="Google Shape;312;p32"/>
            <p:cNvSpPr/>
            <p:nvPr/>
          </p:nvSpPr>
          <p:spPr>
            <a:xfrm>
              <a:off x="622234" y="2868986"/>
              <a:ext cx="1844185" cy="1580685"/>
            </a:xfrm>
            <a:prstGeom prst="rect">
              <a:avLst/>
            </a:prstGeom>
            <a:blipFill rotWithShape="1">
              <a:blip r:embed="rId6">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32"/>
            <p:cNvSpPr/>
            <p:nvPr/>
          </p:nvSpPr>
          <p:spPr>
            <a:xfrm>
              <a:off x="4580" y="4504631"/>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2"/>
            <p:cNvSpPr txBox="1"/>
            <p:nvPr/>
          </p:nvSpPr>
          <p:spPr>
            <a:xfrm>
              <a:off x="4580" y="4504631"/>
              <a:ext cx="3079493" cy="633477"/>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Observez le temps imparti</a:t>
              </a:r>
              <a:endParaRPr/>
            </a:p>
          </p:txBody>
        </p:sp>
        <p:sp>
          <p:nvSpPr>
            <p:cNvPr id="315" name="Google Shape;315;p32"/>
            <p:cNvSpPr/>
            <p:nvPr/>
          </p:nvSpPr>
          <p:spPr>
            <a:xfrm>
              <a:off x="4200857" y="2992626"/>
              <a:ext cx="1474122" cy="1263497"/>
            </a:xfrm>
            <a:prstGeom prst="rect">
              <a:avLst/>
            </a:prstGeom>
            <a:blipFill rotWithShape="1">
              <a:blip r:embed="rId7">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2"/>
            <p:cNvSpPr/>
            <p:nvPr/>
          </p:nvSpPr>
          <p:spPr>
            <a:xfrm>
              <a:off x="3398388" y="4503467"/>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32"/>
            <p:cNvSpPr txBox="1"/>
            <p:nvPr/>
          </p:nvSpPr>
          <p:spPr>
            <a:xfrm>
              <a:off x="3398388" y="4503467"/>
              <a:ext cx="3079493" cy="633477"/>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Respectez les opinions des autres</a:t>
              </a:r>
              <a:endParaRPr/>
            </a:p>
          </p:txBody>
        </p:sp>
        <p:sp>
          <p:nvSpPr>
            <p:cNvPr id="318" name="Google Shape;318;p32"/>
            <p:cNvSpPr/>
            <p:nvPr/>
          </p:nvSpPr>
          <p:spPr>
            <a:xfrm>
              <a:off x="6716840" y="3024881"/>
              <a:ext cx="3079493" cy="130794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2"/>
            <p:cNvSpPr/>
            <p:nvPr/>
          </p:nvSpPr>
          <p:spPr>
            <a:xfrm>
              <a:off x="6746434" y="4501485"/>
              <a:ext cx="3079493" cy="633477"/>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2"/>
            <p:cNvSpPr txBox="1"/>
            <p:nvPr/>
          </p:nvSpPr>
          <p:spPr>
            <a:xfrm>
              <a:off x="6746434" y="4501485"/>
              <a:ext cx="3079493" cy="633477"/>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chemeClr val="dk1"/>
                </a:buClr>
                <a:buSzPts val="2400"/>
                <a:buFont typeface="Calibri"/>
                <a:buNone/>
              </a:pPr>
              <a:r>
                <a:rPr b="1" lang="en-GB" sz="2400">
                  <a:solidFill>
                    <a:schemeClr val="dk1"/>
                  </a:solidFill>
                  <a:latin typeface="Calibri"/>
                  <a:ea typeface="Calibri"/>
                  <a:cs typeface="Calibri"/>
                  <a:sym typeface="Calibri"/>
                </a:rPr>
                <a:t>Partagez votre expérience</a:t>
              </a:r>
              <a:endParaRPr/>
            </a:p>
          </p:txBody>
        </p:sp>
      </p:grpSp>
      <p:sp>
        <p:nvSpPr>
          <p:cNvPr id="321" name="Google Shape;321;p32"/>
          <p:cNvSpPr/>
          <p:nvPr/>
        </p:nvSpPr>
        <p:spPr>
          <a:xfrm>
            <a:off x="7955280" y="4276165"/>
            <a:ext cx="2564634" cy="1561029"/>
          </a:xfrm>
          <a:prstGeom prst="rect">
            <a:avLst/>
          </a:prstGeom>
          <a:blipFill rotWithShape="1">
            <a:blip r:embed="rId8">
              <a:alphaModFix/>
            </a:blip>
            <a:stretch>
              <a:fillRect b="0" l="0" r="29753"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6" name="Shape 326"/>
        <p:cNvGrpSpPr/>
        <p:nvPr/>
      </p:nvGrpSpPr>
      <p:grpSpPr>
        <a:xfrm>
          <a:off x="0" y="0"/>
          <a:ext cx="0" cy="0"/>
          <a:chOff x="0" y="0"/>
          <a:chExt cx="0" cy="0"/>
        </a:xfrm>
      </p:grpSpPr>
      <p:sp>
        <p:nvSpPr>
          <p:cNvPr id="327" name="Google Shape;327;p33"/>
          <p:cNvSpPr txBox="1"/>
          <p:nvPr/>
        </p:nvSpPr>
        <p:spPr>
          <a:xfrm>
            <a:off x="1852683" y="2736285"/>
            <a:ext cx="7128793"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Présentations</a:t>
            </a:r>
            <a:endParaRPr/>
          </a:p>
        </p:txBody>
      </p:sp>
      <p:grpSp>
        <p:nvGrpSpPr>
          <p:cNvPr id="328" name="Google Shape;328;p33"/>
          <p:cNvGrpSpPr/>
          <p:nvPr/>
        </p:nvGrpSpPr>
        <p:grpSpPr>
          <a:xfrm>
            <a:off x="2753618" y="3649147"/>
            <a:ext cx="5184576" cy="220079"/>
            <a:chOff x="2753618" y="3895361"/>
            <a:chExt cx="5184576" cy="220079"/>
          </a:xfrm>
        </p:grpSpPr>
        <p:pic>
          <p:nvPicPr>
            <p:cNvPr descr="Displaying CCCM letterhead A4.png" id="329" name="Google Shape;329;p33"/>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330" name="Google Shape;330;p33"/>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331" name="Google Shape;331;p33"/>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Google Shape;337;p34"/>
          <p:cNvSpPr txBox="1"/>
          <p:nvPr>
            <p:ph idx="1" type="body"/>
          </p:nvPr>
        </p:nvSpPr>
        <p:spPr>
          <a:xfrm>
            <a:off x="520700" y="2149555"/>
            <a:ext cx="9434389" cy="4582380"/>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rgbClr val="545456"/>
              </a:buClr>
              <a:buSzPts val="2800"/>
              <a:buNone/>
            </a:pPr>
            <a:r>
              <a:rPr b="1" lang="en-GB" sz="2800">
                <a:solidFill>
                  <a:srgbClr val="545456"/>
                </a:solidFill>
                <a:latin typeface="Calibri"/>
                <a:ea typeface="Calibri"/>
                <a:cs typeface="Calibri"/>
                <a:sym typeface="Calibri"/>
              </a:rPr>
              <a:t>Deux tâches : </a:t>
            </a:r>
            <a:endParaRPr/>
          </a:p>
          <a:p>
            <a:pPr indent="0" lvl="0" marL="0" rtl="0" algn="just">
              <a:spcBef>
                <a:spcPts val="560"/>
              </a:spcBef>
              <a:spcAft>
                <a:spcPts val="0"/>
              </a:spcAft>
              <a:buClr>
                <a:srgbClr val="545456"/>
              </a:buClr>
              <a:buSzPts val="2800"/>
              <a:buNone/>
            </a:pPr>
            <a:r>
              <a:rPr lang="en-GB" sz="2800">
                <a:solidFill>
                  <a:srgbClr val="545456"/>
                </a:solidFill>
                <a:latin typeface="Calibri"/>
                <a:ea typeface="Calibri"/>
                <a:cs typeface="Calibri"/>
                <a:sym typeface="Calibri"/>
              </a:rPr>
              <a:t>Définissez la façon dont vous allez présenter, en 30 secondes maximum, chaque membre de votre groupe de manière à ce que le reste des participants se souvienne d'eux.</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just">
              <a:spcBef>
                <a:spcPts val="560"/>
              </a:spcBef>
              <a:spcAft>
                <a:spcPts val="0"/>
              </a:spcAft>
              <a:buClr>
                <a:srgbClr val="545456"/>
              </a:buClr>
              <a:buSzPts val="2800"/>
              <a:buNone/>
            </a:pPr>
            <a:r>
              <a:rPr lang="en-GB" sz="2800">
                <a:solidFill>
                  <a:srgbClr val="545456"/>
                </a:solidFill>
                <a:latin typeface="Calibri"/>
                <a:ea typeface="Calibri"/>
                <a:cs typeface="Calibri"/>
                <a:sym typeface="Calibri"/>
              </a:rPr>
              <a:t>Dessinez une image illustrant les concepts de coordination et de gestion de camps</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338" name="Google Shape;338;p34"/>
          <p:cNvSpPr txBox="1"/>
          <p:nvPr/>
        </p:nvSpPr>
        <p:spPr>
          <a:xfrm>
            <a:off x="407732" y="358772"/>
            <a:ext cx="9876347" cy="148948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2A87C8"/>
              </a:buClr>
              <a:buSzPts val="4000"/>
              <a:buFont typeface="Calibri"/>
              <a:buNone/>
            </a:pPr>
            <a:r>
              <a:rPr b="1" lang="en-GB" sz="4000">
                <a:solidFill>
                  <a:srgbClr val="2A87C8"/>
                </a:solidFill>
                <a:latin typeface="Calibri"/>
                <a:ea typeface="Calibri"/>
                <a:cs typeface="Calibri"/>
                <a:sym typeface="Calibri"/>
              </a:rPr>
              <a:t>Travail de groupe	</a:t>
            </a:r>
            <a:r>
              <a:rPr lang="en-GB" sz="4000">
                <a:solidFill>
                  <a:srgbClr val="2A87C8"/>
                </a:solidFill>
                <a:latin typeface="Calibri"/>
                <a:ea typeface="Calibri"/>
                <a:cs typeface="Calibri"/>
                <a:sym typeface="Calibri"/>
              </a:rPr>
              <a:t>Questions à débattre</a:t>
            </a:r>
            <a:r>
              <a:rPr lang="en-GB"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pic>
        <p:nvPicPr>
          <p:cNvPr descr="group work logo.png" id="339" name="Google Shape;339;p34"/>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35"/>
          <p:cNvSpPr txBox="1"/>
          <p:nvPr/>
        </p:nvSpPr>
        <p:spPr>
          <a:xfrm>
            <a:off x="1852683" y="2097375"/>
            <a:ext cx="7128793"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Ressources globales pour la gestion de camps</a:t>
            </a:r>
            <a:endParaRPr/>
          </a:p>
        </p:txBody>
      </p:sp>
      <p:grpSp>
        <p:nvGrpSpPr>
          <p:cNvPr id="346" name="Google Shape;346;p35"/>
          <p:cNvGrpSpPr/>
          <p:nvPr/>
        </p:nvGrpSpPr>
        <p:grpSpPr>
          <a:xfrm>
            <a:off x="2753618" y="3649147"/>
            <a:ext cx="5184576" cy="220079"/>
            <a:chOff x="2753618" y="3895361"/>
            <a:chExt cx="5184576" cy="220079"/>
          </a:xfrm>
        </p:grpSpPr>
        <p:pic>
          <p:nvPicPr>
            <p:cNvPr descr="Displaying CCCM letterhead A4.png" id="347" name="Google Shape;347;p35"/>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348" name="Google Shape;348;p35"/>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349" name="Google Shape;349;p35"/>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Google Shape;355;p36"/>
          <p:cNvSpPr txBox="1"/>
          <p:nvPr>
            <p:ph idx="4294967295" type="body"/>
          </p:nvPr>
        </p:nvSpPr>
        <p:spPr>
          <a:xfrm>
            <a:off x="7998772" y="4818809"/>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1"/>
              </a:buClr>
              <a:buSzPts val="2800"/>
              <a:buNone/>
            </a:pPr>
            <a:r>
              <a:rPr b="1" lang="en-GB" sz="2800">
                <a:solidFill>
                  <a:schemeClr val="accent1"/>
                </a:solidFill>
                <a:latin typeface="Calibri"/>
                <a:ea typeface="Calibri"/>
                <a:cs typeface="Calibri"/>
                <a:sym typeface="Calibri"/>
              </a:rPr>
              <a:t>CCCMCAP</a:t>
            </a:r>
            <a:endParaRPr/>
          </a:p>
        </p:txBody>
      </p:sp>
      <p:sp>
        <p:nvSpPr>
          <p:cNvPr id="356" name="Google Shape;356;p36"/>
          <p:cNvSpPr txBox="1"/>
          <p:nvPr>
            <p:ph idx="4294967295" type="body"/>
          </p:nvPr>
        </p:nvSpPr>
        <p:spPr>
          <a:xfrm>
            <a:off x="579455" y="4286167"/>
            <a:ext cx="2140460"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2"/>
              </a:buClr>
              <a:buSzPts val="2800"/>
              <a:buNone/>
            </a:pPr>
            <a:r>
              <a:rPr b="1" lang="en-GB" sz="2800">
                <a:solidFill>
                  <a:schemeClr val="accent2"/>
                </a:solidFill>
                <a:latin typeface="Calibri"/>
                <a:ea typeface="Calibri"/>
                <a:cs typeface="Calibri"/>
                <a:sym typeface="Calibri"/>
              </a:rPr>
              <a:t>Sites Web sur la CCCM : </a:t>
            </a:r>
            <a:endParaRPr/>
          </a:p>
          <a:p>
            <a:pPr indent="0" lvl="0" marL="0" rtl="0" algn="ctr">
              <a:spcBef>
                <a:spcPts val="520"/>
              </a:spcBef>
              <a:spcAft>
                <a:spcPts val="0"/>
              </a:spcAft>
              <a:buClr>
                <a:schemeClr val="accent2"/>
              </a:buClr>
              <a:buSzPts val="2600"/>
              <a:buNone/>
            </a:pPr>
            <a:r>
              <a:rPr b="1" i="1" lang="en-GB" sz="2600">
                <a:solidFill>
                  <a:schemeClr val="accent2"/>
                </a:solidFill>
                <a:latin typeface="Calibri"/>
                <a:ea typeface="Calibri"/>
                <a:cs typeface="Calibri"/>
                <a:sym typeface="Calibri"/>
              </a:rPr>
              <a:t>Information</a:t>
            </a:r>
            <a:endParaRPr/>
          </a:p>
          <a:p>
            <a:pPr indent="0" lvl="0" marL="0" rtl="0" algn="ctr">
              <a:spcBef>
                <a:spcPts val="520"/>
              </a:spcBef>
              <a:spcAft>
                <a:spcPts val="0"/>
              </a:spcAft>
              <a:buClr>
                <a:schemeClr val="accent2"/>
              </a:buClr>
              <a:buSzPts val="2600"/>
              <a:buNone/>
            </a:pPr>
            <a:r>
              <a:rPr b="1" i="1" lang="en-GB" sz="2600">
                <a:solidFill>
                  <a:schemeClr val="accent2"/>
                </a:solidFill>
                <a:latin typeface="Calibri"/>
                <a:ea typeface="Calibri"/>
                <a:cs typeface="Calibri"/>
                <a:sym typeface="Calibri"/>
              </a:rPr>
              <a:t>Apprentissage </a:t>
            </a:r>
            <a:endParaRPr/>
          </a:p>
          <a:p>
            <a:pPr indent="0" lvl="0" marL="0" rtl="0" algn="ctr">
              <a:spcBef>
                <a:spcPts val="520"/>
              </a:spcBef>
              <a:spcAft>
                <a:spcPts val="0"/>
              </a:spcAft>
              <a:buClr>
                <a:schemeClr val="accent2"/>
              </a:buClr>
              <a:buSzPts val="2600"/>
              <a:buNone/>
            </a:pPr>
            <a:r>
              <a:rPr b="1" i="1" lang="en-GB" sz="2600">
                <a:solidFill>
                  <a:schemeClr val="accent2"/>
                </a:solidFill>
                <a:latin typeface="Calibri"/>
                <a:ea typeface="Calibri"/>
                <a:cs typeface="Calibri"/>
                <a:sym typeface="Calibri"/>
              </a:rPr>
              <a:t>Outils</a:t>
            </a:r>
            <a:endParaRPr/>
          </a:p>
        </p:txBody>
      </p:sp>
      <p:sp>
        <p:nvSpPr>
          <p:cNvPr id="357" name="Google Shape;357;p36"/>
          <p:cNvSpPr txBox="1"/>
          <p:nvPr>
            <p:ph idx="4294967295" type="body"/>
          </p:nvPr>
        </p:nvSpPr>
        <p:spPr>
          <a:xfrm>
            <a:off x="4512321" y="4446941"/>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3"/>
              </a:buClr>
              <a:buSzPts val="2800"/>
              <a:buNone/>
            </a:pPr>
            <a:r>
              <a:rPr b="1" lang="en-GB" sz="2800">
                <a:solidFill>
                  <a:schemeClr val="accent3"/>
                </a:solidFill>
                <a:latin typeface="Calibri"/>
                <a:ea typeface="Calibri"/>
                <a:cs typeface="Calibri"/>
                <a:sym typeface="Calibri"/>
              </a:rPr>
              <a:t>Les équipes d'intervention rapide</a:t>
            </a:r>
            <a:endParaRPr/>
          </a:p>
        </p:txBody>
      </p:sp>
      <p:sp>
        <p:nvSpPr>
          <p:cNvPr id="358" name="Google Shape;358;p36"/>
          <p:cNvSpPr txBox="1"/>
          <p:nvPr/>
        </p:nvSpPr>
        <p:spPr>
          <a:xfrm>
            <a:off x="9799983" y="7156174"/>
            <a:ext cx="914400" cy="914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053">
              <a:solidFill>
                <a:schemeClr val="accent5"/>
              </a:solidFill>
              <a:latin typeface="Trebuchet MS"/>
              <a:ea typeface="Trebuchet MS"/>
              <a:cs typeface="Trebuchet MS"/>
              <a:sym typeface="Trebuchet MS"/>
            </a:endParaRPr>
          </a:p>
        </p:txBody>
      </p:sp>
      <p:grpSp>
        <p:nvGrpSpPr>
          <p:cNvPr id="359" name="Google Shape;359;p36"/>
          <p:cNvGrpSpPr/>
          <p:nvPr/>
        </p:nvGrpSpPr>
        <p:grpSpPr>
          <a:xfrm>
            <a:off x="7434138" y="1008898"/>
            <a:ext cx="3044386" cy="2994481"/>
            <a:chOff x="161330" y="1700085"/>
            <a:chExt cx="2789587" cy="2840382"/>
          </a:xfrm>
        </p:grpSpPr>
        <p:sp>
          <p:nvSpPr>
            <p:cNvPr id="360" name="Google Shape;360;p36"/>
            <p:cNvSpPr/>
            <p:nvPr/>
          </p:nvSpPr>
          <p:spPr>
            <a:xfrm>
              <a:off x="161330" y="1700085"/>
              <a:ext cx="2789587" cy="2840382"/>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cap="flat" cmpd="sng" w="57150">
              <a:solidFill>
                <a:schemeClr val="accent1"/>
              </a:solidFill>
              <a:prstDash val="solid"/>
              <a:round/>
              <a:headEnd len="sm" w="sm" type="none"/>
              <a:tailEnd len="sm" w="sm" type="none"/>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rgbClr val="0070C0"/>
                </a:solidFill>
                <a:latin typeface="Trebuchet MS"/>
                <a:ea typeface="Trebuchet MS"/>
                <a:cs typeface="Trebuchet MS"/>
                <a:sym typeface="Trebuchet MS"/>
              </a:endParaRPr>
            </a:p>
          </p:txBody>
        </p:sp>
        <p:pic>
          <p:nvPicPr>
            <p:cNvPr id="361" name="Google Shape;361;p36"/>
            <p:cNvPicPr preferRelativeResize="0"/>
            <p:nvPr/>
          </p:nvPicPr>
          <p:blipFill rotWithShape="1">
            <a:blip r:embed="rId3">
              <a:alphaModFix/>
            </a:blip>
            <a:srcRect b="0" l="0" r="0" t="0"/>
            <a:stretch/>
          </p:blipFill>
          <p:spPr>
            <a:xfrm>
              <a:off x="410103" y="2612086"/>
              <a:ext cx="2292039" cy="1016379"/>
            </a:xfrm>
            <a:prstGeom prst="rect">
              <a:avLst/>
            </a:prstGeom>
            <a:noFill/>
            <a:ln>
              <a:noFill/>
            </a:ln>
          </p:spPr>
        </p:pic>
      </p:grpSp>
      <p:grpSp>
        <p:nvGrpSpPr>
          <p:cNvPr id="362" name="Google Shape;362;p36"/>
          <p:cNvGrpSpPr/>
          <p:nvPr/>
        </p:nvGrpSpPr>
        <p:grpSpPr>
          <a:xfrm>
            <a:off x="3820800" y="987839"/>
            <a:ext cx="3022265" cy="2975489"/>
            <a:chOff x="7527620" y="1347944"/>
            <a:chExt cx="2854938" cy="2837324"/>
          </a:xfrm>
        </p:grpSpPr>
        <p:sp>
          <p:nvSpPr>
            <p:cNvPr id="363" name="Google Shape;363;p36"/>
            <p:cNvSpPr/>
            <p:nvPr/>
          </p:nvSpPr>
          <p:spPr>
            <a:xfrm>
              <a:off x="7527620" y="1347944"/>
              <a:ext cx="2854938" cy="2837324"/>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cap="flat" cmpd="sng" w="57150">
              <a:solidFill>
                <a:schemeClr val="accent3"/>
              </a:solidFill>
              <a:prstDash val="solid"/>
              <a:round/>
              <a:headEnd len="sm" w="sm" type="none"/>
              <a:tailEnd len="sm" w="sm" type="none"/>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id="364" name="Google Shape;364;p36"/>
            <p:cNvPicPr preferRelativeResize="0"/>
            <p:nvPr/>
          </p:nvPicPr>
          <p:blipFill rotWithShape="1">
            <a:blip r:embed="rId4">
              <a:alphaModFix/>
            </a:blip>
            <a:srcRect b="0" l="0" r="0" t="0"/>
            <a:stretch/>
          </p:blipFill>
          <p:spPr>
            <a:xfrm>
              <a:off x="8024752" y="2098888"/>
              <a:ext cx="1860674" cy="1393709"/>
            </a:xfrm>
            <a:prstGeom prst="rect">
              <a:avLst/>
            </a:prstGeom>
            <a:noFill/>
            <a:ln>
              <a:noFill/>
            </a:ln>
          </p:spPr>
        </p:pic>
      </p:grpSp>
      <p:grpSp>
        <p:nvGrpSpPr>
          <p:cNvPr id="365" name="Google Shape;365;p36"/>
          <p:cNvGrpSpPr/>
          <p:nvPr/>
        </p:nvGrpSpPr>
        <p:grpSpPr>
          <a:xfrm>
            <a:off x="338629" y="973068"/>
            <a:ext cx="2949558" cy="2890796"/>
            <a:chOff x="345888" y="1650364"/>
            <a:chExt cx="2949558" cy="2890796"/>
          </a:xfrm>
        </p:grpSpPr>
        <p:sp>
          <p:nvSpPr>
            <p:cNvPr id="366" name="Google Shape;366;p36"/>
            <p:cNvSpPr/>
            <p:nvPr/>
          </p:nvSpPr>
          <p:spPr>
            <a:xfrm>
              <a:off x="345888" y="1650364"/>
              <a:ext cx="2949558" cy="289079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cap="flat" cmpd="sng" w="57150">
              <a:solidFill>
                <a:srgbClr val="595959"/>
              </a:solidFill>
              <a:prstDash val="solid"/>
              <a:round/>
              <a:headEnd len="sm" w="sm" type="none"/>
              <a:tailEnd len="sm" w="sm" type="none"/>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id="367" name="Google Shape;367;p36"/>
            <p:cNvPicPr preferRelativeResize="0"/>
            <p:nvPr/>
          </p:nvPicPr>
          <p:blipFill rotWithShape="1">
            <a:blip r:embed="rId5">
              <a:alphaModFix/>
            </a:blip>
            <a:srcRect b="0" l="0" r="0" t="0"/>
            <a:stretch/>
          </p:blipFill>
          <p:spPr>
            <a:xfrm>
              <a:off x="953418" y="2364767"/>
              <a:ext cx="1782192" cy="1434298"/>
            </a:xfrm>
            <a:prstGeom prst="rect">
              <a:avLst/>
            </a:prstGeom>
            <a:noFill/>
            <a:ln>
              <a:noFill/>
            </a:ln>
          </p:spPr>
        </p:pic>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pic>
        <p:nvPicPr>
          <p:cNvPr id="373" name="Google Shape;373;p37"/>
          <p:cNvPicPr preferRelativeResize="0"/>
          <p:nvPr/>
        </p:nvPicPr>
        <p:blipFill rotWithShape="1">
          <a:blip r:embed="rId3">
            <a:alphaModFix/>
          </a:blip>
          <a:srcRect b="0" l="0" r="0" t="0"/>
          <a:stretch/>
        </p:blipFill>
        <p:spPr>
          <a:xfrm>
            <a:off x="642594" y="3565758"/>
            <a:ext cx="2779838" cy="2625193"/>
          </a:xfrm>
          <a:prstGeom prst="rect">
            <a:avLst/>
          </a:prstGeom>
          <a:noFill/>
          <a:ln>
            <a:noFill/>
          </a:ln>
        </p:spPr>
      </p:pic>
      <p:pic>
        <p:nvPicPr>
          <p:cNvPr id="374" name="Google Shape;374;p37"/>
          <p:cNvPicPr preferRelativeResize="0"/>
          <p:nvPr/>
        </p:nvPicPr>
        <p:blipFill rotWithShape="1">
          <a:blip r:embed="rId4">
            <a:alphaModFix/>
          </a:blip>
          <a:srcRect b="0" l="0" r="0" t="0"/>
          <a:stretch/>
        </p:blipFill>
        <p:spPr>
          <a:xfrm>
            <a:off x="4061175" y="3550858"/>
            <a:ext cx="2277184" cy="2625193"/>
          </a:xfrm>
          <a:prstGeom prst="rect">
            <a:avLst/>
          </a:prstGeom>
          <a:noFill/>
          <a:ln>
            <a:noFill/>
          </a:ln>
        </p:spPr>
      </p:pic>
      <p:pic>
        <p:nvPicPr>
          <p:cNvPr id="375" name="Google Shape;375;p37"/>
          <p:cNvPicPr preferRelativeResize="0"/>
          <p:nvPr/>
        </p:nvPicPr>
        <p:blipFill rotWithShape="1">
          <a:blip r:embed="rId5">
            <a:alphaModFix/>
          </a:blip>
          <a:srcRect b="0" l="0" r="0" t="0"/>
          <a:stretch/>
        </p:blipFill>
        <p:spPr>
          <a:xfrm>
            <a:off x="6977102" y="3565758"/>
            <a:ext cx="3161495" cy="2610293"/>
          </a:xfrm>
          <a:prstGeom prst="rect">
            <a:avLst/>
          </a:prstGeom>
          <a:noFill/>
          <a:ln>
            <a:noFill/>
          </a:ln>
        </p:spPr>
      </p:pic>
      <p:sp>
        <p:nvSpPr>
          <p:cNvPr id="376" name="Google Shape;376;p37"/>
          <p:cNvSpPr txBox="1"/>
          <p:nvPr/>
        </p:nvSpPr>
        <p:spPr>
          <a:xfrm>
            <a:off x="642594" y="2988967"/>
            <a:ext cx="2779838" cy="37989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400">
                <a:solidFill>
                  <a:srgbClr val="545456"/>
                </a:solidFill>
                <a:latin typeface="Calibri"/>
                <a:ea typeface="Calibri"/>
                <a:cs typeface="Calibri"/>
                <a:sym typeface="Calibri"/>
              </a:rPr>
              <a:t>www.cmtoolkit.org </a:t>
            </a:r>
            <a:endParaRPr/>
          </a:p>
        </p:txBody>
      </p:sp>
      <p:sp>
        <p:nvSpPr>
          <p:cNvPr id="377" name="Google Shape;377;p37"/>
          <p:cNvSpPr txBox="1"/>
          <p:nvPr/>
        </p:nvSpPr>
        <p:spPr>
          <a:xfrm>
            <a:off x="6914795" y="2988966"/>
            <a:ext cx="3134424" cy="37989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400">
                <a:solidFill>
                  <a:srgbClr val="545456"/>
                </a:solidFill>
                <a:latin typeface="Calibri"/>
                <a:ea typeface="Calibri"/>
                <a:cs typeface="Calibri"/>
                <a:sym typeface="Calibri"/>
              </a:rPr>
              <a:t>www.cccmlearning.org </a:t>
            </a:r>
            <a:endParaRPr/>
          </a:p>
        </p:txBody>
      </p:sp>
      <p:sp>
        <p:nvSpPr>
          <p:cNvPr id="378" name="Google Shape;378;p37"/>
          <p:cNvSpPr txBox="1"/>
          <p:nvPr/>
        </p:nvSpPr>
        <p:spPr>
          <a:xfrm>
            <a:off x="3848445" y="2988967"/>
            <a:ext cx="2857418" cy="379895"/>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rgbClr val="545456"/>
                </a:solidFill>
                <a:latin typeface="Calibri"/>
                <a:ea typeface="Calibri"/>
                <a:cs typeface="Calibri"/>
                <a:sym typeface="Calibri"/>
              </a:rPr>
              <a:t>www.cccmcluster.org </a:t>
            </a:r>
            <a:endParaRPr/>
          </a:p>
        </p:txBody>
      </p:sp>
      <p:grpSp>
        <p:nvGrpSpPr>
          <p:cNvPr id="379" name="Google Shape;379;p37"/>
          <p:cNvGrpSpPr/>
          <p:nvPr/>
        </p:nvGrpSpPr>
        <p:grpSpPr>
          <a:xfrm>
            <a:off x="4308806" y="534051"/>
            <a:ext cx="2074200" cy="2032877"/>
            <a:chOff x="345888" y="1650364"/>
            <a:chExt cx="2949558" cy="2890796"/>
          </a:xfrm>
        </p:grpSpPr>
        <p:sp>
          <p:nvSpPr>
            <p:cNvPr id="380" name="Google Shape;380;p37"/>
            <p:cNvSpPr/>
            <p:nvPr/>
          </p:nvSpPr>
          <p:spPr>
            <a:xfrm>
              <a:off x="345888" y="1650364"/>
              <a:ext cx="2949558" cy="289079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noFill/>
            <a:ln cap="flat" cmpd="sng" w="57150">
              <a:solidFill>
                <a:srgbClr val="595959"/>
              </a:solidFill>
              <a:prstDash val="solid"/>
              <a:round/>
              <a:headEnd len="sm" w="sm" type="none"/>
              <a:tailEnd len="sm" w="sm" type="none"/>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pic>
          <p:nvPicPr>
            <p:cNvPr id="381" name="Google Shape;381;p37"/>
            <p:cNvPicPr preferRelativeResize="0"/>
            <p:nvPr/>
          </p:nvPicPr>
          <p:blipFill rotWithShape="1">
            <a:blip r:embed="rId6">
              <a:alphaModFix/>
            </a:blip>
            <a:srcRect b="0" l="0" r="0" t="0"/>
            <a:stretch/>
          </p:blipFill>
          <p:spPr>
            <a:xfrm>
              <a:off x="953418" y="2364767"/>
              <a:ext cx="1782192" cy="1434298"/>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Google Shape;386;p38"/>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lt1"/>
              </a:buClr>
              <a:buSzPts val="4800"/>
              <a:buFont typeface="Calibri"/>
              <a:buNone/>
            </a:pPr>
            <a:r>
              <a:rPr lang="en-GB">
                <a:latin typeface="Calibri"/>
                <a:ea typeface="Calibri"/>
                <a:cs typeface="Calibri"/>
                <a:sym typeface="Calibri"/>
              </a:rPr>
              <a:t>Questions</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pic>
        <p:nvPicPr>
          <p:cNvPr id="116" name="Google Shape;116;p13"/>
          <p:cNvPicPr preferRelativeResize="0"/>
          <p:nvPr>
            <p:ph idx="1" type="body"/>
          </p:nvPr>
        </p:nvPicPr>
        <p:blipFill rotWithShape="1">
          <a:blip r:embed="rId3">
            <a:alphaModFix/>
          </a:blip>
          <a:srcRect b="0" l="0" r="0" t="0"/>
          <a:stretch/>
        </p:blipFill>
        <p:spPr>
          <a:xfrm>
            <a:off x="0" y="0"/>
            <a:ext cx="10691813" cy="7559675"/>
          </a:xfrm>
          <a:prstGeom prst="rect">
            <a:avLst/>
          </a:prstGeom>
          <a:noFill/>
          <a:ln>
            <a:noFill/>
          </a:ln>
        </p:spPr>
      </p:pic>
      <p:sp>
        <p:nvSpPr>
          <p:cNvPr id="117" name="Google Shape;117;p13"/>
          <p:cNvSpPr txBox="1"/>
          <p:nvPr/>
        </p:nvSpPr>
        <p:spPr>
          <a:xfrm>
            <a:off x="-1" y="446067"/>
            <a:ext cx="10691813"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chemeClr val="accent1"/>
              </a:buClr>
              <a:buSzPts val="4000"/>
              <a:buFont typeface="Trebuchet MS"/>
              <a:buNone/>
            </a:pPr>
            <a:r>
              <a:t/>
            </a:r>
            <a:endParaRPr b="1" sz="4000">
              <a:solidFill>
                <a:srgbClr val="2A87C8"/>
              </a:solidFill>
              <a:latin typeface="Calibri"/>
              <a:ea typeface="Calibri"/>
              <a:cs typeface="Calibri"/>
              <a:sym typeface="Calibri"/>
            </a:endParaRPr>
          </a:p>
        </p:txBody>
      </p:sp>
      <p:sp>
        <p:nvSpPr>
          <p:cNvPr id="118" name="Google Shape;118;p1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Nom du lieu</a:t>
            </a:r>
            <a:endParaRPr/>
          </a:p>
        </p:txBody>
      </p:sp>
      <p:sp>
        <p:nvSpPr>
          <p:cNvPr id="119" name="Google Shape;119;p13"/>
          <p:cNvSpPr txBox="1"/>
          <p:nvPr/>
        </p:nvSpPr>
        <p:spPr>
          <a:xfrm rot="-2750421">
            <a:off x="5021462" y="3904406"/>
            <a:ext cx="5919537" cy="163629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2800">
                <a:solidFill>
                  <a:srgbClr val="9D0D2C"/>
                </a:solidFill>
                <a:latin typeface="Calibri"/>
                <a:ea typeface="Calibri"/>
                <a:cs typeface="Calibri"/>
                <a:sym typeface="Calibri"/>
              </a:rPr>
              <a:t>Changer le nom du lieu et mettre une photo évoquant le contexte local sur cette diapositive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14"/>
          <p:cNvSpPr txBox="1"/>
          <p:nvPr/>
        </p:nvSpPr>
        <p:spPr>
          <a:xfrm>
            <a:off x="1817514" y="2637692"/>
            <a:ext cx="7128793" cy="89940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Attentes</a:t>
            </a:r>
            <a:endParaRPr/>
          </a:p>
        </p:txBody>
      </p:sp>
      <p:grpSp>
        <p:nvGrpSpPr>
          <p:cNvPr id="126" name="Google Shape;126;p14"/>
          <p:cNvGrpSpPr/>
          <p:nvPr/>
        </p:nvGrpSpPr>
        <p:grpSpPr>
          <a:xfrm>
            <a:off x="2753618" y="3649147"/>
            <a:ext cx="5184576" cy="220079"/>
            <a:chOff x="2753618" y="3895361"/>
            <a:chExt cx="5184576" cy="220079"/>
          </a:xfrm>
        </p:grpSpPr>
        <p:pic>
          <p:nvPicPr>
            <p:cNvPr descr="Displaying CCCM letterhead A4.png" id="127" name="Google Shape;127;p14"/>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28" name="Google Shape;128;p14"/>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29" name="Google Shape;129;p14"/>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130" name="Google Shape;130;p14"/>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pic>
        <p:nvPicPr>
          <p:cNvPr id="136" name="Google Shape;136;p15"/>
          <p:cNvPicPr preferRelativeResize="0"/>
          <p:nvPr>
            <p:ph idx="1" type="body"/>
          </p:nvPr>
        </p:nvPicPr>
        <p:blipFill rotWithShape="1">
          <a:blip r:embed="rId3">
            <a:alphaModFix/>
          </a:blip>
          <a:srcRect b="0" l="0" r="0" t="0"/>
          <a:stretch/>
        </p:blipFill>
        <p:spPr>
          <a:xfrm>
            <a:off x="2752254" y="2016059"/>
            <a:ext cx="4960624" cy="35275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pic>
        <p:nvPicPr>
          <p:cNvPr id="142" name="Google Shape;142;p16"/>
          <p:cNvPicPr preferRelativeResize="0"/>
          <p:nvPr/>
        </p:nvPicPr>
        <p:blipFill rotWithShape="1">
          <a:blip r:embed="rId3">
            <a:alphaModFix/>
          </a:blip>
          <a:srcRect b="0" l="0" r="0" t="0"/>
          <a:stretch/>
        </p:blipFill>
        <p:spPr>
          <a:xfrm>
            <a:off x="-55002" y="0"/>
            <a:ext cx="11342282" cy="7559675"/>
          </a:xfrm>
          <a:prstGeom prst="rect">
            <a:avLst/>
          </a:prstGeom>
          <a:noFill/>
          <a:ln>
            <a:noFill/>
          </a:ln>
        </p:spPr>
      </p:pic>
      <p:sp>
        <p:nvSpPr>
          <p:cNvPr id="143" name="Google Shape;143;p16"/>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pic>
        <p:nvPicPr>
          <p:cNvPr id="149" name="Google Shape;149;p17"/>
          <p:cNvPicPr preferRelativeResize="0"/>
          <p:nvPr/>
        </p:nvPicPr>
        <p:blipFill rotWithShape="1">
          <a:blip r:embed="rId3">
            <a:alphaModFix/>
          </a:blip>
          <a:srcRect b="0" l="0" r="0" t="0"/>
          <a:stretch/>
        </p:blipFill>
        <p:spPr>
          <a:xfrm>
            <a:off x="-60160" y="0"/>
            <a:ext cx="11342282" cy="7559675"/>
          </a:xfrm>
          <a:prstGeom prst="rect">
            <a:avLst/>
          </a:prstGeom>
          <a:noFill/>
          <a:ln>
            <a:noFill/>
          </a:ln>
        </p:spPr>
      </p:pic>
      <p:sp>
        <p:nvSpPr>
          <p:cNvPr id="150" name="Google Shape;150;p17"/>
          <p:cNvSpPr txBox="1"/>
          <p:nvPr>
            <p:ph idx="1" type="body"/>
          </p:nvPr>
        </p:nvSpPr>
        <p:spPr>
          <a:xfrm>
            <a:off x="520699" y="1422400"/>
            <a:ext cx="9650413" cy="3758877"/>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800"/>
              <a:buNone/>
            </a:pPr>
            <a:r>
              <a:rPr lang="en-GB" sz="2800">
                <a:latin typeface="Calibri"/>
                <a:ea typeface="Calibri"/>
                <a:cs typeface="Calibri"/>
                <a:sym typeface="Calibri"/>
              </a:rPr>
              <a:t>Il est important de réfléchir aux attentes que vous souhaitez apporter à la formation pour vous assurer que celles-ci soient réalistes et peuvent être satisfaites. </a:t>
            </a:r>
            <a:endParaRPr/>
          </a:p>
          <a:p>
            <a:pPr indent="0" lvl="0" marL="0" rtl="0" algn="l">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151" name="Google Shape;151;p17"/>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18"/>
          <p:cNvSpPr txBox="1"/>
          <p:nvPr/>
        </p:nvSpPr>
        <p:spPr>
          <a:xfrm>
            <a:off x="1817514" y="2637692"/>
            <a:ext cx="7128793" cy="89940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Objectif de la formation</a:t>
            </a:r>
            <a:endParaRPr/>
          </a:p>
        </p:txBody>
      </p:sp>
      <p:grpSp>
        <p:nvGrpSpPr>
          <p:cNvPr id="158" name="Google Shape;158;p18"/>
          <p:cNvGrpSpPr/>
          <p:nvPr/>
        </p:nvGrpSpPr>
        <p:grpSpPr>
          <a:xfrm>
            <a:off x="2753618" y="3649147"/>
            <a:ext cx="5184576" cy="220079"/>
            <a:chOff x="2753618" y="3895361"/>
            <a:chExt cx="5184576" cy="220079"/>
          </a:xfrm>
        </p:grpSpPr>
        <p:pic>
          <p:nvPicPr>
            <p:cNvPr descr="Displaying CCCM letterhead A4.png" id="159" name="Google Shape;159;p18"/>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60" name="Google Shape;160;p18"/>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61" name="Google Shape;161;p18"/>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162" name="Google Shape;162;p18"/>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pic>
        <p:nvPicPr>
          <p:cNvPr id="168" name="Google Shape;168;p19"/>
          <p:cNvPicPr preferRelativeResize="0"/>
          <p:nvPr/>
        </p:nvPicPr>
        <p:blipFill rotWithShape="1">
          <a:blip r:embed="rId3">
            <a:alphaModFix/>
          </a:blip>
          <a:srcRect b="0" l="0" r="0" t="0"/>
          <a:stretch/>
        </p:blipFill>
        <p:spPr>
          <a:xfrm>
            <a:off x="3144039" y="591446"/>
            <a:ext cx="4581468" cy="619574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CCCM - Titles">
  <a:themeElements>
    <a:clrScheme name="CCCM Cluster 2">
      <a:dk1>
        <a:srgbClr val="000000"/>
      </a:dk1>
      <a:lt1>
        <a:srgbClr val="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