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44"/>
  </p:notesMasterIdLst>
  <p:handoutMasterIdLst>
    <p:handoutMasterId r:id="rId45"/>
  </p:handoutMasterIdLst>
  <p:sldIdLst>
    <p:sldId id="325" r:id="rId5"/>
    <p:sldId id="394" r:id="rId6"/>
    <p:sldId id="367" r:id="rId7"/>
    <p:sldId id="372" r:id="rId8"/>
    <p:sldId id="373" r:id="rId9"/>
    <p:sldId id="346" r:id="rId10"/>
    <p:sldId id="396" r:id="rId11"/>
    <p:sldId id="312" r:id="rId12"/>
    <p:sldId id="374" r:id="rId13"/>
    <p:sldId id="385" r:id="rId14"/>
    <p:sldId id="397" r:id="rId15"/>
    <p:sldId id="375" r:id="rId16"/>
    <p:sldId id="376" r:id="rId17"/>
    <p:sldId id="377" r:id="rId18"/>
    <p:sldId id="378" r:id="rId19"/>
    <p:sldId id="386" r:id="rId20"/>
    <p:sldId id="398" r:id="rId21"/>
    <p:sldId id="352" r:id="rId22"/>
    <p:sldId id="381" r:id="rId23"/>
    <p:sldId id="382" r:id="rId24"/>
    <p:sldId id="383" r:id="rId25"/>
    <p:sldId id="384" r:id="rId26"/>
    <p:sldId id="387" r:id="rId27"/>
    <p:sldId id="399" r:id="rId28"/>
    <p:sldId id="353" r:id="rId29"/>
    <p:sldId id="309" r:id="rId30"/>
    <p:sldId id="389" r:id="rId31"/>
    <p:sldId id="390" r:id="rId32"/>
    <p:sldId id="391" r:id="rId33"/>
    <p:sldId id="388" r:id="rId34"/>
    <p:sldId id="392" r:id="rId35"/>
    <p:sldId id="351" r:id="rId36"/>
    <p:sldId id="400" r:id="rId37"/>
    <p:sldId id="358" r:id="rId38"/>
    <p:sldId id="395" r:id="rId39"/>
    <p:sldId id="393" r:id="rId40"/>
    <p:sldId id="359" r:id="rId41"/>
    <p:sldId id="401" r:id="rId42"/>
    <p:sldId id="326" r:id="rId43"/>
  </p:sldIdLst>
  <p:sldSz cx="10691813" cy="7559675"/>
  <p:notesSz cx="6858000" cy="9144000"/>
  <p:custDataLst>
    <p:tags r:id="rId46"/>
  </p:custDataLst>
  <p:defaultTextStyle>
    <a:defPPr>
      <a:defRPr lang="en-US"/>
    </a:defPPr>
    <a:lvl1pPr marL="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2" userDrawn="1">
          <p15:clr>
            <a:srgbClr val="A4A3A4"/>
          </p15:clr>
        </p15:guide>
        <p15:guide id="2" pos="6429" userDrawn="1">
          <p15:clr>
            <a:srgbClr val="A4A3A4"/>
          </p15:clr>
        </p15:guide>
        <p15:guide id="3" pos="3368" userDrawn="1">
          <p15:clr>
            <a:srgbClr val="A4A3A4"/>
          </p15:clr>
        </p15:guide>
        <p15:guide id="4" pos="328" userDrawn="1">
          <p15:clr>
            <a:srgbClr val="A4A3A4"/>
          </p15:clr>
        </p15:guide>
        <p15:guide id="6" orient="horz" pos="4286" userDrawn="1">
          <p15:clr>
            <a:srgbClr val="A4A3A4"/>
          </p15:clr>
        </p15:guide>
        <p15:guide id="7" orient="horz" pos="657" userDrawn="1">
          <p15:clr>
            <a:srgbClr val="A4A3A4"/>
          </p15:clr>
        </p15:guide>
        <p15:guide id="8" pos="1326" userDrawn="1">
          <p15:clr>
            <a:srgbClr val="A4A3A4"/>
          </p15:clr>
        </p15:guide>
        <p15:guide id="9" orient="horz" pos="975" userDrawn="1">
          <p15:clr>
            <a:srgbClr val="A4A3A4"/>
          </p15:clr>
        </p15:guide>
        <p15:guide id="10" pos="4728" userDrawn="1">
          <p15:clr>
            <a:srgbClr val="A4A3A4"/>
          </p15:clr>
        </p15:guide>
        <p15:guide id="11" orient="horz" pos="24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SCUAL Natalia" initials="PN" lastIdx="0" clrIdx="0">
    <p:extLst>
      <p:ext uri="{19B8F6BF-5375-455C-9EA6-DF929625EA0E}">
        <p15:presenceInfo xmlns:p15="http://schemas.microsoft.com/office/powerpoint/2012/main" userId="S::npascual@iom.int::0f41393f-5f88-43c9-ab97-74c35aedb5eb" providerId="AD"/>
      </p:ext>
    </p:extLst>
  </p:cmAuthor>
  <p:cmAuthor id="2" name="annika grafweg" initials="ag" lastIdx="0" clrIdx="1">
    <p:extLst>
      <p:ext uri="{19B8F6BF-5375-455C-9EA6-DF929625EA0E}">
        <p15:presenceInfo xmlns:p15="http://schemas.microsoft.com/office/powerpoint/2012/main" userId="annika grafweg" providerId="None"/>
      </p:ext>
    </p:extLst>
  </p:cmAuthor>
  <p:cmAuthor id="3" name="KVERNMO Jennifer" initials="KJ" lastIdx="32" clrIdx="2">
    <p:extLst>
      <p:ext uri="{19B8F6BF-5375-455C-9EA6-DF929625EA0E}">
        <p15:presenceInfo xmlns:p15="http://schemas.microsoft.com/office/powerpoint/2012/main" userId="S-1-5-21-4064896599-1321994828-1977553258-33431" providerId="AD"/>
      </p:ext>
    </p:extLst>
  </p:cmAuthor>
  <p:cmAuthor id="4" name="SOPHONPANICH Wan S." initials="SWS" lastIdx="1" clrIdx="3">
    <p:extLst>
      <p:ext uri="{19B8F6BF-5375-455C-9EA6-DF929625EA0E}">
        <p15:presenceInfo xmlns:p15="http://schemas.microsoft.com/office/powerpoint/2012/main" userId="S-1-5-21-4064896599-1321994828-1977553258-774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BEDF"/>
    <a:srgbClr val="2A87C8"/>
    <a:srgbClr val="545456"/>
    <a:srgbClr val="9D0D2C"/>
    <a:srgbClr val="429DCA"/>
    <a:srgbClr val="BCE4EE"/>
    <a:srgbClr val="D8CCFA"/>
    <a:srgbClr val="BCD7B7"/>
    <a:srgbClr val="73C412"/>
    <a:srgbClr val="F7B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38FE1-47AC-471D-BD7D-1D4CDEB79B54}" v="1" dt="2020-11-19T16:20:09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2" autoAdjust="0"/>
    <p:restoredTop sz="85563" autoAdjust="0"/>
  </p:normalViewPr>
  <p:slideViewPr>
    <p:cSldViewPr snapToGrid="0">
      <p:cViewPr varScale="1">
        <p:scale>
          <a:sx n="52" d="100"/>
          <a:sy n="52" d="100"/>
        </p:scale>
        <p:origin x="1608" y="44"/>
      </p:cViewPr>
      <p:guideLst>
        <p:guide orient="horz" pos="1202"/>
        <p:guide pos="6429"/>
        <p:guide pos="3368"/>
        <p:guide pos="328"/>
        <p:guide orient="horz" pos="4286"/>
        <p:guide orient="horz" pos="657"/>
        <p:guide pos="1326"/>
        <p:guide orient="horz" pos="975"/>
        <p:guide pos="4728"/>
        <p:guide orient="horz" pos="24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ynthia Birikundavyi" userId="5e07c705-1ce0-4f53-8bff-1b82e0056e30" providerId="ADAL" clId="{2AA38FE1-47AC-471D-BD7D-1D4CDEB79B54}"/>
    <pc:docChg chg="custSel modSld">
      <pc:chgData name="Cynthia Birikundavyi" userId="5e07c705-1ce0-4f53-8bff-1b82e0056e30" providerId="ADAL" clId="{2AA38FE1-47AC-471D-BD7D-1D4CDEB79B54}" dt="2020-11-19T16:20:41.443" v="1" actId="1592"/>
      <pc:docMkLst>
        <pc:docMk/>
      </pc:docMkLst>
      <pc:sldChg chg="addSp delSp modSp">
        <pc:chgData name="Cynthia Birikundavyi" userId="5e07c705-1ce0-4f53-8bff-1b82e0056e30" providerId="ADAL" clId="{2AA38FE1-47AC-471D-BD7D-1D4CDEB79B54}" dt="2020-11-19T16:20:09.107" v="0" actId="478"/>
        <pc:sldMkLst>
          <pc:docMk/>
          <pc:sldMk cId="4211651317" sldId="374"/>
        </pc:sldMkLst>
        <pc:spChg chg="add mod">
          <ac:chgData name="Cynthia Birikundavyi" userId="5e07c705-1ce0-4f53-8bff-1b82e0056e30" providerId="ADAL" clId="{2AA38FE1-47AC-471D-BD7D-1D4CDEB79B54}" dt="2020-11-19T16:20:09.107" v="0" actId="478"/>
          <ac:spMkLst>
            <pc:docMk/>
            <pc:sldMk cId="4211651317" sldId="374"/>
            <ac:spMk id="3" creationId="{608EF620-7E97-447A-BECE-614143BE8101}"/>
          </ac:spMkLst>
        </pc:spChg>
        <pc:picChg chg="del">
          <ac:chgData name="Cynthia Birikundavyi" userId="5e07c705-1ce0-4f53-8bff-1b82e0056e30" providerId="ADAL" clId="{2AA38FE1-47AC-471D-BD7D-1D4CDEB79B54}" dt="2020-11-19T16:20:09.107" v="0" actId="478"/>
          <ac:picMkLst>
            <pc:docMk/>
            <pc:sldMk cId="4211651317" sldId="374"/>
            <ac:picMk id="4098" creationId="{00000000-0000-0000-0000-000000000000}"/>
          </ac:picMkLst>
        </pc:picChg>
      </pc:sldChg>
      <pc:sldChg chg="delCm">
        <pc:chgData name="Cynthia Birikundavyi" userId="5e07c705-1ce0-4f53-8bff-1b82e0056e30" providerId="ADAL" clId="{2AA38FE1-47AC-471D-BD7D-1D4CDEB79B54}" dt="2020-11-19T16:20:41.443" v="1" actId="1592"/>
        <pc:sldMkLst>
          <pc:docMk/>
          <pc:sldMk cId="794661091" sldId="384"/>
        </pc:sldMkLst>
      </pc:sldChg>
    </pc:docChg>
  </pc:docChgLst>
  <pc:docChgLst>
    <pc:chgData name="KVERNMO Jennifer" userId="02b7e914-308a-4299-aecc-7012b1345efc" providerId="ADAL" clId="{6FD7BCF5-8E09-4169-8FBF-6B2DAB165DE5}"/>
    <pc:docChg chg="modSld">
      <pc:chgData name="KVERNMO Jennifer" userId="02b7e914-308a-4299-aecc-7012b1345efc" providerId="ADAL" clId="{6FD7BCF5-8E09-4169-8FBF-6B2DAB165DE5}" dt="2019-06-26T07:24:36.542" v="0" actId="1076"/>
      <pc:docMkLst>
        <pc:docMk/>
      </pc:docMkLst>
      <pc:sldChg chg="modSp">
        <pc:chgData name="KVERNMO Jennifer" userId="02b7e914-308a-4299-aecc-7012b1345efc" providerId="ADAL" clId="{6FD7BCF5-8E09-4169-8FBF-6B2DAB165DE5}" dt="2019-06-26T07:24:36.542" v="0" actId="1076"/>
        <pc:sldMkLst>
          <pc:docMk/>
          <pc:sldMk cId="3547383594" sldId="382"/>
        </pc:sldMkLst>
        <pc:grpChg chg="mod">
          <ac:chgData name="KVERNMO Jennifer" userId="02b7e914-308a-4299-aecc-7012b1345efc" providerId="ADAL" clId="{6FD7BCF5-8E09-4169-8FBF-6B2DAB165DE5}" dt="2019-06-26T07:24:36.542" v="0" actId="1076"/>
          <ac:grpSpMkLst>
            <pc:docMk/>
            <pc:sldMk cId="3547383594" sldId="382"/>
            <ac:grpSpMk id="3" creationId="{7D64C9AC-3A08-42EF-8598-54D6E811FB22}"/>
          </ac:grpSpMkLst>
        </pc:gr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8-11-20T17:30:49.108" idx="31">
    <p:pos x="10" y="10"/>
    <p:text>shifted the debrief choice down below. See if action word makes sense.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8-11-20T17:31:30.947" idx="32">
    <p:pos x="10" y="10"/>
    <p:text>this is an option activity. should it also have a logo/optional slide on it? add in the activity to the slide in notes pages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7BF71-CEB3-4FA3-95E4-7278DE0A3C5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2F10C-21F3-4BD4-AB60-4B9EA885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883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C5ACF-D034-4F45-8610-CB6613FE683F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815C3-FF10-434B-B435-6E13A5278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74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ieEXvXMuZI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trike="sngStrike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4797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ICRC 2013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222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Inclua apenas onde a abordagem de grupo estiver ativada e faça referência a disposições de coordenação local. 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100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03338" y="1171575"/>
            <a:ext cx="4470400" cy="3162300"/>
          </a:xfrm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xfrm>
            <a:off x="943611" y="4450478"/>
            <a:ext cx="5189855" cy="23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Verdana" pitchFamily="-111" charset="0"/>
              <a:ea typeface="ＭＳ Ｐゴシック" pitchFamily="-111" charset="-128"/>
            </a:endParaRPr>
          </a:p>
          <a:p>
            <a:endParaRPr lang="en-US" altLang="en-US" dirty="0">
              <a:latin typeface="Verdana" pitchFamily="-111" charset="0"/>
              <a:ea typeface="ＭＳ Ｐゴシック" pitchFamily="-111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6777348" y="9107975"/>
            <a:ext cx="299728" cy="26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1pPr>
            <a:lvl2pPr marL="37931725" indent="-37474525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</a:pPr>
            <a:fld id="{D5B27901-3A69-4C46-A875-0F54D85CDA76}" type="slidenum">
              <a:rPr lang="en-US" altLang="en-US" sz="1200" smtClean="0"/>
              <a:pPr>
                <a:spcBef>
                  <a:spcPct val="0"/>
                </a:spcBef>
              </a:pPr>
              <a:t>13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00499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03338" y="1171575"/>
            <a:ext cx="4470400" cy="3162300"/>
          </a:xfrm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xfrm>
            <a:off x="943611" y="4450478"/>
            <a:ext cx="5189855" cy="23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Verdana" pitchFamily="-111" charset="0"/>
              <a:ea typeface="ＭＳ Ｐゴシック" pitchFamily="-111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6777348" y="9107975"/>
            <a:ext cx="299728" cy="26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1pPr>
            <a:lvl2pPr marL="37931725" indent="-37474525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</a:pPr>
            <a:fld id="{D5B27901-3A69-4C46-A875-0F54D85CDA76}" type="slidenum">
              <a:rPr lang="en-US" altLang="en-US" sz="1200" smtClean="0"/>
              <a:pPr>
                <a:spcBef>
                  <a:spcPct val="0"/>
                </a:spcBef>
              </a:pPr>
              <a:t>14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60930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673582" y="9107975"/>
            <a:ext cx="403493" cy="26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1pPr>
            <a:lvl2pPr marL="37931725" indent="-37474525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30000"/>
              </a:spcBef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itchFamily="-111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</a:pPr>
            <a:fld id="{59CBB603-7B14-448F-AB6F-FB1BE2FB7837}" type="slidenum">
              <a:rPr lang="en-US" altLang="en-US" sz="1200" smtClean="0"/>
              <a:pPr>
                <a:spcBef>
                  <a:spcPct val="0"/>
                </a:spcBef>
              </a:pPr>
              <a:t>15</a:t>
            </a:fld>
            <a:endParaRPr lang="en-US" altLang="en-US" sz="120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03338" y="1171575"/>
            <a:ext cx="4470400" cy="3162300"/>
          </a:xfrm>
          <a:solidFill>
            <a:srgbClr val="FFFFFF"/>
          </a:solidFill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8"/>
            <a:ext cx="5347123" cy="1539650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pt-BR" sz="1000" b="0" i="0" strike="noStrike" cap="none" spc="0" baseline="0" dirty="0">
                <a:solidFill>
                  <a:srgbClr val="000000"/>
                </a:solidFill>
                <a:effectLst/>
                <a:latin typeface="Verdana" charset="0"/>
                <a:ea typeface="Verdana" charset="0"/>
                <a:cs typeface="Verdana" charset="0"/>
              </a:rPr>
              <a:t> Crédito da foto: MSF [Médicos sem Fronteiras] 2017</a:t>
            </a:r>
          </a:p>
          <a:p>
            <a:pPr eaLnBrk="1" hangingPunct="1"/>
            <a:endParaRPr lang="en-US" altLang="en-US" dirty="0">
              <a:latin typeface="Verdana" pitchFamily="-111" charset="0"/>
              <a:ea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4691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OCHA [Escritório das Nações Unidas para Coordenação de Assuntos Humanitários] 2016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s-ES_trad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292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OCHA 2016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s-ES_trad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725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17526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xmlns:a14="http://schemas.microsoft.com/office/drawing/2010/main" xmlns:p14="http://schemas.microsoft.com/office/powerpoint/2010/main" val="1"/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1pPr>
            <a:lvl2pPr marL="763530" indent="-293665" eaLnBrk="0" hangingPunct="0"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2pPr>
            <a:lvl3pPr marL="1174661" indent="-234932" eaLnBrk="0" hangingPunct="0"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3pPr>
            <a:lvl4pPr marL="1644526" indent="-234932" eaLnBrk="0" hangingPunct="0"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4pPr>
            <a:lvl5pPr marL="2114390" indent="-234932" eaLnBrk="0" hangingPunct="0"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5pPr>
            <a:lvl6pPr marL="2584254" indent="-234932" defTabSz="4698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6pPr>
            <a:lvl7pPr marL="3054119" indent="-234932" defTabSz="4698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7pPr>
            <a:lvl8pPr marL="3523983" indent="-234932" defTabSz="4698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8pPr>
            <a:lvl9pPr marL="3993848" indent="-234932" defTabSz="4698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ＭＳ Ｐゴシック" charset="0"/>
              </a:defRPr>
            </a:lvl9pPr>
          </a:lstStyle>
          <a:p>
            <a:pPr eaLnBrk="1" hangingPunct="1"/>
            <a:fld id="{1583E0A2-3E23-C440-83EF-433FC9A19542}" type="slidenum">
              <a:rPr lang="en-US" altLang="en-US">
                <a:latin typeface="Calibri"/>
              </a:rPr>
              <a:pPr eaLnBrk="1" hangingPunct="1"/>
              <a:t>19</a:t>
            </a:fld>
            <a:endParaRPr lang="en-US" altLang="en-US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9045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03338" y="1171575"/>
            <a:ext cx="4470400" cy="31623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baseline="0" dirty="0"/>
          </a:p>
          <a:p>
            <a:endParaRPr lang="es-E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1pPr>
            <a:lvl2pPr marL="763530" indent="-29366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2pPr>
            <a:lvl3pPr marL="1174661" indent="-2349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3pPr>
            <a:lvl4pPr marL="1644526" indent="-2349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4pPr>
            <a:lvl5pPr marL="2114390" indent="-2349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5pPr>
            <a:lvl6pPr marL="2584254" indent="-234932" defTabSz="4698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6pPr>
            <a:lvl7pPr marL="3054119" indent="-234932" defTabSz="4698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7pPr>
            <a:lvl8pPr marL="3523983" indent="-234932" defTabSz="4698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8pPr>
            <a:lvl9pPr marL="3993848" indent="-234932" defTabSz="4698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41A1C61-04E9-4D14-89A3-6D2673FCB532}" type="slidenum">
              <a:rPr lang="en-US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3312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 acordo com a principal resolução humanitária da ONU, Resolução 46/182 de 1991, o Estado afetado “desempenha o papel principal na introdução, organização, coordenação e implementação de assistência humanitária dentro de seu território”. Da mesma forma, as Diretrizes da Esfera “reconhecem o papel e a responsabilidade principais do Estado de fornecer assistência quando a capacidade das pessoas de lidar com a situação tiver se exaurido”.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1930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213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64680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endParaRPr lang="en-GB" noProof="0" dirty="0"/>
          </a:p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de foto IOM [</a:t>
            </a:r>
            <a:r>
              <a:rPr lang="pt-BR" sz="2053" b="0" i="1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International Organization for Migration</a:t>
            </a: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(Organização Internacional para as Migrações)] 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0918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endParaRPr lang="en-GB" noProof="0" dirty="0"/>
          </a:p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de foto IOM 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1272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579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(Atividade 4A) </a:t>
            </a:r>
            <a:r>
              <a:rPr lang="pt-BR" sz="1200" b="0" i="0" strike="noStrike" cap="none" spc="0" baseline="0" dirty="0">
                <a:solidFill>
                  <a:srgbClr val="9D0D2C"/>
                </a:solidFill>
                <a:effectLst/>
                <a:latin typeface="Calibri"/>
                <a:ea typeface="Calibri"/>
                <a:cs typeface="Calibri"/>
              </a:rPr>
              <a:t>ATIVIDADE OPCIONAL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sz="1200" b="1" dirty="0">
              <a:solidFill>
                <a:srgbClr val="9D0D2C"/>
              </a:solidFill>
            </a:endParaRPr>
          </a:p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Os líderes de equipe podem contratar 5 pessoas para suas equipes fictícias de Gestão de Acampamentos. Instrua a pessoa selecionada para esses papéis para:</a:t>
            </a:r>
            <a:endParaRPr lang="en-GB" sz="24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Identificar os cargos necessários para fortalecer a equipe</a:t>
            </a:r>
          </a:p>
          <a:p>
            <a:pPr marL="0" indent="0">
              <a:buNone/>
            </a:pPr>
            <a:r>
              <a:rPr lang="pt-BR" sz="2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Entrevistar candidatos e “contratar” uma equipe</a:t>
            </a:r>
          </a:p>
          <a:p>
            <a:pPr marL="0" indent="0">
              <a:buNone/>
            </a:pPr>
            <a:r>
              <a:rPr lang="pt-BR" sz="2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Eles podem fazer apenas 2 perguntas</a:t>
            </a:r>
          </a:p>
          <a:p>
            <a:pPr marL="0" indent="0">
              <a:buNone/>
            </a:pPr>
            <a:endParaRPr lang="en-GB" sz="24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Os “candidatos” buscarão as entrevistas e agirão de acordo com o cartão de seu papel (fornecido com antecedência). Instrua as pessoas selecionadas para esses papéis para:</a:t>
            </a:r>
          </a:p>
          <a:p>
            <a:pPr marL="0" indent="0">
              <a:buNone/>
            </a:pPr>
            <a:r>
              <a:rPr lang="pt-BR" sz="2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Tentar encontrar um cargo em uma equipe</a:t>
            </a:r>
          </a:p>
          <a:p>
            <a:pPr marL="0" indent="0">
              <a:buNone/>
            </a:pPr>
            <a:r>
              <a:rPr lang="pt-BR" sz="2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Lembrar-se do seu perfil público e tentar não divulgar suas características ocultas, a menos que seja solicitado diretamente. </a:t>
            </a:r>
            <a:endParaRPr lang="en-GB" sz="20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58231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pt-BR" sz="2053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(Atividade 4B)</a:t>
            </a:r>
          </a:p>
          <a:p>
            <a:pPr lvl="1"/>
            <a:r>
              <a:rPr lang="pt-BR" sz="2053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Dê 20 minutos para que os grupos preparem seus desenhos/sua apresentação. Cada grupo deve ter pelo menos 5 minutos para apresentar as respostas às perguntas.</a:t>
            </a:r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89055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pt-BR" sz="2053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(Atividade 4C)</a:t>
            </a:r>
          </a:p>
          <a:p>
            <a:pPr lvl="1"/>
            <a:endParaRPr lang="en-GB" b="1" dirty="0">
              <a:solidFill>
                <a:srgbClr val="2A87C8"/>
              </a:solidFill>
              <a:effectLst/>
              <a:latin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12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Questione. Cada grupo deve escolher 1 responsabilidade. Escreva ou compartilhe uma atividade/um exemplo que faz parte dessa responsabilidade em “ação”.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60005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b="1" dirty="0">
                <a:solidFill>
                  <a:srgbClr val="545456"/>
                </a:solidFill>
                <a:latin typeface="Calibri" panose="020F0502020204030204" pitchFamily="34" charset="0"/>
                <a:hlinkClick r:id="rId3"/>
              </a:rPr>
              <a:t> </a:t>
            </a: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12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Link do vídeo: https://www.youtube.com/watch?v=hieEXvXMuZI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12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 tempo de reprodução do vídeo é 15:42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Kilian Kleinschmidt é um ex-funcionário do ACNUR que atuou como diretor do acampamento de refugiados de Zaatari.</a:t>
            </a:r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30481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6178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possível, contextualize este slide com imagens do local onde os treinamentos estão sendo realizados. </a:t>
            </a:r>
          </a:p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Mensagem principal: Existem 3 estágios (ou mais!) antes do ciclo de vida do acampamento.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74777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02746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Jennifer Kvernmo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5573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Jennifer Kvernmo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38923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95326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Atividade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18260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IOM Alfred Franco Caballero 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418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7912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6940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 foto mostra a European Union Civil Protection descarregando suprimentos após um desastre. 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822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ACNUR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1700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ACNUR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51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12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Tópico opcional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4871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Atividade opcional 1</a:t>
            </a:r>
          </a:p>
          <a:p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Os papéis são: </a:t>
            </a:r>
          </a:p>
          <a:p>
            <a:pPr lvl="0"/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-Autoridades nacionais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-Pessoas afetadas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-Agências humanitárias (ONU e outras)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-Doadores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0903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Clique para mudar de foto para mensagem principal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Crédito da foto: ICRC [</a:t>
            </a:r>
            <a:r>
              <a:rPr lang="pt-BR" sz="2053" b="0" i="1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International Committee for the Red Cross</a:t>
            </a:r>
            <a:r>
              <a:rPr lang="pt-BR" sz="2053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(Comitê Internacional da Cruz Vermelha)] 2013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noProof="0" dirty="0"/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815C3-FF10-434B-B435-6E13A5278B7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0332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CCM - Title Slide - Presenta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03" y="0"/>
            <a:ext cx="10691813" cy="7559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0000" rtlCol="0" anchor="ctr">
            <a:noAutofit/>
          </a:bodyPr>
          <a:lstStyle/>
          <a:p>
            <a:pPr algn="ctr"/>
            <a:endParaRPr lang="en-GB" sz="2053" noProof="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355901"/>
            <a:ext cx="10691813" cy="1190632"/>
          </a:xfrm>
          <a:prstGeom prst="rect">
            <a:avLst/>
          </a:prstGeom>
          <a:solidFill>
            <a:schemeClr val="bg1"/>
          </a:solidFill>
        </p:spPr>
        <p:txBody>
          <a:bodyPr rIns="360000" anchor="ctr">
            <a:noAutofit/>
          </a:bodyPr>
          <a:lstStyle>
            <a:lvl1pPr algn="r"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347" y="5864036"/>
            <a:ext cx="7484269" cy="714379"/>
          </a:xfrm>
        </p:spPr>
        <p:txBody>
          <a:bodyPr rIns="360000" anchor="ctr">
            <a:noAutofit/>
          </a:bodyPr>
          <a:lstStyle>
            <a:lvl1pPr marL="0" indent="0" algn="r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>
            <a:fillRect/>
          </a:stretch>
        </p:blipFill>
        <p:spPr>
          <a:xfrm>
            <a:off x="6210002" y="323453"/>
            <a:ext cx="424856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20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CCM - Title - Photo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0691813" cy="75596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Drag picture to placeholder or click icon to add</a:t>
            </a:r>
            <a:endParaRPr lang="en-GB" noProof="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>
            <a:fillRect/>
          </a:stretch>
        </p:blipFill>
        <p:spPr>
          <a:xfrm>
            <a:off x="6210002" y="323453"/>
            <a:ext cx="4248564" cy="13681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0" y="4355901"/>
            <a:ext cx="10691813" cy="1190632"/>
          </a:xfrm>
          <a:prstGeom prst="rect">
            <a:avLst/>
          </a:prstGeom>
          <a:solidFill>
            <a:schemeClr val="bg1"/>
          </a:solidFill>
        </p:spPr>
        <p:txBody>
          <a:bodyPr rIns="360000" anchor="ctr"/>
          <a:lstStyle>
            <a:lvl1pPr algn="r"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208347" y="5864036"/>
            <a:ext cx="7484269" cy="714379"/>
          </a:xfrm>
        </p:spPr>
        <p:txBody>
          <a:bodyPr rIns="360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>
            <a:fillRect/>
          </a:stretch>
        </p:blipFill>
        <p:spPr>
          <a:xfrm>
            <a:off x="6362402" y="475853"/>
            <a:ext cx="424856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97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CCM - Title - Photo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0691813" cy="75596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Drag picture to placeholder or click icon to add</a:t>
            </a:r>
            <a:endParaRPr lang="en-GB" noProof="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>
            <a:fillRect/>
          </a:stretch>
        </p:blipFill>
        <p:spPr>
          <a:xfrm>
            <a:off x="6210002" y="323453"/>
            <a:ext cx="4248564" cy="13681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0" y="4355901"/>
            <a:ext cx="10691813" cy="1190632"/>
          </a:xfrm>
          <a:prstGeom prst="rect">
            <a:avLst/>
          </a:prstGeom>
          <a:solidFill>
            <a:schemeClr val="accent1"/>
          </a:solidFill>
        </p:spPr>
        <p:txBody>
          <a:bodyPr rIns="360000" anchor="ctr"/>
          <a:lstStyle>
            <a:lvl1pPr algn="r"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208347" y="5864036"/>
            <a:ext cx="7484269" cy="714379"/>
          </a:xfrm>
        </p:spPr>
        <p:txBody>
          <a:bodyPr rIns="360000" anchor="ctr"/>
          <a:lstStyle>
            <a:lvl1pPr marL="0" indent="0" algn="r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8"/>
          <a:stretch>
            <a:fillRect/>
          </a:stretch>
        </p:blipFill>
        <p:spPr>
          <a:xfrm>
            <a:off x="6210002" y="323453"/>
            <a:ext cx="4210944" cy="136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57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CCM - TItle - Repor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1"/>
            <a:ext cx="8154218" cy="7565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496738" y="3428812"/>
            <a:ext cx="6505352" cy="2008855"/>
          </a:xfrm>
          <a:prstGeom prst="rect">
            <a:avLst/>
          </a:prstGeom>
          <a:noFill/>
        </p:spPr>
        <p:txBody>
          <a:bodyPr lIns="90000" tIns="90000" rIns="90000" bIns="90000" anchor="b">
            <a:normAutofit/>
          </a:bodyPr>
          <a:lstStyle>
            <a:lvl1pPr algn="l"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96738" y="5511343"/>
            <a:ext cx="6505352" cy="714379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8649378" y="4979841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 dirty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www.globalcccmcluster.org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8649378" y="5309553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 dirty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globalsupport@cccmcluster.org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8649378" y="5639265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104287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900" b="0" i="0" strike="noStrike" cap="none" spc="0" baseline="0" dirty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@</a:t>
            </a:r>
            <a:r>
              <a:rPr lang="pt-BR" sz="900" b="0" i="0" strike="noStrike" cap="none" spc="0" baseline="0" dirty="0" err="1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CCCMCluster</a:t>
            </a:r>
            <a:endParaRPr lang="en-GB" sz="900" noProof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8649378" y="5968976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104287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900" b="0" i="0" strike="noStrike" cap="none" spc="0" baseline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GlobalCCCMCluster</a:t>
            </a:r>
            <a:endParaRPr lang="en-GB" sz="900" noProof="0">
              <a:solidFill>
                <a:schemeClr val="accent1"/>
              </a:solidFill>
              <a:latin typeface="+mn-lt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3378" y="4715941"/>
            <a:ext cx="1608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 userDrawn="1"/>
        </p:nvSpPr>
        <p:spPr>
          <a:xfrm>
            <a:off x="496738" y="255806"/>
            <a:ext cx="2158163" cy="3661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>
                <a:solidFill>
                  <a:srgbClr val="FFFFFF"/>
                </a:solidFill>
                <a:effectLst/>
                <a:latin typeface="Trebuchet MS"/>
                <a:ea typeface="Trebuchet MS"/>
                <a:cs typeface="Trebuchet MS"/>
              </a:rPr>
              <a:t>WWW.GLOBALCCCMCLUSTER.ORG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6888" y="6759860"/>
            <a:ext cx="2155825" cy="271463"/>
          </a:xfr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  <a:lvl2pPr>
              <a:defRPr sz="105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REPORT DATE | v 1.0</a:t>
            </a:r>
          </a:p>
        </p:txBody>
      </p:sp>
      <p:pic>
        <p:nvPicPr>
          <p:cNvPr id="1030" name="Picture 6" descr="Image result for unhcr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t="8900" r="10541" b="10504"/>
          <a:stretch>
            <a:fillRect/>
          </a:stretch>
        </p:blipFill>
        <p:spPr bwMode="auto">
          <a:xfrm>
            <a:off x="8500273" y="6665415"/>
            <a:ext cx="628223" cy="6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iom log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4378" y="6664066"/>
            <a:ext cx="589459" cy="63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 userDrawn="1"/>
        </p:nvGrpSpPr>
        <p:grpSpPr>
          <a:xfrm>
            <a:off x="8384341" y="4795519"/>
            <a:ext cx="1958613" cy="1637997"/>
            <a:chOff x="8384341" y="4715941"/>
            <a:chExt cx="1608808" cy="1717576"/>
          </a:xfrm>
        </p:grpSpPr>
        <p:cxnSp>
          <p:nvCxnSpPr>
            <p:cNvPr id="26" name="Straight Connector 25"/>
            <p:cNvCxnSpPr/>
            <p:nvPr userDrawn="1"/>
          </p:nvCxnSpPr>
          <p:spPr>
            <a:xfrm>
              <a:off x="8384341" y="4715941"/>
              <a:ext cx="160880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>
            <a:xfrm>
              <a:off x="8384341" y="6433517"/>
              <a:ext cx="160880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15" y="323453"/>
            <a:ext cx="1788939" cy="12174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lum bright="17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403" y="5360826"/>
            <a:ext cx="150517" cy="1505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984" y="5032197"/>
            <a:ext cx="163355" cy="1633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>
            <a:lum bright="17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" t="6184" r="10946" b="17614"/>
          <a:stretch>
            <a:fillRect/>
          </a:stretch>
        </p:blipFill>
        <p:spPr>
          <a:xfrm>
            <a:off x="8464654" y="5675954"/>
            <a:ext cx="144015" cy="135544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7260" y="6013397"/>
            <a:ext cx="158804" cy="1588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6455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CCM - Title - Report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7"/>
                    </a14:imgEffect>
                    <a14:imgEffect>
                      <a14:saturation sat="0"/>
                    </a14:imgEffect>
                    <a14:imgEffect>
                      <a14:brightnessContrast bright="-65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35" y="-1"/>
            <a:ext cx="8168953" cy="755967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496738" y="3428812"/>
            <a:ext cx="6505352" cy="2008855"/>
          </a:xfrm>
          <a:prstGeom prst="rect">
            <a:avLst/>
          </a:prstGeom>
          <a:noFill/>
        </p:spPr>
        <p:txBody>
          <a:bodyPr lIns="90000" tIns="90000" rIns="90000" bIns="90000" anchor="b">
            <a:normAutofit/>
          </a:bodyPr>
          <a:lstStyle>
            <a:lvl1pPr algn="l"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96738" y="5511343"/>
            <a:ext cx="6505352" cy="714379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3378" y="4715941"/>
            <a:ext cx="1608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 userDrawn="1"/>
        </p:nvSpPr>
        <p:spPr>
          <a:xfrm>
            <a:off x="496738" y="255806"/>
            <a:ext cx="2158163" cy="3661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>
                <a:solidFill>
                  <a:srgbClr val="FFFFFF"/>
                </a:solidFill>
                <a:effectLst/>
                <a:latin typeface="Trebuchet MS"/>
                <a:ea typeface="Trebuchet MS"/>
                <a:cs typeface="Trebuchet MS"/>
              </a:rPr>
              <a:t>WWW.GLOBALCCCMCLUSTER.ORG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6888" y="6759860"/>
            <a:ext cx="2155825" cy="271463"/>
          </a:xfr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  <a:lvl2pPr>
              <a:defRPr sz="105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REPORT DATE | v 1.0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8649378" y="4979841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www.globalcccmcluster.org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8649378" y="5309553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gobalsupport@cccmcluster.org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8649378" y="5639265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104287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900" b="0" i="0" strike="noStrike" cap="none" spc="0" baseline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@CCCMCluster</a:t>
            </a:r>
            <a:endParaRPr lang="en-GB" sz="900" noProof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8649378" y="5968976"/>
            <a:ext cx="1984055" cy="228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104287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sz="900" b="0" i="0" strike="noStrike" cap="none" spc="0" baseline="0">
                <a:solidFill>
                  <a:srgbClr val="2A87C8"/>
                </a:solidFill>
                <a:effectLst/>
                <a:latin typeface="Trebuchet MS"/>
                <a:ea typeface="Trebuchet MS"/>
                <a:cs typeface="Trebuchet MS"/>
              </a:rPr>
              <a:t>GlobalCCCM</a:t>
            </a:r>
            <a:endParaRPr lang="en-GB" sz="900" noProof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0" name="Picture 6" descr="Image result for unhcr logo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t="8900" r="10541" b="10504"/>
          <a:stretch>
            <a:fillRect/>
          </a:stretch>
        </p:blipFill>
        <p:spPr bwMode="auto">
          <a:xfrm>
            <a:off x="8500273" y="6665415"/>
            <a:ext cx="628223" cy="6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Image result for iom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4378" y="6664066"/>
            <a:ext cx="589459" cy="63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Group 31"/>
          <p:cNvGrpSpPr/>
          <p:nvPr userDrawn="1"/>
        </p:nvGrpSpPr>
        <p:grpSpPr>
          <a:xfrm>
            <a:off x="8384341" y="4715941"/>
            <a:ext cx="1958613" cy="1717576"/>
            <a:chOff x="8384341" y="4715941"/>
            <a:chExt cx="1608808" cy="1717576"/>
          </a:xfrm>
        </p:grpSpPr>
        <p:cxnSp>
          <p:nvCxnSpPr>
            <p:cNvPr id="33" name="Straight Connector 32"/>
            <p:cNvCxnSpPr/>
            <p:nvPr userDrawn="1"/>
          </p:nvCxnSpPr>
          <p:spPr>
            <a:xfrm>
              <a:off x="8384341" y="4715941"/>
              <a:ext cx="160880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>
              <a:off x="8384341" y="6433517"/>
              <a:ext cx="160880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6" cstate="print">
            <a:lum bright="17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403" y="5360826"/>
            <a:ext cx="150517" cy="15051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984" y="5032197"/>
            <a:ext cx="163355" cy="16335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8">
            <a:lum bright="17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" t="6184" r="10946" b="17614"/>
          <a:stretch>
            <a:fillRect/>
          </a:stretch>
        </p:blipFill>
        <p:spPr>
          <a:xfrm>
            <a:off x="8464654" y="5675954"/>
            <a:ext cx="144015" cy="135544"/>
          </a:xfrm>
          <a:prstGeom prst="rect">
            <a:avLst/>
          </a:prstGeom>
        </p:spPr>
      </p:pic>
      <p:pic>
        <p:nvPicPr>
          <p:cNvPr id="38" name="Picture 8" descr="https://cdn3.iconfinder.com/data/icons/picons-social/57/40-google-plus-128.png"/>
          <p:cNvPicPr>
            <a:picLocks noChangeAspect="1" noChangeArrowheads="1"/>
          </p:cNvPicPr>
          <p:nvPr userDrawn="1"/>
        </p:nvPicPr>
        <p:blipFill>
          <a:blip r:embed="rId9">
            <a:lum bright="17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4816" y="5990953"/>
            <a:ext cx="203691" cy="20369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15" y="427557"/>
            <a:ext cx="1788939" cy="160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22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CCM - SubTitle - 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1"/>
            <a:ext cx="6498033" cy="7565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496738" y="2891937"/>
            <a:ext cx="5785272" cy="650312"/>
          </a:xfrm>
          <a:prstGeom prst="rect">
            <a:avLst/>
          </a:prstGeom>
          <a:noFill/>
        </p:spPr>
        <p:txBody>
          <a:bodyPr lIns="90000" tIns="90000" rIns="90000" bIns="90000" anchor="b">
            <a:normAutofit/>
          </a:bodyPr>
          <a:lstStyle>
            <a:lvl1pPr algn="l"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96738" y="3707829"/>
            <a:ext cx="5785272" cy="714379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3378" y="2843733"/>
            <a:ext cx="1608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 userDrawn="1"/>
        </p:nvSpPr>
        <p:spPr>
          <a:xfrm>
            <a:off x="496738" y="255806"/>
            <a:ext cx="2158163" cy="3661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900" b="0" i="0" strike="noStrike" cap="none" spc="0" baseline="0">
                <a:solidFill>
                  <a:srgbClr val="FFFFFF"/>
                </a:solidFill>
                <a:effectLst/>
                <a:latin typeface="Trebuchet MS"/>
                <a:ea typeface="Trebuchet MS"/>
                <a:cs typeface="Trebuchet MS"/>
              </a:rPr>
              <a:t>WWW.GLOBALCCCMCLUSTER.ORG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6888" y="6759860"/>
            <a:ext cx="2155825" cy="271463"/>
          </a:xfr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  <a:lvl2pPr>
              <a:defRPr sz="105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Page // </a:t>
            </a:r>
            <a:fld id="{5368136F-2B1C-48BC-9B1A-E9811B079E08}" type="slidenum">
              <a:rPr lang="en-GB" noProof="0" smtClean="0"/>
              <a:pPr lvl="0"/>
              <a:t>‹#›</a:t>
            </a:fld>
            <a:endParaRPr lang="en-GB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78899" y="6219489"/>
            <a:ext cx="3480866" cy="1080741"/>
          </a:xfrm>
        </p:spPr>
        <p:txBody>
          <a:bodyPr anchor="b">
            <a:noAutofit/>
          </a:bodyPr>
          <a:lstStyle>
            <a:lvl1pPr marL="0" indent="0" algn="r">
              <a:buNone/>
              <a:defRPr sz="9600" b="0"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pic>
        <p:nvPicPr>
          <p:cNvPr id="23" name="Picture 2" descr="Displaying CCCM letterhead A4.pn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4058" y="2411685"/>
            <a:ext cx="3545707" cy="66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68225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CCM- Subtitle - Presentation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4580" y="4006562"/>
            <a:ext cx="9847233" cy="1213436"/>
          </a:xfrm>
          <a:prstGeom prst="rect">
            <a:avLst/>
          </a:prstGeom>
          <a:solidFill>
            <a:schemeClr val="accent1"/>
          </a:solidFill>
        </p:spPr>
        <p:txBody>
          <a:bodyPr rIns="360000" anchor="ctr"/>
          <a:lstStyle>
            <a:lvl1pPr algn="r">
              <a:defRPr sz="4000" b="1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80" y="2339677"/>
            <a:ext cx="9847233" cy="1653678"/>
          </a:xfrm>
        </p:spPr>
        <p:txBody>
          <a:bodyPr rIns="360000" anchor="b">
            <a:norm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33338" y="64364"/>
            <a:ext cx="10458476" cy="712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noProof="0"/>
          </a:p>
        </p:txBody>
      </p:sp>
      <p:sp>
        <p:nvSpPr>
          <p:cNvPr id="10" name="Rectangle 9"/>
          <p:cNvSpPr/>
          <p:nvPr userDrawn="1"/>
        </p:nvSpPr>
        <p:spPr>
          <a:xfrm>
            <a:off x="2" y="64364"/>
            <a:ext cx="145700" cy="71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noProof="0"/>
          </a:p>
        </p:txBody>
      </p:sp>
      <p:pic>
        <p:nvPicPr>
          <p:cNvPr id="11" name="Picture 2" descr="Displaying CCCM letterhead A4.pn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0759" y="6993513"/>
            <a:ext cx="3473699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isplaying CCCM letterhead A4.png"/>
          <p:cNvPicPr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14457" y="6993513"/>
            <a:ext cx="404681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isplaying CCCM letterhead A4.png"/>
          <p:cNvPicPr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6993513"/>
            <a:ext cx="6840758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/>
          <p:cNvSpPr/>
          <p:nvPr userDrawn="1"/>
        </p:nvSpPr>
        <p:spPr>
          <a:xfrm>
            <a:off x="377354" y="7092205"/>
            <a:ext cx="288032" cy="2880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5C025DF7-41FC-4080-A5FA-D8BFAE0A75B3}" type="slidenum">
              <a:rPr lang="en-US" sz="1000" smtClean="0">
                <a:solidFill>
                  <a:schemeClr val="accent1"/>
                </a:solidFill>
              </a:rPr>
              <a:pPr algn="ctr"/>
              <a:t>‹#›</a:t>
            </a:fld>
            <a:endParaRPr lang="en-US" sz="10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9651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CCM - Slid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11" y="446067"/>
            <a:ext cx="9876347" cy="79375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just"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11" y="1319198"/>
            <a:ext cx="9876347" cy="5476908"/>
          </a:xfrm>
        </p:spPr>
        <p:txBody>
          <a:bodyPr>
            <a:noAutofit/>
          </a:bodyPr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Rectangle 3"/>
          <p:cNvSpPr/>
          <p:nvPr userDrawn="1"/>
        </p:nvSpPr>
        <p:spPr>
          <a:xfrm>
            <a:off x="233338" y="64364"/>
            <a:ext cx="10458476" cy="712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noProof="0"/>
          </a:p>
        </p:txBody>
      </p:sp>
      <p:sp>
        <p:nvSpPr>
          <p:cNvPr id="5" name="Rectangle 4"/>
          <p:cNvSpPr/>
          <p:nvPr userDrawn="1"/>
        </p:nvSpPr>
        <p:spPr>
          <a:xfrm>
            <a:off x="2" y="64364"/>
            <a:ext cx="145700" cy="71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noProof="0"/>
          </a:p>
        </p:txBody>
      </p:sp>
      <p:pic>
        <p:nvPicPr>
          <p:cNvPr id="6" name="Picture 2" descr="Displaying CCCM letterhead A4.pn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0759" y="6993513"/>
            <a:ext cx="3473699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isplaying CCCM letterhead A4.png"/>
          <p:cNvPicPr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14457" y="6993513"/>
            <a:ext cx="404681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isplaying CCCM letterhead A4.png"/>
          <p:cNvPicPr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6993513"/>
            <a:ext cx="6840758" cy="3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 userDrawn="1"/>
        </p:nvSpPr>
        <p:spPr>
          <a:xfrm>
            <a:off x="377354" y="7092205"/>
            <a:ext cx="288032" cy="2880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5C025DF7-41FC-4080-A5FA-D8BFAE0A75B3}" type="slidenum">
              <a:rPr lang="en-GB" sz="1000" noProof="0" smtClean="0">
                <a:solidFill>
                  <a:schemeClr val="accent1"/>
                </a:solidFill>
              </a:rPr>
              <a:pPr algn="ctr"/>
              <a:t>‹#›</a:t>
            </a:fld>
            <a:endParaRPr lang="en-GB" sz="1000" noProof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544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34751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2160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9" r:id="rId4"/>
    <p:sldLayoutId id="2147483670" r:id="rId5"/>
    <p:sldLayoutId id="2147483675" r:id="rId6"/>
    <p:sldLayoutId id="2147483664" r:id="rId7"/>
    <p:sldLayoutId id="2147483673" r:id="rId8"/>
    <p:sldLayoutId id="2147483676" r:id="rId9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5" Type="http://schemas.microsoft.com/office/2007/relationships/hdphoto" Target="../media/hdphoto6.wdp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hyperlink" Target="https://www.google.no/imgres?imgurl=http://doe.iom.int/Assets/img/works/Colombia.jpg&amp;imgrefurl=http://doe.iom.int/&amp;docid=8yQcvJPBO99GhM&amp;tbnid=Uvd3bAe6knixWM:&amp;vet=10ahUKEwiJ9IHc-c_YAhUQKewKHdCdCSs4oAYQMwhKKEgwSA..i&amp;w=480&amp;h=360&amp;bih=444&amp;biw=1041&amp;q=actor%20mapping%20CCCM&amp;ved=0ahUKEwiJ9IHc-c_YAhUQKewKHdCdCSs4oAYQMwhKKEgwSA&amp;iact=mrc&amp;uact=8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youtube.com/watch?v=hieEXvXMuZI" TargetMode="Externa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7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4" Type="http://schemas.microsoft.com/office/2007/relationships/hdphoto" Target="../media/hdphoto8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738" y="3428812"/>
            <a:ext cx="7297440" cy="2008855"/>
          </a:xfrm>
        </p:spPr>
        <p:txBody>
          <a:bodyPr>
            <a:normAutofit/>
          </a:bodyPr>
          <a:lstStyle/>
          <a:p>
            <a:r>
              <a:rPr lang="pt-BR" sz="3600" b="1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Papéis e responsabilidades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738" y="5511343"/>
            <a:ext cx="6217320" cy="714379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61477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699" y="1422400"/>
            <a:ext cx="9650413" cy="3758877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As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parcerias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entre agentes de acampamentos (ou seja, agências humanitárias, autoridades nacionais, setor privado, voluntários locais etc.) são essenciais para garantir a proteção e assistência das pessoas afetadas pelo deslocamento. </a:t>
            </a: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westeurope1-mediap.svc.ms/transform/thumbnail?provider=spo&amp;inputFormat=png&amp;cs=fFNQTw&amp;docid=https%3A%2F%2Fiomint.sharepoint.com%3A443%2F_api%2Fv2.0%2Fdrives%2Fb!y_Smz80uF026nIPxm5xPqnU063L04P1Cq1yr4I1nPNvghSZNwz4mRaM3vALGs5Yc%2Fitems%2F0167KQUMXREAH2BNU4BVAYG6MGAHFOFNAT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732&amp;height=529&amp;srcWidth=732&amp;srcHeight=5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0691812" cy="772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54039691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esteurope1-mediap.svc.ms/transform/thumbnail?provider=spo&amp;inputFormat=png&amp;cs=fFNQTw&amp;docid=https%3A%2F%2Fiomint.sharepoint.com%3A443%2F_api%2Fv2.0%2Fdrives%2Fb!y_Smz80uF026nIPxm5xPqnU063L04P1Cq1yr4I1nPNvghSZNwz4mRaM3vALGs5Yc%2Fitems%2F0167KQUMXREAH2BNU4BVAYG6MGAHFOFNAT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732&amp;height=529&amp;srcWidth=732&amp;srcHeight=529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0691812" cy="772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699" y="1422400"/>
            <a:ext cx="9650413" cy="3758877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As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parcerias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entre agentes de acampamentos (ou seja, agências humanitárias, autoridades nacionais, setor privado, voluntários locais etc.) são essenciais para garantir a proteção e assistência das pessoas afetadas pelo deslocamento. 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66813063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11" y="503217"/>
            <a:ext cx="9876347" cy="793755"/>
          </a:xfrm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A abordagem de grupo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4506" y="1237527"/>
            <a:ext cx="6748194" cy="591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84F620-2565-404E-B4B5-2D1E39AE29E4}"/>
              </a:ext>
            </a:extLst>
          </p:cNvPr>
          <p:cNvSpPr txBox="1"/>
          <p:nvPr/>
        </p:nvSpPr>
        <p:spPr>
          <a:xfrm rot="18849580">
            <a:off x="5021462" y="3904406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Calibri"/>
                <a:ea typeface="Calibri"/>
                <a:cs typeface="Calibri"/>
              </a:rPr>
              <a:t>Incluir apenas onde a abordagem de grupo está ativada</a:t>
            </a:r>
          </a:p>
        </p:txBody>
      </p:sp>
    </p:spTree>
    <p:extLst>
      <p:ext uri="{BB962C8B-B14F-4D97-AF65-F5344CB8AC3E}">
        <p14:creationId xmlns:p14="http://schemas.microsoft.com/office/powerpoint/2010/main" val="39569102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45493" y="335986"/>
            <a:ext cx="10664042" cy="1179449"/>
          </a:xfrm>
        </p:spPr>
        <p:txBody>
          <a:bodyPr lIns="104287" tIns="52144" rIns="104287" bIns="52144"/>
          <a:lstStyle/>
          <a:p>
            <a:pPr algn="l" eaLnBrk="1" hangingPunct="1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Quando e por que um grupo é ativado?</a:t>
            </a:r>
            <a:endParaRPr lang="en-US" altLang="en-US" b="1" cap="none" dirty="0">
              <a:solidFill>
                <a:srgbClr val="00529C"/>
              </a:solidFill>
              <a:latin typeface="Calibri" panose="020F0502020204030204" pitchFamily="34" charset="0"/>
              <a:ea typeface="ＭＳ Ｐゴシック" pitchFamily="-111" charset="-128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989" y="1763924"/>
            <a:ext cx="10114529" cy="34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838" y="5207777"/>
            <a:ext cx="10099680" cy="137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28539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45493" y="507436"/>
            <a:ext cx="10664042" cy="1179449"/>
          </a:xfrm>
        </p:spPr>
        <p:txBody>
          <a:bodyPr lIns="104287" tIns="52144" rIns="104287" bIns="52144"/>
          <a:lstStyle/>
          <a:p>
            <a:pPr eaLnBrk="1" hangingPunct="1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Qual é o papel do líder do grupo?</a:t>
            </a:r>
            <a:endParaRPr lang="en-US" altLang="en-US" b="1" cap="none" dirty="0">
              <a:solidFill>
                <a:srgbClr val="00529C"/>
              </a:solidFill>
              <a:latin typeface="Calibri" panose="020F0502020204030204" pitchFamily="34" charset="0"/>
              <a:ea typeface="ＭＳ Ｐゴシック" pitchFamily="-111" charset="-128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973" y="1230509"/>
            <a:ext cx="9777950" cy="5491396"/>
          </a:xfrm>
          <a:prstGeom prst="rect">
            <a:avLst/>
          </a:prstGeom>
        </p:spPr>
        <p:txBody>
          <a:bodyPr wrap="square" lIns="104287" tIns="52144" rIns="104287" bIns="52144">
            <a:spAutoFit/>
          </a:bodyPr>
          <a:lstStyle/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Apoiar a prestação de serviços fornecendo uma plataforma que garanta que a prestação seja conduzida por prioridades estratégicas e evitando sua duplicação,</a:t>
            </a:r>
          </a:p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Informar a tomada de decisão estratégica de HC/HCT [</a:t>
            </a:r>
            <a:r>
              <a:rPr lang="pt-BR" sz="2500" b="0" i="1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Humanitarian Coordinator</a:t>
            </a: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(Coordenador Humanitário)/</a:t>
            </a:r>
            <a:r>
              <a:rPr lang="pt-BR" sz="2500" b="0" i="1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Humanitarian Country Team</a:t>
            </a: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(Equipe Humanitária do País)] por meio de avaliações das necessidades, proposta de soluções, formulação de prioridades,</a:t>
            </a:r>
          </a:p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Planejar e implementar estratégias de grupo,</a:t>
            </a:r>
          </a:p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Monitorar e avaliar o desempenho,</a:t>
            </a:r>
          </a:p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Desenvolver capacidade nacional em planejamento de prevenção e contingência,</a:t>
            </a:r>
          </a:p>
          <a:p>
            <a:pPr marL="391077" indent="-391077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5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Apoiar esforços de defesa.</a:t>
            </a:r>
          </a:p>
        </p:txBody>
      </p:sp>
    </p:spTree>
    <p:extLst>
      <p:ext uri="{BB962C8B-B14F-4D97-AF65-F5344CB8AC3E}">
        <p14:creationId xmlns:p14="http://schemas.microsoft.com/office/powerpoint/2010/main" val="278032828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76" y="1944443"/>
            <a:ext cx="5829062" cy="3597764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71780" y="247199"/>
            <a:ext cx="9355336" cy="1011457"/>
          </a:xfrm>
        </p:spPr>
        <p:txBody>
          <a:bodyPr lIns="104287" tIns="52144" rIns="104287" bIns="52144"/>
          <a:lstStyle/>
          <a:p>
            <a:pPr eaLnBrk="1" hangingPunct="1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O que acontece quando há PDIs [Pessoas deslocadas internamente] e refugiados?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CA85F3-B432-44F6-8302-93172682CA08}"/>
              </a:ext>
            </a:extLst>
          </p:cNvPr>
          <p:cNvSpPr/>
          <p:nvPr/>
        </p:nvSpPr>
        <p:spPr>
          <a:xfrm>
            <a:off x="4376976" y="1584325"/>
            <a:ext cx="968930" cy="4864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449580" y="1584325"/>
            <a:ext cx="4825206" cy="4779817"/>
          </a:xfrm>
        </p:spPr>
        <p:txBody>
          <a:bodyPr/>
          <a:lstStyle/>
          <a:p>
            <a:pPr marL="0" indent="0" algn="l">
              <a:buNone/>
              <a:defRPr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Localizações geográficas separadas?</a:t>
            </a:r>
          </a:p>
          <a:p>
            <a:pPr marL="0" indent="0" algn="l">
              <a:buNone/>
              <a:defRPr/>
            </a:pPr>
            <a:endParaRPr lang="en-US" altLang="en-US" sz="2800" dirty="0">
              <a:solidFill>
                <a:srgbClr val="545456"/>
              </a:solidFill>
              <a:latin typeface="Calibri" panose="020F0502020204030204" pitchFamily="34" charset="0"/>
              <a:ea typeface="ＭＳ Ｐゴシック" pitchFamily="-111" charset="-128"/>
              <a:cs typeface="Calibri" panose="020F0502020204030204" pitchFamily="34" charset="0"/>
            </a:endParaRPr>
          </a:p>
          <a:p>
            <a:pPr marL="0" indent="0" algn="l">
              <a:buNone/>
              <a:defRPr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Em nível subnacional, os dois sistemas - Modelo de Coordenação de Refugiados e Abordagem de Grupo - serão distintos.</a:t>
            </a:r>
          </a:p>
          <a:p>
            <a:pPr marL="0" indent="0" algn="l">
              <a:buNone/>
              <a:defRPr/>
            </a:pPr>
            <a:endParaRPr lang="en-US" altLang="en-US" sz="2800" dirty="0">
              <a:solidFill>
                <a:srgbClr val="545456"/>
              </a:solidFill>
              <a:latin typeface="Calibri" panose="020F0502020204030204" pitchFamily="34" charset="0"/>
              <a:ea typeface="ＭＳ Ｐゴシック" pitchFamily="-111" charset="-128"/>
              <a:cs typeface="Calibri" panose="020F0502020204030204" pitchFamily="34" charset="0"/>
            </a:endParaRPr>
          </a:p>
          <a:p>
            <a:pPr marL="0" indent="0" algn="l">
              <a:buNone/>
              <a:defRPr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Mesmo local?</a:t>
            </a:r>
          </a:p>
          <a:p>
            <a:pPr marL="0" indent="0" algn="l">
              <a:buNone/>
              <a:defRPr/>
            </a:pPr>
            <a:r>
              <a:rPr lang="pt-BR" sz="4000" b="1" i="0" strike="noStrike" cap="none" spc="0" baseline="0" dirty="0">
                <a:solidFill>
                  <a:srgbClr val="9D0D2C"/>
                </a:solidFill>
                <a:effectLst/>
                <a:latin typeface="Calibri"/>
                <a:ea typeface="Calibri"/>
                <a:cs typeface="Calibri"/>
              </a:rPr>
              <a:t>Ajuda!</a:t>
            </a:r>
          </a:p>
        </p:txBody>
      </p:sp>
    </p:spTree>
    <p:extLst>
      <p:ext uri="{BB962C8B-B14F-4D97-AF65-F5344CB8AC3E}">
        <p14:creationId xmlns:p14="http://schemas.microsoft.com/office/powerpoint/2010/main" val="214527967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699" y="1584325"/>
            <a:ext cx="9650413" cy="5219700"/>
          </a:xfrm>
        </p:spPr>
        <p:txBody>
          <a:bodyPr anchor="ctr" anchorCtr="0"/>
          <a:lstStyle/>
          <a:p>
            <a:pPr marL="0" indent="0" fontAlgn="base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 resposta da CCCM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deve ser baseada em estruturas administrativas nacionais,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onde elas são funcionais e os agentes humanitários precisam apoiar ao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desenvolver capacidades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quando necessário. </a:t>
            </a:r>
          </a:p>
          <a:p>
            <a:pPr marL="0" indent="0">
              <a:buNone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 processo de reforma humanitária visa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fortalecer o sistema humanitário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em quatro áreas principais: abordagem de grupo, fortalecimento da liderança, financiamento humanitário e parcerias.</a:t>
            </a: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2" name="Picture 4" descr="https://westeurope1-mediap.svc.ms/transform/thumbnail?provider=spo&amp;inputFormat=png&amp;cs=fFNQTw&amp;docid=https%3A%2F%2Fiomint.sharepoint.com%3A443%2F_api%2Fv2.0%2Fdrives%2Fb!y_Smz80uF026nIPxm5xPqnU063L04P1Cq1yr4I1nPNvghSZNwz4mRaM3vALGs5Yc%2Fitems%2F0167KQUMSGSAMO4K65CVA2N32MCITQNQ7Z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371&amp;height=315&amp;srcWidth=371&amp;srcHeight=3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729708" cy="911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38064850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esteurope1-mediap.svc.ms/transform/thumbnail?provider=spo&amp;inputFormat=png&amp;cs=fFNQTw&amp;docid=https%3A%2F%2Fiomint.sharepoint.com%3A443%2F_api%2Fv2.0%2Fdrives%2Fb!y_Smz80uF026nIPxm5xPqnU063L04P1Cq1yr4I1nPNvghSZNwz4mRaM3vALGs5Yc%2Fitems%2F0167KQUMSGSAMO4K65CVA2N32MCITQNQ7Z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371&amp;height=315&amp;srcWidth=371&amp;srcHeight=315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729708" cy="911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699" y="1584325"/>
            <a:ext cx="9650413" cy="5219700"/>
          </a:xfrm>
        </p:spPr>
        <p:txBody>
          <a:bodyPr anchor="ctr" anchorCtr="0"/>
          <a:lstStyle/>
          <a:p>
            <a:pPr marL="0" indent="0" fontAlgn="base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 resposta da CCCM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deve ser baseada em estruturas administrativas nacionais,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onde elas são funcionais e os agentes humanitários precisam apoiar ao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desenvolver capacidades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quando necessário. </a:t>
            </a:r>
          </a:p>
          <a:p>
            <a:pPr marL="0" indent="0">
              <a:buNone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 processo de reforma humanitária visa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fortalecer o sistema humanitário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em quatro áreas principais: abordagem de grupo, fortalecimento da liderança, financiamento humanitário e parcerias.</a:t>
            </a: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547386401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1817513" y="2730424"/>
            <a:ext cx="7128793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 estrutura de CCCM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53618" y="3649147"/>
            <a:ext cx="5184576" cy="220079"/>
            <a:chOff x="2753618" y="3895361"/>
            <a:chExt cx="5184576" cy="220079"/>
          </a:xfrm>
        </p:grpSpPr>
        <p:pic>
          <p:nvPicPr>
            <p:cNvPr id="3" name="Picture 2" descr="Displaying CCCM letterhead A4.png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835" y="3895361"/>
              <a:ext cx="423749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Displaying CCCM letterhead A4.png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3584" y="3895361"/>
              <a:ext cx="2354610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Displaying CCCM letterhead A4.png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53618" y="3895361"/>
              <a:ext cx="2415366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itle 1"/>
          <p:cNvSpPr txBox="1"/>
          <p:nvPr/>
        </p:nvSpPr>
        <p:spPr>
          <a:xfrm>
            <a:off x="1483277" y="3994194"/>
            <a:ext cx="7776864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i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03726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4BFBB97-D0F3-4F4C-B716-AB62758C5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321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Estrutura de CCCM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7E9164-A28A-4CDA-8BD3-1409A171760E}"/>
              </a:ext>
            </a:extLst>
          </p:cNvPr>
          <p:cNvSpPr/>
          <p:nvPr/>
        </p:nvSpPr>
        <p:spPr>
          <a:xfrm>
            <a:off x="651036" y="1522365"/>
            <a:ext cx="9342670" cy="542048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7BF347-4968-44AE-BCD7-82B744780DBA}"/>
              </a:ext>
            </a:extLst>
          </p:cNvPr>
          <p:cNvGrpSpPr/>
          <p:nvPr/>
        </p:nvGrpSpPr>
        <p:grpSpPr>
          <a:xfrm>
            <a:off x="2021774" y="1142310"/>
            <a:ext cx="6649852" cy="5971298"/>
            <a:chOff x="2021774" y="1142310"/>
            <a:chExt cx="6649852" cy="597129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69C835E-B951-4047-9115-3229B46581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6742" y="1142310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545456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33638" tIns="569150" rIns="433639" bIns="1219609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rgbClr val="54545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64763DC-CF3C-4EE1-A427-5CD9F5B4EF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71711" y="3355015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9D0D2C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994659" tIns="840175" rIns="306257" bIns="62335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9249337-1A07-419C-8AD4-8FB3697F4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1774" y="3355015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429DCA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6257" tIns="840175" rIns="994659" bIns="62335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rgbClr val="54545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6AE0CEA-E7FC-4989-8098-6651756C8E7E}"/>
                </a:ext>
              </a:extLst>
            </p:cNvPr>
            <p:cNvSpPr txBox="1"/>
            <p:nvPr/>
          </p:nvSpPr>
          <p:spPr>
            <a:xfrm>
              <a:off x="4193627" y="2275757"/>
              <a:ext cx="877435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 fontScale="77500" lnSpcReduction="20000"/>
            </a:bodyPr>
            <a:lstStyle/>
            <a:p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dministração de </a:t>
              </a:r>
            </a:p>
            <a:p>
              <a:pPr algn="ctr"/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8798ED-DCAF-4FF7-B064-0BF3214F21A4}"/>
                </a:ext>
              </a:extLst>
            </p:cNvPr>
            <p:cNvSpPr txBox="1"/>
            <p:nvPr/>
          </p:nvSpPr>
          <p:spPr>
            <a:xfrm>
              <a:off x="6778471" y="4800364"/>
              <a:ext cx="877435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 fontScale="77500" lnSpcReduction="20000"/>
            </a:bodyPr>
            <a:lstStyle/>
            <a:p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G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estão de </a:t>
              </a:r>
            </a:p>
            <a:p>
              <a:pPr algn="ctr"/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2E46A9-32B0-4504-9701-F4C29A9AAEFC}"/>
                </a:ext>
              </a:extLst>
            </p:cNvPr>
            <p:cNvSpPr txBox="1"/>
            <p:nvPr/>
          </p:nvSpPr>
          <p:spPr>
            <a:xfrm>
              <a:off x="2458605" y="4900613"/>
              <a:ext cx="1456324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pt-BR" sz="28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C</a:t>
              </a:r>
              <a:r>
                <a:rPr lang="pt-BR" sz="28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oordenação de </a:t>
              </a:r>
            </a:p>
            <a:p>
              <a:pPr algn="ctr"/>
              <a:r>
                <a:rPr lang="pt-BR" sz="28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28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DD6203-3994-41BB-859A-26ECD1825F58}"/>
                </a:ext>
              </a:extLst>
            </p:cNvPr>
            <p:cNvSpPr/>
            <p:nvPr/>
          </p:nvSpPr>
          <p:spPr>
            <a:xfrm>
              <a:off x="4910138" y="3990975"/>
              <a:ext cx="871537" cy="909638"/>
            </a:xfrm>
            <a:custGeom>
              <a:avLst/>
              <a:gdLst>
                <a:gd name="connsiteX0" fmla="*/ 428625 w 871537"/>
                <a:gd name="connsiteY0" fmla="*/ 0 h 909638"/>
                <a:gd name="connsiteX1" fmla="*/ 533400 w 871537"/>
                <a:gd name="connsiteY1" fmla="*/ 123825 h 909638"/>
                <a:gd name="connsiteX2" fmla="*/ 619125 w 871537"/>
                <a:gd name="connsiteY2" fmla="*/ 247650 h 909638"/>
                <a:gd name="connsiteX3" fmla="*/ 685800 w 871537"/>
                <a:gd name="connsiteY3" fmla="*/ 371475 h 909638"/>
                <a:gd name="connsiteX4" fmla="*/ 776287 w 871537"/>
                <a:gd name="connsiteY4" fmla="*/ 552450 h 909638"/>
                <a:gd name="connsiteX5" fmla="*/ 823912 w 871537"/>
                <a:gd name="connsiteY5" fmla="*/ 695325 h 909638"/>
                <a:gd name="connsiteX6" fmla="*/ 871537 w 871537"/>
                <a:gd name="connsiteY6" fmla="*/ 857250 h 909638"/>
                <a:gd name="connsiteX7" fmla="*/ 695325 w 871537"/>
                <a:gd name="connsiteY7" fmla="*/ 890588 h 909638"/>
                <a:gd name="connsiteX8" fmla="*/ 485775 w 871537"/>
                <a:gd name="connsiteY8" fmla="*/ 909638 h 909638"/>
                <a:gd name="connsiteX9" fmla="*/ 381000 w 871537"/>
                <a:gd name="connsiteY9" fmla="*/ 900113 h 909638"/>
                <a:gd name="connsiteX10" fmla="*/ 242887 w 871537"/>
                <a:gd name="connsiteY10" fmla="*/ 885825 h 909638"/>
                <a:gd name="connsiteX11" fmla="*/ 128587 w 871537"/>
                <a:gd name="connsiteY11" fmla="*/ 876300 h 909638"/>
                <a:gd name="connsiteX12" fmla="*/ 0 w 871537"/>
                <a:gd name="connsiteY12" fmla="*/ 852488 h 909638"/>
                <a:gd name="connsiteX13" fmla="*/ 42862 w 871537"/>
                <a:gd name="connsiteY13" fmla="*/ 704850 h 909638"/>
                <a:gd name="connsiteX14" fmla="*/ 80962 w 871537"/>
                <a:gd name="connsiteY14" fmla="*/ 576263 h 909638"/>
                <a:gd name="connsiteX15" fmla="*/ 152400 w 871537"/>
                <a:gd name="connsiteY15" fmla="*/ 419100 h 909638"/>
                <a:gd name="connsiteX16" fmla="*/ 209550 w 871537"/>
                <a:gd name="connsiteY16" fmla="*/ 319088 h 909638"/>
                <a:gd name="connsiteX17" fmla="*/ 276225 w 871537"/>
                <a:gd name="connsiteY17" fmla="*/ 195263 h 909638"/>
                <a:gd name="connsiteX18" fmla="*/ 428625 w 871537"/>
                <a:gd name="connsiteY18" fmla="*/ 0 h 90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1537" h="909638">
                  <a:moveTo>
                    <a:pt x="428625" y="0"/>
                  </a:moveTo>
                  <a:lnTo>
                    <a:pt x="533400" y="123825"/>
                  </a:lnTo>
                  <a:lnTo>
                    <a:pt x="619125" y="247650"/>
                  </a:lnTo>
                  <a:lnTo>
                    <a:pt x="685800" y="371475"/>
                  </a:lnTo>
                  <a:lnTo>
                    <a:pt x="776287" y="552450"/>
                  </a:lnTo>
                  <a:lnTo>
                    <a:pt x="823912" y="695325"/>
                  </a:lnTo>
                  <a:lnTo>
                    <a:pt x="871537" y="857250"/>
                  </a:lnTo>
                  <a:lnTo>
                    <a:pt x="695325" y="890588"/>
                  </a:lnTo>
                  <a:lnTo>
                    <a:pt x="485775" y="909638"/>
                  </a:lnTo>
                  <a:lnTo>
                    <a:pt x="381000" y="900113"/>
                  </a:lnTo>
                  <a:lnTo>
                    <a:pt x="242887" y="885825"/>
                  </a:lnTo>
                  <a:lnTo>
                    <a:pt x="128587" y="876300"/>
                  </a:lnTo>
                  <a:lnTo>
                    <a:pt x="0" y="852488"/>
                  </a:lnTo>
                  <a:lnTo>
                    <a:pt x="42862" y="704850"/>
                  </a:lnTo>
                  <a:lnTo>
                    <a:pt x="80962" y="576263"/>
                  </a:lnTo>
                  <a:lnTo>
                    <a:pt x="152400" y="419100"/>
                  </a:lnTo>
                  <a:lnTo>
                    <a:pt x="209550" y="319088"/>
                  </a:lnTo>
                  <a:lnTo>
                    <a:pt x="276225" y="195263"/>
                  </a:lnTo>
                  <a:lnTo>
                    <a:pt x="428625" y="0"/>
                  </a:lnTo>
                  <a:close/>
                </a:path>
              </a:pathLst>
            </a:custGeom>
            <a:solidFill>
              <a:srgbClr val="9D0D2C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54AAB72-D2A3-430E-9089-8AE7E02B7943}"/>
              </a:ext>
            </a:extLst>
          </p:cNvPr>
          <p:cNvGrpSpPr/>
          <p:nvPr/>
        </p:nvGrpSpPr>
        <p:grpSpPr>
          <a:xfrm>
            <a:off x="5429203" y="2230148"/>
            <a:ext cx="4611574" cy="2366839"/>
            <a:chOff x="5429203" y="2230148"/>
            <a:chExt cx="4611574" cy="2366839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7690630" y="2230148"/>
              <a:ext cx="2352498" cy="13729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ＭＳ Ｐゴシック" charset="0"/>
                  <a:cs typeface="Arial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pPr eaLnBrk="1" hangingPunct="1">
                <a:defRPr/>
              </a:pPr>
              <a:r>
                <a:rPr lang="pt-BR" sz="28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Cumprimento das metas de CCCM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5429203" y="2967600"/>
              <a:ext cx="2175595" cy="162938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20915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11" y="1145615"/>
            <a:ext cx="9433718" cy="5476908"/>
          </a:xfrm>
        </p:spPr>
        <p:txBody>
          <a:bodyPr/>
          <a:lstStyle/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Fornecer informações básicas sobre a diferença entre os papéis do Estado e das autoridades (locais, nacionais) na resposta a emergências. </a:t>
            </a:r>
          </a:p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Explicar os métodos para ativar o Grupo de CCCM e elaborar diferentes funções de liderança onde os acampamentos são necessários como soluções temporárias de abrigo. </a:t>
            </a:r>
          </a:p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Explicar os papéis e responsabilidades da Administração de Acampamento (CA), Coordenação de Acampamento (CC) e Gestão de Acampamento (CM), e como elas são compartilhadas durante as diferentes fases do ciclo de vida do acampamento.</a:t>
            </a:r>
          </a:p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Comparar como diferentes agências têm dividido os papéis e responsabilidades em suas Equipes de Gestão de Acampamentos. </a:t>
            </a:r>
          </a:p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Identificar áreas em que há falta de clareza sobre os papéis e responsabilidades, e trabalhar para alcançar um entendimento e acordo comuns. Mapear agentes. </a:t>
            </a:r>
          </a:p>
          <a:p>
            <a:pPr marL="474663" indent="-457200">
              <a:buFont typeface="Arial"/>
              <a:buChar char="•"/>
            </a:pPr>
            <a:r>
              <a:rPr lang="pt-BR" sz="23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Planejar medidas eficazes de prevenção e mitigação de VBG a serem implementadas em um acampamento ao longo do ciclo de vida. </a:t>
            </a:r>
            <a:endParaRPr lang="en-GB" sz="23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111" y="446067"/>
            <a:ext cx="9876347" cy="793755"/>
          </a:xfrm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Objetivos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921B9-B565-4174-B32D-186FCFE0D67E}"/>
              </a:ext>
            </a:extLst>
          </p:cNvPr>
          <p:cNvSpPr txBox="1"/>
          <p:nvPr/>
        </p:nvSpPr>
        <p:spPr>
          <a:xfrm rot="18849580">
            <a:off x="5021462" y="3904406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Calibri"/>
                <a:ea typeface="Calibri"/>
                <a:cs typeface="Calibri"/>
              </a:rPr>
              <a:t>Modificar os objetivos para refletir as atividades selecionadas</a:t>
            </a:r>
          </a:p>
        </p:txBody>
      </p:sp>
    </p:spTree>
    <p:extLst>
      <p:ext uri="{BB962C8B-B14F-4D97-AF65-F5344CB8AC3E}">
        <p14:creationId xmlns:p14="http://schemas.microsoft.com/office/powerpoint/2010/main" val="68273757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252" y="662770"/>
            <a:ext cx="10435306" cy="620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3CA6DB-969E-4564-83E3-AE156FF59FC1}"/>
              </a:ext>
            </a:extLst>
          </p:cNvPr>
          <p:cNvSpPr txBox="1"/>
          <p:nvPr/>
        </p:nvSpPr>
        <p:spPr>
          <a:xfrm>
            <a:off x="1191517" y="2927350"/>
            <a:ext cx="1182688" cy="444500"/>
          </a:xfrm>
          <a:prstGeom prst="rect">
            <a:avLst/>
          </a:prstGeom>
          <a:solidFill>
            <a:srgbClr val="ABBEDF"/>
          </a:solidFill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pt-BR" sz="145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 Município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91164-CEBE-411C-B691-BF1DA057B278}"/>
              </a:ext>
            </a:extLst>
          </p:cNvPr>
          <p:cNvSpPr txBox="1"/>
          <p:nvPr/>
        </p:nvSpPr>
        <p:spPr>
          <a:xfrm>
            <a:off x="496958" y="5778500"/>
            <a:ext cx="968306" cy="500270"/>
          </a:xfrm>
          <a:prstGeom prst="rect">
            <a:avLst/>
          </a:prstGeom>
          <a:solidFill>
            <a:srgbClr val="ABBEDF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algn="ctr"/>
            <a:r>
              <a:rPr lang="pt-BR" sz="1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Empresas privadas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1F4EC4-CD34-490D-B515-9AA35CB34F47}"/>
              </a:ext>
            </a:extLst>
          </p:cNvPr>
          <p:cNvSpPr txBox="1"/>
          <p:nvPr/>
        </p:nvSpPr>
        <p:spPr>
          <a:xfrm>
            <a:off x="2134705" y="3322155"/>
            <a:ext cx="968306" cy="500270"/>
          </a:xfrm>
          <a:prstGeom prst="rect">
            <a:avLst/>
          </a:prstGeom>
          <a:solidFill>
            <a:srgbClr val="ABBEDF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algn="ctr"/>
            <a:r>
              <a:rPr lang="pt-BR" sz="1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Serviços locais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9804" y="1405125"/>
            <a:ext cx="1776283" cy="661012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2053" b="0" i="0" strike="noStrike" cap="none" spc="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Autoridades nacionais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4944" y="1628906"/>
            <a:ext cx="1776283" cy="3305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6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ADMINISTRAÇÃO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570" y="3236290"/>
            <a:ext cx="741943" cy="4233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Agências da ONU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8598" y="3806154"/>
            <a:ext cx="741943" cy="4233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Sociedade civil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861" y="4445348"/>
            <a:ext cx="741943" cy="39413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Forças armadas nacionais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18555" y="5629766"/>
            <a:ext cx="741943" cy="33666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ONGs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895840-7927-450E-815C-D0A43CA0CA3B}"/>
              </a:ext>
            </a:extLst>
          </p:cNvPr>
          <p:cNvSpPr txBox="1"/>
          <p:nvPr/>
        </p:nvSpPr>
        <p:spPr>
          <a:xfrm>
            <a:off x="657225" y="5185766"/>
            <a:ext cx="698974" cy="412003"/>
          </a:xfrm>
          <a:prstGeom prst="rect">
            <a:avLst/>
          </a:prstGeom>
          <a:solidFill>
            <a:srgbClr val="ABBEDF"/>
          </a:solidFill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pt-BR" sz="1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polícia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34705" y="5391767"/>
            <a:ext cx="820239" cy="33666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1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Proprietários de terras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9936" y="6436279"/>
            <a:ext cx="1975115" cy="33666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2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Nível nacional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65051" y="4199802"/>
            <a:ext cx="1776283" cy="3305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6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COORDENAÇÃO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67101" y="2883695"/>
            <a:ext cx="992166" cy="4233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Prestadores de serviços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8430" y="4057903"/>
            <a:ext cx="1355834" cy="4233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GESTÃO DE ACAMPAMENTOS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64643" y="4543466"/>
            <a:ext cx="1174000" cy="4233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2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Representante da comunidade anfitriã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16925" y="3582173"/>
            <a:ext cx="1174000" cy="70901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05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Representante da comunidade do acampamento</a:t>
            </a:r>
            <a:endParaRPr lang="en-US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41137" y="2485997"/>
            <a:ext cx="1174000" cy="70901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Comitê de WASH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30626" y="3249692"/>
            <a:ext cx="1174000" cy="70901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Comitê de Mulheres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69222" y="4188961"/>
            <a:ext cx="1174000" cy="70901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Comitê de Jovens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441137" y="4805119"/>
            <a:ext cx="1174000" cy="70901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Outros comitês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9719" y="6436256"/>
            <a:ext cx="1975115" cy="33666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2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Nível do acampamento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21048" y="6436256"/>
            <a:ext cx="1975115" cy="33666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2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Nível da comunidade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1248450" y="4217230"/>
            <a:ext cx="1216764" cy="29655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pt-BR" sz="1400" b="0" i="0" strike="noStrike" cap="none" spc="0" baseline="0" dirty="0">
                <a:solidFill>
                  <a:schemeClr val="bg1"/>
                </a:solidFill>
                <a:effectLst/>
                <a:latin typeface="Arial"/>
                <a:ea typeface="Arial"/>
                <a:cs typeface="Arial"/>
              </a:rPr>
              <a:t>(CCCM)</a:t>
            </a:r>
            <a:br>
              <a:rPr lang="pt-BR" sz="1400" b="0" i="0" strike="noStrike" cap="none" spc="0" baseline="0" dirty="0">
                <a:solidFill>
                  <a:schemeClr val="bg1"/>
                </a:solidFill>
                <a:effectLst/>
                <a:latin typeface="Arial"/>
                <a:ea typeface="Arial"/>
                <a:cs typeface="Arial"/>
              </a:rPr>
            </a:br>
            <a:r>
              <a:rPr lang="pt-BR" sz="1400" b="0" i="0" strike="noStrike" cap="none" spc="0" baseline="0" dirty="0">
                <a:solidFill>
                  <a:schemeClr val="bg1"/>
                </a:solidFill>
                <a:effectLst/>
                <a:latin typeface="Arial"/>
                <a:ea typeface="Arial"/>
                <a:cs typeface="Arial"/>
              </a:rPr>
              <a:t>Coordenação</a:t>
            </a:r>
            <a:r>
              <a:rPr lang="pt-BR" sz="1400" b="0" i="0" strike="noStrike" cap="none" spc="0" dirty="0">
                <a:solidFill>
                  <a:schemeClr val="bg1"/>
                </a:solidFill>
                <a:effectLst/>
                <a:latin typeface="Arial"/>
                <a:ea typeface="Arial"/>
                <a:cs typeface="Arial"/>
              </a:rPr>
              <a:t> do grupo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3835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11" y="503217"/>
            <a:ext cx="9876347" cy="793755"/>
          </a:xfrm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Papéis e responsabilidades genéricos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526" y="1147213"/>
            <a:ext cx="9876347" cy="5476908"/>
          </a:xfrm>
        </p:spPr>
        <p:txBody>
          <a:bodyPr/>
          <a:lstStyle/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As funções de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Administração de Acampamento (CA)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são desempenhadas pelo governo/pelas autoridades nacionais para a supervisão de atividades nos acampamentos. 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Coordenação de Acampamento (CC)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cria o acesso e a prestação de serviços humanitários e proteção nos acampamentos. Envolve a coordenação de papéis e responsabilidades na resposta humanitária geral do acampamento</a:t>
            </a:r>
          </a:p>
          <a:p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Gestão de Acampamento (CM)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é a coordenação de serviços e a manutenção da infraestrutura em um único acampamento. </a:t>
            </a:r>
          </a:p>
          <a:p>
            <a:endParaRPr lang="en-US" sz="2800" dirty="0">
              <a:solidFill>
                <a:srgbClr val="5454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1257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3ED82F2-B0D0-432F-ABFF-A78133B1A47E}"/>
              </a:ext>
            </a:extLst>
          </p:cNvPr>
          <p:cNvSpPr txBox="1"/>
          <p:nvPr/>
        </p:nvSpPr>
        <p:spPr>
          <a:xfrm>
            <a:off x="520700" y="1908175"/>
            <a:ext cx="9623277" cy="9136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Desenhe três círculos sobrepostos e identifique-os como CA, CC e CM.</a:t>
            </a: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fr-CH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11" y="446067"/>
            <a:ext cx="8225419" cy="1337216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Trabalho em grupo	                    </a:t>
            </a:r>
            <a:r>
              <a:rPr lang="pt-BR" sz="4000" b="0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20’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Prepare a apresentação</a:t>
            </a:r>
          </a:p>
        </p:txBody>
      </p:sp>
      <p:pic>
        <p:nvPicPr>
          <p:cNvPr id="11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70BE2-E714-46A8-9149-5FD3023E4014}"/>
              </a:ext>
            </a:extLst>
          </p:cNvPr>
          <p:cNvGrpSpPr>
            <a:grpSpLocks noChangeAspect="1"/>
          </p:cNvGrpSpPr>
          <p:nvPr/>
        </p:nvGrpSpPr>
        <p:grpSpPr>
          <a:xfrm>
            <a:off x="6041471" y="2899402"/>
            <a:ext cx="4129643" cy="3629752"/>
            <a:chOff x="2021774" y="1142310"/>
            <a:chExt cx="6649852" cy="5971298"/>
          </a:xfrm>
        </p:grpSpPr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E487EF97-4003-4614-85AE-EF4AB727E8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6742" y="1142310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545456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33638" tIns="569150" rIns="433639" bIns="1219609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rgbClr val="54545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: Shape 17">
              <a:extLst>
                <a:ext uri="{FF2B5EF4-FFF2-40B4-BE49-F238E27FC236}">
                  <a16:creationId xmlns:a16="http://schemas.microsoft.com/office/drawing/2014/main" id="{821CDAFA-8B8C-4526-8955-9176382AC1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71711" y="3355015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9D0D2C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994659" tIns="840175" rIns="306257" bIns="62335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Freeform: Shape 18">
              <a:extLst>
                <a:ext uri="{FF2B5EF4-FFF2-40B4-BE49-F238E27FC236}">
                  <a16:creationId xmlns:a16="http://schemas.microsoft.com/office/drawing/2014/main" id="{C3916FE0-23BE-423C-A7C3-8DCC15E4BE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1774" y="3355015"/>
              <a:ext cx="3799915" cy="3758593"/>
            </a:xfrm>
            <a:custGeom>
              <a:avLst/>
              <a:gdLst>
                <a:gd name="connsiteX0" fmla="*/ 0 w 3252289"/>
                <a:gd name="connsiteY0" fmla="*/ 1626145 h 3252289"/>
                <a:gd name="connsiteX1" fmla="*/ 1626145 w 3252289"/>
                <a:gd name="connsiteY1" fmla="*/ 0 h 3252289"/>
                <a:gd name="connsiteX2" fmla="*/ 3252290 w 3252289"/>
                <a:gd name="connsiteY2" fmla="*/ 1626145 h 3252289"/>
                <a:gd name="connsiteX3" fmla="*/ 1626145 w 3252289"/>
                <a:gd name="connsiteY3" fmla="*/ 3252290 h 3252289"/>
                <a:gd name="connsiteX4" fmla="*/ 0 w 3252289"/>
                <a:gd name="connsiteY4" fmla="*/ 1626145 h 325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289" h="3252289">
                  <a:moveTo>
                    <a:pt x="0" y="1626145"/>
                  </a:moveTo>
                  <a:cubicBezTo>
                    <a:pt x="0" y="728050"/>
                    <a:pt x="728050" y="0"/>
                    <a:pt x="1626145" y="0"/>
                  </a:cubicBezTo>
                  <a:cubicBezTo>
                    <a:pt x="2524240" y="0"/>
                    <a:pt x="3252290" y="728050"/>
                    <a:pt x="3252290" y="1626145"/>
                  </a:cubicBezTo>
                  <a:cubicBezTo>
                    <a:pt x="3252290" y="2524240"/>
                    <a:pt x="2524240" y="3252290"/>
                    <a:pt x="1626145" y="3252290"/>
                  </a:cubicBezTo>
                  <a:cubicBezTo>
                    <a:pt x="728050" y="3252290"/>
                    <a:pt x="0" y="2524240"/>
                    <a:pt x="0" y="1626145"/>
                  </a:cubicBezTo>
                  <a:close/>
                </a:path>
              </a:pathLst>
            </a:custGeom>
            <a:solidFill>
              <a:srgbClr val="429DCA">
                <a:alpha val="50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6257" tIns="840175" rIns="994659" bIns="62335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700" b="1" kern="1200" dirty="0">
                <a:solidFill>
                  <a:srgbClr val="54545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2464FB-A165-4DC0-80FB-5D6CAF3CA1C9}"/>
                </a:ext>
              </a:extLst>
            </p:cNvPr>
            <p:cNvSpPr txBox="1"/>
            <p:nvPr/>
          </p:nvSpPr>
          <p:spPr>
            <a:xfrm>
              <a:off x="4432993" y="2224566"/>
              <a:ext cx="877434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 fontScale="40000" lnSpcReduction="20000"/>
            </a:bodyPr>
            <a:lstStyle/>
            <a:p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dministração de </a:t>
              </a:r>
            </a:p>
            <a:p>
              <a:pPr algn="ctr"/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05C7E9-7975-40BF-B49C-1366258ED9A6}"/>
                </a:ext>
              </a:extLst>
            </p:cNvPr>
            <p:cNvSpPr txBox="1"/>
            <p:nvPr/>
          </p:nvSpPr>
          <p:spPr>
            <a:xfrm>
              <a:off x="6423631" y="4767747"/>
              <a:ext cx="877435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 fontScale="40000" lnSpcReduction="20000"/>
            </a:bodyPr>
            <a:lstStyle/>
            <a:p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G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estão de </a:t>
              </a:r>
            </a:p>
            <a:p>
              <a:pPr algn="ctr"/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CAEB6C0-0D67-4C92-BF29-461A24349F3A}"/>
                </a:ext>
              </a:extLst>
            </p:cNvPr>
            <p:cNvSpPr txBox="1"/>
            <p:nvPr/>
          </p:nvSpPr>
          <p:spPr>
            <a:xfrm>
              <a:off x="2661969" y="4998171"/>
              <a:ext cx="877434" cy="86789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 fontScale="40000" lnSpcReduction="20000"/>
            </a:bodyPr>
            <a:lstStyle/>
            <a:p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C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oordenação de </a:t>
              </a:r>
            </a:p>
            <a:p>
              <a:pPr algn="ctr"/>
              <a:r>
                <a:rPr lang="pt-BR" sz="4000" b="1" i="0" strike="noStrike" cap="none" spc="0" baseline="0" dirty="0">
                  <a:solidFill>
                    <a:srgbClr val="9D0D2C"/>
                  </a:solidFill>
                  <a:effectLst/>
                  <a:latin typeface="Calibri"/>
                  <a:ea typeface="Calibri"/>
                  <a:cs typeface="Calibri"/>
                </a:rPr>
                <a:t>A</a:t>
              </a:r>
              <a:r>
                <a:rPr lang="pt-BR" sz="4000" b="1" i="0" strike="noStrike" cap="none" spc="0" baseline="0" dirty="0">
                  <a:solidFill>
                    <a:srgbClr val="545456"/>
                  </a:solidFill>
                  <a:effectLst/>
                  <a:latin typeface="Calibri"/>
                  <a:ea typeface="Calibri"/>
                  <a:cs typeface="Calibri"/>
                </a:rPr>
                <a:t>campamento</a:t>
              </a:r>
            </a:p>
          </p:txBody>
        </p:sp>
        <p:sp>
          <p:nvSpPr>
            <p:cNvPr id="29" name="Freeform: Shape 22">
              <a:extLst>
                <a:ext uri="{FF2B5EF4-FFF2-40B4-BE49-F238E27FC236}">
                  <a16:creationId xmlns:a16="http://schemas.microsoft.com/office/drawing/2014/main" id="{019A8585-0D84-4616-B3AA-531C4CA53DDB}"/>
                </a:ext>
              </a:extLst>
            </p:cNvPr>
            <p:cNvSpPr/>
            <p:nvPr/>
          </p:nvSpPr>
          <p:spPr>
            <a:xfrm>
              <a:off x="4910138" y="3990975"/>
              <a:ext cx="871537" cy="909638"/>
            </a:xfrm>
            <a:custGeom>
              <a:avLst/>
              <a:gdLst>
                <a:gd name="connsiteX0" fmla="*/ 428625 w 871537"/>
                <a:gd name="connsiteY0" fmla="*/ 0 h 909638"/>
                <a:gd name="connsiteX1" fmla="*/ 533400 w 871537"/>
                <a:gd name="connsiteY1" fmla="*/ 123825 h 909638"/>
                <a:gd name="connsiteX2" fmla="*/ 619125 w 871537"/>
                <a:gd name="connsiteY2" fmla="*/ 247650 h 909638"/>
                <a:gd name="connsiteX3" fmla="*/ 685800 w 871537"/>
                <a:gd name="connsiteY3" fmla="*/ 371475 h 909638"/>
                <a:gd name="connsiteX4" fmla="*/ 776287 w 871537"/>
                <a:gd name="connsiteY4" fmla="*/ 552450 h 909638"/>
                <a:gd name="connsiteX5" fmla="*/ 823912 w 871537"/>
                <a:gd name="connsiteY5" fmla="*/ 695325 h 909638"/>
                <a:gd name="connsiteX6" fmla="*/ 871537 w 871537"/>
                <a:gd name="connsiteY6" fmla="*/ 857250 h 909638"/>
                <a:gd name="connsiteX7" fmla="*/ 695325 w 871537"/>
                <a:gd name="connsiteY7" fmla="*/ 890588 h 909638"/>
                <a:gd name="connsiteX8" fmla="*/ 485775 w 871537"/>
                <a:gd name="connsiteY8" fmla="*/ 909638 h 909638"/>
                <a:gd name="connsiteX9" fmla="*/ 381000 w 871537"/>
                <a:gd name="connsiteY9" fmla="*/ 900113 h 909638"/>
                <a:gd name="connsiteX10" fmla="*/ 242887 w 871537"/>
                <a:gd name="connsiteY10" fmla="*/ 885825 h 909638"/>
                <a:gd name="connsiteX11" fmla="*/ 128587 w 871537"/>
                <a:gd name="connsiteY11" fmla="*/ 876300 h 909638"/>
                <a:gd name="connsiteX12" fmla="*/ 0 w 871537"/>
                <a:gd name="connsiteY12" fmla="*/ 852488 h 909638"/>
                <a:gd name="connsiteX13" fmla="*/ 42862 w 871537"/>
                <a:gd name="connsiteY13" fmla="*/ 704850 h 909638"/>
                <a:gd name="connsiteX14" fmla="*/ 80962 w 871537"/>
                <a:gd name="connsiteY14" fmla="*/ 576263 h 909638"/>
                <a:gd name="connsiteX15" fmla="*/ 152400 w 871537"/>
                <a:gd name="connsiteY15" fmla="*/ 419100 h 909638"/>
                <a:gd name="connsiteX16" fmla="*/ 209550 w 871537"/>
                <a:gd name="connsiteY16" fmla="*/ 319088 h 909638"/>
                <a:gd name="connsiteX17" fmla="*/ 276225 w 871537"/>
                <a:gd name="connsiteY17" fmla="*/ 195263 h 909638"/>
                <a:gd name="connsiteX18" fmla="*/ 428625 w 871537"/>
                <a:gd name="connsiteY18" fmla="*/ 0 h 90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1537" h="909638">
                  <a:moveTo>
                    <a:pt x="428625" y="0"/>
                  </a:moveTo>
                  <a:lnTo>
                    <a:pt x="533400" y="123825"/>
                  </a:lnTo>
                  <a:lnTo>
                    <a:pt x="619125" y="247650"/>
                  </a:lnTo>
                  <a:lnTo>
                    <a:pt x="685800" y="371475"/>
                  </a:lnTo>
                  <a:lnTo>
                    <a:pt x="776287" y="552450"/>
                  </a:lnTo>
                  <a:lnTo>
                    <a:pt x="823912" y="695325"/>
                  </a:lnTo>
                  <a:lnTo>
                    <a:pt x="871537" y="857250"/>
                  </a:lnTo>
                  <a:lnTo>
                    <a:pt x="695325" y="890588"/>
                  </a:lnTo>
                  <a:lnTo>
                    <a:pt x="485775" y="909638"/>
                  </a:lnTo>
                  <a:lnTo>
                    <a:pt x="381000" y="900113"/>
                  </a:lnTo>
                  <a:lnTo>
                    <a:pt x="242887" y="885825"/>
                  </a:lnTo>
                  <a:lnTo>
                    <a:pt x="128587" y="876300"/>
                  </a:lnTo>
                  <a:lnTo>
                    <a:pt x="0" y="852488"/>
                  </a:lnTo>
                  <a:lnTo>
                    <a:pt x="42862" y="704850"/>
                  </a:lnTo>
                  <a:lnTo>
                    <a:pt x="80962" y="576263"/>
                  </a:lnTo>
                  <a:lnTo>
                    <a:pt x="152400" y="419100"/>
                  </a:lnTo>
                  <a:lnTo>
                    <a:pt x="209550" y="319088"/>
                  </a:lnTo>
                  <a:lnTo>
                    <a:pt x="276225" y="195263"/>
                  </a:lnTo>
                  <a:lnTo>
                    <a:pt x="428625" y="0"/>
                  </a:lnTo>
                  <a:close/>
                </a:path>
              </a:pathLst>
            </a:custGeom>
            <a:solidFill>
              <a:srgbClr val="9D0D2C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8110" y="3660029"/>
            <a:ext cx="4591089" cy="318103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B3ED82F2-B0D0-432F-ABFF-A78133B1A47E}"/>
              </a:ext>
            </a:extLst>
          </p:cNvPr>
          <p:cNvSpPr txBox="1"/>
          <p:nvPr/>
        </p:nvSpPr>
        <p:spPr>
          <a:xfrm>
            <a:off x="520699" y="2821834"/>
            <a:ext cx="5168901" cy="4307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Analise os cartões de papel e responsabilidade e coloque-os nos respectivos círculos. Poderá ser nas áreas sobrepostas dos 3 círculos!</a:t>
            </a: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rgbClr val="545456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fr-CH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66109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04" y="1138659"/>
            <a:ext cx="9793759" cy="5476908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Papéis e responsabilidades claramente definidos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 CA, CC e CM são fundamentais para a qualidade de vida, o grau de dignidade e soluções sustentáveis futuras para a população deslocada. 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 papel de uma Agência de Gestão de Acampamentos é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apoiar as autoridades nacionais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(uma vez que são responsáveis por proteger os direitos de refugiados, apátridas e pessoas deslocadas internamente (PDIs) em seu território e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trabalhar com agências de proteção designadas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em acampamentos e estruturas semelhantes a acampamentos.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 descr="https://westeurope1-mediap.svc.ms/transform/thumbnail?provider=spo&amp;inputFormat=jpg&amp;cs=fFNQTw&amp;docid=https%3A%2F%2Fiomint.sharepoint.com%3A443%2F_api%2Fv2.0%2Fdrives%2Fb!y_Smz80uF026nIPxm5xPqnU063L04P1Cq1yr4I1nPNvghSZNwz4mRaM3vALGs5Yc%2Fitems%2F0167KQUMWUGW5KK45JQZBJTHISJF4YYAF5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jE5MDkiLCJleHAiOiIxNTM3MjgzNTA5IiwiZW5kcG9pbnR1cmwiOiJBYWlXeTlURkVIR2tqN2dCTjdJTUdOVFJHNTBwSkZwOVhoV3FoMW5sWVlBPSIsImVuZHBvaW50dXJsTGVuZ3RoIjoiMTEzIiwiaXNsb29wYmFjayI6IlRydWUiLCJjaWQiOiJNREJsTWpobU9XVXRZVEJsTUMwd01EQXdMVE0zTkdZdE1UZzRNRFJqTTJNMVlqSX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Wnh6REo2MmhJTjY5c3NwOHZIYTlBaGY4Ukt0aFAzS3VNdzlCMHFERFBwVT0&amp;encodeFailures=1&amp;width=1000&amp;height=667&amp;srcWidth=1000&amp;srcHeight=6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BA563D-55BE-4A82-80D7-A0BF57FE3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78510430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esteurope1-mediap.svc.ms/transform/thumbnail?provider=spo&amp;inputFormat=jpg&amp;cs=fFNQTw&amp;docid=https%3A%2F%2Fiomint.sharepoint.com%3A443%2F_api%2Fv2.0%2Fdrives%2Fb!y_Smz80uF026nIPxm5xPqnU063L04P1Cq1yr4I1nPNvghSZNwz4mRaM3vALGs5Yc%2Fitems%2F0167KQUMWUGW5KK45JQZBJTHISJF4YYAF5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jE5MDkiLCJleHAiOiIxNTM3MjgzNTA5IiwiZW5kcG9pbnR1cmwiOiJBYWlXeTlURkVIR2tqN2dCTjdJTUdOVFJHNTBwSkZwOVhoV3FoMW5sWVlBPSIsImVuZHBvaW50dXJsTGVuZ3RoIjoiMTEzIiwiaXNsb29wYmFjayI6IlRydWUiLCJjaWQiOiJNREJsTWpobU9XVXRZVEJsTUMwd01EQXdMVE0zTkdZdE1UZzRNRFJqTTJNMVlqSX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Wnh6REo2MmhJTjY5c3NwOHZIYTlBaGY4Ukt0aFAzS3VNdzlCMHFERFBwVT0&amp;encodeFailures=1&amp;width=1000&amp;height=667&amp;srcWidth=1000&amp;srcHeight=667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26" y="1934909"/>
            <a:ext cx="9793759" cy="4929678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Papéis e responsabilidades claramente definidos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 CA, CC e CM são fundamentais para a qualidade de vida, o grau de dignidade e soluções sustentáveis futuras para a população deslocada. 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 papel de uma Agência de Gestão de Acampamentos é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apoiar as autoridades nacionais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(uma vez que são responsáveis por proteger os direitos de refugiados, apátridas e pessoas deslocadas internamente (PDIs) em seu território e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trabalhar com agências de proteção designadas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em acampamentos e estruturas semelhantes a acampamentos.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BA563D-55BE-4A82-80D7-A0BF57FE3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068149406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1945692" y="2052320"/>
            <a:ext cx="7128793" cy="9462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Uma equipe de Gestão de Acampamentos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53618" y="3649147"/>
            <a:ext cx="5184576" cy="220079"/>
            <a:chOff x="2753618" y="3895361"/>
            <a:chExt cx="5184576" cy="220079"/>
          </a:xfrm>
        </p:grpSpPr>
        <p:pic>
          <p:nvPicPr>
            <p:cNvPr id="3" name="Picture 2" descr="Displaying CCCM letterhead A4.png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835" y="3895361"/>
              <a:ext cx="423749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Displaying CCCM letterhead A4.png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3584" y="3895361"/>
              <a:ext cx="2354610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Displaying CCCM letterhead A4.png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53618" y="3895361"/>
              <a:ext cx="2415366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itle 1"/>
          <p:cNvSpPr txBox="1"/>
          <p:nvPr/>
        </p:nvSpPr>
        <p:spPr>
          <a:xfrm>
            <a:off x="1483277" y="3994194"/>
            <a:ext cx="7776864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i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05722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732" y="358772"/>
            <a:ext cx="9876347" cy="1489483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				20’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		    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Dramatização do processo de </a:t>
            </a:r>
            <a:b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recrutamento</a:t>
            </a:r>
            <a:br>
              <a:rPr sz="4000" dirty="0"/>
            </a:br>
            <a:br>
              <a:rPr sz="4000" dirty="0"/>
            </a:br>
            <a:endParaRPr lang="en-GB" sz="2800" dirty="0">
              <a:solidFill>
                <a:srgbClr val="2A87C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520700" y="1872300"/>
            <a:ext cx="9623277" cy="5543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fr-CH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CD871-23F8-4799-9FE0-1CE8A76DE009}"/>
              </a:ext>
            </a:extLst>
          </p:cNvPr>
          <p:cNvSpPr txBox="1"/>
          <p:nvPr/>
        </p:nvSpPr>
        <p:spPr>
          <a:xfrm>
            <a:off x="8307421" y="446067"/>
            <a:ext cx="836579" cy="8143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2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B4B337-3707-4A03-858C-350825A76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96" y="2489199"/>
            <a:ext cx="4469620" cy="33782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A450FA-65F8-465A-982A-F1047BBE619B}"/>
              </a:ext>
            </a:extLst>
          </p:cNvPr>
          <p:cNvSpPr txBox="1"/>
          <p:nvPr/>
        </p:nvSpPr>
        <p:spPr>
          <a:xfrm rot="18849580">
            <a:off x="5021462" y="3904406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ATIVIDADES OPCIONAIS EXCLUIR o slide se esta atividade não for realizada</a:t>
            </a:r>
          </a:p>
        </p:txBody>
      </p:sp>
    </p:spTree>
    <p:extLst>
      <p:ext uri="{BB962C8B-B14F-4D97-AF65-F5344CB8AC3E}">
        <p14:creationId xmlns:p14="http://schemas.microsoft.com/office/powerpoint/2010/main" val="148129151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732" y="358772"/>
            <a:ext cx="9876347" cy="1489483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				25’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		      </a:t>
            </a:r>
            <a:br>
              <a:rPr sz="4000" dirty="0"/>
            </a:br>
            <a: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Em sua opinião, quais são as responsabilidades</a:t>
            </a:r>
            <a:b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</a:br>
            <a: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dos acampamentos?</a:t>
            </a:r>
            <a:br>
              <a:rPr sz="4000" dirty="0"/>
            </a:br>
            <a:br>
              <a:rPr sz="4000" dirty="0"/>
            </a:br>
            <a:endParaRPr lang="en-GB" sz="2800" dirty="0">
              <a:solidFill>
                <a:srgbClr val="2A87C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124460" y="2131393"/>
            <a:ext cx="9623277" cy="523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4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Desenhe um mapa do acampamento/da estrutura semelhante a acampamento do seu grupo, incluindo: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 tipo de estrutura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 estágio da vida útil do acampamento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Papéis e responsabilidades da equipe do acampamento/local 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Anote a linha de subordinação ou desenhe um organograma</a:t>
            </a:r>
          </a:p>
          <a:p>
            <a:pPr marL="457200" lvl="1" indent="0">
              <a:buNone/>
            </a:pPr>
            <a:endParaRPr lang="en-GB" sz="20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en-GB" sz="20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4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Prepare-se para apresentar o seguinte: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Quais são as habilidades e capacidades de sua equipe trabalhando no local?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As equipes têm ToRs específicos e áreas de foco para o seu trabalho?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Qual foi o processo de recrutamento e quando ele começou?</a:t>
            </a:r>
            <a:endParaRPr lang="fr-CH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4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endParaRPr lang="en-GB" sz="24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CD871-23F8-4799-9FE0-1CE8A76DE009}"/>
              </a:ext>
            </a:extLst>
          </p:cNvPr>
          <p:cNvSpPr txBox="1"/>
          <p:nvPr/>
        </p:nvSpPr>
        <p:spPr>
          <a:xfrm>
            <a:off x="8307421" y="446067"/>
            <a:ext cx="836579" cy="8143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2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age result for actor mapping CCCM">
            <a:hlinkClick r:id="rId4"/>
            <a:extLst>
              <a:ext uri="{FF2B5EF4-FFF2-40B4-BE49-F238E27FC236}">
                <a16:creationId xmlns:a16="http://schemas.microsoft.com/office/drawing/2014/main" id="{49E7498F-25B0-4A4A-A5CB-0CC781D0C2B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5700" y="2798040"/>
            <a:ext cx="2638277" cy="19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90937F-4D51-468E-A6DB-5C780DD5748C}"/>
              </a:ext>
            </a:extLst>
          </p:cNvPr>
          <p:cNvSpPr txBox="1"/>
          <p:nvPr/>
        </p:nvSpPr>
        <p:spPr>
          <a:xfrm rot="18849580">
            <a:off x="5299319" y="4132328"/>
            <a:ext cx="5919537" cy="191533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ATIVIDADES OPCIONAIS EXCLUIR se esta atividade não for realizada</a:t>
            </a:r>
          </a:p>
        </p:txBody>
      </p:sp>
    </p:spTree>
    <p:extLst>
      <p:ext uri="{BB962C8B-B14F-4D97-AF65-F5344CB8AC3E}">
        <p14:creationId xmlns:p14="http://schemas.microsoft.com/office/powerpoint/2010/main" val="14388993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732" y="358772"/>
            <a:ext cx="9876347" cy="1489483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				15’	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	      </a:t>
            </a:r>
            <a:br>
              <a:rPr sz="4000" dirty="0"/>
            </a:br>
            <a: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Colocar-se no lugar do Gestor de </a:t>
            </a:r>
            <a:b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</a:br>
            <a:r>
              <a:rPr lang="pt-BR" sz="34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Acampamentos</a:t>
            </a:r>
            <a:br>
              <a:rPr sz="4000" dirty="0"/>
            </a:br>
            <a:endParaRPr lang="en-GB" sz="2800" dirty="0">
              <a:solidFill>
                <a:srgbClr val="2A87C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240421" y="2209369"/>
            <a:ext cx="9623277" cy="523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Em grupo, analise as dez responsabilidades dos Gestores de Acampamentos e a descrição de cada uma delas.</a:t>
            </a: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Relacione as responsabilidades às descrições. </a:t>
            </a: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CD871-23F8-4799-9FE0-1CE8A76DE009}"/>
              </a:ext>
            </a:extLst>
          </p:cNvPr>
          <p:cNvSpPr txBox="1"/>
          <p:nvPr/>
        </p:nvSpPr>
        <p:spPr>
          <a:xfrm>
            <a:off x="8307421" y="446067"/>
            <a:ext cx="836579" cy="8143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2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698088-7BB4-434E-9147-05D54695F1EC}"/>
              </a:ext>
            </a:extLst>
          </p:cNvPr>
          <p:cNvSpPr txBox="1"/>
          <p:nvPr/>
        </p:nvSpPr>
        <p:spPr>
          <a:xfrm rot="18849580">
            <a:off x="5347652" y="4234187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ATIVIDADES OPCIONAIS EXCLUIR CONFORME APROPRIADO</a:t>
            </a:r>
          </a:p>
        </p:txBody>
      </p:sp>
    </p:spTree>
    <p:extLst>
      <p:ext uri="{BB962C8B-B14F-4D97-AF65-F5344CB8AC3E}">
        <p14:creationId xmlns:p14="http://schemas.microsoft.com/office/powerpoint/2010/main" val="281145151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732" y="358772"/>
            <a:ext cx="9876347" cy="1489483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(Atividade 4D)  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25’		      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Estágios da vida útil do acampamento</a:t>
            </a:r>
            <a:br>
              <a:rPr sz="4000" dirty="0"/>
            </a:br>
            <a:endParaRPr lang="en-GB" sz="2800" dirty="0">
              <a:solidFill>
                <a:srgbClr val="2A87C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535061" y="1962150"/>
            <a:ext cx="9623277" cy="523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CD871-23F8-4799-9FE0-1CE8A76DE009}"/>
              </a:ext>
            </a:extLst>
          </p:cNvPr>
          <p:cNvSpPr txBox="1"/>
          <p:nvPr/>
        </p:nvSpPr>
        <p:spPr>
          <a:xfrm>
            <a:off x="8307421" y="446067"/>
            <a:ext cx="836579" cy="8143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2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698088-7BB4-434E-9147-05D54695F1EC}"/>
              </a:ext>
            </a:extLst>
          </p:cNvPr>
          <p:cNvSpPr txBox="1"/>
          <p:nvPr/>
        </p:nvSpPr>
        <p:spPr>
          <a:xfrm rot="18849580">
            <a:off x="5347652" y="4234187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ATIVIDADES OPCIONAIS EXCLUIR CONFORME APROPRIADO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AA7FD4-8199-411C-86EB-B76FD6503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699" y="1962150"/>
            <a:ext cx="4229101" cy="4235817"/>
          </a:xfrm>
          <a:prstGeom prst="flowChartConnector">
            <a:avLst/>
          </a:prstGeom>
        </p:spPr>
      </p:pic>
      <p:sp>
        <p:nvSpPr>
          <p:cNvPr id="13" name="Isosceles Triangle 12">
            <a:hlinkClick r:id="rId5"/>
            <a:extLst>
              <a:ext uri="{FF2B5EF4-FFF2-40B4-BE49-F238E27FC236}">
                <a16:creationId xmlns:a16="http://schemas.microsoft.com/office/drawing/2014/main" id="{3B55EDC1-5641-4E4B-9DF6-038C94A83418}"/>
              </a:ext>
            </a:extLst>
          </p:cNvPr>
          <p:cNvSpPr/>
          <p:nvPr/>
        </p:nvSpPr>
        <p:spPr>
          <a:xfrm rot="19800000">
            <a:off x="4454644" y="3620001"/>
            <a:ext cx="1067329" cy="920112"/>
          </a:xfrm>
          <a:prstGeom prst="triangl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18066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039" y="1239822"/>
            <a:ext cx="9591989" cy="2756445"/>
          </a:xfrm>
        </p:spPr>
        <p:txBody>
          <a:bodyPr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 papel do Estado é claramente reconhecido na lei e nas principais declarações de princípio (incluindo a Resolução 46/182 da ONU de 1991). Essas responsabilidades descrevem que as autoridades têm quatro papéis e responsabilidades principais em relação à ajuda humanitária que são fundamentais para iniciar e gerenciar uma resposta de ajuda e moldar sua eficácia.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111" y="446067"/>
            <a:ext cx="9876347" cy="793755"/>
          </a:xfrm>
        </p:spPr>
        <p:txBody>
          <a:bodyPr/>
          <a:lstStyle/>
          <a:p>
            <a:r>
              <a:rPr lang="pt-BR" sz="36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Funções dos Estados em resposta a emergências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CD9CCB-F177-4A4C-9001-C3618831EAE5}"/>
              </a:ext>
            </a:extLst>
          </p:cNvPr>
          <p:cNvGrpSpPr/>
          <p:nvPr/>
        </p:nvGrpSpPr>
        <p:grpSpPr>
          <a:xfrm>
            <a:off x="339725" y="4664866"/>
            <a:ext cx="2482810" cy="1736231"/>
            <a:chOff x="377825" y="4664866"/>
            <a:chExt cx="2482810" cy="173623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8655ED7-6FA8-4100-BF47-8B3C92432DC6}"/>
                </a:ext>
              </a:extLst>
            </p:cNvPr>
            <p:cNvGrpSpPr/>
            <p:nvPr/>
          </p:nvGrpSpPr>
          <p:grpSpPr>
            <a:xfrm>
              <a:off x="874387" y="4664866"/>
              <a:ext cx="1986248" cy="1736231"/>
              <a:chOff x="501724" y="638950"/>
              <a:chExt cx="1986248" cy="1736231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37173EB2-628A-40B1-BC4E-F5B6FD58FD89}"/>
                  </a:ext>
                </a:extLst>
              </p:cNvPr>
              <p:cNvSpPr/>
              <p:nvPr/>
            </p:nvSpPr>
            <p:spPr>
              <a:xfrm>
                <a:off x="501724" y="638950"/>
                <a:ext cx="1986248" cy="1736231"/>
              </a:xfrm>
              <a:prstGeom prst="rightArrow">
                <a:avLst>
                  <a:gd name="adj1" fmla="val 70000"/>
                  <a:gd name="adj2" fmla="val 50000"/>
                </a:avLst>
              </a:prstGeom>
              <a:solidFill>
                <a:srgbClr val="F7B0AB">
                  <a:alpha val="89804"/>
                </a:srgbClr>
              </a:solidFill>
            </p:spPr>
            <p:style>
              <a:lnRef idx="2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11" name="Arrow: Right 4">
                <a:extLst>
                  <a:ext uri="{FF2B5EF4-FFF2-40B4-BE49-F238E27FC236}">
                    <a16:creationId xmlns:a16="http://schemas.microsoft.com/office/drawing/2014/main" id="{EF78F9DB-1035-4DF0-BB04-2C5CF7129A5D}"/>
                  </a:ext>
                </a:extLst>
              </p:cNvPr>
              <p:cNvSpPr txBox="1"/>
              <p:nvPr/>
            </p:nvSpPr>
            <p:spPr>
              <a:xfrm>
                <a:off x="998286" y="899385"/>
                <a:ext cx="968296" cy="121536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8890" rIns="17780" bIns="8890" numCol="1" spcCol="1270" anchor="ctr" anchorCtr="0">
                <a:noAutofit/>
              </a:bodyPr>
              <a:lstStyle/>
              <a:p>
                <a:pPr marL="0" lvl="0" indent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Solicitar ajuda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4FBF09F-D607-4C87-8226-48E4EFCB9A27}"/>
                </a:ext>
              </a:extLst>
            </p:cNvPr>
            <p:cNvGrpSpPr/>
            <p:nvPr/>
          </p:nvGrpSpPr>
          <p:grpSpPr>
            <a:xfrm>
              <a:off x="377825" y="5036420"/>
              <a:ext cx="993124" cy="993124"/>
              <a:chOff x="5162" y="1010504"/>
              <a:chExt cx="993124" cy="993124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6093470-F877-4F88-ACB2-C1E979725816}"/>
                  </a:ext>
                </a:extLst>
              </p:cNvPr>
              <p:cNvSpPr/>
              <p:nvPr/>
            </p:nvSpPr>
            <p:spPr>
              <a:xfrm>
                <a:off x="5162" y="1010504"/>
                <a:ext cx="993124" cy="993124"/>
              </a:xfrm>
              <a:prstGeom prst="ellipse">
                <a:avLst/>
              </a:prstGeom>
              <a:solidFill>
                <a:srgbClr val="9D0D2C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9" name="Oval 6">
                <a:extLst>
                  <a:ext uri="{FF2B5EF4-FFF2-40B4-BE49-F238E27FC236}">
                    <a16:creationId xmlns:a16="http://schemas.microsoft.com/office/drawing/2014/main" id="{9AA0EBBA-8691-4450-90A4-B8590430104E}"/>
                  </a:ext>
                </a:extLst>
              </p:cNvPr>
              <p:cNvSpPr txBox="1"/>
              <p:nvPr/>
            </p:nvSpPr>
            <p:spPr>
              <a:xfrm>
                <a:off x="150602" y="1155944"/>
                <a:ext cx="702244" cy="702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400" b="0" i="0" strike="noStrike" cap="none" spc="0" baseline="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Calibri"/>
                  </a:rPr>
                  <a:t>Convocar</a:t>
                </a:r>
                <a:endParaRPr lang="en-GB" sz="1800" kern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0CABF2C-EC28-45B1-A287-5F5ADF1B1AAD}"/>
              </a:ext>
            </a:extLst>
          </p:cNvPr>
          <p:cNvGrpSpPr/>
          <p:nvPr/>
        </p:nvGrpSpPr>
        <p:grpSpPr>
          <a:xfrm>
            <a:off x="2842674" y="4664866"/>
            <a:ext cx="2482810" cy="1736231"/>
            <a:chOff x="4104501" y="2911722"/>
            <a:chExt cx="2482810" cy="173623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C5AC7C1-C95B-4FD1-A0F2-06BC324AC879}"/>
                </a:ext>
              </a:extLst>
            </p:cNvPr>
            <p:cNvGrpSpPr/>
            <p:nvPr/>
          </p:nvGrpSpPr>
          <p:grpSpPr>
            <a:xfrm>
              <a:off x="4601063" y="2911722"/>
              <a:ext cx="1986248" cy="1736231"/>
              <a:chOff x="3108675" y="638950"/>
              <a:chExt cx="1986248" cy="1736231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49A8CC72-F240-4CBD-AF45-B828BAB11B0C}"/>
                  </a:ext>
                </a:extLst>
              </p:cNvPr>
              <p:cNvSpPr/>
              <p:nvPr/>
            </p:nvSpPr>
            <p:spPr>
              <a:xfrm>
                <a:off x="3108675" y="638950"/>
                <a:ext cx="1986248" cy="1736231"/>
              </a:xfrm>
              <a:prstGeom prst="rightArrow">
                <a:avLst>
                  <a:gd name="adj1" fmla="val 70000"/>
                  <a:gd name="adj2" fmla="val 50000"/>
                </a:avLst>
              </a:prstGeom>
              <a:solidFill>
                <a:srgbClr val="BCD7B7">
                  <a:alpha val="89804"/>
                </a:srgbClr>
              </a:solidFill>
            </p:spPr>
            <p:style>
              <a:lnRef idx="2">
                <a:schemeClr val="accent3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17" name="Arrow: Right 4">
                <a:extLst>
                  <a:ext uri="{FF2B5EF4-FFF2-40B4-BE49-F238E27FC236}">
                    <a16:creationId xmlns:a16="http://schemas.microsoft.com/office/drawing/2014/main" id="{3E0D8801-71B1-4591-A1D4-A312C63BEEC5}"/>
                  </a:ext>
                </a:extLst>
              </p:cNvPr>
              <p:cNvSpPr txBox="1"/>
              <p:nvPr/>
            </p:nvSpPr>
            <p:spPr>
              <a:xfrm>
                <a:off x="3605237" y="899385"/>
                <a:ext cx="968296" cy="121536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8890" rIns="17780" bIns="8890" numCol="1" spcCol="1270" anchor="ctr" anchorCtr="0">
                <a:noAutofit/>
              </a:bodyPr>
              <a:lstStyle/>
              <a:p>
                <a:pPr marL="114300" lvl="1" indent="-11430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Proteção</a:t>
                </a:r>
              </a:p>
              <a:p>
                <a:pPr marL="114300" lvl="1" indent="-11430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Assistência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C71C64C-A463-4662-8D4F-912B6D035745}"/>
                </a:ext>
              </a:extLst>
            </p:cNvPr>
            <p:cNvGrpSpPr/>
            <p:nvPr/>
          </p:nvGrpSpPr>
          <p:grpSpPr>
            <a:xfrm>
              <a:off x="4104501" y="3283276"/>
              <a:ext cx="993124" cy="993124"/>
              <a:chOff x="2612113" y="1010504"/>
              <a:chExt cx="993124" cy="993124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98F33671-81E3-48A1-AB43-D43B65EF999E}"/>
                  </a:ext>
                </a:extLst>
              </p:cNvPr>
              <p:cNvSpPr/>
              <p:nvPr/>
            </p:nvSpPr>
            <p:spPr>
              <a:xfrm>
                <a:off x="2612113" y="1010504"/>
                <a:ext cx="993124" cy="993124"/>
              </a:xfrm>
              <a:prstGeom prst="ellipse">
                <a:avLst/>
              </a:prstGeom>
              <a:solidFill>
                <a:srgbClr val="73C41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15" name="Oval 6">
                <a:extLst>
                  <a:ext uri="{FF2B5EF4-FFF2-40B4-BE49-F238E27FC236}">
                    <a16:creationId xmlns:a16="http://schemas.microsoft.com/office/drawing/2014/main" id="{EC6935C7-BFC9-4209-8A00-1348DF0ADCDA}"/>
                  </a:ext>
                </a:extLst>
              </p:cNvPr>
              <p:cNvSpPr txBox="1"/>
              <p:nvPr/>
            </p:nvSpPr>
            <p:spPr>
              <a:xfrm>
                <a:off x="2757553" y="1155944"/>
                <a:ext cx="702244" cy="702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400" b="0" i="0" strike="noStrike" cap="none" spc="0" baseline="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Calibri"/>
                  </a:rPr>
                  <a:t>Fornecer</a:t>
                </a:r>
                <a:endParaRPr lang="en-GB" sz="1200" kern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AD914BA-A189-4E29-8818-0FEB75C74456}"/>
              </a:ext>
            </a:extLst>
          </p:cNvPr>
          <p:cNvGrpSpPr/>
          <p:nvPr/>
        </p:nvGrpSpPr>
        <p:grpSpPr>
          <a:xfrm>
            <a:off x="5376284" y="4664866"/>
            <a:ext cx="2482810" cy="1736231"/>
            <a:chOff x="5376284" y="4664866"/>
            <a:chExt cx="2482810" cy="173623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55D452E-97A8-453E-A708-06C4623D0D95}"/>
                </a:ext>
              </a:extLst>
            </p:cNvPr>
            <p:cNvGrpSpPr/>
            <p:nvPr/>
          </p:nvGrpSpPr>
          <p:grpSpPr>
            <a:xfrm>
              <a:off x="5872846" y="4664866"/>
              <a:ext cx="1986248" cy="1736231"/>
              <a:chOff x="5715626" y="638950"/>
              <a:chExt cx="1986248" cy="1736231"/>
            </a:xfrm>
          </p:grpSpPr>
          <p:sp>
            <p:nvSpPr>
              <p:cNvPr id="23" name="Arrow: Right 22">
                <a:extLst>
                  <a:ext uri="{FF2B5EF4-FFF2-40B4-BE49-F238E27FC236}">
                    <a16:creationId xmlns:a16="http://schemas.microsoft.com/office/drawing/2014/main" id="{8A31221B-38A9-410B-A6AB-BBA24225462A}"/>
                  </a:ext>
                </a:extLst>
              </p:cNvPr>
              <p:cNvSpPr/>
              <p:nvPr/>
            </p:nvSpPr>
            <p:spPr>
              <a:xfrm>
                <a:off x="5715626" y="638950"/>
                <a:ext cx="1986248" cy="1736231"/>
              </a:xfrm>
              <a:prstGeom prst="rightArrow">
                <a:avLst>
                  <a:gd name="adj1" fmla="val 70000"/>
                  <a:gd name="adj2" fmla="val 50000"/>
                </a:avLst>
              </a:prstGeom>
              <a:solidFill>
                <a:srgbClr val="D8CCFA">
                  <a:alpha val="89804"/>
                </a:srgbClr>
              </a:solidFill>
            </p:spPr>
            <p:style>
              <a:lnRef idx="2">
                <a:schemeClr val="accent4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4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24" name="Arrow: Right 4">
                <a:extLst>
                  <a:ext uri="{FF2B5EF4-FFF2-40B4-BE49-F238E27FC236}">
                    <a16:creationId xmlns:a16="http://schemas.microsoft.com/office/drawing/2014/main" id="{68F682E4-5F72-4DD2-B8CB-D3815D38272B}"/>
                  </a:ext>
                </a:extLst>
              </p:cNvPr>
              <p:cNvSpPr txBox="1"/>
              <p:nvPr/>
            </p:nvSpPr>
            <p:spPr>
              <a:xfrm>
                <a:off x="6212188" y="899385"/>
                <a:ext cx="968296" cy="121536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8890" rIns="17780" bIns="8890" numCol="1" spcCol="1270" anchor="ctr" anchorCtr="0">
                <a:noAutofit/>
              </a:bodyPr>
              <a:lstStyle/>
              <a:p>
                <a:pPr marL="0" lvl="0" indent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Coordenar</a:t>
                </a:r>
                <a:endParaRPr lang="en-GB" sz="1300" kern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A929688-59BD-4B85-9088-F92AB6EAA287}"/>
                </a:ext>
              </a:extLst>
            </p:cNvPr>
            <p:cNvGrpSpPr/>
            <p:nvPr/>
          </p:nvGrpSpPr>
          <p:grpSpPr>
            <a:xfrm>
              <a:off x="5376284" y="5036420"/>
              <a:ext cx="993124" cy="993124"/>
              <a:chOff x="5219064" y="1010504"/>
              <a:chExt cx="993124" cy="993124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572467EB-D56D-4656-A233-5343ED2EA5ED}"/>
                  </a:ext>
                </a:extLst>
              </p:cNvPr>
              <p:cNvSpPr/>
              <p:nvPr/>
            </p:nvSpPr>
            <p:spPr>
              <a:xfrm>
                <a:off x="5219064" y="1010504"/>
                <a:ext cx="993124" cy="993124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22" name="Oval 6">
                <a:extLst>
                  <a:ext uri="{FF2B5EF4-FFF2-40B4-BE49-F238E27FC236}">
                    <a16:creationId xmlns:a16="http://schemas.microsoft.com/office/drawing/2014/main" id="{94405CA7-DBE6-4F07-BF1A-224FABBA4FD6}"/>
                  </a:ext>
                </a:extLst>
              </p:cNvPr>
              <p:cNvSpPr txBox="1"/>
              <p:nvPr/>
            </p:nvSpPr>
            <p:spPr>
              <a:xfrm>
                <a:off x="5364504" y="1155944"/>
                <a:ext cx="702244" cy="702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200" b="0" i="0" strike="noStrike" cap="none" spc="0" baseline="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Calibri"/>
                  </a:rPr>
                  <a:t>Monitorar </a:t>
                </a: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539FAA5-B512-4624-9528-8C70836B612C}"/>
              </a:ext>
            </a:extLst>
          </p:cNvPr>
          <p:cNvGrpSpPr/>
          <p:nvPr/>
        </p:nvGrpSpPr>
        <p:grpSpPr>
          <a:xfrm>
            <a:off x="7871794" y="4664866"/>
            <a:ext cx="2482810" cy="1736231"/>
            <a:chOff x="4104502" y="2911722"/>
            <a:chExt cx="2482810" cy="173623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21D37C5-BFCF-4E48-9878-5DDB3A779D35}"/>
                </a:ext>
              </a:extLst>
            </p:cNvPr>
            <p:cNvGrpSpPr/>
            <p:nvPr/>
          </p:nvGrpSpPr>
          <p:grpSpPr>
            <a:xfrm>
              <a:off x="4601064" y="2911722"/>
              <a:ext cx="1986248" cy="1736231"/>
              <a:chOff x="8322577" y="638950"/>
              <a:chExt cx="1986248" cy="1736231"/>
            </a:xfrm>
          </p:grpSpPr>
          <p:sp>
            <p:nvSpPr>
              <p:cNvPr id="29" name="Arrow: Right 28">
                <a:extLst>
                  <a:ext uri="{FF2B5EF4-FFF2-40B4-BE49-F238E27FC236}">
                    <a16:creationId xmlns:a16="http://schemas.microsoft.com/office/drawing/2014/main" id="{540E2BF7-5728-4ADB-90E3-CB9430D58E5A}"/>
                  </a:ext>
                </a:extLst>
              </p:cNvPr>
              <p:cNvSpPr/>
              <p:nvPr/>
            </p:nvSpPr>
            <p:spPr>
              <a:xfrm>
                <a:off x="8322577" y="638950"/>
                <a:ext cx="1986248" cy="1736231"/>
              </a:xfrm>
              <a:prstGeom prst="rightArrow">
                <a:avLst>
                  <a:gd name="adj1" fmla="val 70000"/>
                  <a:gd name="adj2" fmla="val 50000"/>
                </a:avLst>
              </a:prstGeom>
              <a:solidFill>
                <a:srgbClr val="BCE4EE">
                  <a:alpha val="89804"/>
                </a:srgbClr>
              </a:solidFill>
            </p:spPr>
            <p:style>
              <a:lnRef idx="2">
                <a:schemeClr val="accent5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30" name="Arrow: Right 4">
                <a:extLst>
                  <a:ext uri="{FF2B5EF4-FFF2-40B4-BE49-F238E27FC236}">
                    <a16:creationId xmlns:a16="http://schemas.microsoft.com/office/drawing/2014/main" id="{FE2FB9E6-DC4B-48FA-BDEA-6C4EB3646DCC}"/>
                  </a:ext>
                </a:extLst>
              </p:cNvPr>
              <p:cNvSpPr txBox="1"/>
              <p:nvPr/>
            </p:nvSpPr>
            <p:spPr>
              <a:xfrm>
                <a:off x="8819139" y="899385"/>
                <a:ext cx="1212110" cy="121536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8890" rIns="17780" bIns="8890" numCol="1" spcCol="1270" anchor="ctr" anchorCtr="0">
                <a:noAutofit/>
              </a:bodyPr>
              <a:lstStyle/>
              <a:p>
                <a:pPr marL="114300" lvl="1" indent="-11430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Regulatório</a:t>
                </a:r>
              </a:p>
              <a:p>
                <a:pPr marL="114300" lvl="1" indent="-11430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Jurídico</a:t>
                </a:r>
              </a:p>
              <a:p>
                <a:pPr marL="114300" lvl="1" indent="-11430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pt-BR" sz="1400" b="0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Estratégia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848AF0F-7843-4FCC-BBE5-FBA93C30B73C}"/>
                </a:ext>
              </a:extLst>
            </p:cNvPr>
            <p:cNvGrpSpPr/>
            <p:nvPr/>
          </p:nvGrpSpPr>
          <p:grpSpPr>
            <a:xfrm>
              <a:off x="4104502" y="3283276"/>
              <a:ext cx="993124" cy="993124"/>
              <a:chOff x="7826015" y="1010504"/>
              <a:chExt cx="993124" cy="993124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EFAB2DDB-068F-4A08-9DB1-B3156CA7729E}"/>
                  </a:ext>
                </a:extLst>
              </p:cNvPr>
              <p:cNvSpPr/>
              <p:nvPr/>
            </p:nvSpPr>
            <p:spPr>
              <a:xfrm>
                <a:off x="7826015" y="1010504"/>
                <a:ext cx="993124" cy="993124"/>
              </a:xfrm>
              <a:prstGeom prst="ellipse">
                <a:avLst/>
              </a:prstGeom>
              <a:solidFill>
                <a:srgbClr val="429DCA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dirty="0"/>
              </a:p>
            </p:txBody>
          </p:sp>
          <p:sp>
            <p:nvSpPr>
              <p:cNvPr id="28" name="Oval 6">
                <a:extLst>
                  <a:ext uri="{FF2B5EF4-FFF2-40B4-BE49-F238E27FC236}">
                    <a16:creationId xmlns:a16="http://schemas.microsoft.com/office/drawing/2014/main" id="{BA76C196-B71B-444C-A88C-8AE883145A07}"/>
                  </a:ext>
                </a:extLst>
              </p:cNvPr>
              <p:cNvSpPr txBox="1"/>
              <p:nvPr/>
            </p:nvSpPr>
            <p:spPr>
              <a:xfrm>
                <a:off x="7971455" y="1155944"/>
                <a:ext cx="702244" cy="702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t-BR" sz="1100" b="0" i="0" strike="noStrike" cap="none" spc="0" baseline="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Calibri"/>
                  </a:rPr>
                  <a:t>Estabelecer</a:t>
                </a:r>
                <a:endParaRPr lang="en-GB" sz="2800" kern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72905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1925372" y="590698"/>
            <a:ext cx="7128793" cy="15138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Mapeamento de agentes entre as partes interessadas envolvidas em uma resposta de acampamento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53618" y="3649147"/>
            <a:ext cx="5184576" cy="220079"/>
            <a:chOff x="2753618" y="3895361"/>
            <a:chExt cx="5184576" cy="220079"/>
          </a:xfrm>
        </p:grpSpPr>
        <p:pic>
          <p:nvPicPr>
            <p:cNvPr id="3" name="Picture 2" descr="Displaying CCCM letterhead A4.png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835" y="3895361"/>
              <a:ext cx="423749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Displaying CCCM letterhead A4.png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3584" y="3895361"/>
              <a:ext cx="2354610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Displaying CCCM letterhead A4.png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53618" y="3895361"/>
              <a:ext cx="2415366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itle 1"/>
          <p:cNvSpPr txBox="1"/>
          <p:nvPr/>
        </p:nvSpPr>
        <p:spPr>
          <a:xfrm>
            <a:off x="1483277" y="3994194"/>
            <a:ext cx="7776864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i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3867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732" y="358772"/>
            <a:ext cx="9876347" cy="1489483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                           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20’		      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Preparar um mapeamento de agentes</a:t>
            </a:r>
            <a:br>
              <a:rPr sz="4000" dirty="0"/>
            </a:br>
            <a:endParaRPr lang="en-GB" sz="2800" dirty="0">
              <a:solidFill>
                <a:srgbClr val="2A87C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520700" y="1769019"/>
            <a:ext cx="9623277" cy="523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4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Desenhe um mapa mostrando como a Agência de Gestão de Acampamentos se envolve com os demais envolvidos na resposta de acampamento. Desenhe linhas em cores diferentes para ilustrar: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População do acampamento/Administração de Acampamento/Coordenação de Acampamento/Prestadores de serviços/Forças de segurança</a:t>
            </a:r>
          </a:p>
          <a:p>
            <a:pPr marL="0" lvl="0" indent="0">
              <a:buNone/>
            </a:pPr>
            <a:r>
              <a:rPr lang="pt-BR" sz="24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Considere as seguintes perguntas:</a:t>
            </a:r>
          </a:p>
          <a:p>
            <a:pPr lvl="0"/>
            <a:r>
              <a:rPr lang="pt-BR" sz="20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Com quem você precisa se comunicar? /Como você toma decisões?/Quem são os principais agentes?/Com que frequência você faz isto (período de repetição)? /Quais são os principais desafios?/Como você poderia evitar problemas?</a:t>
            </a:r>
            <a:endParaRPr lang="en-GB" sz="20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4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4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Preparei uma explicação sobre as principais etapas para manter a comunicação.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CD871-23F8-4799-9FE0-1CE8A76DE009}"/>
              </a:ext>
            </a:extLst>
          </p:cNvPr>
          <p:cNvSpPr txBox="1"/>
          <p:nvPr/>
        </p:nvSpPr>
        <p:spPr>
          <a:xfrm>
            <a:off x="8307421" y="446067"/>
            <a:ext cx="836579" cy="8143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2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6C6F76-6885-4E15-A781-D26F0087DA8C}"/>
              </a:ext>
            </a:extLst>
          </p:cNvPr>
          <p:cNvSpPr txBox="1"/>
          <p:nvPr/>
        </p:nvSpPr>
        <p:spPr>
          <a:xfrm rot="18849580">
            <a:off x="5347652" y="4234187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ATIVIDADES OPCIONAIS EXCLUIR CONFORME APROPRIADO</a:t>
            </a:r>
          </a:p>
        </p:txBody>
      </p:sp>
    </p:spTree>
    <p:extLst>
      <p:ext uri="{BB962C8B-B14F-4D97-AF65-F5344CB8AC3E}">
        <p14:creationId xmlns:p14="http://schemas.microsoft.com/office/powerpoint/2010/main" val="44009082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04" y="1138659"/>
            <a:ext cx="9793759" cy="5476908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É essencial que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termos de referência claros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para todos os agentes de CCCM sejam acordados e compreendidos em níveis estratégicos (nacionais), de coordenação e operacionais. Essa clareza é fundamental para desenvolver uma estratégia de resposta planejada que reflita as necessidades da população deslocada e esteja vinculada com outros setores/grupos a fim de garantir que os serviços apropriados sejam prestados.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94FD7C-341B-4C85-BFA1-B9080C80D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"/>
            <a:ext cx="10691813" cy="774234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BA563D-55BE-4A82-80D7-A0BF57FE3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66139285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94FD7C-341B-4C85-BFA1-B9080C80D13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"/>
            <a:ext cx="10691813" cy="774234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04" y="1876926"/>
            <a:ext cx="9793759" cy="2813587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É essencial que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termos de referência claros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para todos os agentes de CCCM sejam acordados e compreendidos em níveis estratégicos (nacionais), de coordenação e operacionais. Essa clareza é fundamental para desenvolver uma estratégia de resposta planejada que reflita as necessidades da população deslocada e esteja vinculada com outros setores/grupos a fim de garantir que os serviços apropriados sejam prestados.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BA563D-55BE-4A82-80D7-A0BF57FE3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578244151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675884" y="1433978"/>
            <a:ext cx="9391649" cy="15138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Ciclo de vida dos acampamentos e responsabilidades para uma abordagem de proteção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53618" y="3649147"/>
            <a:ext cx="5184576" cy="220079"/>
            <a:chOff x="2753618" y="3895361"/>
            <a:chExt cx="5184576" cy="220079"/>
          </a:xfrm>
        </p:grpSpPr>
        <p:pic>
          <p:nvPicPr>
            <p:cNvPr id="3" name="Picture 2" descr="Displaying CCCM letterhead A4.png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835" y="3895361"/>
              <a:ext cx="423749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Displaying CCCM letterhead A4.png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3584" y="3895361"/>
              <a:ext cx="2354610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Displaying CCCM letterhead A4.png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53618" y="3895361"/>
              <a:ext cx="2415366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itle 1"/>
          <p:cNvSpPr txBox="1"/>
          <p:nvPr/>
        </p:nvSpPr>
        <p:spPr>
          <a:xfrm>
            <a:off x="1483277" y="3994194"/>
            <a:ext cx="7776864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i="1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52899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429206"/>
            <a:ext cx="9876347" cy="793755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                           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15’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Preparar análise e estratégias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E9533C-480A-4630-B426-ACA375DA2D3A}"/>
              </a:ext>
            </a:extLst>
          </p:cNvPr>
          <p:cNvSpPr txBox="1"/>
          <p:nvPr/>
        </p:nvSpPr>
        <p:spPr>
          <a:xfrm>
            <a:off x="564685" y="1975794"/>
            <a:ext cx="9641353" cy="523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Analise as principais responsabilidades da CMA.</a:t>
            </a:r>
          </a:p>
          <a:p>
            <a:pPr marL="0" indent="0">
              <a:buNone/>
            </a:pPr>
            <a:endParaRPr lang="en-GB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Identifique 2 estratégias possíveis para apoiar a integração de proteção/prevenção à VBG.</a:t>
            </a: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Apresente a estratégia do seu grupo para a turma.</a:t>
            </a:r>
          </a:p>
        </p:txBody>
      </p:sp>
      <p:pic>
        <p:nvPicPr>
          <p:cNvPr id="7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948256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esteurope1-mediap.svc.ms/transform/thumbnail?provider=spo&amp;inputFormat=png&amp;cs=fFNQTw&amp;docid=https%3A%2F%2Fiomint.sharepoint.com%3A443%2F_api%2Fv2.0%2Fdrives%2Fb!y_Smz80uF026nIPxm5xPqnU063L04P1Cq1yr4I1nPNvghSZNwz4mRaM3vALGs5Yc%2Fitems%2F0167KQUMU5ALE3VGPOUNE3OCTTN5VPHRTD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560&amp;height=839&amp;srcWidth=2995&amp;srcHeight=449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691813" cy="82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C2E4077-D21C-47D6-8F97-6982A497FB22}"/>
              </a:ext>
            </a:extLst>
          </p:cNvPr>
          <p:cNvSpPr txBox="1"/>
          <p:nvPr/>
        </p:nvSpPr>
        <p:spPr>
          <a:xfrm>
            <a:off x="0" y="446067"/>
            <a:ext cx="10058400" cy="793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algn="just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Proteção: uma responsabilidade compartilhada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70BC7E-1A7F-480A-98F6-AD6478042CEC}"/>
              </a:ext>
            </a:extLst>
          </p:cNvPr>
          <p:cNvSpPr/>
          <p:nvPr/>
        </p:nvSpPr>
        <p:spPr>
          <a:xfrm>
            <a:off x="454469" y="2899442"/>
            <a:ext cx="4631881" cy="310130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2400" b="0" i="0" strike="noStrike" cap="none" spc="0" baseline="0" dirty="0">
                <a:solidFill>
                  <a:srgbClr val="FFFFFF"/>
                </a:solidFill>
                <a:effectLst/>
                <a:latin typeface="Trebuchet MS"/>
                <a:ea typeface="Trebuchet MS"/>
                <a:cs typeface="Trebuchet MS"/>
              </a:rPr>
              <a:t>Quais medidas uma agência de CM pode tomar para garantir que a dignidade seja mantida e que as ameaças físicas/psicológicas sejam evitadas no ciclo de vida do acampamento?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33739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b="0" i="0" strike="noStrike" cap="none" spc="0" baseline="0" dirty="0">
                <a:solidFill>
                  <a:srgbClr val="545456"/>
                </a:solidFill>
                <a:effectLst/>
                <a:latin typeface="Trebuchet MS"/>
                <a:ea typeface="Trebuchet MS"/>
                <a:cs typeface="Trebuchet MS"/>
              </a:rPr>
              <a:t>Mensagem principal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0" y="1745673"/>
            <a:ext cx="9434389" cy="4774768"/>
          </a:xfrm>
        </p:spPr>
        <p:txBody>
          <a:bodyPr anchor="ctr" anchorCtr="0"/>
          <a:lstStyle/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Os agentes de CCCM (gestores, coordenadores e administradores)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compartilham a responsabilidade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de garantir a segurança e a proteção da população afetada durante todo o ciclo de vida de um acampamento. </a:t>
            </a:r>
          </a:p>
          <a:p>
            <a:pPr marL="0" lv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 Agência de Gestão de Acampamentos compartilha a responsabilidade de garantir que as condições no acampamento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minimizem os riscos de VBG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para todos os grupos de população vulneráveis no acampamento. </a:t>
            </a:r>
          </a:p>
          <a:p>
            <a:pPr marL="0" lv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 equipe da Agência de Gestão de Acampamentos deve ser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treinada e bem preparada para entender os problemas de VBG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e, portanto,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considerá-los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em seu trabalho diário e nas atividades no acampamento.</a:t>
            </a:r>
          </a:p>
        </p:txBody>
      </p:sp>
      <p:pic>
        <p:nvPicPr>
          <p:cNvPr id="6146" name="Picture 2" descr="https://westeurope1-mediap.svc.ms/transform/thumbnail?provider=spo&amp;inputFormat=png&amp;cs=fFNQTw&amp;docid=https%3A%2F%2Fiomint.sharepoint.com%3A443%2F_api%2Fv2.0%2Fdrives%2Fb!y_Smz80uF026nIPxm5xPqnU063L04P1Cq1yr4I1nPNvghSZNwz4mRaM3vALGs5Yc%2Fitems%2F0167KQUMUJ52B4PO7GTRFIUKO4ZD7M7KCF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557&amp;height=318&amp;srcWidth=557&amp;srcHeight=3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r="5806"/>
          <a:stretch>
            <a:fillRect/>
          </a:stretch>
        </p:blipFill>
        <p:spPr bwMode="auto">
          <a:xfrm>
            <a:off x="-1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EB692DE-8D60-4268-B9E8-BD3986DDBA17}"/>
              </a:ext>
            </a:extLst>
          </p:cNvPr>
          <p:cNvSpPr txBox="1"/>
          <p:nvPr/>
        </p:nvSpPr>
        <p:spPr>
          <a:xfrm>
            <a:off x="0" y="446067"/>
            <a:ext cx="7505700" cy="793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algn="just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    </a:t>
            </a:r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95542564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esteurope1-mediap.svc.ms/transform/thumbnail?provider=spo&amp;inputFormat=png&amp;cs=fFNQTw&amp;docid=https%3A%2F%2Fiomint.sharepoint.com%3A443%2F_api%2Fv2.0%2Fdrives%2Fb!y_Smz80uF026nIPxm5xPqnU063L04P1Cq1yr4I1nPNvghSZNwz4mRaM3vALGs5Yc%2Fitems%2F0167KQUMUJ52B4PO7GTRFIUKO4ZD7M7KCF%3Fversion%3DPublished&amp;access_token=eyJ0eXAiOiJKV1QiLCJhbGciOiJub25lIn0.eyJhdWQiOiIwMDAwMDAwMy0wMDAwLTBmZjEtY2UwMC0wMDAwMDAwMDAwMDAvaW9taW50LnNoYXJlcG9pbnQuY29tQDE1ODgyNjJkLTIzZmItNDNiNC1iZDZlLWJjZTQ5YzhlNjE4NiIsImlzcyI6IjAwMDAwMDAzLTAwMDAtMGZmMS1jZTAwLTAwMDAwMDAwMDAwMCIsIm5iZiI6IjE1MzcyNTg0MjEiLCJleHAiOiIxNTM3MjgwMDIxIiwiZW5kcG9pbnR1cmwiOiJBYWlXeTlURkVIR2tqN2dCTjdJTUdOVFJHNTBwSkZwOVhoV3FoMW5sWVlBPSIsImVuZHBvaW50dXJsTGVuZ3RoIjoiMTEzIiwiaXNsb29wYmFjayI6IlRydWUiLCJjaWQiOiJZV1JrWlRobU9XVXRZVEF6TVMwd01EQXdMVE0zTkdZdE1UQmxNVGRsWldFM09UZGw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.Skg5K29GWmlmWjZoL3lhM2M2ejFYWDk4K3J0dmU1WFNhR3oxY0FZR2lnUT0&amp;encodeFailures=1&amp;width=557&amp;height=318&amp;srcWidth=557&amp;srcHeight=318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48" r="5806"/>
          <a:stretch>
            <a:fillRect/>
          </a:stretch>
        </p:blipFill>
        <p:spPr bwMode="auto">
          <a:xfrm>
            <a:off x="-1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b="0" i="0" strike="noStrike" cap="none" spc="0" baseline="0" dirty="0">
                <a:solidFill>
                  <a:srgbClr val="545456"/>
                </a:solidFill>
                <a:effectLst/>
                <a:latin typeface="Trebuchet MS"/>
                <a:ea typeface="Trebuchet MS"/>
                <a:cs typeface="Trebuchet MS"/>
              </a:rPr>
              <a:t>Mensagem principal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710" y="1780674"/>
            <a:ext cx="9434389" cy="5184267"/>
          </a:xfrm>
        </p:spPr>
        <p:txBody>
          <a:bodyPr anchor="ctr" anchorCtr="0"/>
          <a:lstStyle/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Os agentes de CCCM (gestores, coordenadores e administradores)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compartilham a responsabilidade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 garantir a segurança e a proteção da população afetada durante todo o ciclo de vida de um acampamento. </a:t>
            </a:r>
          </a:p>
          <a:p>
            <a:pPr marL="0" lvl="0" indent="0"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 Agência de Gestão de Acampamentos compartilha a responsabilidade de garantir que as condições no acampamento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minimizem os riscos de VBG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para todos os grupos de população vulneráveis no acampamento. </a:t>
            </a:r>
          </a:p>
          <a:p>
            <a:pPr marL="0" lvl="0" indent="0"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 equipe da Agência de Gestão de Acampamentos deve ser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treinada e bem preparada para entender os problemas de VBG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e, portanto,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considerá-los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em seu trabalho diário e nas atividades no acampamento.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B692DE-8D60-4268-B9E8-BD3986DDBA17}"/>
              </a:ext>
            </a:extLst>
          </p:cNvPr>
          <p:cNvSpPr txBox="1"/>
          <p:nvPr/>
        </p:nvSpPr>
        <p:spPr>
          <a:xfrm>
            <a:off x="0" y="446067"/>
            <a:ext cx="7505700" cy="793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algn="just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i="0" strike="noStrike" cap="none" spc="0" baseline="0" dirty="0">
                <a:solidFill>
                  <a:srgbClr val="429DCA"/>
                </a:solidFill>
                <a:effectLst/>
                <a:latin typeface="Calibri"/>
                <a:ea typeface="Calibri"/>
                <a:cs typeface="Calibri"/>
              </a:rPr>
              <a:t>    </a:t>
            </a:r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666275527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sz="48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Perguntas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15953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08" y="1330455"/>
            <a:ext cx="3014134" cy="2587752"/>
          </a:xfrm>
          <a:prstGeom prst="rect">
            <a:avLst/>
          </a:prstGeom>
        </p:spPr>
      </p:pic>
      <p:sp>
        <p:nvSpPr>
          <p:cNvPr id="24" name="Rectangle 23"/>
          <p:cNvSpPr>
            <a:spLocks noChangeAspect="1"/>
          </p:cNvSpPr>
          <p:nvPr/>
        </p:nvSpPr>
        <p:spPr>
          <a:xfrm>
            <a:off x="7176970" y="4213713"/>
            <a:ext cx="3014133" cy="2587752"/>
          </a:xfrm>
          <a:prstGeom prst="rect">
            <a:avLst/>
          </a:prstGeom>
          <a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3850475" y="4213713"/>
            <a:ext cx="3019078" cy="2587752"/>
          </a:xfrm>
          <a:prstGeom prst="rect">
            <a:avLst/>
          </a:prstGeom>
          <a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dirty="0"/>
          </a:p>
        </p:txBody>
      </p:sp>
      <p:sp>
        <p:nvSpPr>
          <p:cNvPr id="21" name="Rectangle 20"/>
          <p:cNvSpPr/>
          <p:nvPr/>
        </p:nvSpPr>
        <p:spPr>
          <a:xfrm>
            <a:off x="529087" y="4213713"/>
            <a:ext cx="3013971" cy="2583330"/>
          </a:xfrm>
          <a:prstGeom prst="rect">
            <a:avLst/>
          </a:prstGeom>
          <a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dirty="0"/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7159012" y="1330455"/>
            <a:ext cx="3027386" cy="2587752"/>
          </a:xfrm>
          <a:prstGeom prst="rect">
            <a:avLst/>
          </a:prstGeom>
          <a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885" t="9"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dirty="0"/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893908" y="1330455"/>
            <a:ext cx="3014132" cy="2667755"/>
          </a:xfrm>
          <a:prstGeom prst="rect">
            <a:avLst/>
          </a:prstGeom>
          <a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b="4469"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Estágios das operações de acampamento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072F05-D2E7-457C-A23D-E200274E9E4F}"/>
              </a:ext>
            </a:extLst>
          </p:cNvPr>
          <p:cNvSpPr/>
          <p:nvPr/>
        </p:nvSpPr>
        <p:spPr>
          <a:xfrm>
            <a:off x="547694" y="3298208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t-BR" sz="28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Desastre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F77B51F-B62D-44BB-8F2B-8E5CB4BAF69C}"/>
              </a:ext>
            </a:extLst>
          </p:cNvPr>
          <p:cNvSpPr/>
          <p:nvPr/>
        </p:nvSpPr>
        <p:spPr>
          <a:xfrm>
            <a:off x="3918731" y="3298208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t-BR" sz="24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Convocação de emergência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DBB3F87-BBEE-4113-8268-989EE94EAF0B}"/>
              </a:ext>
            </a:extLst>
          </p:cNvPr>
          <p:cNvSpPr/>
          <p:nvPr/>
        </p:nvSpPr>
        <p:spPr>
          <a:xfrm>
            <a:off x="7190471" y="3298208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t-BR" sz="28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Equipe de CM mobilizada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A0D3A14-8AE9-4478-8C02-FC83DB9EC844}"/>
              </a:ext>
            </a:extLst>
          </p:cNvPr>
          <p:cNvSpPr/>
          <p:nvPr/>
        </p:nvSpPr>
        <p:spPr>
          <a:xfrm>
            <a:off x="547694" y="6182936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t-BR" sz="28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Melhoria/estabelecimento do local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E0532D8-206C-4274-B934-B732E47204A0}"/>
              </a:ext>
            </a:extLst>
          </p:cNvPr>
          <p:cNvSpPr/>
          <p:nvPr/>
        </p:nvSpPr>
        <p:spPr>
          <a:xfrm>
            <a:off x="3869083" y="6182936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Monitoramento de serviços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74B6F83-63B5-4030-9BA7-03DE9FF7A1A2}"/>
              </a:ext>
            </a:extLst>
          </p:cNvPr>
          <p:cNvSpPr/>
          <p:nvPr/>
        </p:nvSpPr>
        <p:spPr>
          <a:xfrm>
            <a:off x="7190471" y="6182936"/>
            <a:ext cx="3013971" cy="619999"/>
          </a:xfrm>
          <a:custGeom>
            <a:avLst/>
            <a:gdLst>
              <a:gd name="connsiteX0" fmla="*/ 0 w 3013971"/>
              <a:gd name="connsiteY0" fmla="*/ 0 h 619999"/>
              <a:gd name="connsiteX1" fmla="*/ 3013971 w 3013971"/>
              <a:gd name="connsiteY1" fmla="*/ 0 h 619999"/>
              <a:gd name="connsiteX2" fmla="*/ 3013971 w 3013971"/>
              <a:gd name="connsiteY2" fmla="*/ 619999 h 619999"/>
              <a:gd name="connsiteX3" fmla="*/ 0 w 3013971"/>
              <a:gd name="connsiteY3" fmla="*/ 619999 h 619999"/>
              <a:gd name="connsiteX4" fmla="*/ 0 w 3013971"/>
              <a:gd name="connsiteY4" fmla="*/ 0 h 61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71" h="619999">
                <a:moveTo>
                  <a:pt x="0" y="0"/>
                </a:moveTo>
                <a:lnTo>
                  <a:pt x="3013971" y="0"/>
                </a:lnTo>
                <a:lnTo>
                  <a:pt x="3013971" y="619999"/>
                </a:lnTo>
                <a:lnTo>
                  <a:pt x="0" y="6199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t-BR" sz="28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Fechamento do local</a:t>
            </a:r>
            <a:endParaRPr lang="en-GB" sz="2800" kern="1200" dirty="0">
              <a:latin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B475DB-2755-4935-8BE6-452664127CA8}"/>
              </a:ext>
            </a:extLst>
          </p:cNvPr>
          <p:cNvSpPr txBox="1"/>
          <p:nvPr/>
        </p:nvSpPr>
        <p:spPr>
          <a:xfrm rot="18849580">
            <a:off x="5021462" y="3904406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Calibri"/>
                <a:ea typeface="Calibri"/>
                <a:cs typeface="Calibri"/>
              </a:rPr>
              <a:t>Modificar este slide para refletir o contexto de emergência</a:t>
            </a:r>
          </a:p>
        </p:txBody>
      </p:sp>
    </p:spTree>
    <p:extLst>
      <p:ext uri="{BB962C8B-B14F-4D97-AF65-F5344CB8AC3E}">
        <p14:creationId xmlns:p14="http://schemas.microsoft.com/office/powerpoint/2010/main" val="278507975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7" y="202985"/>
            <a:ext cx="10149728" cy="672602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446067"/>
            <a:ext cx="9255760" cy="793755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Papel das organizações internacionais</a:t>
            </a:r>
          </a:p>
        </p:txBody>
      </p:sp>
    </p:spTree>
    <p:extLst>
      <p:ext uri="{BB962C8B-B14F-4D97-AF65-F5344CB8AC3E}">
        <p14:creationId xmlns:p14="http://schemas.microsoft.com/office/powerpoint/2010/main" val="182702388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25" y="2356588"/>
            <a:ext cx="9650413" cy="3758877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Os Estados Afetados desempenham o 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papel principal 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na introdução, organização, coordenação e implementação de assistência humanitária dentro de seu território.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As responsabilidades dos Estados são</a:t>
            </a: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 intransferíveis</a:t>
            </a: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. Todos os Estados soberanos têm o dever de cumprir suas obrigações para com seus cidadãos, mesmo em períodos de crise. 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4" cy="755967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15972470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4" cy="75596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25" y="1943100"/>
            <a:ext cx="9650413" cy="469900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Os Estados Afetados desempenham o 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papel principal 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na introdução, organização, coordenação e implementação de assistência humanitária dentro de seu território.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As responsabilidades dos Estados são</a:t>
            </a:r>
            <a:r>
              <a:rPr lang="pt-BR" sz="28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intransferíveis</a:t>
            </a:r>
            <a:r>
              <a:rPr lang="pt-B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. Todos os Estados soberanos têm o dever de cumprir suas obrigações para com seus cidadãos, mesmo em períodos de crise. 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0E4AAF1-8613-4F0F-B6C0-72DB122F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067"/>
            <a:ext cx="7505700" cy="793755"/>
          </a:xfrm>
          <a:solidFill>
            <a:schemeClr val="bg1"/>
          </a:solidFill>
        </p:spPr>
        <p:txBody>
          <a:bodyPr/>
          <a:lstStyle/>
          <a:p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    Mensagem principal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6109068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1817514" y="2661920"/>
            <a:ext cx="7128793" cy="87517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4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 abordagem de grupo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53618" y="3649147"/>
            <a:ext cx="5184576" cy="220079"/>
            <a:chOff x="2753618" y="3895361"/>
            <a:chExt cx="5184576" cy="220079"/>
          </a:xfrm>
        </p:grpSpPr>
        <p:pic>
          <p:nvPicPr>
            <p:cNvPr id="3" name="Picture 2" descr="Displaying CCCM letterhead A4.png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835" y="3895361"/>
              <a:ext cx="423749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Displaying CCCM letterhead A4.png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3584" y="3895361"/>
              <a:ext cx="2354610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Displaying CCCM letterhead A4.png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53618" y="3895361"/>
              <a:ext cx="2415366" cy="220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itle 1"/>
          <p:cNvSpPr txBox="1"/>
          <p:nvPr/>
        </p:nvSpPr>
        <p:spPr>
          <a:xfrm>
            <a:off x="1483277" y="3994194"/>
            <a:ext cx="7776864" cy="7937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b="0" i="1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Contextos de emergência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F2C0D-13C7-46CD-9B7B-C61CCCE9E974}"/>
              </a:ext>
            </a:extLst>
          </p:cNvPr>
          <p:cNvSpPr txBox="1"/>
          <p:nvPr/>
        </p:nvSpPr>
        <p:spPr>
          <a:xfrm rot="18849580">
            <a:off x="-620750" y="1444228"/>
            <a:ext cx="5919537" cy="16362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800" b="1" i="0" strike="noStrike" cap="none" spc="0" baseline="0" dirty="0">
                <a:solidFill>
                  <a:srgbClr val="9D0D2C"/>
                </a:solidFill>
                <a:effectLst/>
                <a:latin typeface="Trebuchet MS"/>
                <a:ea typeface="Trebuchet MS"/>
                <a:cs typeface="Trebuchet MS"/>
              </a:rPr>
              <a:t>TÓPICO OPCIONAL, EXCLUIR CONFORME APROPRIADO</a:t>
            </a:r>
          </a:p>
        </p:txBody>
      </p:sp>
    </p:spTree>
    <p:extLst>
      <p:ext uri="{BB962C8B-B14F-4D97-AF65-F5344CB8AC3E}">
        <p14:creationId xmlns:p14="http://schemas.microsoft.com/office/powerpoint/2010/main" val="15962527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9FDF984-6299-4D3C-B2BF-A4115FF413AD}"/>
              </a:ext>
            </a:extLst>
          </p:cNvPr>
          <p:cNvSpPr txBox="1"/>
          <p:nvPr/>
        </p:nvSpPr>
        <p:spPr>
          <a:xfrm>
            <a:off x="535061" y="1972947"/>
            <a:ext cx="9623277" cy="5032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800" b="1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Identifique a maior prioridade do ponto de vista de seu papel atribuído. Anote e prepare-se para compartilhar com a turma.</a:t>
            </a:r>
          </a:p>
          <a:p>
            <a:pPr marL="0" indent="0">
              <a:buNone/>
            </a:pPr>
            <a:endParaRPr lang="en-US" sz="2800" b="1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Os papéis são: </a:t>
            </a: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Autoridades nacionais</a:t>
            </a: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Pessoas afetadas</a:t>
            </a: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Agências humanitárias (ONU e outras)</a:t>
            </a:r>
          </a:p>
          <a:p>
            <a:r>
              <a:rPr lang="pt-BR" sz="2800" b="0" i="0" strike="noStrike" cap="none" spc="0" baseline="0" dirty="0">
                <a:solidFill>
                  <a:srgbClr val="545456"/>
                </a:solidFill>
                <a:effectLst/>
                <a:latin typeface="Calibri"/>
                <a:ea typeface="Calibri"/>
                <a:cs typeface="Calibri"/>
              </a:rPr>
              <a:t>Doadores</a:t>
            </a:r>
          </a:p>
          <a:p>
            <a:pPr marL="0" indent="0">
              <a:buNone/>
            </a:pPr>
            <a:endParaRPr lang="en-US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lvl="1" indent="0">
              <a:buNone/>
            </a:pPr>
            <a:r>
              <a:rPr lang="en-GB" b="1" dirty="0">
                <a:solidFill>
                  <a:srgbClr val="545456"/>
                </a:solidFill>
                <a:latin typeface="Calibri" panose="020F0502020204030204" pitchFamily="34" charset="0"/>
              </a:rPr>
              <a:t> </a:t>
            </a:r>
          </a:p>
          <a:p>
            <a:pPr marL="457200" lvl="1" indent="0">
              <a:buNone/>
            </a:pPr>
            <a:endParaRPr lang="fr-CH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800" dirty="0">
              <a:solidFill>
                <a:srgbClr val="545456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11" y="503217"/>
            <a:ext cx="9876347" cy="793755"/>
          </a:xfrm>
        </p:spPr>
        <p:txBody>
          <a:bodyPr/>
          <a:lstStyle/>
          <a:p>
            <a:pPr algn="l"/>
            <a:r>
              <a:rPr lang="pt-BR" sz="4000" b="1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Trabalho em grupo                              </a:t>
            </a: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10’</a:t>
            </a:r>
            <a:br>
              <a:rPr sz="4000" dirty="0"/>
            </a:br>
            <a:r>
              <a:rPr lang="pt-BR" sz="4000" b="0" i="0" strike="noStrike" cap="none" spc="0" baseline="0" dirty="0">
                <a:solidFill>
                  <a:srgbClr val="2A87C8"/>
                </a:solidFill>
                <a:effectLst/>
                <a:latin typeface="Calibri"/>
                <a:ea typeface="Calibri"/>
                <a:cs typeface="Calibri"/>
              </a:rPr>
              <a:t>Darfur, Sudão 2003</a:t>
            </a:r>
          </a:p>
        </p:txBody>
      </p:sp>
      <p:pic>
        <p:nvPicPr>
          <p:cNvPr id="4" name="Picture 1" descr="group work logo.png">
            <a:extLst>
              <a:ext uri="{FF2B5EF4-FFF2-40B4-BE49-F238E27FC236}">
                <a16:creationId xmlns:a16="http://schemas.microsoft.com/office/drawing/2014/main" id="{E60402DB-16B3-480A-9FAA-E5781A311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5438" y="334727"/>
            <a:ext cx="1507112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8EF620-7E97-447A-BECE-614143BE8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65131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9.04.30"/>
  <p:tag name="AS_TITLE" val="Aspose.Slides for Java"/>
  <p:tag name="AS_VERSION" val="19.4"/>
</p:tagLst>
</file>

<file path=ppt/theme/theme1.xml><?xml version="1.0" encoding="utf-8"?>
<a:theme xmlns:a="http://schemas.openxmlformats.org/drawingml/2006/main" name="1_CCCM - Titles">
  <a:themeElements>
    <a:clrScheme name="CCCM Cluster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A87C8"/>
      </a:accent1>
      <a:accent2>
        <a:srgbClr val="545456"/>
      </a:accent2>
      <a:accent3>
        <a:srgbClr val="9D4838"/>
      </a:accent3>
      <a:accent4>
        <a:srgbClr val="D48C74"/>
      </a:accent4>
      <a:accent5>
        <a:srgbClr val="F0B89E"/>
      </a:accent5>
      <a:accent6>
        <a:srgbClr val="F8E4D2"/>
      </a:accent6>
      <a:hlink>
        <a:srgbClr val="938953"/>
      </a:hlink>
      <a:folHlink>
        <a:srgbClr val="C0504D"/>
      </a:folHlink>
    </a:clrScheme>
    <a:fontScheme name="Global CCCM Cluster">
      <a:majorFont>
        <a:latin typeface="Trebuchet MS"/>
        <a:ea typeface="Arial"/>
        <a:cs typeface="Arial"/>
      </a:majorFont>
      <a:minorFont>
        <a:latin typeface="Trebuchet MS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>
          <a:defRPr dirty="0" smtClean="0">
            <a:solidFill>
              <a:schemeClr val="accent5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CCM Cluster - Templates - Pesentation v1" id="{AA29A52A-7E86-4270-9C5E-16BADAD3BA3B}" vid="{44BAA614-8022-4D3D-9F5A-C420EC4ED9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2eb3475-e0f4-42fd-ab5c-abe08d673cdb">
      <UserInfo>
        <DisplayName/>
        <AccountId xsi:nil="true"/>
        <AccountType/>
      </UserInfo>
    </SharedWithUsers>
    <Comments xmlns="4d2685e0-3ec3-4526-a337-bc02c6b3961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11F0AB4D861F4989F82902B990608D" ma:contentTypeVersion="11" ma:contentTypeDescription="Create a new document." ma:contentTypeScope="" ma:versionID="2ef782eddbab00ccf93dbf903bc501e4">
  <xsd:schema xmlns:xsd="http://www.w3.org/2001/XMLSchema" xmlns:xs="http://www.w3.org/2001/XMLSchema" xmlns:p="http://schemas.microsoft.com/office/2006/metadata/properties" xmlns:ns2="4d2685e0-3ec3-4526-a337-bc02c6b3961c" xmlns:ns3="72eb3475-e0f4-42fd-ab5c-abe08d673cdb" targetNamespace="http://schemas.microsoft.com/office/2006/metadata/properties" ma:root="true" ma:fieldsID="7c26a57195524376ee1e0a67bd2b6c5d" ns2:_="" ns3:_="">
    <xsd:import namespace="4d2685e0-3ec3-4526-a337-bc02c6b3961c"/>
    <xsd:import namespace="72eb3475-e0f4-42fd-ab5c-abe08d673c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Comme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2685e0-3ec3-4526-a337-bc02c6b396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Comments" ma:index="16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eb3475-e0f4-42fd-ab5c-abe08d673cd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796D2C-8AD6-466B-B536-85715ED1CD39}">
  <ds:schemaRefs>
    <ds:schemaRef ds:uri="http://schemas.microsoft.com/office/2006/metadata/properties"/>
    <ds:schemaRef ds:uri="http://schemas.microsoft.com/office/infopath/2007/PartnerControls"/>
    <ds:schemaRef ds:uri="72eb3475-e0f4-42fd-ab5c-abe08d673cdb"/>
    <ds:schemaRef ds:uri="4d2685e0-3ec3-4526-a337-bc02c6b3961c"/>
  </ds:schemaRefs>
</ds:datastoreItem>
</file>

<file path=customXml/itemProps2.xml><?xml version="1.0" encoding="utf-8"?>
<ds:datastoreItem xmlns:ds="http://schemas.openxmlformats.org/officeDocument/2006/customXml" ds:itemID="{1A18F125-2C31-4523-B33D-A9369C8D0F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2685e0-3ec3-4526-a337-bc02c6b3961c"/>
    <ds:schemaRef ds:uri="72eb3475-e0f4-42fd-ab5c-abe08d673c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EC7248-3B49-4473-B3BD-7EBA437514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2667</Words>
  <Application>Microsoft Office PowerPoint</Application>
  <PresentationFormat>Custom</PresentationFormat>
  <Paragraphs>310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Trebuchet MS</vt:lpstr>
      <vt:lpstr>Verdana</vt:lpstr>
      <vt:lpstr>1_CCCM - Titles</vt:lpstr>
      <vt:lpstr>Papéis e responsabilidades</vt:lpstr>
      <vt:lpstr>Objetivos</vt:lpstr>
      <vt:lpstr>Funções dos Estados em resposta a emergências</vt:lpstr>
      <vt:lpstr>Estágios das operações de acampamento</vt:lpstr>
      <vt:lpstr>    Papel das organizações internacionais</vt:lpstr>
      <vt:lpstr>    Mensagem principal                      </vt:lpstr>
      <vt:lpstr>    Mensagem principal                      </vt:lpstr>
      <vt:lpstr>PowerPoint Presentation</vt:lpstr>
      <vt:lpstr>Trabalho em grupo                              10’ Darfur, Sudão 2003</vt:lpstr>
      <vt:lpstr>    Mensagem principal                      </vt:lpstr>
      <vt:lpstr>    Mensagem principal                      </vt:lpstr>
      <vt:lpstr>A abordagem de grupo</vt:lpstr>
      <vt:lpstr>Quando e por que um grupo é ativado?</vt:lpstr>
      <vt:lpstr>Qual é o papel do líder do grupo?</vt:lpstr>
      <vt:lpstr>O que acontece quando há PDIs [Pessoas deslocadas internamente] e refugiados?</vt:lpstr>
      <vt:lpstr>    Mensagem principal                      </vt:lpstr>
      <vt:lpstr>    Mensagem principal                      </vt:lpstr>
      <vt:lpstr>PowerPoint Presentation</vt:lpstr>
      <vt:lpstr>    Estrutura de CCCM</vt:lpstr>
      <vt:lpstr>PowerPoint Presentation</vt:lpstr>
      <vt:lpstr>Papéis e responsabilidades genéricos</vt:lpstr>
      <vt:lpstr>Trabalho em grupo                     20’ Prepare a apresentação</vt:lpstr>
      <vt:lpstr>    Mensagem principal                      </vt:lpstr>
      <vt:lpstr>    Mensagem principal                      </vt:lpstr>
      <vt:lpstr>PowerPoint Presentation</vt:lpstr>
      <vt:lpstr>Trabalho em grupo     20’       Dramatização do processo de  recrutamento  </vt:lpstr>
      <vt:lpstr>Trabalho em grupo     25’         Em sua opinião, quais são as responsabilidades  dos acampamentos?  </vt:lpstr>
      <vt:lpstr>Trabalho em grupo     15’         Colocar-se no lugar do Gestor de  Acampamentos </vt:lpstr>
      <vt:lpstr>Trabalho em grupo (Atividade 4D)  25’         Estágios da vida útil do acampamento </vt:lpstr>
      <vt:lpstr>PowerPoint Presentation</vt:lpstr>
      <vt:lpstr>Trabalho em grupo                            20’         Preparar um mapeamento de agentes </vt:lpstr>
      <vt:lpstr>    Mensagem principal                      </vt:lpstr>
      <vt:lpstr>    Mensagem principal                      </vt:lpstr>
      <vt:lpstr>PowerPoint Presentation</vt:lpstr>
      <vt:lpstr>Trabalho em grupo                            15’ Preparar análise e estratégias </vt:lpstr>
      <vt:lpstr>PowerPoint Presentation</vt:lpstr>
      <vt:lpstr>Mensagem principal</vt:lpstr>
      <vt:lpstr>Mensagem principal</vt:lpstr>
      <vt:lpstr>Perguntas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Library</dc:title>
  <dc:creator>NATALIA PASCUAL</dc:creator>
  <cp:keywords>US0823953</cp:keywords>
  <cp:lastModifiedBy>Cynthia Birikundavyi</cp:lastModifiedBy>
  <cp:revision>157</cp:revision>
  <dcterms:created xsi:type="dcterms:W3CDTF">1601-01-01T00:00:00Z</dcterms:created>
  <dcterms:modified xsi:type="dcterms:W3CDTF">2020-11-23T22:00:46Z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6</vt:lpwstr>
  </property>
  <property fmtid="{D5CDD505-2E9C-101B-9397-08002B2CF9AE}" pid="3" name="AuthorIds_UIVersion_512">
    <vt:lpwstr>12</vt:lpwstr>
  </property>
  <property fmtid="{D5CDD505-2E9C-101B-9397-08002B2CF9AE}" pid="4" name="ComplianceAssetId">
    <vt:lpwstr/>
  </property>
  <property fmtid="{D5CDD505-2E9C-101B-9397-08002B2CF9AE}" pid="5" name="ContentTypeId">
    <vt:lpwstr>0x0101002311F0AB4D861F4989F82902B990608D</vt:lpwstr>
  </property>
  <property fmtid="{D5CDD505-2E9C-101B-9397-08002B2CF9AE}" pid="6" name="Order">
    <vt:r8>583700</vt:r8>
  </property>
  <property fmtid="{D5CDD505-2E9C-101B-9397-08002B2CF9AE}" pid="7" name="TemplateUrl">
    <vt:lpwstr/>
  </property>
  <property fmtid="{D5CDD505-2E9C-101B-9397-08002B2CF9AE}" pid="8" name="xd_ProgID">
    <vt:lpwstr/>
  </property>
  <property fmtid="{D5CDD505-2E9C-101B-9397-08002B2CF9AE}" pid="9" name="xd_Signature">
    <vt:bool>false</vt:bool>
  </property>
</Properties>
</file>