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heme/themeOverride1.xml" ContentType="application/vnd.openxmlformats-officedocument.themeOverr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comments/comment1.xml" ContentType="application/vnd.openxmlformats-officedocument.presentationml.comments+xml"/>
  <Override PartName="/ppt/tags/tag7.xml" ContentType="application/vnd.openxmlformats-officedocument.presentationml.tags+xml"/>
  <Override PartName="/ppt/notesSlides/notesSlide5.xml" ContentType="application/vnd.openxmlformats-officedocument.presentationml.notesSlide+xml"/>
  <Override PartName="/ppt/comments/comment2.xml" ContentType="application/vnd.openxmlformats-officedocument.presentationml.comment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6.xml" ContentType="application/vnd.openxmlformats-officedocument.presentationml.notesSlide+xml"/>
  <Override PartName="/ppt/tags/tag19.xml" ContentType="application/vnd.openxmlformats-officedocument.presentationml.tags+xml"/>
  <Override PartName="/ppt/notesSlides/notesSlide7.xml" ContentType="application/vnd.openxmlformats-officedocument.presentationml.notesSlide+xml"/>
  <Override PartName="/ppt/tags/tag20.xml" ContentType="application/vnd.openxmlformats-officedocument.presentationml.tags+xml"/>
  <Override PartName="/ppt/notesSlides/notesSlide8.xml" ContentType="application/vnd.openxmlformats-officedocument.presentationml.notesSlide+xml"/>
  <Override PartName="/ppt/tags/tag21.xml" ContentType="application/vnd.openxmlformats-officedocument.presentationml.tags+xml"/>
  <Override PartName="/ppt/notesSlides/notesSlide9.xml" ContentType="application/vnd.openxmlformats-officedocument.presentationml.notesSlide+xml"/>
  <Override PartName="/ppt/comments/comment3.xml" ContentType="application/vnd.openxmlformats-officedocument.presentationml.comments+xml"/>
  <Override PartName="/ppt/tags/tag2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1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notesSlides/notesSlide13.xml" ContentType="application/vnd.openxmlformats-officedocument.presentationml.notesSlide+xml"/>
  <Override PartName="/ppt/tags/tag27.xml" ContentType="application/vnd.openxmlformats-officedocument.presentationml.tags+xml"/>
  <Override PartName="/ppt/notesSlides/notesSlide14.xml" ContentType="application/vnd.openxmlformats-officedocument.presentationml.notesSlide+xml"/>
  <Override PartName="/ppt/tags/tag28.xml" ContentType="application/vnd.openxmlformats-officedocument.presentationml.tags+xml"/>
  <Override PartName="/ppt/notesSlides/notesSlide15.xml" ContentType="application/vnd.openxmlformats-officedocument.presentationml.notesSlide+xml"/>
  <Override PartName="/ppt/tags/tag29.xml" ContentType="application/vnd.openxmlformats-officedocument.presentationml.tags+xml"/>
  <Override PartName="/ppt/notesSlides/notesSlide16.xml" ContentType="application/vnd.openxmlformats-officedocument.presentationml.notesSlide+xml"/>
  <Override PartName="/ppt/tags/tag30.xml" ContentType="application/vnd.openxmlformats-officedocument.presentationml.tags+xml"/>
  <Override PartName="/ppt/notesSlides/notesSlide17.xml" ContentType="application/vnd.openxmlformats-officedocument.presentationml.notesSlide+xml"/>
  <Override PartName="/ppt/theme/themeOverride2.xml" ContentType="application/vnd.openxmlformats-officedocument.themeOverride+xml"/>
  <Override PartName="/ppt/tags/tag31.xml" ContentType="application/vnd.openxmlformats-officedocument.presentationml.tags+xml"/>
  <Override PartName="/ppt/notesSlides/notesSlide18.xml" ContentType="application/vnd.openxmlformats-officedocument.presentationml.notesSlide+xml"/>
  <Override PartName="/ppt/tags/tag32.xml" ContentType="application/vnd.openxmlformats-officedocument.presentationml.tags+xml"/>
  <Override PartName="/ppt/notesSlides/notesSlide19.xml" ContentType="application/vnd.openxmlformats-officedocument.presentationml.notesSlide+xml"/>
  <Override PartName="/ppt/tags/tag33.xml" ContentType="application/vnd.openxmlformats-officedocument.presentationml.tags+xml"/>
  <Override PartName="/ppt/notesSlides/notesSlide20.xml" ContentType="application/vnd.openxmlformats-officedocument.presentationml.notesSlide+xml"/>
  <Override PartName="/ppt/tags/tag34.xml" ContentType="application/vnd.openxmlformats-officedocument.presentationml.tags+xml"/>
  <Override PartName="/ppt/notesSlides/notesSlide21.xml" ContentType="application/vnd.openxmlformats-officedocument.presentationml.notesSlide+xml"/>
  <Override PartName="/ppt/tags/tag35.xml" ContentType="application/vnd.openxmlformats-officedocument.presentationml.tags+xml"/>
  <Override PartName="/ppt/notesSlides/notesSlide22.xml" ContentType="application/vnd.openxmlformats-officedocument.presentationml.notesSlide+xml"/>
  <Override PartName="/ppt/tags/tag36.xml" ContentType="application/vnd.openxmlformats-officedocument.presentationml.tags+xml"/>
  <Override PartName="/ppt/notesSlides/notesSlide23.xml" ContentType="application/vnd.openxmlformats-officedocument.presentationml.notesSlide+xml"/>
  <Override PartName="/ppt/tags/tag37.xml" ContentType="application/vnd.openxmlformats-officedocument.presentationml.tags+xml"/>
  <Override PartName="/ppt/notesSlides/notesSlide24.xml" ContentType="application/vnd.openxmlformats-officedocument.presentationml.notesSlide+xml"/>
  <Override PartName="/ppt/tags/tag38.xml" ContentType="application/vnd.openxmlformats-officedocument.presentationml.tags+xml"/>
  <Override PartName="/ppt/notesSlides/notesSlide25.xml" ContentType="application/vnd.openxmlformats-officedocument.presentationml.notesSlide+xml"/>
  <Override PartName="/ppt/tags/tag39.xml" ContentType="application/vnd.openxmlformats-officedocument.presentationml.tags+xml"/>
  <Override PartName="/ppt/notesSlides/notesSlide26.xml" ContentType="application/vnd.openxmlformats-officedocument.presentationml.notesSlide+xml"/>
  <Override PartName="/ppt/tags/tag40.xml" ContentType="application/vnd.openxmlformats-officedocument.presentationml.tags+xml"/>
  <Override PartName="/ppt/notesSlides/notesSlide27.xml" ContentType="application/vnd.openxmlformats-officedocument.presentationml.notesSlide+xml"/>
  <Override PartName="/ppt/tags/tag41.xml" ContentType="application/vnd.openxmlformats-officedocument.presentationml.tags+xml"/>
  <Override PartName="/ppt/notesSlides/notesSlide28.xml" ContentType="application/vnd.openxmlformats-officedocument.presentationml.notesSlide+xml"/>
  <Override PartName="/ppt/tags/tag42.xml" ContentType="application/vnd.openxmlformats-officedocument.presentationml.tags+xml"/>
  <Override PartName="/ppt/notesSlides/notesSlide29.xml" ContentType="application/vnd.openxmlformats-officedocument.presentationml.notesSlide+xml"/>
  <Override PartName="/ppt/tags/tag43.xml" ContentType="application/vnd.openxmlformats-officedocument.presentationml.tags+xml"/>
  <Override PartName="/ppt/notesSlides/notesSlide30.xml" ContentType="application/vnd.openxmlformats-officedocument.presentationml.notesSlide+xml"/>
  <Override PartName="/ppt/tags/tag44.xml" ContentType="application/vnd.openxmlformats-officedocument.presentationml.tags+xml"/>
  <Override PartName="/ppt/notesSlides/notesSlide31.xml" ContentType="application/vnd.openxmlformats-officedocument.presentationml.notesSlide+xml"/>
  <Override PartName="/ppt/tags/tag45.xml" ContentType="application/vnd.openxmlformats-officedocument.presentationml.tags+xml"/>
  <Override PartName="/ppt/notesSlides/notesSlide32.xml" ContentType="application/vnd.openxmlformats-officedocument.presentationml.notesSlide+xml"/>
  <Override PartName="/ppt/tags/tag46.xml" ContentType="application/vnd.openxmlformats-officedocument.presentationml.tags+xml"/>
  <Override PartName="/ppt/notesSlides/notesSlide33.xml" ContentType="application/vnd.openxmlformats-officedocument.presentationml.notesSlide+xml"/>
  <Override PartName="/ppt/tags/tag47.xml" ContentType="application/vnd.openxmlformats-officedocument.presentationml.tags+xml"/>
  <Override PartName="/ppt/notesSlides/notesSlide34.xml" ContentType="application/vnd.openxmlformats-officedocument.presentationml.notesSlide+xml"/>
  <Override PartName="/ppt/tags/tag48.xml" ContentType="application/vnd.openxmlformats-officedocument.presentationml.tags+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78" r:id="rId5"/>
    <p:sldMasterId id="2147483688" r:id="rId6"/>
    <p:sldMasterId id="2147483698" r:id="rId7"/>
    <p:sldMasterId id="2147483708" r:id="rId8"/>
  </p:sldMasterIdLst>
  <p:notesMasterIdLst>
    <p:notesMasterId r:id="rId57"/>
  </p:notesMasterIdLst>
  <p:handoutMasterIdLst>
    <p:handoutMasterId r:id="rId58"/>
  </p:handoutMasterIdLst>
  <p:sldIdLst>
    <p:sldId id="288" r:id="rId9"/>
    <p:sldId id="303" r:id="rId10"/>
    <p:sldId id="323" r:id="rId11"/>
    <p:sldId id="341" r:id="rId12"/>
    <p:sldId id="396" r:id="rId13"/>
    <p:sldId id="410" r:id="rId14"/>
    <p:sldId id="309" r:id="rId15"/>
    <p:sldId id="398" r:id="rId16"/>
    <p:sldId id="399" r:id="rId17"/>
    <p:sldId id="400" r:id="rId18"/>
    <p:sldId id="401" r:id="rId19"/>
    <p:sldId id="402" r:id="rId20"/>
    <p:sldId id="403" r:id="rId21"/>
    <p:sldId id="404" r:id="rId22"/>
    <p:sldId id="405" r:id="rId23"/>
    <p:sldId id="406" r:id="rId24"/>
    <p:sldId id="407" r:id="rId25"/>
    <p:sldId id="397" r:id="rId26"/>
    <p:sldId id="423" r:id="rId27"/>
    <p:sldId id="412" r:id="rId28"/>
    <p:sldId id="295" r:id="rId29"/>
    <p:sldId id="417" r:id="rId30"/>
    <p:sldId id="413" r:id="rId31"/>
    <p:sldId id="360" r:id="rId32"/>
    <p:sldId id="419" r:id="rId33"/>
    <p:sldId id="409" r:id="rId34"/>
    <p:sldId id="411" r:id="rId35"/>
    <p:sldId id="424" r:id="rId36"/>
    <p:sldId id="356" r:id="rId37"/>
    <p:sldId id="414" r:id="rId38"/>
    <p:sldId id="408" r:id="rId39"/>
    <p:sldId id="367" r:id="rId40"/>
    <p:sldId id="425" r:id="rId41"/>
    <p:sldId id="358" r:id="rId42"/>
    <p:sldId id="416" r:id="rId43"/>
    <p:sldId id="345" r:id="rId44"/>
    <p:sldId id="426" r:id="rId45"/>
    <p:sldId id="331" r:id="rId46"/>
    <p:sldId id="420" r:id="rId47"/>
    <p:sldId id="362" r:id="rId48"/>
    <p:sldId id="427" r:id="rId49"/>
    <p:sldId id="363" r:id="rId50"/>
    <p:sldId id="378" r:id="rId51"/>
    <p:sldId id="421" r:id="rId52"/>
    <p:sldId id="422" r:id="rId53"/>
    <p:sldId id="347" r:id="rId54"/>
    <p:sldId id="428" r:id="rId55"/>
    <p:sldId id="353" r:id="rId56"/>
  </p:sldIdLst>
  <p:sldSz cx="10691813" cy="7559675"/>
  <p:notesSz cx="7102475" cy="9388475"/>
  <p:custDataLst>
    <p:tags r:id="rId59"/>
  </p:custDataLst>
  <p:defaultTextStyle>
    <a:defPPr>
      <a:defRPr lang="en-US"/>
    </a:defPPr>
    <a:lvl1pPr marL="0" algn="l" defTabSz="1042873" rtl="0" eaLnBrk="1" latinLnBrk="0" hangingPunct="1">
      <a:defRPr sz="2053" kern="1200">
        <a:solidFill>
          <a:schemeClr val="tx1"/>
        </a:solidFill>
        <a:latin typeface="+mn-lt"/>
        <a:ea typeface="+mn-ea"/>
        <a:cs typeface="+mn-cs"/>
      </a:defRPr>
    </a:lvl1pPr>
    <a:lvl2pPr marL="521437" algn="l" defTabSz="1042873" rtl="0" eaLnBrk="1" latinLnBrk="0" hangingPunct="1">
      <a:defRPr sz="2053" kern="1200">
        <a:solidFill>
          <a:schemeClr val="tx1"/>
        </a:solidFill>
        <a:latin typeface="+mn-lt"/>
        <a:ea typeface="+mn-ea"/>
        <a:cs typeface="+mn-cs"/>
      </a:defRPr>
    </a:lvl2pPr>
    <a:lvl3pPr marL="1042873" algn="l" defTabSz="1042873" rtl="0" eaLnBrk="1" latinLnBrk="0" hangingPunct="1">
      <a:defRPr sz="2053" kern="1200">
        <a:solidFill>
          <a:schemeClr val="tx1"/>
        </a:solidFill>
        <a:latin typeface="+mn-lt"/>
        <a:ea typeface="+mn-ea"/>
        <a:cs typeface="+mn-cs"/>
      </a:defRPr>
    </a:lvl3pPr>
    <a:lvl4pPr marL="1564310" algn="l" defTabSz="1042873" rtl="0" eaLnBrk="1" latinLnBrk="0" hangingPunct="1">
      <a:defRPr sz="2053" kern="1200">
        <a:solidFill>
          <a:schemeClr val="tx1"/>
        </a:solidFill>
        <a:latin typeface="+mn-lt"/>
        <a:ea typeface="+mn-ea"/>
        <a:cs typeface="+mn-cs"/>
      </a:defRPr>
    </a:lvl4pPr>
    <a:lvl5pPr marL="2085746" algn="l" defTabSz="1042873" rtl="0" eaLnBrk="1" latinLnBrk="0" hangingPunct="1">
      <a:defRPr sz="2053" kern="1200">
        <a:solidFill>
          <a:schemeClr val="tx1"/>
        </a:solidFill>
        <a:latin typeface="+mn-lt"/>
        <a:ea typeface="+mn-ea"/>
        <a:cs typeface="+mn-cs"/>
      </a:defRPr>
    </a:lvl5pPr>
    <a:lvl6pPr marL="2607183" algn="l" defTabSz="1042873" rtl="0" eaLnBrk="1" latinLnBrk="0" hangingPunct="1">
      <a:defRPr sz="2053" kern="1200">
        <a:solidFill>
          <a:schemeClr val="tx1"/>
        </a:solidFill>
        <a:latin typeface="+mn-lt"/>
        <a:ea typeface="+mn-ea"/>
        <a:cs typeface="+mn-cs"/>
      </a:defRPr>
    </a:lvl6pPr>
    <a:lvl7pPr marL="3128620" algn="l" defTabSz="1042873" rtl="0" eaLnBrk="1" latinLnBrk="0" hangingPunct="1">
      <a:defRPr sz="2053" kern="1200">
        <a:solidFill>
          <a:schemeClr val="tx1"/>
        </a:solidFill>
        <a:latin typeface="+mn-lt"/>
        <a:ea typeface="+mn-ea"/>
        <a:cs typeface="+mn-cs"/>
      </a:defRPr>
    </a:lvl7pPr>
    <a:lvl8pPr marL="3650056" algn="l" defTabSz="1042873" rtl="0" eaLnBrk="1" latinLnBrk="0" hangingPunct="1">
      <a:defRPr sz="2053" kern="1200">
        <a:solidFill>
          <a:schemeClr val="tx1"/>
        </a:solidFill>
        <a:latin typeface="+mn-lt"/>
        <a:ea typeface="+mn-ea"/>
        <a:cs typeface="+mn-cs"/>
      </a:defRPr>
    </a:lvl8pPr>
    <a:lvl9pPr marL="4171493" algn="l" defTabSz="1042873" rtl="0" eaLnBrk="1" latinLnBrk="0" hangingPunct="1">
      <a:defRPr sz="2053"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guide id="3" pos="344" userDrawn="1">
          <p15:clr>
            <a:srgbClr val="A4A3A4"/>
          </p15:clr>
        </p15:guide>
        <p15:guide id="4" orient="horz" pos="605" userDrawn="1">
          <p15:clr>
            <a:srgbClr val="A4A3A4"/>
          </p15:clr>
        </p15:guide>
        <p15:guide id="5" pos="6392" userDrawn="1">
          <p15:clr>
            <a:srgbClr val="A4A3A4"/>
          </p15:clr>
        </p15:guide>
        <p15:guide id="6" orient="horz" pos="1613"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VERNMO Jennifer" initials="KJ" lastIdx="4" clrIdx="0">
    <p:extLst>
      <p:ext uri="{19B8F6BF-5375-455C-9EA6-DF929625EA0E}">
        <p15:presenceInfo xmlns:p15="http://schemas.microsoft.com/office/powerpoint/2012/main" userId="S-1-5-21-4064896599-1321994828-1977553258-33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45456"/>
    <a:srgbClr val="2A87C8"/>
    <a:srgbClr val="565454"/>
    <a:srgbClr val="006E90"/>
    <a:srgbClr val="FFB600"/>
    <a:srgbClr val="FF9900"/>
    <a:srgbClr val="CCFFCC"/>
    <a:srgbClr val="F18F0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F6A240-8648-4AAE-AD99-D5D4D4B59D67}" v="1" dt="2020-11-23T22:19:50.4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79" autoAdjust="0"/>
    <p:restoredTop sz="89575" autoAdjust="0"/>
  </p:normalViewPr>
  <p:slideViewPr>
    <p:cSldViewPr>
      <p:cViewPr varScale="1">
        <p:scale>
          <a:sx n="54" d="100"/>
          <a:sy n="54" d="100"/>
        </p:scale>
        <p:origin x="1596" y="56"/>
      </p:cViewPr>
      <p:guideLst>
        <p:guide orient="horz" pos="2381"/>
        <p:guide pos="3368"/>
        <p:guide pos="344"/>
        <p:guide orient="horz" pos="605"/>
        <p:guide pos="6392"/>
        <p:guide orient="horz" pos="1613"/>
      </p:guideLst>
    </p:cSldViewPr>
  </p:slideViewPr>
  <p:notesTextViewPr>
    <p:cViewPr>
      <p:scale>
        <a:sx n="1" d="1"/>
        <a:sy n="1" d="1"/>
      </p:scale>
      <p:origin x="0" y="0"/>
    </p:cViewPr>
  </p:notesTextViewPr>
  <p:sorterViewPr>
    <p:cViewPr varScale="1">
      <p:scale>
        <a:sx n="1" d="1"/>
        <a:sy n="1" d="1"/>
      </p:scale>
      <p:origin x="0" y="-16516"/>
    </p:cViewPr>
  </p:sorterViewPr>
  <p:notesViewPr>
    <p:cSldViewPr>
      <p:cViewPr varScale="1">
        <p:scale>
          <a:sx n="85" d="100"/>
          <a:sy n="85" d="100"/>
        </p:scale>
        <p:origin x="3168" y="10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handoutMaster" Target="handoutMasters/handoutMaster1.xml"/><Relationship Id="rId66"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notesMaster" Target="notesMasters/notesMaster1.xml"/><Relationship Id="rId61"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commentAuthors" Target="commentAuthors.xml"/><Relationship Id="rId65"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ynthia Birikundavyi" userId="5e07c705-1ce0-4f53-8bff-1b82e0056e30" providerId="ADAL" clId="{FCF6A240-8648-4AAE-AD99-D5D4D4B59D67}"/>
    <pc:docChg chg="modSld">
      <pc:chgData name="Cynthia Birikundavyi" userId="5e07c705-1ce0-4f53-8bff-1b82e0056e30" providerId="ADAL" clId="{FCF6A240-8648-4AAE-AD99-D5D4D4B59D67}" dt="2020-11-23T22:19:50.447" v="0"/>
      <pc:docMkLst>
        <pc:docMk/>
      </pc:docMkLst>
      <pc:sldChg chg="modSp">
        <pc:chgData name="Cynthia Birikundavyi" userId="5e07c705-1ce0-4f53-8bff-1b82e0056e30" providerId="ADAL" clId="{FCF6A240-8648-4AAE-AD99-D5D4D4B59D67}" dt="2020-11-23T22:19:50.447" v="0"/>
        <pc:sldMkLst>
          <pc:docMk/>
          <pc:sldMk cId="82291415" sldId="405"/>
        </pc:sldMkLst>
        <pc:spChg chg="mod">
          <ac:chgData name="Cynthia Birikundavyi" userId="5e07c705-1ce0-4f53-8bff-1b82e0056e30" providerId="ADAL" clId="{FCF6A240-8648-4AAE-AD99-D5D4D4B59D67}" dt="2020-11-23T22:19:50.447" v="0"/>
          <ac:spMkLst>
            <pc:docMk/>
            <pc:sldMk cId="82291415" sldId="405"/>
            <ac:spMk id="5" creationId="{00000000-0000-0000-0000-000000000000}"/>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18-12-03T20:16:12.913" idx="3">
    <p:pos x="10" y="10"/>
    <p:text>is there a way to bring in the concept of assisted here visually?</p:text>
    <p:extLst>
      <p:ext uri="{C676402C-5697-4E1C-873F-D02D1690AC5C}">
        <p15:threadingInfo xmlns:p15="http://schemas.microsoft.com/office/powerpoint/2012/main" timeZoneBias="-60"/>
      </p:ext>
    </p:extLst>
  </p:cm>
  <p:cm authorId="1" dt="2018-12-03T20:17:26.540" idx="4">
    <p:pos x="10" y="106"/>
    <p:text>please update photo as the lady from the school bus is what is used in the online learning... is there a way to repeat the images from module 1?</p:text>
    <p:extLst>
      <p:ext uri="{C676402C-5697-4E1C-873F-D02D1690AC5C}">
        <p15:threadingInfo xmlns:p15="http://schemas.microsoft.com/office/powerpoint/2012/main" timeZoneBias="-60">
          <p15:parentCm authorId="1" idx="3"/>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8-12-03T15:01:46.096" idx="1">
    <p:pos x="10" y="10"/>
    <p:text>no need to put timing on the quiz group work slide as this is the responsibility of the trainer</p:text>
    <p:extLst>
      <p:ext uri="{C676402C-5697-4E1C-873F-D02D1690AC5C}">
        <p15:threadingInfo xmlns:p15="http://schemas.microsoft.com/office/powerpoint/2012/main" timeZoneBias="-6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18-12-03T19:55:03.471" idx="2">
    <p:pos x="10" y="10"/>
    <p:text>needs to include an image and not just text here.</p:text>
    <p:extLst>
      <p:ext uri="{C676402C-5697-4E1C-873F-D02D1690AC5C}">
        <p15:threadingInfo xmlns:p15="http://schemas.microsoft.com/office/powerpoint/2012/main" timeZoneBias="-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GB"/>
          </a:p>
        </p:txBody>
      </p:sp>
      <p:sp>
        <p:nvSpPr>
          <p:cNvPr id="3" name="Date Placeholder 2"/>
          <p:cNvSpPr>
            <a:spLocks noGrp="1"/>
          </p:cNvSpPr>
          <p:nvPr>
            <p:ph type="dt" sz="quarter" idx="1"/>
          </p:nvPr>
        </p:nvSpPr>
        <p:spPr>
          <a:xfrm>
            <a:off x="4023092" y="0"/>
            <a:ext cx="3077739" cy="471054"/>
          </a:xfrm>
          <a:prstGeom prst="rect">
            <a:avLst/>
          </a:prstGeom>
        </p:spPr>
        <p:txBody>
          <a:bodyPr vert="horz" lIns="94229" tIns="47114" rIns="94229" bIns="47114" rtlCol="0"/>
          <a:lstStyle>
            <a:lvl1pPr algn="r">
              <a:defRPr sz="1200"/>
            </a:lvl1pPr>
          </a:lstStyle>
          <a:p>
            <a:fld id="{7277BF71-CEB3-4FA3-95E4-7278DE0A3C5D}" type="datetimeFigureOut">
              <a:rPr lang="en-GB" smtClean="0"/>
              <a:t>23/11/2020</a:t>
            </a:fld>
            <a:endParaRPr lang="en-GB"/>
          </a:p>
        </p:txBody>
      </p:sp>
      <p:sp>
        <p:nvSpPr>
          <p:cNvPr id="4" name="Footer Placeholder 3"/>
          <p:cNvSpPr>
            <a:spLocks noGrp="1"/>
          </p:cNvSpPr>
          <p:nvPr>
            <p:ph type="ftr" sz="quarter" idx="2"/>
          </p:nvPr>
        </p:nvSpPr>
        <p:spPr>
          <a:xfrm>
            <a:off x="0" y="8917422"/>
            <a:ext cx="3077739" cy="471053"/>
          </a:xfrm>
          <a:prstGeom prst="rect">
            <a:avLst/>
          </a:prstGeom>
        </p:spPr>
        <p:txBody>
          <a:bodyPr vert="horz" lIns="94229" tIns="47114" rIns="94229" bIns="47114" rtlCol="0" anchor="b"/>
          <a:lstStyle>
            <a:lvl1pPr algn="l">
              <a:defRPr sz="1200"/>
            </a:lvl1pPr>
          </a:lstStyle>
          <a:p>
            <a:endParaRPr lang="en-GB"/>
          </a:p>
        </p:txBody>
      </p:sp>
      <p:sp>
        <p:nvSpPr>
          <p:cNvPr id="5" name="Slide Number Placeholder 4"/>
          <p:cNvSpPr>
            <a:spLocks noGrp="1"/>
          </p:cNvSpPr>
          <p:nvPr>
            <p:ph type="sldNum" sz="quarter" idx="3"/>
          </p:nvPr>
        </p:nvSpPr>
        <p:spPr>
          <a:xfrm>
            <a:off x="4023092" y="8917422"/>
            <a:ext cx="3077739" cy="471053"/>
          </a:xfrm>
          <a:prstGeom prst="rect">
            <a:avLst/>
          </a:prstGeom>
        </p:spPr>
        <p:txBody>
          <a:bodyPr vert="horz" lIns="94229" tIns="47114" rIns="94229" bIns="47114" rtlCol="0" anchor="b"/>
          <a:lstStyle>
            <a:lvl1pPr algn="r">
              <a:defRPr sz="1200"/>
            </a:lvl1pPr>
          </a:lstStyle>
          <a:p>
            <a:fld id="{2D82F10C-21F3-4BD4-AB60-4B9EA885D7D8}" type="slidenum">
              <a:rPr lang="en-GB" smtClean="0"/>
              <a:t>‹#›</a:t>
            </a:fld>
            <a:endParaRPr lang="en-GB"/>
          </a:p>
        </p:txBody>
      </p:sp>
    </p:spTree>
    <p:extLst>
      <p:ext uri="{BB962C8B-B14F-4D97-AF65-F5344CB8AC3E}">
        <p14:creationId xmlns:p14="http://schemas.microsoft.com/office/powerpoint/2010/main" val="1798883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71054"/>
          </a:xfrm>
          <a:prstGeom prst="rect">
            <a:avLst/>
          </a:prstGeom>
        </p:spPr>
        <p:txBody>
          <a:bodyPr vert="horz" lIns="94229" tIns="47114" rIns="94229" bIns="47114" rtlCol="0"/>
          <a:lstStyle>
            <a:lvl1pPr algn="l">
              <a:defRPr sz="1200"/>
            </a:lvl1pPr>
          </a:lstStyle>
          <a:p>
            <a:endParaRPr lang="en-GB"/>
          </a:p>
        </p:txBody>
      </p:sp>
      <p:sp>
        <p:nvSpPr>
          <p:cNvPr id="3" name="Date Placeholder 2"/>
          <p:cNvSpPr>
            <a:spLocks noGrp="1"/>
          </p:cNvSpPr>
          <p:nvPr>
            <p:ph type="dt" idx="1"/>
          </p:nvPr>
        </p:nvSpPr>
        <p:spPr>
          <a:xfrm>
            <a:off x="4023092" y="0"/>
            <a:ext cx="3077739" cy="471054"/>
          </a:xfrm>
          <a:prstGeom prst="rect">
            <a:avLst/>
          </a:prstGeom>
        </p:spPr>
        <p:txBody>
          <a:bodyPr vert="horz" lIns="94229" tIns="47114" rIns="94229" bIns="47114" rtlCol="0"/>
          <a:lstStyle>
            <a:lvl1pPr algn="r">
              <a:defRPr sz="1200"/>
            </a:lvl1pPr>
          </a:lstStyle>
          <a:p>
            <a:fld id="{6FDC5ACF-D034-4F45-8610-CB6613FE683F}" type="datetimeFigureOut">
              <a:rPr lang="en-GB" smtClean="0"/>
              <a:t>23/11/2020</a:t>
            </a:fld>
            <a:endParaRPr lang="en-GB"/>
          </a:p>
        </p:txBody>
      </p:sp>
      <p:sp>
        <p:nvSpPr>
          <p:cNvPr id="4" name="Slide Image Placeholder 3"/>
          <p:cNvSpPr>
            <a:spLocks noGrp="1" noRot="1" noChangeAspect="1"/>
          </p:cNvSpPr>
          <p:nvPr>
            <p:ph type="sldImg" idx="2"/>
          </p:nvPr>
        </p:nvSpPr>
        <p:spPr>
          <a:xfrm>
            <a:off x="1311275" y="1173163"/>
            <a:ext cx="4479925" cy="3168650"/>
          </a:xfrm>
          <a:prstGeom prst="rect">
            <a:avLst/>
          </a:prstGeom>
          <a:noFill/>
          <a:ln w="12700">
            <a:solidFill>
              <a:prstClr val="black"/>
            </a:solidFill>
          </a:ln>
        </p:spPr>
      </p:sp>
      <p:sp>
        <p:nvSpPr>
          <p:cNvPr id="5" name="Notes Placeholder 4"/>
          <p:cNvSpPr>
            <a:spLocks noGrp="1"/>
          </p:cNvSpPr>
          <p:nvPr>
            <p:ph type="body" sz="quarter" idx="3"/>
          </p:nvPr>
        </p:nvSpPr>
        <p:spPr>
          <a:xfrm>
            <a:off x="710248" y="4518204"/>
            <a:ext cx="5681980" cy="3696712"/>
          </a:xfrm>
          <a:prstGeom prst="rect">
            <a:avLst/>
          </a:prstGeom>
        </p:spPr>
        <p:txBody>
          <a:bodyPr vert="horz" lIns="94229" tIns="47114" rIns="94229" bIns="4711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917422"/>
            <a:ext cx="3077739" cy="471053"/>
          </a:xfrm>
          <a:prstGeom prst="rect">
            <a:avLst/>
          </a:prstGeom>
        </p:spPr>
        <p:txBody>
          <a:bodyPr vert="horz" lIns="94229" tIns="47114" rIns="94229" bIns="47114" rtlCol="0" anchor="b"/>
          <a:lstStyle>
            <a:lvl1pPr algn="l">
              <a:defRPr sz="1200"/>
            </a:lvl1pPr>
          </a:lstStyle>
          <a:p>
            <a:endParaRPr lang="en-GB"/>
          </a:p>
        </p:txBody>
      </p:sp>
      <p:sp>
        <p:nvSpPr>
          <p:cNvPr id="7" name="Slide Number Placeholder 6"/>
          <p:cNvSpPr>
            <a:spLocks noGrp="1"/>
          </p:cNvSpPr>
          <p:nvPr>
            <p:ph type="sldNum" sz="quarter" idx="5"/>
          </p:nvPr>
        </p:nvSpPr>
        <p:spPr>
          <a:xfrm>
            <a:off x="4023092" y="8917422"/>
            <a:ext cx="3077739" cy="471053"/>
          </a:xfrm>
          <a:prstGeom prst="rect">
            <a:avLst/>
          </a:prstGeom>
        </p:spPr>
        <p:txBody>
          <a:bodyPr vert="horz" lIns="94229" tIns="47114" rIns="94229" bIns="47114" rtlCol="0" anchor="b"/>
          <a:lstStyle>
            <a:lvl1pPr algn="r">
              <a:defRPr sz="1200"/>
            </a:lvl1pPr>
          </a:lstStyle>
          <a:p>
            <a:fld id="{D2A815C3-FF10-434B-B435-6E13A5278B79}" type="slidenum">
              <a:rPr lang="en-GB" smtClean="0"/>
              <a:t>‹#›</a:t>
            </a:fld>
            <a:endParaRPr lang="en-GB"/>
          </a:p>
        </p:txBody>
      </p:sp>
    </p:spTree>
    <p:extLst>
      <p:ext uri="{BB962C8B-B14F-4D97-AF65-F5344CB8AC3E}">
        <p14:creationId xmlns:p14="http://schemas.microsoft.com/office/powerpoint/2010/main" val="263474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2</a:t>
            </a:fld>
            <a:endParaRPr lang="en-GB" dirty="0"/>
          </a:p>
        </p:txBody>
      </p:sp>
    </p:spTree>
    <p:extLst>
      <p:ext uri="{BB962C8B-B14F-4D97-AF65-F5344CB8AC3E}">
        <p14:creationId xmlns:p14="http://schemas.microsoft.com/office/powerpoint/2010/main" val="1065178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Crédito da foto: Área de transição 2 do Iraque, IOM [</a:t>
            </a:r>
            <a:r>
              <a:rPr lang="pt-BR" sz="2053" b="0" i="1" strike="noStrike" cap="none" spc="0" baseline="0" dirty="0">
                <a:solidFill>
                  <a:srgbClr val="000000"/>
                </a:solidFill>
                <a:effectLst/>
                <a:latin typeface="Calibri"/>
                <a:ea typeface="Calibri" charset="0"/>
                <a:cs typeface="Calibri" charset="0"/>
              </a:rPr>
              <a:t>International Organization for Migration</a:t>
            </a:r>
            <a:r>
              <a:rPr lang="pt-BR" sz="2053" b="0" i="0" strike="noStrike" cap="none" spc="0" baseline="0" dirty="0">
                <a:solidFill>
                  <a:srgbClr val="000000"/>
                </a:solidFill>
                <a:effectLst/>
                <a:latin typeface="Calibri"/>
                <a:ea typeface="Calibri" charset="0"/>
                <a:cs typeface="Calibri" charset="0"/>
              </a:rPr>
              <a:t> (Organização Internacional para Migrações)] Raber Aziz, 2017</a:t>
            </a:r>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22</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14329877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Crédito da foto: IOM, Nepal, Santosh Manandhar, 2012</a:t>
            </a:r>
            <a:endParaRPr lang="en-GB" dirty="0"/>
          </a:p>
        </p:txBody>
      </p:sp>
      <p:sp>
        <p:nvSpPr>
          <p:cNvPr id="4" name="Slide Number Placeholder 3"/>
          <p:cNvSpPr>
            <a:spLocks noGrp="1"/>
          </p:cNvSpPr>
          <p:nvPr>
            <p:ph type="sldNum" sz="quarter" idx="10"/>
          </p:nvPr>
        </p:nvSpPr>
        <p:spPr/>
        <p:txBody>
          <a:bodyPr/>
          <a:lstStyle/>
          <a:p>
            <a:fld id="{D2A815C3-FF10-434B-B435-6E13A5278B79}" type="slidenum">
              <a:rPr lang="en-GB" smtClean="0"/>
              <a:t>23</a:t>
            </a:fld>
            <a:endParaRPr lang="en-GB" dirty="0"/>
          </a:p>
        </p:txBody>
      </p:sp>
    </p:spTree>
    <p:extLst>
      <p:ext uri="{BB962C8B-B14F-4D97-AF65-F5344CB8AC3E}">
        <p14:creationId xmlns:p14="http://schemas.microsoft.com/office/powerpoint/2010/main" val="895407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pt-BR" sz="1200" b="0" i="0" strike="noStrike" cap="none" spc="0" baseline="0" dirty="0">
                <a:solidFill>
                  <a:srgbClr val="000000"/>
                </a:solidFill>
                <a:effectLst/>
                <a:latin typeface="Calibri"/>
                <a:ea typeface="Calibri" charset="0"/>
                <a:cs typeface="Calibri" charset="0"/>
              </a:rPr>
              <a:t>A responsabilidade principal de fornecer soluções duráveis para PDIs deve ser assumida pelas autoridades nacionais. Agentes humanitários e de desenvolvimento internacionais têm funções complementares.</a:t>
            </a:r>
          </a:p>
          <a:p>
            <a:pPr rtl="0" fontAlgn="base"/>
            <a:r>
              <a:rPr lang="pt-BR" sz="1200" b="0" i="0" strike="noStrike" cap="none" spc="0" baseline="0" dirty="0">
                <a:solidFill>
                  <a:srgbClr val="000000"/>
                </a:solidFill>
                <a:effectLst/>
                <a:latin typeface="Calibri"/>
                <a:ea typeface="Calibri" charset="0"/>
                <a:cs typeface="Calibri" charset="0"/>
              </a:rPr>
              <a:t>As autoridades em questão devem conceder e facilitar o acesso rápido e desimpedido a agentes humanitários e de desenvolvimento que auxiliam PDIs na obtenção de uma solução durável.</a:t>
            </a:r>
          </a:p>
          <a:p>
            <a:pPr rtl="0" fontAlgn="base"/>
            <a:r>
              <a:rPr lang="pt-BR" sz="1200" b="0" i="0" strike="noStrike" cap="none" spc="0" baseline="0" dirty="0">
                <a:solidFill>
                  <a:srgbClr val="000000"/>
                </a:solidFill>
                <a:effectLst/>
                <a:latin typeface="Calibri"/>
                <a:ea typeface="Calibri" charset="0"/>
                <a:cs typeface="Calibri" charset="0"/>
              </a:rPr>
              <a:t>As necessidades, os direitos e interesses legítimos das PDIs devem ser a principal consideração que orienta todas as políticas e decisões sobre soluções duráveis.</a:t>
            </a:r>
          </a:p>
          <a:p>
            <a:pPr rtl="0" fontAlgn="base"/>
            <a:r>
              <a:rPr lang="pt-BR" sz="1200" b="0" i="0" strike="noStrike" cap="none" spc="0" baseline="0" dirty="0">
                <a:solidFill>
                  <a:srgbClr val="000000"/>
                </a:solidFill>
                <a:effectLst/>
                <a:latin typeface="Calibri"/>
                <a:ea typeface="Calibri" charset="0"/>
                <a:cs typeface="Calibri" charset="0"/>
              </a:rPr>
              <a:t>Todos os agentes relevantes precisam respeitar o direito das PDIs de fazer uma escolha informada e voluntária sobre qual solução durável buscar e participar do planejamento e gerenciamento de soluções duráveis.</a:t>
            </a:r>
          </a:p>
          <a:p>
            <a:pPr rtl="0" fontAlgn="base"/>
            <a:r>
              <a:rPr lang="pt-BR" sz="1200" b="0" i="0" strike="noStrike" cap="none" spc="0" baseline="0" dirty="0">
                <a:solidFill>
                  <a:srgbClr val="000000"/>
                </a:solidFill>
                <a:effectLst/>
                <a:latin typeface="Calibri"/>
                <a:ea typeface="Calibri" charset="0"/>
                <a:cs typeface="Calibri" charset="0"/>
              </a:rPr>
              <a:t>A escolha de integração local ou assentamento de uma PDI em outro lugar do país, na ausência da opção de retorno, não deve ser considerada como uma renúncia ao seu direito de retorno, caso essa escolha se torne viável posteriormente.</a:t>
            </a:r>
          </a:p>
          <a:p>
            <a:pPr rtl="0" fontAlgn="base"/>
            <a:r>
              <a:rPr lang="pt-BR" sz="1200" b="0" i="0" strike="noStrike" cap="none" spc="0" baseline="0" dirty="0">
                <a:solidFill>
                  <a:srgbClr val="000000"/>
                </a:solidFill>
                <a:effectLst/>
                <a:latin typeface="Calibri"/>
                <a:ea typeface="Calibri" charset="0"/>
                <a:cs typeface="Calibri" charset="0"/>
              </a:rPr>
              <a:t>Em nenhuma circunstância as PDIs devem ser incentivadas ou obrigadas a retornar ou serem reassentadas em áreas onde sua vida, segurança, liberdade ou saúde estariam em risco.</a:t>
            </a:r>
          </a:p>
          <a:p>
            <a:pPr rtl="0" fontAlgn="base"/>
            <a:r>
              <a:rPr lang="pt-BR" sz="1200" b="0" i="0" strike="noStrike" cap="none" spc="0" baseline="0" dirty="0">
                <a:solidFill>
                  <a:srgbClr val="000000"/>
                </a:solidFill>
                <a:effectLst/>
                <a:latin typeface="Calibri"/>
                <a:ea typeface="Calibri" charset="0"/>
                <a:cs typeface="Calibri" charset="0"/>
              </a:rPr>
              <a:t>As PDIs que buscam uma solução durável não devem estar sujeitas à discriminação por motivos relacionados ao seu deslocamento.</a:t>
            </a:r>
          </a:p>
          <a:p>
            <a:pPr rtl="0" fontAlgn="base"/>
            <a:r>
              <a:rPr lang="pt-BR" sz="1200" b="0" i="0" strike="noStrike" cap="none" spc="0" baseline="0" dirty="0">
                <a:solidFill>
                  <a:srgbClr val="000000"/>
                </a:solidFill>
                <a:effectLst/>
                <a:latin typeface="Calibri"/>
                <a:ea typeface="Calibri" charset="0"/>
                <a:cs typeface="Calibri" charset="0"/>
              </a:rPr>
              <a:t>Da mesma forma, populações e comunidades que (re)integram PDIs e cujas necessidades possam ser comparáveis não devem ser negligenciadas em comparação com os deslocados.</a:t>
            </a:r>
          </a:p>
          <a:p>
            <a:pPr rtl="0" fontAlgn="base"/>
            <a:r>
              <a:rPr lang="pt-BR" sz="1200" b="0" i="0" strike="noStrike" cap="none" spc="0" baseline="0" dirty="0">
                <a:solidFill>
                  <a:srgbClr val="000000"/>
                </a:solidFill>
                <a:effectLst/>
                <a:latin typeface="Calibri"/>
                <a:ea typeface="Calibri" charset="0"/>
                <a:cs typeface="Calibri" charset="0"/>
              </a:rPr>
              <a:t>As PDIs que alcançaram uma solução durável continuam a ser protegidas pelos direitos humanos internacionais e, quando aplicável, pela lei humanitária”.</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24</a:t>
            </a:fld>
            <a:endParaRPr lang="en-GB" dirty="0"/>
          </a:p>
        </p:txBody>
      </p:sp>
    </p:spTree>
    <p:extLst>
      <p:ext uri="{BB962C8B-B14F-4D97-AF65-F5344CB8AC3E}">
        <p14:creationId xmlns:p14="http://schemas.microsoft.com/office/powerpoint/2010/main" val="651922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pt-BR" sz="2053" b="0" i="0" strike="noStrike" cap="none" spc="0" baseline="0" dirty="0">
                <a:solidFill>
                  <a:srgbClr val="000000"/>
                </a:solidFill>
                <a:effectLst/>
                <a:latin typeface="Calibri"/>
                <a:ea typeface="Calibri" charset="0"/>
                <a:cs typeface="Calibri" charset="0"/>
              </a:rPr>
              <a:t>Opcional: Atividade 2A - Cartões de perfil </a:t>
            </a:r>
          </a:p>
          <a:p>
            <a:pPr lvl="0"/>
            <a:r>
              <a:rPr lang="pt-BR" sz="2053" b="0" i="0" strike="noStrike" cap="none" spc="0" baseline="0" dirty="0">
                <a:solidFill>
                  <a:srgbClr val="000000"/>
                </a:solidFill>
                <a:effectLst/>
                <a:latin typeface="Calibri"/>
                <a:ea typeface="Calibri" charset="0"/>
                <a:cs typeface="Calibri" charset="0"/>
              </a:rPr>
              <a:t>15 min para analisar os perfis e fazer a apresentação</a:t>
            </a:r>
            <a:endParaRPr lang="en-US" dirty="0"/>
          </a:p>
          <a:p>
            <a:pPr lvl="0"/>
            <a:r>
              <a:rPr lang="pt-BR" sz="2053" b="0" i="0" strike="noStrike" cap="none" spc="0" baseline="0" dirty="0">
                <a:solidFill>
                  <a:srgbClr val="000000"/>
                </a:solidFill>
                <a:effectLst/>
                <a:latin typeface="Calibri"/>
                <a:ea typeface="Calibri" charset="0"/>
                <a:cs typeface="Calibri" charset="0"/>
              </a:rPr>
              <a:t>Opcional: Fazer algumas </a:t>
            </a:r>
            <a:r>
              <a:rPr lang="pt-BR" sz="2053" b="1" i="0" strike="noStrike" cap="none" spc="0" baseline="0" dirty="0">
                <a:solidFill>
                  <a:srgbClr val="000000"/>
                </a:solidFill>
                <a:effectLst/>
                <a:latin typeface="Calibri"/>
                <a:ea typeface="Calibri" charset="0"/>
                <a:cs typeface="Calibri" charset="0"/>
              </a:rPr>
              <a:t>pesquisas sobre </a:t>
            </a:r>
            <a:r>
              <a:rPr lang="pt-BR" sz="2053" b="0" i="0" strike="noStrike" cap="none" spc="0" baseline="0" dirty="0">
                <a:solidFill>
                  <a:srgbClr val="000000"/>
                </a:solidFill>
                <a:effectLst/>
                <a:latin typeface="Calibri"/>
                <a:ea typeface="Calibri" charset="0"/>
                <a:cs typeface="Calibri" charset="0"/>
              </a:rPr>
              <a:t>a situação de deslocamento/crise humanitária naquele país</a:t>
            </a:r>
          </a:p>
          <a:p>
            <a:pPr lvl="1"/>
            <a:endParaRPr lang="en-US"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26</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3485830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27</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4243005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28</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28732569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29</a:t>
            </a:fld>
            <a:endParaRPr lang="en-GB" dirty="0"/>
          </a:p>
        </p:txBody>
      </p:sp>
    </p:spTree>
    <p:extLst>
      <p:ext uri="{BB962C8B-B14F-4D97-AF65-F5344CB8AC3E}">
        <p14:creationId xmlns:p14="http://schemas.microsoft.com/office/powerpoint/2010/main" val="1887888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a:t>
            </a:r>
            <a:endParaRPr lang="en-GB" dirty="0"/>
          </a:p>
          <a:p>
            <a:pPr lvl="1"/>
            <a:endParaRPr lang="en-US"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30</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24320238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31</a:t>
            </a:fld>
            <a:endParaRPr lang="en-GB" dirty="0"/>
          </a:p>
        </p:txBody>
      </p:sp>
    </p:spTree>
    <p:extLst>
      <p:ext uri="{BB962C8B-B14F-4D97-AF65-F5344CB8AC3E}">
        <p14:creationId xmlns:p14="http://schemas.microsoft.com/office/powerpoint/2010/main" val="20612784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Crédito da foto: Haiti IOM 2012</a:t>
            </a:r>
            <a:endParaRPr lang="en-GB" dirty="0"/>
          </a:p>
        </p:txBody>
      </p:sp>
      <p:sp>
        <p:nvSpPr>
          <p:cNvPr id="4" name="Slide Number Placeholder 3"/>
          <p:cNvSpPr>
            <a:spLocks noGrp="1"/>
          </p:cNvSpPr>
          <p:nvPr>
            <p:ph type="sldNum" sz="quarter" idx="10"/>
          </p:nvPr>
        </p:nvSpPr>
        <p:spPr/>
        <p:txBody>
          <a:bodyPr/>
          <a:lstStyle/>
          <a:p>
            <a:fld id="{D2A815C3-FF10-434B-B435-6E13A5278B79}" type="slidenum">
              <a:rPr lang="en-GB" smtClean="0"/>
              <a:t>32</a:t>
            </a:fld>
            <a:endParaRPr lang="en-GB" dirty="0"/>
          </a:p>
        </p:txBody>
      </p:sp>
    </p:spTree>
    <p:extLst>
      <p:ext uri="{BB962C8B-B14F-4D97-AF65-F5344CB8AC3E}">
        <p14:creationId xmlns:p14="http://schemas.microsoft.com/office/powerpoint/2010/main" val="787590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3</a:t>
            </a:fld>
            <a:endParaRPr lang="en-GB" dirty="0"/>
          </a:p>
        </p:txBody>
      </p:sp>
    </p:spTree>
    <p:extLst>
      <p:ext uri="{BB962C8B-B14F-4D97-AF65-F5344CB8AC3E}">
        <p14:creationId xmlns:p14="http://schemas.microsoft.com/office/powerpoint/2010/main" val="24429726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Crédito da foto: Haiti IOM 2012</a:t>
            </a:r>
            <a:endParaRPr lang="en-GB" dirty="0"/>
          </a:p>
        </p:txBody>
      </p:sp>
      <p:sp>
        <p:nvSpPr>
          <p:cNvPr id="4" name="Slide Number Placeholder 3"/>
          <p:cNvSpPr>
            <a:spLocks noGrp="1"/>
          </p:cNvSpPr>
          <p:nvPr>
            <p:ph type="sldNum" sz="quarter" idx="10"/>
          </p:nvPr>
        </p:nvSpPr>
        <p:spPr/>
        <p:txBody>
          <a:bodyPr/>
          <a:lstStyle/>
          <a:p>
            <a:fld id="{D2A815C3-FF10-434B-B435-6E13A5278B79}" type="slidenum">
              <a:rPr lang="en-GB" smtClean="0"/>
              <a:t>33</a:t>
            </a:fld>
            <a:endParaRPr lang="en-GB" dirty="0"/>
          </a:p>
        </p:txBody>
      </p:sp>
    </p:spTree>
    <p:extLst>
      <p:ext uri="{BB962C8B-B14F-4D97-AF65-F5344CB8AC3E}">
        <p14:creationId xmlns:p14="http://schemas.microsoft.com/office/powerpoint/2010/main" val="29450927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34</a:t>
            </a:fld>
            <a:endParaRPr lang="en-GB" dirty="0"/>
          </a:p>
        </p:txBody>
      </p:sp>
    </p:spTree>
    <p:extLst>
      <p:ext uri="{BB962C8B-B14F-4D97-AF65-F5344CB8AC3E}">
        <p14:creationId xmlns:p14="http://schemas.microsoft.com/office/powerpoint/2010/main" val="597755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a:t>
            </a:r>
            <a:endParaRPr lang="en-GB" dirty="0"/>
          </a:p>
          <a:p>
            <a:pPr lvl="1"/>
            <a:endParaRPr lang="en-US"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35</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8203686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Crédito da foto: IOM Chris Lom 2011</a:t>
            </a:r>
          </a:p>
        </p:txBody>
      </p:sp>
      <p:sp>
        <p:nvSpPr>
          <p:cNvPr id="4" name="Slide Number Placeholder 3"/>
          <p:cNvSpPr>
            <a:spLocks noGrp="1"/>
          </p:cNvSpPr>
          <p:nvPr>
            <p:ph type="sldNum" sz="quarter" idx="10"/>
          </p:nvPr>
        </p:nvSpPr>
        <p:spPr/>
        <p:txBody>
          <a:bodyPr/>
          <a:lstStyle/>
          <a:p>
            <a:fld id="{D2A815C3-FF10-434B-B435-6E13A5278B79}" type="slidenum">
              <a:rPr lang="en-GB" smtClean="0"/>
              <a:t>36</a:t>
            </a:fld>
            <a:endParaRPr lang="en-GB" dirty="0"/>
          </a:p>
        </p:txBody>
      </p:sp>
    </p:spTree>
    <p:extLst>
      <p:ext uri="{BB962C8B-B14F-4D97-AF65-F5344CB8AC3E}">
        <p14:creationId xmlns:p14="http://schemas.microsoft.com/office/powerpoint/2010/main" val="3419756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Crédito da foto: IOM Chris Lom 2011</a:t>
            </a:r>
          </a:p>
        </p:txBody>
      </p:sp>
      <p:sp>
        <p:nvSpPr>
          <p:cNvPr id="4" name="Slide Number Placeholder 3"/>
          <p:cNvSpPr>
            <a:spLocks noGrp="1"/>
          </p:cNvSpPr>
          <p:nvPr>
            <p:ph type="sldNum" sz="quarter" idx="10"/>
          </p:nvPr>
        </p:nvSpPr>
        <p:spPr/>
        <p:txBody>
          <a:bodyPr/>
          <a:lstStyle/>
          <a:p>
            <a:fld id="{D2A815C3-FF10-434B-B435-6E13A5278B79}" type="slidenum">
              <a:rPr lang="en-GB" smtClean="0"/>
              <a:t>37</a:t>
            </a:fld>
            <a:endParaRPr lang="en-GB" dirty="0"/>
          </a:p>
        </p:txBody>
      </p:sp>
    </p:spTree>
    <p:extLst>
      <p:ext uri="{BB962C8B-B14F-4D97-AF65-F5344CB8AC3E}">
        <p14:creationId xmlns:p14="http://schemas.microsoft.com/office/powerpoint/2010/main" val="40003476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38</a:t>
            </a:fld>
            <a:endParaRPr lang="en-GB" dirty="0"/>
          </a:p>
        </p:txBody>
      </p:sp>
    </p:spTree>
    <p:extLst>
      <p:ext uri="{BB962C8B-B14F-4D97-AF65-F5344CB8AC3E}">
        <p14:creationId xmlns:p14="http://schemas.microsoft.com/office/powerpoint/2010/main" val="185099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39</a:t>
            </a:fld>
            <a:endParaRPr lang="en-GB" dirty="0"/>
          </a:p>
        </p:txBody>
      </p:sp>
    </p:spTree>
    <p:extLst>
      <p:ext uri="{BB962C8B-B14F-4D97-AF65-F5344CB8AC3E}">
        <p14:creationId xmlns:p14="http://schemas.microsoft.com/office/powerpoint/2010/main" val="17191177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Crédito da foto: IOM Kari Collins 2009</a:t>
            </a:r>
          </a:p>
        </p:txBody>
      </p:sp>
      <p:sp>
        <p:nvSpPr>
          <p:cNvPr id="4" name="Slide Number Placeholder 3"/>
          <p:cNvSpPr>
            <a:spLocks noGrp="1"/>
          </p:cNvSpPr>
          <p:nvPr>
            <p:ph type="sldNum" sz="quarter" idx="10"/>
          </p:nvPr>
        </p:nvSpPr>
        <p:spPr/>
        <p:txBody>
          <a:bodyPr/>
          <a:lstStyle/>
          <a:p>
            <a:fld id="{D2A815C3-FF10-434B-B435-6E13A5278B79}" type="slidenum">
              <a:rPr lang="en-GB" smtClean="0"/>
              <a:t>40</a:t>
            </a:fld>
            <a:endParaRPr lang="en-GB" dirty="0"/>
          </a:p>
        </p:txBody>
      </p:sp>
    </p:spTree>
    <p:extLst>
      <p:ext uri="{BB962C8B-B14F-4D97-AF65-F5344CB8AC3E}">
        <p14:creationId xmlns:p14="http://schemas.microsoft.com/office/powerpoint/2010/main" val="14763522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Crédito da foto: IOM Kari Collins 2009</a:t>
            </a:r>
          </a:p>
        </p:txBody>
      </p:sp>
      <p:sp>
        <p:nvSpPr>
          <p:cNvPr id="4" name="Slide Number Placeholder 3"/>
          <p:cNvSpPr>
            <a:spLocks noGrp="1"/>
          </p:cNvSpPr>
          <p:nvPr>
            <p:ph type="sldNum" sz="quarter" idx="10"/>
          </p:nvPr>
        </p:nvSpPr>
        <p:spPr/>
        <p:txBody>
          <a:bodyPr/>
          <a:lstStyle/>
          <a:p>
            <a:fld id="{D2A815C3-FF10-434B-B435-6E13A5278B79}" type="slidenum">
              <a:rPr lang="en-GB" smtClean="0"/>
              <a:t>41</a:t>
            </a:fld>
            <a:endParaRPr lang="en-GB" dirty="0"/>
          </a:p>
        </p:txBody>
      </p:sp>
    </p:spTree>
    <p:extLst>
      <p:ext uri="{BB962C8B-B14F-4D97-AF65-F5344CB8AC3E}">
        <p14:creationId xmlns:p14="http://schemas.microsoft.com/office/powerpoint/2010/main" val="28654990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42</a:t>
            </a:fld>
            <a:endParaRPr lang="en-GB" dirty="0"/>
          </a:p>
        </p:txBody>
      </p:sp>
    </p:spTree>
    <p:extLst>
      <p:ext uri="{BB962C8B-B14F-4D97-AF65-F5344CB8AC3E}">
        <p14:creationId xmlns:p14="http://schemas.microsoft.com/office/powerpoint/2010/main" val="86152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42289">
              <a:defRPr/>
            </a:pPr>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4</a:t>
            </a:fld>
            <a:endParaRPr lang="en-GB" dirty="0"/>
          </a:p>
        </p:txBody>
      </p:sp>
    </p:spTree>
    <p:extLst>
      <p:ext uri="{BB962C8B-B14F-4D97-AF65-F5344CB8AC3E}">
        <p14:creationId xmlns:p14="http://schemas.microsoft.com/office/powerpoint/2010/main" val="35010887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43</a:t>
            </a:fld>
            <a:endParaRPr lang="en-GB" dirty="0"/>
          </a:p>
        </p:txBody>
      </p:sp>
    </p:spTree>
    <p:extLst>
      <p:ext uri="{BB962C8B-B14F-4D97-AF65-F5344CB8AC3E}">
        <p14:creationId xmlns:p14="http://schemas.microsoft.com/office/powerpoint/2010/main" val="31971398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a:t>
            </a:r>
            <a:endParaRPr lang="en-GB" dirty="0"/>
          </a:p>
          <a:p>
            <a:pPr lvl="1"/>
            <a:endParaRPr lang="en-US"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44</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38484704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 </a:t>
            </a:r>
            <a:endParaRPr lang="en-GB" dirty="0"/>
          </a:p>
          <a:p>
            <a:pPr lvl="1"/>
            <a:endParaRPr lang="en-US"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45</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13712754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Crédito: Filipinas, IOM, 2014</a:t>
            </a:r>
          </a:p>
        </p:txBody>
      </p:sp>
      <p:sp>
        <p:nvSpPr>
          <p:cNvPr id="4" name="Slide Number Placeholder 3"/>
          <p:cNvSpPr>
            <a:spLocks noGrp="1"/>
          </p:cNvSpPr>
          <p:nvPr>
            <p:ph type="sldNum" sz="quarter" idx="10"/>
          </p:nvPr>
        </p:nvSpPr>
        <p:spPr/>
        <p:txBody>
          <a:bodyPr/>
          <a:lstStyle/>
          <a:p>
            <a:fld id="{D2A815C3-FF10-434B-B435-6E13A5278B79}" type="slidenum">
              <a:rPr lang="en-GB" smtClean="0"/>
              <a:t>46</a:t>
            </a:fld>
            <a:endParaRPr lang="en-GB" dirty="0"/>
          </a:p>
        </p:txBody>
      </p:sp>
    </p:spTree>
    <p:extLst>
      <p:ext uri="{BB962C8B-B14F-4D97-AF65-F5344CB8AC3E}">
        <p14:creationId xmlns:p14="http://schemas.microsoft.com/office/powerpoint/2010/main" val="19269372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t-BR" sz="2053" b="0" i="0" strike="noStrike" cap="none" spc="0" baseline="0" dirty="0">
                <a:solidFill>
                  <a:srgbClr val="000000"/>
                </a:solidFill>
                <a:effectLst/>
                <a:latin typeface="Calibri"/>
                <a:ea typeface="Calibri" charset="0"/>
                <a:cs typeface="Calibri" charset="0"/>
              </a:rPr>
              <a:t>Crédito: Filipinas, IOM, 2014</a:t>
            </a:r>
          </a:p>
        </p:txBody>
      </p:sp>
      <p:sp>
        <p:nvSpPr>
          <p:cNvPr id="4" name="Slide Number Placeholder 3"/>
          <p:cNvSpPr>
            <a:spLocks noGrp="1"/>
          </p:cNvSpPr>
          <p:nvPr>
            <p:ph type="sldNum" sz="quarter" idx="10"/>
          </p:nvPr>
        </p:nvSpPr>
        <p:spPr/>
        <p:txBody>
          <a:bodyPr/>
          <a:lstStyle/>
          <a:p>
            <a:fld id="{D2A815C3-FF10-434B-B435-6E13A5278B79}" type="slidenum">
              <a:rPr lang="en-GB" smtClean="0"/>
              <a:t>47</a:t>
            </a:fld>
            <a:endParaRPr lang="en-GB" dirty="0"/>
          </a:p>
        </p:txBody>
      </p:sp>
    </p:spTree>
    <p:extLst>
      <p:ext uri="{BB962C8B-B14F-4D97-AF65-F5344CB8AC3E}">
        <p14:creationId xmlns:p14="http://schemas.microsoft.com/office/powerpoint/2010/main" val="20101392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48</a:t>
            </a:fld>
            <a:endParaRPr lang="en-GB" dirty="0"/>
          </a:p>
        </p:txBody>
      </p:sp>
    </p:spTree>
    <p:extLst>
      <p:ext uri="{BB962C8B-B14F-4D97-AF65-F5344CB8AC3E}">
        <p14:creationId xmlns:p14="http://schemas.microsoft.com/office/powerpoint/2010/main" val="3623532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fld id="{D2A815C3-FF10-434B-B435-6E13A5278B79}" type="slidenum">
              <a:rPr lang="en-GB" smtClean="0"/>
              <a:t>5</a:t>
            </a:fld>
            <a:endParaRPr lang="en-GB" dirty="0"/>
          </a:p>
        </p:txBody>
      </p:sp>
    </p:spTree>
    <p:extLst>
      <p:ext uri="{BB962C8B-B14F-4D97-AF65-F5344CB8AC3E}">
        <p14:creationId xmlns:p14="http://schemas.microsoft.com/office/powerpoint/2010/main" val="2457774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7</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3043968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18</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2938419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19</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2955972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2A815C3-FF10-434B-B435-6E13A5278B79}" type="slidenum">
              <a:rPr lang="en-GB" smtClean="0"/>
              <a:t>20</a:t>
            </a:fld>
            <a:endParaRPr lang="en-GB" dirty="0"/>
          </a:p>
        </p:txBody>
      </p:sp>
    </p:spTree>
    <p:extLst>
      <p:ext uri="{BB962C8B-B14F-4D97-AF65-F5344CB8AC3E}">
        <p14:creationId xmlns:p14="http://schemas.microsoft.com/office/powerpoint/2010/main" val="25708531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dirty="0"/>
          </a:p>
        </p:txBody>
      </p:sp>
      <p:sp>
        <p:nvSpPr>
          <p:cNvPr id="4" name="Slide Number Placeholder 3"/>
          <p:cNvSpPr>
            <a:spLocks noGrp="1"/>
          </p:cNvSpPr>
          <p:nvPr>
            <p:ph type="sldNum" sz="quarter" idx="10"/>
          </p:nvPr>
        </p:nvSpPr>
        <p:spPr/>
        <p:txBody>
          <a:bodyPr/>
          <a:lstStyle/>
          <a:p>
            <a:pPr defTabSz="1074681">
              <a:defRPr/>
            </a:pPr>
            <a:fld id="{D2A815C3-FF10-434B-B435-6E13A5278B79}" type="slidenum">
              <a:rPr lang="en-GB">
                <a:solidFill>
                  <a:prstClr val="black"/>
                </a:solidFill>
                <a:latin typeface="Calibri" panose="020F0502020204030204"/>
              </a:rPr>
              <a:pPr defTabSz="1074681">
                <a:defRPr/>
              </a:pPr>
              <a:t>21</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2988320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4" Type="http://schemas.openxmlformats.org/officeDocument/2006/relationships/image" Target="../media/image1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16.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1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0.jpeg"/><Relationship Id="rId7"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Master" Target="../slideMasters/slideMaster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1.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2.wdp"/><Relationship Id="rId7" Type="http://schemas.openxmlformats.org/officeDocument/2006/relationships/image" Target="../media/image7.png"/><Relationship Id="rId2" Type="http://schemas.openxmlformats.org/officeDocument/2006/relationships/image" Target="../media/image22.png"/><Relationship Id="rId1" Type="http://schemas.openxmlformats.org/officeDocument/2006/relationships/slideMaster" Target="../slideMasters/slideMaster4.xml"/><Relationship Id="rId6" Type="http://schemas.openxmlformats.org/officeDocument/2006/relationships/image" Target="../media/image6.png"/><Relationship Id="rId5" Type="http://schemas.openxmlformats.org/officeDocument/2006/relationships/image" Target="../media/image20.jpeg"/><Relationship Id="rId10" Type="http://schemas.openxmlformats.org/officeDocument/2006/relationships/image" Target="../media/image23.png"/><Relationship Id="rId4" Type="http://schemas.openxmlformats.org/officeDocument/2006/relationships/image" Target="../media/image19.png"/><Relationship Id="rId9" Type="http://schemas.openxmlformats.org/officeDocument/2006/relationships/image" Target="../media/image11.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 Id="rId4" Type="http://schemas.openxmlformats.org/officeDocument/2006/relationships/image" Target="../media/image27.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 Id="rId4" Type="http://schemas.openxmlformats.org/officeDocument/2006/relationships/image" Target="../media/image27.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jpeg"/><Relationship Id="rId10" Type="http://schemas.openxmlformats.org/officeDocument/2006/relationships/image" Target="../media/image12.png"/><Relationship Id="rId4" Type="http://schemas.openxmlformats.org/officeDocument/2006/relationships/image" Target="../media/image3.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dirty="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Tree>
    <p:extLst>
      <p:ext uri="{BB962C8B-B14F-4D97-AF65-F5344CB8AC3E}">
        <p14:creationId xmlns:p14="http://schemas.microsoft.com/office/powerpoint/2010/main" val="4044220400"/>
      </p:ext>
    </p:extLst>
  </p:cSld>
  <p:clrMapOvr>
    <a:overrideClrMapping bg1="lt1" tx1="dk1" bg2="lt2" tx2="dk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 y="643481"/>
            <a:ext cx="10097823" cy="751151"/>
          </a:xfrm>
          <a:prstGeom prst="rect">
            <a:avLst/>
          </a:prstGeom>
          <a:ln>
            <a:noFill/>
          </a:ln>
        </p:spPr>
        <p:txBody>
          <a:bodyPr lIns="73326" tIns="36663" rIns="73326" bIns="36663">
            <a:spAutoFit/>
          </a:bodyPr>
          <a:lstStyle/>
          <a:p>
            <a:r>
              <a:rPr lang="en-GB"/>
              <a:t>Click to edit Master title style</a:t>
            </a:r>
            <a:endParaRPr lang="en-US"/>
          </a:p>
        </p:txBody>
      </p:sp>
    </p:spTree>
    <p:extLst>
      <p:ext uri="{BB962C8B-B14F-4D97-AF65-F5344CB8AC3E}">
        <p14:creationId xmlns:p14="http://schemas.microsoft.com/office/powerpoint/2010/main" val="601008726"/>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a:solidFill>
                <a:prstClr val="white"/>
              </a:solidFill>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Tree>
    <p:extLst>
      <p:ext uri="{BB962C8B-B14F-4D97-AF65-F5344CB8AC3E}">
        <p14:creationId xmlns:p14="http://schemas.microsoft.com/office/powerpoint/2010/main" val="2572055754"/>
      </p:ext>
    </p:extLst>
  </p:cSld>
  <p:clrMapOvr>
    <a:overrideClrMapping bg1="lt1" tx1="dk1" bg2="lt2" tx2="dk2" accent1="accent1" accent2="accent2" accent3="accent3" accent4="accent4" accent5="accent5" accent6="accent6" hlink="hlink" folHlink="folHlink"/>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Click icon to add picture</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62402" y="475853"/>
            <a:ext cx="4248564" cy="1368152"/>
          </a:xfrm>
          <a:prstGeom prst="rect">
            <a:avLst/>
          </a:prstGeom>
        </p:spPr>
      </p:pic>
    </p:spTree>
    <p:extLst>
      <p:ext uri="{BB962C8B-B14F-4D97-AF65-F5344CB8AC3E}">
        <p14:creationId xmlns:p14="http://schemas.microsoft.com/office/powerpoint/2010/main" val="3319433538"/>
      </p:ext>
    </p:extLst>
  </p:cSld>
  <p:clrMapOvr>
    <a:overrideClrMapping bg1="lt1" tx1="dk1" bg2="lt2" tx2="dk2" accent1="accent1" accent2="accent2" accent3="accent3" accent4="accent4" accent5="accent5" accent6="accent6" hlink="hlink" folHlink="folHlink"/>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Click icon to add picture</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210002" y="323453"/>
            <a:ext cx="4210944" cy="1369576"/>
          </a:xfrm>
          <a:prstGeom prst="rect">
            <a:avLst/>
          </a:prstGeom>
        </p:spPr>
      </p:pic>
    </p:spTree>
    <p:extLst>
      <p:ext uri="{BB962C8B-B14F-4D97-AF65-F5344CB8AC3E}">
        <p14:creationId xmlns:p14="http://schemas.microsoft.com/office/powerpoint/2010/main" val="3314313362"/>
      </p:ext>
    </p:extLst>
  </p:cSld>
  <p:clrMapOvr>
    <a:overrideClrMapping bg1="lt1" tx1="dk1" bg2="lt2" tx2="dk2" accent1="accent1" accent2="accent2" accent3="accent3" accent4="accent4" accent5="accent5" accent6="accent6" hlink="hlink" folHlink="folHlink"/>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www.globalcccmcluster.org</a:t>
            </a:r>
          </a:p>
        </p:txBody>
      </p:sp>
      <p:sp>
        <p:nvSpPr>
          <p:cNvPr id="17" name="TextBox 16"/>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globalsupport@cccmcluster.org</a:t>
            </a:r>
          </a:p>
        </p:txBody>
      </p:sp>
      <p:sp>
        <p:nvSpPr>
          <p:cNvPr id="18" name="TextBox 17"/>
          <p:cNvSpPr txBox="1"/>
          <p:nvPr userDrawn="1"/>
        </p:nvSpPr>
        <p:spPr>
          <a:xfrm>
            <a:off x="8649378" y="5639265"/>
            <a:ext cx="1984055" cy="228829"/>
          </a:xfrm>
          <a:prstGeom prst="rect">
            <a:avLst/>
          </a:prstGeom>
          <a:noFill/>
        </p:spPr>
        <p:txBody>
          <a:bodyPr wrap="square" rtlCol="0" anchor="ctr">
            <a:spAutoFit/>
          </a:bodyPr>
          <a:lstStyle/>
          <a:p>
            <a:pPr>
              <a:defRPr/>
            </a:pPr>
            <a:r>
              <a:rPr lang="pt-BR" sz="900" b="0" i="0" strike="noStrike" cap="none" spc="0" baseline="0">
                <a:solidFill>
                  <a:srgbClr val="2A87C8"/>
                </a:solidFill>
                <a:effectLst/>
                <a:latin typeface="Trebuchet MS" panose="020B0603020202020204"/>
                <a:ea typeface="Trebuchet MS"/>
                <a:cs typeface="Trebuchet MS"/>
              </a:rPr>
              <a:t>@CCCMCluster</a:t>
            </a:r>
            <a:endParaRPr lang="en-GB" sz="900">
              <a:solidFill>
                <a:srgbClr val="2A87C8"/>
              </a:solidFill>
            </a:endParaRPr>
          </a:p>
        </p:txBody>
      </p:sp>
      <p:sp>
        <p:nvSpPr>
          <p:cNvPr id="19" name="TextBox 18"/>
          <p:cNvSpPr txBox="1"/>
          <p:nvPr userDrawn="1"/>
        </p:nvSpPr>
        <p:spPr>
          <a:xfrm>
            <a:off x="8649378" y="5968976"/>
            <a:ext cx="1984055" cy="228829"/>
          </a:xfrm>
          <a:prstGeom prst="rect">
            <a:avLst/>
          </a:prstGeom>
          <a:noFill/>
        </p:spPr>
        <p:txBody>
          <a:bodyPr wrap="square" rtlCol="0" anchor="ctr">
            <a:spAutoFit/>
          </a:bodyPr>
          <a:lstStyle/>
          <a:p>
            <a:pPr>
              <a:defRPr/>
            </a:pPr>
            <a:r>
              <a:rPr lang="pt-BR" sz="900" b="0" i="0" strike="noStrike" cap="none" spc="0" baseline="0">
                <a:solidFill>
                  <a:srgbClr val="2A87C8"/>
                </a:solidFill>
                <a:effectLst/>
                <a:latin typeface="Trebuchet MS" panose="020B0603020202020204"/>
                <a:ea typeface="Trebuchet MS"/>
                <a:cs typeface="Trebuchet MS"/>
              </a:rPr>
              <a:t>GlobalCCCMCluster</a:t>
            </a:r>
            <a:endParaRPr lang="en-GB" sz="900">
              <a:solidFill>
                <a:srgbClr val="2A87C8"/>
              </a:solidFill>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a:blip r:embed="rId7">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796743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tretch>
            <a:fill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www.globalcccmcluster.org</a:t>
            </a:r>
          </a:p>
        </p:txBody>
      </p:sp>
      <p:sp>
        <p:nvSpPr>
          <p:cNvPr id="23" name="TextBox 22"/>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gobalsupport@cccmcluster.org</a:t>
            </a:r>
          </a:p>
        </p:txBody>
      </p:sp>
      <p:sp>
        <p:nvSpPr>
          <p:cNvPr id="25" name="TextBox 24"/>
          <p:cNvSpPr txBox="1"/>
          <p:nvPr userDrawn="1"/>
        </p:nvSpPr>
        <p:spPr>
          <a:xfrm>
            <a:off x="8649378" y="5639265"/>
            <a:ext cx="1984055" cy="228829"/>
          </a:xfrm>
          <a:prstGeom prst="rect">
            <a:avLst/>
          </a:prstGeom>
          <a:noFill/>
        </p:spPr>
        <p:txBody>
          <a:bodyPr wrap="square" rtlCol="0" anchor="ctr">
            <a:spAutoFit/>
          </a:bodyPr>
          <a:lstStyle/>
          <a:p>
            <a:pPr>
              <a:defRPr/>
            </a:pPr>
            <a:r>
              <a:rPr lang="pt-BR" sz="900" b="0" i="0" strike="noStrike" cap="none" spc="0" baseline="0">
                <a:solidFill>
                  <a:srgbClr val="2A87C8"/>
                </a:solidFill>
                <a:effectLst/>
                <a:latin typeface="Trebuchet MS" panose="020B0603020202020204"/>
                <a:ea typeface="Trebuchet MS"/>
                <a:cs typeface="Trebuchet MS"/>
              </a:rPr>
              <a:t>@CCCMCluster</a:t>
            </a:r>
            <a:endParaRPr lang="en-GB" sz="900">
              <a:solidFill>
                <a:srgbClr val="2A87C8"/>
              </a:solidFill>
            </a:endParaRPr>
          </a:p>
        </p:txBody>
      </p:sp>
      <p:sp>
        <p:nvSpPr>
          <p:cNvPr id="29" name="TextBox 28"/>
          <p:cNvSpPr txBox="1"/>
          <p:nvPr userDrawn="1"/>
        </p:nvSpPr>
        <p:spPr>
          <a:xfrm>
            <a:off x="8649378" y="5968976"/>
            <a:ext cx="1984055" cy="228829"/>
          </a:xfrm>
          <a:prstGeom prst="rect">
            <a:avLst/>
          </a:prstGeom>
          <a:noFill/>
        </p:spPr>
        <p:txBody>
          <a:bodyPr wrap="square" rtlCol="0" anchor="ctr">
            <a:spAutoFit/>
          </a:bodyPr>
          <a:lstStyle/>
          <a:p>
            <a:pPr>
              <a:defRPr/>
            </a:pPr>
            <a:r>
              <a:rPr lang="pt-BR" sz="900" b="0" i="0" strike="noStrike" cap="none" spc="0" baseline="0">
                <a:solidFill>
                  <a:srgbClr val="2A87C8"/>
                </a:solidFill>
                <a:effectLst/>
                <a:latin typeface="Trebuchet MS" panose="020B0603020202020204"/>
                <a:ea typeface="Trebuchet MS"/>
                <a:cs typeface="Trebuchet MS"/>
              </a:rPr>
              <a:t>GlobalCCCM</a:t>
            </a:r>
            <a:endParaRPr lang="en-GB" sz="900">
              <a:solidFill>
                <a:srgbClr val="2A87C8"/>
              </a:solidFill>
            </a:endParaRPr>
          </a:p>
        </p:txBody>
      </p:sp>
      <p:pic>
        <p:nvPicPr>
          <p:cNvPr id="30" name="Picture 6" descr="Image result for unhcr logo"/>
          <p:cNvPicPr>
            <a:picLocks noChangeAspect="1"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a:blip r:embed="rId8">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214603706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38056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11"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rgbClr val="2A87C8"/>
                </a:solidFill>
              </a:rPr>
              <a:pPr algn="ctr"/>
              <a:t>‹#›</a:t>
            </a:fld>
            <a:endParaRPr lang="en-US" sz="1000">
              <a:solidFill>
                <a:srgbClr val="2A87C8"/>
              </a:solidFill>
            </a:endParaRPr>
          </a:p>
        </p:txBody>
      </p:sp>
    </p:spTree>
    <p:extLst>
      <p:ext uri="{BB962C8B-B14F-4D97-AF65-F5344CB8AC3E}">
        <p14:creationId xmlns:p14="http://schemas.microsoft.com/office/powerpoint/2010/main" val="3126501567"/>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6"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smtClean="0">
                <a:solidFill>
                  <a:srgbClr val="2A87C8"/>
                </a:solidFill>
              </a:rPr>
              <a:pPr algn="ctr"/>
              <a:t>‹#›</a:t>
            </a:fld>
            <a:endParaRPr lang="en-GB" sz="1000">
              <a:solidFill>
                <a:srgbClr val="2A87C8"/>
              </a:solidFill>
            </a:endParaRPr>
          </a:p>
        </p:txBody>
      </p:sp>
    </p:spTree>
    <p:extLst>
      <p:ext uri="{BB962C8B-B14F-4D97-AF65-F5344CB8AC3E}">
        <p14:creationId xmlns:p14="http://schemas.microsoft.com/office/powerpoint/2010/main" val="120491825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303045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dirty="0"/>
              <a:t>Click icon to add picture</a:t>
            </a:r>
            <a:endParaRPr lang="en-GB" noProof="0" dirty="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62402" y="475853"/>
            <a:ext cx="4248564" cy="1368152"/>
          </a:xfrm>
          <a:prstGeom prst="rect">
            <a:avLst/>
          </a:prstGeom>
        </p:spPr>
      </p:pic>
    </p:spTree>
    <p:extLst>
      <p:ext uri="{BB962C8B-B14F-4D97-AF65-F5344CB8AC3E}">
        <p14:creationId xmlns:p14="http://schemas.microsoft.com/office/powerpoint/2010/main" val="3509997552"/>
      </p:ext>
    </p:extLst>
  </p:cSld>
  <p:clrMapOvr>
    <a:overrideClrMapping bg1="lt1" tx1="dk1" bg2="lt2" tx2="dk2" accent1="accent1" accent2="accent2" accent3="accent3" accent4="accent4" accent5="accent5" accent6="accent6" hlink="hlink" folHlink="folHlink"/>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Tree>
    <p:extLst>
      <p:ext uri="{BB962C8B-B14F-4D97-AF65-F5344CB8AC3E}">
        <p14:creationId xmlns:p14="http://schemas.microsoft.com/office/powerpoint/2010/main" val="3253832651"/>
      </p:ext>
    </p:extLst>
  </p:cSld>
  <p:clrMapOvr>
    <a:overrideClrMapping bg1="lt1" tx1="dk1" bg2="lt2" tx2="dk2" accent1="accent1" accent2="accent2" accent3="accent3" accent4="accent4" accent5="accent5" accent6="accent6" hlink="hlink" folHlink="folHlink"/>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62402" y="475853"/>
            <a:ext cx="4248564" cy="1368152"/>
          </a:xfrm>
          <a:prstGeom prst="rect">
            <a:avLst/>
          </a:prstGeom>
        </p:spPr>
      </p:pic>
    </p:spTree>
    <p:extLst>
      <p:ext uri="{BB962C8B-B14F-4D97-AF65-F5344CB8AC3E}">
        <p14:creationId xmlns:p14="http://schemas.microsoft.com/office/powerpoint/2010/main" val="200097715"/>
      </p:ext>
    </p:extLst>
  </p:cSld>
  <p:clrMapOvr>
    <a:overrideClrMapping bg1="lt1" tx1="dk1" bg2="lt2" tx2="dk2" accent1="accent1" accent2="accent2" accent3="accent3" accent4="accent4" accent5="accent5" accent6="accent6" hlink="hlink" folHlink="folHlink"/>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210002" y="323453"/>
            <a:ext cx="4210944" cy="1369576"/>
          </a:xfrm>
          <a:prstGeom prst="rect">
            <a:avLst/>
          </a:prstGeom>
        </p:spPr>
      </p:pic>
    </p:spTree>
    <p:extLst>
      <p:ext uri="{BB962C8B-B14F-4D97-AF65-F5344CB8AC3E}">
        <p14:creationId xmlns:p14="http://schemas.microsoft.com/office/powerpoint/2010/main" val="3600156471"/>
      </p:ext>
    </p:extLst>
  </p:cSld>
  <p:clrMapOvr>
    <a:overrideClrMapping bg1="lt1" tx1="dk1" bg2="lt2" tx2="dk2" accent1="accent1" accent2="accent2" accent3="accent3" accent4="accent4" accent5="accent5" accent6="accent6" hlink="hlink" folHlink="folHlink"/>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www.globalcccmcluster.org</a:t>
            </a:r>
          </a:p>
        </p:txBody>
      </p:sp>
      <p:sp>
        <p:nvSpPr>
          <p:cNvPr id="17" name="TextBox 16"/>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globalsupport@cccmcluster.org</a:t>
            </a:r>
          </a:p>
        </p:txBody>
      </p:sp>
      <p:sp>
        <p:nvSpPr>
          <p:cNvPr id="18" name="TextBox 17"/>
          <p:cNvSpPr txBox="1"/>
          <p:nvPr userDrawn="1"/>
        </p:nvSpPr>
        <p:spPr>
          <a:xfrm>
            <a:off x="8649378" y="5639265"/>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@CCCMCluster</a:t>
            </a:r>
            <a:endParaRPr lang="en-GB" sz="900" noProof="0">
              <a:solidFill>
                <a:schemeClr val="accent1"/>
              </a:solidFill>
              <a:latin typeface="+mn-lt"/>
            </a:endParaRPr>
          </a:p>
        </p:txBody>
      </p:sp>
      <p:sp>
        <p:nvSpPr>
          <p:cNvPr id="19" name="TextBox 18"/>
          <p:cNvSpPr txBox="1"/>
          <p:nvPr userDrawn="1"/>
        </p:nvSpPr>
        <p:spPr>
          <a:xfrm>
            <a:off x="8649378" y="5968976"/>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GlobalCCCMCluster</a:t>
            </a:r>
            <a:endParaRPr lang="en-GB" sz="900" noProof="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a:blip r:embed="rId7">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376187"/>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tretch>
            <a:fill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www.globalcccmcluster.org</a:t>
            </a:r>
          </a:p>
        </p:txBody>
      </p:sp>
      <p:sp>
        <p:nvSpPr>
          <p:cNvPr id="23" name="TextBox 22"/>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gobalsupport@cccmcluster.org</a:t>
            </a:r>
          </a:p>
        </p:txBody>
      </p:sp>
      <p:sp>
        <p:nvSpPr>
          <p:cNvPr id="25" name="TextBox 24"/>
          <p:cNvSpPr txBox="1"/>
          <p:nvPr userDrawn="1"/>
        </p:nvSpPr>
        <p:spPr>
          <a:xfrm>
            <a:off x="8649378" y="5639265"/>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@CCCMCluster</a:t>
            </a:r>
            <a:endParaRPr lang="en-GB" sz="900" noProof="0">
              <a:solidFill>
                <a:schemeClr val="accent1"/>
              </a:solidFill>
              <a:latin typeface="+mn-lt"/>
            </a:endParaRPr>
          </a:p>
        </p:txBody>
      </p:sp>
      <p:sp>
        <p:nvSpPr>
          <p:cNvPr id="29" name="TextBox 28"/>
          <p:cNvSpPr txBox="1"/>
          <p:nvPr userDrawn="1"/>
        </p:nvSpPr>
        <p:spPr>
          <a:xfrm>
            <a:off x="8649378" y="5968976"/>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GlobalCCCM</a:t>
            </a:r>
            <a:endParaRPr lang="en-GB" sz="900" noProof="0">
              <a:solidFill>
                <a:schemeClr val="accent1"/>
              </a:solidFill>
              <a:latin typeface="+mn-lt"/>
            </a:endParaRPr>
          </a:p>
        </p:txBody>
      </p:sp>
      <p:pic>
        <p:nvPicPr>
          <p:cNvPr id="30" name="Picture 6" descr="Image result for unhcr logo"/>
          <p:cNvPicPr>
            <a:picLocks noChangeAspect="1"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a:blip r:embed="rId8">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1420349609"/>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pPr lvl="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944001"/>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11"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pPr algn="ctr"/>
              <a:t>‹#›</a:t>
            </a:fld>
            <a:endParaRPr lang="en-US" sz="1000">
              <a:solidFill>
                <a:schemeClr val="accent1"/>
              </a:solidFill>
            </a:endParaRPr>
          </a:p>
        </p:txBody>
      </p:sp>
    </p:spTree>
    <p:extLst>
      <p:ext uri="{BB962C8B-B14F-4D97-AF65-F5344CB8AC3E}">
        <p14:creationId xmlns:p14="http://schemas.microsoft.com/office/powerpoint/2010/main" val="2608979927"/>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6"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pPr algn="ctr"/>
              <a:t>‹#›</a:t>
            </a:fld>
            <a:endParaRPr lang="en-GB" sz="1000" noProof="0">
              <a:solidFill>
                <a:schemeClr val="accent1"/>
              </a:solidFill>
            </a:endParaRPr>
          </a:p>
        </p:txBody>
      </p:sp>
    </p:spTree>
    <p:extLst>
      <p:ext uri="{BB962C8B-B14F-4D97-AF65-F5344CB8AC3E}">
        <p14:creationId xmlns:p14="http://schemas.microsoft.com/office/powerpoint/2010/main" val="1790018090"/>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4764947"/>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CCCM - Title Slide - Presenta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803" y="0"/>
            <a:ext cx="10691813" cy="7559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Ins="360000" rtlCol="0" anchor="ctr">
            <a:noAutofit/>
          </a:bodyPr>
          <a:lstStyle/>
          <a:p>
            <a:pPr algn="ctr"/>
            <a:endParaRPr lang="en-GB" sz="2053" noProof="0">
              <a:latin typeface="+mj-lt"/>
            </a:endParaRPr>
          </a:p>
        </p:txBody>
      </p:sp>
      <p:sp>
        <p:nvSpPr>
          <p:cNvPr id="2" name="Title 1"/>
          <p:cNvSpPr>
            <a:spLocks noGrp="1"/>
          </p:cNvSpPr>
          <p:nvPr>
            <p:ph type="ctrTitle"/>
          </p:nvPr>
        </p:nvSpPr>
        <p:spPr>
          <a:xfrm>
            <a:off x="0" y="4355901"/>
            <a:ext cx="10691813" cy="1190632"/>
          </a:xfrm>
          <a:prstGeom prst="rect">
            <a:avLst/>
          </a:prstGeom>
          <a:solidFill>
            <a:schemeClr val="bg1"/>
          </a:solidFill>
        </p:spPr>
        <p:txBody>
          <a:bodyPr rIns="360000" anchor="ctr">
            <a:noAutofit/>
          </a:bodyPr>
          <a:lstStyle>
            <a:lvl1pPr algn="r">
              <a:defRPr sz="4800" baseline="0">
                <a:solidFill>
                  <a:schemeClr val="accent1"/>
                </a:solidFill>
                <a:latin typeface="+mj-lt"/>
              </a:defRPr>
            </a:lvl1pPr>
          </a:lstStyle>
          <a:p>
            <a:r>
              <a:rPr lang="en-US" noProof="0"/>
              <a:t>Click to edit Master title style</a:t>
            </a:r>
            <a:endParaRPr lang="en-GB" noProof="0"/>
          </a:p>
        </p:txBody>
      </p:sp>
      <p:sp>
        <p:nvSpPr>
          <p:cNvPr id="3" name="Subtitle 2"/>
          <p:cNvSpPr>
            <a:spLocks noGrp="1"/>
          </p:cNvSpPr>
          <p:nvPr>
            <p:ph type="subTitle" idx="1"/>
          </p:nvPr>
        </p:nvSpPr>
        <p:spPr>
          <a:xfrm>
            <a:off x="3208347" y="5864036"/>
            <a:ext cx="7484269" cy="714379"/>
          </a:xfrm>
        </p:spPr>
        <p:txBody>
          <a:bodyPr rIns="360000" anchor="ctr">
            <a:noAutofit/>
          </a:bodyPr>
          <a:lstStyle>
            <a:lvl1pPr marL="0" indent="0" algn="r">
              <a:buNone/>
              <a:defRPr>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Tree>
    <p:extLst>
      <p:ext uri="{BB962C8B-B14F-4D97-AF65-F5344CB8AC3E}">
        <p14:creationId xmlns:p14="http://schemas.microsoft.com/office/powerpoint/2010/main" val="114926209"/>
      </p:ext>
    </p:extLst>
  </p:cSld>
  <p:clrMapOvr>
    <a:overrideClrMapping bg1="lt1" tx1="dk1" bg2="lt2" tx2="dk2" accent1="accent1" accent2="accent2" accent3="accent3" accent4="accent4" accent5="accent5" accent6="accent6" hlink="hlink" folHlink="folHlink"/>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dirty="0"/>
              <a:t>Click icon to add picture</a:t>
            </a:r>
            <a:endParaRPr lang="en-GB" noProof="0" dirty="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210002" y="323453"/>
            <a:ext cx="4210944" cy="1369576"/>
          </a:xfrm>
          <a:prstGeom prst="rect">
            <a:avLst/>
          </a:prstGeom>
        </p:spPr>
      </p:pic>
    </p:spTree>
    <p:extLst>
      <p:ext uri="{BB962C8B-B14F-4D97-AF65-F5344CB8AC3E}">
        <p14:creationId xmlns:p14="http://schemas.microsoft.com/office/powerpoint/2010/main" val="3875057344"/>
      </p:ext>
    </p:extLst>
  </p:cSld>
  <p:clrMapOvr>
    <a:overrideClrMapping bg1="lt1" tx1="dk1" bg2="lt2" tx2="dk2" accent1="accent1" accent2="accent2" accent3="accent3" accent4="accent4" accent5="accent5" accent6="accent6" hlink="hlink" folHlink="folHlink"/>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CCM - Title - Photo Dark">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bg1"/>
          </a:solidFill>
        </p:spPr>
        <p:txBody>
          <a:bodyPr rIns="360000" anchor="ctr"/>
          <a:lstStyle>
            <a:lvl1pPr algn="r">
              <a:defRPr sz="4800" baseline="0">
                <a:solidFill>
                  <a:schemeClr val="accent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362402" y="475853"/>
            <a:ext cx="4248564" cy="1368152"/>
          </a:xfrm>
          <a:prstGeom prst="rect">
            <a:avLst/>
          </a:prstGeom>
        </p:spPr>
      </p:pic>
    </p:spTree>
    <p:extLst>
      <p:ext uri="{BB962C8B-B14F-4D97-AF65-F5344CB8AC3E}">
        <p14:creationId xmlns:p14="http://schemas.microsoft.com/office/powerpoint/2010/main" val="4093906951"/>
      </p:ext>
    </p:extLst>
  </p:cSld>
  <p:clrMapOvr>
    <a:overrideClrMapping bg1="lt1" tx1="dk1" bg2="lt2" tx2="dk2" accent1="accent1" accent2="accent2" accent3="accent3" accent4="accent4" accent5="accent5" accent6="accent6" hlink="hlink" folHlink="folHlink"/>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CCM - Title - Photo Light">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1"/>
            <a:ext cx="10691813" cy="7559675"/>
          </a:xfrm>
        </p:spPr>
        <p:txBody>
          <a:bodyPr/>
          <a:lstStyle>
            <a:lvl1pPr marL="0" indent="0">
              <a:buNone/>
              <a:defRPr/>
            </a:lvl1pPr>
          </a:lstStyle>
          <a:p>
            <a:r>
              <a:rPr lang="en-US" noProof="0"/>
              <a:t>Drag picture to placeholder or click icon to add</a:t>
            </a:r>
            <a:endParaRPr lang="en-GB" noProof="0"/>
          </a:p>
        </p:txBody>
      </p:sp>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210002" y="323453"/>
            <a:ext cx="4248564" cy="1368152"/>
          </a:xfrm>
          <a:prstGeom prst="rect">
            <a:avLst/>
          </a:prstGeom>
        </p:spPr>
      </p:pic>
      <p:sp>
        <p:nvSpPr>
          <p:cNvPr id="6" name="Title 1"/>
          <p:cNvSpPr>
            <a:spLocks noGrp="1"/>
          </p:cNvSpPr>
          <p:nvPr>
            <p:ph type="ctrTitle"/>
          </p:nvPr>
        </p:nvSpPr>
        <p:spPr>
          <a:xfrm>
            <a:off x="0" y="4355901"/>
            <a:ext cx="10691813" cy="1190632"/>
          </a:xfrm>
          <a:prstGeom prst="rect">
            <a:avLst/>
          </a:prstGeom>
          <a:solidFill>
            <a:schemeClr val="accent1"/>
          </a:solidFill>
        </p:spPr>
        <p:txBody>
          <a:bodyPr rIns="360000" anchor="ctr"/>
          <a:lstStyle>
            <a:lvl1pPr algn="r">
              <a:defRPr sz="4800" baseline="0">
                <a:solidFill>
                  <a:schemeClr val="bg1"/>
                </a:solidFill>
                <a:latin typeface="+mj-lt"/>
              </a:defRPr>
            </a:lvl1pPr>
          </a:lstStyle>
          <a:p>
            <a:r>
              <a:rPr lang="en-US" noProof="0"/>
              <a:t>Click to edit Master title style</a:t>
            </a:r>
            <a:endParaRPr lang="en-GB" noProof="0"/>
          </a:p>
        </p:txBody>
      </p:sp>
      <p:sp>
        <p:nvSpPr>
          <p:cNvPr id="7" name="Subtitle 2"/>
          <p:cNvSpPr>
            <a:spLocks noGrp="1"/>
          </p:cNvSpPr>
          <p:nvPr>
            <p:ph type="subTitle" idx="1"/>
          </p:nvPr>
        </p:nvSpPr>
        <p:spPr>
          <a:xfrm>
            <a:off x="3208347" y="5864036"/>
            <a:ext cx="7484269" cy="714379"/>
          </a:xfrm>
        </p:spPr>
        <p:txBody>
          <a:bodyPr rIns="360000" anchor="ctr"/>
          <a:lstStyle>
            <a:lvl1pPr marL="0" indent="0" algn="r">
              <a:buNone/>
              <a:defRPr>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pic>
        <p:nvPicPr>
          <p:cNvPr id="10" name="Picture 9"/>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6210002" y="323453"/>
            <a:ext cx="4210944" cy="1369576"/>
          </a:xfrm>
          <a:prstGeom prst="rect">
            <a:avLst/>
          </a:prstGeom>
        </p:spPr>
      </p:pic>
    </p:spTree>
    <p:extLst>
      <p:ext uri="{BB962C8B-B14F-4D97-AF65-F5344CB8AC3E}">
        <p14:creationId xmlns:p14="http://schemas.microsoft.com/office/powerpoint/2010/main" val="2241766879"/>
      </p:ext>
    </p:extLst>
  </p:cSld>
  <p:clrMapOvr>
    <a:overrideClrMapping bg1="lt1" tx1="dk1" bg2="lt2" tx2="dk2" accent1="accent1" accent2="accent2" accent3="accent3" accent4="accent4" accent5="accent5" accent6="accent6" hlink="hlink" folHlink="folHlink"/>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www.globalcccmcluster.org</a:t>
            </a:r>
          </a:p>
        </p:txBody>
      </p:sp>
      <p:sp>
        <p:nvSpPr>
          <p:cNvPr id="17" name="TextBox 16"/>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globalsupport@cccmcluster.org</a:t>
            </a:r>
          </a:p>
        </p:txBody>
      </p:sp>
      <p:sp>
        <p:nvSpPr>
          <p:cNvPr id="18" name="TextBox 17"/>
          <p:cNvSpPr txBox="1"/>
          <p:nvPr userDrawn="1"/>
        </p:nvSpPr>
        <p:spPr>
          <a:xfrm>
            <a:off x="8649378" y="5639265"/>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@CCCMCluster</a:t>
            </a:r>
            <a:endParaRPr lang="en-GB" sz="900" noProof="0">
              <a:solidFill>
                <a:schemeClr val="accent1"/>
              </a:solidFill>
              <a:latin typeface="+mn-lt"/>
            </a:endParaRPr>
          </a:p>
        </p:txBody>
      </p:sp>
      <p:sp>
        <p:nvSpPr>
          <p:cNvPr id="19" name="TextBox 18"/>
          <p:cNvSpPr txBox="1"/>
          <p:nvPr userDrawn="1"/>
        </p:nvSpPr>
        <p:spPr>
          <a:xfrm>
            <a:off x="8649378" y="5968976"/>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GlobalCCCMCluster</a:t>
            </a:r>
            <a:endParaRPr lang="en-GB" sz="900" noProof="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a:blip r:embed="rId7">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658063"/>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tretch>
            <a:fill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www.globalcccmcluster.org</a:t>
            </a:r>
          </a:p>
        </p:txBody>
      </p:sp>
      <p:sp>
        <p:nvSpPr>
          <p:cNvPr id="23" name="TextBox 22"/>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gobalsupport@cccmcluster.org</a:t>
            </a:r>
          </a:p>
        </p:txBody>
      </p:sp>
      <p:sp>
        <p:nvSpPr>
          <p:cNvPr id="25" name="TextBox 24"/>
          <p:cNvSpPr txBox="1"/>
          <p:nvPr userDrawn="1"/>
        </p:nvSpPr>
        <p:spPr>
          <a:xfrm>
            <a:off x="8649378" y="5639265"/>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@CCCMCluster</a:t>
            </a:r>
            <a:endParaRPr lang="en-GB" sz="900" noProof="0">
              <a:solidFill>
                <a:schemeClr val="accent1"/>
              </a:solidFill>
              <a:latin typeface="+mn-lt"/>
            </a:endParaRPr>
          </a:p>
        </p:txBody>
      </p:sp>
      <p:sp>
        <p:nvSpPr>
          <p:cNvPr id="29" name="TextBox 28"/>
          <p:cNvSpPr txBox="1"/>
          <p:nvPr userDrawn="1"/>
        </p:nvSpPr>
        <p:spPr>
          <a:xfrm>
            <a:off x="8649378" y="5968976"/>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GlobalCCCM</a:t>
            </a:r>
            <a:endParaRPr lang="en-GB" sz="900" noProof="0">
              <a:solidFill>
                <a:schemeClr val="accent1"/>
              </a:solidFill>
              <a:latin typeface="+mn-lt"/>
            </a:endParaRPr>
          </a:p>
        </p:txBody>
      </p:sp>
      <p:pic>
        <p:nvPicPr>
          <p:cNvPr id="30" name="Picture 6" descr="Image result for unhcr logo"/>
          <p:cNvPicPr>
            <a:picLocks noChangeAspect="1"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a:blip r:embed="rId8">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3570075719"/>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pPr lvl="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6265868"/>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11"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pPr algn="ctr"/>
              <a:t>‹#›</a:t>
            </a:fld>
            <a:endParaRPr lang="en-US" sz="1000">
              <a:solidFill>
                <a:schemeClr val="accent1"/>
              </a:solidFill>
            </a:endParaRPr>
          </a:p>
        </p:txBody>
      </p:sp>
    </p:spTree>
    <p:extLst>
      <p:ext uri="{BB962C8B-B14F-4D97-AF65-F5344CB8AC3E}">
        <p14:creationId xmlns:p14="http://schemas.microsoft.com/office/powerpoint/2010/main" val="1749764953"/>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6"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pPr algn="ctr"/>
              <a:t>‹#›</a:t>
            </a:fld>
            <a:endParaRPr lang="en-GB" sz="1000" noProof="0">
              <a:solidFill>
                <a:schemeClr val="accent1"/>
              </a:solidFill>
            </a:endParaRPr>
          </a:p>
        </p:txBody>
      </p:sp>
    </p:spTree>
    <p:extLst>
      <p:ext uri="{BB962C8B-B14F-4D97-AF65-F5344CB8AC3E}">
        <p14:creationId xmlns:p14="http://schemas.microsoft.com/office/powerpoint/2010/main" val="548149531"/>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9031486"/>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 y="2606042"/>
            <a:ext cx="9934125" cy="992083"/>
          </a:xfrm>
          <a:ln>
            <a:noFill/>
          </a:ln>
        </p:spPr>
        <p:txBody>
          <a:bodyPr/>
          <a:lstStyle>
            <a:lvl1pPr algn="l">
              <a:defRPr/>
            </a:lvl1pPr>
          </a:lstStyle>
          <a:p>
            <a:r>
              <a:rPr lang="en-GB"/>
              <a:t>Click to edit Master title style</a:t>
            </a:r>
            <a:endParaRPr lang="en-US"/>
          </a:p>
        </p:txBody>
      </p:sp>
      <p:sp>
        <p:nvSpPr>
          <p:cNvPr id="3" name="Subtitle 2"/>
          <p:cNvSpPr>
            <a:spLocks noGrp="1"/>
          </p:cNvSpPr>
          <p:nvPr>
            <p:ph type="subTitle" idx="1"/>
          </p:nvPr>
        </p:nvSpPr>
        <p:spPr>
          <a:xfrm>
            <a:off x="-1" y="3753459"/>
            <a:ext cx="7372896" cy="610680"/>
          </a:xfrm>
          <a:solidFill>
            <a:srgbClr val="FFFFFF"/>
          </a:solidFill>
        </p:spPr>
        <p:txBody>
          <a:bodyPr/>
          <a:lstStyle>
            <a:lvl1pPr marL="476194" indent="0" algn="l">
              <a:buNone/>
              <a:defRPr sz="3307">
                <a:solidFill>
                  <a:schemeClr val="tx1"/>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1881226873"/>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77475"/>
            <a:ext cx="10246321" cy="985208"/>
          </a:xfrm>
          <a:ln>
            <a:noFill/>
          </a:ln>
        </p:spPr>
        <p:txBody>
          <a:bodyPr/>
          <a:lstStyle/>
          <a:p>
            <a:r>
              <a:rPr lang="en-GB"/>
              <a:t>Click to edit Master title style</a:t>
            </a:r>
            <a:endParaRPr lang="en-US"/>
          </a:p>
        </p:txBody>
      </p:sp>
      <p:sp>
        <p:nvSpPr>
          <p:cNvPr id="3" name="Content Placeholder 2"/>
          <p:cNvSpPr>
            <a:spLocks noGrp="1"/>
          </p:cNvSpPr>
          <p:nvPr>
            <p:ph sz="half" idx="1"/>
          </p:nvPr>
        </p:nvSpPr>
        <p:spPr>
          <a:xfrm>
            <a:off x="0" y="1763924"/>
            <a:ext cx="5802821" cy="1822615"/>
          </a:xfrm>
          <a:solidFill>
            <a:srgbClr val="FFFFFF"/>
          </a:solidFill>
        </p:spPr>
        <p:txBody>
          <a:bodyPr/>
          <a:lstStyle>
            <a:lvl1pPr>
              <a:defRPr sz="3307"/>
            </a:lvl1pPr>
            <a:lvl2pPr>
              <a:defRPr sz="3307"/>
            </a:lvl2pPr>
            <a:lvl3pPr>
              <a:defRPr sz="3307"/>
            </a:lvl3pPr>
            <a:lvl4pPr>
              <a:defRPr sz="1984"/>
            </a:lvl4pPr>
            <a:lvl5pPr>
              <a:defRPr sz="1984"/>
            </a:lvl5pPr>
            <a:lvl6pPr>
              <a:defRPr sz="1984"/>
            </a:lvl6pPr>
            <a:lvl7pPr>
              <a:defRPr sz="1984"/>
            </a:lvl7pPr>
            <a:lvl8pPr>
              <a:defRPr sz="1984"/>
            </a:lvl8pPr>
            <a:lvl9pPr>
              <a:defRPr sz="1984"/>
            </a:lvl9pPr>
          </a:lstStyle>
          <a:p>
            <a:pPr lvl="0"/>
            <a:r>
              <a:rPr lang="en-GB"/>
              <a:t>Click to edit Master text styles</a:t>
            </a:r>
          </a:p>
          <a:p>
            <a:pPr lvl="1"/>
            <a:r>
              <a:rPr lang="en-GB"/>
              <a:t>Second level</a:t>
            </a:r>
          </a:p>
          <a:p>
            <a:pPr lvl="2"/>
            <a:r>
              <a:rPr lang="en-GB"/>
              <a:t>Third level</a:t>
            </a:r>
          </a:p>
        </p:txBody>
      </p:sp>
    </p:spTree>
    <p:extLst>
      <p:ext uri="{BB962C8B-B14F-4D97-AF65-F5344CB8AC3E}">
        <p14:creationId xmlns:p14="http://schemas.microsoft.com/office/powerpoint/2010/main" val="68287058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CCM - TItle - Report - Blue">
    <p:spTree>
      <p:nvGrpSpPr>
        <p:cNvPr id="1" name=""/>
        <p:cNvGrpSpPr/>
        <p:nvPr/>
      </p:nvGrpSpPr>
      <p:grpSpPr>
        <a:xfrm>
          <a:off x="0" y="0"/>
          <a:ext cx="0" cy="0"/>
          <a:chOff x="0" y="0"/>
          <a:chExt cx="0" cy="0"/>
        </a:xfrm>
      </p:grpSpPr>
      <p:sp>
        <p:nvSpPr>
          <p:cNvPr id="4" name="Rectangle 3"/>
          <p:cNvSpPr/>
          <p:nvPr userDrawn="1"/>
        </p:nvSpPr>
        <p:spPr>
          <a:xfrm>
            <a:off x="1" y="1"/>
            <a:ext cx="8154218"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dirty="0"/>
          </a:p>
        </p:txBody>
      </p:sp>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sp>
        <p:nvSpPr>
          <p:cNvPr id="16" name="TextBox 15"/>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dirty="0">
                <a:solidFill>
                  <a:srgbClr val="2A87C8"/>
                </a:solidFill>
                <a:effectLst/>
                <a:latin typeface="Trebuchet MS" panose="020B0603020202020204"/>
                <a:ea typeface="Trebuchet MS"/>
                <a:cs typeface="Trebuchet MS"/>
              </a:rPr>
              <a:t>www.globalcccmcluster.org</a:t>
            </a:r>
          </a:p>
        </p:txBody>
      </p:sp>
      <p:sp>
        <p:nvSpPr>
          <p:cNvPr id="17" name="TextBox 16"/>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dirty="0">
                <a:solidFill>
                  <a:srgbClr val="2A87C8"/>
                </a:solidFill>
                <a:effectLst/>
                <a:latin typeface="Trebuchet MS" panose="020B0603020202020204"/>
                <a:ea typeface="Trebuchet MS"/>
                <a:cs typeface="Trebuchet MS"/>
              </a:rPr>
              <a:t>globalsupport@cccmcluster.org</a:t>
            </a:r>
          </a:p>
        </p:txBody>
      </p:sp>
      <p:sp>
        <p:nvSpPr>
          <p:cNvPr id="18" name="TextBox 17"/>
          <p:cNvSpPr txBox="1"/>
          <p:nvPr userDrawn="1"/>
        </p:nvSpPr>
        <p:spPr>
          <a:xfrm>
            <a:off x="8649378" y="5639265"/>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dirty="0">
                <a:solidFill>
                  <a:srgbClr val="2A87C8"/>
                </a:solidFill>
                <a:effectLst/>
                <a:latin typeface="Trebuchet MS" panose="020B0603020202020204"/>
                <a:ea typeface="Trebuchet MS"/>
                <a:cs typeface="Trebuchet MS"/>
              </a:rPr>
              <a:t>@</a:t>
            </a:r>
            <a:r>
              <a:rPr lang="pt-BR" sz="900" b="0" i="0" strike="noStrike" cap="none" spc="0" baseline="0" dirty="0" err="1">
                <a:solidFill>
                  <a:srgbClr val="2A87C8"/>
                </a:solidFill>
                <a:effectLst/>
                <a:latin typeface="Trebuchet MS" panose="020B0603020202020204"/>
                <a:ea typeface="Trebuchet MS"/>
                <a:cs typeface="Trebuchet MS"/>
              </a:rPr>
              <a:t>CCCMCluster</a:t>
            </a:r>
            <a:endParaRPr lang="en-GB" sz="900" noProof="0" dirty="0">
              <a:solidFill>
                <a:schemeClr val="accent1"/>
              </a:solidFill>
              <a:latin typeface="+mn-lt"/>
            </a:endParaRPr>
          </a:p>
        </p:txBody>
      </p:sp>
      <p:sp>
        <p:nvSpPr>
          <p:cNvPr id="19" name="TextBox 18"/>
          <p:cNvSpPr txBox="1"/>
          <p:nvPr userDrawn="1"/>
        </p:nvSpPr>
        <p:spPr>
          <a:xfrm>
            <a:off x="8649378" y="5968976"/>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GlobalCCCMCluster</a:t>
            </a:r>
            <a:endParaRPr lang="en-GB" sz="900" noProof="0">
              <a:solidFill>
                <a:schemeClr val="accent1"/>
              </a:solidFill>
              <a:latin typeface="+mn-lt"/>
            </a:endParaRPr>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pic>
        <p:nvPicPr>
          <p:cNvPr id="1030" name="Picture 6" descr="Image result for unhcr logo"/>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iom logo"/>
          <p:cNvPicPr>
            <a:picLocks noChangeAspect="1"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9" name="Group 8"/>
          <p:cNvGrpSpPr/>
          <p:nvPr userDrawn="1"/>
        </p:nvGrpSpPr>
        <p:grpSpPr>
          <a:xfrm>
            <a:off x="8384341" y="4795519"/>
            <a:ext cx="1958613" cy="1637997"/>
            <a:chOff x="8384341" y="4715941"/>
            <a:chExt cx="1608808" cy="1717576"/>
          </a:xfrm>
        </p:grpSpPr>
        <p:cxnSp>
          <p:nvCxnSpPr>
            <p:cNvPr id="26" name="Straight Connector 25"/>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20" name="Picture 19"/>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8554015" y="323453"/>
            <a:ext cx="1788939" cy="1217497"/>
          </a:xfrm>
          <a:prstGeom prst="rect">
            <a:avLst/>
          </a:prstGeom>
        </p:spPr>
      </p:pic>
      <p:pic>
        <p:nvPicPr>
          <p:cNvPr id="2" name="Picture 1"/>
          <p:cNvPicPr>
            <a:picLocks noChangeAspect="1"/>
          </p:cNvPicPr>
          <p:nvPr userDrawn="1"/>
        </p:nvPicPr>
        <p:blipFill>
          <a:blip r:embed="rId5">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8" name="Picture 7"/>
          <p:cNvPicPr>
            <a:picLocks noChangeAspect="1"/>
          </p:cNvPicPr>
          <p:nvPr userDrawn="1"/>
        </p:nvPicPr>
        <p:blipFill>
          <a:blip r:embed="rId6">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11" name="Picture 10"/>
          <p:cNvPicPr>
            <a:picLocks noChangeAspect="1"/>
          </p:cNvPicPr>
          <p:nvPr userDrawn="1"/>
        </p:nvPicPr>
        <p:blipFill>
          <a:blip r:embed="rId7">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12" name="Picture 8"/>
          <p:cNvPicPr>
            <a:picLocks noChangeAspect="1" noChangeArrowheads="1"/>
          </p:cNvPicPr>
          <p:nvPr userDrawn="1"/>
        </p:nvPicPr>
        <p:blipFill>
          <a:blip r:embed="rId8">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57260" y="6013397"/>
            <a:ext cx="158804" cy="158804"/>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645513"/>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4025402"/>
            <a:ext cx="9949325" cy="916020"/>
          </a:xfrm>
        </p:spPr>
        <p:txBody>
          <a:bodyPr>
            <a:spAutoFit/>
          </a:bodyPr>
          <a:lstStyle/>
          <a:p>
            <a:r>
              <a:rPr lang="en-GB"/>
              <a:t>Click to edit Master title style</a:t>
            </a:r>
            <a:endParaRPr lang="en-US"/>
          </a:p>
        </p:txBody>
      </p:sp>
      <p:sp>
        <p:nvSpPr>
          <p:cNvPr id="3" name="Content Placeholder 2"/>
          <p:cNvSpPr>
            <a:spLocks noGrp="1"/>
          </p:cNvSpPr>
          <p:nvPr>
            <p:ph idx="1"/>
          </p:nvPr>
        </p:nvSpPr>
        <p:spPr>
          <a:xfrm>
            <a:off x="0" y="5123859"/>
            <a:ext cx="8909844" cy="1709904"/>
          </a:xfrm>
          <a:solidFill>
            <a:schemeClr val="bg1"/>
          </a:solidFill>
        </p:spPr>
        <p:txBody>
          <a:bodyPr/>
          <a:lstStyle>
            <a:lvl3pPr>
              <a:defRPr>
                <a:latin typeface="+mn-lt"/>
              </a:defRPr>
            </a:lvl3pPr>
          </a:lstStyle>
          <a:p>
            <a:pPr lvl="0"/>
            <a:r>
              <a:rPr lang="en-GB"/>
              <a:t>Click to edit Master text styles</a:t>
            </a:r>
          </a:p>
          <a:p>
            <a:pPr lvl="1"/>
            <a:r>
              <a:rPr lang="en-GB"/>
              <a:t>Second level</a:t>
            </a:r>
          </a:p>
          <a:p>
            <a:pPr lvl="2"/>
            <a:r>
              <a:rPr lang="en-GB"/>
              <a:t>Third level</a:t>
            </a:r>
          </a:p>
        </p:txBody>
      </p:sp>
    </p:spTree>
    <p:extLst>
      <p:ext uri="{BB962C8B-B14F-4D97-AF65-F5344CB8AC3E}">
        <p14:creationId xmlns:p14="http://schemas.microsoft.com/office/powerpoint/2010/main" val="990655261"/>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612069"/>
            <a:ext cx="10097823" cy="916020"/>
          </a:xfrm>
          <a:ln>
            <a:noFill/>
          </a:ln>
        </p:spPr>
        <p:txBody>
          <a:bodyPr>
            <a:spAutoFit/>
          </a:bodyPr>
          <a:lstStyle/>
          <a:p>
            <a:r>
              <a:rPr lang="en-GB"/>
              <a:t>Click to edit Master title style</a:t>
            </a:r>
            <a:endParaRPr lang="en-US"/>
          </a:p>
        </p:txBody>
      </p:sp>
    </p:spTree>
    <p:extLst>
      <p:ext uri="{BB962C8B-B14F-4D97-AF65-F5344CB8AC3E}">
        <p14:creationId xmlns:p14="http://schemas.microsoft.com/office/powerpoint/2010/main" val="2157195647"/>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2" name="Title 1"/>
          <p:cNvSpPr>
            <a:spLocks noGrp="1"/>
          </p:cNvSpPr>
          <p:nvPr>
            <p:ph type="ctrTitle"/>
          </p:nvPr>
        </p:nvSpPr>
        <p:spPr>
          <a:xfrm>
            <a:off x="470243" y="4028355"/>
            <a:ext cx="10221570" cy="916020"/>
          </a:xfrm>
          <a:ln>
            <a:noFill/>
          </a:ln>
        </p:spPr>
        <p:txBody>
          <a:bodyPr rIns="432000">
            <a:spAutoFit/>
          </a:bodyPr>
          <a:lstStyle>
            <a:lvl1pPr algn="r">
              <a:defRPr/>
            </a:lvl1pPr>
          </a:lstStyle>
          <a:p>
            <a:r>
              <a:rPr lang="en-GB"/>
              <a:t>Click to edit Master title style</a:t>
            </a:r>
            <a:endParaRPr lang="en-US"/>
          </a:p>
        </p:txBody>
      </p:sp>
    </p:spTree>
    <p:extLst>
      <p:ext uri="{BB962C8B-B14F-4D97-AF65-F5344CB8AC3E}">
        <p14:creationId xmlns:p14="http://schemas.microsoft.com/office/powerpoint/2010/main" val="3949973207"/>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2" name="Title 1"/>
          <p:cNvSpPr>
            <a:spLocks noGrp="1"/>
          </p:cNvSpPr>
          <p:nvPr>
            <p:ph type="ctrTitle"/>
          </p:nvPr>
        </p:nvSpPr>
        <p:spPr>
          <a:xfrm>
            <a:off x="470243" y="4028355"/>
            <a:ext cx="10221570" cy="916020"/>
          </a:xfrm>
          <a:ln>
            <a:noFill/>
          </a:ln>
        </p:spPr>
        <p:txBody>
          <a:bodyPr rIns="432000">
            <a:spAutoFit/>
          </a:bodyPr>
          <a:lstStyle>
            <a:lvl1pPr algn="r">
              <a:defRPr/>
            </a:lvl1pPr>
          </a:lstStyle>
          <a:p>
            <a:r>
              <a:rPr lang="en-GB"/>
              <a:t>Click to edit Master title style</a:t>
            </a:r>
            <a:endParaRPr lang="en-US"/>
          </a:p>
        </p:txBody>
      </p:sp>
      <p:sp>
        <p:nvSpPr>
          <p:cNvPr id="3" name="Subtitle 2"/>
          <p:cNvSpPr>
            <a:spLocks noGrp="1"/>
          </p:cNvSpPr>
          <p:nvPr>
            <p:ph type="subTitle" idx="1"/>
          </p:nvPr>
        </p:nvSpPr>
        <p:spPr>
          <a:xfrm>
            <a:off x="3318917" y="5132178"/>
            <a:ext cx="7372896" cy="610680"/>
          </a:xfrm>
          <a:solidFill>
            <a:srgbClr val="FFFFFF"/>
          </a:solidFill>
        </p:spPr>
        <p:txBody>
          <a:bodyPr rIns="432000"/>
          <a:lstStyle>
            <a:lvl1pPr marL="476194" indent="0" algn="r">
              <a:buNone/>
              <a:defRPr sz="3307" b="0" i="0">
                <a:solidFill>
                  <a:schemeClr val="tx1"/>
                </a:solidFill>
              </a:defRPr>
            </a:lvl1pPr>
            <a:lvl2pPr marL="503972" indent="0" algn="ctr">
              <a:buNone/>
              <a:defRPr>
                <a:solidFill>
                  <a:schemeClr val="tx1">
                    <a:tint val="75000"/>
                  </a:schemeClr>
                </a:solidFill>
              </a:defRPr>
            </a:lvl2pPr>
            <a:lvl3pPr marL="1007943" indent="0" algn="ctr">
              <a:buNone/>
              <a:defRPr>
                <a:solidFill>
                  <a:schemeClr val="tx1">
                    <a:tint val="75000"/>
                  </a:schemeClr>
                </a:solidFill>
              </a:defRPr>
            </a:lvl3pPr>
            <a:lvl4pPr marL="1511915" indent="0" algn="ctr">
              <a:buNone/>
              <a:defRPr>
                <a:solidFill>
                  <a:schemeClr val="tx1">
                    <a:tint val="75000"/>
                  </a:schemeClr>
                </a:solidFill>
              </a:defRPr>
            </a:lvl4pPr>
            <a:lvl5pPr marL="2015886" indent="0" algn="ctr">
              <a:buNone/>
              <a:defRPr>
                <a:solidFill>
                  <a:schemeClr val="tx1">
                    <a:tint val="75000"/>
                  </a:schemeClr>
                </a:solidFill>
              </a:defRPr>
            </a:lvl5pPr>
            <a:lvl6pPr marL="2519858" indent="0" algn="ctr">
              <a:buNone/>
              <a:defRPr>
                <a:solidFill>
                  <a:schemeClr val="tx1">
                    <a:tint val="75000"/>
                  </a:schemeClr>
                </a:solidFill>
              </a:defRPr>
            </a:lvl6pPr>
            <a:lvl7pPr marL="3023829" indent="0" algn="ctr">
              <a:buNone/>
              <a:defRPr>
                <a:solidFill>
                  <a:schemeClr val="tx1">
                    <a:tint val="75000"/>
                  </a:schemeClr>
                </a:solidFill>
              </a:defRPr>
            </a:lvl7pPr>
            <a:lvl8pPr marL="3527801" indent="0" algn="ctr">
              <a:buNone/>
              <a:defRPr>
                <a:solidFill>
                  <a:schemeClr val="tx1">
                    <a:tint val="75000"/>
                  </a:schemeClr>
                </a:solidFill>
              </a:defRPr>
            </a:lvl8pPr>
            <a:lvl9pPr marL="4031772"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994035400"/>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cSld name="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
          </p:nvPr>
        </p:nvSpPr>
        <p:spPr>
          <a:xfrm>
            <a:off x="712787" y="1752203"/>
            <a:ext cx="4544021" cy="3023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10"/>
          <p:cNvSpPr>
            <a:spLocks noGrp="1"/>
          </p:cNvSpPr>
          <p:nvPr>
            <p:ph sz="quarter" idx="2"/>
          </p:nvPr>
        </p:nvSpPr>
        <p:spPr>
          <a:xfrm>
            <a:off x="5665001" y="1752203"/>
            <a:ext cx="4544021" cy="3023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13">
            <a:extLst>
              <a:ext uri="{FF2B5EF4-FFF2-40B4-BE49-F238E27FC236}">
                <a16:creationId xmlns:a16="http://schemas.microsoft.com/office/drawing/2014/main" id="{A9679576-C757-4F40-BC1B-6C68000BE615}"/>
              </a:ext>
            </a:extLst>
          </p:cNvPr>
          <p:cNvSpPr>
            <a:spLocks noGrp="1"/>
          </p:cNvSpPr>
          <p:nvPr>
            <p:ph type="dt" sz="half" idx="10"/>
          </p:nvPr>
        </p:nvSpPr>
        <p:spPr>
          <a:xfrm>
            <a:off x="7127876" y="6887704"/>
            <a:ext cx="3118445" cy="402483"/>
          </a:xfrm>
          <a:prstGeom prst="rect">
            <a:avLst/>
          </a:prstGeom>
        </p:spPr>
        <p:txBody>
          <a:bodyPr vert="horz" wrap="square" lIns="91440" tIns="45720" rIns="91440" bIns="45720" numCol="1" anchor="t" anchorCtr="0" compatLnSpc="1">
            <a:prstTxWarp prst="textNoShape">
              <a:avLst/>
            </a:prstTxWarp>
          </a:bodyPr>
          <a:lstStyle>
            <a:lvl1pPr>
              <a:defRPr>
                <a:cs typeface="Arial" panose="020B0604020202020204" pitchFamily="34" charset="0"/>
              </a:defRPr>
            </a:lvl1pPr>
          </a:lstStyle>
          <a:p>
            <a:fld id="{5B5485C0-B498-496E-B9D9-D1E4256AD6CB}" type="datetime1">
              <a:rPr lang="en-US" altLang="en-US"/>
              <a:t>11/23/2020</a:t>
            </a:fld>
            <a:endParaRPr lang="en-US" altLang="en-US"/>
          </a:p>
        </p:txBody>
      </p:sp>
      <p:sp>
        <p:nvSpPr>
          <p:cNvPr id="6" name="Footer Placeholder 2">
            <a:extLst>
              <a:ext uri="{FF2B5EF4-FFF2-40B4-BE49-F238E27FC236}">
                <a16:creationId xmlns:a16="http://schemas.microsoft.com/office/drawing/2014/main" id="{AB339C01-34FE-4018-88E8-E05466F7A18B}"/>
              </a:ext>
            </a:extLst>
          </p:cNvPr>
          <p:cNvSpPr>
            <a:spLocks noGrp="1"/>
          </p:cNvSpPr>
          <p:nvPr>
            <p:ph type="ftr" sz="quarter" idx="11"/>
          </p:nvPr>
        </p:nvSpPr>
        <p:spPr>
          <a:xfrm>
            <a:off x="712788" y="6887704"/>
            <a:ext cx="6338983" cy="402483"/>
          </a:xfrm>
          <a:prstGeom prst="rect">
            <a:avLst/>
          </a:prstGeom>
        </p:spPr>
        <p:txBody>
          <a:bodyPr/>
          <a:lstStyle>
            <a:lvl1pPr>
              <a:defRPr>
                <a:latin typeface="Arial"/>
                <a:ea typeface="ＭＳ Ｐゴシック" charset="0"/>
                <a:cs typeface="Arial"/>
              </a:defRPr>
            </a:lvl1pPr>
          </a:lstStyle>
          <a:p>
            <a:pPr>
              <a:defRPr/>
            </a:pPr>
            <a:endParaRPr lang="es-ES"/>
          </a:p>
        </p:txBody>
      </p:sp>
      <p:sp>
        <p:nvSpPr>
          <p:cNvPr id="7" name="Slide Number Placeholder 22">
            <a:extLst>
              <a:ext uri="{FF2B5EF4-FFF2-40B4-BE49-F238E27FC236}">
                <a16:creationId xmlns:a16="http://schemas.microsoft.com/office/drawing/2014/main" id="{9312A2C5-4F18-4E38-ADD3-08D1848E6FA2}"/>
              </a:ext>
            </a:extLst>
          </p:cNvPr>
          <p:cNvSpPr>
            <a:spLocks noGrp="1"/>
          </p:cNvSpPr>
          <p:nvPr>
            <p:ph type="sldNum" sz="quarter" idx="12"/>
          </p:nvPr>
        </p:nvSpPr>
        <p:spPr>
          <a:xfrm>
            <a:off x="0" y="1401691"/>
            <a:ext cx="623689" cy="269488"/>
          </a:xfrm>
          <a:prstGeom prst="rect">
            <a:avLst/>
          </a:prstGeom>
        </p:spPr>
        <p:txBody>
          <a:bodyPr vert="horz" wrap="square" lIns="91440" tIns="45720" rIns="91440" bIns="45720" numCol="1" anchor="t" anchorCtr="0" compatLnSpc="1">
            <a:prstTxWarp prst="textNoShape">
              <a:avLst/>
            </a:prstTxWarp>
          </a:bodyPr>
          <a:lstStyle>
            <a:lvl1pPr>
              <a:defRPr>
                <a:cs typeface="Arial" panose="020B0604020202020204" pitchFamily="34" charset="0"/>
              </a:defRPr>
            </a:lvl1pPr>
          </a:lstStyle>
          <a:p>
            <a:fld id="{87DD2B29-1285-4D5B-AE12-C5DBDE01450E}" type="slidenum">
              <a:rPr lang="en-US" altLang="en-US"/>
              <a:t>‹#›</a:t>
            </a:fld>
            <a:endParaRPr lang="en-US" altLang="en-US"/>
          </a:p>
        </p:txBody>
      </p:sp>
    </p:spTree>
    <p:extLst>
      <p:ext uri="{BB962C8B-B14F-4D97-AF65-F5344CB8AC3E}">
        <p14:creationId xmlns:p14="http://schemas.microsoft.com/office/powerpoint/2010/main" val="3596536360"/>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3689" y="300987"/>
            <a:ext cx="9533533" cy="958959"/>
          </a:xfrm>
        </p:spPr>
        <p:txBody>
          <a:bodyPr/>
          <a:lstStyle>
            <a:lvl1pPr>
              <a:defRPr/>
            </a:lvl1pPr>
          </a:lstStyle>
          <a:p>
            <a:r>
              <a:rPr lang="en-US"/>
              <a:t>Click to edit Master title style</a:t>
            </a:r>
          </a:p>
        </p:txBody>
      </p:sp>
      <p:sp>
        <p:nvSpPr>
          <p:cNvPr id="11" name="Content Placeholder 10"/>
          <p:cNvSpPr>
            <a:spLocks noGrp="1"/>
          </p:cNvSpPr>
          <p:nvPr>
            <p:ph sz="quarter" idx="2"/>
          </p:nvPr>
        </p:nvSpPr>
        <p:spPr>
          <a:xfrm>
            <a:off x="712787" y="2687885"/>
            <a:ext cx="4544021" cy="3023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4"/>
          </p:nvPr>
        </p:nvSpPr>
        <p:spPr>
          <a:xfrm>
            <a:off x="5613202" y="2687885"/>
            <a:ext cx="4544021" cy="3023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5"/>
          <p:cNvSpPr>
            <a:spLocks noGrp="1"/>
          </p:cNvSpPr>
          <p:nvPr>
            <p:ph type="body" sz="quarter" idx="1"/>
          </p:nvPr>
        </p:nvSpPr>
        <p:spPr>
          <a:xfrm>
            <a:off x="712787" y="2068873"/>
            <a:ext cx="4544021" cy="431657"/>
          </a:xfrm>
          <a:solidFill>
            <a:schemeClr val="accent2"/>
          </a:solidFill>
        </p:spPr>
        <p:txBody>
          <a:bodyPr rtlCol="0" anchor="ctr"/>
          <a:lstStyle>
            <a:lvl1pPr marL="0" indent="0">
              <a:buFontTx/>
              <a:buNone/>
              <a:defRPr sz="2205" b="1">
                <a:solidFill>
                  <a:srgbClr val="FFFFFF"/>
                </a:solidFill>
              </a:defRPr>
            </a:lvl1pPr>
          </a:lstStyle>
          <a:p>
            <a:pPr lvl="0"/>
            <a:r>
              <a:rPr lang="en-US"/>
              <a:t>Click to edit Master text styles</a:t>
            </a:r>
          </a:p>
        </p:txBody>
      </p:sp>
      <p:sp>
        <p:nvSpPr>
          <p:cNvPr id="15" name="Text Placeholder 14"/>
          <p:cNvSpPr>
            <a:spLocks noGrp="1"/>
          </p:cNvSpPr>
          <p:nvPr>
            <p:ph type="body" sz="quarter" idx="3"/>
          </p:nvPr>
        </p:nvSpPr>
        <p:spPr>
          <a:xfrm>
            <a:off x="5613202" y="2068873"/>
            <a:ext cx="4544021" cy="431657"/>
          </a:xfrm>
          <a:solidFill>
            <a:schemeClr val="accent4"/>
          </a:solidFill>
        </p:spPr>
        <p:txBody>
          <a:bodyPr rtlCol="0" anchor="ctr"/>
          <a:lstStyle>
            <a:lvl1pPr marL="0" indent="0">
              <a:buFontTx/>
              <a:buNone/>
              <a:defRPr sz="2205" b="1">
                <a:solidFill>
                  <a:srgbClr val="FFFFFF"/>
                </a:solidFill>
              </a:defRPr>
            </a:lvl1pPr>
          </a:lstStyle>
          <a:p>
            <a:pPr lvl="0"/>
            <a:r>
              <a:rPr lang="en-US"/>
              <a:t>Click to edit Master text styles</a:t>
            </a:r>
          </a:p>
        </p:txBody>
      </p:sp>
      <p:sp>
        <p:nvSpPr>
          <p:cNvPr id="7" name="Date Placeholder 13">
            <a:extLst>
              <a:ext uri="{FF2B5EF4-FFF2-40B4-BE49-F238E27FC236}">
                <a16:creationId xmlns:a16="http://schemas.microsoft.com/office/drawing/2014/main" id="{9EA5DC74-EFAE-4CDA-934F-4C5D6ABC793F}"/>
              </a:ext>
            </a:extLst>
          </p:cNvPr>
          <p:cNvSpPr>
            <a:spLocks noGrp="1"/>
          </p:cNvSpPr>
          <p:nvPr>
            <p:ph type="dt" sz="half" idx="10"/>
          </p:nvPr>
        </p:nvSpPr>
        <p:spPr>
          <a:xfrm>
            <a:off x="7127876" y="6887704"/>
            <a:ext cx="3118445" cy="402483"/>
          </a:xfrm>
          <a:prstGeom prst="rect">
            <a:avLst/>
          </a:prstGeom>
        </p:spPr>
        <p:txBody>
          <a:bodyPr vert="horz" wrap="square" lIns="91440" tIns="45720" rIns="91440" bIns="45720" numCol="1" anchor="t" anchorCtr="0" compatLnSpc="1">
            <a:prstTxWarp prst="textNoShape">
              <a:avLst/>
            </a:prstTxWarp>
          </a:bodyPr>
          <a:lstStyle>
            <a:lvl1pPr>
              <a:defRPr>
                <a:cs typeface="Arial" panose="020B0604020202020204" pitchFamily="34" charset="0"/>
              </a:defRPr>
            </a:lvl1pPr>
          </a:lstStyle>
          <a:p>
            <a:fld id="{EDA5671F-5A4C-4BE2-98C8-1C66B3DB1746}" type="datetime1">
              <a:rPr lang="en-US" altLang="en-US"/>
              <a:t>11/23/2020</a:t>
            </a:fld>
            <a:endParaRPr lang="en-US" altLang="en-US"/>
          </a:p>
        </p:txBody>
      </p:sp>
      <p:sp>
        <p:nvSpPr>
          <p:cNvPr id="8" name="Footer Placeholder 2">
            <a:extLst>
              <a:ext uri="{FF2B5EF4-FFF2-40B4-BE49-F238E27FC236}">
                <a16:creationId xmlns:a16="http://schemas.microsoft.com/office/drawing/2014/main" id="{794F1DEA-4D7D-4CBD-9683-9356C260D9A7}"/>
              </a:ext>
            </a:extLst>
          </p:cNvPr>
          <p:cNvSpPr>
            <a:spLocks noGrp="1"/>
          </p:cNvSpPr>
          <p:nvPr>
            <p:ph type="ftr" sz="quarter" idx="11"/>
          </p:nvPr>
        </p:nvSpPr>
        <p:spPr>
          <a:xfrm>
            <a:off x="712788" y="6887704"/>
            <a:ext cx="6338983" cy="402483"/>
          </a:xfrm>
          <a:prstGeom prst="rect">
            <a:avLst/>
          </a:prstGeom>
        </p:spPr>
        <p:txBody>
          <a:bodyPr/>
          <a:lstStyle>
            <a:lvl1pPr>
              <a:defRPr>
                <a:latin typeface="Arial"/>
                <a:ea typeface="ＭＳ Ｐゴシック" charset="0"/>
                <a:cs typeface="Arial"/>
              </a:defRPr>
            </a:lvl1pPr>
          </a:lstStyle>
          <a:p>
            <a:pPr>
              <a:defRPr/>
            </a:pPr>
            <a:endParaRPr lang="es-ES"/>
          </a:p>
        </p:txBody>
      </p:sp>
      <p:sp>
        <p:nvSpPr>
          <p:cNvPr id="9" name="Slide Number Placeholder 22">
            <a:extLst>
              <a:ext uri="{FF2B5EF4-FFF2-40B4-BE49-F238E27FC236}">
                <a16:creationId xmlns:a16="http://schemas.microsoft.com/office/drawing/2014/main" id="{F0CF4FBF-7A27-42DB-BF29-06CDFFADF084}"/>
              </a:ext>
            </a:extLst>
          </p:cNvPr>
          <p:cNvSpPr>
            <a:spLocks noGrp="1"/>
          </p:cNvSpPr>
          <p:nvPr>
            <p:ph type="sldNum" sz="quarter" idx="12"/>
          </p:nvPr>
        </p:nvSpPr>
        <p:spPr>
          <a:xfrm>
            <a:off x="0" y="1401691"/>
            <a:ext cx="623689" cy="269488"/>
          </a:xfrm>
          <a:prstGeom prst="rect">
            <a:avLst/>
          </a:prstGeom>
        </p:spPr>
        <p:txBody>
          <a:bodyPr vert="horz" wrap="square" lIns="91440" tIns="45720" rIns="91440" bIns="45720" numCol="1" anchor="t" anchorCtr="0" compatLnSpc="1">
            <a:prstTxWarp prst="textNoShape">
              <a:avLst/>
            </a:prstTxWarp>
          </a:bodyPr>
          <a:lstStyle>
            <a:lvl1pPr>
              <a:defRPr>
                <a:cs typeface="Arial" panose="020B0604020202020204" pitchFamily="34" charset="0"/>
              </a:defRPr>
            </a:lvl1pPr>
          </a:lstStyle>
          <a:p>
            <a:fld id="{CEBC998E-D851-41A3-A245-F51925017C4C}" type="slidenum">
              <a:rPr lang="en-US" altLang="en-US"/>
              <a:t>‹#›</a:t>
            </a:fld>
            <a:endParaRPr lang="en-US" altLang="en-US"/>
          </a:p>
        </p:txBody>
      </p:sp>
    </p:spTree>
    <p:extLst>
      <p:ext uri="{BB962C8B-B14F-4D97-AF65-F5344CB8AC3E}">
        <p14:creationId xmlns:p14="http://schemas.microsoft.com/office/powerpoint/2010/main" val="618810465"/>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cSld name="Section Header">
    <p:bg>
      <p:bgPr>
        <a:blipFill dpi="0" rotWithShape="0">
          <a:blip r:embed="rId2">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03772" y="3023870"/>
            <a:ext cx="8328849" cy="567207"/>
          </a:xfrm>
        </p:spPr>
        <p:txBody>
          <a:bodyPr/>
          <a:lstStyle>
            <a:lvl1pPr marL="0" indent="0">
              <a:buNone/>
              <a:defRPr sz="3086">
                <a:solidFill>
                  <a:schemeClr val="tx2"/>
                </a:solidFill>
              </a:defRPr>
            </a:lvl1pPr>
            <a:lvl2pPr>
              <a:buNone/>
              <a:defRPr sz="1984">
                <a:solidFill>
                  <a:schemeClr val="tx1">
                    <a:tint val="75000"/>
                  </a:schemeClr>
                </a:solidFill>
              </a:defRPr>
            </a:lvl2pPr>
            <a:lvl3pPr>
              <a:buNone/>
              <a:defRPr sz="1764">
                <a:solidFill>
                  <a:schemeClr val="tx1">
                    <a:tint val="75000"/>
                  </a:schemeClr>
                </a:solidFill>
              </a:defRPr>
            </a:lvl3pPr>
            <a:lvl4pPr>
              <a:buNone/>
              <a:defRPr sz="1543">
                <a:solidFill>
                  <a:schemeClr val="tx1">
                    <a:tint val="75000"/>
                  </a:schemeClr>
                </a:solidFill>
              </a:defRPr>
            </a:lvl4pPr>
            <a:lvl5pPr>
              <a:buNone/>
              <a:defRPr sz="1543">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603772" y="1763924"/>
            <a:ext cx="8909844" cy="1091953"/>
          </a:xfrm>
        </p:spPr>
        <p:txBody>
          <a:bodyPr/>
          <a:lstStyle>
            <a:lvl1pPr algn="l">
              <a:buNone/>
              <a:defRPr sz="4850" b="0" cap="none">
                <a:solidFill>
                  <a:srgbClr val="FFFFFF"/>
                </a:solidFill>
              </a:defRPr>
            </a:lvl1pPr>
          </a:lstStyle>
          <a:p>
            <a:r>
              <a:rPr lang="en-US"/>
              <a:t>Click to edit Master title style</a:t>
            </a:r>
          </a:p>
        </p:txBody>
      </p:sp>
      <p:sp>
        <p:nvSpPr>
          <p:cNvPr id="4" name="Date Placeholder 11">
            <a:extLst>
              <a:ext uri="{FF2B5EF4-FFF2-40B4-BE49-F238E27FC236}">
                <a16:creationId xmlns:a16="http://schemas.microsoft.com/office/drawing/2014/main" id="{6FC0BD07-4B8E-4E7B-9507-67DC366C5E98}"/>
              </a:ext>
            </a:extLst>
          </p:cNvPr>
          <p:cNvSpPr>
            <a:spLocks noGrp="1"/>
          </p:cNvSpPr>
          <p:nvPr>
            <p:ph type="dt" sz="half" idx="10"/>
          </p:nvPr>
        </p:nvSpPr>
        <p:spPr>
          <a:xfrm>
            <a:off x="7127876" y="6887704"/>
            <a:ext cx="3118445" cy="402483"/>
          </a:xfrm>
          <a:prstGeom prst="rect">
            <a:avLst/>
          </a:prstGeom>
        </p:spPr>
        <p:txBody>
          <a:bodyPr vert="horz" wrap="square" lIns="91440" tIns="45720" rIns="91440" bIns="45720" numCol="1" anchor="t" anchorCtr="0" compatLnSpc="1">
            <a:prstTxWarp prst="textNoShape">
              <a:avLst/>
            </a:prstTxWarp>
          </a:bodyPr>
          <a:lstStyle>
            <a:lvl1pPr>
              <a:defRPr>
                <a:cs typeface="Arial" panose="020B0604020202020204" pitchFamily="34" charset="0"/>
              </a:defRPr>
            </a:lvl1pPr>
          </a:lstStyle>
          <a:p>
            <a:fld id="{89330094-D0C2-46A6-83C2-B3D614290724}" type="datetime1">
              <a:rPr lang="en-US" altLang="en-US"/>
              <a:t>11/23/2020</a:t>
            </a:fld>
            <a:endParaRPr lang="en-US" altLang="en-US"/>
          </a:p>
        </p:txBody>
      </p:sp>
      <p:sp>
        <p:nvSpPr>
          <p:cNvPr id="5" name="Slide Number Placeholder 12">
            <a:extLst>
              <a:ext uri="{FF2B5EF4-FFF2-40B4-BE49-F238E27FC236}">
                <a16:creationId xmlns:a16="http://schemas.microsoft.com/office/drawing/2014/main" id="{B5EB944C-6662-48AB-81F5-188262D24996}"/>
              </a:ext>
            </a:extLst>
          </p:cNvPr>
          <p:cNvSpPr>
            <a:spLocks noGrp="1"/>
          </p:cNvSpPr>
          <p:nvPr>
            <p:ph type="sldNum" sz="quarter" idx="11"/>
          </p:nvPr>
        </p:nvSpPr>
        <p:spPr>
          <a:xfrm>
            <a:off x="0" y="1931917"/>
            <a:ext cx="1514674" cy="773467"/>
          </a:xfrm>
          <a:prstGeom prst="rect">
            <a:avLst/>
          </a:prstGeom>
        </p:spPr>
        <p:txBody>
          <a:bodyPr vert="horz" wrap="square" lIns="91440" tIns="45720" rIns="91440" bIns="45720" numCol="1" anchor="t" anchorCtr="0" compatLnSpc="1">
            <a:prstTxWarp prst="textNoShape">
              <a:avLst/>
            </a:prstTxWarp>
            <a:noAutofit/>
          </a:bodyPr>
          <a:lstStyle>
            <a:lvl1pPr>
              <a:defRPr sz="2646">
                <a:cs typeface="Arial" panose="020B0604020202020204" pitchFamily="34" charset="0"/>
              </a:defRPr>
            </a:lvl1pPr>
          </a:lstStyle>
          <a:p>
            <a:fld id="{C3D3F9A1-C86A-4E7D-9644-4EF9FDDE2C91}" type="slidenum">
              <a:rPr lang="en-US" altLang="en-US"/>
              <a:t>‹#›</a:t>
            </a:fld>
            <a:endParaRPr lang="en-US" altLang="en-US"/>
          </a:p>
        </p:txBody>
      </p:sp>
      <p:sp>
        <p:nvSpPr>
          <p:cNvPr id="6" name="Footer Placeholder 13">
            <a:extLst>
              <a:ext uri="{FF2B5EF4-FFF2-40B4-BE49-F238E27FC236}">
                <a16:creationId xmlns:a16="http://schemas.microsoft.com/office/drawing/2014/main" id="{EC419435-CDBD-4DE7-B3E4-1500C0C2F7CA}"/>
              </a:ext>
            </a:extLst>
          </p:cNvPr>
          <p:cNvSpPr>
            <a:spLocks noGrp="1"/>
          </p:cNvSpPr>
          <p:nvPr>
            <p:ph type="ftr" sz="quarter" idx="12"/>
          </p:nvPr>
        </p:nvSpPr>
        <p:spPr>
          <a:xfrm>
            <a:off x="712788" y="6887704"/>
            <a:ext cx="6338983" cy="402483"/>
          </a:xfrm>
          <a:prstGeom prst="rect">
            <a:avLst/>
          </a:prstGeom>
        </p:spPr>
        <p:txBody>
          <a:bodyPr/>
          <a:lstStyle>
            <a:lvl1pPr>
              <a:defRPr>
                <a:latin typeface="Arial"/>
                <a:ea typeface="ＭＳ Ｐゴシック" charset="0"/>
                <a:cs typeface="Arial"/>
              </a:defRPr>
            </a:lvl1pPr>
          </a:lstStyle>
          <a:p>
            <a:pPr>
              <a:defRPr/>
            </a:pPr>
            <a:endParaRPr lang="es-ES"/>
          </a:p>
        </p:txBody>
      </p:sp>
    </p:spTree>
    <p:extLst>
      <p:ext uri="{BB962C8B-B14F-4D97-AF65-F5344CB8AC3E}">
        <p14:creationId xmlns:p14="http://schemas.microsoft.com/office/powerpoint/2010/main" val="1966919240"/>
      </p:ext>
    </p:extLst>
  </p:cSld>
  <p:clrMapOvr>
    <a:overrideClrMapping bg1="lt1" tx1="dk1" bg2="lt2" tx2="dk2" accent1="accent1" accent2="accent2" accent3="accent3" accent4="accent4" accent5="accent5" accent6="accent6" hlink="hlink" folHlink="folHlink"/>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291235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CCM - Title - Report - Photo">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5207"/>
                    </a14:imgEffect>
                    <a14:imgEffect>
                      <a14:saturation sat="0"/>
                    </a14:imgEffect>
                    <a14:imgEffect>
                      <a14:brightnessContrast bright="-65000" contrast="-61000"/>
                    </a14:imgEffect>
                  </a14:imgLayer>
                </a14:imgProps>
              </a:ext>
              <a:ext uri="{28A0092B-C50C-407E-A947-70E740481C1C}">
                <a14:useLocalDpi xmlns:a14="http://schemas.microsoft.com/office/drawing/2010/main"/>
              </a:ext>
            </a:extLst>
          </a:blip>
          <a:stretch>
            <a:fillRect/>
          </a:stretch>
        </p:blipFill>
        <p:spPr>
          <a:xfrm>
            <a:off x="-14735" y="-1"/>
            <a:ext cx="8168953" cy="7559675"/>
          </a:xfrm>
          <a:prstGeom prst="rect">
            <a:avLst/>
          </a:prstGeom>
        </p:spPr>
      </p:pic>
      <p:sp>
        <p:nvSpPr>
          <p:cNvPr id="5" name="Title 1"/>
          <p:cNvSpPr>
            <a:spLocks noGrp="1"/>
          </p:cNvSpPr>
          <p:nvPr>
            <p:ph type="ctrTitle"/>
          </p:nvPr>
        </p:nvSpPr>
        <p:spPr>
          <a:xfrm>
            <a:off x="496738" y="3428812"/>
            <a:ext cx="6505352" cy="2008855"/>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5511343"/>
            <a:ext cx="650535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4715941"/>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15"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REPORT DATE | v 1.0</a:t>
            </a:r>
          </a:p>
        </p:txBody>
      </p:sp>
      <p:sp>
        <p:nvSpPr>
          <p:cNvPr id="22" name="TextBox 21"/>
          <p:cNvSpPr txBox="1"/>
          <p:nvPr userDrawn="1"/>
        </p:nvSpPr>
        <p:spPr>
          <a:xfrm>
            <a:off x="8649378" y="4979841"/>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www.globalcccmcluster.org</a:t>
            </a:r>
          </a:p>
        </p:txBody>
      </p:sp>
      <p:sp>
        <p:nvSpPr>
          <p:cNvPr id="23" name="TextBox 22"/>
          <p:cNvSpPr txBox="1"/>
          <p:nvPr userDrawn="1"/>
        </p:nvSpPr>
        <p:spPr>
          <a:xfrm>
            <a:off x="8649378" y="5309553"/>
            <a:ext cx="1984055" cy="228829"/>
          </a:xfrm>
          <a:prstGeom prst="rect">
            <a:avLst/>
          </a:prstGeom>
          <a:noFill/>
        </p:spPr>
        <p:txBody>
          <a:bodyPr wrap="square" rtlCol="0" anchor="ctr">
            <a:spAutoFit/>
          </a:bodyPr>
          <a:lstStyle/>
          <a:p>
            <a:r>
              <a:rPr lang="pt-BR" sz="900" b="0" i="0" strike="noStrike" cap="none" spc="0" baseline="0">
                <a:solidFill>
                  <a:srgbClr val="2A87C8"/>
                </a:solidFill>
                <a:effectLst/>
                <a:latin typeface="Trebuchet MS" panose="020B0603020202020204"/>
                <a:ea typeface="Trebuchet MS"/>
                <a:cs typeface="Trebuchet MS"/>
              </a:rPr>
              <a:t>gobalsupport@cccmcluster.org</a:t>
            </a:r>
          </a:p>
        </p:txBody>
      </p:sp>
      <p:sp>
        <p:nvSpPr>
          <p:cNvPr id="25" name="TextBox 24"/>
          <p:cNvSpPr txBox="1"/>
          <p:nvPr userDrawn="1"/>
        </p:nvSpPr>
        <p:spPr>
          <a:xfrm>
            <a:off x="8649378" y="5639265"/>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@CCCMCluster</a:t>
            </a:r>
            <a:endParaRPr lang="en-GB" sz="900" noProof="0">
              <a:solidFill>
                <a:schemeClr val="accent1"/>
              </a:solidFill>
              <a:latin typeface="+mn-lt"/>
            </a:endParaRPr>
          </a:p>
        </p:txBody>
      </p:sp>
      <p:sp>
        <p:nvSpPr>
          <p:cNvPr id="29" name="TextBox 28"/>
          <p:cNvSpPr txBox="1"/>
          <p:nvPr userDrawn="1"/>
        </p:nvSpPr>
        <p:spPr>
          <a:xfrm>
            <a:off x="8649378" y="5968976"/>
            <a:ext cx="1984055" cy="228829"/>
          </a:xfrm>
          <a:prstGeom prst="rect">
            <a:avLst/>
          </a:prstGeom>
          <a:noFill/>
        </p:spPr>
        <p:txBody>
          <a:bodyPr wrap="square" rtlCol="0" anchor="ctr">
            <a:spAutoFit/>
          </a:bodyPr>
          <a:lstStyle/>
          <a:p>
            <a:pPr marL="0" marR="0" indent="0" algn="l" defTabSz="1042873" rtl="0" eaLnBrk="1" fontAlgn="auto" latinLnBrk="0" hangingPunct="1">
              <a:lnSpc>
                <a:spcPct val="100000"/>
              </a:lnSpc>
              <a:spcBef>
                <a:spcPct val="0"/>
              </a:spcBef>
              <a:spcAft>
                <a:spcPct val="0"/>
              </a:spcAft>
              <a:buClrTx/>
              <a:buSzTx/>
              <a:buFontTx/>
              <a:buNone/>
              <a:defRPr/>
            </a:pPr>
            <a:r>
              <a:rPr lang="pt-BR" sz="900" b="0" i="0" strike="noStrike" cap="none" spc="0" baseline="0">
                <a:solidFill>
                  <a:srgbClr val="2A87C8"/>
                </a:solidFill>
                <a:effectLst/>
                <a:latin typeface="Trebuchet MS" panose="020B0603020202020204"/>
                <a:ea typeface="Trebuchet MS"/>
                <a:cs typeface="Trebuchet MS"/>
              </a:rPr>
              <a:t>GlobalCCCM</a:t>
            </a:r>
            <a:endParaRPr lang="en-GB" sz="900" noProof="0">
              <a:solidFill>
                <a:schemeClr val="accent1"/>
              </a:solidFill>
              <a:latin typeface="+mn-lt"/>
            </a:endParaRPr>
          </a:p>
        </p:txBody>
      </p:sp>
      <p:pic>
        <p:nvPicPr>
          <p:cNvPr id="30" name="Picture 6" descr="Image result for unhcr logo"/>
          <p:cNvPicPr>
            <a:picLocks noChangeAspect="1"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8500273" y="6665415"/>
            <a:ext cx="628223" cy="62822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mage result for iom logo"/>
          <p:cNvPicPr>
            <a:picLocks noChangeAspect="1" noChangeArrowheads="1"/>
          </p:cNvPicPr>
          <p:nvPr userDrawn="1"/>
        </p:nvPicPr>
        <p:blipFill>
          <a:blip r:embed="rId5">
            <a:extLst>
              <a:ext uri="{28A0092B-C50C-407E-A947-70E740481C1C}">
                <a14:useLocalDpi xmlns:a14="http://schemas.microsoft.com/office/drawing/2010/main"/>
              </a:ext>
            </a:extLst>
          </a:blip>
          <a:stretch>
            <a:fillRect/>
          </a:stretch>
        </p:blipFill>
        <p:spPr bwMode="auto">
          <a:xfrm>
            <a:off x="9594378" y="6664066"/>
            <a:ext cx="589459" cy="635839"/>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userDrawn="1"/>
        </p:nvGrpSpPr>
        <p:grpSpPr>
          <a:xfrm>
            <a:off x="8384341" y="4715941"/>
            <a:ext cx="1958613" cy="1717576"/>
            <a:chOff x="8384341" y="4715941"/>
            <a:chExt cx="1608808" cy="1717576"/>
          </a:xfrm>
        </p:grpSpPr>
        <p:cxnSp>
          <p:nvCxnSpPr>
            <p:cNvPr id="33" name="Straight Connector 32"/>
            <p:cNvCxnSpPr/>
            <p:nvPr userDrawn="1"/>
          </p:nvCxnSpPr>
          <p:spPr>
            <a:xfrm>
              <a:off x="8384341" y="4715941"/>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a:xfrm>
              <a:off x="8384341" y="6433517"/>
              <a:ext cx="16088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35" name="Picture 34"/>
          <p:cNvPicPr>
            <a:picLocks noChangeAspect="1"/>
          </p:cNvPicPr>
          <p:nvPr userDrawn="1"/>
        </p:nvPicPr>
        <p:blipFill>
          <a:blip r:embed="rId6">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8461403" y="5360826"/>
            <a:ext cx="150517" cy="150517"/>
          </a:xfrm>
          <a:prstGeom prst="rect">
            <a:avLst/>
          </a:prstGeom>
        </p:spPr>
      </p:pic>
      <p:pic>
        <p:nvPicPr>
          <p:cNvPr id="36" name="Picture 35"/>
          <p:cNvPicPr>
            <a:picLocks noChangeAspect="1"/>
          </p:cNvPicPr>
          <p:nvPr userDrawn="1"/>
        </p:nvPicPr>
        <p:blipFill>
          <a:blip r:embed="rId7">
            <a:duotone>
              <a:schemeClr val="accent1">
                <a:shade val="45000"/>
                <a:satMod val="135000"/>
              </a:schemeClr>
              <a:prstClr val="white"/>
            </a:duotone>
            <a:lum bright="17000"/>
            <a:extLst>
              <a:ext uri="{28A0092B-C50C-407E-A947-70E740481C1C}">
                <a14:useLocalDpi xmlns:a14="http://schemas.microsoft.com/office/drawing/2010/main"/>
              </a:ext>
            </a:extLst>
          </a:blip>
          <a:stretch>
            <a:fillRect/>
          </a:stretch>
        </p:blipFill>
        <p:spPr>
          <a:xfrm>
            <a:off x="8454984" y="5032197"/>
            <a:ext cx="163355" cy="163355"/>
          </a:xfrm>
          <a:prstGeom prst="rect">
            <a:avLst/>
          </a:prstGeom>
        </p:spPr>
      </p:pic>
      <p:pic>
        <p:nvPicPr>
          <p:cNvPr id="37" name="Picture 36"/>
          <p:cNvPicPr>
            <a:picLocks noChangeAspect="1"/>
          </p:cNvPicPr>
          <p:nvPr userDrawn="1"/>
        </p:nvPicPr>
        <p:blipFill>
          <a:blip r:embed="rId8">
            <a:lum bright="17000"/>
            <a:duotone>
              <a:schemeClr val="accent1">
                <a:shade val="45000"/>
                <a:satMod val="135000"/>
              </a:schemeClr>
              <a:prstClr val="white"/>
            </a:duotone>
            <a:extLst>
              <a:ext uri="{28A0092B-C50C-407E-A947-70E740481C1C}">
                <a14:useLocalDpi xmlns:a14="http://schemas.microsoft.com/office/drawing/2010/main"/>
              </a:ext>
            </a:extLst>
          </a:blip>
          <a:srcRect l="8088" t="6184" r="10946" b="17614"/>
          <a:stretch>
            <a:fillRect/>
          </a:stretch>
        </p:blipFill>
        <p:spPr>
          <a:xfrm>
            <a:off x="8464654" y="5675954"/>
            <a:ext cx="144015" cy="135544"/>
          </a:xfrm>
          <a:prstGeom prst="rect">
            <a:avLst/>
          </a:prstGeom>
        </p:spPr>
      </p:pic>
      <p:pic>
        <p:nvPicPr>
          <p:cNvPr id="38" name="Picture 8" descr="https://cdn3.iconfinder.com/data/icons/picons-social/57/40-google-plus-128.png"/>
          <p:cNvPicPr>
            <a:picLocks noChangeAspect="1" noChangeArrowheads="1"/>
          </p:cNvPicPr>
          <p:nvPr userDrawn="1"/>
        </p:nvPicPr>
        <p:blipFill>
          <a:blip r:embed="rId9">
            <a:lum bright="17000"/>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bwMode="auto">
          <a:xfrm>
            <a:off x="8434816" y="5990953"/>
            <a:ext cx="203691" cy="203691"/>
          </a:xfrm>
          <a:prstGeom prst="rect">
            <a:avLst/>
          </a:prstGeom>
          <a:extLst>
            <a:ext uri="{909E8E84-426E-40DD-AFC4-6F175D3DCCD1}">
              <a14:hiddenFill xmlns:a14="http://schemas.microsoft.com/office/drawing/2010/main">
                <a:solidFill>
                  <a:srgbClr val="FFFFFF"/>
                </a:solidFill>
              </a14:hiddenFill>
            </a:ext>
          </a:extLst>
        </p:spPr>
      </p:pic>
      <p:pic>
        <p:nvPicPr>
          <p:cNvPr id="39" name="Picture 38"/>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8554015" y="427557"/>
            <a:ext cx="1788939" cy="1608966"/>
          </a:xfrm>
          <a:prstGeom prst="rect">
            <a:avLst/>
          </a:prstGeom>
        </p:spPr>
      </p:pic>
    </p:spTree>
    <p:extLst>
      <p:ext uri="{BB962C8B-B14F-4D97-AF65-F5344CB8AC3E}">
        <p14:creationId xmlns:p14="http://schemas.microsoft.com/office/powerpoint/2010/main" val="48355226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CCM - SubTitle - Report">
    <p:spTree>
      <p:nvGrpSpPr>
        <p:cNvPr id="1" name=""/>
        <p:cNvGrpSpPr/>
        <p:nvPr/>
      </p:nvGrpSpPr>
      <p:grpSpPr>
        <a:xfrm>
          <a:off x="0" y="0"/>
          <a:ext cx="0" cy="0"/>
          <a:chOff x="0" y="0"/>
          <a:chExt cx="0" cy="0"/>
        </a:xfrm>
      </p:grpSpPr>
      <p:sp>
        <p:nvSpPr>
          <p:cNvPr id="4" name="Rectangle 3"/>
          <p:cNvSpPr/>
          <p:nvPr userDrawn="1"/>
        </p:nvSpPr>
        <p:spPr>
          <a:xfrm>
            <a:off x="1" y="1"/>
            <a:ext cx="6498033" cy="75654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noProof="0"/>
          </a:p>
        </p:txBody>
      </p:sp>
      <p:sp>
        <p:nvSpPr>
          <p:cNvPr id="5" name="Title 1"/>
          <p:cNvSpPr>
            <a:spLocks noGrp="1"/>
          </p:cNvSpPr>
          <p:nvPr>
            <p:ph type="ctrTitle"/>
          </p:nvPr>
        </p:nvSpPr>
        <p:spPr>
          <a:xfrm>
            <a:off x="496738" y="2891937"/>
            <a:ext cx="5785272" cy="650312"/>
          </a:xfrm>
          <a:prstGeom prst="rect">
            <a:avLst/>
          </a:prstGeom>
          <a:noFill/>
        </p:spPr>
        <p:txBody>
          <a:bodyPr lIns="90000" tIns="90000" rIns="90000" bIns="90000" anchor="b">
            <a:normAutofit/>
          </a:bodyPr>
          <a:lstStyle>
            <a:lvl1pPr algn="l">
              <a:defRPr sz="3200" baseline="0">
                <a:solidFill>
                  <a:schemeClr val="bg1"/>
                </a:solidFill>
                <a:latin typeface="+mj-lt"/>
              </a:defRPr>
            </a:lvl1pPr>
          </a:lstStyle>
          <a:p>
            <a:r>
              <a:rPr lang="en-US" noProof="0"/>
              <a:t>Click to edit Master title style</a:t>
            </a:r>
            <a:endParaRPr lang="en-GB" noProof="0"/>
          </a:p>
        </p:txBody>
      </p:sp>
      <p:sp>
        <p:nvSpPr>
          <p:cNvPr id="6" name="Subtitle 2"/>
          <p:cNvSpPr>
            <a:spLocks noGrp="1"/>
          </p:cNvSpPr>
          <p:nvPr>
            <p:ph type="subTitle" idx="1"/>
          </p:nvPr>
        </p:nvSpPr>
        <p:spPr>
          <a:xfrm>
            <a:off x="496738" y="3707829"/>
            <a:ext cx="5785272" cy="714379"/>
          </a:xfrm>
        </p:spPr>
        <p:txBody>
          <a:bodyPr anchor="t">
            <a:normAutofit/>
          </a:bodyPr>
          <a:lstStyle>
            <a:lvl1pPr marL="0" indent="0" algn="l">
              <a:buNone/>
              <a:defRPr sz="2000">
                <a:solidFill>
                  <a:schemeClr val="accent1">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a:t>Click to edit Master subtitle style</a:t>
            </a:r>
            <a:endParaRPr lang="en-GB" noProof="0"/>
          </a:p>
        </p:txBody>
      </p:sp>
      <p:cxnSp>
        <p:nvCxnSpPr>
          <p:cNvPr id="7" name="Straight Connector 6"/>
          <p:cNvCxnSpPr/>
          <p:nvPr userDrawn="1"/>
        </p:nvCxnSpPr>
        <p:spPr>
          <a:xfrm>
            <a:off x="593378" y="2843733"/>
            <a:ext cx="160880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userDrawn="1"/>
        </p:nvSpPr>
        <p:spPr>
          <a:xfrm>
            <a:off x="496738" y="255806"/>
            <a:ext cx="2158163" cy="366126"/>
          </a:xfrm>
          <a:prstGeom prst="rect">
            <a:avLst/>
          </a:prstGeom>
          <a:noFill/>
        </p:spPr>
        <p:txBody>
          <a:bodyPr wrap="square" rtlCol="0" anchor="ctr">
            <a:spAutoFit/>
          </a:bodyPr>
          <a:lstStyle/>
          <a:p>
            <a:r>
              <a:rPr lang="pt-BR" sz="900" b="0" i="0" strike="noStrike" cap="none" spc="0" baseline="0">
                <a:solidFill>
                  <a:srgbClr val="FFFFFF"/>
                </a:solidFill>
                <a:effectLst/>
                <a:latin typeface="Trebuchet MS" panose="020B0603020202020204"/>
                <a:ea typeface="Trebuchet MS"/>
                <a:cs typeface="Trebuchet MS"/>
              </a:rPr>
              <a:t>WWW.GLOBALCCCMCLUSTER.ORG</a:t>
            </a:r>
          </a:p>
        </p:txBody>
      </p:sp>
      <p:sp>
        <p:nvSpPr>
          <p:cNvPr id="3" name="Text Placeholder 2"/>
          <p:cNvSpPr>
            <a:spLocks noGrp="1"/>
          </p:cNvSpPr>
          <p:nvPr>
            <p:ph type="body" sz="quarter" idx="10" hasCustomPrompt="1"/>
          </p:nvPr>
        </p:nvSpPr>
        <p:spPr>
          <a:xfrm>
            <a:off x="496888" y="6759860"/>
            <a:ext cx="2155825" cy="271463"/>
          </a:xfrm>
        </p:spPr>
        <p:txBody>
          <a:bodyPr>
            <a:noAutofit/>
          </a:bodyPr>
          <a:lstStyle>
            <a:lvl1pPr marL="0" indent="0">
              <a:buNone/>
              <a:defRPr sz="1100">
                <a:solidFill>
                  <a:schemeClr val="bg1"/>
                </a:solidFill>
              </a:defRPr>
            </a:lvl1pPr>
            <a:lvl2pPr>
              <a:defRPr sz="105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GB" noProof="0"/>
              <a:t>Page // </a:t>
            </a:r>
            <a:fld id="{5368136F-2B1C-48BC-9B1A-E9811B079E08}" type="slidenum">
              <a:rPr lang="en-GB" noProof="0" smtClean="0"/>
              <a:t>‹#›</a:t>
            </a:fld>
            <a:endParaRPr lang="en-GB" noProof="0"/>
          </a:p>
        </p:txBody>
      </p:sp>
      <p:sp>
        <p:nvSpPr>
          <p:cNvPr id="8" name="Text Placeholder 7"/>
          <p:cNvSpPr>
            <a:spLocks noGrp="1"/>
          </p:cNvSpPr>
          <p:nvPr>
            <p:ph type="body" sz="quarter" idx="11" hasCustomPrompt="1"/>
          </p:nvPr>
        </p:nvSpPr>
        <p:spPr>
          <a:xfrm>
            <a:off x="6778899" y="6219489"/>
            <a:ext cx="3480866" cy="1080741"/>
          </a:xfrm>
        </p:spPr>
        <p:txBody>
          <a:bodyPr anchor="b">
            <a:noAutofit/>
          </a:bodyPr>
          <a:lstStyle>
            <a:lvl1pPr marL="0" indent="0" algn="r">
              <a:buNone/>
              <a:defRPr sz="9600" b="0">
                <a:solidFill>
                  <a:schemeClr val="accent1"/>
                </a:solidFill>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GB" noProof="0"/>
              <a:t>01</a:t>
            </a:r>
          </a:p>
        </p:txBody>
      </p:sp>
      <p:pic>
        <p:nvPicPr>
          <p:cNvPr id="23"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714058" y="2411685"/>
            <a:ext cx="3545707" cy="66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68225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CCCM- Subtitle - Presentation - Ligh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44580" y="4006562"/>
            <a:ext cx="9847233" cy="1213436"/>
          </a:xfrm>
          <a:prstGeom prst="rect">
            <a:avLst/>
          </a:prstGeom>
          <a:solidFill>
            <a:schemeClr val="accent1"/>
          </a:solidFill>
        </p:spPr>
        <p:txBody>
          <a:bodyPr rIns="360000" anchor="ctr"/>
          <a:lstStyle>
            <a:lvl1pPr algn="r">
              <a:defRPr sz="4000" b="1" cap="none">
                <a:solidFill>
                  <a:schemeClr val="bg1"/>
                </a:solidFill>
                <a:latin typeface="+mj-lt"/>
              </a:defRPr>
            </a:lvl1pPr>
          </a:lstStyle>
          <a:p>
            <a:r>
              <a:rPr lang="en-GB" noProof="0"/>
              <a:t>Click To Edit Master Title Style</a:t>
            </a:r>
          </a:p>
        </p:txBody>
      </p:sp>
      <p:sp>
        <p:nvSpPr>
          <p:cNvPr id="3" name="Text Placeholder 2"/>
          <p:cNvSpPr>
            <a:spLocks noGrp="1"/>
          </p:cNvSpPr>
          <p:nvPr>
            <p:ph type="body" idx="1"/>
          </p:nvPr>
        </p:nvSpPr>
        <p:spPr>
          <a:xfrm>
            <a:off x="844580" y="2339677"/>
            <a:ext cx="9847233" cy="1653678"/>
          </a:xfrm>
        </p:spPr>
        <p:txBody>
          <a:bodyPr rIns="360000" anchor="b">
            <a:normAutofit/>
          </a:bodyPr>
          <a:lstStyle>
            <a:lvl1pPr marL="0" indent="0" algn="r">
              <a:buNone/>
              <a:defRPr sz="2400">
                <a:solidFill>
                  <a:schemeClr val="bg1">
                    <a:lumMod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0"/>
              <a:t>Click to edit Master text styles</a:t>
            </a:r>
          </a:p>
        </p:txBody>
      </p:sp>
      <p:sp>
        <p:nvSpPr>
          <p:cNvPr id="9" name="Rectangle 8"/>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10" name="Rectangle 9"/>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11"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14" name="Oval 13"/>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US" sz="1000" smtClean="0">
                <a:solidFill>
                  <a:schemeClr val="accent1"/>
                </a:solidFill>
              </a:rPr>
              <a:t>‹#›</a:t>
            </a:fld>
            <a:endParaRPr lang="en-US" sz="1000">
              <a:solidFill>
                <a:schemeClr val="accent1"/>
              </a:solidFill>
            </a:endParaRPr>
          </a:p>
        </p:txBody>
      </p:sp>
    </p:spTree>
    <p:extLst>
      <p:ext uri="{BB962C8B-B14F-4D97-AF65-F5344CB8AC3E}">
        <p14:creationId xmlns:p14="http://schemas.microsoft.com/office/powerpoint/2010/main" val="31589651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CCCM - Slide - Text">
    <p:spTree>
      <p:nvGrpSpPr>
        <p:cNvPr id="1" name=""/>
        <p:cNvGrpSpPr/>
        <p:nvPr/>
      </p:nvGrpSpPr>
      <p:grpSpPr>
        <a:xfrm>
          <a:off x="0" y="0"/>
          <a:ext cx="0" cy="0"/>
          <a:chOff x="0" y="0"/>
          <a:chExt cx="0" cy="0"/>
        </a:xfrm>
      </p:grpSpPr>
      <p:sp>
        <p:nvSpPr>
          <p:cNvPr id="2" name="Title 1"/>
          <p:cNvSpPr>
            <a:spLocks noGrp="1"/>
          </p:cNvSpPr>
          <p:nvPr>
            <p:ph type="title"/>
          </p:nvPr>
        </p:nvSpPr>
        <p:spPr>
          <a:xfrm>
            <a:off x="438111" y="446067"/>
            <a:ext cx="9876347" cy="793755"/>
          </a:xfrm>
          <a:prstGeom prst="rect">
            <a:avLst/>
          </a:prstGeom>
          <a:noFill/>
          <a:ln>
            <a:noFill/>
          </a:ln>
        </p:spPr>
        <p:txBody>
          <a:bodyPr/>
          <a:lstStyle>
            <a:lvl1pPr algn="just">
              <a:defRPr sz="4000">
                <a:solidFill>
                  <a:schemeClr val="accent1"/>
                </a:solidFill>
                <a:latin typeface="+mj-lt"/>
              </a:defRPr>
            </a:lvl1pPr>
          </a:lstStyle>
          <a:p>
            <a:r>
              <a:rPr lang="en-US" noProof="0"/>
              <a:t>Click to edit Master title style</a:t>
            </a:r>
            <a:endParaRPr lang="en-GB" noProof="0"/>
          </a:p>
        </p:txBody>
      </p:sp>
      <p:sp>
        <p:nvSpPr>
          <p:cNvPr id="3" name="Content Placeholder 2"/>
          <p:cNvSpPr>
            <a:spLocks noGrp="1"/>
          </p:cNvSpPr>
          <p:nvPr>
            <p:ph idx="1"/>
          </p:nvPr>
        </p:nvSpPr>
        <p:spPr>
          <a:xfrm>
            <a:off x="438111" y="1319198"/>
            <a:ext cx="9876347" cy="5476908"/>
          </a:xfrm>
        </p:spPr>
        <p:txBody>
          <a:bodyPr>
            <a:noAutofit/>
          </a:bodyPr>
          <a:lstStyle>
            <a:lvl1pPr algn="just">
              <a:defRPr/>
            </a:lvl1pPr>
            <a:lvl2pPr algn="just">
              <a:defRPr/>
            </a:lvl2pPr>
            <a:lvl3pPr algn="just">
              <a:defRPr/>
            </a:lvl3pPr>
            <a:lvl4pPr algn="just">
              <a:defRPr/>
            </a:lvl4pPr>
            <a:lvl5pPr algn="just">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4" name="Rectangle 3"/>
          <p:cNvSpPr/>
          <p:nvPr userDrawn="1"/>
        </p:nvSpPr>
        <p:spPr>
          <a:xfrm>
            <a:off x="233338" y="64364"/>
            <a:ext cx="10458476" cy="712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sp>
        <p:nvSpPr>
          <p:cNvPr id="5" name="Rectangle 4"/>
          <p:cNvSpPr/>
          <p:nvPr userDrawn="1"/>
        </p:nvSpPr>
        <p:spPr>
          <a:xfrm>
            <a:off x="2" y="64364"/>
            <a:ext cx="145700" cy="7128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53" noProof="0"/>
          </a:p>
        </p:txBody>
      </p:sp>
      <p:pic>
        <p:nvPicPr>
          <p:cNvPr id="6" name="Picture 2" descr="Displaying CCCM letterhead A4.png"/>
          <p:cNvPicPr>
            <a:picLocks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6840759" y="6993513"/>
            <a:ext cx="3473699" cy="37398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Displaying CCCM letterhead A4.png"/>
          <p:cNvPicPr>
            <a:picLocks noChangeArrowheads="1"/>
          </p:cNvPicPr>
          <p:nvPr userDrawn="1"/>
        </p:nvPicPr>
        <p:blipFill>
          <a:blip r:embed="rId3">
            <a:extLst>
              <a:ext uri="{28A0092B-C50C-407E-A947-70E740481C1C}">
                <a14:useLocalDpi xmlns:a14="http://schemas.microsoft.com/office/drawing/2010/main"/>
              </a:ext>
            </a:extLst>
          </a:blip>
          <a:stretch>
            <a:fillRect/>
          </a:stretch>
        </p:blipFill>
        <p:spPr bwMode="auto">
          <a:xfrm>
            <a:off x="10314457" y="6993513"/>
            <a:ext cx="404681" cy="3739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splaying CCCM letterhead A4.png"/>
          <p:cNvPicPr>
            <a:picLocks noChangeArrowheads="1"/>
          </p:cNvPicPr>
          <p:nvPr userDrawn="1"/>
        </p:nvPicPr>
        <p:blipFill>
          <a:blip r:embed="rId4">
            <a:extLst>
              <a:ext uri="{28A0092B-C50C-407E-A947-70E740481C1C}">
                <a14:useLocalDpi xmlns:a14="http://schemas.microsoft.com/office/drawing/2010/main"/>
              </a:ext>
            </a:extLst>
          </a:blip>
          <a:stretch>
            <a:fillRect/>
          </a:stretch>
        </p:blipFill>
        <p:spPr bwMode="auto">
          <a:xfrm>
            <a:off x="1" y="6993513"/>
            <a:ext cx="6840758" cy="373982"/>
          </a:xfrm>
          <a:prstGeom prst="rect">
            <a:avLst/>
          </a:prstGeom>
          <a:noFill/>
          <a:extLst>
            <a:ext uri="{909E8E84-426E-40DD-AFC4-6F175D3DCCD1}">
              <a14:hiddenFill xmlns:a14="http://schemas.microsoft.com/office/drawing/2010/main">
                <a:solidFill>
                  <a:srgbClr val="FFFFFF"/>
                </a:solidFill>
              </a14:hiddenFill>
            </a:ext>
          </a:extLst>
        </p:spPr>
      </p:pic>
      <p:sp>
        <p:nvSpPr>
          <p:cNvPr id="9" name="Oval 8"/>
          <p:cNvSpPr/>
          <p:nvPr userDrawn="1"/>
        </p:nvSpPr>
        <p:spPr>
          <a:xfrm>
            <a:off x="377354" y="7092205"/>
            <a:ext cx="288032" cy="288032"/>
          </a:xfrm>
          <a:prstGeom prst="ellipse">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fld id="{5C025DF7-41FC-4080-A5FA-D8BFAE0A75B3}" type="slidenum">
              <a:rPr lang="en-GB" sz="1000" noProof="0" smtClean="0">
                <a:solidFill>
                  <a:schemeClr val="accent1"/>
                </a:solidFill>
              </a:rPr>
              <a:t>‹#›</a:t>
            </a:fld>
            <a:endParaRPr lang="en-GB" sz="1000" noProof="0">
              <a:solidFill>
                <a:schemeClr val="accent1"/>
              </a:solidFill>
            </a:endParaRPr>
          </a:p>
        </p:txBody>
      </p:sp>
    </p:spTree>
    <p:extLst>
      <p:ext uri="{BB962C8B-B14F-4D97-AF65-F5344CB8AC3E}">
        <p14:creationId xmlns:p14="http://schemas.microsoft.com/office/powerpoint/2010/main" val="203465443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1936891"/>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5" Type="http://schemas.openxmlformats.org/officeDocument/2006/relationships/slideLayout" Target="../slideLayouts/slideLayout33.xml"/><Relationship Id="rId10" Type="http://schemas.openxmlformats.org/officeDocument/2006/relationships/theme" Target="../theme/theme4.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theme" Target="../theme/theme5.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Tree>
    <p:extLst>
      <p:ext uri="{BB962C8B-B14F-4D97-AF65-F5344CB8AC3E}">
        <p14:creationId xmlns:p14="http://schemas.microsoft.com/office/powerpoint/2010/main" val="1221600546"/>
      </p:ext>
    </p:extLst>
  </p:cSld>
  <p:clrMap bg1="lt1" tx1="dk1" bg2="lt2" tx2="dk2" accent1="accent1" accent2="accent2" accent3="accent3" accent4="accent4" accent5="accent5" accent6="accent6" hlink="hlink" folHlink="folHlink"/>
  <p:sldLayoutIdLst>
    <p:sldLayoutId id="2147483662" r:id="rId1"/>
    <p:sldLayoutId id="2147483666" r:id="rId2"/>
    <p:sldLayoutId id="2147483667" r:id="rId3"/>
    <p:sldLayoutId id="2147483669" r:id="rId4"/>
    <p:sldLayoutId id="2147483670" r:id="rId5"/>
    <p:sldLayoutId id="2147483675" r:id="rId6"/>
    <p:sldLayoutId id="2147483664" r:id="rId7"/>
    <p:sldLayoutId id="2147483673" r:id="rId8"/>
    <p:sldLayoutId id="2147483676" r:id="rId9"/>
    <p:sldLayoutId id="2147483677" r:id="rId10"/>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Tree>
    <p:extLst>
      <p:ext uri="{BB962C8B-B14F-4D97-AF65-F5344CB8AC3E}">
        <p14:creationId xmlns:p14="http://schemas.microsoft.com/office/powerpoint/2010/main" val="79842862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Tree>
    <p:extLst>
      <p:ext uri="{BB962C8B-B14F-4D97-AF65-F5344CB8AC3E}">
        <p14:creationId xmlns:p14="http://schemas.microsoft.com/office/powerpoint/2010/main" val="135028070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4591" y="1763925"/>
            <a:ext cx="9622632" cy="4989036"/>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Tree>
    <p:extLst>
      <p:ext uri="{BB962C8B-B14F-4D97-AF65-F5344CB8AC3E}">
        <p14:creationId xmlns:p14="http://schemas.microsoft.com/office/powerpoint/2010/main" val="1446152520"/>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3B1AA4FF-1B52-4AA6-B5DE-286C73471589}"/>
              </a:ext>
            </a:extLst>
          </p:cNvPr>
          <p:cNvSpPr>
            <a:spLocks noGrp="1"/>
          </p:cNvSpPr>
          <p:nvPr>
            <p:ph type="title"/>
          </p:nvPr>
        </p:nvSpPr>
        <p:spPr bwMode="auto">
          <a:xfrm>
            <a:off x="1" y="577476"/>
            <a:ext cx="5277227" cy="98520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CCCM Training</a:t>
            </a:r>
            <a:endParaRPr lang="en-US" altLang="en-US"/>
          </a:p>
        </p:txBody>
      </p:sp>
      <p:sp>
        <p:nvSpPr>
          <p:cNvPr id="1027" name="Text Placeholder 2">
            <a:extLst>
              <a:ext uri="{FF2B5EF4-FFF2-40B4-BE49-F238E27FC236}">
                <a16:creationId xmlns:a16="http://schemas.microsoft.com/office/drawing/2014/main" id="{E46E1013-67D2-413A-8CAC-11DB8041A695}"/>
              </a:ext>
            </a:extLst>
          </p:cNvPr>
          <p:cNvSpPr>
            <a:spLocks noGrp="1"/>
          </p:cNvSpPr>
          <p:nvPr>
            <p:ph type="body" idx="1"/>
          </p:nvPr>
        </p:nvSpPr>
        <p:spPr bwMode="auto">
          <a:xfrm>
            <a:off x="1" y="1720177"/>
            <a:ext cx="6739926" cy="1221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000" tIns="45720" rIns="91440" bIns="45720" numCol="1" anchor="t" anchorCtr="0" compatLnSpc="1">
            <a:prstTxWarp prst="textNoShape">
              <a:avLst/>
            </a:prstTxWarp>
            <a:spAutoFit/>
          </a:bodyPr>
          <a:lstStyle/>
          <a:p>
            <a:pPr lvl="0"/>
            <a:r>
              <a:rPr lang="en-GB" altLang="en-US"/>
              <a:t>Click to edit Master text styles</a:t>
            </a:r>
          </a:p>
          <a:p>
            <a:pPr lvl="1"/>
            <a:r>
              <a:rPr lang="en-GB" altLang="en-US"/>
              <a:t> Second level</a:t>
            </a:r>
          </a:p>
        </p:txBody>
      </p:sp>
    </p:spTree>
    <p:extLst>
      <p:ext uri="{BB962C8B-B14F-4D97-AF65-F5344CB8AC3E}">
        <p14:creationId xmlns:p14="http://schemas.microsoft.com/office/powerpoint/2010/main" val="2148091275"/>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Lst>
  <p:transition/>
  <p:txStyles>
    <p:titleStyle>
      <a:lvl1pPr marL="475973" indent="-475973" algn="l" defTabSz="503972" rtl="0" eaLnBrk="0" fontAlgn="base" hangingPunct="0">
        <a:spcBef>
          <a:spcPts val="110"/>
        </a:spcBef>
        <a:spcAft>
          <a:spcPct val="0"/>
        </a:spcAft>
        <a:defRPr sz="5291" b="1" kern="1200">
          <a:solidFill>
            <a:schemeClr val="bg1"/>
          </a:solidFill>
          <a:latin typeface="Corbel"/>
          <a:ea typeface="MS PGothic" panose="020B0600070205080204" pitchFamily="34" charset="-128"/>
          <a:cs typeface="Corbel"/>
        </a:defRPr>
      </a:lvl1pPr>
      <a:lvl2pPr marL="475973" indent="-475973" algn="l" defTabSz="503972" rtl="0" eaLnBrk="0" fontAlgn="base" hangingPunct="0">
        <a:spcBef>
          <a:spcPts val="110"/>
        </a:spcBef>
        <a:spcAft>
          <a:spcPct val="0"/>
        </a:spcAft>
        <a:defRPr sz="5291" b="1">
          <a:solidFill>
            <a:schemeClr val="bg1"/>
          </a:solidFill>
          <a:latin typeface="Corbel"/>
          <a:ea typeface="MS PGothic" panose="020B0600070205080204" pitchFamily="34" charset="-128"/>
        </a:defRPr>
      </a:lvl2pPr>
      <a:lvl3pPr marL="475973" indent="-475973" algn="l" defTabSz="503972" rtl="0" eaLnBrk="0" fontAlgn="base" hangingPunct="0">
        <a:spcBef>
          <a:spcPts val="110"/>
        </a:spcBef>
        <a:spcAft>
          <a:spcPct val="0"/>
        </a:spcAft>
        <a:defRPr sz="5291" b="1">
          <a:solidFill>
            <a:schemeClr val="bg1"/>
          </a:solidFill>
          <a:latin typeface="Corbel"/>
          <a:ea typeface="MS PGothic" panose="020B0600070205080204" pitchFamily="34" charset="-128"/>
        </a:defRPr>
      </a:lvl3pPr>
      <a:lvl4pPr marL="475973" indent="-475973" algn="l" defTabSz="503972" rtl="0" eaLnBrk="0" fontAlgn="base" hangingPunct="0">
        <a:spcBef>
          <a:spcPts val="110"/>
        </a:spcBef>
        <a:spcAft>
          <a:spcPct val="0"/>
        </a:spcAft>
        <a:defRPr sz="5291" b="1">
          <a:solidFill>
            <a:schemeClr val="bg1"/>
          </a:solidFill>
          <a:latin typeface="Corbel"/>
          <a:ea typeface="MS PGothic" panose="020B0600070205080204" pitchFamily="34" charset="-128"/>
        </a:defRPr>
      </a:lvl4pPr>
      <a:lvl5pPr marL="475973" indent="-475973" algn="l" defTabSz="503972" rtl="0" eaLnBrk="0" fontAlgn="base" hangingPunct="0">
        <a:spcBef>
          <a:spcPts val="110"/>
        </a:spcBef>
        <a:spcAft>
          <a:spcPct val="0"/>
        </a:spcAft>
        <a:defRPr sz="5291" b="1">
          <a:solidFill>
            <a:schemeClr val="bg1"/>
          </a:solidFill>
          <a:latin typeface="Corbel"/>
          <a:ea typeface="MS PGothic" panose="020B0600070205080204" pitchFamily="34" charset="-128"/>
        </a:defRPr>
      </a:lvl5pPr>
      <a:lvl6pPr marL="979945" indent="-475973" algn="l" defTabSz="503972" rtl="0" fontAlgn="base">
        <a:spcBef>
          <a:spcPts val="110"/>
        </a:spcBef>
        <a:spcAft>
          <a:spcPct val="0"/>
        </a:spcAft>
        <a:defRPr sz="5291" b="1">
          <a:solidFill>
            <a:schemeClr val="bg1"/>
          </a:solidFill>
          <a:latin typeface="Corbel"/>
          <a:ea typeface="ＭＳ Ｐゴシック" charset="0"/>
        </a:defRPr>
      </a:lvl6pPr>
      <a:lvl7pPr marL="1483916" indent="-475973" algn="l" defTabSz="503972" rtl="0" fontAlgn="base">
        <a:spcBef>
          <a:spcPts val="110"/>
        </a:spcBef>
        <a:spcAft>
          <a:spcPct val="0"/>
        </a:spcAft>
        <a:defRPr sz="5291" b="1">
          <a:solidFill>
            <a:schemeClr val="bg1"/>
          </a:solidFill>
          <a:latin typeface="Corbel"/>
          <a:ea typeface="ＭＳ Ｐゴシック" charset="0"/>
        </a:defRPr>
      </a:lvl7pPr>
      <a:lvl8pPr marL="1987888" indent="-475973" algn="l" defTabSz="503972" rtl="0" fontAlgn="base">
        <a:spcBef>
          <a:spcPts val="110"/>
        </a:spcBef>
        <a:spcAft>
          <a:spcPct val="0"/>
        </a:spcAft>
        <a:defRPr sz="5291" b="1">
          <a:solidFill>
            <a:schemeClr val="bg1"/>
          </a:solidFill>
          <a:latin typeface="Corbel"/>
          <a:ea typeface="ＭＳ Ｐゴシック" charset="0"/>
        </a:defRPr>
      </a:lvl8pPr>
      <a:lvl9pPr marL="2491859" indent="-475973" algn="l" defTabSz="503972" rtl="0" fontAlgn="base">
        <a:spcBef>
          <a:spcPts val="110"/>
        </a:spcBef>
        <a:spcAft>
          <a:spcPct val="0"/>
        </a:spcAft>
        <a:defRPr sz="5291" b="1">
          <a:solidFill>
            <a:schemeClr val="bg1"/>
          </a:solidFill>
          <a:latin typeface="Corbel"/>
          <a:ea typeface="ＭＳ Ｐゴシック" charset="0"/>
        </a:defRPr>
      </a:lvl9pPr>
    </p:titleStyle>
    <p:bodyStyle>
      <a:lvl1pPr marL="475973" indent="-475973" algn="l" defTabSz="503972" rtl="0" eaLnBrk="0" fontAlgn="base" hangingPunct="0">
        <a:spcBef>
          <a:spcPct val="20000"/>
        </a:spcBef>
        <a:spcAft>
          <a:spcPct val="0"/>
        </a:spcAft>
        <a:buFont typeface="Arial" panose="020B0604020202020204" pitchFamily="34" charset="0"/>
        <a:defRPr sz="3307" kern="1200">
          <a:solidFill>
            <a:schemeClr val="tx1"/>
          </a:solidFill>
          <a:latin typeface="Corbel"/>
          <a:ea typeface="MS PGothic" panose="020B0600070205080204" pitchFamily="34" charset="-128"/>
          <a:cs typeface="Corbel"/>
        </a:defRPr>
      </a:lvl1pPr>
      <a:lvl2pPr marL="475973" indent="27998" algn="l" defTabSz="503972" rtl="0" eaLnBrk="0" fontAlgn="base" hangingPunct="0">
        <a:spcBef>
          <a:spcPct val="20000"/>
        </a:spcBef>
        <a:spcAft>
          <a:spcPct val="0"/>
        </a:spcAft>
        <a:buFont typeface="Arial" panose="020B0604020202020204" pitchFamily="34" charset="0"/>
        <a:buChar char="–"/>
        <a:defRPr sz="3307" kern="1200">
          <a:solidFill>
            <a:schemeClr val="tx1"/>
          </a:solidFill>
          <a:latin typeface="Corbel"/>
          <a:ea typeface="MS PGothic" panose="020B0600070205080204" pitchFamily="34" charset="-128"/>
          <a:cs typeface="Corbel"/>
        </a:defRPr>
      </a:lvl2pPr>
      <a:lvl3pPr marL="1259929" indent="-251986" algn="l" defTabSz="503972" rtl="0" eaLnBrk="0" fontAlgn="base" hangingPunct="0">
        <a:spcBef>
          <a:spcPct val="20000"/>
        </a:spcBef>
        <a:spcAft>
          <a:spcPct val="0"/>
        </a:spcAft>
        <a:buFont typeface="Arial" panose="020B0604020202020204" pitchFamily="34" charset="0"/>
        <a:buChar char="•"/>
        <a:defRPr sz="2646" kern="1200">
          <a:solidFill>
            <a:schemeClr val="tx1"/>
          </a:solidFill>
          <a:latin typeface="+mn-lt"/>
          <a:ea typeface="MS PGothic" panose="020B0600070205080204" pitchFamily="34" charset="-128"/>
          <a:cs typeface="+mn-cs"/>
        </a:defRPr>
      </a:lvl3pPr>
      <a:lvl4pPr marL="1763900" indent="-251986" algn="l" defTabSz="503972" rtl="0" eaLnBrk="0" fontAlgn="base" hangingPunct="0">
        <a:spcBef>
          <a:spcPct val="20000"/>
        </a:spcBef>
        <a:spcAft>
          <a:spcPct val="0"/>
        </a:spcAft>
        <a:buFont typeface="Arial" panose="020B0604020202020204" pitchFamily="34" charset="0"/>
        <a:buChar char="–"/>
        <a:defRPr sz="2205" kern="1200">
          <a:solidFill>
            <a:schemeClr val="tx1"/>
          </a:solidFill>
          <a:latin typeface="+mn-lt"/>
          <a:ea typeface="MS PGothic" panose="020B0600070205080204" pitchFamily="34" charset="-128"/>
          <a:cs typeface="+mn-cs"/>
        </a:defRPr>
      </a:lvl4pPr>
      <a:lvl5pPr marL="2267872" indent="-251986" algn="l" defTabSz="503972" rtl="0" eaLnBrk="0" fontAlgn="base" hangingPunct="0">
        <a:spcBef>
          <a:spcPct val="20000"/>
        </a:spcBef>
        <a:spcAft>
          <a:spcPct val="0"/>
        </a:spcAft>
        <a:buFont typeface="Arial" panose="020B0604020202020204" pitchFamily="34" charset="0"/>
        <a:buChar char="»"/>
        <a:defRPr sz="2205" kern="1200">
          <a:solidFill>
            <a:schemeClr val="tx1"/>
          </a:solidFill>
          <a:latin typeface="+mn-lt"/>
          <a:ea typeface="MS PGothic" panose="020B0600070205080204" pitchFamily="34" charset="-128"/>
          <a:cs typeface="+mn-cs"/>
        </a:defRPr>
      </a:lvl5pPr>
      <a:lvl6pPr marL="2771844" indent="-251986" algn="l" defTabSz="503972" rtl="0" eaLnBrk="1" latinLnBrk="0" hangingPunct="1">
        <a:spcBef>
          <a:spcPct val="20000"/>
        </a:spcBef>
        <a:buFont typeface="Arial"/>
        <a:buChar char="•"/>
        <a:defRPr sz="2205" kern="1200">
          <a:solidFill>
            <a:schemeClr val="tx1"/>
          </a:solidFill>
          <a:latin typeface="+mn-lt"/>
          <a:ea typeface="+mn-ea"/>
          <a:cs typeface="+mn-cs"/>
        </a:defRPr>
      </a:lvl6pPr>
      <a:lvl7pPr marL="3275815" indent="-251986" algn="l" defTabSz="503972" rtl="0" eaLnBrk="1" latinLnBrk="0" hangingPunct="1">
        <a:spcBef>
          <a:spcPct val="20000"/>
        </a:spcBef>
        <a:buFont typeface="Arial"/>
        <a:buChar char="•"/>
        <a:defRPr sz="2205" kern="1200">
          <a:solidFill>
            <a:schemeClr val="tx1"/>
          </a:solidFill>
          <a:latin typeface="+mn-lt"/>
          <a:ea typeface="+mn-ea"/>
          <a:cs typeface="+mn-cs"/>
        </a:defRPr>
      </a:lvl7pPr>
      <a:lvl8pPr marL="3779787" indent="-251986" algn="l" defTabSz="503972" rtl="0" eaLnBrk="1" latinLnBrk="0" hangingPunct="1">
        <a:spcBef>
          <a:spcPct val="20000"/>
        </a:spcBef>
        <a:buFont typeface="Arial"/>
        <a:buChar char="•"/>
        <a:defRPr sz="2205" kern="1200">
          <a:solidFill>
            <a:schemeClr val="tx1"/>
          </a:solidFill>
          <a:latin typeface="+mn-lt"/>
          <a:ea typeface="+mn-ea"/>
          <a:cs typeface="+mn-cs"/>
        </a:defRPr>
      </a:lvl8pPr>
      <a:lvl9pPr marL="4283758" indent="-251986" algn="l" defTabSz="503972" rtl="0" eaLnBrk="1" latinLnBrk="0" hangingPunct="1">
        <a:spcBef>
          <a:spcPct val="20000"/>
        </a:spcBef>
        <a:buFont typeface="Arial"/>
        <a:buChar char="•"/>
        <a:defRPr sz="2205" kern="1200">
          <a:solidFill>
            <a:schemeClr val="tx1"/>
          </a:solidFill>
          <a:latin typeface="+mn-lt"/>
          <a:ea typeface="+mn-ea"/>
          <a:cs typeface="+mn-cs"/>
        </a:defRPr>
      </a:lvl9pPr>
    </p:bodyStyle>
    <p:otherStyle>
      <a:defPPr>
        <a:defRPr lang="en-US"/>
      </a:defPPr>
      <a:lvl1pPr marL="0" algn="l" defTabSz="503972" rtl="0" eaLnBrk="1" latinLnBrk="0" hangingPunct="1">
        <a:defRPr sz="1984" kern="1200">
          <a:solidFill>
            <a:schemeClr val="tx1"/>
          </a:solidFill>
          <a:latin typeface="+mn-lt"/>
          <a:ea typeface="+mn-ea"/>
          <a:cs typeface="+mn-cs"/>
        </a:defRPr>
      </a:lvl1pPr>
      <a:lvl2pPr marL="503972" algn="l" defTabSz="503972" rtl="0" eaLnBrk="1" latinLnBrk="0" hangingPunct="1">
        <a:defRPr sz="1984" kern="1200">
          <a:solidFill>
            <a:schemeClr val="tx1"/>
          </a:solidFill>
          <a:latin typeface="+mn-lt"/>
          <a:ea typeface="+mn-ea"/>
          <a:cs typeface="+mn-cs"/>
        </a:defRPr>
      </a:lvl2pPr>
      <a:lvl3pPr marL="1007943" algn="l" defTabSz="503972" rtl="0" eaLnBrk="1" latinLnBrk="0" hangingPunct="1">
        <a:defRPr sz="1984" kern="1200">
          <a:solidFill>
            <a:schemeClr val="tx1"/>
          </a:solidFill>
          <a:latin typeface="+mn-lt"/>
          <a:ea typeface="+mn-ea"/>
          <a:cs typeface="+mn-cs"/>
        </a:defRPr>
      </a:lvl3pPr>
      <a:lvl4pPr marL="1511915" algn="l" defTabSz="503972" rtl="0" eaLnBrk="1" latinLnBrk="0" hangingPunct="1">
        <a:defRPr sz="1984" kern="1200">
          <a:solidFill>
            <a:schemeClr val="tx1"/>
          </a:solidFill>
          <a:latin typeface="+mn-lt"/>
          <a:ea typeface="+mn-ea"/>
          <a:cs typeface="+mn-cs"/>
        </a:defRPr>
      </a:lvl4pPr>
      <a:lvl5pPr marL="2015886" algn="l" defTabSz="503972" rtl="0" eaLnBrk="1" latinLnBrk="0" hangingPunct="1">
        <a:defRPr sz="1984" kern="1200">
          <a:solidFill>
            <a:schemeClr val="tx1"/>
          </a:solidFill>
          <a:latin typeface="+mn-lt"/>
          <a:ea typeface="+mn-ea"/>
          <a:cs typeface="+mn-cs"/>
        </a:defRPr>
      </a:lvl5pPr>
      <a:lvl6pPr marL="2519858" algn="l" defTabSz="503972" rtl="0" eaLnBrk="1" latinLnBrk="0" hangingPunct="1">
        <a:defRPr sz="1984" kern="1200">
          <a:solidFill>
            <a:schemeClr val="tx1"/>
          </a:solidFill>
          <a:latin typeface="+mn-lt"/>
          <a:ea typeface="+mn-ea"/>
          <a:cs typeface="+mn-cs"/>
        </a:defRPr>
      </a:lvl6pPr>
      <a:lvl7pPr marL="3023829" algn="l" defTabSz="503972" rtl="0" eaLnBrk="1" latinLnBrk="0" hangingPunct="1">
        <a:defRPr sz="1984" kern="1200">
          <a:solidFill>
            <a:schemeClr val="tx1"/>
          </a:solidFill>
          <a:latin typeface="+mn-lt"/>
          <a:ea typeface="+mn-ea"/>
          <a:cs typeface="+mn-cs"/>
        </a:defRPr>
      </a:lvl7pPr>
      <a:lvl8pPr marL="3527801" algn="l" defTabSz="503972" rtl="0" eaLnBrk="1" latinLnBrk="0" hangingPunct="1">
        <a:defRPr sz="1984" kern="1200">
          <a:solidFill>
            <a:schemeClr val="tx1"/>
          </a:solidFill>
          <a:latin typeface="+mn-lt"/>
          <a:ea typeface="+mn-ea"/>
          <a:cs typeface="+mn-cs"/>
        </a:defRPr>
      </a:lvl8pPr>
      <a:lvl9pPr marL="4031772" algn="l" defTabSz="503972" rtl="0" eaLnBrk="1" latinLnBrk="0" hangingPunct="1">
        <a:defRPr sz="198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7.xml"/><Relationship Id="rId1" Type="http://schemas.openxmlformats.org/officeDocument/2006/relationships/tags" Target="../tags/tag18.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7.xml"/><Relationship Id="rId1" Type="http://schemas.openxmlformats.org/officeDocument/2006/relationships/tags" Target="../tags/tag19.xml"/><Relationship Id="rId5" Type="http://schemas.microsoft.com/office/2007/relationships/hdphoto" Target="../media/hdphoto4.wdp"/><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8.xml"/><Relationship Id="rId1" Type="http://schemas.openxmlformats.org/officeDocument/2006/relationships/tags" Target="../tags/tag20.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7.xml"/><Relationship Id="rId1" Type="http://schemas.openxmlformats.org/officeDocument/2006/relationships/tags" Target="../tags/tag21.xml"/><Relationship Id="rId4" Type="http://schemas.openxmlformats.org/officeDocument/2006/relationships/comments" Target="../comments/comment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7.xml"/><Relationship Id="rId1" Type="http://schemas.openxmlformats.org/officeDocument/2006/relationships/tags" Target="../tags/tag22.xml"/><Relationship Id="rId5" Type="http://schemas.microsoft.com/office/2007/relationships/hdphoto" Target="../media/hdphoto5.wdp"/><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7.xml"/><Relationship Id="rId1" Type="http://schemas.openxmlformats.org/officeDocument/2006/relationships/tags" Target="../tags/tag23.xml"/><Relationship Id="rId5" Type="http://schemas.openxmlformats.org/officeDocument/2006/relationships/image" Target="../media/image41.jpe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slideLayout" Target="../slideLayouts/slideLayout27.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7.xml"/><Relationship Id="rId1" Type="http://schemas.openxmlformats.org/officeDocument/2006/relationships/tags" Target="../tags/tag26.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7.xml"/><Relationship Id="rId1" Type="http://schemas.openxmlformats.org/officeDocument/2006/relationships/tags" Target="../tags/tag27.xml"/><Relationship Id="rId4" Type="http://schemas.openxmlformats.org/officeDocument/2006/relationships/image" Target="../media/image43.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7.xml"/><Relationship Id="rId1" Type="http://schemas.openxmlformats.org/officeDocument/2006/relationships/tags" Target="../tags/tag28.xml"/><Relationship Id="rId5" Type="http://schemas.microsoft.com/office/2007/relationships/hdphoto" Target="../media/hdphoto6.wdp"/><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xml"/><Relationship Id="rId1" Type="http://schemas.openxmlformats.org/officeDocument/2006/relationships/tags" Target="../tags/tag2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ags" Target="../tags/tag3.xml"/><Relationship Id="rId5" Type="http://schemas.microsoft.com/office/2007/relationships/hdphoto" Target="../media/hdphoto3.wdp"/><Relationship Id="rId4" Type="http://schemas.openxmlformats.org/officeDocument/2006/relationships/image" Target="../media/image3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30.xml"/><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1.xml"/><Relationship Id="rId1" Type="http://schemas.openxmlformats.org/officeDocument/2006/relationships/themeOverride" Target="../theme/themeOverride2.xml"/><Relationship Id="rId4" Type="http://schemas.openxmlformats.org/officeDocument/2006/relationships/notesSlide" Target="../notesSlides/notesSlide1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32.xml"/><Relationship Id="rId4" Type="http://schemas.openxmlformats.org/officeDocument/2006/relationships/image" Target="../media/image45.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33.xml"/><Relationship Id="rId5" Type="http://schemas.microsoft.com/office/2007/relationships/hdphoto" Target="../media/hdphoto7.wdp"/><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9.xml"/><Relationship Id="rId1" Type="http://schemas.openxmlformats.org/officeDocument/2006/relationships/tags" Target="../tags/tag3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ags" Target="../tags/tag35.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tags" Target="../tags/tag36.xml"/><Relationship Id="rId4" Type="http://schemas.openxmlformats.org/officeDocument/2006/relationships/image" Target="../media/image47.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37.xml"/><Relationship Id="rId5" Type="http://schemas.microsoft.com/office/2007/relationships/hdphoto" Target="../media/hdphoto8.wdp"/><Relationship Id="rId4"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3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tags" Target="../tags/tag40.xml"/><Relationship Id="rId4" Type="http://schemas.openxmlformats.org/officeDocument/2006/relationships/image" Target="../media/image49.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tags" Target="../tags/tag41.xml"/><Relationship Id="rId5" Type="http://schemas.microsoft.com/office/2007/relationships/hdphoto" Target="../media/hdphoto9.wdp"/><Relationship Id="rId4" Type="http://schemas.openxmlformats.org/officeDocument/2006/relationships/image" Target="../media/image5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4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tags" Target="../tags/tag43.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44.xml"/><Relationship Id="rId4" Type="http://schemas.openxmlformats.org/officeDocument/2006/relationships/image" Target="../media/image36.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tags" Target="../tags/tag45.xml"/><Relationship Id="rId4" Type="http://schemas.openxmlformats.org/officeDocument/2006/relationships/image" Target="../media/image36.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tags" Target="../tags/tag46.xml"/><Relationship Id="rId4" Type="http://schemas.openxmlformats.org/officeDocument/2006/relationships/image" Target="../media/image51.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tags" Target="../tags/tag47.xml"/><Relationship Id="rId5" Type="http://schemas.microsoft.com/office/2007/relationships/hdphoto" Target="../media/hdphoto10.wdp"/><Relationship Id="rId4" Type="http://schemas.openxmlformats.org/officeDocument/2006/relationships/image" Target="../media/image52.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4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5.xml"/><Relationship Id="rId1" Type="http://schemas.openxmlformats.org/officeDocument/2006/relationships/themeOverride" Target="../theme/themeOverride1.xml"/><Relationship Id="rId5" Type="http://schemas.openxmlformats.org/officeDocument/2006/relationships/image" Target="../media/image33.jpeg"/><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45.xml"/><Relationship Id="rId1" Type="http://schemas.openxmlformats.org/officeDocument/2006/relationships/tags" Target="../tags/tag6.xml"/><Relationship Id="rId5" Type="http://schemas.openxmlformats.org/officeDocument/2006/relationships/comments" Target="../comments/comment1.xml"/><Relationship Id="rId4" Type="http://schemas.openxmlformats.org/officeDocument/2006/relationships/image" Target="../media/image3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7.xml"/><Relationship Id="rId1" Type="http://schemas.openxmlformats.org/officeDocument/2006/relationships/tags" Target="../tags/tag7.xml"/><Relationship Id="rId5" Type="http://schemas.openxmlformats.org/officeDocument/2006/relationships/comments" Target="../comments/comment2.xml"/><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96738" y="3428812"/>
            <a:ext cx="7297440" cy="2008855"/>
          </a:xfrm>
        </p:spPr>
        <p:txBody>
          <a:bodyPr/>
          <a:lstStyle/>
          <a:p>
            <a:r>
              <a:rPr lang="pt-BR" sz="3200" b="0" i="0" strike="noStrike" cap="none" spc="0" baseline="0" dirty="0">
                <a:solidFill>
                  <a:srgbClr val="FFFFFF"/>
                </a:solidFill>
                <a:effectLst/>
                <a:latin typeface="Trebuchet MS" panose="020B0603020202020204"/>
                <a:ea typeface="Trebuchet MS"/>
                <a:cs typeface="Trebuchet MS"/>
              </a:rPr>
              <a:t>Fechamento de acampamento</a:t>
            </a:r>
            <a:endParaRPr lang="en-GB" dirty="0"/>
          </a:p>
        </p:txBody>
      </p:sp>
    </p:spTree>
    <p:extLst>
      <p:ext uri="{BB962C8B-B14F-4D97-AF65-F5344CB8AC3E}">
        <p14:creationId xmlns:p14="http://schemas.microsoft.com/office/powerpoint/2010/main" val="173928356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8006" y="2103436"/>
            <a:ext cx="9587313" cy="1067867"/>
          </a:xfrm>
          <a:prstGeom prst="rect">
            <a:avLst/>
          </a:prstGeom>
        </p:spPr>
        <p:txBody>
          <a:bodyPr wrap="square">
            <a:spAutoFit/>
          </a:bodyPr>
          <a:lstStyle/>
          <a:p>
            <a:pPr lvl="0" fontAlgn="base">
              <a:spcAft>
                <a:spcPts val="1200"/>
              </a:spcAft>
            </a:pPr>
            <a:r>
              <a:rPr lang="pt-BR" sz="3200" b="0" i="0" strike="noStrike" cap="none" spc="0" baseline="0" dirty="0">
                <a:solidFill>
                  <a:srgbClr val="565454"/>
                </a:solidFill>
                <a:effectLst/>
                <a:latin typeface="Calibri"/>
                <a:ea typeface="Calibri" charset="0"/>
                <a:cs typeface="Calibri" charset="0"/>
              </a:rPr>
              <a:t>Fechar um acampamento significa encerrar o deslocamento.</a:t>
            </a:r>
          </a:p>
        </p:txBody>
      </p:sp>
      <p:sp>
        <p:nvSpPr>
          <p:cNvPr id="3" name="Rectangle 2">
            <a:extLst>
              <a:ext uri="{FF2B5EF4-FFF2-40B4-BE49-F238E27FC236}">
                <a16:creationId xmlns:a16="http://schemas.microsoft.com/office/drawing/2014/main" id="{8435868F-B45E-4856-B038-88698D40BEEF}"/>
              </a:ext>
            </a:extLst>
          </p:cNvPr>
          <p:cNvSpPr/>
          <p:nvPr/>
        </p:nvSpPr>
        <p:spPr>
          <a:xfrm>
            <a:off x="552249" y="3779837"/>
            <a:ext cx="9587313" cy="2745944"/>
          </a:xfrm>
          <a:prstGeom prst="rect">
            <a:avLst/>
          </a:prstGeom>
        </p:spPr>
        <p:txBody>
          <a:bodyPr wrap="square">
            <a:spAutoFit/>
          </a:bodyPr>
          <a:lstStyle/>
          <a:p>
            <a:pPr lvl="0" algn="ctr" fontAlgn="base">
              <a:spcAft>
                <a:spcPts val="1200"/>
              </a:spcAft>
            </a:pPr>
            <a:r>
              <a:rPr lang="pt-BR" sz="8000" b="0" i="0" strike="noStrike" cap="none" spc="0" baseline="0" dirty="0">
                <a:solidFill>
                  <a:srgbClr val="BC5B3A"/>
                </a:solidFill>
                <a:effectLst/>
                <a:latin typeface="Calibri"/>
                <a:ea typeface="Calibri" charset="0"/>
                <a:cs typeface="Calibri" charset="0"/>
              </a:rPr>
              <a:t>FALSO</a:t>
            </a:r>
            <a:r>
              <a:rPr lang="pt-BR" sz="8000" b="1" i="0" strike="noStrike" cap="none" spc="0" baseline="0" dirty="0">
                <a:solidFill>
                  <a:srgbClr val="BC5B3A"/>
                </a:solidFill>
                <a:effectLst/>
                <a:latin typeface="Calibri"/>
                <a:ea typeface="Calibri" charset="0"/>
                <a:cs typeface="Calibri" charset="0"/>
              </a:rPr>
              <a:t> </a:t>
            </a:r>
            <a:endParaRPr lang="en-US" sz="3200" dirty="0">
              <a:solidFill>
                <a:srgbClr val="2A87C8"/>
              </a:solidFill>
              <a:latin typeface="Calibri" pitchFamily="34" charset="0"/>
            </a:endParaRPr>
          </a:p>
          <a:p>
            <a:pPr lvl="0" algn="just" fontAlgn="base"/>
            <a:r>
              <a:rPr lang="pt-BR" sz="2800" b="0" i="0" strike="noStrike" cap="none" spc="0" baseline="0" dirty="0">
                <a:solidFill>
                  <a:srgbClr val="2A87C8"/>
                </a:solidFill>
                <a:effectLst/>
                <a:latin typeface="Calibri"/>
                <a:ea typeface="Calibri" charset="0"/>
                <a:cs typeface="Calibri" charset="0"/>
              </a:rPr>
              <a:t>Encerrar o deslocamento é um processo de longo prazo que requer recuperar o acesso aos direitos de que foram privados durante o deslocamento.</a:t>
            </a:r>
          </a:p>
        </p:txBody>
      </p:sp>
      <p:sp>
        <p:nvSpPr>
          <p:cNvPr id="6" name="TextBox 5">
            <a:extLst>
              <a:ext uri="{FF2B5EF4-FFF2-40B4-BE49-F238E27FC236}">
                <a16:creationId xmlns:a16="http://schemas.microsoft.com/office/drawing/2014/main" id="{DEF7CB19-10C4-4D28-AC75-4FD592FEDFE5}"/>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pt-BR" sz="15000" b="0" i="0" strike="noStrike" cap="none" spc="0" baseline="0" dirty="0">
                <a:solidFill>
                  <a:srgbClr val="2A87C8"/>
                </a:solidFill>
                <a:effectLst/>
                <a:latin typeface="Calibri"/>
                <a:ea typeface="Calibri" charset="0"/>
                <a:cs typeface="Calibri" charset="0"/>
              </a:rPr>
              <a:t>3</a:t>
            </a:r>
          </a:p>
        </p:txBody>
      </p:sp>
    </p:spTree>
    <p:custDataLst>
      <p:tags r:id="rId1"/>
    </p:custDataLst>
    <p:extLst>
      <p:ext uri="{BB962C8B-B14F-4D97-AF65-F5344CB8AC3E}">
        <p14:creationId xmlns:p14="http://schemas.microsoft.com/office/powerpoint/2010/main" val="38952844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3217" y="2103437"/>
            <a:ext cx="9587313" cy="1067867"/>
          </a:xfrm>
          <a:prstGeom prst="rect">
            <a:avLst/>
          </a:prstGeom>
        </p:spPr>
        <p:txBody>
          <a:bodyPr wrap="square">
            <a:spAutoFit/>
          </a:bodyPr>
          <a:lstStyle/>
          <a:p>
            <a:pPr lvl="0" algn="just" fontAlgn="base">
              <a:spcAft>
                <a:spcPts val="1200"/>
              </a:spcAft>
            </a:pPr>
            <a:r>
              <a:rPr lang="pt-BR" sz="3200" b="0" i="0" strike="noStrike" cap="none" spc="0" baseline="0" dirty="0">
                <a:solidFill>
                  <a:srgbClr val="565454"/>
                </a:solidFill>
                <a:effectLst/>
                <a:latin typeface="Calibri"/>
                <a:ea typeface="Calibri" charset="0"/>
                <a:cs typeface="Calibri" charset="0"/>
              </a:rPr>
              <a:t>Um acampamento só é fechado quando uma solução durável tiver sido implementada.</a:t>
            </a:r>
          </a:p>
        </p:txBody>
      </p:sp>
      <p:sp>
        <p:nvSpPr>
          <p:cNvPr id="3" name="Rectangle 2">
            <a:extLst>
              <a:ext uri="{FF2B5EF4-FFF2-40B4-BE49-F238E27FC236}">
                <a16:creationId xmlns:a16="http://schemas.microsoft.com/office/drawing/2014/main" id="{8435868F-B45E-4856-B038-88698D40BEEF}"/>
              </a:ext>
            </a:extLst>
          </p:cNvPr>
          <p:cNvSpPr/>
          <p:nvPr/>
        </p:nvSpPr>
        <p:spPr>
          <a:xfrm>
            <a:off x="522611" y="3475037"/>
            <a:ext cx="9587313" cy="3600237"/>
          </a:xfrm>
          <a:prstGeom prst="rect">
            <a:avLst/>
          </a:prstGeom>
        </p:spPr>
        <p:txBody>
          <a:bodyPr wrap="square">
            <a:spAutoFit/>
          </a:bodyPr>
          <a:lstStyle/>
          <a:p>
            <a:pPr lvl="0" algn="ctr" fontAlgn="base">
              <a:spcAft>
                <a:spcPts val="1200"/>
              </a:spcAft>
            </a:pPr>
            <a:r>
              <a:rPr lang="pt-BR" sz="8000" b="0" i="0" strike="noStrike" cap="none" spc="0" baseline="0" dirty="0">
                <a:solidFill>
                  <a:srgbClr val="BC5B3A"/>
                </a:solidFill>
                <a:effectLst/>
                <a:latin typeface="Calibri"/>
                <a:ea typeface="Calibri" charset="0"/>
                <a:cs typeface="Calibri" charset="0"/>
              </a:rPr>
              <a:t>FALSO</a:t>
            </a:r>
            <a:r>
              <a:rPr lang="pt-BR" sz="8000" b="1" i="0" strike="noStrike" cap="none" spc="0" baseline="0" dirty="0">
                <a:solidFill>
                  <a:srgbClr val="BC5B3A"/>
                </a:solidFill>
                <a:effectLst/>
                <a:latin typeface="Calibri"/>
                <a:ea typeface="Calibri" charset="0"/>
                <a:cs typeface="Calibri" charset="0"/>
              </a:rPr>
              <a:t> </a:t>
            </a:r>
            <a:endParaRPr lang="en-US" sz="3200" dirty="0">
              <a:solidFill>
                <a:srgbClr val="2A87C8"/>
              </a:solidFill>
              <a:latin typeface="Calibri" pitchFamily="34" charset="0"/>
            </a:endParaRPr>
          </a:p>
          <a:p>
            <a:pPr algn="just" fontAlgn="base">
              <a:spcAft>
                <a:spcPts val="1200"/>
              </a:spcAft>
            </a:pPr>
            <a:r>
              <a:rPr lang="pt-BR" sz="2800" b="0" i="0" strike="noStrike" cap="none" spc="0" baseline="0" dirty="0">
                <a:solidFill>
                  <a:srgbClr val="2A87C8"/>
                </a:solidFill>
                <a:effectLst/>
                <a:latin typeface="Calibri"/>
                <a:ea typeface="Calibri" charset="0"/>
                <a:cs typeface="Calibri" charset="0"/>
              </a:rPr>
              <a:t>Um acampamento também pode ser fechado quando a assistência e a prestação de serviços forem interrompidas, se houver ameaças à segurança, devido à coerção do governo ou porque são necessárias outras soluções de assentamento provisório. </a:t>
            </a:r>
          </a:p>
        </p:txBody>
      </p:sp>
      <p:sp>
        <p:nvSpPr>
          <p:cNvPr id="6" name="TextBox 5">
            <a:extLst>
              <a:ext uri="{FF2B5EF4-FFF2-40B4-BE49-F238E27FC236}">
                <a16:creationId xmlns:a16="http://schemas.microsoft.com/office/drawing/2014/main" id="{05557FFF-F7D4-4E01-A8E8-7CF42012D4DF}"/>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pt-BR" sz="15000" b="0" i="0" strike="noStrike" cap="none" spc="0" baseline="0" dirty="0">
                <a:solidFill>
                  <a:srgbClr val="2A87C8"/>
                </a:solidFill>
                <a:effectLst/>
                <a:latin typeface="Calibri"/>
                <a:ea typeface="Calibri" charset="0"/>
                <a:cs typeface="Calibri" charset="0"/>
              </a:rPr>
              <a:t>4</a:t>
            </a:r>
          </a:p>
        </p:txBody>
      </p:sp>
    </p:spTree>
    <p:custDataLst>
      <p:tags r:id="rId1"/>
    </p:custDataLst>
    <p:extLst>
      <p:ext uri="{BB962C8B-B14F-4D97-AF65-F5344CB8AC3E}">
        <p14:creationId xmlns:p14="http://schemas.microsoft.com/office/powerpoint/2010/main" val="118242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3217" y="2103437"/>
            <a:ext cx="9587313" cy="1556034"/>
          </a:xfrm>
          <a:prstGeom prst="rect">
            <a:avLst/>
          </a:prstGeom>
        </p:spPr>
        <p:txBody>
          <a:bodyPr wrap="square">
            <a:spAutoFit/>
          </a:bodyPr>
          <a:lstStyle/>
          <a:p>
            <a:pPr lvl="0" algn="just" fontAlgn="base">
              <a:spcAft>
                <a:spcPts val="1200"/>
              </a:spcAft>
            </a:pPr>
            <a:r>
              <a:rPr lang="pt-BR" sz="3200" b="0" i="0" strike="noStrike" cap="none" spc="0" baseline="0" dirty="0">
                <a:solidFill>
                  <a:srgbClr val="565454"/>
                </a:solidFill>
                <a:effectLst/>
                <a:latin typeface="Calibri"/>
                <a:ea typeface="Calibri" charset="0"/>
                <a:cs typeface="Calibri" charset="0"/>
              </a:rPr>
              <a:t>Um refugiado encontrará uma solução de longo prazo para o seu deslocamento, estabelecendo-se com seus parentes em um local seguro.</a:t>
            </a:r>
            <a:endParaRPr lang="en-GB" sz="3200" dirty="0">
              <a:solidFill>
                <a:srgbClr val="565454"/>
              </a:solidFill>
              <a:latin typeface="Calibri" pitchFamily="34" charset="0"/>
            </a:endParaRPr>
          </a:p>
        </p:txBody>
      </p:sp>
      <p:sp>
        <p:nvSpPr>
          <p:cNvPr id="3" name="Rectangle 2">
            <a:extLst>
              <a:ext uri="{FF2B5EF4-FFF2-40B4-BE49-F238E27FC236}">
                <a16:creationId xmlns:a16="http://schemas.microsoft.com/office/drawing/2014/main" id="{8435868F-B45E-4856-B038-88698D40BEEF}"/>
              </a:ext>
            </a:extLst>
          </p:cNvPr>
          <p:cNvSpPr/>
          <p:nvPr/>
        </p:nvSpPr>
        <p:spPr>
          <a:xfrm>
            <a:off x="551283" y="3779838"/>
            <a:ext cx="9587313" cy="3173091"/>
          </a:xfrm>
          <a:prstGeom prst="rect">
            <a:avLst/>
          </a:prstGeom>
        </p:spPr>
        <p:txBody>
          <a:bodyPr wrap="square">
            <a:spAutoFit/>
          </a:bodyPr>
          <a:lstStyle/>
          <a:p>
            <a:pPr lvl="0" algn="ctr" fontAlgn="base">
              <a:spcAft>
                <a:spcPts val="1200"/>
              </a:spcAft>
            </a:pPr>
            <a:r>
              <a:rPr lang="pt-BR" sz="8000" b="0" i="0" strike="noStrike" cap="none" spc="0" baseline="0" dirty="0">
                <a:solidFill>
                  <a:srgbClr val="BC5B3A"/>
                </a:solidFill>
                <a:effectLst/>
                <a:latin typeface="Calibri"/>
                <a:ea typeface="Calibri" charset="0"/>
                <a:cs typeface="Calibri" charset="0"/>
              </a:rPr>
              <a:t>FALSO</a:t>
            </a:r>
            <a:r>
              <a:rPr lang="pt-BR" sz="8000" b="1" i="0" strike="noStrike" cap="none" spc="0" baseline="0" dirty="0">
                <a:solidFill>
                  <a:srgbClr val="BC5B3A"/>
                </a:solidFill>
                <a:effectLst/>
                <a:latin typeface="Calibri"/>
                <a:ea typeface="Calibri" charset="0"/>
                <a:cs typeface="Calibri" charset="0"/>
              </a:rPr>
              <a:t> </a:t>
            </a:r>
          </a:p>
          <a:p>
            <a:pPr algn="just" fontAlgn="base"/>
            <a:r>
              <a:rPr lang="pt-BR" sz="2800" b="0" i="0" strike="noStrike" cap="none" spc="0" baseline="0" dirty="0">
                <a:solidFill>
                  <a:srgbClr val="2A87C8"/>
                </a:solidFill>
                <a:effectLst/>
                <a:latin typeface="Calibri"/>
                <a:ea typeface="Calibri" charset="0"/>
                <a:cs typeface="Calibri" charset="0"/>
              </a:rPr>
              <a:t>Segundo a Estrutura para soluções duráveis: Uma solução durável é encontrada quando um refugiado não tem mais assistência específica e necessidades de proteção vinculadas à sua situação de deslocamento. </a:t>
            </a:r>
          </a:p>
        </p:txBody>
      </p:sp>
      <p:sp>
        <p:nvSpPr>
          <p:cNvPr id="6" name="TextBox 5">
            <a:extLst>
              <a:ext uri="{FF2B5EF4-FFF2-40B4-BE49-F238E27FC236}">
                <a16:creationId xmlns:a16="http://schemas.microsoft.com/office/drawing/2014/main" id="{2B43EAE3-9C7D-46ED-9D9D-3727032C5180}"/>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pt-BR" sz="15000" b="0" i="0" strike="noStrike" cap="none" spc="0" baseline="0" dirty="0">
                <a:solidFill>
                  <a:srgbClr val="2A87C8"/>
                </a:solidFill>
                <a:effectLst/>
                <a:latin typeface="Calibri"/>
                <a:ea typeface="Calibri" charset="0"/>
                <a:cs typeface="Calibri" charset="0"/>
              </a:rPr>
              <a:t>5</a:t>
            </a:r>
          </a:p>
        </p:txBody>
      </p:sp>
    </p:spTree>
    <p:custDataLst>
      <p:tags r:id="rId1"/>
    </p:custDataLst>
    <p:extLst>
      <p:ext uri="{BB962C8B-B14F-4D97-AF65-F5344CB8AC3E}">
        <p14:creationId xmlns:p14="http://schemas.microsoft.com/office/powerpoint/2010/main" val="23193250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729788-E94F-4783-A100-1ECEFBD65DB9}"/>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pt-BR" sz="15000" b="0" i="0" strike="noStrike" cap="none" spc="0" baseline="0" dirty="0">
                <a:solidFill>
                  <a:srgbClr val="2A87C8"/>
                </a:solidFill>
                <a:effectLst/>
                <a:latin typeface="Calibri"/>
                <a:ea typeface="Calibri" charset="0"/>
                <a:cs typeface="Calibri" charset="0"/>
              </a:rPr>
              <a:t>6</a:t>
            </a:r>
          </a:p>
        </p:txBody>
      </p:sp>
      <p:sp>
        <p:nvSpPr>
          <p:cNvPr id="3" name="Rectangle 2">
            <a:extLst>
              <a:ext uri="{FF2B5EF4-FFF2-40B4-BE49-F238E27FC236}">
                <a16:creationId xmlns:a16="http://schemas.microsoft.com/office/drawing/2014/main" id="{8435868F-B45E-4856-B038-88698D40BEEF}"/>
              </a:ext>
            </a:extLst>
          </p:cNvPr>
          <p:cNvSpPr/>
          <p:nvPr/>
        </p:nvSpPr>
        <p:spPr>
          <a:xfrm>
            <a:off x="469106" y="4313237"/>
            <a:ext cx="9587313" cy="2745944"/>
          </a:xfrm>
          <a:prstGeom prst="rect">
            <a:avLst/>
          </a:prstGeom>
        </p:spPr>
        <p:txBody>
          <a:bodyPr wrap="square">
            <a:spAutoFit/>
          </a:bodyPr>
          <a:lstStyle/>
          <a:p>
            <a:pPr lvl="0" algn="ctr" fontAlgn="base">
              <a:spcAft>
                <a:spcPts val="1200"/>
              </a:spcAft>
            </a:pPr>
            <a:r>
              <a:rPr lang="pt-BR" sz="8000" b="0" i="0" strike="noStrike" cap="none" spc="0" baseline="0" dirty="0">
                <a:solidFill>
                  <a:srgbClr val="BC5B3A"/>
                </a:solidFill>
                <a:effectLst/>
                <a:latin typeface="Calibri"/>
                <a:ea typeface="Calibri" charset="0"/>
                <a:cs typeface="Calibri" charset="0"/>
              </a:rPr>
              <a:t>VERDADEIRO</a:t>
            </a:r>
            <a:r>
              <a:rPr lang="pt-BR" sz="8000" b="1" i="0" strike="noStrike" cap="none" spc="0" baseline="0" dirty="0">
                <a:solidFill>
                  <a:srgbClr val="BC5B3A"/>
                </a:solidFill>
                <a:effectLst/>
                <a:latin typeface="Calibri"/>
                <a:ea typeface="Calibri" charset="0"/>
                <a:cs typeface="Calibri" charset="0"/>
              </a:rPr>
              <a:t> </a:t>
            </a:r>
            <a:endParaRPr lang="en-US" sz="3200" dirty="0">
              <a:solidFill>
                <a:srgbClr val="2A87C8"/>
              </a:solidFill>
              <a:latin typeface="Calibri" pitchFamily="34" charset="0"/>
            </a:endParaRPr>
          </a:p>
          <a:p>
            <a:pPr algn="just" fontAlgn="base"/>
            <a:r>
              <a:rPr lang="pt-BR" sz="2800" b="0" i="0" strike="noStrike" cap="none" spc="0" baseline="0" dirty="0">
                <a:solidFill>
                  <a:srgbClr val="2A87C8"/>
                </a:solidFill>
                <a:effectLst/>
                <a:latin typeface="Calibri"/>
                <a:ea typeface="Calibri" charset="0"/>
                <a:cs typeface="Calibri" charset="0"/>
              </a:rPr>
              <a:t>Soluções duráveis para PDIs são explicadas nos Princípios orientadores sobre deslocamento interno e desenvolvidas mais adiante na Estrutura para soluções duráveis.</a:t>
            </a:r>
          </a:p>
        </p:txBody>
      </p:sp>
      <p:sp>
        <p:nvSpPr>
          <p:cNvPr id="5" name="Rectangle 4"/>
          <p:cNvSpPr/>
          <p:nvPr/>
        </p:nvSpPr>
        <p:spPr>
          <a:xfrm>
            <a:off x="32761" y="1646237"/>
            <a:ext cx="9587313" cy="2954655"/>
          </a:xfrm>
          <a:prstGeom prst="rect">
            <a:avLst/>
          </a:prstGeom>
        </p:spPr>
        <p:txBody>
          <a:bodyPr wrap="square">
            <a:spAutoFit/>
          </a:bodyPr>
          <a:lstStyle/>
          <a:p>
            <a:pPr lvl="0" algn="just" fontAlgn="base">
              <a:spcAft>
                <a:spcPts val="1200"/>
              </a:spcAft>
            </a:pPr>
            <a:r>
              <a:rPr lang="pt-BR" sz="2800" b="0" i="0" strike="noStrike" cap="none" spc="0" baseline="0" dirty="0">
                <a:solidFill>
                  <a:srgbClr val="565454"/>
                </a:solidFill>
                <a:effectLst/>
                <a:latin typeface="Calibri"/>
                <a:ea typeface="Calibri" charset="0"/>
                <a:cs typeface="Calibri" charset="0"/>
              </a:rPr>
              <a:t>Pessoas deslocadas internamente têm três opções de longo prazo: </a:t>
            </a:r>
          </a:p>
          <a:p>
            <a:pPr marL="514350" lvl="0" indent="-514350" fontAlgn="base">
              <a:buAutoNum type="arabicParenR"/>
            </a:pPr>
            <a:r>
              <a:rPr lang="pt-BR" sz="2400" b="0" i="0" strike="noStrike" cap="none" spc="0" baseline="0" dirty="0">
                <a:solidFill>
                  <a:srgbClr val="565454"/>
                </a:solidFill>
                <a:effectLst/>
                <a:latin typeface="Calibri"/>
                <a:ea typeface="Calibri" charset="0"/>
                <a:cs typeface="Calibri" charset="0"/>
              </a:rPr>
              <a:t>retorno (voltar ao seu local de origem ou residência habitual); </a:t>
            </a:r>
          </a:p>
          <a:p>
            <a:pPr marL="514350" lvl="0" indent="-514350" fontAlgn="base">
              <a:buAutoNum type="arabicParenR"/>
            </a:pPr>
            <a:r>
              <a:rPr lang="pt-BR" sz="2400" b="0" i="0" strike="noStrike" cap="none" spc="0" baseline="0" dirty="0">
                <a:solidFill>
                  <a:srgbClr val="565454"/>
                </a:solidFill>
                <a:effectLst/>
                <a:latin typeface="Calibri"/>
                <a:ea typeface="Calibri" charset="0"/>
                <a:cs typeface="Calibri" charset="0"/>
              </a:rPr>
              <a:t>integração local (estabelecer-se permanentemente em seu local de refúgio); </a:t>
            </a:r>
          </a:p>
          <a:p>
            <a:pPr marL="514350" lvl="0" indent="-514350" fontAlgn="base">
              <a:buAutoNum type="arabicParenR"/>
            </a:pPr>
            <a:r>
              <a:rPr lang="pt-BR" sz="2400" b="0" i="0" strike="noStrike" cap="none" spc="0" baseline="0" dirty="0">
                <a:solidFill>
                  <a:srgbClr val="565454"/>
                </a:solidFill>
                <a:effectLst/>
                <a:latin typeface="Calibri"/>
                <a:ea typeface="Calibri" charset="0"/>
                <a:cs typeface="Calibri" charset="0"/>
              </a:rPr>
              <a:t>assentamento em outro lugar (iniciar uma nova vida em outro lugar que não seu local de origem ou refúgio).</a:t>
            </a:r>
          </a:p>
        </p:txBody>
      </p:sp>
    </p:spTree>
    <p:custDataLst>
      <p:tags r:id="rId1"/>
    </p:custDataLst>
    <p:extLst>
      <p:ext uri="{BB962C8B-B14F-4D97-AF65-F5344CB8AC3E}">
        <p14:creationId xmlns:p14="http://schemas.microsoft.com/office/powerpoint/2010/main" val="134942243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3218" y="2103437"/>
            <a:ext cx="9585377" cy="1556034"/>
          </a:xfrm>
          <a:prstGeom prst="rect">
            <a:avLst/>
          </a:prstGeom>
        </p:spPr>
        <p:txBody>
          <a:bodyPr wrap="square">
            <a:spAutoFit/>
          </a:bodyPr>
          <a:lstStyle/>
          <a:p>
            <a:pPr algn="just" fontAlgn="base">
              <a:spcAft>
                <a:spcPts val="1200"/>
              </a:spcAft>
            </a:pPr>
            <a:r>
              <a:rPr lang="pt-BR" sz="3200" b="0" i="0" strike="noStrike" cap="none" spc="0" baseline="0" dirty="0">
                <a:solidFill>
                  <a:srgbClr val="565454"/>
                </a:solidFill>
                <a:effectLst/>
                <a:latin typeface="Calibri"/>
                <a:ea typeface="Calibri" charset="0"/>
                <a:cs typeface="Calibri" charset="0"/>
              </a:rPr>
              <a:t>A equipe de gestão de acampamento precisa treinar e/ou divulgar informações sobre soluções duráveis no nível do acampamento. </a:t>
            </a:r>
          </a:p>
        </p:txBody>
      </p:sp>
      <p:sp>
        <p:nvSpPr>
          <p:cNvPr id="3" name="Rectangle 2">
            <a:extLst>
              <a:ext uri="{FF2B5EF4-FFF2-40B4-BE49-F238E27FC236}">
                <a16:creationId xmlns:a16="http://schemas.microsoft.com/office/drawing/2014/main" id="{8435868F-B45E-4856-B038-88698D40BEEF}"/>
              </a:ext>
            </a:extLst>
          </p:cNvPr>
          <p:cNvSpPr/>
          <p:nvPr/>
        </p:nvSpPr>
        <p:spPr>
          <a:xfrm>
            <a:off x="553218" y="3904573"/>
            <a:ext cx="9585377" cy="3173091"/>
          </a:xfrm>
          <a:prstGeom prst="rect">
            <a:avLst/>
          </a:prstGeom>
        </p:spPr>
        <p:txBody>
          <a:bodyPr wrap="square">
            <a:spAutoFit/>
          </a:bodyPr>
          <a:lstStyle/>
          <a:p>
            <a:pPr lvl="0" algn="ctr" fontAlgn="base">
              <a:spcAft>
                <a:spcPts val="1200"/>
              </a:spcAft>
            </a:pPr>
            <a:r>
              <a:rPr lang="pt-BR" sz="8000" b="0" i="0" strike="noStrike" cap="none" spc="0" baseline="0" dirty="0">
                <a:solidFill>
                  <a:srgbClr val="BC5B3A"/>
                </a:solidFill>
                <a:effectLst/>
                <a:latin typeface="Calibri"/>
                <a:ea typeface="Calibri" charset="0"/>
                <a:cs typeface="Calibri" charset="0"/>
              </a:rPr>
              <a:t>VERDADEIRO</a:t>
            </a:r>
            <a:r>
              <a:rPr lang="pt-BR" sz="8000" b="1" i="0" strike="noStrike" cap="none" spc="0" baseline="0" dirty="0">
                <a:solidFill>
                  <a:srgbClr val="BC5B3A"/>
                </a:solidFill>
                <a:effectLst/>
                <a:latin typeface="Calibri"/>
                <a:ea typeface="Calibri" charset="0"/>
                <a:cs typeface="Calibri" charset="0"/>
              </a:rPr>
              <a:t> </a:t>
            </a:r>
          </a:p>
          <a:p>
            <a:pPr algn="just" fontAlgn="base">
              <a:spcAft>
                <a:spcPts val="1200"/>
              </a:spcAft>
            </a:pPr>
            <a:r>
              <a:rPr lang="pt-BR" sz="2800" b="0" i="0" strike="noStrike" cap="none" spc="0" baseline="0" dirty="0">
                <a:solidFill>
                  <a:srgbClr val="2A87C8"/>
                </a:solidFill>
                <a:effectLst/>
                <a:latin typeface="Calibri"/>
                <a:ea typeface="Calibri" charset="0"/>
                <a:cs typeface="Calibri" charset="0"/>
              </a:rPr>
              <a:t>Devem ser implementadas estratégias de comunicação eficazes, como campanhas de comunicação e indicação de lacunas de informações para prestadores de serviços humanitários, para que a população refugiada possa tomar decisões informadas. </a:t>
            </a:r>
          </a:p>
        </p:txBody>
      </p:sp>
      <p:sp>
        <p:nvSpPr>
          <p:cNvPr id="6" name="TextBox 5">
            <a:extLst>
              <a:ext uri="{FF2B5EF4-FFF2-40B4-BE49-F238E27FC236}">
                <a16:creationId xmlns:a16="http://schemas.microsoft.com/office/drawing/2014/main" id="{2B43EAE3-9C7D-46ED-9D9D-3727032C5180}"/>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pt-BR" sz="15000" b="0" i="0" strike="noStrike" cap="none" spc="0" baseline="0" dirty="0">
                <a:solidFill>
                  <a:srgbClr val="2A87C8"/>
                </a:solidFill>
                <a:effectLst/>
                <a:latin typeface="Calibri"/>
                <a:ea typeface="Calibri" charset="0"/>
                <a:cs typeface="Calibri" charset="0"/>
              </a:rPr>
              <a:t>7</a:t>
            </a:r>
          </a:p>
        </p:txBody>
      </p:sp>
    </p:spTree>
    <p:custDataLst>
      <p:tags r:id="rId1"/>
    </p:custDataLst>
    <p:extLst>
      <p:ext uri="{BB962C8B-B14F-4D97-AF65-F5344CB8AC3E}">
        <p14:creationId xmlns:p14="http://schemas.microsoft.com/office/powerpoint/2010/main" val="33392550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4241" y="2103437"/>
            <a:ext cx="9739864" cy="2044202"/>
          </a:xfrm>
          <a:prstGeom prst="rect">
            <a:avLst/>
          </a:prstGeom>
        </p:spPr>
        <p:txBody>
          <a:bodyPr wrap="square">
            <a:spAutoFit/>
          </a:bodyPr>
          <a:lstStyle/>
          <a:p>
            <a:pPr algn="just" fontAlgn="base">
              <a:spcAft>
                <a:spcPts val="1200"/>
              </a:spcAft>
            </a:pPr>
            <a:r>
              <a:rPr lang="pt-BR" sz="3200" b="0" i="0" strike="noStrike" cap="none" spc="0" baseline="0" dirty="0">
                <a:solidFill>
                  <a:srgbClr val="545456"/>
                </a:solidFill>
                <a:effectLst/>
                <a:latin typeface="Calibri"/>
                <a:ea typeface="Calibri" charset="0"/>
                <a:cs typeface="Calibri" charset="0"/>
              </a:rPr>
              <a:t>A equipe de gerenciamento de acampamento precisa promover a proteção de pessoas com necessidades específicas (por exemplo, sobreviventes de VBG) e pessoas que ficaram para trás. </a:t>
            </a:r>
          </a:p>
        </p:txBody>
      </p:sp>
      <p:sp>
        <p:nvSpPr>
          <p:cNvPr id="3" name="Rectangle 2">
            <a:extLst>
              <a:ext uri="{FF2B5EF4-FFF2-40B4-BE49-F238E27FC236}">
                <a16:creationId xmlns:a16="http://schemas.microsoft.com/office/drawing/2014/main" id="{8435868F-B45E-4856-B038-88698D40BEEF}"/>
              </a:ext>
            </a:extLst>
          </p:cNvPr>
          <p:cNvSpPr/>
          <p:nvPr/>
        </p:nvSpPr>
        <p:spPr>
          <a:xfrm>
            <a:off x="464241" y="3920683"/>
            <a:ext cx="9739864" cy="2745944"/>
          </a:xfrm>
          <a:prstGeom prst="rect">
            <a:avLst/>
          </a:prstGeom>
        </p:spPr>
        <p:txBody>
          <a:bodyPr wrap="square">
            <a:spAutoFit/>
          </a:bodyPr>
          <a:lstStyle/>
          <a:p>
            <a:pPr lvl="0" algn="ctr" fontAlgn="base">
              <a:spcAft>
                <a:spcPts val="1200"/>
              </a:spcAft>
            </a:pPr>
            <a:r>
              <a:rPr lang="pt-BR" sz="8000" b="0" i="0" strike="noStrike" cap="none" spc="0" baseline="0" dirty="0">
                <a:solidFill>
                  <a:srgbClr val="BC5B3A"/>
                </a:solidFill>
                <a:effectLst/>
                <a:latin typeface="Calibri"/>
                <a:ea typeface="Calibri" charset="0"/>
                <a:cs typeface="Calibri" charset="0"/>
              </a:rPr>
              <a:t>VERDADEIRO</a:t>
            </a:r>
            <a:r>
              <a:rPr lang="pt-BR" sz="8000" b="1" i="0" strike="noStrike" cap="none" spc="0" baseline="0" dirty="0">
                <a:solidFill>
                  <a:srgbClr val="BC5B3A"/>
                </a:solidFill>
                <a:effectLst/>
                <a:latin typeface="Calibri"/>
                <a:ea typeface="Calibri" charset="0"/>
                <a:cs typeface="Calibri" charset="0"/>
              </a:rPr>
              <a:t> </a:t>
            </a:r>
            <a:endParaRPr lang="en-GB" sz="2800" dirty="0">
              <a:solidFill>
                <a:srgbClr val="2A87C8"/>
              </a:solidFill>
              <a:latin typeface="Calibri" pitchFamily="34" charset="0"/>
            </a:endParaRPr>
          </a:p>
          <a:p>
            <a:pPr lvl="0" algn="just" fontAlgn="base"/>
            <a:r>
              <a:rPr lang="pt-BR" sz="2800" b="0" i="0" strike="noStrike" cap="none" spc="0" baseline="0" dirty="0">
                <a:solidFill>
                  <a:srgbClr val="2A87C8"/>
                </a:solidFill>
                <a:effectLst/>
                <a:latin typeface="Calibri"/>
                <a:ea typeface="Calibri" charset="0"/>
                <a:cs typeface="Calibri" charset="0"/>
              </a:rPr>
              <a:t>Deve-se prestar atenção especial aos casos vulneráveis, e haverá grupos em risco que precisarão de assistência especial ao deixar o acampamento. </a:t>
            </a:r>
          </a:p>
        </p:txBody>
      </p:sp>
      <p:sp>
        <p:nvSpPr>
          <p:cNvPr id="6" name="TextBox 5">
            <a:extLst>
              <a:ext uri="{FF2B5EF4-FFF2-40B4-BE49-F238E27FC236}">
                <a16:creationId xmlns:a16="http://schemas.microsoft.com/office/drawing/2014/main" id="{2B43EAE3-9C7D-46ED-9D9D-3727032C5180}"/>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pt-BR" sz="15000" b="0" i="0" strike="noStrike" cap="none" spc="0" baseline="0" dirty="0">
                <a:solidFill>
                  <a:srgbClr val="2A87C8"/>
                </a:solidFill>
                <a:effectLst/>
                <a:latin typeface="Calibri"/>
                <a:ea typeface="Calibri" charset="0"/>
                <a:cs typeface="Calibri" charset="0"/>
              </a:rPr>
              <a:t>8</a:t>
            </a:r>
          </a:p>
        </p:txBody>
      </p:sp>
    </p:spTree>
    <p:custDataLst>
      <p:tags r:id="rId1"/>
    </p:custDataLst>
    <p:extLst>
      <p:ext uri="{BB962C8B-B14F-4D97-AF65-F5344CB8AC3E}">
        <p14:creationId xmlns:p14="http://schemas.microsoft.com/office/powerpoint/2010/main" val="822914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4153" y="2103437"/>
            <a:ext cx="9915906" cy="1556034"/>
          </a:xfrm>
          <a:prstGeom prst="rect">
            <a:avLst/>
          </a:prstGeom>
        </p:spPr>
        <p:txBody>
          <a:bodyPr wrap="square">
            <a:spAutoFit/>
          </a:bodyPr>
          <a:lstStyle/>
          <a:p>
            <a:pPr algn="just" fontAlgn="base">
              <a:spcAft>
                <a:spcPts val="1200"/>
              </a:spcAft>
            </a:pPr>
            <a:r>
              <a:rPr lang="pt-BR" sz="3200" b="0" i="0" strike="noStrike" cap="none" spc="0" baseline="0" dirty="0">
                <a:solidFill>
                  <a:srgbClr val="565454"/>
                </a:solidFill>
                <a:effectLst/>
                <a:latin typeface="Calibri"/>
                <a:ea typeface="Calibri" charset="0"/>
                <a:cs typeface="Calibri" charset="0"/>
              </a:rPr>
              <a:t>A equipe de gestão do acampamento precisa interromper os processos de retorno forçado, colocando os líderes do acampamento na vanguarda desse esforço.</a:t>
            </a:r>
          </a:p>
        </p:txBody>
      </p:sp>
      <p:sp>
        <p:nvSpPr>
          <p:cNvPr id="3" name="Rectangle 2">
            <a:extLst>
              <a:ext uri="{FF2B5EF4-FFF2-40B4-BE49-F238E27FC236}">
                <a16:creationId xmlns:a16="http://schemas.microsoft.com/office/drawing/2014/main" id="{8435868F-B45E-4856-B038-88698D40BEEF}"/>
              </a:ext>
            </a:extLst>
          </p:cNvPr>
          <p:cNvSpPr/>
          <p:nvPr/>
        </p:nvSpPr>
        <p:spPr>
          <a:xfrm>
            <a:off x="487706" y="3456939"/>
            <a:ext cx="9739865" cy="3600237"/>
          </a:xfrm>
          <a:prstGeom prst="rect">
            <a:avLst/>
          </a:prstGeom>
        </p:spPr>
        <p:txBody>
          <a:bodyPr wrap="square">
            <a:spAutoFit/>
          </a:bodyPr>
          <a:lstStyle/>
          <a:p>
            <a:pPr lvl="0" algn="ctr" fontAlgn="base">
              <a:spcAft>
                <a:spcPts val="1200"/>
              </a:spcAft>
            </a:pPr>
            <a:r>
              <a:rPr lang="pt-BR" sz="8000" b="0" i="0" strike="noStrike" cap="none" spc="0" baseline="0" dirty="0">
                <a:solidFill>
                  <a:srgbClr val="BC5B3A"/>
                </a:solidFill>
                <a:effectLst/>
                <a:latin typeface="Calibri"/>
                <a:ea typeface="Calibri" charset="0"/>
                <a:cs typeface="Calibri" charset="0"/>
              </a:rPr>
              <a:t>FALSO </a:t>
            </a:r>
            <a:endParaRPr lang="en-GB" sz="2800" dirty="0">
              <a:solidFill>
                <a:srgbClr val="2A87C8"/>
              </a:solidFill>
              <a:latin typeface="Calibri" pitchFamily="34" charset="0"/>
            </a:endParaRPr>
          </a:p>
          <a:p>
            <a:pPr lvl="0" algn="just" fontAlgn="base"/>
            <a:r>
              <a:rPr lang="pt-BR" sz="2800" b="0" i="0" strike="noStrike" cap="none" spc="0" baseline="0" dirty="0">
                <a:solidFill>
                  <a:srgbClr val="2A87C8"/>
                </a:solidFill>
                <a:effectLst/>
                <a:latin typeface="Calibri"/>
                <a:ea typeface="Calibri" charset="0"/>
                <a:cs typeface="Calibri" charset="0"/>
              </a:rPr>
              <a:t>A equipe de gestão de acampamento pode advogar contra o retorno forçado e colaborar com os parceiros de proteção para mostrar evidências de tais práticas. A CMA precisa garantir que não haja danos e evitar expor populações de acampamento a riscos adicionais.</a:t>
            </a:r>
            <a:r>
              <a:rPr lang="pt-BR" sz="2800" b="0" i="0" strike="noStrike" cap="none" spc="0" baseline="0" dirty="0">
                <a:solidFill>
                  <a:srgbClr val="000000"/>
                </a:solidFill>
                <a:effectLst/>
                <a:latin typeface="Trebuchet MS" panose="020B0603020202020204"/>
                <a:ea typeface="Trebuchet MS"/>
                <a:cs typeface="Trebuchet MS"/>
              </a:rPr>
              <a:t> </a:t>
            </a:r>
            <a:endParaRPr lang="en-US" sz="2800" dirty="0">
              <a:solidFill>
                <a:srgbClr val="2A87C8"/>
              </a:solidFill>
              <a:latin typeface="Calibri" pitchFamily="34" charset="0"/>
            </a:endParaRPr>
          </a:p>
        </p:txBody>
      </p:sp>
      <p:sp>
        <p:nvSpPr>
          <p:cNvPr id="6" name="TextBox 5">
            <a:extLst>
              <a:ext uri="{FF2B5EF4-FFF2-40B4-BE49-F238E27FC236}">
                <a16:creationId xmlns:a16="http://schemas.microsoft.com/office/drawing/2014/main" id="{2B43EAE3-9C7D-46ED-9D9D-3727032C5180}"/>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pt-BR" sz="15000" b="0" i="0" strike="noStrike" cap="none" spc="0" baseline="0" dirty="0">
                <a:solidFill>
                  <a:srgbClr val="2A87C8"/>
                </a:solidFill>
                <a:effectLst/>
                <a:latin typeface="Calibri"/>
                <a:ea typeface="Calibri" charset="0"/>
                <a:cs typeface="Calibri" charset="0"/>
              </a:rPr>
              <a:t>9</a:t>
            </a:r>
          </a:p>
        </p:txBody>
      </p:sp>
    </p:spTree>
    <p:custDataLst>
      <p:tags r:id="rId1"/>
    </p:custDataLst>
    <p:extLst>
      <p:ext uri="{BB962C8B-B14F-4D97-AF65-F5344CB8AC3E}">
        <p14:creationId xmlns:p14="http://schemas.microsoft.com/office/powerpoint/2010/main" val="42887368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64153" y="2103437"/>
            <a:ext cx="9915906" cy="1556034"/>
          </a:xfrm>
          <a:prstGeom prst="rect">
            <a:avLst/>
          </a:prstGeom>
        </p:spPr>
        <p:txBody>
          <a:bodyPr wrap="square">
            <a:spAutoFit/>
          </a:bodyPr>
          <a:lstStyle/>
          <a:p>
            <a:pPr algn="just" fontAlgn="base">
              <a:spcAft>
                <a:spcPts val="1200"/>
              </a:spcAft>
            </a:pPr>
            <a:r>
              <a:rPr lang="pt-BR" sz="3200" b="0" i="0" strike="noStrike" cap="none" spc="0" baseline="0" dirty="0">
                <a:solidFill>
                  <a:srgbClr val="565454"/>
                </a:solidFill>
                <a:effectLst/>
                <a:latin typeface="Calibri"/>
                <a:ea typeface="Calibri" charset="0"/>
                <a:cs typeface="Calibri" charset="0"/>
              </a:rPr>
              <a:t>A equipe de gestão do acampamento precisa evitar que pessoas refugiadas visitem as áreas de reassentamento para garantir a segurança das pessoas.</a:t>
            </a:r>
          </a:p>
        </p:txBody>
      </p:sp>
      <p:sp>
        <p:nvSpPr>
          <p:cNvPr id="3" name="Rectangle 2">
            <a:extLst>
              <a:ext uri="{FF2B5EF4-FFF2-40B4-BE49-F238E27FC236}">
                <a16:creationId xmlns:a16="http://schemas.microsoft.com/office/drawing/2014/main" id="{8435868F-B45E-4856-B038-88698D40BEEF}"/>
              </a:ext>
            </a:extLst>
          </p:cNvPr>
          <p:cNvSpPr/>
          <p:nvPr/>
        </p:nvSpPr>
        <p:spPr>
          <a:xfrm>
            <a:off x="487706" y="3456939"/>
            <a:ext cx="9739865" cy="3693319"/>
          </a:xfrm>
          <a:prstGeom prst="rect">
            <a:avLst/>
          </a:prstGeom>
        </p:spPr>
        <p:txBody>
          <a:bodyPr wrap="square">
            <a:spAutoFit/>
          </a:bodyPr>
          <a:lstStyle/>
          <a:p>
            <a:pPr lvl="0" algn="ctr" fontAlgn="base">
              <a:spcAft>
                <a:spcPts val="1200"/>
              </a:spcAft>
            </a:pPr>
            <a:r>
              <a:rPr lang="pt-BR" sz="8000" b="0" i="0" strike="noStrike" cap="none" spc="0" baseline="0" dirty="0">
                <a:solidFill>
                  <a:srgbClr val="BC5B3A"/>
                </a:solidFill>
                <a:effectLst/>
                <a:latin typeface="Calibri"/>
                <a:ea typeface="Calibri" charset="0"/>
                <a:cs typeface="Calibri" charset="0"/>
              </a:rPr>
              <a:t>FALSO </a:t>
            </a:r>
            <a:endParaRPr lang="en-GB" sz="2800" dirty="0">
              <a:solidFill>
                <a:srgbClr val="2A87C8"/>
              </a:solidFill>
              <a:latin typeface="Calibri" pitchFamily="34" charset="0"/>
            </a:endParaRPr>
          </a:p>
          <a:p>
            <a:pPr algn="just" fontAlgn="base"/>
            <a:r>
              <a:rPr lang="pt-BR" sz="2400" b="0" i="0" strike="noStrike" cap="none" spc="0" baseline="0" dirty="0">
                <a:solidFill>
                  <a:srgbClr val="2A87C8"/>
                </a:solidFill>
                <a:effectLst/>
                <a:latin typeface="Calibri"/>
                <a:ea typeface="Calibri" charset="0"/>
                <a:cs typeface="Calibri" charset="0"/>
              </a:rPr>
              <a:t>O planejamento de visitas de reconhecimento é uma atividade através da qual os moradores do acampamento exercem o direito de participar e de serem informados sobre o processo de retorno, reassentamento ou integração. Incluindo mulheres, crianças de uma determinada idade e nível de maturidade, pessoas com necessidades especiais e pessoas potencialmente marginalizadas.</a:t>
            </a:r>
          </a:p>
        </p:txBody>
      </p:sp>
      <p:sp>
        <p:nvSpPr>
          <p:cNvPr id="6" name="TextBox 5">
            <a:extLst>
              <a:ext uri="{FF2B5EF4-FFF2-40B4-BE49-F238E27FC236}">
                <a16:creationId xmlns:a16="http://schemas.microsoft.com/office/drawing/2014/main" id="{2B43EAE3-9C7D-46ED-9D9D-3727032C5180}"/>
              </a:ext>
            </a:extLst>
          </p:cNvPr>
          <p:cNvSpPr txBox="1"/>
          <p:nvPr/>
        </p:nvSpPr>
        <p:spPr>
          <a:xfrm>
            <a:off x="8165306" y="579437"/>
            <a:ext cx="914400" cy="914400"/>
          </a:xfrm>
          <a:prstGeom prst="rect">
            <a:avLst/>
          </a:prstGeom>
        </p:spPr>
        <p:txBody>
          <a:bodyPr vert="horz" wrap="none" lIns="91440" tIns="45720" rIns="91440" bIns="45720" rtlCol="0" anchor="ctr">
            <a:noAutofit/>
          </a:bodyPr>
          <a:lstStyle/>
          <a:p>
            <a:r>
              <a:rPr lang="pt-BR" sz="15000" b="0" i="0" strike="noStrike" cap="none" spc="0" baseline="0" dirty="0">
                <a:solidFill>
                  <a:srgbClr val="2A87C8"/>
                </a:solidFill>
                <a:effectLst/>
                <a:latin typeface="Calibri"/>
                <a:ea typeface="Calibri" charset="0"/>
                <a:cs typeface="Calibri" charset="0"/>
              </a:rPr>
              <a:t>10</a:t>
            </a:r>
          </a:p>
        </p:txBody>
      </p:sp>
    </p:spTree>
    <p:custDataLst>
      <p:tags r:id="rId1"/>
    </p:custDataLst>
    <p:extLst>
      <p:ext uri="{BB962C8B-B14F-4D97-AF65-F5344CB8AC3E}">
        <p14:creationId xmlns:p14="http://schemas.microsoft.com/office/powerpoint/2010/main" val="26662248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1BDF642A-B6A8-40A1-9E6C-A8C94F854832}"/>
              </a:ext>
            </a:extLst>
          </p:cNvPr>
          <p:cNvSpPr>
            <a:spLocks noGrp="1"/>
          </p:cNvSpPr>
          <p:nvPr>
            <p:ph idx="1"/>
          </p:nvPr>
        </p:nvSpPr>
        <p:spPr>
          <a:xfrm>
            <a:off x="438111" y="1319198"/>
            <a:ext cx="9876347" cy="5476908"/>
          </a:xfrm>
        </p:spPr>
        <p:txBody>
          <a:bodyPr/>
          <a:lstStyle/>
          <a:p>
            <a:pPr marL="0" lvl="0" indent="0">
              <a:buFont typeface="Arial" panose="020B0604020202020204" pitchFamily="34" charset="0"/>
              <a:buNone/>
            </a:pPr>
            <a:endParaRPr lang="en-GB" sz="2800" dirty="0">
              <a:solidFill>
                <a:srgbClr val="545456"/>
              </a:solidFill>
              <a:latin typeface="Calibri" pitchFamily="34" charset="0"/>
            </a:endParaRPr>
          </a:p>
          <a:p>
            <a:pPr marL="0" indent="0">
              <a:buNone/>
            </a:pPr>
            <a:r>
              <a:rPr lang="pt-BR" sz="2800" b="0" i="0" strike="noStrike" cap="none" spc="0" baseline="0" dirty="0">
                <a:solidFill>
                  <a:srgbClr val="545456"/>
                </a:solidFill>
                <a:effectLst/>
                <a:latin typeface="Calibri"/>
                <a:ea typeface="Calibri" charset="0"/>
                <a:cs typeface="Calibri" charset="0"/>
              </a:rPr>
              <a:t>As atividades de fechamento de um acampamento são um </a:t>
            </a:r>
            <a:r>
              <a:rPr lang="pt-BR" sz="2800" b="1" i="0" strike="noStrike" cap="none" spc="0" baseline="0" dirty="0">
                <a:solidFill>
                  <a:srgbClr val="545456"/>
                </a:solidFill>
                <a:effectLst/>
                <a:latin typeface="Calibri"/>
                <a:ea typeface="Calibri" charset="0"/>
                <a:cs typeface="Calibri" charset="0"/>
              </a:rPr>
              <a:t>processo específico do contexto</a:t>
            </a:r>
            <a:r>
              <a:rPr lang="pt-BR" sz="2800" b="0" i="0" strike="noStrike" cap="none" spc="0" baseline="0" dirty="0">
                <a:solidFill>
                  <a:srgbClr val="545456"/>
                </a:solidFill>
                <a:effectLst/>
                <a:latin typeface="Calibri"/>
                <a:ea typeface="Calibri" charset="0"/>
                <a:cs typeface="Calibri" charset="0"/>
              </a:rPr>
              <a:t>.</a:t>
            </a:r>
          </a:p>
          <a:p>
            <a:pPr marL="0" indent="0">
              <a:buNone/>
            </a:pPr>
            <a:r>
              <a:rPr lang="en-GB" sz="2800" dirty="0">
                <a:solidFill>
                  <a:srgbClr val="545456"/>
                </a:solidFill>
                <a:latin typeface="Calibri" panose="020F0502020204030204" pitchFamily="34" charset="0"/>
              </a:rPr>
              <a:t> </a:t>
            </a:r>
          </a:p>
          <a:p>
            <a:pPr marL="0" indent="0">
              <a:buNone/>
            </a:pPr>
            <a:r>
              <a:rPr lang="pt-BR" sz="2800" b="0" i="0" strike="noStrike" cap="none" spc="0" baseline="0" dirty="0">
                <a:solidFill>
                  <a:srgbClr val="545456"/>
                </a:solidFill>
                <a:effectLst/>
                <a:latin typeface="Calibri"/>
                <a:ea typeface="Calibri" charset="0"/>
                <a:cs typeface="Calibri" charset="0"/>
              </a:rPr>
              <a:t>O planejamento para a saída e o fechamento de acampamento é mais bem considerado como </a:t>
            </a:r>
            <a:r>
              <a:rPr lang="pt-BR" sz="2800" b="1" i="0" strike="noStrike" cap="none" spc="0" baseline="0" dirty="0">
                <a:solidFill>
                  <a:srgbClr val="545456"/>
                </a:solidFill>
                <a:effectLst/>
                <a:latin typeface="Calibri"/>
                <a:ea typeface="Calibri" charset="0"/>
                <a:cs typeface="Calibri" charset="0"/>
              </a:rPr>
              <a:t>parte integrante do processo de organização</a:t>
            </a:r>
            <a:r>
              <a:rPr lang="pt-BR" sz="2800" b="0" i="0" strike="noStrike" cap="none" spc="0" baseline="0" dirty="0">
                <a:solidFill>
                  <a:srgbClr val="545456"/>
                </a:solidFill>
                <a:effectLst/>
                <a:latin typeface="Calibri"/>
                <a:ea typeface="Calibri" charset="0"/>
                <a:cs typeface="Calibri" charset="0"/>
              </a:rPr>
              <a:t>.</a:t>
            </a:r>
          </a:p>
          <a:p>
            <a:pPr marL="0" indent="0">
              <a:buNone/>
            </a:pPr>
            <a:r>
              <a:rPr lang="en-GB" sz="2800" dirty="0">
                <a:solidFill>
                  <a:srgbClr val="545456"/>
                </a:solidFill>
                <a:latin typeface="Calibri" panose="020F0502020204030204" pitchFamily="34" charset="0"/>
              </a:rPr>
              <a:t> </a:t>
            </a:r>
          </a:p>
          <a:p>
            <a:pPr marL="0" indent="0">
              <a:buNone/>
            </a:pPr>
            <a:r>
              <a:rPr lang="pt-BR" sz="2800" b="0" i="0" strike="noStrike" cap="none" spc="0" baseline="0" dirty="0">
                <a:solidFill>
                  <a:srgbClr val="545456"/>
                </a:solidFill>
                <a:effectLst/>
                <a:latin typeface="Calibri"/>
                <a:ea typeface="Calibri" charset="0"/>
                <a:cs typeface="Calibri" charset="0"/>
              </a:rPr>
              <a:t>A Agência de Gestão de Acampamentos, em coordenação com a Agência Líder de Grupos/Setores, desempenha </a:t>
            </a:r>
            <a:r>
              <a:rPr lang="pt-BR" sz="2800" b="1" i="0" strike="noStrike" cap="none" spc="0" baseline="0" dirty="0">
                <a:solidFill>
                  <a:srgbClr val="545456"/>
                </a:solidFill>
                <a:effectLst/>
                <a:latin typeface="Calibri"/>
                <a:ea typeface="Calibri" charset="0"/>
                <a:cs typeface="Calibri" charset="0"/>
              </a:rPr>
              <a:t>um papel facilitador</a:t>
            </a:r>
            <a:r>
              <a:rPr lang="pt-BR" sz="2800" b="0" i="0" strike="noStrike" cap="none" spc="0" baseline="0" dirty="0">
                <a:solidFill>
                  <a:srgbClr val="545456"/>
                </a:solidFill>
                <a:effectLst/>
                <a:latin typeface="Calibri"/>
                <a:ea typeface="Calibri" charset="0"/>
                <a:cs typeface="Calibri" charset="0"/>
              </a:rPr>
              <a:t> na condução de treinamento e/ou divulgação de informações no nível do acampamento sobre soluções duráveis.</a:t>
            </a:r>
          </a:p>
          <a:p>
            <a:pPr marL="0" lvl="0" indent="0">
              <a:buNone/>
            </a:pPr>
            <a:endParaRPr lang="en-US" sz="2800" dirty="0">
              <a:solidFill>
                <a:srgbClr val="545456"/>
              </a:solidFill>
              <a:latin typeface="Calibri" pitchFamily="34" charset="0"/>
            </a:endParaRPr>
          </a:p>
          <a:p>
            <a:pPr marL="0" indent="0">
              <a:buNone/>
            </a:pPr>
            <a:r>
              <a:rPr lang="en-US" sz="2800" dirty="0">
                <a:solidFill>
                  <a:srgbClr val="545456"/>
                </a:solidFill>
                <a:latin typeface="Calibri" pitchFamily="34" charset="0"/>
              </a:rPr>
              <a:t> </a:t>
            </a:r>
          </a:p>
        </p:txBody>
      </p:sp>
      <p:pic>
        <p:nvPicPr>
          <p:cNvPr id="10" name="Picture 1" descr="Screen Shot 2013-12-13 at 10.37.18.png">
            <a:extLst>
              <a:ext uri="{FF2B5EF4-FFF2-40B4-BE49-F238E27FC236}">
                <a16:creationId xmlns:a16="http://schemas.microsoft.com/office/drawing/2014/main" id="{051E91C6-4541-4AB1-BFA0-0AB9D04D219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flipH="1">
            <a:off x="-1" y="0"/>
            <a:ext cx="10691813" cy="803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ACCD675F-BBA3-4C20-AEEF-D05B22BDB271}"/>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Mensagens principais                      </a:t>
            </a:r>
          </a:p>
        </p:txBody>
      </p:sp>
    </p:spTree>
    <p:custDataLst>
      <p:tags r:id="rId1"/>
    </p:custDataLst>
    <p:extLst>
      <p:ext uri="{BB962C8B-B14F-4D97-AF65-F5344CB8AC3E}">
        <p14:creationId xmlns:p14="http://schemas.microsoft.com/office/powerpoint/2010/main" val="188364409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 descr="Screen Shot 2013-12-13 at 10.37.18.png">
            <a:extLst>
              <a:ext uri="{FF2B5EF4-FFF2-40B4-BE49-F238E27FC236}">
                <a16:creationId xmlns:a16="http://schemas.microsoft.com/office/drawing/2014/main" id="{051E91C6-4541-4AB1-BFA0-0AB9D04D2190}"/>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auto">
          <a:xfrm flipH="1">
            <a:off x="-1" y="0"/>
            <a:ext cx="10691813" cy="803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a:extLst>
              <a:ext uri="{FF2B5EF4-FFF2-40B4-BE49-F238E27FC236}">
                <a16:creationId xmlns:a16="http://schemas.microsoft.com/office/drawing/2014/main" id="{1BDF642A-B6A8-40A1-9E6C-A8C94F854832}"/>
              </a:ext>
            </a:extLst>
          </p:cNvPr>
          <p:cNvSpPr>
            <a:spLocks noGrp="1"/>
          </p:cNvSpPr>
          <p:nvPr>
            <p:ph idx="1"/>
          </p:nvPr>
        </p:nvSpPr>
        <p:spPr>
          <a:xfrm>
            <a:off x="438111" y="1685889"/>
            <a:ext cx="9876347" cy="4456148"/>
          </a:xfrm>
        </p:spPr>
        <p:txBody>
          <a:bodyPr/>
          <a:lstStyle/>
          <a:p>
            <a:pPr marL="0" indent="0">
              <a:buNone/>
            </a:pPr>
            <a:r>
              <a:rPr lang="pt-BR" sz="2800" b="0" i="0" strike="noStrike" cap="none" spc="0" baseline="0" dirty="0">
                <a:solidFill>
                  <a:srgbClr val="000000"/>
                </a:solidFill>
                <a:effectLst/>
                <a:latin typeface="Calibri"/>
                <a:ea typeface="Calibri" charset="0"/>
                <a:cs typeface="Calibri" charset="0"/>
              </a:rPr>
              <a:t>As atividades de fechamento de um acampamento são um </a:t>
            </a:r>
            <a:r>
              <a:rPr lang="pt-BR" sz="2800" b="1" i="0" strike="noStrike" cap="none" spc="0" baseline="0" dirty="0">
                <a:solidFill>
                  <a:srgbClr val="000000"/>
                </a:solidFill>
                <a:effectLst/>
                <a:latin typeface="Calibri"/>
                <a:ea typeface="Calibri" charset="0"/>
                <a:cs typeface="Calibri" charset="0"/>
              </a:rPr>
              <a:t>processo específico do contexto</a:t>
            </a:r>
            <a:r>
              <a:rPr lang="pt-BR" sz="2800" b="0" i="0" strike="noStrike" cap="none" spc="0" baseline="0" dirty="0">
                <a:solidFill>
                  <a:srgbClr val="000000"/>
                </a:solidFill>
                <a:effectLst/>
                <a:latin typeface="Calibri"/>
                <a:ea typeface="Calibri" charset="0"/>
                <a:cs typeface="Calibri" charset="0"/>
              </a:rPr>
              <a:t>.</a:t>
            </a:r>
          </a:p>
          <a:p>
            <a:pPr marL="0" indent="0">
              <a:buNone/>
            </a:pPr>
            <a:r>
              <a:rPr lang="en-GB" sz="2800" dirty="0">
                <a:latin typeface="Calibri" panose="020F0502020204030204" pitchFamily="34" charset="0"/>
              </a:rPr>
              <a:t> </a:t>
            </a:r>
          </a:p>
          <a:p>
            <a:pPr marL="0" indent="0">
              <a:buNone/>
            </a:pPr>
            <a:r>
              <a:rPr lang="pt-BR" sz="2800" b="0" i="0" strike="noStrike" cap="none" spc="0" baseline="0" dirty="0">
                <a:solidFill>
                  <a:srgbClr val="000000"/>
                </a:solidFill>
                <a:effectLst/>
                <a:latin typeface="Calibri"/>
                <a:ea typeface="Calibri" charset="0"/>
                <a:cs typeface="Calibri" charset="0"/>
              </a:rPr>
              <a:t>O planejamento para a saída e o fechamento de acampamento é mais bem considerado como </a:t>
            </a:r>
            <a:r>
              <a:rPr lang="pt-BR" sz="2800" b="1" i="0" strike="noStrike" cap="none" spc="0" baseline="0" dirty="0">
                <a:solidFill>
                  <a:srgbClr val="000000"/>
                </a:solidFill>
                <a:effectLst/>
                <a:latin typeface="Calibri"/>
                <a:ea typeface="Calibri" charset="0"/>
                <a:cs typeface="Calibri" charset="0"/>
              </a:rPr>
              <a:t>parte integrante do processo de organização</a:t>
            </a:r>
            <a:r>
              <a:rPr lang="pt-BR" sz="2800" b="0" i="0" strike="noStrike" cap="none" spc="0" baseline="0" dirty="0">
                <a:solidFill>
                  <a:srgbClr val="000000"/>
                </a:solidFill>
                <a:effectLst/>
                <a:latin typeface="Calibri"/>
                <a:ea typeface="Calibri" charset="0"/>
                <a:cs typeface="Calibri" charset="0"/>
              </a:rPr>
              <a:t>.</a:t>
            </a:r>
          </a:p>
          <a:p>
            <a:pPr marL="0" indent="0">
              <a:buNone/>
            </a:pPr>
            <a:r>
              <a:rPr lang="en-GB" sz="2800" dirty="0">
                <a:latin typeface="Calibri" panose="020F0502020204030204" pitchFamily="34" charset="0"/>
              </a:rPr>
              <a:t> </a:t>
            </a:r>
          </a:p>
          <a:p>
            <a:pPr marL="0" indent="0">
              <a:buNone/>
            </a:pPr>
            <a:r>
              <a:rPr lang="pt-BR" sz="2800" b="0" i="0" strike="noStrike" cap="none" spc="0" baseline="0" dirty="0">
                <a:solidFill>
                  <a:srgbClr val="000000"/>
                </a:solidFill>
                <a:effectLst/>
                <a:latin typeface="Calibri"/>
                <a:ea typeface="Calibri" charset="0"/>
                <a:cs typeface="Calibri" charset="0"/>
              </a:rPr>
              <a:t>A Agência de Gestão de Acampamentos, em coordenação com a Agência Líder de Grupos/Setores, desempenha </a:t>
            </a:r>
            <a:r>
              <a:rPr lang="pt-BR" sz="2800" b="1" i="0" strike="noStrike" cap="none" spc="0" baseline="0" dirty="0">
                <a:solidFill>
                  <a:srgbClr val="000000"/>
                </a:solidFill>
                <a:effectLst/>
                <a:latin typeface="Calibri"/>
                <a:ea typeface="Calibri" charset="0"/>
                <a:cs typeface="Calibri" charset="0"/>
              </a:rPr>
              <a:t>um papel facilitador</a:t>
            </a:r>
            <a:r>
              <a:rPr lang="pt-BR" sz="2800" b="0" i="0" strike="noStrike" cap="none" spc="0" baseline="0" dirty="0">
                <a:solidFill>
                  <a:srgbClr val="000000"/>
                </a:solidFill>
                <a:effectLst/>
                <a:latin typeface="Calibri"/>
                <a:ea typeface="Calibri" charset="0"/>
                <a:cs typeface="Calibri" charset="0"/>
              </a:rPr>
              <a:t> na condução de treinamento e/ou divulgação de informações no nível do acampamento sobre soluções duráveis.</a:t>
            </a:r>
          </a:p>
          <a:p>
            <a:pPr marL="0" lvl="0" indent="0">
              <a:buNone/>
            </a:pPr>
            <a:endParaRPr lang="en-US" sz="2800" dirty="0">
              <a:latin typeface="Calibri" pitchFamily="34" charset="0"/>
            </a:endParaRPr>
          </a:p>
          <a:p>
            <a:pPr marL="0" indent="0">
              <a:buNone/>
            </a:pPr>
            <a:r>
              <a:rPr lang="en-US" sz="2800" dirty="0">
                <a:latin typeface="Calibri" pitchFamily="34" charset="0"/>
              </a:rPr>
              <a:t> </a:t>
            </a:r>
          </a:p>
        </p:txBody>
      </p:sp>
      <p:sp>
        <p:nvSpPr>
          <p:cNvPr id="9" name="Title 1">
            <a:extLst>
              <a:ext uri="{FF2B5EF4-FFF2-40B4-BE49-F238E27FC236}">
                <a16:creationId xmlns:a16="http://schemas.microsoft.com/office/drawing/2014/main" id="{ACCD675F-BBA3-4C20-AEEF-D05B22BDB271}"/>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Mensagens principais                      </a:t>
            </a:r>
          </a:p>
        </p:txBody>
      </p:sp>
    </p:spTree>
    <p:custDataLst>
      <p:tags r:id="rId1"/>
    </p:custDataLst>
    <p:extLst>
      <p:ext uri="{BB962C8B-B14F-4D97-AF65-F5344CB8AC3E}">
        <p14:creationId xmlns:p14="http://schemas.microsoft.com/office/powerpoint/2010/main" val="3381880209"/>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2526506" y="2332037"/>
            <a:ext cx="6324600"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charset="0"/>
                <a:cs typeface="Calibri" charset="0"/>
              </a:rPr>
              <a:t>Por que os acampamentos são fechados?</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6">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p:nvPr/>
        </p:nvSpPr>
        <p:spPr>
          <a:xfrm>
            <a:off x="2022288" y="4292238"/>
            <a:ext cx="670799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1400" dirty="0">
              <a:solidFill>
                <a:schemeClr val="tx1">
                  <a:lumMod val="50000"/>
                  <a:lumOff val="50000"/>
                </a:schemeClr>
              </a:solidFill>
            </a:endParaRPr>
          </a:p>
        </p:txBody>
      </p:sp>
    </p:spTree>
    <p:custDataLst>
      <p:tags r:id="rId1"/>
    </p:custDataLst>
    <p:extLst>
      <p:ext uri="{BB962C8B-B14F-4D97-AF65-F5344CB8AC3E}">
        <p14:creationId xmlns:p14="http://schemas.microsoft.com/office/powerpoint/2010/main" val="2826758498"/>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2558082" y="2789237"/>
            <a:ext cx="6172200"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charset="0"/>
                <a:cs typeface="Calibri" charset="0"/>
              </a:rPr>
              <a:t>Palestra de convidado </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6">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p:nvPr/>
        </p:nvSpPr>
        <p:spPr>
          <a:xfrm>
            <a:off x="2022288" y="4292238"/>
            <a:ext cx="670799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1400" dirty="0">
              <a:solidFill>
                <a:schemeClr val="tx1">
                  <a:lumMod val="50000"/>
                  <a:lumOff val="50000"/>
                </a:schemeClr>
              </a:solidFill>
            </a:endParaRPr>
          </a:p>
        </p:txBody>
      </p:sp>
    </p:spTree>
    <p:custDataLst>
      <p:tags r:id="rId1"/>
    </p:custDataLst>
    <p:extLst>
      <p:ext uri="{BB962C8B-B14F-4D97-AF65-F5344CB8AC3E}">
        <p14:creationId xmlns:p14="http://schemas.microsoft.com/office/powerpoint/2010/main" val="94677818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Soluções duráveis</a:t>
            </a:r>
          </a:p>
        </p:txBody>
      </p:sp>
      <p:graphicFrame>
        <p:nvGraphicFramePr>
          <p:cNvPr id="42" name="Table 41"/>
          <p:cNvGraphicFramePr>
            <a:graphicFrameLocks noGrp="1"/>
          </p:cNvGraphicFramePr>
          <p:nvPr>
            <p:extLst>
              <p:ext uri="{D42A27DB-BD31-4B8C-83A1-F6EECF244321}">
                <p14:modId xmlns:p14="http://schemas.microsoft.com/office/powerpoint/2010/main" val="3965303062"/>
              </p:ext>
            </p:extLst>
          </p:nvPr>
        </p:nvGraphicFramePr>
        <p:xfrm>
          <a:off x="515359" y="1417637"/>
          <a:ext cx="9721850" cy="3840480"/>
        </p:xfrm>
        <a:graphic>
          <a:graphicData uri="http://schemas.openxmlformats.org/drawingml/2006/table">
            <a:tbl>
              <a:tblPr firstRow="1" bandRow="1">
                <a:tableStyleId>{5C22544A-7EE6-4342-B048-85BDC9FD1C3A}</a:tableStyleId>
              </a:tblPr>
              <a:tblGrid>
                <a:gridCol w="4449547">
                  <a:extLst>
                    <a:ext uri="{9D8B030D-6E8A-4147-A177-3AD203B41FA5}">
                      <a16:colId xmlns:a16="http://schemas.microsoft.com/office/drawing/2014/main" val="20000"/>
                    </a:ext>
                  </a:extLst>
                </a:gridCol>
                <a:gridCol w="5272303">
                  <a:extLst>
                    <a:ext uri="{9D8B030D-6E8A-4147-A177-3AD203B41FA5}">
                      <a16:colId xmlns:a16="http://schemas.microsoft.com/office/drawing/2014/main" val="20001"/>
                    </a:ext>
                  </a:extLst>
                </a:gridCol>
              </a:tblGrid>
              <a:tr h="510266">
                <a:tc>
                  <a:txBody>
                    <a:bodyPr/>
                    <a:lstStyle/>
                    <a:p>
                      <a:pPr algn="l"/>
                      <a:r>
                        <a:rPr lang="pt-BR" sz="3200" b="1" i="0" strike="noStrike" cap="none" spc="0" baseline="0" dirty="0">
                          <a:solidFill>
                            <a:srgbClr val="FFFFFF"/>
                          </a:solidFill>
                          <a:effectLst/>
                          <a:latin typeface="Calibri"/>
                          <a:ea typeface="Calibri" charset="0"/>
                          <a:cs typeface="Calibri" charset="0"/>
                        </a:rPr>
                        <a:t>Tipo de solução durável</a:t>
                      </a:r>
                    </a:p>
                  </a:txBody>
                  <a:tcPr/>
                </a:tc>
                <a:tc>
                  <a:txBody>
                    <a:bodyPr/>
                    <a:lstStyle/>
                    <a:p>
                      <a:pPr algn="l"/>
                      <a:r>
                        <a:rPr lang="pt-BR" sz="3200" b="1" i="0" strike="noStrike" cap="none" spc="0" baseline="0" dirty="0">
                          <a:solidFill>
                            <a:srgbClr val="FFFFFF"/>
                          </a:solidFill>
                          <a:effectLst/>
                          <a:latin typeface="Calibri"/>
                          <a:ea typeface="Calibri" charset="0"/>
                          <a:cs typeface="Calibri" charset="0"/>
                        </a:rPr>
                        <a:t>Definição</a:t>
                      </a:r>
                    </a:p>
                  </a:txBody>
                  <a:tcPr/>
                </a:tc>
                <a:extLst>
                  <a:ext uri="{0D108BD9-81ED-4DB2-BD59-A6C34878D82A}">
                    <a16:rowId xmlns:a16="http://schemas.microsoft.com/office/drawing/2014/main" val="10000"/>
                  </a:ext>
                </a:extLst>
              </a:tr>
              <a:tr h="880733">
                <a:tc>
                  <a:txBody>
                    <a:bodyPr/>
                    <a:lstStyle/>
                    <a:p>
                      <a:r>
                        <a:rPr lang="pt-BR" sz="3200" b="0" i="0" strike="noStrike" cap="none" spc="0" baseline="0" dirty="0">
                          <a:solidFill>
                            <a:srgbClr val="545456"/>
                          </a:solidFill>
                          <a:effectLst/>
                          <a:latin typeface="Calibri"/>
                          <a:ea typeface="Calibri" charset="0"/>
                          <a:cs typeface="Calibri" charset="0"/>
                        </a:rPr>
                        <a:t>Retorno</a:t>
                      </a:r>
                    </a:p>
                  </a:txBody>
                  <a:tcPr/>
                </a:tc>
                <a:tc>
                  <a:txBody>
                    <a:bodyPr/>
                    <a:lstStyle/>
                    <a:p>
                      <a:r>
                        <a:rPr lang="pt-BR" sz="2800" b="0" i="0" strike="noStrike" cap="none" spc="0" baseline="0" dirty="0">
                          <a:solidFill>
                            <a:srgbClr val="545456"/>
                          </a:solidFill>
                          <a:effectLst/>
                          <a:latin typeface="Calibri"/>
                          <a:ea typeface="Calibri" charset="0"/>
                          <a:cs typeface="Calibri" charset="0"/>
                        </a:rPr>
                        <a:t>Reintegração sustentável no local de origem.</a:t>
                      </a:r>
                    </a:p>
                  </a:txBody>
                  <a:tcPr/>
                </a:tc>
                <a:extLst>
                  <a:ext uri="{0D108BD9-81ED-4DB2-BD59-A6C34878D82A}">
                    <a16:rowId xmlns:a16="http://schemas.microsoft.com/office/drawing/2014/main" val="10001"/>
                  </a:ext>
                </a:extLst>
              </a:tr>
              <a:tr h="1275732">
                <a:tc>
                  <a:txBody>
                    <a:bodyPr/>
                    <a:lstStyle/>
                    <a:p>
                      <a:r>
                        <a:rPr lang="pt-BR" sz="3200" b="0" i="0" strike="noStrike" cap="none" spc="0" baseline="0" dirty="0">
                          <a:solidFill>
                            <a:srgbClr val="545456"/>
                          </a:solidFill>
                          <a:effectLst/>
                          <a:latin typeface="Calibri"/>
                          <a:ea typeface="Calibri" charset="0"/>
                          <a:cs typeface="Calibri" charset="0"/>
                        </a:rPr>
                        <a:t>Integração local </a:t>
                      </a:r>
                      <a:endParaRPr lang="en-US" sz="3200" dirty="0">
                        <a:solidFill>
                          <a:srgbClr val="545456"/>
                        </a:solidFill>
                        <a:latin typeface="Calibri" pitchFamily="34" charset="0"/>
                      </a:endParaRPr>
                    </a:p>
                  </a:txBody>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pt-BR" sz="2800" b="0" i="0" strike="noStrike" cap="none" spc="0" baseline="0" dirty="0">
                          <a:solidFill>
                            <a:srgbClr val="545456"/>
                          </a:solidFill>
                          <a:effectLst/>
                          <a:latin typeface="Calibri"/>
                          <a:ea typeface="Calibri" charset="0"/>
                          <a:cs typeface="Calibri" charset="0"/>
                        </a:rPr>
                        <a:t>Integração local sustentável em áreas onde pessoas deslocadas se refugiam.</a:t>
                      </a:r>
                    </a:p>
                  </a:txBody>
                  <a:tcPr/>
                </a:tc>
                <a:extLst>
                  <a:ext uri="{0D108BD9-81ED-4DB2-BD59-A6C34878D82A}">
                    <a16:rowId xmlns:a16="http://schemas.microsoft.com/office/drawing/2014/main" val="10002"/>
                  </a:ext>
                </a:extLst>
              </a:tr>
              <a:tr h="914400">
                <a:tc>
                  <a:txBody>
                    <a:bodyPr/>
                    <a:lstStyle/>
                    <a:p>
                      <a:r>
                        <a:rPr lang="pt-BR" sz="3200" b="0" i="0" strike="noStrike" cap="none" spc="0" baseline="0" dirty="0">
                          <a:solidFill>
                            <a:srgbClr val="545456"/>
                          </a:solidFill>
                          <a:effectLst/>
                          <a:latin typeface="Calibri"/>
                          <a:ea typeface="Calibri" charset="0"/>
                          <a:cs typeface="Calibri" charset="0"/>
                        </a:rPr>
                        <a:t>Reassentamento </a:t>
                      </a:r>
                    </a:p>
                  </a:txBody>
                  <a:tcPr/>
                </a:tc>
                <a:tc>
                  <a:txBody>
                    <a:bodyPr/>
                    <a:lstStyle/>
                    <a:p>
                      <a:pPr lvl="0"/>
                      <a:r>
                        <a:rPr lang="pt-BR" sz="2800" b="0" i="0" strike="noStrike" cap="none" spc="0" baseline="0" dirty="0">
                          <a:solidFill>
                            <a:srgbClr val="545456"/>
                          </a:solidFill>
                          <a:effectLst/>
                          <a:latin typeface="Calibri"/>
                          <a:ea typeface="Calibri" charset="0"/>
                          <a:cs typeface="Calibri" charset="0"/>
                        </a:rPr>
                        <a:t>Integração sustentável em outra parte do país. </a:t>
                      </a:r>
                    </a:p>
                  </a:txBody>
                  <a:tcPr/>
                </a:tc>
                <a:extLst>
                  <a:ext uri="{0D108BD9-81ED-4DB2-BD59-A6C34878D82A}">
                    <a16:rowId xmlns:a16="http://schemas.microsoft.com/office/drawing/2014/main" val="10003"/>
                  </a:ext>
                </a:extLst>
              </a:tr>
            </a:tbl>
          </a:graphicData>
        </a:graphic>
      </p:graphicFrame>
      <p:sp>
        <p:nvSpPr>
          <p:cNvPr id="4" name="TextBox 3">
            <a:extLst>
              <a:ext uri="{FF2B5EF4-FFF2-40B4-BE49-F238E27FC236}">
                <a16:creationId xmlns:a16="http://schemas.microsoft.com/office/drawing/2014/main" id="{02C81C4F-4329-4034-8214-785B9AEB6B30}"/>
              </a:ext>
            </a:extLst>
          </p:cNvPr>
          <p:cNvSpPr txBox="1"/>
          <p:nvPr/>
        </p:nvSpPr>
        <p:spPr>
          <a:xfrm rot="18849580">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pt-BR" sz="2800" b="1" i="0" strike="noStrike" cap="none" spc="0" baseline="0" dirty="0">
                <a:solidFill>
                  <a:srgbClr val="9D0D2C"/>
                </a:solidFill>
                <a:effectLst/>
                <a:latin typeface="Calibri"/>
                <a:ea typeface="Calibri" charset="0"/>
                <a:cs typeface="Calibri" charset="0"/>
              </a:rPr>
              <a:t>Slide opcional (usado na Atividade 2B)</a:t>
            </a:r>
          </a:p>
        </p:txBody>
      </p:sp>
    </p:spTree>
    <p:custDataLst>
      <p:tags r:id="rId1"/>
    </p:custDataLst>
    <p:extLst>
      <p:ext uri="{BB962C8B-B14F-4D97-AF65-F5344CB8AC3E}">
        <p14:creationId xmlns:p14="http://schemas.microsoft.com/office/powerpoint/2010/main" val="379060684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60DFE60-906C-45E8-B865-4121C39E028D}"/>
              </a:ext>
            </a:extLst>
          </p:cNvPr>
          <p:cNvPicPr>
            <a:picLocks noChangeAspect="1"/>
          </p:cNvPicPr>
          <p:nvPr/>
        </p:nvPicPr>
        <p:blipFill>
          <a:blip r:embed="rId4">
            <a:lum bright="70000" contrast="-70000"/>
            <a:extLst>
              <a:ext uri="{BEBA8EAE-BF5A-486C-A8C5-ECC9F3942E4B}">
                <a14:imgProps xmlns:a14="http://schemas.microsoft.com/office/drawing/2010/main">
                  <a14:imgLayer r:embed="rId5">
                    <a14:imgEffect>
                      <a14:brightnessContrast contrast="-40000"/>
                    </a14:imgEffect>
                  </a14:imgLayer>
                </a14:imgProps>
              </a:ext>
              <a:ext uri="{28A0092B-C50C-407E-A947-70E740481C1C}">
                <a14:useLocalDpi xmlns:a14="http://schemas.microsoft.com/office/drawing/2010/main"/>
              </a:ext>
            </a:extLst>
          </a:blip>
          <a:stretch>
            <a:fillRect/>
          </a:stretch>
        </p:blipFill>
        <p:spPr>
          <a:xfrm>
            <a:off x="-599147" y="0"/>
            <a:ext cx="11616192" cy="7742237"/>
          </a:xfrm>
          <a:prstGeom prst="rect">
            <a:avLst/>
          </a:prstGeom>
        </p:spPr>
      </p:pic>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Soluções duráveis: Refugiados e PDIs</a:t>
            </a:r>
          </a:p>
        </p:txBody>
      </p:sp>
      <p:sp>
        <p:nvSpPr>
          <p:cNvPr id="8" name="Rectangle 7">
            <a:extLst>
              <a:ext uri="{FF2B5EF4-FFF2-40B4-BE49-F238E27FC236}">
                <a16:creationId xmlns:a16="http://schemas.microsoft.com/office/drawing/2014/main" id="{9601B471-DB26-43E1-8138-685CB8CC9A70}"/>
              </a:ext>
            </a:extLst>
          </p:cNvPr>
          <p:cNvSpPr/>
          <p:nvPr/>
        </p:nvSpPr>
        <p:spPr>
          <a:xfrm>
            <a:off x="546545" y="2978821"/>
            <a:ext cx="3219489" cy="3261655"/>
          </a:xfrm>
          <a:prstGeom prst="rect">
            <a:avLst/>
          </a:prstGeom>
          <a:solidFill>
            <a:schemeClr val="tx1">
              <a:alpha val="60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r>
              <a:rPr lang="pt-BR" sz="2800" b="0" i="0" strike="noStrike" cap="none" spc="0" baseline="0" dirty="0">
                <a:solidFill>
                  <a:srgbClr val="FFFFFF"/>
                </a:solidFill>
                <a:effectLst/>
                <a:latin typeface="Calibri"/>
                <a:ea typeface="Calibri" charset="0"/>
                <a:cs typeface="Calibri" charset="0"/>
              </a:rPr>
              <a:t>Qual é a diferença entre refugiados e PDIs em relação às suas escolhas para soluções duráveis?</a:t>
            </a:r>
            <a:endParaRPr lang="en-GB" sz="2800" dirty="0">
              <a:solidFill>
                <a:schemeClr val="bg1"/>
              </a:solidFill>
              <a:latin typeface="Calibri" pitchFamily="34" charset="0"/>
              <a:cs typeface="Calibri" panose="020F0502020204030204" pitchFamily="34" charset="0"/>
            </a:endParaRPr>
          </a:p>
        </p:txBody>
      </p:sp>
      <p:sp>
        <p:nvSpPr>
          <p:cNvPr id="9" name="TextBox 8">
            <a:extLst>
              <a:ext uri="{FF2B5EF4-FFF2-40B4-BE49-F238E27FC236}">
                <a16:creationId xmlns:a16="http://schemas.microsoft.com/office/drawing/2014/main" id="{A65332BE-8D41-4D33-ACFA-9B8EB5115476}"/>
              </a:ext>
            </a:extLst>
          </p:cNvPr>
          <p:cNvSpPr txBox="1"/>
          <p:nvPr/>
        </p:nvSpPr>
        <p:spPr>
          <a:xfrm rot="18849580">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pt-BR" sz="2800" b="1" i="0" strike="noStrike" cap="none" spc="0" baseline="0" dirty="0">
                <a:solidFill>
                  <a:srgbClr val="9D0D2C"/>
                </a:solidFill>
                <a:effectLst/>
                <a:latin typeface="Calibri"/>
                <a:ea typeface="Calibri" charset="0"/>
                <a:cs typeface="Calibri" charset="0"/>
              </a:rPr>
              <a:t>Slide opcional (usado na Atividade 2B)</a:t>
            </a:r>
          </a:p>
        </p:txBody>
      </p:sp>
    </p:spTree>
    <p:custDataLst>
      <p:tags r:id="rId1"/>
    </p:custDataLst>
    <p:extLst>
      <p:ext uri="{BB962C8B-B14F-4D97-AF65-F5344CB8AC3E}">
        <p14:creationId xmlns:p14="http://schemas.microsoft.com/office/powerpoint/2010/main" val="99993895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732" y="427037"/>
            <a:ext cx="9876347" cy="793755"/>
          </a:xfrm>
        </p:spPr>
        <p:txBody>
          <a:bodyPr/>
          <a:lstStyle/>
          <a:p>
            <a:r>
              <a:rPr lang="pt-BR" sz="4000" b="1" i="0" strike="noStrike" cap="none" spc="0" baseline="0" dirty="0">
                <a:solidFill>
                  <a:srgbClr val="2A87C8"/>
                </a:solidFill>
                <a:effectLst/>
                <a:latin typeface="Calibri"/>
                <a:ea typeface="Calibri" charset="0"/>
                <a:cs typeface="Calibri" charset="0"/>
              </a:rPr>
              <a:t>Quando termina o deslocamento?</a:t>
            </a:r>
          </a:p>
        </p:txBody>
      </p:sp>
      <p:pic>
        <p:nvPicPr>
          <p:cNvPr id="10" name="Picture 9">
            <a:extLst>
              <a:ext uri="{FF2B5EF4-FFF2-40B4-BE49-F238E27FC236}">
                <a16:creationId xmlns:a16="http://schemas.microsoft.com/office/drawing/2014/main" id="{700A004A-38EA-483D-B830-21278B66DF10}"/>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519078" y="1360860"/>
            <a:ext cx="3848100" cy="5481389"/>
          </a:xfrm>
          <a:prstGeom prst="rect">
            <a:avLst/>
          </a:prstGeom>
        </p:spPr>
      </p:pic>
      <p:pic>
        <p:nvPicPr>
          <p:cNvPr id="12" name="Picture 11">
            <a:extLst>
              <a:ext uri="{FF2B5EF4-FFF2-40B4-BE49-F238E27FC236}">
                <a16:creationId xmlns:a16="http://schemas.microsoft.com/office/drawing/2014/main" id="{49DBE9B6-A6B6-4A13-BFCF-8E57D5B4368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324635" y="1397950"/>
            <a:ext cx="3411671" cy="5486104"/>
          </a:xfrm>
          <a:prstGeom prst="rect">
            <a:avLst/>
          </a:prstGeom>
        </p:spPr>
      </p:pic>
      <p:sp>
        <p:nvSpPr>
          <p:cNvPr id="13" name="TextBox 12">
            <a:extLst>
              <a:ext uri="{FF2B5EF4-FFF2-40B4-BE49-F238E27FC236}">
                <a16:creationId xmlns:a16="http://schemas.microsoft.com/office/drawing/2014/main" id="{68300EE5-353B-41B1-AB2C-74E07AD38C40}"/>
              </a:ext>
            </a:extLst>
          </p:cNvPr>
          <p:cNvSpPr txBox="1"/>
          <p:nvPr/>
        </p:nvSpPr>
        <p:spPr>
          <a:xfrm rot="18849580">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pt-BR" sz="2800" b="1" i="0" strike="noStrike" cap="none" spc="0" baseline="0" dirty="0">
                <a:solidFill>
                  <a:srgbClr val="9D0D2C"/>
                </a:solidFill>
                <a:effectLst/>
                <a:latin typeface="Calibri"/>
                <a:ea typeface="Calibri" charset="0"/>
                <a:cs typeface="Calibri" charset="0"/>
              </a:rPr>
              <a:t>Slide opcional (usado na Atividade 2B)</a:t>
            </a:r>
          </a:p>
        </p:txBody>
      </p:sp>
    </p:spTree>
    <p:custDataLst>
      <p:tags r:id="rId1"/>
    </p:custDataLst>
    <p:extLst>
      <p:ext uri="{BB962C8B-B14F-4D97-AF65-F5344CB8AC3E}">
        <p14:creationId xmlns:p14="http://schemas.microsoft.com/office/powerpoint/2010/main" val="36584778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Princípios para orientar soluções duráveis</a:t>
            </a:r>
          </a:p>
        </p:txBody>
      </p:sp>
      <p:sp>
        <p:nvSpPr>
          <p:cNvPr id="3" name="Content Placeholder 2"/>
          <p:cNvSpPr>
            <a:spLocks noGrp="1"/>
          </p:cNvSpPr>
          <p:nvPr>
            <p:ph idx="1"/>
          </p:nvPr>
        </p:nvSpPr>
        <p:spPr>
          <a:xfrm>
            <a:off x="456092" y="1112837"/>
            <a:ext cx="9876347" cy="4997469"/>
          </a:xfrm>
        </p:spPr>
        <p:txBody>
          <a:bodyPr/>
          <a:lstStyle/>
          <a:p>
            <a:pPr fontAlgn="base"/>
            <a:r>
              <a:rPr lang="pt-BR" sz="2800" b="0" i="0" strike="noStrike" cap="none" spc="0" baseline="0" dirty="0">
                <a:solidFill>
                  <a:srgbClr val="545456"/>
                </a:solidFill>
                <a:effectLst/>
                <a:latin typeface="Calibri"/>
                <a:ea typeface="Calibri" charset="0"/>
                <a:cs typeface="Calibri" charset="0"/>
              </a:rPr>
              <a:t>A busca por soluções duráveis é um processo complexo, muitas vezes longo, projetado para </a:t>
            </a:r>
            <a:r>
              <a:rPr lang="pt-BR" sz="2800" b="1" i="0" strike="noStrike" cap="none" spc="0" baseline="0" dirty="0">
                <a:solidFill>
                  <a:srgbClr val="545456"/>
                </a:solidFill>
                <a:effectLst/>
                <a:latin typeface="Calibri"/>
                <a:ea typeface="Calibri" charset="0"/>
                <a:cs typeface="Calibri" charset="0"/>
              </a:rPr>
              <a:t>restaurar os direitos humanos</a:t>
            </a:r>
            <a:r>
              <a:rPr lang="pt-BR" sz="2800" b="0" i="0" strike="noStrike" cap="none" spc="0" baseline="0" dirty="0">
                <a:solidFill>
                  <a:srgbClr val="545456"/>
                </a:solidFill>
                <a:effectLst/>
                <a:latin typeface="Calibri"/>
                <a:ea typeface="Calibri" charset="0"/>
                <a:cs typeface="Calibri" charset="0"/>
              </a:rPr>
              <a:t> de populações deslocadas</a:t>
            </a:r>
          </a:p>
          <a:p>
            <a:pPr fontAlgn="base"/>
            <a:r>
              <a:rPr lang="pt-BR" sz="2800" b="0" i="0" strike="noStrike" cap="none" spc="0" baseline="0" dirty="0">
                <a:solidFill>
                  <a:srgbClr val="545456"/>
                </a:solidFill>
                <a:effectLst/>
                <a:latin typeface="Calibri"/>
                <a:ea typeface="Calibri" charset="0"/>
                <a:cs typeface="Calibri" charset="0"/>
              </a:rPr>
              <a:t>Muitos profissionais estão envolvidos, </a:t>
            </a:r>
            <a:r>
              <a:rPr lang="pt-BR" sz="2800" b="1" i="0" strike="noStrike" cap="none" spc="0" baseline="0" dirty="0">
                <a:solidFill>
                  <a:srgbClr val="545456"/>
                </a:solidFill>
                <a:effectLst/>
                <a:latin typeface="Calibri"/>
                <a:ea typeface="Calibri" charset="0"/>
                <a:cs typeface="Calibri" charset="0"/>
              </a:rPr>
              <a:t>principalmente autoridades</a:t>
            </a:r>
            <a:r>
              <a:rPr lang="pt-BR" sz="2800" b="0" i="0" strike="noStrike" cap="none" spc="0" baseline="0" dirty="0">
                <a:solidFill>
                  <a:srgbClr val="545456"/>
                </a:solidFill>
                <a:effectLst/>
                <a:latin typeface="Calibri"/>
                <a:ea typeface="Calibri" charset="0"/>
                <a:cs typeface="Calibri" charset="0"/>
              </a:rPr>
              <a:t>. É um processo baseado em direitos onde autoridades nacionais e locais, agentes humanitários e de desenvolvimento precisam trabalhar juntos para apoiar PDIs de forma eficaz</a:t>
            </a:r>
          </a:p>
          <a:p>
            <a:pPr fontAlgn="base"/>
            <a:r>
              <a:rPr lang="pt-BR" sz="2800" b="0" i="0" strike="noStrike" cap="none" spc="0" baseline="0" dirty="0">
                <a:solidFill>
                  <a:srgbClr val="545456"/>
                </a:solidFill>
                <a:effectLst/>
                <a:latin typeface="Calibri"/>
                <a:ea typeface="Calibri" charset="0"/>
                <a:cs typeface="Calibri" charset="0"/>
              </a:rPr>
              <a:t>O processo para apoiar soluções duráveis deve ser </a:t>
            </a:r>
            <a:r>
              <a:rPr lang="pt-BR" sz="2800" b="1" i="0" strike="noStrike" cap="none" spc="0" baseline="0" dirty="0">
                <a:solidFill>
                  <a:srgbClr val="545456"/>
                </a:solidFill>
                <a:effectLst/>
                <a:latin typeface="Calibri"/>
                <a:ea typeface="Calibri" charset="0"/>
                <a:cs typeface="Calibri" charset="0"/>
              </a:rPr>
              <a:t>inclusivo e envolver todas as partes da população deslocada</a:t>
            </a:r>
          </a:p>
          <a:p>
            <a:pPr fontAlgn="base"/>
            <a:endParaRPr lang="en-US" sz="2000" dirty="0">
              <a:solidFill>
                <a:srgbClr val="545456"/>
              </a:solidFill>
              <a:latin typeface="Calibri" pitchFamily="34" charset="0"/>
              <a:cs typeface="Calibri" panose="020F0502020204030204" pitchFamily="34" charset="0"/>
            </a:endParaRPr>
          </a:p>
        </p:txBody>
      </p:sp>
      <p:sp>
        <p:nvSpPr>
          <p:cNvPr id="4" name="TextBox 3">
            <a:extLst>
              <a:ext uri="{FF2B5EF4-FFF2-40B4-BE49-F238E27FC236}">
                <a16:creationId xmlns:a16="http://schemas.microsoft.com/office/drawing/2014/main" id="{2C4ED94A-5C34-4A75-88F0-489FE3A3D2C4}"/>
              </a:ext>
            </a:extLst>
          </p:cNvPr>
          <p:cNvSpPr txBox="1"/>
          <p:nvPr/>
        </p:nvSpPr>
        <p:spPr>
          <a:xfrm rot="18849580">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pt-BR" sz="2800" b="1" i="0" strike="noStrike" cap="none" spc="0" baseline="0" dirty="0">
                <a:solidFill>
                  <a:srgbClr val="9D0D2C"/>
                </a:solidFill>
                <a:effectLst/>
                <a:latin typeface="Calibri"/>
                <a:ea typeface="Calibri" charset="0"/>
                <a:cs typeface="Calibri" charset="0"/>
              </a:rPr>
              <a:t>Slide opcional (usado na Atividade 2B)</a:t>
            </a:r>
          </a:p>
        </p:txBody>
      </p:sp>
    </p:spTree>
    <p:custDataLst>
      <p:tags r:id="rId1"/>
    </p:custDataLst>
    <p:extLst>
      <p:ext uri="{BB962C8B-B14F-4D97-AF65-F5344CB8AC3E}">
        <p14:creationId xmlns:p14="http://schemas.microsoft.com/office/powerpoint/2010/main" val="2084681851"/>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7732" y="427037"/>
            <a:ext cx="9876347" cy="793755"/>
          </a:xfrm>
        </p:spPr>
        <p:txBody>
          <a:bodyPr/>
          <a:lstStyle/>
          <a:p>
            <a:r>
              <a:rPr lang="pt-BR" sz="4000" b="1" i="0" strike="noStrike" cap="none" spc="0" baseline="0" dirty="0">
                <a:solidFill>
                  <a:srgbClr val="2A87C8"/>
                </a:solidFill>
                <a:effectLst/>
                <a:latin typeface="Calibri"/>
                <a:ea typeface="Calibri" charset="0"/>
                <a:cs typeface="Calibri" charset="0"/>
              </a:rPr>
              <a:t>Princípios orientadores</a:t>
            </a:r>
          </a:p>
        </p:txBody>
      </p:sp>
      <p:sp>
        <p:nvSpPr>
          <p:cNvPr id="8" name="Content Placeholder 7">
            <a:extLst>
              <a:ext uri="{FF2B5EF4-FFF2-40B4-BE49-F238E27FC236}">
                <a16:creationId xmlns:a16="http://schemas.microsoft.com/office/drawing/2014/main" id="{1AC6EC8F-D054-41E5-8B52-459ED07104CA}"/>
              </a:ext>
            </a:extLst>
          </p:cNvPr>
          <p:cNvSpPr>
            <a:spLocks noGrp="1"/>
          </p:cNvSpPr>
          <p:nvPr>
            <p:ph idx="1"/>
          </p:nvPr>
        </p:nvSpPr>
        <p:spPr>
          <a:xfrm>
            <a:off x="438111" y="2027236"/>
            <a:ext cx="4526795" cy="4768869"/>
          </a:xfrm>
        </p:spPr>
        <p:txBody>
          <a:bodyPr/>
          <a:lstStyle/>
          <a:p>
            <a:r>
              <a:rPr lang="pt-BR" sz="2800" b="0" i="0" strike="noStrike" cap="none" spc="0" baseline="0" dirty="0">
                <a:solidFill>
                  <a:srgbClr val="545456"/>
                </a:solidFill>
                <a:effectLst/>
                <a:latin typeface="Calibri"/>
                <a:ea typeface="Calibri" charset="0"/>
                <a:cs typeface="Calibri" charset="0"/>
              </a:rPr>
              <a:t>Os Princípios orientadores sobre deslocamento interno são a estrutura reconhecida para o fechamento de acampamentos para PDIs.</a:t>
            </a:r>
          </a:p>
          <a:p>
            <a:pPr algn="l"/>
            <a:r>
              <a:rPr lang="pt-BR" sz="2800" b="0" i="0" strike="noStrike" cap="none" spc="0" baseline="0" dirty="0">
                <a:solidFill>
                  <a:srgbClr val="545456"/>
                </a:solidFill>
                <a:effectLst/>
                <a:latin typeface="Calibri"/>
                <a:ea typeface="Calibri" charset="0"/>
                <a:cs typeface="Calibri" charset="0"/>
              </a:rPr>
              <a:t>Os Princípios 28-30 fornecem orientação sobre retorno, reassentamento e reintegração</a:t>
            </a:r>
          </a:p>
        </p:txBody>
      </p:sp>
      <p:pic>
        <p:nvPicPr>
          <p:cNvPr id="3" name="Picture 2">
            <a:extLst>
              <a:ext uri="{FF2B5EF4-FFF2-40B4-BE49-F238E27FC236}">
                <a16:creationId xmlns:a16="http://schemas.microsoft.com/office/drawing/2014/main" id="{714F1019-FB4C-49E8-9F5E-A75C8BFBFCAA}"/>
              </a:ext>
            </a:extLst>
          </p:cNvPr>
          <p:cNvPicPr>
            <a:picLocks noChangeAspect="1"/>
          </p:cNvPicPr>
          <p:nvPr/>
        </p:nvPicPr>
        <p:blipFill>
          <a:blip r:embed="rId3"/>
          <a:stretch>
            <a:fillRect/>
          </a:stretch>
        </p:blipFill>
        <p:spPr>
          <a:xfrm>
            <a:off x="5574506" y="1112837"/>
            <a:ext cx="4095750" cy="5791200"/>
          </a:xfrm>
          <a:prstGeom prst="rect">
            <a:avLst/>
          </a:prstGeom>
        </p:spPr>
      </p:pic>
    </p:spTree>
    <p:custDataLst>
      <p:tags r:id="rId1"/>
    </p:custDataLst>
    <p:extLst>
      <p:ext uri="{BB962C8B-B14F-4D97-AF65-F5344CB8AC3E}">
        <p14:creationId xmlns:p14="http://schemas.microsoft.com/office/powerpoint/2010/main" val="402159774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pt-BR" sz="4000" b="1" i="0" strike="noStrike" cap="none" spc="0" baseline="0" dirty="0">
                <a:solidFill>
                  <a:srgbClr val="2A87C8"/>
                </a:solidFill>
                <a:effectLst/>
                <a:latin typeface="Calibri"/>
                <a:ea typeface="Calibri" charset="0"/>
                <a:cs typeface="Calibri" charset="0"/>
              </a:rPr>
              <a:t>Trabalho em grupo 	</a:t>
            </a:r>
            <a:r>
              <a:rPr lang="pt-BR" sz="4000" b="0" i="0" strike="noStrike" cap="none" spc="0" baseline="0" dirty="0">
                <a:solidFill>
                  <a:srgbClr val="2A87C8"/>
                </a:solidFill>
                <a:effectLst/>
                <a:latin typeface="Calibri"/>
                <a:ea typeface="Calibri" charset="0"/>
                <a:cs typeface="Calibri" charset="0"/>
              </a:rPr>
              <a:t>			 20’</a:t>
            </a:r>
            <a:br>
              <a:rPr sz="4000" dirty="0"/>
            </a:br>
            <a:r>
              <a:rPr lang="pt-BR" sz="4000" b="0" i="0" strike="noStrike" cap="none" spc="0" baseline="0" dirty="0">
                <a:solidFill>
                  <a:srgbClr val="2A87C8"/>
                </a:solidFill>
                <a:effectLst/>
                <a:latin typeface="Calibri"/>
                <a:ea typeface="Calibri" charset="0"/>
                <a:cs typeface="Calibri" charset="0"/>
              </a:rPr>
              <a:t>Considere as declarações do cartão</a:t>
            </a:r>
            <a:br>
              <a:rPr sz="4000" dirty="0"/>
            </a:br>
            <a:br>
              <a:rPr sz="4000" dirty="0"/>
            </a:br>
            <a:br>
              <a:rPr sz="4000" dirty="0"/>
            </a:br>
            <a:endParaRPr lang="en-GB" sz="2800" dirty="0">
              <a:solidFill>
                <a:srgbClr val="2A87C8"/>
              </a:solidFill>
              <a:latin typeface="Calibri" pitchFamily="34" charset="0"/>
            </a:endParaRP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ct val="0"/>
              </a:spcBef>
              <a:spcAft>
                <a:spcPct val="0"/>
              </a:spcAft>
              <a:buClrTx/>
              <a:buSzTx/>
              <a:buFontTx/>
              <a:buNone/>
              <a:defRPr/>
            </a:pPr>
            <a:endParaRPr kumimoji="0" lang="en-GB" sz="2053" b="0" i="0" u="none" strike="noStrike" kern="1200" cap="none" spc="0" normalizeH="0" baseline="0" noProof="0" dirty="0">
              <a:ln>
                <a:noFill/>
              </a:ln>
              <a:solidFill>
                <a:srgbClr val="F0B89E"/>
              </a:solidFill>
              <a:effectLst/>
              <a:uLnTx/>
              <a:uFillTx/>
              <a:latin typeface="Trebuchet MS" panose="020B0603020202020204"/>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a:extLst>
              <a:ext uri="{FF2B5EF4-FFF2-40B4-BE49-F238E27FC236}">
                <a16:creationId xmlns:a16="http://schemas.microsoft.com/office/drawing/2014/main" id="{BCE125E1-185B-4D8A-80E8-2EA48E1A3406}"/>
              </a:ext>
            </a:extLst>
          </p:cNvPr>
          <p:cNvSpPr txBox="1"/>
          <p:nvPr/>
        </p:nvSpPr>
        <p:spPr>
          <a:xfrm>
            <a:off x="407732" y="2016110"/>
            <a:ext cx="9623277" cy="5543565"/>
          </a:xfrm>
          <a:prstGeom prst="rect">
            <a:avLst/>
          </a:prstGeom>
          <a:noFill/>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pt-BR" sz="2800" b="1" i="0" strike="noStrike" cap="none" spc="0" baseline="0" dirty="0">
                <a:solidFill>
                  <a:srgbClr val="565454"/>
                </a:solidFill>
                <a:effectLst/>
                <a:latin typeface="Calibri"/>
                <a:ea typeface="Calibri" charset="0"/>
                <a:cs typeface="Calibri" charset="0"/>
              </a:rPr>
              <a:t>Com seu grupo, responda às perguntas nos cartões, considerando:</a:t>
            </a:r>
          </a:p>
          <a:p>
            <a:pPr marL="0" indent="0">
              <a:buNone/>
            </a:pPr>
            <a:endParaRPr lang="en-US" sz="2800" b="1" dirty="0">
              <a:solidFill>
                <a:srgbClr val="565454"/>
              </a:solidFill>
              <a:latin typeface="Calibri" pitchFamily="34" charset="0"/>
            </a:endParaRPr>
          </a:p>
          <a:p>
            <a:r>
              <a:rPr lang="pt-BR" sz="2800" b="0" i="0" strike="noStrike" cap="none" spc="0" baseline="0" dirty="0">
                <a:solidFill>
                  <a:srgbClr val="565454"/>
                </a:solidFill>
                <a:effectLst/>
                <a:latin typeface="Calibri"/>
                <a:ea typeface="Calibri" charset="0"/>
                <a:cs typeface="Calibri" charset="0"/>
              </a:rPr>
              <a:t>Os princípios orientadores fornecidos na Estrutura para soluções duráveis foram aplicados?</a:t>
            </a:r>
          </a:p>
          <a:p>
            <a:r>
              <a:rPr lang="pt-BR" sz="2800" b="0" i="0" strike="noStrike" cap="none" spc="0" baseline="0" dirty="0">
                <a:solidFill>
                  <a:srgbClr val="565454"/>
                </a:solidFill>
                <a:effectLst/>
                <a:latin typeface="Calibri"/>
                <a:ea typeface="Calibri" charset="0"/>
                <a:cs typeface="Calibri" charset="0"/>
              </a:rPr>
              <a:t>Em caso negativo, discuta uma forma de contribuir para cumprir os Princípios orientadores de suas próprias funções.</a:t>
            </a:r>
          </a:p>
        </p:txBody>
      </p:sp>
    </p:spTree>
    <p:custDataLst>
      <p:tags r:id="rId1"/>
    </p:custDataLst>
    <p:extLst>
      <p:ext uri="{BB962C8B-B14F-4D97-AF65-F5344CB8AC3E}">
        <p14:creationId xmlns:p14="http://schemas.microsoft.com/office/powerpoint/2010/main" val="116827252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1BDF642A-B6A8-40A1-9E6C-A8C94F854832}"/>
              </a:ext>
            </a:extLst>
          </p:cNvPr>
          <p:cNvSpPr>
            <a:spLocks noGrp="1"/>
          </p:cNvSpPr>
          <p:nvPr>
            <p:ph idx="1"/>
          </p:nvPr>
        </p:nvSpPr>
        <p:spPr>
          <a:xfrm>
            <a:off x="438111" y="1319198"/>
            <a:ext cx="9876347" cy="5476908"/>
          </a:xfrm>
        </p:spPr>
        <p:txBody>
          <a:bodyPr/>
          <a:lstStyle/>
          <a:p>
            <a:pPr marL="0" indent="0">
              <a:buNone/>
            </a:pPr>
            <a:endParaRPr lang="en-GB" sz="2800" dirty="0">
              <a:solidFill>
                <a:srgbClr val="565454"/>
              </a:solidFill>
              <a:latin typeface="Calibri" pitchFamily="34" charset="0"/>
            </a:endParaRPr>
          </a:p>
          <a:p>
            <a:pPr marL="0" indent="0">
              <a:buNone/>
            </a:pPr>
            <a:r>
              <a:rPr lang="pt-BR" sz="2800" b="0" i="0" strike="noStrike" cap="none" spc="0" baseline="0" dirty="0">
                <a:solidFill>
                  <a:srgbClr val="565454"/>
                </a:solidFill>
                <a:effectLst/>
                <a:latin typeface="Calibri"/>
                <a:ea typeface="Calibri" charset="0"/>
                <a:cs typeface="Calibri" charset="0"/>
              </a:rPr>
              <a:t>Sejam quais forem as circunstâncias em torno do fechamento de acampamento, o planejamento </a:t>
            </a:r>
            <a:r>
              <a:rPr lang="pt-BR" sz="2800" b="1" i="0" strike="noStrike" cap="none" spc="0" baseline="0" dirty="0">
                <a:solidFill>
                  <a:srgbClr val="565454"/>
                </a:solidFill>
                <a:effectLst/>
                <a:latin typeface="Calibri"/>
                <a:ea typeface="Calibri" charset="0"/>
                <a:cs typeface="Calibri" charset="0"/>
              </a:rPr>
              <a:t>cuidadoso e a coordenação extensiva </a:t>
            </a:r>
            <a:r>
              <a:rPr lang="pt-BR" sz="2800" b="0" i="0" strike="noStrike" cap="none" spc="0" baseline="0" dirty="0">
                <a:solidFill>
                  <a:srgbClr val="565454"/>
                </a:solidFill>
                <a:effectLst/>
                <a:latin typeface="Calibri"/>
                <a:ea typeface="Calibri" charset="0"/>
                <a:cs typeface="Calibri" charset="0"/>
              </a:rPr>
              <a:t>são cruciais e devem ser realizados pela Agência de Gestão de Acampamentos em colaboração com as autoridades nacionais e outras partes interessadas importantes.</a:t>
            </a:r>
          </a:p>
          <a:p>
            <a:pPr marL="0" indent="0">
              <a:buNone/>
            </a:pPr>
            <a:r>
              <a:rPr lang="en-GB" sz="2800" dirty="0">
                <a:solidFill>
                  <a:srgbClr val="565454"/>
                </a:solidFill>
                <a:latin typeface="Calibri" panose="020F0502020204030204" pitchFamily="34" charset="0"/>
              </a:rPr>
              <a:t> </a:t>
            </a:r>
          </a:p>
          <a:p>
            <a:pPr marL="0" indent="0">
              <a:buNone/>
            </a:pPr>
            <a:r>
              <a:rPr lang="pt-BR" sz="2800" b="0" i="0" strike="noStrike" cap="none" spc="0" baseline="0" dirty="0">
                <a:solidFill>
                  <a:srgbClr val="565454"/>
                </a:solidFill>
                <a:effectLst/>
                <a:latin typeface="Calibri"/>
                <a:ea typeface="Calibri" charset="0"/>
                <a:cs typeface="Calibri" charset="0"/>
              </a:rPr>
              <a:t>Uma solução durável é obtida quando as PDIs </a:t>
            </a:r>
            <a:r>
              <a:rPr lang="pt-BR" sz="2800" b="1" i="0" strike="noStrike" cap="none" spc="0" baseline="0" dirty="0">
                <a:solidFill>
                  <a:srgbClr val="565454"/>
                </a:solidFill>
                <a:effectLst/>
                <a:latin typeface="Calibri"/>
                <a:ea typeface="Calibri" charset="0"/>
                <a:cs typeface="Calibri" charset="0"/>
              </a:rPr>
              <a:t>não têm mais necessidades específicas de assistência e proteção vinculadas ao seu deslocamento </a:t>
            </a:r>
            <a:r>
              <a:rPr lang="pt-BR" sz="2800" b="0" i="0" strike="noStrike" cap="none" spc="0" baseline="0" dirty="0">
                <a:solidFill>
                  <a:srgbClr val="565454"/>
                </a:solidFill>
                <a:effectLst/>
                <a:latin typeface="Calibri"/>
                <a:ea typeface="Calibri" charset="0"/>
                <a:cs typeface="Calibri" charset="0"/>
              </a:rPr>
              <a:t>e tais pessoas possam desfrutar de seus direitos humanos sem discriminação resultante do seu deslocamento. </a:t>
            </a:r>
          </a:p>
          <a:p>
            <a:pPr marL="0" indent="0">
              <a:buNone/>
            </a:pPr>
            <a:endParaRPr lang="en-US" sz="2800" dirty="0">
              <a:solidFill>
                <a:srgbClr val="565454"/>
              </a:solidFill>
              <a:latin typeface="Calibri" pitchFamily="34" charset="0"/>
            </a:endParaRPr>
          </a:p>
          <a:p>
            <a:pPr marL="0" indent="0">
              <a:buNone/>
            </a:pPr>
            <a:r>
              <a:rPr lang="en-US" sz="2800" dirty="0">
                <a:solidFill>
                  <a:srgbClr val="565454"/>
                </a:solidFill>
                <a:latin typeface="Calibri" pitchFamily="34" charset="0"/>
              </a:rPr>
              <a:t> </a:t>
            </a:r>
          </a:p>
        </p:txBody>
      </p:sp>
      <p:pic>
        <p:nvPicPr>
          <p:cNvPr id="8" name="Picture 1" descr="Screen Shot 2013-12-13 at 12.55.16.png">
            <a:extLst>
              <a:ext uri="{FF2B5EF4-FFF2-40B4-BE49-F238E27FC236}">
                <a16:creationId xmlns:a16="http://schemas.microsoft.com/office/drawing/2014/main" id="{34321FC2-49B3-4928-BECD-31918EDEEDB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a:off x="-1" y="-1"/>
            <a:ext cx="10722191" cy="755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ACCD675F-BBA3-4C20-AEEF-D05B22BDB271}"/>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Tree>
    <p:custDataLst>
      <p:tags r:id="rId1"/>
    </p:custDataLst>
    <p:extLst>
      <p:ext uri="{BB962C8B-B14F-4D97-AF65-F5344CB8AC3E}">
        <p14:creationId xmlns:p14="http://schemas.microsoft.com/office/powerpoint/2010/main" val="24218610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descr="Screen Shot 2013-12-13 at 12.55.16.png">
            <a:extLst>
              <a:ext uri="{FF2B5EF4-FFF2-40B4-BE49-F238E27FC236}">
                <a16:creationId xmlns:a16="http://schemas.microsoft.com/office/drawing/2014/main" id="{34321FC2-49B3-4928-BECD-31918EDEEDB9}"/>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bwMode="auto">
          <a:xfrm>
            <a:off x="-1" y="-1"/>
            <a:ext cx="10722191" cy="755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a:extLst>
              <a:ext uri="{FF2B5EF4-FFF2-40B4-BE49-F238E27FC236}">
                <a16:creationId xmlns:a16="http://schemas.microsoft.com/office/drawing/2014/main" id="{1BDF642A-B6A8-40A1-9E6C-A8C94F854832}"/>
              </a:ext>
            </a:extLst>
          </p:cNvPr>
          <p:cNvSpPr>
            <a:spLocks noGrp="1"/>
          </p:cNvSpPr>
          <p:nvPr>
            <p:ph idx="1"/>
          </p:nvPr>
        </p:nvSpPr>
        <p:spPr>
          <a:xfrm>
            <a:off x="438111" y="1319198"/>
            <a:ext cx="9876347" cy="5476908"/>
          </a:xfrm>
        </p:spPr>
        <p:txBody>
          <a:bodyPr/>
          <a:lstStyle/>
          <a:p>
            <a:pPr marL="0" indent="0">
              <a:buNone/>
            </a:pPr>
            <a:endParaRPr lang="en-GB" sz="2800" dirty="0">
              <a:latin typeface="Calibri" pitchFamily="34" charset="0"/>
            </a:endParaRPr>
          </a:p>
          <a:p>
            <a:pPr marL="0" indent="0">
              <a:buNone/>
            </a:pPr>
            <a:r>
              <a:rPr lang="pt-BR" sz="2800" b="0" i="0" strike="noStrike" cap="none" spc="0" baseline="0" dirty="0">
                <a:solidFill>
                  <a:srgbClr val="000000"/>
                </a:solidFill>
                <a:effectLst/>
                <a:latin typeface="Calibri"/>
                <a:ea typeface="Calibri" charset="0"/>
                <a:cs typeface="Calibri" charset="0"/>
              </a:rPr>
              <a:t>Sejam quais forem as circunstâncias em torno do fechamento de acampamento, o planejamento </a:t>
            </a:r>
            <a:r>
              <a:rPr lang="pt-BR" sz="2800" b="1" i="0" strike="noStrike" cap="none" spc="0" baseline="0" dirty="0">
                <a:solidFill>
                  <a:srgbClr val="000000"/>
                </a:solidFill>
                <a:effectLst/>
                <a:latin typeface="Calibri"/>
                <a:ea typeface="Calibri" charset="0"/>
                <a:cs typeface="Calibri" charset="0"/>
              </a:rPr>
              <a:t>cuidadoso e a coordenação extensiva </a:t>
            </a:r>
            <a:r>
              <a:rPr lang="pt-BR" sz="2800" b="0" i="0" strike="noStrike" cap="none" spc="0" baseline="0" dirty="0">
                <a:solidFill>
                  <a:srgbClr val="000000"/>
                </a:solidFill>
                <a:effectLst/>
                <a:latin typeface="Calibri"/>
                <a:ea typeface="Calibri" charset="0"/>
                <a:cs typeface="Calibri" charset="0"/>
              </a:rPr>
              <a:t>são cruciais e devem ser realizados pela Agência de Gestão de Acampamentos em colaboração com as autoridades nacionais e outras partes interessadas importantes.</a:t>
            </a:r>
          </a:p>
          <a:p>
            <a:pPr marL="0" indent="0">
              <a:buNone/>
            </a:pPr>
            <a:r>
              <a:rPr lang="en-GB" sz="2800" dirty="0">
                <a:latin typeface="Calibri" panose="020F0502020204030204" pitchFamily="34" charset="0"/>
              </a:rPr>
              <a:t> </a:t>
            </a:r>
          </a:p>
          <a:p>
            <a:pPr marL="0" indent="0">
              <a:buNone/>
            </a:pPr>
            <a:r>
              <a:rPr lang="pt-BR" sz="2800" b="0" i="0" strike="noStrike" cap="none" spc="0" baseline="0" dirty="0">
                <a:solidFill>
                  <a:srgbClr val="000000"/>
                </a:solidFill>
                <a:effectLst/>
                <a:latin typeface="Calibri"/>
                <a:ea typeface="Calibri" charset="0"/>
                <a:cs typeface="Calibri" charset="0"/>
              </a:rPr>
              <a:t>Uma solução durável é obtida quando as PDIs </a:t>
            </a:r>
            <a:r>
              <a:rPr lang="pt-BR" sz="2800" b="1" i="0" strike="noStrike" cap="none" spc="0" baseline="0" dirty="0">
                <a:solidFill>
                  <a:srgbClr val="000000"/>
                </a:solidFill>
                <a:effectLst/>
                <a:latin typeface="Calibri"/>
                <a:ea typeface="Calibri" charset="0"/>
                <a:cs typeface="Calibri" charset="0"/>
              </a:rPr>
              <a:t>não têm mais necessidades específicas de assistência e proteção vinculadas ao seu deslocamento </a:t>
            </a:r>
            <a:r>
              <a:rPr lang="pt-BR" sz="2800" b="0" i="0" strike="noStrike" cap="none" spc="0" baseline="0" dirty="0">
                <a:solidFill>
                  <a:srgbClr val="000000"/>
                </a:solidFill>
                <a:effectLst/>
                <a:latin typeface="Calibri"/>
                <a:ea typeface="Calibri" charset="0"/>
                <a:cs typeface="Calibri" charset="0"/>
              </a:rPr>
              <a:t>e tais pessoas possam desfrutar de seus direitos humanos sem discriminação resultante do seu deslocamento. </a:t>
            </a:r>
          </a:p>
          <a:p>
            <a:pPr marL="0" indent="0">
              <a:buNone/>
            </a:pPr>
            <a:endParaRPr lang="en-US" sz="2800" dirty="0">
              <a:latin typeface="Calibri" pitchFamily="34" charset="0"/>
            </a:endParaRPr>
          </a:p>
          <a:p>
            <a:pPr marL="0" indent="0">
              <a:buNone/>
            </a:pPr>
            <a:r>
              <a:rPr lang="en-US" sz="2800" dirty="0">
                <a:latin typeface="Calibri" pitchFamily="34" charset="0"/>
              </a:rPr>
              <a:t> </a:t>
            </a:r>
          </a:p>
        </p:txBody>
      </p:sp>
      <p:sp>
        <p:nvSpPr>
          <p:cNvPr id="9" name="Title 1">
            <a:extLst>
              <a:ext uri="{FF2B5EF4-FFF2-40B4-BE49-F238E27FC236}">
                <a16:creationId xmlns:a16="http://schemas.microsoft.com/office/drawing/2014/main" id="{ACCD675F-BBA3-4C20-AEEF-D05B22BDB271}"/>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Tree>
    <p:custDataLst>
      <p:tags r:id="rId1"/>
    </p:custDataLst>
    <p:extLst>
      <p:ext uri="{BB962C8B-B14F-4D97-AF65-F5344CB8AC3E}">
        <p14:creationId xmlns:p14="http://schemas.microsoft.com/office/powerpoint/2010/main" val="230040713"/>
      </p:ext>
    </p:extLst>
  </p:cSld>
  <p:clrMapOvr>
    <a:masterClrMapping/>
  </p:clrMapOvr>
  <p:transition spd="slow">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383506" y="2255837"/>
            <a:ext cx="8001000"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000" b="0" i="0" strike="noStrike" cap="none" spc="0" baseline="0" dirty="0">
                <a:solidFill>
                  <a:srgbClr val="565454"/>
                </a:solidFill>
                <a:effectLst/>
                <a:latin typeface="Calibri"/>
                <a:ea typeface="Calibri" charset="0"/>
                <a:cs typeface="Calibri" charset="0"/>
              </a:rPr>
              <a:t>Responsabilidades da CMA no processo de fechamento</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6">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p:nvPr/>
        </p:nvSpPr>
        <p:spPr>
          <a:xfrm>
            <a:off x="2022288" y="4292238"/>
            <a:ext cx="670799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1400" dirty="0">
              <a:solidFill>
                <a:schemeClr val="tx1">
                  <a:lumMod val="50000"/>
                  <a:lumOff val="50000"/>
                </a:schemeClr>
              </a:solidFill>
            </a:endParaRPr>
          </a:p>
        </p:txBody>
      </p:sp>
    </p:spTree>
    <p:custDataLst>
      <p:tags r:id="rId1"/>
    </p:custDataLst>
    <p:extLst>
      <p:ext uri="{BB962C8B-B14F-4D97-AF65-F5344CB8AC3E}">
        <p14:creationId xmlns:p14="http://schemas.microsoft.com/office/powerpoint/2010/main" val="105715994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descr="Picture1">
            <a:extLst>
              <a:ext uri="{FF2B5EF4-FFF2-40B4-BE49-F238E27FC236}">
                <a16:creationId xmlns:a16="http://schemas.microsoft.com/office/drawing/2014/main" id="{C4A31323-E798-4920-840A-2CBEDBFF5443}"/>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tretch>
            <a:fillRect/>
          </a:stretch>
        </p:blipFill>
        <p:spPr bwMode="auto">
          <a:xfrm>
            <a:off x="-1" y="0"/>
            <a:ext cx="10691813" cy="8018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Por que os acampamentos são fechados?</a:t>
            </a:r>
          </a:p>
        </p:txBody>
      </p:sp>
      <p:sp>
        <p:nvSpPr>
          <p:cNvPr id="3" name="Content Placeholder 2"/>
          <p:cNvSpPr>
            <a:spLocks noGrp="1"/>
          </p:cNvSpPr>
          <p:nvPr>
            <p:ph idx="1"/>
          </p:nvPr>
        </p:nvSpPr>
        <p:spPr>
          <a:xfrm>
            <a:off x="438111" y="1239821"/>
            <a:ext cx="9876347" cy="6502415"/>
          </a:xfrm>
        </p:spPr>
        <p:txBody>
          <a:bodyPr/>
          <a:lstStyle/>
          <a:p>
            <a:pPr lvl="0">
              <a:spcBef>
                <a:spcPct val="0"/>
              </a:spcBef>
            </a:pPr>
            <a:r>
              <a:rPr lang="pt-BR" sz="2700" b="0" i="0" strike="noStrike" cap="none" spc="0" baseline="0" dirty="0">
                <a:solidFill>
                  <a:srgbClr val="000000"/>
                </a:solidFill>
                <a:effectLst/>
                <a:latin typeface="Calibri"/>
                <a:ea typeface="Calibri" charset="0"/>
                <a:cs typeface="Calibri" charset="0"/>
              </a:rPr>
              <a:t>Identificação de soluções duráveis e sua aceitação/rejeição pela população do acampamento.</a:t>
            </a:r>
          </a:p>
          <a:p>
            <a:pPr>
              <a:spcBef>
                <a:spcPct val="0"/>
              </a:spcBef>
            </a:pPr>
            <a:r>
              <a:rPr lang="pt-BR" sz="2700" b="0" i="0" strike="noStrike" cap="none" spc="0" baseline="0" dirty="0">
                <a:solidFill>
                  <a:srgbClr val="000000"/>
                </a:solidFill>
                <a:effectLst/>
                <a:latin typeface="Calibri"/>
                <a:ea typeface="Calibri" charset="0"/>
                <a:cs typeface="Calibri" charset="0"/>
              </a:rPr>
              <a:t>Os moradores do acampamento não precisam mais do apoio e da proteção coordenados pela agência de gestão de acampamentos</a:t>
            </a:r>
          </a:p>
          <a:p>
            <a:pPr lvl="0">
              <a:spcBef>
                <a:spcPct val="0"/>
              </a:spcBef>
            </a:pPr>
            <a:r>
              <a:rPr lang="pt-BR" sz="2700" b="0" i="0" strike="noStrike" cap="none" spc="0" baseline="0" dirty="0">
                <a:solidFill>
                  <a:srgbClr val="000000"/>
                </a:solidFill>
                <a:effectLst/>
                <a:latin typeface="Calibri"/>
                <a:ea typeface="Calibri" charset="0"/>
                <a:cs typeface="Calibri" charset="0"/>
              </a:rPr>
              <a:t>Situação na área/no país de origem melhorando na medida em que o retorno é possível.</a:t>
            </a:r>
          </a:p>
          <a:p>
            <a:pPr lvl="0">
              <a:spcBef>
                <a:spcPct val="0"/>
              </a:spcBef>
            </a:pPr>
            <a:r>
              <a:rPr lang="pt-BR" sz="2700" b="0" i="0" strike="noStrike" cap="none" spc="0" baseline="0" dirty="0">
                <a:solidFill>
                  <a:srgbClr val="000000"/>
                </a:solidFill>
                <a:effectLst/>
                <a:latin typeface="Calibri"/>
                <a:ea typeface="Calibri" charset="0"/>
                <a:cs typeface="Calibri" charset="0"/>
              </a:rPr>
              <a:t>A Agência de Gestão de Acampamentos não consegue administrar o acampamento por motivos financeiros ou éticos.</a:t>
            </a:r>
          </a:p>
          <a:p>
            <a:pPr lvl="0">
              <a:spcBef>
                <a:spcPct val="0"/>
              </a:spcBef>
            </a:pPr>
            <a:r>
              <a:rPr lang="pt-BR" sz="2700" b="0" i="0" strike="noStrike" cap="none" spc="0" baseline="0" dirty="0">
                <a:solidFill>
                  <a:srgbClr val="000000"/>
                </a:solidFill>
                <a:effectLst/>
                <a:latin typeface="Calibri"/>
                <a:ea typeface="Calibri" charset="0"/>
                <a:cs typeface="Calibri" charset="0"/>
              </a:rPr>
              <a:t>Falta de apoio de doadores.</a:t>
            </a:r>
          </a:p>
          <a:p>
            <a:pPr lvl="0">
              <a:spcBef>
                <a:spcPct val="0"/>
              </a:spcBef>
            </a:pPr>
            <a:r>
              <a:rPr lang="pt-BR" sz="2700" b="0" i="0" strike="noStrike" cap="none" spc="0" baseline="0" dirty="0">
                <a:solidFill>
                  <a:srgbClr val="000000"/>
                </a:solidFill>
                <a:effectLst/>
                <a:latin typeface="Calibri"/>
                <a:ea typeface="Calibri" charset="0"/>
                <a:cs typeface="Calibri" charset="0"/>
              </a:rPr>
              <a:t>Fatores de segurança e proteção.</a:t>
            </a:r>
          </a:p>
          <a:p>
            <a:pPr lvl="0">
              <a:spcBef>
                <a:spcPct val="0"/>
              </a:spcBef>
            </a:pPr>
            <a:r>
              <a:rPr lang="pt-BR" sz="2700" b="0" i="0" strike="noStrike" cap="none" spc="0" baseline="0" dirty="0">
                <a:solidFill>
                  <a:srgbClr val="000000"/>
                </a:solidFill>
                <a:effectLst/>
                <a:latin typeface="Calibri"/>
                <a:ea typeface="Calibri" charset="0"/>
                <a:cs typeface="Calibri" charset="0"/>
              </a:rPr>
              <a:t>A presença de trabalhadores de assistência coloca a população em maior risco de danos.</a:t>
            </a:r>
          </a:p>
          <a:p>
            <a:pPr lvl="0">
              <a:spcBef>
                <a:spcPct val="0"/>
              </a:spcBef>
            </a:pPr>
            <a:r>
              <a:rPr lang="pt-BR" sz="2700" b="0" i="0" strike="noStrike" cap="none" spc="0" baseline="0" dirty="0">
                <a:solidFill>
                  <a:srgbClr val="000000"/>
                </a:solidFill>
                <a:effectLst/>
                <a:latin typeface="Calibri"/>
                <a:ea typeface="Calibri" charset="0"/>
                <a:cs typeface="Calibri" charset="0"/>
              </a:rPr>
              <a:t>O acesso à população refugiada não está mais disponível ou tornou-se extremamente difícil.</a:t>
            </a:r>
          </a:p>
          <a:p>
            <a:pPr lvl="0">
              <a:spcBef>
                <a:spcPct val="0"/>
              </a:spcBef>
            </a:pPr>
            <a:r>
              <a:rPr lang="pt-BR" sz="2700" b="0" i="0" strike="noStrike" cap="none" spc="0" baseline="0" dirty="0">
                <a:solidFill>
                  <a:srgbClr val="000000"/>
                </a:solidFill>
                <a:effectLst/>
                <a:latin typeface="Calibri"/>
                <a:ea typeface="Calibri" charset="0"/>
                <a:cs typeface="Calibri" charset="0"/>
              </a:rPr>
              <a:t>Outra solução de assentamento provisório é necessária.</a:t>
            </a:r>
          </a:p>
        </p:txBody>
      </p:sp>
    </p:spTree>
    <p:custDataLst>
      <p:tags r:id="rId1"/>
    </p:custDataLst>
    <p:extLst>
      <p:ext uri="{BB962C8B-B14F-4D97-AF65-F5344CB8AC3E}">
        <p14:creationId xmlns:p14="http://schemas.microsoft.com/office/powerpoint/2010/main" val="34699191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pt-BR" sz="4000" b="1" i="0" strike="noStrike" cap="none" spc="0" baseline="0" dirty="0">
                <a:solidFill>
                  <a:srgbClr val="2A87C8"/>
                </a:solidFill>
                <a:effectLst/>
                <a:latin typeface="Calibri"/>
                <a:ea typeface="Calibri" charset="0"/>
                <a:cs typeface="Calibri" charset="0"/>
              </a:rPr>
              <a:t>Trabalho em grupo	</a:t>
            </a:r>
            <a:r>
              <a:rPr lang="pt-BR" sz="4000" b="0" i="0" strike="noStrike" cap="none" spc="0" baseline="0" dirty="0">
                <a:solidFill>
                  <a:srgbClr val="2A87C8"/>
                </a:solidFill>
                <a:effectLst/>
                <a:latin typeface="Calibri"/>
                <a:ea typeface="Calibri" charset="0"/>
                <a:cs typeface="Calibri" charset="0"/>
              </a:rPr>
              <a:t>			  20’</a:t>
            </a:r>
            <a:br>
              <a:rPr sz="4000" dirty="0"/>
            </a:br>
            <a:r>
              <a:rPr lang="pt-BR" sz="4000" b="0" i="0" strike="noStrike" cap="none" spc="0" baseline="0" dirty="0">
                <a:solidFill>
                  <a:srgbClr val="2A87C8"/>
                </a:solidFill>
                <a:effectLst/>
                <a:latin typeface="Calibri"/>
                <a:ea typeface="Calibri" charset="0"/>
                <a:cs typeface="Calibri" charset="0"/>
              </a:rPr>
              <a:t>Matriz de responsabilidade</a:t>
            </a:r>
            <a:br>
              <a:rPr sz="4000" dirty="0"/>
            </a:br>
            <a:br>
              <a:rPr sz="4000" dirty="0"/>
            </a:br>
            <a:br>
              <a:rPr sz="4000" dirty="0"/>
            </a:br>
            <a:br>
              <a:rPr sz="4000" dirty="0"/>
            </a:br>
            <a:endParaRPr lang="en-GB" sz="2800" dirty="0">
              <a:solidFill>
                <a:srgbClr val="2A87C8"/>
              </a:solidFill>
              <a:latin typeface="Calibri" pitchFamily="34" charset="0"/>
            </a:endParaRPr>
          </a:p>
        </p:txBody>
      </p:sp>
      <p:sp>
        <p:nvSpPr>
          <p:cNvPr id="3" name="Content Placeholder 2">
            <a:extLst>
              <a:ext uri="{FF2B5EF4-FFF2-40B4-BE49-F238E27FC236}">
                <a16:creationId xmlns:a16="http://schemas.microsoft.com/office/drawing/2014/main" id="{B8271D8D-50CB-413D-8676-D96C0566D9B7}"/>
              </a:ext>
            </a:extLst>
          </p:cNvPr>
          <p:cNvSpPr>
            <a:spLocks noGrp="1"/>
          </p:cNvSpPr>
          <p:nvPr>
            <p:ph idx="1"/>
          </p:nvPr>
        </p:nvSpPr>
        <p:spPr>
          <a:xfrm>
            <a:off x="438111" y="2027236"/>
            <a:ext cx="9876347" cy="4768869"/>
          </a:xfrm>
        </p:spPr>
        <p:txBody>
          <a:bodyPr/>
          <a:lstStyle/>
          <a:p>
            <a:pPr marL="0" indent="0">
              <a:buNone/>
            </a:pPr>
            <a:r>
              <a:rPr lang="pt-BR" sz="2800" b="1" i="0" strike="noStrike" cap="none" spc="0" baseline="0" dirty="0">
                <a:solidFill>
                  <a:srgbClr val="565454"/>
                </a:solidFill>
                <a:effectLst/>
                <a:latin typeface="Calibri"/>
                <a:ea typeface="Calibri" charset="0"/>
                <a:cs typeface="Calibri" charset="0"/>
              </a:rPr>
              <a:t>Com base na sua responsabilidade atribuída, reflita sobre as seguintes perguntas:</a:t>
            </a:r>
          </a:p>
          <a:p>
            <a:r>
              <a:rPr lang="pt-BR" sz="2800" b="0" i="0" strike="noStrike" cap="none" spc="0" baseline="0" dirty="0">
                <a:solidFill>
                  <a:srgbClr val="565454"/>
                </a:solidFill>
                <a:effectLst/>
                <a:latin typeface="Calibri"/>
                <a:ea typeface="Calibri" charset="0"/>
                <a:cs typeface="Calibri" charset="0"/>
              </a:rPr>
              <a:t>Quem deve estar envolvido?</a:t>
            </a:r>
          </a:p>
          <a:p>
            <a:r>
              <a:rPr lang="pt-BR" sz="2800" b="0" i="0" strike="noStrike" cap="none" spc="0" baseline="0" dirty="0">
                <a:solidFill>
                  <a:srgbClr val="565454"/>
                </a:solidFill>
                <a:effectLst/>
                <a:latin typeface="Calibri"/>
                <a:ea typeface="Calibri" charset="0"/>
                <a:cs typeface="Calibri" charset="0"/>
              </a:rPr>
              <a:t>Quem (ou seja, fora da equipe de CM) pode precisar ser consultado? </a:t>
            </a:r>
          </a:p>
          <a:p>
            <a:r>
              <a:rPr lang="pt-BR" sz="2800" b="0" i="0" strike="noStrike" cap="none" spc="0" baseline="0" dirty="0">
                <a:solidFill>
                  <a:srgbClr val="565454"/>
                </a:solidFill>
                <a:effectLst/>
                <a:latin typeface="Calibri"/>
                <a:ea typeface="Calibri" charset="0"/>
                <a:cs typeface="Calibri" charset="0"/>
              </a:rPr>
              <a:t>Que tipo de questões de segurança e proteção devem ser consideradas? </a:t>
            </a:r>
          </a:p>
          <a:p>
            <a:r>
              <a:rPr lang="pt-BR" sz="2800" b="0" i="0" strike="noStrike" cap="none" spc="0" baseline="0" dirty="0">
                <a:solidFill>
                  <a:srgbClr val="565454"/>
                </a:solidFill>
                <a:effectLst/>
                <a:latin typeface="Calibri"/>
                <a:ea typeface="Calibri" charset="0"/>
                <a:cs typeface="Calibri" charset="0"/>
              </a:rPr>
              <a:t>Quais problemas de programação em particular devem ser levados em consideração? </a:t>
            </a:r>
          </a:p>
          <a:p>
            <a:pPr marL="0" indent="0">
              <a:buNone/>
            </a:pPr>
            <a:endParaRPr lang="en-US" dirty="0"/>
          </a:p>
          <a:p>
            <a:endParaRPr lang="en-US" dirty="0"/>
          </a:p>
          <a:p>
            <a:endParaRPr lang="x-none"/>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ct val="0"/>
              </a:spcBef>
              <a:spcAft>
                <a:spcPct val="0"/>
              </a:spcAft>
              <a:buClrTx/>
              <a:buSzTx/>
              <a:buFontTx/>
              <a:buNone/>
              <a:defRPr/>
            </a:pPr>
            <a:endParaRPr kumimoji="0" lang="en-GB" sz="2053" b="0" i="0" u="none" strike="noStrike" kern="1200" cap="none" spc="0" normalizeH="0" baseline="0" noProof="0" dirty="0">
              <a:ln>
                <a:noFill/>
              </a:ln>
              <a:solidFill>
                <a:srgbClr val="F0B89E"/>
              </a:solidFill>
              <a:effectLst/>
              <a:uLnTx/>
              <a:uFillTx/>
              <a:latin typeface="Trebuchet MS" panose="020B0603020202020204"/>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24462295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Matriz de responsabilidade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47519786"/>
              </p:ext>
            </p:extLst>
          </p:nvPr>
        </p:nvGraphicFramePr>
        <p:xfrm>
          <a:off x="621506" y="1493837"/>
          <a:ext cx="9601200" cy="5334000"/>
        </p:xfrm>
        <a:graphic>
          <a:graphicData uri="http://schemas.openxmlformats.org/drawingml/2006/table">
            <a:tbl>
              <a:tblPr firstRow="1" firstCol="1" bandRow="1">
                <a:tableStyleId>{5C22544A-7EE6-4342-B048-85BDC9FD1C3A}</a:tableStyleId>
              </a:tblPr>
              <a:tblGrid>
                <a:gridCol w="1322624">
                  <a:extLst>
                    <a:ext uri="{9D8B030D-6E8A-4147-A177-3AD203B41FA5}">
                      <a16:colId xmlns:a16="http://schemas.microsoft.com/office/drawing/2014/main" val="20000"/>
                    </a:ext>
                  </a:extLst>
                </a:gridCol>
                <a:gridCol w="1344376">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676400">
                  <a:extLst>
                    <a:ext uri="{9D8B030D-6E8A-4147-A177-3AD203B41FA5}">
                      <a16:colId xmlns:a16="http://schemas.microsoft.com/office/drawing/2014/main" val="20003"/>
                    </a:ext>
                  </a:extLst>
                </a:gridCol>
                <a:gridCol w="1676400">
                  <a:extLst>
                    <a:ext uri="{9D8B030D-6E8A-4147-A177-3AD203B41FA5}">
                      <a16:colId xmlns:a16="http://schemas.microsoft.com/office/drawing/2014/main" val="20004"/>
                    </a:ext>
                  </a:extLst>
                </a:gridCol>
                <a:gridCol w="2133600">
                  <a:extLst>
                    <a:ext uri="{9D8B030D-6E8A-4147-A177-3AD203B41FA5}">
                      <a16:colId xmlns:a16="http://schemas.microsoft.com/office/drawing/2014/main" val="20005"/>
                    </a:ext>
                  </a:extLst>
                </a:gridCol>
              </a:tblGrid>
              <a:tr h="1862667">
                <a:tc>
                  <a:txBody>
                    <a:bodyPr/>
                    <a:lstStyle/>
                    <a:p>
                      <a:pPr marL="561340" marR="0">
                        <a:spcBef>
                          <a:spcPct val="0"/>
                        </a:spcBef>
                        <a:spcAft>
                          <a:spcPct val="0"/>
                        </a:spcAft>
                      </a:pPr>
                      <a:r>
                        <a:rPr lang="en-GB" sz="2400" dirty="0">
                          <a:effectLst/>
                        </a:rPr>
                        <a:t> </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pt-BR" sz="2000" b="1" i="0" strike="noStrike" cap="none" spc="0" baseline="0" dirty="0">
                          <a:solidFill>
                            <a:srgbClr val="FFFFFF"/>
                          </a:solidFill>
                          <a:effectLst/>
                          <a:latin typeface="Trebuchet MS" panose="020B0603020202020204"/>
                          <a:ea typeface="Trebuchet MS"/>
                          <a:cs typeface="Trebuchet MS"/>
                        </a:rPr>
                        <a:t>Coleta de dados e IM</a:t>
                      </a:r>
                      <a:endParaRPr lang="en-US" sz="36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pt-BR" sz="2000" b="1" i="0" strike="noStrike" cap="none" spc="0" baseline="0" dirty="0">
                          <a:solidFill>
                            <a:srgbClr val="FFFFFF"/>
                          </a:solidFill>
                          <a:effectLst/>
                          <a:latin typeface="Trebuchet MS" panose="020B0603020202020204"/>
                          <a:ea typeface="Trebuchet MS"/>
                          <a:cs typeface="Trebuchet MS"/>
                        </a:rPr>
                        <a:t>Proteção</a:t>
                      </a:r>
                      <a:endParaRPr lang="en-US" sz="36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pt-BR" sz="1600" b="1" i="0" strike="noStrike" cap="none" spc="0" baseline="0" dirty="0">
                          <a:solidFill>
                            <a:srgbClr val="FFFFFF"/>
                          </a:solidFill>
                          <a:effectLst/>
                          <a:latin typeface="Trebuchet MS" panose="020B0603020202020204"/>
                          <a:ea typeface="Trebuchet MS"/>
                          <a:cs typeface="Trebuchet MS"/>
                        </a:rPr>
                        <a:t>Coordenação e monitoramento</a:t>
                      </a:r>
                      <a:endParaRPr lang="en-US" sz="28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pt-BR" sz="2000" b="1" i="0" strike="noStrike" cap="none" spc="0" baseline="0" dirty="0">
                          <a:solidFill>
                            <a:srgbClr val="FFFFFF"/>
                          </a:solidFill>
                          <a:effectLst/>
                          <a:latin typeface="Trebuchet MS" panose="020B0603020202020204"/>
                          <a:ea typeface="Trebuchet MS"/>
                          <a:cs typeface="Trebuchet MS"/>
                        </a:rPr>
                        <a:t>Participação</a:t>
                      </a:r>
                      <a:endParaRPr lang="en-US" sz="36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pt-BR" sz="2000" b="1" i="0" strike="noStrike" cap="none" spc="0" baseline="0" dirty="0">
                          <a:solidFill>
                            <a:srgbClr val="FFFFFF"/>
                          </a:solidFill>
                          <a:effectLst/>
                          <a:latin typeface="Trebuchet MS" panose="020B0603020202020204"/>
                          <a:ea typeface="Trebuchet MS"/>
                          <a:cs typeface="Trebuchet MS"/>
                        </a:rPr>
                        <a:t>Comunicação</a:t>
                      </a:r>
                      <a:endParaRPr lang="en-US" sz="3600" dirty="0">
                        <a:effectLst/>
                        <a:latin typeface="Calibri" pitchFamily="34" charset="0"/>
                        <a:ea typeface="Calibri" panose="020F0502020204030204" pitchFamily="34" charset="0"/>
                        <a:cs typeface="Times New Roman" panose="02020603050405020304" pitchFamily="18" charset="0"/>
                      </a:endParaRPr>
                    </a:p>
                  </a:txBody>
                  <a:tcPr marL="73025" marR="73025" anchor="ctr"/>
                </a:tc>
                <a:extLst>
                  <a:ext uri="{0D108BD9-81ED-4DB2-BD59-A6C34878D82A}">
                    <a16:rowId xmlns:a16="http://schemas.microsoft.com/office/drawing/2014/main" val="10000"/>
                  </a:ext>
                </a:extLst>
              </a:tr>
              <a:tr h="1718733">
                <a:tc>
                  <a:txBody>
                    <a:bodyPr/>
                    <a:lstStyle/>
                    <a:p>
                      <a:pPr marL="0" marR="0">
                        <a:spcBef>
                          <a:spcPct val="0"/>
                        </a:spcBef>
                        <a:spcAft>
                          <a:spcPct val="0"/>
                        </a:spcAft>
                      </a:pPr>
                      <a:r>
                        <a:rPr lang="pt-BR" sz="2400" b="1" i="0" strike="noStrike" cap="none" spc="0" baseline="0" dirty="0">
                          <a:solidFill>
                            <a:srgbClr val="FFFFFF"/>
                          </a:solidFill>
                          <a:effectLst/>
                          <a:latin typeface="Trebuchet MS" panose="020B0603020202020204"/>
                          <a:ea typeface="Trebuchet MS"/>
                          <a:cs typeface="Trebuchet MS"/>
                        </a:rPr>
                        <a:t>O que precisa ser feito?</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en-GB" sz="2400" dirty="0">
                          <a:effectLst/>
                        </a:rPr>
                        <a:t> </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en-GB" sz="2400" dirty="0">
                          <a:effectLst/>
                        </a:rPr>
                        <a:t> </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en-GB" sz="2400" dirty="0">
                          <a:effectLst/>
                        </a:rPr>
                        <a:t> </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en-GB" sz="2400" dirty="0">
                          <a:effectLst/>
                        </a:rPr>
                        <a:t> </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en-GB" sz="2400" dirty="0">
                          <a:effectLst/>
                        </a:rPr>
                        <a:t> </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extLst>
                  <a:ext uri="{0D108BD9-81ED-4DB2-BD59-A6C34878D82A}">
                    <a16:rowId xmlns:a16="http://schemas.microsoft.com/office/drawing/2014/main" val="10001"/>
                  </a:ext>
                </a:extLst>
              </a:tr>
              <a:tr h="1752600">
                <a:tc>
                  <a:txBody>
                    <a:bodyPr/>
                    <a:lstStyle/>
                    <a:p>
                      <a:pPr marL="0" marR="0">
                        <a:spcBef>
                          <a:spcPct val="0"/>
                        </a:spcBef>
                        <a:spcAft>
                          <a:spcPct val="0"/>
                        </a:spcAft>
                      </a:pPr>
                      <a:r>
                        <a:rPr lang="pt-BR" sz="2400" b="1" i="0" strike="noStrike" cap="none" spc="0" baseline="0" dirty="0">
                          <a:solidFill>
                            <a:srgbClr val="FFFFFF"/>
                          </a:solidFill>
                          <a:effectLst/>
                          <a:latin typeface="Trebuchet MS" panose="020B0603020202020204"/>
                          <a:ea typeface="Trebuchet MS"/>
                          <a:cs typeface="Trebuchet MS"/>
                        </a:rPr>
                        <a:t>Com quem?</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en-GB" sz="2400" dirty="0">
                          <a:effectLst/>
                        </a:rPr>
                        <a:t> </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en-GB" sz="2400" dirty="0">
                          <a:effectLst/>
                        </a:rPr>
                        <a:t> </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en-GB" sz="2400" dirty="0">
                          <a:effectLst/>
                        </a:rPr>
                        <a:t> </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en-GB" sz="2400" dirty="0">
                          <a:effectLst/>
                        </a:rPr>
                        <a:t> </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tc>
                  <a:txBody>
                    <a:bodyPr/>
                    <a:lstStyle/>
                    <a:p>
                      <a:pPr marL="0" marR="0">
                        <a:spcBef>
                          <a:spcPct val="0"/>
                        </a:spcBef>
                        <a:spcAft>
                          <a:spcPct val="0"/>
                        </a:spcAft>
                      </a:pPr>
                      <a:r>
                        <a:rPr lang="en-GB" sz="2400" dirty="0">
                          <a:effectLst/>
                        </a:rPr>
                        <a:t> </a:t>
                      </a:r>
                      <a:endParaRPr lang="en-US" sz="4000" dirty="0">
                        <a:effectLst/>
                        <a:latin typeface="Calibri" pitchFamily="34" charset="0"/>
                        <a:ea typeface="Calibri" panose="020F0502020204030204" pitchFamily="34" charset="0"/>
                        <a:cs typeface="Times New Roman" panose="02020603050405020304" pitchFamily="18" charset="0"/>
                      </a:endParaRPr>
                    </a:p>
                  </a:txBody>
                  <a:tcPr marL="73025" marR="73025" anchor="ctr"/>
                </a:tc>
                <a:extLst>
                  <a:ext uri="{0D108BD9-81ED-4DB2-BD59-A6C34878D82A}">
                    <a16:rowId xmlns:a16="http://schemas.microsoft.com/office/drawing/2014/main" val="10002"/>
                  </a:ext>
                </a:extLst>
              </a:tr>
            </a:tbl>
          </a:graphicData>
        </a:graphic>
      </p:graphicFrame>
    </p:spTree>
    <p:custDataLst>
      <p:tags r:id="rId2"/>
    </p:custDataLst>
    <p:extLst>
      <p:ext uri="{BB962C8B-B14F-4D97-AF65-F5344CB8AC3E}">
        <p14:creationId xmlns:p14="http://schemas.microsoft.com/office/powerpoint/2010/main" val="283270302"/>
      </p:ext>
    </p:extLst>
  </p:cSld>
  <p:clrMapOvr>
    <a:overrideClrMapping bg1="lt1" tx1="dk1" bg2="lt2" tx2="dk2" accent1="accent1" accent2="accent2" accent3="accent3" accent4="accent4" accent5="accent5" accent6="accent6" hlink="hlink" folHlink="folHlink"/>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pt-BR" sz="2800" b="0" i="0" strike="noStrike" cap="none" spc="0" baseline="0" dirty="0">
                <a:solidFill>
                  <a:srgbClr val="565454"/>
                </a:solidFill>
                <a:effectLst/>
                <a:latin typeface="Calibri"/>
                <a:ea typeface="Calibri" charset="0"/>
                <a:cs typeface="Calibri" charset="0"/>
              </a:rPr>
              <a:t>Uma tarefa principal de uma Agência de Gestão de Acampamentos é </a:t>
            </a:r>
            <a:r>
              <a:rPr lang="pt-BR" sz="2800" b="1" i="0" strike="noStrike" cap="none" spc="0" baseline="0" dirty="0">
                <a:solidFill>
                  <a:srgbClr val="565454"/>
                </a:solidFill>
                <a:effectLst/>
                <a:latin typeface="Calibri"/>
                <a:ea typeface="Calibri" charset="0"/>
                <a:cs typeface="Calibri" charset="0"/>
              </a:rPr>
              <a:t>trabalhar com as principais partes interessadas</a:t>
            </a:r>
            <a:r>
              <a:rPr lang="pt-BR" sz="2800" b="0" i="0" strike="noStrike" cap="none" spc="0" baseline="0" dirty="0">
                <a:solidFill>
                  <a:srgbClr val="565454"/>
                </a:solidFill>
                <a:effectLst/>
                <a:latin typeface="Calibri"/>
                <a:ea typeface="Calibri" charset="0"/>
                <a:cs typeface="Calibri" charset="0"/>
              </a:rPr>
              <a:t> na resposta do acampamento, para </a:t>
            </a:r>
            <a:r>
              <a:rPr lang="pt-BR" sz="2800" b="1" i="0" strike="noStrike" cap="none" spc="0" baseline="0" dirty="0">
                <a:solidFill>
                  <a:srgbClr val="565454"/>
                </a:solidFill>
                <a:effectLst/>
                <a:latin typeface="Calibri"/>
                <a:ea typeface="Calibri" charset="0"/>
                <a:cs typeface="Calibri" charset="0"/>
              </a:rPr>
              <a:t>garantir a identificação de soluções duráveis </a:t>
            </a:r>
            <a:r>
              <a:rPr lang="pt-BR" sz="2800" b="0" i="0" strike="noStrike" cap="none" spc="0" baseline="0" dirty="0">
                <a:solidFill>
                  <a:srgbClr val="565454"/>
                </a:solidFill>
                <a:effectLst/>
                <a:latin typeface="Calibri"/>
                <a:ea typeface="Calibri" charset="0"/>
                <a:cs typeface="Calibri" charset="0"/>
              </a:rPr>
              <a:t>para a população do acampamento, bem como </a:t>
            </a:r>
            <a:r>
              <a:rPr lang="pt-BR" sz="2800" b="1" i="0" strike="noStrike" cap="none" spc="0" baseline="0" dirty="0">
                <a:solidFill>
                  <a:srgbClr val="565454"/>
                </a:solidFill>
                <a:effectLst/>
                <a:latin typeface="Calibri"/>
                <a:ea typeface="Calibri" charset="0"/>
                <a:cs typeface="Calibri" charset="0"/>
              </a:rPr>
              <a:t>avaliar as intenções dos moradores do acampamento</a:t>
            </a:r>
            <a:r>
              <a:rPr lang="pt-BR" sz="2800" b="0" i="0" strike="noStrike" cap="none" spc="0" baseline="0" dirty="0">
                <a:solidFill>
                  <a:srgbClr val="565454"/>
                </a:solidFill>
                <a:effectLst/>
                <a:latin typeface="Calibri"/>
                <a:ea typeface="Calibri" charset="0"/>
                <a:cs typeface="Calibri" charset="0"/>
              </a:rPr>
              <a:t>.</a:t>
            </a:r>
          </a:p>
          <a:p>
            <a:pPr marL="0" indent="0">
              <a:buNone/>
            </a:pPr>
            <a:endParaRPr lang="en-GB" sz="2800" b="1" dirty="0">
              <a:solidFill>
                <a:srgbClr val="565454"/>
              </a:solidFill>
              <a:latin typeface="Calibri" pitchFamily="34" charset="0"/>
              <a:cs typeface="Calibri" panose="020F0502020204030204" pitchFamily="34" charset="0"/>
            </a:endParaRPr>
          </a:p>
          <a:p>
            <a:pPr marL="0" indent="0">
              <a:buNone/>
            </a:pPr>
            <a:r>
              <a:rPr lang="pt-BR" sz="2800" b="1" i="0" strike="noStrike" cap="none" spc="0" baseline="0" dirty="0">
                <a:solidFill>
                  <a:srgbClr val="565454"/>
                </a:solidFill>
                <a:effectLst/>
                <a:latin typeface="Calibri"/>
                <a:ea typeface="Calibri" charset="0"/>
                <a:cs typeface="Calibri" charset="0"/>
              </a:rPr>
              <a:t>Facilitar visitas de reconhecimento</a:t>
            </a:r>
            <a:r>
              <a:rPr lang="pt-BR" sz="2800" b="0" i="0" strike="noStrike" cap="none" spc="0" baseline="0" dirty="0">
                <a:solidFill>
                  <a:srgbClr val="565454"/>
                </a:solidFill>
                <a:effectLst/>
                <a:latin typeface="Calibri"/>
                <a:ea typeface="Calibri" charset="0"/>
                <a:cs typeface="Calibri" charset="0"/>
              </a:rPr>
              <a:t>, incluindo mulheres, crianças de uma determinada idade e nível de maturidade, pessoas com necessidades especiais e pessoas potencialmente marginalizadas.</a:t>
            </a:r>
            <a:endParaRPr lang="en-US" sz="2800" dirty="0">
              <a:solidFill>
                <a:srgbClr val="565454"/>
              </a:solidFill>
              <a:latin typeface="Calibri" pitchFamily="34" charset="0"/>
              <a:cs typeface="Calibri" panose="020F0502020204030204" pitchFamily="34" charset="0"/>
            </a:endParaRPr>
          </a:p>
          <a:p>
            <a:endParaRPr lang="en-GB" sz="2800" dirty="0">
              <a:latin typeface="Calibri" pitchFamily="34" charset="0"/>
              <a:cs typeface="Calibri" panose="020F0502020204030204" pitchFamily="34" charset="0"/>
            </a:endParaRPr>
          </a:p>
          <a:p>
            <a:pPr lvl="0"/>
            <a:endParaRPr lang="en-US" dirty="0"/>
          </a:p>
        </p:txBody>
      </p:sp>
      <p:pic>
        <p:nvPicPr>
          <p:cNvPr id="7" name="Picture 6">
            <a:extLst>
              <a:ext uri="{FF2B5EF4-FFF2-40B4-BE49-F238E27FC236}">
                <a16:creationId xmlns:a16="http://schemas.microsoft.com/office/drawing/2014/main" id="{906C2512-7199-4F1A-873E-3CE3E2AF17B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48586"/>
            <a:ext cx="10756107" cy="7619662"/>
          </a:xfrm>
          <a:prstGeom prst="rect">
            <a:avLst/>
          </a:prstGeom>
        </p:spPr>
      </p:pic>
      <p:sp>
        <p:nvSpPr>
          <p:cNvPr id="6" name="Title 1">
            <a:extLst>
              <a:ext uri="{FF2B5EF4-FFF2-40B4-BE49-F238E27FC236}">
                <a16:creationId xmlns:a16="http://schemas.microsoft.com/office/drawing/2014/main" id="{CB60AC51-610D-41B8-944F-A4D1C2125989}"/>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Mensagens principais                      </a:t>
            </a:r>
          </a:p>
        </p:txBody>
      </p:sp>
    </p:spTree>
    <p:custDataLst>
      <p:tags r:id="rId1"/>
    </p:custDataLst>
    <p:extLst>
      <p:ext uri="{BB962C8B-B14F-4D97-AF65-F5344CB8AC3E}">
        <p14:creationId xmlns:p14="http://schemas.microsoft.com/office/powerpoint/2010/main" val="945332201"/>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6C2512-7199-4F1A-873E-3CE3E2AF17BB}"/>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a:xfrm>
            <a:off x="0" y="-48586"/>
            <a:ext cx="10756107" cy="7619662"/>
          </a:xfrm>
          <a:prstGeom prst="rect">
            <a:avLst/>
          </a:prstGeom>
        </p:spPr>
      </p:pic>
      <p:sp>
        <p:nvSpPr>
          <p:cNvPr id="3" name="Content Placeholder 2"/>
          <p:cNvSpPr>
            <a:spLocks noGrp="1"/>
          </p:cNvSpPr>
          <p:nvPr>
            <p:ph idx="1"/>
          </p:nvPr>
        </p:nvSpPr>
        <p:spPr>
          <a:xfrm>
            <a:off x="438111" y="1734474"/>
            <a:ext cx="9876347" cy="5061631"/>
          </a:xfrm>
        </p:spPr>
        <p:txBody>
          <a:bodyPr/>
          <a:lstStyle/>
          <a:p>
            <a:pPr marL="0" indent="0">
              <a:buNone/>
            </a:pPr>
            <a:r>
              <a:rPr lang="pt-BR" sz="2800" b="0" i="0" strike="noStrike" cap="none" spc="0" baseline="0" dirty="0">
                <a:solidFill>
                  <a:srgbClr val="000000"/>
                </a:solidFill>
                <a:effectLst/>
                <a:latin typeface="Calibri"/>
                <a:ea typeface="Calibri" charset="0"/>
                <a:cs typeface="Calibri" charset="0"/>
              </a:rPr>
              <a:t>Uma tarefa principal de uma Agência de Gestão de Acampamentos é </a:t>
            </a:r>
            <a:r>
              <a:rPr lang="pt-BR" sz="2800" b="1" i="0" strike="noStrike" cap="none" spc="0" baseline="0" dirty="0">
                <a:solidFill>
                  <a:srgbClr val="000000"/>
                </a:solidFill>
                <a:effectLst/>
                <a:latin typeface="Calibri"/>
                <a:ea typeface="Calibri" charset="0"/>
                <a:cs typeface="Calibri" charset="0"/>
              </a:rPr>
              <a:t>trabalhar com as principais partes interessadas</a:t>
            </a:r>
            <a:r>
              <a:rPr lang="pt-BR" sz="2800" b="0" i="0" strike="noStrike" cap="none" spc="0" baseline="0" dirty="0">
                <a:solidFill>
                  <a:srgbClr val="000000"/>
                </a:solidFill>
                <a:effectLst/>
                <a:latin typeface="Calibri"/>
                <a:ea typeface="Calibri" charset="0"/>
                <a:cs typeface="Calibri" charset="0"/>
              </a:rPr>
              <a:t> na resposta do acampamento, para </a:t>
            </a:r>
            <a:r>
              <a:rPr lang="pt-BR" sz="2800" b="1" i="0" strike="noStrike" cap="none" spc="0" baseline="0" dirty="0">
                <a:solidFill>
                  <a:srgbClr val="000000"/>
                </a:solidFill>
                <a:effectLst/>
                <a:latin typeface="Calibri"/>
                <a:ea typeface="Calibri" charset="0"/>
                <a:cs typeface="Calibri" charset="0"/>
              </a:rPr>
              <a:t>garantir a identificação de soluções duráveis </a:t>
            </a:r>
            <a:r>
              <a:rPr lang="pt-BR" sz="2800" b="0" i="0" strike="noStrike" cap="none" spc="0" baseline="0" dirty="0">
                <a:solidFill>
                  <a:srgbClr val="000000"/>
                </a:solidFill>
                <a:effectLst/>
                <a:latin typeface="Calibri"/>
                <a:ea typeface="Calibri" charset="0"/>
                <a:cs typeface="Calibri" charset="0"/>
              </a:rPr>
              <a:t>para a população do acampamento, bem como </a:t>
            </a:r>
            <a:r>
              <a:rPr lang="pt-BR" sz="2800" b="1" i="0" strike="noStrike" cap="none" spc="0" baseline="0" dirty="0">
                <a:solidFill>
                  <a:srgbClr val="000000"/>
                </a:solidFill>
                <a:effectLst/>
                <a:latin typeface="Calibri"/>
                <a:ea typeface="Calibri" charset="0"/>
                <a:cs typeface="Calibri" charset="0"/>
              </a:rPr>
              <a:t>avaliar as intenções dos moradores do acampamento</a:t>
            </a:r>
            <a:r>
              <a:rPr lang="pt-BR" sz="2800" b="0" i="0" strike="noStrike" cap="none" spc="0" baseline="0" dirty="0">
                <a:solidFill>
                  <a:srgbClr val="000000"/>
                </a:solidFill>
                <a:effectLst/>
                <a:latin typeface="Calibri"/>
                <a:ea typeface="Calibri" charset="0"/>
                <a:cs typeface="Calibri" charset="0"/>
              </a:rPr>
              <a:t>.</a:t>
            </a:r>
          </a:p>
          <a:p>
            <a:pPr marL="0" indent="0">
              <a:buNone/>
            </a:pPr>
            <a:endParaRPr lang="en-GB" sz="2800" b="1" dirty="0">
              <a:latin typeface="Calibri" pitchFamily="34" charset="0"/>
              <a:cs typeface="Calibri" panose="020F0502020204030204" pitchFamily="34" charset="0"/>
            </a:endParaRPr>
          </a:p>
          <a:p>
            <a:pPr marL="0" indent="0">
              <a:buNone/>
            </a:pPr>
            <a:r>
              <a:rPr lang="pt-BR" sz="2800" b="1" i="0" strike="noStrike" cap="none" spc="0" baseline="0" dirty="0">
                <a:solidFill>
                  <a:srgbClr val="000000"/>
                </a:solidFill>
                <a:effectLst/>
                <a:latin typeface="Calibri"/>
                <a:ea typeface="Calibri" charset="0"/>
                <a:cs typeface="Calibri" charset="0"/>
              </a:rPr>
              <a:t>Facilitar visitas de reconhecimento</a:t>
            </a:r>
            <a:r>
              <a:rPr lang="pt-BR" sz="2800" b="0" i="0" strike="noStrike" cap="none" spc="0" baseline="0" dirty="0">
                <a:solidFill>
                  <a:srgbClr val="000000"/>
                </a:solidFill>
                <a:effectLst/>
                <a:latin typeface="Calibri"/>
                <a:ea typeface="Calibri" charset="0"/>
                <a:cs typeface="Calibri" charset="0"/>
              </a:rPr>
              <a:t>, incluindo mulheres, crianças de uma determinada idade e nível de maturidade, pessoas com necessidades especiais e pessoas potencialmente marginalizadas.</a:t>
            </a:r>
            <a:endParaRPr lang="en-US" sz="2800" dirty="0">
              <a:latin typeface="Calibri" pitchFamily="34" charset="0"/>
              <a:cs typeface="Calibri" panose="020F0502020204030204" pitchFamily="34" charset="0"/>
            </a:endParaRPr>
          </a:p>
          <a:p>
            <a:endParaRPr lang="en-GB" sz="2800" dirty="0">
              <a:latin typeface="Calibri" pitchFamily="34" charset="0"/>
              <a:cs typeface="Calibri" panose="020F0502020204030204" pitchFamily="34" charset="0"/>
            </a:endParaRPr>
          </a:p>
          <a:p>
            <a:pPr lvl="0"/>
            <a:endParaRPr lang="en-US" dirty="0"/>
          </a:p>
        </p:txBody>
      </p:sp>
      <p:sp>
        <p:nvSpPr>
          <p:cNvPr id="6" name="Title 1">
            <a:extLst>
              <a:ext uri="{FF2B5EF4-FFF2-40B4-BE49-F238E27FC236}">
                <a16:creationId xmlns:a16="http://schemas.microsoft.com/office/drawing/2014/main" id="{CB60AC51-610D-41B8-944F-A4D1C2125989}"/>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Mensagens principais                      </a:t>
            </a:r>
          </a:p>
        </p:txBody>
      </p:sp>
    </p:spTree>
    <p:custDataLst>
      <p:tags r:id="rId1"/>
    </p:custDataLst>
    <p:extLst>
      <p:ext uri="{BB962C8B-B14F-4D97-AF65-F5344CB8AC3E}">
        <p14:creationId xmlns:p14="http://schemas.microsoft.com/office/powerpoint/2010/main" val="2849705698"/>
      </p:ext>
    </p:extLst>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2285609" y="2408237"/>
            <a:ext cx="6172200"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charset="0"/>
                <a:cs typeface="Calibri" charset="0"/>
              </a:rPr>
              <a:t>Fechamento do local e retorno</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6">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p:nvPr/>
        </p:nvSpPr>
        <p:spPr>
          <a:xfrm>
            <a:off x="2022288" y="4292238"/>
            <a:ext cx="670799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1400" dirty="0">
              <a:solidFill>
                <a:schemeClr val="tx1">
                  <a:lumMod val="50000"/>
                  <a:lumOff val="50000"/>
                </a:schemeClr>
              </a:solidFill>
            </a:endParaRPr>
          </a:p>
        </p:txBody>
      </p:sp>
    </p:spTree>
    <p:custDataLst>
      <p:tags r:id="rId1"/>
    </p:custDataLst>
    <p:extLst>
      <p:ext uri="{BB962C8B-B14F-4D97-AF65-F5344CB8AC3E}">
        <p14:creationId xmlns:p14="http://schemas.microsoft.com/office/powerpoint/2010/main" val="2083695514"/>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pt-BR" sz="4000" b="1" i="0" strike="noStrike" cap="none" spc="0" baseline="0" dirty="0">
                <a:solidFill>
                  <a:srgbClr val="2A87C8"/>
                </a:solidFill>
                <a:effectLst/>
                <a:latin typeface="Calibri"/>
                <a:ea typeface="Calibri" charset="0"/>
                <a:cs typeface="Calibri" charset="0"/>
              </a:rPr>
              <a:t>Trabalho em grupo 	</a:t>
            </a:r>
            <a:r>
              <a:rPr lang="pt-BR" sz="4000" b="0" i="0" strike="noStrike" cap="none" spc="0" baseline="0" dirty="0">
                <a:solidFill>
                  <a:srgbClr val="2A87C8"/>
                </a:solidFill>
                <a:effectLst/>
                <a:latin typeface="Calibri"/>
                <a:ea typeface="Calibri" charset="0"/>
                <a:cs typeface="Calibri" charset="0"/>
              </a:rPr>
              <a:t>			 15’</a:t>
            </a:r>
            <a:br>
              <a:rPr sz="4000" dirty="0"/>
            </a:br>
            <a:r>
              <a:rPr lang="pt-BR" sz="4000" b="0" i="0" strike="noStrike" cap="none" spc="0" baseline="0" dirty="0">
                <a:solidFill>
                  <a:srgbClr val="2A87C8"/>
                </a:solidFill>
                <a:effectLst/>
                <a:latin typeface="Calibri"/>
                <a:ea typeface="Calibri" charset="0"/>
                <a:cs typeface="Calibri" charset="0"/>
              </a:rPr>
              <a:t>O que os gerentes de acampamento </a:t>
            </a:r>
            <a:br>
              <a:rPr lang="pt-BR" sz="4000" b="0" i="0" strike="noStrike" cap="none" spc="0" baseline="0" dirty="0">
                <a:solidFill>
                  <a:srgbClr val="2A87C8"/>
                </a:solidFill>
                <a:effectLst/>
                <a:latin typeface="Calibri"/>
                <a:ea typeface="Calibri" charset="0"/>
                <a:cs typeface="Calibri" charset="0"/>
              </a:rPr>
            </a:br>
            <a:r>
              <a:rPr lang="pt-BR" sz="4000" b="0" i="0" strike="noStrike" cap="none" spc="0" baseline="0" dirty="0">
                <a:solidFill>
                  <a:srgbClr val="2A87C8"/>
                </a:solidFill>
                <a:effectLst/>
                <a:latin typeface="Calibri"/>
                <a:ea typeface="Calibri" charset="0"/>
                <a:cs typeface="Calibri" charset="0"/>
              </a:rPr>
              <a:t>devem e o que não devem fazer</a:t>
            </a:r>
            <a:br>
              <a:rPr sz="4000" dirty="0"/>
            </a:br>
            <a:br>
              <a:rPr sz="4000" dirty="0"/>
            </a:br>
            <a:br>
              <a:rPr sz="4000" dirty="0"/>
            </a:br>
            <a:br>
              <a:rPr sz="4000" dirty="0"/>
            </a:br>
            <a:endParaRPr lang="en-GB" sz="2800" dirty="0">
              <a:solidFill>
                <a:srgbClr val="2A87C8"/>
              </a:solidFill>
              <a:latin typeface="Calibri" pitchFamily="34" charset="0"/>
            </a:endParaRPr>
          </a:p>
        </p:txBody>
      </p:sp>
      <p:sp>
        <p:nvSpPr>
          <p:cNvPr id="3" name="Content Placeholder 2">
            <a:extLst>
              <a:ext uri="{FF2B5EF4-FFF2-40B4-BE49-F238E27FC236}">
                <a16:creationId xmlns:a16="http://schemas.microsoft.com/office/drawing/2014/main" id="{B8271D8D-50CB-413D-8676-D96C0566D9B7}"/>
              </a:ext>
            </a:extLst>
          </p:cNvPr>
          <p:cNvSpPr>
            <a:spLocks noGrp="1"/>
          </p:cNvSpPr>
          <p:nvPr>
            <p:ph idx="1"/>
          </p:nvPr>
        </p:nvSpPr>
        <p:spPr>
          <a:xfrm>
            <a:off x="442798" y="2560637"/>
            <a:ext cx="9876347" cy="4768869"/>
          </a:xfrm>
        </p:spPr>
        <p:txBody>
          <a:bodyPr/>
          <a:lstStyle/>
          <a:p>
            <a:pPr marL="0" indent="0">
              <a:buNone/>
            </a:pPr>
            <a:r>
              <a:rPr lang="pt-BR" sz="2800" b="1" i="0" strike="noStrike" cap="none" spc="0" baseline="0" dirty="0">
                <a:solidFill>
                  <a:srgbClr val="565454"/>
                </a:solidFill>
                <a:effectLst/>
                <a:latin typeface="Calibri"/>
                <a:ea typeface="Calibri" charset="0"/>
                <a:cs typeface="Calibri" charset="0"/>
              </a:rPr>
              <a:t>Em seu grupo, discuta: “O que você deve e não deve fazer como gerente de acampamento com relação ao fechamento de acampamento”.</a:t>
            </a:r>
          </a:p>
          <a:p>
            <a:pPr marL="0" indent="0">
              <a:buNone/>
            </a:pPr>
            <a:endParaRPr lang="en-US" sz="2800" b="1" dirty="0">
              <a:solidFill>
                <a:srgbClr val="565454"/>
              </a:solidFill>
              <a:latin typeface="Calibri" pitchFamily="34" charset="0"/>
              <a:cs typeface="Calibri" panose="020F0502020204030204" pitchFamily="34" charset="0"/>
            </a:endParaRPr>
          </a:p>
          <a:p>
            <a:pPr marL="0" indent="0">
              <a:buNone/>
            </a:pPr>
            <a:r>
              <a:rPr lang="pt-BR" sz="2800" b="0" i="0" strike="noStrike" cap="none" spc="0" baseline="0" dirty="0">
                <a:solidFill>
                  <a:srgbClr val="565454"/>
                </a:solidFill>
                <a:effectLst/>
                <a:latin typeface="Calibri"/>
                <a:ea typeface="Calibri" charset="0"/>
                <a:cs typeface="Calibri" charset="0"/>
              </a:rPr>
              <a:t>Esteja preparado para compartilhar suas sugestões com os participantes.</a:t>
            </a:r>
            <a:endParaRPr lang="x-none" sz="2800" dirty="0">
              <a:solidFill>
                <a:srgbClr val="565454"/>
              </a:solidFill>
              <a:latin typeface="Calibri" pitchFamily="34" charset="0"/>
              <a:cs typeface="Calibri" panose="020F0502020204030204" pitchFamily="34" charset="0"/>
            </a:endParaRPr>
          </a:p>
          <a:p>
            <a:pPr marL="0" indent="0">
              <a:buNone/>
            </a:pPr>
            <a:r>
              <a:rPr lang="en-US" dirty="0"/>
              <a:t> </a:t>
            </a:r>
          </a:p>
          <a:p>
            <a:endParaRPr lang="x-none" dirty="0"/>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ct val="0"/>
              </a:spcBef>
              <a:spcAft>
                <a:spcPct val="0"/>
              </a:spcAft>
              <a:buClrTx/>
              <a:buSzTx/>
              <a:buFontTx/>
              <a:buNone/>
              <a:defRPr/>
            </a:pPr>
            <a:endParaRPr kumimoji="0" lang="en-GB" sz="2053" b="0" i="0" u="none" strike="noStrike" kern="1200" cap="none" spc="0" normalizeH="0" baseline="0" noProof="0" dirty="0">
              <a:ln>
                <a:noFill/>
              </a:ln>
              <a:solidFill>
                <a:srgbClr val="F0B89E"/>
              </a:solidFill>
              <a:effectLst/>
              <a:uLnTx/>
              <a:uFillTx/>
              <a:latin typeface="Trebuchet MS" panose="020B0603020202020204"/>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24268866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8111" y="1493836"/>
            <a:ext cx="9876347" cy="5302269"/>
          </a:xfrm>
        </p:spPr>
        <p:txBody>
          <a:bodyPr/>
          <a:lstStyle/>
          <a:p>
            <a:pPr marL="0" indent="0" algn="l">
              <a:buNone/>
            </a:pPr>
            <a:r>
              <a:rPr lang="pt-BR" sz="2800" b="0" i="0" strike="noStrike" cap="none" spc="0" baseline="0" dirty="0">
                <a:solidFill>
                  <a:srgbClr val="545456"/>
                </a:solidFill>
                <a:effectLst/>
                <a:latin typeface="Calibri"/>
                <a:ea typeface="Calibri" charset="0"/>
                <a:cs typeface="Calibri" charset="0"/>
              </a:rPr>
              <a:t>O </a:t>
            </a:r>
            <a:r>
              <a:rPr lang="pt-BR" sz="2800" b="1" i="0" strike="noStrike" cap="none" spc="0" baseline="0" dirty="0">
                <a:solidFill>
                  <a:srgbClr val="545456"/>
                </a:solidFill>
                <a:effectLst/>
                <a:latin typeface="Calibri"/>
                <a:ea typeface="Calibri" charset="0"/>
                <a:cs typeface="Calibri" charset="0"/>
              </a:rPr>
              <a:t>retorno espontâneo</a:t>
            </a:r>
            <a:r>
              <a:rPr lang="pt-BR" sz="2800" b="0" i="0" strike="noStrike" cap="none" spc="0" baseline="0" dirty="0">
                <a:solidFill>
                  <a:srgbClr val="545456"/>
                </a:solidFill>
                <a:effectLst/>
                <a:latin typeface="Calibri"/>
                <a:ea typeface="Calibri" charset="0"/>
                <a:cs typeface="Calibri" charset="0"/>
              </a:rPr>
              <a:t> pode ser desencadeado por mudanças nas áreas de origem ou nas áreas de deslocamento, também inclui pessoas que optam por retornar por conta própria, em vez de fazer parte dos programas de retorno organizados pela agência.</a:t>
            </a:r>
          </a:p>
          <a:p>
            <a:pPr marL="0" indent="0" algn="l">
              <a:buNone/>
            </a:pPr>
            <a:endParaRPr lang="en-GB" sz="2800" b="1" dirty="0">
              <a:solidFill>
                <a:srgbClr val="545456"/>
              </a:solidFill>
              <a:latin typeface="Calibri" pitchFamily="34" charset="0"/>
              <a:cs typeface="Calibri" panose="020F0502020204030204" pitchFamily="34" charset="0"/>
            </a:endParaRPr>
          </a:p>
          <a:p>
            <a:pPr marL="0" indent="0" algn="l">
              <a:buNone/>
            </a:pPr>
            <a:r>
              <a:rPr lang="pt-BR" sz="2800" b="0" i="0" strike="noStrike" cap="none" spc="0" baseline="0" dirty="0">
                <a:solidFill>
                  <a:srgbClr val="545456"/>
                </a:solidFill>
                <a:effectLst/>
                <a:latin typeface="Calibri"/>
                <a:ea typeface="Calibri" charset="0"/>
                <a:cs typeface="Calibri" charset="0"/>
              </a:rPr>
              <a:t>O </a:t>
            </a:r>
            <a:r>
              <a:rPr lang="pt-BR" sz="2800" b="1" i="0" strike="noStrike" cap="none" spc="0" baseline="0" dirty="0">
                <a:solidFill>
                  <a:srgbClr val="545456"/>
                </a:solidFill>
                <a:effectLst/>
                <a:latin typeface="Calibri"/>
                <a:ea typeface="Calibri" charset="0"/>
                <a:cs typeface="Calibri" charset="0"/>
              </a:rPr>
              <a:t>retorno forçado</a:t>
            </a:r>
            <a:r>
              <a:rPr lang="pt-BR" sz="2800" b="0" i="0" strike="noStrike" cap="none" spc="0" baseline="0" dirty="0">
                <a:solidFill>
                  <a:srgbClr val="545456"/>
                </a:solidFill>
                <a:effectLst/>
                <a:latin typeface="Calibri"/>
                <a:ea typeface="Calibri" charset="0"/>
                <a:cs typeface="Calibri" charset="0"/>
              </a:rPr>
              <a:t> ocorre quando a pressão das autoridades é exercida para que as pessoas retornem a áreas inseguras (Kit de ferramentas de Gestão de acampamento móvel 2015).</a:t>
            </a:r>
            <a:endParaRPr lang="en-US" sz="2800" dirty="0">
              <a:solidFill>
                <a:srgbClr val="545456"/>
              </a:solidFill>
              <a:latin typeface="Calibri" pitchFamily="34" charset="0"/>
              <a:cs typeface="Calibri" panose="020F0502020204030204" pitchFamily="34" charset="0"/>
            </a:endParaRPr>
          </a:p>
          <a:p>
            <a:pPr algn="l"/>
            <a:endParaRPr lang="en-US" sz="3600" dirty="0"/>
          </a:p>
        </p:txBody>
      </p:sp>
      <p:pic>
        <p:nvPicPr>
          <p:cNvPr id="7" name="Picture 6">
            <a:extLst>
              <a:ext uri="{FF2B5EF4-FFF2-40B4-BE49-F238E27FC236}">
                <a16:creationId xmlns:a16="http://schemas.microsoft.com/office/drawing/2014/main" id="{5D3ECB75-0644-4D04-BC6A-5A2389277AA8}"/>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82563"/>
            <a:ext cx="10691813" cy="7742238"/>
          </a:xfrm>
          <a:prstGeom prst="rect">
            <a:avLst/>
          </a:prstGeom>
        </p:spPr>
      </p:pic>
      <p:sp>
        <p:nvSpPr>
          <p:cNvPr id="6" name="Title 1">
            <a:extLst>
              <a:ext uri="{FF2B5EF4-FFF2-40B4-BE49-F238E27FC236}">
                <a16:creationId xmlns:a16="http://schemas.microsoft.com/office/drawing/2014/main" id="{A02BE731-D99D-4F76-9AA4-C8F589A8A23E}"/>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Mensagens principais                      </a:t>
            </a:r>
          </a:p>
        </p:txBody>
      </p:sp>
    </p:spTree>
    <p:custDataLst>
      <p:tags r:id="rId1"/>
    </p:custDataLst>
    <p:extLst>
      <p:ext uri="{BB962C8B-B14F-4D97-AF65-F5344CB8AC3E}">
        <p14:creationId xmlns:p14="http://schemas.microsoft.com/office/powerpoint/2010/main" val="253379585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D3ECB75-0644-4D04-BC6A-5A2389277AA8}"/>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a:xfrm>
            <a:off x="0" y="-182563"/>
            <a:ext cx="10691813" cy="7742238"/>
          </a:xfrm>
          <a:prstGeom prst="rect">
            <a:avLst/>
          </a:prstGeom>
        </p:spPr>
      </p:pic>
      <p:sp>
        <p:nvSpPr>
          <p:cNvPr id="3" name="Content Placeholder 2"/>
          <p:cNvSpPr>
            <a:spLocks noGrp="1"/>
          </p:cNvSpPr>
          <p:nvPr>
            <p:ph idx="1"/>
          </p:nvPr>
        </p:nvSpPr>
        <p:spPr>
          <a:xfrm>
            <a:off x="438111" y="1722437"/>
            <a:ext cx="9876347" cy="5073668"/>
          </a:xfrm>
        </p:spPr>
        <p:txBody>
          <a:bodyPr/>
          <a:lstStyle/>
          <a:p>
            <a:pPr marL="0" indent="0" algn="l">
              <a:buNone/>
            </a:pPr>
            <a:r>
              <a:rPr lang="pt-BR" sz="2800" b="0" i="0" strike="noStrike" cap="none" spc="0" baseline="0" dirty="0">
                <a:solidFill>
                  <a:srgbClr val="000000"/>
                </a:solidFill>
                <a:effectLst/>
                <a:latin typeface="Calibri"/>
                <a:ea typeface="Calibri" charset="0"/>
                <a:cs typeface="Calibri" charset="0"/>
              </a:rPr>
              <a:t>O </a:t>
            </a:r>
            <a:r>
              <a:rPr lang="pt-BR" sz="2800" b="1" i="0" strike="noStrike" cap="none" spc="0" baseline="0" dirty="0">
                <a:solidFill>
                  <a:srgbClr val="000000"/>
                </a:solidFill>
                <a:effectLst/>
                <a:latin typeface="Calibri"/>
                <a:ea typeface="Calibri" charset="0"/>
                <a:cs typeface="Calibri" charset="0"/>
              </a:rPr>
              <a:t>retorno espontâneo</a:t>
            </a:r>
            <a:r>
              <a:rPr lang="pt-BR" sz="2800" b="0" i="0" strike="noStrike" cap="none" spc="0" baseline="0" dirty="0">
                <a:solidFill>
                  <a:srgbClr val="000000"/>
                </a:solidFill>
                <a:effectLst/>
                <a:latin typeface="Calibri"/>
                <a:ea typeface="Calibri" charset="0"/>
                <a:cs typeface="Calibri" charset="0"/>
              </a:rPr>
              <a:t> pode ser desencadeado por mudanças nas áreas de origem ou nas áreas de deslocamento, também inclui pessoas que optam por retornar por conta própria, em vez de fazer parte dos programas de retorno organizados pela agência.</a:t>
            </a:r>
          </a:p>
          <a:p>
            <a:pPr marL="0" indent="0" algn="l">
              <a:buNone/>
            </a:pPr>
            <a:endParaRPr lang="en-GB" sz="2800" b="1" dirty="0">
              <a:latin typeface="Calibri" pitchFamily="34" charset="0"/>
              <a:cs typeface="Calibri" panose="020F0502020204030204" pitchFamily="34" charset="0"/>
            </a:endParaRPr>
          </a:p>
          <a:p>
            <a:pPr marL="0" indent="0" algn="l">
              <a:buNone/>
            </a:pPr>
            <a:r>
              <a:rPr lang="pt-BR" sz="2800" b="0" i="0" strike="noStrike" cap="none" spc="0" baseline="0" dirty="0">
                <a:solidFill>
                  <a:srgbClr val="000000"/>
                </a:solidFill>
                <a:effectLst/>
                <a:latin typeface="Calibri"/>
                <a:ea typeface="Calibri" charset="0"/>
                <a:cs typeface="Calibri" charset="0"/>
              </a:rPr>
              <a:t>O </a:t>
            </a:r>
            <a:r>
              <a:rPr lang="pt-BR" sz="2800" b="1" i="0" strike="noStrike" cap="none" spc="0" baseline="0" dirty="0">
                <a:solidFill>
                  <a:srgbClr val="000000"/>
                </a:solidFill>
                <a:effectLst/>
                <a:latin typeface="Calibri"/>
                <a:ea typeface="Calibri" charset="0"/>
                <a:cs typeface="Calibri" charset="0"/>
              </a:rPr>
              <a:t>retorno forçado</a:t>
            </a:r>
            <a:r>
              <a:rPr lang="pt-BR" sz="2800" b="0" i="0" strike="noStrike" cap="none" spc="0" baseline="0" dirty="0">
                <a:solidFill>
                  <a:srgbClr val="000000"/>
                </a:solidFill>
                <a:effectLst/>
                <a:latin typeface="Calibri"/>
                <a:ea typeface="Calibri" charset="0"/>
                <a:cs typeface="Calibri" charset="0"/>
              </a:rPr>
              <a:t> ocorre quando a pressão das autoridades é exercida para que as pessoas retornem a áreas inseguras (Kit de ferramentas de Gestão de acampamento móvel 2015).</a:t>
            </a:r>
            <a:endParaRPr lang="en-US" sz="2800" dirty="0">
              <a:latin typeface="Calibri" pitchFamily="34" charset="0"/>
              <a:cs typeface="Calibri" panose="020F0502020204030204" pitchFamily="34" charset="0"/>
            </a:endParaRPr>
          </a:p>
          <a:p>
            <a:pPr algn="l"/>
            <a:endParaRPr lang="en-US" sz="3600" dirty="0"/>
          </a:p>
        </p:txBody>
      </p:sp>
      <p:sp>
        <p:nvSpPr>
          <p:cNvPr id="6" name="Title 1">
            <a:extLst>
              <a:ext uri="{FF2B5EF4-FFF2-40B4-BE49-F238E27FC236}">
                <a16:creationId xmlns:a16="http://schemas.microsoft.com/office/drawing/2014/main" id="{A02BE731-D99D-4F76-9AA4-C8F589A8A23E}"/>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Mensagens principais                      </a:t>
            </a:r>
          </a:p>
        </p:txBody>
      </p:sp>
    </p:spTree>
    <p:custDataLst>
      <p:tags r:id="rId1"/>
    </p:custDataLst>
    <p:extLst>
      <p:ext uri="{BB962C8B-B14F-4D97-AF65-F5344CB8AC3E}">
        <p14:creationId xmlns:p14="http://schemas.microsoft.com/office/powerpoint/2010/main" val="2776773504"/>
      </p:ext>
    </p:extLst>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764506" y="3131765"/>
            <a:ext cx="6965776"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charset="0"/>
                <a:cs typeface="Calibri" charset="0"/>
              </a:rPr>
              <a:t>Pesquisas de intenção</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6">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Box 6">
            <a:extLst>
              <a:ext uri="{FF2B5EF4-FFF2-40B4-BE49-F238E27FC236}">
                <a16:creationId xmlns:a16="http://schemas.microsoft.com/office/drawing/2014/main" id="{0C08AC7B-6C97-4BB7-88DF-6526C2E3E3DD}"/>
              </a:ext>
            </a:extLst>
          </p:cNvPr>
          <p:cNvSpPr txBox="1"/>
          <p:nvPr/>
        </p:nvSpPr>
        <p:spPr>
          <a:xfrm rot="18849580">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pt-BR" sz="2800" b="1" i="0" strike="noStrike" cap="none" spc="0" baseline="0" dirty="0">
                <a:solidFill>
                  <a:srgbClr val="9D0D2C"/>
                </a:solidFill>
                <a:effectLst/>
                <a:latin typeface="Calibri"/>
                <a:ea typeface="Calibri" charset="0"/>
                <a:cs typeface="Calibri" charset="0"/>
              </a:rPr>
              <a:t>Tópico opcional, pode ser removido conforme necessário</a:t>
            </a:r>
          </a:p>
        </p:txBody>
      </p:sp>
    </p:spTree>
    <p:custDataLst>
      <p:tags r:id="rId1"/>
    </p:custDataLst>
    <p:extLst>
      <p:ext uri="{BB962C8B-B14F-4D97-AF65-F5344CB8AC3E}">
        <p14:creationId xmlns:p14="http://schemas.microsoft.com/office/powerpoint/2010/main" val="2425584063"/>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Discussão da pesquisa de intenção</a:t>
            </a:r>
          </a:p>
        </p:txBody>
      </p:sp>
      <p:sp>
        <p:nvSpPr>
          <p:cNvPr id="3" name="Content Placeholder 2"/>
          <p:cNvSpPr>
            <a:spLocks noGrp="1"/>
          </p:cNvSpPr>
          <p:nvPr>
            <p:ph idx="1"/>
          </p:nvPr>
        </p:nvSpPr>
        <p:spPr>
          <a:xfrm>
            <a:off x="438111" y="1798636"/>
            <a:ext cx="9876347" cy="4997469"/>
          </a:xfrm>
        </p:spPr>
        <p:txBody>
          <a:bodyPr/>
          <a:lstStyle/>
          <a:p>
            <a:pPr lvl="0"/>
            <a:r>
              <a:rPr lang="pt-BR" sz="2800" b="0" i="0" strike="noStrike" cap="none" spc="0" baseline="0" dirty="0">
                <a:solidFill>
                  <a:srgbClr val="545456"/>
                </a:solidFill>
                <a:effectLst/>
                <a:latin typeface="Calibri"/>
                <a:ea typeface="Calibri" charset="0"/>
                <a:cs typeface="Calibri" charset="0"/>
              </a:rPr>
              <a:t>Por que as informações da pesquisa de intenção são relevantes para a CM?</a:t>
            </a:r>
            <a:endParaRPr lang="en-US" sz="2800" dirty="0">
              <a:solidFill>
                <a:srgbClr val="545456"/>
              </a:solidFill>
              <a:latin typeface="Calibri" pitchFamily="34" charset="0"/>
              <a:cs typeface="Calibri" panose="020F0502020204030204" pitchFamily="34" charset="0"/>
            </a:endParaRPr>
          </a:p>
          <a:p>
            <a:pPr lvl="0"/>
            <a:r>
              <a:rPr lang="pt-BR" sz="2800" b="0" i="0" strike="noStrike" cap="none" spc="0" baseline="0" dirty="0">
                <a:solidFill>
                  <a:srgbClr val="545456"/>
                </a:solidFill>
                <a:effectLst/>
                <a:latin typeface="Calibri"/>
                <a:ea typeface="Calibri" charset="0"/>
                <a:cs typeface="Calibri" charset="0"/>
              </a:rPr>
              <a:t>Que tipo de informação está inclusa em uma pesquisa da CM?</a:t>
            </a:r>
            <a:endParaRPr lang="en-US" sz="2800" dirty="0">
              <a:solidFill>
                <a:srgbClr val="545456"/>
              </a:solidFill>
              <a:latin typeface="Calibri" pitchFamily="34" charset="0"/>
              <a:cs typeface="Calibri" panose="020F0502020204030204" pitchFamily="34" charset="0"/>
            </a:endParaRPr>
          </a:p>
          <a:p>
            <a:pPr lvl="0"/>
            <a:r>
              <a:rPr lang="pt-BR" sz="2800" b="0" i="0" strike="noStrike" cap="none" spc="0" baseline="0" dirty="0">
                <a:solidFill>
                  <a:srgbClr val="545456"/>
                </a:solidFill>
                <a:effectLst/>
                <a:latin typeface="Calibri"/>
                <a:ea typeface="Calibri" charset="0"/>
                <a:cs typeface="Calibri" charset="0"/>
              </a:rPr>
              <a:t>É responsabilidade da equipe da CM conduzir tais pesquisas?</a:t>
            </a:r>
            <a:endParaRPr lang="en-US" sz="2800" dirty="0">
              <a:solidFill>
                <a:srgbClr val="545456"/>
              </a:solidFill>
              <a:latin typeface="Calibri" pitchFamily="34" charset="0"/>
              <a:cs typeface="Calibri" panose="020F0502020204030204" pitchFamily="34" charset="0"/>
            </a:endParaRPr>
          </a:p>
          <a:p>
            <a:pPr lvl="0"/>
            <a:r>
              <a:rPr lang="pt-BR" sz="2800" b="0" i="0" strike="noStrike" cap="none" spc="0" baseline="0" dirty="0">
                <a:solidFill>
                  <a:srgbClr val="545456"/>
                </a:solidFill>
                <a:effectLst/>
                <a:latin typeface="Calibri"/>
                <a:ea typeface="Calibri" charset="0"/>
                <a:cs typeface="Calibri" charset="0"/>
              </a:rPr>
              <a:t>Qual é a sua experiência com pesquisas de intenção?</a:t>
            </a:r>
            <a:endParaRPr lang="en-US" sz="2800" dirty="0">
              <a:solidFill>
                <a:srgbClr val="545456"/>
              </a:solidFill>
              <a:latin typeface="Calibri" pitchFamily="34" charset="0"/>
              <a:cs typeface="Calibri" panose="020F0502020204030204" pitchFamily="34" charset="0"/>
            </a:endParaRPr>
          </a:p>
          <a:p>
            <a:endParaRPr lang="en-US" dirty="0"/>
          </a:p>
        </p:txBody>
      </p:sp>
      <p:sp>
        <p:nvSpPr>
          <p:cNvPr id="4" name="TextBox 3">
            <a:extLst>
              <a:ext uri="{FF2B5EF4-FFF2-40B4-BE49-F238E27FC236}">
                <a16:creationId xmlns:a16="http://schemas.microsoft.com/office/drawing/2014/main" id="{37B050EE-DAE0-4DC3-B7C9-3FC2A3C6A198}"/>
              </a:ext>
            </a:extLst>
          </p:cNvPr>
          <p:cNvSpPr txBox="1"/>
          <p:nvPr/>
        </p:nvSpPr>
        <p:spPr>
          <a:xfrm rot="18849580">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pt-BR" sz="2800" b="1" i="0" strike="noStrike" cap="none" spc="0" baseline="0" dirty="0">
                <a:solidFill>
                  <a:srgbClr val="9D0D2C"/>
                </a:solidFill>
                <a:effectLst/>
                <a:latin typeface="Calibri"/>
                <a:ea typeface="Calibri" charset="0"/>
                <a:cs typeface="Calibri" charset="0"/>
              </a:rPr>
              <a:t>Tópico opcional, pode ser removido conforme necessário</a:t>
            </a:r>
          </a:p>
        </p:txBody>
      </p:sp>
    </p:spTree>
    <p:custDataLst>
      <p:tags r:id="rId1"/>
    </p:custDataLst>
    <p:extLst>
      <p:ext uri="{BB962C8B-B14F-4D97-AF65-F5344CB8AC3E}">
        <p14:creationId xmlns:p14="http://schemas.microsoft.com/office/powerpoint/2010/main" val="83304678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Objetivos</a:t>
            </a:r>
          </a:p>
        </p:txBody>
      </p:sp>
      <p:sp>
        <p:nvSpPr>
          <p:cNvPr id="3" name="Content Placeholder 2"/>
          <p:cNvSpPr>
            <a:spLocks noGrp="1"/>
          </p:cNvSpPr>
          <p:nvPr>
            <p:ph idx="1"/>
          </p:nvPr>
        </p:nvSpPr>
        <p:spPr>
          <a:xfrm>
            <a:off x="438110" y="1239822"/>
            <a:ext cx="9876347" cy="5476908"/>
          </a:xfrm>
        </p:spPr>
        <p:txBody>
          <a:bodyPr/>
          <a:lstStyle/>
          <a:p>
            <a:r>
              <a:rPr lang="pt-BR" sz="2600" b="0" i="0" strike="noStrike" cap="none" spc="0" baseline="0" dirty="0">
                <a:solidFill>
                  <a:srgbClr val="545456"/>
                </a:solidFill>
                <a:effectLst/>
                <a:latin typeface="Calibri"/>
                <a:ea typeface="Calibri" charset="0"/>
                <a:cs typeface="Calibri" charset="0"/>
              </a:rPr>
              <a:t>Explicar os principais motivos para fechar um local, incluindo soluções duráveis para PDIs [Pessoas deslocadas internamente] e refugiados.</a:t>
            </a:r>
            <a:endParaRPr lang="en-US" sz="2600" dirty="0">
              <a:solidFill>
                <a:srgbClr val="545456"/>
              </a:solidFill>
              <a:latin typeface="Calibri" pitchFamily="34" charset="0"/>
            </a:endParaRPr>
          </a:p>
          <a:p>
            <a:r>
              <a:rPr lang="pt-BR" sz="2600" b="0" i="0" strike="noStrike" cap="none" spc="0" baseline="0" dirty="0">
                <a:solidFill>
                  <a:srgbClr val="545456"/>
                </a:solidFill>
                <a:effectLst/>
                <a:latin typeface="Calibri"/>
                <a:ea typeface="Calibri" charset="0"/>
                <a:cs typeface="Calibri" charset="0"/>
              </a:rPr>
              <a:t>Listar as responsabilidades de uma CMA no processo de fechamento.</a:t>
            </a:r>
            <a:endParaRPr lang="en-US" sz="2600" dirty="0">
              <a:solidFill>
                <a:srgbClr val="545456"/>
              </a:solidFill>
              <a:latin typeface="Calibri" pitchFamily="34" charset="0"/>
            </a:endParaRPr>
          </a:p>
          <a:p>
            <a:r>
              <a:rPr lang="pt-BR" sz="2600" b="0" i="0" strike="noStrike" cap="none" spc="0" baseline="0" dirty="0">
                <a:solidFill>
                  <a:srgbClr val="545456"/>
                </a:solidFill>
                <a:effectLst/>
                <a:latin typeface="Calibri"/>
                <a:ea typeface="Calibri" charset="0"/>
                <a:cs typeface="Calibri" charset="0"/>
              </a:rPr>
              <a:t>Discutir situações de retorno (forçado ou espontâneo) e como a função da CMA deve apoiar a situação. </a:t>
            </a:r>
            <a:r>
              <a:rPr lang="pt-BR" sz="2600" b="0" i="0" strike="noStrike" cap="none" spc="0" baseline="0" dirty="0">
                <a:solidFill>
                  <a:srgbClr val="2A87C8"/>
                </a:solidFill>
                <a:effectLst/>
                <a:latin typeface="Calibri"/>
                <a:ea typeface="Calibri" charset="0"/>
                <a:cs typeface="Calibri" charset="0"/>
              </a:rPr>
              <a:t>(Opcional, para contextos em que o retorno ocorre)</a:t>
            </a:r>
            <a:endParaRPr lang="en-US" sz="2600" dirty="0">
              <a:solidFill>
                <a:srgbClr val="2A87C8"/>
              </a:solidFill>
              <a:latin typeface="Calibri" pitchFamily="34" charset="0"/>
            </a:endParaRPr>
          </a:p>
          <a:p>
            <a:r>
              <a:rPr lang="pt-BR" sz="2600" b="0" i="0" strike="noStrike" cap="none" spc="0" baseline="0" dirty="0">
                <a:solidFill>
                  <a:srgbClr val="545456"/>
                </a:solidFill>
                <a:effectLst/>
                <a:latin typeface="Calibri"/>
                <a:ea typeface="Calibri" charset="0"/>
                <a:cs typeface="Calibri" charset="0"/>
              </a:rPr>
              <a:t>Discutir situações de integração local e como a CMA deve apoiar as comunidades. </a:t>
            </a:r>
            <a:r>
              <a:rPr lang="pt-BR" sz="2600" b="0" i="0" strike="noStrike" cap="none" spc="0" baseline="0" dirty="0">
                <a:solidFill>
                  <a:srgbClr val="2A87C8"/>
                </a:solidFill>
                <a:effectLst/>
                <a:latin typeface="Calibri"/>
                <a:ea typeface="Calibri" charset="0"/>
                <a:cs typeface="Calibri" charset="0"/>
              </a:rPr>
              <a:t>(Opcional, para contextos em que a integração ocorre)</a:t>
            </a:r>
            <a:endParaRPr lang="en-US" sz="2600" dirty="0">
              <a:solidFill>
                <a:srgbClr val="2A87C8"/>
              </a:solidFill>
              <a:latin typeface="Calibri" pitchFamily="34" charset="0"/>
            </a:endParaRPr>
          </a:p>
          <a:p>
            <a:r>
              <a:rPr lang="pt-BR" sz="2600" b="0" i="0" strike="noStrike" cap="none" spc="0" baseline="0" dirty="0">
                <a:solidFill>
                  <a:srgbClr val="545456"/>
                </a:solidFill>
                <a:effectLst/>
                <a:latin typeface="Calibri"/>
                <a:ea typeface="Calibri" charset="0"/>
                <a:cs typeface="Calibri" charset="0"/>
              </a:rPr>
              <a:t>Analisar a aplicação dos princípios orientadores no contexto do treinamento.</a:t>
            </a:r>
            <a:endParaRPr lang="en-US" sz="2600" dirty="0">
              <a:solidFill>
                <a:srgbClr val="545456"/>
              </a:solidFill>
              <a:latin typeface="Calibri" pitchFamily="34" charset="0"/>
            </a:endParaRPr>
          </a:p>
          <a:p>
            <a:r>
              <a:rPr lang="pt-BR" sz="2600" b="0" i="0" strike="noStrike" cap="none" spc="0" baseline="0" dirty="0">
                <a:solidFill>
                  <a:srgbClr val="545456"/>
                </a:solidFill>
                <a:effectLst/>
                <a:latin typeface="Calibri"/>
                <a:ea typeface="Calibri" charset="0"/>
                <a:cs typeface="Calibri" charset="0"/>
              </a:rPr>
              <a:t>Explicar os principais aspectos a serem considerados no fechamento de um acampamento. </a:t>
            </a:r>
            <a:endParaRPr lang="en-US" sz="2600" dirty="0">
              <a:solidFill>
                <a:srgbClr val="545456"/>
              </a:solidFill>
              <a:latin typeface="Calibri" pitchFamily="34" charset="0"/>
            </a:endParaRPr>
          </a:p>
        </p:txBody>
      </p:sp>
      <p:sp>
        <p:nvSpPr>
          <p:cNvPr id="4" name="TextBox 3">
            <a:extLst>
              <a:ext uri="{FF2B5EF4-FFF2-40B4-BE49-F238E27FC236}">
                <a16:creationId xmlns:a16="http://schemas.microsoft.com/office/drawing/2014/main" id="{5203F51F-B254-48D3-85F2-7473FF297294}"/>
              </a:ext>
            </a:extLst>
          </p:cNvPr>
          <p:cNvSpPr txBox="1"/>
          <p:nvPr/>
        </p:nvSpPr>
        <p:spPr>
          <a:xfrm rot="18849580">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pt-BR" sz="2800" b="1" i="0" strike="noStrike" cap="none" spc="0" baseline="0" dirty="0">
                <a:solidFill>
                  <a:srgbClr val="9D0D2C"/>
                </a:solidFill>
                <a:effectLst/>
                <a:latin typeface="Calibri"/>
                <a:ea typeface="Calibri" charset="0"/>
                <a:cs typeface="Calibri" charset="0"/>
              </a:rPr>
              <a:t>Os objetivos devem ser alterados para refletir as atividades selecionadas</a:t>
            </a:r>
          </a:p>
        </p:txBody>
      </p:sp>
    </p:spTree>
    <p:custDataLst>
      <p:tags r:id="rId1"/>
    </p:custDataLst>
    <p:extLst>
      <p:ext uri="{BB962C8B-B14F-4D97-AF65-F5344CB8AC3E}">
        <p14:creationId xmlns:p14="http://schemas.microsoft.com/office/powerpoint/2010/main" val="3707759053"/>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0" indent="0">
              <a:buNone/>
            </a:pPr>
            <a:r>
              <a:rPr lang="pt-BR" sz="2800" b="0" i="0" strike="noStrike" cap="none" spc="0" baseline="0" dirty="0">
                <a:solidFill>
                  <a:srgbClr val="545456"/>
                </a:solidFill>
                <a:effectLst/>
                <a:latin typeface="Calibri"/>
                <a:ea typeface="Calibri" charset="0"/>
                <a:cs typeface="Calibri" charset="0"/>
              </a:rPr>
              <a:t>As </a:t>
            </a:r>
            <a:r>
              <a:rPr lang="pt-BR" sz="2800" b="1" i="0" strike="noStrike" cap="none" spc="0" baseline="0" dirty="0">
                <a:solidFill>
                  <a:srgbClr val="545456"/>
                </a:solidFill>
                <a:effectLst/>
                <a:latin typeface="Calibri"/>
                <a:ea typeface="Calibri" charset="0"/>
                <a:cs typeface="Calibri" charset="0"/>
              </a:rPr>
              <a:t>pesquisas de intenção </a:t>
            </a:r>
            <a:r>
              <a:rPr lang="pt-BR" sz="2800" b="0" i="0" strike="noStrike" cap="none" spc="0" baseline="0" dirty="0">
                <a:solidFill>
                  <a:srgbClr val="545456"/>
                </a:solidFill>
                <a:effectLst/>
                <a:latin typeface="Calibri"/>
                <a:ea typeface="Calibri" charset="0"/>
                <a:cs typeface="Calibri" charset="0"/>
              </a:rPr>
              <a:t>fornecem uma boa visão geral dos planos futuros das PDIs e escolhas preferidas em relação a soluções de longo prazo, incluindo suas percepções sobre a situação geral em casa, problemas existentes e preocupações relacionadas à sua vida em deslocamento e os principais aspectos que os impedem de sair do acampamento.</a:t>
            </a:r>
            <a:endParaRPr lang="en-US" sz="2800" dirty="0">
              <a:solidFill>
                <a:srgbClr val="545456"/>
              </a:solidFill>
              <a:latin typeface="Calibri" pitchFamily="34" charset="0"/>
              <a:cs typeface="Calibri" panose="020F0502020204030204" pitchFamily="34" charset="0"/>
            </a:endParaRPr>
          </a:p>
        </p:txBody>
      </p:sp>
      <p:pic>
        <p:nvPicPr>
          <p:cNvPr id="8" name="Picture 7">
            <a:extLst>
              <a:ext uri="{FF2B5EF4-FFF2-40B4-BE49-F238E27FC236}">
                <a16:creationId xmlns:a16="http://schemas.microsoft.com/office/drawing/2014/main" id="{2141438D-3164-4AE7-A19A-4A3DB0F3143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 y="0"/>
            <a:ext cx="10691814" cy="7583742"/>
          </a:xfrm>
          <a:prstGeom prst="rect">
            <a:avLst/>
          </a:prstGeom>
        </p:spPr>
      </p:pic>
      <p:sp>
        <p:nvSpPr>
          <p:cNvPr id="6" name="Title 1">
            <a:extLst>
              <a:ext uri="{FF2B5EF4-FFF2-40B4-BE49-F238E27FC236}">
                <a16:creationId xmlns:a16="http://schemas.microsoft.com/office/drawing/2014/main" id="{58893844-3F42-4516-9065-699AF523159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
        <p:nvSpPr>
          <p:cNvPr id="7" name="TextBox 6">
            <a:extLst>
              <a:ext uri="{FF2B5EF4-FFF2-40B4-BE49-F238E27FC236}">
                <a16:creationId xmlns:a16="http://schemas.microsoft.com/office/drawing/2014/main" id="{C6F4C17C-79DA-4228-82A9-4558687E292D}"/>
              </a:ext>
            </a:extLst>
          </p:cNvPr>
          <p:cNvSpPr txBox="1"/>
          <p:nvPr/>
        </p:nvSpPr>
        <p:spPr>
          <a:xfrm rot="18849580">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pt-BR" sz="2800" b="1" i="0" strike="noStrike" cap="none" spc="0" baseline="0" dirty="0">
                <a:solidFill>
                  <a:srgbClr val="9D0D2C"/>
                </a:solidFill>
                <a:effectLst/>
                <a:latin typeface="Calibri"/>
                <a:ea typeface="Calibri" charset="0"/>
                <a:cs typeface="Calibri" charset="0"/>
              </a:rPr>
              <a:t>Tópico opcional, pode ser removido conforme necessário</a:t>
            </a:r>
          </a:p>
        </p:txBody>
      </p:sp>
    </p:spTree>
    <p:custDataLst>
      <p:tags r:id="rId1"/>
    </p:custDataLst>
    <p:extLst>
      <p:ext uri="{BB962C8B-B14F-4D97-AF65-F5344CB8AC3E}">
        <p14:creationId xmlns:p14="http://schemas.microsoft.com/office/powerpoint/2010/main" val="2363207287"/>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41438D-3164-4AE7-A19A-4A3DB0F31437}"/>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a:xfrm>
            <a:off x="-1" y="0"/>
            <a:ext cx="10691814" cy="7583742"/>
          </a:xfrm>
          <a:prstGeom prst="rect">
            <a:avLst/>
          </a:prstGeom>
        </p:spPr>
      </p:pic>
      <p:sp>
        <p:nvSpPr>
          <p:cNvPr id="3" name="Content Placeholder 2"/>
          <p:cNvSpPr>
            <a:spLocks noGrp="1"/>
          </p:cNvSpPr>
          <p:nvPr>
            <p:ph idx="1"/>
          </p:nvPr>
        </p:nvSpPr>
        <p:spPr>
          <a:xfrm>
            <a:off x="438111" y="1493837"/>
            <a:ext cx="9876347" cy="5302268"/>
          </a:xfrm>
        </p:spPr>
        <p:txBody>
          <a:bodyPr/>
          <a:lstStyle/>
          <a:p>
            <a:pPr marL="0" lvl="0" indent="0">
              <a:buNone/>
            </a:pPr>
            <a:r>
              <a:rPr lang="pt-BR" sz="2800" b="0" i="0" strike="noStrike" cap="none" spc="0" baseline="0" dirty="0">
                <a:solidFill>
                  <a:srgbClr val="000000"/>
                </a:solidFill>
                <a:effectLst/>
                <a:latin typeface="Calibri"/>
                <a:ea typeface="Calibri" charset="0"/>
                <a:cs typeface="Calibri" charset="0"/>
              </a:rPr>
              <a:t>As </a:t>
            </a:r>
            <a:r>
              <a:rPr lang="pt-BR" sz="2800" b="1" i="0" strike="noStrike" cap="none" spc="0" baseline="0" dirty="0">
                <a:solidFill>
                  <a:srgbClr val="000000"/>
                </a:solidFill>
                <a:effectLst/>
                <a:latin typeface="Calibri"/>
                <a:ea typeface="Calibri" charset="0"/>
                <a:cs typeface="Calibri" charset="0"/>
              </a:rPr>
              <a:t>pesquisas de intenção </a:t>
            </a:r>
            <a:r>
              <a:rPr lang="pt-BR" sz="2800" b="0" i="0" strike="noStrike" cap="none" spc="0" baseline="0" dirty="0">
                <a:solidFill>
                  <a:srgbClr val="000000"/>
                </a:solidFill>
                <a:effectLst/>
                <a:latin typeface="Calibri"/>
                <a:ea typeface="Calibri" charset="0"/>
                <a:cs typeface="Calibri" charset="0"/>
              </a:rPr>
              <a:t>fornecem uma boa visão geral dos planos futuros das PDIs e escolhas preferidas em relação a soluções de longo prazo, incluindo suas percepções sobre a situação geral em casa, problemas existentes e preocupações relacionadas à sua vida em deslocamento e os principais aspectos que os impedem de sair do acampamento.</a:t>
            </a:r>
            <a:endParaRPr lang="en-US" sz="2800" dirty="0">
              <a:latin typeface="Calibri" pitchFamily="34" charset="0"/>
              <a:cs typeface="Calibri" panose="020F0502020204030204" pitchFamily="34" charset="0"/>
            </a:endParaRPr>
          </a:p>
        </p:txBody>
      </p:sp>
      <p:sp>
        <p:nvSpPr>
          <p:cNvPr id="6" name="Title 1">
            <a:extLst>
              <a:ext uri="{FF2B5EF4-FFF2-40B4-BE49-F238E27FC236}">
                <a16:creationId xmlns:a16="http://schemas.microsoft.com/office/drawing/2014/main" id="{58893844-3F42-4516-9065-699AF5231593}"/>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Mensagem principal                      </a:t>
            </a:r>
          </a:p>
        </p:txBody>
      </p:sp>
      <p:sp>
        <p:nvSpPr>
          <p:cNvPr id="7" name="TextBox 6">
            <a:extLst>
              <a:ext uri="{FF2B5EF4-FFF2-40B4-BE49-F238E27FC236}">
                <a16:creationId xmlns:a16="http://schemas.microsoft.com/office/drawing/2014/main" id="{C6F4C17C-79DA-4228-82A9-4558687E292D}"/>
              </a:ext>
            </a:extLst>
          </p:cNvPr>
          <p:cNvSpPr txBox="1"/>
          <p:nvPr/>
        </p:nvSpPr>
        <p:spPr>
          <a:xfrm rot="18849580">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pt-BR" sz="2800" b="1" i="0" strike="noStrike" cap="none" spc="0" baseline="0" dirty="0">
                <a:solidFill>
                  <a:srgbClr val="9D0D2C"/>
                </a:solidFill>
                <a:effectLst/>
                <a:latin typeface="Calibri"/>
                <a:ea typeface="Calibri" charset="0"/>
                <a:cs typeface="Calibri" charset="0"/>
              </a:rPr>
              <a:t>Tópico opcional, pode ser removido conforme necessário</a:t>
            </a:r>
          </a:p>
        </p:txBody>
      </p:sp>
    </p:spTree>
    <p:custDataLst>
      <p:tags r:id="rId1"/>
    </p:custDataLst>
    <p:extLst>
      <p:ext uri="{BB962C8B-B14F-4D97-AF65-F5344CB8AC3E}">
        <p14:creationId xmlns:p14="http://schemas.microsoft.com/office/powerpoint/2010/main" val="2226730839"/>
      </p:ext>
    </p:extLst>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p:nvPr/>
        </p:nvSpPr>
        <p:spPr>
          <a:xfrm>
            <a:off x="1256909" y="2332037"/>
            <a:ext cx="8229600"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pt-BR" sz="4400" b="0" i="0" strike="noStrike" cap="none" spc="0" baseline="0" dirty="0">
                <a:solidFill>
                  <a:srgbClr val="545456"/>
                </a:solidFill>
                <a:effectLst/>
                <a:latin typeface="Calibri"/>
                <a:ea typeface="Calibri" charset="0"/>
                <a:cs typeface="Calibri" charset="0"/>
              </a:rPr>
              <a:t>Processo de fechamento do acampamento </a:t>
            </a:r>
          </a:p>
        </p:txBody>
      </p:sp>
      <p:grpSp>
        <p:nvGrpSpPr>
          <p:cNvPr id="9" name="Group 8"/>
          <p:cNvGrpSpPr/>
          <p:nvPr/>
        </p:nvGrpSpPr>
        <p:grpSpPr>
          <a:xfrm>
            <a:off x="2753618" y="3960105"/>
            <a:ext cx="5184576" cy="220079"/>
            <a:chOff x="2753618" y="3895361"/>
            <a:chExt cx="5184576" cy="220079"/>
          </a:xfrm>
        </p:grpSpPr>
        <p:pic>
          <p:nvPicPr>
            <p:cNvPr id="3" name="Picture 2" descr="Displaying CCCM letterhead A4.png"/>
            <p:cNvPicPr>
              <a:picLocks noChangeArrowheads="1"/>
            </p:cNvPicPr>
            <p:nvPr/>
          </p:nvPicPr>
          <p:blipFill>
            <a:blip r:embed="rId4">
              <a:extLst>
                <a:ext uri="{28A0092B-C50C-407E-A947-70E740481C1C}">
                  <a14:useLocalDpi xmlns:a14="http://schemas.microsoft.com/office/drawing/2010/main"/>
                </a:ext>
              </a:extLst>
            </a:blip>
            <a:stretch>
              <a:fillRect/>
            </a:stretch>
          </p:blipFill>
          <p:spPr bwMode="auto">
            <a:xfrm>
              <a:off x="5159835" y="3895361"/>
              <a:ext cx="423749" cy="220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Displaying CCCM letterhead A4.png"/>
            <p:cNvPicPr>
              <a:picLocks noChangeArrowheads="1"/>
            </p:cNvPicPr>
            <p:nvPr/>
          </p:nvPicPr>
          <p:blipFill>
            <a:blip r:embed="rId5">
              <a:extLst>
                <a:ext uri="{28A0092B-C50C-407E-A947-70E740481C1C}">
                  <a14:useLocalDpi xmlns:a14="http://schemas.microsoft.com/office/drawing/2010/main"/>
                </a:ext>
              </a:extLst>
            </a:blip>
            <a:stretch>
              <a:fillRect/>
            </a:stretch>
          </p:blipFill>
          <p:spPr bwMode="auto">
            <a:xfrm flipH="1">
              <a:off x="5583584" y="3895361"/>
              <a:ext cx="2354610" cy="22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Displaying CCCM letterhead A4.png"/>
            <p:cNvPicPr>
              <a:picLocks noChangeArrowheads="1"/>
            </p:cNvPicPr>
            <p:nvPr/>
          </p:nvPicPr>
          <p:blipFill>
            <a:blip r:embed="rId6">
              <a:extLst>
                <a:ext uri="{28A0092B-C50C-407E-A947-70E740481C1C}">
                  <a14:useLocalDpi xmlns:a14="http://schemas.microsoft.com/office/drawing/2010/main"/>
                </a:ext>
              </a:extLst>
            </a:blip>
            <a:stretch>
              <a:fillRect/>
            </a:stretch>
          </p:blipFill>
          <p:spPr bwMode="auto">
            <a:xfrm flipH="1">
              <a:off x="2753618" y="3895361"/>
              <a:ext cx="2415366" cy="22007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itle 1"/>
          <p:cNvSpPr txBox="1"/>
          <p:nvPr/>
        </p:nvSpPr>
        <p:spPr>
          <a:xfrm>
            <a:off x="2022288" y="4292238"/>
            <a:ext cx="6707994" cy="793755"/>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GB" sz="1400" dirty="0">
              <a:solidFill>
                <a:schemeClr val="tx1">
                  <a:lumMod val="50000"/>
                  <a:lumOff val="50000"/>
                </a:schemeClr>
              </a:solidFill>
            </a:endParaRPr>
          </a:p>
        </p:txBody>
      </p:sp>
    </p:spTree>
    <p:custDataLst>
      <p:tags r:id="rId1"/>
    </p:custDataLst>
    <p:extLst>
      <p:ext uri="{BB962C8B-B14F-4D97-AF65-F5344CB8AC3E}">
        <p14:creationId xmlns:p14="http://schemas.microsoft.com/office/powerpoint/2010/main" val="2807526063"/>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110" y="274637"/>
            <a:ext cx="9876347" cy="793755"/>
          </a:xfrm>
        </p:spPr>
        <p:txBody>
          <a:bodyPr/>
          <a:lstStyle/>
          <a:p>
            <a:r>
              <a:rPr lang="pt-BR" sz="4000" b="1" i="0" strike="noStrike" cap="none" spc="0" baseline="0" dirty="0">
                <a:solidFill>
                  <a:srgbClr val="2A87C8"/>
                </a:solidFill>
                <a:effectLst/>
                <a:latin typeface="Calibri"/>
                <a:ea typeface="Calibri" charset="0"/>
                <a:cs typeface="Calibri" charset="0"/>
              </a:rPr>
              <a:t>Elementos dos planos de ação de fechamento do local/do acampamento</a:t>
            </a:r>
          </a:p>
        </p:txBody>
      </p:sp>
      <p:sp>
        <p:nvSpPr>
          <p:cNvPr id="3" name="Content Placeholder 2"/>
          <p:cNvSpPr>
            <a:spLocks noGrp="1"/>
          </p:cNvSpPr>
          <p:nvPr>
            <p:ph idx="1"/>
          </p:nvPr>
        </p:nvSpPr>
        <p:spPr>
          <a:xfrm>
            <a:off x="438111" y="1493838"/>
            <a:ext cx="9876347" cy="5302268"/>
          </a:xfrm>
        </p:spPr>
        <p:txBody>
          <a:bodyPr/>
          <a:lstStyle/>
          <a:p>
            <a:pPr lvl="0"/>
            <a:r>
              <a:rPr lang="pt-BR" sz="2800" b="0" i="0" strike="noStrike" cap="none" spc="0" baseline="0" dirty="0">
                <a:solidFill>
                  <a:srgbClr val="545456"/>
                </a:solidFill>
                <a:effectLst/>
                <a:latin typeface="Calibri"/>
                <a:ea typeface="Calibri" charset="0"/>
                <a:cs typeface="Calibri" charset="0"/>
              </a:rPr>
              <a:t>Os </a:t>
            </a:r>
            <a:r>
              <a:rPr lang="pt-BR" sz="2800" b="1" i="0" strike="noStrike" cap="none" spc="0" baseline="0" dirty="0">
                <a:solidFill>
                  <a:srgbClr val="545456"/>
                </a:solidFill>
                <a:effectLst/>
                <a:latin typeface="Calibri"/>
                <a:ea typeface="Calibri" charset="0"/>
                <a:cs typeface="Calibri" charset="0"/>
              </a:rPr>
              <a:t>elementos populacionais</a:t>
            </a:r>
            <a:r>
              <a:rPr lang="pt-BR" sz="2800" b="0" i="0" strike="noStrike" cap="none" spc="0" baseline="0" dirty="0">
                <a:solidFill>
                  <a:srgbClr val="545456"/>
                </a:solidFill>
                <a:effectLst/>
                <a:latin typeface="Calibri"/>
                <a:ea typeface="Calibri" charset="0"/>
                <a:cs typeface="Calibri" charset="0"/>
              </a:rPr>
              <a:t> estão diretamente relacionados à população deslocada e à comunidade anfitriã, tanto dentro do acampamento quanto nas áreas de retorno.</a:t>
            </a:r>
            <a:endParaRPr lang="en-US" sz="2800" dirty="0">
              <a:solidFill>
                <a:srgbClr val="545456"/>
              </a:solidFill>
              <a:latin typeface="Calibri" pitchFamily="34" charset="0"/>
              <a:cs typeface="Calibri" panose="020F0502020204030204" pitchFamily="34" charset="0"/>
            </a:endParaRPr>
          </a:p>
          <a:p>
            <a:pPr lvl="0"/>
            <a:r>
              <a:rPr lang="pt-BR" sz="2800" b="0" i="0" strike="noStrike" cap="none" spc="0" baseline="0" dirty="0">
                <a:solidFill>
                  <a:srgbClr val="545456"/>
                </a:solidFill>
                <a:effectLst/>
                <a:latin typeface="Calibri"/>
                <a:ea typeface="Calibri" charset="0"/>
                <a:cs typeface="Calibri" charset="0"/>
              </a:rPr>
              <a:t>Os </a:t>
            </a:r>
            <a:r>
              <a:rPr lang="pt-BR" sz="2800" b="1" i="0" strike="noStrike" cap="none" spc="0" baseline="0" dirty="0">
                <a:solidFill>
                  <a:srgbClr val="545456"/>
                </a:solidFill>
                <a:effectLst/>
                <a:latin typeface="Calibri"/>
                <a:ea typeface="Calibri" charset="0"/>
                <a:cs typeface="Calibri" charset="0"/>
              </a:rPr>
              <a:t>Elementos de infraestrutura</a:t>
            </a:r>
            <a:r>
              <a:rPr lang="pt-BR" sz="2800" b="0" i="0" strike="noStrike" cap="none" spc="0" baseline="0" dirty="0">
                <a:solidFill>
                  <a:srgbClr val="545456"/>
                </a:solidFill>
                <a:effectLst/>
                <a:latin typeface="Calibri"/>
                <a:ea typeface="Calibri" charset="0"/>
                <a:cs typeface="Calibri" charset="0"/>
              </a:rPr>
              <a:t> estão relacionados à infraestrutura e ao terreno, incluindo a desativação de uma área de acampamento. </a:t>
            </a:r>
            <a:endParaRPr lang="en-US" sz="2800" dirty="0">
              <a:solidFill>
                <a:srgbClr val="545456"/>
              </a:solidFill>
              <a:latin typeface="Calibri" pitchFamily="34" charset="0"/>
              <a:cs typeface="Calibri" panose="020F0502020204030204" pitchFamily="34" charset="0"/>
            </a:endParaRPr>
          </a:p>
          <a:p>
            <a:pPr lvl="0"/>
            <a:r>
              <a:rPr lang="pt-BR" sz="2800" b="0" i="0" strike="noStrike" cap="none" spc="0" baseline="0" dirty="0">
                <a:solidFill>
                  <a:srgbClr val="545456"/>
                </a:solidFill>
                <a:effectLst/>
                <a:latin typeface="Calibri"/>
                <a:ea typeface="Calibri" charset="0"/>
                <a:cs typeface="Calibri" charset="0"/>
              </a:rPr>
              <a:t>Os </a:t>
            </a:r>
            <a:r>
              <a:rPr lang="pt-BR" sz="2800" b="1" i="0" strike="noStrike" cap="none" spc="0" baseline="0" dirty="0">
                <a:solidFill>
                  <a:srgbClr val="545456"/>
                </a:solidFill>
                <a:effectLst/>
                <a:latin typeface="Calibri"/>
                <a:ea typeface="Calibri" charset="0"/>
                <a:cs typeface="Calibri" charset="0"/>
              </a:rPr>
              <a:t>Elementos operacionais</a:t>
            </a:r>
            <a:r>
              <a:rPr lang="pt-BR" sz="2800" b="0" i="0" strike="noStrike" cap="none" spc="0" baseline="0" dirty="0">
                <a:solidFill>
                  <a:srgbClr val="545456"/>
                </a:solidFill>
                <a:effectLst/>
                <a:latin typeface="Calibri"/>
                <a:ea typeface="Calibri" charset="0"/>
                <a:cs typeface="Calibri" charset="0"/>
              </a:rPr>
              <a:t> estão relacionados à movimentação, logística, informações e segurança durante todo o processo de fechamento</a:t>
            </a:r>
            <a:endParaRPr lang="en-US" sz="2800" dirty="0">
              <a:solidFill>
                <a:srgbClr val="545456"/>
              </a:solidFill>
              <a:latin typeface="Calibri" pitchFamily="34" charset="0"/>
              <a:cs typeface="Calibri" panose="020F0502020204030204" pitchFamily="34" charset="0"/>
            </a:endParaRPr>
          </a:p>
          <a:p>
            <a:pPr marL="0" indent="0">
              <a:buNone/>
            </a:pPr>
            <a:endParaRPr lang="en-US" dirty="0"/>
          </a:p>
        </p:txBody>
      </p:sp>
    </p:spTree>
    <p:custDataLst>
      <p:tags r:id="rId1"/>
    </p:custDataLst>
    <p:extLst>
      <p:ext uri="{BB962C8B-B14F-4D97-AF65-F5344CB8AC3E}">
        <p14:creationId xmlns:p14="http://schemas.microsoft.com/office/powerpoint/2010/main" val="3444116771"/>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pt-BR" sz="4000" b="1" i="0" strike="noStrike" cap="none" spc="0" baseline="0" dirty="0">
                <a:solidFill>
                  <a:srgbClr val="2A87C8"/>
                </a:solidFill>
                <a:effectLst/>
                <a:latin typeface="Calibri"/>
                <a:ea typeface="Calibri" charset="0"/>
                <a:cs typeface="Calibri" charset="0"/>
              </a:rPr>
              <a:t>Trabalho em grupo	6A</a:t>
            </a:r>
            <a:r>
              <a:rPr lang="pt-BR" sz="4000" b="0" i="0" strike="noStrike" cap="none" spc="0" baseline="0" dirty="0">
                <a:solidFill>
                  <a:srgbClr val="2A87C8"/>
                </a:solidFill>
                <a:effectLst/>
                <a:latin typeface="Calibri"/>
                <a:ea typeface="Calibri" charset="0"/>
                <a:cs typeface="Calibri" charset="0"/>
              </a:rPr>
              <a:t>			 30’</a:t>
            </a:r>
            <a:br>
              <a:rPr sz="4000" dirty="0"/>
            </a:br>
            <a:r>
              <a:rPr lang="pt-BR" sz="4000" b="0" i="0" strike="noStrike" cap="none" spc="0" baseline="0" dirty="0">
                <a:solidFill>
                  <a:srgbClr val="2A87C8"/>
                </a:solidFill>
                <a:effectLst/>
                <a:latin typeface="Calibri"/>
                <a:ea typeface="Calibri" charset="0"/>
                <a:cs typeface="Calibri" charset="0"/>
              </a:rPr>
              <a:t>Planejamento de ação para fechamento</a:t>
            </a:r>
            <a:br>
              <a:rPr sz="4000" dirty="0"/>
            </a:br>
            <a:br>
              <a:rPr sz="4000" dirty="0"/>
            </a:br>
            <a:br>
              <a:rPr sz="4000" dirty="0"/>
            </a:br>
            <a:br>
              <a:rPr sz="4000" dirty="0"/>
            </a:br>
            <a:endParaRPr lang="en-GB" sz="2800" dirty="0">
              <a:solidFill>
                <a:srgbClr val="2A87C8"/>
              </a:solidFill>
              <a:latin typeface="Calibri" pitchFamily="34" charset="0"/>
            </a:endParaRPr>
          </a:p>
        </p:txBody>
      </p:sp>
      <p:sp>
        <p:nvSpPr>
          <p:cNvPr id="3" name="Content Placeholder 2">
            <a:extLst>
              <a:ext uri="{FF2B5EF4-FFF2-40B4-BE49-F238E27FC236}">
                <a16:creationId xmlns:a16="http://schemas.microsoft.com/office/drawing/2014/main" id="{B8271D8D-50CB-413D-8676-D96C0566D9B7}"/>
              </a:ext>
            </a:extLst>
          </p:cNvPr>
          <p:cNvSpPr>
            <a:spLocks noGrp="1"/>
          </p:cNvSpPr>
          <p:nvPr>
            <p:ph idx="1"/>
          </p:nvPr>
        </p:nvSpPr>
        <p:spPr>
          <a:xfrm>
            <a:off x="438111" y="2027236"/>
            <a:ext cx="9876347" cy="4768869"/>
          </a:xfrm>
        </p:spPr>
        <p:txBody>
          <a:bodyPr/>
          <a:lstStyle/>
          <a:p>
            <a:pPr marL="0" indent="0">
              <a:buNone/>
            </a:pPr>
            <a:r>
              <a:rPr lang="pt-BR" sz="2800" b="1" i="0" strike="noStrike" cap="none" spc="0" baseline="0" dirty="0">
                <a:solidFill>
                  <a:srgbClr val="565454"/>
                </a:solidFill>
                <a:effectLst/>
                <a:latin typeface="Calibri"/>
                <a:ea typeface="Calibri" charset="0"/>
                <a:cs typeface="Calibri" charset="0"/>
              </a:rPr>
              <a:t>Com seu grupo, desenvolva um plano de ação para o fechamento do local.</a:t>
            </a:r>
            <a:endParaRPr lang="en-US" sz="2800" b="1" dirty="0">
              <a:solidFill>
                <a:srgbClr val="565454"/>
              </a:solidFill>
              <a:latin typeface="Calibri" pitchFamily="34" charset="0"/>
              <a:cs typeface="Calibri" panose="020F0502020204030204" pitchFamily="34" charset="0"/>
            </a:endParaRPr>
          </a:p>
          <a:p>
            <a:pPr marL="0" indent="0">
              <a:buNone/>
            </a:pPr>
            <a:r>
              <a:rPr lang="pt-BR" sz="2800" b="0" i="0" strike="noStrike" cap="none" spc="0" baseline="0" dirty="0">
                <a:solidFill>
                  <a:srgbClr val="565454"/>
                </a:solidFill>
                <a:effectLst/>
                <a:latin typeface="Calibri"/>
                <a:ea typeface="Calibri" charset="0"/>
                <a:cs typeface="Calibri" charset="0"/>
              </a:rPr>
              <a:t>Grupo 1: Os </a:t>
            </a:r>
            <a:r>
              <a:rPr lang="pt-BR" sz="2800" b="1" i="0" strike="noStrike" cap="none" spc="0" baseline="0" dirty="0">
                <a:solidFill>
                  <a:srgbClr val="565454"/>
                </a:solidFill>
                <a:effectLst/>
                <a:latin typeface="Calibri"/>
                <a:ea typeface="Calibri" charset="0"/>
                <a:cs typeface="Calibri" charset="0"/>
              </a:rPr>
              <a:t>elementos populacionais</a:t>
            </a:r>
            <a:r>
              <a:rPr lang="pt-BR" sz="2800" b="0" i="0" strike="noStrike" cap="none" spc="0" baseline="0" dirty="0">
                <a:solidFill>
                  <a:srgbClr val="565454"/>
                </a:solidFill>
                <a:effectLst/>
                <a:latin typeface="Calibri"/>
                <a:ea typeface="Calibri" charset="0"/>
                <a:cs typeface="Calibri" charset="0"/>
              </a:rPr>
              <a:t> estão diretamente relacionados à população deslocada e à comunidade anfitriã, tanto dentro do acampamento quanto nas áreas de retorno.</a:t>
            </a:r>
          </a:p>
          <a:p>
            <a:pPr marL="0" indent="0">
              <a:buNone/>
            </a:pPr>
            <a:r>
              <a:rPr lang="pt-BR" sz="2800" b="0" i="0" strike="noStrike" cap="none" spc="0" baseline="0" dirty="0">
                <a:solidFill>
                  <a:srgbClr val="565454"/>
                </a:solidFill>
                <a:effectLst/>
                <a:latin typeface="Calibri"/>
                <a:ea typeface="Calibri" charset="0"/>
                <a:cs typeface="Calibri" charset="0"/>
              </a:rPr>
              <a:t>Grupo 2: Os </a:t>
            </a:r>
            <a:r>
              <a:rPr lang="pt-BR" sz="2800" b="1" i="0" strike="noStrike" cap="none" spc="0" baseline="0" dirty="0">
                <a:solidFill>
                  <a:srgbClr val="565454"/>
                </a:solidFill>
                <a:effectLst/>
                <a:latin typeface="Calibri"/>
                <a:ea typeface="Calibri" charset="0"/>
                <a:cs typeface="Calibri" charset="0"/>
              </a:rPr>
              <a:t>Elementos de infraestrutura</a:t>
            </a:r>
            <a:r>
              <a:rPr lang="pt-BR" sz="2800" b="0" i="0" strike="noStrike" cap="none" spc="0" baseline="0" dirty="0">
                <a:solidFill>
                  <a:srgbClr val="565454"/>
                </a:solidFill>
                <a:effectLst/>
                <a:latin typeface="Calibri"/>
                <a:ea typeface="Calibri" charset="0"/>
                <a:cs typeface="Calibri" charset="0"/>
              </a:rPr>
              <a:t> estão relacionados à infraestrutura e ao terreno, incluindo a desativação de uma área de acampamento.</a:t>
            </a:r>
          </a:p>
          <a:p>
            <a:pPr marL="0" indent="0">
              <a:buNone/>
            </a:pPr>
            <a:r>
              <a:rPr lang="pt-BR" sz="2800" b="0" i="0" strike="noStrike" cap="none" spc="0" baseline="0" dirty="0">
                <a:solidFill>
                  <a:srgbClr val="565454"/>
                </a:solidFill>
                <a:effectLst/>
                <a:latin typeface="Calibri"/>
                <a:ea typeface="Calibri" charset="0"/>
                <a:cs typeface="Calibri" charset="0"/>
              </a:rPr>
              <a:t>Grupo 3: Os </a:t>
            </a:r>
            <a:r>
              <a:rPr lang="pt-BR" sz="2800" b="1" i="0" strike="noStrike" cap="none" spc="0" baseline="0" dirty="0">
                <a:solidFill>
                  <a:srgbClr val="565454"/>
                </a:solidFill>
                <a:effectLst/>
                <a:latin typeface="Calibri"/>
                <a:ea typeface="Calibri" charset="0"/>
                <a:cs typeface="Calibri" charset="0"/>
              </a:rPr>
              <a:t>Elementos operacionais</a:t>
            </a:r>
            <a:r>
              <a:rPr lang="pt-BR" sz="2800" b="0" i="0" strike="noStrike" cap="none" spc="0" baseline="0" dirty="0">
                <a:solidFill>
                  <a:srgbClr val="565454"/>
                </a:solidFill>
                <a:effectLst/>
                <a:latin typeface="Calibri"/>
                <a:ea typeface="Calibri" charset="0"/>
                <a:cs typeface="Calibri" charset="0"/>
              </a:rPr>
              <a:t> estão relacionados à movimentação, logística, informações e segurança durante todo o processo de fechamento</a:t>
            </a:r>
            <a:endParaRPr lang="x-none" sz="2800" dirty="0">
              <a:solidFill>
                <a:srgbClr val="565454"/>
              </a:solidFill>
              <a:latin typeface="Calibri" pitchFamily="34" charset="0"/>
              <a:cs typeface="Calibri" panose="020F0502020204030204" pitchFamily="34" charset="0"/>
            </a:endParaRPr>
          </a:p>
          <a:p>
            <a:pPr marL="0" indent="0">
              <a:buNone/>
            </a:pPr>
            <a:r>
              <a:rPr lang="en-US" dirty="0"/>
              <a:t> </a:t>
            </a:r>
          </a:p>
          <a:p>
            <a:endParaRPr lang="x-none" dirty="0"/>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ct val="0"/>
              </a:spcBef>
              <a:spcAft>
                <a:spcPct val="0"/>
              </a:spcAft>
              <a:buClrTx/>
              <a:buSzTx/>
              <a:buFontTx/>
              <a:buNone/>
              <a:defRPr/>
            </a:pPr>
            <a:endParaRPr kumimoji="0" lang="en-GB" sz="2053" b="0" i="0" u="none" strike="noStrike" kern="1200" cap="none" spc="0" normalizeH="0" baseline="0" noProof="0" dirty="0">
              <a:ln>
                <a:noFill/>
              </a:ln>
              <a:solidFill>
                <a:srgbClr val="F0B89E"/>
              </a:solidFill>
              <a:effectLst/>
              <a:uLnTx/>
              <a:uFillTx/>
              <a:latin typeface="Trebuchet MS" panose="020B0603020202020204"/>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DBFF9AA-7619-4E21-AF1E-B82421CD22FA}"/>
              </a:ext>
            </a:extLst>
          </p:cNvPr>
          <p:cNvSpPr txBox="1"/>
          <p:nvPr/>
        </p:nvSpPr>
        <p:spPr>
          <a:xfrm rot="18849580">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pt-BR" sz="2800" b="1" i="0" strike="noStrike" cap="none" spc="0" baseline="0" dirty="0">
                <a:solidFill>
                  <a:srgbClr val="9D0D2C"/>
                </a:solidFill>
                <a:effectLst/>
                <a:latin typeface="Calibri"/>
                <a:ea typeface="Calibri" charset="0"/>
                <a:cs typeface="Calibri" charset="0"/>
              </a:rPr>
              <a:t>Atividade opcional, pode ser removida conforme necessário</a:t>
            </a:r>
          </a:p>
        </p:txBody>
      </p:sp>
    </p:spTree>
    <p:custDataLst>
      <p:tags r:id="rId1"/>
    </p:custDataLst>
    <p:extLst>
      <p:ext uri="{BB962C8B-B14F-4D97-AF65-F5344CB8AC3E}">
        <p14:creationId xmlns:p14="http://schemas.microsoft.com/office/powerpoint/2010/main" val="2401874110"/>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pt-BR" sz="4000" b="1" i="0" strike="noStrike" cap="none" spc="0" baseline="0" dirty="0">
                <a:solidFill>
                  <a:srgbClr val="2A87C8"/>
                </a:solidFill>
                <a:effectLst/>
                <a:latin typeface="Calibri"/>
                <a:ea typeface="Calibri" charset="0"/>
                <a:cs typeface="Calibri" charset="0"/>
              </a:rPr>
              <a:t>Trabalho em grupo 6B	</a:t>
            </a:r>
            <a:r>
              <a:rPr lang="pt-BR" sz="4000" b="0" i="0" strike="noStrike" cap="none" spc="0" baseline="0" dirty="0">
                <a:solidFill>
                  <a:srgbClr val="2A87C8"/>
                </a:solidFill>
                <a:effectLst/>
                <a:latin typeface="Calibri"/>
                <a:ea typeface="Calibri" charset="0"/>
                <a:cs typeface="Calibri" charset="0"/>
              </a:rPr>
              <a:t>		  50’</a:t>
            </a:r>
            <a:br>
              <a:rPr sz="4000" dirty="0"/>
            </a:br>
            <a:r>
              <a:rPr lang="pt-BR" sz="4000" b="0" i="0" strike="noStrike" cap="none" spc="0" baseline="0" dirty="0">
                <a:solidFill>
                  <a:srgbClr val="2A87C8"/>
                </a:solidFill>
                <a:effectLst/>
                <a:latin typeface="Calibri"/>
                <a:ea typeface="Calibri" charset="0"/>
                <a:cs typeface="Calibri" charset="0"/>
              </a:rPr>
              <a:t>Encenação</a:t>
            </a:r>
            <a:br>
              <a:rPr sz="4000" dirty="0"/>
            </a:br>
            <a:br>
              <a:rPr sz="4000" dirty="0"/>
            </a:br>
            <a:br>
              <a:rPr sz="4000" dirty="0"/>
            </a:br>
            <a:br>
              <a:rPr sz="4000" dirty="0"/>
            </a:br>
            <a:endParaRPr lang="en-GB" sz="2800" dirty="0">
              <a:solidFill>
                <a:srgbClr val="2A87C8"/>
              </a:solidFill>
              <a:latin typeface="Calibri" pitchFamily="34" charset="0"/>
            </a:endParaRPr>
          </a:p>
        </p:txBody>
      </p:sp>
      <p:sp>
        <p:nvSpPr>
          <p:cNvPr id="3" name="Content Placeholder 2">
            <a:extLst>
              <a:ext uri="{FF2B5EF4-FFF2-40B4-BE49-F238E27FC236}">
                <a16:creationId xmlns:a16="http://schemas.microsoft.com/office/drawing/2014/main" id="{B8271D8D-50CB-413D-8676-D96C0566D9B7}"/>
              </a:ext>
            </a:extLst>
          </p:cNvPr>
          <p:cNvSpPr>
            <a:spLocks noGrp="1"/>
          </p:cNvSpPr>
          <p:nvPr>
            <p:ph idx="1"/>
          </p:nvPr>
        </p:nvSpPr>
        <p:spPr>
          <a:xfrm>
            <a:off x="438111" y="2027236"/>
            <a:ext cx="9876347" cy="4768869"/>
          </a:xfrm>
        </p:spPr>
        <p:txBody>
          <a:bodyPr/>
          <a:lstStyle/>
          <a:p>
            <a:pPr marL="0" indent="0">
              <a:buNone/>
            </a:pPr>
            <a:r>
              <a:rPr lang="pt-BR" sz="2800" b="1" i="0" strike="noStrike" cap="none" spc="0" baseline="0" dirty="0">
                <a:solidFill>
                  <a:srgbClr val="565454"/>
                </a:solidFill>
                <a:effectLst/>
                <a:latin typeface="Calibri"/>
                <a:ea typeface="Calibri" charset="0"/>
                <a:cs typeface="Calibri" charset="0"/>
              </a:rPr>
              <a:t>Com seu grupo, organize uma apresentação para as autoridades nacionais descrevendo seu plano de ação </a:t>
            </a:r>
            <a:endParaRPr lang="en-GB" sz="2800" b="1" dirty="0">
              <a:solidFill>
                <a:srgbClr val="565454"/>
              </a:solidFill>
              <a:latin typeface="Calibri" pitchFamily="34" charset="0"/>
              <a:cs typeface="Calibri" panose="020F0502020204030204" pitchFamily="34" charset="0"/>
            </a:endParaRPr>
          </a:p>
          <a:p>
            <a:pPr marL="0" indent="0">
              <a:buNone/>
            </a:pPr>
            <a:endParaRPr lang="en-US" sz="2800" b="1" dirty="0">
              <a:solidFill>
                <a:srgbClr val="565454"/>
              </a:solidFill>
              <a:latin typeface="Calibri" pitchFamily="34" charset="0"/>
              <a:cs typeface="Calibri" panose="020F0502020204030204" pitchFamily="34" charset="0"/>
            </a:endParaRPr>
          </a:p>
          <a:p>
            <a:pPr marL="0" indent="0" algn="l">
              <a:buNone/>
            </a:pPr>
            <a:r>
              <a:rPr lang="pt-BR" sz="2800" b="0" i="0" strike="noStrike" cap="none" spc="0" baseline="0" dirty="0">
                <a:solidFill>
                  <a:srgbClr val="565454"/>
                </a:solidFill>
                <a:effectLst/>
                <a:latin typeface="Calibri"/>
                <a:ea typeface="Calibri" charset="0"/>
                <a:cs typeface="Calibri" charset="0"/>
              </a:rPr>
              <a:t>Grupo 1: Gerentes de acampamento que são responsáveis pelos </a:t>
            </a:r>
            <a:r>
              <a:rPr lang="pt-BR" sz="2800" b="1" i="0" strike="noStrike" cap="none" spc="0" baseline="0" dirty="0">
                <a:solidFill>
                  <a:srgbClr val="565454"/>
                </a:solidFill>
                <a:effectLst/>
                <a:latin typeface="Calibri"/>
                <a:ea typeface="Calibri" charset="0"/>
                <a:cs typeface="Calibri" charset="0"/>
              </a:rPr>
              <a:t>elementos populacionais</a:t>
            </a:r>
            <a:endParaRPr lang="en-US" sz="2800" dirty="0">
              <a:solidFill>
                <a:srgbClr val="565454"/>
              </a:solidFill>
              <a:latin typeface="Calibri" pitchFamily="34" charset="0"/>
              <a:cs typeface="Calibri" panose="020F0502020204030204" pitchFamily="34" charset="0"/>
            </a:endParaRPr>
          </a:p>
          <a:p>
            <a:pPr marL="0" indent="0" algn="l">
              <a:buNone/>
            </a:pPr>
            <a:r>
              <a:rPr lang="pt-BR" sz="2800" b="0" i="0" strike="noStrike" cap="none" spc="0" baseline="0" dirty="0">
                <a:solidFill>
                  <a:srgbClr val="565454"/>
                </a:solidFill>
                <a:effectLst/>
                <a:latin typeface="Calibri"/>
                <a:ea typeface="Calibri" charset="0"/>
                <a:cs typeface="Calibri" charset="0"/>
              </a:rPr>
              <a:t>Grupo 2: Gerentes de acampamento que são responsáveis pelos </a:t>
            </a:r>
            <a:r>
              <a:rPr lang="pt-BR" sz="2800" b="1" i="0" strike="noStrike" cap="none" spc="0" baseline="0" dirty="0">
                <a:solidFill>
                  <a:srgbClr val="565454"/>
                </a:solidFill>
                <a:effectLst/>
                <a:latin typeface="Calibri"/>
                <a:ea typeface="Calibri" charset="0"/>
                <a:cs typeface="Calibri" charset="0"/>
              </a:rPr>
              <a:t>elementos de infraestrutura</a:t>
            </a:r>
            <a:r>
              <a:rPr lang="pt-BR" sz="2800" b="0" i="0" strike="noStrike" cap="none" spc="0" baseline="0" dirty="0">
                <a:solidFill>
                  <a:srgbClr val="565454"/>
                </a:solidFill>
                <a:effectLst/>
                <a:latin typeface="Calibri"/>
                <a:ea typeface="Calibri" charset="0"/>
                <a:cs typeface="Calibri" charset="0"/>
              </a:rPr>
              <a:t> do acampamento</a:t>
            </a:r>
          </a:p>
          <a:p>
            <a:pPr marL="0" indent="0" algn="l">
              <a:buNone/>
            </a:pPr>
            <a:r>
              <a:rPr lang="pt-BR" sz="2800" b="0" i="0" strike="noStrike" cap="none" spc="0" baseline="0" dirty="0">
                <a:solidFill>
                  <a:srgbClr val="565454"/>
                </a:solidFill>
                <a:effectLst/>
                <a:latin typeface="Calibri"/>
                <a:ea typeface="Calibri" charset="0"/>
                <a:cs typeface="Calibri" charset="0"/>
              </a:rPr>
              <a:t>Grupo 3: Coordenadores que devem garantir a consistência entre os locais com foco em </a:t>
            </a:r>
            <a:r>
              <a:rPr lang="pt-BR" sz="2800" b="1" i="0" strike="noStrike" cap="none" spc="0" baseline="0" dirty="0">
                <a:solidFill>
                  <a:srgbClr val="565454"/>
                </a:solidFill>
                <a:effectLst/>
                <a:latin typeface="Calibri"/>
                <a:ea typeface="Calibri" charset="0"/>
                <a:cs typeface="Calibri" charset="0"/>
              </a:rPr>
              <a:t>padrões e conformidade</a:t>
            </a:r>
            <a:r>
              <a:rPr lang="pt-BR" sz="2800" b="0" i="0" strike="noStrike" cap="none" spc="0" baseline="0" dirty="0">
                <a:solidFill>
                  <a:srgbClr val="565454"/>
                </a:solidFill>
                <a:effectLst/>
                <a:latin typeface="Calibri"/>
                <a:ea typeface="Calibri" charset="0"/>
                <a:cs typeface="Calibri" charset="0"/>
              </a:rPr>
              <a:t> com o plano de saída nacional</a:t>
            </a:r>
            <a:endParaRPr lang="x-none" sz="2800">
              <a:solidFill>
                <a:srgbClr val="565454"/>
              </a:solidFill>
              <a:latin typeface="Calibri" pitchFamily="34" charset="0"/>
              <a:cs typeface="Calibri" panose="020F0502020204030204" pitchFamily="34" charset="0"/>
            </a:endParaRPr>
          </a:p>
          <a:p>
            <a:pPr marL="0" indent="0">
              <a:buNone/>
            </a:pPr>
            <a:r>
              <a:rPr lang="en-US" dirty="0"/>
              <a:t> </a:t>
            </a:r>
          </a:p>
          <a:p>
            <a:endParaRPr lang="x-none"/>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ct val="0"/>
              </a:spcBef>
              <a:spcAft>
                <a:spcPct val="0"/>
              </a:spcAft>
              <a:buClrTx/>
              <a:buSzTx/>
              <a:buFontTx/>
              <a:buNone/>
              <a:defRPr/>
            </a:pPr>
            <a:endParaRPr kumimoji="0" lang="en-GB" sz="2053" b="0" i="0" u="none" strike="noStrike" kern="1200" cap="none" spc="0" normalizeH="0" baseline="0" noProof="0" dirty="0">
              <a:ln>
                <a:noFill/>
              </a:ln>
              <a:solidFill>
                <a:srgbClr val="F0B89E"/>
              </a:solidFill>
              <a:effectLst/>
              <a:uLnTx/>
              <a:uFillTx/>
              <a:latin typeface="Trebuchet MS" panose="020B0603020202020204"/>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CCE4019-2F1E-49B8-A883-4292062798D7}"/>
              </a:ext>
            </a:extLst>
          </p:cNvPr>
          <p:cNvSpPr txBox="1"/>
          <p:nvPr/>
        </p:nvSpPr>
        <p:spPr>
          <a:xfrm rot="18849580">
            <a:off x="5021462" y="3904406"/>
            <a:ext cx="5919537" cy="1636294"/>
          </a:xfrm>
          <a:prstGeom prst="rect">
            <a:avLst/>
          </a:prstGeom>
          <a:solidFill>
            <a:schemeClr val="bg1"/>
          </a:solidFill>
        </p:spPr>
        <p:txBody>
          <a:bodyPr vert="horz" wrap="square" lIns="91440" tIns="45720" rIns="91440" bIns="45720" rtlCol="0" anchor="ctr">
            <a:normAutofit/>
          </a:bodyPr>
          <a:lstStyle/>
          <a:p>
            <a:pPr algn="ctr"/>
            <a:r>
              <a:rPr lang="pt-BR" sz="2800" b="1" i="0" strike="noStrike" cap="none" spc="0" baseline="0" dirty="0">
                <a:solidFill>
                  <a:srgbClr val="9D0D2C"/>
                </a:solidFill>
                <a:effectLst/>
                <a:latin typeface="Calibri"/>
                <a:ea typeface="Calibri" charset="0"/>
                <a:cs typeface="Calibri" charset="0"/>
              </a:rPr>
              <a:t>Atividade opcional, pode ser removida conforme necessário</a:t>
            </a:r>
          </a:p>
        </p:txBody>
      </p:sp>
    </p:spTree>
    <p:custDataLst>
      <p:tags r:id="rId1"/>
    </p:custDataLst>
    <p:extLst>
      <p:ext uri="{BB962C8B-B14F-4D97-AF65-F5344CB8AC3E}">
        <p14:creationId xmlns:p14="http://schemas.microsoft.com/office/powerpoint/2010/main" val="255935895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pt-BR" sz="2800" b="1" i="0" strike="noStrike" cap="none" spc="0" baseline="0" dirty="0">
                <a:solidFill>
                  <a:srgbClr val="545456"/>
                </a:solidFill>
                <a:effectLst/>
                <a:latin typeface="Calibri"/>
                <a:ea typeface="Calibri" charset="0"/>
                <a:cs typeface="Calibri" charset="0"/>
              </a:rPr>
              <a:t>Os Estados têm o dever principal</a:t>
            </a:r>
            <a:r>
              <a:rPr lang="pt-BR" sz="2800" b="0" i="0" strike="noStrike" cap="none" spc="0" baseline="0" dirty="0">
                <a:solidFill>
                  <a:srgbClr val="545456"/>
                </a:solidFill>
                <a:effectLst/>
                <a:latin typeface="Calibri"/>
                <a:ea typeface="Calibri" charset="0"/>
                <a:cs typeface="Calibri" charset="0"/>
              </a:rPr>
              <a:t> de estabelecer condições que permitam que pessoas deslocadas se beneficiem voluntariamente de soluções duráveis e com segurança, proteção e dignidade.</a:t>
            </a:r>
          </a:p>
          <a:p>
            <a:pPr marL="0" indent="0">
              <a:buNone/>
            </a:pPr>
            <a:endParaRPr lang="en-US" sz="2800" dirty="0">
              <a:solidFill>
                <a:srgbClr val="545456"/>
              </a:solidFill>
              <a:latin typeface="Calibri" pitchFamily="34" charset="0"/>
              <a:cs typeface="Calibri" panose="020F0502020204030204" pitchFamily="34" charset="0"/>
            </a:endParaRPr>
          </a:p>
          <a:p>
            <a:pPr marL="0" indent="0">
              <a:buNone/>
            </a:pPr>
            <a:r>
              <a:rPr lang="pt-BR" sz="2800" b="0" i="0" strike="noStrike" cap="none" spc="0" baseline="0" dirty="0">
                <a:solidFill>
                  <a:srgbClr val="545456"/>
                </a:solidFill>
                <a:effectLst/>
                <a:latin typeface="Calibri"/>
                <a:ea typeface="Calibri" charset="0"/>
                <a:cs typeface="Calibri" charset="0"/>
              </a:rPr>
              <a:t>Os planos de ação de fechamento de acampamento são elaborados com base em uma </a:t>
            </a:r>
            <a:r>
              <a:rPr lang="pt-BR" sz="2800" b="1" i="0" strike="noStrike" cap="none" spc="0" baseline="0" dirty="0">
                <a:solidFill>
                  <a:srgbClr val="545456"/>
                </a:solidFill>
                <a:effectLst/>
                <a:latin typeface="Calibri"/>
                <a:ea typeface="Calibri" charset="0"/>
                <a:cs typeface="Calibri" charset="0"/>
              </a:rPr>
              <a:t>estratégia nacional de saída</a:t>
            </a:r>
            <a:r>
              <a:rPr lang="pt-BR" sz="2800" b="0" i="0" strike="noStrike" cap="none" spc="0" baseline="0" dirty="0">
                <a:solidFill>
                  <a:srgbClr val="545456"/>
                </a:solidFill>
                <a:effectLst/>
                <a:latin typeface="Calibri"/>
                <a:ea typeface="Calibri" charset="0"/>
                <a:cs typeface="Calibri" charset="0"/>
              </a:rPr>
              <a:t> que forneça a abordagem geral, o contexto e os princípios para eliminar gradualmente a assistência baseada em acampamentos. Os planos de ação de fechamento do local/do acampamento devem considerar: elementos de pessoas, aspectos de infraestrutura e também atividades de suporte/operacionais.</a:t>
            </a:r>
            <a:endParaRPr lang="en-US" sz="2800" dirty="0">
              <a:solidFill>
                <a:srgbClr val="545456"/>
              </a:solidFill>
              <a:latin typeface="Calibri" pitchFamily="34" charset="0"/>
              <a:cs typeface="Calibri" panose="020F0502020204030204" pitchFamily="34" charset="0"/>
            </a:endParaRPr>
          </a:p>
        </p:txBody>
      </p:sp>
      <p:pic>
        <p:nvPicPr>
          <p:cNvPr id="7" name="Picture 6">
            <a:extLst>
              <a:ext uri="{FF2B5EF4-FFF2-40B4-BE49-F238E27FC236}">
                <a16:creationId xmlns:a16="http://schemas.microsoft.com/office/drawing/2014/main" id="{21788255-0A4F-47CB-A8CE-196E38B27CD3}"/>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 y="0"/>
            <a:ext cx="10691813" cy="7559676"/>
          </a:xfrm>
          <a:prstGeom prst="rect">
            <a:avLst/>
          </a:prstGeom>
        </p:spPr>
      </p:pic>
      <p:sp>
        <p:nvSpPr>
          <p:cNvPr id="6" name="Title 1">
            <a:extLst>
              <a:ext uri="{FF2B5EF4-FFF2-40B4-BE49-F238E27FC236}">
                <a16:creationId xmlns:a16="http://schemas.microsoft.com/office/drawing/2014/main" id="{8CD86CC8-607E-4D64-B7DE-12C39E6612B4}"/>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Mensagens principais                      </a:t>
            </a:r>
          </a:p>
        </p:txBody>
      </p:sp>
    </p:spTree>
    <p:custDataLst>
      <p:tags r:id="rId1"/>
    </p:custDataLst>
    <p:extLst>
      <p:ext uri="{BB962C8B-B14F-4D97-AF65-F5344CB8AC3E}">
        <p14:creationId xmlns:p14="http://schemas.microsoft.com/office/powerpoint/2010/main" val="1135300180"/>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1788255-0A4F-47CB-A8CE-196E38B27CD3}"/>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a:ext>
            </a:extLst>
          </a:blip>
          <a:stretch>
            <a:fillRect/>
          </a:stretch>
        </p:blipFill>
        <p:spPr>
          <a:xfrm>
            <a:off x="-1" y="0"/>
            <a:ext cx="10691813" cy="7559676"/>
          </a:xfrm>
          <a:prstGeom prst="rect">
            <a:avLst/>
          </a:prstGeom>
        </p:spPr>
      </p:pic>
      <p:sp>
        <p:nvSpPr>
          <p:cNvPr id="3" name="Content Placeholder 2"/>
          <p:cNvSpPr>
            <a:spLocks noGrp="1"/>
          </p:cNvSpPr>
          <p:nvPr>
            <p:ph idx="1"/>
          </p:nvPr>
        </p:nvSpPr>
        <p:spPr>
          <a:xfrm>
            <a:off x="438111" y="1685888"/>
            <a:ext cx="9876347" cy="5110217"/>
          </a:xfrm>
        </p:spPr>
        <p:txBody>
          <a:bodyPr/>
          <a:lstStyle/>
          <a:p>
            <a:pPr marL="0" indent="0">
              <a:buNone/>
            </a:pPr>
            <a:r>
              <a:rPr lang="pt-BR" sz="2800" i="0" strike="noStrike" cap="none" spc="0" baseline="0" dirty="0">
                <a:solidFill>
                  <a:srgbClr val="000000"/>
                </a:solidFill>
                <a:effectLst/>
                <a:latin typeface="Calibri"/>
                <a:ea typeface="Calibri" charset="0"/>
                <a:cs typeface="Calibri" charset="0"/>
              </a:rPr>
              <a:t>Os</a:t>
            </a:r>
            <a:r>
              <a:rPr lang="pt-BR" sz="2800" b="1" i="0" strike="noStrike" cap="none" spc="0" baseline="0" dirty="0">
                <a:solidFill>
                  <a:srgbClr val="000000"/>
                </a:solidFill>
                <a:effectLst/>
                <a:latin typeface="Calibri"/>
                <a:ea typeface="Calibri" charset="0"/>
                <a:cs typeface="Calibri" charset="0"/>
              </a:rPr>
              <a:t> Estados têm o dever principal</a:t>
            </a:r>
            <a:r>
              <a:rPr lang="pt-BR" sz="2800" b="0" i="0" strike="noStrike" cap="none" spc="0" baseline="0" dirty="0">
                <a:solidFill>
                  <a:srgbClr val="000000"/>
                </a:solidFill>
                <a:effectLst/>
                <a:latin typeface="Calibri"/>
                <a:ea typeface="Calibri" charset="0"/>
                <a:cs typeface="Calibri" charset="0"/>
              </a:rPr>
              <a:t> de estabelecer condições que permitam que pessoas deslocadas se beneficiem voluntariamente de soluções duráveis e com segurança, proteção e dignidade.</a:t>
            </a:r>
          </a:p>
          <a:p>
            <a:pPr marL="0" indent="0">
              <a:buNone/>
            </a:pPr>
            <a:endParaRPr lang="en-US" sz="2800" dirty="0">
              <a:latin typeface="Calibri" pitchFamily="34" charset="0"/>
              <a:cs typeface="Calibri" panose="020F0502020204030204" pitchFamily="34" charset="0"/>
            </a:endParaRPr>
          </a:p>
          <a:p>
            <a:pPr marL="0" indent="0">
              <a:buNone/>
            </a:pPr>
            <a:r>
              <a:rPr lang="pt-BR" sz="2800" b="0" i="0" strike="noStrike" cap="none" spc="0" baseline="0" dirty="0">
                <a:solidFill>
                  <a:srgbClr val="000000"/>
                </a:solidFill>
                <a:effectLst/>
                <a:latin typeface="Calibri"/>
                <a:ea typeface="Calibri" charset="0"/>
                <a:cs typeface="Calibri" charset="0"/>
              </a:rPr>
              <a:t>Os planos de ação de fechamento de acampamento são elaborados com base em uma </a:t>
            </a:r>
            <a:r>
              <a:rPr lang="pt-BR" sz="2800" b="1" i="0" strike="noStrike" cap="none" spc="0" baseline="0" dirty="0">
                <a:solidFill>
                  <a:srgbClr val="000000"/>
                </a:solidFill>
                <a:effectLst/>
                <a:latin typeface="Calibri"/>
                <a:ea typeface="Calibri" charset="0"/>
                <a:cs typeface="Calibri" charset="0"/>
              </a:rPr>
              <a:t>estratégia nacional de saída</a:t>
            </a:r>
            <a:r>
              <a:rPr lang="pt-BR" sz="2800" b="0" i="0" strike="noStrike" cap="none" spc="0" baseline="0" dirty="0">
                <a:solidFill>
                  <a:srgbClr val="000000"/>
                </a:solidFill>
                <a:effectLst/>
                <a:latin typeface="Calibri"/>
                <a:ea typeface="Calibri" charset="0"/>
                <a:cs typeface="Calibri" charset="0"/>
              </a:rPr>
              <a:t> que forneça a abordagem geral, o contexto e os princípios para eliminar gradualmente a assistência baseada em acampamentos. Os planos de ação de fechamento do local/do acampamento devem considerar: elementos de pessoas, aspectos de infraestrutura e também atividades de suporte/operacionais.</a:t>
            </a:r>
            <a:endParaRPr lang="en-US" sz="2800" dirty="0">
              <a:latin typeface="Calibri" pitchFamily="34" charset="0"/>
              <a:cs typeface="Calibri" panose="020F0502020204030204" pitchFamily="34" charset="0"/>
            </a:endParaRPr>
          </a:p>
        </p:txBody>
      </p:sp>
      <p:sp>
        <p:nvSpPr>
          <p:cNvPr id="6" name="Title 1">
            <a:extLst>
              <a:ext uri="{FF2B5EF4-FFF2-40B4-BE49-F238E27FC236}">
                <a16:creationId xmlns:a16="http://schemas.microsoft.com/office/drawing/2014/main" id="{8CD86CC8-607E-4D64-B7DE-12C39E6612B4}"/>
              </a:ext>
            </a:extLst>
          </p:cNvPr>
          <p:cNvSpPr>
            <a:spLocks noGrp="1"/>
          </p:cNvSpPr>
          <p:nvPr>
            <p:ph type="title"/>
          </p:nvPr>
        </p:nvSpPr>
        <p:spPr>
          <a:xfrm>
            <a:off x="0" y="446067"/>
            <a:ext cx="7505700" cy="793755"/>
          </a:xfrm>
          <a:solidFill>
            <a:schemeClr val="bg1"/>
          </a:solidFill>
        </p:spPr>
        <p:txBody>
          <a:bodyPr/>
          <a:lstStyle/>
          <a:p>
            <a:r>
              <a:rPr lang="pt-BR" sz="4000" b="1" i="0" strike="noStrike" cap="none" spc="0" baseline="0" dirty="0">
                <a:solidFill>
                  <a:srgbClr val="2A87C8"/>
                </a:solidFill>
                <a:effectLst/>
                <a:latin typeface="Calibri"/>
                <a:ea typeface="Calibri" charset="0"/>
                <a:cs typeface="Calibri" charset="0"/>
              </a:rPr>
              <a:t>    Mensagens principais                      </a:t>
            </a:r>
          </a:p>
        </p:txBody>
      </p:sp>
    </p:spTree>
    <p:custDataLst>
      <p:tags r:id="rId1"/>
    </p:custDataLst>
    <p:extLst>
      <p:ext uri="{BB962C8B-B14F-4D97-AF65-F5344CB8AC3E}">
        <p14:creationId xmlns:p14="http://schemas.microsoft.com/office/powerpoint/2010/main" val="2955715032"/>
      </p:ext>
    </p:extLst>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0"/>
          </p:nvPr>
        </p:nvSpPr>
        <p:spPr/>
        <p:txBody>
          <a:bodyPr/>
          <a:lstStyle/>
          <a:p>
            <a:endParaRPr dirty="0"/>
          </a:p>
        </p:txBody>
      </p:sp>
      <p:sp>
        <p:nvSpPr>
          <p:cNvPr id="3" name="Title 2"/>
          <p:cNvSpPr>
            <a:spLocks noGrp="1"/>
          </p:cNvSpPr>
          <p:nvPr>
            <p:ph type="ctrTitle"/>
          </p:nvPr>
        </p:nvSpPr>
        <p:spPr/>
        <p:txBody>
          <a:bodyPr/>
          <a:lstStyle/>
          <a:p>
            <a:r>
              <a:rPr lang="pt-BR" sz="4800" b="0" i="0" strike="noStrike" cap="none" spc="0" baseline="0" dirty="0">
                <a:solidFill>
                  <a:srgbClr val="FFFFFF"/>
                </a:solidFill>
                <a:effectLst/>
                <a:latin typeface="Calibri"/>
                <a:ea typeface="Calibri" charset="0"/>
                <a:cs typeface="Calibri" charset="0"/>
              </a:rPr>
              <a:t>Perguntas</a:t>
            </a:r>
          </a:p>
        </p:txBody>
      </p:sp>
      <p:sp>
        <p:nvSpPr>
          <p:cNvPr id="4" name="Subtitle 3"/>
          <p:cNvSpPr>
            <a:spLocks noGrp="1"/>
          </p:cNvSpPr>
          <p:nvPr>
            <p:ph type="subTitle" idx="1"/>
          </p:nvPr>
        </p:nvSpPr>
        <p:spPr/>
        <p:txBody>
          <a:bodyPr/>
          <a:lstStyle/>
          <a:p>
            <a:endParaRPr lang="en-US" dirty="0"/>
          </a:p>
        </p:txBody>
      </p:sp>
    </p:spTree>
    <p:custDataLst>
      <p:tags r:id="rId1"/>
    </p:custDataLst>
    <p:extLst>
      <p:ext uri="{BB962C8B-B14F-4D97-AF65-F5344CB8AC3E}">
        <p14:creationId xmlns:p14="http://schemas.microsoft.com/office/powerpoint/2010/main" val="171229734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22CC1CDF-B1AC-42F9-899A-A94FCA234AE3}"/>
              </a:ext>
            </a:extLst>
          </p:cNvPr>
          <p:cNvPicPr>
            <a:picLocks noChangeAspect="1"/>
          </p:cNvPicPr>
          <p:nvPr/>
        </p:nvPicPr>
        <p:blipFill>
          <a:blip r:embed="rId5">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72646" y="2255837"/>
            <a:ext cx="8746522" cy="3321097"/>
          </a:xfrm>
          <a:prstGeom prst="rect">
            <a:avLst/>
          </a:prstGeom>
          <a:ln>
            <a:noFill/>
          </a:ln>
        </p:spPr>
      </p:pic>
      <p:sp>
        <p:nvSpPr>
          <p:cNvPr id="2" name="Title 1"/>
          <p:cNvSpPr>
            <a:spLocks noGrp="1"/>
          </p:cNvSpPr>
          <p:nvPr>
            <p:ph type="title"/>
          </p:nvPr>
        </p:nvSpPr>
        <p:spPr/>
        <p:txBody>
          <a:bodyPr/>
          <a:lstStyle/>
          <a:p>
            <a:r>
              <a:rPr lang="pt-BR" sz="4000" b="1" i="0" strike="noStrike" cap="none" spc="0" baseline="0" dirty="0">
                <a:solidFill>
                  <a:srgbClr val="2A87C8"/>
                </a:solidFill>
                <a:effectLst/>
                <a:latin typeface="Calibri"/>
                <a:ea typeface="Calibri" charset="0"/>
                <a:cs typeface="Calibri" charset="0"/>
              </a:rPr>
              <a:t>Ciclo de vida do acampamento</a:t>
            </a:r>
          </a:p>
        </p:txBody>
      </p:sp>
      <p:sp>
        <p:nvSpPr>
          <p:cNvPr id="6" name="TextBox 5">
            <a:extLst>
              <a:ext uri="{FF2B5EF4-FFF2-40B4-BE49-F238E27FC236}">
                <a16:creationId xmlns:a16="http://schemas.microsoft.com/office/drawing/2014/main" id="{AD74A18A-3658-4914-9DA9-75463D45D20D}"/>
              </a:ext>
            </a:extLst>
          </p:cNvPr>
          <p:cNvSpPr txBox="1"/>
          <p:nvPr/>
        </p:nvSpPr>
        <p:spPr>
          <a:xfrm>
            <a:off x="7330870" y="5383104"/>
            <a:ext cx="3337821" cy="540060"/>
          </a:xfrm>
          <a:prstGeom prst="rect">
            <a:avLst/>
          </a:prstGeom>
          <a:noFill/>
        </p:spPr>
        <p:txBody>
          <a:bodyPr vert="horz" wrap="square" lIns="91440" tIns="45720" rIns="91440" bIns="45720" rtlCol="0" anchor="ctr">
            <a:noAutofit/>
          </a:bodyPr>
          <a:lstStyle/>
          <a:p>
            <a:pPr algn="ctr"/>
            <a:r>
              <a:rPr lang="pt-BR" sz="2000" b="1" i="0" strike="noStrike" cap="none" spc="0" baseline="0" dirty="0">
                <a:solidFill>
                  <a:srgbClr val="545456"/>
                </a:solidFill>
                <a:effectLst/>
                <a:latin typeface="Calibri"/>
                <a:ea typeface="Calibri" charset="0"/>
                <a:cs typeface="Calibri" charset="0"/>
              </a:rPr>
              <a:t>Em direção a soluções duráveis</a:t>
            </a:r>
          </a:p>
        </p:txBody>
      </p:sp>
      <p:sp>
        <p:nvSpPr>
          <p:cNvPr id="3" name="Rectangle 2">
            <a:extLst>
              <a:ext uri="{FF2B5EF4-FFF2-40B4-BE49-F238E27FC236}">
                <a16:creationId xmlns:a16="http://schemas.microsoft.com/office/drawing/2014/main" id="{F7FE3CF0-9F41-448E-810B-7485A3240257}"/>
              </a:ext>
            </a:extLst>
          </p:cNvPr>
          <p:cNvSpPr/>
          <p:nvPr/>
        </p:nvSpPr>
        <p:spPr>
          <a:xfrm>
            <a:off x="503138" y="6066554"/>
            <a:ext cx="9525823" cy="945825"/>
          </a:xfrm>
          <a:prstGeom prst="rect">
            <a:avLst/>
          </a:prstGeom>
        </p:spPr>
        <p:txBody>
          <a:bodyPr wrap="square">
            <a:spAutoFit/>
          </a:bodyPr>
          <a:lstStyle/>
          <a:p>
            <a:pPr lvl="0"/>
            <a:r>
              <a:rPr lang="pt-BR" sz="2800" b="1" i="0" strike="noStrike" cap="none" spc="0" baseline="0" dirty="0">
                <a:solidFill>
                  <a:srgbClr val="C00000"/>
                </a:solidFill>
                <a:effectLst/>
                <a:latin typeface="Calibri"/>
                <a:ea typeface="Calibri" charset="0"/>
                <a:cs typeface="Calibri" charset="0"/>
              </a:rPr>
              <a:t>Lembre-se: </a:t>
            </a:r>
            <a:r>
              <a:rPr lang="pt-BR" sz="2800" b="0" i="0" strike="noStrike" cap="none" spc="0" baseline="0" dirty="0">
                <a:solidFill>
                  <a:srgbClr val="C00000"/>
                </a:solidFill>
                <a:effectLst/>
                <a:latin typeface="Calibri"/>
                <a:ea typeface="Calibri" charset="0"/>
                <a:cs typeface="Calibri" charset="0"/>
              </a:rPr>
              <a:t>O fechamento de acampamento é uma parte integral e inevitável do ciclo de vida do acampamento</a:t>
            </a:r>
          </a:p>
        </p:txBody>
      </p:sp>
      <p:sp>
        <p:nvSpPr>
          <p:cNvPr id="8" name="Freeform: Shape 7">
            <a:extLst>
              <a:ext uri="{FF2B5EF4-FFF2-40B4-BE49-F238E27FC236}">
                <a16:creationId xmlns:a16="http://schemas.microsoft.com/office/drawing/2014/main" id="{479F824E-F9B0-444C-BAD8-F8FA21A9A80E}"/>
              </a:ext>
            </a:extLst>
          </p:cNvPr>
          <p:cNvSpPr/>
          <p:nvPr/>
        </p:nvSpPr>
        <p:spPr>
          <a:xfrm>
            <a:off x="934545" y="2627977"/>
            <a:ext cx="3337822" cy="2828260"/>
          </a:xfrm>
          <a:custGeom>
            <a:avLst/>
            <a:gdLst>
              <a:gd name="connsiteX0" fmla="*/ 0 w 2794493"/>
              <a:gd name="connsiteY0" fmla="*/ 1092538 h 2185075"/>
              <a:gd name="connsiteX1" fmla="*/ 1397247 w 2794493"/>
              <a:gd name="connsiteY1" fmla="*/ 0 h 2185075"/>
              <a:gd name="connsiteX2" fmla="*/ 2794494 w 2794493"/>
              <a:gd name="connsiteY2" fmla="*/ 1092538 h 2185075"/>
              <a:gd name="connsiteX3" fmla="*/ 1397247 w 2794493"/>
              <a:gd name="connsiteY3" fmla="*/ 2185076 h 2185075"/>
              <a:gd name="connsiteX4" fmla="*/ 0 w 2794493"/>
              <a:gd name="connsiteY4" fmla="*/ 1092538 h 2185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493" h="2185075">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w="28575">
            <a:solidFill>
              <a:srgbClr val="545456"/>
            </a:solidFill>
            <a:prstDash val="dash"/>
          </a:ln>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spcFirstLastPara="0" vert="horz" wrap="square" lIns="529496" tIns="347937" rIns="529496" bIns="347937" numCol="1" spcCol="1270" anchor="ctr" anchorCtr="0">
            <a:noAutofit/>
          </a:bodyPr>
          <a:lstStyle/>
          <a:p>
            <a:pPr marL="0" lvl="0" indent="0" algn="ctr" defTabSz="977900">
              <a:lnSpc>
                <a:spcPct val="90000"/>
              </a:lnSpc>
              <a:spcBef>
                <a:spcPct val="0"/>
              </a:spcBef>
              <a:spcAft>
                <a:spcPct val="35000"/>
              </a:spcAft>
              <a:buNone/>
            </a:pPr>
            <a:endParaRPr lang="es-ES" sz="2400" b="1" kern="1200" dirty="0">
              <a:solidFill>
                <a:srgbClr val="545456"/>
              </a:solidFill>
              <a:latin typeface="Calibri" pitchFamily="34" charset="0"/>
            </a:endParaRPr>
          </a:p>
        </p:txBody>
      </p:sp>
      <p:sp>
        <p:nvSpPr>
          <p:cNvPr id="13" name="Freeform: Shape 12">
            <a:extLst>
              <a:ext uri="{FF2B5EF4-FFF2-40B4-BE49-F238E27FC236}">
                <a16:creationId xmlns:a16="http://schemas.microsoft.com/office/drawing/2014/main" id="{7B2A8043-D704-4A7E-8BF1-8D929F2CEC7A}"/>
              </a:ext>
            </a:extLst>
          </p:cNvPr>
          <p:cNvSpPr/>
          <p:nvPr/>
        </p:nvSpPr>
        <p:spPr>
          <a:xfrm>
            <a:off x="2931108" y="2332037"/>
            <a:ext cx="4889013" cy="3225856"/>
          </a:xfrm>
          <a:custGeom>
            <a:avLst/>
            <a:gdLst>
              <a:gd name="connsiteX0" fmla="*/ 0 w 2794493"/>
              <a:gd name="connsiteY0" fmla="*/ 1092538 h 2185075"/>
              <a:gd name="connsiteX1" fmla="*/ 1397247 w 2794493"/>
              <a:gd name="connsiteY1" fmla="*/ 0 h 2185075"/>
              <a:gd name="connsiteX2" fmla="*/ 2794494 w 2794493"/>
              <a:gd name="connsiteY2" fmla="*/ 1092538 h 2185075"/>
              <a:gd name="connsiteX3" fmla="*/ 1397247 w 2794493"/>
              <a:gd name="connsiteY3" fmla="*/ 2185076 h 2185075"/>
              <a:gd name="connsiteX4" fmla="*/ 0 w 2794493"/>
              <a:gd name="connsiteY4" fmla="*/ 1092538 h 2185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493" h="2185075">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w="28575">
            <a:solidFill>
              <a:srgbClr val="545456"/>
            </a:solidFill>
            <a:prstDash val="dash"/>
          </a:ln>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spcFirstLastPara="0" vert="horz" wrap="square" lIns="529496" tIns="347937" rIns="529496" bIns="347937" numCol="1" spcCol="1270" anchor="ctr" anchorCtr="0">
            <a:noAutofit/>
          </a:bodyPr>
          <a:lstStyle/>
          <a:p>
            <a:pPr marL="0" lvl="0" indent="0" algn="ctr" defTabSz="977900">
              <a:lnSpc>
                <a:spcPct val="90000"/>
              </a:lnSpc>
              <a:spcBef>
                <a:spcPct val="0"/>
              </a:spcBef>
              <a:spcAft>
                <a:spcPct val="35000"/>
              </a:spcAft>
              <a:buNone/>
            </a:pPr>
            <a:endParaRPr lang="es-ES" sz="2400" b="1" kern="1200" dirty="0">
              <a:solidFill>
                <a:srgbClr val="545456"/>
              </a:solidFill>
              <a:latin typeface="Calibri" pitchFamily="34" charset="0"/>
            </a:endParaRPr>
          </a:p>
        </p:txBody>
      </p:sp>
      <p:sp>
        <p:nvSpPr>
          <p:cNvPr id="15" name="Freeform: Shape 14">
            <a:extLst>
              <a:ext uri="{FF2B5EF4-FFF2-40B4-BE49-F238E27FC236}">
                <a16:creationId xmlns:a16="http://schemas.microsoft.com/office/drawing/2014/main" id="{56322971-D078-4819-A6E2-858D8B3CA65C}"/>
              </a:ext>
            </a:extLst>
          </p:cNvPr>
          <p:cNvSpPr/>
          <p:nvPr/>
        </p:nvSpPr>
        <p:spPr>
          <a:xfrm>
            <a:off x="6390870" y="2491897"/>
            <a:ext cx="3337821" cy="2811940"/>
          </a:xfrm>
          <a:custGeom>
            <a:avLst/>
            <a:gdLst>
              <a:gd name="connsiteX0" fmla="*/ 0 w 2794493"/>
              <a:gd name="connsiteY0" fmla="*/ 1092538 h 2185075"/>
              <a:gd name="connsiteX1" fmla="*/ 1397247 w 2794493"/>
              <a:gd name="connsiteY1" fmla="*/ 0 h 2185075"/>
              <a:gd name="connsiteX2" fmla="*/ 2794494 w 2794493"/>
              <a:gd name="connsiteY2" fmla="*/ 1092538 h 2185075"/>
              <a:gd name="connsiteX3" fmla="*/ 1397247 w 2794493"/>
              <a:gd name="connsiteY3" fmla="*/ 2185076 h 2185075"/>
              <a:gd name="connsiteX4" fmla="*/ 0 w 2794493"/>
              <a:gd name="connsiteY4" fmla="*/ 1092538 h 2185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4493" h="2185075">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w="28575">
            <a:solidFill>
              <a:srgbClr val="545456"/>
            </a:solidFill>
            <a:prstDash val="dash"/>
          </a:ln>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spcFirstLastPara="0" vert="horz" wrap="square" lIns="529496" tIns="347937" rIns="529496" bIns="347937" numCol="1" spcCol="1270" anchor="ctr" anchorCtr="0">
            <a:noAutofit/>
          </a:bodyPr>
          <a:lstStyle/>
          <a:p>
            <a:pPr marL="0" lvl="0" indent="0" algn="ctr" defTabSz="977900">
              <a:lnSpc>
                <a:spcPct val="90000"/>
              </a:lnSpc>
              <a:spcBef>
                <a:spcPct val="0"/>
              </a:spcBef>
              <a:spcAft>
                <a:spcPct val="35000"/>
              </a:spcAft>
              <a:buNone/>
            </a:pPr>
            <a:endParaRPr lang="es-ES" sz="2400" b="1" kern="1200" dirty="0">
              <a:solidFill>
                <a:srgbClr val="545456"/>
              </a:solidFill>
              <a:latin typeface="Calibri" pitchFamily="34" charset="0"/>
            </a:endParaRPr>
          </a:p>
        </p:txBody>
      </p:sp>
      <p:sp>
        <p:nvSpPr>
          <p:cNvPr id="10" name="Rectangle 9">
            <a:extLst>
              <a:ext uri="{FF2B5EF4-FFF2-40B4-BE49-F238E27FC236}">
                <a16:creationId xmlns:a16="http://schemas.microsoft.com/office/drawing/2014/main" id="{B5727546-439A-4DA5-A226-9BD10C5D36D4}"/>
              </a:ext>
            </a:extLst>
          </p:cNvPr>
          <p:cNvSpPr/>
          <p:nvPr/>
        </p:nvSpPr>
        <p:spPr>
          <a:xfrm>
            <a:off x="486254" y="1120040"/>
            <a:ext cx="9525823" cy="1372972"/>
          </a:xfrm>
          <a:prstGeom prst="rect">
            <a:avLst/>
          </a:prstGeom>
        </p:spPr>
        <p:txBody>
          <a:bodyPr wrap="square">
            <a:spAutoFit/>
          </a:bodyPr>
          <a:lstStyle/>
          <a:p>
            <a:r>
              <a:rPr lang="pt-BR" sz="2800" b="0" i="0" strike="noStrike" cap="none" spc="0" baseline="0" dirty="0">
                <a:solidFill>
                  <a:srgbClr val="545456"/>
                </a:solidFill>
                <a:effectLst/>
                <a:latin typeface="Calibri"/>
                <a:ea typeface="Calibri" charset="0"/>
                <a:cs typeface="Calibri" charset="0"/>
              </a:rPr>
              <a:t>O planejamento para a </a:t>
            </a:r>
            <a:r>
              <a:rPr lang="pt-BR" sz="2800" b="1" i="0" strike="noStrike" cap="none" spc="0" baseline="0" dirty="0">
                <a:solidFill>
                  <a:srgbClr val="545456"/>
                </a:solidFill>
                <a:effectLst/>
                <a:latin typeface="Calibri"/>
                <a:ea typeface="Calibri" charset="0"/>
                <a:cs typeface="Calibri" charset="0"/>
              </a:rPr>
              <a:t>saída e o fechamento de acampamento</a:t>
            </a:r>
            <a:r>
              <a:rPr lang="pt-BR" sz="2800" b="0" i="0" strike="noStrike" cap="none" spc="0" baseline="0" dirty="0">
                <a:solidFill>
                  <a:srgbClr val="545456"/>
                </a:solidFill>
                <a:effectLst/>
                <a:latin typeface="Calibri"/>
                <a:ea typeface="Calibri" charset="0"/>
                <a:cs typeface="Calibri" charset="0"/>
              </a:rPr>
              <a:t> é mais bem considerado como parte </a:t>
            </a:r>
            <a:r>
              <a:rPr lang="pt-BR" sz="2800" b="1" i="0" strike="noStrike" cap="none" spc="0" baseline="0" dirty="0">
                <a:solidFill>
                  <a:srgbClr val="545456"/>
                </a:solidFill>
                <a:effectLst/>
                <a:latin typeface="Calibri"/>
                <a:ea typeface="Calibri" charset="0"/>
                <a:cs typeface="Calibri" charset="0"/>
              </a:rPr>
              <a:t>integrante do processo de organização.</a:t>
            </a:r>
          </a:p>
        </p:txBody>
      </p:sp>
      <p:sp>
        <p:nvSpPr>
          <p:cNvPr id="18" name="Rectangle 17">
            <a:extLst>
              <a:ext uri="{FF2B5EF4-FFF2-40B4-BE49-F238E27FC236}">
                <a16:creationId xmlns:a16="http://schemas.microsoft.com/office/drawing/2014/main" id="{DFEAFD73-C08F-4AC6-AB4F-1659AD711B2B}"/>
              </a:ext>
            </a:extLst>
          </p:cNvPr>
          <p:cNvSpPr/>
          <p:nvPr/>
        </p:nvSpPr>
        <p:spPr>
          <a:xfrm>
            <a:off x="7549546" y="3552765"/>
            <a:ext cx="2277800" cy="707886"/>
          </a:xfrm>
          <a:prstGeom prst="rect">
            <a:avLst/>
          </a:prstGeom>
        </p:spPr>
        <p:txBody>
          <a:bodyPr wrap="square">
            <a:spAutoFit/>
          </a:bodyPr>
          <a:lstStyle/>
          <a:p>
            <a:pPr algn="ctr"/>
            <a:r>
              <a:rPr lang="pt-BR" sz="2000" b="1" i="0" strike="noStrike" cap="none" spc="0" baseline="0" dirty="0">
                <a:solidFill>
                  <a:srgbClr val="2A87C8"/>
                </a:solidFill>
                <a:effectLst/>
                <a:latin typeface="Calibri"/>
                <a:ea typeface="Calibri" charset="0"/>
                <a:cs typeface="Calibri" charset="0"/>
              </a:rPr>
              <a:t>Fechamento de acampamento</a:t>
            </a:r>
          </a:p>
        </p:txBody>
      </p:sp>
      <p:sp>
        <p:nvSpPr>
          <p:cNvPr id="20" name="Rectangle 19">
            <a:extLst>
              <a:ext uri="{FF2B5EF4-FFF2-40B4-BE49-F238E27FC236}">
                <a16:creationId xmlns:a16="http://schemas.microsoft.com/office/drawing/2014/main" id="{CAC89BF7-C4A3-4584-967D-F0B355D707D4}"/>
              </a:ext>
            </a:extLst>
          </p:cNvPr>
          <p:cNvSpPr/>
          <p:nvPr/>
        </p:nvSpPr>
        <p:spPr>
          <a:xfrm>
            <a:off x="4067979" y="3427770"/>
            <a:ext cx="2527280" cy="1189909"/>
          </a:xfrm>
          <a:prstGeom prst="rect">
            <a:avLst/>
          </a:prstGeom>
        </p:spPr>
        <p:txBody>
          <a:bodyPr wrap="square">
            <a:spAutoFit/>
          </a:bodyPr>
          <a:lstStyle/>
          <a:p>
            <a:pPr algn="ctr"/>
            <a:r>
              <a:rPr lang="pt-BR" sz="2400" b="0" i="0" strike="noStrike" cap="none" spc="0" baseline="0" dirty="0">
                <a:solidFill>
                  <a:srgbClr val="545456"/>
                </a:solidFill>
                <a:effectLst/>
                <a:latin typeface="Calibri"/>
                <a:ea typeface="Calibri" charset="0"/>
                <a:cs typeface="Calibri" charset="0"/>
              </a:rPr>
              <a:t>Cuidados e manutenção do acampamento</a:t>
            </a:r>
          </a:p>
        </p:txBody>
      </p:sp>
      <p:sp>
        <p:nvSpPr>
          <p:cNvPr id="21" name="Rectangle 20">
            <a:extLst>
              <a:ext uri="{FF2B5EF4-FFF2-40B4-BE49-F238E27FC236}">
                <a16:creationId xmlns:a16="http://schemas.microsoft.com/office/drawing/2014/main" id="{9749E867-CBF2-4FCA-AA7A-2DBF32AF6516}"/>
              </a:ext>
            </a:extLst>
          </p:cNvPr>
          <p:cNvSpPr/>
          <p:nvPr/>
        </p:nvSpPr>
        <p:spPr>
          <a:xfrm>
            <a:off x="835892" y="3668279"/>
            <a:ext cx="2277800" cy="823783"/>
          </a:xfrm>
          <a:prstGeom prst="rect">
            <a:avLst/>
          </a:prstGeom>
        </p:spPr>
        <p:txBody>
          <a:bodyPr wrap="square">
            <a:spAutoFit/>
          </a:bodyPr>
          <a:lstStyle/>
          <a:p>
            <a:pPr algn="ctr"/>
            <a:r>
              <a:rPr lang="pt-BR" sz="2400" b="1" i="0" strike="noStrike" cap="none" spc="0" baseline="0" dirty="0">
                <a:solidFill>
                  <a:srgbClr val="2A87C8"/>
                </a:solidFill>
                <a:effectLst/>
                <a:latin typeface="Calibri"/>
                <a:ea typeface="Calibri" charset="0"/>
                <a:cs typeface="Calibri" charset="0"/>
              </a:rPr>
              <a:t>Organização do acampamento</a:t>
            </a:r>
          </a:p>
        </p:txBody>
      </p:sp>
      <p:sp>
        <p:nvSpPr>
          <p:cNvPr id="5" name="Arrow: Curved Down 4">
            <a:extLst>
              <a:ext uri="{FF2B5EF4-FFF2-40B4-BE49-F238E27FC236}">
                <a16:creationId xmlns:a16="http://schemas.microsoft.com/office/drawing/2014/main" id="{FC8C8411-E459-41BD-8429-951D4B20C23C}"/>
              </a:ext>
            </a:extLst>
          </p:cNvPr>
          <p:cNvSpPr/>
          <p:nvPr/>
        </p:nvSpPr>
        <p:spPr>
          <a:xfrm rot="10800000">
            <a:off x="2688622" y="4537371"/>
            <a:ext cx="5100557" cy="461665"/>
          </a:xfrm>
          <a:prstGeom prst="curvedDownArrow">
            <a:avLst/>
          </a:prstGeom>
          <a:solidFill>
            <a:srgbClr val="2A87C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16" name="Arrow: Curved Down 15">
            <a:extLst>
              <a:ext uri="{FF2B5EF4-FFF2-40B4-BE49-F238E27FC236}">
                <a16:creationId xmlns:a16="http://schemas.microsoft.com/office/drawing/2014/main" id="{364C9224-6056-48D0-A082-93D2D99A2414}"/>
              </a:ext>
            </a:extLst>
          </p:cNvPr>
          <p:cNvSpPr/>
          <p:nvPr/>
        </p:nvSpPr>
        <p:spPr>
          <a:xfrm>
            <a:off x="2688622" y="3013372"/>
            <a:ext cx="5100557" cy="461665"/>
          </a:xfrm>
          <a:prstGeom prst="curvedDownArrow">
            <a:avLst/>
          </a:prstGeom>
          <a:solidFill>
            <a:srgbClr val="2A87C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Tree>
    <p:custDataLst>
      <p:tags r:id="rId2"/>
    </p:custDataLst>
    <p:extLst>
      <p:ext uri="{BB962C8B-B14F-4D97-AF65-F5344CB8AC3E}">
        <p14:creationId xmlns:p14="http://schemas.microsoft.com/office/powerpoint/2010/main" val="2629559425"/>
      </p:ext>
    </p:extLst>
  </p:cSld>
  <p:clrMapOvr>
    <a:overrideClrMapping bg1="lt1" tx1="dk1" bg2="lt2" tx2="dk2" accent1="accent1" accent2="accent2" accent3="accent3" accent4="accent4" accent5="accent5" accent6="accent6" hlink="hlink" folHlink="folHlink"/>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4 Título">
            <a:extLst>
              <a:ext uri="{FF2B5EF4-FFF2-40B4-BE49-F238E27FC236}">
                <a16:creationId xmlns:a16="http://schemas.microsoft.com/office/drawing/2014/main" id="{A2B95005-9040-4879-B84A-B43E53F8F9BD}"/>
              </a:ext>
            </a:extLst>
          </p:cNvPr>
          <p:cNvSpPr>
            <a:spLocks noGrp="1"/>
          </p:cNvSpPr>
          <p:nvPr>
            <p:ph type="title"/>
          </p:nvPr>
        </p:nvSpPr>
        <p:spPr>
          <a:xfrm>
            <a:off x="0" y="300986"/>
            <a:ext cx="8851106" cy="809700"/>
          </a:xfrm>
          <a:solidFill>
            <a:schemeClr val="bg1"/>
          </a:solidFill>
        </p:spPr>
        <p:txBody>
          <a:bodyPr rtlCol="0">
            <a:normAutofit fontScale="90000"/>
          </a:bodyPr>
          <a:lstStyle/>
          <a:p>
            <a:pPr marL="476194" indent="0" eaLnBrk="1" fontAlgn="auto" hangingPunct="1">
              <a:spcAft>
                <a:spcPct val="0"/>
              </a:spcAft>
              <a:defRPr/>
            </a:pPr>
            <a:r>
              <a:rPr lang="pt-BR" sz="4000" b="1" i="0" strike="noStrike" cap="none" spc="0" baseline="0" dirty="0">
                <a:solidFill>
                  <a:srgbClr val="2A87C8"/>
                </a:solidFill>
                <a:effectLst/>
                <a:latin typeface="Calibri"/>
                <a:ea typeface="Calibri" charset="0"/>
                <a:cs typeface="Calibri" charset="0"/>
              </a:rPr>
              <a:t>Tipos de fechamento de acampamento</a:t>
            </a:r>
            <a:endParaRPr lang="es-ES" sz="4000" dirty="0">
              <a:solidFill>
                <a:srgbClr val="2A87C8"/>
              </a:solidFill>
              <a:latin typeface="Calibri" pitchFamily="34" charset="0"/>
              <a:ea typeface="ＭＳ Ｐゴシック" charset="0"/>
              <a:cs typeface="ＭＳ Ｐゴシック" charset="0"/>
            </a:endParaRPr>
          </a:p>
        </p:txBody>
      </p:sp>
      <p:pic>
        <p:nvPicPr>
          <p:cNvPr id="12293" name="4 Marcador de contenido" descr="IMG_7982.JPG">
            <a:extLst>
              <a:ext uri="{FF2B5EF4-FFF2-40B4-BE49-F238E27FC236}">
                <a16:creationId xmlns:a16="http://schemas.microsoft.com/office/drawing/2014/main" id="{7237F2AD-0E56-47DB-8412-B218E6C7FD1F}"/>
              </a:ext>
            </a:extLst>
          </p:cNvPr>
          <p:cNvPicPr>
            <a:picLocks noGrp="1" noChangeAspect="1"/>
          </p:cNvPicPr>
          <p:nvPr>
            <p:ph sz="quarter" idx="2"/>
          </p:nvPr>
        </p:nvPicPr>
        <p:blipFill>
          <a:blip r:embed="rId3">
            <a:extLst>
              <a:ext uri="{28A0092B-C50C-407E-A947-70E740481C1C}">
                <a14:useLocalDpi xmlns:a14="http://schemas.microsoft.com/office/drawing/2010/main"/>
              </a:ext>
            </a:extLst>
          </a:blip>
          <a:stretch>
            <a:fillRect/>
          </a:stretch>
        </p:blipFill>
        <p:spPr>
          <a:xfrm>
            <a:off x="5887042" y="2090634"/>
            <a:ext cx="3447699" cy="3416905"/>
          </a:xfrm>
          <a:prstGeom prst="ellipse">
            <a:avLst/>
          </a:prstGeom>
        </p:spPr>
      </p:pic>
      <p:sp>
        <p:nvSpPr>
          <p:cNvPr id="12291" name="5 Marcador de texto">
            <a:extLst>
              <a:ext uri="{FF2B5EF4-FFF2-40B4-BE49-F238E27FC236}">
                <a16:creationId xmlns:a16="http://schemas.microsoft.com/office/drawing/2014/main" id="{0DD95574-75F8-4C7F-960E-A7E259912D14}"/>
              </a:ext>
            </a:extLst>
          </p:cNvPr>
          <p:cNvSpPr>
            <a:spLocks noGrp="1"/>
          </p:cNvSpPr>
          <p:nvPr>
            <p:ph type="body" sz="quarter" idx="1"/>
          </p:nvPr>
        </p:nvSpPr>
        <p:spPr>
          <a:xfrm>
            <a:off x="975952" y="5675449"/>
            <a:ext cx="4288100" cy="945825"/>
          </a:xfrm>
          <a:noFill/>
          <a:extLst>
            <a:ext uri="{909E8E84-426E-40DD-AFC4-6F175D3DCCD1}">
              <a14:hiddenFill xmlns:a14="http://schemas.microsoft.com/office/drawing/2010/main">
                <a:solidFill>
                  <a:srgbClr val="FFFFFF"/>
                </a:solidFill>
              </a14:hiddenFill>
            </a:ext>
          </a:extLst>
        </p:spPr>
        <p:txBody>
          <a:bodyPr/>
          <a:lstStyle/>
          <a:p>
            <a:pPr algn="ctr" eaLnBrk="1" fontAlgn="auto" hangingPunct="1">
              <a:spcAft>
                <a:spcPct val="0"/>
              </a:spcAft>
              <a:defRPr/>
            </a:pPr>
            <a:r>
              <a:rPr lang="pt-BR" sz="2800" b="0" i="0" strike="noStrike" cap="none" spc="0" baseline="0" dirty="0">
                <a:solidFill>
                  <a:srgbClr val="565454"/>
                </a:solidFill>
                <a:effectLst/>
                <a:latin typeface="Calibri"/>
                <a:ea typeface="Calibri" charset="0"/>
                <a:cs typeface="Calibri" charset="0"/>
              </a:rPr>
              <a:t>Fechamento repentino/súbito</a:t>
            </a:r>
            <a:endParaRPr lang="es-ES" sz="2800" b="0" dirty="0">
              <a:solidFill>
                <a:srgbClr val="565454"/>
              </a:solidFill>
              <a:latin typeface="Calibri" pitchFamily="34" charset="0"/>
              <a:ea typeface="ＭＳ Ｐゴシック" charset="0"/>
              <a:cs typeface="ＭＳ Ｐゴシック" charset="0"/>
            </a:endParaRPr>
          </a:p>
        </p:txBody>
      </p:sp>
      <p:sp>
        <p:nvSpPr>
          <p:cNvPr id="8" name="7 Marcador de texto">
            <a:extLst>
              <a:ext uri="{FF2B5EF4-FFF2-40B4-BE49-F238E27FC236}">
                <a16:creationId xmlns:a16="http://schemas.microsoft.com/office/drawing/2014/main" id="{8E38B2E1-E76D-40C9-B32B-28403F63540F}"/>
              </a:ext>
            </a:extLst>
          </p:cNvPr>
          <p:cNvSpPr>
            <a:spLocks noGrp="1"/>
          </p:cNvSpPr>
          <p:nvPr>
            <p:ph type="body" sz="quarter" idx="3"/>
          </p:nvPr>
        </p:nvSpPr>
        <p:spPr>
          <a:xfrm>
            <a:off x="5595753" y="5889021"/>
            <a:ext cx="4288100" cy="518678"/>
          </a:xfrm>
          <a:noFill/>
          <a:extLst>
            <a:ext uri="{909E8E84-426E-40DD-AFC4-6F175D3DCCD1}">
              <a14:hiddenFill xmlns:a14="http://schemas.microsoft.com/office/drawing/2010/main">
                <a:solidFill>
                  <a:srgbClr val="FFFFFF"/>
                </a:solidFill>
              </a14:hiddenFill>
            </a:ext>
          </a:extLst>
        </p:spPr>
        <p:txBody>
          <a:bodyPr/>
          <a:lstStyle/>
          <a:p>
            <a:pPr algn="ctr" eaLnBrk="1" fontAlgn="auto" hangingPunct="1">
              <a:spcAft>
                <a:spcPct val="0"/>
              </a:spcAft>
              <a:defRPr/>
            </a:pPr>
            <a:r>
              <a:rPr lang="pt-BR" sz="2800" b="0" i="0" strike="noStrike" cap="none" spc="0" baseline="0" dirty="0">
                <a:solidFill>
                  <a:srgbClr val="565454"/>
                </a:solidFill>
                <a:effectLst/>
                <a:latin typeface="Calibri"/>
                <a:ea typeface="Calibri" charset="0"/>
                <a:cs typeface="Calibri" charset="0"/>
              </a:rPr>
              <a:t>Fechamento planejado</a:t>
            </a:r>
            <a:endParaRPr lang="es-ES" sz="2800" b="0" dirty="0">
              <a:solidFill>
                <a:srgbClr val="565454"/>
              </a:solidFill>
              <a:latin typeface="Calibri" pitchFamily="34" charset="0"/>
              <a:ea typeface="+mn-ea"/>
            </a:endParaRPr>
          </a:p>
        </p:txBody>
      </p:sp>
      <p:pic>
        <p:nvPicPr>
          <p:cNvPr id="12294" name="Picture 2" descr="http://blog.mediaglobal.org/wp-content/uploads/2013/03/Mali-Refuges-in-Niger-Camp2.jpg">
            <a:extLst>
              <a:ext uri="{FF2B5EF4-FFF2-40B4-BE49-F238E27FC236}">
                <a16:creationId xmlns:a16="http://schemas.microsoft.com/office/drawing/2014/main" id="{238D1FF0-D30B-49C6-BC7A-55E4E339BE99}"/>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1464443" y="2090634"/>
            <a:ext cx="3488325" cy="3416905"/>
          </a:xfrm>
          <a:prstGeom prst="ellipse">
            <a:avLst/>
          </a:prstGeom>
          <a:noFill/>
          <a:ln>
            <a:noFill/>
          </a:ln>
          <a:extLst>
            <a:ext uri="{909E8E84-426E-40dd-AFC4-6F175D3DCCD1}">
              <a14:hiddenFill xmlns="" xmlns:a14="http://schemas.microsoft.com/office/drawing/2010/main" xmlns:p159="http://schemas.microsoft.com/office/powerpoint/2015/09/main" xmlns:p15="http://schemas.microsoft.com/office/powerpoint/2012/main" xmlns:p14="http://schemas.microsoft.com/office/powerpoint/2010/main">
                <a:solidFill>
                  <a:srgbClr val="FFFFFF"/>
                </a:solidFill>
              </a14:hiddenFill>
            </a:ext>
            <a:ext uri="{91240B29-F687-4f45-9708-019B960494DF}">
              <a14:hiddenLine xmlns="" xmlns:a14="http://schemas.microsoft.com/office/drawing/2010/main" xmlns:p159="http://schemas.microsoft.com/office/powerpoint/2015/09/main" xmlns:p15="http://schemas.microsoft.com/office/powerpoint/2012/main" xmlns:p14="http://schemas.microsoft.com/office/powerpoint/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67427539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07732" y="358772"/>
            <a:ext cx="9876347" cy="1489483"/>
          </a:xfrm>
        </p:spPr>
        <p:txBody>
          <a:bodyPr/>
          <a:lstStyle/>
          <a:p>
            <a:pPr algn="l"/>
            <a:r>
              <a:rPr lang="pt-BR" sz="4000" b="1" i="0" strike="noStrike" cap="none" spc="0" baseline="0" dirty="0">
                <a:solidFill>
                  <a:srgbClr val="2A87C8"/>
                </a:solidFill>
                <a:effectLst/>
                <a:latin typeface="Calibri"/>
                <a:ea typeface="Calibri" charset="0"/>
                <a:cs typeface="Calibri" charset="0"/>
              </a:rPr>
              <a:t>Trabalho em grupo 				</a:t>
            </a:r>
            <a:r>
              <a:rPr lang="pt-BR" sz="4000" b="0" i="0" strike="noStrike" cap="none" spc="0" baseline="0" dirty="0">
                <a:solidFill>
                  <a:srgbClr val="2A87C8"/>
                </a:solidFill>
                <a:effectLst/>
                <a:latin typeface="Calibri"/>
                <a:ea typeface="Calibri" charset="0"/>
                <a:cs typeface="Calibri" charset="0"/>
              </a:rPr>
              <a:t>20’	      </a:t>
            </a:r>
            <a:br>
              <a:rPr sz="4000" dirty="0"/>
            </a:br>
            <a:r>
              <a:rPr lang="pt-BR" sz="4000" b="0" i="0" strike="noStrike" cap="none" spc="0" baseline="0" dirty="0">
                <a:solidFill>
                  <a:srgbClr val="2A87C8"/>
                </a:solidFill>
                <a:effectLst/>
                <a:latin typeface="Calibri"/>
                <a:ea typeface="Calibri" charset="0"/>
                <a:cs typeface="Calibri" charset="0"/>
              </a:rPr>
              <a:t>Teste seu conhecimento</a:t>
            </a:r>
            <a:br>
              <a:rPr sz="4000" dirty="0"/>
            </a:br>
            <a:br>
              <a:rPr sz="4000" dirty="0"/>
            </a:br>
            <a:endParaRPr lang="en-GB" sz="2800" dirty="0">
              <a:solidFill>
                <a:srgbClr val="2A87C8"/>
              </a:solidFill>
              <a:latin typeface="Calibri" pitchFamily="34" charset="0"/>
            </a:endParaRPr>
          </a:p>
        </p:txBody>
      </p:sp>
      <p:sp>
        <p:nvSpPr>
          <p:cNvPr id="5" name="Content Placeholder 2">
            <a:extLst>
              <a:ext uri="{FF2B5EF4-FFF2-40B4-BE49-F238E27FC236}">
                <a16:creationId xmlns:a16="http://schemas.microsoft.com/office/drawing/2014/main" id="{40E9533C-480A-4630-B426-ACA375DA2D3A}"/>
              </a:ext>
            </a:extLst>
          </p:cNvPr>
          <p:cNvSpPr txBox="1"/>
          <p:nvPr/>
        </p:nvSpPr>
        <p:spPr>
          <a:xfrm>
            <a:off x="535061" y="1972947"/>
            <a:ext cx="9623277" cy="5543565"/>
          </a:xfrm>
          <a:prstGeom prst="rect">
            <a:avLst/>
          </a:prstGeom>
        </p:spPr>
        <p:txBody>
          <a:bodyPr vert="horz" lIns="91440" tIns="45720" rIns="91440" bIns="45720" rtlCol="0">
            <a:noAutofit/>
          </a:bodyPr>
          <a:lstStyle>
            <a:lvl1pPr marL="342900" indent="-342900" algn="just"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just"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just"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just"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lang="pt-BR" sz="3200" b="0" i="0" strike="noStrike" cap="none" spc="0" baseline="0" dirty="0">
                <a:solidFill>
                  <a:srgbClr val="565454"/>
                </a:solidFill>
                <a:effectLst/>
                <a:latin typeface="Calibri"/>
                <a:ea typeface="Calibri" charset="0"/>
                <a:cs typeface="Calibri" charset="0"/>
              </a:rPr>
              <a:t>Discuta com seu parceiro e anote sua resposta:</a:t>
            </a:r>
          </a:p>
          <a:p>
            <a:pPr marL="0" marR="0" lvl="0" indent="0" algn="just" defTabSz="914400" rtl="0" eaLnBrk="1" fontAlgn="auto" latinLnBrk="0" hangingPunct="1">
              <a:lnSpc>
                <a:spcPct val="100000"/>
              </a:lnSpc>
              <a:spcBef>
                <a:spcPct val="20000"/>
              </a:spcBef>
              <a:spcAft>
                <a:spcPct val="0"/>
              </a:spcAft>
              <a:buClrTx/>
              <a:buSzTx/>
              <a:buFont typeface="Arial" panose="020B0604020202020204" pitchFamily="34" charset="0"/>
              <a:buNone/>
              <a:defRPr/>
            </a:pPr>
            <a:endParaRPr lang="en-GB" dirty="0">
              <a:solidFill>
                <a:srgbClr val="565454"/>
              </a:solidFill>
              <a:latin typeface="Calibri" pitchFamily="34" charset="0"/>
            </a:endParaRPr>
          </a:p>
          <a:p>
            <a:pPr marL="0" marR="0" lvl="0" indent="0" algn="just" defTabSz="914400" rtl="0" eaLnBrk="1" fontAlgn="auto" latinLnBrk="0" hangingPunct="1">
              <a:lnSpc>
                <a:spcPct val="100000"/>
              </a:lnSpc>
              <a:spcBef>
                <a:spcPct val="20000"/>
              </a:spcBef>
              <a:spcAft>
                <a:spcPct val="0"/>
              </a:spcAft>
              <a:buClrTx/>
              <a:buSzTx/>
              <a:buFont typeface="Arial" panose="020B0604020202020204" pitchFamily="34" charset="0"/>
              <a:buNone/>
              <a:defRPr/>
            </a:pPr>
            <a:endParaRPr kumimoji="0" lang="en-GB" i="0" u="none" strike="noStrike" kern="1200" cap="none" spc="0" normalizeH="0" baseline="0" noProof="0" dirty="0">
              <a:ln>
                <a:noFill/>
              </a:ln>
              <a:solidFill>
                <a:srgbClr val="565454"/>
              </a:solidFill>
              <a:effectLst/>
              <a:uLnTx/>
              <a:uFillTx/>
              <a:latin typeface="Calibri" pitchFamily="34" charset="0"/>
              <a:ea typeface="+mn-ea"/>
              <a:cs typeface="+mn-cs"/>
            </a:endParaRPr>
          </a:p>
          <a:p>
            <a:pPr marL="0" marR="0" lvl="0" indent="0" algn="ctr"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lang="pt-BR" sz="8000" b="1" i="0" strike="noStrike" cap="none" spc="0" baseline="0" dirty="0">
                <a:solidFill>
                  <a:srgbClr val="2A87C8"/>
                </a:solidFill>
                <a:effectLst/>
                <a:latin typeface="Calibri"/>
                <a:ea typeface="Calibri" charset="0"/>
                <a:cs typeface="Calibri" charset="0"/>
              </a:rPr>
              <a:t>VERDADEIRO ou FALSO?</a:t>
            </a:r>
          </a:p>
          <a:p>
            <a:pPr marL="0" marR="0" lvl="1" indent="0" algn="just"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en-GB" sz="2800" b="1" i="0" u="none" strike="noStrike" kern="1200" cap="none" spc="0" normalizeH="0" baseline="0" noProof="0" dirty="0">
                <a:ln>
                  <a:noFill/>
                </a:ln>
                <a:solidFill>
                  <a:srgbClr val="545456"/>
                </a:solidFill>
                <a:effectLst/>
                <a:uLnTx/>
                <a:uFillTx/>
                <a:latin typeface="Calibri" panose="020F0502020204030204" pitchFamily="34" charset="0"/>
                <a:ea typeface="+mn-ea"/>
                <a:cs typeface="+mn-cs"/>
              </a:rPr>
              <a:t> </a:t>
            </a:r>
          </a:p>
          <a:p>
            <a:pPr marL="457200" marR="0" lvl="1" indent="0" algn="just" defTabSz="914400" rtl="0" eaLnBrk="1" fontAlgn="auto" latinLnBrk="0" hangingPunct="1">
              <a:lnSpc>
                <a:spcPct val="100000"/>
              </a:lnSpc>
              <a:spcBef>
                <a:spcPct val="20000"/>
              </a:spcBef>
              <a:spcAft>
                <a:spcPct val="0"/>
              </a:spcAft>
              <a:buClrTx/>
              <a:buSzTx/>
              <a:buFont typeface="Arial" panose="020B0604020202020204" pitchFamily="34" charset="0"/>
              <a:buNone/>
              <a:defRPr/>
            </a:pPr>
            <a:endParaRPr kumimoji="0" lang="fr-CH" sz="2800" b="0" i="0" u="none" strike="noStrike" kern="1200" cap="none" spc="0" normalizeH="0" baseline="0" noProof="0" dirty="0">
              <a:ln>
                <a:noFill/>
              </a:ln>
              <a:solidFill>
                <a:prstClr val="black"/>
              </a:solidFill>
              <a:effectLst/>
              <a:uLnTx/>
              <a:uFillTx/>
              <a:latin typeface="Calibri" pitchFamily="34" charset="0"/>
              <a:ea typeface="+mn-ea"/>
              <a:cs typeface="+mn-cs"/>
            </a:endParaRPr>
          </a:p>
          <a:p>
            <a:pPr marL="0" marR="0" lvl="0" indent="0" algn="just" defTabSz="914400" rtl="0" eaLnBrk="1" fontAlgn="auto" latinLnBrk="0" hangingPunct="1">
              <a:lnSpc>
                <a:spcPct val="100000"/>
              </a:lnSpc>
              <a:spcBef>
                <a:spcPct val="20000"/>
              </a:spcBef>
              <a:spcAft>
                <a:spcPct val="0"/>
              </a:spcAft>
              <a:buClrTx/>
              <a:buSzTx/>
              <a:buFont typeface="Arial" panose="020B0604020202020204" pitchFamily="34" charset="0"/>
              <a:buNone/>
              <a:defRPr/>
            </a:pPr>
            <a:endParaRPr kumimoji="0" lang="en-GB" sz="2800" b="0" i="0" u="none" strike="noStrike" kern="1200" cap="none" spc="0" normalizeH="0" baseline="0" noProof="0" dirty="0">
              <a:ln>
                <a:noFill/>
              </a:ln>
              <a:solidFill>
                <a:srgbClr val="545456"/>
              </a:solidFill>
              <a:effectLst/>
              <a:uLnTx/>
              <a:uFillTx/>
              <a:latin typeface="Calibri" pitchFamily="34" charset="0"/>
              <a:ea typeface="+mn-ea"/>
              <a:cs typeface="+mn-cs"/>
            </a:endParaRPr>
          </a:p>
          <a:p>
            <a:pPr marL="342900" marR="0" lvl="0" indent="-342900" algn="just" defTabSz="914400" rtl="0" eaLnBrk="1" fontAlgn="auto" latinLnBrk="0" hangingPunct="1">
              <a:lnSpc>
                <a:spcPct val="100000"/>
              </a:lnSpc>
              <a:spcBef>
                <a:spcPct val="20000"/>
              </a:spcBef>
              <a:spcAft>
                <a:spcPct val="0"/>
              </a:spcAft>
              <a:buClrTx/>
              <a:buSzTx/>
              <a:buFontTx/>
              <a:buChar char="-"/>
              <a:defRPr/>
            </a:pPr>
            <a:endParaRPr kumimoji="0" lang="en-GB" sz="2800" b="0" i="0" u="none" strike="noStrike" kern="1200" cap="none" spc="0" normalizeH="0" baseline="0" noProof="0" dirty="0">
              <a:ln>
                <a:noFill/>
              </a:ln>
              <a:solidFill>
                <a:srgbClr val="545456"/>
              </a:solidFill>
              <a:effectLst/>
              <a:uLnTx/>
              <a:uFillTx/>
              <a:latin typeface="Calibri" pitchFamily="34" charset="0"/>
              <a:ea typeface="+mn-ea"/>
              <a:cs typeface="+mn-cs"/>
            </a:endParaRPr>
          </a:p>
          <a:p>
            <a:pPr marL="0" marR="0" lvl="0" indent="0" algn="just" defTabSz="914400" rtl="0" eaLnBrk="1" fontAlgn="auto" latinLnBrk="0" hangingPunct="1">
              <a:lnSpc>
                <a:spcPct val="100000"/>
              </a:lnSpc>
              <a:spcBef>
                <a:spcPct val="20000"/>
              </a:spcBef>
              <a:spcAft>
                <a:spcPct val="0"/>
              </a:spcAft>
              <a:buClrTx/>
              <a:buSzTx/>
              <a:buFont typeface="Arial" panose="020B0604020202020204" pitchFamily="34" charset="0"/>
              <a:buNone/>
              <a:defRPr/>
            </a:pPr>
            <a:endParaRPr kumimoji="0" lang="en-GB" sz="2800" b="0" i="0" u="none" strike="noStrike" kern="1200" cap="none" spc="0" normalizeH="0" baseline="0" noProof="0" dirty="0">
              <a:ln>
                <a:noFill/>
              </a:ln>
              <a:solidFill>
                <a:srgbClr val="545456"/>
              </a:solidFill>
              <a:effectLst/>
              <a:uLnTx/>
              <a:uFillTx/>
              <a:latin typeface="Calibri" pitchFamily="34" charset="0"/>
              <a:ea typeface="+mn-ea"/>
              <a:cs typeface="+mn-cs"/>
            </a:endParaRPr>
          </a:p>
        </p:txBody>
      </p:sp>
      <p:sp>
        <p:nvSpPr>
          <p:cNvPr id="8" name="TextBox 7">
            <a:extLst>
              <a:ext uri="{FF2B5EF4-FFF2-40B4-BE49-F238E27FC236}">
                <a16:creationId xmlns:a16="http://schemas.microsoft.com/office/drawing/2014/main" id="{DA0CD871-23F8-4799-9FE0-1CE8A76DE009}"/>
              </a:ext>
            </a:extLst>
          </p:cNvPr>
          <p:cNvSpPr txBox="1"/>
          <p:nvPr/>
        </p:nvSpPr>
        <p:spPr>
          <a:xfrm>
            <a:off x="8307421" y="446067"/>
            <a:ext cx="836579" cy="814393"/>
          </a:xfrm>
          <a:prstGeom prst="rect">
            <a:avLst/>
          </a:prstGeom>
        </p:spPr>
        <p:txBody>
          <a:bodyPr vert="horz" wrap="square" lIns="91440" tIns="45720" rIns="91440" bIns="45720" rtlCol="0" anchor="ctr">
            <a:normAutofit/>
          </a:bodyPr>
          <a:lstStyle/>
          <a:p>
            <a:pPr marL="0" marR="0" lvl="0" indent="0" algn="l" defTabSz="1042873" rtl="0" eaLnBrk="1" fontAlgn="auto" latinLnBrk="0" hangingPunct="1">
              <a:lnSpc>
                <a:spcPct val="100000"/>
              </a:lnSpc>
              <a:spcBef>
                <a:spcPct val="0"/>
              </a:spcBef>
              <a:spcAft>
                <a:spcPct val="0"/>
              </a:spcAft>
              <a:buClrTx/>
              <a:buSzTx/>
              <a:buFontTx/>
              <a:buNone/>
              <a:defRPr/>
            </a:pPr>
            <a:endParaRPr kumimoji="0" lang="en-GB" sz="2053" b="0" i="0" u="none" strike="noStrike" kern="1200" cap="none" spc="0" normalizeH="0" baseline="0" noProof="0" dirty="0">
              <a:ln>
                <a:noFill/>
              </a:ln>
              <a:solidFill>
                <a:srgbClr val="F0B89E"/>
              </a:solidFill>
              <a:effectLst/>
              <a:uLnTx/>
              <a:uFillTx/>
              <a:latin typeface="Trebuchet MS" panose="020B0603020202020204"/>
              <a:ea typeface="+mn-ea"/>
              <a:cs typeface="+mn-cs"/>
            </a:endParaRPr>
          </a:p>
        </p:txBody>
      </p:sp>
      <p:pic>
        <p:nvPicPr>
          <p:cNvPr id="12" name="Picture 1" descr="group work logo.png">
            <a:extLst>
              <a:ext uri="{FF2B5EF4-FFF2-40B4-BE49-F238E27FC236}">
                <a16:creationId xmlns:a16="http://schemas.microsoft.com/office/drawing/2014/main" id="{E60402DB-16B3-480A-9FAA-E5781A3116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bwMode="auto">
          <a:xfrm>
            <a:off x="8735438" y="334727"/>
            <a:ext cx="1507112" cy="13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4812915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53043" y="2075685"/>
            <a:ext cx="9587313" cy="1556034"/>
          </a:xfrm>
          <a:prstGeom prst="rect">
            <a:avLst/>
          </a:prstGeom>
        </p:spPr>
        <p:txBody>
          <a:bodyPr wrap="square">
            <a:spAutoFit/>
          </a:bodyPr>
          <a:lstStyle/>
          <a:p>
            <a:pPr lvl="0" algn="just" fontAlgn="base">
              <a:spcAft>
                <a:spcPts val="1200"/>
              </a:spcAft>
            </a:pPr>
            <a:r>
              <a:rPr lang="pt-BR" sz="3200" b="0" i="0" strike="noStrike" cap="none" spc="0" baseline="0" dirty="0">
                <a:solidFill>
                  <a:srgbClr val="565454"/>
                </a:solidFill>
                <a:effectLst/>
                <a:latin typeface="Calibri"/>
                <a:ea typeface="Calibri" charset="0"/>
                <a:cs typeface="Calibri" charset="0"/>
              </a:rPr>
              <a:t>O planejamento para saída e retirada do acampamento é parte integrante da fase de fechamento de acampamento.</a:t>
            </a:r>
          </a:p>
        </p:txBody>
      </p:sp>
      <p:sp>
        <p:nvSpPr>
          <p:cNvPr id="3" name="Rectangle 2">
            <a:extLst>
              <a:ext uri="{FF2B5EF4-FFF2-40B4-BE49-F238E27FC236}">
                <a16:creationId xmlns:a16="http://schemas.microsoft.com/office/drawing/2014/main" id="{8435868F-B45E-4856-B038-88698D40BEEF}"/>
              </a:ext>
            </a:extLst>
          </p:cNvPr>
          <p:cNvSpPr/>
          <p:nvPr/>
        </p:nvSpPr>
        <p:spPr>
          <a:xfrm>
            <a:off x="552249" y="3904485"/>
            <a:ext cx="9587313" cy="2318797"/>
          </a:xfrm>
          <a:prstGeom prst="rect">
            <a:avLst/>
          </a:prstGeom>
        </p:spPr>
        <p:txBody>
          <a:bodyPr wrap="square">
            <a:spAutoFit/>
          </a:bodyPr>
          <a:lstStyle/>
          <a:p>
            <a:pPr lvl="0" algn="ctr" fontAlgn="base">
              <a:spcAft>
                <a:spcPts val="1200"/>
              </a:spcAft>
            </a:pPr>
            <a:r>
              <a:rPr lang="pt-BR" sz="8000" b="0" i="0" strike="noStrike" cap="none" spc="0" baseline="0" dirty="0">
                <a:solidFill>
                  <a:srgbClr val="BC5B3A"/>
                </a:solidFill>
                <a:effectLst/>
                <a:latin typeface="Calibri"/>
                <a:ea typeface="Calibri" charset="0"/>
                <a:cs typeface="Calibri" charset="0"/>
              </a:rPr>
              <a:t>FALSO</a:t>
            </a:r>
            <a:r>
              <a:rPr lang="pt-BR" sz="8000" b="1" i="0" strike="noStrike" cap="none" spc="0" baseline="0" dirty="0">
                <a:solidFill>
                  <a:srgbClr val="BC5B3A"/>
                </a:solidFill>
                <a:effectLst/>
                <a:latin typeface="Calibri"/>
                <a:ea typeface="Calibri" charset="0"/>
                <a:cs typeface="Calibri" charset="0"/>
              </a:rPr>
              <a:t> </a:t>
            </a:r>
            <a:endParaRPr lang="en-US" sz="3200" dirty="0">
              <a:solidFill>
                <a:srgbClr val="2A87C8"/>
              </a:solidFill>
              <a:latin typeface="Calibri" pitchFamily="34" charset="0"/>
            </a:endParaRPr>
          </a:p>
          <a:p>
            <a:pPr lvl="0" algn="just" fontAlgn="base">
              <a:spcAft>
                <a:spcPts val="1200"/>
              </a:spcAft>
            </a:pPr>
            <a:r>
              <a:rPr lang="pt-BR" sz="2800" b="0" i="0" strike="noStrike" cap="none" spc="0" baseline="0" dirty="0">
                <a:solidFill>
                  <a:srgbClr val="2A87C8"/>
                </a:solidFill>
                <a:effectLst/>
                <a:latin typeface="Calibri"/>
                <a:ea typeface="Calibri" charset="0"/>
                <a:cs typeface="Calibri" charset="0"/>
              </a:rPr>
              <a:t>O planejamento para a saída e o fechamento de acampamento é parte integrante do processo de organização.</a:t>
            </a:r>
          </a:p>
        </p:txBody>
      </p:sp>
      <p:sp>
        <p:nvSpPr>
          <p:cNvPr id="7" name="TextBox 6">
            <a:extLst>
              <a:ext uri="{FF2B5EF4-FFF2-40B4-BE49-F238E27FC236}">
                <a16:creationId xmlns:a16="http://schemas.microsoft.com/office/drawing/2014/main" id="{0788D655-F624-492A-9D2C-D4A6A482AAFD}"/>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pt-BR" sz="15000" b="0" i="0" strike="noStrike" cap="none" spc="0" baseline="0" dirty="0">
                <a:solidFill>
                  <a:srgbClr val="2A87C8"/>
                </a:solidFill>
                <a:effectLst/>
                <a:latin typeface="Calibri"/>
                <a:ea typeface="Calibri" charset="0"/>
                <a:cs typeface="Calibri" charset="0"/>
              </a:rPr>
              <a:t>1</a:t>
            </a:r>
          </a:p>
        </p:txBody>
      </p:sp>
    </p:spTree>
    <p:custDataLst>
      <p:tags r:id="rId1"/>
    </p:custDataLst>
    <p:extLst>
      <p:ext uri="{BB962C8B-B14F-4D97-AF65-F5344CB8AC3E}">
        <p14:creationId xmlns:p14="http://schemas.microsoft.com/office/powerpoint/2010/main" val="24175495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42765" y="2123052"/>
            <a:ext cx="9587313" cy="1067867"/>
          </a:xfrm>
          <a:prstGeom prst="rect">
            <a:avLst/>
          </a:prstGeom>
        </p:spPr>
        <p:txBody>
          <a:bodyPr wrap="square">
            <a:spAutoFit/>
          </a:bodyPr>
          <a:lstStyle/>
          <a:p>
            <a:pPr lvl="0" fontAlgn="base">
              <a:spcAft>
                <a:spcPts val="1200"/>
              </a:spcAft>
            </a:pPr>
            <a:r>
              <a:rPr lang="pt-BR" sz="3200" b="0" i="0" strike="noStrike" cap="none" spc="0" baseline="0" dirty="0">
                <a:solidFill>
                  <a:srgbClr val="565454"/>
                </a:solidFill>
                <a:effectLst/>
                <a:latin typeface="Calibri"/>
                <a:ea typeface="Calibri" charset="0"/>
                <a:cs typeface="Calibri" charset="0"/>
              </a:rPr>
              <a:t>O fechamento de acampamento é um processo específico do contexto.</a:t>
            </a:r>
          </a:p>
        </p:txBody>
      </p:sp>
      <p:sp>
        <p:nvSpPr>
          <p:cNvPr id="3" name="Rectangle 2">
            <a:extLst>
              <a:ext uri="{FF2B5EF4-FFF2-40B4-BE49-F238E27FC236}">
                <a16:creationId xmlns:a16="http://schemas.microsoft.com/office/drawing/2014/main" id="{8435868F-B45E-4856-B038-88698D40BEEF}"/>
              </a:ext>
            </a:extLst>
          </p:cNvPr>
          <p:cNvSpPr/>
          <p:nvPr/>
        </p:nvSpPr>
        <p:spPr>
          <a:xfrm>
            <a:off x="563982" y="3921820"/>
            <a:ext cx="9587313" cy="1311951"/>
          </a:xfrm>
          <a:prstGeom prst="rect">
            <a:avLst/>
          </a:prstGeom>
        </p:spPr>
        <p:txBody>
          <a:bodyPr wrap="square">
            <a:spAutoFit/>
          </a:bodyPr>
          <a:lstStyle/>
          <a:p>
            <a:pPr lvl="0" algn="ctr" fontAlgn="base">
              <a:spcAft>
                <a:spcPts val="1200"/>
              </a:spcAft>
            </a:pPr>
            <a:r>
              <a:rPr lang="pt-BR" sz="8000" b="0" i="0" strike="noStrike" cap="none" spc="0" baseline="0" dirty="0">
                <a:solidFill>
                  <a:srgbClr val="BC5B3A"/>
                </a:solidFill>
                <a:effectLst/>
                <a:latin typeface="Calibri"/>
                <a:ea typeface="Calibri" charset="0"/>
                <a:cs typeface="Calibri" charset="0"/>
              </a:rPr>
              <a:t>VERDADEIRO</a:t>
            </a:r>
            <a:endParaRPr lang="en-US" sz="8000" b="1" dirty="0">
              <a:solidFill>
                <a:schemeClr val="accent4">
                  <a:lumMod val="75000"/>
                </a:schemeClr>
              </a:solidFill>
              <a:latin typeface="Calibri" pitchFamily="34" charset="0"/>
            </a:endParaRPr>
          </a:p>
        </p:txBody>
      </p:sp>
      <p:sp>
        <p:nvSpPr>
          <p:cNvPr id="6" name="TextBox 5">
            <a:extLst>
              <a:ext uri="{FF2B5EF4-FFF2-40B4-BE49-F238E27FC236}">
                <a16:creationId xmlns:a16="http://schemas.microsoft.com/office/drawing/2014/main" id="{DD4B2DAD-AE72-40D4-A059-22FE626D9E5D}"/>
              </a:ext>
            </a:extLst>
          </p:cNvPr>
          <p:cNvSpPr txBox="1"/>
          <p:nvPr/>
        </p:nvSpPr>
        <p:spPr>
          <a:xfrm>
            <a:off x="8318346" y="579437"/>
            <a:ext cx="914400" cy="914400"/>
          </a:xfrm>
          <a:prstGeom prst="rect">
            <a:avLst/>
          </a:prstGeom>
        </p:spPr>
        <p:txBody>
          <a:bodyPr vert="horz" wrap="none" lIns="91440" tIns="45720" rIns="91440" bIns="45720" rtlCol="0" anchor="ctr">
            <a:noAutofit/>
          </a:bodyPr>
          <a:lstStyle/>
          <a:p>
            <a:r>
              <a:rPr lang="pt-BR" sz="15000" b="0" i="0" strike="noStrike" cap="none" spc="0" baseline="0" dirty="0">
                <a:solidFill>
                  <a:srgbClr val="2A87C8"/>
                </a:solidFill>
                <a:effectLst/>
                <a:latin typeface="Calibri"/>
                <a:ea typeface="Calibri" charset="0"/>
                <a:cs typeface="Calibri" charset="0"/>
              </a:rPr>
              <a:t>2</a:t>
            </a:r>
          </a:p>
        </p:txBody>
      </p:sp>
    </p:spTree>
    <p:custDataLst>
      <p:tags r:id="rId1"/>
    </p:custDataLst>
    <p:extLst>
      <p:ext uri="{BB962C8B-B14F-4D97-AF65-F5344CB8AC3E}">
        <p14:creationId xmlns:p14="http://schemas.microsoft.com/office/powerpoint/2010/main" val="14172946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2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 name="ARTICULATE_PROJECT_OPEN" val="0"/>
  <p:tag name="ARTICULATE_SLIDE_COUNT" val="48"/>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CCM Cluster - Templates - Presentation v1">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Arial"/>
        <a:cs typeface="Arial"/>
      </a:majorFont>
      <a:minorFont>
        <a:latin typeface="Trebuchet MS"/>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2.xml><?xml version="1.0" encoding="utf-8"?>
<a:theme xmlns:a="http://schemas.openxmlformats.org/drawingml/2006/main" name="1_CCCM Cluster - Templates - Presentation v1">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Arial"/>
        <a:cs typeface="Arial"/>
      </a:majorFont>
      <a:minorFont>
        <a:latin typeface="Trebuchet MS"/>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3.xml><?xml version="1.0" encoding="utf-8"?>
<a:theme xmlns:a="http://schemas.openxmlformats.org/drawingml/2006/main" name="1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Arial"/>
        <a:cs typeface="Arial"/>
      </a:majorFont>
      <a:minorFont>
        <a:latin typeface="Trebuchet MS"/>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4.xml><?xml version="1.0" encoding="utf-8"?>
<a:theme xmlns:a="http://schemas.openxmlformats.org/drawingml/2006/main" name="2_CCCM - Titles">
  <a:themeElements>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Global CCCM Cluster">
      <a:majorFont>
        <a:latin typeface="Trebuchet MS"/>
        <a:ea typeface="Arial"/>
        <a:cs typeface="Arial"/>
      </a:majorFont>
      <a:minorFont>
        <a:latin typeface="Trebuchet MS"/>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91440" tIns="45720" rIns="91440" bIns="45720" rtlCol="0" anchor="ctr">
        <a:normAutofit/>
      </a:bodyPr>
      <a:lstStyle>
        <a:defPPr>
          <a:defRPr dirty="0" smtClean="0">
            <a:solidFill>
              <a:schemeClr val="accent5"/>
            </a:solidFill>
          </a:defRPr>
        </a:defPPr>
      </a:lstStyle>
    </a:txDef>
  </a:objectDefaults>
  <a:extraClrSchemeLst/>
  <a:extLst>
    <a:ext uri="{05A4C25C-085E-4340-85A3-A5531E510DB2}">
      <thm15:themeFamily xmlns:thm15="http://schemas.microsoft.com/office/thememl/2012/main" name="CCCM Cluster - Templates - Pesentation v1" id="{AA29A52A-7E86-4270-9C5E-16BADAD3BA3B}" vid="{44BAA614-8022-4D3D-9F5A-C420EC4ED9D5}"/>
    </a:ext>
  </a:extLst>
</a:theme>
</file>

<file path=ppt/theme/theme5.xml><?xml version="1.0" encoding="utf-8"?>
<a:theme xmlns:a="http://schemas.openxmlformats.org/drawingml/2006/main" name="Default Theme">
  <a:themeElements>
    <a:clrScheme name="CCCM-colours">
      <a:dk1>
        <a:sysClr val="windowText" lastClr="000000"/>
      </a:dk1>
      <a:lt1>
        <a:sysClr val="window" lastClr="FFFFFF"/>
      </a:lt1>
      <a:dk2>
        <a:srgbClr val="000000"/>
      </a:dk2>
      <a:lt2>
        <a:srgbClr val="FFFCF2"/>
      </a:lt2>
      <a:accent1>
        <a:srgbClr val="4F81BD"/>
      </a:accent1>
      <a:accent2>
        <a:srgbClr val="D97F35"/>
      </a:accent2>
      <a:accent3>
        <a:srgbClr val="97B041"/>
      </a:accent3>
      <a:accent4>
        <a:srgbClr val="BD4B89"/>
      </a:accent4>
      <a:accent5>
        <a:srgbClr val="DDB52C"/>
      </a:accent5>
      <a:accent6>
        <a:srgbClr val="63C3D6"/>
      </a:accent6>
      <a:hlink>
        <a:srgbClr val="426CAD"/>
      </a:hlink>
      <a:folHlink>
        <a:srgbClr val="426CAD"/>
      </a:folHlink>
    </a:clrScheme>
    <a:fontScheme name="Module">
      <a:majorFont>
        <a:latin typeface="Corbel"/>
        <a:ea typeface="Arial"/>
        <a:cs typeface="Arial"/>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Arial"/>
        <a:cs typeface="Arial"/>
        <a:font script="Jpan" typeface="ＭＳ ゴシック"/>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themeOverride>
</file>

<file path=ppt/theme/themeOverride2.xml><?xml version="1.0" encoding="utf-8"?>
<a:themeOverride xmlns:a="http://schemas.openxmlformats.org/drawingml/2006/main">
  <a:clrScheme name="CCCM Cluster 2">
    <a:dk1>
      <a:sysClr val="windowText" lastClr="000000"/>
    </a:dk1>
    <a:lt1>
      <a:sysClr val="window" lastClr="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2eb3475-e0f4-42fd-ab5c-abe08d673cdb">
      <UserInfo>
        <DisplayName/>
        <AccountId xsi:nil="true"/>
        <AccountType/>
      </UserInfo>
    </SharedWithUsers>
    <Comments xmlns="4d2685e0-3ec3-4526-a337-bc02c6b3961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311F0AB4D861F4989F82902B990608D" ma:contentTypeVersion="11" ma:contentTypeDescription="Create a new document." ma:contentTypeScope="" ma:versionID="2ef782eddbab00ccf93dbf903bc501e4">
  <xsd:schema xmlns:xsd="http://www.w3.org/2001/XMLSchema" xmlns:xs="http://www.w3.org/2001/XMLSchema" xmlns:p="http://schemas.microsoft.com/office/2006/metadata/properties" xmlns:ns2="4d2685e0-3ec3-4526-a337-bc02c6b3961c" xmlns:ns3="72eb3475-e0f4-42fd-ab5c-abe08d673cdb" targetNamespace="http://schemas.microsoft.com/office/2006/metadata/properties" ma:root="true" ma:fieldsID="7c26a57195524376ee1e0a67bd2b6c5d" ns2:_="" ns3:_="">
    <xsd:import namespace="4d2685e0-3ec3-4526-a337-bc02c6b3961c"/>
    <xsd:import namespace="72eb3475-e0f4-42fd-ab5c-abe08d673cdb"/>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Tags" minOccurs="0"/>
                <xsd:element ref="ns2:MediaServiceLocation" minOccurs="0"/>
                <xsd:element ref="ns2:MediaServiceOCR" minOccurs="0"/>
                <xsd:element ref="ns2:Comment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2685e0-3ec3-4526-a337-bc02c6b3961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Comments" ma:index="16" nillable="true" ma:displayName="Comments" ma:format="Dropdown" ma:internalName="Comments">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2eb3475-e0f4-42fd-ab5c-abe08d673cd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197684C-8F67-4703-BA9E-701163D08266}">
  <ds:schemaRefs>
    <ds:schemaRef ds:uri="http://schemas.microsoft.com/office/2006/metadata/properties"/>
    <ds:schemaRef ds:uri="http://schemas.microsoft.com/office/infopath/2007/PartnerControls"/>
    <ds:schemaRef ds:uri="72eb3475-e0f4-42fd-ab5c-abe08d673cdb"/>
    <ds:schemaRef ds:uri="4d2685e0-3ec3-4526-a337-bc02c6b3961c"/>
  </ds:schemaRefs>
</ds:datastoreItem>
</file>

<file path=customXml/itemProps2.xml><?xml version="1.0" encoding="utf-8"?>
<ds:datastoreItem xmlns:ds="http://schemas.openxmlformats.org/officeDocument/2006/customXml" ds:itemID="{E1D50EB8-A530-4C74-B623-C0CE910B79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d2685e0-3ec3-4526-a337-bc02c6b3961c"/>
    <ds:schemaRef ds:uri="72eb3475-e0f4-42fd-ab5c-abe08d673cd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763EBEA-4001-48D0-9696-39315104295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CCCM Cluster - Templates - Presentation v1</Template>
  <TotalTime>0</TotalTime>
  <Words>3116</Words>
  <Application>Microsoft Office PowerPoint</Application>
  <PresentationFormat>Custom</PresentationFormat>
  <Paragraphs>294</Paragraphs>
  <Slides>48</Slides>
  <Notes>35</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48</vt:i4>
      </vt:variant>
    </vt:vector>
  </HeadingPairs>
  <TitlesOfParts>
    <vt:vector size="57" baseType="lpstr">
      <vt:lpstr>Arial</vt:lpstr>
      <vt:lpstr>Calibri</vt:lpstr>
      <vt:lpstr>Corbel</vt:lpstr>
      <vt:lpstr>Trebuchet MS</vt:lpstr>
      <vt:lpstr>CCCM Cluster - Templates - Presentation v1</vt:lpstr>
      <vt:lpstr>1_CCCM Cluster - Templates - Presentation v1</vt:lpstr>
      <vt:lpstr>1_CCCM - Titles</vt:lpstr>
      <vt:lpstr>2_CCCM - Titles</vt:lpstr>
      <vt:lpstr>Default Theme</vt:lpstr>
      <vt:lpstr>Fechamento de acampamento</vt:lpstr>
      <vt:lpstr>PowerPoint Presentation</vt:lpstr>
      <vt:lpstr>Por que os acampamentos são fechados?</vt:lpstr>
      <vt:lpstr>Objetivos</vt:lpstr>
      <vt:lpstr>Ciclo de vida do acampamento</vt:lpstr>
      <vt:lpstr>Tipos de fechamento de acampamento</vt:lpstr>
      <vt:lpstr>Trabalho em grupo     20’        Teste seu conhecimento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Mensagens principais                      </vt:lpstr>
      <vt:lpstr>    Mensagens principais                      </vt:lpstr>
      <vt:lpstr>PowerPoint Presentation</vt:lpstr>
      <vt:lpstr>Soluções duráveis</vt:lpstr>
      <vt:lpstr>Soluções duráveis: Refugiados e PDIs</vt:lpstr>
      <vt:lpstr>Quando termina o deslocamento?</vt:lpstr>
      <vt:lpstr>Princípios para orientar soluções duráveis</vt:lpstr>
      <vt:lpstr>Princípios orientadores</vt:lpstr>
      <vt:lpstr>Trabalho em grupo      20’ Considere as declarações do cartão   </vt:lpstr>
      <vt:lpstr>    Mensagem principal                      </vt:lpstr>
      <vt:lpstr>    Mensagem principal                      </vt:lpstr>
      <vt:lpstr>PowerPoint Presentation</vt:lpstr>
      <vt:lpstr>Trabalho em grupo      20’ Matriz de responsabilidade    </vt:lpstr>
      <vt:lpstr>Matriz de responsabilidade</vt:lpstr>
      <vt:lpstr>    Mensagens principais                      </vt:lpstr>
      <vt:lpstr>    Mensagens principais                      </vt:lpstr>
      <vt:lpstr>PowerPoint Presentation</vt:lpstr>
      <vt:lpstr>Trabalho em grupo      15’ O que os gerentes de acampamento  devem e o que não devem fazer    </vt:lpstr>
      <vt:lpstr>    Mensagens principais                      </vt:lpstr>
      <vt:lpstr>    Mensagens principais                      </vt:lpstr>
      <vt:lpstr>PowerPoint Presentation</vt:lpstr>
      <vt:lpstr>Discussão da pesquisa de intenção</vt:lpstr>
      <vt:lpstr>    Mensagem principal                      </vt:lpstr>
      <vt:lpstr>    Mensagem principal                      </vt:lpstr>
      <vt:lpstr>PowerPoint Presentation</vt:lpstr>
      <vt:lpstr>Elementos dos planos de ação de fechamento do local/do acampamento</vt:lpstr>
      <vt:lpstr>Trabalho em grupo 6A    30’ Planejamento de ação para fechamento    </vt:lpstr>
      <vt:lpstr>Trabalho em grupo 6B     50’ Encenação    </vt:lpstr>
      <vt:lpstr>    Mensagens principais                      </vt:lpstr>
      <vt:lpstr>    Mensagens principais                      </vt:lpstr>
      <vt:lpstr>Perguntas</vt:lpstr>
    </vt:vector>
  </TitlesOfParts>
  <Company>IOM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Library</dc:title>
  <dc:creator>KVERNMO Jennifer</dc:creator>
  <cp:keywords>US0823953</cp:keywords>
  <cp:lastModifiedBy>Cynthia Birikundavyi</cp:lastModifiedBy>
  <cp:revision>192</cp:revision>
  <cp:lastPrinted>2018-12-03T12:59:53Z</cp:lastPrinted>
  <dcterms:created xsi:type="dcterms:W3CDTF">2017-03-24T09:26:06Z</dcterms:created>
  <dcterms:modified xsi:type="dcterms:W3CDTF">2020-11-23T22:19:52Z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uthorIds_UIVersion_512">
    <vt:lpwstr>12</vt:lpwstr>
  </property>
  <property fmtid="{D5CDD505-2E9C-101B-9397-08002B2CF9AE}" pid="3" name="ComplianceAssetId">
    <vt:lpwstr/>
  </property>
  <property fmtid="{D5CDD505-2E9C-101B-9397-08002B2CF9AE}" pid="4" name="ContentTypeId">
    <vt:lpwstr>0x0101002311F0AB4D861F4989F82902B990608D</vt:lpwstr>
  </property>
  <property fmtid="{D5CDD505-2E9C-101B-9397-08002B2CF9AE}" pid="5" name="Order">
    <vt:r8>359100</vt:r8>
  </property>
  <property fmtid="{D5CDD505-2E9C-101B-9397-08002B2CF9AE}" pid="6" name="TemplateUrl">
    <vt:lpwstr/>
  </property>
  <property fmtid="{D5CDD505-2E9C-101B-9397-08002B2CF9AE}" pid="7" name="xd_ProgID">
    <vt:lpwstr/>
  </property>
  <property fmtid="{D5CDD505-2E9C-101B-9397-08002B2CF9AE}" pid="8" name="xd_Signature">
    <vt:bool>false</vt:bool>
  </property>
  <property fmtid="{D5CDD505-2E9C-101B-9397-08002B2CF9AE}" pid="9" name="ArticulateGUID">
    <vt:lpwstr>A1657D9C-AA13-40CF-BE24-AA6AF4E9F85D</vt:lpwstr>
  </property>
  <property fmtid="{D5CDD505-2E9C-101B-9397-08002B2CF9AE}" pid="10" name="ArticulatePath">
    <vt:lpwstr>Module 12_Powerpoint_pt-BR</vt:lpwstr>
  </property>
</Properties>
</file>