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Lst>
  <p:notesMasterIdLst>
    <p:notesMasterId r:id="rId38"/>
  </p:notesMasterIdLst>
  <p:handoutMasterIdLst>
    <p:handoutMasterId r:id="rId39"/>
  </p:handoutMasterIdLst>
  <p:sldIdLst>
    <p:sldId id="325" r:id="rId5"/>
    <p:sldId id="349" r:id="rId6"/>
    <p:sldId id="312" r:id="rId7"/>
    <p:sldId id="309" r:id="rId8"/>
    <p:sldId id="367" r:id="rId9"/>
    <p:sldId id="346" r:id="rId10"/>
    <p:sldId id="388" r:id="rId11"/>
    <p:sldId id="368" r:id="rId12"/>
    <p:sldId id="369" r:id="rId13"/>
    <p:sldId id="387" r:id="rId14"/>
    <p:sldId id="380" r:id="rId15"/>
    <p:sldId id="372" r:id="rId16"/>
    <p:sldId id="381" r:id="rId17"/>
    <p:sldId id="351" r:id="rId18"/>
    <p:sldId id="389" r:id="rId19"/>
    <p:sldId id="370" r:id="rId20"/>
    <p:sldId id="353" r:id="rId21"/>
    <p:sldId id="373" r:id="rId22"/>
    <p:sldId id="382" r:id="rId23"/>
    <p:sldId id="383" r:id="rId24"/>
    <p:sldId id="357" r:id="rId25"/>
    <p:sldId id="390" r:id="rId26"/>
    <p:sldId id="374" r:id="rId27"/>
    <p:sldId id="384" r:id="rId28"/>
    <p:sldId id="385" r:id="rId29"/>
    <p:sldId id="354" r:id="rId30"/>
    <p:sldId id="391" r:id="rId31"/>
    <p:sldId id="376" r:id="rId32"/>
    <p:sldId id="386" r:id="rId33"/>
    <p:sldId id="340" r:id="rId34"/>
    <p:sldId id="392" r:id="rId35"/>
    <p:sldId id="379" r:id="rId36"/>
    <p:sldId id="326" r:id="rId37"/>
  </p:sldIdLst>
  <p:sldSz cx="10691813" cy="7559675"/>
  <p:notesSz cx="6858000" cy="9144000"/>
  <p:defaultTextStyle>
    <a:defPPr>
      <a:defRPr lang="en-US"/>
    </a:defPPr>
    <a:lvl1pPr marL="0" algn="l" defTabSz="1042873" rtl="0" eaLnBrk="1" latinLnBrk="0" hangingPunct="1">
      <a:defRPr sz="2053" kern="1200">
        <a:solidFill>
          <a:schemeClr val="tx1"/>
        </a:solidFill>
        <a:latin typeface="+mn-lt"/>
        <a:ea typeface="+mn-ea"/>
        <a:cs typeface="+mn-cs"/>
      </a:defRPr>
    </a:lvl1pPr>
    <a:lvl2pPr marL="521437" algn="l" defTabSz="1042873" rtl="0" eaLnBrk="1" latinLnBrk="0" hangingPunct="1">
      <a:defRPr sz="2053" kern="1200">
        <a:solidFill>
          <a:schemeClr val="tx1"/>
        </a:solidFill>
        <a:latin typeface="+mn-lt"/>
        <a:ea typeface="+mn-ea"/>
        <a:cs typeface="+mn-cs"/>
      </a:defRPr>
    </a:lvl2pPr>
    <a:lvl3pPr marL="1042873" algn="l" defTabSz="1042873" rtl="0" eaLnBrk="1" latinLnBrk="0" hangingPunct="1">
      <a:defRPr sz="2053" kern="1200">
        <a:solidFill>
          <a:schemeClr val="tx1"/>
        </a:solidFill>
        <a:latin typeface="+mn-lt"/>
        <a:ea typeface="+mn-ea"/>
        <a:cs typeface="+mn-cs"/>
      </a:defRPr>
    </a:lvl3pPr>
    <a:lvl4pPr marL="1564310" algn="l" defTabSz="1042873" rtl="0" eaLnBrk="1" latinLnBrk="0" hangingPunct="1">
      <a:defRPr sz="2053" kern="1200">
        <a:solidFill>
          <a:schemeClr val="tx1"/>
        </a:solidFill>
        <a:latin typeface="+mn-lt"/>
        <a:ea typeface="+mn-ea"/>
        <a:cs typeface="+mn-cs"/>
      </a:defRPr>
    </a:lvl4pPr>
    <a:lvl5pPr marL="2085746" algn="l" defTabSz="1042873" rtl="0" eaLnBrk="1" latinLnBrk="0" hangingPunct="1">
      <a:defRPr sz="2053" kern="1200">
        <a:solidFill>
          <a:schemeClr val="tx1"/>
        </a:solidFill>
        <a:latin typeface="+mn-lt"/>
        <a:ea typeface="+mn-ea"/>
        <a:cs typeface="+mn-cs"/>
      </a:defRPr>
    </a:lvl5pPr>
    <a:lvl6pPr marL="2607183" algn="l" defTabSz="1042873" rtl="0" eaLnBrk="1" latinLnBrk="0" hangingPunct="1">
      <a:defRPr sz="2053" kern="1200">
        <a:solidFill>
          <a:schemeClr val="tx1"/>
        </a:solidFill>
        <a:latin typeface="+mn-lt"/>
        <a:ea typeface="+mn-ea"/>
        <a:cs typeface="+mn-cs"/>
      </a:defRPr>
    </a:lvl6pPr>
    <a:lvl7pPr marL="3128620" algn="l" defTabSz="1042873" rtl="0" eaLnBrk="1" latinLnBrk="0" hangingPunct="1">
      <a:defRPr sz="2053" kern="1200">
        <a:solidFill>
          <a:schemeClr val="tx1"/>
        </a:solidFill>
        <a:latin typeface="+mn-lt"/>
        <a:ea typeface="+mn-ea"/>
        <a:cs typeface="+mn-cs"/>
      </a:defRPr>
    </a:lvl7pPr>
    <a:lvl8pPr marL="3650056" algn="l" defTabSz="1042873" rtl="0" eaLnBrk="1" latinLnBrk="0" hangingPunct="1">
      <a:defRPr sz="2053" kern="1200">
        <a:solidFill>
          <a:schemeClr val="tx1"/>
        </a:solidFill>
        <a:latin typeface="+mn-lt"/>
        <a:ea typeface="+mn-ea"/>
        <a:cs typeface="+mn-cs"/>
      </a:defRPr>
    </a:lvl8pPr>
    <a:lvl9pPr marL="4171493" algn="l" defTabSz="1042873" rtl="0" eaLnBrk="1" latinLnBrk="0" hangingPunct="1">
      <a:defRPr sz="2053"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6429" userDrawn="1">
          <p15:clr>
            <a:srgbClr val="A4A3A4"/>
          </p15:clr>
        </p15:guide>
        <p15:guide id="3" pos="3368" userDrawn="1">
          <p15:clr>
            <a:srgbClr val="A4A3A4"/>
          </p15:clr>
        </p15:guide>
        <p15:guide id="4" pos="328" userDrawn="1">
          <p15:clr>
            <a:srgbClr val="A4A3A4"/>
          </p15:clr>
        </p15:guide>
        <p15:guide id="6" orient="horz" pos="4286" userDrawn="1">
          <p15:clr>
            <a:srgbClr val="A4A3A4"/>
          </p15:clr>
        </p15:guide>
        <p15:guide id="7" orient="horz" pos="612" userDrawn="1">
          <p15:clr>
            <a:srgbClr val="A4A3A4"/>
          </p15:clr>
        </p15:guide>
        <p15:guide id="8" pos="1326" userDrawn="1">
          <p15:clr>
            <a:srgbClr val="A4A3A4"/>
          </p15:clr>
        </p15:guide>
        <p15:guide id="9" orient="horz" pos="998" userDrawn="1">
          <p15:clr>
            <a:srgbClr val="A4A3A4"/>
          </p15:clr>
        </p15:guide>
        <p15:guide id="10" pos="472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SCUAL Natalia" initials="PN" lastIdx="2" clrIdx="0">
    <p:extLst>
      <p:ext uri="{19B8F6BF-5375-455C-9EA6-DF929625EA0E}">
        <p15:presenceInfo xmlns:p15="http://schemas.microsoft.com/office/powerpoint/2012/main" userId="S::npascual@iom.int::0f41393f-5f88-43c9-ab97-74c35aedb5eb" providerId="AD"/>
      </p:ext>
    </p:extLst>
  </p:cmAuthor>
  <p:cmAuthor id="2" name="annika grafweg" initials="ag" lastIdx="1" clrIdx="1">
    <p:extLst>
      <p:ext uri="{19B8F6BF-5375-455C-9EA6-DF929625EA0E}">
        <p15:presenceInfo xmlns:p15="http://schemas.microsoft.com/office/powerpoint/2012/main" userId="annika grafweg" providerId="None"/>
      </p:ext>
    </p:extLst>
  </p:cmAuthor>
  <p:cmAuthor id="3" name="KVERNMO Jennifer" initials="KJ" lastIdx="10" clrIdx="2">
    <p:extLst>
      <p:ext uri="{19B8F6BF-5375-455C-9EA6-DF929625EA0E}">
        <p15:presenceInfo xmlns:p15="http://schemas.microsoft.com/office/powerpoint/2012/main" userId="S-1-5-21-4064896599-1321994828-1977553258-334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5556"/>
    <a:srgbClr val="545456"/>
    <a:srgbClr val="2A87C8"/>
    <a:srgbClr val="B1B1B3"/>
    <a:srgbClr val="DCDCDC"/>
    <a:srgbClr val="9D4838"/>
    <a:srgbClr val="B0D5EE"/>
    <a:srgbClr val="E0EEF8"/>
    <a:srgbClr val="FFB6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81020" autoAdjust="0"/>
  </p:normalViewPr>
  <p:slideViewPr>
    <p:cSldViewPr snapToGrid="0">
      <p:cViewPr varScale="1">
        <p:scale>
          <a:sx n="89" d="100"/>
          <a:sy n="89" d="100"/>
        </p:scale>
        <p:origin x="2296" y="168"/>
      </p:cViewPr>
      <p:guideLst>
        <p:guide orient="horz" pos="2381"/>
        <p:guide pos="6429"/>
        <p:guide pos="3368"/>
        <p:guide pos="328"/>
        <p:guide orient="horz" pos="4286"/>
        <p:guide orient="horz" pos="612"/>
        <p:guide pos="1326"/>
        <p:guide orient="horz" pos="998"/>
        <p:guide pos="4728"/>
      </p:guideLst>
    </p:cSldViewPr>
  </p:slideViewPr>
  <p:notesTextViewPr>
    <p:cViewPr>
      <p:scale>
        <a:sx n="1" d="1"/>
        <a:sy n="1" d="1"/>
      </p:scale>
      <p:origin x="0" y="0"/>
    </p:cViewPr>
  </p:notesTextViewPr>
  <p:sorterViewPr>
    <p:cViewPr>
      <p:scale>
        <a:sx n="100" d="100"/>
        <a:sy n="100" d="100"/>
      </p:scale>
      <p:origin x="0" y="-1508"/>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VERNMO Jennifer" userId="02b7e914-308a-4299-aecc-7012b1345efc" providerId="ADAL" clId="{1C8614FB-6E3F-4F22-85CC-AA7B8D511D82}"/>
    <pc:docChg chg="modSld">
      <pc:chgData name="KVERNMO Jennifer" userId="02b7e914-308a-4299-aecc-7012b1345efc" providerId="ADAL" clId="{1C8614FB-6E3F-4F22-85CC-AA7B8D511D82}" dt="2019-07-05T09:56:59.103" v="8" actId="167"/>
      <pc:docMkLst>
        <pc:docMk/>
      </pc:docMkLst>
      <pc:sldChg chg="addSp modSp">
        <pc:chgData name="KVERNMO Jennifer" userId="02b7e914-308a-4299-aecc-7012b1345efc" providerId="ADAL" clId="{1C8614FB-6E3F-4F22-85CC-AA7B8D511D82}" dt="2019-07-05T09:55:50.725" v="2" actId="167"/>
        <pc:sldMkLst>
          <pc:docMk/>
          <pc:sldMk cId="1207197623" sldId="370"/>
        </pc:sldMkLst>
        <pc:spChg chg="mod">
          <ac:chgData name="KVERNMO Jennifer" userId="02b7e914-308a-4299-aecc-7012b1345efc" providerId="ADAL" clId="{1C8614FB-6E3F-4F22-85CC-AA7B8D511D82}" dt="2019-07-05T09:55:41.572" v="0" actId="1076"/>
          <ac:spMkLst>
            <pc:docMk/>
            <pc:sldMk cId="1207197623" sldId="370"/>
            <ac:spMk id="12" creationId="{A7BA563D-55BE-4A82-80D7-A0BF57FE3C1E}"/>
          </ac:spMkLst>
        </pc:spChg>
        <pc:picChg chg="add ord">
          <ac:chgData name="KVERNMO Jennifer" userId="02b7e914-308a-4299-aecc-7012b1345efc" providerId="ADAL" clId="{1C8614FB-6E3F-4F22-85CC-AA7B8D511D82}" dt="2019-07-05T09:55:50.725" v="2" actId="167"/>
          <ac:picMkLst>
            <pc:docMk/>
            <pc:sldMk cId="1207197623" sldId="370"/>
            <ac:picMk id="2" creationId="{93480AAA-0351-45BA-B4A6-D55A38BD4EF3}"/>
          </ac:picMkLst>
        </pc:picChg>
      </pc:sldChg>
      <pc:sldChg chg="addSp modSp">
        <pc:chgData name="KVERNMO Jennifer" userId="02b7e914-308a-4299-aecc-7012b1345efc" providerId="ADAL" clId="{1C8614FB-6E3F-4F22-85CC-AA7B8D511D82}" dt="2019-07-05T09:56:19.185" v="4" actId="167"/>
        <pc:sldMkLst>
          <pc:docMk/>
          <pc:sldMk cId="4068525759" sldId="374"/>
        </pc:sldMkLst>
        <pc:picChg chg="add ord">
          <ac:chgData name="KVERNMO Jennifer" userId="02b7e914-308a-4299-aecc-7012b1345efc" providerId="ADAL" clId="{1C8614FB-6E3F-4F22-85CC-AA7B8D511D82}" dt="2019-07-05T09:56:19.185" v="4" actId="167"/>
          <ac:picMkLst>
            <pc:docMk/>
            <pc:sldMk cId="4068525759" sldId="374"/>
            <ac:picMk id="4" creationId="{78B979FB-82A3-418A-883A-1D797C93DAA3}"/>
          </ac:picMkLst>
        </pc:picChg>
      </pc:sldChg>
      <pc:sldChg chg="addSp modSp">
        <pc:chgData name="KVERNMO Jennifer" userId="02b7e914-308a-4299-aecc-7012b1345efc" providerId="ADAL" clId="{1C8614FB-6E3F-4F22-85CC-AA7B8D511D82}" dt="2019-07-05T09:56:59.103" v="8" actId="167"/>
        <pc:sldMkLst>
          <pc:docMk/>
          <pc:sldMk cId="1044650732" sldId="379"/>
        </pc:sldMkLst>
        <pc:picChg chg="add ord">
          <ac:chgData name="KVERNMO Jennifer" userId="02b7e914-308a-4299-aecc-7012b1345efc" providerId="ADAL" clId="{1C8614FB-6E3F-4F22-85CC-AA7B8D511D82}" dt="2019-07-05T09:56:59.103" v="8" actId="167"/>
          <ac:picMkLst>
            <pc:docMk/>
            <pc:sldMk cId="1044650732" sldId="379"/>
            <ac:picMk id="2" creationId="{6050366A-2A22-4305-88BF-8C4BD6758126}"/>
          </ac:picMkLst>
        </pc:picChg>
      </pc:sldChg>
      <pc:sldChg chg="modSp">
        <pc:chgData name="KVERNMO Jennifer" userId="02b7e914-308a-4299-aecc-7012b1345efc" providerId="ADAL" clId="{1C8614FB-6E3F-4F22-85CC-AA7B8D511D82}" dt="2019-07-05T09:56:36.008" v="5" actId="1076"/>
        <pc:sldMkLst>
          <pc:docMk/>
          <pc:sldMk cId="2647251058" sldId="392"/>
        </pc:sldMkLst>
        <pc:spChg chg="mod">
          <ac:chgData name="KVERNMO Jennifer" userId="02b7e914-308a-4299-aecc-7012b1345efc" providerId="ADAL" clId="{1C8614FB-6E3F-4F22-85CC-AA7B8D511D82}" dt="2019-07-05T09:56:36.008" v="5" actId="1076"/>
          <ac:spMkLst>
            <pc:docMk/>
            <pc:sldMk cId="2647251058" sldId="392"/>
            <ac:spMk id="8" creationId="{42E12D5C-C7CD-4D43-B6F9-EE630C3168F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77BF71-CEB3-4FA3-95E4-7278DE0A3C5D}" type="datetimeFigureOut">
              <a:rPr lang="en-GB" smtClean="0"/>
              <a:pPr/>
              <a:t>25/11/2020</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D82F10C-21F3-4BD4-AB60-4B9EA885D7D8}" type="slidenum">
              <a:rPr lang="en-GB" smtClean="0"/>
              <a:pPr/>
              <a:t>‹#›</a:t>
            </a:fld>
            <a:endParaRPr lang="en-GB"/>
          </a:p>
        </p:txBody>
      </p:sp>
    </p:spTree>
    <p:extLst>
      <p:ext uri="{BB962C8B-B14F-4D97-AF65-F5344CB8AC3E}">
        <p14:creationId xmlns:p14="http://schemas.microsoft.com/office/powerpoint/2010/main" val="1798883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C5ACF-D034-4F45-8610-CB6613FE683F}" type="datetimeFigureOut">
              <a:rPr lang="en-GB" smtClean="0"/>
              <a:pPr/>
              <a:t>25/11/2020</a:t>
            </a:fld>
            <a:endParaRPr lang="en-GB"/>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A815C3-FF10-434B-B435-6E13A5278B79}" type="slidenum">
              <a:rPr lang="en-GB" smtClean="0"/>
              <a:pPr/>
              <a:t>‹#›</a:t>
            </a:fld>
            <a:endParaRPr lang="en-GB"/>
          </a:p>
        </p:txBody>
      </p:sp>
    </p:spTree>
    <p:extLst>
      <p:ext uri="{BB962C8B-B14F-4D97-AF65-F5344CB8AC3E}">
        <p14:creationId xmlns:p14="http://schemas.microsoft.com/office/powerpoint/2010/main" val="2634748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err="1">
                <a:effectLst/>
              </a:rPr>
              <a:t>Modificar</a:t>
            </a:r>
            <a:r>
              <a:rPr lang="en-US" dirty="0">
                <a:effectLst/>
              </a:rPr>
              <a:t> </a:t>
            </a:r>
            <a:r>
              <a:rPr lang="en-US" dirty="0" err="1">
                <a:effectLst/>
              </a:rPr>
              <a:t>os</a:t>
            </a:r>
            <a:r>
              <a:rPr lang="en-US" dirty="0">
                <a:effectLst/>
              </a:rPr>
              <a:t> </a:t>
            </a:r>
            <a:r>
              <a:rPr lang="en-US" dirty="0" err="1">
                <a:effectLst/>
              </a:rPr>
              <a:t>objetivos</a:t>
            </a:r>
            <a:r>
              <a:rPr lang="en-US" dirty="0">
                <a:effectLst/>
              </a:rPr>
              <a:t> de </a:t>
            </a:r>
            <a:r>
              <a:rPr lang="en-US" dirty="0" err="1">
                <a:effectLst/>
              </a:rPr>
              <a:t>acordo</a:t>
            </a:r>
            <a:r>
              <a:rPr lang="en-US" dirty="0">
                <a:effectLst/>
              </a:rPr>
              <a:t> com as </a:t>
            </a:r>
            <a:r>
              <a:rPr lang="en-US" dirty="0" err="1">
                <a:effectLst/>
              </a:rPr>
              <a:t>atividades</a:t>
            </a:r>
            <a:r>
              <a:rPr lang="en-US" dirty="0">
                <a:effectLst/>
              </a:rPr>
              <a:t> que </a:t>
            </a:r>
            <a:r>
              <a:rPr lang="en-US" dirty="0" err="1">
                <a:effectLst/>
              </a:rPr>
              <a:t>serão</a:t>
            </a:r>
            <a:r>
              <a:rPr lang="en-US" dirty="0">
                <a:effectLst/>
              </a:rPr>
              <a:t> </a:t>
            </a:r>
            <a:r>
              <a:rPr lang="en-US" dirty="0" err="1">
                <a:effectLst/>
              </a:rPr>
              <a:t>utilizadas</a:t>
            </a:r>
            <a:r>
              <a:rPr lang="en-US" dirty="0">
                <a:effectLst/>
              </a:rPr>
              <a:t> </a:t>
            </a:r>
            <a:r>
              <a:rPr lang="en-US" dirty="0" err="1">
                <a:effectLst/>
              </a:rPr>
              <a:t>na</a:t>
            </a:r>
            <a:r>
              <a:rPr lang="en-US" dirty="0">
                <a:effectLst/>
              </a:rPr>
              <a:t> </a:t>
            </a:r>
            <a:r>
              <a:rPr lang="en-US" dirty="0" err="1">
                <a:effectLst/>
              </a:rPr>
              <a:t>sessão</a:t>
            </a:r>
            <a:endParaRPr lang="en-US" dirty="0">
              <a:effectLst/>
            </a:endParaRPr>
          </a:p>
          <a:p>
            <a:pPr lvl="0"/>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2</a:t>
            </a:fld>
            <a:endParaRPr lang="en-GB"/>
          </a:p>
        </p:txBody>
      </p:sp>
    </p:spTree>
    <p:extLst>
      <p:ext uri="{BB962C8B-B14F-4D97-AF65-F5344CB8AC3E}">
        <p14:creationId xmlns:p14="http://schemas.microsoft.com/office/powerpoint/2010/main" val="41803049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11</a:t>
            </a:fld>
            <a:endParaRPr lang="en-GB"/>
          </a:p>
        </p:txBody>
      </p:sp>
    </p:spTree>
    <p:extLst>
      <p:ext uri="{BB962C8B-B14F-4D97-AF65-F5344CB8AC3E}">
        <p14:creationId xmlns:p14="http://schemas.microsoft.com/office/powerpoint/2010/main" val="28990726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12</a:t>
            </a:fld>
            <a:endParaRPr lang="en-GB"/>
          </a:p>
        </p:txBody>
      </p:sp>
    </p:spTree>
    <p:extLst>
      <p:ext uri="{BB962C8B-B14F-4D97-AF65-F5344CB8AC3E}">
        <p14:creationId xmlns:p14="http://schemas.microsoft.com/office/powerpoint/2010/main" val="38403974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13</a:t>
            </a:fld>
            <a:endParaRPr lang="en-GB"/>
          </a:p>
        </p:txBody>
      </p:sp>
    </p:spTree>
    <p:extLst>
      <p:ext uri="{BB962C8B-B14F-4D97-AF65-F5344CB8AC3E}">
        <p14:creationId xmlns:p14="http://schemas.microsoft.com/office/powerpoint/2010/main" val="38273698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Clique para mudar de </a:t>
            </a:r>
            <a:r>
              <a:rPr lang="en-GB" noProof="0" dirty="0" err="1"/>
              <a:t>foto</a:t>
            </a:r>
            <a:r>
              <a:rPr lang="en-GB" noProof="0" dirty="0"/>
              <a:t> para </a:t>
            </a:r>
            <a:r>
              <a:rPr lang="en-GB" noProof="0" dirty="0" err="1"/>
              <a:t>mensagem-chave</a:t>
            </a:r>
            <a:endParaRPr lang="en-GB" noProof="0" dirty="0"/>
          </a:p>
          <a:p>
            <a:r>
              <a:rPr lang="en-GB" noProof="0" dirty="0" err="1"/>
              <a:t>Crédito</a:t>
            </a:r>
            <a:r>
              <a:rPr lang="en-GB" noProof="0" dirty="0"/>
              <a:t> </a:t>
            </a:r>
            <a:r>
              <a:rPr lang="en-GB" noProof="0" dirty="0" err="1"/>
              <a:t>fotográfico</a:t>
            </a:r>
            <a:r>
              <a:rPr lang="en-GB" noProof="0" dirty="0"/>
              <a:t>: </a:t>
            </a:r>
            <a:r>
              <a:rPr lang="en-GB" noProof="0" dirty="0" err="1"/>
              <a:t>OIM</a:t>
            </a:r>
            <a:r>
              <a:rPr lang="en-GB" noProof="0" dirty="0"/>
              <a:t>/Amanda Nero 2016</a:t>
            </a:r>
          </a:p>
        </p:txBody>
      </p:sp>
      <p:sp>
        <p:nvSpPr>
          <p:cNvPr id="4" name="Slide Number Placeholder 3"/>
          <p:cNvSpPr>
            <a:spLocks noGrp="1"/>
          </p:cNvSpPr>
          <p:nvPr>
            <p:ph type="sldNum" sz="quarter" idx="10"/>
          </p:nvPr>
        </p:nvSpPr>
        <p:spPr/>
        <p:txBody>
          <a:bodyPr/>
          <a:lstStyle/>
          <a:p>
            <a:fld id="{D2A815C3-FF10-434B-B435-6E13A5278B79}" type="slidenum">
              <a:rPr lang="en-GB" smtClean="0"/>
              <a:pPr/>
              <a:t>14</a:t>
            </a:fld>
            <a:endParaRPr lang="en-GB"/>
          </a:p>
        </p:txBody>
      </p:sp>
    </p:spTree>
    <p:extLst>
      <p:ext uri="{BB962C8B-B14F-4D97-AF65-F5344CB8AC3E}">
        <p14:creationId xmlns:p14="http://schemas.microsoft.com/office/powerpoint/2010/main" val="15665573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Clique para mudar de </a:t>
            </a:r>
            <a:r>
              <a:rPr lang="en-GB" noProof="0" dirty="0" err="1"/>
              <a:t>foto</a:t>
            </a:r>
            <a:r>
              <a:rPr lang="en-GB" noProof="0" dirty="0"/>
              <a:t> para </a:t>
            </a:r>
            <a:r>
              <a:rPr lang="en-GB" noProof="0" dirty="0" err="1"/>
              <a:t>mensagem-chave</a:t>
            </a:r>
            <a:endParaRPr lang="en-GB" noProof="0" dirty="0"/>
          </a:p>
          <a:p>
            <a:r>
              <a:rPr lang="en-GB" noProof="0" dirty="0" err="1"/>
              <a:t>Crédito</a:t>
            </a:r>
            <a:r>
              <a:rPr lang="en-GB" noProof="0" dirty="0"/>
              <a:t> </a:t>
            </a:r>
            <a:r>
              <a:rPr lang="en-GB" noProof="0" dirty="0" err="1"/>
              <a:t>fotográfico</a:t>
            </a:r>
            <a:r>
              <a:rPr lang="en-GB" noProof="0" dirty="0"/>
              <a:t>: </a:t>
            </a:r>
            <a:r>
              <a:rPr lang="en-GB" noProof="0" dirty="0" err="1"/>
              <a:t>OIM</a:t>
            </a:r>
            <a:r>
              <a:rPr lang="en-GB" noProof="0" dirty="0"/>
              <a:t>/Amanda Nero 2016</a:t>
            </a:r>
          </a:p>
        </p:txBody>
      </p:sp>
      <p:sp>
        <p:nvSpPr>
          <p:cNvPr id="4" name="Slide Number Placeholder 3"/>
          <p:cNvSpPr>
            <a:spLocks noGrp="1"/>
          </p:cNvSpPr>
          <p:nvPr>
            <p:ph type="sldNum" sz="quarter" idx="10"/>
          </p:nvPr>
        </p:nvSpPr>
        <p:spPr/>
        <p:txBody>
          <a:bodyPr/>
          <a:lstStyle/>
          <a:p>
            <a:fld id="{D2A815C3-FF10-434B-B435-6E13A5278B79}" type="slidenum">
              <a:rPr lang="en-GB" smtClean="0"/>
              <a:pPr/>
              <a:t>15</a:t>
            </a:fld>
            <a:endParaRPr lang="en-GB"/>
          </a:p>
        </p:txBody>
      </p:sp>
    </p:spTree>
    <p:extLst>
      <p:ext uri="{BB962C8B-B14F-4D97-AF65-F5344CB8AC3E}">
        <p14:creationId xmlns:p14="http://schemas.microsoft.com/office/powerpoint/2010/main" val="42352777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Clique para mudar de </a:t>
            </a:r>
            <a:r>
              <a:rPr lang="en-GB" noProof="0" dirty="0" err="1"/>
              <a:t>foto</a:t>
            </a:r>
            <a:r>
              <a:rPr lang="en-GB" noProof="0" dirty="0"/>
              <a:t> para </a:t>
            </a:r>
            <a:r>
              <a:rPr lang="en-GB" noProof="0" dirty="0" err="1"/>
              <a:t>mensagem-chave</a:t>
            </a:r>
            <a:endParaRPr lang="en-GB" noProof="0"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16</a:t>
            </a:fld>
            <a:endParaRPr lang="en-GB"/>
          </a:p>
        </p:txBody>
      </p:sp>
    </p:spTree>
    <p:extLst>
      <p:ext uri="{BB962C8B-B14F-4D97-AF65-F5344CB8AC3E}">
        <p14:creationId xmlns:p14="http://schemas.microsoft.com/office/powerpoint/2010/main" val="18117024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17</a:t>
            </a:fld>
            <a:endParaRPr lang="en-GB"/>
          </a:p>
        </p:txBody>
      </p:sp>
    </p:spTree>
    <p:extLst>
      <p:ext uri="{BB962C8B-B14F-4D97-AF65-F5344CB8AC3E}">
        <p14:creationId xmlns:p14="http://schemas.microsoft.com/office/powerpoint/2010/main" val="36005797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18</a:t>
            </a:fld>
            <a:endParaRPr lang="en-GB"/>
          </a:p>
        </p:txBody>
      </p:sp>
    </p:spTree>
    <p:extLst>
      <p:ext uri="{BB962C8B-B14F-4D97-AF65-F5344CB8AC3E}">
        <p14:creationId xmlns:p14="http://schemas.microsoft.com/office/powerpoint/2010/main" val="34769751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19</a:t>
            </a:fld>
            <a:endParaRPr lang="en-GB"/>
          </a:p>
        </p:txBody>
      </p:sp>
    </p:spTree>
    <p:extLst>
      <p:ext uri="{BB962C8B-B14F-4D97-AF65-F5344CB8AC3E}">
        <p14:creationId xmlns:p14="http://schemas.microsoft.com/office/powerpoint/2010/main" val="39108300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20</a:t>
            </a:fld>
            <a:endParaRPr lang="en-GB"/>
          </a:p>
        </p:txBody>
      </p:sp>
    </p:spTree>
    <p:extLst>
      <p:ext uri="{BB962C8B-B14F-4D97-AF65-F5344CB8AC3E}">
        <p14:creationId xmlns:p14="http://schemas.microsoft.com/office/powerpoint/2010/main" val="680246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3</a:t>
            </a:fld>
            <a:endParaRPr lang="en-GB"/>
          </a:p>
        </p:txBody>
      </p:sp>
    </p:spTree>
    <p:extLst>
      <p:ext uri="{BB962C8B-B14F-4D97-AF65-F5344CB8AC3E}">
        <p14:creationId xmlns:p14="http://schemas.microsoft.com/office/powerpoint/2010/main" val="6148714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Clique para mudar de </a:t>
            </a:r>
            <a:r>
              <a:rPr lang="en-GB" noProof="0" dirty="0" err="1"/>
              <a:t>foto</a:t>
            </a:r>
            <a:r>
              <a:rPr lang="en-GB" noProof="0" dirty="0"/>
              <a:t> para </a:t>
            </a:r>
            <a:r>
              <a:rPr lang="en-GB" noProof="0" dirty="0" err="1"/>
              <a:t>mensagem-chave</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err="1"/>
              <a:t>Crédito</a:t>
            </a:r>
            <a:r>
              <a:rPr lang="en-GB" noProof="0" dirty="0"/>
              <a:t>: </a:t>
            </a:r>
            <a:r>
              <a:rPr lang="en-GB" noProof="0" dirty="0" err="1"/>
              <a:t>OIM</a:t>
            </a:r>
            <a:r>
              <a:rPr lang="en-GB" noProof="0" dirty="0"/>
              <a:t>/Amanda Nero 2016</a:t>
            </a:r>
          </a:p>
        </p:txBody>
      </p:sp>
      <p:sp>
        <p:nvSpPr>
          <p:cNvPr id="4" name="Slide Number Placeholder 3"/>
          <p:cNvSpPr>
            <a:spLocks noGrp="1"/>
          </p:cNvSpPr>
          <p:nvPr>
            <p:ph type="sldNum" sz="quarter" idx="10"/>
          </p:nvPr>
        </p:nvSpPr>
        <p:spPr/>
        <p:txBody>
          <a:bodyPr/>
          <a:lstStyle/>
          <a:p>
            <a:fld id="{D2A815C3-FF10-434B-B435-6E13A5278B79}" type="slidenum">
              <a:rPr lang="en-GB" smtClean="0"/>
              <a:pPr/>
              <a:t>21</a:t>
            </a:fld>
            <a:endParaRPr lang="en-GB"/>
          </a:p>
        </p:txBody>
      </p:sp>
    </p:spTree>
    <p:extLst>
      <p:ext uri="{BB962C8B-B14F-4D97-AF65-F5344CB8AC3E}">
        <p14:creationId xmlns:p14="http://schemas.microsoft.com/office/powerpoint/2010/main" val="29939321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Clique para mudar de </a:t>
            </a:r>
            <a:r>
              <a:rPr lang="en-GB" noProof="0" dirty="0" err="1"/>
              <a:t>foto</a:t>
            </a:r>
            <a:r>
              <a:rPr lang="en-GB" noProof="0" dirty="0"/>
              <a:t> para </a:t>
            </a:r>
            <a:r>
              <a:rPr lang="en-GB" noProof="0" dirty="0" err="1"/>
              <a:t>mensagem-chave</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err="1"/>
              <a:t>Crédito</a:t>
            </a:r>
            <a:r>
              <a:rPr lang="en-GB" noProof="0" dirty="0"/>
              <a:t>: </a:t>
            </a:r>
            <a:r>
              <a:rPr lang="en-GB" noProof="0" dirty="0" err="1"/>
              <a:t>OIM</a:t>
            </a:r>
            <a:r>
              <a:rPr lang="en-GB" noProof="0" dirty="0"/>
              <a:t>/Amanda Nero 2016</a:t>
            </a:r>
          </a:p>
        </p:txBody>
      </p:sp>
      <p:sp>
        <p:nvSpPr>
          <p:cNvPr id="4" name="Slide Number Placeholder 3"/>
          <p:cNvSpPr>
            <a:spLocks noGrp="1"/>
          </p:cNvSpPr>
          <p:nvPr>
            <p:ph type="sldNum" sz="quarter" idx="10"/>
          </p:nvPr>
        </p:nvSpPr>
        <p:spPr/>
        <p:txBody>
          <a:bodyPr/>
          <a:lstStyle/>
          <a:p>
            <a:fld id="{D2A815C3-FF10-434B-B435-6E13A5278B79}" type="slidenum">
              <a:rPr lang="en-GB" smtClean="0"/>
              <a:pPr/>
              <a:t>22</a:t>
            </a:fld>
            <a:endParaRPr lang="en-GB"/>
          </a:p>
        </p:txBody>
      </p:sp>
    </p:spTree>
    <p:extLst>
      <p:ext uri="{BB962C8B-B14F-4D97-AF65-F5344CB8AC3E}">
        <p14:creationId xmlns:p14="http://schemas.microsoft.com/office/powerpoint/2010/main" val="33733407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Clique para mudar de </a:t>
            </a:r>
            <a:r>
              <a:rPr lang="en-GB" noProof="0" dirty="0" err="1"/>
              <a:t>foto</a:t>
            </a:r>
            <a:r>
              <a:rPr lang="en-GB" noProof="0" dirty="0"/>
              <a:t> para </a:t>
            </a:r>
            <a:r>
              <a:rPr lang="en-GB" noProof="0" dirty="0" err="1"/>
              <a:t>mensagem</a:t>
            </a:r>
            <a:r>
              <a:rPr lang="en-GB" noProof="0" dirty="0"/>
              <a:t> </a:t>
            </a:r>
            <a:r>
              <a:rPr lang="en-GB" noProof="0" dirty="0" err="1"/>
              <a:t>chave</a:t>
            </a:r>
            <a:endParaRPr lang="en-GB" noProof="0"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23</a:t>
            </a:fld>
            <a:endParaRPr lang="en-GB"/>
          </a:p>
        </p:txBody>
      </p:sp>
    </p:spTree>
    <p:extLst>
      <p:ext uri="{BB962C8B-B14F-4D97-AF65-F5344CB8AC3E}">
        <p14:creationId xmlns:p14="http://schemas.microsoft.com/office/powerpoint/2010/main" val="3380734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24</a:t>
            </a:fld>
            <a:endParaRPr lang="en-GB"/>
          </a:p>
        </p:txBody>
      </p:sp>
    </p:spTree>
    <p:extLst>
      <p:ext uri="{BB962C8B-B14F-4D97-AF65-F5344CB8AC3E}">
        <p14:creationId xmlns:p14="http://schemas.microsoft.com/office/powerpoint/2010/main" val="41533900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25</a:t>
            </a:fld>
            <a:endParaRPr lang="en-GB"/>
          </a:p>
        </p:txBody>
      </p:sp>
    </p:spTree>
    <p:extLst>
      <p:ext uri="{BB962C8B-B14F-4D97-AF65-F5344CB8AC3E}">
        <p14:creationId xmlns:p14="http://schemas.microsoft.com/office/powerpoint/2010/main" val="19074754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dirty="0"/>
              <a:t> Clique para mudar de foto para </a:t>
            </a:r>
            <a:r>
              <a:rPr lang="es-ES_tradnl" dirty="0" err="1"/>
              <a:t>mensagem</a:t>
            </a:r>
            <a:r>
              <a:rPr lang="es-ES_tradnl" dirty="0"/>
              <a:t>-chave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dirty="0"/>
              <a:t>Crédito: </a:t>
            </a:r>
            <a:r>
              <a:rPr lang="es-ES_tradnl" dirty="0" err="1"/>
              <a:t>OIM</a:t>
            </a:r>
            <a:r>
              <a:rPr lang="es-ES_tradnl" dirty="0"/>
              <a:t>/</a:t>
            </a:r>
            <a:r>
              <a:rPr lang="es-ES_tradnl" dirty="0" err="1"/>
              <a:t>Kari</a:t>
            </a:r>
            <a:r>
              <a:rPr lang="es-ES_tradnl" dirty="0"/>
              <a:t> Collins 2009</a:t>
            </a:r>
          </a:p>
        </p:txBody>
      </p:sp>
      <p:sp>
        <p:nvSpPr>
          <p:cNvPr id="4" name="Slide Number Placeholder 3"/>
          <p:cNvSpPr>
            <a:spLocks noGrp="1"/>
          </p:cNvSpPr>
          <p:nvPr>
            <p:ph type="sldNum" sz="quarter" idx="10"/>
          </p:nvPr>
        </p:nvSpPr>
        <p:spPr/>
        <p:txBody>
          <a:bodyPr/>
          <a:lstStyle/>
          <a:p>
            <a:fld id="{D2A815C3-FF10-434B-B435-6E13A5278B79}" type="slidenum">
              <a:rPr lang="en-GB" smtClean="0"/>
              <a:pPr/>
              <a:t>26</a:t>
            </a:fld>
            <a:endParaRPr lang="en-GB"/>
          </a:p>
        </p:txBody>
      </p:sp>
    </p:spTree>
    <p:extLst>
      <p:ext uri="{BB962C8B-B14F-4D97-AF65-F5344CB8AC3E}">
        <p14:creationId xmlns:p14="http://schemas.microsoft.com/office/powerpoint/2010/main" val="22748420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dirty="0"/>
              <a:t> Clique para mudar de foto para </a:t>
            </a:r>
            <a:r>
              <a:rPr lang="es-ES_tradnl" dirty="0" err="1"/>
              <a:t>mensagem</a:t>
            </a:r>
            <a:r>
              <a:rPr lang="es-ES_tradnl" dirty="0"/>
              <a:t>-chave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dirty="0"/>
              <a:t>Crédito: </a:t>
            </a:r>
            <a:r>
              <a:rPr lang="es-ES_tradnl" dirty="0" err="1"/>
              <a:t>OIM</a:t>
            </a:r>
            <a:r>
              <a:rPr lang="es-ES_tradnl" dirty="0"/>
              <a:t>/</a:t>
            </a:r>
            <a:r>
              <a:rPr lang="es-ES_tradnl" dirty="0" err="1"/>
              <a:t>Kari</a:t>
            </a:r>
            <a:r>
              <a:rPr lang="es-ES_tradnl" dirty="0"/>
              <a:t> Collins 2009</a:t>
            </a:r>
          </a:p>
        </p:txBody>
      </p:sp>
      <p:sp>
        <p:nvSpPr>
          <p:cNvPr id="4" name="Slide Number Placeholder 3"/>
          <p:cNvSpPr>
            <a:spLocks noGrp="1"/>
          </p:cNvSpPr>
          <p:nvPr>
            <p:ph type="sldNum" sz="quarter" idx="10"/>
          </p:nvPr>
        </p:nvSpPr>
        <p:spPr/>
        <p:txBody>
          <a:bodyPr/>
          <a:lstStyle/>
          <a:p>
            <a:fld id="{D2A815C3-FF10-434B-B435-6E13A5278B79}" type="slidenum">
              <a:rPr lang="en-GB" smtClean="0"/>
              <a:pPr/>
              <a:t>27</a:t>
            </a:fld>
            <a:endParaRPr lang="en-GB"/>
          </a:p>
        </p:txBody>
      </p:sp>
    </p:spTree>
    <p:extLst>
      <p:ext uri="{BB962C8B-B14F-4D97-AF65-F5344CB8AC3E}">
        <p14:creationId xmlns:p14="http://schemas.microsoft.com/office/powerpoint/2010/main" val="42736571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28</a:t>
            </a:fld>
            <a:endParaRPr lang="en-GB"/>
          </a:p>
        </p:txBody>
      </p:sp>
    </p:spTree>
    <p:extLst>
      <p:ext uri="{BB962C8B-B14F-4D97-AF65-F5344CB8AC3E}">
        <p14:creationId xmlns:p14="http://schemas.microsoft.com/office/powerpoint/2010/main" val="3229210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Crédito</a:t>
            </a:r>
            <a:r>
              <a:rPr lang="en-US" dirty="0"/>
              <a:t> </a:t>
            </a:r>
            <a:r>
              <a:rPr lang="en-US" dirty="0" err="1"/>
              <a:t>fotográfico</a:t>
            </a:r>
            <a:r>
              <a:rPr lang="en-US" dirty="0"/>
              <a:t>: Olivia </a:t>
            </a:r>
            <a:r>
              <a:rPr lang="en-US" dirty="0" err="1"/>
              <a:t>Headon</a:t>
            </a:r>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29</a:t>
            </a:fld>
            <a:endParaRPr lang="en-GB"/>
          </a:p>
        </p:txBody>
      </p:sp>
    </p:spTree>
    <p:extLst>
      <p:ext uri="{BB962C8B-B14F-4D97-AF65-F5344CB8AC3E}">
        <p14:creationId xmlns:p14="http://schemas.microsoft.com/office/powerpoint/2010/main" val="6334538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Clique para mudar de </a:t>
            </a:r>
            <a:r>
              <a:rPr lang="en-GB" noProof="0" dirty="0" err="1"/>
              <a:t>foto</a:t>
            </a:r>
            <a:r>
              <a:rPr lang="en-GB" noProof="0" dirty="0"/>
              <a:t> para </a:t>
            </a:r>
            <a:r>
              <a:rPr lang="en-GB" noProof="0" dirty="0" err="1"/>
              <a:t>mensagem-chave</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err="1"/>
              <a:t>Crédito</a:t>
            </a:r>
            <a:r>
              <a:rPr lang="en-GB" noProof="0" dirty="0"/>
              <a:t>: </a:t>
            </a:r>
            <a:r>
              <a:rPr lang="en-GB" noProof="0" dirty="0" err="1"/>
              <a:t>OIM</a:t>
            </a:r>
            <a:r>
              <a:rPr lang="en-GB" noProof="0" dirty="0"/>
              <a:t>/Amanda Nero 2016</a:t>
            </a:r>
          </a:p>
        </p:txBody>
      </p:sp>
      <p:sp>
        <p:nvSpPr>
          <p:cNvPr id="4" name="Slide Number Placeholder 3"/>
          <p:cNvSpPr>
            <a:spLocks noGrp="1"/>
          </p:cNvSpPr>
          <p:nvPr>
            <p:ph type="sldNum" sz="quarter" idx="10"/>
          </p:nvPr>
        </p:nvSpPr>
        <p:spPr/>
        <p:txBody>
          <a:bodyPr/>
          <a:lstStyle/>
          <a:p>
            <a:fld id="{D2A815C3-FF10-434B-B435-6E13A5278B79}" type="slidenum">
              <a:rPr lang="en-GB" smtClean="0"/>
              <a:pPr/>
              <a:t>30</a:t>
            </a:fld>
            <a:endParaRPr lang="en-GB"/>
          </a:p>
        </p:txBody>
      </p:sp>
    </p:spTree>
    <p:extLst>
      <p:ext uri="{BB962C8B-B14F-4D97-AF65-F5344CB8AC3E}">
        <p14:creationId xmlns:p14="http://schemas.microsoft.com/office/powerpoint/2010/main" val="1802686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4</a:t>
            </a:fld>
            <a:endParaRPr lang="en-GB"/>
          </a:p>
        </p:txBody>
      </p:sp>
    </p:spTree>
    <p:extLst>
      <p:ext uri="{BB962C8B-B14F-4D97-AF65-F5344CB8AC3E}">
        <p14:creationId xmlns:p14="http://schemas.microsoft.com/office/powerpoint/2010/main" val="5658231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Clique para mudar de </a:t>
            </a:r>
            <a:r>
              <a:rPr lang="en-GB" noProof="0" dirty="0" err="1"/>
              <a:t>foto</a:t>
            </a:r>
            <a:r>
              <a:rPr lang="en-GB" noProof="0" dirty="0"/>
              <a:t> para </a:t>
            </a:r>
            <a:r>
              <a:rPr lang="en-GB" noProof="0" dirty="0" err="1"/>
              <a:t>mensagem-chave</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err="1"/>
              <a:t>Crédito</a:t>
            </a:r>
            <a:r>
              <a:rPr lang="en-GB" noProof="0" dirty="0"/>
              <a:t>: </a:t>
            </a:r>
            <a:r>
              <a:rPr lang="en-GB" noProof="0" dirty="0" err="1"/>
              <a:t>OIM</a:t>
            </a:r>
            <a:r>
              <a:rPr lang="en-GB" noProof="0" dirty="0"/>
              <a:t>/Amanda Nero 2016</a:t>
            </a:r>
          </a:p>
        </p:txBody>
      </p:sp>
      <p:sp>
        <p:nvSpPr>
          <p:cNvPr id="4" name="Slide Number Placeholder 3"/>
          <p:cNvSpPr>
            <a:spLocks noGrp="1"/>
          </p:cNvSpPr>
          <p:nvPr>
            <p:ph type="sldNum" sz="quarter" idx="10"/>
          </p:nvPr>
        </p:nvSpPr>
        <p:spPr/>
        <p:txBody>
          <a:bodyPr/>
          <a:lstStyle/>
          <a:p>
            <a:fld id="{D2A815C3-FF10-434B-B435-6E13A5278B79}" type="slidenum">
              <a:rPr lang="en-GB" smtClean="0"/>
              <a:pPr/>
              <a:t>31</a:t>
            </a:fld>
            <a:endParaRPr lang="en-GB"/>
          </a:p>
        </p:txBody>
      </p:sp>
    </p:spTree>
    <p:extLst>
      <p:ext uri="{BB962C8B-B14F-4D97-AF65-F5344CB8AC3E}">
        <p14:creationId xmlns:p14="http://schemas.microsoft.com/office/powerpoint/2010/main" val="584845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Clique para mudar de </a:t>
            </a:r>
            <a:r>
              <a:rPr lang="en-GB" noProof="0" dirty="0" err="1"/>
              <a:t>foto</a:t>
            </a:r>
            <a:r>
              <a:rPr lang="en-GB" noProof="0" dirty="0"/>
              <a:t> para </a:t>
            </a:r>
            <a:r>
              <a:rPr lang="en-GB" noProof="0" dirty="0" err="1"/>
              <a:t>mensagem-chave</a:t>
            </a:r>
            <a:endParaRPr lang="en-GB" noProof="0"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32</a:t>
            </a:fld>
            <a:endParaRPr lang="en-GB"/>
          </a:p>
        </p:txBody>
      </p:sp>
    </p:spTree>
    <p:extLst>
      <p:ext uri="{BB962C8B-B14F-4D97-AF65-F5344CB8AC3E}">
        <p14:creationId xmlns:p14="http://schemas.microsoft.com/office/powerpoint/2010/main" val="2443365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5</a:t>
            </a:fld>
            <a:endParaRPr lang="en-GB"/>
          </a:p>
        </p:txBody>
      </p:sp>
    </p:spTree>
    <p:extLst>
      <p:ext uri="{BB962C8B-B14F-4D97-AF65-F5344CB8AC3E}">
        <p14:creationId xmlns:p14="http://schemas.microsoft.com/office/powerpoint/2010/main" val="17019309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Clique para mudar de </a:t>
            </a:r>
            <a:r>
              <a:rPr lang="en-GB" noProof="0" dirty="0" err="1"/>
              <a:t>foto</a:t>
            </a:r>
            <a:r>
              <a:rPr lang="en-GB" noProof="0" dirty="0"/>
              <a:t> para </a:t>
            </a:r>
            <a:r>
              <a:rPr lang="en-GB" noProof="0" dirty="0" err="1"/>
              <a:t>mensagem-chave</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err="1"/>
              <a:t>Citação</a:t>
            </a:r>
            <a:r>
              <a:rPr lang="en-GB" noProof="0" dirty="0"/>
              <a:t> </a:t>
            </a:r>
            <a:r>
              <a:rPr lang="en-GB" noProof="0" dirty="0" err="1"/>
              <a:t>em</a:t>
            </a:r>
            <a:r>
              <a:rPr lang="en-GB" noProof="0" dirty="0"/>
              <a:t> KM 1 de: IFRC 2005, </a:t>
            </a:r>
            <a:r>
              <a:rPr lang="en-GB" noProof="0" dirty="0" err="1"/>
              <a:t>Relatório</a:t>
            </a:r>
            <a:r>
              <a:rPr lang="en-GB" noProof="0" dirty="0"/>
              <a:t> de </a:t>
            </a:r>
            <a:r>
              <a:rPr lang="en-GB" noProof="0" dirty="0" err="1"/>
              <a:t>Desastres</a:t>
            </a:r>
            <a:r>
              <a:rPr lang="en-GB" noProof="0" dirty="0"/>
              <a:t> </a:t>
            </a:r>
            <a:r>
              <a:rPr lang="en-GB" noProof="0" dirty="0" err="1"/>
              <a:t>Mundiais</a:t>
            </a:r>
            <a:r>
              <a:rPr lang="en-GB" noProof="0" dirty="0"/>
              <a:t> 2005: dados </a:t>
            </a:r>
            <a:r>
              <a:rPr lang="en-GB" noProof="0" dirty="0" err="1"/>
              <a:t>ou</a:t>
            </a:r>
            <a:r>
              <a:rPr lang="en-GB" noProof="0" dirty="0"/>
              <a:t> </a:t>
            </a:r>
            <a:r>
              <a:rPr lang="en-GB" noProof="0" dirty="0" err="1"/>
              <a:t>diálogo</a:t>
            </a:r>
            <a:r>
              <a:rPr lang="en-GB" noProof="0" dirty="0"/>
              <a:t>? O </a:t>
            </a:r>
            <a:r>
              <a:rPr lang="en-GB" noProof="0" dirty="0" err="1"/>
              <a:t>papel</a:t>
            </a:r>
            <a:r>
              <a:rPr lang="en-GB" noProof="0" dirty="0"/>
              <a:t> da </a:t>
            </a:r>
            <a:r>
              <a:rPr lang="en-GB" noProof="0" dirty="0" err="1"/>
              <a:t>informação</a:t>
            </a:r>
            <a:r>
              <a:rPr lang="en-GB" noProof="0" dirty="0"/>
              <a:t> </a:t>
            </a:r>
            <a:r>
              <a:rPr lang="en-GB" noProof="0" dirty="0" err="1"/>
              <a:t>nos</a:t>
            </a:r>
            <a:r>
              <a:rPr lang="en-GB" noProof="0" dirty="0"/>
              <a:t> </a:t>
            </a:r>
            <a:r>
              <a:rPr lang="en-GB" noProof="0" dirty="0" err="1"/>
              <a:t>desastres</a:t>
            </a:r>
            <a:r>
              <a:rPr lang="en-GB" noProof="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KM 2 de: </a:t>
            </a:r>
            <a:r>
              <a:rPr lang="en-GB" noProof="0" dirty="0" err="1"/>
              <a:t>ACNUR</a:t>
            </a:r>
            <a:r>
              <a:rPr lang="en-GB" noProof="0" dirty="0"/>
              <a:t>. 2006. </a:t>
            </a:r>
            <a:r>
              <a:rPr lang="en-GB" noProof="0" dirty="0" err="1"/>
              <a:t>Proteção</a:t>
            </a:r>
            <a:r>
              <a:rPr lang="en-GB" noProof="0" dirty="0"/>
              <a:t> </a:t>
            </a:r>
            <a:r>
              <a:rPr lang="en-GB" noProof="0" dirty="0" err="1"/>
              <a:t>operacional</a:t>
            </a:r>
            <a:r>
              <a:rPr lang="en-GB" noProof="0" dirty="0"/>
              <a:t> </a:t>
            </a:r>
            <a:r>
              <a:rPr lang="en-GB" noProof="0" dirty="0" err="1"/>
              <a:t>em</a:t>
            </a:r>
            <a:r>
              <a:rPr lang="en-GB" noProof="0" dirty="0"/>
              <a:t> </a:t>
            </a:r>
            <a:r>
              <a:rPr lang="en-GB" noProof="0" dirty="0" err="1"/>
              <a:t>acampamentos</a:t>
            </a:r>
            <a:r>
              <a:rPr lang="en-GB" noProof="0" dirty="0"/>
              <a:t> e </a:t>
            </a:r>
            <a:r>
              <a:rPr lang="en-GB" noProof="0" dirty="0" err="1"/>
              <a:t>assentamentos</a:t>
            </a:r>
            <a:r>
              <a:rPr lang="en-GB" noProof="0" dirty="0"/>
              <a:t>: Um </a:t>
            </a:r>
            <a:r>
              <a:rPr lang="en-GB" noProof="0" dirty="0" err="1"/>
              <a:t>guia</a:t>
            </a:r>
            <a:r>
              <a:rPr lang="en-GB" noProof="0" dirty="0"/>
              <a:t> de </a:t>
            </a:r>
            <a:r>
              <a:rPr lang="en-GB" noProof="0" dirty="0" err="1"/>
              <a:t>referência</a:t>
            </a:r>
            <a:r>
              <a:rPr lang="en-GB" noProof="0" dirty="0"/>
              <a:t> de boas </a:t>
            </a:r>
            <a:r>
              <a:rPr lang="en-GB" noProof="0" dirty="0" err="1"/>
              <a:t>práticas</a:t>
            </a:r>
            <a:r>
              <a:rPr lang="en-GB" noProof="0" dirty="0"/>
              <a:t> </a:t>
            </a:r>
            <a:r>
              <a:rPr lang="en-GB" noProof="0" dirty="0" err="1"/>
              <a:t>na</a:t>
            </a:r>
            <a:r>
              <a:rPr lang="en-GB" noProof="0" dirty="0"/>
              <a:t> </a:t>
            </a:r>
            <a:r>
              <a:rPr lang="en-GB" noProof="0" dirty="0" err="1"/>
              <a:t>proteção</a:t>
            </a:r>
            <a:r>
              <a:rPr lang="en-GB" noProof="0" dirty="0"/>
              <a:t> de </a:t>
            </a:r>
            <a:r>
              <a:rPr lang="en-GB" noProof="0" dirty="0" err="1"/>
              <a:t>refugiados</a:t>
            </a:r>
            <a:r>
              <a:rPr lang="en-GB" noProof="0" dirty="0"/>
              <a:t> e </a:t>
            </a:r>
            <a:r>
              <a:rPr lang="en-GB" noProof="0" dirty="0" err="1"/>
              <a:t>outras</a:t>
            </a:r>
            <a:r>
              <a:rPr lang="en-GB" noProof="0" dirty="0"/>
              <a:t> </a:t>
            </a:r>
            <a:r>
              <a:rPr lang="en-GB" noProof="0" dirty="0" err="1"/>
              <a:t>pessoas</a:t>
            </a:r>
            <a:r>
              <a:rPr lang="en-GB" noProof="0" dirty="0"/>
              <a:t> de interesse.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err="1"/>
              <a:t>Crédito</a:t>
            </a:r>
            <a:r>
              <a:rPr lang="en-GB" noProof="0" dirty="0"/>
              <a:t>: </a:t>
            </a:r>
            <a:r>
              <a:rPr lang="en-GB" noProof="0" dirty="0" err="1"/>
              <a:t>OIM</a:t>
            </a:r>
            <a:r>
              <a:rPr lang="en-GB" noProof="0" dirty="0"/>
              <a:t>/Joe Lowry 2013</a:t>
            </a:r>
          </a:p>
        </p:txBody>
      </p:sp>
      <p:sp>
        <p:nvSpPr>
          <p:cNvPr id="4" name="Slide Number Placeholder 3"/>
          <p:cNvSpPr>
            <a:spLocks noGrp="1"/>
          </p:cNvSpPr>
          <p:nvPr>
            <p:ph type="sldNum" sz="quarter" idx="10"/>
          </p:nvPr>
        </p:nvSpPr>
        <p:spPr/>
        <p:txBody>
          <a:bodyPr/>
          <a:lstStyle/>
          <a:p>
            <a:fld id="{D2A815C3-FF10-434B-B435-6E13A5278B79}" type="slidenum">
              <a:rPr lang="en-GB" smtClean="0"/>
              <a:pPr/>
              <a:t>6</a:t>
            </a:fld>
            <a:endParaRPr lang="en-GB"/>
          </a:p>
        </p:txBody>
      </p:sp>
    </p:spTree>
    <p:extLst>
      <p:ext uri="{BB962C8B-B14F-4D97-AF65-F5344CB8AC3E}">
        <p14:creationId xmlns:p14="http://schemas.microsoft.com/office/powerpoint/2010/main" val="29117001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Clique para mudar de </a:t>
            </a:r>
            <a:r>
              <a:rPr lang="en-GB" noProof="0" dirty="0" err="1"/>
              <a:t>foto</a:t>
            </a:r>
            <a:r>
              <a:rPr lang="en-GB" noProof="0" dirty="0"/>
              <a:t> para </a:t>
            </a:r>
            <a:r>
              <a:rPr lang="en-GB" noProof="0" dirty="0" err="1"/>
              <a:t>mensagem</a:t>
            </a:r>
            <a:r>
              <a:rPr lang="en-GB" noProof="0" dirty="0"/>
              <a:t> </a:t>
            </a:r>
            <a:r>
              <a:rPr lang="en-GB" noProof="0" dirty="0" err="1"/>
              <a:t>chave</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err="1"/>
              <a:t>Citação</a:t>
            </a:r>
            <a:r>
              <a:rPr lang="en-GB" noProof="0" dirty="0"/>
              <a:t> </a:t>
            </a:r>
            <a:r>
              <a:rPr lang="en-GB" noProof="0" dirty="0" err="1"/>
              <a:t>em</a:t>
            </a:r>
            <a:r>
              <a:rPr lang="en-GB" noProof="0" dirty="0"/>
              <a:t> KM 1 de: IFRC 2005, </a:t>
            </a:r>
            <a:r>
              <a:rPr lang="en-GB" noProof="0" dirty="0" err="1"/>
              <a:t>Relatório</a:t>
            </a:r>
            <a:r>
              <a:rPr lang="en-GB" noProof="0" dirty="0"/>
              <a:t> de </a:t>
            </a:r>
            <a:r>
              <a:rPr lang="en-GB" noProof="0" dirty="0" err="1"/>
              <a:t>Desastres</a:t>
            </a:r>
            <a:r>
              <a:rPr lang="en-GB" noProof="0" dirty="0"/>
              <a:t> </a:t>
            </a:r>
            <a:r>
              <a:rPr lang="en-GB" noProof="0" dirty="0" err="1"/>
              <a:t>Mundiais</a:t>
            </a:r>
            <a:r>
              <a:rPr lang="en-GB" noProof="0" dirty="0"/>
              <a:t> 2005: dados </a:t>
            </a:r>
            <a:r>
              <a:rPr lang="en-GB" noProof="0" dirty="0" err="1"/>
              <a:t>ou</a:t>
            </a:r>
            <a:r>
              <a:rPr lang="en-GB" noProof="0" dirty="0"/>
              <a:t> </a:t>
            </a:r>
            <a:r>
              <a:rPr lang="en-GB" noProof="0" dirty="0" err="1"/>
              <a:t>diálogo</a:t>
            </a:r>
            <a:r>
              <a:rPr lang="en-GB" noProof="0" dirty="0"/>
              <a:t>? O </a:t>
            </a:r>
            <a:r>
              <a:rPr lang="en-GB" noProof="0" dirty="0" err="1"/>
              <a:t>papel</a:t>
            </a:r>
            <a:r>
              <a:rPr lang="en-GB" noProof="0" dirty="0"/>
              <a:t> da </a:t>
            </a:r>
            <a:r>
              <a:rPr lang="en-GB" noProof="0" dirty="0" err="1"/>
              <a:t>informação</a:t>
            </a:r>
            <a:r>
              <a:rPr lang="en-GB" noProof="0" dirty="0"/>
              <a:t> </a:t>
            </a:r>
            <a:r>
              <a:rPr lang="en-GB" noProof="0" dirty="0" err="1"/>
              <a:t>nos</a:t>
            </a:r>
            <a:r>
              <a:rPr lang="en-GB" noProof="0" dirty="0"/>
              <a:t> </a:t>
            </a:r>
            <a:r>
              <a:rPr lang="en-GB" noProof="0" dirty="0" err="1"/>
              <a:t>desastres</a:t>
            </a:r>
            <a:r>
              <a:rPr lang="en-GB" noProof="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KM 2 de: </a:t>
            </a:r>
            <a:r>
              <a:rPr lang="en-GB" noProof="0" dirty="0" err="1"/>
              <a:t>ACNUR</a:t>
            </a:r>
            <a:r>
              <a:rPr lang="en-GB" noProof="0" dirty="0"/>
              <a:t>. 2006. </a:t>
            </a:r>
            <a:r>
              <a:rPr lang="en-GB" noProof="0" dirty="0" err="1"/>
              <a:t>Proteção</a:t>
            </a:r>
            <a:r>
              <a:rPr lang="en-GB" noProof="0" dirty="0"/>
              <a:t> </a:t>
            </a:r>
            <a:r>
              <a:rPr lang="en-GB" noProof="0" dirty="0" err="1"/>
              <a:t>operacional</a:t>
            </a:r>
            <a:r>
              <a:rPr lang="en-GB" noProof="0" dirty="0"/>
              <a:t> </a:t>
            </a:r>
            <a:r>
              <a:rPr lang="en-GB" noProof="0" dirty="0" err="1"/>
              <a:t>em</a:t>
            </a:r>
            <a:r>
              <a:rPr lang="en-GB" noProof="0" dirty="0"/>
              <a:t> </a:t>
            </a:r>
            <a:r>
              <a:rPr lang="en-GB" noProof="0" dirty="0" err="1"/>
              <a:t>acampamentos</a:t>
            </a:r>
            <a:r>
              <a:rPr lang="en-GB" noProof="0" dirty="0"/>
              <a:t> e </a:t>
            </a:r>
            <a:r>
              <a:rPr lang="en-GB" noProof="0" dirty="0" err="1"/>
              <a:t>assentamentos</a:t>
            </a:r>
            <a:r>
              <a:rPr lang="en-GB" noProof="0" dirty="0"/>
              <a:t>: Um </a:t>
            </a:r>
            <a:r>
              <a:rPr lang="en-GB" noProof="0" dirty="0" err="1"/>
              <a:t>guia</a:t>
            </a:r>
            <a:r>
              <a:rPr lang="en-GB" noProof="0" dirty="0"/>
              <a:t> de </a:t>
            </a:r>
            <a:r>
              <a:rPr lang="en-GB" noProof="0" dirty="0" err="1"/>
              <a:t>referência</a:t>
            </a:r>
            <a:r>
              <a:rPr lang="en-GB" noProof="0" dirty="0"/>
              <a:t> de boas </a:t>
            </a:r>
            <a:r>
              <a:rPr lang="en-GB" noProof="0" dirty="0" err="1"/>
              <a:t>práticas</a:t>
            </a:r>
            <a:r>
              <a:rPr lang="en-GB" noProof="0" dirty="0"/>
              <a:t> </a:t>
            </a:r>
            <a:r>
              <a:rPr lang="en-GB" noProof="0" dirty="0" err="1"/>
              <a:t>na</a:t>
            </a:r>
            <a:r>
              <a:rPr lang="en-GB" noProof="0" dirty="0"/>
              <a:t> </a:t>
            </a:r>
            <a:r>
              <a:rPr lang="en-GB" noProof="0" dirty="0" err="1"/>
              <a:t>proteção</a:t>
            </a:r>
            <a:r>
              <a:rPr lang="en-GB" noProof="0" dirty="0"/>
              <a:t> de </a:t>
            </a:r>
            <a:r>
              <a:rPr lang="en-GB" noProof="0" dirty="0" err="1"/>
              <a:t>refugiados</a:t>
            </a:r>
            <a:r>
              <a:rPr lang="en-GB" noProof="0" dirty="0"/>
              <a:t> e </a:t>
            </a:r>
            <a:r>
              <a:rPr lang="en-GB" noProof="0" dirty="0" err="1"/>
              <a:t>outras</a:t>
            </a:r>
            <a:r>
              <a:rPr lang="en-GB" noProof="0" dirty="0"/>
              <a:t> </a:t>
            </a:r>
            <a:r>
              <a:rPr lang="en-GB" noProof="0" dirty="0" err="1"/>
              <a:t>pessoas</a:t>
            </a:r>
            <a:r>
              <a:rPr lang="en-GB" noProof="0" dirty="0"/>
              <a:t> de interesse.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err="1"/>
              <a:t>Crédito</a:t>
            </a:r>
            <a:r>
              <a:rPr lang="en-GB" noProof="0" dirty="0"/>
              <a:t>: </a:t>
            </a:r>
            <a:r>
              <a:rPr lang="en-GB" noProof="0" dirty="0" err="1"/>
              <a:t>OIM</a:t>
            </a:r>
            <a:r>
              <a:rPr lang="en-GB" noProof="0" dirty="0"/>
              <a:t>/Joe Lowry 2013</a:t>
            </a:r>
          </a:p>
        </p:txBody>
      </p:sp>
      <p:sp>
        <p:nvSpPr>
          <p:cNvPr id="4" name="Slide Number Placeholder 3"/>
          <p:cNvSpPr>
            <a:spLocks noGrp="1"/>
          </p:cNvSpPr>
          <p:nvPr>
            <p:ph type="sldNum" sz="quarter" idx="10"/>
          </p:nvPr>
        </p:nvSpPr>
        <p:spPr/>
        <p:txBody>
          <a:bodyPr/>
          <a:lstStyle/>
          <a:p>
            <a:fld id="{D2A815C3-FF10-434B-B435-6E13A5278B79}" type="slidenum">
              <a:rPr lang="en-GB" smtClean="0"/>
              <a:pPr/>
              <a:t>7</a:t>
            </a:fld>
            <a:endParaRPr lang="en-GB"/>
          </a:p>
        </p:txBody>
      </p:sp>
    </p:spTree>
    <p:extLst>
      <p:ext uri="{BB962C8B-B14F-4D97-AF65-F5344CB8AC3E}">
        <p14:creationId xmlns:p14="http://schemas.microsoft.com/office/powerpoint/2010/main" val="4187964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8</a:t>
            </a:fld>
            <a:endParaRPr lang="en-GB"/>
          </a:p>
        </p:txBody>
      </p:sp>
    </p:spTree>
    <p:extLst>
      <p:ext uri="{BB962C8B-B14F-4D97-AF65-F5344CB8AC3E}">
        <p14:creationId xmlns:p14="http://schemas.microsoft.com/office/powerpoint/2010/main" val="479861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9</a:t>
            </a:fld>
            <a:endParaRPr lang="en-GB"/>
          </a:p>
        </p:txBody>
      </p:sp>
    </p:spTree>
    <p:extLst>
      <p:ext uri="{BB962C8B-B14F-4D97-AF65-F5344CB8AC3E}">
        <p14:creationId xmlns:p14="http://schemas.microsoft.com/office/powerpoint/2010/main" val="1148894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10</a:t>
            </a:fld>
            <a:endParaRPr lang="en-GB"/>
          </a:p>
        </p:txBody>
      </p:sp>
    </p:spTree>
    <p:extLst>
      <p:ext uri="{BB962C8B-B14F-4D97-AF65-F5344CB8AC3E}">
        <p14:creationId xmlns:p14="http://schemas.microsoft.com/office/powerpoint/2010/main" val="662872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jpe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CCM - Title Slide - Presentation">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803" y="0"/>
            <a:ext cx="10691813" cy="7559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360000" rtlCol="0" anchor="ctr">
            <a:noAutofit/>
          </a:bodyPr>
          <a:lstStyle/>
          <a:p>
            <a:pPr algn="ctr"/>
            <a:endParaRPr lang="en-GB" sz="2053" noProof="0">
              <a:latin typeface="+mj-lt"/>
            </a:endParaRPr>
          </a:p>
        </p:txBody>
      </p:sp>
      <p:sp>
        <p:nvSpPr>
          <p:cNvPr id="2" name="Title 1"/>
          <p:cNvSpPr>
            <a:spLocks noGrp="1"/>
          </p:cNvSpPr>
          <p:nvPr>
            <p:ph type="ctrTitle"/>
          </p:nvPr>
        </p:nvSpPr>
        <p:spPr>
          <a:xfrm>
            <a:off x="0" y="4355901"/>
            <a:ext cx="10691813" cy="1190632"/>
          </a:xfrm>
          <a:prstGeom prst="rect">
            <a:avLst/>
          </a:prstGeom>
          <a:solidFill>
            <a:schemeClr val="bg1"/>
          </a:solidFill>
        </p:spPr>
        <p:txBody>
          <a:bodyPr rIns="360000" anchor="ctr">
            <a:noAutofit/>
          </a:bodyPr>
          <a:lstStyle>
            <a:lvl1pPr algn="r">
              <a:defRPr sz="4800" baseline="0">
                <a:solidFill>
                  <a:schemeClr val="accent1"/>
                </a:solidFill>
                <a:latin typeface="+mj-lt"/>
              </a:defRPr>
            </a:lvl1pPr>
          </a:lstStyle>
          <a:p>
            <a:r>
              <a:rPr lang="en-US" noProof="0"/>
              <a:t>Click to edit Master title style</a:t>
            </a:r>
            <a:endParaRPr lang="en-GB" noProof="0"/>
          </a:p>
        </p:txBody>
      </p:sp>
      <p:sp>
        <p:nvSpPr>
          <p:cNvPr id="3" name="Subtitle 2"/>
          <p:cNvSpPr>
            <a:spLocks noGrp="1"/>
          </p:cNvSpPr>
          <p:nvPr>
            <p:ph type="subTitle" idx="1"/>
          </p:nvPr>
        </p:nvSpPr>
        <p:spPr>
          <a:xfrm>
            <a:off x="3208347" y="5864036"/>
            <a:ext cx="7484269" cy="714379"/>
          </a:xfrm>
        </p:spPr>
        <p:txBody>
          <a:bodyPr rIns="360000" anchor="ctr">
            <a:noAutofit/>
          </a:bodyPr>
          <a:lstStyle>
            <a:lvl1pPr marL="0" indent="0" algn="r">
              <a:buNone/>
              <a:defRPr>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5819"/>
          <a:stretch/>
        </p:blipFill>
        <p:spPr>
          <a:xfrm>
            <a:off x="6210002" y="323453"/>
            <a:ext cx="4248564" cy="1368152"/>
          </a:xfrm>
          <a:prstGeom prst="rect">
            <a:avLst/>
          </a:prstGeom>
        </p:spPr>
      </p:pic>
    </p:spTree>
    <p:extLst>
      <p:ext uri="{BB962C8B-B14F-4D97-AF65-F5344CB8AC3E}">
        <p14:creationId xmlns:p14="http://schemas.microsoft.com/office/powerpoint/2010/main" val="404422040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CCM - Title - Photo Dark">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Drag picture to placeholder or click icon to add</a:t>
            </a:r>
            <a:endParaRPr lang="en-GB" noProof="0"/>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5819"/>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bg1"/>
          </a:solidFill>
        </p:spPr>
        <p:txBody>
          <a:bodyPr rIns="360000" anchor="ctr"/>
          <a:lstStyle>
            <a:lvl1pPr algn="r">
              <a:defRPr sz="4800" baseline="0">
                <a:solidFill>
                  <a:schemeClr val="accent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b="15819"/>
          <a:stretch/>
        </p:blipFill>
        <p:spPr>
          <a:xfrm>
            <a:off x="6362402" y="475853"/>
            <a:ext cx="4248564" cy="1368152"/>
          </a:xfrm>
          <a:prstGeom prst="rect">
            <a:avLst/>
          </a:prstGeom>
        </p:spPr>
      </p:pic>
    </p:spTree>
    <p:extLst>
      <p:ext uri="{BB962C8B-B14F-4D97-AF65-F5344CB8AC3E}">
        <p14:creationId xmlns:p14="http://schemas.microsoft.com/office/powerpoint/2010/main" val="350999755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CCM - Title - Photo Light">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Drag picture to placeholder or click icon to add</a:t>
            </a:r>
            <a:endParaRPr lang="en-GB" noProof="0"/>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5819"/>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accent1"/>
          </a:solidFill>
        </p:spPr>
        <p:txBody>
          <a:bodyPr rIns="360000" anchor="ctr"/>
          <a:lstStyle>
            <a:lvl1pPr algn="r">
              <a:defRPr sz="4800" baseline="0">
                <a:solidFill>
                  <a:schemeClr val="bg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val="0"/>
              </a:ext>
            </a:extLst>
          </a:blip>
          <a:srcRect b="14978"/>
          <a:stretch/>
        </p:blipFill>
        <p:spPr>
          <a:xfrm>
            <a:off x="6210002" y="323453"/>
            <a:ext cx="4210944" cy="1369576"/>
          </a:xfrm>
          <a:prstGeom prst="rect">
            <a:avLst/>
          </a:prstGeom>
        </p:spPr>
      </p:pic>
    </p:spTree>
    <p:extLst>
      <p:ext uri="{BB962C8B-B14F-4D97-AF65-F5344CB8AC3E}">
        <p14:creationId xmlns:p14="http://schemas.microsoft.com/office/powerpoint/2010/main" val="387505734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CCM - TItle - Report - Blue">
    <p:spTree>
      <p:nvGrpSpPr>
        <p:cNvPr id="1" name=""/>
        <p:cNvGrpSpPr/>
        <p:nvPr/>
      </p:nvGrpSpPr>
      <p:grpSpPr>
        <a:xfrm>
          <a:off x="0" y="0"/>
          <a:ext cx="0" cy="0"/>
          <a:chOff x="0" y="0"/>
          <a:chExt cx="0" cy="0"/>
        </a:xfrm>
      </p:grpSpPr>
      <p:sp>
        <p:nvSpPr>
          <p:cNvPr id="4" name="Rectangle 3"/>
          <p:cNvSpPr/>
          <p:nvPr userDrawn="1"/>
        </p:nvSpPr>
        <p:spPr>
          <a:xfrm>
            <a:off x="1" y="1"/>
            <a:ext cx="8154218"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sp>
        <p:nvSpPr>
          <p:cNvPr id="16" name="TextBox 15"/>
          <p:cNvSpPr txBox="1"/>
          <p:nvPr userDrawn="1"/>
        </p:nvSpPr>
        <p:spPr>
          <a:xfrm>
            <a:off x="8649379" y="4978840"/>
            <a:ext cx="1982073" cy="230832"/>
          </a:xfrm>
          <a:prstGeom prst="rect">
            <a:avLst/>
          </a:prstGeom>
          <a:noFill/>
        </p:spPr>
        <p:txBody>
          <a:bodyPr wrap="square" rtlCol="0" anchor="ctr">
            <a:spAutoFit/>
          </a:bodyPr>
          <a:lstStyle/>
          <a:p>
            <a:r>
              <a:rPr lang="en-GB" sz="900" noProof="0">
                <a:solidFill>
                  <a:schemeClr val="accent1"/>
                </a:solidFill>
                <a:latin typeface="+mn-lt"/>
              </a:rPr>
              <a:t>www.globalcccmcluster.org</a:t>
            </a:r>
          </a:p>
        </p:txBody>
      </p:sp>
      <p:sp>
        <p:nvSpPr>
          <p:cNvPr id="17" name="TextBox 16"/>
          <p:cNvSpPr txBox="1"/>
          <p:nvPr userDrawn="1"/>
        </p:nvSpPr>
        <p:spPr>
          <a:xfrm>
            <a:off x="8649379" y="5308552"/>
            <a:ext cx="1982073" cy="230832"/>
          </a:xfrm>
          <a:prstGeom prst="rect">
            <a:avLst/>
          </a:prstGeom>
          <a:noFill/>
        </p:spPr>
        <p:txBody>
          <a:bodyPr wrap="square" rtlCol="0" anchor="ctr">
            <a:spAutoFit/>
          </a:bodyPr>
          <a:lstStyle/>
          <a:p>
            <a:r>
              <a:rPr lang="en-GB" sz="900" noProof="0">
                <a:solidFill>
                  <a:schemeClr val="accent1"/>
                </a:solidFill>
                <a:latin typeface="+mn-lt"/>
              </a:rPr>
              <a:t>globalsupport@cccmcluster.org</a:t>
            </a:r>
          </a:p>
        </p:txBody>
      </p:sp>
      <p:sp>
        <p:nvSpPr>
          <p:cNvPr id="18" name="TextBox 17"/>
          <p:cNvSpPr txBox="1"/>
          <p:nvPr userDrawn="1"/>
        </p:nvSpPr>
        <p:spPr>
          <a:xfrm>
            <a:off x="8649379" y="5638264"/>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a:solidFill>
                  <a:schemeClr val="accent1"/>
                </a:solidFill>
                <a:latin typeface="+mn-lt"/>
              </a:rPr>
              <a:t>@</a:t>
            </a:r>
            <a:r>
              <a:rPr lang="en-GB" sz="900" noProof="0" err="1">
                <a:solidFill>
                  <a:schemeClr val="accent1"/>
                </a:solidFill>
                <a:latin typeface="+mn-lt"/>
              </a:rPr>
              <a:t>CCCMCluster</a:t>
            </a:r>
            <a:endParaRPr lang="en-GB" sz="900" noProof="0">
              <a:solidFill>
                <a:schemeClr val="accent1"/>
              </a:solidFill>
              <a:latin typeface="+mn-lt"/>
            </a:endParaRPr>
          </a:p>
        </p:txBody>
      </p:sp>
      <p:sp>
        <p:nvSpPr>
          <p:cNvPr id="19" name="TextBox 18"/>
          <p:cNvSpPr txBox="1"/>
          <p:nvPr userDrawn="1"/>
        </p:nvSpPr>
        <p:spPr>
          <a:xfrm>
            <a:off x="8649379" y="5967975"/>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err="1">
                <a:solidFill>
                  <a:schemeClr val="accent1"/>
                </a:solidFill>
                <a:latin typeface="+mn-lt"/>
              </a:rPr>
              <a:t>GlobalCCCMCluster</a:t>
            </a:r>
            <a:endParaRPr lang="en-GB" sz="900" noProof="0">
              <a:solidFill>
                <a:schemeClr val="accent1"/>
              </a:solidFill>
              <a:latin typeface="+mn-lt"/>
            </a:endParaRPr>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a:solidFill>
                  <a:schemeClr val="bg1"/>
                </a:solidFill>
                <a:latin typeface="+mn-lt"/>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pic>
        <p:nvPicPr>
          <p:cNvPr id="1030" name="Picture 6" descr="Image result for unhcr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12368" t="8900" r="10541" b="10504"/>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iom 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userDrawn="1"/>
        </p:nvGrpSpPr>
        <p:grpSpPr>
          <a:xfrm>
            <a:off x="8384341" y="4795519"/>
            <a:ext cx="1958613" cy="1637997"/>
            <a:chOff x="8384341" y="4715941"/>
            <a:chExt cx="1608808" cy="1717576"/>
          </a:xfrm>
        </p:grpSpPr>
        <p:cxnSp>
          <p:nvCxnSpPr>
            <p:cNvPr id="26" name="Straight Connector 25"/>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20" name="Picture 1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554015" y="323453"/>
            <a:ext cx="1788939" cy="1217497"/>
          </a:xfrm>
          <a:prstGeom prst="rect">
            <a:avLst/>
          </a:prstGeom>
        </p:spPr>
      </p:pic>
      <p:pic>
        <p:nvPicPr>
          <p:cNvPr id="2" name="Picture 1"/>
          <p:cNvPicPr>
            <a:picLocks noChangeAspect="1"/>
          </p:cNvPicPr>
          <p:nvPr userDrawn="1"/>
        </p:nvPicPr>
        <p:blipFill>
          <a:blip r:embed="rId5" cstate="print">
            <a:lum bright="1700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461403" y="5360826"/>
            <a:ext cx="150517" cy="150517"/>
          </a:xfrm>
          <a:prstGeom prst="rect">
            <a:avLst/>
          </a:prstGeom>
        </p:spPr>
      </p:pic>
      <p:pic>
        <p:nvPicPr>
          <p:cNvPr id="8" name="Picture 7"/>
          <p:cNvPicPr>
            <a:picLocks noChangeAspect="1"/>
          </p:cNvPicPr>
          <p:nvPr userDrawn="1"/>
        </p:nvPicPr>
        <p:blipFill>
          <a:blip r:embed="rId6" cstate="print">
            <a:duotone>
              <a:schemeClr val="accent1">
                <a:shade val="45000"/>
                <a:satMod val="135000"/>
              </a:schemeClr>
              <a:prstClr val="white"/>
            </a:duotone>
            <a:lum bright="17000"/>
            <a:extLst>
              <a:ext uri="{28A0092B-C50C-407E-A947-70E740481C1C}">
                <a14:useLocalDpi xmlns:a14="http://schemas.microsoft.com/office/drawing/2010/main" val="0"/>
              </a:ext>
            </a:extLst>
          </a:blip>
          <a:stretch>
            <a:fillRect/>
          </a:stretch>
        </p:blipFill>
        <p:spPr>
          <a:xfrm>
            <a:off x="8454984" y="5032197"/>
            <a:ext cx="163355" cy="163355"/>
          </a:xfrm>
          <a:prstGeom prst="rect">
            <a:avLst/>
          </a:prstGeom>
        </p:spPr>
      </p:pic>
      <p:pic>
        <p:nvPicPr>
          <p:cNvPr id="11" name="Picture 10"/>
          <p:cNvPicPr>
            <a:picLocks noChangeAspect="1"/>
          </p:cNvPicPr>
          <p:nvPr userDrawn="1"/>
        </p:nvPicPr>
        <p:blipFill rotWithShape="1">
          <a:blip r:embed="rId7" cstate="print">
            <a:lum bright="17000"/>
            <a:duotone>
              <a:schemeClr val="accent1">
                <a:shade val="45000"/>
                <a:satMod val="135000"/>
              </a:schemeClr>
              <a:prstClr val="white"/>
            </a:duotone>
            <a:extLst>
              <a:ext uri="{28A0092B-C50C-407E-A947-70E740481C1C}">
                <a14:useLocalDpi xmlns:a14="http://schemas.microsoft.com/office/drawing/2010/main" val="0"/>
              </a:ext>
            </a:extLst>
          </a:blip>
          <a:srcRect l="8088" t="6184" r="10946" b="17614"/>
          <a:stretch/>
        </p:blipFill>
        <p:spPr>
          <a:xfrm>
            <a:off x="8464654" y="5675954"/>
            <a:ext cx="144015" cy="135544"/>
          </a:xfrm>
          <a:prstGeom prst="rect">
            <a:avLst/>
          </a:prstGeom>
        </p:spPr>
      </p:pic>
      <p:pic>
        <p:nvPicPr>
          <p:cNvPr id="12" name="Picture 8"/>
          <p:cNvPicPr>
            <a:picLocks noChangeAspect="1" noChangeArrowheads="1"/>
          </p:cNvPicPr>
          <p:nvPr userDrawn="1"/>
        </p:nvPicPr>
        <p:blipFill>
          <a:blip r:embed="rId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8457260" y="6013397"/>
            <a:ext cx="158804" cy="158804"/>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2645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CCM - Title - Report - Photo">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207"/>
                    </a14:imgEffect>
                    <a14:imgEffect>
                      <a14:saturation sat="0"/>
                    </a14:imgEffect>
                    <a14:imgEffect>
                      <a14:brightnessContrast bright="-65000" contrast="-61000"/>
                    </a14:imgEffect>
                  </a14:imgLayer>
                </a14:imgProps>
              </a:ext>
              <a:ext uri="{28A0092B-C50C-407E-A947-70E740481C1C}">
                <a14:useLocalDpi xmlns:a14="http://schemas.microsoft.com/office/drawing/2010/main" val="0"/>
              </a:ext>
            </a:extLst>
          </a:blip>
          <a:srcRect l="15599" r="12971"/>
          <a:stretch/>
        </p:blipFill>
        <p:spPr>
          <a:xfrm>
            <a:off x="-14735" y="-1"/>
            <a:ext cx="8168953" cy="7559675"/>
          </a:xfrm>
          <a:prstGeom prst="rect">
            <a:avLst/>
          </a:prstGeom>
        </p:spPr>
      </p:pic>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a:solidFill>
                  <a:schemeClr val="bg1"/>
                </a:solidFill>
                <a:latin typeface="+mn-lt"/>
              </a:rPr>
              <a:t>WWW.GLOBALCCCMCLUSTER.ORG</a:t>
            </a:r>
          </a:p>
        </p:txBody>
      </p:sp>
      <p:sp>
        <p:nvSpPr>
          <p:cNvPr id="15"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sp>
        <p:nvSpPr>
          <p:cNvPr id="22" name="TextBox 21"/>
          <p:cNvSpPr txBox="1"/>
          <p:nvPr userDrawn="1"/>
        </p:nvSpPr>
        <p:spPr>
          <a:xfrm>
            <a:off x="8649379" y="4978840"/>
            <a:ext cx="1982073" cy="230832"/>
          </a:xfrm>
          <a:prstGeom prst="rect">
            <a:avLst/>
          </a:prstGeom>
          <a:noFill/>
        </p:spPr>
        <p:txBody>
          <a:bodyPr wrap="square" rtlCol="0" anchor="ctr">
            <a:spAutoFit/>
          </a:bodyPr>
          <a:lstStyle/>
          <a:p>
            <a:r>
              <a:rPr lang="en-GB" sz="900" noProof="0">
                <a:solidFill>
                  <a:schemeClr val="accent1"/>
                </a:solidFill>
                <a:latin typeface="+mn-lt"/>
              </a:rPr>
              <a:t>www.globalcccmcluster.org</a:t>
            </a:r>
          </a:p>
        </p:txBody>
      </p:sp>
      <p:sp>
        <p:nvSpPr>
          <p:cNvPr id="23" name="TextBox 22"/>
          <p:cNvSpPr txBox="1"/>
          <p:nvPr userDrawn="1"/>
        </p:nvSpPr>
        <p:spPr>
          <a:xfrm>
            <a:off x="8649379" y="5308552"/>
            <a:ext cx="1982073" cy="230832"/>
          </a:xfrm>
          <a:prstGeom prst="rect">
            <a:avLst/>
          </a:prstGeom>
          <a:noFill/>
        </p:spPr>
        <p:txBody>
          <a:bodyPr wrap="square" rtlCol="0" anchor="ctr">
            <a:spAutoFit/>
          </a:bodyPr>
          <a:lstStyle/>
          <a:p>
            <a:r>
              <a:rPr lang="en-GB" sz="900" noProof="0">
                <a:solidFill>
                  <a:schemeClr val="accent1"/>
                </a:solidFill>
                <a:latin typeface="+mn-lt"/>
              </a:rPr>
              <a:t>gobalsupport@cccmcluster.org</a:t>
            </a:r>
          </a:p>
        </p:txBody>
      </p:sp>
      <p:sp>
        <p:nvSpPr>
          <p:cNvPr id="25" name="TextBox 24"/>
          <p:cNvSpPr txBox="1"/>
          <p:nvPr userDrawn="1"/>
        </p:nvSpPr>
        <p:spPr>
          <a:xfrm>
            <a:off x="8649379" y="5638264"/>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a:solidFill>
                  <a:schemeClr val="accent1"/>
                </a:solidFill>
                <a:latin typeface="+mn-lt"/>
              </a:rPr>
              <a:t>@</a:t>
            </a:r>
            <a:r>
              <a:rPr lang="en-GB" sz="900" noProof="0" err="1">
                <a:solidFill>
                  <a:schemeClr val="accent1"/>
                </a:solidFill>
                <a:latin typeface="+mn-lt"/>
              </a:rPr>
              <a:t>CCCMCluster</a:t>
            </a:r>
            <a:endParaRPr lang="en-GB" sz="900" noProof="0">
              <a:solidFill>
                <a:schemeClr val="accent1"/>
              </a:solidFill>
              <a:latin typeface="+mn-lt"/>
            </a:endParaRPr>
          </a:p>
        </p:txBody>
      </p:sp>
      <p:sp>
        <p:nvSpPr>
          <p:cNvPr id="29" name="TextBox 28"/>
          <p:cNvSpPr txBox="1"/>
          <p:nvPr userDrawn="1"/>
        </p:nvSpPr>
        <p:spPr>
          <a:xfrm>
            <a:off x="8649379" y="5967975"/>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err="1">
                <a:solidFill>
                  <a:schemeClr val="accent1"/>
                </a:solidFill>
                <a:latin typeface="+mn-lt"/>
              </a:rPr>
              <a:t>GlobalCCCM</a:t>
            </a:r>
            <a:endParaRPr lang="en-GB" sz="900" noProof="0">
              <a:solidFill>
                <a:schemeClr val="accent1"/>
              </a:solidFill>
              <a:latin typeface="+mn-lt"/>
            </a:endParaRPr>
          </a:p>
        </p:txBody>
      </p:sp>
      <p:pic>
        <p:nvPicPr>
          <p:cNvPr id="30" name="Picture 6" descr="Image result for unhcr logo"/>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l="12368" t="8900" r="10541" b="10504"/>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mage result for iom 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p:cNvGrpSpPr/>
          <p:nvPr userDrawn="1"/>
        </p:nvGrpSpPr>
        <p:grpSpPr>
          <a:xfrm>
            <a:off x="8384341" y="4715941"/>
            <a:ext cx="1958613" cy="1717576"/>
            <a:chOff x="8384341" y="4715941"/>
            <a:chExt cx="1608808" cy="1717576"/>
          </a:xfrm>
        </p:grpSpPr>
        <p:cxnSp>
          <p:nvCxnSpPr>
            <p:cNvPr id="33" name="Straight Connector 32"/>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35" name="Picture 34"/>
          <p:cNvPicPr>
            <a:picLocks noChangeAspect="1"/>
          </p:cNvPicPr>
          <p:nvPr userDrawn="1"/>
        </p:nvPicPr>
        <p:blipFill>
          <a:blip r:embed="rId6" cstate="print">
            <a:lum bright="1700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461403" y="5360826"/>
            <a:ext cx="150517" cy="150517"/>
          </a:xfrm>
          <a:prstGeom prst="rect">
            <a:avLst/>
          </a:prstGeom>
        </p:spPr>
      </p:pic>
      <p:pic>
        <p:nvPicPr>
          <p:cNvPr id="36" name="Picture 35"/>
          <p:cNvPicPr>
            <a:picLocks noChangeAspect="1"/>
          </p:cNvPicPr>
          <p:nvPr userDrawn="1"/>
        </p:nvPicPr>
        <p:blipFill>
          <a:blip r:embed="rId7" cstate="print">
            <a:duotone>
              <a:schemeClr val="accent1">
                <a:shade val="45000"/>
                <a:satMod val="135000"/>
              </a:schemeClr>
              <a:prstClr val="white"/>
            </a:duotone>
            <a:lum bright="17000"/>
            <a:extLst>
              <a:ext uri="{28A0092B-C50C-407E-A947-70E740481C1C}">
                <a14:useLocalDpi xmlns:a14="http://schemas.microsoft.com/office/drawing/2010/main" val="0"/>
              </a:ext>
            </a:extLst>
          </a:blip>
          <a:stretch>
            <a:fillRect/>
          </a:stretch>
        </p:blipFill>
        <p:spPr>
          <a:xfrm>
            <a:off x="8454984" y="5032197"/>
            <a:ext cx="163355" cy="163355"/>
          </a:xfrm>
          <a:prstGeom prst="rect">
            <a:avLst/>
          </a:prstGeom>
        </p:spPr>
      </p:pic>
      <p:pic>
        <p:nvPicPr>
          <p:cNvPr id="37" name="Picture 36"/>
          <p:cNvPicPr>
            <a:picLocks noChangeAspect="1"/>
          </p:cNvPicPr>
          <p:nvPr userDrawn="1"/>
        </p:nvPicPr>
        <p:blipFill rotWithShape="1">
          <a:blip r:embed="rId8" cstate="print">
            <a:lum bright="17000"/>
            <a:duotone>
              <a:schemeClr val="accent1">
                <a:shade val="45000"/>
                <a:satMod val="135000"/>
              </a:schemeClr>
              <a:prstClr val="white"/>
            </a:duotone>
            <a:extLst>
              <a:ext uri="{28A0092B-C50C-407E-A947-70E740481C1C}">
                <a14:useLocalDpi xmlns:a14="http://schemas.microsoft.com/office/drawing/2010/main" val="0"/>
              </a:ext>
            </a:extLst>
          </a:blip>
          <a:srcRect l="8088" t="6184" r="10946" b="17614"/>
          <a:stretch/>
        </p:blipFill>
        <p:spPr>
          <a:xfrm>
            <a:off x="8464654" y="5675954"/>
            <a:ext cx="144015" cy="135544"/>
          </a:xfrm>
          <a:prstGeom prst="rect">
            <a:avLst/>
          </a:prstGeom>
        </p:spPr>
      </p:pic>
      <p:pic>
        <p:nvPicPr>
          <p:cNvPr id="38" name="Picture 8" descr="https://cdn3.iconfinder.com/data/icons/picons-social/57/40-google-plus-128.png"/>
          <p:cNvPicPr>
            <a:picLocks noChangeAspect="1" noChangeArrowheads="1"/>
          </p:cNvPicPr>
          <p:nvPr userDrawn="1"/>
        </p:nvPicPr>
        <p:blipFill>
          <a:blip r:embed="rId9" cstate="print">
            <a:lum bright="17000"/>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434816" y="5990953"/>
            <a:ext cx="203691" cy="203691"/>
          </a:xfrm>
          <a:prstGeom prst="rect">
            <a:avLst/>
          </a:prstGeom>
          <a:extLst>
            <a:ext uri="{909E8E84-426E-40DD-AFC4-6F175D3DCCD1}">
              <a14:hiddenFill xmlns:a14="http://schemas.microsoft.com/office/drawing/2010/main">
                <a:solidFill>
                  <a:srgbClr val="FFFFFF"/>
                </a:solidFill>
              </a14:hiddenFill>
            </a:ext>
          </a:extLst>
        </p:spPr>
      </p:pic>
      <p:pic>
        <p:nvPicPr>
          <p:cNvPr id="39" name="Picture 38"/>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554015" y="427557"/>
            <a:ext cx="1788939" cy="1608966"/>
          </a:xfrm>
          <a:prstGeom prst="rect">
            <a:avLst/>
          </a:prstGeom>
        </p:spPr>
      </p:pic>
    </p:spTree>
    <p:extLst>
      <p:ext uri="{BB962C8B-B14F-4D97-AF65-F5344CB8AC3E}">
        <p14:creationId xmlns:p14="http://schemas.microsoft.com/office/powerpoint/2010/main" val="483552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CCM - SubTitle - Report">
    <p:spTree>
      <p:nvGrpSpPr>
        <p:cNvPr id="1" name=""/>
        <p:cNvGrpSpPr/>
        <p:nvPr/>
      </p:nvGrpSpPr>
      <p:grpSpPr>
        <a:xfrm>
          <a:off x="0" y="0"/>
          <a:ext cx="0" cy="0"/>
          <a:chOff x="0" y="0"/>
          <a:chExt cx="0" cy="0"/>
        </a:xfrm>
      </p:grpSpPr>
      <p:sp>
        <p:nvSpPr>
          <p:cNvPr id="4" name="Rectangle 3"/>
          <p:cNvSpPr/>
          <p:nvPr userDrawn="1"/>
        </p:nvSpPr>
        <p:spPr>
          <a:xfrm>
            <a:off x="1" y="1"/>
            <a:ext cx="6498033"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5" name="Title 1"/>
          <p:cNvSpPr>
            <a:spLocks noGrp="1"/>
          </p:cNvSpPr>
          <p:nvPr>
            <p:ph type="ctrTitle"/>
          </p:nvPr>
        </p:nvSpPr>
        <p:spPr>
          <a:xfrm>
            <a:off x="496738" y="2891937"/>
            <a:ext cx="5785272" cy="650312"/>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3707829"/>
            <a:ext cx="578527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2843733"/>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a:solidFill>
                  <a:schemeClr val="bg1"/>
                </a:solidFill>
                <a:latin typeface="+mn-lt"/>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Page // </a:t>
            </a:r>
            <a:fld id="{5368136F-2B1C-48BC-9B1A-E9811B079E08}" type="slidenum">
              <a:rPr lang="en-GB" noProof="0" smtClean="0"/>
              <a:pPr lvl="0"/>
              <a:t>‹#›</a:t>
            </a:fld>
            <a:endParaRPr lang="en-GB" noProof="0"/>
          </a:p>
        </p:txBody>
      </p:sp>
      <p:sp>
        <p:nvSpPr>
          <p:cNvPr id="8" name="Text Placeholder 7"/>
          <p:cNvSpPr>
            <a:spLocks noGrp="1"/>
          </p:cNvSpPr>
          <p:nvPr>
            <p:ph type="body" sz="quarter" idx="11" hasCustomPrompt="1"/>
          </p:nvPr>
        </p:nvSpPr>
        <p:spPr>
          <a:xfrm>
            <a:off x="6778899" y="6219489"/>
            <a:ext cx="3480866" cy="1080741"/>
          </a:xfrm>
        </p:spPr>
        <p:txBody>
          <a:bodyPr anchor="b">
            <a:noAutofit/>
          </a:bodyPr>
          <a:lstStyle>
            <a:lvl1pPr marL="0" indent="0" algn="r">
              <a:buNone/>
              <a:defRPr sz="9600" b="0">
                <a:solidFill>
                  <a:schemeClr val="accent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GB" noProof="0"/>
              <a:t>01</a:t>
            </a:r>
          </a:p>
        </p:txBody>
      </p:sp>
      <p:pic>
        <p:nvPicPr>
          <p:cNvPr id="23" name="Picture 2" descr="Displaying CCCM letterhead A4.png"/>
          <p:cNvPicPr>
            <a:picLocks noChangeArrowheads="1"/>
          </p:cNvPicPr>
          <p:nvPr userDrawn="1"/>
        </p:nvPicPr>
        <p:blipFill rotWithShape="1">
          <a:blip r:embed="rId2" cstate="print">
            <a:extLst>
              <a:ext uri="{28A0092B-C50C-407E-A947-70E740481C1C}">
                <a14:useLocalDpi xmlns:a14="http://schemas.microsoft.com/office/drawing/2010/main" val="0"/>
              </a:ext>
            </a:extLst>
          </a:blip>
          <a:srcRect l="42842"/>
          <a:stretch/>
        </p:blipFill>
        <p:spPr bwMode="auto">
          <a:xfrm>
            <a:off x="6714058" y="2411685"/>
            <a:ext cx="3545707" cy="66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3682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CCCM- Subtitle - Presentation - L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4580" y="4006562"/>
            <a:ext cx="9847233" cy="1213436"/>
          </a:xfrm>
          <a:prstGeom prst="rect">
            <a:avLst/>
          </a:prstGeom>
          <a:solidFill>
            <a:schemeClr val="accent1"/>
          </a:solidFill>
        </p:spPr>
        <p:txBody>
          <a:bodyPr rIns="360000" anchor="ctr"/>
          <a:lstStyle>
            <a:lvl1pPr algn="r">
              <a:defRPr sz="4000" b="1" cap="none">
                <a:solidFill>
                  <a:schemeClr val="bg1"/>
                </a:solidFill>
                <a:latin typeface="+mj-lt"/>
              </a:defRPr>
            </a:lvl1pPr>
          </a:lstStyle>
          <a:p>
            <a:r>
              <a:rPr lang="en-GB" noProof="0"/>
              <a:t>Click To Edit Master Title Style</a:t>
            </a:r>
          </a:p>
        </p:txBody>
      </p:sp>
      <p:sp>
        <p:nvSpPr>
          <p:cNvPr id="3" name="Text Placeholder 2"/>
          <p:cNvSpPr>
            <a:spLocks noGrp="1"/>
          </p:cNvSpPr>
          <p:nvPr>
            <p:ph type="body" idx="1"/>
          </p:nvPr>
        </p:nvSpPr>
        <p:spPr>
          <a:xfrm>
            <a:off x="844580" y="2339677"/>
            <a:ext cx="9847233" cy="1653678"/>
          </a:xfrm>
        </p:spPr>
        <p:txBody>
          <a:bodyPr rIns="360000" anchor="b">
            <a:normAutofit/>
          </a:bodyPr>
          <a:lstStyle>
            <a:lvl1pPr marL="0" indent="0" algn="r">
              <a:buNone/>
              <a:defRPr sz="2400">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0"/>
              <a:t>Click to edit Master text styles</a:t>
            </a:r>
          </a:p>
        </p:txBody>
      </p:sp>
      <p:sp>
        <p:nvSpPr>
          <p:cNvPr id="9" name="Rectangle 8"/>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sp>
        <p:nvSpPr>
          <p:cNvPr id="10" name="Rectangle 9"/>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pic>
        <p:nvPicPr>
          <p:cNvPr id="11" name="Picture 2" descr="Displaying CCCM letterhead A4.png"/>
          <p:cNvPicPr>
            <a:picLocks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Displaying CCCM letterhead A4.png"/>
          <p:cNvPicPr>
            <a:picLocks noChangeArrowheads="1"/>
          </p:cNvPicPr>
          <p:nvPr userDrawn="1"/>
        </p:nvPicPr>
        <p:blipFill rotWithShape="1">
          <a:blip r:embed="rId3">
            <a:extLst>
              <a:ext uri="{28A0092B-C50C-407E-A947-70E740481C1C}">
                <a14:useLocalDpi xmlns:a14="http://schemas.microsoft.com/office/drawing/2010/main" val="0"/>
              </a:ext>
            </a:extLst>
          </a:blip>
          <a:srcRect l="94569"/>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isplaying CCCM letterhead A4.png"/>
          <p:cNvPicPr>
            <a:picLocks noChangeArrowheads="1"/>
          </p:cNvPicPr>
          <p:nvPr userDrawn="1"/>
        </p:nvPicPr>
        <p:blipFill rotWithShape="1">
          <a:blip r:embed="rId3">
            <a:extLst>
              <a:ext uri="{28A0092B-C50C-407E-A947-70E740481C1C}">
                <a14:useLocalDpi xmlns:a14="http://schemas.microsoft.com/office/drawing/2010/main" val="0"/>
              </a:ext>
            </a:extLst>
          </a:blip>
          <a:srcRect r="25374"/>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US" sz="1000" smtClean="0">
                <a:solidFill>
                  <a:schemeClr val="accent1"/>
                </a:solidFill>
              </a:rPr>
              <a:pPr algn="ctr"/>
              <a:t>‹#›</a:t>
            </a:fld>
            <a:endParaRPr lang="en-US" sz="1000">
              <a:solidFill>
                <a:schemeClr val="accent1"/>
              </a:solidFill>
            </a:endParaRPr>
          </a:p>
        </p:txBody>
      </p:sp>
    </p:spTree>
    <p:extLst>
      <p:ext uri="{BB962C8B-B14F-4D97-AF65-F5344CB8AC3E}">
        <p14:creationId xmlns:p14="http://schemas.microsoft.com/office/powerpoint/2010/main" val="3158965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CCCM - Slide - Text">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9876347" cy="793755"/>
          </a:xfrm>
          <a:prstGeom prst="rect">
            <a:avLst/>
          </a:prstGeom>
          <a:noFill/>
          <a:ln>
            <a:noFill/>
          </a:ln>
        </p:spPr>
        <p:txBody>
          <a:bodyPr/>
          <a:lstStyle>
            <a:lvl1pPr algn="just">
              <a:defRPr sz="4000">
                <a:solidFill>
                  <a:schemeClr val="accent1"/>
                </a:solidFill>
                <a:latin typeface="+mj-lt"/>
              </a:defRPr>
            </a:lvl1pPr>
          </a:lstStyle>
          <a:p>
            <a:r>
              <a:rPr lang="en-US" noProof="0"/>
              <a:t>Click to edit Master title style</a:t>
            </a:r>
            <a:endParaRPr lang="en-GB" noProof="0"/>
          </a:p>
        </p:txBody>
      </p:sp>
      <p:sp>
        <p:nvSpPr>
          <p:cNvPr id="3" name="Content Placeholder 2"/>
          <p:cNvSpPr>
            <a:spLocks noGrp="1"/>
          </p:cNvSpPr>
          <p:nvPr>
            <p:ph idx="1"/>
          </p:nvPr>
        </p:nvSpPr>
        <p:spPr>
          <a:xfrm>
            <a:off x="438111" y="1319198"/>
            <a:ext cx="9876347" cy="5476908"/>
          </a:xfrm>
        </p:spPr>
        <p:txBody>
          <a:bodyPr>
            <a:noAutofit/>
          </a:bodyPr>
          <a:lstStyle>
            <a:lvl1pPr algn="just">
              <a:defRPr/>
            </a:lvl1pPr>
            <a:lvl2pPr algn="just">
              <a:defRPr/>
            </a:lvl2pPr>
            <a:lvl3pPr algn="just">
              <a:defRPr/>
            </a:lvl3pPr>
            <a:lvl4pPr algn="just">
              <a:defRPr/>
            </a:lvl4pPr>
            <a:lvl5pPr algn="jus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Rectangle 3"/>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sp>
        <p:nvSpPr>
          <p:cNvPr id="5" name="Rectangle 4"/>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pic>
        <p:nvPicPr>
          <p:cNvPr id="6" name="Picture 2" descr="Displaying CCCM letterhead A4.png"/>
          <p:cNvPicPr>
            <a:picLocks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isplaying CCCM letterhead A4.png"/>
          <p:cNvPicPr>
            <a:picLocks noChangeArrowheads="1"/>
          </p:cNvPicPr>
          <p:nvPr userDrawn="1"/>
        </p:nvPicPr>
        <p:blipFill rotWithShape="1">
          <a:blip r:embed="rId3">
            <a:extLst>
              <a:ext uri="{28A0092B-C50C-407E-A947-70E740481C1C}">
                <a14:useLocalDpi xmlns:a14="http://schemas.microsoft.com/office/drawing/2010/main" val="0"/>
              </a:ext>
            </a:extLst>
          </a:blip>
          <a:srcRect l="94569"/>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isplaying CCCM letterhead A4.png"/>
          <p:cNvPicPr>
            <a:picLocks noChangeArrowheads="1"/>
          </p:cNvPicPr>
          <p:nvPr userDrawn="1"/>
        </p:nvPicPr>
        <p:blipFill rotWithShape="1">
          <a:blip r:embed="rId3">
            <a:extLst>
              <a:ext uri="{28A0092B-C50C-407E-A947-70E740481C1C}">
                <a14:useLocalDpi xmlns:a14="http://schemas.microsoft.com/office/drawing/2010/main" val="0"/>
              </a:ext>
            </a:extLst>
          </a:blip>
          <a:srcRect r="25374"/>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GB" sz="1000" noProof="0" smtClean="0">
                <a:solidFill>
                  <a:schemeClr val="accent1"/>
                </a:solidFill>
              </a:rPr>
              <a:pPr algn="ctr"/>
              <a:t>‹#›</a:t>
            </a:fld>
            <a:endParaRPr lang="en-GB" sz="1000" noProof="0">
              <a:solidFill>
                <a:schemeClr val="accent1"/>
              </a:solidFill>
            </a:endParaRPr>
          </a:p>
        </p:txBody>
      </p:sp>
    </p:spTree>
    <p:extLst>
      <p:ext uri="{BB962C8B-B14F-4D97-AF65-F5344CB8AC3E}">
        <p14:creationId xmlns:p14="http://schemas.microsoft.com/office/powerpoint/2010/main" val="2034654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03475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Tree>
    <p:extLst>
      <p:ext uri="{BB962C8B-B14F-4D97-AF65-F5344CB8AC3E}">
        <p14:creationId xmlns:p14="http://schemas.microsoft.com/office/powerpoint/2010/main" val="1221600546"/>
      </p:ext>
    </p:extLst>
  </p:cSld>
  <p:clrMap bg1="lt1" tx1="dk1" bg2="lt2" tx2="dk2" accent1="accent1" accent2="accent2" accent3="accent3" accent4="accent4" accent5="accent5" accent6="accent6" hlink="hlink" folHlink="folHlink"/>
  <p:sldLayoutIdLst>
    <p:sldLayoutId id="2147483662" r:id="rId1"/>
    <p:sldLayoutId id="2147483666" r:id="rId2"/>
    <p:sldLayoutId id="2147483667" r:id="rId3"/>
    <p:sldLayoutId id="2147483669" r:id="rId4"/>
    <p:sldLayoutId id="2147483670" r:id="rId5"/>
    <p:sldLayoutId id="2147483675" r:id="rId6"/>
    <p:sldLayoutId id="2147483664" r:id="rId7"/>
    <p:sldLayoutId id="2147483673" r:id="rId8"/>
    <p:sldLayoutId id="2147483676" r:id="rId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microsoft.com/office/2007/relationships/hdphoto" Target="../media/hdphoto4.wdp"/></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microsoft.com/office/2007/relationships/hdphoto" Target="../media/hdphoto5.wdp"/></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microsoft.com/office/2007/relationships/hdphoto" Target="../media/hdphoto6.wdp"/></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8.xml"/><Relationship Id="rId4" Type="http://schemas.microsoft.com/office/2007/relationships/hdphoto" Target="../media/hdphoto7.wdp"/></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6738" y="3428812"/>
            <a:ext cx="7297440" cy="2008855"/>
          </a:xfrm>
        </p:spPr>
        <p:txBody>
          <a:bodyPr/>
          <a:lstStyle/>
          <a:p>
            <a:r>
              <a:rPr lang="pt-BR">
                <a:latin typeface="Calibri" panose="020F0502020204030204" pitchFamily="34" charset="0"/>
                <a:cs typeface="Calibri" panose="020F0502020204030204" pitchFamily="34" charset="0"/>
              </a:rPr>
              <a:t>Fornecer informações e ouvir</a:t>
            </a:r>
          </a:p>
        </p:txBody>
      </p:sp>
      <p:sp>
        <p:nvSpPr>
          <p:cNvPr id="3" name="Subtitle 2"/>
          <p:cNvSpPr>
            <a:spLocks noGrp="1"/>
          </p:cNvSpPr>
          <p:nvPr>
            <p:ph type="subTitle" idx="1"/>
          </p:nvPr>
        </p:nvSpPr>
        <p:spPr>
          <a:xfrm>
            <a:off x="496738" y="5511343"/>
            <a:ext cx="6217320" cy="714379"/>
          </a:xfrm>
        </p:spPr>
        <p:txBody>
          <a:bodyPr>
            <a:normAutofit/>
          </a:bodyPr>
          <a:lstStyle/>
          <a:p>
            <a:endParaRPr lang="en-GB"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866147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905A7AD-2ECA-4405-B1E1-75CFA9766C0A}"/>
              </a:ext>
            </a:extLst>
          </p:cNvPr>
          <p:cNvPicPr>
            <a:picLocks noChangeAspect="1"/>
          </p:cNvPicPr>
          <p:nvPr/>
        </p:nvPicPr>
        <p:blipFill rotWithShape="1">
          <a:blip r:embed="rId3">
            <a:lum bright="70000" contrast="-70000"/>
          </a:blip>
          <a:srcRect l="-563" t="19230" r="563" b="6975"/>
          <a:stretch/>
        </p:blipFill>
        <p:spPr>
          <a:xfrm>
            <a:off x="-56551" y="-4176185"/>
            <a:ext cx="10748363" cy="11900459"/>
          </a:xfrm>
          <a:prstGeom prst="rect">
            <a:avLst/>
          </a:prstGeom>
        </p:spPr>
      </p:pic>
      <p:sp>
        <p:nvSpPr>
          <p:cNvPr id="3" name="Content Placeholder 2"/>
          <p:cNvSpPr>
            <a:spLocks noGrp="1"/>
          </p:cNvSpPr>
          <p:nvPr>
            <p:ph idx="1"/>
          </p:nvPr>
        </p:nvSpPr>
        <p:spPr>
          <a:xfrm>
            <a:off x="437572" y="1498163"/>
            <a:ext cx="9597382" cy="5122953"/>
          </a:xfrm>
        </p:spPr>
        <p:txBody>
          <a:bodyPr/>
          <a:lstStyle/>
          <a:p>
            <a:pPr marL="0" indent="0" algn="l">
              <a:buNone/>
            </a:pPr>
            <a:endParaRPr lang="en-US" sz="2800" dirty="0">
              <a:latin typeface="Calibri" panose="020F0502020204030204" pitchFamily="34" charset="0"/>
            </a:endParaRPr>
          </a:p>
          <a:p>
            <a:pPr marL="457200" indent="-457200" algn="l"/>
            <a:endParaRPr lang="en-GB" sz="2800" dirty="0">
              <a:latin typeface="Calibri" panose="020F0502020204030204" pitchFamily="34" charset="0"/>
            </a:endParaRPr>
          </a:p>
        </p:txBody>
      </p:sp>
      <p:sp>
        <p:nvSpPr>
          <p:cNvPr id="4" name="Title 3"/>
          <p:cNvSpPr>
            <a:spLocks noGrp="1"/>
          </p:cNvSpPr>
          <p:nvPr>
            <p:ph type="title"/>
          </p:nvPr>
        </p:nvSpPr>
        <p:spPr>
          <a:xfrm>
            <a:off x="438111" y="392279"/>
            <a:ext cx="5215149" cy="1350460"/>
          </a:xfrm>
        </p:spPr>
        <p:txBody>
          <a:bodyPr/>
          <a:lstStyle/>
          <a:p>
            <a:pPr algn="l"/>
            <a:r>
              <a:rPr lang="pt-BR" b="1">
                <a:solidFill>
                  <a:srgbClr val="2A87C8"/>
                </a:solidFill>
                <a:latin typeface="Calibri" panose="020F0502020204030204" pitchFamily="34" charset="0"/>
              </a:rPr>
              <a:t>Comunicação com as comunidades (CcaC)</a:t>
            </a:r>
          </a:p>
        </p:txBody>
      </p:sp>
      <p:sp>
        <p:nvSpPr>
          <p:cNvPr id="6" name="Content Placeholder 2">
            <a:extLst>
              <a:ext uri="{FF2B5EF4-FFF2-40B4-BE49-F238E27FC236}">
                <a16:creationId xmlns:a16="http://schemas.microsoft.com/office/drawing/2014/main" id="{26D88536-639D-4666-B1AD-CB2D3E734DAF}"/>
              </a:ext>
            </a:extLst>
          </p:cNvPr>
          <p:cNvSpPr txBox="1">
            <a:spLocks/>
          </p:cNvSpPr>
          <p:nvPr/>
        </p:nvSpPr>
        <p:spPr>
          <a:xfrm>
            <a:off x="437572" y="1875295"/>
            <a:ext cx="4243251" cy="498248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pt-BR" sz="2800">
                <a:latin typeface="Calibri" panose="020F0502020204030204" pitchFamily="34" charset="0"/>
              </a:rPr>
              <a:t>Como você define a Comunicação com as comunidades?</a:t>
            </a:r>
          </a:p>
          <a:p>
            <a:pPr marL="0" indent="0" algn="l">
              <a:buNone/>
            </a:pPr>
            <a:endParaRPr lang="en-GB" sz="2800" b="1" dirty="0">
              <a:latin typeface="Calibri" panose="020F0502020204030204" pitchFamily="34" charset="0"/>
            </a:endParaRPr>
          </a:p>
          <a:p>
            <a:pPr marL="0" indent="0" algn="l">
              <a:buNone/>
            </a:pPr>
            <a:r>
              <a:rPr lang="pt-BR" sz="2800">
                <a:latin typeface="Calibri" panose="020F0502020204030204" pitchFamily="34" charset="0"/>
              </a:rPr>
              <a:t>Quais ferramentas de comunicação você conhece? </a:t>
            </a:r>
          </a:p>
          <a:p>
            <a:pPr marL="0" indent="0" algn="l">
              <a:buNone/>
            </a:pPr>
            <a:endParaRPr lang="en-GB" sz="2800" dirty="0">
              <a:latin typeface="Calibri" panose="020F0502020204030204" pitchFamily="34" charset="0"/>
            </a:endParaRPr>
          </a:p>
          <a:p>
            <a:pPr marL="0" indent="0" algn="l">
              <a:buNone/>
            </a:pPr>
            <a:r>
              <a:rPr lang="pt-BR" sz="2800">
                <a:latin typeface="Calibri" panose="020F0502020204030204" pitchFamily="34" charset="0"/>
              </a:rPr>
              <a:t>Por que a AGA precisa se comunicar com a comunidade?</a:t>
            </a:r>
          </a:p>
          <a:p>
            <a:pPr marL="0" lvl="1" indent="0" algn="l">
              <a:buNone/>
            </a:pPr>
            <a:endParaRPr lang="en-GB" b="1" dirty="0">
              <a:latin typeface="Calibri" panose="020F0502020204030204" pitchFamily="34" charset="0"/>
            </a:endParaRPr>
          </a:p>
        </p:txBody>
      </p:sp>
    </p:spTree>
    <p:extLst>
      <p:ext uri="{BB962C8B-B14F-4D97-AF65-F5344CB8AC3E}">
        <p14:creationId xmlns:p14="http://schemas.microsoft.com/office/powerpoint/2010/main" val="3720991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7572" y="1498163"/>
            <a:ext cx="9597382" cy="5122953"/>
          </a:xfrm>
        </p:spPr>
        <p:txBody>
          <a:bodyPr/>
          <a:lstStyle/>
          <a:p>
            <a:pPr marL="457200" indent="-457200" algn="l"/>
            <a:r>
              <a:rPr lang="pt-BR" sz="2800">
                <a:solidFill>
                  <a:srgbClr val="555556"/>
                </a:solidFill>
                <a:latin typeface="Calibri" panose="020F0502020204030204" pitchFamily="34" charset="0"/>
              </a:rPr>
              <a:t>Qual é a finalidade de um mecanismo de retorno? Forneça exemplos sobre seu acampamento.</a:t>
            </a:r>
          </a:p>
          <a:p>
            <a:pPr marL="457200" indent="-457200" algn="l"/>
            <a:r>
              <a:rPr lang="pt-BR" sz="2800">
                <a:solidFill>
                  <a:srgbClr val="555556"/>
                </a:solidFill>
                <a:latin typeface="Calibri" panose="020F0502020204030204" pitchFamily="34" charset="0"/>
              </a:rPr>
              <a:t>Qual é a diferença entre os mecanismos de retorno formais e informais?</a:t>
            </a:r>
          </a:p>
          <a:p>
            <a:pPr marL="457200" indent="-457200" algn="l"/>
            <a:r>
              <a:rPr lang="pt-BR" sz="2800">
                <a:solidFill>
                  <a:srgbClr val="555556"/>
                </a:solidFill>
                <a:latin typeface="Calibri" panose="020F0502020204030204" pitchFamily="34" charset="0"/>
              </a:rPr>
              <a:t>Sobre que tipo de informação as pessoas devem fornecer retorno?</a:t>
            </a:r>
          </a:p>
          <a:p>
            <a:pPr marL="457200" indent="-457200" algn="l"/>
            <a:r>
              <a:rPr lang="pt-BR" sz="2800">
                <a:solidFill>
                  <a:srgbClr val="555556"/>
                </a:solidFill>
                <a:latin typeface="Calibri" panose="020F0502020204030204" pitchFamily="34" charset="0"/>
              </a:rPr>
              <a:t>Os mecanismos de retorno devem coletar casos de violência baseada no gênero?</a:t>
            </a:r>
          </a:p>
          <a:p>
            <a:pPr marL="457200" indent="-457200" algn="l"/>
            <a:r>
              <a:rPr lang="pt-BR" sz="2800">
                <a:solidFill>
                  <a:srgbClr val="555556"/>
                </a:solidFill>
                <a:latin typeface="Calibri" panose="020F0502020204030204" pitchFamily="34" charset="0"/>
              </a:rPr>
              <a:t>Quem deve usar essas informações? Para que?</a:t>
            </a:r>
          </a:p>
          <a:p>
            <a:pPr marL="457200" indent="-457200" algn="l"/>
            <a:r>
              <a:rPr lang="pt-BR" sz="2800">
                <a:solidFill>
                  <a:srgbClr val="555556"/>
                </a:solidFill>
                <a:latin typeface="Calibri" panose="020F0502020204030204" pitchFamily="34" charset="0"/>
              </a:rPr>
              <a:t>O que deve ser considerado ao definir um mecanismo de retorno?</a:t>
            </a:r>
          </a:p>
          <a:p>
            <a:pPr marL="457200" indent="-457200" algn="l"/>
            <a:endParaRPr lang="en-US" sz="2800" dirty="0">
              <a:latin typeface="Calibri" panose="020F0502020204030204" pitchFamily="34" charset="0"/>
            </a:endParaRPr>
          </a:p>
          <a:p>
            <a:pPr marL="457200" indent="-457200" algn="l"/>
            <a:endParaRPr lang="en-GB" sz="2800" dirty="0">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pt-BR" b="1">
                <a:solidFill>
                  <a:srgbClr val="2A87C8"/>
                </a:solidFill>
                <a:latin typeface="Calibri" panose="020F0502020204030204" pitchFamily="34" charset="0"/>
              </a:rPr>
              <a:t>Mecanismos de retorno</a:t>
            </a:r>
          </a:p>
        </p:txBody>
      </p:sp>
    </p:spTree>
    <p:extLst>
      <p:ext uri="{BB962C8B-B14F-4D97-AF65-F5344CB8AC3E}">
        <p14:creationId xmlns:p14="http://schemas.microsoft.com/office/powerpoint/2010/main" val="29691431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07732" y="358772"/>
            <a:ext cx="9876347" cy="1489483"/>
          </a:xfrm>
        </p:spPr>
        <p:txBody>
          <a:bodyPr/>
          <a:lstStyle/>
          <a:p>
            <a:pPr algn="l"/>
            <a:r>
              <a:rPr lang="pt-BR" b="1">
                <a:solidFill>
                  <a:srgbClr val="2A87C8"/>
                </a:solidFill>
                <a:latin typeface="Calibri" panose="020F0502020204030204" pitchFamily="34" charset="0"/>
              </a:rPr>
              <a:t>Trabalho em equipe	</a:t>
            </a:r>
            <a:r>
              <a:rPr lang="pt-BR">
                <a:solidFill>
                  <a:srgbClr val="2A87C8"/>
                </a:solidFill>
                <a:latin typeface="Calibri" panose="020F0502020204030204" pitchFamily="34" charset="0"/>
              </a:rPr>
              <a:t>				         10 'Ordene as etapas</a:t>
            </a:r>
            <a:br>
              <a:rPr lang="pt-BR">
                <a:solidFill>
                  <a:srgbClr val="2A87C8"/>
                </a:solidFill>
                <a:latin typeface="Calibri" panose="020F0502020204030204" pitchFamily="34" charset="0"/>
              </a:rPr>
            </a:br>
            <a:br>
              <a:rPr lang="pt-BR">
                <a:solidFill>
                  <a:srgbClr val="2A87C8"/>
                </a:solidFill>
                <a:latin typeface="Calibri" panose="020F0502020204030204" pitchFamily="34" charset="0"/>
              </a:rPr>
            </a:br>
            <a:endParaRPr lang="pt-BR">
              <a:solidFill>
                <a:srgbClr val="2A87C8"/>
              </a:solidFill>
              <a:latin typeface="Calibri" panose="020F0502020204030204" pitchFamily="34" charset="0"/>
            </a:endParaRPr>
          </a:p>
        </p:txBody>
      </p:sp>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535061" y="1972947"/>
            <a:ext cx="9623277" cy="498248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pt-BR" sz="2800" b="1">
                <a:solidFill>
                  <a:srgbClr val="555556"/>
                </a:solidFill>
                <a:latin typeface="Calibri" panose="020F0502020204030204" pitchFamily="34" charset="0"/>
              </a:rPr>
              <a:t>Usando as cartas, “estabeleça” um mecanismo de retorno, para fazer isso, cole as etapas em ordem.</a:t>
            </a:r>
          </a:p>
          <a:p>
            <a:pPr marL="0" indent="0" algn="l">
              <a:buNone/>
            </a:pPr>
            <a:endParaRPr lang="en-GB" sz="2800" b="1" dirty="0">
              <a:solidFill>
                <a:srgbClr val="555556"/>
              </a:solidFill>
              <a:latin typeface="Calibri" panose="020F0502020204030204" pitchFamily="34" charset="0"/>
            </a:endParaRPr>
          </a:p>
          <a:p>
            <a:pPr marL="0" indent="0" algn="l">
              <a:buNone/>
            </a:pPr>
            <a:r>
              <a:rPr lang="pt-BR" sz="2800" b="1">
                <a:solidFill>
                  <a:srgbClr val="555556"/>
                </a:solidFill>
                <a:latin typeface="Calibri" panose="020F0502020204030204" pitchFamily="34" charset="0"/>
              </a:rPr>
              <a:t>Depois de verificar as respostas, anote o seguinte no tripé para cada etapa: </a:t>
            </a:r>
          </a:p>
          <a:p>
            <a:pPr lvl="1" algn="l">
              <a:buFont typeface="Arial" panose="020B0604020202020204" pitchFamily="34" charset="0"/>
              <a:buChar char="•"/>
            </a:pPr>
            <a:r>
              <a:rPr lang="pt-BR">
                <a:solidFill>
                  <a:srgbClr val="555556"/>
                </a:solidFill>
                <a:latin typeface="Calibri" panose="020F0502020204030204" pitchFamily="34" charset="0"/>
              </a:rPr>
              <a:t>Recursos necessários</a:t>
            </a:r>
          </a:p>
          <a:p>
            <a:pPr lvl="1" algn="l">
              <a:buFont typeface="Arial" panose="020B0604020202020204" pitchFamily="34" charset="0"/>
              <a:buChar char="•"/>
            </a:pPr>
            <a:r>
              <a:rPr lang="pt-BR">
                <a:solidFill>
                  <a:srgbClr val="555556"/>
                </a:solidFill>
                <a:latin typeface="Calibri" panose="020F0502020204030204" pitchFamily="34" charset="0"/>
              </a:rPr>
              <a:t>Considerações específicas</a:t>
            </a:r>
          </a:p>
          <a:p>
            <a:pPr lvl="1" algn="l">
              <a:buFont typeface="Arial" panose="020B0604020202020204" pitchFamily="34" charset="0"/>
              <a:buChar char="•"/>
            </a:pPr>
            <a:r>
              <a:rPr lang="pt-BR">
                <a:solidFill>
                  <a:srgbClr val="555556"/>
                </a:solidFill>
                <a:latin typeface="Calibri" panose="020F0502020204030204" pitchFamily="34" charset="0"/>
              </a:rPr>
              <a:t>Como fazer (forneça exemplos de ferramentas a usar)</a:t>
            </a:r>
          </a:p>
          <a:p>
            <a:pPr marL="0" lvl="1" indent="0" algn="l">
              <a:buNone/>
            </a:pPr>
            <a:endParaRPr lang="en-GB" b="1" dirty="0">
              <a:latin typeface="Calibri" panose="020F0502020204030204" pitchFamily="34" charset="0"/>
            </a:endParaRPr>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endParaRPr lang="en-GB" dirty="0">
              <a:solidFill>
                <a:schemeClr val="accent5"/>
              </a:solidFill>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71120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7572" y="1498163"/>
            <a:ext cx="9597382" cy="5122953"/>
          </a:xfrm>
        </p:spPr>
        <p:txBody>
          <a:bodyPr/>
          <a:lstStyle/>
          <a:p>
            <a:pPr marL="457200" indent="-457200" algn="l"/>
            <a:r>
              <a:rPr lang="pt-BR" sz="2800">
                <a:solidFill>
                  <a:srgbClr val="555556"/>
                </a:solidFill>
                <a:latin typeface="Calibri" panose="020F0502020204030204" pitchFamily="34" charset="0"/>
              </a:rPr>
              <a:t>OCHA define as comunicações com as comunidades (CcaC) como o princípio de fornecer </a:t>
            </a:r>
            <a:r>
              <a:rPr lang="pt-BR" sz="2800" i="1">
                <a:solidFill>
                  <a:srgbClr val="555556"/>
                </a:solidFill>
                <a:latin typeface="Calibri" panose="020F0502020204030204" pitchFamily="34" charset="0"/>
              </a:rPr>
              <a:t>“informações e comunicações sem as quais os sobreviventes de desastres não podem acessar os serviços ou tomar as melhores decisões para si próprios e suas comunidades”. </a:t>
            </a:r>
          </a:p>
          <a:p>
            <a:pPr marL="457200" indent="-457200" algn="l"/>
            <a:r>
              <a:rPr lang="pt-BR" sz="2800">
                <a:solidFill>
                  <a:srgbClr val="555556"/>
                </a:solidFill>
                <a:latin typeface="Calibri" panose="020F0502020204030204" pitchFamily="34" charset="0"/>
              </a:rPr>
              <a:t>A comunicação com as comunidades em ambientes de acampamento deve começar em </a:t>
            </a:r>
            <a:r>
              <a:rPr lang="pt-BR" sz="2800" b="1">
                <a:solidFill>
                  <a:srgbClr val="555556"/>
                </a:solidFill>
                <a:latin typeface="Calibri" panose="020F0502020204030204" pitchFamily="34" charset="0"/>
              </a:rPr>
              <a:t>duas direções</a:t>
            </a:r>
            <a:r>
              <a:rPr lang="pt-BR" sz="2800">
                <a:solidFill>
                  <a:srgbClr val="555556"/>
                </a:solidFill>
                <a:latin typeface="Calibri" panose="020F0502020204030204" pitchFamily="34" charset="0"/>
              </a:rPr>
              <a:t>: dos prestadores de serviços aos beneficiários e dos beneficiários aos prestadores de serviços. Dessa forma, os beneficiários têm acesso às informações de que precisam dos prestadores de serviços para tomar decisões, e os prestadores de serviços têm uma maneira de ouvir os beneficiários sobre suas necessidades. </a:t>
            </a:r>
          </a:p>
          <a:p>
            <a:pPr marL="457200" indent="-457200" algn="l"/>
            <a:endParaRPr lang="en-GB" sz="2800" dirty="0">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pt-BR" b="1">
                <a:solidFill>
                  <a:srgbClr val="2A87C8"/>
                </a:solidFill>
                <a:latin typeface="Calibri" panose="020F0502020204030204" pitchFamily="34" charset="0"/>
              </a:rPr>
              <a:t>Definição de CcaC</a:t>
            </a:r>
          </a:p>
        </p:txBody>
      </p:sp>
    </p:spTree>
    <p:extLst>
      <p:ext uri="{BB962C8B-B14F-4D97-AF65-F5344CB8AC3E}">
        <p14:creationId xmlns:p14="http://schemas.microsoft.com/office/powerpoint/2010/main" val="33632436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9404" y="1138659"/>
            <a:ext cx="9793759" cy="5883464"/>
          </a:xfrm>
        </p:spPr>
        <p:txBody>
          <a:bodyPr anchor="ctr" anchorCtr="0"/>
          <a:lstStyle/>
          <a:p>
            <a:pPr marL="0" indent="0" algn="l">
              <a:buNone/>
            </a:pPr>
            <a:r>
              <a:rPr lang="pt-BR" sz="2800">
                <a:solidFill>
                  <a:srgbClr val="555556"/>
                </a:solidFill>
                <a:latin typeface="Calibri" panose="020F0502020204030204" pitchFamily="34" charset="0"/>
              </a:rPr>
              <a:t>Uma variedade de </a:t>
            </a:r>
            <a:r>
              <a:rPr lang="pt-BR" sz="2800" b="1">
                <a:solidFill>
                  <a:srgbClr val="555556"/>
                </a:solidFill>
                <a:latin typeface="Calibri" panose="020F0502020204030204" pitchFamily="34" charset="0"/>
              </a:rPr>
              <a:t>divulgação das informações e mecanismos de compartilhamento para divulgação</a:t>
            </a:r>
            <a:r>
              <a:rPr lang="pt-BR" sz="2800">
                <a:solidFill>
                  <a:srgbClr val="555556"/>
                </a:solidFill>
                <a:latin typeface="Calibri" panose="020F0502020204030204" pitchFamily="34" charset="0"/>
              </a:rPr>
              <a:t> deve ser usada. Verifique se o design e a estratégia usados para compartilhá-los no acampamento estão de acordo com as necessidades dessa população. Procure garantir que as informações cheguem à população mais ampla do acampamento, incluindo aqueles com necessidades específicas e aqueles que podem não ser alfabetizados, incluindo mulheres, meninas, pessoas com deficiência e outros grupos em risco (tente usar diferentes atividades para compartilhar mensagens, tais como facilitadoras, pictogramas e fotos, megafones, peças de teatro, canções).</a:t>
            </a:r>
          </a:p>
          <a:p>
            <a:pPr marL="0" indent="0" algn="l">
              <a:buNone/>
            </a:pPr>
            <a:endParaRPr lang="en-US" sz="2800" dirty="0">
              <a:solidFill>
                <a:srgbClr val="555556"/>
              </a:solidFill>
              <a:latin typeface="Calibri" panose="020F0502020204030204" pitchFamily="34" charset="0"/>
            </a:endParaRPr>
          </a:p>
          <a:p>
            <a:pPr marL="0" indent="0" algn="l">
              <a:buNone/>
            </a:pPr>
            <a:r>
              <a:rPr lang="pt-BR" sz="2800">
                <a:solidFill>
                  <a:srgbClr val="555556"/>
                </a:solidFill>
                <a:latin typeface="Calibri" panose="020F0502020204030204" pitchFamily="34" charset="0"/>
              </a:rPr>
              <a:t>Os atores da gestão do acampamento devem incluir as contrapartes de proteção e usar mecanismos de retorno e reclamação para </a:t>
            </a:r>
            <a:r>
              <a:rPr lang="pt-BR" sz="2800" b="1">
                <a:solidFill>
                  <a:srgbClr val="555556"/>
                </a:solidFill>
                <a:latin typeface="Calibri" panose="020F0502020204030204" pitchFamily="34" charset="0"/>
              </a:rPr>
              <a:t>melhorar os serviços relacionados à violência baseada no gênero em um acampamento</a:t>
            </a:r>
            <a:r>
              <a:rPr lang="pt-BR" sz="2800">
                <a:solidFill>
                  <a:srgbClr val="555556"/>
                </a:solidFill>
                <a:latin typeface="Calibri" panose="020F0502020204030204" pitchFamily="34" charset="0"/>
              </a:rPr>
              <a:t>. </a:t>
            </a:r>
          </a:p>
        </p:txBody>
      </p:sp>
      <p:pic>
        <p:nvPicPr>
          <p:cNvPr id="4" name="Picture 3">
            <a:extLst>
              <a:ext uri="{FF2B5EF4-FFF2-40B4-BE49-F238E27FC236}">
                <a16:creationId xmlns:a16="http://schemas.microsoft.com/office/drawing/2014/main" id="{9FD8C077-64CE-4631-8E45-DA90DB632723}"/>
              </a:ext>
            </a:extLst>
          </p:cNvPr>
          <p:cNvPicPr>
            <a:picLocks noChangeAspect="1"/>
          </p:cNvPicPr>
          <p:nvPr/>
        </p:nvPicPr>
        <p:blipFill rotWithShape="1">
          <a:blip r:embed="rId3"/>
          <a:srcRect l="-1" r="5855"/>
          <a:stretch/>
        </p:blipFill>
        <p:spPr>
          <a:xfrm>
            <a:off x="-2" y="0"/>
            <a:ext cx="10691815" cy="7569253"/>
          </a:xfrm>
          <a:prstGeom prst="rect">
            <a:avLst/>
          </a:prstGeom>
        </p:spPr>
      </p:pic>
      <p:sp>
        <p:nvSpPr>
          <p:cNvPr id="12" name="Title 1">
            <a:extLst>
              <a:ext uri="{FF2B5EF4-FFF2-40B4-BE49-F238E27FC236}">
                <a16:creationId xmlns:a16="http://schemas.microsoft.com/office/drawing/2014/main" id="{A7BA563D-55BE-4A82-80D7-A0BF57FE3C1E}"/>
              </a:ext>
            </a:extLst>
          </p:cNvPr>
          <p:cNvSpPr>
            <a:spLocks noGrp="1"/>
          </p:cNvSpPr>
          <p:nvPr>
            <p:ph type="title"/>
          </p:nvPr>
        </p:nvSpPr>
        <p:spPr>
          <a:xfrm>
            <a:off x="0" y="446067"/>
            <a:ext cx="7505700" cy="793755"/>
          </a:xfrm>
          <a:solidFill>
            <a:schemeClr val="bg1"/>
          </a:solidFill>
        </p:spPr>
        <p:txBody>
          <a:bodyPr/>
          <a:lstStyle/>
          <a:p>
            <a:r>
              <a:rPr lang="pt-BR" b="1">
                <a:solidFill>
                  <a:srgbClr val="2A87C8"/>
                </a:solidFill>
                <a:latin typeface="Calibri" panose="020F0502020204030204" pitchFamily="34" charset="0"/>
              </a:rPr>
              <a:t>    Mensagens-chave                      </a:t>
            </a:r>
          </a:p>
        </p:txBody>
      </p:sp>
    </p:spTree>
    <p:extLst>
      <p:ext uri="{BB962C8B-B14F-4D97-AF65-F5344CB8AC3E}">
        <p14:creationId xmlns:p14="http://schemas.microsoft.com/office/powerpoint/2010/main" val="661392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FD8C077-64CE-4631-8E45-DA90DB632723}"/>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bright="34000" contrast="-27000"/>
                    </a14:imgEffect>
                  </a14:imgLayer>
                </a14:imgProps>
              </a:ext>
            </a:extLst>
          </a:blip>
          <a:srcRect l="-1" r="5855"/>
          <a:stretch/>
        </p:blipFill>
        <p:spPr>
          <a:xfrm>
            <a:off x="-2" y="-9578"/>
            <a:ext cx="10691815" cy="7569253"/>
          </a:xfrm>
          <a:prstGeom prst="rect">
            <a:avLst/>
          </a:prstGeom>
        </p:spPr>
      </p:pic>
      <p:sp>
        <p:nvSpPr>
          <p:cNvPr id="3" name="Content Placeholder 2"/>
          <p:cNvSpPr>
            <a:spLocks noGrp="1"/>
          </p:cNvSpPr>
          <p:nvPr>
            <p:ph idx="1"/>
          </p:nvPr>
        </p:nvSpPr>
        <p:spPr>
          <a:xfrm>
            <a:off x="479404" y="1685888"/>
            <a:ext cx="9793759" cy="5616611"/>
          </a:xfrm>
        </p:spPr>
        <p:txBody>
          <a:bodyPr anchor="ctr" anchorCtr="0">
            <a:normAutofit fontScale="92500" lnSpcReduction="20000"/>
          </a:bodyPr>
          <a:lstStyle/>
          <a:p>
            <a:pPr marL="0" indent="0">
              <a:buNone/>
            </a:pPr>
            <a:r>
              <a:rPr lang="pt-BR" sz="2800" dirty="0">
                <a:latin typeface="Calibri" panose="020F0502020204030204" pitchFamily="34" charset="0"/>
              </a:rPr>
              <a:t>Uma variedade de </a:t>
            </a:r>
            <a:r>
              <a:rPr lang="pt-BR" sz="2800" b="1" dirty="0">
                <a:latin typeface="Calibri" panose="020F0502020204030204" pitchFamily="34" charset="0"/>
              </a:rPr>
              <a:t>divulgação das informações e mecanismos de compartilhamento para divulgação</a:t>
            </a:r>
            <a:r>
              <a:rPr lang="pt-BR" sz="2800" dirty="0">
                <a:latin typeface="Calibri" panose="020F0502020204030204" pitchFamily="34" charset="0"/>
              </a:rPr>
              <a:t> deve ser usada. Verifique se o design e a estratégia usados para compartilhá-los no acampamento estão de acordo com as necessidades dessa população. Procure garantir que as informações cheguem à população mais ampla do acampamento, incluindo aqueles com necessidades específicas e aqueles que podem não ser alfabetizados, incluindo mulheres, meninas, pessoas com deficiência e outros grupos em risco (tente usar diferentes atividades para compartilhar mensagens, tais como facilitadoras, pictogramas e fotos, megafones, peças de teatro, canções).</a:t>
            </a:r>
          </a:p>
          <a:p>
            <a:pPr marL="0" indent="0">
              <a:buNone/>
            </a:pPr>
            <a:endParaRPr lang="en-US" sz="2800" dirty="0">
              <a:latin typeface="Calibri" panose="020F0502020204030204" pitchFamily="34" charset="0"/>
            </a:endParaRPr>
          </a:p>
          <a:p>
            <a:pPr marL="0" indent="0">
              <a:buNone/>
            </a:pPr>
            <a:r>
              <a:rPr lang="pt-BR" sz="2800" dirty="0">
                <a:latin typeface="Calibri" panose="020F0502020204030204" pitchFamily="34" charset="0"/>
              </a:rPr>
              <a:t>Os atores da gestão do acampamento devem incluir as contrapartes de proteção e usar mecanismos de retorno e reclamação para </a:t>
            </a:r>
            <a:r>
              <a:rPr lang="pt-BR" sz="2800" b="1" dirty="0">
                <a:latin typeface="Calibri" panose="020F0502020204030204" pitchFamily="34" charset="0"/>
              </a:rPr>
              <a:t>melhorar os serviços relacionados à violência baseada no gênero em um acampamento</a:t>
            </a:r>
            <a:r>
              <a:rPr lang="pt-BR" sz="2800" dirty="0">
                <a:latin typeface="Calibri" panose="020F0502020204030204" pitchFamily="34" charset="0"/>
              </a:rPr>
              <a:t>. </a:t>
            </a:r>
          </a:p>
        </p:txBody>
      </p:sp>
      <p:sp>
        <p:nvSpPr>
          <p:cNvPr id="12" name="Title 1">
            <a:extLst>
              <a:ext uri="{FF2B5EF4-FFF2-40B4-BE49-F238E27FC236}">
                <a16:creationId xmlns:a16="http://schemas.microsoft.com/office/drawing/2014/main" id="{A7BA563D-55BE-4A82-80D7-A0BF57FE3C1E}"/>
              </a:ext>
            </a:extLst>
          </p:cNvPr>
          <p:cNvSpPr>
            <a:spLocks noGrp="1"/>
          </p:cNvSpPr>
          <p:nvPr>
            <p:ph type="title"/>
          </p:nvPr>
        </p:nvSpPr>
        <p:spPr>
          <a:xfrm>
            <a:off x="0" y="446067"/>
            <a:ext cx="7505700" cy="793755"/>
          </a:xfrm>
          <a:solidFill>
            <a:schemeClr val="bg1"/>
          </a:solidFill>
        </p:spPr>
        <p:txBody>
          <a:bodyPr/>
          <a:lstStyle/>
          <a:p>
            <a:r>
              <a:rPr lang="pt-BR" b="1">
                <a:solidFill>
                  <a:srgbClr val="2A87C8"/>
                </a:solidFill>
                <a:latin typeface="Calibri" panose="020F0502020204030204" pitchFamily="34" charset="0"/>
              </a:rPr>
              <a:t>    Mensagens-chave                      </a:t>
            </a:r>
          </a:p>
        </p:txBody>
      </p:sp>
    </p:spTree>
    <p:extLst>
      <p:ext uri="{BB962C8B-B14F-4D97-AF65-F5344CB8AC3E}">
        <p14:creationId xmlns:p14="http://schemas.microsoft.com/office/powerpoint/2010/main" val="3171825160"/>
      </p:ext>
    </p:extLst>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3480AAA-0351-45BA-B4A6-D55A38BD4EF3}"/>
              </a:ext>
            </a:extLst>
          </p:cNvPr>
          <p:cNvPicPr>
            <a:picLocks noChangeAspect="1"/>
          </p:cNvPicPr>
          <p:nvPr/>
        </p:nvPicPr>
        <p:blipFill>
          <a:blip r:embed="rId3"/>
          <a:stretch>
            <a:fillRect/>
          </a:stretch>
        </p:blipFill>
        <p:spPr>
          <a:xfrm>
            <a:off x="7874" y="-1"/>
            <a:ext cx="10676063" cy="7559675"/>
          </a:xfrm>
          <a:prstGeom prst="rect">
            <a:avLst/>
          </a:prstGeom>
        </p:spPr>
      </p:pic>
      <p:sp>
        <p:nvSpPr>
          <p:cNvPr id="3" name="Content Placeholder 2"/>
          <p:cNvSpPr>
            <a:spLocks noGrp="1"/>
          </p:cNvSpPr>
          <p:nvPr>
            <p:ph idx="1"/>
          </p:nvPr>
        </p:nvSpPr>
        <p:spPr>
          <a:xfrm>
            <a:off x="449025" y="1383132"/>
            <a:ext cx="9793759" cy="6176542"/>
          </a:xfrm>
        </p:spPr>
        <p:txBody>
          <a:bodyPr anchor="ctr" anchorCtr="0"/>
          <a:lstStyle/>
          <a:p>
            <a:pPr marL="0" indent="0" algn="l">
              <a:buNone/>
            </a:pPr>
            <a:r>
              <a:rPr lang="pt-BR" sz="2800" dirty="0">
                <a:solidFill>
                  <a:srgbClr val="555556"/>
                </a:solidFill>
                <a:latin typeface="Calibri" panose="020F0502020204030204" pitchFamily="34" charset="0"/>
              </a:rPr>
              <a:t>Os </a:t>
            </a:r>
            <a:r>
              <a:rPr lang="pt-BR" sz="2800" b="1" dirty="0">
                <a:solidFill>
                  <a:srgbClr val="555556"/>
                </a:solidFill>
                <a:latin typeface="Calibri" panose="020F0502020204030204" pitchFamily="34" charset="0"/>
              </a:rPr>
              <a:t>mecanismos de retorno e reclamação</a:t>
            </a:r>
            <a:r>
              <a:rPr lang="pt-BR" sz="2800" dirty="0">
                <a:solidFill>
                  <a:srgbClr val="555556"/>
                </a:solidFill>
                <a:latin typeface="Calibri" panose="020F0502020204030204" pitchFamily="34" charset="0"/>
              </a:rPr>
              <a:t> podem ser formais ou informais, mas precisa estar em vigor (e ser usado) para canalizar informações da população do acampamento para àqueles em funções de tomada de decisão. Este processo pode envolver várias partes interessadas dentro e fora do setor humanitário e é usado para melhorar a assistência. </a:t>
            </a:r>
          </a:p>
          <a:p>
            <a:pPr marL="0" indent="0" algn="l">
              <a:buNone/>
            </a:pPr>
            <a:endParaRPr lang="en-US" sz="2800" dirty="0">
              <a:solidFill>
                <a:srgbClr val="555556"/>
              </a:solidFill>
              <a:latin typeface="Calibri" panose="020F0502020204030204" pitchFamily="34" charset="0"/>
            </a:endParaRPr>
          </a:p>
          <a:p>
            <a:pPr marL="0" indent="0" algn="l">
              <a:buNone/>
            </a:pPr>
            <a:r>
              <a:rPr lang="pt-BR" sz="2800" dirty="0">
                <a:solidFill>
                  <a:srgbClr val="555556"/>
                </a:solidFill>
                <a:latin typeface="Calibri" panose="020F0502020204030204" pitchFamily="34" charset="0"/>
              </a:rPr>
              <a:t>Um </a:t>
            </a:r>
            <a:r>
              <a:rPr lang="pt-BR" sz="2800" b="1" dirty="0">
                <a:solidFill>
                  <a:srgbClr val="555556"/>
                </a:solidFill>
                <a:latin typeface="Calibri" panose="020F0502020204030204" pitchFamily="34" charset="0"/>
              </a:rPr>
              <a:t>ponto focal de engajamento da comunidade</a:t>
            </a:r>
            <a:r>
              <a:rPr lang="pt-BR" sz="2800" dirty="0">
                <a:solidFill>
                  <a:srgbClr val="555556"/>
                </a:solidFill>
                <a:latin typeface="Calibri" panose="020F0502020204030204" pitchFamily="34" charset="0"/>
              </a:rPr>
              <a:t> deve ser nomeado na equipe de GA como uma questão de boa prática. Dependendo do tamanho da operação, uma equipe de pessoas treinadas e dedicadas é necessária para lidar com reclamações e acompanhar sistematicamente, fornecer informações e ouvir a população deslocada.</a:t>
            </a:r>
          </a:p>
          <a:p>
            <a:pPr marL="0" indent="0" algn="l">
              <a:buNone/>
            </a:pPr>
            <a:endParaRPr lang="en-US" sz="2800" dirty="0">
              <a:latin typeface="Calibri" panose="020F0502020204030204" pitchFamily="34" charset="0"/>
            </a:endParaRPr>
          </a:p>
        </p:txBody>
      </p:sp>
      <p:sp>
        <p:nvSpPr>
          <p:cNvPr id="12" name="Title 1">
            <a:extLst>
              <a:ext uri="{FF2B5EF4-FFF2-40B4-BE49-F238E27FC236}">
                <a16:creationId xmlns:a16="http://schemas.microsoft.com/office/drawing/2014/main" id="{A7BA563D-55BE-4A82-80D7-A0BF57FE3C1E}"/>
              </a:ext>
            </a:extLst>
          </p:cNvPr>
          <p:cNvSpPr>
            <a:spLocks noGrp="1"/>
          </p:cNvSpPr>
          <p:nvPr>
            <p:ph type="title"/>
          </p:nvPr>
        </p:nvSpPr>
        <p:spPr>
          <a:xfrm>
            <a:off x="0" y="409972"/>
            <a:ext cx="7505700" cy="793755"/>
          </a:xfrm>
          <a:solidFill>
            <a:schemeClr val="bg1"/>
          </a:solidFill>
        </p:spPr>
        <p:txBody>
          <a:bodyPr/>
          <a:lstStyle/>
          <a:p>
            <a:r>
              <a:rPr lang="pt-BR" b="1">
                <a:solidFill>
                  <a:srgbClr val="2A87C8"/>
                </a:solidFill>
                <a:latin typeface="Calibri" panose="020F0502020204030204" pitchFamily="34" charset="0"/>
              </a:rPr>
              <a:t>    Mensagens-chave                      </a:t>
            </a:r>
          </a:p>
        </p:txBody>
      </p:sp>
    </p:spTree>
    <p:extLst>
      <p:ext uri="{BB962C8B-B14F-4D97-AF65-F5344CB8AC3E}">
        <p14:creationId xmlns:p14="http://schemas.microsoft.com/office/powerpoint/2010/main" val="12071976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44092" y="2023258"/>
            <a:ext cx="7128793" cy="151383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a:solidFill>
                  <a:srgbClr val="545456"/>
                </a:solidFill>
                <a:latin typeface="Calibri" panose="020F0502020204030204" pitchFamily="34" charset="0"/>
              </a:rPr>
              <a:t>Mecanismos de fornecimento de informações</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40500572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07732" y="358772"/>
            <a:ext cx="9876347" cy="1489483"/>
          </a:xfrm>
        </p:spPr>
        <p:txBody>
          <a:bodyPr/>
          <a:lstStyle/>
          <a:p>
            <a:pPr algn="l"/>
            <a:r>
              <a:rPr lang="pt-BR" b="1">
                <a:solidFill>
                  <a:srgbClr val="2A87C8"/>
                </a:solidFill>
                <a:latin typeface="Calibri" panose="020F0502020204030204" pitchFamily="34" charset="0"/>
              </a:rPr>
              <a:t>Trabalho em equipe	                                       </a:t>
            </a:r>
            <a:r>
              <a:rPr lang="pt-BR">
                <a:solidFill>
                  <a:srgbClr val="2A87C8"/>
                </a:solidFill>
                <a:latin typeface="Calibri" panose="020F0502020204030204" pitchFamily="34" charset="0"/>
              </a:rPr>
              <a:t>10’ Campanha de comunicação</a:t>
            </a:r>
            <a:br>
              <a:rPr lang="pt-BR">
                <a:solidFill>
                  <a:srgbClr val="2A87C8"/>
                </a:solidFill>
                <a:latin typeface="Calibri" panose="020F0502020204030204" pitchFamily="34" charset="0"/>
              </a:rPr>
            </a:br>
            <a:br>
              <a:rPr lang="pt-BR">
                <a:solidFill>
                  <a:srgbClr val="2A87C8"/>
                </a:solidFill>
                <a:latin typeface="Calibri" panose="020F0502020204030204" pitchFamily="34" charset="0"/>
              </a:rPr>
            </a:br>
            <a:endParaRPr lang="pt-BR">
              <a:solidFill>
                <a:srgbClr val="2A87C8"/>
              </a:solidFill>
              <a:latin typeface="Calibri" panose="020F0502020204030204" pitchFamily="34" charset="0"/>
            </a:endParaRPr>
          </a:p>
        </p:txBody>
      </p:sp>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407732" y="1972947"/>
            <a:ext cx="9623277" cy="498248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pt-BR" sz="2800" b="1">
                <a:solidFill>
                  <a:srgbClr val="555556"/>
                </a:solidFill>
                <a:latin typeface="Calibri" panose="020F0502020204030204" pitchFamily="34" charset="0"/>
              </a:rPr>
              <a:t>Com o seu grupo, faça uma tempestade de ideias sobre uma campanha de comunicação na qual você se envolveu ou conhece por causa de um acampamento. </a:t>
            </a:r>
          </a:p>
          <a:p>
            <a:pPr marL="0" indent="0" algn="l">
              <a:buNone/>
            </a:pPr>
            <a:endParaRPr lang="en-GB" sz="2800" dirty="0">
              <a:solidFill>
                <a:srgbClr val="555556"/>
              </a:solidFill>
              <a:latin typeface="Calibri" panose="020F0502020204030204" pitchFamily="34" charset="0"/>
            </a:endParaRPr>
          </a:p>
          <a:p>
            <a:pPr marL="0" indent="0" algn="l">
              <a:buNone/>
            </a:pPr>
            <a:r>
              <a:rPr lang="pt-BR" sz="2800">
                <a:solidFill>
                  <a:srgbClr val="555556"/>
                </a:solidFill>
                <a:latin typeface="Calibri" panose="020F0502020204030204" pitchFamily="34" charset="0"/>
              </a:rPr>
              <a:t>Escreva os principais lemas/mensagens da campanha. </a:t>
            </a:r>
          </a:p>
          <a:p>
            <a:pPr marL="0" indent="0" algn="l">
              <a:buNone/>
            </a:pPr>
            <a:endParaRPr lang="en-GB" sz="2800" dirty="0">
              <a:solidFill>
                <a:srgbClr val="555556"/>
              </a:solidFill>
              <a:latin typeface="Calibri" panose="020F0502020204030204" pitchFamily="34" charset="0"/>
            </a:endParaRPr>
          </a:p>
          <a:p>
            <a:pPr marL="0" indent="0" algn="l">
              <a:buNone/>
            </a:pPr>
            <a:r>
              <a:rPr lang="pt-BR" sz="2800">
                <a:solidFill>
                  <a:srgbClr val="555556"/>
                </a:solidFill>
                <a:latin typeface="Calibri" panose="020F0502020204030204" pitchFamily="34" charset="0"/>
              </a:rPr>
              <a:t>Compartilhe os exemplos com o plenário, e observe qualquer jargão humanitário. Reveja cada termo para tentar usar uma frase mais simples ou equivalente.</a:t>
            </a:r>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endParaRPr lang="en-GB" dirty="0">
              <a:solidFill>
                <a:schemeClr val="accent5"/>
              </a:solidFill>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76266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07732" y="358772"/>
            <a:ext cx="9876347" cy="1489483"/>
          </a:xfrm>
        </p:spPr>
        <p:txBody>
          <a:bodyPr/>
          <a:lstStyle/>
          <a:p>
            <a:pPr algn="l"/>
            <a:r>
              <a:rPr lang="pt-BR" b="1">
                <a:solidFill>
                  <a:srgbClr val="2A87C8"/>
                </a:solidFill>
                <a:latin typeface="Calibri" panose="020F0502020204030204" pitchFamily="34" charset="0"/>
              </a:rPr>
              <a:t>Trabalho em equipe	</a:t>
            </a:r>
            <a:r>
              <a:rPr lang="pt-BR">
                <a:solidFill>
                  <a:srgbClr val="2A87C8"/>
                </a:solidFill>
                <a:latin typeface="Calibri" panose="020F0502020204030204" pitchFamily="34" charset="0"/>
              </a:rPr>
              <a:t>				       20’ Desenvolvimento de mensagens-chave</a:t>
            </a:r>
            <a:br>
              <a:rPr lang="pt-BR">
                <a:solidFill>
                  <a:srgbClr val="2A87C8"/>
                </a:solidFill>
                <a:latin typeface="Calibri" panose="020F0502020204030204" pitchFamily="34" charset="0"/>
              </a:rPr>
            </a:br>
            <a:br>
              <a:rPr lang="pt-BR">
                <a:solidFill>
                  <a:srgbClr val="2A87C8"/>
                </a:solidFill>
                <a:latin typeface="Calibri" panose="020F0502020204030204" pitchFamily="34" charset="0"/>
              </a:rPr>
            </a:br>
            <a:endParaRPr lang="pt-BR">
              <a:solidFill>
                <a:srgbClr val="2A87C8"/>
              </a:solidFill>
              <a:latin typeface="Calibri" panose="020F0502020204030204" pitchFamily="34" charset="0"/>
            </a:endParaRPr>
          </a:p>
        </p:txBody>
      </p:sp>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407732" y="1972947"/>
            <a:ext cx="9623277" cy="498248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pt-BR" sz="2800">
                <a:solidFill>
                  <a:srgbClr val="555556"/>
                </a:solidFill>
                <a:latin typeface="Calibri" panose="020F0502020204030204" pitchFamily="34" charset="0"/>
              </a:rPr>
              <a:t>Use os tripés com as perguntas da Atividade 1, olhe para o tripé e desenvolva uma mensagem-chave para fornecer à comunidade do acampamento para responder às informações solicitadas.  </a:t>
            </a:r>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endParaRPr lang="en-GB" dirty="0">
              <a:solidFill>
                <a:schemeClr val="accent5"/>
              </a:solidFill>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85873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700" y="1500809"/>
            <a:ext cx="9433718" cy="5243634"/>
          </a:xfrm>
        </p:spPr>
        <p:txBody>
          <a:bodyPr/>
          <a:lstStyle/>
          <a:p>
            <a:pPr algn="l"/>
            <a:r>
              <a:rPr lang="pt-BR" sz="2800">
                <a:solidFill>
                  <a:srgbClr val="555556"/>
                </a:solidFill>
                <a:latin typeface="Calibri" panose="020F0502020204030204" pitchFamily="34" charset="0"/>
              </a:rPr>
              <a:t>Identifique as necessidades de informação dos diferentes grupos da população do acampamento.</a:t>
            </a:r>
          </a:p>
          <a:p>
            <a:pPr algn="l"/>
            <a:r>
              <a:rPr lang="pt-BR" sz="2800">
                <a:solidFill>
                  <a:srgbClr val="555556"/>
                </a:solidFill>
                <a:latin typeface="Calibri" panose="020F0502020204030204" pitchFamily="34" charset="0"/>
              </a:rPr>
              <a:t>Definir a comunicação com a comunidade e ver as ferramentas para apoiá-la.</a:t>
            </a:r>
          </a:p>
          <a:p>
            <a:pPr algn="l"/>
            <a:r>
              <a:rPr lang="pt-BR" sz="2800">
                <a:solidFill>
                  <a:srgbClr val="555556"/>
                </a:solidFill>
                <a:latin typeface="Calibri" panose="020F0502020204030204" pitchFamily="34" charset="0"/>
              </a:rPr>
              <a:t>Refletir sobre a eficácia e adequação dos diferentes canais de divulgação das informações. </a:t>
            </a:r>
          </a:p>
          <a:p>
            <a:pPr algn="l"/>
            <a:r>
              <a:rPr lang="pt-BR" sz="2800">
                <a:solidFill>
                  <a:srgbClr val="555556"/>
                </a:solidFill>
                <a:latin typeface="Calibri" panose="020F0502020204030204" pitchFamily="34" charset="0"/>
              </a:rPr>
              <a:t>Rever os critérios que seriam relevantes no contexto de treinamento para efetuar uma campanha de comunicação.</a:t>
            </a:r>
          </a:p>
          <a:p>
            <a:pPr algn="l"/>
            <a:r>
              <a:rPr lang="pt-BR" sz="2800">
                <a:solidFill>
                  <a:srgbClr val="555556"/>
                </a:solidFill>
                <a:latin typeface="Calibri" panose="020F0502020204030204" pitchFamily="34" charset="0"/>
              </a:rPr>
              <a:t>Praticar a comunicação bidirecional com a comunidade do acampamento e analisar a relevância e o impacto na dignidade das pessoas.</a:t>
            </a:r>
          </a:p>
        </p:txBody>
      </p:sp>
      <p:sp>
        <p:nvSpPr>
          <p:cNvPr id="4" name="Title 3"/>
          <p:cNvSpPr>
            <a:spLocks noGrp="1"/>
          </p:cNvSpPr>
          <p:nvPr>
            <p:ph type="title"/>
          </p:nvPr>
        </p:nvSpPr>
        <p:spPr>
          <a:xfrm>
            <a:off x="438111" y="446067"/>
            <a:ext cx="9876347" cy="793755"/>
          </a:xfrm>
        </p:spPr>
        <p:txBody>
          <a:bodyPr/>
          <a:lstStyle/>
          <a:p>
            <a:r>
              <a:rPr lang="pt-BR" b="1">
                <a:solidFill>
                  <a:srgbClr val="2A87C8"/>
                </a:solidFill>
                <a:latin typeface="Calibri" panose="020F0502020204030204" pitchFamily="34" charset="0"/>
              </a:rPr>
              <a:t>Objetivos</a:t>
            </a:r>
          </a:p>
        </p:txBody>
      </p:sp>
    </p:spTree>
    <p:extLst>
      <p:ext uri="{BB962C8B-B14F-4D97-AF65-F5344CB8AC3E}">
        <p14:creationId xmlns:p14="http://schemas.microsoft.com/office/powerpoint/2010/main" val="25044772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7572" y="1498163"/>
            <a:ext cx="9597382" cy="5122953"/>
          </a:xfrm>
        </p:spPr>
        <p:txBody>
          <a:bodyPr/>
          <a:lstStyle/>
          <a:p>
            <a:pPr marL="0" indent="0" algn="l">
              <a:buNone/>
            </a:pPr>
            <a:r>
              <a:rPr lang="pt-BR" sz="2800">
                <a:solidFill>
                  <a:srgbClr val="555556"/>
                </a:solidFill>
                <a:latin typeface="Calibri" panose="020F0502020204030204" pitchFamily="34" charset="0"/>
              </a:rPr>
              <a:t>Reveja as principais mensagens que os grupos desenvolveram e reflita sobre:</a:t>
            </a:r>
          </a:p>
          <a:p>
            <a:pPr marL="0" indent="0" algn="l">
              <a:buNone/>
            </a:pPr>
            <a:r>
              <a:rPr lang="pt-BR" sz="2800">
                <a:solidFill>
                  <a:srgbClr val="555556"/>
                </a:solidFill>
                <a:latin typeface="Calibri" panose="020F0502020204030204" pitchFamily="34" charset="0"/>
              </a:rPr>
              <a:t> </a:t>
            </a:r>
          </a:p>
          <a:p>
            <a:pPr marL="857250" lvl="1" indent="-457200" algn="l">
              <a:buFont typeface="Arial" panose="020B0604020202020204" pitchFamily="34" charset="0"/>
              <a:buChar char="•"/>
            </a:pPr>
            <a:r>
              <a:rPr lang="pt-BR">
                <a:solidFill>
                  <a:srgbClr val="555556"/>
                </a:solidFill>
                <a:latin typeface="Calibri" panose="020F0502020204030204" pitchFamily="34" charset="0"/>
              </a:rPr>
              <a:t>Por que esse mecanismo pode funcionar ou não?</a:t>
            </a:r>
          </a:p>
          <a:p>
            <a:pPr marL="857250" lvl="1" indent="-457200" algn="l">
              <a:buFont typeface="Arial" panose="020B0604020202020204" pitchFamily="34" charset="0"/>
              <a:buChar char="•"/>
            </a:pPr>
            <a:r>
              <a:rPr lang="pt-BR">
                <a:solidFill>
                  <a:srgbClr val="555556"/>
                </a:solidFill>
                <a:latin typeface="Calibri" panose="020F0502020204030204" pitchFamily="34" charset="0"/>
              </a:rPr>
              <a:t>Você acha que ele cumpre seu propósito?</a:t>
            </a:r>
          </a:p>
          <a:p>
            <a:pPr marL="857250" lvl="1" indent="-457200" algn="l">
              <a:buFont typeface="Arial" panose="020B0604020202020204" pitchFamily="34" charset="0"/>
              <a:buChar char="•"/>
            </a:pPr>
            <a:r>
              <a:rPr lang="pt-BR">
                <a:solidFill>
                  <a:srgbClr val="555556"/>
                </a:solidFill>
                <a:latin typeface="Calibri" panose="020F0502020204030204" pitchFamily="34" charset="0"/>
              </a:rPr>
              <a:t>As mensagens são compreensíveis para as pessoas?</a:t>
            </a:r>
          </a:p>
          <a:p>
            <a:pPr marL="857250" lvl="1" indent="-457200" algn="l">
              <a:buFont typeface="Arial" panose="020B0604020202020204" pitchFamily="34" charset="0"/>
              <a:buChar char="•"/>
            </a:pPr>
            <a:r>
              <a:rPr lang="pt-BR">
                <a:solidFill>
                  <a:srgbClr val="555556"/>
                </a:solidFill>
                <a:latin typeface="Calibri" panose="020F0502020204030204" pitchFamily="34" charset="0"/>
              </a:rPr>
              <a:t>Como elas podem ser melhoradas?</a:t>
            </a:r>
          </a:p>
          <a:p>
            <a:pPr marL="857250" lvl="1" indent="-457200" algn="l">
              <a:buFont typeface="Arial" panose="020B0604020202020204" pitchFamily="34" charset="0"/>
              <a:buChar char="•"/>
            </a:pPr>
            <a:r>
              <a:rPr lang="pt-BR">
                <a:solidFill>
                  <a:srgbClr val="555556"/>
                </a:solidFill>
                <a:latin typeface="Calibri" panose="020F0502020204030204" pitchFamily="34" charset="0"/>
              </a:rPr>
              <a:t>O formato é apropriado para o tipo de informação que transmitem?</a:t>
            </a:r>
          </a:p>
          <a:p>
            <a:pPr marL="457200" indent="-457200" algn="l"/>
            <a:endParaRPr lang="en-US" sz="2800" dirty="0">
              <a:latin typeface="Calibri" panose="020F0502020204030204" pitchFamily="34" charset="0"/>
            </a:endParaRPr>
          </a:p>
          <a:p>
            <a:pPr marL="457200" indent="-457200" algn="l"/>
            <a:endParaRPr lang="en-GB" sz="2800" dirty="0">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pt-BR" b="1">
                <a:solidFill>
                  <a:srgbClr val="2A87C8"/>
                </a:solidFill>
                <a:latin typeface="Calibri" panose="020F0502020204030204" pitchFamily="34" charset="0"/>
              </a:rPr>
              <a:t>Faça perguntas</a:t>
            </a:r>
          </a:p>
        </p:txBody>
      </p:sp>
    </p:spTree>
    <p:extLst>
      <p:ext uri="{BB962C8B-B14F-4D97-AF65-F5344CB8AC3E}">
        <p14:creationId xmlns:p14="http://schemas.microsoft.com/office/powerpoint/2010/main" val="32207777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3295" y="1655763"/>
            <a:ext cx="9533281" cy="3878763"/>
          </a:xfrm>
        </p:spPr>
        <p:txBody>
          <a:bodyPr anchor="ctr" anchorCtr="0"/>
          <a:lstStyle/>
          <a:p>
            <a:pPr marL="0" lvl="0" indent="0" algn="l">
              <a:buNone/>
            </a:pPr>
            <a:r>
              <a:rPr lang="pt-BR" sz="2800">
                <a:solidFill>
                  <a:srgbClr val="555556"/>
                </a:solidFill>
                <a:latin typeface="Calibri" panose="020F0502020204030204" pitchFamily="34" charset="0"/>
              </a:rPr>
              <a:t>A população do acampamento deve conhecer os </a:t>
            </a:r>
            <a:r>
              <a:rPr lang="pt-BR" sz="2800" b="1">
                <a:solidFill>
                  <a:srgbClr val="555556"/>
                </a:solidFill>
                <a:latin typeface="Calibri" panose="020F0502020204030204" pitchFamily="34" charset="0"/>
              </a:rPr>
              <a:t>canais de informação</a:t>
            </a:r>
            <a:r>
              <a:rPr lang="pt-BR" sz="2800">
                <a:solidFill>
                  <a:srgbClr val="555556"/>
                </a:solidFill>
                <a:latin typeface="Calibri" panose="020F0502020204030204" pitchFamily="34" charset="0"/>
              </a:rPr>
              <a:t> que estejam disponíveis, tanto para dar como para receber informações.</a:t>
            </a:r>
          </a:p>
          <a:p>
            <a:pPr marL="0" lvl="0" indent="0" algn="l">
              <a:buNone/>
            </a:pPr>
            <a:endParaRPr lang="en-US" sz="2800" dirty="0">
              <a:solidFill>
                <a:srgbClr val="555556"/>
              </a:solidFill>
              <a:latin typeface="Calibri" panose="020F0502020204030204" pitchFamily="34" charset="0"/>
            </a:endParaRPr>
          </a:p>
          <a:p>
            <a:pPr marL="0" lvl="0" indent="0" algn="l">
              <a:buNone/>
            </a:pPr>
            <a:r>
              <a:rPr lang="pt-BR" sz="2800">
                <a:solidFill>
                  <a:srgbClr val="555556"/>
                </a:solidFill>
                <a:latin typeface="Calibri" panose="020F0502020204030204" pitchFamily="34" charset="0"/>
              </a:rPr>
              <a:t>As mensagens para a comunidade devem ser traduzidas para a</a:t>
            </a:r>
            <a:r>
              <a:rPr lang="pt-BR" sz="2800" b="1">
                <a:solidFill>
                  <a:srgbClr val="555556"/>
                </a:solidFill>
                <a:latin typeface="Calibri" panose="020F0502020204030204" pitchFamily="34" charset="0"/>
              </a:rPr>
              <a:t> língua da comunidade anfitriã, bem como dos deslocados.</a:t>
            </a:r>
            <a:r>
              <a:rPr lang="pt-BR" sz="2800">
                <a:solidFill>
                  <a:srgbClr val="555556"/>
                </a:solidFill>
                <a:latin typeface="Calibri" panose="020F0502020204030204" pitchFamily="34" charset="0"/>
              </a:rPr>
              <a:t> Humanizar a comunicação eliminar o jargão pode ajudar no fornecimento das informações com as quais as pessoas poderão interagir mais profundamente. </a:t>
            </a:r>
          </a:p>
          <a:p>
            <a:pPr marL="0" lvl="0" indent="0" algn="l">
              <a:buNone/>
            </a:pPr>
            <a:endParaRPr lang="en-US" sz="2400" dirty="0">
              <a:latin typeface="Calibri" panose="020F0502020204030204" pitchFamily="34" charset="0"/>
            </a:endParaRPr>
          </a:p>
          <a:p>
            <a:pPr marL="0" lvl="0" indent="0" algn="l">
              <a:buNone/>
            </a:pPr>
            <a:endParaRPr lang="en-US" sz="2400" dirty="0">
              <a:latin typeface="Calibri" panose="020F0502020204030204" pitchFamily="34" charset="0"/>
            </a:endParaRPr>
          </a:p>
        </p:txBody>
      </p:sp>
      <p:pic>
        <p:nvPicPr>
          <p:cNvPr id="4" name="Picture 3">
            <a:extLst>
              <a:ext uri="{FF2B5EF4-FFF2-40B4-BE49-F238E27FC236}">
                <a16:creationId xmlns:a16="http://schemas.microsoft.com/office/drawing/2014/main" id="{95AA12B4-7139-4373-8D9A-54A253F0BD37}"/>
              </a:ext>
            </a:extLst>
          </p:cNvPr>
          <p:cNvPicPr>
            <a:picLocks noChangeAspect="1"/>
          </p:cNvPicPr>
          <p:nvPr/>
        </p:nvPicPr>
        <p:blipFill rotWithShape="1">
          <a:blip r:embed="rId3"/>
          <a:srcRect r="5611"/>
          <a:stretch/>
        </p:blipFill>
        <p:spPr>
          <a:xfrm>
            <a:off x="0" y="0"/>
            <a:ext cx="10691814" cy="7549718"/>
          </a:xfrm>
          <a:prstGeom prst="rect">
            <a:avLst/>
          </a:prstGeom>
        </p:spPr>
      </p:pic>
      <p:sp>
        <p:nvSpPr>
          <p:cNvPr id="2" name="Title 1"/>
          <p:cNvSpPr>
            <a:spLocks noGrp="1"/>
          </p:cNvSpPr>
          <p:nvPr>
            <p:ph type="title"/>
          </p:nvPr>
        </p:nvSpPr>
        <p:spPr>
          <a:xfrm>
            <a:off x="0" y="446067"/>
            <a:ext cx="7505700" cy="793755"/>
          </a:xfrm>
          <a:solidFill>
            <a:schemeClr val="bg1"/>
          </a:solidFill>
        </p:spPr>
        <p:txBody>
          <a:bodyPr/>
          <a:lstStyle/>
          <a:p>
            <a:r>
              <a:rPr lang="pt-BR" b="1">
                <a:solidFill>
                  <a:srgbClr val="2A87C8"/>
                </a:solidFill>
                <a:latin typeface="Calibri" panose="020F0502020204030204" pitchFamily="34" charset="0"/>
              </a:rPr>
              <a:t>    Mensagens-chave                      </a:t>
            </a:r>
          </a:p>
        </p:txBody>
      </p:sp>
    </p:spTree>
    <p:extLst>
      <p:ext uri="{BB962C8B-B14F-4D97-AF65-F5344CB8AC3E}">
        <p14:creationId xmlns:p14="http://schemas.microsoft.com/office/powerpoint/2010/main" val="27908678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5AA12B4-7139-4373-8D9A-54A253F0BD37}"/>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bright="46000" contrast="-30000"/>
                    </a14:imgEffect>
                  </a14:imgLayer>
                </a14:imgProps>
              </a:ext>
            </a:extLst>
          </a:blip>
          <a:srcRect r="5611"/>
          <a:stretch/>
        </p:blipFill>
        <p:spPr>
          <a:xfrm>
            <a:off x="0" y="0"/>
            <a:ext cx="10691814" cy="7549718"/>
          </a:xfrm>
          <a:prstGeom prst="rect">
            <a:avLst/>
          </a:prstGeom>
        </p:spPr>
      </p:pic>
      <p:sp>
        <p:nvSpPr>
          <p:cNvPr id="3" name="Content Placeholder 2"/>
          <p:cNvSpPr>
            <a:spLocks noGrp="1"/>
          </p:cNvSpPr>
          <p:nvPr>
            <p:ph idx="1"/>
          </p:nvPr>
        </p:nvSpPr>
        <p:spPr>
          <a:xfrm>
            <a:off x="579265" y="1984375"/>
            <a:ext cx="9533281" cy="3878763"/>
          </a:xfrm>
        </p:spPr>
        <p:txBody>
          <a:bodyPr anchor="ctr" anchorCtr="0"/>
          <a:lstStyle/>
          <a:p>
            <a:pPr marL="0" lvl="0" indent="0" algn="l">
              <a:buNone/>
            </a:pPr>
            <a:r>
              <a:rPr lang="pt-BR" sz="2800" dirty="0">
                <a:latin typeface="Calibri" panose="020F0502020204030204" pitchFamily="34" charset="0"/>
              </a:rPr>
              <a:t>A população do acampamento deve conhecer os </a:t>
            </a:r>
            <a:r>
              <a:rPr lang="pt-BR" sz="2800" b="1" dirty="0">
                <a:latin typeface="Calibri" panose="020F0502020204030204" pitchFamily="34" charset="0"/>
              </a:rPr>
              <a:t>canais de informação</a:t>
            </a:r>
            <a:r>
              <a:rPr lang="pt-BR" sz="2800" dirty="0">
                <a:latin typeface="Calibri" panose="020F0502020204030204" pitchFamily="34" charset="0"/>
              </a:rPr>
              <a:t> que estejam disponíveis, tanto para dar como para receber informações.</a:t>
            </a:r>
          </a:p>
          <a:p>
            <a:pPr marL="0" lvl="0" indent="0" algn="l">
              <a:buNone/>
            </a:pPr>
            <a:endParaRPr lang="en-US" sz="2800" dirty="0">
              <a:latin typeface="Calibri" panose="020F0502020204030204" pitchFamily="34" charset="0"/>
            </a:endParaRPr>
          </a:p>
          <a:p>
            <a:pPr marL="0" lvl="0" indent="0" algn="l">
              <a:buNone/>
            </a:pPr>
            <a:r>
              <a:rPr lang="pt-BR" sz="2800" dirty="0">
                <a:latin typeface="Calibri" panose="020F0502020204030204" pitchFamily="34" charset="0"/>
              </a:rPr>
              <a:t>As mensagens para a comunidade devem ser traduzidas para a</a:t>
            </a:r>
            <a:r>
              <a:rPr lang="pt-BR" sz="2800" b="1" dirty="0">
                <a:latin typeface="Calibri" panose="020F0502020204030204" pitchFamily="34" charset="0"/>
              </a:rPr>
              <a:t> língua da comunidade anfitriã, bem como dos deslocados.</a:t>
            </a:r>
            <a:r>
              <a:rPr lang="pt-BR" sz="2800" dirty="0">
                <a:latin typeface="Calibri" panose="020F0502020204030204" pitchFamily="34" charset="0"/>
              </a:rPr>
              <a:t> Humanizar a comunicação eliminar o jargão pode ajudar no fornecimento das informações com as quais as pessoas poderão interagir mais profundamente. </a:t>
            </a:r>
          </a:p>
          <a:p>
            <a:pPr marL="0" lvl="0" indent="0" algn="l">
              <a:buNone/>
            </a:pPr>
            <a:endParaRPr lang="en-US" sz="2400" dirty="0">
              <a:latin typeface="Calibri" panose="020F0502020204030204" pitchFamily="34" charset="0"/>
            </a:endParaRPr>
          </a:p>
          <a:p>
            <a:pPr marL="0" lvl="0" indent="0" algn="l">
              <a:buNone/>
            </a:pPr>
            <a:endParaRPr lang="en-US" sz="2400" dirty="0">
              <a:latin typeface="Calibri" panose="020F0502020204030204" pitchFamily="34" charset="0"/>
            </a:endParaRPr>
          </a:p>
        </p:txBody>
      </p:sp>
      <p:sp>
        <p:nvSpPr>
          <p:cNvPr id="2" name="Title 1"/>
          <p:cNvSpPr>
            <a:spLocks noGrp="1"/>
          </p:cNvSpPr>
          <p:nvPr>
            <p:ph type="title"/>
          </p:nvPr>
        </p:nvSpPr>
        <p:spPr>
          <a:xfrm>
            <a:off x="0" y="446067"/>
            <a:ext cx="7505700" cy="793755"/>
          </a:xfrm>
          <a:solidFill>
            <a:schemeClr val="bg1"/>
          </a:solidFill>
        </p:spPr>
        <p:txBody>
          <a:bodyPr/>
          <a:lstStyle/>
          <a:p>
            <a:r>
              <a:rPr lang="pt-BR" b="1">
                <a:solidFill>
                  <a:srgbClr val="2A87C8"/>
                </a:solidFill>
                <a:latin typeface="Calibri" panose="020F0502020204030204" pitchFamily="34" charset="0"/>
              </a:rPr>
              <a:t>    Mensagens-chave                      </a:t>
            </a:r>
          </a:p>
        </p:txBody>
      </p:sp>
    </p:spTree>
    <p:extLst>
      <p:ext uri="{BB962C8B-B14F-4D97-AF65-F5344CB8AC3E}">
        <p14:creationId xmlns:p14="http://schemas.microsoft.com/office/powerpoint/2010/main" val="196377578"/>
      </p:ext>
    </p:extLst>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8B979FB-82A3-418A-883A-1D797C93DAA3}"/>
              </a:ext>
            </a:extLst>
          </p:cNvPr>
          <p:cNvPicPr>
            <a:picLocks noChangeAspect="1"/>
          </p:cNvPicPr>
          <p:nvPr/>
        </p:nvPicPr>
        <p:blipFill>
          <a:blip r:embed="rId3"/>
          <a:stretch>
            <a:fillRect/>
          </a:stretch>
        </p:blipFill>
        <p:spPr>
          <a:xfrm>
            <a:off x="-1" y="6614"/>
            <a:ext cx="10691813" cy="7546445"/>
          </a:xfrm>
          <a:prstGeom prst="rect">
            <a:avLst/>
          </a:prstGeom>
        </p:spPr>
      </p:pic>
      <p:sp>
        <p:nvSpPr>
          <p:cNvPr id="3" name="Content Placeholder 2"/>
          <p:cNvSpPr>
            <a:spLocks noGrp="1"/>
          </p:cNvSpPr>
          <p:nvPr>
            <p:ph idx="1"/>
          </p:nvPr>
        </p:nvSpPr>
        <p:spPr>
          <a:xfrm>
            <a:off x="520700" y="1655763"/>
            <a:ext cx="9505876" cy="5360499"/>
          </a:xfrm>
        </p:spPr>
        <p:txBody>
          <a:bodyPr anchor="ctr" anchorCtr="0"/>
          <a:lstStyle/>
          <a:p>
            <a:pPr marL="0" lvl="0" indent="0" algn="l">
              <a:buNone/>
            </a:pPr>
            <a:endParaRPr lang="en-US" sz="2000" dirty="0">
              <a:latin typeface="Calibri" panose="020F0502020204030204" pitchFamily="34" charset="0"/>
            </a:endParaRPr>
          </a:p>
          <a:p>
            <a:pPr marL="0" lvl="0" indent="0" algn="l">
              <a:buNone/>
            </a:pPr>
            <a:r>
              <a:rPr lang="pt-BR" sz="2800">
                <a:solidFill>
                  <a:srgbClr val="555556"/>
                </a:solidFill>
                <a:latin typeface="Calibri" panose="020F0502020204030204" pitchFamily="34" charset="0"/>
              </a:rPr>
              <a:t>As mensagens complexas sobre proteção e violência baseada no gênero devem ser tratadas com sensibilidade ordinária e cultural. Mulheres, meninas, meninos e homens devem se envolver no </a:t>
            </a:r>
            <a:r>
              <a:rPr lang="pt-BR" sz="2800" b="1">
                <a:solidFill>
                  <a:srgbClr val="555556"/>
                </a:solidFill>
                <a:latin typeface="Calibri" panose="020F0502020204030204" pitchFamily="34" charset="0"/>
              </a:rPr>
              <a:t>desenvolvimento de mensagens de proteção e trabalho em conjunto com as estratégias de divulgação</a:t>
            </a:r>
            <a:r>
              <a:rPr lang="pt-BR" sz="2800">
                <a:solidFill>
                  <a:srgbClr val="555556"/>
                </a:solidFill>
                <a:latin typeface="Calibri" panose="020F0502020204030204" pitchFamily="34" charset="0"/>
              </a:rPr>
              <a:t> para que sejam adequados à idade, ao sexo e cultura. </a:t>
            </a:r>
          </a:p>
          <a:p>
            <a:pPr marL="0" lvl="0" indent="0" algn="l">
              <a:buNone/>
            </a:pPr>
            <a:endParaRPr lang="en-US" sz="2800" dirty="0">
              <a:solidFill>
                <a:srgbClr val="555556"/>
              </a:solidFill>
              <a:latin typeface="Calibri" panose="020F0502020204030204" pitchFamily="34" charset="0"/>
            </a:endParaRPr>
          </a:p>
          <a:p>
            <a:pPr marL="0" lvl="0" indent="0" algn="l">
              <a:buNone/>
            </a:pPr>
            <a:r>
              <a:rPr lang="pt-BR" sz="2800">
                <a:solidFill>
                  <a:srgbClr val="555556"/>
                </a:solidFill>
                <a:latin typeface="Calibri" panose="020F0502020204030204" pitchFamily="34" charset="0"/>
              </a:rPr>
              <a:t>Os </a:t>
            </a:r>
            <a:r>
              <a:rPr lang="pt-BR" sz="2800" b="1">
                <a:solidFill>
                  <a:srgbClr val="555556"/>
                </a:solidFill>
                <a:latin typeface="Calibri" panose="020F0502020204030204" pitchFamily="34" charset="0"/>
              </a:rPr>
              <a:t>líderes do acampamento</a:t>
            </a:r>
            <a:r>
              <a:rPr lang="pt-BR" sz="2800">
                <a:solidFill>
                  <a:srgbClr val="555556"/>
                </a:solidFill>
                <a:latin typeface="Calibri" panose="020F0502020204030204" pitchFamily="34" charset="0"/>
              </a:rPr>
              <a:t> facilitam a comunicação eficaz entre a população do acampamento e a AGA, enquanto os</a:t>
            </a:r>
            <a:r>
              <a:rPr lang="pt-BR" sz="2800" b="1">
                <a:solidFill>
                  <a:srgbClr val="555556"/>
                </a:solidFill>
                <a:latin typeface="Calibri" panose="020F0502020204030204" pitchFamily="34" charset="0"/>
              </a:rPr>
              <a:t> comitês de acampamento e outros grupos representativos</a:t>
            </a:r>
            <a:r>
              <a:rPr lang="pt-BR" sz="2800">
                <a:solidFill>
                  <a:srgbClr val="555556"/>
                </a:solidFill>
                <a:latin typeface="Calibri" panose="020F0502020204030204" pitchFamily="34" charset="0"/>
              </a:rPr>
              <a:t> devem ser usados como veículos para a divulgação das informações.</a:t>
            </a:r>
          </a:p>
          <a:p>
            <a:pPr marL="0" lvl="0" indent="0" algn="l">
              <a:buNone/>
            </a:pPr>
            <a:endParaRPr lang="en-US" sz="2800" dirty="0">
              <a:latin typeface="Calibri" panose="020F0502020204030204" pitchFamily="34" charset="0"/>
            </a:endParaRPr>
          </a:p>
        </p:txBody>
      </p:sp>
      <p:sp>
        <p:nvSpPr>
          <p:cNvPr id="2" name="Title 1"/>
          <p:cNvSpPr>
            <a:spLocks noGrp="1"/>
          </p:cNvSpPr>
          <p:nvPr>
            <p:ph type="title"/>
          </p:nvPr>
        </p:nvSpPr>
        <p:spPr>
          <a:xfrm>
            <a:off x="0" y="446067"/>
            <a:ext cx="7505700" cy="793755"/>
          </a:xfrm>
          <a:solidFill>
            <a:schemeClr val="bg1"/>
          </a:solidFill>
        </p:spPr>
        <p:txBody>
          <a:bodyPr/>
          <a:lstStyle/>
          <a:p>
            <a:r>
              <a:rPr lang="pt-BR" b="1">
                <a:solidFill>
                  <a:srgbClr val="2A87C8"/>
                </a:solidFill>
                <a:latin typeface="Calibri" panose="020F0502020204030204" pitchFamily="34" charset="0"/>
              </a:rPr>
              <a:t>    Mensagens-chave                      </a:t>
            </a:r>
          </a:p>
        </p:txBody>
      </p:sp>
    </p:spTree>
    <p:extLst>
      <p:ext uri="{BB962C8B-B14F-4D97-AF65-F5344CB8AC3E}">
        <p14:creationId xmlns:p14="http://schemas.microsoft.com/office/powerpoint/2010/main" val="40685257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07732" y="358772"/>
            <a:ext cx="9876347" cy="1489483"/>
          </a:xfrm>
        </p:spPr>
        <p:txBody>
          <a:bodyPr/>
          <a:lstStyle/>
          <a:p>
            <a:pPr algn="l"/>
            <a:r>
              <a:rPr lang="pt-BR" b="1">
                <a:solidFill>
                  <a:srgbClr val="2A87C8"/>
                </a:solidFill>
                <a:latin typeface="Calibri" panose="020F0502020204030204" pitchFamily="34" charset="0"/>
              </a:rPr>
              <a:t>Trabalho em equipe	</a:t>
            </a:r>
            <a:r>
              <a:rPr lang="pt-BR">
                <a:solidFill>
                  <a:srgbClr val="2A87C8"/>
                </a:solidFill>
                <a:latin typeface="Calibri" panose="020F0502020204030204" pitchFamily="34" charset="0"/>
              </a:rPr>
              <a:t>				           5’ O que fazer e o que não fazer na comunicação</a:t>
            </a:r>
            <a:br>
              <a:rPr lang="pt-BR">
                <a:solidFill>
                  <a:srgbClr val="2A87C8"/>
                </a:solidFill>
                <a:latin typeface="Calibri" panose="020F0502020204030204" pitchFamily="34" charset="0"/>
              </a:rPr>
            </a:br>
            <a:br>
              <a:rPr lang="pt-BR">
                <a:solidFill>
                  <a:srgbClr val="2A87C8"/>
                </a:solidFill>
                <a:latin typeface="Calibri" panose="020F0502020204030204" pitchFamily="34" charset="0"/>
              </a:rPr>
            </a:br>
            <a:endParaRPr lang="pt-BR">
              <a:solidFill>
                <a:srgbClr val="2A87C8"/>
              </a:solidFill>
              <a:latin typeface="Calibri" panose="020F0502020204030204" pitchFamily="34" charset="0"/>
            </a:endParaRPr>
          </a:p>
        </p:txBody>
      </p:sp>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407732" y="2242459"/>
            <a:ext cx="9482226" cy="498248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pt-BR" sz="2800" dirty="0">
                <a:solidFill>
                  <a:srgbClr val="555556"/>
                </a:solidFill>
                <a:latin typeface="Calibri" panose="020F0502020204030204" pitchFamily="34" charset="0"/>
              </a:rPr>
              <a:t>Faça uma tempestade de ideias rapidamente com seu grupo sobre o que fazer e o que não fazer na comunicação e anote suas </a:t>
            </a:r>
            <a:r>
              <a:rPr lang="pt-BR" sz="2800" dirty="0" err="1">
                <a:solidFill>
                  <a:srgbClr val="555556"/>
                </a:solidFill>
                <a:latin typeface="Calibri" panose="020F0502020204030204" pitchFamily="34" charset="0"/>
              </a:rPr>
              <a:t>idéias</a:t>
            </a:r>
            <a:r>
              <a:rPr lang="pt-BR" sz="2800" dirty="0">
                <a:solidFill>
                  <a:srgbClr val="555556"/>
                </a:solidFill>
                <a:latin typeface="Calibri" panose="020F0502020204030204" pitchFamily="34" charset="0"/>
              </a:rPr>
              <a:t> em um tripé.</a:t>
            </a:r>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endParaRPr lang="en-GB" dirty="0">
              <a:solidFill>
                <a:schemeClr val="accent5"/>
              </a:solidFill>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56703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07732" y="358772"/>
            <a:ext cx="9876347" cy="1489483"/>
          </a:xfrm>
        </p:spPr>
        <p:txBody>
          <a:bodyPr/>
          <a:lstStyle/>
          <a:p>
            <a:pPr algn="l"/>
            <a:r>
              <a:rPr lang="pt-BR" b="1">
                <a:solidFill>
                  <a:srgbClr val="2A87C8"/>
                </a:solidFill>
                <a:latin typeface="Calibri" panose="020F0502020204030204" pitchFamily="34" charset="0"/>
              </a:rPr>
              <a:t>Trabalho em equipe	                                       </a:t>
            </a:r>
            <a:r>
              <a:rPr lang="pt-BR">
                <a:solidFill>
                  <a:srgbClr val="2A87C8"/>
                </a:solidFill>
                <a:latin typeface="Calibri" panose="020F0502020204030204" pitchFamily="34" charset="0"/>
              </a:rPr>
              <a:t>20’ Estrategia de comunicação</a:t>
            </a:r>
            <a:br>
              <a:rPr lang="pt-BR">
                <a:solidFill>
                  <a:srgbClr val="2A87C8"/>
                </a:solidFill>
                <a:latin typeface="Calibri" panose="020F0502020204030204" pitchFamily="34" charset="0"/>
              </a:rPr>
            </a:br>
            <a:br>
              <a:rPr lang="pt-BR">
                <a:solidFill>
                  <a:srgbClr val="2A87C8"/>
                </a:solidFill>
                <a:latin typeface="Calibri" panose="020F0502020204030204" pitchFamily="34" charset="0"/>
              </a:rPr>
            </a:br>
            <a:endParaRPr lang="pt-BR">
              <a:solidFill>
                <a:srgbClr val="2A87C8"/>
              </a:solidFill>
              <a:latin typeface="Calibri" panose="020F0502020204030204" pitchFamily="34" charset="0"/>
            </a:endParaRPr>
          </a:p>
        </p:txBody>
      </p:sp>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407732" y="1972947"/>
            <a:ext cx="9834818" cy="498248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pt-BR" sz="2800">
                <a:solidFill>
                  <a:srgbClr val="555556"/>
                </a:solidFill>
                <a:latin typeface="Calibri" panose="020F0502020204030204" pitchFamily="34" charset="0"/>
              </a:rPr>
              <a:t>Com seu grupo, analise as perguntas da comunidade e suas mensagens principais e, em seguida, crie uma estratégia de comunicação para levar as informações necessárias às pessoas-alvo. </a:t>
            </a:r>
          </a:p>
          <a:p>
            <a:pPr marL="0" indent="0" algn="l">
              <a:buNone/>
            </a:pPr>
            <a:endParaRPr lang="en-GB" sz="2800" dirty="0">
              <a:solidFill>
                <a:srgbClr val="555556"/>
              </a:solidFill>
              <a:latin typeface="Calibri" panose="020F0502020204030204" pitchFamily="34" charset="0"/>
            </a:endParaRPr>
          </a:p>
          <a:p>
            <a:pPr marL="0" indent="0" algn="l">
              <a:buNone/>
            </a:pPr>
            <a:r>
              <a:rPr lang="pt-BR" sz="2800">
                <a:solidFill>
                  <a:srgbClr val="555556"/>
                </a:solidFill>
                <a:latin typeface="Calibri" panose="020F0502020204030204" pitchFamily="34" charset="0"/>
              </a:rPr>
              <a:t>Todas as estratégias devem refletir: </a:t>
            </a:r>
          </a:p>
          <a:p>
            <a:pPr lvl="1" algn="l">
              <a:buFont typeface="Arial" panose="020B0604020202020204" pitchFamily="34" charset="0"/>
              <a:buChar char="•"/>
            </a:pPr>
            <a:r>
              <a:rPr lang="pt-BR" sz="2400">
                <a:solidFill>
                  <a:srgbClr val="555556"/>
                </a:solidFill>
                <a:latin typeface="Calibri" panose="020F0502020204030204" pitchFamily="34" charset="0"/>
              </a:rPr>
              <a:t>Os grupos-alvo</a:t>
            </a:r>
          </a:p>
          <a:p>
            <a:pPr lvl="1" algn="l">
              <a:buFont typeface="Arial" panose="020B0604020202020204" pitchFamily="34" charset="0"/>
              <a:buChar char="•"/>
            </a:pPr>
            <a:r>
              <a:rPr lang="pt-BR" sz="2400">
                <a:solidFill>
                  <a:srgbClr val="555556"/>
                </a:solidFill>
                <a:latin typeface="Calibri" panose="020F0502020204030204" pitchFamily="34" charset="0"/>
              </a:rPr>
              <a:t>Mensagens-chave</a:t>
            </a:r>
          </a:p>
          <a:p>
            <a:pPr lvl="1" algn="l">
              <a:buFont typeface="Arial" panose="020B0604020202020204" pitchFamily="34" charset="0"/>
              <a:buChar char="•"/>
            </a:pPr>
            <a:r>
              <a:rPr lang="pt-BR" sz="2400">
                <a:solidFill>
                  <a:srgbClr val="555556"/>
                </a:solidFill>
                <a:latin typeface="Calibri" panose="020F0502020204030204" pitchFamily="34" charset="0"/>
              </a:rPr>
              <a:t>O mecanismo/canal de fornecimento de informações</a:t>
            </a:r>
          </a:p>
          <a:p>
            <a:pPr lvl="1" algn="l">
              <a:buFont typeface="Arial" panose="020B0604020202020204" pitchFamily="34" charset="0"/>
              <a:buChar char="•"/>
            </a:pPr>
            <a:r>
              <a:rPr lang="pt-BR" sz="2400">
                <a:solidFill>
                  <a:srgbClr val="555556"/>
                </a:solidFill>
                <a:latin typeface="Calibri" panose="020F0502020204030204" pitchFamily="34" charset="0"/>
              </a:rPr>
              <a:t>Abordagem baseada na comunidade (evite o jargão)</a:t>
            </a:r>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endParaRPr lang="en-GB" dirty="0">
              <a:solidFill>
                <a:schemeClr val="accent5"/>
              </a:solidFill>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00760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7E7D6FA4-5268-411D-B261-69830738F20A}"/>
              </a:ext>
            </a:extLst>
          </p:cNvPr>
          <p:cNvSpPr>
            <a:spLocks noGrp="1"/>
          </p:cNvSpPr>
          <p:nvPr>
            <p:ph idx="1"/>
          </p:nvPr>
        </p:nvSpPr>
        <p:spPr>
          <a:xfrm>
            <a:off x="520700" y="2834800"/>
            <a:ext cx="9721850" cy="2973985"/>
          </a:xfrm>
        </p:spPr>
        <p:txBody>
          <a:bodyPr anchor="ctr" anchorCtr="0"/>
          <a:lstStyle/>
          <a:p>
            <a:pPr marL="0" lvl="0" indent="0" algn="l">
              <a:spcBef>
                <a:spcPts val="0"/>
              </a:spcBef>
              <a:buNone/>
              <a:defRPr/>
            </a:pPr>
            <a:r>
              <a:rPr lang="pt-BR" sz="2800">
                <a:solidFill>
                  <a:srgbClr val="555556"/>
                </a:solidFill>
                <a:latin typeface="Calibri" panose="020F0502020204030204" pitchFamily="34" charset="0"/>
              </a:rPr>
              <a:t>Uma variedade de </a:t>
            </a:r>
            <a:r>
              <a:rPr lang="pt-BR" sz="2800" b="1">
                <a:solidFill>
                  <a:srgbClr val="555556"/>
                </a:solidFill>
                <a:latin typeface="Calibri" panose="020F0502020204030204" pitchFamily="34" charset="0"/>
              </a:rPr>
              <a:t>mecanismos de divulgação e compartilhamento de informações</a:t>
            </a:r>
            <a:r>
              <a:rPr lang="pt-BR" sz="2800">
                <a:solidFill>
                  <a:srgbClr val="555556"/>
                </a:solidFill>
                <a:latin typeface="Calibri" panose="020F0502020204030204" pitchFamily="34" charset="0"/>
              </a:rPr>
              <a:t> deve ser empregado de acordo com a necessidade. Em todos os momentos, eles procuram garantir que as informações cheguem à população mais ampla do acampamento, incluindo aqueles com necessidades específicas e aqueles que podem não ser alfabetizados, incluindo mulheres, meninas, pessoas com deficiência e outros grupos em risco (por exemplo, usando facilitadoras, pictogramas e fotos , megafones, peças de teatro, músicas)</a:t>
            </a:r>
          </a:p>
          <a:p>
            <a:pPr marL="0" lvl="0" indent="0" algn="l">
              <a:spcBef>
                <a:spcPts val="0"/>
              </a:spcBef>
              <a:buNone/>
              <a:defRPr/>
            </a:pPr>
            <a:endParaRPr lang="en-US" sz="2800" dirty="0">
              <a:solidFill>
                <a:srgbClr val="555556"/>
              </a:solidFill>
              <a:latin typeface="Calibri" panose="020F0502020204030204" pitchFamily="34" charset="0"/>
            </a:endParaRPr>
          </a:p>
          <a:p>
            <a:pPr marL="0" lvl="0" indent="0" algn="l">
              <a:spcBef>
                <a:spcPts val="0"/>
              </a:spcBef>
              <a:buNone/>
              <a:defRPr/>
            </a:pPr>
            <a:r>
              <a:rPr lang="pt-BR" sz="2800">
                <a:solidFill>
                  <a:srgbClr val="555556"/>
                </a:solidFill>
                <a:latin typeface="Calibri" panose="020F0502020204030204" pitchFamily="34" charset="0"/>
              </a:rPr>
              <a:t>As </a:t>
            </a:r>
            <a:r>
              <a:rPr lang="pt-BR" sz="2800" b="1">
                <a:solidFill>
                  <a:srgbClr val="555556"/>
                </a:solidFill>
                <a:latin typeface="Calibri" panose="020F0502020204030204" pitchFamily="34" charset="0"/>
              </a:rPr>
              <a:t>necessidades de grupos com necessidades específicas</a:t>
            </a:r>
            <a:r>
              <a:rPr lang="pt-BR" sz="2800">
                <a:solidFill>
                  <a:srgbClr val="555556"/>
                </a:solidFill>
                <a:latin typeface="Calibri" panose="020F0502020204030204" pitchFamily="34" charset="0"/>
              </a:rPr>
              <a:t> devem ser reconhecidas na concepção e uso de mecanismos de comunicação</a:t>
            </a:r>
          </a:p>
          <a:p>
            <a:pPr marL="0" lvl="0" indent="0" algn="l">
              <a:spcBef>
                <a:spcPts val="0"/>
              </a:spcBef>
              <a:buNone/>
              <a:defRPr/>
            </a:pPr>
            <a:endParaRPr lang="en-US" sz="2800" dirty="0">
              <a:solidFill>
                <a:srgbClr val="555556"/>
              </a:solidFill>
              <a:latin typeface="Calibri" panose="020F0502020204030204" pitchFamily="34" charset="0"/>
            </a:endParaRPr>
          </a:p>
          <a:p>
            <a:pPr marL="0" lvl="0" indent="0" algn="l">
              <a:spcBef>
                <a:spcPts val="0"/>
              </a:spcBef>
              <a:buNone/>
              <a:defRPr/>
            </a:pPr>
            <a:r>
              <a:rPr lang="pt-BR" sz="2800">
                <a:solidFill>
                  <a:srgbClr val="555556"/>
                </a:solidFill>
                <a:latin typeface="Calibri" panose="020F0502020204030204" pitchFamily="34" charset="0"/>
              </a:rPr>
              <a:t>Quando </a:t>
            </a:r>
            <a:r>
              <a:rPr lang="pt-BR" sz="2800" b="1">
                <a:solidFill>
                  <a:srgbClr val="555556"/>
                </a:solidFill>
                <a:latin typeface="Calibri" panose="020F0502020204030204" pitchFamily="34" charset="0"/>
              </a:rPr>
              <a:t>tradutores / intérpretes</a:t>
            </a:r>
            <a:r>
              <a:rPr lang="pt-BR" sz="2800">
                <a:solidFill>
                  <a:srgbClr val="555556"/>
                </a:solidFill>
                <a:latin typeface="Calibri" panose="020F0502020204030204" pitchFamily="34" charset="0"/>
              </a:rPr>
              <a:t> forem usados, a mensagem a ser comunicada deve ser verificada novamente quanto à precisão.</a:t>
            </a:r>
          </a:p>
          <a:p>
            <a:pPr marL="0" lvl="0" indent="0" algn="l">
              <a:spcBef>
                <a:spcPts val="0"/>
              </a:spcBef>
              <a:buNone/>
              <a:defRPr/>
            </a:pPr>
            <a:endParaRPr lang="en-GB" sz="2400" dirty="0">
              <a:latin typeface="Calibri" panose="020F0502020204030204" pitchFamily="34" charset="0"/>
            </a:endParaRPr>
          </a:p>
        </p:txBody>
      </p:sp>
      <p:pic>
        <p:nvPicPr>
          <p:cNvPr id="4" name="Picture 3">
            <a:extLst>
              <a:ext uri="{FF2B5EF4-FFF2-40B4-BE49-F238E27FC236}">
                <a16:creationId xmlns:a16="http://schemas.microsoft.com/office/drawing/2014/main" id="{F97A87AB-B122-4D5F-AB64-97D0E7DCC0EF}"/>
              </a:ext>
            </a:extLst>
          </p:cNvPr>
          <p:cNvPicPr>
            <a:picLocks noChangeAspect="1"/>
          </p:cNvPicPr>
          <p:nvPr/>
        </p:nvPicPr>
        <p:blipFill rotWithShape="1">
          <a:blip r:embed="rId3"/>
          <a:srcRect l="1" r="18497"/>
          <a:stretch/>
        </p:blipFill>
        <p:spPr>
          <a:xfrm>
            <a:off x="3663" y="0"/>
            <a:ext cx="10755923" cy="8446476"/>
          </a:xfrm>
          <a:prstGeom prst="rect">
            <a:avLst/>
          </a:prstGeom>
        </p:spPr>
      </p:pic>
      <p:sp>
        <p:nvSpPr>
          <p:cNvPr id="11" name="Title 1">
            <a:extLst>
              <a:ext uri="{FF2B5EF4-FFF2-40B4-BE49-F238E27FC236}">
                <a16:creationId xmlns:a16="http://schemas.microsoft.com/office/drawing/2014/main" id="{7C82E125-F451-4610-BF24-E15946FBAFC7}"/>
              </a:ext>
            </a:extLst>
          </p:cNvPr>
          <p:cNvSpPr>
            <a:spLocks noGrp="1"/>
          </p:cNvSpPr>
          <p:nvPr>
            <p:ph type="title"/>
          </p:nvPr>
        </p:nvSpPr>
        <p:spPr>
          <a:xfrm>
            <a:off x="0" y="446067"/>
            <a:ext cx="7505700" cy="793755"/>
          </a:xfrm>
          <a:solidFill>
            <a:schemeClr val="bg1"/>
          </a:solidFill>
        </p:spPr>
        <p:txBody>
          <a:bodyPr/>
          <a:lstStyle/>
          <a:p>
            <a:r>
              <a:rPr lang="pt-BR" b="1">
                <a:solidFill>
                  <a:srgbClr val="2A87C8"/>
                </a:solidFill>
                <a:latin typeface="Calibri" panose="020F0502020204030204" pitchFamily="34" charset="0"/>
              </a:rPr>
              <a:t>    Mensagens-chave                     </a:t>
            </a:r>
          </a:p>
        </p:txBody>
      </p:sp>
    </p:spTree>
    <p:extLst>
      <p:ext uri="{BB962C8B-B14F-4D97-AF65-F5344CB8AC3E}">
        <p14:creationId xmlns:p14="http://schemas.microsoft.com/office/powerpoint/2010/main" val="3980827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97A87AB-B122-4D5F-AB64-97D0E7DCC0EF}"/>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bright="34000" contrast="-34000"/>
                    </a14:imgEffect>
                  </a14:imgLayer>
                </a14:imgProps>
              </a:ext>
            </a:extLst>
          </a:blip>
          <a:srcRect l="1" r="18497" b="10499"/>
          <a:stretch/>
        </p:blipFill>
        <p:spPr>
          <a:xfrm>
            <a:off x="3663" y="0"/>
            <a:ext cx="10755923" cy="7559675"/>
          </a:xfrm>
          <a:prstGeom prst="rect">
            <a:avLst/>
          </a:prstGeom>
        </p:spPr>
      </p:pic>
      <p:sp>
        <p:nvSpPr>
          <p:cNvPr id="7" name="Content Placeholder 2">
            <a:extLst>
              <a:ext uri="{FF2B5EF4-FFF2-40B4-BE49-F238E27FC236}">
                <a16:creationId xmlns:a16="http://schemas.microsoft.com/office/drawing/2014/main" id="{7E7D6FA4-5268-411D-B261-69830738F20A}"/>
              </a:ext>
            </a:extLst>
          </p:cNvPr>
          <p:cNvSpPr>
            <a:spLocks noGrp="1"/>
          </p:cNvSpPr>
          <p:nvPr>
            <p:ph idx="1"/>
          </p:nvPr>
        </p:nvSpPr>
        <p:spPr>
          <a:xfrm>
            <a:off x="520700" y="1803400"/>
            <a:ext cx="9721850" cy="5756275"/>
          </a:xfrm>
        </p:spPr>
        <p:txBody>
          <a:bodyPr anchor="ctr" anchorCtr="0">
            <a:normAutofit fontScale="92500"/>
          </a:bodyPr>
          <a:lstStyle/>
          <a:p>
            <a:pPr marL="0" lvl="0" indent="0" algn="l">
              <a:spcBef>
                <a:spcPts val="0"/>
              </a:spcBef>
              <a:buNone/>
              <a:defRPr/>
            </a:pPr>
            <a:r>
              <a:rPr lang="pt-BR" sz="2800" dirty="0">
                <a:latin typeface="Calibri" panose="020F0502020204030204" pitchFamily="34" charset="0"/>
              </a:rPr>
              <a:t>Uma variedade de </a:t>
            </a:r>
            <a:r>
              <a:rPr lang="pt-BR" sz="2800" b="1" dirty="0">
                <a:latin typeface="Calibri" panose="020F0502020204030204" pitchFamily="34" charset="0"/>
              </a:rPr>
              <a:t>mecanismos de divulgação e compartilhamento de informações</a:t>
            </a:r>
            <a:r>
              <a:rPr lang="pt-BR" sz="2800" dirty="0">
                <a:latin typeface="Calibri" panose="020F0502020204030204" pitchFamily="34" charset="0"/>
              </a:rPr>
              <a:t> deve ser empregado de acordo com a necessidade. Em todos os momentos, eles procuram garantir que as informações cheguem à população mais ampla do acampamento, incluindo aqueles com necessidades específicas e aqueles que podem não ser alfabetizados, incluindo mulheres, meninas, pessoas com deficiência e outros grupos em risco (por exemplo, usando facilitadoras, pictogramas e fotos , megafones, peças de teatro, músicas)</a:t>
            </a:r>
          </a:p>
          <a:p>
            <a:pPr marL="0" lvl="0" indent="0" algn="l">
              <a:spcBef>
                <a:spcPts val="0"/>
              </a:spcBef>
              <a:buNone/>
              <a:defRPr/>
            </a:pPr>
            <a:endParaRPr lang="en-US" sz="2800" dirty="0">
              <a:latin typeface="Calibri" panose="020F0502020204030204" pitchFamily="34" charset="0"/>
            </a:endParaRPr>
          </a:p>
          <a:p>
            <a:pPr marL="0" lvl="0" indent="0" algn="l">
              <a:spcBef>
                <a:spcPts val="0"/>
              </a:spcBef>
              <a:buNone/>
              <a:defRPr/>
            </a:pPr>
            <a:r>
              <a:rPr lang="pt-BR" sz="2800" dirty="0">
                <a:latin typeface="Calibri" panose="020F0502020204030204" pitchFamily="34" charset="0"/>
              </a:rPr>
              <a:t>As </a:t>
            </a:r>
            <a:r>
              <a:rPr lang="pt-BR" sz="2800" b="1" dirty="0">
                <a:latin typeface="Calibri" panose="020F0502020204030204" pitchFamily="34" charset="0"/>
              </a:rPr>
              <a:t>necessidades de grupos com necessidades específicas</a:t>
            </a:r>
            <a:r>
              <a:rPr lang="pt-BR" sz="2800" dirty="0">
                <a:latin typeface="Calibri" panose="020F0502020204030204" pitchFamily="34" charset="0"/>
              </a:rPr>
              <a:t> devem ser reconhecidas na concepção e uso de mecanismos de comunicação</a:t>
            </a:r>
          </a:p>
          <a:p>
            <a:pPr marL="0" lvl="0" indent="0" algn="l">
              <a:spcBef>
                <a:spcPts val="0"/>
              </a:spcBef>
              <a:buNone/>
              <a:defRPr/>
            </a:pPr>
            <a:endParaRPr lang="en-US" sz="2800" dirty="0">
              <a:latin typeface="Calibri" panose="020F0502020204030204" pitchFamily="34" charset="0"/>
            </a:endParaRPr>
          </a:p>
          <a:p>
            <a:pPr marL="0" lvl="0" indent="0" algn="l">
              <a:spcBef>
                <a:spcPts val="0"/>
              </a:spcBef>
              <a:buNone/>
              <a:defRPr/>
            </a:pPr>
            <a:r>
              <a:rPr lang="pt-BR" sz="2800" dirty="0">
                <a:latin typeface="Calibri" panose="020F0502020204030204" pitchFamily="34" charset="0"/>
              </a:rPr>
              <a:t>Quando </a:t>
            </a:r>
            <a:r>
              <a:rPr lang="pt-BR" sz="2800" b="1" dirty="0">
                <a:latin typeface="Calibri" panose="020F0502020204030204" pitchFamily="34" charset="0"/>
              </a:rPr>
              <a:t>tradutores / intérpretes</a:t>
            </a:r>
            <a:r>
              <a:rPr lang="pt-BR" sz="2800" dirty="0">
                <a:latin typeface="Calibri" panose="020F0502020204030204" pitchFamily="34" charset="0"/>
              </a:rPr>
              <a:t> forem usados, a mensagem a ser comunicada deve ser verificada novamente quanto à precisão.</a:t>
            </a:r>
          </a:p>
          <a:p>
            <a:pPr marL="0" lvl="0" indent="0" algn="l">
              <a:spcBef>
                <a:spcPts val="0"/>
              </a:spcBef>
              <a:buNone/>
              <a:defRPr/>
            </a:pPr>
            <a:endParaRPr lang="en-GB" sz="2400" dirty="0">
              <a:latin typeface="Calibri" panose="020F0502020204030204" pitchFamily="34" charset="0"/>
            </a:endParaRPr>
          </a:p>
        </p:txBody>
      </p:sp>
      <p:sp>
        <p:nvSpPr>
          <p:cNvPr id="11" name="Title 1">
            <a:extLst>
              <a:ext uri="{FF2B5EF4-FFF2-40B4-BE49-F238E27FC236}">
                <a16:creationId xmlns:a16="http://schemas.microsoft.com/office/drawing/2014/main" id="{7C82E125-F451-4610-BF24-E15946FBAFC7}"/>
              </a:ext>
            </a:extLst>
          </p:cNvPr>
          <p:cNvSpPr>
            <a:spLocks noGrp="1"/>
          </p:cNvSpPr>
          <p:nvPr>
            <p:ph type="title"/>
          </p:nvPr>
        </p:nvSpPr>
        <p:spPr>
          <a:xfrm>
            <a:off x="0" y="446067"/>
            <a:ext cx="7505700" cy="793755"/>
          </a:xfrm>
          <a:solidFill>
            <a:schemeClr val="bg1"/>
          </a:solidFill>
        </p:spPr>
        <p:txBody>
          <a:bodyPr/>
          <a:lstStyle/>
          <a:p>
            <a:r>
              <a:rPr lang="pt-BR" b="1">
                <a:solidFill>
                  <a:srgbClr val="2A87C8"/>
                </a:solidFill>
                <a:latin typeface="Calibri" panose="020F0502020204030204" pitchFamily="34" charset="0"/>
              </a:rPr>
              <a:t>    Mensagens-chave                     </a:t>
            </a:r>
          </a:p>
        </p:txBody>
      </p:sp>
    </p:spTree>
    <p:extLst>
      <p:ext uri="{BB962C8B-B14F-4D97-AF65-F5344CB8AC3E}">
        <p14:creationId xmlns:p14="http://schemas.microsoft.com/office/powerpoint/2010/main" val="3968848221"/>
      </p:ext>
    </p:extLst>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44092" y="2625969"/>
            <a:ext cx="7128793" cy="91112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a:solidFill>
                  <a:srgbClr val="545456"/>
                </a:solidFill>
                <a:latin typeface="Calibri" panose="020F0502020204030204" pitchFamily="34" charset="0"/>
              </a:rPr>
              <a:t>Comunicação bidirecional</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3610656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lum bright="70000" contrast="-70000"/>
            <a:extLst>
              <a:ext uri="{BEBA8EAE-BF5A-486C-A8C5-ECC9F3942E4B}">
                <a14:imgProps xmlns:a14="http://schemas.microsoft.com/office/drawing/2010/main">
                  <a14:imgLayer r:embed="rId4">
                    <a14:imgEffect>
                      <a14:saturation sat="46000"/>
                    </a14:imgEffect>
                  </a14:imgLayer>
                </a14:imgProps>
              </a:ext>
            </a:extLst>
          </a:blip>
          <a:srcRect l="4780" t="6161" r="6249"/>
          <a:stretch/>
        </p:blipFill>
        <p:spPr>
          <a:xfrm>
            <a:off x="0" y="-1"/>
            <a:ext cx="10691813" cy="7559675"/>
          </a:xfrm>
          <a:prstGeom prst="rect">
            <a:avLst/>
          </a:prstGeom>
        </p:spPr>
      </p:pic>
      <p:sp>
        <p:nvSpPr>
          <p:cNvPr id="6" name="Title 3">
            <a:extLst>
              <a:ext uri="{FF2B5EF4-FFF2-40B4-BE49-F238E27FC236}">
                <a16:creationId xmlns:a16="http://schemas.microsoft.com/office/drawing/2014/main" id="{D1071BD8-1DAD-4A05-B967-E6A9B7FD4917}"/>
              </a:ext>
            </a:extLst>
          </p:cNvPr>
          <p:cNvSpPr>
            <a:spLocks noGrp="1"/>
          </p:cNvSpPr>
          <p:nvPr>
            <p:ph type="title"/>
          </p:nvPr>
        </p:nvSpPr>
        <p:spPr>
          <a:xfrm>
            <a:off x="407732" y="358772"/>
            <a:ext cx="9876347" cy="1489483"/>
          </a:xfrm>
        </p:spPr>
        <p:txBody>
          <a:bodyPr/>
          <a:lstStyle/>
          <a:p>
            <a:pPr algn="l"/>
            <a:r>
              <a:rPr lang="pt-BR" b="1">
                <a:solidFill>
                  <a:srgbClr val="2A87C8"/>
                </a:solidFill>
                <a:latin typeface="Calibri" panose="020F0502020204030204" pitchFamily="34" charset="0"/>
              </a:rPr>
              <a:t>Situação de esquete: uma visita de casa em casa</a:t>
            </a:r>
            <a:r>
              <a:rPr lang="pt-BR">
                <a:solidFill>
                  <a:srgbClr val="2A87C8"/>
                </a:solidFill>
                <a:latin typeface="Calibri" panose="020F0502020204030204" pitchFamily="34" charset="0"/>
              </a:rPr>
              <a:t>			</a:t>
            </a:r>
            <a:br>
              <a:rPr lang="pt-BR">
                <a:solidFill>
                  <a:srgbClr val="2A87C8"/>
                </a:solidFill>
                <a:latin typeface="Calibri" panose="020F0502020204030204" pitchFamily="34" charset="0"/>
              </a:rPr>
            </a:br>
            <a:br>
              <a:rPr lang="pt-BR">
                <a:solidFill>
                  <a:srgbClr val="2A87C8"/>
                </a:solidFill>
                <a:latin typeface="Calibri" panose="020F0502020204030204" pitchFamily="34" charset="0"/>
              </a:rPr>
            </a:br>
            <a:endParaRPr lang="pt-BR">
              <a:solidFill>
                <a:srgbClr val="2A87C8"/>
              </a:solidFill>
              <a:latin typeface="Calibri" panose="020F0502020204030204" pitchFamily="34" charset="0"/>
            </a:endParaRPr>
          </a:p>
        </p:txBody>
      </p:sp>
    </p:spTree>
    <p:extLst>
      <p:ext uri="{BB962C8B-B14F-4D97-AF65-F5344CB8AC3E}">
        <p14:creationId xmlns:p14="http://schemas.microsoft.com/office/powerpoint/2010/main" val="1704305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07312" y="2273438"/>
            <a:ext cx="7128793"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dirty="0">
                <a:solidFill>
                  <a:srgbClr val="545456"/>
                </a:solidFill>
                <a:latin typeface="Calibri" panose="020F0502020204030204" pitchFamily="34" charset="0"/>
              </a:rPr>
              <a:t>Quais informações são necessárias?</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1596252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5793" y="1239822"/>
            <a:ext cx="9876347" cy="4417039"/>
          </a:xfrm>
        </p:spPr>
        <p:txBody>
          <a:bodyPr/>
          <a:lstStyle/>
          <a:p>
            <a:pPr marL="0" indent="0" algn="l">
              <a:buNone/>
            </a:pPr>
            <a:r>
              <a:rPr lang="pt-BR" sz="2800">
                <a:solidFill>
                  <a:srgbClr val="555556"/>
                </a:solidFill>
                <a:latin typeface="Calibri" panose="020F0502020204030204" pitchFamily="34" charset="0"/>
              </a:rPr>
              <a:t>A comunicação entre a população do acampamento e a Agência de GA deve ser um </a:t>
            </a:r>
            <a:r>
              <a:rPr lang="pt-BR" sz="2800" b="1">
                <a:solidFill>
                  <a:srgbClr val="555556"/>
                </a:solidFill>
                <a:latin typeface="Calibri" panose="020F0502020204030204" pitchFamily="34" charset="0"/>
              </a:rPr>
              <a:t>processo seguro, acessível e bidirecional.</a:t>
            </a:r>
            <a:r>
              <a:rPr lang="pt-BR" sz="2800">
                <a:solidFill>
                  <a:srgbClr val="555556"/>
                </a:solidFill>
                <a:latin typeface="Calibri" panose="020F0502020204030204" pitchFamily="34" charset="0"/>
              </a:rPr>
              <a:t> Para os desentendimentos entre a população do acampamento e a AGA pode ser necessário um método de comunicação separado.</a:t>
            </a:r>
          </a:p>
          <a:p>
            <a:pPr marL="0" indent="0" algn="l">
              <a:buNone/>
            </a:pPr>
            <a:endParaRPr lang="en-US" sz="2800" dirty="0">
              <a:solidFill>
                <a:srgbClr val="555556"/>
              </a:solidFill>
              <a:latin typeface="Calibri" panose="020F0502020204030204" pitchFamily="34" charset="0"/>
            </a:endParaRPr>
          </a:p>
          <a:p>
            <a:pPr marL="0" indent="0" algn="l">
              <a:buNone/>
            </a:pPr>
            <a:r>
              <a:rPr lang="pt-BR" sz="2800">
                <a:solidFill>
                  <a:srgbClr val="555556"/>
                </a:solidFill>
                <a:latin typeface="Calibri" panose="020F0502020204030204" pitchFamily="34" charset="0"/>
              </a:rPr>
              <a:t>A </a:t>
            </a:r>
            <a:r>
              <a:rPr lang="pt-BR" sz="2800" b="1">
                <a:solidFill>
                  <a:srgbClr val="555556"/>
                </a:solidFill>
                <a:latin typeface="Calibri" panose="020F0502020204030204" pitchFamily="34" charset="0"/>
              </a:rPr>
              <a:t>comunicação sobre como denunciar incidentes de violência baseada no gênero </a:t>
            </a:r>
            <a:r>
              <a:rPr lang="pt-BR" sz="2800">
                <a:solidFill>
                  <a:srgbClr val="555556"/>
                </a:solidFill>
                <a:latin typeface="Calibri" panose="020F0502020204030204" pitchFamily="34" charset="0"/>
              </a:rPr>
              <a:t>e onde acessar cuidados (bem como informações sobre riscos e prevenção) precisam ser compartilhados em locais visíveis, seguros e acessíveis, onde todo o acampamento possa compreender e refletir sobre eles (por exemplo, creches, escolas, escritórios do governo local, centros de acolhimento, centros de saúde). Uma variedade de métodos de comunicação deve ser usada para alcançar a população com mensagens de violência baseada no gênero, tendo em mente os níveis de alfabetização e as necessidades da população do acampamento. </a:t>
            </a:r>
          </a:p>
        </p:txBody>
      </p:sp>
      <p:pic>
        <p:nvPicPr>
          <p:cNvPr id="2" name="Picture 1">
            <a:extLst>
              <a:ext uri="{FF2B5EF4-FFF2-40B4-BE49-F238E27FC236}">
                <a16:creationId xmlns:a16="http://schemas.microsoft.com/office/drawing/2014/main" id="{7C6D0BE9-B456-48D8-A821-FD0EA27AFB0C}"/>
              </a:ext>
            </a:extLst>
          </p:cNvPr>
          <p:cNvPicPr>
            <a:picLocks noChangeAspect="1"/>
          </p:cNvPicPr>
          <p:nvPr/>
        </p:nvPicPr>
        <p:blipFill rotWithShape="1">
          <a:blip r:embed="rId3"/>
          <a:srcRect r="5735"/>
          <a:stretch/>
        </p:blipFill>
        <p:spPr>
          <a:xfrm>
            <a:off x="-1" y="0"/>
            <a:ext cx="10691814" cy="7559675"/>
          </a:xfrm>
          <a:prstGeom prst="rect">
            <a:avLst/>
          </a:prstGeom>
        </p:spPr>
      </p:pic>
      <p:sp>
        <p:nvSpPr>
          <p:cNvPr id="8" name="Title 1">
            <a:extLst>
              <a:ext uri="{FF2B5EF4-FFF2-40B4-BE49-F238E27FC236}">
                <a16:creationId xmlns:a16="http://schemas.microsoft.com/office/drawing/2014/main" id="{42E12D5C-C7CD-4D43-B6F9-EE630C3168FE}"/>
              </a:ext>
            </a:extLst>
          </p:cNvPr>
          <p:cNvSpPr>
            <a:spLocks noGrp="1"/>
          </p:cNvSpPr>
          <p:nvPr>
            <p:ph type="title"/>
          </p:nvPr>
        </p:nvSpPr>
        <p:spPr>
          <a:xfrm>
            <a:off x="0" y="446067"/>
            <a:ext cx="7505700" cy="793755"/>
          </a:xfrm>
          <a:solidFill>
            <a:schemeClr val="bg1"/>
          </a:solidFill>
        </p:spPr>
        <p:txBody>
          <a:bodyPr/>
          <a:lstStyle/>
          <a:p>
            <a:r>
              <a:rPr lang="pt-BR" b="1">
                <a:solidFill>
                  <a:srgbClr val="2A87C8"/>
                </a:solidFill>
                <a:latin typeface="Calibri" panose="020F0502020204030204" pitchFamily="34" charset="0"/>
              </a:rPr>
              <a:t>    Mensagem-chave                      </a:t>
            </a:r>
          </a:p>
        </p:txBody>
      </p:sp>
    </p:spTree>
    <p:extLst>
      <p:ext uri="{BB962C8B-B14F-4D97-AF65-F5344CB8AC3E}">
        <p14:creationId xmlns:p14="http://schemas.microsoft.com/office/powerpoint/2010/main" val="19756078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C6D0BE9-B456-48D8-A821-FD0EA27AFB0C}"/>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bright="23000" contrast="-34000"/>
                    </a14:imgEffect>
                  </a14:imgLayer>
                </a14:imgProps>
              </a:ext>
            </a:extLst>
          </a:blip>
          <a:srcRect r="5735"/>
          <a:stretch/>
        </p:blipFill>
        <p:spPr>
          <a:xfrm>
            <a:off x="-1" y="0"/>
            <a:ext cx="10691814" cy="7559675"/>
          </a:xfrm>
          <a:prstGeom prst="rect">
            <a:avLst/>
          </a:prstGeom>
        </p:spPr>
      </p:pic>
      <p:sp>
        <p:nvSpPr>
          <p:cNvPr id="3" name="Content Placeholder 2"/>
          <p:cNvSpPr>
            <a:spLocks noGrp="1"/>
          </p:cNvSpPr>
          <p:nvPr>
            <p:ph idx="1"/>
          </p:nvPr>
        </p:nvSpPr>
        <p:spPr>
          <a:xfrm>
            <a:off x="525793" y="1447800"/>
            <a:ext cx="9876347" cy="5701902"/>
          </a:xfrm>
        </p:spPr>
        <p:txBody>
          <a:bodyPr>
            <a:normAutofit fontScale="92500" lnSpcReduction="10000"/>
          </a:bodyPr>
          <a:lstStyle/>
          <a:p>
            <a:pPr marL="0" indent="0" algn="l">
              <a:buNone/>
            </a:pPr>
            <a:r>
              <a:rPr lang="pt-BR" sz="2800" dirty="0">
                <a:latin typeface="Calibri" panose="020F0502020204030204" pitchFamily="34" charset="0"/>
              </a:rPr>
              <a:t>A comunicação entre a população do acampamento e a Agência de GA deve ser um </a:t>
            </a:r>
            <a:r>
              <a:rPr lang="pt-BR" sz="2800" b="1" dirty="0">
                <a:latin typeface="Calibri" panose="020F0502020204030204" pitchFamily="34" charset="0"/>
              </a:rPr>
              <a:t>processo seguro, acessível e bidirecional.</a:t>
            </a:r>
            <a:r>
              <a:rPr lang="pt-BR" sz="2800" dirty="0">
                <a:latin typeface="Calibri" panose="020F0502020204030204" pitchFamily="34" charset="0"/>
              </a:rPr>
              <a:t> Para os desentendimentos entre a população do acampamento e a </a:t>
            </a:r>
            <a:r>
              <a:rPr lang="pt-BR" sz="2800" dirty="0" err="1">
                <a:latin typeface="Calibri" panose="020F0502020204030204" pitchFamily="34" charset="0"/>
              </a:rPr>
              <a:t>AGA</a:t>
            </a:r>
            <a:r>
              <a:rPr lang="pt-BR" sz="2800" dirty="0">
                <a:latin typeface="Calibri" panose="020F0502020204030204" pitchFamily="34" charset="0"/>
              </a:rPr>
              <a:t> pode ser necessário um método de comunicação separado.</a:t>
            </a:r>
          </a:p>
          <a:p>
            <a:pPr marL="0" indent="0" algn="l">
              <a:buNone/>
            </a:pPr>
            <a:endParaRPr lang="en-US" sz="2800" dirty="0">
              <a:latin typeface="Calibri" panose="020F0502020204030204" pitchFamily="34" charset="0"/>
            </a:endParaRPr>
          </a:p>
          <a:p>
            <a:pPr marL="0" indent="0" algn="l">
              <a:buNone/>
            </a:pPr>
            <a:r>
              <a:rPr lang="pt-BR" sz="2800" dirty="0">
                <a:latin typeface="Calibri" panose="020F0502020204030204" pitchFamily="34" charset="0"/>
              </a:rPr>
              <a:t>A </a:t>
            </a:r>
            <a:r>
              <a:rPr lang="pt-BR" sz="2800" b="1" dirty="0">
                <a:latin typeface="Calibri" panose="020F0502020204030204" pitchFamily="34" charset="0"/>
              </a:rPr>
              <a:t>comunicação sobre como denunciar incidentes de violência baseada no gênero </a:t>
            </a:r>
            <a:r>
              <a:rPr lang="pt-BR" sz="2800" dirty="0">
                <a:latin typeface="Calibri" panose="020F0502020204030204" pitchFamily="34" charset="0"/>
              </a:rPr>
              <a:t>e onde acessar cuidados (bem como informações sobre riscos e prevenção) precisam ser compartilhados em locais visíveis, seguros e acessíveis, onde todo o acampamento possa compreender e refletir sobre eles (por exemplo, creches, escolas, escritórios do governo local, centros de acolhimento, centros de saúde). Uma variedade de métodos de comunicação deve ser usada para alcançar a população com mensagens de violência baseada no gênero, tendo em mente os níveis de alfabetização e as necessidades da população do acampamento. </a:t>
            </a:r>
          </a:p>
        </p:txBody>
      </p:sp>
      <p:sp>
        <p:nvSpPr>
          <p:cNvPr id="8" name="Title 1">
            <a:extLst>
              <a:ext uri="{FF2B5EF4-FFF2-40B4-BE49-F238E27FC236}">
                <a16:creationId xmlns:a16="http://schemas.microsoft.com/office/drawing/2014/main" id="{42E12D5C-C7CD-4D43-B6F9-EE630C3168FE}"/>
              </a:ext>
            </a:extLst>
          </p:cNvPr>
          <p:cNvSpPr>
            <a:spLocks noGrp="1"/>
          </p:cNvSpPr>
          <p:nvPr>
            <p:ph type="title"/>
          </p:nvPr>
        </p:nvSpPr>
        <p:spPr>
          <a:xfrm>
            <a:off x="0" y="409973"/>
            <a:ext cx="7505700" cy="793755"/>
          </a:xfrm>
          <a:solidFill>
            <a:schemeClr val="bg1"/>
          </a:solidFill>
        </p:spPr>
        <p:txBody>
          <a:bodyPr/>
          <a:lstStyle/>
          <a:p>
            <a:r>
              <a:rPr lang="pt-BR" b="1">
                <a:solidFill>
                  <a:srgbClr val="2A87C8"/>
                </a:solidFill>
                <a:latin typeface="Calibri" panose="020F0502020204030204" pitchFamily="34" charset="0"/>
              </a:rPr>
              <a:t>    Mensagem-chave                      </a:t>
            </a:r>
          </a:p>
        </p:txBody>
      </p:sp>
    </p:spTree>
    <p:extLst>
      <p:ext uri="{BB962C8B-B14F-4D97-AF65-F5344CB8AC3E}">
        <p14:creationId xmlns:p14="http://schemas.microsoft.com/office/powerpoint/2010/main" val="2647251058"/>
      </p:ext>
    </p:extLst>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050366A-2A22-4305-88BF-8C4BD6758126}"/>
              </a:ext>
            </a:extLst>
          </p:cNvPr>
          <p:cNvPicPr>
            <a:picLocks noChangeAspect="1"/>
          </p:cNvPicPr>
          <p:nvPr/>
        </p:nvPicPr>
        <p:blipFill>
          <a:blip r:embed="rId3"/>
          <a:stretch>
            <a:fillRect/>
          </a:stretch>
        </p:blipFill>
        <p:spPr>
          <a:xfrm>
            <a:off x="-1" y="519"/>
            <a:ext cx="10691813" cy="7558636"/>
          </a:xfrm>
          <a:prstGeom prst="rect">
            <a:avLst/>
          </a:prstGeom>
        </p:spPr>
      </p:pic>
      <p:sp>
        <p:nvSpPr>
          <p:cNvPr id="3" name="Content Placeholder 2"/>
          <p:cNvSpPr>
            <a:spLocks noGrp="1"/>
          </p:cNvSpPr>
          <p:nvPr>
            <p:ph idx="1"/>
          </p:nvPr>
        </p:nvSpPr>
        <p:spPr>
          <a:xfrm>
            <a:off x="438111" y="1319198"/>
            <a:ext cx="9544089" cy="6010290"/>
          </a:xfrm>
        </p:spPr>
        <p:txBody>
          <a:bodyPr>
            <a:normAutofit lnSpcReduction="10000"/>
          </a:bodyPr>
          <a:lstStyle/>
          <a:p>
            <a:pPr marL="0" indent="0">
              <a:buNone/>
            </a:pPr>
            <a:endParaRPr lang="en-US" sz="2400" dirty="0">
              <a:latin typeface="Calibri" panose="020F0502020204030204" pitchFamily="34" charset="0"/>
            </a:endParaRPr>
          </a:p>
          <a:p>
            <a:pPr marL="0" indent="0">
              <a:buNone/>
            </a:pPr>
            <a:r>
              <a:rPr lang="pt-BR" sz="2800" dirty="0">
                <a:solidFill>
                  <a:srgbClr val="555556"/>
                </a:solidFill>
                <a:latin typeface="Calibri" panose="020F0502020204030204" pitchFamily="34" charset="0"/>
              </a:rPr>
              <a:t>Os residentes do acampamento devem ser informados sobre seu direito de </a:t>
            </a:r>
            <a:r>
              <a:rPr lang="pt-BR" sz="2800" b="1" dirty="0">
                <a:solidFill>
                  <a:srgbClr val="555556"/>
                </a:solidFill>
                <a:latin typeface="Calibri" panose="020F0502020204030204" pitchFamily="34" charset="0"/>
              </a:rPr>
              <a:t>confidencialidade</a:t>
            </a:r>
            <a:r>
              <a:rPr lang="pt-BR" sz="2800" dirty="0">
                <a:solidFill>
                  <a:srgbClr val="555556"/>
                </a:solidFill>
                <a:latin typeface="Calibri" panose="020F0502020204030204" pitchFamily="34" charset="0"/>
              </a:rPr>
              <a:t> respeito de suas informações privadas. Cada pessoa deve consentir que suas informações sejam coletadas, saber quais informações estão sendo coletadas sobre ela, para que será usada e que tipo de retorno e acompanhamento esperar.</a:t>
            </a:r>
          </a:p>
          <a:p>
            <a:pPr marL="0" indent="0">
              <a:buNone/>
            </a:pPr>
            <a:endParaRPr lang="en-US" sz="2800" dirty="0">
              <a:solidFill>
                <a:srgbClr val="555556"/>
              </a:solidFill>
              <a:latin typeface="Calibri" panose="020F0502020204030204" pitchFamily="34" charset="0"/>
            </a:endParaRPr>
          </a:p>
          <a:p>
            <a:pPr marL="0" indent="0">
              <a:buNone/>
            </a:pPr>
            <a:r>
              <a:rPr lang="pt-BR" sz="2800" dirty="0">
                <a:solidFill>
                  <a:srgbClr val="555556"/>
                </a:solidFill>
                <a:latin typeface="Calibri" panose="020F0502020204030204" pitchFamily="34" charset="0"/>
              </a:rPr>
              <a:t>As mensagens complexas (como aquelas relacionadas à violência baseada no gênero ou proteção) devem ser tratadas com sensibilidade e clareza. Envolver-se com mulheres, meninas, meninos e homens no </a:t>
            </a:r>
            <a:r>
              <a:rPr lang="pt-BR" sz="2800" b="1" dirty="0">
                <a:solidFill>
                  <a:srgbClr val="555556"/>
                </a:solidFill>
                <a:latin typeface="Calibri" panose="020F0502020204030204" pitchFamily="34" charset="0"/>
              </a:rPr>
              <a:t>desenvolvimento de mensagens e estratégias</a:t>
            </a:r>
            <a:r>
              <a:rPr lang="pt-BR" sz="2800" dirty="0">
                <a:solidFill>
                  <a:srgbClr val="555556"/>
                </a:solidFill>
                <a:latin typeface="Calibri" panose="020F0502020204030204" pitchFamily="34" charset="0"/>
              </a:rPr>
              <a:t> para a sua divulgação é importante para garantir que sejam adequados à idade, sexo e cultura.</a:t>
            </a:r>
          </a:p>
          <a:p>
            <a:pPr marL="0" indent="0">
              <a:buNone/>
            </a:pPr>
            <a:endParaRPr lang="en-US" sz="2400" dirty="0">
              <a:latin typeface="Calibri" panose="020F0502020204030204" pitchFamily="34" charset="0"/>
            </a:endParaRPr>
          </a:p>
        </p:txBody>
      </p:sp>
      <p:sp>
        <p:nvSpPr>
          <p:cNvPr id="8" name="Title 1">
            <a:extLst>
              <a:ext uri="{FF2B5EF4-FFF2-40B4-BE49-F238E27FC236}">
                <a16:creationId xmlns:a16="http://schemas.microsoft.com/office/drawing/2014/main" id="{42E12D5C-C7CD-4D43-B6F9-EE630C3168FE}"/>
              </a:ext>
            </a:extLst>
          </p:cNvPr>
          <p:cNvSpPr>
            <a:spLocks noGrp="1"/>
          </p:cNvSpPr>
          <p:nvPr>
            <p:ph type="title"/>
          </p:nvPr>
        </p:nvSpPr>
        <p:spPr>
          <a:xfrm>
            <a:off x="0" y="446067"/>
            <a:ext cx="7505700" cy="793755"/>
          </a:xfrm>
          <a:solidFill>
            <a:schemeClr val="bg1"/>
          </a:solidFill>
        </p:spPr>
        <p:txBody>
          <a:bodyPr/>
          <a:lstStyle/>
          <a:p>
            <a:r>
              <a:rPr lang="pt-BR" b="1">
                <a:solidFill>
                  <a:srgbClr val="2A87C8"/>
                </a:solidFill>
                <a:latin typeface="Calibri" panose="020F0502020204030204" pitchFamily="34" charset="0"/>
              </a:rPr>
              <a:t>    Mensagem-chave                      </a:t>
            </a:r>
          </a:p>
        </p:txBody>
      </p:sp>
    </p:spTree>
    <p:extLst>
      <p:ext uri="{BB962C8B-B14F-4D97-AF65-F5344CB8AC3E}">
        <p14:creationId xmlns:p14="http://schemas.microsoft.com/office/powerpoint/2010/main" val="10446507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pt-BR">
                <a:latin typeface="Calibri" panose="020F0502020204030204" pitchFamily="34" charset="0"/>
                <a:cs typeface="Calibri" panose="020F0502020204030204" pitchFamily="34" charset="0"/>
              </a:rPr>
              <a:t>Perguntas</a:t>
            </a:r>
          </a:p>
        </p:txBody>
      </p:sp>
    </p:spTree>
    <p:extLst>
      <p:ext uri="{BB962C8B-B14F-4D97-AF65-F5344CB8AC3E}">
        <p14:creationId xmlns:p14="http://schemas.microsoft.com/office/powerpoint/2010/main" val="15051595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07732" y="358772"/>
            <a:ext cx="9876347" cy="1489483"/>
          </a:xfrm>
        </p:spPr>
        <p:txBody>
          <a:bodyPr/>
          <a:lstStyle/>
          <a:p>
            <a:pPr algn="l"/>
            <a:r>
              <a:rPr lang="pt-BR" b="1">
                <a:solidFill>
                  <a:srgbClr val="2A87C8"/>
                </a:solidFill>
                <a:latin typeface="Calibri" panose="020F0502020204030204" pitchFamily="34" charset="0"/>
              </a:rPr>
              <a:t>Trabalho em equipe	</a:t>
            </a:r>
            <a:r>
              <a:rPr lang="pt-BR">
                <a:solidFill>
                  <a:srgbClr val="2A87C8"/>
                </a:solidFill>
                <a:latin typeface="Calibri" panose="020F0502020204030204" pitchFamily="34" charset="0"/>
              </a:rPr>
              <a:t>				      10 'Sou novo… preciso de informações!</a:t>
            </a:r>
            <a:br>
              <a:rPr lang="pt-BR">
                <a:solidFill>
                  <a:srgbClr val="2A87C8"/>
                </a:solidFill>
                <a:latin typeface="Calibri" panose="020F0502020204030204" pitchFamily="34" charset="0"/>
              </a:rPr>
            </a:br>
            <a:br>
              <a:rPr lang="pt-BR">
                <a:solidFill>
                  <a:srgbClr val="2A87C8"/>
                </a:solidFill>
                <a:latin typeface="Calibri" panose="020F0502020204030204" pitchFamily="34" charset="0"/>
              </a:rPr>
            </a:br>
            <a:endParaRPr lang="pt-BR">
              <a:solidFill>
                <a:srgbClr val="2A87C8"/>
              </a:solidFill>
              <a:latin typeface="Calibri" panose="020F0502020204030204" pitchFamily="34" charset="0"/>
            </a:endParaRPr>
          </a:p>
        </p:txBody>
      </p:sp>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535062" y="1972947"/>
            <a:ext cx="8200376" cy="498248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pt-BR" sz="2800" b="1" dirty="0">
                <a:solidFill>
                  <a:srgbClr val="555556"/>
                </a:solidFill>
                <a:latin typeface="Calibri" panose="020F0502020204030204" pitchFamily="34" charset="0"/>
              </a:rPr>
              <a:t>Você acabou de chegar a um novo acampamento. Com base na função atribuída a você, elabore 3 perguntas sobre o que você quer/precisa saber. </a:t>
            </a:r>
          </a:p>
          <a:p>
            <a:pPr lvl="1" algn="l">
              <a:buFont typeface="Arial" panose="020B0604020202020204" pitchFamily="34" charset="0"/>
              <a:buChar char="•"/>
            </a:pPr>
            <a:r>
              <a:rPr lang="pt-BR" dirty="0">
                <a:solidFill>
                  <a:srgbClr val="555556"/>
                </a:solidFill>
                <a:latin typeface="Calibri" panose="020F0502020204030204" pitchFamily="34" charset="0"/>
              </a:rPr>
              <a:t>Considere sua situação pessoal em sua função</a:t>
            </a:r>
          </a:p>
          <a:p>
            <a:pPr lvl="1" algn="l">
              <a:buFont typeface="Arial" panose="020B0604020202020204" pitchFamily="34" charset="0"/>
              <a:buChar char="•"/>
            </a:pPr>
            <a:r>
              <a:rPr lang="pt-BR" dirty="0">
                <a:solidFill>
                  <a:srgbClr val="555556"/>
                </a:solidFill>
                <a:latin typeface="Calibri" panose="020F0502020204030204" pitchFamily="34" charset="0"/>
              </a:rPr>
              <a:t>Considere suas expectativas diante do desastre</a:t>
            </a:r>
          </a:p>
          <a:p>
            <a:pPr marL="0" indent="0" algn="l">
              <a:buNone/>
            </a:pPr>
            <a:endParaRPr lang="pt-BR" sz="2800" b="1" dirty="0">
              <a:solidFill>
                <a:srgbClr val="555556"/>
              </a:solidFill>
              <a:latin typeface="Calibri" panose="020F0502020204030204" pitchFamily="34" charset="0"/>
            </a:endParaRPr>
          </a:p>
          <a:p>
            <a:pPr marL="0" indent="0" algn="l">
              <a:buNone/>
            </a:pPr>
            <a:r>
              <a:rPr lang="pt-BR" sz="2800" b="1" dirty="0">
                <a:solidFill>
                  <a:srgbClr val="555556"/>
                </a:solidFill>
                <a:latin typeface="Calibri" panose="020F0502020204030204" pitchFamily="34" charset="0"/>
              </a:rPr>
              <a:t>Escreva cada uma de suas perguntas em uma notas adesiva e coloque-as no tripé. </a:t>
            </a:r>
          </a:p>
          <a:p>
            <a:pPr marL="0" indent="0" algn="l">
              <a:buNone/>
            </a:pPr>
            <a:endParaRPr lang="pt-BR" sz="2800" b="1" dirty="0">
              <a:latin typeface="Calibri" panose="020F0502020204030204" pitchFamily="34" charset="0"/>
            </a:endParaRPr>
          </a:p>
          <a:p>
            <a:pPr lvl="1" algn="l">
              <a:buFont typeface="Arial" panose="020B0604020202020204" pitchFamily="34" charset="0"/>
              <a:buChar char="•"/>
            </a:pPr>
            <a:endParaRPr lang="pt-BR" b="1" dirty="0">
              <a:latin typeface="Calibri" panose="020F0502020204030204" pitchFamily="34" charset="0"/>
            </a:endParaRPr>
          </a:p>
          <a:p>
            <a:pPr marL="0" lvl="1" indent="0" algn="l">
              <a:buNone/>
            </a:pPr>
            <a:endParaRPr lang="pt-BR" b="1" dirty="0">
              <a:latin typeface="Calibri" panose="020F0502020204030204" pitchFamily="34" charset="0"/>
            </a:endParaRPr>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endParaRPr lang="en-GB" dirty="0">
              <a:solidFill>
                <a:schemeClr val="accent5"/>
              </a:solidFill>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129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7572" y="1498163"/>
            <a:ext cx="9597382" cy="5122953"/>
          </a:xfrm>
        </p:spPr>
        <p:txBody>
          <a:bodyPr/>
          <a:lstStyle/>
          <a:p>
            <a:pPr marL="457200" indent="-457200" algn="l"/>
            <a:r>
              <a:rPr lang="pt-BR" sz="2800">
                <a:solidFill>
                  <a:srgbClr val="555556"/>
                </a:solidFill>
                <a:latin typeface="Calibri" panose="020F0502020204030204" pitchFamily="34" charset="0"/>
              </a:rPr>
              <a:t>Qual foi sua função?</a:t>
            </a:r>
          </a:p>
          <a:p>
            <a:pPr marL="457200" indent="-457200" algn="l"/>
            <a:r>
              <a:rPr lang="pt-BR" sz="2800">
                <a:solidFill>
                  <a:srgbClr val="555556"/>
                </a:solidFill>
                <a:latin typeface="Calibri" panose="020F0502020204030204" pitchFamily="34" charset="0"/>
              </a:rPr>
              <a:t>O que é importante para você saber?</a:t>
            </a:r>
          </a:p>
          <a:p>
            <a:pPr marL="457200" indent="-457200" algn="l"/>
            <a:r>
              <a:rPr lang="pt-BR" sz="2800">
                <a:solidFill>
                  <a:srgbClr val="555556"/>
                </a:solidFill>
                <a:latin typeface="Calibri" panose="020F0502020204030204" pitchFamily="34" charset="0"/>
              </a:rPr>
              <a:t>Por que essas informações são relevantes para você?</a:t>
            </a:r>
          </a:p>
          <a:p>
            <a:pPr marL="457200" indent="-457200" algn="l"/>
            <a:endParaRPr lang="en-GB" sz="2800" dirty="0">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pt-BR" b="1">
                <a:solidFill>
                  <a:srgbClr val="2A87C8"/>
                </a:solidFill>
                <a:latin typeface="Calibri" panose="020F0502020204030204" pitchFamily="34" charset="0"/>
              </a:rPr>
              <a:t>Deliberação</a:t>
            </a:r>
          </a:p>
        </p:txBody>
      </p:sp>
    </p:spTree>
    <p:extLst>
      <p:ext uri="{BB962C8B-B14F-4D97-AF65-F5344CB8AC3E}">
        <p14:creationId xmlns:p14="http://schemas.microsoft.com/office/powerpoint/2010/main" val="27672905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699" y="2403231"/>
            <a:ext cx="9650413" cy="3422822"/>
          </a:xfrm>
        </p:spPr>
        <p:txBody>
          <a:bodyPr anchor="ctr" anchorCtr="0"/>
          <a:lstStyle/>
          <a:p>
            <a:pPr marL="0" indent="0">
              <a:buNone/>
            </a:pPr>
            <a:r>
              <a:rPr lang="pt-BR" sz="2800">
                <a:solidFill>
                  <a:srgbClr val="555556"/>
                </a:solidFill>
                <a:latin typeface="Calibri" panose="020F0502020204030204" pitchFamily="34" charset="0"/>
              </a:rPr>
              <a:t>“As pessoas precisam de informações sobre água, comida, remédios ou abrigo. A informação pode salvar vidas, meios de subsistência e recursos. </a:t>
            </a:r>
            <a:r>
              <a:rPr lang="pt-BR" sz="2800" b="1">
                <a:solidFill>
                  <a:srgbClr val="555556"/>
                </a:solidFill>
                <a:latin typeface="Calibri" panose="020F0502020204030204" pitchFamily="34" charset="0"/>
              </a:rPr>
              <a:t>A informação é poder</a:t>
            </a:r>
            <a:r>
              <a:rPr lang="pt-BR" sz="2800">
                <a:solidFill>
                  <a:srgbClr val="555556"/>
                </a:solidFill>
                <a:latin typeface="Calibri" panose="020F0502020204030204" pitchFamily="34" charset="0"/>
              </a:rPr>
              <a:t>”e a informação é uma ajuda também.</a:t>
            </a:r>
          </a:p>
          <a:p>
            <a:pPr marL="0" indent="0">
              <a:buNone/>
            </a:pPr>
            <a:endParaRPr lang="en-US" sz="2800" dirty="0">
              <a:solidFill>
                <a:srgbClr val="555556"/>
              </a:solidFill>
              <a:latin typeface="Calibri" panose="020F0502020204030204" pitchFamily="34" charset="0"/>
            </a:endParaRPr>
          </a:p>
          <a:p>
            <a:pPr marL="0" indent="0">
              <a:buNone/>
            </a:pPr>
            <a:r>
              <a:rPr lang="pt-BR" sz="2800">
                <a:solidFill>
                  <a:srgbClr val="555556"/>
                </a:solidFill>
                <a:latin typeface="Calibri" panose="020F0502020204030204" pitchFamily="34" charset="0"/>
              </a:rPr>
              <a:t>Em termos práticos, quanto mais essas informações sejam compartilhadas com os deslocados sobre as questões que os preocupam, eles estarão mais </a:t>
            </a:r>
            <a:r>
              <a:rPr lang="pt-BR" sz="2800" b="1">
                <a:solidFill>
                  <a:srgbClr val="555556"/>
                </a:solidFill>
                <a:latin typeface="Calibri" panose="020F0502020204030204" pitchFamily="34" charset="0"/>
              </a:rPr>
              <a:t>envolvidos e engajados e habilitados</a:t>
            </a:r>
            <a:r>
              <a:rPr lang="pt-BR" sz="2800">
                <a:solidFill>
                  <a:srgbClr val="555556"/>
                </a:solidFill>
                <a:latin typeface="Calibri" panose="020F0502020204030204" pitchFamily="34" charset="0"/>
              </a:rPr>
              <a:t>. Informações precisas e atualizadas os ajudarão a fazer escolhas e decisões informadas. Compartilhar informações com a comunidade deslocada demonstra confiança, abertura e respeito por eles e por sua capacidade de tomar decisões acertadas com base nas informações apresentadas. </a:t>
            </a:r>
          </a:p>
        </p:txBody>
      </p:sp>
      <p:pic>
        <p:nvPicPr>
          <p:cNvPr id="2" name="Picture 1">
            <a:extLst>
              <a:ext uri="{FF2B5EF4-FFF2-40B4-BE49-F238E27FC236}">
                <a16:creationId xmlns:a16="http://schemas.microsoft.com/office/drawing/2014/main" id="{DB89E7E5-6533-4A83-AFE6-9DDC753BD98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0"/>
            <a:ext cx="10779368" cy="7559675"/>
          </a:xfrm>
          <a:prstGeom prst="rect">
            <a:avLst/>
          </a:prstGeom>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pt-BR" b="1">
                <a:solidFill>
                  <a:srgbClr val="2A87C8"/>
                </a:solidFill>
                <a:latin typeface="Calibri" panose="020F0502020204030204" pitchFamily="34" charset="0"/>
              </a:rPr>
              <a:t>    Mensagens-chave                      </a:t>
            </a:r>
          </a:p>
        </p:txBody>
      </p:sp>
    </p:spTree>
    <p:extLst>
      <p:ext uri="{BB962C8B-B14F-4D97-AF65-F5344CB8AC3E}">
        <p14:creationId xmlns:p14="http://schemas.microsoft.com/office/powerpoint/2010/main" val="11597247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B89E7E5-6533-4A83-AFE6-9DDC753BD982}"/>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bright="35000" contrast="-38000"/>
                    </a14:imgEffect>
                  </a14:imgLayer>
                </a14:imgProps>
              </a:ext>
            </a:extLst>
          </a:blip>
          <a:srcRect l="3097" r="1866"/>
          <a:stretch/>
        </p:blipFill>
        <p:spPr>
          <a:xfrm>
            <a:off x="0" y="0"/>
            <a:ext cx="10779368" cy="7559675"/>
          </a:xfrm>
          <a:prstGeom prst="rect">
            <a:avLst/>
          </a:prstGeom>
        </p:spPr>
      </p:pic>
      <p:sp>
        <p:nvSpPr>
          <p:cNvPr id="3" name="Content Placeholder 2"/>
          <p:cNvSpPr>
            <a:spLocks noGrp="1"/>
          </p:cNvSpPr>
          <p:nvPr>
            <p:ph idx="1"/>
          </p:nvPr>
        </p:nvSpPr>
        <p:spPr>
          <a:xfrm>
            <a:off x="520699" y="2403231"/>
            <a:ext cx="9650413" cy="3422822"/>
          </a:xfrm>
        </p:spPr>
        <p:txBody>
          <a:bodyPr anchor="ctr" anchorCtr="0"/>
          <a:lstStyle/>
          <a:p>
            <a:pPr marL="0" indent="0">
              <a:buNone/>
            </a:pPr>
            <a:r>
              <a:rPr lang="pt-BR" sz="2800" dirty="0">
                <a:latin typeface="Calibri" panose="020F0502020204030204" pitchFamily="34" charset="0"/>
              </a:rPr>
              <a:t>“As pessoas precisam de informações sobre água, comida, remédios ou abrigo. A informação pode salvar vidas, meios de subsistência e recursos. </a:t>
            </a:r>
            <a:r>
              <a:rPr lang="pt-BR" sz="2800" b="1" dirty="0">
                <a:latin typeface="Calibri" panose="020F0502020204030204" pitchFamily="34" charset="0"/>
              </a:rPr>
              <a:t>A informação é </a:t>
            </a:r>
            <a:r>
              <a:rPr lang="pt-BR" sz="2800" b="1" dirty="0" err="1">
                <a:latin typeface="Calibri" panose="020F0502020204030204" pitchFamily="34" charset="0"/>
              </a:rPr>
              <a:t>poder</a:t>
            </a:r>
            <a:r>
              <a:rPr lang="pt-BR" sz="2800" dirty="0" err="1">
                <a:latin typeface="Calibri" panose="020F0502020204030204" pitchFamily="34" charset="0"/>
              </a:rPr>
              <a:t>”e</a:t>
            </a:r>
            <a:r>
              <a:rPr lang="pt-BR" sz="2800" dirty="0">
                <a:latin typeface="Calibri" panose="020F0502020204030204" pitchFamily="34" charset="0"/>
              </a:rPr>
              <a:t> a informação é uma ajuda também.</a:t>
            </a:r>
          </a:p>
          <a:p>
            <a:pPr marL="0" indent="0">
              <a:buNone/>
            </a:pPr>
            <a:endParaRPr lang="en-US" sz="2800" dirty="0">
              <a:latin typeface="Calibri" panose="020F0502020204030204" pitchFamily="34" charset="0"/>
            </a:endParaRPr>
          </a:p>
          <a:p>
            <a:pPr marL="0" indent="0">
              <a:buNone/>
            </a:pPr>
            <a:r>
              <a:rPr lang="pt-BR" sz="2800" dirty="0">
                <a:latin typeface="Calibri" panose="020F0502020204030204" pitchFamily="34" charset="0"/>
              </a:rPr>
              <a:t>Em termos práticos, quanto mais essas informações sejam compartilhadas com os deslocados sobre as questões que os preocupam, eles estarão mais </a:t>
            </a:r>
            <a:r>
              <a:rPr lang="pt-BR" sz="2800" b="1" dirty="0">
                <a:latin typeface="Calibri" panose="020F0502020204030204" pitchFamily="34" charset="0"/>
              </a:rPr>
              <a:t>envolvidos e engajados e habilitados</a:t>
            </a:r>
            <a:r>
              <a:rPr lang="pt-BR" sz="2800" dirty="0">
                <a:latin typeface="Calibri" panose="020F0502020204030204" pitchFamily="34" charset="0"/>
              </a:rPr>
              <a:t>. Informações precisas e atualizadas os ajudarão a fazer escolhas e decisões informadas. Compartilhar informações com a comunidade deslocada demonstra confiança, abertura e respeito por eles e por sua capacidade de tomar decisões acertadas com base nas informações apresentadas. </a:t>
            </a:r>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pt-BR" b="1">
                <a:solidFill>
                  <a:srgbClr val="2A87C8"/>
                </a:solidFill>
                <a:latin typeface="Calibri" panose="020F0502020204030204" pitchFamily="34" charset="0"/>
              </a:rPr>
              <a:t>    Mensagens-chave                      </a:t>
            </a:r>
          </a:p>
        </p:txBody>
      </p:sp>
    </p:spTree>
    <p:extLst>
      <p:ext uri="{BB962C8B-B14F-4D97-AF65-F5344CB8AC3E}">
        <p14:creationId xmlns:p14="http://schemas.microsoft.com/office/powerpoint/2010/main" val="1790361345"/>
      </p:ext>
    </p:extLst>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509109" y="2171838"/>
            <a:ext cx="7725199"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dirty="0">
                <a:solidFill>
                  <a:srgbClr val="545456"/>
                </a:solidFill>
                <a:latin typeface="Calibri" panose="020F0502020204030204" pitchFamily="34" charset="0"/>
              </a:rPr>
              <a:t>Fornecimento de informações em acampamentos</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41507213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07732" y="358772"/>
            <a:ext cx="9876347" cy="1489483"/>
          </a:xfrm>
        </p:spPr>
        <p:txBody>
          <a:bodyPr/>
          <a:lstStyle/>
          <a:p>
            <a:pPr algn="l"/>
            <a:r>
              <a:rPr lang="pt-BR" b="1">
                <a:solidFill>
                  <a:srgbClr val="2A87C8"/>
                </a:solidFill>
                <a:latin typeface="Calibri" panose="020F0502020204030204" pitchFamily="34" charset="0"/>
              </a:rPr>
              <a:t>Trabalho em equipe	</a:t>
            </a:r>
            <a:r>
              <a:rPr lang="pt-BR">
                <a:solidFill>
                  <a:srgbClr val="2A87C8"/>
                </a:solidFill>
                <a:latin typeface="Calibri" panose="020F0502020204030204" pitchFamily="34" charset="0"/>
              </a:rPr>
              <a:t>				      10 'Jogo de telefone sem fio</a:t>
            </a:r>
            <a:br>
              <a:rPr lang="pt-BR">
                <a:solidFill>
                  <a:srgbClr val="2A87C8"/>
                </a:solidFill>
                <a:latin typeface="Calibri" panose="020F0502020204030204" pitchFamily="34" charset="0"/>
              </a:rPr>
            </a:br>
            <a:br>
              <a:rPr lang="pt-BR">
                <a:solidFill>
                  <a:srgbClr val="2A87C8"/>
                </a:solidFill>
                <a:latin typeface="Calibri" panose="020F0502020204030204" pitchFamily="34" charset="0"/>
              </a:rPr>
            </a:br>
            <a:endParaRPr lang="pt-BR">
              <a:solidFill>
                <a:srgbClr val="2A87C8"/>
              </a:solidFill>
              <a:latin typeface="Calibri" panose="020F0502020204030204" pitchFamily="34" charset="0"/>
            </a:endParaRPr>
          </a:p>
        </p:txBody>
      </p:sp>
      <p:sp>
        <p:nvSpPr>
          <p:cNvPr id="5" name="Content Placeholder 2">
            <a:extLst>
              <a:ext uri="{FF2B5EF4-FFF2-40B4-BE49-F238E27FC236}">
                <a16:creationId xmlns:a16="http://schemas.microsoft.com/office/drawing/2014/main" id="{40E9533C-480A-4630-B426-ACA375DA2D3A}"/>
              </a:ext>
            </a:extLst>
          </p:cNvPr>
          <p:cNvSpPr txBox="1">
            <a:spLocks/>
          </p:cNvSpPr>
          <p:nvPr/>
        </p:nvSpPr>
        <p:spPr>
          <a:xfrm>
            <a:off x="534266" y="1978808"/>
            <a:ext cx="9623277" cy="498248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pt-BR" sz="2800">
                <a:solidFill>
                  <a:srgbClr val="555556"/>
                </a:solidFill>
                <a:latin typeface="Calibri" panose="020F0502020204030204" pitchFamily="34" charset="0"/>
              </a:rPr>
              <a:t>Fique de pé ou sente-se em círculo. A primeira pessoa na fila sussurrará a palavra ou frase designada ao ouvido da pessoa sentada ou em pé à sua direita.</a:t>
            </a:r>
          </a:p>
          <a:p>
            <a:pPr marL="0" indent="0" algn="l">
              <a:buNone/>
            </a:pPr>
            <a:endParaRPr lang="en-GB" sz="2800" b="1" dirty="0">
              <a:solidFill>
                <a:srgbClr val="555556"/>
              </a:solidFill>
              <a:latin typeface="Calibri" panose="020F0502020204030204" pitchFamily="34" charset="0"/>
            </a:endParaRPr>
          </a:p>
          <a:p>
            <a:pPr marL="0" indent="0" algn="l">
              <a:buNone/>
            </a:pPr>
            <a:r>
              <a:rPr lang="pt-BR" sz="2800">
                <a:solidFill>
                  <a:srgbClr val="555556"/>
                </a:solidFill>
                <a:latin typeface="Calibri" panose="020F0502020204030204" pitchFamily="34" charset="0"/>
              </a:rPr>
              <a:t>Cada pessoa irá sussurrar a frase para seu vizinho até que ela alcance a última pessoa do círculo. A última pessoa diz a palavra ou frase em voz alta para que todos possam ouvir o quanto ela mudou desde o primeiro sussurro.  </a:t>
            </a:r>
          </a:p>
          <a:p>
            <a:pPr marL="0" indent="0" algn="l">
              <a:buNone/>
            </a:pPr>
            <a:endParaRPr lang="en-GB" sz="2800" dirty="0">
              <a:solidFill>
                <a:srgbClr val="555556"/>
              </a:solidFill>
              <a:latin typeface="Calibri" panose="020F0502020204030204" pitchFamily="34" charset="0"/>
            </a:endParaRPr>
          </a:p>
          <a:p>
            <a:pPr marL="0" indent="0" algn="l">
              <a:buNone/>
            </a:pPr>
            <a:r>
              <a:rPr lang="pt-BR" sz="2800" b="1">
                <a:solidFill>
                  <a:srgbClr val="555556"/>
                </a:solidFill>
                <a:latin typeface="Calibri" panose="020F0502020204030204" pitchFamily="34" charset="0"/>
              </a:rPr>
              <a:t>O que este jogo pode lhe dizer sobre comunicação?</a:t>
            </a:r>
          </a:p>
          <a:p>
            <a:pPr marL="0" lvl="1" indent="0" algn="l">
              <a:buNone/>
            </a:pPr>
            <a:endParaRPr lang="en-GB" b="1" dirty="0">
              <a:latin typeface="Calibri" panose="020F0502020204030204" pitchFamily="34" charset="0"/>
            </a:endParaRPr>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endParaRPr lang="en-GB" dirty="0">
              <a:solidFill>
                <a:schemeClr val="accent5"/>
              </a:solidFill>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8762507"/>
      </p:ext>
    </p:extLst>
  </p:cSld>
  <p:clrMapOvr>
    <a:masterClrMapping/>
  </p:clrMapOvr>
</p:sld>
</file>

<file path=ppt/theme/theme1.xml><?xml version="1.0" encoding="utf-8"?>
<a:theme xmlns:a="http://schemas.openxmlformats.org/drawingml/2006/main" name="1_CCCM - Titles">
  <a:themeElements>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Global CCCM Cluster">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solidFill>
              <a:schemeClr val="accent5"/>
            </a:solidFill>
          </a:defRPr>
        </a:defPPr>
      </a:lstStyle>
    </a:txDef>
  </a:objectDefaults>
  <a:extraClrSchemeLst/>
  <a:extLst>
    <a:ext uri="{05A4C25C-085E-4340-85A3-A5531E510DB2}">
      <thm15:themeFamily xmlns:thm15="http://schemas.microsoft.com/office/thememl/2012/main" name="CCCM Cluster - Templates - Pesentation v1" id="{AA29A52A-7E86-4270-9C5E-16BADAD3BA3B}" vid="{44BAA614-8022-4D3D-9F5A-C420EC4ED9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311F0AB4D861F4989F82902B990608D" ma:contentTypeVersion="11" ma:contentTypeDescription="Create a new document." ma:contentTypeScope="" ma:versionID="2ef782eddbab00ccf93dbf903bc501e4">
  <xsd:schema xmlns:xsd="http://www.w3.org/2001/XMLSchema" xmlns:xs="http://www.w3.org/2001/XMLSchema" xmlns:p="http://schemas.microsoft.com/office/2006/metadata/properties" xmlns:ns2="4d2685e0-3ec3-4526-a337-bc02c6b3961c" xmlns:ns3="72eb3475-e0f4-42fd-ab5c-abe08d673cdb" targetNamespace="http://schemas.microsoft.com/office/2006/metadata/properties" ma:root="true" ma:fieldsID="7c26a57195524376ee1e0a67bd2b6c5d" ns2:_="" ns3:_="">
    <xsd:import namespace="4d2685e0-3ec3-4526-a337-bc02c6b3961c"/>
    <xsd:import namespace="72eb3475-e0f4-42fd-ab5c-abe08d673cd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Location" minOccurs="0"/>
                <xsd:element ref="ns2:MediaServiceOCR" minOccurs="0"/>
                <xsd:element ref="ns2:Comme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2685e0-3ec3-4526-a337-bc02c6b396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Comments" ma:index="16" nillable="true" ma:displayName="Comments" ma:format="Dropdown" ma:internalName="Comments">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2eb3475-e0f4-42fd-ab5c-abe08d673cd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Comments xmlns="4d2685e0-3ec3-4526-a337-bc02c6b3961c" xsi:nil="true"/>
  </documentManagement>
</p:properties>
</file>

<file path=customXml/itemProps1.xml><?xml version="1.0" encoding="utf-8"?>
<ds:datastoreItem xmlns:ds="http://schemas.openxmlformats.org/officeDocument/2006/customXml" ds:itemID="{3FEC7248-3B49-4473-B3BD-7EBA4375148F}">
  <ds:schemaRefs>
    <ds:schemaRef ds:uri="http://schemas.microsoft.com/sharepoint/v3/contenttype/forms"/>
  </ds:schemaRefs>
</ds:datastoreItem>
</file>

<file path=customXml/itemProps2.xml><?xml version="1.0" encoding="utf-8"?>
<ds:datastoreItem xmlns:ds="http://schemas.openxmlformats.org/officeDocument/2006/customXml" ds:itemID="{B4EDD3D8-72A6-4967-8047-5459643BC0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d2685e0-3ec3-4526-a337-bc02c6b3961c"/>
    <ds:schemaRef ds:uri="72eb3475-e0f4-42fd-ab5c-abe08d673cd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1796D2C-8AD6-466B-B536-85715ED1CD39}">
  <ds:schemaRefs>
    <ds:schemaRef ds:uri="http://schemas.microsoft.com/office/2006/documentManagement/types"/>
    <ds:schemaRef ds:uri="4d2685e0-3ec3-4526-a337-bc02c6b3961c"/>
    <ds:schemaRef ds:uri="72eb3475-e0f4-42fd-ab5c-abe08d673cdb"/>
    <ds:schemaRef ds:uri="http://purl.org/dc/elements/1.1/"/>
    <ds:schemaRef ds:uri="http://schemas.microsoft.com/office/2006/metadata/properties"/>
    <ds:schemaRef ds:uri="http://schemas.microsoft.com/office/infopath/2007/PartnerControls"/>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2052</TotalTime>
  <Words>2720</Words>
  <Application>Microsoft Macintosh PowerPoint</Application>
  <PresentationFormat>Custom</PresentationFormat>
  <Paragraphs>209</Paragraphs>
  <Slides>33</Slides>
  <Notes>31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Calibri</vt:lpstr>
      <vt:lpstr>Trebuchet MS</vt:lpstr>
      <vt:lpstr>1_CCCM - Titles</vt:lpstr>
      <vt:lpstr>Fornecer informações e ouvir</vt:lpstr>
      <vt:lpstr>Objetivos</vt:lpstr>
      <vt:lpstr>PowerPoint Presentation</vt:lpstr>
      <vt:lpstr>Trabalho em equipe           10 'Sou novo… preciso de informações!  </vt:lpstr>
      <vt:lpstr>Deliberação</vt:lpstr>
      <vt:lpstr>    Mensagens-chave                      </vt:lpstr>
      <vt:lpstr>    Mensagens-chave                      </vt:lpstr>
      <vt:lpstr>PowerPoint Presentation</vt:lpstr>
      <vt:lpstr>Trabalho em equipe           10 'Jogo de telefone sem fio  </vt:lpstr>
      <vt:lpstr>Comunicação com as comunidades (CcaC)</vt:lpstr>
      <vt:lpstr>Mecanismos de retorno</vt:lpstr>
      <vt:lpstr>Trabalho em equipe              10 'Ordene as etapas  </vt:lpstr>
      <vt:lpstr>Definição de CcaC</vt:lpstr>
      <vt:lpstr>    Mensagens-chave                      </vt:lpstr>
      <vt:lpstr>    Mensagens-chave                      </vt:lpstr>
      <vt:lpstr>    Mensagens-chave                      </vt:lpstr>
      <vt:lpstr>PowerPoint Presentation</vt:lpstr>
      <vt:lpstr>Trabalho em equipe                                        10’ Campanha de comunicação  </vt:lpstr>
      <vt:lpstr>Trabalho em equipe            20’ Desenvolvimento de mensagens-chave  </vt:lpstr>
      <vt:lpstr>Faça perguntas</vt:lpstr>
      <vt:lpstr>    Mensagens-chave                      </vt:lpstr>
      <vt:lpstr>    Mensagens-chave                      </vt:lpstr>
      <vt:lpstr>    Mensagens-chave                      </vt:lpstr>
      <vt:lpstr>Trabalho em equipe                5’ O que fazer e o que não fazer na comunicação  </vt:lpstr>
      <vt:lpstr>Trabalho em equipe                                        20’ Estrategia de comunicação  </vt:lpstr>
      <vt:lpstr>    Mensagens-chave                     </vt:lpstr>
      <vt:lpstr>    Mensagens-chave                     </vt:lpstr>
      <vt:lpstr>PowerPoint Presentation</vt:lpstr>
      <vt:lpstr>Situação de esquete: uma visita de casa em casa     </vt:lpstr>
      <vt:lpstr>    Mensagem-chave                      </vt:lpstr>
      <vt:lpstr>    Mensagem-chave                      </vt:lpstr>
      <vt:lpstr>    Mensagem-chave                      </vt:lpstr>
      <vt:lpstr>Perguntas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Library</dc:title>
  <dc:creator>NATALIA PASCUAL</dc:creator>
  <cp:lastModifiedBy>Paola Jiménez</cp:lastModifiedBy>
  <cp:revision>96</cp:revision>
  <dcterms:created xsi:type="dcterms:W3CDTF">1601-01-01T00:00:00Z</dcterms:created>
  <dcterms:modified xsi:type="dcterms:W3CDTF">2020-11-25T15:55:41Z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0x0101002311F0AB4D861F4989F82902B990608D</vt:lpwstr>
  </property>
  <property fmtid="{D5CDD505-2E9C-101B-9397-08002B2CF9AE}" pid="3" name="AuthorIds_UIVersion_512">
    <vt:lpwstr>12</vt:lpwstr>
  </property>
</Properties>
</file>