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39"/>
  </p:notesMasterIdLst>
  <p:handoutMasterIdLst>
    <p:handoutMasterId r:id="rId40"/>
  </p:handoutMasterIdLst>
  <p:sldIdLst>
    <p:sldId id="325" r:id="rId5"/>
    <p:sldId id="349" r:id="rId6"/>
    <p:sldId id="367" r:id="rId7"/>
    <p:sldId id="346" r:id="rId8"/>
    <p:sldId id="374" r:id="rId9"/>
    <p:sldId id="312" r:id="rId10"/>
    <p:sldId id="309" r:id="rId11"/>
    <p:sldId id="362" r:id="rId12"/>
    <p:sldId id="351" r:id="rId13"/>
    <p:sldId id="375" r:id="rId14"/>
    <p:sldId id="352" r:id="rId15"/>
    <p:sldId id="369" r:id="rId16"/>
    <p:sldId id="380" r:id="rId17"/>
    <p:sldId id="381" r:id="rId18"/>
    <p:sldId id="368" r:id="rId19"/>
    <p:sldId id="357" r:id="rId20"/>
    <p:sldId id="376" r:id="rId21"/>
    <p:sldId id="353" r:id="rId22"/>
    <p:sldId id="290" r:id="rId23"/>
    <p:sldId id="300" r:id="rId24"/>
    <p:sldId id="355" r:id="rId25"/>
    <p:sldId id="354" r:id="rId26"/>
    <p:sldId id="334" r:id="rId27"/>
    <p:sldId id="340" r:id="rId28"/>
    <p:sldId id="378" r:id="rId29"/>
    <p:sldId id="359" r:id="rId30"/>
    <p:sldId id="377" r:id="rId31"/>
    <p:sldId id="358" r:id="rId32"/>
    <p:sldId id="364" r:id="rId33"/>
    <p:sldId id="295" r:id="rId34"/>
    <p:sldId id="361" r:id="rId35"/>
    <p:sldId id="379" r:id="rId36"/>
    <p:sldId id="348" r:id="rId37"/>
    <p:sldId id="326" r:id="rId38"/>
  </p:sldIdLst>
  <p:sldSz cx="10691813" cy="7559675"/>
  <p:notesSz cx="7102475" cy="9388475"/>
  <p:custDataLst>
    <p:tags r:id="rId41"/>
  </p:custDataLst>
  <p:defaultTextStyle>
    <a:defPPr>
      <a:defRPr lang="en-US"/>
    </a:defPPr>
    <a:lvl1pPr marL="0" algn="l" defTabSz="1042873" rtl="0" eaLnBrk="1" latinLnBrk="0" hangingPunct="1">
      <a:defRPr sz="2053" kern="1200">
        <a:solidFill>
          <a:schemeClr val="tx1"/>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6429" userDrawn="1">
          <p15:clr>
            <a:srgbClr val="A4A3A4"/>
          </p15:clr>
        </p15:guide>
        <p15:guide id="3" pos="3368" userDrawn="1">
          <p15:clr>
            <a:srgbClr val="A4A3A4"/>
          </p15:clr>
        </p15:guide>
        <p15:guide id="4" pos="328" userDrawn="1">
          <p15:clr>
            <a:srgbClr val="A4A3A4"/>
          </p15:clr>
        </p15:guide>
        <p15:guide id="6" orient="horz" pos="4286" userDrawn="1">
          <p15:clr>
            <a:srgbClr val="A4A3A4"/>
          </p15:clr>
        </p15:guide>
        <p15:guide id="7" orient="horz" pos="612" userDrawn="1">
          <p15:clr>
            <a:srgbClr val="A4A3A4"/>
          </p15:clr>
        </p15:guide>
        <p15:guide id="8" pos="1326" userDrawn="1">
          <p15:clr>
            <a:srgbClr val="A4A3A4"/>
          </p15:clr>
        </p15:guide>
        <p15:guide id="9" orient="horz" pos="998" userDrawn="1">
          <p15:clr>
            <a:srgbClr val="A4A3A4"/>
          </p15:clr>
        </p15:guide>
        <p15:guide id="10" pos="47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SCUAL Natalia" initials="PN" lastIdx="0" clrIdx="0">
    <p:extLst>
      <p:ext uri="{19B8F6BF-5375-455C-9EA6-DF929625EA0E}">
        <p15:presenceInfo xmlns:p15="http://schemas.microsoft.com/office/powerpoint/2012/main" userId="S::npascual@iom.int::0f41393f-5f88-43c9-ab97-74c35aedb5eb" providerId="AD"/>
      </p:ext>
    </p:extLst>
  </p:cmAuthor>
  <p:cmAuthor id="2" name="annika grafweg" initials="ag" lastIdx="0" clrIdx="1">
    <p:extLst>
      <p:ext uri="{19B8F6BF-5375-455C-9EA6-DF929625EA0E}">
        <p15:presenceInfo xmlns:p15="http://schemas.microsoft.com/office/powerpoint/2012/main" userId="annika grafweg" providerId="None"/>
      </p:ext>
    </p:extLst>
  </p:cmAuthor>
  <p:cmAuthor id="3" name="KVERNMO Jennifer" initials="KJ" lastIdx="0" clrIdx="2">
    <p:extLst>
      <p:ext uri="{19B8F6BF-5375-455C-9EA6-DF929625EA0E}">
        <p15:presenceInfo xmlns:p15="http://schemas.microsoft.com/office/powerpoint/2012/main" userId="S-1-5-21-4064896599-1321994828-1977553258-33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3C42"/>
    <a:srgbClr val="545456"/>
    <a:srgbClr val="B1B1B3"/>
    <a:srgbClr val="2A87C8"/>
    <a:srgbClr val="DCDCDC"/>
    <a:srgbClr val="9D4838"/>
    <a:srgbClr val="B0D5EE"/>
    <a:srgbClr val="E0EEF8"/>
    <a:srgbClr val="FFB6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99E3FD-6323-406E-83AF-4E59B8A7E1A3}" v="1" dt="2020-11-23T22:13:35.7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86702" autoAdjust="0"/>
  </p:normalViewPr>
  <p:slideViewPr>
    <p:cSldViewPr snapToGrid="0">
      <p:cViewPr varScale="1">
        <p:scale>
          <a:sx n="52" d="100"/>
          <a:sy n="52" d="100"/>
        </p:scale>
        <p:origin x="1448" y="60"/>
      </p:cViewPr>
      <p:guideLst>
        <p:guide orient="horz" pos="2381"/>
        <p:guide pos="6429"/>
        <p:guide pos="3368"/>
        <p:guide pos="328"/>
        <p:guide orient="horz" pos="4286"/>
        <p:guide orient="horz" pos="612"/>
        <p:guide pos="1326"/>
        <p:guide orient="horz" pos="998"/>
        <p:guide pos="4728"/>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66" d="100"/>
          <a:sy n="66" d="100"/>
        </p:scale>
        <p:origin x="2280" y="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ynthia Birikundavyi" userId="5e07c705-1ce0-4f53-8bff-1b82e0056e30" providerId="ADAL" clId="{8699E3FD-6323-406E-83AF-4E59B8A7E1A3}"/>
    <pc:docChg chg="modSld">
      <pc:chgData name="Cynthia Birikundavyi" userId="5e07c705-1ce0-4f53-8bff-1b82e0056e30" providerId="ADAL" clId="{8699E3FD-6323-406E-83AF-4E59B8A7E1A3}" dt="2020-11-23T22:13:35.708" v="0"/>
      <pc:docMkLst>
        <pc:docMk/>
      </pc:docMkLst>
      <pc:sldChg chg="modSp">
        <pc:chgData name="Cynthia Birikundavyi" userId="5e07c705-1ce0-4f53-8bff-1b82e0056e30" providerId="ADAL" clId="{8699E3FD-6323-406E-83AF-4E59B8A7E1A3}" dt="2020-11-23T22:13:35.708" v="0"/>
        <pc:sldMkLst>
          <pc:docMk/>
          <pc:sldMk cId="2119728063" sldId="334"/>
        </pc:sldMkLst>
        <pc:spChg chg="mod">
          <ac:chgData name="Cynthia Birikundavyi" userId="5e07c705-1ce0-4f53-8bff-1b82e0056e30" providerId="ADAL" clId="{8699E3FD-6323-406E-83AF-4E59B8A7E1A3}" dt="2020-11-23T22:13:35.708" v="0"/>
          <ac:spMkLst>
            <pc:docMk/>
            <pc:sldMk cId="2119728063" sldId="334"/>
            <ac:spMk id="5" creationId="{714FD016-4AB3-4A98-9F4B-452DB080218F}"/>
          </ac:spMkLst>
        </pc:spChg>
      </pc:sldChg>
      <pc:sldChg chg="modSp">
        <pc:chgData name="Cynthia Birikundavyi" userId="5e07c705-1ce0-4f53-8bff-1b82e0056e30" providerId="ADAL" clId="{8699E3FD-6323-406E-83AF-4E59B8A7E1A3}" dt="2020-11-23T22:13:35.708" v="0"/>
        <pc:sldMkLst>
          <pc:docMk/>
          <pc:sldMk cId="1355203253" sldId="378"/>
        </pc:sldMkLst>
        <pc:spChg chg="mod">
          <ac:chgData name="Cynthia Birikundavyi" userId="5e07c705-1ce0-4f53-8bff-1b82e0056e30" providerId="ADAL" clId="{8699E3FD-6323-406E-83AF-4E59B8A7E1A3}" dt="2020-11-23T22:13:35.708" v="0"/>
          <ac:spMkLst>
            <pc:docMk/>
            <pc:sldMk cId="1355203253" sldId="378"/>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GB" dirty="0"/>
          </a:p>
        </p:txBody>
      </p:sp>
      <p:sp>
        <p:nvSpPr>
          <p:cNvPr id="3" name="Date Placeholder 2"/>
          <p:cNvSpPr>
            <a:spLocks noGrp="1"/>
          </p:cNvSpPr>
          <p:nvPr>
            <p:ph type="dt" sz="quarter" idx="1"/>
          </p:nvPr>
        </p:nvSpPr>
        <p:spPr>
          <a:xfrm>
            <a:off x="4023092" y="0"/>
            <a:ext cx="3077739" cy="471054"/>
          </a:xfrm>
          <a:prstGeom prst="rect">
            <a:avLst/>
          </a:prstGeom>
        </p:spPr>
        <p:txBody>
          <a:bodyPr vert="horz" lIns="94229" tIns="47114" rIns="94229" bIns="47114" rtlCol="0"/>
          <a:lstStyle>
            <a:lvl1pPr algn="r">
              <a:defRPr sz="1200"/>
            </a:lvl1pPr>
          </a:lstStyle>
          <a:p>
            <a:fld id="{7277BF71-CEB3-4FA3-95E4-7278DE0A3C5D}" type="datetimeFigureOut">
              <a:rPr lang="en-GB" smtClean="0"/>
              <a:t>23/11/2020</a:t>
            </a:fld>
            <a:endParaRPr lang="en-GB" dirty="0"/>
          </a:p>
        </p:txBody>
      </p:sp>
      <p:sp>
        <p:nvSpPr>
          <p:cNvPr id="4" name="Footer Placeholder 3"/>
          <p:cNvSpPr>
            <a:spLocks noGrp="1"/>
          </p:cNvSpPr>
          <p:nvPr>
            <p:ph type="ftr" sz="quarter" idx="2"/>
          </p:nvPr>
        </p:nvSpPr>
        <p:spPr>
          <a:xfrm>
            <a:off x="0" y="8917422"/>
            <a:ext cx="3077739" cy="471053"/>
          </a:xfrm>
          <a:prstGeom prst="rect">
            <a:avLst/>
          </a:prstGeom>
        </p:spPr>
        <p:txBody>
          <a:bodyPr vert="horz" lIns="94229" tIns="47114" rIns="94229" bIns="47114" rtlCol="0" anchor="b"/>
          <a:lstStyle>
            <a:lvl1pPr algn="l">
              <a:defRPr sz="1200"/>
            </a:lvl1pPr>
          </a:lstStyle>
          <a:p>
            <a:endParaRPr lang="en-GB" dirty="0"/>
          </a:p>
        </p:txBody>
      </p:sp>
      <p:sp>
        <p:nvSpPr>
          <p:cNvPr id="5" name="Slide Number Placeholder 4"/>
          <p:cNvSpPr>
            <a:spLocks noGrp="1"/>
          </p:cNvSpPr>
          <p:nvPr>
            <p:ph type="sldNum" sz="quarter" idx="3"/>
          </p:nvPr>
        </p:nvSpPr>
        <p:spPr>
          <a:xfrm>
            <a:off x="4023092" y="8917422"/>
            <a:ext cx="3077739" cy="471053"/>
          </a:xfrm>
          <a:prstGeom prst="rect">
            <a:avLst/>
          </a:prstGeom>
        </p:spPr>
        <p:txBody>
          <a:bodyPr vert="horz" lIns="94229" tIns="47114" rIns="94229" bIns="47114" rtlCol="0" anchor="b"/>
          <a:lstStyle>
            <a:lvl1pPr algn="r">
              <a:defRPr sz="1200"/>
            </a:lvl1pPr>
          </a:lstStyle>
          <a:p>
            <a:fld id="{2D82F10C-21F3-4BD4-AB60-4B9EA885D7D8}" type="slidenum">
              <a:rPr lang="en-GB" smtClean="0"/>
              <a:t>‹#›</a:t>
            </a:fld>
            <a:endParaRPr lang="en-GB" dirty="0"/>
          </a:p>
        </p:txBody>
      </p:sp>
    </p:spTree>
    <p:extLst>
      <p:ext uri="{BB962C8B-B14F-4D97-AF65-F5344CB8AC3E}">
        <p14:creationId xmlns:p14="http://schemas.microsoft.com/office/powerpoint/2010/main" val="1798883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GB" dirty="0"/>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6FDC5ACF-D034-4F45-8610-CB6613FE683F}" type="datetimeFigureOut">
              <a:rPr lang="en-GB" smtClean="0"/>
              <a:t>23/11/2020</a:t>
            </a:fld>
            <a:endParaRPr lang="en-GB" dirty="0"/>
          </a:p>
        </p:txBody>
      </p:sp>
      <p:sp>
        <p:nvSpPr>
          <p:cNvPr id="4" name="Slide Image Placeholder 3"/>
          <p:cNvSpPr>
            <a:spLocks noGrp="1" noRot="1" noChangeAspect="1"/>
          </p:cNvSpPr>
          <p:nvPr>
            <p:ph type="sldImg" idx="2"/>
          </p:nvPr>
        </p:nvSpPr>
        <p:spPr>
          <a:xfrm>
            <a:off x="1311275" y="1173163"/>
            <a:ext cx="4479925" cy="3168650"/>
          </a:xfrm>
          <a:prstGeom prst="rect">
            <a:avLst/>
          </a:prstGeom>
          <a:noFill/>
          <a:ln w="12700">
            <a:solidFill>
              <a:prstClr val="black"/>
            </a:solidFill>
          </a:ln>
        </p:spPr>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GB" dirty="0"/>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D2A815C3-FF10-434B-B435-6E13A5278B79}" type="slidenum">
              <a:rPr lang="en-GB" smtClean="0"/>
              <a:t>‹#›</a:t>
            </a:fld>
            <a:endParaRPr lang="en-GB" dirty="0"/>
          </a:p>
        </p:txBody>
      </p:sp>
    </p:spTree>
    <p:extLst>
      <p:ext uri="{BB962C8B-B14F-4D97-AF65-F5344CB8AC3E}">
        <p14:creationId xmlns:p14="http://schemas.microsoft.com/office/powerpoint/2010/main" val="263474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2053" b="0" i="0" strike="noStrike" cap="none" spc="0" baseline="0" dirty="0">
                <a:solidFill>
                  <a:srgbClr val="000000"/>
                </a:solidFill>
                <a:effectLst/>
                <a:latin typeface="Calibri"/>
                <a:ea typeface="Calibri"/>
                <a:cs typeface="Calibri"/>
              </a:rPr>
              <a:t>Adapte este slide à sessão. </a:t>
            </a:r>
          </a:p>
          <a:p>
            <a:pPr lvl="0"/>
            <a:endParaRPr lang="en-US" dirty="0">
              <a:effectLst/>
            </a:endParaRPr>
          </a:p>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a:t>
            </a:fld>
            <a:endParaRPr lang="en-GB" dirty="0"/>
          </a:p>
        </p:txBody>
      </p:sp>
    </p:spTree>
    <p:extLst>
      <p:ext uri="{BB962C8B-B14F-4D97-AF65-F5344CB8AC3E}">
        <p14:creationId xmlns:p14="http://schemas.microsoft.com/office/powerpoint/2010/main" val="4180304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11</a:t>
            </a:fld>
            <a:endParaRPr lang="en-GB" dirty="0"/>
          </a:p>
        </p:txBody>
      </p:sp>
    </p:spTree>
    <p:extLst>
      <p:ext uri="{BB962C8B-B14F-4D97-AF65-F5344CB8AC3E}">
        <p14:creationId xmlns:p14="http://schemas.microsoft.com/office/powerpoint/2010/main" val="481752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1" i="0" strike="noStrike" cap="none" spc="0" baseline="0" dirty="0">
                <a:solidFill>
                  <a:srgbClr val="000000"/>
                </a:solidFill>
                <a:effectLst/>
                <a:latin typeface="Calibri"/>
                <a:ea typeface="Calibri"/>
                <a:cs typeface="Calibri"/>
              </a:rPr>
              <a:t>28 novos deslocamentos em 148 territórios/países em 2018. </a:t>
            </a:r>
          </a:p>
        </p:txBody>
      </p:sp>
      <p:sp>
        <p:nvSpPr>
          <p:cNvPr id="4" name="Slide Number Placeholder 3"/>
          <p:cNvSpPr>
            <a:spLocks noGrp="1"/>
          </p:cNvSpPr>
          <p:nvPr>
            <p:ph type="sldNum" sz="quarter" idx="10"/>
          </p:nvPr>
        </p:nvSpPr>
        <p:spPr/>
        <p:txBody>
          <a:bodyPr/>
          <a:lstStyle/>
          <a:p>
            <a:fld id="{D2A815C3-FF10-434B-B435-6E13A5278B79}" type="slidenum">
              <a:rPr lang="en-GB" smtClean="0"/>
              <a:t>12</a:t>
            </a:fld>
            <a:endParaRPr lang="en-GB" dirty="0"/>
          </a:p>
        </p:txBody>
      </p:sp>
    </p:spTree>
    <p:extLst>
      <p:ext uri="{BB962C8B-B14F-4D97-AF65-F5344CB8AC3E}">
        <p14:creationId xmlns:p14="http://schemas.microsoft.com/office/powerpoint/2010/main" val="3215396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a:cs typeface="Calibri"/>
              </a:rPr>
              <a:t>Filipinas, China, Etiópia, Índia, RDC, Síria, EUA (incêndios na Califórnia), Nigéria, Somália. </a:t>
            </a:r>
          </a:p>
        </p:txBody>
      </p:sp>
      <p:sp>
        <p:nvSpPr>
          <p:cNvPr id="4" name="Slide Number Placeholder 3"/>
          <p:cNvSpPr>
            <a:spLocks noGrp="1"/>
          </p:cNvSpPr>
          <p:nvPr>
            <p:ph type="sldNum" sz="quarter" idx="10"/>
          </p:nvPr>
        </p:nvSpPr>
        <p:spPr/>
        <p:txBody>
          <a:bodyPr/>
          <a:lstStyle/>
          <a:p>
            <a:fld id="{D2A815C3-FF10-434B-B435-6E13A5278B79}" type="slidenum">
              <a:rPr lang="en-GB" smtClean="0"/>
              <a:t>14</a:t>
            </a:fld>
            <a:endParaRPr lang="en-GB" dirty="0"/>
          </a:p>
        </p:txBody>
      </p:sp>
    </p:spTree>
    <p:extLst>
      <p:ext uri="{BB962C8B-B14F-4D97-AF65-F5344CB8AC3E}">
        <p14:creationId xmlns:p14="http://schemas.microsoft.com/office/powerpoint/2010/main" val="672960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15</a:t>
            </a:fld>
            <a:endParaRPr lang="en-GB" dirty="0"/>
          </a:p>
        </p:txBody>
      </p:sp>
    </p:spTree>
    <p:extLst>
      <p:ext uri="{BB962C8B-B14F-4D97-AF65-F5344CB8AC3E}">
        <p14:creationId xmlns:p14="http://schemas.microsoft.com/office/powerpoint/2010/main" val="189651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pt-BR" sz="2053" b="0" i="0" strike="noStrike" cap="none" spc="0" baseline="0" dirty="0">
                <a:solidFill>
                  <a:srgbClr val="000000"/>
                </a:solidFill>
                <a:effectLst/>
                <a:latin typeface="Calibri"/>
                <a:ea typeface="Calibri"/>
                <a:cs typeface="Calibri"/>
              </a:rPr>
              <a:t>Clique para mudar de foto para mensagem principal</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16</a:t>
            </a:fld>
            <a:endParaRPr lang="en-GB" dirty="0"/>
          </a:p>
        </p:txBody>
      </p:sp>
    </p:spTree>
    <p:extLst>
      <p:ext uri="{BB962C8B-B14F-4D97-AF65-F5344CB8AC3E}">
        <p14:creationId xmlns:p14="http://schemas.microsoft.com/office/powerpoint/2010/main" val="2993932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pt-BR" sz="2053" b="0" i="0" strike="noStrike" cap="none" spc="0" baseline="0" dirty="0">
                <a:solidFill>
                  <a:srgbClr val="000000"/>
                </a:solidFill>
                <a:effectLst/>
                <a:latin typeface="Calibri"/>
                <a:ea typeface="Calibri"/>
                <a:cs typeface="Calibri"/>
              </a:rPr>
              <a:t>Clique para mudar de foto para mensagem principal</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17</a:t>
            </a:fld>
            <a:endParaRPr lang="en-GB" dirty="0"/>
          </a:p>
        </p:txBody>
      </p:sp>
    </p:spTree>
    <p:extLst>
      <p:ext uri="{BB962C8B-B14F-4D97-AF65-F5344CB8AC3E}">
        <p14:creationId xmlns:p14="http://schemas.microsoft.com/office/powerpoint/2010/main" val="4058252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18</a:t>
            </a:fld>
            <a:endParaRPr lang="en-GB" dirty="0"/>
          </a:p>
        </p:txBody>
      </p:sp>
    </p:spTree>
    <p:extLst>
      <p:ext uri="{BB962C8B-B14F-4D97-AF65-F5344CB8AC3E}">
        <p14:creationId xmlns:p14="http://schemas.microsoft.com/office/powerpoint/2010/main" val="3600579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19</a:t>
            </a:fld>
            <a:endParaRPr lang="en-GB" dirty="0"/>
          </a:p>
        </p:txBody>
      </p:sp>
    </p:spTree>
    <p:extLst>
      <p:ext uri="{BB962C8B-B14F-4D97-AF65-F5344CB8AC3E}">
        <p14:creationId xmlns:p14="http://schemas.microsoft.com/office/powerpoint/2010/main" val="446944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a:cs typeface="Calibri"/>
              </a:rPr>
              <a:t>Ilustrando o diagrama de opções de assentamento, use os cartões de opções de assentamento na sala para a </a:t>
            </a:r>
            <a:r>
              <a:rPr lang="pt-BR" sz="2053" b="1" i="0" strike="noStrike" cap="none" spc="0" baseline="0" dirty="0">
                <a:solidFill>
                  <a:srgbClr val="000000"/>
                </a:solidFill>
                <a:effectLst/>
                <a:latin typeface="Calibri"/>
                <a:ea typeface="Calibri"/>
                <a:cs typeface="Calibri"/>
              </a:rPr>
              <a:t>atividade 4</a:t>
            </a:r>
          </a:p>
        </p:txBody>
      </p:sp>
      <p:sp>
        <p:nvSpPr>
          <p:cNvPr id="4" name="Slide Number Placeholder 3"/>
          <p:cNvSpPr>
            <a:spLocks noGrp="1"/>
          </p:cNvSpPr>
          <p:nvPr>
            <p:ph type="sldNum" sz="quarter" idx="10"/>
          </p:nvPr>
        </p:nvSpPr>
        <p:spPr/>
        <p:txBody>
          <a:bodyPr/>
          <a:lstStyle/>
          <a:p>
            <a:fld id="{D2A815C3-FF10-434B-B435-6E13A5278B79}" type="slidenum">
              <a:rPr lang="en-GB" smtClean="0"/>
              <a:t>20</a:t>
            </a:fld>
            <a:endParaRPr lang="en-GB" dirty="0"/>
          </a:p>
        </p:txBody>
      </p:sp>
    </p:spTree>
    <p:extLst>
      <p:ext uri="{BB962C8B-B14F-4D97-AF65-F5344CB8AC3E}">
        <p14:creationId xmlns:p14="http://schemas.microsoft.com/office/powerpoint/2010/main" val="29806424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21</a:t>
            </a:fld>
            <a:endParaRPr lang="en-GB" dirty="0"/>
          </a:p>
        </p:txBody>
      </p:sp>
    </p:spTree>
    <p:extLst>
      <p:ext uri="{BB962C8B-B14F-4D97-AF65-F5344CB8AC3E}">
        <p14:creationId xmlns:p14="http://schemas.microsoft.com/office/powerpoint/2010/main" val="456270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3</a:t>
            </a:fld>
            <a:endParaRPr lang="en-GB" dirty="0"/>
          </a:p>
        </p:txBody>
      </p:sp>
    </p:spTree>
    <p:extLst>
      <p:ext uri="{BB962C8B-B14F-4D97-AF65-F5344CB8AC3E}">
        <p14:creationId xmlns:p14="http://schemas.microsoft.com/office/powerpoint/2010/main" val="17019309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pt-BR" sz="2053" b="0" i="0" strike="noStrike" cap="none" spc="0" baseline="0" dirty="0">
                <a:solidFill>
                  <a:srgbClr val="000000"/>
                </a:solidFill>
                <a:effectLst/>
                <a:latin typeface="Calibri"/>
                <a:ea typeface="Calibri"/>
                <a:cs typeface="Calibri"/>
              </a:rPr>
              <a:t> Clique para mudar de foto para mensagem principal</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22</a:t>
            </a:fld>
            <a:endParaRPr lang="en-GB" dirty="0"/>
          </a:p>
        </p:txBody>
      </p:sp>
    </p:spTree>
    <p:extLst>
      <p:ext uri="{BB962C8B-B14F-4D97-AF65-F5344CB8AC3E}">
        <p14:creationId xmlns:p14="http://schemas.microsoft.com/office/powerpoint/2010/main" val="22748420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1" i="0" strike="noStrike" cap="none" spc="0" baseline="0" dirty="0">
                <a:solidFill>
                  <a:srgbClr val="000000"/>
                </a:solidFill>
                <a:effectLst/>
                <a:latin typeface="Calibri"/>
                <a:ea typeface="Calibri"/>
                <a:cs typeface="Calibri"/>
              </a:rPr>
              <a:t>- </a:t>
            </a:r>
            <a:r>
              <a:rPr lang="pt-BR" sz="2053" b="0" i="0" strike="noStrike" cap="none" spc="0" baseline="0" dirty="0">
                <a:solidFill>
                  <a:srgbClr val="000000"/>
                </a:solidFill>
                <a:effectLst/>
                <a:latin typeface="Calibri"/>
                <a:ea typeface="Calibri"/>
                <a:cs typeface="Calibri"/>
              </a:rPr>
              <a:t>Introdução à violência baseada em gênero e deslocamento</a:t>
            </a:r>
          </a:p>
          <a:p>
            <a:r>
              <a:rPr lang="pt-BR" sz="2053" b="1" i="0" strike="noStrike" cap="none" spc="0" baseline="0" dirty="0">
                <a:solidFill>
                  <a:srgbClr val="000000"/>
                </a:solidFill>
                <a:effectLst/>
                <a:latin typeface="Calibri"/>
                <a:ea typeface="Calibri"/>
                <a:cs typeface="Calibri"/>
              </a:rPr>
              <a:t>- Imagine que... atividade</a:t>
            </a:r>
          </a:p>
          <a:p>
            <a:endParaRPr lang="en-GB" dirty="0"/>
          </a:p>
          <a:p>
            <a:endParaRPr lang="en-GB" dirty="0"/>
          </a:p>
          <a:p>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23</a:t>
            </a:fld>
            <a:endParaRPr lang="en-GB" dirty="0"/>
          </a:p>
        </p:txBody>
      </p:sp>
    </p:spTree>
    <p:extLst>
      <p:ext uri="{BB962C8B-B14F-4D97-AF65-F5344CB8AC3E}">
        <p14:creationId xmlns:p14="http://schemas.microsoft.com/office/powerpoint/2010/main" val="16633347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pt-BR" sz="2053" b="0" i="0" strike="noStrike" cap="none" spc="0" baseline="0" dirty="0">
                <a:solidFill>
                  <a:srgbClr val="000000"/>
                </a:solidFill>
                <a:effectLst/>
                <a:latin typeface="Calibri"/>
                <a:ea typeface="Calibri"/>
                <a:cs typeface="Calibri"/>
              </a:rPr>
              <a:t>Clique para mudar de foto para mensagem principal</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24</a:t>
            </a:fld>
            <a:endParaRPr lang="en-GB" dirty="0"/>
          </a:p>
        </p:txBody>
      </p:sp>
    </p:spTree>
    <p:extLst>
      <p:ext uri="{BB962C8B-B14F-4D97-AF65-F5344CB8AC3E}">
        <p14:creationId xmlns:p14="http://schemas.microsoft.com/office/powerpoint/2010/main" val="18026866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pt-BR" sz="2053" b="0" i="0" strike="noStrike" cap="none" spc="0" baseline="0" dirty="0">
                <a:solidFill>
                  <a:srgbClr val="000000"/>
                </a:solidFill>
                <a:effectLst/>
                <a:latin typeface="Calibri"/>
                <a:ea typeface="Calibri"/>
                <a:cs typeface="Calibri"/>
              </a:rPr>
              <a:t>Clique para mudar de foto para mensagem principal</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25</a:t>
            </a:fld>
            <a:endParaRPr lang="en-GB" dirty="0"/>
          </a:p>
        </p:txBody>
      </p:sp>
    </p:spTree>
    <p:extLst>
      <p:ext uri="{BB962C8B-B14F-4D97-AF65-F5344CB8AC3E}">
        <p14:creationId xmlns:p14="http://schemas.microsoft.com/office/powerpoint/2010/main" val="534692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pt-BR" sz="2053" b="0" i="0" strike="noStrike" cap="none" spc="0" baseline="0" dirty="0">
                <a:solidFill>
                  <a:srgbClr val="000000"/>
                </a:solidFill>
                <a:effectLst/>
                <a:latin typeface="Calibri"/>
                <a:ea typeface="Calibri"/>
                <a:cs typeface="Calibri"/>
              </a:rPr>
              <a:t>Clique para mudar de foto para mensagem principal</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26</a:t>
            </a:fld>
            <a:endParaRPr lang="en-GB" dirty="0"/>
          </a:p>
        </p:txBody>
      </p:sp>
    </p:spTree>
    <p:extLst>
      <p:ext uri="{BB962C8B-B14F-4D97-AF65-F5344CB8AC3E}">
        <p14:creationId xmlns:p14="http://schemas.microsoft.com/office/powerpoint/2010/main" val="42587912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pt-BR" sz="2053" b="0" i="0" strike="noStrike" cap="none" spc="0" baseline="0" dirty="0">
                <a:solidFill>
                  <a:srgbClr val="000000"/>
                </a:solidFill>
                <a:effectLst/>
                <a:latin typeface="Calibri"/>
                <a:ea typeface="Calibri"/>
                <a:cs typeface="Calibri"/>
              </a:rPr>
              <a:t>Clique para mudar de foto para mensagem principal</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27</a:t>
            </a:fld>
            <a:endParaRPr lang="en-GB" dirty="0"/>
          </a:p>
        </p:txBody>
      </p:sp>
    </p:spTree>
    <p:extLst>
      <p:ext uri="{BB962C8B-B14F-4D97-AF65-F5344CB8AC3E}">
        <p14:creationId xmlns:p14="http://schemas.microsoft.com/office/powerpoint/2010/main" val="26784200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28</a:t>
            </a:fld>
            <a:endParaRPr lang="en-GB" dirty="0"/>
          </a:p>
        </p:txBody>
      </p:sp>
    </p:spTree>
    <p:extLst>
      <p:ext uri="{BB962C8B-B14F-4D97-AF65-F5344CB8AC3E}">
        <p14:creationId xmlns:p14="http://schemas.microsoft.com/office/powerpoint/2010/main" val="40895326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29</a:t>
            </a:fld>
            <a:endParaRPr lang="en-GB" dirty="0"/>
          </a:p>
        </p:txBody>
      </p:sp>
    </p:spTree>
    <p:extLst>
      <p:ext uri="{BB962C8B-B14F-4D97-AF65-F5344CB8AC3E}">
        <p14:creationId xmlns:p14="http://schemas.microsoft.com/office/powerpoint/2010/main" val="499306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30</a:t>
            </a:fld>
            <a:endParaRPr lang="en-GB" dirty="0"/>
          </a:p>
        </p:txBody>
      </p:sp>
    </p:spTree>
    <p:extLst>
      <p:ext uri="{BB962C8B-B14F-4D97-AF65-F5344CB8AC3E}">
        <p14:creationId xmlns:p14="http://schemas.microsoft.com/office/powerpoint/2010/main" val="14501033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31</a:t>
            </a:fld>
            <a:endParaRPr lang="en-GB" dirty="0"/>
          </a:p>
        </p:txBody>
      </p:sp>
    </p:spTree>
    <p:extLst>
      <p:ext uri="{BB962C8B-B14F-4D97-AF65-F5344CB8AC3E}">
        <p14:creationId xmlns:p14="http://schemas.microsoft.com/office/powerpoint/2010/main" val="7967474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pt-BR" sz="2053" b="0" i="0" strike="noStrike" cap="none" spc="0" baseline="0" dirty="0">
                <a:solidFill>
                  <a:srgbClr val="000000"/>
                </a:solidFill>
                <a:effectLst/>
                <a:latin typeface="Calibri"/>
                <a:ea typeface="Calibri"/>
                <a:cs typeface="Calibri"/>
              </a:rPr>
              <a:t>Clique para mudar de foto para mensagem principal</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4</a:t>
            </a:fld>
            <a:endParaRPr lang="en-GB" dirty="0"/>
          </a:p>
        </p:txBody>
      </p:sp>
    </p:spTree>
    <p:extLst>
      <p:ext uri="{BB962C8B-B14F-4D97-AF65-F5344CB8AC3E}">
        <p14:creationId xmlns:p14="http://schemas.microsoft.com/office/powerpoint/2010/main" val="29117001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32</a:t>
            </a:fld>
            <a:endParaRPr lang="en-GB" dirty="0"/>
          </a:p>
        </p:txBody>
      </p:sp>
    </p:spTree>
    <p:extLst>
      <p:ext uri="{BB962C8B-B14F-4D97-AF65-F5344CB8AC3E}">
        <p14:creationId xmlns:p14="http://schemas.microsoft.com/office/powerpoint/2010/main" val="27922159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33</a:t>
            </a:fld>
            <a:endParaRPr lang="en-GB" dirty="0"/>
          </a:p>
        </p:txBody>
      </p:sp>
    </p:spTree>
    <p:extLst>
      <p:ext uri="{BB962C8B-B14F-4D97-AF65-F5344CB8AC3E}">
        <p14:creationId xmlns:p14="http://schemas.microsoft.com/office/powerpoint/2010/main" val="958410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pt-BR" sz="2053" b="0" i="0" strike="noStrike" cap="none" spc="0" baseline="0" dirty="0">
                <a:solidFill>
                  <a:srgbClr val="000000"/>
                </a:solidFill>
                <a:effectLst/>
                <a:latin typeface="Calibri"/>
                <a:ea typeface="Calibri"/>
                <a:cs typeface="Calibri"/>
              </a:rPr>
              <a:t>Clique para mudar de foto para mensagem principal</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5</a:t>
            </a:fld>
            <a:endParaRPr lang="en-GB" dirty="0"/>
          </a:p>
        </p:txBody>
      </p:sp>
    </p:spTree>
    <p:extLst>
      <p:ext uri="{BB962C8B-B14F-4D97-AF65-F5344CB8AC3E}">
        <p14:creationId xmlns:p14="http://schemas.microsoft.com/office/powerpoint/2010/main" val="4214997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pt-BR" sz="2053" b="0" i="0" strike="noStrike" cap="none" spc="0" baseline="0" dirty="0">
                <a:solidFill>
                  <a:srgbClr val="545456"/>
                </a:solidFill>
                <a:effectLst/>
                <a:latin typeface="Calibri"/>
                <a:ea typeface="Calibri"/>
                <a:cs typeface="Calibri"/>
              </a:rPr>
              <a:t>Atividades 1A e B: </a:t>
            </a:r>
          </a:p>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6</a:t>
            </a:fld>
            <a:endParaRPr lang="en-GB" dirty="0"/>
          </a:p>
        </p:txBody>
      </p:sp>
    </p:spTree>
    <p:extLst>
      <p:ext uri="{BB962C8B-B14F-4D97-AF65-F5344CB8AC3E}">
        <p14:creationId xmlns:p14="http://schemas.microsoft.com/office/powerpoint/2010/main" val="614871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2053" b="0" i="0" strike="noStrike" cap="none" spc="0" baseline="0" dirty="0">
                <a:solidFill>
                  <a:srgbClr val="000000"/>
                </a:solidFill>
                <a:effectLst/>
                <a:latin typeface="Calibri"/>
                <a:ea typeface="Calibri"/>
                <a:cs typeface="Calibri"/>
              </a:rPr>
              <a:t>Atividade opcional 2A - Cartões de perfil </a:t>
            </a:r>
          </a:p>
          <a:p>
            <a:pPr lvl="0"/>
            <a:r>
              <a:rPr lang="pt-BR" sz="2053" b="0" i="0" strike="noStrike" cap="none" spc="0" baseline="0" dirty="0">
                <a:solidFill>
                  <a:srgbClr val="000000"/>
                </a:solidFill>
                <a:effectLst/>
                <a:latin typeface="Calibri"/>
                <a:ea typeface="Calibri"/>
                <a:cs typeface="Calibri"/>
              </a:rPr>
              <a:t>15 min. para analisar os perfis e fazer a apresentação</a:t>
            </a:r>
            <a:endParaRPr lang="en-US" dirty="0">
              <a:effectLst/>
            </a:endParaRPr>
          </a:p>
          <a:p>
            <a:pPr lvl="0"/>
            <a:r>
              <a:rPr lang="pt-BR" sz="2053" b="0" i="0" strike="noStrike" cap="none" spc="0" baseline="0" dirty="0">
                <a:solidFill>
                  <a:srgbClr val="000000"/>
                </a:solidFill>
                <a:effectLst/>
                <a:latin typeface="Calibri"/>
                <a:ea typeface="Calibri"/>
                <a:cs typeface="Calibri"/>
              </a:rPr>
              <a:t>Opcional: </a:t>
            </a:r>
            <a:r>
              <a:rPr lang="pt-BR" sz="2053" b="1" i="0" strike="noStrike" cap="none" spc="0" baseline="0" dirty="0">
                <a:solidFill>
                  <a:srgbClr val="000000"/>
                </a:solidFill>
                <a:effectLst/>
                <a:latin typeface="Calibri"/>
                <a:ea typeface="Calibri"/>
                <a:cs typeface="Calibri"/>
              </a:rPr>
              <a:t>Pesquisar sobre </a:t>
            </a:r>
            <a:r>
              <a:rPr lang="pt-BR" sz="2053" b="0" i="0" strike="noStrike" cap="none" spc="0" baseline="0" dirty="0">
                <a:solidFill>
                  <a:srgbClr val="000000"/>
                </a:solidFill>
                <a:effectLst/>
                <a:latin typeface="Calibri"/>
                <a:ea typeface="Calibri"/>
                <a:cs typeface="Calibri"/>
              </a:rPr>
              <a:t>a situação de deslocamento/crise humanitária naquele país</a:t>
            </a:r>
          </a:p>
          <a:p>
            <a:pPr lvl="1"/>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7</a:t>
            </a:fld>
            <a:endParaRPr lang="en-GB" dirty="0"/>
          </a:p>
        </p:txBody>
      </p:sp>
    </p:spTree>
    <p:extLst>
      <p:ext uri="{BB962C8B-B14F-4D97-AF65-F5344CB8AC3E}">
        <p14:creationId xmlns:p14="http://schemas.microsoft.com/office/powerpoint/2010/main" val="3217918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a:cs typeface="Calibri"/>
              </a:rPr>
              <a:t>A diferenciação entre migração forçada e voluntária nem sempre é simples. A migração e o deslocamento podem ser entendidos como a permanência em um continuum que varia de predominantemente voluntário a predominantemente forçado. </a:t>
            </a:r>
            <a:endParaRPr lang="en-US" dirty="0">
              <a:effectLst/>
            </a:endParaRPr>
          </a:p>
          <a:p>
            <a:endParaRPr lang="es-ES_tradnl" baseline="0" dirty="0"/>
          </a:p>
          <a:p>
            <a:r>
              <a:rPr lang="pt-BR" sz="2053" b="1" i="0" strike="noStrike" cap="none" spc="0" baseline="0" dirty="0">
                <a:solidFill>
                  <a:srgbClr val="000000"/>
                </a:solidFill>
                <a:effectLst/>
                <a:latin typeface="Calibri"/>
                <a:ea typeface="Calibri"/>
                <a:cs typeface="Calibri"/>
              </a:rPr>
              <a:t>PDI</a:t>
            </a:r>
            <a:r>
              <a:rPr lang="pt-BR" sz="2053" b="0" i="0" strike="noStrike" cap="none" spc="0" baseline="0" dirty="0">
                <a:solidFill>
                  <a:srgbClr val="000000"/>
                </a:solidFill>
                <a:effectLst/>
                <a:latin typeface="Calibri"/>
                <a:ea typeface="Calibri"/>
                <a:cs typeface="Calibri"/>
              </a:rPr>
              <a:t>s são “pessoas ou grupos de pessoas que foram forçadas ou obrigadas a fugir ou deixar suas casas ou locais de residência habitual, em particular como resultado de ou para evitar os efeitos de conflito armado, situações de violência generalizada, violações de direitos humanos ou desastres naturais ou causados pelo homem, e que </a:t>
            </a:r>
            <a:r>
              <a:rPr lang="pt-BR" sz="2053" b="1" i="0" strike="noStrike" cap="none" spc="0" baseline="0" dirty="0">
                <a:solidFill>
                  <a:srgbClr val="000000"/>
                </a:solidFill>
                <a:effectLst/>
                <a:latin typeface="Calibri"/>
                <a:ea typeface="Calibri"/>
                <a:cs typeface="Calibri"/>
              </a:rPr>
              <a:t>não cruzaram uma fronteira estatal internacionalmente reconhecida</a:t>
            </a:r>
          </a:p>
          <a:p>
            <a:endParaRPr lang="en-GB" b="1" dirty="0"/>
          </a:p>
          <a:p>
            <a:r>
              <a:rPr lang="pt-BR" sz="2053" b="0" i="0" strike="noStrike" cap="none" spc="0" baseline="0" dirty="0">
                <a:solidFill>
                  <a:srgbClr val="000000"/>
                </a:solidFill>
                <a:effectLst/>
                <a:latin typeface="Calibri"/>
                <a:ea typeface="Calibri"/>
                <a:cs typeface="Calibri"/>
              </a:rPr>
              <a:t>Um</a:t>
            </a:r>
            <a:r>
              <a:rPr lang="pt-BR" sz="2053" b="1" i="0" strike="noStrike" cap="none" spc="0" baseline="0" dirty="0">
                <a:solidFill>
                  <a:srgbClr val="000000"/>
                </a:solidFill>
                <a:effectLst/>
                <a:latin typeface="Calibri"/>
                <a:ea typeface="Calibri"/>
                <a:cs typeface="Calibri"/>
              </a:rPr>
              <a:t> refugiado</a:t>
            </a:r>
            <a:r>
              <a:rPr lang="pt-BR" sz="2053" b="0" i="0" strike="noStrike" cap="none" spc="0" baseline="0" dirty="0">
                <a:solidFill>
                  <a:srgbClr val="000000"/>
                </a:solidFill>
                <a:effectLst/>
                <a:latin typeface="Calibri"/>
                <a:ea typeface="Calibri"/>
                <a:cs typeface="Calibri"/>
              </a:rPr>
              <a:t> é definido como uma pessoa que: “com medo bem fundamentado de ser perseguido por razões de raça, religião, nacionalidade, participação em um grupo social específico ou opinião política, está </a:t>
            </a:r>
            <a:r>
              <a:rPr lang="pt-BR" sz="2053" b="1" i="0" strike="noStrike" cap="none" spc="0" baseline="0" dirty="0">
                <a:solidFill>
                  <a:srgbClr val="000000"/>
                </a:solidFill>
                <a:effectLst/>
                <a:latin typeface="Calibri"/>
                <a:ea typeface="Calibri"/>
                <a:cs typeface="Calibri"/>
              </a:rPr>
              <a:t>fora do país de sua nacionalidade</a:t>
            </a:r>
            <a:r>
              <a:rPr lang="pt-BR" sz="2053" b="0" i="0" strike="noStrike" cap="none" spc="0" baseline="0" dirty="0">
                <a:solidFill>
                  <a:srgbClr val="000000"/>
                </a:solidFill>
                <a:effectLst/>
                <a:latin typeface="Calibri"/>
                <a:ea typeface="Calibri"/>
                <a:cs typeface="Calibri"/>
              </a:rPr>
              <a:t> e é incapaz ou, devido a esse medo, não está disposto a se beneficiar da proteção desse país; ou que, não tendo nacionalidade e estando fora do país de sua antiga residência habitual, como resultado de tais eventos, é incapaz de, ou, devido a esse medo, não está disposto a retornar a ele”.</a:t>
            </a:r>
          </a:p>
          <a:p>
            <a:endParaRPr lang="en-GB" dirty="0"/>
          </a:p>
          <a:p>
            <a:r>
              <a:rPr lang="pt-BR" sz="2053" b="0" i="0" strike="noStrike" cap="none" spc="0" baseline="0" dirty="0">
                <a:solidFill>
                  <a:srgbClr val="000000"/>
                </a:solidFill>
                <a:effectLst/>
                <a:latin typeface="Calibri"/>
                <a:ea typeface="Calibri"/>
                <a:cs typeface="Calibri"/>
              </a:rPr>
              <a:t>O termo </a:t>
            </a:r>
            <a:r>
              <a:rPr lang="pt-BR" sz="2053" b="1" i="0" strike="noStrike" cap="none" spc="0" baseline="0" dirty="0">
                <a:solidFill>
                  <a:srgbClr val="000000"/>
                </a:solidFill>
                <a:effectLst/>
                <a:latin typeface="Calibri"/>
                <a:ea typeface="Calibri"/>
                <a:cs typeface="Calibri"/>
              </a:rPr>
              <a:t>solicitante de refúgio</a:t>
            </a:r>
            <a:r>
              <a:rPr lang="pt-BR" sz="2053" b="0" i="0" strike="noStrike" cap="none" spc="0" baseline="0" dirty="0">
                <a:solidFill>
                  <a:srgbClr val="000000"/>
                </a:solidFill>
                <a:effectLst/>
                <a:latin typeface="Calibri"/>
                <a:ea typeface="Calibri"/>
                <a:cs typeface="Calibri"/>
              </a:rPr>
              <a:t> é usado para aqueles que formalmente solicitaram refúgio em outro país, mas cuja solicitação ainda não foi concluída.</a:t>
            </a:r>
          </a:p>
          <a:p>
            <a:endParaRPr lang="en-GB" dirty="0"/>
          </a:p>
          <a:p>
            <a:r>
              <a:rPr lang="pt-BR" sz="2053" b="0" i="0" strike="noStrike" cap="none" spc="0" baseline="0" dirty="0">
                <a:solidFill>
                  <a:srgbClr val="000000"/>
                </a:solidFill>
                <a:effectLst/>
                <a:latin typeface="Calibri"/>
                <a:ea typeface="Calibri"/>
                <a:cs typeface="Calibri"/>
              </a:rPr>
              <a:t>Não há definição internacionalmente aceita de </a:t>
            </a:r>
            <a:r>
              <a:rPr lang="pt-BR" sz="2053" b="1" i="0" strike="noStrike" cap="none" spc="0" baseline="0" dirty="0">
                <a:solidFill>
                  <a:srgbClr val="000000"/>
                </a:solidFill>
                <a:effectLst/>
                <a:latin typeface="Calibri"/>
                <a:ea typeface="Calibri"/>
                <a:cs typeface="Calibri"/>
              </a:rPr>
              <a:t>migrante. </a:t>
            </a:r>
            <a:r>
              <a:rPr lang="pt-BR" sz="2053" b="0" i="0" strike="noStrike" cap="none" spc="0" baseline="0" dirty="0">
                <a:solidFill>
                  <a:srgbClr val="000000"/>
                </a:solidFill>
                <a:effectLst/>
                <a:latin typeface="Calibri"/>
                <a:ea typeface="Calibri"/>
                <a:cs typeface="Calibri"/>
              </a:rPr>
              <a:t>No entanto, podem ser descritos vagamente como pessoas que vivem temporária ou permanentemente em um país do qual não são cidadãos e que fazem escolhas sobre quando ir e para onde ir, mesmo que essas escolhas sejam, às vezes, extremamente restritas. A definição da OIM menciona que migrantes podem se deslocar voluntária ou involuntariamente.</a:t>
            </a:r>
          </a:p>
        </p:txBody>
      </p:sp>
      <p:sp>
        <p:nvSpPr>
          <p:cNvPr id="4" name="Slide Number Placeholder 3"/>
          <p:cNvSpPr>
            <a:spLocks noGrp="1"/>
          </p:cNvSpPr>
          <p:nvPr>
            <p:ph type="sldNum" sz="quarter" idx="10"/>
          </p:nvPr>
        </p:nvSpPr>
        <p:spPr/>
        <p:txBody>
          <a:bodyPr/>
          <a:lstStyle/>
          <a:p>
            <a:fld id="{D2A815C3-FF10-434B-B435-6E13A5278B79}" type="slidenum">
              <a:rPr lang="en-GB" smtClean="0"/>
              <a:t>8</a:t>
            </a:fld>
            <a:endParaRPr lang="en-GB" dirty="0"/>
          </a:p>
        </p:txBody>
      </p:sp>
    </p:spTree>
    <p:extLst>
      <p:ext uri="{BB962C8B-B14F-4D97-AF65-F5344CB8AC3E}">
        <p14:creationId xmlns:p14="http://schemas.microsoft.com/office/powerpoint/2010/main" val="3296298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a:cs typeface="Calibri"/>
              </a:rPr>
              <a:t>Clique para mudar de foto para mensagem principal</a:t>
            </a:r>
          </a:p>
        </p:txBody>
      </p:sp>
      <p:sp>
        <p:nvSpPr>
          <p:cNvPr id="4" name="Slide Number Placeholder 3"/>
          <p:cNvSpPr>
            <a:spLocks noGrp="1"/>
          </p:cNvSpPr>
          <p:nvPr>
            <p:ph type="sldNum" sz="quarter" idx="10"/>
          </p:nvPr>
        </p:nvSpPr>
        <p:spPr/>
        <p:txBody>
          <a:bodyPr/>
          <a:lstStyle/>
          <a:p>
            <a:fld id="{D2A815C3-FF10-434B-B435-6E13A5278B79}" type="slidenum">
              <a:rPr lang="en-GB" smtClean="0"/>
              <a:t>9</a:t>
            </a:fld>
            <a:endParaRPr lang="en-GB" dirty="0"/>
          </a:p>
        </p:txBody>
      </p:sp>
    </p:spTree>
    <p:extLst>
      <p:ext uri="{BB962C8B-B14F-4D97-AF65-F5344CB8AC3E}">
        <p14:creationId xmlns:p14="http://schemas.microsoft.com/office/powerpoint/2010/main" val="1566557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a:cs typeface="Calibri"/>
              </a:rPr>
              <a:t>Clique para mudar de foto para mensagem principal</a:t>
            </a:r>
          </a:p>
        </p:txBody>
      </p:sp>
      <p:sp>
        <p:nvSpPr>
          <p:cNvPr id="4" name="Slide Number Placeholder 3"/>
          <p:cNvSpPr>
            <a:spLocks noGrp="1"/>
          </p:cNvSpPr>
          <p:nvPr>
            <p:ph type="sldNum" sz="quarter" idx="10"/>
          </p:nvPr>
        </p:nvSpPr>
        <p:spPr/>
        <p:txBody>
          <a:bodyPr/>
          <a:lstStyle/>
          <a:p>
            <a:fld id="{D2A815C3-FF10-434B-B435-6E13A5278B79}" type="slidenum">
              <a:rPr lang="en-GB" smtClean="0"/>
              <a:t>10</a:t>
            </a:fld>
            <a:endParaRPr lang="en-GB" dirty="0"/>
          </a:p>
        </p:txBody>
      </p:sp>
    </p:spTree>
    <p:extLst>
      <p:ext uri="{BB962C8B-B14F-4D97-AF65-F5344CB8AC3E}">
        <p14:creationId xmlns:p14="http://schemas.microsoft.com/office/powerpoint/2010/main" val="37236372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dirty="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rcRect b="15819"/>
          <a:stretch>
            <a:fillRect/>
          </a:stretch>
        </p:blipFill>
        <p:spPr>
          <a:xfrm>
            <a:off x="6210002" y="323453"/>
            <a:ext cx="4248564" cy="1368152"/>
          </a:xfrm>
          <a:prstGeom prst="rect">
            <a:avLst/>
          </a:prstGeom>
        </p:spPr>
      </p:pic>
    </p:spTree>
    <p:extLst>
      <p:ext uri="{BB962C8B-B14F-4D97-AF65-F5344CB8AC3E}">
        <p14:creationId xmlns:p14="http://schemas.microsoft.com/office/powerpoint/2010/main" val="4044220400"/>
      </p:ext>
    </p:extLst>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dirty="0"/>
              <a:t>Drag picture to placeholder or click icon to add</a:t>
            </a:r>
            <a:endParaRPr lang="en-GB" noProof="0" dirty="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rcRect b="15819"/>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rcRect b="15819"/>
          <a:stretch>
            <a:fillRect/>
          </a:stretch>
        </p:blipFill>
        <p:spPr>
          <a:xfrm>
            <a:off x="6362402" y="475853"/>
            <a:ext cx="4248564" cy="1368152"/>
          </a:xfrm>
          <a:prstGeom prst="rect">
            <a:avLst/>
          </a:prstGeom>
        </p:spPr>
      </p:pic>
    </p:spTree>
    <p:extLst>
      <p:ext uri="{BB962C8B-B14F-4D97-AF65-F5344CB8AC3E}">
        <p14:creationId xmlns:p14="http://schemas.microsoft.com/office/powerpoint/2010/main" val="3509997552"/>
      </p:ext>
    </p:extLst>
  </p:cSld>
  <p:clrMapOvr>
    <a:overrideClrMapping bg1="lt1" tx1="dk1" bg2="lt2" tx2="dk2" accent1="accent1" accent2="accent2" accent3="accent3" accent4="accent4" accent5="accent5" accent6="accent6" hlink="hlink" folHlink="folHlink"/>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dirty="0"/>
              <a:t>Drag picture to placeholder or click icon to add</a:t>
            </a:r>
            <a:endParaRPr lang="en-GB" noProof="0" dirty="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rcRect b="15819"/>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210002" y="323453"/>
            <a:ext cx="4210944" cy="1369576"/>
          </a:xfrm>
          <a:prstGeom prst="rect">
            <a:avLst/>
          </a:prstGeom>
        </p:spPr>
      </p:pic>
    </p:spTree>
    <p:extLst>
      <p:ext uri="{BB962C8B-B14F-4D97-AF65-F5344CB8AC3E}">
        <p14:creationId xmlns:p14="http://schemas.microsoft.com/office/powerpoint/2010/main" val="3875057344"/>
      </p:ext>
    </p:extLst>
  </p:cSld>
  <p:clrMapOvr>
    <a:overrideClrMapping bg1="lt1" tx1="dk1" bg2="lt2" tx2="dk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dirty="0">
                <a:solidFill>
                  <a:srgbClr val="2A87C8"/>
                </a:solidFill>
                <a:effectLst/>
                <a:latin typeface="Trebuchet MS"/>
                <a:ea typeface="Trebuchet MS"/>
                <a:cs typeface="Trebuchet MS"/>
              </a:rPr>
              <a:t>www.globalcccmcluster.org</a:t>
            </a:r>
          </a:p>
        </p:txBody>
      </p:sp>
      <p:sp>
        <p:nvSpPr>
          <p:cNvPr id="17" name="TextBox 16"/>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dirty="0">
                <a:solidFill>
                  <a:srgbClr val="2A87C8"/>
                </a:solidFill>
                <a:effectLst/>
                <a:latin typeface="Trebuchet MS"/>
                <a:ea typeface="Trebuchet MS"/>
                <a:cs typeface="Trebuchet MS"/>
              </a:rPr>
              <a:t>globalsupport@cccmcluster.org</a:t>
            </a:r>
          </a:p>
        </p:txBody>
      </p:sp>
      <p:sp>
        <p:nvSpPr>
          <p:cNvPr id="18" name="TextBox 17"/>
          <p:cNvSpPr txBox="1"/>
          <p:nvPr userDrawn="1"/>
        </p:nvSpPr>
        <p:spPr>
          <a:xfrm>
            <a:off x="8649378" y="5639265"/>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dirty="0">
                <a:solidFill>
                  <a:srgbClr val="2A87C8"/>
                </a:solidFill>
                <a:effectLst/>
                <a:latin typeface="Trebuchet MS"/>
                <a:ea typeface="Trebuchet MS"/>
                <a:cs typeface="Trebuchet MS"/>
              </a:rPr>
              <a:t>@CCCMCluster</a:t>
            </a:r>
            <a:endParaRPr lang="en-GB" sz="900" noProof="0" dirty="0">
              <a:solidFill>
                <a:schemeClr val="accent1"/>
              </a:solidFill>
              <a:latin typeface="+mn-lt"/>
            </a:endParaRPr>
          </a:p>
        </p:txBody>
      </p:sp>
      <p:sp>
        <p:nvSpPr>
          <p:cNvPr id="19" name="TextBox 18"/>
          <p:cNvSpPr txBox="1"/>
          <p:nvPr userDrawn="1"/>
        </p:nvSpPr>
        <p:spPr>
          <a:xfrm>
            <a:off x="8649378" y="5968976"/>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dirty="0">
                <a:solidFill>
                  <a:srgbClr val="2A87C8"/>
                </a:solidFill>
                <a:effectLst/>
                <a:latin typeface="Trebuchet MS"/>
                <a:ea typeface="Trebuchet MS"/>
                <a:cs typeface="Trebuchet MS"/>
              </a:rPr>
              <a:t>GlobalCCCMCluster</a:t>
            </a:r>
            <a:endParaRPr lang="en-GB" sz="900" noProof="0" dirty="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dirty="0">
                <a:solidFill>
                  <a:srgbClr val="FFFFFF"/>
                </a:solidFill>
                <a:effectLst/>
                <a:latin typeface="Trebuchet MS"/>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a:blip r:embed="rId7">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64551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tretch>
            <a:fill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dirty="0">
                <a:solidFill>
                  <a:srgbClr val="FFFFFF"/>
                </a:solidFill>
                <a:effectLst/>
                <a:latin typeface="Trebuchet MS"/>
                <a:ea typeface="Trebuchet MS"/>
                <a:cs typeface="Trebuchet MS"/>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dirty="0">
                <a:solidFill>
                  <a:srgbClr val="2A87C8"/>
                </a:solidFill>
                <a:effectLst/>
                <a:latin typeface="Trebuchet MS"/>
                <a:ea typeface="Trebuchet MS"/>
                <a:cs typeface="Trebuchet MS"/>
              </a:rPr>
              <a:t>www.globalcccmcluster.org</a:t>
            </a:r>
          </a:p>
        </p:txBody>
      </p:sp>
      <p:sp>
        <p:nvSpPr>
          <p:cNvPr id="23" name="TextBox 22"/>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dirty="0">
                <a:solidFill>
                  <a:srgbClr val="2A87C8"/>
                </a:solidFill>
                <a:effectLst/>
                <a:latin typeface="Trebuchet MS"/>
                <a:ea typeface="Trebuchet MS"/>
                <a:cs typeface="Trebuchet MS"/>
              </a:rPr>
              <a:t>gobalsupport@cccmcluster.org</a:t>
            </a:r>
          </a:p>
        </p:txBody>
      </p:sp>
      <p:sp>
        <p:nvSpPr>
          <p:cNvPr id="25" name="TextBox 24"/>
          <p:cNvSpPr txBox="1"/>
          <p:nvPr userDrawn="1"/>
        </p:nvSpPr>
        <p:spPr>
          <a:xfrm>
            <a:off x="8649378" y="5639265"/>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dirty="0">
                <a:solidFill>
                  <a:srgbClr val="2A87C8"/>
                </a:solidFill>
                <a:effectLst/>
                <a:latin typeface="Trebuchet MS"/>
                <a:ea typeface="Trebuchet MS"/>
                <a:cs typeface="Trebuchet MS"/>
              </a:rPr>
              <a:t>@CCCMCluster</a:t>
            </a:r>
            <a:endParaRPr lang="en-GB" sz="900" noProof="0" dirty="0">
              <a:solidFill>
                <a:schemeClr val="accent1"/>
              </a:solidFill>
              <a:latin typeface="+mn-lt"/>
            </a:endParaRPr>
          </a:p>
        </p:txBody>
      </p:sp>
      <p:sp>
        <p:nvSpPr>
          <p:cNvPr id="29" name="TextBox 28"/>
          <p:cNvSpPr txBox="1"/>
          <p:nvPr userDrawn="1"/>
        </p:nvSpPr>
        <p:spPr>
          <a:xfrm>
            <a:off x="8649378" y="5968976"/>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dirty="0">
                <a:solidFill>
                  <a:srgbClr val="2A87C8"/>
                </a:solidFill>
                <a:effectLst/>
                <a:latin typeface="Trebuchet MS"/>
                <a:ea typeface="Trebuchet MS"/>
                <a:cs typeface="Trebuchet MS"/>
              </a:rPr>
              <a:t>GlobalCCCM</a:t>
            </a:r>
            <a:endParaRPr lang="en-GB" sz="900" noProof="0" dirty="0">
              <a:solidFill>
                <a:schemeClr val="accent1"/>
              </a:solidFill>
              <a:latin typeface="+mn-lt"/>
            </a:endParaRPr>
          </a:p>
        </p:txBody>
      </p:sp>
      <p:pic>
        <p:nvPicPr>
          <p:cNvPr id="30" name="Picture 6" descr="Image result for unhcr logo"/>
          <p:cNvPicPr>
            <a:picLocks noChangeAspect="1"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a:blip r:embed="rId8">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48355226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dirty="0">
                <a:solidFill>
                  <a:srgbClr val="FFFFFF"/>
                </a:solidFill>
                <a:effectLst/>
                <a:latin typeface="Trebuchet MS"/>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pPr lvl="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68225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pic>
        <p:nvPicPr>
          <p:cNvPr id="11"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pPr algn="ctr"/>
              <a:t>‹#›</a:t>
            </a:fld>
            <a:endParaRPr lang="en-US" sz="1000" dirty="0">
              <a:solidFill>
                <a:schemeClr val="accent1"/>
              </a:solidFill>
            </a:endParaRPr>
          </a:p>
        </p:txBody>
      </p:sp>
    </p:spTree>
    <p:extLst>
      <p:ext uri="{BB962C8B-B14F-4D97-AF65-F5344CB8AC3E}">
        <p14:creationId xmlns:p14="http://schemas.microsoft.com/office/powerpoint/2010/main" val="31589651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p>
        </p:txBody>
      </p:sp>
      <p:pic>
        <p:nvPicPr>
          <p:cNvPr id="6"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pPr algn="ctr"/>
              <a:t>‹#›</a:t>
            </a:fld>
            <a:endParaRPr lang="en-GB" sz="1000" noProof="0" dirty="0">
              <a:solidFill>
                <a:schemeClr val="accent1"/>
              </a:solidFill>
            </a:endParaRPr>
          </a:p>
        </p:txBody>
      </p:sp>
    </p:spTree>
    <p:extLst>
      <p:ext uri="{BB962C8B-B14F-4D97-AF65-F5344CB8AC3E}">
        <p14:creationId xmlns:p14="http://schemas.microsoft.com/office/powerpoint/2010/main" val="203465443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034751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Tree>
    <p:extLst>
      <p:ext uri="{BB962C8B-B14F-4D97-AF65-F5344CB8AC3E}">
        <p14:creationId xmlns:p14="http://schemas.microsoft.com/office/powerpoint/2010/main" val="1221600546"/>
      </p:ext>
    </p:extLst>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669" r:id="rId4"/>
    <p:sldLayoutId id="2147483670" r:id="rId5"/>
    <p:sldLayoutId id="2147483675" r:id="rId6"/>
    <p:sldLayoutId id="2147483664" r:id="rId7"/>
    <p:sldLayoutId id="2147483673" r:id="rId8"/>
    <p:sldLayoutId id="2147483676" r:id="rId9"/>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9.xml"/><Relationship Id="rId5" Type="http://schemas.openxmlformats.org/officeDocument/2006/relationships/image" Target="../media/image22.png"/><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18.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738" y="3428812"/>
            <a:ext cx="7297440" cy="2008855"/>
          </a:xfrm>
        </p:spPr>
        <p:txBody>
          <a:bodyPr/>
          <a:lstStyle/>
          <a:p>
            <a:r>
              <a:rPr lang="pt-BR" dirty="0">
                <a:solidFill>
                  <a:srgbClr val="FFFFFF"/>
                </a:solidFill>
                <a:latin typeface="Calibri"/>
                <a:ea typeface="Calibri"/>
                <a:cs typeface="Calibri"/>
              </a:rPr>
              <a:t>I</a:t>
            </a:r>
            <a:r>
              <a:rPr lang="pt-BR" sz="3200" b="0" i="0" strike="noStrike" cap="none" spc="0" baseline="0" dirty="0">
                <a:solidFill>
                  <a:srgbClr val="FFFFFF"/>
                </a:solidFill>
                <a:effectLst/>
                <a:latin typeface="Calibri"/>
                <a:ea typeface="Calibri"/>
                <a:cs typeface="Calibri"/>
              </a:rPr>
              <a:t>ntrodução à Gestão de Acampamentos</a:t>
            </a:r>
          </a:p>
        </p:txBody>
      </p:sp>
      <p:sp>
        <p:nvSpPr>
          <p:cNvPr id="3" name="Subtitle 2"/>
          <p:cNvSpPr>
            <a:spLocks noGrp="1"/>
          </p:cNvSpPr>
          <p:nvPr>
            <p:ph type="subTitle" idx="1"/>
          </p:nvPr>
        </p:nvSpPr>
        <p:spPr>
          <a:xfrm>
            <a:off x="496738" y="5511343"/>
            <a:ext cx="6217320" cy="714379"/>
          </a:xfrm>
        </p:spPr>
        <p:txBody>
          <a:bodyPr>
            <a:normAutofit/>
          </a:bodyPr>
          <a:lstStyle/>
          <a:p>
            <a:r>
              <a:rPr lang="pt-BR" sz="2400" b="0" i="0" strike="noStrike" cap="none" spc="0" baseline="0" dirty="0">
                <a:solidFill>
                  <a:srgbClr val="A6D0EC"/>
                </a:solidFill>
                <a:effectLst/>
                <a:latin typeface="Calibri"/>
                <a:ea typeface="Calibri"/>
                <a:cs typeface="Calibri"/>
              </a:rPr>
              <a:t>Minhas opções como uma pessoa deslocada </a:t>
            </a:r>
          </a:p>
        </p:txBody>
      </p:sp>
    </p:spTree>
    <p:extLst>
      <p:ext uri="{BB962C8B-B14F-4D97-AF65-F5344CB8AC3E}">
        <p14:creationId xmlns:p14="http://schemas.microsoft.com/office/powerpoint/2010/main" val="108661477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9A194DF-A9AB-4701-87A6-0B26B4411BAF}"/>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1383457" cy="7588975"/>
          </a:xfrm>
          <a:prstGeom prst="rect">
            <a:avLst/>
          </a:prstGeom>
        </p:spPr>
      </p:pic>
      <p:sp>
        <p:nvSpPr>
          <p:cNvPr id="3" name="Content Placeholder 2"/>
          <p:cNvSpPr>
            <a:spLocks noGrp="1"/>
          </p:cNvSpPr>
          <p:nvPr>
            <p:ph idx="1"/>
          </p:nvPr>
        </p:nvSpPr>
        <p:spPr>
          <a:xfrm>
            <a:off x="479404" y="1576137"/>
            <a:ext cx="9793759" cy="5797419"/>
          </a:xfrm>
        </p:spPr>
        <p:txBody>
          <a:bodyPr anchor="ctr" anchorCtr="0"/>
          <a:lstStyle/>
          <a:p>
            <a:pPr marL="0" indent="0">
              <a:buNone/>
            </a:pPr>
            <a:r>
              <a:rPr lang="pt-BR" sz="2800" b="0" i="0" strike="noStrike" cap="none" spc="0" baseline="0" dirty="0">
                <a:solidFill>
                  <a:srgbClr val="000000"/>
                </a:solidFill>
                <a:effectLst/>
                <a:latin typeface="Calibri"/>
                <a:ea typeface="Calibri"/>
                <a:cs typeface="Calibri"/>
              </a:rPr>
              <a:t>O conflito e o deslocamento podem afetar indivíduos de diferentes maneiras. Incorporar a análise de diferentes necessidades específicas significa observar:</a:t>
            </a:r>
          </a:p>
          <a:p>
            <a:r>
              <a:rPr lang="pt-BR" sz="2800" b="1" i="0" strike="noStrike" cap="none" spc="0" baseline="0" dirty="0">
                <a:solidFill>
                  <a:srgbClr val="000000"/>
                </a:solidFill>
                <a:effectLst/>
                <a:latin typeface="Calibri"/>
                <a:ea typeface="Calibri"/>
                <a:cs typeface="Calibri"/>
              </a:rPr>
              <a:t>idade</a:t>
            </a:r>
            <a:r>
              <a:rPr lang="pt-BR" sz="2800" b="0" i="0" strike="noStrike" cap="none" spc="0" baseline="0" dirty="0">
                <a:solidFill>
                  <a:srgbClr val="000000"/>
                </a:solidFill>
                <a:effectLst/>
                <a:latin typeface="Calibri"/>
                <a:ea typeface="Calibri"/>
                <a:cs typeface="Calibri"/>
              </a:rPr>
              <a:t> (por exemplo, crianças, adolescentes e pessoas mais velhas);</a:t>
            </a:r>
          </a:p>
          <a:p>
            <a:r>
              <a:rPr lang="pt-BR" sz="2800" b="1" i="0" strike="noStrike" cap="none" spc="0" baseline="0" dirty="0">
                <a:solidFill>
                  <a:srgbClr val="000000"/>
                </a:solidFill>
                <a:effectLst/>
                <a:latin typeface="Calibri"/>
                <a:ea typeface="Calibri"/>
                <a:cs typeface="Calibri"/>
              </a:rPr>
              <a:t>gênero</a:t>
            </a:r>
            <a:r>
              <a:rPr lang="pt-BR" sz="2800" b="0" i="0" strike="noStrike" cap="none" spc="0" baseline="0" dirty="0">
                <a:solidFill>
                  <a:srgbClr val="000000"/>
                </a:solidFill>
                <a:effectLst/>
                <a:latin typeface="Calibri"/>
                <a:ea typeface="Calibri"/>
                <a:cs typeface="Calibri"/>
              </a:rPr>
              <a:t> (referindo-se às características socialmente construídas e atribuídas, funções e responsabilidades de mulheres e homens em qualquer cultura), </a:t>
            </a:r>
          </a:p>
          <a:p>
            <a:r>
              <a:rPr lang="pt-BR" sz="2800" b="1" i="0" strike="noStrike" cap="none" spc="0" baseline="0" dirty="0">
                <a:solidFill>
                  <a:srgbClr val="000000"/>
                </a:solidFill>
                <a:effectLst/>
                <a:latin typeface="Calibri"/>
                <a:ea typeface="Calibri"/>
                <a:cs typeface="Calibri"/>
              </a:rPr>
              <a:t>diversidade</a:t>
            </a:r>
            <a:r>
              <a:rPr lang="pt-BR" sz="2800" b="0" i="0" strike="noStrike" cap="none" spc="0" baseline="0" dirty="0">
                <a:solidFill>
                  <a:srgbClr val="000000"/>
                </a:solidFill>
                <a:effectLst/>
                <a:latin typeface="Calibri"/>
                <a:ea typeface="Calibri"/>
                <a:cs typeface="Calibri"/>
              </a:rPr>
              <a:t> (incluindo etnia, idioma, cultura, religião, deficiência, status familiar e status socioeconômico). </a:t>
            </a:r>
          </a:p>
          <a:p>
            <a:endParaRPr lang="en-US" sz="2800" dirty="0">
              <a:latin typeface="Calibri" pitchFamily="34" charset="0"/>
            </a:endParaRPr>
          </a:p>
          <a:p>
            <a:pPr marL="0" indent="0">
              <a:buNone/>
            </a:pPr>
            <a:r>
              <a:rPr lang="pt-BR" sz="2800" b="0" i="0" strike="noStrike" cap="none" spc="0" baseline="0" dirty="0">
                <a:solidFill>
                  <a:srgbClr val="000000"/>
                </a:solidFill>
                <a:effectLst/>
                <a:latin typeface="Calibri"/>
                <a:ea typeface="Calibri"/>
                <a:cs typeface="Calibri"/>
              </a:rPr>
              <a:t>É essencial entender e abordar os diferentes riscos de proteção dentro de um local temporário.</a:t>
            </a:r>
          </a:p>
        </p:txBody>
      </p:sp>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a:cs typeface="Calibri"/>
              </a:rPr>
              <a:t>    Mensagem principal                      </a:t>
            </a:r>
          </a:p>
        </p:txBody>
      </p:sp>
    </p:spTree>
    <p:extLst>
      <p:ext uri="{BB962C8B-B14F-4D97-AF65-F5344CB8AC3E}">
        <p14:creationId xmlns:p14="http://schemas.microsoft.com/office/powerpoint/2010/main" val="1252210955"/>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817513" y="2730424"/>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a:cs typeface="Calibri"/>
              </a:rPr>
              <a:t>Deslocamento global</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0103726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E878964-0BCB-4B78-8430-E029472755D9}"/>
              </a:ext>
            </a:extLst>
          </p:cNvPr>
          <p:cNvPicPr>
            <a:picLocks noChangeAspect="1"/>
          </p:cNvPicPr>
          <p:nvPr/>
        </p:nvPicPr>
        <p:blipFill>
          <a:blip r:embed="rId3"/>
          <a:stretch>
            <a:fillRect/>
          </a:stretch>
        </p:blipFill>
        <p:spPr>
          <a:xfrm>
            <a:off x="0" y="1327762"/>
            <a:ext cx="10691813" cy="5493396"/>
          </a:xfrm>
          <a:prstGeom prst="rect">
            <a:avLst/>
          </a:prstGeom>
        </p:spPr>
      </p:pic>
      <p:sp>
        <p:nvSpPr>
          <p:cNvPr id="4" name="Title 3">
            <a:extLst>
              <a:ext uri="{FF2B5EF4-FFF2-40B4-BE49-F238E27FC236}">
                <a16:creationId xmlns:a16="http://schemas.microsoft.com/office/drawing/2014/main" id="{E7E70066-8D10-495E-A9F0-405E8402C698}"/>
              </a:ext>
            </a:extLst>
          </p:cNvPr>
          <p:cNvSpPr>
            <a:spLocks noGrp="1"/>
          </p:cNvSpPr>
          <p:nvPr>
            <p:ph type="title"/>
          </p:nvPr>
        </p:nvSpPr>
        <p:spPr>
          <a:xfrm>
            <a:off x="139149" y="446067"/>
            <a:ext cx="10175310" cy="793755"/>
          </a:xfrm>
        </p:spPr>
        <p:txBody>
          <a:bodyPr/>
          <a:lstStyle/>
          <a:p>
            <a:r>
              <a:rPr lang="pt-BR" sz="4000" b="0" i="0" strike="noStrike" cap="none" spc="0" baseline="0" dirty="0">
                <a:solidFill>
                  <a:srgbClr val="2A87C8"/>
                </a:solidFill>
                <a:effectLst/>
                <a:latin typeface="Trebuchet MS"/>
                <a:ea typeface="Trebuchet MS"/>
                <a:cs typeface="Trebuchet MS"/>
              </a:rPr>
              <a:t>Cenário de deslocamentos globais em 2018</a:t>
            </a:r>
            <a:endParaRPr lang="aa-ET" dirty="0"/>
          </a:p>
        </p:txBody>
      </p:sp>
    </p:spTree>
    <p:extLst>
      <p:ext uri="{BB962C8B-B14F-4D97-AF65-F5344CB8AC3E}">
        <p14:creationId xmlns:p14="http://schemas.microsoft.com/office/powerpoint/2010/main" val="429386388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FC370-CBE4-4C09-AAA2-6D56FAB569F7}"/>
              </a:ext>
            </a:extLst>
          </p:cNvPr>
          <p:cNvSpPr>
            <a:spLocks noGrp="1"/>
          </p:cNvSpPr>
          <p:nvPr>
            <p:ph type="title"/>
          </p:nvPr>
        </p:nvSpPr>
        <p:spPr>
          <a:xfrm>
            <a:off x="100209" y="421015"/>
            <a:ext cx="10591604" cy="793755"/>
          </a:xfrm>
        </p:spPr>
        <p:txBody>
          <a:bodyPr/>
          <a:lstStyle/>
          <a:p>
            <a:r>
              <a:rPr lang="pt-BR" sz="3800" b="0" i="0" strike="noStrike" cap="none" spc="0" baseline="0" dirty="0">
                <a:solidFill>
                  <a:srgbClr val="2A87C8"/>
                </a:solidFill>
                <a:effectLst/>
                <a:latin typeface="Trebuchet MS"/>
                <a:ea typeface="Trebuchet MS"/>
                <a:cs typeface="Trebuchet MS"/>
              </a:rPr>
              <a:t>Número total de novos deslocamentos em 2018</a:t>
            </a:r>
            <a:endParaRPr lang="aa-ET" sz="3800" dirty="0"/>
          </a:p>
        </p:txBody>
      </p:sp>
      <p:pic>
        <p:nvPicPr>
          <p:cNvPr id="4" name="Content Placeholder 3">
            <a:extLst>
              <a:ext uri="{FF2B5EF4-FFF2-40B4-BE49-F238E27FC236}">
                <a16:creationId xmlns:a16="http://schemas.microsoft.com/office/drawing/2014/main" id="{E46F3E18-9631-465E-8073-88E30D4F93D0}"/>
              </a:ext>
            </a:extLst>
          </p:cNvPr>
          <p:cNvPicPr>
            <a:picLocks noGrp="1" noChangeAspect="1"/>
          </p:cNvPicPr>
          <p:nvPr>
            <p:ph idx="1"/>
          </p:nvPr>
        </p:nvPicPr>
        <p:blipFill>
          <a:blip r:embed="rId2"/>
          <a:stretch>
            <a:fillRect/>
          </a:stretch>
        </p:blipFill>
        <p:spPr>
          <a:xfrm>
            <a:off x="100208" y="1615857"/>
            <a:ext cx="10409130" cy="5267412"/>
          </a:xfrm>
          <a:prstGeom prst="rect">
            <a:avLst/>
          </a:prstGeom>
        </p:spPr>
      </p:pic>
    </p:spTree>
    <p:extLst>
      <p:ext uri="{BB962C8B-B14F-4D97-AF65-F5344CB8AC3E}">
        <p14:creationId xmlns:p14="http://schemas.microsoft.com/office/powerpoint/2010/main" val="353979222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B609C-E8DD-436F-BAF9-ACE5C9342FC7}"/>
              </a:ext>
            </a:extLst>
          </p:cNvPr>
          <p:cNvSpPr>
            <a:spLocks noGrp="1"/>
          </p:cNvSpPr>
          <p:nvPr>
            <p:ph type="title"/>
          </p:nvPr>
        </p:nvSpPr>
        <p:spPr/>
        <p:txBody>
          <a:bodyPr/>
          <a:lstStyle/>
          <a:p>
            <a:r>
              <a:rPr lang="pt-BR" sz="4000" b="0" i="0" strike="noStrike" cap="none" spc="0" baseline="0" dirty="0">
                <a:solidFill>
                  <a:srgbClr val="2A87C8"/>
                </a:solidFill>
                <a:effectLst/>
                <a:latin typeface="Trebuchet MS"/>
                <a:ea typeface="Trebuchet MS"/>
                <a:cs typeface="Trebuchet MS"/>
              </a:rPr>
              <a:t>Quais países foram mais afetados? </a:t>
            </a:r>
            <a:endParaRPr lang="aa-ET"/>
          </a:p>
        </p:txBody>
      </p:sp>
      <p:pic>
        <p:nvPicPr>
          <p:cNvPr id="4" name="Content Placeholder 3">
            <a:extLst>
              <a:ext uri="{FF2B5EF4-FFF2-40B4-BE49-F238E27FC236}">
                <a16:creationId xmlns:a16="http://schemas.microsoft.com/office/drawing/2014/main" id="{BB61679A-863F-45A5-A279-B568356B3B9B}"/>
              </a:ext>
            </a:extLst>
          </p:cNvPr>
          <p:cNvPicPr>
            <a:picLocks noGrp="1" noChangeAspect="1"/>
          </p:cNvPicPr>
          <p:nvPr>
            <p:ph idx="1"/>
          </p:nvPr>
        </p:nvPicPr>
        <p:blipFill>
          <a:blip r:embed="rId3"/>
          <a:stretch>
            <a:fillRect/>
          </a:stretch>
        </p:blipFill>
        <p:spPr>
          <a:xfrm>
            <a:off x="-1" y="1239822"/>
            <a:ext cx="10691813" cy="5373920"/>
          </a:xfrm>
          <a:prstGeom prst="rect">
            <a:avLst/>
          </a:prstGeom>
        </p:spPr>
      </p:pic>
    </p:spTree>
    <p:extLst>
      <p:ext uri="{BB962C8B-B14F-4D97-AF65-F5344CB8AC3E}">
        <p14:creationId xmlns:p14="http://schemas.microsoft.com/office/powerpoint/2010/main" val="308785419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C4F0873-FFDC-416D-8789-53731BE997BB}"/>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 y="0"/>
            <a:ext cx="10691813" cy="9902792"/>
          </a:xfrm>
          <a:prstGeom prst="rect">
            <a:avLst/>
          </a:prstGeom>
        </p:spPr>
      </p:pic>
      <p:sp>
        <p:nvSpPr>
          <p:cNvPr id="2" name="Title 1"/>
          <p:cNvSpPr>
            <a:spLocks noGrp="1"/>
          </p:cNvSpPr>
          <p:nvPr>
            <p:ph type="title"/>
          </p:nvPr>
        </p:nvSpPr>
        <p:spPr>
          <a:xfrm>
            <a:off x="0" y="446067"/>
            <a:ext cx="7505699" cy="793755"/>
          </a:xfrm>
          <a:solidFill>
            <a:schemeClr val="bg1"/>
          </a:solidFill>
        </p:spPr>
        <p:txBody>
          <a:bodyPr/>
          <a:lstStyle/>
          <a:p>
            <a:pPr algn="l"/>
            <a:r>
              <a:rPr lang="pt-BR" sz="4000" b="1" i="0" strike="noStrike" cap="none" spc="0" baseline="0" dirty="0">
                <a:solidFill>
                  <a:srgbClr val="2A87C8"/>
                </a:solidFill>
                <a:effectLst/>
                <a:latin typeface="Calibri"/>
                <a:ea typeface="Calibri"/>
                <a:cs typeface="Calibri"/>
              </a:rPr>
              <a:t>  Fluxos de migração mistos</a:t>
            </a:r>
          </a:p>
        </p:txBody>
      </p:sp>
      <p:sp>
        <p:nvSpPr>
          <p:cNvPr id="7" name="Rectangle 6">
            <a:extLst>
              <a:ext uri="{FF2B5EF4-FFF2-40B4-BE49-F238E27FC236}">
                <a16:creationId xmlns:a16="http://schemas.microsoft.com/office/drawing/2014/main" id="{65593788-4187-47F4-A4B0-B749EBD6A6D0}"/>
              </a:ext>
            </a:extLst>
          </p:cNvPr>
          <p:cNvSpPr/>
          <p:nvPr/>
        </p:nvSpPr>
        <p:spPr>
          <a:xfrm>
            <a:off x="393018" y="2436777"/>
            <a:ext cx="4066249" cy="3134530"/>
          </a:xfrm>
          <a:prstGeom prst="rect">
            <a:avLst/>
          </a:prstGeom>
          <a:solidFill>
            <a:schemeClr val="tx1">
              <a:alpha val="6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pt-BR" sz="2800" b="0" i="0" strike="noStrike" cap="none" spc="0" baseline="0" dirty="0">
                <a:solidFill>
                  <a:srgbClr val="FFFFFF"/>
                </a:solidFill>
                <a:effectLst/>
                <a:latin typeface="Calibri"/>
                <a:ea typeface="Calibri"/>
                <a:cs typeface="Calibri"/>
              </a:rPr>
              <a:t>Migrantes e refugiados fazem cada vez mais uso das mesmas rotas e meios de transporte para chegar a um destino.</a:t>
            </a:r>
            <a:endParaRPr lang="en-GB" sz="2800" dirty="0">
              <a:solidFill>
                <a:schemeClr val="bg1"/>
              </a:solidFill>
              <a:latin typeface="Calibri" pitchFamily="34" charset="0"/>
              <a:cs typeface="Calibri" panose="020F0502020204030204" pitchFamily="34" charset="0"/>
            </a:endParaRPr>
          </a:p>
        </p:txBody>
      </p:sp>
    </p:spTree>
    <p:extLst>
      <p:ext uri="{BB962C8B-B14F-4D97-AF65-F5344CB8AC3E}">
        <p14:creationId xmlns:p14="http://schemas.microsoft.com/office/powerpoint/2010/main" val="221330910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F47D43B-7499-40D8-922B-2D7009169F2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4853" y="0"/>
            <a:ext cx="12095484" cy="7559675"/>
          </a:xfrm>
          <a:prstGeom prst="rect">
            <a:avLst/>
          </a:prstGeom>
        </p:spPr>
      </p:pic>
      <p:sp>
        <p:nvSpPr>
          <p:cNvPr id="2" name="Title 1"/>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a:cs typeface="Calibri"/>
              </a:rPr>
              <a:t>    Mensagem principal                      </a:t>
            </a:r>
          </a:p>
        </p:txBody>
      </p:sp>
    </p:spTree>
    <p:extLst>
      <p:ext uri="{BB962C8B-B14F-4D97-AF65-F5344CB8AC3E}">
        <p14:creationId xmlns:p14="http://schemas.microsoft.com/office/powerpoint/2010/main" val="279086789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F47D43B-7499-40D8-922B-2D7009169F2B}"/>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224853" y="0"/>
            <a:ext cx="12095484" cy="7559675"/>
          </a:xfrm>
          <a:prstGeom prst="rect">
            <a:avLst/>
          </a:prstGeom>
        </p:spPr>
      </p:pic>
      <p:sp>
        <p:nvSpPr>
          <p:cNvPr id="3" name="Content Placeholder 2"/>
          <p:cNvSpPr>
            <a:spLocks noGrp="1"/>
          </p:cNvSpPr>
          <p:nvPr>
            <p:ph idx="1"/>
          </p:nvPr>
        </p:nvSpPr>
        <p:spPr>
          <a:xfrm>
            <a:off x="520700" y="2088900"/>
            <a:ext cx="9505876" cy="4372058"/>
          </a:xfrm>
        </p:spPr>
        <p:txBody>
          <a:bodyPr anchor="ctr" anchorCtr="0"/>
          <a:lstStyle/>
          <a:p>
            <a:pPr marL="0" lvl="0" indent="0">
              <a:buNone/>
            </a:pPr>
            <a:r>
              <a:rPr lang="pt-BR" sz="2800" b="0" i="0" strike="noStrike" cap="none" spc="0" baseline="0" dirty="0">
                <a:solidFill>
                  <a:srgbClr val="000000"/>
                </a:solidFill>
                <a:effectLst/>
                <a:latin typeface="Calibri"/>
                <a:ea typeface="Calibri"/>
                <a:cs typeface="Calibri"/>
              </a:rPr>
              <a:t>As crises que desencadeiam o deslocamento têm </a:t>
            </a:r>
            <a:r>
              <a:rPr lang="pt-BR" sz="2800" b="1" i="0" strike="noStrike" cap="none" spc="0" baseline="0" dirty="0">
                <a:solidFill>
                  <a:srgbClr val="000000"/>
                </a:solidFill>
                <a:effectLst/>
                <a:latin typeface="Calibri"/>
                <a:ea typeface="Calibri"/>
                <a:cs typeface="Calibri"/>
              </a:rPr>
              <a:t>várias causas</a:t>
            </a:r>
            <a:r>
              <a:rPr lang="pt-BR" sz="2800" b="0" i="0" strike="noStrike" cap="none" spc="0" baseline="0" dirty="0">
                <a:solidFill>
                  <a:srgbClr val="000000"/>
                </a:solidFill>
                <a:effectLst/>
                <a:latin typeface="Calibri"/>
                <a:ea typeface="Calibri"/>
                <a:cs typeface="Calibri"/>
              </a:rPr>
              <a:t>.</a:t>
            </a:r>
          </a:p>
          <a:p>
            <a:pPr marL="0" lvl="0" indent="0">
              <a:buNone/>
            </a:pPr>
            <a:endParaRPr lang="en-US" sz="2800" dirty="0">
              <a:latin typeface="Calibri" pitchFamily="34" charset="0"/>
            </a:endParaRPr>
          </a:p>
          <a:p>
            <a:pPr marL="0" lvl="0" indent="0">
              <a:buNone/>
            </a:pPr>
            <a:r>
              <a:rPr lang="pt-BR" sz="2800" b="1" i="0" strike="noStrike" cap="none" spc="0" baseline="0" dirty="0">
                <a:solidFill>
                  <a:srgbClr val="000000"/>
                </a:solidFill>
                <a:effectLst/>
                <a:latin typeface="Calibri"/>
                <a:ea typeface="Calibri"/>
                <a:cs typeface="Calibri"/>
              </a:rPr>
              <a:t>Os acampamentos são um último recurso </a:t>
            </a:r>
            <a:r>
              <a:rPr lang="pt-BR" sz="2800" b="0" i="0" strike="noStrike" cap="none" spc="0" baseline="0" dirty="0">
                <a:solidFill>
                  <a:srgbClr val="000000"/>
                </a:solidFill>
                <a:effectLst/>
                <a:latin typeface="Calibri"/>
                <a:ea typeface="Calibri"/>
                <a:cs typeface="Calibri"/>
              </a:rPr>
              <a:t>e só devem ser estabelecidos quando outras soluções não forem viáveis ou preferíveis. </a:t>
            </a:r>
          </a:p>
          <a:p>
            <a:pPr marL="0" lvl="0" indent="0">
              <a:buNone/>
            </a:pPr>
            <a:endParaRPr lang="en-US" sz="2800" dirty="0">
              <a:latin typeface="Calibri" pitchFamily="34" charset="0"/>
            </a:endParaRPr>
          </a:p>
          <a:p>
            <a:pPr marL="0" lvl="0" indent="0">
              <a:buNone/>
            </a:pPr>
            <a:r>
              <a:rPr lang="pt-BR" sz="2800" b="0" i="0" strike="noStrike" cap="none" spc="0" baseline="0" dirty="0">
                <a:solidFill>
                  <a:srgbClr val="000000"/>
                </a:solidFill>
                <a:effectLst/>
                <a:latin typeface="Calibri"/>
                <a:ea typeface="Calibri"/>
                <a:cs typeface="Calibri"/>
              </a:rPr>
              <a:t>Eles </a:t>
            </a:r>
            <a:r>
              <a:rPr lang="pt-BR" sz="2800" b="1" i="0" strike="noStrike" cap="none" spc="0" baseline="0" dirty="0">
                <a:solidFill>
                  <a:srgbClr val="000000"/>
                </a:solidFill>
                <a:effectLst/>
                <a:latin typeface="Calibri"/>
                <a:ea typeface="Calibri"/>
                <a:cs typeface="Calibri"/>
              </a:rPr>
              <a:t>não fornecem uma solução sustentável permanente</a:t>
            </a:r>
            <a:r>
              <a:rPr lang="pt-BR" sz="2800" b="0" i="0" strike="noStrike" cap="none" spc="0" baseline="0" dirty="0">
                <a:solidFill>
                  <a:srgbClr val="000000"/>
                </a:solidFill>
                <a:effectLst/>
                <a:latin typeface="Calibri"/>
                <a:ea typeface="Calibri"/>
                <a:cs typeface="Calibri"/>
              </a:rPr>
              <a:t>, mas oferecem soluções temporárias para o fornecimento de proteção e assistência, a fim de atender aos direitos humanos básicos das populações deslocadas.</a:t>
            </a:r>
          </a:p>
        </p:txBody>
      </p:sp>
      <p:sp>
        <p:nvSpPr>
          <p:cNvPr id="2" name="Title 1"/>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a:cs typeface="Calibri"/>
              </a:rPr>
              <a:t>    Mensagem principal                      </a:t>
            </a:r>
          </a:p>
        </p:txBody>
      </p:sp>
    </p:spTree>
    <p:extLst>
      <p:ext uri="{BB962C8B-B14F-4D97-AF65-F5344CB8AC3E}">
        <p14:creationId xmlns:p14="http://schemas.microsoft.com/office/powerpoint/2010/main" val="1487594372"/>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844092" y="2023258"/>
            <a:ext cx="7128793" cy="151383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a:cs typeface="Calibri"/>
              </a:rPr>
              <a:t>Soluções temporárias para o deslocamento</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5005722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F92C5DF-98CD-4247-82EA-2D201964C01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988" y="816809"/>
            <a:ext cx="10530481" cy="6641121"/>
          </a:xfrm>
          <a:prstGeom prst="rect">
            <a:avLst/>
          </a:prstGeom>
        </p:spPr>
      </p:pic>
      <p:sp>
        <p:nvSpPr>
          <p:cNvPr id="2" name="Title 1"/>
          <p:cNvSpPr>
            <a:spLocks noGrp="1"/>
          </p:cNvSpPr>
          <p:nvPr>
            <p:ph type="title"/>
          </p:nvPr>
        </p:nvSpPr>
        <p:spPr>
          <a:xfrm>
            <a:off x="268042" y="306920"/>
            <a:ext cx="10092371" cy="741482"/>
          </a:xfrm>
        </p:spPr>
        <p:txBody>
          <a:bodyPr/>
          <a:lstStyle/>
          <a:p>
            <a:r>
              <a:rPr lang="pt-BR" sz="4000" b="1" i="0" strike="noStrike" cap="none" spc="0" baseline="0" dirty="0">
                <a:solidFill>
                  <a:srgbClr val="2A87C8"/>
                </a:solidFill>
                <a:effectLst/>
                <a:latin typeface="Trebuchet MS"/>
                <a:ea typeface="Trebuchet MS"/>
                <a:cs typeface="Trebuchet MS"/>
              </a:rPr>
              <a:t>Opções de assentamentos temporários </a:t>
            </a:r>
          </a:p>
        </p:txBody>
      </p:sp>
    </p:spTree>
    <p:extLst>
      <p:ext uri="{BB962C8B-B14F-4D97-AF65-F5344CB8AC3E}">
        <p14:creationId xmlns:p14="http://schemas.microsoft.com/office/powerpoint/2010/main" val="22090797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700" y="1455821"/>
            <a:ext cx="9433718" cy="5288622"/>
          </a:xfrm>
        </p:spPr>
        <p:txBody>
          <a:bodyPr/>
          <a:lstStyle/>
          <a:p>
            <a:r>
              <a:rPr lang="pt-BR" sz="2800" b="0" i="0" strike="noStrike" cap="none" spc="0" baseline="0" dirty="0">
                <a:solidFill>
                  <a:srgbClr val="545456"/>
                </a:solidFill>
                <a:effectLst/>
                <a:latin typeface="Calibri"/>
                <a:ea typeface="Calibri"/>
                <a:cs typeface="Calibri"/>
              </a:rPr>
              <a:t>Definir a gestão de acampamentos.</a:t>
            </a:r>
          </a:p>
          <a:p>
            <a:pPr lvl="0"/>
            <a:r>
              <a:rPr lang="pt-BR" sz="2800" b="0" i="0" strike="noStrike" cap="none" spc="0" baseline="0" dirty="0">
                <a:solidFill>
                  <a:srgbClr val="545456"/>
                </a:solidFill>
                <a:effectLst/>
                <a:latin typeface="Calibri"/>
                <a:ea typeface="Calibri"/>
                <a:cs typeface="Calibri"/>
              </a:rPr>
              <a:t>Reconhecer a complexidade e diversidade do deslocamento global.</a:t>
            </a:r>
            <a:endParaRPr lang="en-US" sz="2800" dirty="0">
              <a:solidFill>
                <a:srgbClr val="545456"/>
              </a:solidFill>
              <a:latin typeface="Calibri" pitchFamily="34" charset="0"/>
            </a:endParaRPr>
          </a:p>
          <a:p>
            <a:pPr lvl="0"/>
            <a:r>
              <a:rPr lang="pt-BR" sz="2800" b="0" i="0" strike="noStrike" cap="none" spc="0" baseline="0" dirty="0">
                <a:solidFill>
                  <a:srgbClr val="545456"/>
                </a:solidFill>
                <a:effectLst/>
                <a:latin typeface="Calibri"/>
                <a:ea typeface="Calibri"/>
                <a:cs typeface="Calibri"/>
              </a:rPr>
              <a:t>Refletir sobre como diferentes perfis de pessoas deslocadas exigem assistência e proteção diferentes. </a:t>
            </a:r>
            <a:endParaRPr lang="en-US" sz="2800" dirty="0">
              <a:solidFill>
                <a:srgbClr val="545456"/>
              </a:solidFill>
              <a:latin typeface="Calibri" pitchFamily="34" charset="0"/>
            </a:endParaRPr>
          </a:p>
          <a:p>
            <a:pPr lvl="0"/>
            <a:r>
              <a:rPr lang="pt-BR" sz="2800" b="0" i="0" strike="noStrike" cap="none" spc="0" baseline="0" dirty="0">
                <a:solidFill>
                  <a:srgbClr val="545456"/>
                </a:solidFill>
                <a:effectLst/>
                <a:latin typeface="Calibri"/>
                <a:ea typeface="Calibri"/>
                <a:cs typeface="Calibri"/>
              </a:rPr>
              <a:t>Discutir terminologia para soluções temporárias e duráveis para pessoas e comunidades deslocadas. </a:t>
            </a:r>
            <a:endParaRPr lang="en-US" sz="2800" dirty="0">
              <a:solidFill>
                <a:srgbClr val="545456"/>
              </a:solidFill>
              <a:latin typeface="Calibri" pitchFamily="34" charset="0"/>
            </a:endParaRPr>
          </a:p>
          <a:p>
            <a:pPr lvl="0"/>
            <a:r>
              <a:rPr lang="pt-BR" sz="2800" b="0" i="0" strike="noStrike" cap="none" spc="0" baseline="0" dirty="0">
                <a:solidFill>
                  <a:srgbClr val="545456"/>
                </a:solidFill>
                <a:effectLst/>
                <a:latin typeface="Calibri"/>
                <a:ea typeface="Calibri"/>
                <a:cs typeface="Calibri"/>
              </a:rPr>
              <a:t>Descrever os diferentes tipos de assentamentos temporários e fases do ciclo de vida do acampamento.</a:t>
            </a:r>
            <a:endParaRPr lang="en-US" sz="2800" dirty="0">
              <a:solidFill>
                <a:srgbClr val="545456"/>
              </a:solidFill>
              <a:latin typeface="Calibri" pitchFamily="34" charset="0"/>
            </a:endParaRPr>
          </a:p>
          <a:p>
            <a:pPr marL="474663" indent="-457200">
              <a:buFont typeface="Arial"/>
              <a:buChar char="•"/>
            </a:pPr>
            <a:endParaRPr lang="en-GB" sz="2600" dirty="0">
              <a:latin typeface="Calibri" pitchFamily="34" charset="0"/>
            </a:endParaRPr>
          </a:p>
        </p:txBody>
      </p:sp>
      <p:sp>
        <p:nvSpPr>
          <p:cNvPr id="4" name="Title 3"/>
          <p:cNvSpPr>
            <a:spLocks noGrp="1"/>
          </p:cNvSpPr>
          <p:nvPr>
            <p:ph type="title"/>
          </p:nvPr>
        </p:nvSpPr>
        <p:spPr>
          <a:xfrm>
            <a:off x="438111" y="446067"/>
            <a:ext cx="9876347" cy="793755"/>
          </a:xfrm>
        </p:spPr>
        <p:txBody>
          <a:bodyPr/>
          <a:lstStyle/>
          <a:p>
            <a:r>
              <a:rPr lang="pt-BR" sz="4000" b="1" i="0" strike="noStrike" cap="none" spc="0" baseline="0" dirty="0">
                <a:solidFill>
                  <a:srgbClr val="2A87C8"/>
                </a:solidFill>
                <a:effectLst/>
                <a:latin typeface="Calibri"/>
                <a:ea typeface="Calibri"/>
                <a:cs typeface="Calibri"/>
              </a:rPr>
              <a:t>Objetivos</a:t>
            </a:r>
          </a:p>
        </p:txBody>
      </p:sp>
    </p:spTree>
    <p:extLst>
      <p:ext uri="{BB962C8B-B14F-4D97-AF65-F5344CB8AC3E}">
        <p14:creationId xmlns:p14="http://schemas.microsoft.com/office/powerpoint/2010/main" val="250447723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0AE01169-E9FF-4973-B670-A04FC5AF0E2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97344" y="4204238"/>
            <a:ext cx="3007097" cy="2584800"/>
          </a:xfrm>
          <a:prstGeom prst="rect">
            <a:avLst/>
          </a:prstGeom>
        </p:spPr>
      </p:pic>
      <p:pic>
        <p:nvPicPr>
          <p:cNvPr id="27" name="Picture 26">
            <a:extLst>
              <a:ext uri="{FF2B5EF4-FFF2-40B4-BE49-F238E27FC236}">
                <a16:creationId xmlns:a16="http://schemas.microsoft.com/office/drawing/2014/main" id="{37F6FE1F-3E2B-413A-8D38-370AD5638B0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7694" y="4208349"/>
            <a:ext cx="3013971" cy="2583330"/>
          </a:xfrm>
          <a:prstGeom prst="rect">
            <a:avLst/>
          </a:prstGeom>
        </p:spPr>
      </p:pic>
      <p:pic>
        <p:nvPicPr>
          <p:cNvPr id="25" name="Picture 24">
            <a:extLst>
              <a:ext uri="{FF2B5EF4-FFF2-40B4-BE49-F238E27FC236}">
                <a16:creationId xmlns:a16="http://schemas.microsoft.com/office/drawing/2014/main" id="{BFDD07D2-0B62-4E54-8203-55A822D0C48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97345" y="1318040"/>
            <a:ext cx="3013971" cy="2584800"/>
          </a:xfrm>
          <a:prstGeom prst="rect">
            <a:avLst/>
          </a:prstGeom>
        </p:spPr>
      </p:pic>
      <p:pic>
        <p:nvPicPr>
          <p:cNvPr id="23" name="Picture 22">
            <a:extLst>
              <a:ext uri="{FF2B5EF4-FFF2-40B4-BE49-F238E27FC236}">
                <a16:creationId xmlns:a16="http://schemas.microsoft.com/office/drawing/2014/main" id="{5F3C4936-A5A2-4D29-837A-7FC85EC3D28A}"/>
              </a:ext>
            </a:extLst>
          </p:cNvPr>
          <p:cNvPicPr>
            <a:picLocks noChangeAspect="1"/>
          </p:cNvPicPr>
          <p:nvPr/>
        </p:nvPicPr>
        <p:blipFill>
          <a:blip r:embed="rId6">
            <a:extLst>
              <a:ext uri="{28A0092B-C50C-407E-A947-70E740481C1C}">
                <a14:useLocalDpi xmlns:a14="http://schemas.microsoft.com/office/drawing/2010/main"/>
              </a:ext>
            </a:extLst>
          </a:blip>
          <a:srcRect t="-353"/>
          <a:stretch>
            <a:fillRect/>
          </a:stretch>
        </p:blipFill>
        <p:spPr>
          <a:xfrm>
            <a:off x="3869082" y="1323621"/>
            <a:ext cx="3013972" cy="2583330"/>
          </a:xfrm>
          <a:prstGeom prst="rect">
            <a:avLst/>
          </a:prstGeom>
        </p:spPr>
      </p:pic>
      <p:pic>
        <p:nvPicPr>
          <p:cNvPr id="20" name="Picture 19">
            <a:extLst>
              <a:ext uri="{FF2B5EF4-FFF2-40B4-BE49-F238E27FC236}">
                <a16:creationId xmlns:a16="http://schemas.microsoft.com/office/drawing/2014/main" id="{82D1E193-541A-459D-A832-590FAEA770BF}"/>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47694" y="1323621"/>
            <a:ext cx="3013971" cy="2583330"/>
          </a:xfrm>
          <a:prstGeom prst="rect">
            <a:avLst/>
          </a:prstGeom>
        </p:spPr>
      </p:pic>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a:cs typeface="Calibri"/>
              </a:rPr>
              <a:t>Opções de assentamentos</a:t>
            </a:r>
          </a:p>
        </p:txBody>
      </p:sp>
      <p:sp>
        <p:nvSpPr>
          <p:cNvPr id="8" name="Freeform: Shape 7">
            <a:extLst>
              <a:ext uri="{FF2B5EF4-FFF2-40B4-BE49-F238E27FC236}">
                <a16:creationId xmlns:a16="http://schemas.microsoft.com/office/drawing/2014/main" id="{2E072F05-D2E7-457C-A23D-E200274E9E4F}"/>
              </a:ext>
            </a:extLst>
          </p:cNvPr>
          <p:cNvSpPr/>
          <p:nvPr/>
        </p:nvSpPr>
        <p:spPr>
          <a:xfrm>
            <a:off x="547694" y="3131952"/>
            <a:ext cx="3013971" cy="619999"/>
          </a:xfrm>
          <a:custGeom>
            <a:avLst/>
            <a:gdLst>
              <a:gd name="connsiteX0" fmla="*/ 0 w 3013971"/>
              <a:gd name="connsiteY0" fmla="*/ 0 h 619999"/>
              <a:gd name="connsiteX1" fmla="*/ 3013971 w 3013971"/>
              <a:gd name="connsiteY1" fmla="*/ 0 h 619999"/>
              <a:gd name="connsiteX2" fmla="*/ 3013971 w 3013971"/>
              <a:gd name="connsiteY2" fmla="*/ 619999 h 619999"/>
              <a:gd name="connsiteX3" fmla="*/ 0 w 3013971"/>
              <a:gd name="connsiteY3" fmla="*/ 619999 h 619999"/>
              <a:gd name="connsiteX4" fmla="*/ 0 w 3013971"/>
              <a:gd name="connsiteY4" fmla="*/ 0 h 619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3971" h="619999">
                <a:moveTo>
                  <a:pt x="0" y="0"/>
                </a:moveTo>
                <a:lnTo>
                  <a:pt x="3013971" y="0"/>
                </a:lnTo>
                <a:lnTo>
                  <a:pt x="3013971" y="619999"/>
                </a:lnTo>
                <a:lnTo>
                  <a:pt x="0" y="619999"/>
                </a:lnTo>
                <a:lnTo>
                  <a:pt x="0" y="0"/>
                </a:lnTo>
                <a:close/>
              </a:path>
            </a:pathLst>
          </a:cu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spcFirstLastPara="0" vert="horz" wrap="square" lIns="83820" tIns="83820" rIns="83820" bIns="83820" numCol="1" spcCol="1270" anchor="ctr" anchorCtr="0">
            <a:noAutofit/>
          </a:bodyPr>
          <a:lstStyle/>
          <a:p>
            <a:pPr marL="0" lvl="0" indent="0" algn="ctr" defTabSz="1466850">
              <a:lnSpc>
                <a:spcPct val="90000"/>
              </a:lnSpc>
              <a:spcBef>
                <a:spcPct val="0"/>
              </a:spcBef>
              <a:spcAft>
                <a:spcPct val="35000"/>
              </a:spcAft>
              <a:buNone/>
            </a:pPr>
            <a:r>
              <a:rPr lang="pt-BR" sz="2000" b="0" i="0" strike="noStrike" cap="none" spc="0" baseline="0" dirty="0">
                <a:solidFill>
                  <a:srgbClr val="FFFFFF"/>
                </a:solidFill>
                <a:effectLst/>
                <a:latin typeface="Calibri"/>
                <a:ea typeface="Calibri"/>
                <a:cs typeface="Calibri"/>
              </a:rPr>
              <a:t>Assentamento autoestabelecido urbano</a:t>
            </a:r>
          </a:p>
        </p:txBody>
      </p:sp>
      <p:sp>
        <p:nvSpPr>
          <p:cNvPr id="10" name="Freeform: Shape 9">
            <a:extLst>
              <a:ext uri="{FF2B5EF4-FFF2-40B4-BE49-F238E27FC236}">
                <a16:creationId xmlns:a16="http://schemas.microsoft.com/office/drawing/2014/main" id="{BF77B51F-B62D-44BB-8F2B-8E5CB4BAF69C}"/>
              </a:ext>
            </a:extLst>
          </p:cNvPr>
          <p:cNvSpPr/>
          <p:nvPr/>
        </p:nvSpPr>
        <p:spPr>
          <a:xfrm>
            <a:off x="3869083" y="3131952"/>
            <a:ext cx="3013971" cy="619999"/>
          </a:xfrm>
          <a:custGeom>
            <a:avLst/>
            <a:gdLst>
              <a:gd name="connsiteX0" fmla="*/ 0 w 3013971"/>
              <a:gd name="connsiteY0" fmla="*/ 0 h 619999"/>
              <a:gd name="connsiteX1" fmla="*/ 3013971 w 3013971"/>
              <a:gd name="connsiteY1" fmla="*/ 0 h 619999"/>
              <a:gd name="connsiteX2" fmla="*/ 3013971 w 3013971"/>
              <a:gd name="connsiteY2" fmla="*/ 619999 h 619999"/>
              <a:gd name="connsiteX3" fmla="*/ 0 w 3013971"/>
              <a:gd name="connsiteY3" fmla="*/ 619999 h 619999"/>
              <a:gd name="connsiteX4" fmla="*/ 0 w 3013971"/>
              <a:gd name="connsiteY4" fmla="*/ 0 h 619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3971" h="619999">
                <a:moveTo>
                  <a:pt x="0" y="0"/>
                </a:moveTo>
                <a:lnTo>
                  <a:pt x="3013971" y="0"/>
                </a:lnTo>
                <a:lnTo>
                  <a:pt x="3013971" y="619999"/>
                </a:lnTo>
                <a:lnTo>
                  <a:pt x="0" y="619999"/>
                </a:lnTo>
                <a:lnTo>
                  <a:pt x="0" y="0"/>
                </a:lnTo>
                <a:close/>
              </a:path>
            </a:pathLst>
          </a:cu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spcFirstLastPara="0" vert="horz" wrap="square" lIns="83820" tIns="83820" rIns="83820" bIns="83820" numCol="1" spcCol="1270" anchor="ctr" anchorCtr="0">
            <a:noAutofit/>
          </a:bodyPr>
          <a:lstStyle/>
          <a:p>
            <a:pPr marL="0" lvl="0" indent="0" algn="ctr" defTabSz="1466850">
              <a:lnSpc>
                <a:spcPct val="90000"/>
              </a:lnSpc>
              <a:spcBef>
                <a:spcPct val="0"/>
              </a:spcBef>
              <a:spcAft>
                <a:spcPct val="35000"/>
              </a:spcAft>
              <a:buNone/>
            </a:pPr>
            <a:r>
              <a:rPr lang="pt-BR" sz="1800" b="0" i="0" strike="noStrike" cap="none" spc="0" baseline="0" dirty="0">
                <a:solidFill>
                  <a:srgbClr val="FFFFFF"/>
                </a:solidFill>
                <a:effectLst/>
                <a:latin typeface="Calibri"/>
                <a:ea typeface="Calibri"/>
                <a:cs typeface="Calibri"/>
              </a:rPr>
              <a:t>Assentamento autoestabelecido espontâneo</a:t>
            </a:r>
          </a:p>
        </p:txBody>
      </p:sp>
      <p:sp>
        <p:nvSpPr>
          <p:cNvPr id="12" name="Freeform: Shape 11">
            <a:extLst>
              <a:ext uri="{FF2B5EF4-FFF2-40B4-BE49-F238E27FC236}">
                <a16:creationId xmlns:a16="http://schemas.microsoft.com/office/drawing/2014/main" id="{7DBB3F87-BBEE-4113-8268-989EE94EAF0B}"/>
              </a:ext>
            </a:extLst>
          </p:cNvPr>
          <p:cNvSpPr/>
          <p:nvPr/>
        </p:nvSpPr>
        <p:spPr>
          <a:xfrm>
            <a:off x="7190471" y="3131952"/>
            <a:ext cx="3013971" cy="619999"/>
          </a:xfrm>
          <a:custGeom>
            <a:avLst/>
            <a:gdLst>
              <a:gd name="connsiteX0" fmla="*/ 0 w 3013971"/>
              <a:gd name="connsiteY0" fmla="*/ 0 h 619999"/>
              <a:gd name="connsiteX1" fmla="*/ 3013971 w 3013971"/>
              <a:gd name="connsiteY1" fmla="*/ 0 h 619999"/>
              <a:gd name="connsiteX2" fmla="*/ 3013971 w 3013971"/>
              <a:gd name="connsiteY2" fmla="*/ 619999 h 619999"/>
              <a:gd name="connsiteX3" fmla="*/ 0 w 3013971"/>
              <a:gd name="connsiteY3" fmla="*/ 619999 h 619999"/>
              <a:gd name="connsiteX4" fmla="*/ 0 w 3013971"/>
              <a:gd name="connsiteY4" fmla="*/ 0 h 619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3971" h="619999">
                <a:moveTo>
                  <a:pt x="0" y="0"/>
                </a:moveTo>
                <a:lnTo>
                  <a:pt x="3013971" y="0"/>
                </a:lnTo>
                <a:lnTo>
                  <a:pt x="3013971" y="619999"/>
                </a:lnTo>
                <a:lnTo>
                  <a:pt x="0" y="619999"/>
                </a:lnTo>
                <a:lnTo>
                  <a:pt x="0" y="0"/>
                </a:lnTo>
                <a:close/>
              </a:path>
            </a:pathLst>
          </a:cu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spcFirstLastPara="0" vert="horz" wrap="square" lIns="83820" tIns="83820" rIns="83820" bIns="83820" numCol="1" spcCol="1270" anchor="ctr" anchorCtr="0">
            <a:noAutofit/>
          </a:bodyPr>
          <a:lstStyle/>
          <a:p>
            <a:pPr marL="0" lvl="0" indent="0" algn="ctr" defTabSz="1466850">
              <a:lnSpc>
                <a:spcPct val="90000"/>
              </a:lnSpc>
              <a:spcBef>
                <a:spcPct val="0"/>
              </a:spcBef>
              <a:spcAft>
                <a:spcPct val="35000"/>
              </a:spcAft>
              <a:buNone/>
            </a:pPr>
            <a:r>
              <a:rPr lang="pt-BR" sz="2400" b="0" i="0" strike="noStrike" cap="none" spc="0" baseline="0" dirty="0">
                <a:solidFill>
                  <a:srgbClr val="FFFFFF"/>
                </a:solidFill>
                <a:effectLst/>
                <a:latin typeface="Calibri"/>
                <a:ea typeface="Calibri"/>
                <a:cs typeface="Calibri"/>
              </a:rPr>
              <a:t>Apartamento alugado</a:t>
            </a:r>
          </a:p>
        </p:txBody>
      </p:sp>
      <p:sp>
        <p:nvSpPr>
          <p:cNvPr id="14" name="Freeform: Shape 13">
            <a:extLst>
              <a:ext uri="{FF2B5EF4-FFF2-40B4-BE49-F238E27FC236}">
                <a16:creationId xmlns:a16="http://schemas.microsoft.com/office/drawing/2014/main" id="{EA0D3A14-8AE9-4478-8C02-FC83DB9EC844}"/>
              </a:ext>
            </a:extLst>
          </p:cNvPr>
          <p:cNvSpPr/>
          <p:nvPr/>
        </p:nvSpPr>
        <p:spPr>
          <a:xfrm>
            <a:off x="547694" y="6016680"/>
            <a:ext cx="3013971" cy="619999"/>
          </a:xfrm>
          <a:custGeom>
            <a:avLst/>
            <a:gdLst>
              <a:gd name="connsiteX0" fmla="*/ 0 w 3013971"/>
              <a:gd name="connsiteY0" fmla="*/ 0 h 619999"/>
              <a:gd name="connsiteX1" fmla="*/ 3013971 w 3013971"/>
              <a:gd name="connsiteY1" fmla="*/ 0 h 619999"/>
              <a:gd name="connsiteX2" fmla="*/ 3013971 w 3013971"/>
              <a:gd name="connsiteY2" fmla="*/ 619999 h 619999"/>
              <a:gd name="connsiteX3" fmla="*/ 0 w 3013971"/>
              <a:gd name="connsiteY3" fmla="*/ 619999 h 619999"/>
              <a:gd name="connsiteX4" fmla="*/ 0 w 3013971"/>
              <a:gd name="connsiteY4" fmla="*/ 0 h 619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3971" h="619999">
                <a:moveTo>
                  <a:pt x="0" y="0"/>
                </a:moveTo>
                <a:lnTo>
                  <a:pt x="3013971" y="0"/>
                </a:lnTo>
                <a:lnTo>
                  <a:pt x="3013971" y="619999"/>
                </a:lnTo>
                <a:lnTo>
                  <a:pt x="0" y="619999"/>
                </a:lnTo>
                <a:lnTo>
                  <a:pt x="0" y="0"/>
                </a:lnTo>
                <a:close/>
              </a:path>
            </a:pathLst>
          </a:cu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spcFirstLastPara="0" vert="horz" wrap="square" lIns="83820" tIns="83820" rIns="83820" bIns="83820" numCol="1" spcCol="1270" anchor="ctr" anchorCtr="0">
            <a:noAutofit/>
          </a:bodyPr>
          <a:lstStyle/>
          <a:p>
            <a:pPr marL="0" lvl="0" indent="0" algn="ctr" defTabSz="1466850">
              <a:lnSpc>
                <a:spcPct val="90000"/>
              </a:lnSpc>
              <a:spcBef>
                <a:spcPct val="0"/>
              </a:spcBef>
              <a:spcAft>
                <a:spcPct val="35000"/>
              </a:spcAft>
              <a:buNone/>
            </a:pPr>
            <a:r>
              <a:rPr lang="pt-BR" sz="2800" b="0" i="0" strike="noStrike" cap="none" spc="0" baseline="0" dirty="0">
                <a:solidFill>
                  <a:srgbClr val="FFFFFF"/>
                </a:solidFill>
                <a:effectLst/>
                <a:latin typeface="Calibri"/>
                <a:ea typeface="Calibri"/>
                <a:cs typeface="Calibri"/>
              </a:rPr>
              <a:t>Centro de trânsito</a:t>
            </a:r>
          </a:p>
        </p:txBody>
      </p:sp>
      <p:pic>
        <p:nvPicPr>
          <p:cNvPr id="4" name="Picture 3">
            <a:extLst>
              <a:ext uri="{FF2B5EF4-FFF2-40B4-BE49-F238E27FC236}">
                <a16:creationId xmlns:a16="http://schemas.microsoft.com/office/drawing/2014/main" id="{E8111CD2-6364-49CF-8726-C1940F763FAF}"/>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3879615" y="4201286"/>
            <a:ext cx="3013971" cy="2587752"/>
          </a:xfrm>
          <a:prstGeom prst="rect">
            <a:avLst/>
          </a:prstGeom>
        </p:spPr>
      </p:pic>
      <p:sp>
        <p:nvSpPr>
          <p:cNvPr id="16" name="Freeform: Shape 15">
            <a:extLst>
              <a:ext uri="{FF2B5EF4-FFF2-40B4-BE49-F238E27FC236}">
                <a16:creationId xmlns:a16="http://schemas.microsoft.com/office/drawing/2014/main" id="{3E0532D8-206C-4274-B934-B732E47204A0}"/>
              </a:ext>
            </a:extLst>
          </p:cNvPr>
          <p:cNvSpPr/>
          <p:nvPr/>
        </p:nvSpPr>
        <p:spPr>
          <a:xfrm>
            <a:off x="3869083" y="6016680"/>
            <a:ext cx="3013971" cy="619999"/>
          </a:xfrm>
          <a:custGeom>
            <a:avLst/>
            <a:gdLst>
              <a:gd name="connsiteX0" fmla="*/ 0 w 3013971"/>
              <a:gd name="connsiteY0" fmla="*/ 0 h 619999"/>
              <a:gd name="connsiteX1" fmla="*/ 3013971 w 3013971"/>
              <a:gd name="connsiteY1" fmla="*/ 0 h 619999"/>
              <a:gd name="connsiteX2" fmla="*/ 3013971 w 3013971"/>
              <a:gd name="connsiteY2" fmla="*/ 619999 h 619999"/>
              <a:gd name="connsiteX3" fmla="*/ 0 w 3013971"/>
              <a:gd name="connsiteY3" fmla="*/ 619999 h 619999"/>
              <a:gd name="connsiteX4" fmla="*/ 0 w 3013971"/>
              <a:gd name="connsiteY4" fmla="*/ 0 h 619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3971" h="619999">
                <a:moveTo>
                  <a:pt x="0" y="0"/>
                </a:moveTo>
                <a:lnTo>
                  <a:pt x="3013971" y="0"/>
                </a:lnTo>
                <a:lnTo>
                  <a:pt x="3013971" y="619999"/>
                </a:lnTo>
                <a:lnTo>
                  <a:pt x="0" y="619999"/>
                </a:lnTo>
                <a:lnTo>
                  <a:pt x="0" y="0"/>
                </a:lnTo>
                <a:close/>
              </a:path>
            </a:pathLst>
          </a:cu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spcFirstLastPara="0" vert="horz" wrap="square" lIns="83820" tIns="83820" rIns="83820" bIns="83820" numCol="1" spcCol="1270" anchor="ctr" anchorCtr="0">
            <a:noAutofit/>
          </a:bodyPr>
          <a:lstStyle/>
          <a:p>
            <a:pPr lvl="0" algn="ctr" defTabSz="1466850">
              <a:lnSpc>
                <a:spcPct val="90000"/>
              </a:lnSpc>
              <a:spcBef>
                <a:spcPct val="0"/>
              </a:spcBef>
              <a:spcAft>
                <a:spcPct val="35000"/>
              </a:spcAft>
            </a:pPr>
            <a:r>
              <a:rPr lang="pt-BR" sz="2400" b="0" i="0" strike="noStrike" cap="none" spc="0" baseline="0" dirty="0">
                <a:solidFill>
                  <a:srgbClr val="FFFFFF"/>
                </a:solidFill>
                <a:effectLst/>
                <a:latin typeface="Calibri"/>
                <a:ea typeface="Calibri"/>
                <a:cs typeface="Calibri"/>
              </a:rPr>
              <a:t>Acampamento planejado</a:t>
            </a:r>
          </a:p>
        </p:txBody>
      </p:sp>
      <p:sp>
        <p:nvSpPr>
          <p:cNvPr id="18" name="Freeform: Shape 17">
            <a:extLst>
              <a:ext uri="{FF2B5EF4-FFF2-40B4-BE49-F238E27FC236}">
                <a16:creationId xmlns:a16="http://schemas.microsoft.com/office/drawing/2014/main" id="{E74B6F83-63B5-4030-9BA7-03DE9FF7A1A2}"/>
              </a:ext>
            </a:extLst>
          </p:cNvPr>
          <p:cNvSpPr/>
          <p:nvPr/>
        </p:nvSpPr>
        <p:spPr>
          <a:xfrm>
            <a:off x="7190471" y="6016680"/>
            <a:ext cx="3013971" cy="619999"/>
          </a:xfrm>
          <a:custGeom>
            <a:avLst/>
            <a:gdLst>
              <a:gd name="connsiteX0" fmla="*/ 0 w 3013971"/>
              <a:gd name="connsiteY0" fmla="*/ 0 h 619999"/>
              <a:gd name="connsiteX1" fmla="*/ 3013971 w 3013971"/>
              <a:gd name="connsiteY1" fmla="*/ 0 h 619999"/>
              <a:gd name="connsiteX2" fmla="*/ 3013971 w 3013971"/>
              <a:gd name="connsiteY2" fmla="*/ 619999 h 619999"/>
              <a:gd name="connsiteX3" fmla="*/ 0 w 3013971"/>
              <a:gd name="connsiteY3" fmla="*/ 619999 h 619999"/>
              <a:gd name="connsiteX4" fmla="*/ 0 w 3013971"/>
              <a:gd name="connsiteY4" fmla="*/ 0 h 619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3971" h="619999">
                <a:moveTo>
                  <a:pt x="0" y="0"/>
                </a:moveTo>
                <a:lnTo>
                  <a:pt x="3013971" y="0"/>
                </a:lnTo>
                <a:lnTo>
                  <a:pt x="3013971" y="619999"/>
                </a:lnTo>
                <a:lnTo>
                  <a:pt x="0" y="619999"/>
                </a:lnTo>
                <a:lnTo>
                  <a:pt x="0" y="0"/>
                </a:lnTo>
                <a:close/>
              </a:path>
            </a:pathLst>
          </a:cu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txBody>
          <a:bodyPr spcFirstLastPara="0" vert="horz" wrap="square" lIns="83820" tIns="83820" rIns="83820" bIns="83820" numCol="1" spcCol="1270" anchor="ctr" anchorCtr="0">
            <a:noAutofit/>
          </a:bodyPr>
          <a:lstStyle/>
          <a:p>
            <a:pPr marL="0" lvl="0" indent="0" algn="ctr" defTabSz="1466850">
              <a:lnSpc>
                <a:spcPct val="90000"/>
              </a:lnSpc>
              <a:spcBef>
                <a:spcPct val="0"/>
              </a:spcBef>
              <a:spcAft>
                <a:spcPct val="35000"/>
              </a:spcAft>
              <a:buNone/>
            </a:pPr>
            <a:r>
              <a:rPr lang="pt-BR" sz="2800" b="0" i="0" strike="noStrike" cap="none" spc="0" baseline="0" dirty="0">
                <a:solidFill>
                  <a:srgbClr val="FFFFFF"/>
                </a:solidFill>
                <a:effectLst/>
                <a:latin typeface="Calibri"/>
                <a:ea typeface="Calibri"/>
                <a:cs typeface="Calibri"/>
              </a:rPr>
              <a:t>Família anfitriã</a:t>
            </a:r>
          </a:p>
        </p:txBody>
      </p:sp>
    </p:spTree>
    <p:extLst>
      <p:ext uri="{BB962C8B-B14F-4D97-AF65-F5344CB8AC3E}">
        <p14:creationId xmlns:p14="http://schemas.microsoft.com/office/powerpoint/2010/main" val="426584353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700" y="2149555"/>
            <a:ext cx="9434389" cy="4582380"/>
          </a:xfrm>
        </p:spPr>
        <p:txBody>
          <a:bodyPr anchor="ctr" anchorCtr="0"/>
          <a:lstStyle/>
          <a:p>
            <a:pPr marL="0" lvl="0" indent="0">
              <a:buNone/>
            </a:pPr>
            <a:r>
              <a:rPr lang="pt-BR" sz="2800" b="0" i="0" strike="noStrike" cap="none" spc="0" baseline="0" dirty="0">
                <a:solidFill>
                  <a:srgbClr val="545456"/>
                </a:solidFill>
                <a:effectLst/>
                <a:latin typeface="Calibri"/>
                <a:ea typeface="Calibri"/>
                <a:cs typeface="Calibri"/>
              </a:rPr>
              <a:t>O que este centro deve fornecer para abordar as necessidades da pessoa em seu cartão de perfil? </a:t>
            </a:r>
          </a:p>
          <a:p>
            <a:pPr marL="0" lvl="0" indent="0">
              <a:buNone/>
            </a:pPr>
            <a:endParaRPr lang="en-US" sz="2800" dirty="0">
              <a:solidFill>
                <a:srgbClr val="545456"/>
              </a:solidFill>
              <a:latin typeface="Calibri" pitchFamily="34" charset="0"/>
            </a:endParaRPr>
          </a:p>
          <a:p>
            <a:pPr marL="0" lvl="0" indent="0">
              <a:buNone/>
            </a:pPr>
            <a:r>
              <a:rPr lang="pt-BR" sz="2800" b="0" i="0" strike="noStrike" cap="none" spc="0" baseline="0" dirty="0">
                <a:solidFill>
                  <a:srgbClr val="545456"/>
                </a:solidFill>
                <a:effectLst/>
                <a:latin typeface="Calibri"/>
                <a:ea typeface="Calibri"/>
                <a:cs typeface="Calibri"/>
              </a:rPr>
              <a:t>Que tipo de assistência, proteção e serviços são necessários para que mulheres, homens, moças e rapazes, meninos e meninas possam acessar seus direitos, de acordo com suas situações? </a:t>
            </a:r>
          </a:p>
          <a:p>
            <a:pPr marL="0" lvl="0" indent="0">
              <a:buNone/>
            </a:pPr>
            <a:endParaRPr lang="en-US" sz="2800" dirty="0">
              <a:solidFill>
                <a:srgbClr val="545456"/>
              </a:solidFill>
              <a:latin typeface="Calibri" pitchFamily="34" charset="0"/>
            </a:endParaRPr>
          </a:p>
          <a:p>
            <a:pPr marL="0" lvl="0" indent="0">
              <a:buNone/>
            </a:pPr>
            <a:r>
              <a:rPr lang="pt-BR" sz="2800" b="0" i="0" strike="noStrike" cap="none" spc="0" baseline="0" dirty="0">
                <a:solidFill>
                  <a:srgbClr val="545456"/>
                </a:solidFill>
                <a:effectLst/>
                <a:latin typeface="Calibri"/>
                <a:ea typeface="Calibri"/>
                <a:cs typeface="Calibri"/>
              </a:rPr>
              <a:t>Quais são os ativos comunitários existentes sobre os quais a resposta humanitária poderia se basear?</a:t>
            </a:r>
          </a:p>
          <a:p>
            <a:pPr marL="0" lvl="0" indent="0">
              <a:buNone/>
            </a:pPr>
            <a:endParaRPr lang="en-US" sz="2800" dirty="0">
              <a:solidFill>
                <a:srgbClr val="545456"/>
              </a:solidFill>
              <a:latin typeface="Calibri" pitchFamily="34" charset="0"/>
            </a:endParaRPr>
          </a:p>
        </p:txBody>
      </p:sp>
      <p:sp>
        <p:nvSpPr>
          <p:cNvPr id="6" name="Title 3">
            <a:extLst>
              <a:ext uri="{FF2B5EF4-FFF2-40B4-BE49-F238E27FC236}">
                <a16:creationId xmlns:a16="http://schemas.microsoft.com/office/drawing/2014/main" id="{79D1BD78-E923-4360-908B-3001B0DB8820}"/>
              </a:ext>
            </a:extLst>
          </p:cNvPr>
          <p:cNvSpPr txBox="1"/>
          <p:nvPr/>
        </p:nvSpPr>
        <p:spPr>
          <a:xfrm>
            <a:off x="407732" y="358772"/>
            <a:ext cx="9876347" cy="1489483"/>
          </a:xfrm>
          <a:prstGeom prst="rect">
            <a:avLst/>
          </a:prstGeom>
          <a:no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pPr algn="l"/>
            <a:r>
              <a:rPr lang="pt-BR" sz="4000" b="1" i="0" strike="noStrike" cap="none" spc="0" baseline="0" dirty="0">
                <a:solidFill>
                  <a:srgbClr val="2A87C8"/>
                </a:solidFill>
                <a:effectLst/>
                <a:latin typeface="Calibri"/>
                <a:ea typeface="Calibri"/>
                <a:cs typeface="Calibri"/>
              </a:rPr>
              <a:t>Trabalho em grupo	</a:t>
            </a:r>
            <a:r>
              <a:rPr lang="pt-BR" sz="4000" b="0" i="0" strike="noStrike" cap="none" spc="0" baseline="0" dirty="0">
                <a:solidFill>
                  <a:srgbClr val="2A87C8"/>
                </a:solidFill>
                <a:effectLst/>
                <a:latin typeface="Calibri"/>
                <a:ea typeface="Calibri"/>
                <a:cs typeface="Calibri"/>
              </a:rPr>
              <a:t>				</a:t>
            </a:r>
            <a:br>
              <a:rPr sz="4000" dirty="0"/>
            </a:br>
            <a:r>
              <a:rPr lang="pt-BR" sz="4000" b="0" i="0" strike="noStrike" cap="none" spc="0" baseline="0" dirty="0">
                <a:solidFill>
                  <a:srgbClr val="2A87C8"/>
                </a:solidFill>
                <a:effectLst/>
                <a:latin typeface="Calibri"/>
                <a:ea typeface="Calibri"/>
                <a:cs typeface="Calibri"/>
              </a:rPr>
              <a:t>Perguntas para discussão</a:t>
            </a:r>
            <a:br>
              <a:rPr sz="4000" dirty="0"/>
            </a:br>
            <a:br>
              <a:rPr sz="4000" dirty="0"/>
            </a:br>
            <a:endParaRPr lang="en-GB" sz="2800" dirty="0">
              <a:solidFill>
                <a:srgbClr val="2A87C8"/>
              </a:solidFill>
              <a:latin typeface="Calibri" pitchFamily="34" charset="0"/>
            </a:endParaRPr>
          </a:p>
        </p:txBody>
      </p:sp>
      <p:pic>
        <p:nvPicPr>
          <p:cNvPr id="7" name="Picture 1" descr="group work logo.png">
            <a:extLst>
              <a:ext uri="{FF2B5EF4-FFF2-40B4-BE49-F238E27FC236}">
                <a16:creationId xmlns:a16="http://schemas.microsoft.com/office/drawing/2014/main" id="{2D8D2194-E335-4B79-B778-9014E35F8A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287170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7E7D6FA4-5268-411D-B261-69830738F20A}"/>
              </a:ext>
            </a:extLst>
          </p:cNvPr>
          <p:cNvSpPr>
            <a:spLocks noGrp="1"/>
          </p:cNvSpPr>
          <p:nvPr>
            <p:ph idx="1"/>
          </p:nvPr>
        </p:nvSpPr>
        <p:spPr>
          <a:xfrm>
            <a:off x="520700" y="2834800"/>
            <a:ext cx="9721850" cy="1890075"/>
          </a:xfrm>
        </p:spPr>
        <p:txBody>
          <a:bodyPr anchor="ctr" anchorCtr="0"/>
          <a:lstStyle/>
          <a:p>
            <a:pPr marL="0" lvl="0" indent="0">
              <a:spcBef>
                <a:spcPct val="0"/>
              </a:spcBef>
              <a:buNone/>
              <a:defRPr/>
            </a:pPr>
            <a:r>
              <a:rPr lang="pt-BR" sz="2800" b="0" i="0" strike="noStrike" cap="none" spc="0" baseline="0" dirty="0">
                <a:solidFill>
                  <a:srgbClr val="545456"/>
                </a:solidFill>
                <a:effectLst/>
                <a:latin typeface="Calibri"/>
                <a:ea typeface="Calibri"/>
                <a:cs typeface="Calibri"/>
              </a:rPr>
              <a:t>Os tipos de assentamentos em que as populações deslocadas podem buscar temporariamente assistência e proteção assumem uma </a:t>
            </a:r>
            <a:r>
              <a:rPr lang="pt-BR" sz="2800" b="1" i="0" strike="noStrike" cap="none" spc="0" baseline="0" dirty="0">
                <a:solidFill>
                  <a:srgbClr val="545456"/>
                </a:solidFill>
                <a:effectLst/>
                <a:latin typeface="Calibri"/>
                <a:ea typeface="Calibri"/>
                <a:cs typeface="Calibri"/>
              </a:rPr>
              <a:t>variedade de formas </a:t>
            </a:r>
            <a:r>
              <a:rPr lang="pt-BR" sz="2800" b="0" i="0" strike="noStrike" cap="none" spc="0" baseline="0" dirty="0">
                <a:solidFill>
                  <a:srgbClr val="545456"/>
                </a:solidFill>
                <a:effectLst/>
                <a:latin typeface="Calibri"/>
                <a:ea typeface="Calibri"/>
                <a:cs typeface="Calibri"/>
              </a:rPr>
              <a:t>e podem ter um impacto sobre sua qualidade de vida (dignidade) durante o deslocamento.</a:t>
            </a:r>
            <a:endParaRPr lang="en-GB" sz="2800" dirty="0">
              <a:solidFill>
                <a:srgbClr val="545456"/>
              </a:solidFill>
              <a:latin typeface="Calibri" pitchFamily="34" charset="0"/>
            </a:endParaRPr>
          </a:p>
        </p:txBody>
      </p:sp>
      <p:pic>
        <p:nvPicPr>
          <p:cNvPr id="5" name="Picture 4">
            <a:extLst>
              <a:ext uri="{FF2B5EF4-FFF2-40B4-BE49-F238E27FC236}">
                <a16:creationId xmlns:a16="http://schemas.microsoft.com/office/drawing/2014/main" id="{8A2D28C3-F669-49F9-B5F5-CFB2E95AE46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0691813" cy="8018858"/>
          </a:xfrm>
          <a:prstGeom prst="rect">
            <a:avLst/>
          </a:prstGeom>
        </p:spPr>
      </p:pic>
      <p:sp>
        <p:nvSpPr>
          <p:cNvPr id="11" name="Title 1">
            <a:extLst>
              <a:ext uri="{FF2B5EF4-FFF2-40B4-BE49-F238E27FC236}">
                <a16:creationId xmlns:a16="http://schemas.microsoft.com/office/drawing/2014/main" id="{7C82E125-F451-4610-BF24-E15946FBAFC7}"/>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a:cs typeface="Calibri"/>
              </a:rPr>
              <a:t>    Mensagem principal                      </a:t>
            </a:r>
          </a:p>
        </p:txBody>
      </p:sp>
    </p:spTree>
    <p:extLst>
      <p:ext uri="{BB962C8B-B14F-4D97-AF65-F5344CB8AC3E}">
        <p14:creationId xmlns:p14="http://schemas.microsoft.com/office/powerpoint/2010/main" val="3980827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nodeType="clickEffect">
                                  <p:stCondLst>
                                    <p:cond delay="0"/>
                                  </p:stCondLst>
                                  <p:childTnLst>
                                    <p:animEffect transition="out" filter="fade">
                                      <p:cBhvr>
                                        <p:cTn id="6" dur="1000"/>
                                        <p:tgtEl>
                                          <p:spTgt spid="5"/>
                                        </p:tgtEl>
                                      </p:cBhvr>
                                    </p:animEffect>
                                    <p:set>
                                      <p:cBhvr>
                                        <p:cTn id="7"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643029" y="22006"/>
            <a:ext cx="11334841" cy="7537669"/>
          </a:xfrm>
        </p:spPr>
      </p:pic>
      <p:sp>
        <p:nvSpPr>
          <p:cNvPr id="5" name="Title 1">
            <a:extLst>
              <a:ext uri="{FF2B5EF4-FFF2-40B4-BE49-F238E27FC236}">
                <a16:creationId xmlns:a16="http://schemas.microsoft.com/office/drawing/2014/main" id="{714FD016-4AB3-4A98-9F4B-452DB080218F}"/>
              </a:ext>
            </a:extLst>
          </p:cNvPr>
          <p:cNvSpPr txBox="1"/>
          <p:nvPr/>
        </p:nvSpPr>
        <p:spPr>
          <a:xfrm>
            <a:off x="0" y="446067"/>
            <a:ext cx="7505700"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r>
              <a:rPr lang="pt-BR" sz="4000" b="1" i="0" strike="noStrike" cap="none" spc="0" baseline="0" dirty="0">
                <a:solidFill>
                  <a:srgbClr val="2A87C8"/>
                </a:solidFill>
                <a:effectLst/>
                <a:latin typeface="Calibri"/>
                <a:ea typeface="Calibri"/>
                <a:cs typeface="Calibri"/>
              </a:rPr>
              <a:t>Deslocamento e VBG</a:t>
            </a:r>
          </a:p>
        </p:txBody>
      </p:sp>
      <p:sp>
        <p:nvSpPr>
          <p:cNvPr id="6" name="Rectangle 5">
            <a:extLst>
              <a:ext uri="{FF2B5EF4-FFF2-40B4-BE49-F238E27FC236}">
                <a16:creationId xmlns:a16="http://schemas.microsoft.com/office/drawing/2014/main" id="{92A1EFAF-108B-46C0-ABC6-AAAEE79883B2}"/>
              </a:ext>
            </a:extLst>
          </p:cNvPr>
          <p:cNvSpPr/>
          <p:nvPr/>
        </p:nvSpPr>
        <p:spPr>
          <a:xfrm>
            <a:off x="438111" y="2863925"/>
            <a:ext cx="2967214" cy="1808283"/>
          </a:xfrm>
          <a:prstGeom prst="rect">
            <a:avLst/>
          </a:prstGeom>
          <a:solidFill>
            <a:schemeClr val="tx1">
              <a:alpha val="6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pt-BR" sz="2800" b="0" i="0" strike="noStrike" cap="none" spc="0" baseline="0" dirty="0">
                <a:solidFill>
                  <a:srgbClr val="FFFFFF"/>
                </a:solidFill>
                <a:effectLst/>
                <a:latin typeface="Calibri"/>
                <a:ea typeface="Calibri"/>
                <a:cs typeface="Calibri"/>
              </a:rPr>
              <a:t>“Imagine que...”</a:t>
            </a:r>
            <a:endParaRPr lang="en-GB" sz="2800" dirty="0">
              <a:solidFill>
                <a:schemeClr val="bg1"/>
              </a:solidFill>
              <a:latin typeface="Calibri" pitchFamily="34" charset="0"/>
              <a:cs typeface="Calibri" panose="020F0502020204030204" pitchFamily="34" charset="0"/>
            </a:endParaRPr>
          </a:p>
        </p:txBody>
      </p:sp>
    </p:spTree>
    <p:extLst>
      <p:ext uri="{BB962C8B-B14F-4D97-AF65-F5344CB8AC3E}">
        <p14:creationId xmlns:p14="http://schemas.microsoft.com/office/powerpoint/2010/main" val="211972806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A6787FA-AE88-4A2F-A39B-ECD944E84C1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1340306" cy="7560204"/>
          </a:xfrm>
          <a:prstGeom prst="rect">
            <a:avLst/>
          </a:prstGeom>
        </p:spPr>
      </p:pic>
      <p:sp>
        <p:nvSpPr>
          <p:cNvPr id="3" name="Content Placeholder 2"/>
          <p:cNvSpPr>
            <a:spLocks noGrp="1"/>
          </p:cNvSpPr>
          <p:nvPr>
            <p:ph idx="1"/>
          </p:nvPr>
        </p:nvSpPr>
        <p:spPr/>
        <p:txBody>
          <a:bodyPr/>
          <a:lstStyle/>
          <a:p>
            <a:pPr marL="0" lvl="0" indent="0">
              <a:buNone/>
            </a:pPr>
            <a:endParaRPr lang="en-US" sz="2800" dirty="0">
              <a:latin typeface="Calibri" pitchFamily="34" charset="0"/>
            </a:endParaRPr>
          </a:p>
          <a:p>
            <a:endParaRPr lang="en-US" dirty="0">
              <a:latin typeface="Calibri" pitchFamily="34" charset="0"/>
            </a:endParaRPr>
          </a:p>
        </p:txBody>
      </p:sp>
      <p:sp>
        <p:nvSpPr>
          <p:cNvPr id="8" name="Title 1">
            <a:extLst>
              <a:ext uri="{FF2B5EF4-FFF2-40B4-BE49-F238E27FC236}">
                <a16:creationId xmlns:a16="http://schemas.microsoft.com/office/drawing/2014/main" id="{42E12D5C-C7CD-4D43-B6F9-EE630C3168FE}"/>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a:cs typeface="Calibri"/>
              </a:rPr>
              <a:t>    Mensagem principal                      </a:t>
            </a:r>
          </a:p>
        </p:txBody>
      </p:sp>
    </p:spTree>
    <p:extLst>
      <p:ext uri="{BB962C8B-B14F-4D97-AF65-F5344CB8AC3E}">
        <p14:creationId xmlns:p14="http://schemas.microsoft.com/office/powerpoint/2010/main" val="197560787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A6787FA-AE88-4A2F-A39B-ECD944E84C12}"/>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1340306" cy="7560204"/>
          </a:xfrm>
          <a:prstGeom prst="rect">
            <a:avLst/>
          </a:prstGeom>
        </p:spPr>
      </p:pic>
      <p:sp>
        <p:nvSpPr>
          <p:cNvPr id="3" name="Content Placeholder 2"/>
          <p:cNvSpPr>
            <a:spLocks noGrp="1"/>
          </p:cNvSpPr>
          <p:nvPr>
            <p:ph idx="1"/>
          </p:nvPr>
        </p:nvSpPr>
        <p:spPr>
          <a:xfrm>
            <a:off x="438111" y="1588167"/>
            <a:ext cx="9876347" cy="5474369"/>
          </a:xfrm>
        </p:spPr>
        <p:txBody>
          <a:bodyPr/>
          <a:lstStyle/>
          <a:p>
            <a:pPr marL="0" lvl="0" indent="0">
              <a:buNone/>
            </a:pPr>
            <a:r>
              <a:rPr lang="pt-BR" sz="2800" b="0" i="0" strike="noStrike" cap="none" spc="0" baseline="0" dirty="0">
                <a:solidFill>
                  <a:srgbClr val="000000"/>
                </a:solidFill>
                <a:effectLst/>
                <a:latin typeface="Calibri"/>
                <a:ea typeface="Calibri"/>
                <a:cs typeface="Calibri"/>
              </a:rPr>
              <a:t>Nas crises humanitárias, as pessoas que já estavam vulneráveis à violência e exploração devido a desigualdades </a:t>
            </a:r>
            <a:r>
              <a:rPr lang="pt-BR" sz="2800" b="1" i="0" strike="noStrike" cap="none" spc="0" baseline="0" dirty="0">
                <a:solidFill>
                  <a:srgbClr val="000000"/>
                </a:solidFill>
                <a:effectLst/>
                <a:latin typeface="Calibri"/>
                <a:ea typeface="Calibri"/>
                <a:cs typeface="Calibri"/>
              </a:rPr>
              <a:t>pré-existentes</a:t>
            </a:r>
            <a:r>
              <a:rPr lang="pt-BR" sz="2800" b="0" i="0" strike="noStrike" cap="none" spc="0" baseline="0" dirty="0">
                <a:solidFill>
                  <a:srgbClr val="000000"/>
                </a:solidFill>
                <a:effectLst/>
                <a:latin typeface="Calibri"/>
                <a:ea typeface="Calibri"/>
                <a:cs typeface="Calibri"/>
              </a:rPr>
              <a:t>, muitas vezes se veem mais vulneráveis. Como resultado, as formas de </a:t>
            </a:r>
            <a:r>
              <a:rPr lang="pt-BR" sz="2800" b="1" i="0" strike="noStrike" cap="none" spc="0" baseline="0" dirty="0">
                <a:solidFill>
                  <a:srgbClr val="000000"/>
                </a:solidFill>
                <a:effectLst/>
                <a:latin typeface="Calibri"/>
                <a:ea typeface="Calibri"/>
                <a:cs typeface="Calibri"/>
              </a:rPr>
              <a:t>violência baseada em gênero (VBG) </a:t>
            </a:r>
            <a:r>
              <a:rPr lang="pt-BR" sz="2800" b="0" i="0" strike="noStrike" cap="none" spc="0" baseline="0" dirty="0">
                <a:solidFill>
                  <a:srgbClr val="000000"/>
                </a:solidFill>
                <a:effectLst/>
                <a:latin typeface="Calibri"/>
                <a:ea typeface="Calibri"/>
                <a:cs typeface="Calibri"/>
              </a:rPr>
              <a:t>muitas vezes têm maior risco de ocorrer durante o deslocamento, o que afeta desproporcionalmente mulheres, adolescentes e crianças. </a:t>
            </a:r>
          </a:p>
          <a:p>
            <a:pPr marL="0" lvl="0" indent="0">
              <a:buNone/>
            </a:pPr>
            <a:endParaRPr lang="en-US" sz="2800" dirty="0">
              <a:latin typeface="Calibri" pitchFamily="34" charset="0"/>
            </a:endParaRPr>
          </a:p>
          <a:p>
            <a:pPr marL="0" lvl="0" indent="0">
              <a:buNone/>
            </a:pPr>
            <a:r>
              <a:rPr lang="pt-BR" sz="2800" b="0" i="0" strike="noStrike" cap="none" spc="0" baseline="0" dirty="0">
                <a:solidFill>
                  <a:srgbClr val="000000"/>
                </a:solidFill>
                <a:effectLst/>
                <a:latin typeface="Calibri"/>
                <a:ea typeface="Calibri"/>
                <a:cs typeface="Calibri"/>
              </a:rPr>
              <a:t>A VBG existe em todo o mundo e em uma variedade de contextos. As situações de deslocamento, muitas vezes, aumentam os riscos de VBG, pois </a:t>
            </a:r>
            <a:r>
              <a:rPr lang="pt-BR" sz="2800" b="1" i="0" strike="noStrike" cap="none" spc="0" baseline="0" dirty="0">
                <a:solidFill>
                  <a:srgbClr val="000000"/>
                </a:solidFill>
                <a:effectLst/>
                <a:latin typeface="Calibri"/>
                <a:ea typeface="Calibri"/>
                <a:cs typeface="Calibri"/>
              </a:rPr>
              <a:t>os mecanismos de proteção comunitários podem ser enfraquecidos ou destruídos</a:t>
            </a:r>
            <a:r>
              <a:rPr lang="pt-BR" sz="2800" b="0" i="0" strike="noStrike" cap="none" spc="0" baseline="0" dirty="0">
                <a:solidFill>
                  <a:srgbClr val="000000"/>
                </a:solidFill>
                <a:effectLst/>
                <a:latin typeface="Calibri"/>
                <a:ea typeface="Calibri"/>
                <a:cs typeface="Calibri"/>
              </a:rPr>
              <a:t>. Os locais de deslocamento, em vez de proporcionar um ambiente seguro para seus residentes, podem, às vezes, aumentar a exposição à violência.</a:t>
            </a:r>
          </a:p>
          <a:p>
            <a:endParaRPr lang="en-US" dirty="0">
              <a:latin typeface="Calibri" pitchFamily="34" charset="0"/>
            </a:endParaRPr>
          </a:p>
        </p:txBody>
      </p:sp>
      <p:sp>
        <p:nvSpPr>
          <p:cNvPr id="8" name="Title 1">
            <a:extLst>
              <a:ext uri="{FF2B5EF4-FFF2-40B4-BE49-F238E27FC236}">
                <a16:creationId xmlns:a16="http://schemas.microsoft.com/office/drawing/2014/main" id="{42E12D5C-C7CD-4D43-B6F9-EE630C3168FE}"/>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a:cs typeface="Calibri"/>
              </a:rPr>
              <a:t>    Mensagem principal                      </a:t>
            </a:r>
          </a:p>
        </p:txBody>
      </p:sp>
    </p:spTree>
    <p:extLst>
      <p:ext uri="{BB962C8B-B14F-4D97-AF65-F5344CB8AC3E}">
        <p14:creationId xmlns:p14="http://schemas.microsoft.com/office/powerpoint/2010/main" val="1355203253"/>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5FE4E4-A1F0-4829-8224-D25FD21DA0E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227488"/>
            <a:ext cx="10691813" cy="8014650"/>
          </a:xfrm>
          <a:prstGeom prst="rect">
            <a:avLst/>
          </a:prstGeom>
        </p:spPr>
      </p:pic>
      <p:sp>
        <p:nvSpPr>
          <p:cNvPr id="2" name="Title 1"/>
          <p:cNvSpPr>
            <a:spLocks noGrp="1"/>
          </p:cNvSpPr>
          <p:nvPr>
            <p:ph type="title"/>
          </p:nvPr>
        </p:nvSpPr>
        <p:spPr/>
        <p:txBody>
          <a:bodyPr/>
          <a:lstStyle/>
          <a:p>
            <a:r>
              <a:rPr lang="pt-BR" sz="4000" b="0" i="0" strike="noStrike" cap="none" spc="0" baseline="0" dirty="0">
                <a:solidFill>
                  <a:srgbClr val="545456"/>
                </a:solidFill>
                <a:effectLst/>
                <a:latin typeface="Trebuchet MS"/>
                <a:ea typeface="Trebuchet MS"/>
                <a:cs typeface="Trebuchet MS"/>
              </a:rPr>
              <a:t>Mensagem principal</a:t>
            </a:r>
          </a:p>
        </p:txBody>
      </p:sp>
      <p:sp>
        <p:nvSpPr>
          <p:cNvPr id="8" name="Title 1">
            <a:extLst>
              <a:ext uri="{FF2B5EF4-FFF2-40B4-BE49-F238E27FC236}">
                <a16:creationId xmlns:a16="http://schemas.microsoft.com/office/drawing/2014/main" id="{7EB692DE-8D60-4268-B9E8-BD3986DDBA17}"/>
              </a:ext>
            </a:extLst>
          </p:cNvPr>
          <p:cNvSpPr txBox="1"/>
          <p:nvPr/>
        </p:nvSpPr>
        <p:spPr>
          <a:xfrm>
            <a:off x="0" y="446067"/>
            <a:ext cx="7505700"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r>
              <a:rPr lang="pt-BR" sz="4000" b="1" i="0" strike="noStrike" cap="none" spc="0" baseline="0" dirty="0">
                <a:solidFill>
                  <a:srgbClr val="2A87C8"/>
                </a:solidFill>
                <a:effectLst/>
                <a:latin typeface="Calibri"/>
                <a:ea typeface="Calibri"/>
                <a:cs typeface="Calibri"/>
              </a:rPr>
              <a:t>    Mensagem principal                      </a:t>
            </a:r>
          </a:p>
        </p:txBody>
      </p:sp>
      <p:sp>
        <p:nvSpPr>
          <p:cNvPr id="5" name="Content Placeholder 4">
            <a:extLst>
              <a:ext uri="{FF2B5EF4-FFF2-40B4-BE49-F238E27FC236}">
                <a16:creationId xmlns:a16="http://schemas.microsoft.com/office/drawing/2014/main" id="{3CBC0C3B-0F43-4C38-950D-2B71DA4F314F}"/>
              </a:ext>
            </a:extLst>
          </p:cNvPr>
          <p:cNvSpPr>
            <a:spLocks noGrp="1"/>
          </p:cNvSpPr>
          <p:nvPr>
            <p:ph idx="1"/>
          </p:nvPr>
        </p:nvSpPr>
        <p:spPr/>
        <p:txBody>
          <a:bodyPr/>
          <a:lstStyle/>
          <a:p>
            <a:pPr marL="0" indent="0">
              <a:buNone/>
            </a:pPr>
            <a:endParaRPr lang="en-US" dirty="0">
              <a:effectLst/>
            </a:endParaRPr>
          </a:p>
        </p:txBody>
      </p:sp>
    </p:spTree>
    <p:extLst>
      <p:ext uri="{BB962C8B-B14F-4D97-AF65-F5344CB8AC3E}">
        <p14:creationId xmlns:p14="http://schemas.microsoft.com/office/powerpoint/2010/main" val="195542564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D5FE4E4-A1F0-4829-8224-D25FD21DA0E1}"/>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1" y="-227488"/>
            <a:ext cx="10691813" cy="8014650"/>
          </a:xfrm>
          <a:prstGeom prst="rect">
            <a:avLst/>
          </a:prstGeom>
        </p:spPr>
      </p:pic>
      <p:sp>
        <p:nvSpPr>
          <p:cNvPr id="2" name="Title 1"/>
          <p:cNvSpPr>
            <a:spLocks noGrp="1"/>
          </p:cNvSpPr>
          <p:nvPr>
            <p:ph type="title"/>
          </p:nvPr>
        </p:nvSpPr>
        <p:spPr/>
        <p:txBody>
          <a:bodyPr/>
          <a:lstStyle/>
          <a:p>
            <a:r>
              <a:rPr lang="pt-BR" sz="4000" b="0" i="0" strike="noStrike" cap="none" spc="0" baseline="0" dirty="0">
                <a:solidFill>
                  <a:srgbClr val="545456"/>
                </a:solidFill>
                <a:effectLst/>
                <a:latin typeface="Trebuchet MS"/>
                <a:ea typeface="Trebuchet MS"/>
                <a:cs typeface="Trebuchet MS"/>
              </a:rPr>
              <a:t>Mensagem principal</a:t>
            </a:r>
          </a:p>
        </p:txBody>
      </p:sp>
      <p:sp>
        <p:nvSpPr>
          <p:cNvPr id="3" name="Content Placeholder 2"/>
          <p:cNvSpPr>
            <a:spLocks noGrp="1"/>
          </p:cNvSpPr>
          <p:nvPr>
            <p:ph idx="1"/>
          </p:nvPr>
        </p:nvSpPr>
        <p:spPr>
          <a:xfrm>
            <a:off x="520700" y="1540041"/>
            <a:ext cx="9434389" cy="4980399"/>
          </a:xfrm>
        </p:spPr>
        <p:txBody>
          <a:bodyPr anchor="ctr" anchorCtr="0"/>
          <a:lstStyle/>
          <a:p>
            <a:pPr marL="0" lvl="0" indent="0">
              <a:buNone/>
            </a:pPr>
            <a:r>
              <a:rPr lang="pt-BR" sz="2800" b="0" i="0" strike="noStrike" cap="none" spc="0" baseline="0" dirty="0">
                <a:solidFill>
                  <a:srgbClr val="000000"/>
                </a:solidFill>
                <a:effectLst/>
                <a:latin typeface="Calibri"/>
                <a:ea typeface="Calibri"/>
                <a:cs typeface="Calibri"/>
              </a:rPr>
              <a:t>A</a:t>
            </a:r>
            <a:r>
              <a:rPr lang="pt-BR" sz="2800" b="1" i="0" strike="noStrike" cap="none" spc="0" baseline="0" dirty="0">
                <a:solidFill>
                  <a:srgbClr val="000000"/>
                </a:solidFill>
                <a:effectLst/>
                <a:latin typeface="Calibri"/>
                <a:ea typeface="Calibri"/>
                <a:cs typeface="Calibri"/>
              </a:rPr>
              <a:t> forma como um centro de deslocamento é organizado e gerenciado</a:t>
            </a:r>
            <a:r>
              <a:rPr lang="pt-BR" sz="2800" b="0" i="0" strike="noStrike" cap="none" spc="0" baseline="0" dirty="0">
                <a:solidFill>
                  <a:srgbClr val="000000"/>
                </a:solidFill>
                <a:effectLst/>
                <a:latin typeface="Calibri"/>
                <a:ea typeface="Calibri"/>
                <a:cs typeface="Calibri"/>
              </a:rPr>
              <a:t> afeta a capacidade dos moradores de se recuperarem de um desastre. </a:t>
            </a:r>
          </a:p>
          <a:p>
            <a:pPr marL="0" lvl="0" indent="0">
              <a:buNone/>
            </a:pPr>
            <a:endParaRPr lang="en-GB" sz="2800" dirty="0">
              <a:latin typeface="Calibri" pitchFamily="34" charset="0"/>
              <a:cs typeface="Calibri" panose="020F0502020204030204" pitchFamily="34" charset="0"/>
            </a:endParaRPr>
          </a:p>
          <a:p>
            <a:pPr marL="0" lvl="0" indent="0">
              <a:buNone/>
            </a:pPr>
            <a:r>
              <a:rPr lang="pt-BR" sz="2800" b="1" i="0" strike="noStrike" cap="none" spc="0" baseline="0" dirty="0">
                <a:solidFill>
                  <a:srgbClr val="000000"/>
                </a:solidFill>
                <a:effectLst/>
                <a:latin typeface="Calibri"/>
                <a:ea typeface="Calibri"/>
                <a:cs typeface="Calibri"/>
              </a:rPr>
              <a:t>A localização, o tamanho, o design e a duração </a:t>
            </a:r>
            <a:r>
              <a:rPr lang="pt-BR" sz="2800" b="0" i="0" strike="noStrike" cap="none" spc="0" baseline="0" dirty="0">
                <a:solidFill>
                  <a:srgbClr val="000000"/>
                </a:solidFill>
                <a:effectLst/>
                <a:latin typeface="Calibri"/>
                <a:ea typeface="Calibri"/>
                <a:cs typeface="Calibri"/>
              </a:rPr>
              <a:t>do acampamento são específicos do contexto. A localização de um acampamento e </a:t>
            </a:r>
            <a:r>
              <a:rPr lang="pt-BR" sz="2800" b="1" i="0" strike="noStrike" cap="none" spc="0" baseline="0" dirty="0">
                <a:solidFill>
                  <a:srgbClr val="000000"/>
                </a:solidFill>
                <a:effectLst/>
                <a:latin typeface="Calibri"/>
                <a:ea typeface="Calibri"/>
                <a:cs typeface="Calibri"/>
              </a:rPr>
              <a:t>como</a:t>
            </a:r>
            <a:r>
              <a:rPr lang="pt-BR" sz="2800" b="0" i="0" strike="noStrike" cap="none" spc="0" baseline="0" dirty="0">
                <a:solidFill>
                  <a:srgbClr val="000000"/>
                </a:solidFill>
                <a:effectLst/>
                <a:latin typeface="Calibri"/>
                <a:ea typeface="Calibri"/>
                <a:cs typeface="Calibri"/>
              </a:rPr>
              <a:t> ele é planejado e gerenciado pode afetar significativamente a proteção e o acesso dos moradores à assistência.</a:t>
            </a:r>
            <a:endParaRPr lang="en-US" sz="2800" dirty="0">
              <a:latin typeface="Calibri" pitchFamily="34" charset="0"/>
              <a:cs typeface="Calibri" panose="020F0502020204030204" pitchFamily="34" charset="0"/>
            </a:endParaRPr>
          </a:p>
        </p:txBody>
      </p:sp>
      <p:sp>
        <p:nvSpPr>
          <p:cNvPr id="8" name="Title 1">
            <a:extLst>
              <a:ext uri="{FF2B5EF4-FFF2-40B4-BE49-F238E27FC236}">
                <a16:creationId xmlns:a16="http://schemas.microsoft.com/office/drawing/2014/main" id="{7EB692DE-8D60-4268-B9E8-BD3986DDBA17}"/>
              </a:ext>
            </a:extLst>
          </p:cNvPr>
          <p:cNvSpPr txBox="1"/>
          <p:nvPr/>
        </p:nvSpPr>
        <p:spPr>
          <a:xfrm>
            <a:off x="0" y="446067"/>
            <a:ext cx="7505700" cy="793755"/>
          </a:xfrm>
          <a:prstGeom prst="rect">
            <a:avLst/>
          </a:prstGeom>
          <a:solidFill>
            <a:schemeClr val="bg1"/>
          </a:solidFill>
          <a:ln>
            <a:noFill/>
          </a:ln>
        </p:spPr>
        <p:txBody>
          <a:bodyPr/>
          <a:lstStyle>
            <a:lvl1pPr algn="just" defTabSz="914400" rtl="0" eaLnBrk="1" latinLnBrk="0" hangingPunct="1">
              <a:spcBef>
                <a:spcPct val="0"/>
              </a:spcBef>
              <a:buNone/>
              <a:defRPr sz="4000" kern="1200">
                <a:solidFill>
                  <a:schemeClr val="accent1"/>
                </a:solidFill>
                <a:latin typeface="+mj-lt"/>
                <a:ea typeface="+mj-ea"/>
                <a:cs typeface="+mj-cs"/>
              </a:defRPr>
            </a:lvl1pPr>
          </a:lstStyle>
          <a:p>
            <a:r>
              <a:rPr lang="pt-BR" sz="4000" b="1" i="0" strike="noStrike" cap="none" spc="0" baseline="0" dirty="0">
                <a:solidFill>
                  <a:srgbClr val="2A87C8"/>
                </a:solidFill>
                <a:effectLst/>
                <a:latin typeface="Calibri"/>
                <a:ea typeface="Calibri"/>
                <a:cs typeface="Calibri"/>
              </a:rPr>
              <a:t>    Mensagem principal                      </a:t>
            </a:r>
          </a:p>
        </p:txBody>
      </p:sp>
    </p:spTree>
    <p:extLst>
      <p:ext uri="{BB962C8B-B14F-4D97-AF65-F5344CB8AC3E}">
        <p14:creationId xmlns:p14="http://schemas.microsoft.com/office/powerpoint/2010/main" val="3405384094"/>
      </p:ext>
    </p:extLst>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949613" y="1436850"/>
            <a:ext cx="7128793" cy="151383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a:cs typeface="Calibri"/>
              </a:rPr>
              <a:t>As fases de um acampamento e estruturas semelhantes a acampamentos</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2800" b="0" i="1" strike="noStrike" cap="none" spc="0" baseline="0" dirty="0">
                <a:solidFill>
                  <a:srgbClr val="545456"/>
                </a:solidFill>
                <a:effectLst/>
                <a:latin typeface="Calibri"/>
                <a:ea typeface="Calibri"/>
                <a:cs typeface="Calibri"/>
              </a:rPr>
              <a:t>Como é morar em um centro de deslocamento?</a:t>
            </a:r>
          </a:p>
        </p:txBody>
      </p:sp>
    </p:spTree>
    <p:extLst>
      <p:ext uri="{BB962C8B-B14F-4D97-AF65-F5344CB8AC3E}">
        <p14:creationId xmlns:p14="http://schemas.microsoft.com/office/powerpoint/2010/main" val="56852899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22CC1CDF-B1AC-42F9-899A-A94FCA234AE3}"/>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72646" y="1956464"/>
            <a:ext cx="8746522" cy="3321097"/>
          </a:xfrm>
          <a:prstGeom prst="rect">
            <a:avLst/>
          </a:prstGeom>
          <a:ln>
            <a:noFill/>
          </a:ln>
        </p:spPr>
      </p:pic>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a:cs typeface="Calibri"/>
              </a:rPr>
              <a:t>Ciclo de vida do acampamento</a:t>
            </a:r>
          </a:p>
        </p:txBody>
      </p:sp>
      <p:sp>
        <p:nvSpPr>
          <p:cNvPr id="6" name="TextBox 5">
            <a:extLst>
              <a:ext uri="{FF2B5EF4-FFF2-40B4-BE49-F238E27FC236}">
                <a16:creationId xmlns:a16="http://schemas.microsoft.com/office/drawing/2014/main" id="{AD74A18A-3658-4914-9DA9-75463D45D20D}"/>
              </a:ext>
            </a:extLst>
          </p:cNvPr>
          <p:cNvSpPr txBox="1"/>
          <p:nvPr/>
        </p:nvSpPr>
        <p:spPr>
          <a:xfrm>
            <a:off x="5865499" y="5114260"/>
            <a:ext cx="3337821" cy="540060"/>
          </a:xfrm>
          <a:prstGeom prst="rect">
            <a:avLst/>
          </a:prstGeom>
          <a:noFill/>
        </p:spPr>
        <p:txBody>
          <a:bodyPr vert="horz" wrap="square" lIns="91440" tIns="45720" rIns="91440" bIns="45720" rtlCol="0" anchor="ctr">
            <a:noAutofit/>
          </a:bodyPr>
          <a:lstStyle/>
          <a:p>
            <a:pPr algn="ctr"/>
            <a:r>
              <a:rPr lang="pt-BR" sz="2000" b="0" i="0" strike="noStrike" cap="none" spc="0" baseline="0" dirty="0">
                <a:solidFill>
                  <a:srgbClr val="545456"/>
                </a:solidFill>
                <a:effectLst/>
                <a:latin typeface="Calibri"/>
                <a:ea typeface="Calibri"/>
                <a:cs typeface="Calibri"/>
              </a:rPr>
              <a:t>Em direção a soluções duráveis</a:t>
            </a:r>
          </a:p>
        </p:txBody>
      </p:sp>
      <p:sp>
        <p:nvSpPr>
          <p:cNvPr id="3" name="Rectangle 2">
            <a:extLst>
              <a:ext uri="{FF2B5EF4-FFF2-40B4-BE49-F238E27FC236}">
                <a16:creationId xmlns:a16="http://schemas.microsoft.com/office/drawing/2014/main" id="{F7FE3CF0-9F41-448E-810B-7485A3240257}"/>
              </a:ext>
            </a:extLst>
          </p:cNvPr>
          <p:cNvSpPr/>
          <p:nvPr/>
        </p:nvSpPr>
        <p:spPr>
          <a:xfrm>
            <a:off x="438111" y="5706774"/>
            <a:ext cx="9876347" cy="1384995"/>
          </a:xfrm>
          <a:prstGeom prst="rect">
            <a:avLst/>
          </a:prstGeom>
        </p:spPr>
        <p:txBody>
          <a:bodyPr wrap="square">
            <a:spAutoFit/>
          </a:bodyPr>
          <a:lstStyle/>
          <a:p>
            <a:r>
              <a:rPr lang="pt-BR" sz="2800" b="0" i="0" strike="noStrike" cap="none" spc="0" baseline="0" dirty="0">
                <a:solidFill>
                  <a:srgbClr val="545456"/>
                </a:solidFill>
                <a:effectLst/>
                <a:latin typeface="Calibri"/>
                <a:ea typeface="Calibri"/>
                <a:cs typeface="Calibri"/>
              </a:rPr>
              <a:t>As três fases de vida do acampamento geralmente se sobrepõem. </a:t>
            </a:r>
          </a:p>
          <a:p>
            <a:r>
              <a:rPr lang="pt-BR" sz="2800" b="0" i="0" strike="noStrike" cap="none" spc="0" baseline="0" dirty="0">
                <a:solidFill>
                  <a:srgbClr val="545456"/>
                </a:solidFill>
                <a:effectLst/>
                <a:latin typeface="Calibri"/>
                <a:ea typeface="Calibri"/>
                <a:cs typeface="Calibri"/>
              </a:rPr>
              <a:t>O papel da Agência de Gestão de Acampamentos varia de acordo com a fase do ciclo de vida do acampamento.</a:t>
            </a:r>
          </a:p>
        </p:txBody>
      </p:sp>
      <p:sp>
        <p:nvSpPr>
          <p:cNvPr id="8" name="Freeform: Shape 7">
            <a:extLst>
              <a:ext uri="{FF2B5EF4-FFF2-40B4-BE49-F238E27FC236}">
                <a16:creationId xmlns:a16="http://schemas.microsoft.com/office/drawing/2014/main" id="{479F824E-F9B0-444C-BAD8-F8FA21A9A80E}"/>
              </a:ext>
            </a:extLst>
          </p:cNvPr>
          <p:cNvSpPr/>
          <p:nvPr/>
        </p:nvSpPr>
        <p:spPr>
          <a:xfrm>
            <a:off x="934545" y="2286000"/>
            <a:ext cx="3337822" cy="2828260"/>
          </a:xfrm>
          <a:custGeom>
            <a:avLst/>
            <a:gdLst>
              <a:gd name="connsiteX0" fmla="*/ 0 w 2794493"/>
              <a:gd name="connsiteY0" fmla="*/ 1092538 h 2185075"/>
              <a:gd name="connsiteX1" fmla="*/ 1397247 w 2794493"/>
              <a:gd name="connsiteY1" fmla="*/ 0 h 2185075"/>
              <a:gd name="connsiteX2" fmla="*/ 2794494 w 2794493"/>
              <a:gd name="connsiteY2" fmla="*/ 1092538 h 2185075"/>
              <a:gd name="connsiteX3" fmla="*/ 1397247 w 2794493"/>
              <a:gd name="connsiteY3" fmla="*/ 2185076 h 2185075"/>
              <a:gd name="connsiteX4" fmla="*/ 0 w 2794493"/>
              <a:gd name="connsiteY4" fmla="*/ 1092538 h 2185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493" h="2185075">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w="28575">
            <a:solidFill>
              <a:srgbClr val="545456"/>
            </a:solidFill>
            <a:prstDash val="dash"/>
          </a:ln>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spcFirstLastPara="0" vert="horz" wrap="square" lIns="529496" tIns="347937" rIns="529496" bIns="347937" numCol="1" spcCol="1270" anchor="ctr" anchorCtr="0">
            <a:noAutofit/>
          </a:bodyPr>
          <a:lstStyle/>
          <a:p>
            <a:pPr marL="0" lvl="0" indent="0" algn="ctr" defTabSz="977900">
              <a:lnSpc>
                <a:spcPct val="90000"/>
              </a:lnSpc>
              <a:spcBef>
                <a:spcPct val="0"/>
              </a:spcBef>
              <a:spcAft>
                <a:spcPct val="35000"/>
              </a:spcAft>
              <a:buNone/>
            </a:pPr>
            <a:endParaRPr lang="es-ES" sz="2400" b="1" kern="1200" dirty="0">
              <a:solidFill>
                <a:srgbClr val="545456"/>
              </a:solidFill>
              <a:latin typeface="Calibri" pitchFamily="34" charset="0"/>
            </a:endParaRPr>
          </a:p>
        </p:txBody>
      </p:sp>
      <p:sp>
        <p:nvSpPr>
          <p:cNvPr id="13" name="Freeform: Shape 12">
            <a:extLst>
              <a:ext uri="{FF2B5EF4-FFF2-40B4-BE49-F238E27FC236}">
                <a16:creationId xmlns:a16="http://schemas.microsoft.com/office/drawing/2014/main" id="{7B2A8043-D704-4A7E-8BF1-8D929F2CEC7A}"/>
              </a:ext>
            </a:extLst>
          </p:cNvPr>
          <p:cNvSpPr/>
          <p:nvPr/>
        </p:nvSpPr>
        <p:spPr>
          <a:xfrm>
            <a:off x="2931108" y="2019621"/>
            <a:ext cx="4889013" cy="3225856"/>
          </a:xfrm>
          <a:custGeom>
            <a:avLst/>
            <a:gdLst>
              <a:gd name="connsiteX0" fmla="*/ 0 w 2794493"/>
              <a:gd name="connsiteY0" fmla="*/ 1092538 h 2185075"/>
              <a:gd name="connsiteX1" fmla="*/ 1397247 w 2794493"/>
              <a:gd name="connsiteY1" fmla="*/ 0 h 2185075"/>
              <a:gd name="connsiteX2" fmla="*/ 2794494 w 2794493"/>
              <a:gd name="connsiteY2" fmla="*/ 1092538 h 2185075"/>
              <a:gd name="connsiteX3" fmla="*/ 1397247 w 2794493"/>
              <a:gd name="connsiteY3" fmla="*/ 2185076 h 2185075"/>
              <a:gd name="connsiteX4" fmla="*/ 0 w 2794493"/>
              <a:gd name="connsiteY4" fmla="*/ 1092538 h 2185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493" h="2185075">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w="28575">
            <a:solidFill>
              <a:srgbClr val="545456"/>
            </a:solidFill>
            <a:prstDash val="dash"/>
          </a:ln>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spcFirstLastPara="0" vert="horz" wrap="square" lIns="529496" tIns="347937" rIns="529496" bIns="347937" numCol="1" spcCol="1270" anchor="ctr" anchorCtr="0">
            <a:noAutofit/>
          </a:bodyPr>
          <a:lstStyle/>
          <a:p>
            <a:pPr marL="0" lvl="0" indent="0" algn="ctr" defTabSz="977900">
              <a:lnSpc>
                <a:spcPct val="90000"/>
              </a:lnSpc>
              <a:spcBef>
                <a:spcPct val="0"/>
              </a:spcBef>
              <a:spcAft>
                <a:spcPct val="35000"/>
              </a:spcAft>
              <a:buNone/>
            </a:pPr>
            <a:endParaRPr lang="es-ES" sz="2400" b="1" kern="1200" dirty="0">
              <a:solidFill>
                <a:srgbClr val="545456"/>
              </a:solidFill>
              <a:latin typeface="Calibri" pitchFamily="34" charset="0"/>
            </a:endParaRPr>
          </a:p>
        </p:txBody>
      </p:sp>
      <p:sp>
        <p:nvSpPr>
          <p:cNvPr id="15" name="Freeform: Shape 14">
            <a:extLst>
              <a:ext uri="{FF2B5EF4-FFF2-40B4-BE49-F238E27FC236}">
                <a16:creationId xmlns:a16="http://schemas.microsoft.com/office/drawing/2014/main" id="{56322971-D078-4819-A6E2-858D8B3CA65C}"/>
              </a:ext>
            </a:extLst>
          </p:cNvPr>
          <p:cNvSpPr/>
          <p:nvPr/>
        </p:nvSpPr>
        <p:spPr>
          <a:xfrm>
            <a:off x="6390870" y="2208009"/>
            <a:ext cx="3337821" cy="2811940"/>
          </a:xfrm>
          <a:custGeom>
            <a:avLst/>
            <a:gdLst>
              <a:gd name="connsiteX0" fmla="*/ 0 w 2794493"/>
              <a:gd name="connsiteY0" fmla="*/ 1092538 h 2185075"/>
              <a:gd name="connsiteX1" fmla="*/ 1397247 w 2794493"/>
              <a:gd name="connsiteY1" fmla="*/ 0 h 2185075"/>
              <a:gd name="connsiteX2" fmla="*/ 2794494 w 2794493"/>
              <a:gd name="connsiteY2" fmla="*/ 1092538 h 2185075"/>
              <a:gd name="connsiteX3" fmla="*/ 1397247 w 2794493"/>
              <a:gd name="connsiteY3" fmla="*/ 2185076 h 2185075"/>
              <a:gd name="connsiteX4" fmla="*/ 0 w 2794493"/>
              <a:gd name="connsiteY4" fmla="*/ 1092538 h 2185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493" h="2185075">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w="28575">
            <a:solidFill>
              <a:srgbClr val="545456"/>
            </a:solidFill>
            <a:prstDash val="dash"/>
          </a:ln>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spcFirstLastPara="0" vert="horz" wrap="square" lIns="529496" tIns="347937" rIns="529496" bIns="347937" numCol="1" spcCol="1270" anchor="ctr" anchorCtr="0">
            <a:noAutofit/>
          </a:bodyPr>
          <a:lstStyle/>
          <a:p>
            <a:pPr marL="0" lvl="0" indent="0" algn="ctr" defTabSz="977900">
              <a:lnSpc>
                <a:spcPct val="90000"/>
              </a:lnSpc>
              <a:spcBef>
                <a:spcPct val="0"/>
              </a:spcBef>
              <a:spcAft>
                <a:spcPct val="35000"/>
              </a:spcAft>
              <a:buNone/>
            </a:pPr>
            <a:endParaRPr lang="es-ES" sz="2400" b="1" kern="1200" dirty="0">
              <a:solidFill>
                <a:srgbClr val="545456"/>
              </a:solidFill>
              <a:latin typeface="Calibri" pitchFamily="34" charset="0"/>
            </a:endParaRPr>
          </a:p>
        </p:txBody>
      </p:sp>
      <p:sp>
        <p:nvSpPr>
          <p:cNvPr id="10" name="Rectangle 9">
            <a:extLst>
              <a:ext uri="{FF2B5EF4-FFF2-40B4-BE49-F238E27FC236}">
                <a16:creationId xmlns:a16="http://schemas.microsoft.com/office/drawing/2014/main" id="{B5727546-439A-4DA5-A226-9BD10C5D36D4}"/>
              </a:ext>
            </a:extLst>
          </p:cNvPr>
          <p:cNvSpPr/>
          <p:nvPr/>
        </p:nvSpPr>
        <p:spPr>
          <a:xfrm>
            <a:off x="438110" y="1197662"/>
            <a:ext cx="9525823" cy="518678"/>
          </a:xfrm>
          <a:prstGeom prst="rect">
            <a:avLst/>
          </a:prstGeom>
        </p:spPr>
        <p:txBody>
          <a:bodyPr wrap="square">
            <a:spAutoFit/>
          </a:bodyPr>
          <a:lstStyle/>
          <a:p>
            <a:r>
              <a:rPr lang="pt-BR" sz="2800" b="0" i="0" strike="noStrike" cap="none" spc="0" baseline="0" dirty="0">
                <a:solidFill>
                  <a:srgbClr val="545456"/>
                </a:solidFill>
                <a:effectLst/>
                <a:latin typeface="Calibri"/>
                <a:ea typeface="Calibri"/>
                <a:cs typeface="Calibri"/>
              </a:rPr>
              <a:t>Os assentamentos são marcadas por </a:t>
            </a:r>
            <a:r>
              <a:rPr lang="pt-BR" sz="2800" b="1" i="0" strike="noStrike" cap="none" spc="0" baseline="0" dirty="0">
                <a:solidFill>
                  <a:srgbClr val="545456"/>
                </a:solidFill>
                <a:effectLst/>
                <a:latin typeface="Calibri"/>
                <a:ea typeface="Calibri"/>
                <a:cs typeface="Calibri"/>
              </a:rPr>
              <a:t>mudança contínua</a:t>
            </a:r>
            <a:r>
              <a:rPr lang="pt-BR" sz="2800" b="0" i="0" strike="noStrike" cap="none" spc="0" baseline="0" dirty="0">
                <a:solidFill>
                  <a:srgbClr val="545456"/>
                </a:solidFill>
                <a:effectLst/>
                <a:latin typeface="Calibri"/>
                <a:ea typeface="Calibri"/>
                <a:cs typeface="Calibri"/>
              </a:rPr>
              <a:t>. </a:t>
            </a:r>
          </a:p>
        </p:txBody>
      </p:sp>
      <p:sp>
        <p:nvSpPr>
          <p:cNvPr id="18" name="Rectangle 17">
            <a:extLst>
              <a:ext uri="{FF2B5EF4-FFF2-40B4-BE49-F238E27FC236}">
                <a16:creationId xmlns:a16="http://schemas.microsoft.com/office/drawing/2014/main" id="{DFEAFD73-C08F-4AC6-AB4F-1659AD711B2B}"/>
              </a:ext>
            </a:extLst>
          </p:cNvPr>
          <p:cNvSpPr/>
          <p:nvPr/>
        </p:nvSpPr>
        <p:spPr>
          <a:xfrm>
            <a:off x="7018889" y="3279006"/>
            <a:ext cx="2277800" cy="823783"/>
          </a:xfrm>
          <a:prstGeom prst="rect">
            <a:avLst/>
          </a:prstGeom>
        </p:spPr>
        <p:txBody>
          <a:bodyPr wrap="square">
            <a:spAutoFit/>
          </a:bodyPr>
          <a:lstStyle/>
          <a:p>
            <a:pPr algn="ctr"/>
            <a:r>
              <a:rPr lang="pt-BR" sz="2400" b="1" i="0" strike="noStrike" cap="none" spc="0" baseline="0" dirty="0">
                <a:solidFill>
                  <a:srgbClr val="545456"/>
                </a:solidFill>
                <a:effectLst/>
                <a:latin typeface="Calibri"/>
                <a:ea typeface="Calibri"/>
                <a:cs typeface="Calibri"/>
              </a:rPr>
              <a:t>Fechamento do acampamento</a:t>
            </a:r>
          </a:p>
        </p:txBody>
      </p:sp>
      <p:sp>
        <p:nvSpPr>
          <p:cNvPr id="20" name="Rectangle 19">
            <a:extLst>
              <a:ext uri="{FF2B5EF4-FFF2-40B4-BE49-F238E27FC236}">
                <a16:creationId xmlns:a16="http://schemas.microsoft.com/office/drawing/2014/main" id="{CAC89BF7-C4A3-4584-967D-F0B355D707D4}"/>
              </a:ext>
            </a:extLst>
          </p:cNvPr>
          <p:cNvSpPr/>
          <p:nvPr/>
        </p:nvSpPr>
        <p:spPr>
          <a:xfrm>
            <a:off x="4053692" y="3141332"/>
            <a:ext cx="2527280" cy="1189909"/>
          </a:xfrm>
          <a:prstGeom prst="rect">
            <a:avLst/>
          </a:prstGeom>
        </p:spPr>
        <p:txBody>
          <a:bodyPr wrap="square">
            <a:spAutoFit/>
          </a:bodyPr>
          <a:lstStyle/>
          <a:p>
            <a:pPr algn="ctr"/>
            <a:r>
              <a:rPr lang="pt-BR" sz="2400" b="1" i="0" strike="noStrike" cap="none" spc="0" baseline="0" dirty="0">
                <a:solidFill>
                  <a:srgbClr val="545456"/>
                </a:solidFill>
                <a:effectLst/>
                <a:latin typeface="Calibri"/>
                <a:ea typeface="Calibri"/>
                <a:cs typeface="Calibri"/>
              </a:rPr>
              <a:t>Cuidados e manutenção do acampamento</a:t>
            </a:r>
          </a:p>
        </p:txBody>
      </p:sp>
      <p:sp>
        <p:nvSpPr>
          <p:cNvPr id="21" name="Rectangle 20">
            <a:extLst>
              <a:ext uri="{FF2B5EF4-FFF2-40B4-BE49-F238E27FC236}">
                <a16:creationId xmlns:a16="http://schemas.microsoft.com/office/drawing/2014/main" id="{9749E867-CBF2-4FCA-AA7A-2DBF32AF6516}"/>
              </a:ext>
            </a:extLst>
          </p:cNvPr>
          <p:cNvSpPr/>
          <p:nvPr/>
        </p:nvSpPr>
        <p:spPr>
          <a:xfrm>
            <a:off x="1337976" y="3325999"/>
            <a:ext cx="2277800" cy="823783"/>
          </a:xfrm>
          <a:prstGeom prst="rect">
            <a:avLst/>
          </a:prstGeom>
        </p:spPr>
        <p:txBody>
          <a:bodyPr wrap="square">
            <a:spAutoFit/>
          </a:bodyPr>
          <a:lstStyle/>
          <a:p>
            <a:pPr algn="ctr"/>
            <a:r>
              <a:rPr lang="pt-BR" sz="2400" b="1" i="0" strike="noStrike" cap="none" spc="0" baseline="0" dirty="0">
                <a:solidFill>
                  <a:srgbClr val="545456"/>
                </a:solidFill>
                <a:effectLst/>
                <a:latin typeface="Calibri"/>
                <a:ea typeface="Calibri"/>
                <a:cs typeface="Calibri"/>
              </a:rPr>
              <a:t>Organização do acampamento</a:t>
            </a:r>
          </a:p>
        </p:txBody>
      </p:sp>
    </p:spTree>
    <p:extLst>
      <p:ext uri="{BB962C8B-B14F-4D97-AF65-F5344CB8AC3E}">
        <p14:creationId xmlns:p14="http://schemas.microsoft.com/office/powerpoint/2010/main" val="262955942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7572" y="1498163"/>
            <a:ext cx="4825206" cy="5122953"/>
          </a:xfrm>
        </p:spPr>
        <p:txBody>
          <a:bodyPr/>
          <a:lstStyle/>
          <a:p>
            <a:pPr marL="457200" indent="-457200" algn="l"/>
            <a:r>
              <a:rPr lang="pt-BR" sz="2400" b="0" i="0" strike="noStrike" cap="none" spc="0" baseline="0" dirty="0">
                <a:solidFill>
                  <a:srgbClr val="545456"/>
                </a:solidFill>
                <a:effectLst/>
                <a:latin typeface="Calibri"/>
                <a:ea typeface="Calibri"/>
                <a:cs typeface="Calibri"/>
              </a:rPr>
              <a:t>Oferecer assistência e proteção a populações deslocadas que vivem em acampamentos ou estruturas semelhantes a acampamentos.</a:t>
            </a:r>
          </a:p>
          <a:p>
            <a:pPr marL="457200" indent="-457200" algn="l"/>
            <a:r>
              <a:rPr lang="pt-BR" sz="2400" b="0" i="0" strike="noStrike" cap="none" spc="0" baseline="0" dirty="0">
                <a:solidFill>
                  <a:srgbClr val="545456"/>
                </a:solidFill>
                <a:effectLst/>
                <a:latin typeface="Calibri"/>
                <a:ea typeface="Calibri"/>
                <a:cs typeface="Calibri"/>
              </a:rPr>
              <a:t>Comunicar-se e coordenar com vários agentes.</a:t>
            </a:r>
          </a:p>
          <a:p>
            <a:pPr marL="457200" indent="-457200" algn="l"/>
            <a:r>
              <a:rPr lang="pt-BR" sz="2400" b="0" i="0" strike="noStrike" cap="none" spc="0" baseline="0" dirty="0">
                <a:solidFill>
                  <a:srgbClr val="545456"/>
                </a:solidFill>
                <a:effectLst/>
                <a:latin typeface="Calibri"/>
                <a:ea typeface="Calibri"/>
                <a:cs typeface="Calibri"/>
              </a:rPr>
              <a:t>Garantir os direitos da população do acampamento.</a:t>
            </a:r>
          </a:p>
          <a:p>
            <a:pPr marL="457200" indent="-457200" algn="l"/>
            <a:r>
              <a:rPr lang="pt-BR" sz="2400" b="0" i="0" strike="noStrike" cap="none" spc="0" baseline="0" dirty="0">
                <a:solidFill>
                  <a:srgbClr val="545456"/>
                </a:solidFill>
                <a:effectLst/>
                <a:latin typeface="Calibri"/>
                <a:ea typeface="Calibri"/>
                <a:cs typeface="Calibri"/>
              </a:rPr>
              <a:t>Fornecer uma abordagem holística e uma resposta setorial transversal.</a:t>
            </a:r>
          </a:p>
        </p:txBody>
      </p:sp>
      <p:sp>
        <p:nvSpPr>
          <p:cNvPr id="4" name="Title 3"/>
          <p:cNvSpPr>
            <a:spLocks noGrp="1"/>
          </p:cNvSpPr>
          <p:nvPr>
            <p:ph type="title"/>
          </p:nvPr>
        </p:nvSpPr>
        <p:spPr>
          <a:xfrm>
            <a:off x="365498" y="230992"/>
            <a:ext cx="9876347" cy="793755"/>
          </a:xfrm>
        </p:spPr>
        <p:txBody>
          <a:bodyPr/>
          <a:lstStyle/>
          <a:p>
            <a:r>
              <a:rPr lang="pt-BR" sz="4000" b="1" i="0" strike="noStrike" cap="none" spc="0" baseline="0" dirty="0">
                <a:solidFill>
                  <a:srgbClr val="2A87C8"/>
                </a:solidFill>
                <a:effectLst/>
                <a:latin typeface="Calibri"/>
                <a:ea typeface="Calibri"/>
                <a:cs typeface="Calibri"/>
              </a:rPr>
              <a:t>A “casa” de gestão de acampamento tem como objetivo</a:t>
            </a:r>
          </a:p>
        </p:txBody>
      </p:sp>
      <p:pic>
        <p:nvPicPr>
          <p:cNvPr id="5" name="Picture 11" descr="Screen Shot 2017-04-03 at 20.40.38.png">
            <a:extLst>
              <a:ext uri="{FF2B5EF4-FFF2-40B4-BE49-F238E27FC236}">
                <a16:creationId xmlns:a16="http://schemas.microsoft.com/office/drawing/2014/main" id="{7D32BCB0-A3A9-4B7E-984B-C245962F235A}"/>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5303672" y="1425173"/>
            <a:ext cx="5147581" cy="512295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2A718C61-E84C-46FD-97A6-AAFDAF3E394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27258" y="1566355"/>
            <a:ext cx="5143500" cy="5124450"/>
          </a:xfrm>
          <a:prstGeom prst="rect">
            <a:avLst/>
          </a:prstGeom>
        </p:spPr>
      </p:pic>
      <p:sp>
        <p:nvSpPr>
          <p:cNvPr id="6" name="Freeform 5"/>
          <p:cNvSpPr/>
          <p:nvPr/>
        </p:nvSpPr>
        <p:spPr>
          <a:xfrm>
            <a:off x="6368143" y="2776534"/>
            <a:ext cx="2790828" cy="490969"/>
          </a:xfrm>
          <a:custGeom>
            <a:avLst/>
            <a:gdLst>
              <a:gd name="connsiteX0" fmla="*/ 0 w 2790828"/>
              <a:gd name="connsiteY0" fmla="*/ 412980 h 490969"/>
              <a:gd name="connsiteX1" fmla="*/ 130628 w 2790828"/>
              <a:gd name="connsiteY1" fmla="*/ 412980 h 490969"/>
              <a:gd name="connsiteX2" fmla="*/ 751114 w 2790828"/>
              <a:gd name="connsiteY2" fmla="*/ 467409 h 490969"/>
              <a:gd name="connsiteX3" fmla="*/ 1992086 w 2790828"/>
              <a:gd name="connsiteY3" fmla="*/ 489180 h 490969"/>
              <a:gd name="connsiteX4" fmla="*/ 2754086 w 2790828"/>
              <a:gd name="connsiteY4" fmla="*/ 423866 h 490969"/>
              <a:gd name="connsiteX5" fmla="*/ 2623457 w 2790828"/>
              <a:gd name="connsiteY5" fmla="*/ 42866 h 490969"/>
              <a:gd name="connsiteX6" fmla="*/ 2209800 w 2790828"/>
              <a:gd name="connsiteY6" fmla="*/ 10209 h 490969"/>
              <a:gd name="connsiteX7" fmla="*/ 664028 w 2790828"/>
              <a:gd name="connsiteY7" fmla="*/ 53752 h 490969"/>
              <a:gd name="connsiteX8" fmla="*/ 130628 w 2790828"/>
              <a:gd name="connsiteY8" fmla="*/ 31980 h 490969"/>
              <a:gd name="connsiteX9" fmla="*/ 0 w 2790828"/>
              <a:gd name="connsiteY9" fmla="*/ 412980 h 49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90828" h="490969">
                <a:moveTo>
                  <a:pt x="0" y="412980"/>
                </a:moveTo>
                <a:cubicBezTo>
                  <a:pt x="0" y="476480"/>
                  <a:pt x="5442" y="403909"/>
                  <a:pt x="130628" y="412980"/>
                </a:cubicBezTo>
                <a:cubicBezTo>
                  <a:pt x="255814" y="422051"/>
                  <a:pt x="440871" y="454709"/>
                  <a:pt x="751114" y="467409"/>
                </a:cubicBezTo>
                <a:cubicBezTo>
                  <a:pt x="1061357" y="480109"/>
                  <a:pt x="1658257" y="496437"/>
                  <a:pt x="1992086" y="489180"/>
                </a:cubicBezTo>
                <a:cubicBezTo>
                  <a:pt x="2325915" y="481923"/>
                  <a:pt x="2648858" y="498252"/>
                  <a:pt x="2754086" y="423866"/>
                </a:cubicBezTo>
                <a:cubicBezTo>
                  <a:pt x="2859314" y="349480"/>
                  <a:pt x="2714171" y="111809"/>
                  <a:pt x="2623457" y="42866"/>
                </a:cubicBezTo>
                <a:cubicBezTo>
                  <a:pt x="2532743" y="-26077"/>
                  <a:pt x="2536371" y="8395"/>
                  <a:pt x="2209800" y="10209"/>
                </a:cubicBezTo>
                <a:cubicBezTo>
                  <a:pt x="1883229" y="12023"/>
                  <a:pt x="1010557" y="50123"/>
                  <a:pt x="664028" y="53752"/>
                </a:cubicBezTo>
                <a:cubicBezTo>
                  <a:pt x="317499" y="57380"/>
                  <a:pt x="244928" y="-24263"/>
                  <a:pt x="130628" y="31980"/>
                </a:cubicBezTo>
                <a:cubicBezTo>
                  <a:pt x="16328" y="88223"/>
                  <a:pt x="0" y="349480"/>
                  <a:pt x="0" y="412980"/>
                </a:cubicBezTo>
                <a:close/>
              </a:path>
            </a:pathLst>
          </a:custGeom>
          <a:solidFill>
            <a:srgbClr val="AC3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endParaRPr>
          </a:p>
        </p:txBody>
      </p:sp>
      <p:sp>
        <p:nvSpPr>
          <p:cNvPr id="12" name="Rectangle 11"/>
          <p:cNvSpPr/>
          <p:nvPr/>
        </p:nvSpPr>
        <p:spPr>
          <a:xfrm>
            <a:off x="5540829" y="3701143"/>
            <a:ext cx="359228" cy="1621971"/>
          </a:xfrm>
          <a:prstGeom prst="rect">
            <a:avLst/>
          </a:prstGeom>
          <a:solidFill>
            <a:srgbClr val="AC3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endParaRPr>
          </a:p>
        </p:txBody>
      </p:sp>
      <p:sp>
        <p:nvSpPr>
          <p:cNvPr id="13" name="Rectangle 12"/>
          <p:cNvSpPr/>
          <p:nvPr/>
        </p:nvSpPr>
        <p:spPr>
          <a:xfrm>
            <a:off x="9568544" y="3701143"/>
            <a:ext cx="359228" cy="1621971"/>
          </a:xfrm>
          <a:prstGeom prst="rect">
            <a:avLst/>
          </a:prstGeom>
          <a:solidFill>
            <a:srgbClr val="AC3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endParaRPr>
          </a:p>
        </p:txBody>
      </p:sp>
      <p:sp>
        <p:nvSpPr>
          <p:cNvPr id="14" name="Rectangle 13"/>
          <p:cNvSpPr/>
          <p:nvPr/>
        </p:nvSpPr>
        <p:spPr>
          <a:xfrm>
            <a:off x="5698673" y="5878322"/>
            <a:ext cx="1801584" cy="348308"/>
          </a:xfrm>
          <a:prstGeom prst="rect">
            <a:avLst/>
          </a:prstGeom>
          <a:solidFill>
            <a:srgbClr val="AC3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endParaRPr>
          </a:p>
        </p:txBody>
      </p:sp>
      <p:sp>
        <p:nvSpPr>
          <p:cNvPr id="15" name="Rectangle 14"/>
          <p:cNvSpPr/>
          <p:nvPr/>
        </p:nvSpPr>
        <p:spPr>
          <a:xfrm>
            <a:off x="8034715" y="5878322"/>
            <a:ext cx="1801584" cy="348308"/>
          </a:xfrm>
          <a:prstGeom prst="rect">
            <a:avLst/>
          </a:prstGeom>
          <a:solidFill>
            <a:srgbClr val="AC3C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endParaRPr>
          </a:p>
        </p:txBody>
      </p:sp>
      <p:sp>
        <p:nvSpPr>
          <p:cNvPr id="16" name="TextBox 15"/>
          <p:cNvSpPr txBox="1"/>
          <p:nvPr/>
        </p:nvSpPr>
        <p:spPr>
          <a:xfrm>
            <a:off x="6639485" y="2540375"/>
            <a:ext cx="3125380" cy="751115"/>
          </a:xfrm>
          <a:prstGeom prst="rect">
            <a:avLst/>
          </a:prstGeom>
        </p:spPr>
        <p:txBody>
          <a:bodyPr vert="horz" wrap="square" lIns="91440" tIns="45720" rIns="91440" bIns="45720" rtlCol="0" anchor="ctr">
            <a:noAutofit/>
          </a:bodyPr>
          <a:lstStyle/>
          <a:p>
            <a:r>
              <a:rPr lang="pt-BR" sz="2400" b="1" i="0" strike="noStrike" cap="none" spc="0" baseline="0" dirty="0">
                <a:solidFill>
                  <a:srgbClr val="FFFFFF"/>
                </a:solidFill>
                <a:effectLst/>
                <a:latin typeface="Arial"/>
                <a:ea typeface="Arial"/>
                <a:cs typeface="Arial"/>
              </a:rPr>
              <a:t>Gestão de acampamento</a:t>
            </a:r>
            <a:endParaRPr lang="en-US" sz="2400" b="1" dirty="0">
              <a:solidFill>
                <a:schemeClr val="bg1"/>
              </a:solidFill>
              <a:latin typeface="Arial" pitchFamily="34" charset="0"/>
              <a:cs typeface="Arial" pitchFamily="34" charset="0"/>
            </a:endParaRPr>
          </a:p>
        </p:txBody>
      </p:sp>
      <p:sp>
        <p:nvSpPr>
          <p:cNvPr id="17" name="TextBox 16"/>
          <p:cNvSpPr txBox="1"/>
          <p:nvPr/>
        </p:nvSpPr>
        <p:spPr>
          <a:xfrm>
            <a:off x="5487458" y="3592287"/>
            <a:ext cx="369057" cy="1941260"/>
          </a:xfrm>
          <a:prstGeom prst="rect">
            <a:avLst/>
          </a:prstGeom>
        </p:spPr>
        <p:txBody>
          <a:bodyPr vert="vert270" wrap="square" lIns="91440" tIns="45720" rIns="91440" bIns="45720" rtlCol="0" anchor="ctr">
            <a:noAutofit/>
          </a:bodyPr>
          <a:lstStyle/>
          <a:p>
            <a:pPr algn="ctr"/>
            <a:r>
              <a:rPr lang="pt-BR" sz="2400" b="1" i="0" strike="noStrike" cap="none" spc="0" baseline="0" dirty="0">
                <a:solidFill>
                  <a:srgbClr val="FFFFFF"/>
                </a:solidFill>
                <a:effectLst/>
                <a:latin typeface="Arial"/>
                <a:ea typeface="Arial"/>
                <a:cs typeface="Arial"/>
              </a:rPr>
              <a:t>Assistência</a:t>
            </a:r>
            <a:endParaRPr lang="en-US" sz="2400" b="1" dirty="0">
              <a:solidFill>
                <a:schemeClr val="bg1"/>
              </a:solidFill>
              <a:latin typeface="Arial" pitchFamily="34" charset="0"/>
              <a:cs typeface="Arial" pitchFamily="34" charset="0"/>
            </a:endParaRPr>
          </a:p>
        </p:txBody>
      </p:sp>
      <p:sp>
        <p:nvSpPr>
          <p:cNvPr id="18" name="TextBox 17"/>
          <p:cNvSpPr txBox="1"/>
          <p:nvPr/>
        </p:nvSpPr>
        <p:spPr>
          <a:xfrm>
            <a:off x="9602258" y="3592287"/>
            <a:ext cx="369057" cy="1941260"/>
          </a:xfrm>
          <a:prstGeom prst="rect">
            <a:avLst/>
          </a:prstGeom>
        </p:spPr>
        <p:txBody>
          <a:bodyPr vert="vert" wrap="square" lIns="91440" tIns="45720" rIns="91440" bIns="45720" rtlCol="0" anchor="ctr">
            <a:noAutofit/>
          </a:bodyPr>
          <a:lstStyle/>
          <a:p>
            <a:pPr algn="ctr"/>
            <a:r>
              <a:rPr lang="pt-BR" sz="2400" b="1" i="0" strike="noStrike" cap="none" spc="0" baseline="0" dirty="0">
                <a:solidFill>
                  <a:srgbClr val="FFFFFF"/>
                </a:solidFill>
                <a:effectLst/>
                <a:latin typeface="Arial"/>
                <a:ea typeface="Arial"/>
                <a:cs typeface="Arial"/>
              </a:rPr>
              <a:t>Proteção</a:t>
            </a:r>
            <a:endParaRPr lang="en-US" sz="2400" b="1" dirty="0">
              <a:solidFill>
                <a:schemeClr val="bg1"/>
              </a:solidFill>
              <a:latin typeface="Arial" pitchFamily="34" charset="0"/>
              <a:cs typeface="Arial" pitchFamily="34" charset="0"/>
            </a:endParaRPr>
          </a:p>
        </p:txBody>
      </p:sp>
      <p:sp>
        <p:nvSpPr>
          <p:cNvPr id="19" name="TextBox 18"/>
          <p:cNvSpPr txBox="1"/>
          <p:nvPr/>
        </p:nvSpPr>
        <p:spPr>
          <a:xfrm>
            <a:off x="5387170" y="5805650"/>
            <a:ext cx="2337399" cy="446794"/>
          </a:xfrm>
          <a:prstGeom prst="rect">
            <a:avLst/>
          </a:prstGeom>
        </p:spPr>
        <p:txBody>
          <a:bodyPr vert="horz" wrap="square" lIns="91440" tIns="45720" rIns="91440" bIns="45720" rtlCol="0" anchor="ctr">
            <a:noAutofit/>
          </a:bodyPr>
          <a:lstStyle/>
          <a:p>
            <a:pPr algn="ctr"/>
            <a:r>
              <a:rPr lang="pt-BR" sz="1400" b="1" i="0" strike="noStrike" cap="none" spc="0" baseline="0" dirty="0">
                <a:solidFill>
                  <a:srgbClr val="FFFFFF"/>
                </a:solidFill>
                <a:effectLst/>
                <a:latin typeface="Arial"/>
                <a:ea typeface="Arial"/>
                <a:cs typeface="Arial"/>
              </a:rPr>
              <a:t>Leis e padrões</a:t>
            </a:r>
            <a:endParaRPr lang="en-US" sz="1400" b="1" dirty="0">
              <a:solidFill>
                <a:schemeClr val="bg1"/>
              </a:solidFill>
              <a:latin typeface="Arial" pitchFamily="34" charset="0"/>
              <a:cs typeface="Arial" pitchFamily="34" charset="0"/>
            </a:endParaRPr>
          </a:p>
        </p:txBody>
      </p:sp>
      <p:sp>
        <p:nvSpPr>
          <p:cNvPr id="20" name="TextBox 19"/>
          <p:cNvSpPr txBox="1"/>
          <p:nvPr/>
        </p:nvSpPr>
        <p:spPr>
          <a:xfrm>
            <a:off x="7746341" y="5795667"/>
            <a:ext cx="2337399" cy="446794"/>
          </a:xfrm>
          <a:prstGeom prst="rect">
            <a:avLst/>
          </a:prstGeom>
        </p:spPr>
        <p:txBody>
          <a:bodyPr vert="horz" wrap="square" lIns="91440" tIns="45720" rIns="91440" bIns="45720" rtlCol="0" anchor="ctr">
            <a:noAutofit/>
          </a:bodyPr>
          <a:lstStyle/>
          <a:p>
            <a:pPr algn="ctr"/>
            <a:r>
              <a:rPr lang="pt-BR" sz="1400" b="1" i="0" strike="noStrike" cap="none" spc="0" baseline="0" dirty="0">
                <a:solidFill>
                  <a:srgbClr val="FFFFFF"/>
                </a:solidFill>
                <a:effectLst/>
                <a:latin typeface="Arial"/>
                <a:ea typeface="Arial"/>
                <a:cs typeface="Arial"/>
              </a:rPr>
              <a:t>Participação</a:t>
            </a:r>
            <a:endParaRPr lang="en-US" sz="1400" b="1"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276729058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a:cs typeface="Calibri"/>
              </a:rPr>
              <a:t>Soluções duráveis</a:t>
            </a:r>
          </a:p>
        </p:txBody>
      </p:sp>
      <p:graphicFrame>
        <p:nvGraphicFramePr>
          <p:cNvPr id="42" name="Table 41"/>
          <p:cNvGraphicFramePr>
            <a:graphicFrameLocks noGrp="1"/>
          </p:cNvGraphicFramePr>
          <p:nvPr>
            <p:extLst>
              <p:ext uri="{D42A27DB-BD31-4B8C-83A1-F6EECF244321}">
                <p14:modId xmlns:p14="http://schemas.microsoft.com/office/powerpoint/2010/main" val="1744129274"/>
              </p:ext>
            </p:extLst>
          </p:nvPr>
        </p:nvGraphicFramePr>
        <p:xfrm>
          <a:off x="520700" y="1623997"/>
          <a:ext cx="9721850" cy="3940430"/>
        </p:xfrm>
        <a:graphic>
          <a:graphicData uri="http://schemas.openxmlformats.org/drawingml/2006/table">
            <a:tbl>
              <a:tblPr firstRow="1" bandRow="1">
                <a:tableStyleId>{5C22544A-7EE6-4342-B048-85BDC9FD1C3A}</a:tableStyleId>
              </a:tblPr>
              <a:tblGrid>
                <a:gridCol w="4889500">
                  <a:extLst>
                    <a:ext uri="{9D8B030D-6E8A-4147-A177-3AD203B41FA5}">
                      <a16:colId xmlns:a16="http://schemas.microsoft.com/office/drawing/2014/main" val="20000"/>
                    </a:ext>
                  </a:extLst>
                </a:gridCol>
                <a:gridCol w="4832350">
                  <a:extLst>
                    <a:ext uri="{9D8B030D-6E8A-4147-A177-3AD203B41FA5}">
                      <a16:colId xmlns:a16="http://schemas.microsoft.com/office/drawing/2014/main" val="20001"/>
                    </a:ext>
                  </a:extLst>
                </a:gridCol>
              </a:tblGrid>
              <a:tr h="510266">
                <a:tc>
                  <a:txBody>
                    <a:bodyPr/>
                    <a:lstStyle/>
                    <a:p>
                      <a:pPr algn="l"/>
                      <a:r>
                        <a:rPr lang="pt-BR" sz="2800" b="1" i="0" strike="noStrike" cap="none" spc="0" baseline="0" dirty="0">
                          <a:solidFill>
                            <a:srgbClr val="545456"/>
                          </a:solidFill>
                          <a:effectLst/>
                          <a:latin typeface="Calibri"/>
                          <a:ea typeface="Calibri"/>
                          <a:cs typeface="Calibri"/>
                        </a:rPr>
                        <a:t>Tipo de solução durável</a:t>
                      </a:r>
                    </a:p>
                  </a:txBody>
                  <a:tcPr/>
                </a:tc>
                <a:tc>
                  <a:txBody>
                    <a:bodyPr/>
                    <a:lstStyle/>
                    <a:p>
                      <a:pPr algn="l"/>
                      <a:r>
                        <a:rPr lang="pt-BR" sz="2800" b="1" i="0" strike="noStrike" cap="none" spc="0" baseline="0" dirty="0">
                          <a:solidFill>
                            <a:srgbClr val="545456"/>
                          </a:solidFill>
                          <a:effectLst/>
                          <a:latin typeface="Calibri"/>
                          <a:ea typeface="Calibri"/>
                          <a:cs typeface="Calibri"/>
                        </a:rPr>
                        <a:t>Definição</a:t>
                      </a:r>
                    </a:p>
                  </a:txBody>
                  <a:tcPr/>
                </a:tc>
                <a:extLst>
                  <a:ext uri="{0D108BD9-81ED-4DB2-BD59-A6C34878D82A}">
                    <a16:rowId xmlns:a16="http://schemas.microsoft.com/office/drawing/2014/main" val="10000"/>
                  </a:ext>
                </a:extLst>
              </a:tr>
              <a:tr h="880733">
                <a:tc>
                  <a:txBody>
                    <a:bodyPr/>
                    <a:lstStyle/>
                    <a:p>
                      <a:r>
                        <a:rPr lang="pt-BR" sz="2800" b="0" i="0" strike="noStrike" cap="none" spc="0" baseline="0" dirty="0">
                          <a:solidFill>
                            <a:srgbClr val="545456"/>
                          </a:solidFill>
                          <a:effectLst/>
                          <a:latin typeface="Calibri"/>
                          <a:ea typeface="Calibri"/>
                          <a:cs typeface="Calibri"/>
                        </a:rPr>
                        <a:t>Retorno</a:t>
                      </a:r>
                    </a:p>
                  </a:txBody>
                  <a:tcPr/>
                </a:tc>
                <a:tc>
                  <a:txBody>
                    <a:bodyPr/>
                    <a:lstStyle/>
                    <a:p>
                      <a:r>
                        <a:rPr lang="pt-BR" sz="2600" b="0" i="0" strike="noStrike" cap="none" spc="0" baseline="0" dirty="0">
                          <a:solidFill>
                            <a:srgbClr val="545456"/>
                          </a:solidFill>
                          <a:effectLst/>
                          <a:latin typeface="Calibri"/>
                          <a:ea typeface="Calibri"/>
                          <a:cs typeface="Calibri"/>
                        </a:rPr>
                        <a:t>Reintegração sustentável ao local de origem.</a:t>
                      </a:r>
                    </a:p>
                  </a:txBody>
                  <a:tcPr/>
                </a:tc>
                <a:extLst>
                  <a:ext uri="{0D108BD9-81ED-4DB2-BD59-A6C34878D82A}">
                    <a16:rowId xmlns:a16="http://schemas.microsoft.com/office/drawing/2014/main" val="10001"/>
                  </a:ext>
                </a:extLst>
              </a:tr>
              <a:tr h="1275732">
                <a:tc>
                  <a:txBody>
                    <a:bodyPr/>
                    <a:lstStyle/>
                    <a:p>
                      <a:r>
                        <a:rPr lang="pt-BR" sz="2800" b="0" i="0" strike="noStrike" cap="none" spc="0" baseline="0" dirty="0">
                          <a:solidFill>
                            <a:srgbClr val="545456"/>
                          </a:solidFill>
                          <a:effectLst/>
                          <a:latin typeface="Calibri"/>
                          <a:ea typeface="Calibri"/>
                          <a:cs typeface="Calibri"/>
                        </a:rPr>
                        <a:t>Integração local </a:t>
                      </a:r>
                      <a:endParaRPr lang="en-US" sz="2800" dirty="0">
                        <a:solidFill>
                          <a:srgbClr val="545456"/>
                        </a:solidFill>
                        <a:latin typeface="Calibri" pitchFamily="34" charset="0"/>
                      </a:endParaRPr>
                    </a:p>
                  </a:txBody>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pt-BR" sz="2600" b="0" i="0" strike="noStrike" cap="none" spc="0" baseline="0" dirty="0">
                          <a:solidFill>
                            <a:srgbClr val="545456"/>
                          </a:solidFill>
                          <a:effectLst/>
                          <a:latin typeface="Calibri"/>
                          <a:ea typeface="Calibri"/>
                          <a:cs typeface="Calibri"/>
                        </a:rPr>
                        <a:t>Integração local sustentável em áreas onde pessoas deslocadas se refugiam.</a:t>
                      </a:r>
                    </a:p>
                  </a:txBody>
                  <a:tcPr/>
                </a:tc>
                <a:extLst>
                  <a:ext uri="{0D108BD9-81ED-4DB2-BD59-A6C34878D82A}">
                    <a16:rowId xmlns:a16="http://schemas.microsoft.com/office/drawing/2014/main" val="10002"/>
                  </a:ext>
                </a:extLst>
              </a:tr>
              <a:tr h="1258190">
                <a:tc>
                  <a:txBody>
                    <a:bodyPr/>
                    <a:lstStyle/>
                    <a:p>
                      <a:r>
                        <a:rPr lang="pt-BR" sz="2800" b="0" i="0" strike="noStrike" cap="none" spc="0" baseline="0" dirty="0">
                          <a:solidFill>
                            <a:srgbClr val="545456"/>
                          </a:solidFill>
                          <a:effectLst/>
                          <a:latin typeface="Calibri"/>
                          <a:ea typeface="Calibri"/>
                          <a:cs typeface="Calibri"/>
                        </a:rPr>
                        <a:t>Reassentamento </a:t>
                      </a:r>
                    </a:p>
                  </a:txBody>
                  <a:tcPr/>
                </a:tc>
                <a:tc>
                  <a:txBody>
                    <a:bodyPr/>
                    <a:lstStyle/>
                    <a:p>
                      <a:pPr lvl="0"/>
                      <a:r>
                        <a:rPr lang="pt-BR" sz="2600" b="0" i="0" strike="noStrike" cap="none" spc="0" baseline="0" dirty="0">
                          <a:solidFill>
                            <a:srgbClr val="545456"/>
                          </a:solidFill>
                          <a:effectLst/>
                          <a:latin typeface="Calibri"/>
                          <a:ea typeface="Calibri"/>
                          <a:cs typeface="Calibri"/>
                        </a:rPr>
                        <a:t>Integração sustentável em outra parte do país. </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9060684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7AECEB4-14C7-4367-9FA5-0EECE3AF4FAD}"/>
              </a:ext>
            </a:extLst>
          </p:cNvPr>
          <p:cNvPicPr>
            <a:picLocks noChangeAspect="1"/>
          </p:cNvPicPr>
          <p:nvPr/>
        </p:nvPicPr>
        <p:blipFill>
          <a:blip r:embed="rId3">
            <a:extLst>
              <a:ext uri="{28A0092B-C50C-407E-A947-70E740481C1C}">
                <a14:useLocalDpi xmlns:a14="http://schemas.microsoft.com/office/drawing/2010/main"/>
              </a:ext>
            </a:extLst>
          </a:blip>
          <a:srcRect b="-182"/>
          <a:stretch>
            <a:fillRect/>
          </a:stretch>
        </p:blipFill>
        <p:spPr>
          <a:xfrm>
            <a:off x="0" y="0"/>
            <a:ext cx="10691813" cy="7559677"/>
          </a:xfrm>
          <a:prstGeom prst="rect">
            <a:avLst/>
          </a:prstGeom>
        </p:spPr>
      </p:pic>
      <p:sp>
        <p:nvSpPr>
          <p:cNvPr id="9" name="Title 1">
            <a:extLst>
              <a:ext uri="{FF2B5EF4-FFF2-40B4-BE49-F238E27FC236}">
                <a16:creationId xmlns:a16="http://schemas.microsoft.com/office/drawing/2014/main" id="{ACCD675F-BBA3-4C20-AEEF-D05B22BDB271}"/>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a:cs typeface="Calibri"/>
              </a:rPr>
              <a:t>    Mensagem principal                      </a:t>
            </a:r>
          </a:p>
        </p:txBody>
      </p:sp>
      <p:sp>
        <p:nvSpPr>
          <p:cNvPr id="4" name="Content Placeholder 3">
            <a:extLst>
              <a:ext uri="{FF2B5EF4-FFF2-40B4-BE49-F238E27FC236}">
                <a16:creationId xmlns:a16="http://schemas.microsoft.com/office/drawing/2014/main" id="{FCAACD30-C108-47B8-8AB1-8621BDA2A736}"/>
              </a:ext>
            </a:extLst>
          </p:cNvPr>
          <p:cNvSpPr>
            <a:spLocks noGrp="1"/>
          </p:cNvSpPr>
          <p:nvPr>
            <p:ph idx="1"/>
          </p:nvPr>
        </p:nvSpPr>
        <p:spPr/>
        <p:txBody>
          <a:bodyPr/>
          <a:lstStyle/>
          <a:p>
            <a:endParaRPr lang="en-US" dirty="0">
              <a:effectLst/>
            </a:endParaRPr>
          </a:p>
        </p:txBody>
      </p:sp>
    </p:spTree>
    <p:extLst>
      <p:ext uri="{BB962C8B-B14F-4D97-AF65-F5344CB8AC3E}">
        <p14:creationId xmlns:p14="http://schemas.microsoft.com/office/powerpoint/2010/main" val="188364409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7AECEB4-14C7-4367-9FA5-0EECE3AF4FAD}"/>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b="-182"/>
          <a:stretch>
            <a:fillRect/>
          </a:stretch>
        </p:blipFill>
        <p:spPr>
          <a:xfrm>
            <a:off x="0" y="0"/>
            <a:ext cx="10691813" cy="7559677"/>
          </a:xfrm>
          <a:prstGeom prst="rect">
            <a:avLst/>
          </a:prstGeom>
        </p:spPr>
      </p:pic>
      <p:sp>
        <p:nvSpPr>
          <p:cNvPr id="3" name="Content Placeholder 2"/>
          <p:cNvSpPr>
            <a:spLocks noGrp="1"/>
          </p:cNvSpPr>
          <p:nvPr>
            <p:ph idx="1"/>
          </p:nvPr>
        </p:nvSpPr>
        <p:spPr>
          <a:xfrm>
            <a:off x="520700" y="1876926"/>
            <a:ext cx="9434389" cy="5089357"/>
          </a:xfrm>
        </p:spPr>
        <p:txBody>
          <a:bodyPr anchor="ctr" anchorCtr="0"/>
          <a:lstStyle/>
          <a:p>
            <a:pPr marL="0" lvl="0" indent="0">
              <a:buNone/>
            </a:pPr>
            <a:r>
              <a:rPr lang="pt-BR" sz="2800" b="0" i="0" strike="noStrike" cap="none" spc="0" baseline="0" dirty="0">
                <a:solidFill>
                  <a:srgbClr val="000000"/>
                </a:solidFill>
                <a:effectLst/>
                <a:latin typeface="Calibri"/>
                <a:ea typeface="Calibri"/>
                <a:cs typeface="Calibri"/>
              </a:rPr>
              <a:t>A concretização de uma </a:t>
            </a:r>
            <a:r>
              <a:rPr lang="pt-BR" sz="2800" b="1" i="0" strike="noStrike" cap="none" spc="0" baseline="0" dirty="0">
                <a:solidFill>
                  <a:srgbClr val="000000"/>
                </a:solidFill>
                <a:effectLst/>
                <a:latin typeface="Calibri"/>
                <a:ea typeface="Calibri"/>
                <a:cs typeface="Calibri"/>
              </a:rPr>
              <a:t>solução durável</a:t>
            </a:r>
            <a:r>
              <a:rPr lang="pt-BR" sz="2800" b="0" i="0" strike="noStrike" cap="none" spc="0" baseline="0" dirty="0">
                <a:solidFill>
                  <a:srgbClr val="000000"/>
                </a:solidFill>
                <a:effectLst/>
                <a:latin typeface="Calibri"/>
                <a:ea typeface="Calibri"/>
                <a:cs typeface="Calibri"/>
              </a:rPr>
              <a:t> para aqueles que se deslocam forçosamente é desafiadora e exige que políticas, programas e operações trabalhem juntos para chegar a uma consideração fundamental desde o início da resposta do acampamento. </a:t>
            </a:r>
          </a:p>
          <a:p>
            <a:pPr marL="0" lvl="0" indent="0">
              <a:buNone/>
            </a:pPr>
            <a:endParaRPr lang="en-US" sz="2800" dirty="0">
              <a:latin typeface="Calibri" pitchFamily="34" charset="0"/>
            </a:endParaRPr>
          </a:p>
          <a:p>
            <a:pPr marL="0" lvl="0" indent="0">
              <a:buNone/>
            </a:pPr>
            <a:r>
              <a:rPr lang="pt-BR" sz="2800" b="0" i="0" strike="noStrike" cap="none" spc="0" baseline="0" dirty="0">
                <a:solidFill>
                  <a:srgbClr val="000000"/>
                </a:solidFill>
                <a:effectLst/>
                <a:latin typeface="Calibri"/>
                <a:ea typeface="Calibri"/>
                <a:cs typeface="Calibri"/>
              </a:rPr>
              <a:t>Há três categorias principais para soluções duráveis:</a:t>
            </a:r>
          </a:p>
          <a:p>
            <a:r>
              <a:rPr lang="pt-BR" sz="2800" b="0" i="0" strike="noStrike" cap="none" spc="0" baseline="0" dirty="0">
                <a:solidFill>
                  <a:srgbClr val="000000"/>
                </a:solidFill>
                <a:effectLst/>
                <a:latin typeface="Calibri"/>
                <a:ea typeface="Calibri"/>
                <a:cs typeface="Calibri"/>
              </a:rPr>
              <a:t>Repatriação/Retorno</a:t>
            </a:r>
          </a:p>
          <a:p>
            <a:r>
              <a:rPr lang="pt-BR" sz="2800" b="0" i="0" strike="noStrike" cap="none" spc="0" baseline="0" dirty="0">
                <a:solidFill>
                  <a:srgbClr val="000000"/>
                </a:solidFill>
                <a:effectLst/>
                <a:latin typeface="Calibri"/>
                <a:ea typeface="Calibri"/>
                <a:cs typeface="Calibri"/>
              </a:rPr>
              <a:t>Integração local </a:t>
            </a:r>
          </a:p>
          <a:p>
            <a:r>
              <a:rPr lang="pt-BR" sz="2800" b="0" i="0" strike="noStrike" cap="none" spc="0" baseline="0" dirty="0">
                <a:solidFill>
                  <a:srgbClr val="000000"/>
                </a:solidFill>
                <a:effectLst/>
                <a:latin typeface="Calibri"/>
                <a:ea typeface="Calibri"/>
                <a:cs typeface="Calibri"/>
              </a:rPr>
              <a:t>Reassentamento </a:t>
            </a:r>
          </a:p>
          <a:p>
            <a:pPr marL="0" lvl="0" indent="0">
              <a:buNone/>
            </a:pPr>
            <a:r>
              <a:rPr lang="pt-BR" sz="2800" b="0" i="0" strike="noStrike" cap="none" spc="0" baseline="0" dirty="0">
                <a:solidFill>
                  <a:srgbClr val="000000"/>
                </a:solidFill>
                <a:effectLst/>
                <a:latin typeface="Calibri"/>
                <a:ea typeface="Calibri"/>
                <a:cs typeface="Calibri"/>
              </a:rPr>
              <a:t>Elas têm diferentes implicações legais e operacionais para PDIs e refugiados, respectivamente.</a:t>
            </a:r>
          </a:p>
        </p:txBody>
      </p:sp>
      <p:sp>
        <p:nvSpPr>
          <p:cNvPr id="9" name="Title 1">
            <a:extLst>
              <a:ext uri="{FF2B5EF4-FFF2-40B4-BE49-F238E27FC236}">
                <a16:creationId xmlns:a16="http://schemas.microsoft.com/office/drawing/2014/main" id="{ACCD675F-BBA3-4C20-AEEF-D05B22BDB271}"/>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a:cs typeface="Calibri"/>
              </a:rPr>
              <a:t>    Mensagem principal                      </a:t>
            </a:r>
          </a:p>
        </p:txBody>
      </p:sp>
    </p:spTree>
    <p:extLst>
      <p:ext uri="{BB962C8B-B14F-4D97-AF65-F5344CB8AC3E}">
        <p14:creationId xmlns:p14="http://schemas.microsoft.com/office/powerpoint/2010/main" val="376203399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nodeType="clickEffect">
                                  <p:stCondLst>
                                    <p:cond delay="0"/>
                                  </p:stCondLst>
                                  <p:childTnLst>
                                    <p:animEffect transition="out" filter="fade">
                                      <p:cBhvr>
                                        <p:cTn id="6" dur="1000"/>
                                        <p:tgtEl>
                                          <p:spTgt spid="12"/>
                                        </p:tgtEl>
                                      </p:cBhvr>
                                    </p:animEffect>
                                    <p:set>
                                      <p:cBhvr>
                                        <p:cTn id="7" dur="1" fill="hold">
                                          <p:stCondLst>
                                            <p:cond delay="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B772A7-4395-4667-83BC-3538F93832A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1883" y="0"/>
            <a:ext cx="14354691" cy="7559675"/>
          </a:xfrm>
          <a:prstGeom prst="rect">
            <a:avLst/>
          </a:prstGeom>
        </p:spPr>
      </p:pic>
      <p:sp>
        <p:nvSpPr>
          <p:cNvPr id="8" name="Title 3">
            <a:extLst>
              <a:ext uri="{FF2B5EF4-FFF2-40B4-BE49-F238E27FC236}">
                <a16:creationId xmlns:a16="http://schemas.microsoft.com/office/drawing/2014/main" id="{6C9ECFDF-4417-4C9D-B252-77554F00EBC3}"/>
              </a:ext>
            </a:extLst>
          </p:cNvPr>
          <p:cNvSpPr>
            <a:spLocks noGrp="1"/>
          </p:cNvSpPr>
          <p:nvPr>
            <p:ph type="title"/>
          </p:nvPr>
        </p:nvSpPr>
        <p:spPr>
          <a:xfrm>
            <a:off x="1024755" y="611485"/>
            <a:ext cx="9108801" cy="2304256"/>
          </a:xfrm>
        </p:spPr>
        <p:txBody>
          <a:bodyPr/>
          <a:lstStyle/>
          <a:p>
            <a:pPr algn="ctr"/>
            <a:r>
              <a:rPr lang="pt-BR" sz="4800" b="1" i="1" strike="noStrike" cap="none" spc="0" baseline="0" dirty="0">
                <a:solidFill>
                  <a:srgbClr val="545456"/>
                </a:solidFill>
                <a:effectLst/>
                <a:latin typeface="Calibri"/>
                <a:ea typeface="Calibri"/>
                <a:cs typeface="Calibri"/>
              </a:rPr>
              <a:t>Você já participou de uma luta de bola de neve?</a:t>
            </a:r>
            <a:endParaRPr lang="en-GB" sz="4800" b="1" dirty="0">
              <a:solidFill>
                <a:srgbClr val="545456"/>
              </a:solidFill>
              <a:latin typeface="Calibri" pitchFamily="34" charset="0"/>
              <a:cs typeface="Calibri" panose="020F0502020204030204" pitchFamily="34" charset="0"/>
            </a:endParaRPr>
          </a:p>
        </p:txBody>
      </p:sp>
    </p:spTree>
    <p:extLst>
      <p:ext uri="{BB962C8B-B14F-4D97-AF65-F5344CB8AC3E}">
        <p14:creationId xmlns:p14="http://schemas.microsoft.com/office/powerpoint/2010/main" val="371004002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pt-BR" sz="4800" b="0" i="0" strike="noStrike" cap="none" spc="0" baseline="0" dirty="0">
                <a:solidFill>
                  <a:srgbClr val="FFFFFF"/>
                </a:solidFill>
                <a:effectLst/>
                <a:latin typeface="Calibri"/>
                <a:ea typeface="Calibri"/>
                <a:cs typeface="Calibri"/>
              </a:rPr>
              <a:t>Perguntas</a:t>
            </a:r>
            <a:endParaRPr lang="es-ES_tradnl" dirty="0">
              <a:latin typeface="Calibri" pitchFamily="34" charset="0"/>
              <a:cs typeface="Calibri" panose="020F0502020204030204" pitchFamily="34" charset="0"/>
            </a:endParaRPr>
          </a:p>
        </p:txBody>
      </p:sp>
    </p:spTree>
    <p:extLst>
      <p:ext uri="{BB962C8B-B14F-4D97-AF65-F5344CB8AC3E}">
        <p14:creationId xmlns:p14="http://schemas.microsoft.com/office/powerpoint/2010/main" val="150515953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740BB30-2277-4F06-AB80-280489AF776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1346601" cy="7559675"/>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a:cs typeface="Calibri"/>
              </a:rPr>
              <a:t>    Mensagem principal                      </a:t>
            </a:r>
          </a:p>
        </p:txBody>
      </p:sp>
      <p:sp>
        <p:nvSpPr>
          <p:cNvPr id="4" name="Content Placeholder 3">
            <a:extLst>
              <a:ext uri="{FF2B5EF4-FFF2-40B4-BE49-F238E27FC236}">
                <a16:creationId xmlns:a16="http://schemas.microsoft.com/office/drawing/2014/main" id="{A1A6C5E0-B079-41D2-884F-2E1394AF889F}"/>
              </a:ext>
            </a:extLst>
          </p:cNvPr>
          <p:cNvSpPr>
            <a:spLocks noGrp="1"/>
          </p:cNvSpPr>
          <p:nvPr>
            <p:ph idx="1"/>
          </p:nvPr>
        </p:nvSpPr>
        <p:spPr/>
        <p:txBody>
          <a:bodyPr/>
          <a:lstStyle/>
          <a:p>
            <a:endParaRPr lang="en-US" dirty="0">
              <a:effectLst/>
            </a:endParaRPr>
          </a:p>
        </p:txBody>
      </p:sp>
    </p:spTree>
    <p:extLst>
      <p:ext uri="{BB962C8B-B14F-4D97-AF65-F5344CB8AC3E}">
        <p14:creationId xmlns:p14="http://schemas.microsoft.com/office/powerpoint/2010/main" val="115972470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740BB30-2277-4F06-AB80-280489AF776E}"/>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0"/>
            <a:ext cx="11346601" cy="7559675"/>
          </a:xfrm>
          <a:prstGeom prst="rect">
            <a:avLst/>
          </a:prstGeom>
        </p:spPr>
      </p:pic>
      <p:sp>
        <p:nvSpPr>
          <p:cNvPr id="3" name="Content Placeholder 2"/>
          <p:cNvSpPr>
            <a:spLocks noGrp="1"/>
          </p:cNvSpPr>
          <p:nvPr>
            <p:ph idx="1"/>
          </p:nvPr>
        </p:nvSpPr>
        <p:spPr>
          <a:xfrm>
            <a:off x="520699" y="1900990"/>
            <a:ext cx="9650413" cy="4547936"/>
          </a:xfrm>
        </p:spPr>
        <p:txBody>
          <a:bodyPr anchor="ctr" anchorCtr="0"/>
          <a:lstStyle/>
          <a:p>
            <a:pPr marL="0" indent="0">
              <a:buNone/>
            </a:pPr>
            <a:r>
              <a:rPr lang="pt-BR" sz="2800" b="1" i="0" strike="noStrike" cap="none" spc="0" baseline="0" dirty="0">
                <a:solidFill>
                  <a:srgbClr val="000000"/>
                </a:solidFill>
                <a:effectLst/>
                <a:latin typeface="Calibri"/>
                <a:ea typeface="Calibri"/>
                <a:cs typeface="Calibri"/>
              </a:rPr>
              <a:t>A Coordenação de Acampamentos e Gestão de Acampamentos (CCCM) </a:t>
            </a:r>
            <a:r>
              <a:rPr lang="pt-BR" sz="2800" b="0" i="0" strike="noStrike" cap="none" spc="0" baseline="0" dirty="0">
                <a:solidFill>
                  <a:srgbClr val="000000"/>
                </a:solidFill>
                <a:effectLst/>
                <a:latin typeface="Calibri"/>
                <a:ea typeface="Calibri"/>
                <a:cs typeface="Calibri"/>
              </a:rPr>
              <a:t>se esforça para:</a:t>
            </a:r>
          </a:p>
          <a:p>
            <a:pPr marL="0" indent="0">
              <a:buNone/>
            </a:pPr>
            <a:endParaRPr lang="en-US" sz="2800" dirty="0">
              <a:latin typeface="Calibri" pitchFamily="34" charset="0"/>
            </a:endParaRPr>
          </a:p>
          <a:p>
            <a:r>
              <a:rPr lang="pt-BR" sz="2800" b="0" i="0" strike="noStrike" cap="none" spc="0" baseline="0" dirty="0">
                <a:solidFill>
                  <a:srgbClr val="000000"/>
                </a:solidFill>
                <a:effectLst/>
                <a:latin typeface="Calibri"/>
                <a:ea typeface="Calibri"/>
                <a:cs typeface="Calibri"/>
              </a:rPr>
              <a:t>Melhorar as condições de vida durante o deslocamento, </a:t>
            </a:r>
          </a:p>
          <a:p>
            <a:endParaRPr lang="en-US" sz="2800" dirty="0">
              <a:latin typeface="Calibri" pitchFamily="34" charset="0"/>
            </a:endParaRPr>
          </a:p>
          <a:p>
            <a:r>
              <a:rPr lang="pt-BR" sz="2800" b="0" i="0" strike="noStrike" cap="none" spc="0" baseline="0" dirty="0">
                <a:solidFill>
                  <a:srgbClr val="000000"/>
                </a:solidFill>
                <a:effectLst/>
                <a:latin typeface="Calibri"/>
                <a:ea typeface="Calibri"/>
                <a:cs typeface="Calibri"/>
              </a:rPr>
              <a:t>Garantir a assistência e proteção de PDIs [Pessoas deslocadas internamente] em centros de deslocamento,</a:t>
            </a:r>
          </a:p>
          <a:p>
            <a:endParaRPr lang="en-US" sz="2800" dirty="0">
              <a:latin typeface="Calibri" pitchFamily="34" charset="0"/>
            </a:endParaRPr>
          </a:p>
          <a:p>
            <a:r>
              <a:rPr lang="pt-BR" sz="2800" b="0" i="0" strike="noStrike" cap="none" spc="0" baseline="0" dirty="0">
                <a:solidFill>
                  <a:srgbClr val="000000"/>
                </a:solidFill>
                <a:effectLst/>
                <a:latin typeface="Calibri"/>
                <a:ea typeface="Calibri"/>
                <a:cs typeface="Calibri"/>
              </a:rPr>
              <a:t>Procurar soluções duráveis para acabar com o deslocamento temporário, com fechamento organizado e retirada gradual de locais de deslocamento.</a:t>
            </a: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a:cs typeface="Calibri"/>
              </a:rPr>
              <a:t>    Mensagem principal                      </a:t>
            </a:r>
          </a:p>
        </p:txBody>
      </p:sp>
    </p:spTree>
    <p:extLst>
      <p:ext uri="{BB962C8B-B14F-4D97-AF65-F5344CB8AC3E}">
        <p14:creationId xmlns:p14="http://schemas.microsoft.com/office/powerpoint/2010/main" val="2375115339"/>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817514" y="2023258"/>
            <a:ext cx="7128793" cy="151383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a:cs typeface="Calibri"/>
              </a:rPr>
              <a:t>Complexidade e diversidade do deslocamento global</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a:blip r:embed="rId3">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962527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3" y="358772"/>
            <a:ext cx="8327706" cy="1489483"/>
          </a:xfrm>
        </p:spPr>
        <p:txBody>
          <a:bodyPr/>
          <a:lstStyle/>
          <a:p>
            <a:pPr algn="l"/>
            <a:r>
              <a:rPr lang="pt-BR" sz="4000" b="1" i="0" strike="noStrike" cap="none" spc="0" baseline="0" dirty="0">
                <a:solidFill>
                  <a:srgbClr val="2A87C8"/>
                </a:solidFill>
                <a:effectLst/>
                <a:latin typeface="Calibri"/>
                <a:ea typeface="Calibri"/>
                <a:cs typeface="Calibri"/>
              </a:rPr>
              <a:t>Trabalho em grupo</a:t>
            </a:r>
            <a:r>
              <a:rPr lang="pt-BR" sz="4000" b="0" i="0" strike="noStrike" cap="none" spc="0" baseline="0" dirty="0">
                <a:solidFill>
                  <a:srgbClr val="2A87C8"/>
                </a:solidFill>
                <a:effectLst/>
                <a:latin typeface="Calibri"/>
                <a:ea typeface="Calibri"/>
                <a:cs typeface="Calibri"/>
              </a:rPr>
              <a:t>				 15’</a:t>
            </a:r>
            <a:br>
              <a:rPr sz="4000" dirty="0"/>
            </a:br>
            <a:r>
              <a:rPr lang="pt-BR" sz="4000" b="0" i="0" strike="noStrike" cap="none" spc="0" baseline="0" dirty="0">
                <a:solidFill>
                  <a:srgbClr val="2A87C8"/>
                </a:solidFill>
                <a:effectLst/>
                <a:latin typeface="Calibri"/>
                <a:ea typeface="Calibri"/>
                <a:cs typeface="Calibri"/>
              </a:rPr>
              <a:t>Preparar uma apresentação filmada sobre a pessoa com perfil:</a:t>
            </a:r>
            <a:br>
              <a:rPr sz="4000" dirty="0"/>
            </a:br>
            <a:br>
              <a:rPr sz="4000" dirty="0"/>
            </a:br>
            <a:endParaRPr lang="en-GB" sz="2800" dirty="0">
              <a:solidFill>
                <a:srgbClr val="2A87C8"/>
              </a:solidFill>
              <a:latin typeface="Calibri"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p:nvPr/>
        </p:nvSpPr>
        <p:spPr>
          <a:xfrm>
            <a:off x="535061" y="2267211"/>
            <a:ext cx="9623277" cy="4688225"/>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pt-BR" sz="2800" b="1" i="0" strike="noStrike" cap="none" spc="0" baseline="0" dirty="0">
                <a:solidFill>
                  <a:srgbClr val="545456"/>
                </a:solidFill>
                <a:effectLst/>
                <a:latin typeface="Calibri"/>
                <a:ea typeface="Calibri"/>
                <a:cs typeface="Calibri"/>
              </a:rPr>
              <a:t>Analise o perfil e responda às seguintes perguntas: </a:t>
            </a:r>
          </a:p>
          <a:p>
            <a:pPr lvl="1" algn="l">
              <a:buFont typeface="Arial" panose="020B0604020202020204" pitchFamily="34" charset="0"/>
              <a:buChar char="•"/>
            </a:pPr>
            <a:r>
              <a:rPr lang="pt-BR" sz="2800" b="0" i="0" strike="noStrike" cap="none" spc="0" baseline="0" dirty="0">
                <a:solidFill>
                  <a:srgbClr val="545456"/>
                </a:solidFill>
                <a:effectLst/>
                <a:latin typeface="Calibri"/>
                <a:ea typeface="Calibri"/>
                <a:cs typeface="Calibri"/>
              </a:rPr>
              <a:t>O que você pode dizer sobre essa pessoa (sexo, idade, raça, nacionalidade, etc.)?</a:t>
            </a:r>
            <a:endParaRPr lang="en-US" dirty="0">
              <a:solidFill>
                <a:srgbClr val="545456"/>
              </a:solidFill>
              <a:latin typeface="Calibri" pitchFamily="34" charset="0"/>
            </a:endParaRPr>
          </a:p>
          <a:p>
            <a:pPr lvl="1" algn="l">
              <a:buFont typeface="Arial" panose="020B0604020202020204" pitchFamily="34" charset="0"/>
              <a:buChar char="•"/>
            </a:pPr>
            <a:r>
              <a:rPr lang="pt-BR" sz="2800" b="0" i="0" strike="noStrike" cap="none" spc="0" baseline="0" dirty="0">
                <a:solidFill>
                  <a:srgbClr val="545456"/>
                </a:solidFill>
                <a:effectLst/>
                <a:latin typeface="Calibri"/>
                <a:ea typeface="Calibri"/>
                <a:cs typeface="Calibri"/>
              </a:rPr>
              <a:t>O que aconteceu com ele/ela (causas de deslocamento)?  </a:t>
            </a:r>
            <a:endParaRPr lang="en-US" dirty="0">
              <a:solidFill>
                <a:srgbClr val="545456"/>
              </a:solidFill>
              <a:latin typeface="Calibri" pitchFamily="34" charset="0"/>
            </a:endParaRPr>
          </a:p>
          <a:p>
            <a:pPr lvl="1" algn="l">
              <a:buFont typeface="Arial" panose="020B0604020202020204" pitchFamily="34" charset="0"/>
              <a:buChar char="•"/>
            </a:pPr>
            <a:r>
              <a:rPr lang="pt-BR" sz="2800" b="0" i="0" strike="noStrike" cap="none" spc="0" baseline="0" dirty="0">
                <a:solidFill>
                  <a:srgbClr val="545456"/>
                </a:solidFill>
                <a:effectLst/>
                <a:latin typeface="Calibri"/>
                <a:ea typeface="Calibri"/>
                <a:cs typeface="Calibri"/>
              </a:rPr>
              <a:t>O que você pode dizer sobre a situação dele/dela? </a:t>
            </a:r>
          </a:p>
          <a:p>
            <a:pPr lvl="1" algn="l">
              <a:buFont typeface="Arial" panose="020B0604020202020204" pitchFamily="34" charset="0"/>
              <a:buChar char="•"/>
            </a:pPr>
            <a:r>
              <a:rPr lang="pt-BR" sz="2800" b="0" i="0" strike="noStrike" cap="none" spc="0" baseline="0" dirty="0">
                <a:solidFill>
                  <a:srgbClr val="545456"/>
                </a:solidFill>
                <a:effectLst/>
                <a:latin typeface="Calibri"/>
                <a:ea typeface="Calibri"/>
                <a:cs typeface="Calibri"/>
              </a:rPr>
              <a:t>Onde ele/ela mora? Como são as condições de vida? </a:t>
            </a:r>
          </a:p>
          <a:p>
            <a:pPr lvl="1" algn="l">
              <a:buFont typeface="Arial" panose="020B0604020202020204" pitchFamily="34" charset="0"/>
              <a:buChar char="•"/>
            </a:pPr>
            <a:r>
              <a:rPr lang="pt-BR" sz="2800" b="0" i="0" strike="noStrike" cap="none" spc="0" baseline="0" dirty="0">
                <a:solidFill>
                  <a:srgbClr val="545456"/>
                </a:solidFill>
                <a:effectLst/>
                <a:latin typeface="Calibri"/>
                <a:ea typeface="Calibri"/>
                <a:cs typeface="Calibri"/>
              </a:rPr>
              <a:t>Há quanto tempo ele/ela está deslocado/a?</a:t>
            </a:r>
            <a:endParaRPr lang="en-US" dirty="0">
              <a:solidFill>
                <a:srgbClr val="545456"/>
              </a:solidFill>
              <a:latin typeface="Calibri" pitchFamily="34" charset="0"/>
            </a:endParaRPr>
          </a:p>
          <a:p>
            <a:pPr lvl="1" algn="l">
              <a:buFont typeface="Arial" panose="020B0604020202020204" pitchFamily="34" charset="0"/>
              <a:buChar char="•"/>
            </a:pPr>
            <a:r>
              <a:rPr lang="pt-BR" sz="2800" b="0" i="0" strike="noStrike" cap="none" spc="0" baseline="0" dirty="0">
                <a:solidFill>
                  <a:srgbClr val="545456"/>
                </a:solidFill>
                <a:effectLst/>
                <a:latin typeface="Calibri"/>
                <a:ea typeface="Calibri"/>
                <a:cs typeface="Calibri"/>
              </a:rPr>
              <a:t>Como será o futuro para ele/ela? (Soluções duráveis, deslocamento prolongado, etc.)</a:t>
            </a:r>
          </a:p>
          <a:p>
            <a:pPr marL="0" lvl="1" indent="0">
              <a:buNone/>
            </a:pPr>
            <a:endParaRPr lang="en-GB" b="1" dirty="0">
              <a:solidFill>
                <a:srgbClr val="545456"/>
              </a:solidFill>
              <a:latin typeface="Calibri" pitchFamily="34" charset="0"/>
            </a:endParaRP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endParaRPr lang="en-GB" dirty="0">
              <a:solidFill>
                <a:schemeClr val="accent5"/>
              </a:solidFill>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12915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48">
            <a:extLst>
              <a:ext uri="{FF2B5EF4-FFF2-40B4-BE49-F238E27FC236}">
                <a16:creationId xmlns:a16="http://schemas.microsoft.com/office/drawing/2014/main" id="{3106E8CF-41E5-4141-A039-D4BABDE7F84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20124" y="5645860"/>
            <a:ext cx="1447800" cy="1447800"/>
          </a:xfrm>
          <a:prstGeom prst="rect">
            <a:avLst/>
          </a:prstGeom>
        </p:spPr>
      </p:pic>
      <p:pic>
        <p:nvPicPr>
          <p:cNvPr id="45" name="Picture 44">
            <a:extLst>
              <a:ext uri="{FF2B5EF4-FFF2-40B4-BE49-F238E27FC236}">
                <a16:creationId xmlns:a16="http://schemas.microsoft.com/office/drawing/2014/main" id="{D578F5E7-B0D6-4617-8D66-87DDC069D25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3542" y="3872913"/>
            <a:ext cx="2082045" cy="2283766"/>
          </a:xfrm>
          <a:prstGeom prst="rect">
            <a:avLst/>
          </a:prstGeom>
        </p:spPr>
      </p:pic>
      <p:sp>
        <p:nvSpPr>
          <p:cNvPr id="2" name="Title 1"/>
          <p:cNvSpPr>
            <a:spLocks noGrp="1"/>
          </p:cNvSpPr>
          <p:nvPr>
            <p:ph type="title"/>
          </p:nvPr>
        </p:nvSpPr>
        <p:spPr>
          <a:xfrm>
            <a:off x="438111" y="446067"/>
            <a:ext cx="9876347" cy="793755"/>
          </a:xfrm>
        </p:spPr>
        <p:txBody>
          <a:bodyPr/>
          <a:lstStyle/>
          <a:p>
            <a:r>
              <a:rPr lang="pt-BR" sz="4000" b="1" i="0" strike="noStrike" cap="none" spc="0" baseline="0" dirty="0">
                <a:solidFill>
                  <a:srgbClr val="2A87C8"/>
                </a:solidFill>
                <a:effectLst/>
                <a:latin typeface="Calibri"/>
                <a:ea typeface="Calibri"/>
                <a:cs typeface="Calibri"/>
              </a:rPr>
              <a:t>Definição legal de pessoas deslocadas</a:t>
            </a:r>
          </a:p>
        </p:txBody>
      </p:sp>
      <p:pic>
        <p:nvPicPr>
          <p:cNvPr id="8" name="Picture 7">
            <a:extLst>
              <a:ext uri="{FF2B5EF4-FFF2-40B4-BE49-F238E27FC236}">
                <a16:creationId xmlns:a16="http://schemas.microsoft.com/office/drawing/2014/main" id="{9C91FC3D-AD87-4295-ACBC-5096644FE70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62927" y="1245594"/>
            <a:ext cx="3686175" cy="2943225"/>
          </a:xfrm>
          <a:prstGeom prst="rect">
            <a:avLst/>
          </a:prstGeom>
        </p:spPr>
      </p:pic>
      <p:grpSp>
        <p:nvGrpSpPr>
          <p:cNvPr id="4" name="Group 3">
            <a:extLst>
              <a:ext uri="{FF2B5EF4-FFF2-40B4-BE49-F238E27FC236}">
                <a16:creationId xmlns:a16="http://schemas.microsoft.com/office/drawing/2014/main" id="{6DE85AFB-666A-4D46-A0EC-6B1039458474}"/>
              </a:ext>
            </a:extLst>
          </p:cNvPr>
          <p:cNvGrpSpPr/>
          <p:nvPr/>
        </p:nvGrpSpPr>
        <p:grpSpPr>
          <a:xfrm>
            <a:off x="5174823" y="2706403"/>
            <a:ext cx="5372966" cy="1795365"/>
            <a:chOff x="5174823" y="2886022"/>
            <a:chExt cx="5372966" cy="1795365"/>
          </a:xfrm>
        </p:grpSpPr>
        <p:sp>
          <p:nvSpPr>
            <p:cNvPr id="23" name="Rectangle: Rounded Corners 22">
              <a:extLst>
                <a:ext uri="{FF2B5EF4-FFF2-40B4-BE49-F238E27FC236}">
                  <a16:creationId xmlns:a16="http://schemas.microsoft.com/office/drawing/2014/main" id="{24441332-34DA-4EB3-AA40-493C76BDEF6B}"/>
                </a:ext>
              </a:extLst>
            </p:cNvPr>
            <p:cNvSpPr/>
            <p:nvPr/>
          </p:nvSpPr>
          <p:spPr>
            <a:xfrm>
              <a:off x="5245860" y="3181918"/>
              <a:ext cx="5301929" cy="149946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3200" b="0" i="0" strike="noStrike" cap="none" spc="0" baseline="0" dirty="0">
                  <a:solidFill>
                    <a:srgbClr val="545456"/>
                  </a:solidFill>
                  <a:effectLst/>
                  <a:latin typeface="Calibri"/>
                  <a:ea typeface="Calibri"/>
                  <a:cs typeface="Calibri"/>
                </a:rPr>
                <a:t>- </a:t>
              </a:r>
              <a:r>
                <a:rPr lang="pt-BR" sz="2400" b="0" i="0" strike="noStrike" cap="none" spc="0" baseline="0" dirty="0">
                  <a:solidFill>
                    <a:srgbClr val="545456"/>
                  </a:solidFill>
                  <a:effectLst/>
                  <a:latin typeface="Calibri"/>
                  <a:ea typeface="Calibri"/>
                  <a:cs typeface="Calibri"/>
                </a:rPr>
                <a:t>Medo de perseguição</a:t>
              </a:r>
            </a:p>
            <a:p>
              <a:r>
                <a:rPr lang="pt-BR" sz="2400" b="0" i="0" strike="noStrike" cap="none" spc="0" baseline="0" dirty="0">
                  <a:solidFill>
                    <a:srgbClr val="545456"/>
                  </a:solidFill>
                  <a:effectLst/>
                  <a:latin typeface="Calibri"/>
                  <a:ea typeface="Calibri"/>
                  <a:cs typeface="Calibri"/>
                </a:rPr>
                <a:t>- Fora do país de sua nacionalidade</a:t>
              </a:r>
            </a:p>
            <a:p>
              <a:r>
                <a:rPr lang="pt-BR" sz="2400" b="0" i="0" strike="noStrike" cap="none" spc="0" baseline="0" dirty="0">
                  <a:solidFill>
                    <a:srgbClr val="545456"/>
                  </a:solidFill>
                  <a:effectLst/>
                  <a:latin typeface="Calibri"/>
                  <a:ea typeface="Calibri"/>
                  <a:cs typeface="Calibri"/>
                </a:rPr>
                <a:t>- Indisposição/incapacidade de retornar </a:t>
              </a:r>
            </a:p>
          </p:txBody>
        </p:sp>
        <p:sp>
          <p:nvSpPr>
            <p:cNvPr id="35" name="Rectangle: Rounded Corners 34">
              <a:extLst>
                <a:ext uri="{FF2B5EF4-FFF2-40B4-BE49-F238E27FC236}">
                  <a16:creationId xmlns:a16="http://schemas.microsoft.com/office/drawing/2014/main" id="{F94CE3FB-8A3C-4327-9E53-69FAA9812114}"/>
                </a:ext>
              </a:extLst>
            </p:cNvPr>
            <p:cNvSpPr/>
            <p:nvPr/>
          </p:nvSpPr>
          <p:spPr>
            <a:xfrm>
              <a:off x="5174823" y="2886022"/>
              <a:ext cx="5081270" cy="68421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BR" sz="3200" b="1" i="0" strike="noStrike" cap="none" spc="0" baseline="0" dirty="0">
                  <a:solidFill>
                    <a:srgbClr val="000000"/>
                  </a:solidFill>
                  <a:effectLst/>
                  <a:latin typeface="Calibri"/>
                  <a:ea typeface="Calibri"/>
                  <a:cs typeface="Calibri"/>
                </a:rPr>
                <a:t>Refugiado</a:t>
              </a:r>
              <a:endParaRPr lang="en-US" sz="3200" b="1" dirty="0">
                <a:solidFill>
                  <a:schemeClr val="tx1"/>
                </a:solidFill>
                <a:latin typeface="Calibri" pitchFamily="34" charset="0"/>
              </a:endParaRPr>
            </a:p>
          </p:txBody>
        </p:sp>
      </p:grpSp>
      <p:grpSp>
        <p:nvGrpSpPr>
          <p:cNvPr id="39" name="Group 38">
            <a:extLst>
              <a:ext uri="{FF2B5EF4-FFF2-40B4-BE49-F238E27FC236}">
                <a16:creationId xmlns:a16="http://schemas.microsoft.com/office/drawing/2014/main" id="{2254C561-858E-457A-8BFF-EBE3644369BF}"/>
              </a:ext>
            </a:extLst>
          </p:cNvPr>
          <p:cNvGrpSpPr/>
          <p:nvPr/>
        </p:nvGrpSpPr>
        <p:grpSpPr>
          <a:xfrm>
            <a:off x="5174823" y="4356703"/>
            <a:ext cx="5081270" cy="1150189"/>
            <a:chOff x="5174823" y="4371304"/>
            <a:chExt cx="5081270" cy="1150189"/>
          </a:xfrm>
        </p:grpSpPr>
        <p:sp>
          <p:nvSpPr>
            <p:cNvPr id="24" name="Rectangle: Rounded Corners 23">
              <a:extLst>
                <a:ext uri="{FF2B5EF4-FFF2-40B4-BE49-F238E27FC236}">
                  <a16:creationId xmlns:a16="http://schemas.microsoft.com/office/drawing/2014/main" id="{4050EAD5-25FD-4D8D-B078-C51ABB1A21E2}"/>
                </a:ext>
              </a:extLst>
            </p:cNvPr>
            <p:cNvSpPr/>
            <p:nvPr/>
          </p:nvSpPr>
          <p:spPr>
            <a:xfrm>
              <a:off x="5174823" y="4371304"/>
              <a:ext cx="5081270" cy="68421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BR" sz="3200" b="1" i="0" strike="noStrike" cap="none" spc="0" baseline="0" dirty="0">
                  <a:solidFill>
                    <a:srgbClr val="9D4838"/>
                  </a:solidFill>
                  <a:effectLst/>
                  <a:latin typeface="Calibri"/>
                  <a:ea typeface="Calibri"/>
                  <a:cs typeface="Calibri"/>
                </a:rPr>
                <a:t>Solicitante de refúgio</a:t>
              </a:r>
              <a:endParaRPr lang="en-US" sz="3200" b="1" dirty="0">
                <a:solidFill>
                  <a:srgbClr val="9D4838"/>
                </a:solidFill>
                <a:latin typeface="Calibri" pitchFamily="34" charset="0"/>
              </a:endParaRPr>
            </a:p>
          </p:txBody>
        </p:sp>
        <p:sp>
          <p:nvSpPr>
            <p:cNvPr id="13" name="TextBox 12">
              <a:extLst>
                <a:ext uri="{FF2B5EF4-FFF2-40B4-BE49-F238E27FC236}">
                  <a16:creationId xmlns:a16="http://schemas.microsoft.com/office/drawing/2014/main" id="{CFF9EB3B-59F0-40AF-BC43-D0951F59C7F0}"/>
                </a:ext>
              </a:extLst>
            </p:cNvPr>
            <p:cNvSpPr txBox="1"/>
            <p:nvPr/>
          </p:nvSpPr>
          <p:spPr>
            <a:xfrm>
              <a:off x="5245860" y="5037434"/>
              <a:ext cx="4895850" cy="484059"/>
            </a:xfrm>
            <a:prstGeom prst="rect">
              <a:avLst/>
            </a:prstGeom>
          </p:spPr>
          <p:txBody>
            <a:bodyPr vert="horz" wrap="square" lIns="91440" tIns="45720" rIns="91440" bIns="45720" rtlCol="0" anchor="ctr">
              <a:noAutofit/>
            </a:bodyPr>
            <a:lstStyle/>
            <a:p>
              <a:r>
                <a:rPr lang="pt-BR" sz="2400" b="0" i="0" strike="noStrike" cap="none" spc="0" baseline="0" dirty="0">
                  <a:solidFill>
                    <a:srgbClr val="545456"/>
                  </a:solidFill>
                  <a:effectLst/>
                  <a:latin typeface="Calibri"/>
                  <a:ea typeface="Calibri"/>
                  <a:cs typeface="Calibri"/>
                </a:rPr>
                <a:t>- Inscrição formal para refúgio em outro país</a:t>
              </a:r>
            </a:p>
          </p:txBody>
        </p:sp>
      </p:grpSp>
      <p:grpSp>
        <p:nvGrpSpPr>
          <p:cNvPr id="3" name="Group 2">
            <a:extLst>
              <a:ext uri="{FF2B5EF4-FFF2-40B4-BE49-F238E27FC236}">
                <a16:creationId xmlns:a16="http://schemas.microsoft.com/office/drawing/2014/main" id="{B3BCA40A-47EB-45F7-A120-77DC14398B84}"/>
              </a:ext>
            </a:extLst>
          </p:cNvPr>
          <p:cNvGrpSpPr/>
          <p:nvPr/>
        </p:nvGrpSpPr>
        <p:grpSpPr>
          <a:xfrm>
            <a:off x="5174823" y="1100277"/>
            <a:ext cx="5698586" cy="1533302"/>
            <a:chOff x="5174823" y="1165593"/>
            <a:chExt cx="5698586" cy="1533302"/>
          </a:xfrm>
        </p:grpSpPr>
        <p:sp>
          <p:nvSpPr>
            <p:cNvPr id="5" name="Rectangle: Rounded Corners 4">
              <a:extLst>
                <a:ext uri="{FF2B5EF4-FFF2-40B4-BE49-F238E27FC236}">
                  <a16:creationId xmlns:a16="http://schemas.microsoft.com/office/drawing/2014/main" id="{E6F7244A-AB70-4A2D-A68D-CEC992813F8B}"/>
                </a:ext>
              </a:extLst>
            </p:cNvPr>
            <p:cNvSpPr/>
            <p:nvPr/>
          </p:nvSpPr>
          <p:spPr>
            <a:xfrm>
              <a:off x="5174823" y="1165593"/>
              <a:ext cx="5698586" cy="68421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3200" b="1" i="0" strike="noStrike" cap="none" spc="0" baseline="0" dirty="0">
                  <a:solidFill>
                    <a:srgbClr val="2A87C8"/>
                  </a:solidFill>
                  <a:effectLst/>
                  <a:latin typeface="Calibri"/>
                  <a:ea typeface="Calibri"/>
                  <a:cs typeface="Calibri"/>
                </a:rPr>
                <a:t>Pessoa deslocada internamente</a:t>
              </a:r>
              <a:endParaRPr lang="en-US" sz="3200" b="1" dirty="0">
                <a:solidFill>
                  <a:srgbClr val="2A87C8"/>
                </a:solidFill>
                <a:latin typeface="Calibri" pitchFamily="34" charset="0"/>
              </a:endParaRPr>
            </a:p>
          </p:txBody>
        </p:sp>
        <p:sp>
          <p:nvSpPr>
            <p:cNvPr id="36" name="TextBox 35">
              <a:extLst>
                <a:ext uri="{FF2B5EF4-FFF2-40B4-BE49-F238E27FC236}">
                  <a16:creationId xmlns:a16="http://schemas.microsoft.com/office/drawing/2014/main" id="{0C9A0BFB-FDED-4AAA-9179-E10F0196C06E}"/>
                </a:ext>
              </a:extLst>
            </p:cNvPr>
            <p:cNvSpPr txBox="1"/>
            <p:nvPr/>
          </p:nvSpPr>
          <p:spPr>
            <a:xfrm>
              <a:off x="5245860" y="2214836"/>
              <a:ext cx="4895850" cy="484059"/>
            </a:xfrm>
            <a:prstGeom prst="rect">
              <a:avLst/>
            </a:prstGeom>
          </p:spPr>
          <p:txBody>
            <a:bodyPr vert="horz" wrap="square" lIns="91440" tIns="45720" rIns="91440" bIns="45720" rtlCol="0" anchor="ctr">
              <a:noAutofit/>
            </a:bodyPr>
            <a:lstStyle/>
            <a:p>
              <a:r>
                <a:rPr lang="pt-BR" sz="2400" b="0" i="0" strike="noStrike" cap="none" spc="0" baseline="0" dirty="0">
                  <a:solidFill>
                    <a:srgbClr val="545456"/>
                  </a:solidFill>
                  <a:effectLst/>
                  <a:latin typeface="Calibri"/>
                  <a:ea typeface="Calibri"/>
                  <a:cs typeface="Calibri"/>
                </a:rPr>
                <a:t>- Forçada/obrigada a sair de casa</a:t>
              </a:r>
            </a:p>
            <a:p>
              <a:r>
                <a:rPr lang="pt-BR" sz="2400" b="0" i="0" strike="noStrike" cap="none" spc="0" baseline="0" dirty="0">
                  <a:solidFill>
                    <a:srgbClr val="545456"/>
                  </a:solidFill>
                  <a:effectLst/>
                  <a:latin typeface="Calibri"/>
                  <a:ea typeface="Calibri"/>
                  <a:cs typeface="Calibri"/>
                </a:rPr>
                <a:t>- Todos os mesmos direitos que qualquer cidadão em seu próprio país</a:t>
              </a:r>
            </a:p>
            <a:p>
              <a:endParaRPr lang="en-GB" sz="2400" dirty="0">
                <a:latin typeface="Calibri" pitchFamily="34" charset="0"/>
              </a:endParaRPr>
            </a:p>
          </p:txBody>
        </p:sp>
      </p:grpSp>
      <p:grpSp>
        <p:nvGrpSpPr>
          <p:cNvPr id="6" name="Group 5">
            <a:extLst>
              <a:ext uri="{FF2B5EF4-FFF2-40B4-BE49-F238E27FC236}">
                <a16:creationId xmlns:a16="http://schemas.microsoft.com/office/drawing/2014/main" id="{410D4E5D-E794-4E1E-925C-CC41F16F6F46}"/>
              </a:ext>
            </a:extLst>
          </p:cNvPr>
          <p:cNvGrpSpPr/>
          <p:nvPr/>
        </p:nvGrpSpPr>
        <p:grpSpPr>
          <a:xfrm>
            <a:off x="5174823" y="5596298"/>
            <a:ext cx="5345003" cy="1280745"/>
            <a:chOff x="5174823" y="5841233"/>
            <a:chExt cx="5345003" cy="1280745"/>
          </a:xfrm>
        </p:grpSpPr>
        <p:sp>
          <p:nvSpPr>
            <p:cNvPr id="25" name="Rectangle: Rounded Corners 24">
              <a:extLst>
                <a:ext uri="{FF2B5EF4-FFF2-40B4-BE49-F238E27FC236}">
                  <a16:creationId xmlns:a16="http://schemas.microsoft.com/office/drawing/2014/main" id="{A38257A3-6393-472D-A045-3C9A6A14830A}"/>
                </a:ext>
              </a:extLst>
            </p:cNvPr>
            <p:cNvSpPr/>
            <p:nvPr/>
          </p:nvSpPr>
          <p:spPr>
            <a:xfrm>
              <a:off x="5174823" y="5841233"/>
              <a:ext cx="5081270" cy="68421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pt-BR" sz="3200" b="1" i="0" strike="noStrike" cap="none" spc="0" baseline="0" dirty="0">
                  <a:solidFill>
                    <a:srgbClr val="BC5B3A"/>
                  </a:solidFill>
                  <a:effectLst/>
                  <a:latin typeface="Calibri"/>
                  <a:ea typeface="Calibri"/>
                  <a:cs typeface="Calibri"/>
                </a:rPr>
                <a:t>Migrante</a:t>
              </a:r>
              <a:endParaRPr lang="en-US" sz="3200" b="1" dirty="0">
                <a:solidFill>
                  <a:schemeClr val="accent4">
                    <a:lumMod val="75000"/>
                  </a:schemeClr>
                </a:solidFill>
                <a:latin typeface="Calibri" pitchFamily="34" charset="0"/>
              </a:endParaRPr>
            </a:p>
          </p:txBody>
        </p:sp>
        <p:sp>
          <p:nvSpPr>
            <p:cNvPr id="37" name="TextBox 36">
              <a:extLst>
                <a:ext uri="{FF2B5EF4-FFF2-40B4-BE49-F238E27FC236}">
                  <a16:creationId xmlns:a16="http://schemas.microsoft.com/office/drawing/2014/main" id="{CCDB72D2-816E-4896-AA21-009A6A03CD80}"/>
                </a:ext>
              </a:extLst>
            </p:cNvPr>
            <p:cNvSpPr txBox="1"/>
            <p:nvPr/>
          </p:nvSpPr>
          <p:spPr>
            <a:xfrm>
              <a:off x="5245860" y="6637919"/>
              <a:ext cx="5273966" cy="484059"/>
            </a:xfrm>
            <a:prstGeom prst="rect">
              <a:avLst/>
            </a:prstGeom>
          </p:spPr>
          <p:txBody>
            <a:bodyPr vert="horz" wrap="square" lIns="91440" tIns="45720" rIns="91440" bIns="45720" rtlCol="0" anchor="ctr">
              <a:noAutofit/>
            </a:bodyPr>
            <a:lstStyle/>
            <a:p>
              <a:r>
                <a:rPr lang="pt-BR" sz="2400" b="0" i="0" strike="noStrike" cap="none" spc="0" baseline="0" dirty="0">
                  <a:solidFill>
                    <a:srgbClr val="545456"/>
                  </a:solidFill>
                  <a:effectLst/>
                  <a:latin typeface="Calibri"/>
                  <a:ea typeface="Calibri"/>
                  <a:cs typeface="Calibri"/>
                </a:rPr>
                <a:t>- Mudou de outro país, pode ter necessidades específicas de assistência durante a viagem  </a:t>
              </a:r>
            </a:p>
          </p:txBody>
        </p:sp>
      </p:grpSp>
      <p:pic>
        <p:nvPicPr>
          <p:cNvPr id="43" name="Picture 42">
            <a:extLst>
              <a:ext uri="{FF2B5EF4-FFF2-40B4-BE49-F238E27FC236}">
                <a16:creationId xmlns:a16="http://schemas.microsoft.com/office/drawing/2014/main" id="{65CD1CEE-A1E6-4937-99EB-51A34A6A5E5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028644" y="3103562"/>
            <a:ext cx="1447800" cy="1352550"/>
          </a:xfrm>
          <a:prstGeom prst="rect">
            <a:avLst/>
          </a:prstGeom>
        </p:spPr>
      </p:pic>
      <p:pic>
        <p:nvPicPr>
          <p:cNvPr id="47" name="Picture 46">
            <a:extLst>
              <a:ext uri="{FF2B5EF4-FFF2-40B4-BE49-F238E27FC236}">
                <a16:creationId xmlns:a16="http://schemas.microsoft.com/office/drawing/2014/main" id="{DD8571BD-BBE2-466F-8840-CD87E8826BD6}"/>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50203" y="4595816"/>
            <a:ext cx="1304600" cy="1196881"/>
          </a:xfrm>
          <a:prstGeom prst="rect">
            <a:avLst/>
          </a:prstGeom>
        </p:spPr>
      </p:pic>
      <p:pic>
        <p:nvPicPr>
          <p:cNvPr id="51" name="Picture 50">
            <a:extLst>
              <a:ext uri="{FF2B5EF4-FFF2-40B4-BE49-F238E27FC236}">
                <a16:creationId xmlns:a16="http://schemas.microsoft.com/office/drawing/2014/main" id="{0C0FD60E-DF55-473B-B778-3DFED11956F7}"/>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3849102" y="1721844"/>
            <a:ext cx="1209675" cy="1114425"/>
          </a:xfrm>
          <a:prstGeom prst="rect">
            <a:avLst/>
          </a:prstGeom>
        </p:spPr>
      </p:pic>
    </p:spTree>
    <p:extLst>
      <p:ext uri="{BB962C8B-B14F-4D97-AF65-F5344CB8AC3E}">
        <p14:creationId xmlns:p14="http://schemas.microsoft.com/office/powerpoint/2010/main" val="315258264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9A194DF-A9AB-4701-87A6-0B26B4411BA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1383457" cy="7588975"/>
          </a:xfrm>
          <a:prstGeom prst="rect">
            <a:avLst/>
          </a:prstGeom>
        </p:spPr>
      </p:pic>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a:cs typeface="Calibri"/>
              </a:rPr>
              <a:t>    Mensagem principal                      </a:t>
            </a:r>
          </a:p>
        </p:txBody>
      </p:sp>
    </p:spTree>
    <p:extLst>
      <p:ext uri="{BB962C8B-B14F-4D97-AF65-F5344CB8AC3E}">
        <p14:creationId xmlns:p14="http://schemas.microsoft.com/office/powerpoint/2010/main" val="66139285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Lst>
</file>

<file path=ppt/theme/theme1.xml><?xml version="1.0" encoding="utf-8"?>
<a:theme xmlns:a="http://schemas.openxmlformats.org/drawingml/2006/main" name="1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Arial"/>
        <a:cs typeface="Arial"/>
      </a:majorFont>
      <a:minorFont>
        <a:latin typeface="Trebuchet MS"/>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Comments xmlns="4d2685e0-3ec3-4526-a337-bc02c6b3961c" xsi:nil="true"/>
    <Location xmlns="4d2685e0-3ec3-4526-a337-bc02c6b3961c" xsi:nil="true"/>
    <Photocrdits xmlns="4d2685e0-3ec3-4526-a337-bc02c6b3961c" xsi:nil="true"/>
    <Year xmlns="4d2685e0-3ec3-4526-a337-bc02c6b3961c" xsi:nil="true"/>
    <Consentgiven xmlns="4d2685e0-3ec3-4526-a337-bc02c6b3961c" xsi:nil="true"/>
    <Photo xmlns="4d2685e0-3ec3-4526-a337-bc02c6b3961c">false</Photo>
    <Description xmlns="4d2685e0-3ec3-4526-a337-bc02c6b3961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311F0AB4D861F4989F82902B990608D" ma:contentTypeVersion="25" ma:contentTypeDescription="Create a new document." ma:contentTypeScope="" ma:versionID="3666fc96b605ce26f922d07109d190c0">
  <xsd:schema xmlns:xsd="http://www.w3.org/2001/XMLSchema" xmlns:xs="http://www.w3.org/2001/XMLSchema" xmlns:p="http://schemas.microsoft.com/office/2006/metadata/properties" xmlns:ns2="4d2685e0-3ec3-4526-a337-bc02c6b3961c" xmlns:ns3="72eb3475-e0f4-42fd-ab5c-abe08d673cdb" targetNamespace="http://schemas.microsoft.com/office/2006/metadata/properties" ma:root="true" ma:fieldsID="1d6d91143d3851a2db5cb57fb5d23a8b" ns2:_="" ns3:_="">
    <xsd:import namespace="4d2685e0-3ec3-4526-a337-bc02c6b3961c"/>
    <xsd:import namespace="72eb3475-e0f4-42fd-ab5c-abe08d673cd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Location" minOccurs="0"/>
                <xsd:element ref="ns2:MediaServiceOCR" minOccurs="0"/>
                <xsd:element ref="ns2:Comments" minOccurs="0"/>
                <xsd:element ref="ns2:MediaServiceGenerationTime" minOccurs="0"/>
                <xsd:element ref="ns2:MediaServiceEventHashCode" minOccurs="0"/>
                <xsd:element ref="ns2:Photo" minOccurs="0"/>
                <xsd:element ref="ns2:Location" minOccurs="0"/>
                <xsd:element ref="ns2:e83eec13-8e4c-4185-b38d-29eae941f2dbCountryOrRegion" minOccurs="0"/>
                <xsd:element ref="ns2:e83eec13-8e4c-4185-b38d-29eae941f2dbState" minOccurs="0"/>
                <xsd:element ref="ns2:e83eec13-8e4c-4185-b38d-29eae941f2dbCity" minOccurs="0"/>
                <xsd:element ref="ns2:e83eec13-8e4c-4185-b38d-29eae941f2dbPostalCode" minOccurs="0"/>
                <xsd:element ref="ns2:e83eec13-8e4c-4185-b38d-29eae941f2dbStreet" minOccurs="0"/>
                <xsd:element ref="ns2:e83eec13-8e4c-4185-b38d-29eae941f2dbGeoLoc" minOccurs="0"/>
                <xsd:element ref="ns2:e83eec13-8e4c-4185-b38d-29eae941f2dbDispName" minOccurs="0"/>
                <xsd:element ref="ns2:Photocrdits" minOccurs="0"/>
                <xsd:element ref="ns2:Year" minOccurs="0"/>
                <xsd:element ref="ns2:Description" minOccurs="0"/>
                <xsd:element ref="ns2:Consentgiv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2685e0-3ec3-4526-a337-bc02c6b39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Photo" ma:index="19" nillable="true" ma:displayName="Photo" ma:default="0" ma:format="Dropdown" ma:indexed="true" ma:internalName="Photo">
      <xsd:simpleType>
        <xsd:restriction base="dms:Boolean"/>
      </xsd:simpleType>
    </xsd:element>
    <xsd:element name="Location" ma:index="20" nillable="true" ma:displayName="Location" ma:format="Dropdown" ma:internalName="Location">
      <xsd:simpleType>
        <xsd:restriction base="dms:Unknown"/>
      </xsd:simpleType>
    </xsd:element>
    <xsd:element name="e83eec13-8e4c-4185-b38d-29eae941f2dbCountryOrRegion" ma:index="21" nillable="true" ma:displayName="Location: Country/Region" ma:internalName="CountryOrRegion" ma:readOnly="true">
      <xsd:simpleType>
        <xsd:restriction base="dms:Text"/>
      </xsd:simpleType>
    </xsd:element>
    <xsd:element name="e83eec13-8e4c-4185-b38d-29eae941f2dbState" ma:index="22" nillable="true" ma:displayName="Location: State" ma:internalName="State" ma:readOnly="true">
      <xsd:simpleType>
        <xsd:restriction base="dms:Text"/>
      </xsd:simpleType>
    </xsd:element>
    <xsd:element name="e83eec13-8e4c-4185-b38d-29eae941f2dbCity" ma:index="23" nillable="true" ma:displayName="Location: City" ma:internalName="City" ma:readOnly="true">
      <xsd:simpleType>
        <xsd:restriction base="dms:Text"/>
      </xsd:simpleType>
    </xsd:element>
    <xsd:element name="e83eec13-8e4c-4185-b38d-29eae941f2dbPostalCode" ma:index="24" nillable="true" ma:displayName="Location: Postal Code" ma:internalName="PostalCode" ma:readOnly="true">
      <xsd:simpleType>
        <xsd:restriction base="dms:Text"/>
      </xsd:simpleType>
    </xsd:element>
    <xsd:element name="e83eec13-8e4c-4185-b38d-29eae941f2dbStreet" ma:index="25" nillable="true" ma:displayName="Location: Street" ma:internalName="Street" ma:readOnly="true">
      <xsd:simpleType>
        <xsd:restriction base="dms:Text"/>
      </xsd:simpleType>
    </xsd:element>
    <xsd:element name="e83eec13-8e4c-4185-b38d-29eae941f2dbGeoLoc" ma:index="26" nillable="true" ma:displayName="Location: Coordinates" ma:internalName="GeoLoc" ma:readOnly="true">
      <xsd:simpleType>
        <xsd:restriction base="dms:Unknown"/>
      </xsd:simpleType>
    </xsd:element>
    <xsd:element name="e83eec13-8e4c-4185-b38d-29eae941f2dbDispName" ma:index="27" nillable="true" ma:displayName="Location: Name" ma:internalName="DispName" ma:readOnly="true">
      <xsd:simpleType>
        <xsd:restriction base="dms:Text"/>
      </xsd:simpleType>
    </xsd:element>
    <xsd:element name="Photocrdits" ma:index="28" nillable="true" ma:displayName="Photo credits" ma:description="Name and agency" ma:format="Dropdown" ma:internalName="Photocrdits">
      <xsd:simpleType>
        <xsd:restriction base="dms:Text">
          <xsd:maxLength value="255"/>
        </xsd:restriction>
      </xsd:simpleType>
    </xsd:element>
    <xsd:element name="Year" ma:index="29" nillable="true" ma:displayName="Year" ma:decimals="0" ma:format="Dropdown" ma:internalName="Year" ma:percentage="FALSE">
      <xsd:simpleType>
        <xsd:restriction base="dms:Number">
          <xsd:maxInclusive value="2030"/>
          <xsd:minInclusive value="1900"/>
        </xsd:restriction>
      </xsd:simpleType>
    </xsd:element>
    <xsd:element name="Description" ma:index="30" nillable="true" ma:displayName="Description" ma:description="A brief description of the photo" ma:format="Dropdown" ma:internalName="Description">
      <xsd:simpleType>
        <xsd:restriction base="dms:Text">
          <xsd:maxLength value="255"/>
        </xsd:restriction>
      </xsd:simpleType>
    </xsd:element>
    <xsd:element name="Consentgiven" ma:index="31" nillable="true" ma:displayName="Consent given" ma:format="Dropdown" ma:internalName="Consentgiven">
      <xsd:simpleType>
        <xsd:restriction base="dms:Choice">
          <xsd:enumeration value="Yes"/>
          <xsd:enumeration value="No"/>
          <xsd:enumeration value="Unknown"/>
        </xsd:restriction>
      </xsd:simpleType>
    </xsd:element>
  </xsd:schema>
  <xsd:schema xmlns:xsd="http://www.w3.org/2001/XMLSchema" xmlns:xs="http://www.w3.org/2001/XMLSchema" xmlns:dms="http://schemas.microsoft.com/office/2006/documentManagement/types" xmlns:pc="http://schemas.microsoft.com/office/infopath/2007/PartnerControls" targetNamespace="72eb3475-e0f4-42fd-ab5c-abe08d673cd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EC7248-3B49-4473-B3BD-7EBA4375148F}">
  <ds:schemaRefs>
    <ds:schemaRef ds:uri="http://schemas.microsoft.com/sharepoint/v3/contenttype/forms"/>
  </ds:schemaRefs>
</ds:datastoreItem>
</file>

<file path=customXml/itemProps2.xml><?xml version="1.0" encoding="utf-8"?>
<ds:datastoreItem xmlns:ds="http://schemas.openxmlformats.org/officeDocument/2006/customXml" ds:itemID="{41796D2C-8AD6-466B-B536-85715ED1CD39}">
  <ds:schemaRefs>
    <ds:schemaRef ds:uri="http://schemas.microsoft.com/office/2006/metadata/properties"/>
    <ds:schemaRef ds:uri="http://schemas.microsoft.com/office/infopath/2007/PartnerControls"/>
    <ds:schemaRef ds:uri="4d2685e0-3ec3-4526-a337-bc02c6b3961c"/>
  </ds:schemaRefs>
</ds:datastoreItem>
</file>

<file path=customXml/itemProps3.xml><?xml version="1.0" encoding="utf-8"?>
<ds:datastoreItem xmlns:ds="http://schemas.openxmlformats.org/officeDocument/2006/customXml" ds:itemID="{C49C426E-A346-4A49-A810-D2A5840537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2685e0-3ec3-4526-a337-bc02c6b3961c"/>
    <ds:schemaRef ds:uri="72eb3475-e0f4-42fd-ab5c-abe08d673cd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1703</Words>
  <Application>Microsoft Office PowerPoint</Application>
  <PresentationFormat>Custom</PresentationFormat>
  <Paragraphs>192</Paragraphs>
  <Slides>34</Slides>
  <Notes>31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Trebuchet MS</vt:lpstr>
      <vt:lpstr>1_CCCM - Titles</vt:lpstr>
      <vt:lpstr>Introdução à Gestão de Acampamentos</vt:lpstr>
      <vt:lpstr>Objetivos</vt:lpstr>
      <vt:lpstr>A “casa” de gestão de acampamento tem como objetivo</vt:lpstr>
      <vt:lpstr>    Mensagem principal                      </vt:lpstr>
      <vt:lpstr>    Mensagem principal                      </vt:lpstr>
      <vt:lpstr>PowerPoint Presentation</vt:lpstr>
      <vt:lpstr>Trabalho em grupo     15’ Preparar uma apresentação filmada sobre a pessoa com perfil:  </vt:lpstr>
      <vt:lpstr>Definição legal de pessoas deslocadas</vt:lpstr>
      <vt:lpstr>    Mensagem principal                      </vt:lpstr>
      <vt:lpstr>    Mensagem principal                      </vt:lpstr>
      <vt:lpstr>PowerPoint Presentation</vt:lpstr>
      <vt:lpstr>Cenário de deslocamentos globais em 2018</vt:lpstr>
      <vt:lpstr>Número total de novos deslocamentos em 2018</vt:lpstr>
      <vt:lpstr>Quais países foram mais afetados? </vt:lpstr>
      <vt:lpstr>  Fluxos de migração mistos</vt:lpstr>
      <vt:lpstr>    Mensagem principal                      </vt:lpstr>
      <vt:lpstr>    Mensagem principal                      </vt:lpstr>
      <vt:lpstr>PowerPoint Presentation</vt:lpstr>
      <vt:lpstr>Opções de assentamentos temporários </vt:lpstr>
      <vt:lpstr>Opções de assentamentos</vt:lpstr>
      <vt:lpstr>PowerPoint Presentation</vt:lpstr>
      <vt:lpstr>    Mensagem principal                      </vt:lpstr>
      <vt:lpstr>PowerPoint Presentation</vt:lpstr>
      <vt:lpstr>    Mensagem principal                      </vt:lpstr>
      <vt:lpstr>    Mensagem principal                      </vt:lpstr>
      <vt:lpstr>Mensagem principal</vt:lpstr>
      <vt:lpstr>Mensagem principal</vt:lpstr>
      <vt:lpstr>PowerPoint Presentation</vt:lpstr>
      <vt:lpstr>Ciclo de vida do acampamento</vt:lpstr>
      <vt:lpstr>Soluções duráveis</vt:lpstr>
      <vt:lpstr>    Mensagem principal                      </vt:lpstr>
      <vt:lpstr>    Mensagem principal                      </vt:lpstr>
      <vt:lpstr>Você já participou de uma luta de bola de neve?</vt:lpstr>
      <vt:lpstr>Perguntas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Library</dc:title>
  <dc:creator>NATALIA PASCUAL</dc:creator>
  <cp:keywords>US0823953</cp:keywords>
  <cp:lastModifiedBy>Cynthia Birikundavyi</cp:lastModifiedBy>
  <cp:revision>78</cp:revision>
  <cp:lastPrinted>2019-08-19T09:31:50Z</cp:lastPrinted>
  <dcterms:created xsi:type="dcterms:W3CDTF">1601-01-01T00:00:00Z</dcterms:created>
  <dcterms:modified xsi:type="dcterms:W3CDTF">2020-11-23T22:13:38Z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512">
    <vt:lpwstr>12</vt:lpwstr>
  </property>
  <property fmtid="{D5CDD505-2E9C-101B-9397-08002B2CF9AE}" pid="3" name="ContentTypeId">
    <vt:lpwstr>0x0101002311F0AB4D861F4989F82902B990608D</vt:lpwstr>
  </property>
</Properties>
</file>