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65"/>
  </p:notesMasterIdLst>
  <p:handoutMasterIdLst>
    <p:handoutMasterId r:id="rId66"/>
  </p:handoutMasterIdLst>
  <p:sldIdLst>
    <p:sldId id="325" r:id="rId5"/>
    <p:sldId id="349" r:id="rId6"/>
    <p:sldId id="352" r:id="rId7"/>
    <p:sldId id="364" r:id="rId8"/>
    <p:sldId id="369" r:id="rId9"/>
    <p:sldId id="309" r:id="rId10"/>
    <p:sldId id="346" r:id="rId11"/>
    <p:sldId id="415" r:id="rId12"/>
    <p:sldId id="312" r:id="rId13"/>
    <p:sldId id="366" r:id="rId14"/>
    <p:sldId id="371" r:id="rId15"/>
    <p:sldId id="396" r:id="rId16"/>
    <p:sldId id="351" r:id="rId17"/>
    <p:sldId id="416" r:id="rId18"/>
    <p:sldId id="370" r:id="rId19"/>
    <p:sldId id="373" r:id="rId20"/>
    <p:sldId id="397" r:id="rId21"/>
    <p:sldId id="374" r:id="rId22"/>
    <p:sldId id="376" r:id="rId23"/>
    <p:sldId id="377" r:id="rId24"/>
    <p:sldId id="398" r:id="rId25"/>
    <p:sldId id="399" r:id="rId26"/>
    <p:sldId id="400" r:id="rId27"/>
    <p:sldId id="401" r:id="rId28"/>
    <p:sldId id="402" r:id="rId29"/>
    <p:sldId id="403" r:id="rId30"/>
    <p:sldId id="404" r:id="rId31"/>
    <p:sldId id="405" r:id="rId32"/>
    <p:sldId id="406" r:id="rId33"/>
    <p:sldId id="407" r:id="rId34"/>
    <p:sldId id="408" r:id="rId35"/>
    <p:sldId id="378" r:id="rId36"/>
    <p:sldId id="379" r:id="rId37"/>
    <p:sldId id="357" r:id="rId38"/>
    <p:sldId id="417" r:id="rId39"/>
    <p:sldId id="353" r:id="rId40"/>
    <p:sldId id="380" r:id="rId41"/>
    <p:sldId id="354" r:id="rId42"/>
    <p:sldId id="418" r:id="rId43"/>
    <p:sldId id="381" r:id="rId44"/>
    <p:sldId id="382" r:id="rId45"/>
    <p:sldId id="409" r:id="rId46"/>
    <p:sldId id="384" r:id="rId47"/>
    <p:sldId id="340" r:id="rId48"/>
    <p:sldId id="419" r:id="rId49"/>
    <p:sldId id="386" r:id="rId50"/>
    <p:sldId id="385" r:id="rId51"/>
    <p:sldId id="387" r:id="rId52"/>
    <p:sldId id="358" r:id="rId53"/>
    <p:sldId id="389" r:id="rId54"/>
    <p:sldId id="410" r:id="rId55"/>
    <p:sldId id="411" r:id="rId56"/>
    <p:sldId id="390" r:id="rId57"/>
    <p:sldId id="420" r:id="rId58"/>
    <p:sldId id="388" r:id="rId59"/>
    <p:sldId id="412" r:id="rId60"/>
    <p:sldId id="413" r:id="rId61"/>
    <p:sldId id="394" r:id="rId62"/>
    <p:sldId id="414" r:id="rId63"/>
    <p:sldId id="326" r:id="rId64"/>
  </p:sldIdLst>
  <p:sldSz cx="10691813" cy="7559675"/>
  <p:notesSz cx="6858000" cy="9144000"/>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6429" userDrawn="1">
          <p15:clr>
            <a:srgbClr val="A4A3A4"/>
          </p15:clr>
        </p15:guide>
        <p15:guide id="3" pos="3368" userDrawn="1">
          <p15:clr>
            <a:srgbClr val="A4A3A4"/>
          </p15:clr>
        </p15:guide>
        <p15:guide id="4" pos="328" userDrawn="1">
          <p15:clr>
            <a:srgbClr val="A4A3A4"/>
          </p15:clr>
        </p15:guide>
        <p15:guide id="6" orient="horz" pos="4286" userDrawn="1">
          <p15:clr>
            <a:srgbClr val="A4A3A4"/>
          </p15:clr>
        </p15:guide>
        <p15:guide id="7" orient="horz" pos="612" userDrawn="1">
          <p15:clr>
            <a:srgbClr val="A4A3A4"/>
          </p15:clr>
        </p15:guide>
        <p15:guide id="8" pos="1326" userDrawn="1">
          <p15:clr>
            <a:srgbClr val="A4A3A4"/>
          </p15:clr>
        </p15:guide>
        <p15:guide id="9" orient="horz" pos="998" userDrawn="1">
          <p15:clr>
            <a:srgbClr val="A4A3A4"/>
          </p15:clr>
        </p15:guide>
        <p15:guide id="10" pos="47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SCUAL Natalia" initials="PN" lastIdx="2" clrIdx="0">
    <p:extLst>
      <p:ext uri="{19B8F6BF-5375-455C-9EA6-DF929625EA0E}">
        <p15:presenceInfo xmlns:p15="http://schemas.microsoft.com/office/powerpoint/2012/main" userId="S::npascual@iom.int::0f41393f-5f88-43c9-ab97-74c35aedb5eb" providerId="AD"/>
      </p:ext>
    </p:extLst>
  </p:cmAuthor>
  <p:cmAuthor id="2" name="annika grafweg" initials="ag" lastIdx="1" clrIdx="1">
    <p:extLst>
      <p:ext uri="{19B8F6BF-5375-455C-9EA6-DF929625EA0E}">
        <p15:presenceInfo xmlns:p15="http://schemas.microsoft.com/office/powerpoint/2012/main" userId="annika grafweg" providerId="None"/>
      </p:ext>
    </p:extLst>
  </p:cmAuthor>
  <p:cmAuthor id="3" name="KVERNMO Jennifer" initials="KJ" lastIdx="10" clrIdx="2">
    <p:extLst>
      <p:ext uri="{19B8F6BF-5375-455C-9EA6-DF929625EA0E}">
        <p15:presenceInfo xmlns:p15="http://schemas.microsoft.com/office/powerpoint/2012/main" userId="S-1-5-21-4064896599-1321994828-1977553258-33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556"/>
    <a:srgbClr val="2A87C8"/>
    <a:srgbClr val="545456"/>
    <a:srgbClr val="B1B1B3"/>
    <a:srgbClr val="DCDCDC"/>
    <a:srgbClr val="9D4838"/>
    <a:srgbClr val="B0D5EE"/>
    <a:srgbClr val="E0EEF8"/>
    <a:srgbClr val="FFB6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84271" autoAdjust="0"/>
  </p:normalViewPr>
  <p:slideViewPr>
    <p:cSldViewPr snapToGrid="0">
      <p:cViewPr varScale="1">
        <p:scale>
          <a:sx n="104" d="100"/>
          <a:sy n="104" d="100"/>
        </p:scale>
        <p:origin x="1302" y="120"/>
      </p:cViewPr>
      <p:guideLst>
        <p:guide orient="horz" pos="2381"/>
        <p:guide pos="6429"/>
        <p:guide pos="3368"/>
        <p:guide pos="328"/>
        <p:guide orient="horz" pos="4286"/>
        <p:guide orient="horz" pos="612"/>
        <p:guide pos="1326"/>
        <p:guide orient="horz" pos="998"/>
        <p:guide pos="4728"/>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77BF71-CEB3-4FA3-95E4-7278DE0A3C5D}" type="datetimeFigureOut">
              <a:rPr lang="en-GB" smtClean="0"/>
              <a:pPr/>
              <a:t>23/09/2020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D82F10C-21F3-4BD4-AB60-4B9EA885D7D8}" type="slidenum">
              <a:rPr lang="en-GB" smtClean="0"/>
              <a:pPr/>
              <a:t>‹#›</a:t>
            </a:fld>
            <a:endParaRPr lang="en-GB"/>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C5ACF-D034-4F45-8610-CB6613FE683F}" type="datetimeFigureOut">
              <a:rPr lang="en-GB" smtClean="0"/>
              <a:pPr/>
              <a:t>23/09/2020</a:t>
            </a:fld>
            <a:endParaRPr lang="en-GB"/>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A815C3-FF10-434B-B435-6E13A5278B79}" type="slidenum">
              <a:rPr lang="en-GB" smtClean="0"/>
              <a:pPr/>
              <a:t>‹#›</a:t>
            </a:fld>
            <a:endParaRPr lang="en-GB"/>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youtube.com/watch?v=UWmAJgp4NA0" TargetMode="External"/><Relationship Id="rId2" Type="http://schemas.openxmlformats.org/officeDocument/2006/relationships/slide" Target="../slides/slide48.xml"/><Relationship Id="rId1" Type="http://schemas.openxmlformats.org/officeDocument/2006/relationships/notesMaster" Target="../notesMasters/notesMaster1.xml"/><Relationship Id="rId6" Type="http://schemas.openxmlformats.org/officeDocument/2006/relationships/hyperlink" Target="https://www.youtube.com/watch?v=R1kGpj6RANc&amp;feature=youtu.be" TargetMode="External"/><Relationship Id="rId5" Type="http://schemas.openxmlformats.org/officeDocument/2006/relationships/hyperlink" Target="https://www.youtube.com/watch?v=cU_M4uOrQy0" TargetMode="External"/><Relationship Id="rId4" Type="http://schemas.openxmlformats.org/officeDocument/2006/relationships/hyperlink" Target="https://www.youtube.com/watch?v=4JU2aivDm4k" TargetMode="Externa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a:t>
            </a:fld>
            <a:endParaRPr lang="en-GB"/>
          </a:p>
        </p:txBody>
      </p:sp>
    </p:spTree>
    <p:extLst>
      <p:ext uri="{BB962C8B-B14F-4D97-AF65-F5344CB8AC3E}">
        <p14:creationId xmlns:p14="http://schemas.microsoft.com/office/powerpoint/2010/main" val="4180304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11</a:t>
            </a:fld>
            <a:endParaRPr lang="en-GB"/>
          </a:p>
        </p:txBody>
      </p:sp>
    </p:spTree>
    <p:extLst>
      <p:ext uri="{BB962C8B-B14F-4D97-AF65-F5344CB8AC3E}">
        <p14:creationId xmlns:p14="http://schemas.microsoft.com/office/powerpoint/2010/main" val="3941126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12</a:t>
            </a:fld>
            <a:endParaRPr lang="en-GB"/>
          </a:p>
        </p:txBody>
      </p:sp>
    </p:spTree>
    <p:extLst>
      <p:ext uri="{BB962C8B-B14F-4D97-AF65-F5344CB8AC3E}">
        <p14:creationId xmlns:p14="http://schemas.microsoft.com/office/powerpoint/2010/main" val="3658732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Haga clic para cambiar de foto a mensaje clave</a:t>
            </a:r>
          </a:p>
          <a:p>
            <a:endParaRPr lang="en-GB" noProof="0" dirty="0"/>
          </a:p>
          <a:p>
            <a:r>
              <a:rPr lang="en-GB"/>
              <a:t>Crédito: IOM/Leonard Doyle 2013</a:t>
            </a:r>
          </a:p>
        </p:txBody>
      </p:sp>
      <p:sp>
        <p:nvSpPr>
          <p:cNvPr id="4" name="Slide Number Placeholder 3"/>
          <p:cNvSpPr>
            <a:spLocks noGrp="1"/>
          </p:cNvSpPr>
          <p:nvPr>
            <p:ph type="sldNum" sz="quarter" idx="10"/>
          </p:nvPr>
        </p:nvSpPr>
        <p:spPr/>
        <p:txBody>
          <a:bodyPr/>
          <a:lstStyle/>
          <a:p>
            <a:fld id="{D2A815C3-FF10-434B-B435-6E13A5278B79}" type="slidenum">
              <a:rPr lang="en-GB" smtClean="0"/>
              <a:t>13</a:t>
            </a:fld>
            <a:endParaRPr lang="en-GB"/>
          </a:p>
        </p:txBody>
      </p:sp>
    </p:spTree>
    <p:extLst>
      <p:ext uri="{BB962C8B-B14F-4D97-AF65-F5344CB8AC3E}">
        <p14:creationId xmlns:p14="http://schemas.microsoft.com/office/powerpoint/2010/main" val="1566557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Haga clic para cambiar de foto a mensaje clave</a:t>
            </a:r>
          </a:p>
          <a:p>
            <a:endParaRPr lang="en-GB" noProof="0" dirty="0"/>
          </a:p>
          <a:p>
            <a:r>
              <a:rPr lang="en-GB"/>
              <a:t>Crédito: IOM/Leonard Doyle 2013</a:t>
            </a:r>
          </a:p>
        </p:txBody>
      </p:sp>
      <p:sp>
        <p:nvSpPr>
          <p:cNvPr id="4" name="Slide Number Placeholder 3"/>
          <p:cNvSpPr>
            <a:spLocks noGrp="1"/>
          </p:cNvSpPr>
          <p:nvPr>
            <p:ph type="sldNum" sz="quarter" idx="10"/>
          </p:nvPr>
        </p:nvSpPr>
        <p:spPr/>
        <p:txBody>
          <a:bodyPr/>
          <a:lstStyle/>
          <a:p>
            <a:fld id="{D2A815C3-FF10-434B-B435-6E13A5278B79}" type="slidenum">
              <a:rPr lang="en-GB" smtClean="0"/>
              <a:t>14</a:t>
            </a:fld>
            <a:endParaRPr lang="en-GB"/>
          </a:p>
        </p:txBody>
      </p:sp>
    </p:spTree>
    <p:extLst>
      <p:ext uri="{BB962C8B-B14F-4D97-AF65-F5344CB8AC3E}">
        <p14:creationId xmlns:p14="http://schemas.microsoft.com/office/powerpoint/2010/main" val="3304494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15</a:t>
            </a:fld>
            <a:endParaRPr lang="en-GB"/>
          </a:p>
        </p:txBody>
      </p:sp>
    </p:spTree>
    <p:extLst>
      <p:ext uri="{BB962C8B-B14F-4D97-AF65-F5344CB8AC3E}">
        <p14:creationId xmlns:p14="http://schemas.microsoft.com/office/powerpoint/2010/main" val="218475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a:effectLst/>
              </a:rPr>
              <a:t>Imagen de: IOM, Olivia Headon, 2018. Centro colectivo de Etiopía.</a:t>
            </a:r>
          </a:p>
        </p:txBody>
      </p:sp>
      <p:sp>
        <p:nvSpPr>
          <p:cNvPr id="4" name="Slide Number Placeholder 3"/>
          <p:cNvSpPr>
            <a:spLocks noGrp="1"/>
          </p:cNvSpPr>
          <p:nvPr>
            <p:ph type="sldNum" sz="quarter" idx="10"/>
          </p:nvPr>
        </p:nvSpPr>
        <p:spPr/>
        <p:txBody>
          <a:bodyPr/>
          <a:lstStyle/>
          <a:p>
            <a:fld id="{D2A815C3-FF10-434B-B435-6E13A5278B79}" type="slidenum">
              <a:rPr lang="en-GB" smtClean="0"/>
              <a:t>16</a:t>
            </a:fld>
            <a:endParaRPr lang="en-GB"/>
          </a:p>
        </p:txBody>
      </p:sp>
    </p:spTree>
    <p:extLst>
      <p:ext uri="{BB962C8B-B14F-4D97-AF65-F5344CB8AC3E}">
        <p14:creationId xmlns:p14="http://schemas.microsoft.com/office/powerpoint/2010/main" val="491739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17</a:t>
            </a:fld>
            <a:endParaRPr lang="en-GB"/>
          </a:p>
        </p:txBody>
      </p:sp>
    </p:spTree>
    <p:extLst>
      <p:ext uri="{BB962C8B-B14F-4D97-AF65-F5344CB8AC3E}">
        <p14:creationId xmlns:p14="http://schemas.microsoft.com/office/powerpoint/2010/main" val="3033597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18</a:t>
            </a:fld>
            <a:endParaRPr lang="en-GB"/>
          </a:p>
        </p:txBody>
      </p:sp>
    </p:spTree>
    <p:extLst>
      <p:ext uri="{BB962C8B-B14F-4D97-AF65-F5344CB8AC3E}">
        <p14:creationId xmlns:p14="http://schemas.microsoft.com/office/powerpoint/2010/main" val="16893917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19</a:t>
            </a:fld>
            <a:endParaRPr lang="en-GB"/>
          </a:p>
        </p:txBody>
      </p:sp>
    </p:spTree>
    <p:extLst>
      <p:ext uri="{BB962C8B-B14F-4D97-AF65-F5344CB8AC3E}">
        <p14:creationId xmlns:p14="http://schemas.microsoft.com/office/powerpoint/2010/main" val="3457406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20</a:t>
            </a:fld>
            <a:endParaRPr lang="en-GB"/>
          </a:p>
        </p:txBody>
      </p:sp>
    </p:spTree>
    <p:extLst>
      <p:ext uri="{BB962C8B-B14F-4D97-AF65-F5344CB8AC3E}">
        <p14:creationId xmlns:p14="http://schemas.microsoft.com/office/powerpoint/2010/main" val="4248350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a:t>
            </a:fld>
            <a:endParaRPr lang="en-GB"/>
          </a:p>
        </p:txBody>
      </p:sp>
    </p:spTree>
    <p:extLst>
      <p:ext uri="{BB962C8B-B14F-4D97-AF65-F5344CB8AC3E}">
        <p14:creationId xmlns:p14="http://schemas.microsoft.com/office/powerpoint/2010/main" val="481752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21</a:t>
            </a:fld>
            <a:endParaRPr lang="en-GB"/>
          </a:p>
        </p:txBody>
      </p:sp>
    </p:spTree>
    <p:extLst>
      <p:ext uri="{BB962C8B-B14F-4D97-AF65-F5344CB8AC3E}">
        <p14:creationId xmlns:p14="http://schemas.microsoft.com/office/powerpoint/2010/main" val="304734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22</a:t>
            </a:fld>
            <a:endParaRPr lang="en-GB"/>
          </a:p>
        </p:txBody>
      </p:sp>
    </p:spTree>
    <p:extLst>
      <p:ext uri="{BB962C8B-B14F-4D97-AF65-F5344CB8AC3E}">
        <p14:creationId xmlns:p14="http://schemas.microsoft.com/office/powerpoint/2010/main" val="14017570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23</a:t>
            </a:fld>
            <a:endParaRPr lang="en-GB"/>
          </a:p>
        </p:txBody>
      </p:sp>
    </p:spTree>
    <p:extLst>
      <p:ext uri="{BB962C8B-B14F-4D97-AF65-F5344CB8AC3E}">
        <p14:creationId xmlns:p14="http://schemas.microsoft.com/office/powerpoint/2010/main" val="94410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24</a:t>
            </a:fld>
            <a:endParaRPr lang="en-GB"/>
          </a:p>
        </p:txBody>
      </p:sp>
    </p:spTree>
    <p:extLst>
      <p:ext uri="{BB962C8B-B14F-4D97-AF65-F5344CB8AC3E}">
        <p14:creationId xmlns:p14="http://schemas.microsoft.com/office/powerpoint/2010/main" val="3498546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25</a:t>
            </a:fld>
            <a:endParaRPr lang="en-GB"/>
          </a:p>
        </p:txBody>
      </p:sp>
    </p:spTree>
    <p:extLst>
      <p:ext uri="{BB962C8B-B14F-4D97-AF65-F5344CB8AC3E}">
        <p14:creationId xmlns:p14="http://schemas.microsoft.com/office/powerpoint/2010/main" val="739806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26</a:t>
            </a:fld>
            <a:endParaRPr lang="en-GB"/>
          </a:p>
        </p:txBody>
      </p:sp>
    </p:spTree>
    <p:extLst>
      <p:ext uri="{BB962C8B-B14F-4D97-AF65-F5344CB8AC3E}">
        <p14:creationId xmlns:p14="http://schemas.microsoft.com/office/powerpoint/2010/main" val="25382557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27</a:t>
            </a:fld>
            <a:endParaRPr lang="en-GB"/>
          </a:p>
        </p:txBody>
      </p:sp>
    </p:spTree>
    <p:extLst>
      <p:ext uri="{BB962C8B-B14F-4D97-AF65-F5344CB8AC3E}">
        <p14:creationId xmlns:p14="http://schemas.microsoft.com/office/powerpoint/2010/main" val="38343253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28</a:t>
            </a:fld>
            <a:endParaRPr lang="en-GB"/>
          </a:p>
        </p:txBody>
      </p:sp>
    </p:spTree>
    <p:extLst>
      <p:ext uri="{BB962C8B-B14F-4D97-AF65-F5344CB8AC3E}">
        <p14:creationId xmlns:p14="http://schemas.microsoft.com/office/powerpoint/2010/main" val="85588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29</a:t>
            </a:fld>
            <a:endParaRPr lang="en-GB"/>
          </a:p>
        </p:txBody>
      </p:sp>
    </p:spTree>
    <p:extLst>
      <p:ext uri="{BB962C8B-B14F-4D97-AF65-F5344CB8AC3E}">
        <p14:creationId xmlns:p14="http://schemas.microsoft.com/office/powerpoint/2010/main" val="20182618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30</a:t>
            </a:fld>
            <a:endParaRPr lang="en-GB"/>
          </a:p>
        </p:txBody>
      </p:sp>
    </p:spTree>
    <p:extLst>
      <p:ext uri="{BB962C8B-B14F-4D97-AF65-F5344CB8AC3E}">
        <p14:creationId xmlns:p14="http://schemas.microsoft.com/office/powerpoint/2010/main" val="23915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4</a:t>
            </a:fld>
            <a:endParaRPr lang="en-GB"/>
          </a:p>
        </p:txBody>
      </p:sp>
    </p:spTree>
    <p:extLst>
      <p:ext uri="{BB962C8B-B14F-4D97-AF65-F5344CB8AC3E}">
        <p14:creationId xmlns:p14="http://schemas.microsoft.com/office/powerpoint/2010/main" val="4993068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31</a:t>
            </a:fld>
            <a:endParaRPr lang="en-GB"/>
          </a:p>
        </p:txBody>
      </p:sp>
    </p:spTree>
    <p:extLst>
      <p:ext uri="{BB962C8B-B14F-4D97-AF65-F5344CB8AC3E}">
        <p14:creationId xmlns:p14="http://schemas.microsoft.com/office/powerpoint/2010/main" val="8589413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32</a:t>
            </a:fld>
            <a:endParaRPr lang="en-GB"/>
          </a:p>
        </p:txBody>
      </p:sp>
    </p:spTree>
    <p:extLst>
      <p:ext uri="{BB962C8B-B14F-4D97-AF65-F5344CB8AC3E}">
        <p14:creationId xmlns:p14="http://schemas.microsoft.com/office/powerpoint/2010/main" val="34213150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33</a:t>
            </a:fld>
            <a:endParaRPr lang="en-GB"/>
          </a:p>
        </p:txBody>
      </p:sp>
    </p:spTree>
    <p:extLst>
      <p:ext uri="{BB962C8B-B14F-4D97-AF65-F5344CB8AC3E}">
        <p14:creationId xmlns:p14="http://schemas.microsoft.com/office/powerpoint/2010/main" val="30688193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Haga clic para cambiar de foto a mensaje clave</a:t>
            </a:r>
          </a:p>
          <a:p>
            <a:endParaRPr lang="es-ES_tradnl" dirty="0"/>
          </a:p>
          <a:p>
            <a:r>
              <a:rPr lang="es-ES_tradnl"/>
              <a:t>Crédito: IOM/Amanda Nero 2015</a:t>
            </a:r>
          </a:p>
        </p:txBody>
      </p:sp>
      <p:sp>
        <p:nvSpPr>
          <p:cNvPr id="4" name="Slide Number Placeholder 3"/>
          <p:cNvSpPr>
            <a:spLocks noGrp="1"/>
          </p:cNvSpPr>
          <p:nvPr>
            <p:ph type="sldNum" sz="quarter" idx="10"/>
          </p:nvPr>
        </p:nvSpPr>
        <p:spPr/>
        <p:txBody>
          <a:bodyPr/>
          <a:lstStyle/>
          <a:p>
            <a:fld id="{D2A815C3-FF10-434B-B435-6E13A5278B79}" type="slidenum">
              <a:rPr lang="en-GB" smtClean="0"/>
              <a:t>34</a:t>
            </a:fld>
            <a:endParaRPr lang="en-GB"/>
          </a:p>
        </p:txBody>
      </p:sp>
    </p:spTree>
    <p:extLst>
      <p:ext uri="{BB962C8B-B14F-4D97-AF65-F5344CB8AC3E}">
        <p14:creationId xmlns:p14="http://schemas.microsoft.com/office/powerpoint/2010/main" val="29939321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Haga clic para cambiar de foto a mensaje clave</a:t>
            </a:r>
          </a:p>
          <a:p>
            <a:endParaRPr lang="es-ES_tradnl" dirty="0"/>
          </a:p>
          <a:p>
            <a:r>
              <a:rPr lang="es-ES_tradnl"/>
              <a:t>Crédito: IOM/Amanda Nero 2015</a:t>
            </a:r>
          </a:p>
        </p:txBody>
      </p:sp>
      <p:sp>
        <p:nvSpPr>
          <p:cNvPr id="4" name="Slide Number Placeholder 3"/>
          <p:cNvSpPr>
            <a:spLocks noGrp="1"/>
          </p:cNvSpPr>
          <p:nvPr>
            <p:ph type="sldNum" sz="quarter" idx="10"/>
          </p:nvPr>
        </p:nvSpPr>
        <p:spPr/>
        <p:txBody>
          <a:bodyPr/>
          <a:lstStyle/>
          <a:p>
            <a:fld id="{D2A815C3-FF10-434B-B435-6E13A5278B79}" type="slidenum">
              <a:rPr lang="en-GB" smtClean="0"/>
              <a:t>35</a:t>
            </a:fld>
            <a:endParaRPr lang="en-GB"/>
          </a:p>
        </p:txBody>
      </p:sp>
    </p:spTree>
    <p:extLst>
      <p:ext uri="{BB962C8B-B14F-4D97-AF65-F5344CB8AC3E}">
        <p14:creationId xmlns:p14="http://schemas.microsoft.com/office/powerpoint/2010/main" val="19168346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36</a:t>
            </a:fld>
            <a:endParaRPr lang="en-GB"/>
          </a:p>
        </p:txBody>
      </p:sp>
    </p:spTree>
    <p:extLst>
      <p:ext uri="{BB962C8B-B14F-4D97-AF65-F5344CB8AC3E}">
        <p14:creationId xmlns:p14="http://schemas.microsoft.com/office/powerpoint/2010/main" val="36005797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37</a:t>
            </a:fld>
            <a:endParaRPr lang="en-GB"/>
          </a:p>
        </p:txBody>
      </p:sp>
    </p:spTree>
    <p:extLst>
      <p:ext uri="{BB962C8B-B14F-4D97-AF65-F5344CB8AC3E}">
        <p14:creationId xmlns:p14="http://schemas.microsoft.com/office/powerpoint/2010/main" val="36809601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a:t> </a:t>
            </a:r>
            <a:r>
              <a:rPr lang="en-GB"/>
              <a:t>Haga clic para cambiar de foto a mensaje clave</a:t>
            </a:r>
          </a:p>
          <a:p>
            <a:endParaRPr lang="es-ES_tradnl" dirty="0"/>
          </a:p>
          <a:p>
            <a:r>
              <a:rPr lang="es-ES_tradnl"/>
              <a:t>Autor IOM 2015</a:t>
            </a:r>
          </a:p>
        </p:txBody>
      </p:sp>
      <p:sp>
        <p:nvSpPr>
          <p:cNvPr id="4" name="Slide Number Placeholder 3"/>
          <p:cNvSpPr>
            <a:spLocks noGrp="1"/>
          </p:cNvSpPr>
          <p:nvPr>
            <p:ph type="sldNum" sz="quarter" idx="10"/>
          </p:nvPr>
        </p:nvSpPr>
        <p:spPr/>
        <p:txBody>
          <a:bodyPr/>
          <a:lstStyle/>
          <a:p>
            <a:fld id="{D2A815C3-FF10-434B-B435-6E13A5278B79}" type="slidenum">
              <a:rPr lang="en-GB" smtClean="0"/>
              <a:t>38</a:t>
            </a:fld>
            <a:endParaRPr lang="en-GB"/>
          </a:p>
        </p:txBody>
      </p:sp>
    </p:spTree>
    <p:extLst>
      <p:ext uri="{BB962C8B-B14F-4D97-AF65-F5344CB8AC3E}">
        <p14:creationId xmlns:p14="http://schemas.microsoft.com/office/powerpoint/2010/main" val="22748420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a:t> </a:t>
            </a:r>
            <a:r>
              <a:rPr lang="en-GB"/>
              <a:t>Haga clic para cambiar de foto a mensaje clave</a:t>
            </a:r>
          </a:p>
          <a:p>
            <a:endParaRPr lang="es-ES_tradnl" dirty="0"/>
          </a:p>
          <a:p>
            <a:r>
              <a:rPr lang="es-ES_tradnl"/>
              <a:t>Autor IOM 2015</a:t>
            </a:r>
          </a:p>
        </p:txBody>
      </p:sp>
      <p:sp>
        <p:nvSpPr>
          <p:cNvPr id="4" name="Slide Number Placeholder 3"/>
          <p:cNvSpPr>
            <a:spLocks noGrp="1"/>
          </p:cNvSpPr>
          <p:nvPr>
            <p:ph type="sldNum" sz="quarter" idx="10"/>
          </p:nvPr>
        </p:nvSpPr>
        <p:spPr/>
        <p:txBody>
          <a:bodyPr/>
          <a:lstStyle/>
          <a:p>
            <a:fld id="{D2A815C3-FF10-434B-B435-6E13A5278B79}" type="slidenum">
              <a:rPr lang="en-GB" smtClean="0"/>
              <a:t>39</a:t>
            </a:fld>
            <a:endParaRPr lang="en-GB"/>
          </a:p>
        </p:txBody>
      </p:sp>
    </p:spTree>
    <p:extLst>
      <p:ext uri="{BB962C8B-B14F-4D97-AF65-F5344CB8AC3E}">
        <p14:creationId xmlns:p14="http://schemas.microsoft.com/office/powerpoint/2010/main" val="35215820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40</a:t>
            </a:fld>
            <a:endParaRPr lang="en-GB"/>
          </a:p>
        </p:txBody>
      </p:sp>
    </p:spTree>
    <p:extLst>
      <p:ext uri="{BB962C8B-B14F-4D97-AF65-F5344CB8AC3E}">
        <p14:creationId xmlns:p14="http://schemas.microsoft.com/office/powerpoint/2010/main" val="1161073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a:t>
            </a:fld>
            <a:endParaRPr lang="en-GB"/>
          </a:p>
        </p:txBody>
      </p:sp>
    </p:spTree>
    <p:extLst>
      <p:ext uri="{BB962C8B-B14F-4D97-AF65-F5344CB8AC3E}">
        <p14:creationId xmlns:p14="http://schemas.microsoft.com/office/powerpoint/2010/main" val="41174051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41</a:t>
            </a:fld>
            <a:endParaRPr lang="en-GB"/>
          </a:p>
        </p:txBody>
      </p:sp>
    </p:spTree>
    <p:extLst>
      <p:ext uri="{BB962C8B-B14F-4D97-AF65-F5344CB8AC3E}">
        <p14:creationId xmlns:p14="http://schemas.microsoft.com/office/powerpoint/2010/main" val="22609302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a:effectLst/>
              </a:rPr>
              <a:t>Crédito: IOM Marco Bottelli 2010</a:t>
            </a:r>
          </a:p>
        </p:txBody>
      </p:sp>
      <p:sp>
        <p:nvSpPr>
          <p:cNvPr id="4" name="Slide Number Placeholder 3"/>
          <p:cNvSpPr>
            <a:spLocks noGrp="1"/>
          </p:cNvSpPr>
          <p:nvPr>
            <p:ph type="sldNum" sz="quarter" idx="10"/>
          </p:nvPr>
        </p:nvSpPr>
        <p:spPr/>
        <p:txBody>
          <a:bodyPr/>
          <a:lstStyle/>
          <a:p>
            <a:fld id="{D2A815C3-FF10-434B-B435-6E13A5278B79}" type="slidenum">
              <a:rPr lang="en-GB" smtClean="0"/>
              <a:t>42</a:t>
            </a:fld>
            <a:endParaRPr lang="en-GB"/>
          </a:p>
        </p:txBody>
      </p:sp>
    </p:spTree>
    <p:extLst>
      <p:ext uri="{BB962C8B-B14F-4D97-AF65-F5344CB8AC3E}">
        <p14:creationId xmlns:p14="http://schemas.microsoft.com/office/powerpoint/2010/main" val="2402458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43</a:t>
            </a:fld>
            <a:endParaRPr lang="en-GB"/>
          </a:p>
        </p:txBody>
      </p:sp>
    </p:spTree>
    <p:extLst>
      <p:ext uri="{BB962C8B-B14F-4D97-AF65-F5344CB8AC3E}">
        <p14:creationId xmlns:p14="http://schemas.microsoft.com/office/powerpoint/2010/main" val="38819184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Haga clic para cambiar de foto a mensaje clave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a:t>Crédito: IOM: Alfred Franco Caballero 2018</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44</a:t>
            </a:fld>
            <a:endParaRPr lang="en-GB"/>
          </a:p>
        </p:txBody>
      </p:sp>
    </p:spTree>
    <p:extLst>
      <p:ext uri="{BB962C8B-B14F-4D97-AF65-F5344CB8AC3E}">
        <p14:creationId xmlns:p14="http://schemas.microsoft.com/office/powerpoint/2010/main" val="18026866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Haga clic para cambiar de foto a mensaje clave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a:t>Crédito: IOM: Alfred Franco Caballero 2018</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45</a:t>
            </a:fld>
            <a:endParaRPr lang="en-GB"/>
          </a:p>
        </p:txBody>
      </p:sp>
    </p:spTree>
    <p:extLst>
      <p:ext uri="{BB962C8B-B14F-4D97-AF65-F5344CB8AC3E}">
        <p14:creationId xmlns:p14="http://schemas.microsoft.com/office/powerpoint/2010/main" val="13374102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46</a:t>
            </a:fld>
            <a:endParaRPr lang="en-GB"/>
          </a:p>
        </p:txBody>
      </p:sp>
    </p:spTree>
    <p:extLst>
      <p:ext uri="{BB962C8B-B14F-4D97-AF65-F5344CB8AC3E}">
        <p14:creationId xmlns:p14="http://schemas.microsoft.com/office/powerpoint/2010/main" val="14901117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47</a:t>
            </a:fld>
            <a:endParaRPr lang="en-GB"/>
          </a:p>
        </p:txBody>
      </p:sp>
    </p:spTree>
    <p:extLst>
      <p:ext uri="{BB962C8B-B14F-4D97-AF65-F5344CB8AC3E}">
        <p14:creationId xmlns:p14="http://schemas.microsoft.com/office/powerpoint/2010/main" val="21721091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lgn="l"/>
            <a:r>
              <a:rPr lang="en-GB">
                <a:solidFill>
                  <a:srgbClr val="545456"/>
                </a:solidFill>
                <a:latin typeface="Calibri" panose="020F0502020204030204" pitchFamily="34" charset="0"/>
                <a:cs typeface="Calibri" panose="020F0502020204030204" pitchFamily="34" charset="0"/>
              </a:rPr>
              <a:t>Planificación de sitio incluida prevención de la VdG: </a:t>
            </a:r>
            <a:r>
              <a:rPr lang="en-GB" u="sng">
                <a:solidFill>
                  <a:srgbClr val="545456"/>
                </a:solidFill>
                <a:latin typeface="Calibri" panose="020F0502020204030204" pitchFamily="34" charset="0"/>
                <a:cs typeface="Calibri" panose="020F0502020204030204" pitchFamily="34" charset="0"/>
                <a:hlinkClick r:id="rId3"/>
              </a:rPr>
              <a:t>https://www.youtube.com/watch?v=UWmAJgp4NA0</a:t>
            </a:r>
            <a:r>
              <a:rPr lang="en-GB">
                <a:solidFill>
                  <a:srgbClr val="545456"/>
                </a:solidFill>
                <a:latin typeface="Calibri" panose="020F0502020204030204" pitchFamily="34" charset="0"/>
                <a:cs typeface="Calibri" panose="020F0502020204030204" pitchFamily="34" charset="0"/>
              </a:rPr>
              <a:t> </a:t>
            </a:r>
            <a:endParaRPr lang="en-US" dirty="0">
              <a:solidFill>
                <a:srgbClr val="545456"/>
              </a:solidFill>
              <a:latin typeface="Calibri" panose="020F0502020204030204" pitchFamily="34" charset="0"/>
              <a:cs typeface="Calibri" panose="020F0502020204030204" pitchFamily="34" charset="0"/>
            </a:endParaRPr>
          </a:p>
          <a:p>
            <a:pPr lvl="1" algn="l"/>
            <a:r>
              <a:rPr lang="en-GB">
                <a:solidFill>
                  <a:srgbClr val="545456"/>
                </a:solidFill>
                <a:latin typeface="Calibri" panose="020F0502020204030204" pitchFamily="34" charset="0"/>
                <a:cs typeface="Calibri" panose="020F0502020204030204" pitchFamily="34" charset="0"/>
              </a:rPr>
              <a:t>Configuración del campamento: </a:t>
            </a:r>
            <a:r>
              <a:rPr lang="en-GB" u="sng">
                <a:solidFill>
                  <a:srgbClr val="545456"/>
                </a:solidFill>
                <a:latin typeface="Calibri" panose="020F0502020204030204" pitchFamily="34" charset="0"/>
                <a:cs typeface="Calibri" panose="020F0502020204030204" pitchFamily="34" charset="0"/>
                <a:hlinkClick r:id="rId4"/>
              </a:rPr>
              <a:t>https://www.youtube.com/watch?v=4JU2aivDm4k</a:t>
            </a:r>
            <a:r>
              <a:rPr lang="en-GB">
                <a:solidFill>
                  <a:srgbClr val="545456"/>
                </a:solidFill>
                <a:latin typeface="Calibri" panose="020F0502020204030204" pitchFamily="34" charset="0"/>
                <a:cs typeface="Calibri" panose="020F0502020204030204" pitchFamily="34" charset="0"/>
              </a:rPr>
              <a:t>  </a:t>
            </a:r>
            <a:endParaRPr lang="en-US" dirty="0">
              <a:solidFill>
                <a:srgbClr val="545456"/>
              </a:solidFill>
              <a:latin typeface="Calibri" panose="020F0502020204030204" pitchFamily="34" charset="0"/>
              <a:cs typeface="Calibri" panose="020F0502020204030204" pitchFamily="34" charset="0"/>
            </a:endParaRPr>
          </a:p>
          <a:p>
            <a:pPr lvl="1" algn="l"/>
            <a:r>
              <a:rPr lang="en-GB">
                <a:solidFill>
                  <a:srgbClr val="545456"/>
                </a:solidFill>
                <a:latin typeface="Calibri" panose="020F0502020204030204" pitchFamily="34" charset="0"/>
                <a:cs typeface="Calibri" panose="020F0502020204030204" pitchFamily="34" charset="0"/>
              </a:rPr>
              <a:t>Centro colectivo: </a:t>
            </a:r>
            <a:r>
              <a:rPr lang="en-GB" u="sng">
                <a:solidFill>
                  <a:srgbClr val="545456"/>
                </a:solidFill>
                <a:latin typeface="Calibri" panose="020F0502020204030204" pitchFamily="34" charset="0"/>
                <a:cs typeface="Calibri" panose="020F0502020204030204" pitchFamily="34" charset="0"/>
                <a:hlinkClick r:id="rId5"/>
              </a:rPr>
              <a:t>https://www.youtube.com/watch?v=cU_M4uOrQy0</a:t>
            </a:r>
            <a:r>
              <a:rPr lang="en-GB">
                <a:solidFill>
                  <a:srgbClr val="545456"/>
                </a:solidFill>
                <a:latin typeface="Calibri" panose="020F0502020204030204" pitchFamily="34" charset="0"/>
                <a:cs typeface="Calibri" panose="020F0502020204030204" pitchFamily="34" charset="0"/>
              </a:rPr>
              <a:t>  </a:t>
            </a:r>
            <a:endParaRPr lang="en-US" dirty="0">
              <a:solidFill>
                <a:srgbClr val="545456"/>
              </a:solidFill>
              <a:latin typeface="Calibri" panose="020F0502020204030204" pitchFamily="34" charset="0"/>
              <a:cs typeface="Calibri" panose="020F0502020204030204" pitchFamily="34" charset="0"/>
            </a:endParaRPr>
          </a:p>
          <a:p>
            <a:pPr lvl="1" algn="l"/>
            <a:r>
              <a:rPr lang="en-GB">
                <a:solidFill>
                  <a:srgbClr val="545456"/>
                </a:solidFill>
                <a:latin typeface="Calibri" panose="020F0502020204030204" pitchFamily="34" charset="0"/>
                <a:cs typeface="Calibri" panose="020F0502020204030204" pitchFamily="34" charset="0"/>
              </a:rPr>
              <a:t>Entorno urbano (Gaza): </a:t>
            </a:r>
            <a:r>
              <a:rPr lang="en-GB" u="sng">
                <a:solidFill>
                  <a:srgbClr val="545456"/>
                </a:solidFill>
                <a:latin typeface="Calibri" panose="020F0502020204030204" pitchFamily="34" charset="0"/>
                <a:cs typeface="Calibri" panose="020F0502020204030204" pitchFamily="34" charset="0"/>
                <a:hlinkClick r:id="rId6"/>
              </a:rPr>
              <a:t>https://www.youtube.com/watch?v=R1kGpj6RANc&amp;feature=youtu.be</a:t>
            </a:r>
            <a:r>
              <a:rPr lang="en-GB">
                <a:solidFill>
                  <a:srgbClr val="545456"/>
                </a:solidFill>
                <a:latin typeface="Calibri" panose="020F0502020204030204" pitchFamily="34" charset="0"/>
                <a:cs typeface="Calibri" panose="020F0502020204030204" pitchFamily="34" charset="0"/>
              </a:rPr>
              <a:t>  </a:t>
            </a:r>
            <a:endParaRPr lang="en-US" dirty="0">
              <a:solidFill>
                <a:srgbClr val="545456"/>
              </a:solidFill>
              <a:latin typeface="Calibri" panose="020F0502020204030204" pitchFamily="34" charset="0"/>
              <a:cs typeface="Calibri" panose="020F0502020204030204" pitchFamily="34" charset="0"/>
            </a:endParaRPr>
          </a:p>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48</a:t>
            </a:fld>
            <a:endParaRPr lang="en-GB"/>
          </a:p>
        </p:txBody>
      </p:sp>
    </p:spTree>
    <p:extLst>
      <p:ext uri="{BB962C8B-B14F-4D97-AF65-F5344CB8AC3E}">
        <p14:creationId xmlns:p14="http://schemas.microsoft.com/office/powerpoint/2010/main" val="31166493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49</a:t>
            </a:fld>
            <a:endParaRPr lang="en-GB"/>
          </a:p>
        </p:txBody>
      </p:sp>
    </p:spTree>
    <p:extLst>
      <p:ext uri="{BB962C8B-B14F-4D97-AF65-F5344CB8AC3E}">
        <p14:creationId xmlns:p14="http://schemas.microsoft.com/office/powerpoint/2010/main" val="40895326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50</a:t>
            </a:fld>
            <a:endParaRPr lang="en-GB"/>
          </a:p>
        </p:txBody>
      </p:sp>
    </p:spTree>
    <p:extLst>
      <p:ext uri="{BB962C8B-B14F-4D97-AF65-F5344CB8AC3E}">
        <p14:creationId xmlns:p14="http://schemas.microsoft.com/office/powerpoint/2010/main" val="1596479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a:solidFill>
                  <a:schemeClr val="tx1"/>
                </a:solidFill>
                <a:effectLst/>
                <a:latin typeface="+mn-lt"/>
                <a:ea typeface="+mn-ea"/>
                <a:cs typeface="+mn-cs"/>
              </a:rPr>
              <a:t>Actividad 2A opcional - Tarjetas de perfiles </a:t>
            </a:r>
          </a:p>
          <a:p>
            <a:pPr lvl="0"/>
            <a:r>
              <a:rPr lang="en-GB" sz="1200" kern="1200">
                <a:solidFill>
                  <a:schemeClr val="tx1"/>
                </a:solidFill>
                <a:effectLst/>
                <a:latin typeface="+mn-lt"/>
                <a:ea typeface="+mn-ea"/>
                <a:cs typeface="+mn-cs"/>
              </a:rPr>
              <a:t>15 minutos para analizar los perfiles y hacer la presentación</a:t>
            </a:r>
            <a:endParaRPr lang="en-US" sz="1200" kern="1200" dirty="0">
              <a:solidFill>
                <a:schemeClr val="tx1"/>
              </a:solidFill>
              <a:effectLst/>
              <a:latin typeface="+mn-lt"/>
              <a:ea typeface="+mn-ea"/>
              <a:cs typeface="+mn-cs"/>
            </a:endParaRPr>
          </a:p>
          <a:p>
            <a:pPr lvl="0"/>
            <a:r>
              <a:rPr lang="en-US" sz="1200" kern="1200">
                <a:solidFill>
                  <a:schemeClr val="tx1"/>
                </a:solidFill>
                <a:effectLst/>
                <a:latin typeface="+mn-lt"/>
                <a:ea typeface="+mn-ea"/>
                <a:cs typeface="+mn-cs"/>
              </a:rPr>
              <a:t>Opcional: </a:t>
            </a:r>
            <a:r>
              <a:rPr lang="en-GB" sz="1200"/>
              <a:t>Investigue </a:t>
            </a:r>
            <a:r>
              <a:rPr lang="en-GB" sz="1200" b="1"/>
              <a:t>un poco sobre </a:t>
            </a:r>
            <a:r>
              <a:rPr lang="en-GB" sz="1200"/>
              <a:t>la situación de desplazamiento / crisis humanitaria en ese país</a:t>
            </a:r>
            <a:r>
              <a:t> </a:t>
            </a:r>
          </a:p>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6</a:t>
            </a:fld>
            <a:endParaRPr lang="en-GB"/>
          </a:p>
        </p:txBody>
      </p:sp>
    </p:spTree>
    <p:extLst>
      <p:ext uri="{BB962C8B-B14F-4D97-AF65-F5344CB8AC3E}">
        <p14:creationId xmlns:p14="http://schemas.microsoft.com/office/powerpoint/2010/main" val="5658231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a:effectLst/>
              </a:rPr>
              <a:t>Crédito: IOM Brendan Bannon de la OIM, 2011</a:t>
            </a:r>
          </a:p>
        </p:txBody>
      </p:sp>
      <p:sp>
        <p:nvSpPr>
          <p:cNvPr id="4" name="Slide Number Placeholder 3"/>
          <p:cNvSpPr>
            <a:spLocks noGrp="1"/>
          </p:cNvSpPr>
          <p:nvPr>
            <p:ph type="sldNum" sz="quarter" idx="10"/>
          </p:nvPr>
        </p:nvSpPr>
        <p:spPr/>
        <p:txBody>
          <a:bodyPr/>
          <a:lstStyle/>
          <a:p>
            <a:fld id="{D2A815C3-FF10-434B-B435-6E13A5278B79}" type="slidenum">
              <a:rPr lang="en-GB" smtClean="0"/>
              <a:t>51</a:t>
            </a:fld>
            <a:endParaRPr lang="en-GB"/>
          </a:p>
        </p:txBody>
      </p:sp>
    </p:spTree>
    <p:extLst>
      <p:ext uri="{BB962C8B-B14F-4D97-AF65-F5344CB8AC3E}">
        <p14:creationId xmlns:p14="http://schemas.microsoft.com/office/powerpoint/2010/main" val="28428557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52</a:t>
            </a:fld>
            <a:endParaRPr lang="en-GB"/>
          </a:p>
        </p:txBody>
      </p:sp>
    </p:spTree>
    <p:extLst>
      <p:ext uri="{BB962C8B-B14F-4D97-AF65-F5344CB8AC3E}">
        <p14:creationId xmlns:p14="http://schemas.microsoft.com/office/powerpoint/2010/main" val="14429728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Haga clic para cambiar de foto a mensaje clave</a:t>
            </a:r>
          </a:p>
          <a:p>
            <a:endParaRPr lang="es-ES_tradnl" dirty="0"/>
          </a:p>
          <a:p>
            <a:r>
              <a:rPr lang="es-ES_tradnl"/>
              <a:t>Crédito: IOM Muse Mohammed 2016, Cambodia</a:t>
            </a:r>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53</a:t>
            </a:fld>
            <a:endParaRPr lang="en-GB"/>
          </a:p>
        </p:txBody>
      </p:sp>
    </p:spTree>
    <p:extLst>
      <p:ext uri="{BB962C8B-B14F-4D97-AF65-F5344CB8AC3E}">
        <p14:creationId xmlns:p14="http://schemas.microsoft.com/office/powerpoint/2010/main" val="38829268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Haga clic para cambiar de foto a mensaje clave</a:t>
            </a:r>
          </a:p>
          <a:p>
            <a:endParaRPr lang="es-ES_tradnl" dirty="0"/>
          </a:p>
          <a:p>
            <a:r>
              <a:rPr lang="es-ES_tradnl"/>
              <a:t>Crédito: IOM Muse Mohammed 2016, Cambodia</a:t>
            </a:r>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54</a:t>
            </a:fld>
            <a:endParaRPr lang="en-GB"/>
          </a:p>
        </p:txBody>
      </p:sp>
    </p:spTree>
    <p:extLst>
      <p:ext uri="{BB962C8B-B14F-4D97-AF65-F5344CB8AC3E}">
        <p14:creationId xmlns:p14="http://schemas.microsoft.com/office/powerpoint/2010/main" val="31993211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55</a:t>
            </a:fld>
            <a:endParaRPr lang="en-GB"/>
          </a:p>
        </p:txBody>
      </p:sp>
    </p:spTree>
    <p:extLst>
      <p:ext uri="{BB962C8B-B14F-4D97-AF65-F5344CB8AC3E}">
        <p14:creationId xmlns:p14="http://schemas.microsoft.com/office/powerpoint/2010/main" val="2978929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56</a:t>
            </a:fld>
            <a:endParaRPr lang="en-GB"/>
          </a:p>
        </p:txBody>
      </p:sp>
    </p:spTree>
    <p:extLst>
      <p:ext uri="{BB962C8B-B14F-4D97-AF65-F5344CB8AC3E}">
        <p14:creationId xmlns:p14="http://schemas.microsoft.com/office/powerpoint/2010/main" val="33134601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57</a:t>
            </a:fld>
            <a:endParaRPr lang="en-GB"/>
          </a:p>
        </p:txBody>
      </p:sp>
    </p:spTree>
    <p:extLst>
      <p:ext uri="{BB962C8B-B14F-4D97-AF65-F5344CB8AC3E}">
        <p14:creationId xmlns:p14="http://schemas.microsoft.com/office/powerpoint/2010/main" val="23974902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58</a:t>
            </a:fld>
            <a:endParaRPr lang="en-GB"/>
          </a:p>
        </p:txBody>
      </p:sp>
    </p:spTree>
    <p:extLst>
      <p:ext uri="{BB962C8B-B14F-4D97-AF65-F5344CB8AC3E}">
        <p14:creationId xmlns:p14="http://schemas.microsoft.com/office/powerpoint/2010/main" val="30630740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59</a:t>
            </a:fld>
            <a:endParaRPr lang="en-GB"/>
          </a:p>
        </p:txBody>
      </p:sp>
    </p:spTree>
    <p:extLst>
      <p:ext uri="{BB962C8B-B14F-4D97-AF65-F5344CB8AC3E}">
        <p14:creationId xmlns:p14="http://schemas.microsoft.com/office/powerpoint/2010/main" val="1785561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Haga clic para cambiar de foto a mensaje clave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Crédito: IOM/Olivia Headon 2018</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7</a:t>
            </a:fld>
            <a:endParaRPr lang="en-GB"/>
          </a:p>
        </p:txBody>
      </p:sp>
    </p:spTree>
    <p:extLst>
      <p:ext uri="{BB962C8B-B14F-4D97-AF65-F5344CB8AC3E}">
        <p14:creationId xmlns:p14="http://schemas.microsoft.com/office/powerpoint/2010/main" val="2911700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Haga clic para cambiar de foto a mensaje clave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Crédito: IOM/Olivia Headon 2018</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8</a:t>
            </a:fld>
            <a:endParaRPr lang="en-GB"/>
          </a:p>
        </p:txBody>
      </p:sp>
    </p:spTree>
    <p:extLst>
      <p:ext uri="{BB962C8B-B14F-4D97-AF65-F5344CB8AC3E}">
        <p14:creationId xmlns:p14="http://schemas.microsoft.com/office/powerpoint/2010/main" val="1228791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545456"/>
                </a:solidFill>
                <a:latin typeface="Calibri" panose="020F0502020204030204" pitchFamily="34" charset="0"/>
              </a:rPr>
              <a:t>Actividad 1A y B: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9</a:t>
            </a:fld>
            <a:endParaRPr lang="en-GB"/>
          </a:p>
        </p:txBody>
      </p:sp>
    </p:spTree>
    <p:extLst>
      <p:ext uri="{BB962C8B-B14F-4D97-AF65-F5344CB8AC3E}">
        <p14:creationId xmlns:p14="http://schemas.microsoft.com/office/powerpoint/2010/main" val="614871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10</a:t>
            </a:fld>
            <a:endParaRPr lang="en-GB"/>
          </a:p>
        </p:txBody>
      </p:sp>
    </p:spTree>
    <p:extLst>
      <p:ext uri="{BB962C8B-B14F-4D97-AF65-F5344CB8AC3E}">
        <p14:creationId xmlns:p14="http://schemas.microsoft.com/office/powerpoint/2010/main" val="678801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b="14978"/>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GlobalCCCMCluster</a:t>
            </a:r>
            <a:endParaRPr lang="en-GB" sz="900" noProof="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12368" t="8900" r="10541" b="10504"/>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print">
            <a:lum bright="17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print">
            <a:duotone>
              <a:schemeClr val="accent1">
                <a:shade val="45000"/>
                <a:satMod val="135000"/>
              </a:schemeClr>
              <a:prstClr val="white"/>
            </a:duotone>
            <a:lum bright="17000"/>
            <a:extLst>
              <a:ext uri="{28A0092B-C50C-407E-A947-70E740481C1C}">
                <a14:useLocalDpi xmlns:a14="http://schemas.microsoft.com/office/drawing/2010/main" val="0"/>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val="0"/>
              </a:ext>
            </a:extLst>
          </a:blip>
          <a:srcRect l="15599" r="12971"/>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a:t>
            </a:r>
            <a:endParaRPr lang="en-GB" sz="900" noProof="0">
              <a:solidFill>
                <a:schemeClr val="accent1"/>
              </a:solidFill>
              <a:latin typeface="+mn-lt"/>
            </a:endParaRPr>
          </a:p>
        </p:txBody>
      </p:sp>
      <p:pic>
        <p:nvPicPr>
          <p:cNvPr id="30" name="Picture 6" descr="Image result for unhcr logo"/>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12368" t="8900" r="10541" b="10504"/>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print">
            <a:lum bright="17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print">
            <a:duotone>
              <a:schemeClr val="accent1">
                <a:shade val="45000"/>
                <a:satMod val="135000"/>
              </a:schemeClr>
              <a:prstClr val="white"/>
            </a:duotone>
            <a:lum bright="17000"/>
            <a:extLst>
              <a:ext uri="{28A0092B-C50C-407E-A947-70E740481C1C}">
                <a14:useLocalDpi xmlns:a14="http://schemas.microsoft.com/office/drawing/2010/main" val="0"/>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rotWithShape="1">
          <a:blip r:embed="rId2" cstate="print">
            <a:extLst>
              <a:ext uri="{28A0092B-C50C-407E-A947-70E740481C1C}">
                <a14:useLocalDpi xmlns:a14="http://schemas.microsoft.com/office/drawing/2010/main" val="0"/>
              </a:ext>
            </a:extLst>
          </a:blip>
          <a:srcRect l="42842"/>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11" name="Picture 2" descr="Displaying CCCM letterhead A4.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l="94569"/>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r="25374"/>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a:solidFill>
                <a:schemeClr val="accent1"/>
              </a:solidFill>
            </a:endParaRPr>
          </a:p>
        </p:txBody>
      </p:sp>
    </p:spTree>
    <p:extLst>
      <p:ext uri="{BB962C8B-B14F-4D97-AF65-F5344CB8AC3E}">
        <p14:creationId xmlns:p14="http://schemas.microsoft.com/office/powerpoint/2010/main" val="315896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6" name="Picture 2" descr="Displaying CCCM letterhead A4.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l="94569"/>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r="25374"/>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a:solidFill>
                <a:schemeClr val="accent1"/>
              </a:solidFill>
            </a:endParaRPr>
          </a:p>
        </p:txBody>
      </p:sp>
    </p:spTree>
    <p:extLst>
      <p:ext uri="{BB962C8B-B14F-4D97-AF65-F5344CB8AC3E}">
        <p14:creationId xmlns:p14="http://schemas.microsoft.com/office/powerpoint/2010/main" val="2034654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0347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microsoft.com/office/2007/relationships/hdphoto" Target="../media/hdphoto4.wdp"/></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8.xml"/><Relationship Id="rId4" Type="http://schemas.microsoft.com/office/2007/relationships/hdphoto" Target="../media/hdphoto5.wdp"/></Relationships>
</file>

<file path=ppt/slides/_rels/slide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8.xml"/><Relationship Id="rId4" Type="http://schemas.microsoft.com/office/2007/relationships/hdphoto" Target="../media/hdphoto6.wdp"/></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microsoft.com/office/2007/relationships/hdphoto" Target="../media/hdphoto7.wdp"/></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5.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hyperlink" Target="https://www.youtube.com/watch?v=4JU2aivDm4k" TargetMode="External"/><Relationship Id="rId7" Type="http://schemas.openxmlformats.org/officeDocument/2006/relationships/hyperlink" Target="https://www.youtube.com/watch?v=cU_M4uOrQy0" TargetMode="External"/><Relationship Id="rId2" Type="http://schemas.openxmlformats.org/officeDocument/2006/relationships/notesSlide" Target="../notesSlides/notesSlide47.xml"/><Relationship Id="rId1" Type="http://schemas.openxmlformats.org/officeDocument/2006/relationships/slideLayout" Target="../slideLayouts/slideLayout8.xml"/><Relationship Id="rId6" Type="http://schemas.openxmlformats.org/officeDocument/2006/relationships/image" Target="../media/image46.jpeg"/><Relationship Id="rId5" Type="http://schemas.openxmlformats.org/officeDocument/2006/relationships/hyperlink" Target="https://www.youtube.com/watch?v=UWmAJgp4NA0" TargetMode="External"/><Relationship Id="rId10" Type="http://schemas.openxmlformats.org/officeDocument/2006/relationships/image" Target="../media/image48.jpeg"/><Relationship Id="rId4" Type="http://schemas.openxmlformats.org/officeDocument/2006/relationships/image" Target="../media/image45.jpg"/><Relationship Id="rId9" Type="http://schemas.openxmlformats.org/officeDocument/2006/relationships/hyperlink" Target="https://www.youtube.com/watch?v=R1kGpj6RANc&amp;feature=youtu.be"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8.xml"/><Relationship Id="rId4" Type="http://schemas.microsoft.com/office/2007/relationships/hdphoto" Target="../media/hdphoto8.wdp"/></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4.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7.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3428812"/>
            <a:ext cx="7297440" cy="2008855"/>
          </a:xfrm>
        </p:spPr>
        <p:txBody>
          <a:bodyPr/>
          <a:lstStyle/>
          <a:p>
            <a:r>
              <a:rPr lang="en-GB">
                <a:latin typeface="Calibri" panose="020F0502020204030204" pitchFamily="34" charset="0"/>
                <a:cs typeface="Calibri" panose="020F0502020204030204" pitchFamily="34" charset="0"/>
              </a:rPr>
              <a:t>Instalación y Mejora del Emplazamiento</a:t>
            </a:r>
          </a:p>
        </p:txBody>
      </p:sp>
      <p:sp>
        <p:nvSpPr>
          <p:cNvPr id="3" name="Subtitle 2"/>
          <p:cNvSpPr>
            <a:spLocks noGrp="1"/>
          </p:cNvSpPr>
          <p:nvPr>
            <p:ph type="subTitle" idx="1"/>
          </p:nvPr>
        </p:nvSpPr>
        <p:spPr>
          <a:xfrm>
            <a:off x="496738" y="5511343"/>
            <a:ext cx="6217320" cy="714379"/>
          </a:xfrm>
        </p:spPr>
        <p:txBody>
          <a:bodyPr/>
          <a:lstStyle/>
          <a:p>
            <a:endParaRPr lang="en-GB" dirty="0"/>
          </a:p>
        </p:txBody>
      </p:sp>
    </p:spTree>
    <p:extLst>
      <p:ext uri="{BB962C8B-B14F-4D97-AF65-F5344CB8AC3E}">
        <p14:creationId xmlns:p14="http://schemas.microsoft.com/office/powerpoint/2010/main" val="1086614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714128"/>
            <a:ext cx="9834818"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800" b="1">
                <a:solidFill>
                  <a:srgbClr val="555556"/>
                </a:solidFill>
                <a:latin typeface="Calibri" panose="020F0502020204030204" pitchFamily="34" charset="0"/>
              </a:rPr>
              <a:t>Trabaje en su imagen esquemática de un campamento/sitio del Módulo 2 para añadir detalles y producir un plan de diseño físico completo.</a:t>
            </a:r>
          </a:p>
          <a:p>
            <a:pPr marL="0" indent="0" algn="l">
              <a:buNone/>
            </a:pPr>
            <a:endParaRPr lang="en-US" sz="2800" b="1" dirty="0">
              <a:solidFill>
                <a:srgbClr val="555556"/>
              </a:solidFill>
              <a:latin typeface="Calibri" panose="020F0502020204030204" pitchFamily="34" charset="0"/>
            </a:endParaRPr>
          </a:p>
          <a:p>
            <a:pPr marL="0" indent="0" algn="l">
              <a:buNone/>
            </a:pPr>
            <a:r>
              <a:rPr lang="en-US" sz="2800">
                <a:solidFill>
                  <a:srgbClr val="555556"/>
                </a:solidFill>
                <a:latin typeface="Calibri" panose="020F0502020204030204" pitchFamily="34" charset="0"/>
              </a:rPr>
              <a:t>Asegúrese de señalar:  </a:t>
            </a:r>
          </a:p>
          <a:p>
            <a:pPr lvl="1" algn="l">
              <a:buFont typeface="Arial" panose="020B0604020202020204" pitchFamily="34" charset="0"/>
              <a:buChar char="•"/>
            </a:pPr>
            <a:r>
              <a:rPr lang="en-US">
                <a:solidFill>
                  <a:srgbClr val="555556"/>
                </a:solidFill>
                <a:latin typeface="Calibri" panose="020F0502020204030204" pitchFamily="34" charset="0"/>
              </a:rPr>
              <a:t>Diferentes instalaciones,  </a:t>
            </a:r>
          </a:p>
          <a:p>
            <a:pPr lvl="1" algn="l">
              <a:buFont typeface="Arial" panose="020B0604020202020204" pitchFamily="34" charset="0"/>
              <a:buChar char="•"/>
            </a:pPr>
            <a:r>
              <a:rPr lang="en-US">
                <a:solidFill>
                  <a:srgbClr val="555556"/>
                </a:solidFill>
                <a:latin typeface="Calibri" panose="020F0502020204030204" pitchFamily="34" charset="0"/>
              </a:rPr>
              <a:t>Carreteras y senderos, </a:t>
            </a:r>
          </a:p>
          <a:p>
            <a:pPr lvl="1" algn="l">
              <a:buFont typeface="Arial" panose="020B0604020202020204" pitchFamily="34" charset="0"/>
              <a:buChar char="•"/>
            </a:pPr>
            <a:r>
              <a:rPr lang="en-US">
                <a:solidFill>
                  <a:srgbClr val="555556"/>
                </a:solidFill>
                <a:latin typeface="Calibri" panose="020F0502020204030204" pitchFamily="34" charset="0"/>
              </a:rPr>
              <a:t>Espacios sociales o de reunión, </a:t>
            </a:r>
          </a:p>
          <a:p>
            <a:pPr lvl="1" algn="l">
              <a:buFont typeface="Arial" panose="020B0604020202020204" pitchFamily="34" charset="0"/>
              <a:buChar char="•"/>
            </a:pPr>
            <a:r>
              <a:rPr lang="en-US">
                <a:solidFill>
                  <a:srgbClr val="555556"/>
                </a:solidFill>
                <a:latin typeface="Calibri" panose="020F0502020204030204" pitchFamily="34" charset="0"/>
              </a:rPr>
              <a:t>Agrupaciones de refugio,</a:t>
            </a:r>
          </a:p>
          <a:p>
            <a:pPr lvl="1" algn="l">
              <a:buFont typeface="Arial" panose="020B0604020202020204" pitchFamily="34" charset="0"/>
              <a:buChar char="•"/>
            </a:pPr>
            <a:r>
              <a:rPr lang="en-US">
                <a:solidFill>
                  <a:srgbClr val="555556"/>
                </a:solidFill>
                <a:latin typeface="Calibri" panose="020F0502020204030204" pitchFamily="34" charset="0"/>
              </a:rPr>
              <a:t>Etc. </a:t>
            </a: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2"/>
            <a:ext cx="9876347" cy="1489483"/>
          </a:xfrm>
        </p:spPr>
        <p:txBody>
          <a:bodyPr/>
          <a:lstStyle/>
          <a:p>
            <a:pPr algn="l"/>
            <a:r>
              <a:rPr lang="en-GB" b="1" dirty="0">
                <a:solidFill>
                  <a:srgbClr val="2A87C8"/>
                </a:solidFill>
                <a:latin typeface="Calibri" panose="020F0502020204030204" pitchFamily="34" charset="0"/>
              </a:rPr>
              <a:t>Grupo de </a:t>
            </a:r>
            <a:r>
              <a:rPr lang="en-GB" b="1" dirty="0" err="1">
                <a:solidFill>
                  <a:srgbClr val="2A87C8"/>
                </a:solidFill>
                <a:latin typeface="Calibri" panose="020F0502020204030204" pitchFamily="34" charset="0"/>
              </a:rPr>
              <a:t>trabajo</a:t>
            </a:r>
            <a:r>
              <a:rPr lang="en-GB" dirty="0">
                <a:solidFill>
                  <a:srgbClr val="2A87C8"/>
                </a:solidFill>
                <a:latin typeface="Calibri" panose="020F0502020204030204" pitchFamily="34" charset="0"/>
              </a:rPr>
              <a:t>	(</a:t>
            </a:r>
            <a:r>
              <a:rPr lang="en-GB" dirty="0" err="1">
                <a:solidFill>
                  <a:srgbClr val="2A87C8"/>
                </a:solidFill>
                <a:latin typeface="Calibri" panose="020F0502020204030204" pitchFamily="34" charset="0"/>
              </a:rPr>
              <a:t>Actividad</a:t>
            </a:r>
            <a:r>
              <a:rPr lang="en-GB" dirty="0">
                <a:solidFill>
                  <a:srgbClr val="2A87C8"/>
                </a:solidFill>
                <a:latin typeface="Calibri" panose="020F0502020204030204" pitchFamily="34" charset="0"/>
              </a:rPr>
              <a:t> 2A)   30 min</a:t>
            </a:r>
            <a:r>
              <a:rPr dirty="0"/>
              <a:t> </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447C44CF-D190-4D9E-8D7D-00CA1151749D}"/>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626186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714128"/>
            <a:ext cx="9623277"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400" b="1" dirty="0" err="1">
                <a:solidFill>
                  <a:srgbClr val="555556"/>
                </a:solidFill>
                <a:latin typeface="Calibri" panose="020F0502020204030204" pitchFamily="34" charset="0"/>
              </a:rPr>
              <a:t>Usando</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su</a:t>
            </a:r>
            <a:r>
              <a:rPr lang="en-US" sz="2400" b="1" dirty="0">
                <a:solidFill>
                  <a:srgbClr val="555556"/>
                </a:solidFill>
                <a:latin typeface="Calibri" panose="020F0502020204030204" pitchFamily="34" charset="0"/>
              </a:rPr>
              <a:t> plan de </a:t>
            </a:r>
            <a:r>
              <a:rPr lang="en-US" sz="2400" b="1" dirty="0" err="1">
                <a:solidFill>
                  <a:srgbClr val="555556"/>
                </a:solidFill>
                <a:latin typeface="Calibri" panose="020F0502020204030204" pitchFamily="34" charset="0"/>
              </a:rPr>
              <a:t>diseño</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físico</a:t>
            </a:r>
            <a:r>
              <a:rPr lang="en-US" sz="2400" b="1" dirty="0">
                <a:solidFill>
                  <a:srgbClr val="555556"/>
                </a:solidFill>
                <a:latin typeface="Calibri" panose="020F0502020204030204" pitchFamily="34" charset="0"/>
              </a:rPr>
              <a:t> y la </a:t>
            </a:r>
            <a:r>
              <a:rPr lang="en-US" sz="2400" b="1" dirty="0" err="1">
                <a:solidFill>
                  <a:srgbClr val="555556"/>
                </a:solidFill>
                <a:latin typeface="Calibri" panose="020F0502020204030204" pitchFamily="34" charset="0"/>
              </a:rPr>
              <a:t>herramienta</a:t>
            </a:r>
            <a:r>
              <a:rPr lang="en-US" sz="2400" b="1" dirty="0">
                <a:solidFill>
                  <a:srgbClr val="555556"/>
                </a:solidFill>
                <a:latin typeface="Calibri" panose="020F0502020204030204" pitchFamily="34" charset="0"/>
              </a:rPr>
              <a:t> de </a:t>
            </a:r>
            <a:r>
              <a:rPr lang="en-US" sz="2400" b="1" dirty="0" err="1">
                <a:solidFill>
                  <a:srgbClr val="555556"/>
                </a:solidFill>
                <a:latin typeface="Calibri" panose="020F0502020204030204" pitchFamily="34" charset="0"/>
              </a:rPr>
              <a:t>auditoría</a:t>
            </a:r>
            <a:r>
              <a:rPr lang="en-US" sz="2400" b="1" dirty="0">
                <a:solidFill>
                  <a:srgbClr val="555556"/>
                </a:solidFill>
                <a:latin typeface="Calibri" panose="020F0502020204030204" pitchFamily="34" charset="0"/>
              </a:rPr>
              <a:t> de </a:t>
            </a:r>
            <a:r>
              <a:rPr lang="en-US" sz="2400" b="1" dirty="0" err="1">
                <a:solidFill>
                  <a:srgbClr val="555556"/>
                </a:solidFill>
                <a:latin typeface="Calibri" panose="020F0502020204030204" pitchFamily="34" charset="0"/>
              </a:rPr>
              <a:t>observación</a:t>
            </a:r>
            <a:r>
              <a:rPr lang="en-US" sz="2400" b="1" dirty="0">
                <a:solidFill>
                  <a:srgbClr val="555556"/>
                </a:solidFill>
                <a:latin typeface="Calibri" panose="020F0502020204030204" pitchFamily="34" charset="0"/>
              </a:rPr>
              <a:t> de la </a:t>
            </a:r>
            <a:r>
              <a:rPr lang="en-US" sz="2400" b="1" dirty="0" err="1">
                <a:solidFill>
                  <a:srgbClr val="555556"/>
                </a:solidFill>
                <a:latin typeface="Calibri" panose="020F0502020204030204" pitchFamily="34" charset="0"/>
              </a:rPr>
              <a:t>planificación</a:t>
            </a:r>
            <a:r>
              <a:rPr lang="en-US" sz="2400" b="1" dirty="0">
                <a:solidFill>
                  <a:srgbClr val="555556"/>
                </a:solidFill>
                <a:latin typeface="Calibri" panose="020F0502020204030204" pitchFamily="34" charset="0"/>
              </a:rPr>
              <a:t> del sitio, </a:t>
            </a:r>
            <a:r>
              <a:rPr lang="en-US" sz="2400" b="1" dirty="0" err="1">
                <a:solidFill>
                  <a:srgbClr val="555556"/>
                </a:solidFill>
                <a:latin typeface="Calibri" panose="020F0502020204030204" pitchFamily="34" charset="0"/>
              </a:rPr>
              <a:t>realice</a:t>
            </a:r>
            <a:r>
              <a:rPr lang="en-US" sz="2400" b="1" dirty="0">
                <a:solidFill>
                  <a:srgbClr val="555556"/>
                </a:solidFill>
                <a:latin typeface="Calibri" panose="020F0502020204030204" pitchFamily="34" charset="0"/>
              </a:rPr>
              <a:t> una </a:t>
            </a:r>
            <a:r>
              <a:rPr lang="en-US" sz="2400" b="1" dirty="0" err="1">
                <a:solidFill>
                  <a:srgbClr val="555556"/>
                </a:solidFill>
                <a:latin typeface="Calibri" panose="020F0502020204030204" pitchFamily="34" charset="0"/>
              </a:rPr>
              <a:t>auditoría</a:t>
            </a:r>
            <a:r>
              <a:rPr lang="en-US" sz="2400" b="1" dirty="0">
                <a:solidFill>
                  <a:srgbClr val="555556"/>
                </a:solidFill>
                <a:latin typeface="Calibri" panose="020F0502020204030204" pitchFamily="34" charset="0"/>
              </a:rPr>
              <a:t> de </a:t>
            </a:r>
            <a:r>
              <a:rPr lang="en-US" sz="2400" b="1" dirty="0" err="1">
                <a:solidFill>
                  <a:srgbClr val="555556"/>
                </a:solidFill>
                <a:latin typeface="Calibri" panose="020F0502020204030204" pitchFamily="34" charset="0"/>
              </a:rPr>
              <a:t>observación</a:t>
            </a:r>
            <a:r>
              <a:rPr lang="en-US" sz="2400" b="1" dirty="0">
                <a:solidFill>
                  <a:srgbClr val="555556"/>
                </a:solidFill>
                <a:latin typeface="Calibri" panose="020F0502020204030204" pitchFamily="34" charset="0"/>
              </a:rPr>
              <a:t>.</a:t>
            </a:r>
          </a:p>
          <a:p>
            <a:pPr marL="0" indent="0" algn="l">
              <a:buNone/>
            </a:pPr>
            <a:r>
              <a:rPr lang="en-US" sz="2400" b="1" dirty="0" err="1">
                <a:solidFill>
                  <a:srgbClr val="555556"/>
                </a:solidFill>
                <a:latin typeface="Calibri" panose="020F0502020204030204" pitchFamily="34" charset="0"/>
              </a:rPr>
              <a:t>Sobre</a:t>
            </a:r>
            <a:r>
              <a:rPr lang="en-US" sz="2400" b="1" dirty="0">
                <a:solidFill>
                  <a:srgbClr val="555556"/>
                </a:solidFill>
                <a:latin typeface="Calibri" panose="020F0502020204030204" pitchFamily="34" charset="0"/>
              </a:rPr>
              <a:t> la base de </a:t>
            </a:r>
            <a:r>
              <a:rPr lang="en-US" sz="2400" b="1" dirty="0" err="1">
                <a:solidFill>
                  <a:srgbClr val="555556"/>
                </a:solidFill>
                <a:latin typeface="Calibri" panose="020F0502020204030204" pitchFamily="34" charset="0"/>
              </a:rPr>
              <a:t>esta</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auditoría</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considere</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cualquier</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cambio</a:t>
            </a:r>
            <a:r>
              <a:rPr lang="en-US" sz="2400" b="1" dirty="0">
                <a:solidFill>
                  <a:srgbClr val="555556"/>
                </a:solidFill>
                <a:latin typeface="Calibri" panose="020F0502020204030204" pitchFamily="34" charset="0"/>
              </a:rPr>
              <a:t> que </a:t>
            </a:r>
            <a:r>
              <a:rPr lang="en-US" sz="2400" b="1" dirty="0" err="1">
                <a:solidFill>
                  <a:srgbClr val="555556"/>
                </a:solidFill>
                <a:latin typeface="Calibri" panose="020F0502020204030204" pitchFamily="34" charset="0"/>
              </a:rPr>
              <a:t>haría</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en</a:t>
            </a:r>
            <a:r>
              <a:rPr lang="en-US" sz="2400" b="1" dirty="0">
                <a:solidFill>
                  <a:srgbClr val="555556"/>
                </a:solidFill>
                <a:latin typeface="Calibri" panose="020F0502020204030204" pitchFamily="34" charset="0"/>
              </a:rPr>
              <a:t> el </a:t>
            </a:r>
            <a:r>
              <a:rPr lang="en-US" sz="2400" b="1" dirty="0" err="1">
                <a:solidFill>
                  <a:srgbClr val="555556"/>
                </a:solidFill>
                <a:latin typeface="Calibri" panose="020F0502020204030204" pitchFamily="34" charset="0"/>
              </a:rPr>
              <a:t>emplazamiento</a:t>
            </a:r>
            <a:r>
              <a:rPr lang="en-US" sz="2400" b="1" dirty="0">
                <a:solidFill>
                  <a:srgbClr val="555556"/>
                </a:solidFill>
                <a:latin typeface="Calibri" panose="020F0502020204030204" pitchFamily="34" charset="0"/>
              </a:rPr>
              <a:t> y marque las </a:t>
            </a:r>
            <a:r>
              <a:rPr lang="en-US" sz="2400" b="1" dirty="0" err="1">
                <a:solidFill>
                  <a:srgbClr val="555556"/>
                </a:solidFill>
                <a:latin typeface="Calibri" panose="020F0502020204030204" pitchFamily="34" charset="0"/>
              </a:rPr>
              <a:t>áreas</a:t>
            </a:r>
            <a:r>
              <a:rPr lang="en-US" sz="2400" b="1" dirty="0">
                <a:solidFill>
                  <a:srgbClr val="555556"/>
                </a:solidFill>
                <a:latin typeface="Calibri" panose="020F0502020204030204" pitchFamily="34" charset="0"/>
              </a:rPr>
              <a:t> con una nota post-it. Las </a:t>
            </a:r>
            <a:r>
              <a:rPr lang="en-US" sz="2400" b="1" dirty="0" err="1">
                <a:solidFill>
                  <a:srgbClr val="555556"/>
                </a:solidFill>
                <a:latin typeface="Calibri" panose="020F0502020204030204" pitchFamily="34" charset="0"/>
              </a:rPr>
              <a:t>áreas</a:t>
            </a:r>
            <a:r>
              <a:rPr lang="en-US" sz="2400" b="1" dirty="0">
                <a:solidFill>
                  <a:srgbClr val="555556"/>
                </a:solidFill>
                <a:latin typeface="Calibri" panose="020F0502020204030204" pitchFamily="34" charset="0"/>
              </a:rPr>
              <a:t> a </a:t>
            </a:r>
            <a:r>
              <a:rPr lang="en-US" sz="2400" b="1" dirty="0" err="1">
                <a:solidFill>
                  <a:srgbClr val="555556"/>
                </a:solidFill>
                <a:latin typeface="Calibri" panose="020F0502020204030204" pitchFamily="34" charset="0"/>
              </a:rPr>
              <a:t>considerar</a:t>
            </a:r>
            <a:r>
              <a:rPr lang="en-US" sz="2400" b="1" dirty="0">
                <a:solidFill>
                  <a:srgbClr val="555556"/>
                </a:solidFill>
                <a:latin typeface="Calibri" panose="020F0502020204030204" pitchFamily="34" charset="0"/>
              </a:rPr>
              <a:t> son: </a:t>
            </a:r>
          </a:p>
          <a:p>
            <a:pPr lvl="1" algn="l">
              <a:buFont typeface="Arial" panose="020B0604020202020204" pitchFamily="34" charset="0"/>
              <a:buChar char="•"/>
            </a:pPr>
            <a:r>
              <a:rPr lang="en-US" sz="2000" dirty="0" err="1">
                <a:solidFill>
                  <a:srgbClr val="555556"/>
                </a:solidFill>
                <a:latin typeface="Calibri" panose="020F0502020204030204" pitchFamily="34" charset="0"/>
              </a:rPr>
              <a:t>Rutas</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acceso</a:t>
            </a:r>
            <a:r>
              <a:rPr lang="en-US" sz="2000" dirty="0">
                <a:solidFill>
                  <a:srgbClr val="555556"/>
                </a:solidFill>
                <a:latin typeface="Calibri" panose="020F0502020204030204" pitchFamily="34" charset="0"/>
              </a:rPr>
              <a:t> al </a:t>
            </a:r>
            <a:r>
              <a:rPr lang="en-US" sz="2000" dirty="0" err="1">
                <a:solidFill>
                  <a:srgbClr val="555556"/>
                </a:solidFill>
                <a:latin typeface="Calibri" panose="020F0502020204030204" pitchFamily="34" charset="0"/>
              </a:rPr>
              <a:t>campamento</a:t>
            </a:r>
            <a:r>
              <a:rPr lang="en-US" sz="2000" dirty="0">
                <a:solidFill>
                  <a:srgbClr val="555556"/>
                </a:solidFill>
                <a:latin typeface="Calibri" panose="020F0502020204030204" pitchFamily="34" charset="0"/>
              </a:rPr>
              <a:t> o </a:t>
            </a:r>
            <a:r>
              <a:rPr lang="en-US" sz="2000" dirty="0" err="1">
                <a:solidFill>
                  <a:srgbClr val="555556"/>
                </a:solidFill>
                <a:latin typeface="Calibri" panose="020F0502020204030204" pitchFamily="34" charset="0"/>
              </a:rPr>
              <a:t>emplazamiento</a:t>
            </a:r>
            <a:endParaRPr lang="en-US" sz="2000" dirty="0">
              <a:solidFill>
                <a:srgbClr val="555556"/>
              </a:solidFill>
              <a:latin typeface="Calibri" panose="020F0502020204030204" pitchFamily="34" charset="0"/>
            </a:endParaRPr>
          </a:p>
          <a:p>
            <a:pPr lvl="1" algn="l">
              <a:buFont typeface="Arial" panose="020B0604020202020204" pitchFamily="34" charset="0"/>
              <a:buChar char="•"/>
            </a:pPr>
            <a:r>
              <a:rPr lang="en-US" sz="2000" dirty="0" err="1">
                <a:solidFill>
                  <a:srgbClr val="555556"/>
                </a:solidFill>
                <a:latin typeface="Calibri" panose="020F0502020204030204" pitchFamily="34" charset="0"/>
              </a:rPr>
              <a:t>Obstáculos</a:t>
            </a:r>
            <a:r>
              <a:rPr lang="en-US" sz="2000" dirty="0">
                <a:solidFill>
                  <a:srgbClr val="555556"/>
                </a:solidFill>
                <a:latin typeface="Calibri" panose="020F0502020204030204" pitchFamily="34" charset="0"/>
              </a:rPr>
              <a:t> a las </a:t>
            </a:r>
            <a:r>
              <a:rPr lang="en-US" sz="2000" dirty="0" err="1">
                <a:solidFill>
                  <a:srgbClr val="555556"/>
                </a:solidFill>
                <a:latin typeface="Calibri" panose="020F0502020204030204" pitchFamily="34" charset="0"/>
              </a:rPr>
              <a:t>instalaciones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comunes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escuelas</a:t>
            </a:r>
            <a:r>
              <a:rPr lang="en-US" sz="2000" dirty="0">
                <a:solidFill>
                  <a:srgbClr val="555556"/>
                </a:solidFill>
                <a:latin typeface="Calibri" panose="020F0502020204030204" pitchFamily="34" charset="0"/>
              </a:rPr>
              <a:t>, zonas de </a:t>
            </a:r>
            <a:r>
              <a:rPr lang="en-US" sz="2000" dirty="0" err="1">
                <a:solidFill>
                  <a:srgbClr val="555556"/>
                </a:solidFill>
                <a:latin typeface="Calibri" panose="020F0502020204030204" pitchFamily="34" charset="0"/>
              </a:rPr>
              <a:t>reunión</a:t>
            </a:r>
            <a:r>
              <a:rPr lang="en-US" sz="2000" dirty="0">
                <a:solidFill>
                  <a:srgbClr val="555556"/>
                </a:solidFill>
                <a:latin typeface="Calibri" panose="020F0502020204030204" pitchFamily="34" charset="0"/>
              </a:rPr>
              <a:t>, mercados)</a:t>
            </a:r>
          </a:p>
          <a:p>
            <a:pPr lvl="1" algn="l">
              <a:buFont typeface="Arial" panose="020B0604020202020204" pitchFamily="34" charset="0"/>
              <a:buChar char="•"/>
            </a:pPr>
            <a:r>
              <a:rPr lang="en-US" sz="2000" dirty="0" err="1">
                <a:solidFill>
                  <a:srgbClr val="555556"/>
                </a:solidFill>
                <a:latin typeface="Calibri" panose="020F0502020204030204" pitchFamily="34" charset="0"/>
              </a:rPr>
              <a:t>Carreteras</a:t>
            </a:r>
            <a:r>
              <a:rPr lang="en-US" sz="2000" dirty="0">
                <a:solidFill>
                  <a:srgbClr val="555556"/>
                </a:solidFill>
                <a:latin typeface="Calibri" panose="020F0502020204030204" pitchFamily="34" charset="0"/>
              </a:rPr>
              <a:t> y </a:t>
            </a:r>
            <a:r>
              <a:rPr lang="en-US" sz="2000" dirty="0" err="1">
                <a:solidFill>
                  <a:srgbClr val="555556"/>
                </a:solidFill>
                <a:latin typeface="Calibri" panose="020F0502020204030204" pitchFamily="34" charset="0"/>
              </a:rPr>
              <a:t>caminos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estrechos</a:t>
            </a:r>
            <a:r>
              <a:rPr lang="en-US" sz="2000" dirty="0">
                <a:solidFill>
                  <a:srgbClr val="555556"/>
                </a:solidFill>
                <a:latin typeface="Calibri" panose="020F0502020204030204" pitchFamily="34" charset="0"/>
              </a:rPr>
              <a:t> para </a:t>
            </a:r>
            <a:r>
              <a:rPr lang="en-US" sz="2000" dirty="0" err="1">
                <a:solidFill>
                  <a:srgbClr val="555556"/>
                </a:solidFill>
                <a:latin typeface="Calibri" panose="020F0502020204030204" pitchFamily="34" charset="0"/>
              </a:rPr>
              <a:t>peatones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áreas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donde</a:t>
            </a:r>
            <a:r>
              <a:rPr lang="en-US" sz="2000" dirty="0">
                <a:solidFill>
                  <a:srgbClr val="555556"/>
                </a:solidFill>
                <a:latin typeface="Calibri" panose="020F0502020204030204" pitchFamily="34" charset="0"/>
              </a:rPr>
              <a:t> hay puntos </a:t>
            </a:r>
            <a:r>
              <a:rPr lang="en-US" sz="2000" dirty="0" err="1">
                <a:solidFill>
                  <a:srgbClr val="555556"/>
                </a:solidFill>
                <a:latin typeface="Calibri" panose="020F0502020204030204" pitchFamily="34" charset="0"/>
              </a:rPr>
              <a:t>ciegos</a:t>
            </a:r>
            <a:endParaRPr lang="en-US" sz="2000" dirty="0">
              <a:solidFill>
                <a:srgbClr val="555556"/>
              </a:solidFill>
              <a:latin typeface="Calibri" panose="020F0502020204030204" pitchFamily="34" charset="0"/>
            </a:endParaRPr>
          </a:p>
          <a:p>
            <a:pPr lvl="1" algn="l">
              <a:buFont typeface="Arial" panose="020B0604020202020204" pitchFamily="34" charset="0"/>
              <a:buChar char="•"/>
            </a:pPr>
            <a:r>
              <a:rPr lang="en-US" sz="2000" dirty="0">
                <a:solidFill>
                  <a:srgbClr val="555556"/>
                </a:solidFill>
                <a:latin typeface="Calibri" panose="020F0502020204030204" pitchFamily="34" charset="0"/>
              </a:rPr>
              <a:t>Canales o zonas de </a:t>
            </a:r>
            <a:r>
              <a:rPr lang="en-US" sz="2000" dirty="0" err="1">
                <a:solidFill>
                  <a:srgbClr val="555556"/>
                </a:solidFill>
                <a:latin typeface="Calibri" panose="020F0502020204030204" pitchFamily="34" charset="0"/>
              </a:rPr>
              <a:t>irrigación</a:t>
            </a:r>
            <a:endParaRPr lang="en-US" sz="2000" dirty="0">
              <a:solidFill>
                <a:srgbClr val="555556"/>
              </a:solidFill>
              <a:latin typeface="Calibri" panose="020F0502020204030204" pitchFamily="34" charset="0"/>
            </a:endParaRPr>
          </a:p>
          <a:p>
            <a:pPr lvl="1" algn="l">
              <a:buFont typeface="Arial" panose="020B0604020202020204" pitchFamily="34" charset="0"/>
              <a:buChar char="•"/>
            </a:pPr>
            <a:r>
              <a:rPr lang="en-US" sz="2000" dirty="0">
                <a:solidFill>
                  <a:srgbClr val="555556"/>
                </a:solidFill>
                <a:latin typeface="Calibri" panose="020F0502020204030204" pitchFamily="34" charset="0"/>
              </a:rPr>
              <a:t>Zonas no </a:t>
            </a:r>
            <a:r>
              <a:rPr lang="en-US" sz="2000" dirty="0" err="1">
                <a:solidFill>
                  <a:srgbClr val="555556"/>
                </a:solidFill>
                <a:latin typeface="Calibri" panose="020F0502020204030204" pitchFamily="34" charset="0"/>
              </a:rPr>
              <a:t>utilizadas</a:t>
            </a:r>
            <a:r>
              <a:rPr lang="en-US" sz="2000" dirty="0">
                <a:solidFill>
                  <a:srgbClr val="555556"/>
                </a:solidFill>
                <a:latin typeface="Calibri" panose="020F0502020204030204" pitchFamily="34" charset="0"/>
              </a:rPr>
              <a:t> del sitio/ </a:t>
            </a:r>
            <a:r>
              <a:rPr lang="en-US" sz="2000" dirty="0" err="1">
                <a:solidFill>
                  <a:srgbClr val="555556"/>
                </a:solidFill>
                <a:latin typeface="Calibri" panose="020F0502020204030204" pitchFamily="34" charset="0"/>
              </a:rPr>
              <a:t>edificio</a:t>
            </a:r>
            <a:endParaRPr lang="en-US" sz="2000" dirty="0">
              <a:solidFill>
                <a:srgbClr val="555556"/>
              </a:solidFill>
              <a:latin typeface="Calibri" panose="020F0502020204030204" pitchFamily="34" charset="0"/>
            </a:endParaRPr>
          </a:p>
          <a:p>
            <a:pPr lvl="1" algn="l">
              <a:buFont typeface="Arial" panose="020B0604020202020204" pitchFamily="34" charset="0"/>
              <a:buChar char="•"/>
            </a:pPr>
            <a:r>
              <a:rPr lang="en-US" sz="2000" dirty="0" err="1">
                <a:solidFill>
                  <a:srgbClr val="555556"/>
                </a:solidFill>
                <a:latin typeface="Calibri" panose="020F0502020204030204" pitchFamily="34" charset="0"/>
              </a:rPr>
              <a:t>Vallas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interiores</a:t>
            </a:r>
            <a:r>
              <a:rPr lang="en-US" sz="2000" dirty="0">
                <a:solidFill>
                  <a:srgbClr val="555556"/>
                </a:solidFill>
                <a:latin typeface="Calibri" panose="020F0502020204030204" pitchFamily="34" charset="0"/>
              </a:rPr>
              <a:t> y </a:t>
            </a:r>
            <a:r>
              <a:rPr lang="en-US" sz="2000" dirty="0" err="1">
                <a:solidFill>
                  <a:srgbClr val="555556"/>
                </a:solidFill>
                <a:latin typeface="Calibri" panose="020F0502020204030204" pitchFamily="34" charset="0"/>
              </a:rPr>
              <a:t>exteriores</a:t>
            </a:r>
            <a:r>
              <a:rPr lang="en-US" sz="2000" dirty="0">
                <a:solidFill>
                  <a:srgbClr val="555556"/>
                </a:solidFill>
                <a:latin typeface="Calibri" panose="020F0502020204030204" pitchFamily="34" charset="0"/>
              </a:rPr>
              <a:t>) </a:t>
            </a:r>
          </a:p>
          <a:p>
            <a:pPr lvl="1" algn="l">
              <a:buFont typeface="Arial" panose="020B0604020202020204" pitchFamily="34" charset="0"/>
              <a:buChar char="•"/>
            </a:pPr>
            <a:r>
              <a:rPr lang="en-US" sz="2000" dirty="0" err="1">
                <a:solidFill>
                  <a:srgbClr val="555556"/>
                </a:solidFill>
                <a:latin typeface="Calibri" panose="020F0502020204030204" pitchFamily="34" charset="0"/>
              </a:rPr>
              <a:t>Privacidad</a:t>
            </a:r>
            <a:r>
              <a:rPr lang="en-US" sz="2000" dirty="0">
                <a:solidFill>
                  <a:srgbClr val="555556"/>
                </a:solidFill>
                <a:latin typeface="Calibri" panose="020F0502020204030204" pitchFamily="34" charset="0"/>
              </a:rPr>
              <a:t> e </a:t>
            </a:r>
            <a:r>
              <a:rPr lang="en-US" sz="2000" dirty="0" err="1">
                <a:solidFill>
                  <a:srgbClr val="555556"/>
                </a:solidFill>
                <a:latin typeface="Calibri" panose="020F0502020204030204" pitchFamily="34" charset="0"/>
              </a:rPr>
              <a:t>iluminación</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alrededor</a:t>
            </a:r>
            <a:r>
              <a:rPr lang="en-US" sz="2000" dirty="0">
                <a:solidFill>
                  <a:srgbClr val="555556"/>
                </a:solidFill>
                <a:latin typeface="Calibri" panose="020F0502020204030204" pitchFamily="34" charset="0"/>
              </a:rPr>
              <a:t> de las entradas a las </a:t>
            </a:r>
            <a:r>
              <a:rPr lang="en-US" sz="2000" dirty="0" err="1">
                <a:solidFill>
                  <a:srgbClr val="555556"/>
                </a:solidFill>
                <a:latin typeface="Calibri" panose="020F0502020204030204" pitchFamily="34" charset="0"/>
              </a:rPr>
              <a:t>letrinas</a:t>
            </a:r>
            <a:r>
              <a:rPr lang="en-US" sz="2000" dirty="0">
                <a:solidFill>
                  <a:srgbClr val="555556"/>
                </a:solidFill>
                <a:latin typeface="Calibri" panose="020F0502020204030204" pitchFamily="34" charset="0"/>
              </a:rPr>
              <a:t> e </a:t>
            </a:r>
            <a:r>
              <a:rPr lang="en-US" sz="2000" dirty="0" err="1">
                <a:solidFill>
                  <a:srgbClr val="555556"/>
                </a:solidFill>
                <a:latin typeface="Calibri" panose="020F0502020204030204" pitchFamily="34" charset="0"/>
              </a:rPr>
              <a:t>inodoros</a:t>
            </a:r>
            <a:endParaRPr lang="en-US" sz="2000" dirty="0">
              <a:solidFill>
                <a:srgbClr val="555556"/>
              </a:solidFill>
              <a:latin typeface="Calibri" panose="020F0502020204030204" pitchFamily="34" charset="0"/>
            </a:endParaRPr>
          </a:p>
          <a:p>
            <a:pPr lvl="1" algn="l">
              <a:buFont typeface="Arial" panose="020B0604020202020204" pitchFamily="34" charset="0"/>
              <a:buChar char="•"/>
            </a:pPr>
            <a:r>
              <a:rPr lang="en-US" sz="2000" dirty="0">
                <a:solidFill>
                  <a:srgbClr val="555556"/>
                </a:solidFill>
                <a:latin typeface="Calibri" panose="020F0502020204030204" pitchFamily="34" charset="0"/>
              </a:rPr>
              <a:t>Etc. </a:t>
            </a: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2"/>
            <a:ext cx="9876347" cy="1489483"/>
          </a:xfrm>
        </p:spPr>
        <p:txBody>
          <a:bodyPr/>
          <a:lstStyle/>
          <a:p>
            <a:pPr algn="l"/>
            <a:r>
              <a:rPr lang="en-GB" b="1" dirty="0">
                <a:solidFill>
                  <a:srgbClr val="2A87C8"/>
                </a:solidFill>
                <a:latin typeface="Calibri" panose="020F0502020204030204" pitchFamily="34" charset="0"/>
              </a:rPr>
              <a:t>Grupo de </a:t>
            </a:r>
            <a:r>
              <a:rPr lang="en-GB" b="1" dirty="0" err="1">
                <a:solidFill>
                  <a:srgbClr val="2A87C8"/>
                </a:solidFill>
                <a:latin typeface="Calibri" panose="020F0502020204030204" pitchFamily="34" charset="0"/>
              </a:rPr>
              <a:t>trabajo</a:t>
            </a:r>
            <a:r>
              <a:rPr lang="en-GB" b="1" dirty="0">
                <a:solidFill>
                  <a:srgbClr val="2A87C8"/>
                </a:solidFill>
                <a:latin typeface="Calibri" panose="020F0502020204030204" pitchFamily="34" charset="0"/>
              </a:rPr>
              <a:t> </a:t>
            </a:r>
            <a:r>
              <a:rPr lang="en-GB" dirty="0">
                <a:solidFill>
                  <a:srgbClr val="2A87C8"/>
                </a:solidFill>
                <a:latin typeface="Calibri" panose="020F0502020204030204" pitchFamily="34" charset="0"/>
              </a:rPr>
              <a:t>(</a:t>
            </a:r>
            <a:r>
              <a:rPr lang="en-GB" dirty="0" err="1">
                <a:solidFill>
                  <a:srgbClr val="2A87C8"/>
                </a:solidFill>
                <a:latin typeface="Calibri" panose="020F0502020204030204" pitchFamily="34" charset="0"/>
              </a:rPr>
              <a:t>Actividad</a:t>
            </a:r>
            <a:r>
              <a:rPr lang="en-GB" dirty="0">
                <a:solidFill>
                  <a:srgbClr val="2A87C8"/>
                </a:solidFill>
                <a:latin typeface="Calibri" panose="020F0502020204030204" pitchFamily="34" charset="0"/>
              </a:rPr>
              <a:t> 2A)  20 min</a:t>
            </a:r>
            <a:r>
              <a:rPr dirty="0"/>
              <a:t> </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5EFB38FC-5F4A-4B4C-BB3C-18676EA7E56A}"/>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2106401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714128"/>
            <a:ext cx="9623277"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400" b="1" dirty="0" err="1">
                <a:solidFill>
                  <a:srgbClr val="555556"/>
                </a:solidFill>
                <a:latin typeface="Calibri" panose="020F0502020204030204" pitchFamily="34" charset="0"/>
              </a:rPr>
              <a:t>Colabore</a:t>
            </a:r>
            <a:r>
              <a:rPr lang="en-US" sz="2400" b="1" dirty="0">
                <a:solidFill>
                  <a:srgbClr val="555556"/>
                </a:solidFill>
                <a:latin typeface="Calibri" panose="020F0502020204030204" pitchFamily="34" charset="0"/>
              </a:rPr>
              <a:t> con </a:t>
            </a:r>
            <a:r>
              <a:rPr lang="en-US" sz="2400" b="1" dirty="0" err="1">
                <a:solidFill>
                  <a:srgbClr val="555556"/>
                </a:solidFill>
                <a:latin typeface="Calibri" panose="020F0502020204030204" pitchFamily="34" charset="0"/>
              </a:rPr>
              <a:t>su</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grupo</a:t>
            </a:r>
            <a:r>
              <a:rPr lang="en-US" sz="2400" b="1" dirty="0">
                <a:solidFill>
                  <a:srgbClr val="555556"/>
                </a:solidFill>
                <a:latin typeface="Calibri" panose="020F0502020204030204" pitchFamily="34" charset="0"/>
              </a:rPr>
              <a:t> para </a:t>
            </a:r>
            <a:r>
              <a:rPr lang="en-US" sz="2400" b="1" dirty="0" err="1">
                <a:solidFill>
                  <a:srgbClr val="555556"/>
                </a:solidFill>
                <a:latin typeface="Calibri" panose="020F0502020204030204" pitchFamily="34" charset="0"/>
              </a:rPr>
              <a:t>diseñar</a:t>
            </a:r>
            <a:r>
              <a:rPr lang="en-US" sz="2400" b="1" dirty="0">
                <a:solidFill>
                  <a:srgbClr val="555556"/>
                </a:solidFill>
                <a:latin typeface="Calibri" panose="020F0502020204030204" pitchFamily="34" charset="0"/>
              </a:rPr>
              <a:t> un </a:t>
            </a:r>
            <a:r>
              <a:rPr lang="en-US" sz="2400" b="1" dirty="0" err="1">
                <a:solidFill>
                  <a:srgbClr val="555556"/>
                </a:solidFill>
                <a:latin typeface="Calibri" panose="020F0502020204030204" pitchFamily="34" charset="0"/>
              </a:rPr>
              <a:t>campamento</a:t>
            </a:r>
            <a:r>
              <a:rPr lang="en-US" sz="2400" b="1" dirty="0">
                <a:solidFill>
                  <a:srgbClr val="555556"/>
                </a:solidFill>
                <a:latin typeface="Calibri" panose="020F0502020204030204" pitchFamily="34" charset="0"/>
              </a:rPr>
              <a:t> o </a:t>
            </a:r>
            <a:r>
              <a:rPr lang="en-US" sz="2400" b="1" dirty="0" err="1">
                <a:solidFill>
                  <a:srgbClr val="555556"/>
                </a:solidFill>
                <a:latin typeface="Calibri" panose="020F0502020204030204" pitchFamily="34" charset="0"/>
              </a:rPr>
              <a:t>centro</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colectivo</a:t>
            </a:r>
            <a:r>
              <a:rPr lang="en-US" sz="2400" b="1" dirty="0">
                <a:solidFill>
                  <a:srgbClr val="555556"/>
                </a:solidFill>
                <a:latin typeface="Calibri" panose="020F0502020204030204" pitchFamily="34" charset="0"/>
              </a:rPr>
              <a:t>. Sus </a:t>
            </a:r>
            <a:r>
              <a:rPr lang="en-US" sz="2400" b="1" dirty="0" err="1">
                <a:solidFill>
                  <a:srgbClr val="555556"/>
                </a:solidFill>
                <a:latin typeface="Calibri" panose="020F0502020204030204" pitchFamily="34" charset="0"/>
              </a:rPr>
              <a:t>funciones</a:t>
            </a:r>
            <a:r>
              <a:rPr lang="en-US" sz="2400" b="1" dirty="0">
                <a:solidFill>
                  <a:srgbClr val="555556"/>
                </a:solidFill>
                <a:latin typeface="Calibri" panose="020F0502020204030204" pitchFamily="34" charset="0"/>
              </a:rPr>
              <a:t> son: </a:t>
            </a:r>
          </a:p>
          <a:p>
            <a:pPr lvl="1" algn="l">
              <a:buFont typeface="Arial" panose="020B0604020202020204" pitchFamily="34" charset="0"/>
              <a:buChar char="•"/>
            </a:pPr>
            <a:r>
              <a:rPr lang="en-US" sz="2000" dirty="0" err="1">
                <a:solidFill>
                  <a:srgbClr val="555556"/>
                </a:solidFill>
                <a:latin typeface="Calibri" panose="020F0502020204030204" pitchFamily="34" charset="0"/>
              </a:rPr>
              <a:t>Experto</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en</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materia</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refugio</a:t>
            </a:r>
            <a:r>
              <a:rPr lang="en-US" sz="2000" dirty="0">
                <a:solidFill>
                  <a:srgbClr val="555556"/>
                </a:solidFill>
                <a:latin typeface="Calibri" panose="020F0502020204030204" pitchFamily="34" charset="0"/>
              </a:rPr>
              <a:t> y </a:t>
            </a:r>
            <a:r>
              <a:rPr lang="en-US" sz="2000" dirty="0" err="1">
                <a:solidFill>
                  <a:srgbClr val="555556"/>
                </a:solidFill>
                <a:latin typeface="Calibri" panose="020F0502020204030204" pitchFamily="34" charset="0"/>
              </a:rPr>
              <a:t>suministro</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agua</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saneamiento</a:t>
            </a:r>
            <a:r>
              <a:rPr lang="en-US" sz="2000" dirty="0">
                <a:solidFill>
                  <a:srgbClr val="555556"/>
                </a:solidFill>
                <a:latin typeface="Calibri" panose="020F0502020204030204" pitchFamily="34" charset="0"/>
              </a:rPr>
              <a:t> e </a:t>
            </a:r>
            <a:r>
              <a:rPr lang="en-US" sz="2000" dirty="0" err="1">
                <a:solidFill>
                  <a:srgbClr val="555556"/>
                </a:solidFill>
                <a:latin typeface="Calibri" panose="020F0502020204030204" pitchFamily="34" charset="0"/>
              </a:rPr>
              <a:t>higiene</a:t>
            </a:r>
            <a:endParaRPr lang="en-US" sz="2000" dirty="0">
              <a:solidFill>
                <a:srgbClr val="555556"/>
              </a:solidFill>
              <a:latin typeface="Calibri" panose="020F0502020204030204" pitchFamily="34" charset="0"/>
            </a:endParaRPr>
          </a:p>
          <a:p>
            <a:pPr lvl="1" algn="l">
              <a:buFont typeface="Arial" panose="020B0604020202020204" pitchFamily="34" charset="0"/>
              <a:buChar char="•"/>
            </a:pPr>
            <a:r>
              <a:rPr lang="en-US" sz="2000" dirty="0" err="1">
                <a:solidFill>
                  <a:srgbClr val="555556"/>
                </a:solidFill>
                <a:latin typeface="Calibri" panose="020F0502020204030204" pitchFamily="34" charset="0"/>
              </a:rPr>
              <a:t>Funcionario</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Educación</a:t>
            </a:r>
            <a:endParaRPr lang="en-US" sz="2000" dirty="0">
              <a:solidFill>
                <a:srgbClr val="555556"/>
              </a:solidFill>
              <a:latin typeface="Calibri" panose="020F0502020204030204" pitchFamily="34" charset="0"/>
            </a:endParaRPr>
          </a:p>
          <a:p>
            <a:pPr lvl="1" algn="l">
              <a:buFont typeface="Arial" panose="020B0604020202020204" pitchFamily="34" charset="0"/>
              <a:buChar char="•"/>
            </a:pPr>
            <a:r>
              <a:rPr lang="en-US" sz="2000" dirty="0" err="1">
                <a:solidFill>
                  <a:srgbClr val="555556"/>
                </a:solidFill>
                <a:latin typeface="Calibri" panose="020F0502020204030204" pitchFamily="34" charset="0"/>
              </a:rPr>
              <a:t>Oficial</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Protección</a:t>
            </a:r>
            <a:endParaRPr lang="en-US" sz="2000" dirty="0">
              <a:solidFill>
                <a:srgbClr val="555556"/>
              </a:solidFill>
              <a:latin typeface="Calibri" panose="020F0502020204030204" pitchFamily="34" charset="0"/>
            </a:endParaRPr>
          </a:p>
          <a:p>
            <a:pPr lvl="1" algn="l">
              <a:buFont typeface="Arial" panose="020B0604020202020204" pitchFamily="34" charset="0"/>
              <a:buChar char="•"/>
            </a:pPr>
            <a:r>
              <a:rPr lang="en-US" sz="2000" dirty="0" err="1">
                <a:solidFill>
                  <a:srgbClr val="555556"/>
                </a:solidFill>
                <a:latin typeface="Calibri" panose="020F0502020204030204" pitchFamily="34" charset="0"/>
              </a:rPr>
              <a:t>Administrador</a:t>
            </a:r>
            <a:r>
              <a:rPr lang="en-US" sz="2000" dirty="0">
                <a:solidFill>
                  <a:srgbClr val="555556"/>
                </a:solidFill>
                <a:latin typeface="Calibri" panose="020F0502020204030204" pitchFamily="34" charset="0"/>
              </a:rPr>
              <a:t> del </a:t>
            </a:r>
            <a:r>
              <a:rPr lang="en-US" sz="2000" dirty="0" err="1">
                <a:solidFill>
                  <a:srgbClr val="555556"/>
                </a:solidFill>
                <a:latin typeface="Calibri" panose="020F0502020204030204" pitchFamily="34" charset="0"/>
              </a:rPr>
              <a:t>Campamento</a:t>
            </a:r>
            <a:endParaRPr lang="en-US" sz="2000" dirty="0">
              <a:solidFill>
                <a:srgbClr val="555556"/>
              </a:solidFill>
              <a:latin typeface="Calibri" panose="020F0502020204030204" pitchFamily="34" charset="0"/>
            </a:endParaRPr>
          </a:p>
          <a:p>
            <a:pPr lvl="1" algn="l">
              <a:buFont typeface="Arial" panose="020B0604020202020204" pitchFamily="34" charset="0"/>
              <a:buChar char="•"/>
            </a:pPr>
            <a:r>
              <a:rPr lang="en-US" sz="2000" dirty="0" err="1">
                <a:solidFill>
                  <a:srgbClr val="555556"/>
                </a:solidFill>
                <a:latin typeface="Calibri" panose="020F0502020204030204" pitchFamily="34" charset="0"/>
              </a:rPr>
              <a:t>Representante</a:t>
            </a:r>
            <a:r>
              <a:rPr lang="en-US" sz="2000" dirty="0">
                <a:solidFill>
                  <a:srgbClr val="555556"/>
                </a:solidFill>
                <a:latin typeface="Calibri" panose="020F0502020204030204" pitchFamily="34" charset="0"/>
              </a:rPr>
              <a:t> de la población </a:t>
            </a:r>
            <a:r>
              <a:rPr lang="en-US" sz="2000" dirty="0" err="1">
                <a:solidFill>
                  <a:srgbClr val="555556"/>
                </a:solidFill>
                <a:latin typeface="Calibri" panose="020F0502020204030204" pitchFamily="34" charset="0"/>
              </a:rPr>
              <a:t>desplazada</a:t>
            </a:r>
            <a:endParaRPr lang="en-US" sz="2400" b="1" dirty="0">
              <a:solidFill>
                <a:srgbClr val="555556"/>
              </a:solidFill>
              <a:latin typeface="Calibri" panose="020F0502020204030204" pitchFamily="34" charset="0"/>
            </a:endParaRPr>
          </a:p>
          <a:p>
            <a:pPr marL="0" indent="0" algn="l">
              <a:buNone/>
            </a:pPr>
            <a:r>
              <a:rPr lang="en-US" sz="2400" b="1" dirty="0">
                <a:solidFill>
                  <a:srgbClr val="555556"/>
                </a:solidFill>
                <a:latin typeface="Calibri" panose="020F0502020204030204" pitchFamily="34" charset="0"/>
              </a:rPr>
              <a:t>Prepare un </a:t>
            </a:r>
            <a:r>
              <a:rPr lang="en-US" sz="2400" b="1" dirty="0" err="1">
                <a:solidFill>
                  <a:srgbClr val="555556"/>
                </a:solidFill>
                <a:latin typeface="Calibri" panose="020F0502020204030204" pitchFamily="34" charset="0"/>
              </a:rPr>
              <a:t>plano</a:t>
            </a:r>
            <a:r>
              <a:rPr lang="en-US" sz="2400" b="1" dirty="0">
                <a:solidFill>
                  <a:srgbClr val="555556"/>
                </a:solidFill>
                <a:latin typeface="Calibri" panose="020F0502020204030204" pitchFamily="34" charset="0"/>
              </a:rPr>
              <a:t> del </a:t>
            </a:r>
            <a:r>
              <a:rPr lang="en-US" sz="2400" b="1" dirty="0" err="1">
                <a:solidFill>
                  <a:srgbClr val="555556"/>
                </a:solidFill>
                <a:latin typeface="Calibri" panose="020F0502020204030204" pitchFamily="34" charset="0"/>
              </a:rPr>
              <a:t>lugar</a:t>
            </a:r>
            <a:r>
              <a:rPr lang="en-US" sz="2400" b="1" dirty="0">
                <a:solidFill>
                  <a:srgbClr val="555556"/>
                </a:solidFill>
                <a:latin typeface="Calibri" panose="020F0502020204030204" pitchFamily="34" charset="0"/>
              </a:rPr>
              <a:t>, que </a:t>
            </a:r>
            <a:r>
              <a:rPr lang="en-US" sz="2400" b="1" dirty="0" err="1">
                <a:solidFill>
                  <a:srgbClr val="555556"/>
                </a:solidFill>
                <a:latin typeface="Calibri" panose="020F0502020204030204" pitchFamily="34" charset="0"/>
              </a:rPr>
              <a:t>indique</a:t>
            </a:r>
            <a:r>
              <a:rPr lang="en-US" sz="2400" b="1" dirty="0">
                <a:solidFill>
                  <a:srgbClr val="555556"/>
                </a:solidFill>
                <a:latin typeface="Calibri" panose="020F0502020204030204" pitchFamily="34" charset="0"/>
              </a:rPr>
              <a:t> la </a:t>
            </a:r>
            <a:r>
              <a:rPr lang="en-US" sz="2400" b="1" dirty="0" err="1">
                <a:solidFill>
                  <a:srgbClr val="555556"/>
                </a:solidFill>
                <a:latin typeface="Calibri" panose="020F0502020204030204" pitchFamily="34" charset="0"/>
              </a:rPr>
              <a:t>ubicación</a:t>
            </a:r>
            <a:r>
              <a:rPr lang="en-US" sz="2400" b="1" dirty="0">
                <a:solidFill>
                  <a:srgbClr val="555556"/>
                </a:solidFill>
                <a:latin typeface="Calibri" panose="020F0502020204030204" pitchFamily="34" charset="0"/>
              </a:rPr>
              <a:t> de los </a:t>
            </a:r>
            <a:r>
              <a:rPr lang="en-US" sz="2400" b="1" dirty="0" err="1">
                <a:solidFill>
                  <a:srgbClr val="555556"/>
                </a:solidFill>
                <a:latin typeface="Calibri" panose="020F0502020204030204" pitchFamily="34" charset="0"/>
              </a:rPr>
              <a:t>alojamientos</a:t>
            </a:r>
            <a:r>
              <a:rPr lang="en-US" sz="2400" b="1" dirty="0">
                <a:solidFill>
                  <a:srgbClr val="555556"/>
                </a:solidFill>
                <a:latin typeface="Calibri" panose="020F0502020204030204" pitchFamily="34" charset="0"/>
              </a:rPr>
              <a:t> e </a:t>
            </a:r>
            <a:r>
              <a:rPr lang="en-US" sz="2400" b="1" dirty="0" err="1">
                <a:solidFill>
                  <a:srgbClr val="555556"/>
                </a:solidFill>
                <a:latin typeface="Calibri" panose="020F0502020204030204" pitchFamily="34" charset="0"/>
              </a:rPr>
              <a:t>instalaciones</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teniendo</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en</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cuenta</a:t>
            </a:r>
            <a:r>
              <a:rPr lang="en-US" sz="2400" b="1" dirty="0">
                <a:solidFill>
                  <a:srgbClr val="555556"/>
                </a:solidFill>
                <a:latin typeface="Calibri" panose="020F0502020204030204" pitchFamily="34" charset="0"/>
              </a:rPr>
              <a:t> las </a:t>
            </a:r>
            <a:r>
              <a:rPr lang="en-US" sz="2400" b="1" dirty="0" err="1">
                <a:solidFill>
                  <a:srgbClr val="555556"/>
                </a:solidFill>
                <a:latin typeface="Calibri" panose="020F0502020204030204" pitchFamily="34" charset="0"/>
              </a:rPr>
              <a:t>necesidades</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sociales</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culturales</a:t>
            </a:r>
            <a:r>
              <a:rPr lang="en-US" sz="2400" b="1" dirty="0">
                <a:solidFill>
                  <a:srgbClr val="555556"/>
                </a:solidFill>
                <a:latin typeface="Calibri" panose="020F0502020204030204" pitchFamily="34" charset="0"/>
              </a:rPr>
              <a:t> y de </a:t>
            </a:r>
            <a:r>
              <a:rPr lang="en-US" sz="2400" b="1" dirty="0" err="1">
                <a:solidFill>
                  <a:srgbClr val="555556"/>
                </a:solidFill>
                <a:latin typeface="Calibri" panose="020F0502020204030204" pitchFamily="34" charset="0"/>
              </a:rPr>
              <a:t>protección</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Incluya</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información</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sobre</a:t>
            </a:r>
            <a:r>
              <a:rPr lang="en-US" sz="2400" b="1" dirty="0">
                <a:solidFill>
                  <a:srgbClr val="555556"/>
                </a:solidFill>
                <a:latin typeface="Calibri" panose="020F0502020204030204" pitchFamily="34" charset="0"/>
              </a:rPr>
              <a:t> la forma </a:t>
            </a:r>
            <a:r>
              <a:rPr lang="en-US" sz="2400" b="1" dirty="0" err="1">
                <a:solidFill>
                  <a:srgbClr val="555556"/>
                </a:solidFill>
                <a:latin typeface="Calibri" panose="020F0502020204030204" pitchFamily="34" charset="0"/>
              </a:rPr>
              <a:t>en</a:t>
            </a:r>
            <a:r>
              <a:rPr lang="en-US" sz="2400" b="1" dirty="0">
                <a:solidFill>
                  <a:srgbClr val="555556"/>
                </a:solidFill>
                <a:latin typeface="Calibri" panose="020F0502020204030204" pitchFamily="34" charset="0"/>
              </a:rPr>
              <a:t> que la </a:t>
            </a:r>
            <a:r>
              <a:rPr lang="en-US" sz="2400" b="1" dirty="0" err="1">
                <a:solidFill>
                  <a:srgbClr val="555556"/>
                </a:solidFill>
                <a:latin typeface="Calibri" panose="020F0502020204030204" pitchFamily="34" charset="0"/>
              </a:rPr>
              <a:t>comunidad</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desplazada</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participará</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en</a:t>
            </a:r>
            <a:r>
              <a:rPr lang="en-US" sz="2400" b="1" dirty="0">
                <a:solidFill>
                  <a:srgbClr val="555556"/>
                </a:solidFill>
                <a:latin typeface="Calibri" panose="020F0502020204030204" pitchFamily="34" charset="0"/>
              </a:rPr>
              <a:t> el </a:t>
            </a:r>
            <a:r>
              <a:rPr lang="en-US" sz="2400" b="1" dirty="0" err="1">
                <a:solidFill>
                  <a:srgbClr val="555556"/>
                </a:solidFill>
                <a:latin typeface="Calibri" panose="020F0502020204030204" pitchFamily="34" charset="0"/>
              </a:rPr>
              <a:t>proceso</a:t>
            </a:r>
            <a:r>
              <a:rPr lang="en-US" sz="2400" b="1" dirty="0">
                <a:solidFill>
                  <a:srgbClr val="555556"/>
                </a:solidFill>
                <a:latin typeface="Calibri" panose="020F0502020204030204" pitchFamily="34" charset="0"/>
              </a:rPr>
              <a:t> de </a:t>
            </a:r>
            <a:r>
              <a:rPr lang="en-US" sz="2400" b="1" dirty="0" err="1">
                <a:solidFill>
                  <a:srgbClr val="555556"/>
                </a:solidFill>
                <a:latin typeface="Calibri" panose="020F0502020204030204" pitchFamily="34" charset="0"/>
              </a:rPr>
              <a:t>planificación</a:t>
            </a:r>
            <a:r>
              <a:rPr lang="en-US" sz="2400" b="1" dirty="0">
                <a:solidFill>
                  <a:srgbClr val="555556"/>
                </a:solidFill>
                <a:latin typeface="Calibri" panose="020F0502020204030204" pitchFamily="34" charset="0"/>
              </a:rPr>
              <a:t>.</a:t>
            </a:r>
          </a:p>
          <a:p>
            <a:pPr marL="0" indent="0" algn="l">
              <a:buNone/>
            </a:pPr>
            <a:r>
              <a:rPr lang="en-US" sz="2400" b="1" dirty="0" err="1">
                <a:solidFill>
                  <a:srgbClr val="555556"/>
                </a:solidFill>
                <a:latin typeface="Calibri" panose="020F0502020204030204" pitchFamily="34" charset="0"/>
              </a:rPr>
              <a:t>Señale</a:t>
            </a:r>
            <a:r>
              <a:rPr lang="en-US" sz="2400" b="1" dirty="0">
                <a:solidFill>
                  <a:srgbClr val="555556"/>
                </a:solidFill>
                <a:latin typeface="Calibri" panose="020F0502020204030204" pitchFamily="34" charset="0"/>
              </a:rPr>
              <a:t> las </a:t>
            </a:r>
            <a:r>
              <a:rPr lang="en-US" sz="2400" b="1" dirty="0" err="1">
                <a:solidFill>
                  <a:srgbClr val="555556"/>
                </a:solidFill>
                <a:latin typeface="Calibri" panose="020F0502020204030204" pitchFamily="34" charset="0"/>
              </a:rPr>
              <a:t>medidas</a:t>
            </a:r>
            <a:r>
              <a:rPr lang="en-US" sz="2400" b="1" dirty="0">
                <a:solidFill>
                  <a:srgbClr val="555556"/>
                </a:solidFill>
                <a:latin typeface="Calibri" panose="020F0502020204030204" pitchFamily="34" charset="0"/>
              </a:rPr>
              <a:t> para </a:t>
            </a:r>
            <a:r>
              <a:rPr lang="en-US" sz="2400" b="1" dirty="0" err="1">
                <a:solidFill>
                  <a:srgbClr val="555556"/>
                </a:solidFill>
                <a:latin typeface="Calibri" panose="020F0502020204030204" pitchFamily="34" charset="0"/>
              </a:rPr>
              <a:t>mitigar</a:t>
            </a:r>
            <a:r>
              <a:rPr lang="en-US" sz="2400" b="1" dirty="0">
                <a:solidFill>
                  <a:srgbClr val="555556"/>
                </a:solidFill>
                <a:latin typeface="Calibri" panose="020F0502020204030204" pitchFamily="34" charset="0"/>
              </a:rPr>
              <a:t> el </a:t>
            </a:r>
            <a:r>
              <a:rPr lang="en-US" sz="2400" b="1" dirty="0" err="1">
                <a:solidFill>
                  <a:srgbClr val="555556"/>
                </a:solidFill>
                <a:latin typeface="Calibri" panose="020F0502020204030204" pitchFamily="34" charset="0"/>
              </a:rPr>
              <a:t>riesgo</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VdG</a:t>
            </a:r>
            <a:r>
              <a:rPr lang="en-US" sz="2400" b="1" dirty="0">
                <a:solidFill>
                  <a:srgbClr val="555556"/>
                </a:solidFill>
                <a:latin typeface="Calibri" panose="020F0502020204030204" pitchFamily="34" charset="0"/>
              </a:rPr>
              <a:t> con </a:t>
            </a:r>
            <a:r>
              <a:rPr lang="en-US" sz="2400" b="1" dirty="0" err="1">
                <a:solidFill>
                  <a:srgbClr val="555556"/>
                </a:solidFill>
                <a:latin typeface="Calibri" panose="020F0502020204030204" pitchFamily="34" charset="0"/>
              </a:rPr>
              <a:t>notas</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adhesivas</a:t>
            </a:r>
            <a:r>
              <a:rPr lang="en-US" sz="2400" b="1" dirty="0">
                <a:solidFill>
                  <a:srgbClr val="555556"/>
                </a:solidFill>
                <a:latin typeface="Calibri" panose="020F0502020204030204" pitchFamily="34" charset="0"/>
              </a:rPr>
              <a:t>. </a:t>
            </a:r>
          </a:p>
          <a:p>
            <a:pPr marL="457200" lvl="1" indent="0" algn="l">
              <a:buNone/>
            </a:pPr>
            <a:endParaRPr lang="en-US" sz="2000" dirty="0">
              <a:latin typeface="Calibri" panose="020F0502020204030204" pitchFamily="34" charset="0"/>
            </a:endParaRPr>
          </a:p>
          <a:p>
            <a:pPr marL="457200" lvl="1" indent="0" algn="l">
              <a:buNone/>
            </a:pPr>
            <a:endParaRPr lang="en-US" sz="2000" dirty="0">
              <a:latin typeface="Calibri" panose="020F0502020204030204" pitchFamily="34" charset="0"/>
            </a:endParaRP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2"/>
            <a:ext cx="9876347" cy="1489483"/>
          </a:xfrm>
        </p:spPr>
        <p:txBody>
          <a:bodyPr/>
          <a:lstStyle/>
          <a:p>
            <a:pPr algn="l"/>
            <a:r>
              <a:rPr lang="en-GB" b="1" dirty="0">
                <a:solidFill>
                  <a:srgbClr val="2A87C8"/>
                </a:solidFill>
                <a:latin typeface="Calibri" panose="020F0502020204030204" pitchFamily="34" charset="0"/>
              </a:rPr>
              <a:t>Grupo de </a:t>
            </a:r>
            <a:r>
              <a:rPr lang="en-GB" b="1" dirty="0" err="1">
                <a:solidFill>
                  <a:srgbClr val="2A87C8"/>
                </a:solidFill>
                <a:latin typeface="Calibri" panose="020F0502020204030204" pitchFamily="34" charset="0"/>
              </a:rPr>
              <a:t>trabajo</a:t>
            </a:r>
            <a:r>
              <a:rPr lang="en-GB" b="1" dirty="0">
                <a:solidFill>
                  <a:srgbClr val="2A87C8"/>
                </a:solidFill>
                <a:latin typeface="Calibri" panose="020F0502020204030204" pitchFamily="34" charset="0"/>
              </a:rPr>
              <a:t> </a:t>
            </a:r>
            <a:r>
              <a:rPr lang="en-GB" dirty="0">
                <a:solidFill>
                  <a:srgbClr val="2A87C8"/>
                </a:solidFill>
                <a:latin typeface="Calibri" panose="020F0502020204030204" pitchFamily="34" charset="0"/>
              </a:rPr>
              <a:t>(</a:t>
            </a:r>
            <a:r>
              <a:rPr lang="en-GB" dirty="0" err="1">
                <a:solidFill>
                  <a:srgbClr val="2A87C8"/>
                </a:solidFill>
                <a:latin typeface="Calibri" panose="020F0502020204030204" pitchFamily="34" charset="0"/>
              </a:rPr>
              <a:t>Actividad</a:t>
            </a:r>
            <a:r>
              <a:rPr lang="en-GB" dirty="0">
                <a:solidFill>
                  <a:srgbClr val="2A87C8"/>
                </a:solidFill>
                <a:latin typeface="Calibri" panose="020F0502020204030204" pitchFamily="34" charset="0"/>
              </a:rPr>
              <a:t> 2B)  60 min</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E3B9F8D-2517-4498-9AD3-D58DE2F2D7BA}"/>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3555327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9404" y="670143"/>
            <a:ext cx="9793759" cy="6775686"/>
          </a:xfrm>
        </p:spPr>
        <p:txBody>
          <a:bodyPr anchor="ctr" anchorCtr="0"/>
          <a:lstStyle/>
          <a:p>
            <a:pPr marL="0" indent="0" algn="l">
              <a:spcBef>
                <a:spcPts val="800"/>
              </a:spcBef>
              <a:spcAft>
                <a:spcPts val="600"/>
              </a:spcAft>
              <a:buNone/>
            </a:pPr>
            <a:r>
              <a:rPr lang="en-US" sz="2800" dirty="0">
                <a:solidFill>
                  <a:srgbClr val="555556"/>
                </a:solidFill>
                <a:latin typeface="Calibri" panose="020F0502020204030204" pitchFamily="34" charset="0"/>
              </a:rPr>
              <a:t>La </a:t>
            </a:r>
            <a:r>
              <a:rPr lang="en-US" sz="2800" dirty="0" err="1">
                <a:solidFill>
                  <a:srgbClr val="555556"/>
                </a:solidFill>
                <a:latin typeface="Calibri" panose="020F0502020204030204" pitchFamily="34" charset="0"/>
              </a:rPr>
              <a:t>planificación</a:t>
            </a:r>
            <a:r>
              <a:rPr lang="en-US" sz="2800" dirty="0">
                <a:solidFill>
                  <a:srgbClr val="555556"/>
                </a:solidFill>
                <a:latin typeface="Calibri" panose="020F0502020204030204" pitchFamily="34" charset="0"/>
              </a:rPr>
              <a:t> de un </a:t>
            </a:r>
            <a:r>
              <a:rPr lang="en-US" sz="2800" dirty="0" err="1">
                <a:solidFill>
                  <a:srgbClr val="555556"/>
                </a:solidFill>
                <a:latin typeface="Calibri" panose="020F0502020204030204" pitchFamily="34" charset="0"/>
              </a:rPr>
              <a:t>campamento</a:t>
            </a:r>
            <a:r>
              <a:rPr lang="en-US" sz="2800" dirty="0">
                <a:solidFill>
                  <a:srgbClr val="555556"/>
                </a:solidFill>
                <a:latin typeface="Calibri" panose="020F0502020204030204" pitchFamily="34" charset="0"/>
              </a:rPr>
              <a:t> es un</a:t>
            </a:r>
            <a:r>
              <a:rPr lang="en-US" sz="2800" b="1" dirty="0">
                <a:solidFill>
                  <a:srgbClr val="555556"/>
                </a:solidFill>
                <a:latin typeface="Calibri" panose="020F0502020204030204" pitchFamily="34" charset="0"/>
              </a:rPr>
              <a:t> </a:t>
            </a:r>
            <a:r>
              <a:rPr lang="en-US" sz="2800" b="1" dirty="0" err="1">
                <a:solidFill>
                  <a:srgbClr val="555556"/>
                </a:solidFill>
                <a:latin typeface="Calibri" panose="020F0502020204030204" pitchFamily="34" charset="0"/>
              </a:rPr>
              <a:t>proceso</a:t>
            </a:r>
            <a:r>
              <a:rPr lang="en-US" sz="2800" b="1" dirty="0">
                <a:solidFill>
                  <a:srgbClr val="555556"/>
                </a:solidFill>
                <a:latin typeface="Calibri" panose="020F0502020204030204" pitchFamily="34" charset="0"/>
              </a:rPr>
              <a:t> continuo</a:t>
            </a:r>
            <a:r>
              <a:rPr lang="en-US" sz="2800" dirty="0">
                <a:solidFill>
                  <a:srgbClr val="555556"/>
                </a:solidFill>
                <a:latin typeface="Calibri" panose="020F0502020204030204" pitchFamily="34" charset="0"/>
              </a:rPr>
              <a:t>, que </a:t>
            </a:r>
            <a:r>
              <a:rPr lang="en-US" sz="2800" dirty="0" err="1">
                <a:solidFill>
                  <a:srgbClr val="555556"/>
                </a:solidFill>
                <a:latin typeface="Calibri" panose="020F0502020204030204" pitchFamily="34" charset="0"/>
              </a:rPr>
              <a:t>abarca</a:t>
            </a:r>
            <a:r>
              <a:rPr lang="en-US" sz="2800" dirty="0">
                <a:solidFill>
                  <a:srgbClr val="555556"/>
                </a:solidFill>
                <a:latin typeface="Calibri" panose="020F0502020204030204" pitchFamily="34" charset="0"/>
              </a:rPr>
              <a:t> la </a:t>
            </a:r>
            <a:r>
              <a:rPr lang="en-US" sz="2800" dirty="0" err="1">
                <a:solidFill>
                  <a:srgbClr val="555556"/>
                </a:solidFill>
                <a:latin typeface="Calibri" panose="020F0502020204030204" pitchFamily="34" charset="0"/>
              </a:rPr>
              <a:t>selección</a:t>
            </a:r>
            <a:r>
              <a:rPr lang="en-US" sz="2800" dirty="0">
                <a:solidFill>
                  <a:srgbClr val="555556"/>
                </a:solidFill>
                <a:latin typeface="Calibri" panose="020F0502020204030204" pitchFamily="34" charset="0"/>
              </a:rPr>
              <a:t> del sitio, </a:t>
            </a:r>
            <a:r>
              <a:rPr lang="en-US" sz="2800" dirty="0" err="1">
                <a:solidFill>
                  <a:srgbClr val="555556"/>
                </a:solidFill>
                <a:latin typeface="Calibri" panose="020F0502020204030204" pitchFamily="34" charset="0"/>
              </a:rPr>
              <a:t>planificación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mejora</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expansión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consolidación</a:t>
            </a:r>
            <a:r>
              <a:rPr lang="en-US" sz="2800" dirty="0">
                <a:solidFill>
                  <a:srgbClr val="555556"/>
                </a:solidFill>
                <a:latin typeface="Calibri" panose="020F0502020204030204" pitchFamily="34" charset="0"/>
              </a:rPr>
              <a:t> y </a:t>
            </a:r>
            <a:r>
              <a:rPr lang="en-US" sz="2800" dirty="0" err="1">
                <a:solidFill>
                  <a:srgbClr val="555556"/>
                </a:solidFill>
                <a:latin typeface="Calibri" panose="020F0502020204030204" pitchFamily="34" charset="0"/>
              </a:rPr>
              <a:t>cierre</a:t>
            </a:r>
            <a:r>
              <a:rPr lang="en-US" sz="2800" dirty="0">
                <a:solidFill>
                  <a:srgbClr val="555556"/>
                </a:solidFill>
                <a:latin typeface="Calibri" panose="020F0502020204030204" pitchFamily="34" charset="0"/>
              </a:rPr>
              <a:t>. </a:t>
            </a:r>
          </a:p>
          <a:p>
            <a:pPr marL="0" indent="0" algn="l">
              <a:spcBef>
                <a:spcPts val="800"/>
              </a:spcBef>
              <a:spcAft>
                <a:spcPts val="600"/>
              </a:spcAft>
              <a:buNone/>
            </a:pPr>
            <a:r>
              <a:rPr lang="en-US" sz="2800" dirty="0">
                <a:solidFill>
                  <a:srgbClr val="555556"/>
                </a:solidFill>
                <a:latin typeface="Calibri" panose="020F0502020204030204" pitchFamily="34" charset="0"/>
              </a:rPr>
              <a:t>Las </a:t>
            </a:r>
            <a:r>
              <a:rPr lang="en-US" sz="2800" dirty="0" err="1">
                <a:solidFill>
                  <a:srgbClr val="555556"/>
                </a:solidFill>
                <a:latin typeface="Calibri" panose="020F0502020204030204" pitchFamily="34" charset="0"/>
              </a:rPr>
              <a:t>auditorías</a:t>
            </a:r>
            <a:r>
              <a:rPr lang="en-US" sz="2800" dirty="0">
                <a:solidFill>
                  <a:srgbClr val="555556"/>
                </a:solidFill>
                <a:latin typeface="Calibri" panose="020F0502020204030204" pitchFamily="34" charset="0"/>
              </a:rPr>
              <a:t> de </a:t>
            </a:r>
            <a:r>
              <a:rPr lang="en-US" sz="2800" dirty="0" err="1">
                <a:solidFill>
                  <a:srgbClr val="555556"/>
                </a:solidFill>
                <a:latin typeface="Calibri" panose="020F0502020204030204" pitchFamily="34" charset="0"/>
              </a:rPr>
              <a:t>seguridad</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pueden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señalar</a:t>
            </a:r>
            <a:r>
              <a:rPr lang="en-US" sz="2800" dirty="0">
                <a:solidFill>
                  <a:srgbClr val="555556"/>
                </a:solidFill>
                <a:latin typeface="Calibri" panose="020F0502020204030204" pitchFamily="34" charset="0"/>
              </a:rPr>
              <a:t> las </a:t>
            </a:r>
            <a:r>
              <a:rPr lang="en-US" sz="2800" dirty="0" err="1">
                <a:solidFill>
                  <a:srgbClr val="555556"/>
                </a:solidFill>
                <a:latin typeface="Calibri" panose="020F0502020204030204" pitchFamily="34" charset="0"/>
              </a:rPr>
              <a:t>áreas</a:t>
            </a:r>
            <a:r>
              <a:rPr lang="en-US" sz="2800" dirty="0">
                <a:solidFill>
                  <a:srgbClr val="555556"/>
                </a:solidFill>
                <a:latin typeface="Calibri" panose="020F0502020204030204" pitchFamily="34" charset="0"/>
              </a:rPr>
              <a:t> que</a:t>
            </a:r>
            <a:r>
              <a:rPr lang="en-US" sz="2800" b="1" dirty="0">
                <a:solidFill>
                  <a:srgbClr val="555556"/>
                </a:solidFill>
                <a:latin typeface="Calibri" panose="020F0502020204030204" pitchFamily="34" charset="0"/>
              </a:rPr>
              <a:t> </a:t>
            </a:r>
            <a:r>
              <a:rPr lang="en-US" sz="2800" b="1" dirty="0" err="1">
                <a:solidFill>
                  <a:srgbClr val="555556"/>
                </a:solidFill>
                <a:latin typeface="Calibri" panose="020F0502020204030204" pitchFamily="34" charset="0"/>
              </a:rPr>
              <a:t>necesitan</a:t>
            </a:r>
            <a:r>
              <a:rPr lang="en-US" sz="2800" b="1" dirty="0">
                <a:solidFill>
                  <a:srgbClr val="555556"/>
                </a:solidFill>
                <a:latin typeface="Calibri" panose="020F0502020204030204" pitchFamily="34" charset="0"/>
              </a:rPr>
              <a:t> </a:t>
            </a:r>
            <a:r>
              <a:rPr lang="en-US" sz="2800" b="1" dirty="0" err="1">
                <a:solidFill>
                  <a:srgbClr val="555556"/>
                </a:solidFill>
                <a:latin typeface="Calibri" panose="020F0502020204030204" pitchFamily="34" charset="0"/>
              </a:rPr>
              <a:t>mejorarse</a:t>
            </a:r>
            <a:r>
              <a:rPr lang="en-US" sz="2800" dirty="0">
                <a:solidFill>
                  <a:srgbClr val="555556"/>
                </a:solidFill>
                <a:latin typeface="Calibri" panose="020F0502020204030204" pitchFamily="34" charset="0"/>
              </a:rPr>
              <a:t>. La </a:t>
            </a:r>
            <a:r>
              <a:rPr lang="en-US" sz="2800" dirty="0" err="1">
                <a:solidFill>
                  <a:srgbClr val="555556"/>
                </a:solidFill>
                <a:latin typeface="Calibri" panose="020F0502020204030204" pitchFamily="34" charset="0"/>
              </a:rPr>
              <a:t>necesidad</a:t>
            </a:r>
            <a:r>
              <a:rPr lang="en-US" sz="2800" dirty="0">
                <a:solidFill>
                  <a:srgbClr val="555556"/>
                </a:solidFill>
                <a:latin typeface="Calibri" panose="020F0502020204030204" pitchFamily="34" charset="0"/>
              </a:rPr>
              <a:t> de </a:t>
            </a:r>
            <a:r>
              <a:rPr lang="en-US" sz="2800" dirty="0" err="1">
                <a:solidFill>
                  <a:srgbClr val="555556"/>
                </a:solidFill>
                <a:latin typeface="Calibri" panose="020F0502020204030204" pitchFamily="34" charset="0"/>
              </a:rPr>
              <a:t>adaptar</a:t>
            </a:r>
            <a:r>
              <a:rPr lang="en-US" sz="2800" dirty="0">
                <a:solidFill>
                  <a:srgbClr val="555556"/>
                </a:solidFill>
                <a:latin typeface="Calibri" panose="020F0502020204030204" pitchFamily="34" charset="0"/>
              </a:rPr>
              <a:t> los planes de </a:t>
            </a:r>
            <a:r>
              <a:rPr lang="en-US" sz="2800" dirty="0" err="1">
                <a:solidFill>
                  <a:srgbClr val="555556"/>
                </a:solidFill>
                <a:latin typeface="Calibri" panose="020F0502020204030204" pitchFamily="34" charset="0"/>
              </a:rPr>
              <a:t>trabajo</a:t>
            </a:r>
            <a:r>
              <a:rPr lang="en-US" sz="2800" dirty="0">
                <a:solidFill>
                  <a:srgbClr val="555556"/>
                </a:solidFill>
                <a:latin typeface="Calibri" panose="020F0502020204030204" pitchFamily="34" charset="0"/>
              </a:rPr>
              <a:t> y </a:t>
            </a:r>
            <a:r>
              <a:rPr lang="en-US" sz="2800" dirty="0" err="1">
                <a:solidFill>
                  <a:srgbClr val="555556"/>
                </a:solidFill>
                <a:latin typeface="Calibri" panose="020F0502020204030204" pitchFamily="34" charset="0"/>
              </a:rPr>
              <a:t>mantener</a:t>
            </a:r>
            <a:r>
              <a:rPr lang="en-US" sz="2800" dirty="0">
                <a:solidFill>
                  <a:srgbClr val="555556"/>
                </a:solidFill>
                <a:latin typeface="Calibri" panose="020F0502020204030204" pitchFamily="34" charset="0"/>
              </a:rPr>
              <a:t> las </a:t>
            </a:r>
            <a:r>
              <a:rPr lang="en-US" sz="2800" dirty="0" err="1">
                <a:solidFill>
                  <a:srgbClr val="555556"/>
                </a:solidFill>
                <a:latin typeface="Calibri" panose="020F0502020204030204" pitchFamily="34" charset="0"/>
              </a:rPr>
              <a:t>instalaciones</a:t>
            </a:r>
            <a:r>
              <a:rPr lang="en-US" sz="2800" dirty="0">
                <a:solidFill>
                  <a:srgbClr val="555556"/>
                </a:solidFill>
                <a:latin typeface="Calibri" panose="020F0502020204030204" pitchFamily="34" charset="0"/>
              </a:rPr>
              <a:t> se </a:t>
            </a:r>
            <a:r>
              <a:rPr lang="en-US" sz="2800" dirty="0" err="1">
                <a:solidFill>
                  <a:srgbClr val="555556"/>
                </a:solidFill>
                <a:latin typeface="Calibri" panose="020F0502020204030204" pitchFamily="34" charset="0"/>
              </a:rPr>
              <a:t>producirá</a:t>
            </a:r>
            <a:r>
              <a:rPr lang="en-US" sz="2800" dirty="0">
                <a:solidFill>
                  <a:srgbClr val="555556"/>
                </a:solidFill>
                <a:latin typeface="Calibri" panose="020F0502020204030204" pitchFamily="34" charset="0"/>
              </a:rPr>
              <a:t> a </a:t>
            </a:r>
            <a:r>
              <a:rPr lang="en-US" sz="2800" dirty="0" err="1">
                <a:solidFill>
                  <a:srgbClr val="555556"/>
                </a:solidFill>
                <a:latin typeface="Calibri" panose="020F0502020204030204" pitchFamily="34" charset="0"/>
              </a:rPr>
              <a:t>medida</a:t>
            </a:r>
            <a:r>
              <a:rPr lang="en-US" sz="2800" dirty="0">
                <a:solidFill>
                  <a:srgbClr val="555556"/>
                </a:solidFill>
                <a:latin typeface="Calibri" panose="020F0502020204030204" pitchFamily="34" charset="0"/>
              </a:rPr>
              <a:t> que el </a:t>
            </a:r>
            <a:r>
              <a:rPr lang="en-US" sz="2800" dirty="0" err="1">
                <a:solidFill>
                  <a:srgbClr val="555556"/>
                </a:solidFill>
                <a:latin typeface="Calibri" panose="020F0502020204030204" pitchFamily="34" charset="0"/>
              </a:rPr>
              <a:t>contexto</a:t>
            </a:r>
            <a:r>
              <a:rPr lang="en-US" sz="2800" dirty="0">
                <a:solidFill>
                  <a:srgbClr val="555556"/>
                </a:solidFill>
                <a:latin typeface="Calibri" panose="020F0502020204030204" pitchFamily="34" charset="0"/>
              </a:rPr>
              <a:t> y las </a:t>
            </a:r>
            <a:r>
              <a:rPr lang="en-US" sz="2800" dirty="0" err="1">
                <a:solidFill>
                  <a:srgbClr val="555556"/>
                </a:solidFill>
                <a:latin typeface="Calibri" panose="020F0502020204030204" pitchFamily="34" charset="0"/>
              </a:rPr>
              <a:t>necesidades</a:t>
            </a:r>
            <a:r>
              <a:rPr lang="en-US" sz="2800" dirty="0">
                <a:solidFill>
                  <a:srgbClr val="555556"/>
                </a:solidFill>
                <a:latin typeface="Calibri" panose="020F0502020204030204" pitchFamily="34" charset="0"/>
              </a:rPr>
              <a:t> de las </a:t>
            </a:r>
            <a:r>
              <a:rPr lang="en-US" sz="2800" dirty="0" err="1">
                <a:solidFill>
                  <a:srgbClr val="555556"/>
                </a:solidFill>
                <a:latin typeface="Calibri" panose="020F0502020204030204" pitchFamily="34" charset="0"/>
              </a:rPr>
              <a:t>poblaciones</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desplazadas</a:t>
            </a:r>
            <a:r>
              <a:rPr lang="en-US" sz="2800" dirty="0">
                <a:solidFill>
                  <a:srgbClr val="555556"/>
                </a:solidFill>
                <a:latin typeface="Calibri" panose="020F0502020204030204" pitchFamily="34" charset="0"/>
              </a:rPr>
              <a:t> y de </a:t>
            </a:r>
            <a:r>
              <a:rPr lang="en-US" sz="2800" dirty="0" err="1">
                <a:solidFill>
                  <a:srgbClr val="555556"/>
                </a:solidFill>
                <a:latin typeface="Calibri" panose="020F0502020204030204" pitchFamily="34" charset="0"/>
              </a:rPr>
              <a:t>acogida</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cambien</a:t>
            </a:r>
            <a:r>
              <a:rPr lang="en-US" sz="2800" dirty="0">
                <a:solidFill>
                  <a:srgbClr val="555556"/>
                </a:solidFill>
                <a:latin typeface="Calibri" panose="020F0502020204030204" pitchFamily="34" charset="0"/>
              </a:rPr>
              <a:t> con el </a:t>
            </a:r>
            <a:r>
              <a:rPr lang="en-US" sz="2800" dirty="0" err="1">
                <a:solidFill>
                  <a:srgbClr val="555556"/>
                </a:solidFill>
                <a:latin typeface="Calibri" panose="020F0502020204030204" pitchFamily="34" charset="0"/>
              </a:rPr>
              <a:t>tiempo</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Espere</a:t>
            </a:r>
            <a:r>
              <a:rPr lang="en-US" sz="2800" dirty="0">
                <a:solidFill>
                  <a:srgbClr val="555556"/>
                </a:solidFill>
                <a:latin typeface="Calibri" panose="020F0502020204030204" pitchFamily="34" charset="0"/>
              </a:rPr>
              <a:t> que tanto las </a:t>
            </a:r>
            <a:r>
              <a:rPr lang="en-US" sz="2800" dirty="0" err="1">
                <a:solidFill>
                  <a:srgbClr val="555556"/>
                </a:solidFill>
                <a:latin typeface="Calibri" panose="020F0502020204030204" pitchFamily="34" charset="0"/>
              </a:rPr>
              <a:t>capacidades</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como</a:t>
            </a:r>
            <a:r>
              <a:rPr lang="en-US" sz="2800" dirty="0">
                <a:solidFill>
                  <a:srgbClr val="555556"/>
                </a:solidFill>
                <a:latin typeface="Calibri" panose="020F0502020204030204" pitchFamily="34" charset="0"/>
              </a:rPr>
              <a:t> los </a:t>
            </a:r>
            <a:r>
              <a:rPr lang="en-US" sz="2800" dirty="0" err="1">
                <a:solidFill>
                  <a:srgbClr val="555556"/>
                </a:solidFill>
                <a:latin typeface="Calibri" panose="020F0502020204030204" pitchFamily="34" charset="0"/>
              </a:rPr>
              <a:t>recursos</a:t>
            </a:r>
            <a:r>
              <a:rPr lang="en-US" sz="2800" dirty="0">
                <a:solidFill>
                  <a:srgbClr val="555556"/>
                </a:solidFill>
                <a:latin typeface="Calibri" panose="020F0502020204030204" pitchFamily="34" charset="0"/>
              </a:rPr>
              <a:t> se </a:t>
            </a:r>
            <a:r>
              <a:rPr lang="en-US" sz="2800" dirty="0" err="1">
                <a:solidFill>
                  <a:srgbClr val="555556"/>
                </a:solidFill>
                <a:latin typeface="Calibri" panose="020F0502020204030204" pitchFamily="34" charset="0"/>
              </a:rPr>
              <a:t>adapten</a:t>
            </a:r>
            <a:r>
              <a:rPr lang="en-US" sz="2800" dirty="0">
                <a:solidFill>
                  <a:srgbClr val="555556"/>
                </a:solidFill>
                <a:latin typeface="Calibri" panose="020F0502020204030204" pitchFamily="34" charset="0"/>
              </a:rPr>
              <a:t> a </a:t>
            </a:r>
            <a:r>
              <a:rPr lang="en-US" sz="2800" dirty="0" err="1">
                <a:solidFill>
                  <a:srgbClr val="555556"/>
                </a:solidFill>
                <a:latin typeface="Calibri" panose="020F0502020204030204" pitchFamily="34" charset="0"/>
              </a:rPr>
              <a:t>medida</a:t>
            </a:r>
            <a:r>
              <a:rPr lang="en-US" sz="2800" dirty="0">
                <a:solidFill>
                  <a:srgbClr val="555556"/>
                </a:solidFill>
                <a:latin typeface="Calibri" panose="020F0502020204030204" pitchFamily="34" charset="0"/>
              </a:rPr>
              <a:t> que </a:t>
            </a:r>
            <a:r>
              <a:rPr lang="en-US" sz="2800" dirty="0" err="1">
                <a:solidFill>
                  <a:srgbClr val="555556"/>
                </a:solidFill>
                <a:latin typeface="Calibri" panose="020F0502020204030204" pitchFamily="34" charset="0"/>
              </a:rPr>
              <a:t>aumente</a:t>
            </a:r>
            <a:r>
              <a:rPr lang="en-US" sz="2800" dirty="0">
                <a:solidFill>
                  <a:srgbClr val="555556"/>
                </a:solidFill>
                <a:latin typeface="Calibri" panose="020F0502020204030204" pitchFamily="34" charset="0"/>
              </a:rPr>
              <a:t> el </a:t>
            </a:r>
            <a:r>
              <a:rPr lang="en-US" sz="2800" dirty="0" err="1">
                <a:solidFill>
                  <a:srgbClr val="555556"/>
                </a:solidFill>
                <a:latin typeface="Calibri" panose="020F0502020204030204" pitchFamily="34" charset="0"/>
              </a:rPr>
              <a:t>tiempo</a:t>
            </a:r>
            <a:r>
              <a:rPr lang="en-US" sz="2800" dirty="0">
                <a:solidFill>
                  <a:srgbClr val="555556"/>
                </a:solidFill>
                <a:latin typeface="Calibri" panose="020F0502020204030204" pitchFamily="34" charset="0"/>
              </a:rPr>
              <a:t> de </a:t>
            </a:r>
            <a:r>
              <a:rPr lang="en-US" sz="2800" dirty="0" err="1">
                <a:solidFill>
                  <a:srgbClr val="555556"/>
                </a:solidFill>
                <a:latin typeface="Calibri" panose="020F0502020204030204" pitchFamily="34" charset="0"/>
              </a:rPr>
              <a:t>existencia</a:t>
            </a:r>
            <a:r>
              <a:rPr lang="en-US" sz="2800" dirty="0">
                <a:solidFill>
                  <a:srgbClr val="555556"/>
                </a:solidFill>
                <a:latin typeface="Calibri" panose="020F0502020204030204" pitchFamily="34" charset="0"/>
              </a:rPr>
              <a:t> del </a:t>
            </a:r>
            <a:r>
              <a:rPr lang="en-US" sz="2800" dirty="0" err="1">
                <a:solidFill>
                  <a:srgbClr val="555556"/>
                </a:solidFill>
                <a:latin typeface="Calibri" panose="020F0502020204030204" pitchFamily="34" charset="0"/>
              </a:rPr>
              <a:t>emplazamiento</a:t>
            </a:r>
            <a:r>
              <a:rPr lang="en-US" sz="2800" dirty="0">
                <a:solidFill>
                  <a:srgbClr val="555556"/>
                </a:solidFill>
                <a:latin typeface="Calibri" panose="020F0502020204030204" pitchFamily="34" charset="0"/>
              </a:rPr>
              <a:t>. </a:t>
            </a:r>
          </a:p>
          <a:p>
            <a:pPr marL="0" indent="0" algn="l">
              <a:spcBef>
                <a:spcPts val="800"/>
              </a:spcBef>
              <a:spcAft>
                <a:spcPts val="600"/>
              </a:spcAft>
              <a:buNone/>
            </a:pPr>
            <a:r>
              <a:rPr lang="en-US" sz="2800" dirty="0">
                <a:solidFill>
                  <a:srgbClr val="555556"/>
                </a:solidFill>
                <a:latin typeface="Calibri" panose="020F0502020204030204" pitchFamily="34" charset="0"/>
              </a:rPr>
              <a:t>Los planes son </a:t>
            </a:r>
            <a:r>
              <a:rPr lang="en-US" sz="2800" dirty="0" err="1">
                <a:solidFill>
                  <a:srgbClr val="555556"/>
                </a:solidFill>
                <a:latin typeface="Calibri" panose="020F0502020204030204" pitchFamily="34" charset="0"/>
              </a:rPr>
              <a:t>mejores</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si</a:t>
            </a:r>
            <a:r>
              <a:rPr lang="en-US" sz="2800" dirty="0">
                <a:solidFill>
                  <a:srgbClr val="555556"/>
                </a:solidFill>
                <a:latin typeface="Calibri" panose="020F0502020204030204" pitchFamily="34" charset="0"/>
              </a:rPr>
              <a:t> se </a:t>
            </a:r>
            <a:r>
              <a:rPr lang="en-US" sz="2800" dirty="0" err="1">
                <a:solidFill>
                  <a:srgbClr val="555556"/>
                </a:solidFill>
                <a:latin typeface="Calibri" panose="020F0502020204030204" pitchFamily="34" charset="0"/>
              </a:rPr>
              <a:t>mantienen</a:t>
            </a:r>
            <a:r>
              <a:rPr lang="en-US" sz="2800" b="1" dirty="0">
                <a:solidFill>
                  <a:srgbClr val="555556"/>
                </a:solidFill>
                <a:latin typeface="Calibri" panose="020F0502020204030204" pitchFamily="34" charset="0"/>
              </a:rPr>
              <a:t> flexibles</a:t>
            </a:r>
            <a:r>
              <a:rPr lang="en-US" sz="2800" dirty="0">
                <a:solidFill>
                  <a:srgbClr val="555556"/>
                </a:solidFill>
                <a:latin typeface="Calibri" panose="020F0502020204030204" pitchFamily="34" charset="0"/>
              </a:rPr>
              <a:t> y </a:t>
            </a:r>
            <a:r>
              <a:rPr lang="en-US" sz="2800" dirty="0" err="1">
                <a:solidFill>
                  <a:srgbClr val="555556"/>
                </a:solidFill>
                <a:latin typeface="Calibri" panose="020F0502020204030204" pitchFamily="34" charset="0"/>
              </a:rPr>
              <a:t>si</a:t>
            </a:r>
            <a:r>
              <a:rPr lang="en-US" sz="2800" dirty="0">
                <a:solidFill>
                  <a:srgbClr val="555556"/>
                </a:solidFill>
                <a:latin typeface="Calibri" panose="020F0502020204030204" pitchFamily="34" charset="0"/>
              </a:rPr>
              <a:t> se toman </a:t>
            </a:r>
            <a:r>
              <a:rPr lang="en-US" sz="2800" dirty="0" err="1">
                <a:solidFill>
                  <a:srgbClr val="555556"/>
                </a:solidFill>
                <a:latin typeface="Calibri" panose="020F0502020204030204" pitchFamily="34" charset="0"/>
              </a:rPr>
              <a:t>en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cuenta</a:t>
            </a:r>
            <a:r>
              <a:rPr lang="en-US" sz="2800" dirty="0">
                <a:solidFill>
                  <a:srgbClr val="555556"/>
                </a:solidFill>
                <a:latin typeface="Calibri" panose="020F0502020204030204" pitchFamily="34" charset="0"/>
              </a:rPr>
              <a:t> los </a:t>
            </a:r>
            <a:r>
              <a:rPr lang="en-US" sz="2800" dirty="0" err="1">
                <a:solidFill>
                  <a:srgbClr val="555556"/>
                </a:solidFill>
                <a:latin typeface="Calibri" panose="020F0502020204030204" pitchFamily="34" charset="0"/>
              </a:rPr>
              <a:t>escenarios</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futuros</a:t>
            </a:r>
            <a:r>
              <a:rPr lang="en-US" sz="2800" dirty="0">
                <a:solidFill>
                  <a:srgbClr val="555556"/>
                </a:solidFill>
                <a:latin typeface="Calibri" panose="020F0502020204030204" pitchFamily="34" charset="0"/>
              </a:rPr>
              <a:t> y el </a:t>
            </a:r>
            <a:r>
              <a:rPr lang="en-US" sz="2800" dirty="0" err="1">
                <a:solidFill>
                  <a:srgbClr val="555556"/>
                </a:solidFill>
                <a:latin typeface="Calibri" panose="020F0502020204030204" pitchFamily="34" charset="0"/>
              </a:rPr>
              <a:t>cierre</a:t>
            </a:r>
            <a:r>
              <a:rPr lang="en-US" sz="2800" dirty="0">
                <a:solidFill>
                  <a:srgbClr val="555556"/>
                </a:solidFill>
                <a:latin typeface="Calibri" panose="020F0502020204030204" pitchFamily="34" charset="0"/>
              </a:rPr>
              <a:t> del </a:t>
            </a:r>
            <a:r>
              <a:rPr lang="en-US" sz="2800" dirty="0" err="1">
                <a:solidFill>
                  <a:srgbClr val="555556"/>
                </a:solidFill>
                <a:latin typeface="Calibri" panose="020F0502020204030204" pitchFamily="34" charset="0"/>
              </a:rPr>
              <a:t>campamento</a:t>
            </a:r>
            <a:r>
              <a:rPr lang="en-US" sz="2800" dirty="0">
                <a:solidFill>
                  <a:srgbClr val="555556"/>
                </a:solidFill>
                <a:latin typeface="Calibri" panose="020F0502020204030204" pitchFamily="34" charset="0"/>
              </a:rPr>
              <a:t>.</a:t>
            </a:r>
          </a:p>
          <a:p>
            <a:pPr marL="0" indent="0" algn="l">
              <a:buNone/>
            </a:pPr>
            <a:r>
              <a:rPr lang="en-US" sz="2800" dirty="0">
                <a:solidFill>
                  <a:srgbClr val="555556"/>
                </a:solidFill>
                <a:latin typeface="Calibri" panose="020F0502020204030204" pitchFamily="34" charset="0"/>
              </a:rPr>
              <a:t>Las</a:t>
            </a:r>
            <a:r>
              <a:rPr lang="en-US" sz="2800" b="1" dirty="0">
                <a:solidFill>
                  <a:srgbClr val="555556"/>
                </a:solidFill>
                <a:latin typeface="Calibri" panose="020F0502020204030204" pitchFamily="34" charset="0"/>
              </a:rPr>
              <a:t> </a:t>
            </a:r>
            <a:r>
              <a:rPr lang="en-US" sz="2800" b="1" dirty="0" err="1">
                <a:solidFill>
                  <a:srgbClr val="555556"/>
                </a:solidFill>
                <a:latin typeface="Calibri" panose="020F0502020204030204" pitchFamily="34" charset="0"/>
              </a:rPr>
              <a:t>necesidades</a:t>
            </a:r>
            <a:r>
              <a:rPr lang="en-US" sz="2800" b="1" dirty="0">
                <a:solidFill>
                  <a:srgbClr val="555556"/>
                </a:solidFill>
                <a:latin typeface="Calibri" panose="020F0502020204030204" pitchFamily="34" charset="0"/>
              </a:rPr>
              <a:t> </a:t>
            </a:r>
            <a:r>
              <a:rPr lang="en-US" sz="2800" b="1" dirty="0" err="1">
                <a:solidFill>
                  <a:srgbClr val="555556"/>
                </a:solidFill>
                <a:latin typeface="Calibri" panose="020F0502020204030204" pitchFamily="34" charset="0"/>
              </a:rPr>
              <a:t>sociales</a:t>
            </a:r>
            <a:r>
              <a:rPr lang="en-US" sz="2800" b="1" dirty="0">
                <a:solidFill>
                  <a:srgbClr val="555556"/>
                </a:solidFill>
                <a:latin typeface="Calibri" panose="020F0502020204030204" pitchFamily="34" charset="0"/>
              </a:rPr>
              <a:t>, </a:t>
            </a:r>
            <a:r>
              <a:rPr lang="en-US" sz="2800" b="1" dirty="0" err="1">
                <a:solidFill>
                  <a:srgbClr val="555556"/>
                </a:solidFill>
                <a:latin typeface="Calibri" panose="020F0502020204030204" pitchFamily="34" charset="0"/>
              </a:rPr>
              <a:t>culturales</a:t>
            </a:r>
            <a:r>
              <a:rPr lang="en-US" sz="2800" b="1" dirty="0">
                <a:solidFill>
                  <a:srgbClr val="555556"/>
                </a:solidFill>
                <a:latin typeface="Calibri" panose="020F0502020204030204" pitchFamily="34" charset="0"/>
              </a:rPr>
              <a:t> y de </a:t>
            </a:r>
            <a:r>
              <a:rPr lang="en-US" sz="2800" b="1" dirty="0" err="1">
                <a:solidFill>
                  <a:srgbClr val="555556"/>
                </a:solidFill>
                <a:latin typeface="Calibri" panose="020F0502020204030204" pitchFamily="34" charset="0"/>
              </a:rPr>
              <a:t>protección</a:t>
            </a:r>
            <a:r>
              <a:rPr lang="en-US" sz="2800" b="1" dirty="0">
                <a:solidFill>
                  <a:srgbClr val="555556"/>
                </a:solidFill>
                <a:latin typeface="Calibri" panose="020F0502020204030204" pitchFamily="34" charset="0"/>
              </a:rPr>
              <a:t> </a:t>
            </a:r>
            <a:r>
              <a:rPr lang="en-US" sz="2800" dirty="0">
                <a:solidFill>
                  <a:srgbClr val="555556"/>
                </a:solidFill>
                <a:latin typeface="Calibri" panose="020F0502020204030204" pitchFamily="34" charset="0"/>
              </a:rPr>
              <a:t>de la población </a:t>
            </a:r>
            <a:r>
              <a:rPr lang="en-US" sz="2800" dirty="0" err="1">
                <a:solidFill>
                  <a:srgbClr val="555556"/>
                </a:solidFill>
                <a:latin typeface="Calibri" panose="020F0502020204030204" pitchFamily="34" charset="0"/>
              </a:rPr>
              <a:t>desplazada</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deben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tomarse</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en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cuenta</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desde</a:t>
            </a:r>
            <a:r>
              <a:rPr lang="en-US" sz="2800" dirty="0">
                <a:solidFill>
                  <a:srgbClr val="555556"/>
                </a:solidFill>
                <a:latin typeface="Calibri" panose="020F0502020204030204" pitchFamily="34" charset="0"/>
              </a:rPr>
              <a:t> el principio del </a:t>
            </a:r>
            <a:r>
              <a:rPr lang="en-US" sz="2800" dirty="0" err="1">
                <a:solidFill>
                  <a:srgbClr val="555556"/>
                </a:solidFill>
                <a:latin typeface="Calibri" panose="020F0502020204030204" pitchFamily="34" charset="0"/>
              </a:rPr>
              <a:t>ciclo</a:t>
            </a:r>
            <a:r>
              <a:rPr lang="en-US" sz="2800" dirty="0">
                <a:solidFill>
                  <a:srgbClr val="555556"/>
                </a:solidFill>
                <a:latin typeface="Calibri" panose="020F0502020204030204" pitchFamily="34" charset="0"/>
              </a:rPr>
              <a:t> de </a:t>
            </a:r>
            <a:r>
              <a:rPr lang="en-US" sz="2800" dirty="0" err="1">
                <a:solidFill>
                  <a:srgbClr val="555556"/>
                </a:solidFill>
                <a:latin typeface="Calibri" panose="020F0502020204030204" pitchFamily="34" charset="0"/>
              </a:rPr>
              <a:t>vida</a:t>
            </a:r>
            <a:r>
              <a:rPr lang="en-US" sz="2800" dirty="0">
                <a:solidFill>
                  <a:srgbClr val="555556"/>
                </a:solidFill>
                <a:latin typeface="Calibri" panose="020F0502020204030204" pitchFamily="34" charset="0"/>
              </a:rPr>
              <a:t> del </a:t>
            </a:r>
            <a:r>
              <a:rPr lang="en-US" sz="2800" dirty="0" err="1">
                <a:solidFill>
                  <a:srgbClr val="555556"/>
                </a:solidFill>
                <a:latin typeface="Calibri" panose="020F0502020204030204" pitchFamily="34" charset="0"/>
              </a:rPr>
              <a:t>campamento</a:t>
            </a:r>
            <a:r>
              <a:rPr lang="en-US" sz="2800" dirty="0">
                <a:solidFill>
                  <a:srgbClr val="555556"/>
                </a:solidFill>
                <a:latin typeface="Calibri" panose="020F0502020204030204" pitchFamily="34" charset="0"/>
              </a:rPr>
              <a:t>. </a:t>
            </a:r>
          </a:p>
        </p:txBody>
      </p:sp>
      <p:pic>
        <p:nvPicPr>
          <p:cNvPr id="2" name="Picture 1">
            <a:extLst>
              <a:ext uri="{FF2B5EF4-FFF2-40B4-BE49-F238E27FC236}">
                <a16:creationId xmlns:a16="http://schemas.microsoft.com/office/drawing/2014/main" id="{47A6C9CD-F7C8-42C2-8E3E-FFE3DDFD1F19}"/>
              </a:ext>
            </a:extLst>
          </p:cNvPr>
          <p:cNvPicPr>
            <a:picLocks noChangeAspect="1"/>
          </p:cNvPicPr>
          <p:nvPr/>
        </p:nvPicPr>
        <p:blipFill rotWithShape="1">
          <a:blip r:embed="rId3"/>
          <a:srcRect r="6357"/>
          <a:stretch/>
        </p:blipFill>
        <p:spPr>
          <a:xfrm>
            <a:off x="-1" y="113846"/>
            <a:ext cx="10691813" cy="7559674"/>
          </a:xfrm>
          <a:prstGeom prst="rect">
            <a:avLst/>
          </a:prstGeom>
        </p:spPr>
      </p:pic>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Mensajes</a:t>
            </a:r>
            <a:r>
              <a:rPr lang="en-GB" b="1" dirty="0">
                <a:solidFill>
                  <a:srgbClr val="2A87C8"/>
                </a:solidFill>
                <a:latin typeface="Calibri" panose="020F0502020204030204" pitchFamily="34" charset="0"/>
              </a:rPr>
              <a:t> clave                      </a:t>
            </a:r>
          </a:p>
        </p:txBody>
      </p:sp>
    </p:spTree>
    <p:extLst>
      <p:ext uri="{BB962C8B-B14F-4D97-AF65-F5344CB8AC3E}">
        <p14:creationId xmlns:p14="http://schemas.microsoft.com/office/powerpoint/2010/main" val="661392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0CE8259-ADB2-42E0-B940-5C872BF82D2B}"/>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34000" contrast="-19000"/>
                    </a14:imgEffect>
                  </a14:imgLayer>
                </a14:imgProps>
              </a:ext>
            </a:extLst>
          </a:blip>
          <a:srcRect r="6357"/>
          <a:stretch/>
        </p:blipFill>
        <p:spPr>
          <a:xfrm>
            <a:off x="0" y="1"/>
            <a:ext cx="10691813" cy="7559674"/>
          </a:xfrm>
          <a:prstGeom prst="rect">
            <a:avLst/>
          </a:prstGeom>
        </p:spPr>
      </p:pic>
      <p:sp>
        <p:nvSpPr>
          <p:cNvPr id="3" name="Content Placeholder 2"/>
          <p:cNvSpPr>
            <a:spLocks noGrp="1"/>
          </p:cNvSpPr>
          <p:nvPr>
            <p:ph idx="1"/>
          </p:nvPr>
        </p:nvSpPr>
        <p:spPr>
          <a:xfrm>
            <a:off x="479404" y="1239821"/>
            <a:ext cx="9793759" cy="6206007"/>
          </a:xfrm>
        </p:spPr>
        <p:txBody>
          <a:bodyPr anchor="ctr" anchorCtr="0"/>
          <a:lstStyle/>
          <a:p>
            <a:pPr marL="0" indent="0" algn="l">
              <a:spcBef>
                <a:spcPts val="800"/>
              </a:spcBef>
              <a:spcAft>
                <a:spcPts val="600"/>
              </a:spcAft>
              <a:buNone/>
            </a:pPr>
            <a:r>
              <a:rPr lang="en-US" sz="2400" dirty="0">
                <a:latin typeface="Calibri" panose="020F0502020204030204" pitchFamily="34" charset="0"/>
              </a:rPr>
              <a:t>La </a:t>
            </a:r>
            <a:r>
              <a:rPr lang="en-US" sz="2400" dirty="0" err="1">
                <a:latin typeface="Calibri" panose="020F0502020204030204" pitchFamily="34" charset="0"/>
              </a:rPr>
              <a:t>planificación</a:t>
            </a:r>
            <a:r>
              <a:rPr lang="en-US" sz="2400" dirty="0">
                <a:latin typeface="Calibri" panose="020F0502020204030204" pitchFamily="34" charset="0"/>
              </a:rPr>
              <a:t> de un </a:t>
            </a:r>
            <a:r>
              <a:rPr lang="en-US" sz="2400" dirty="0" err="1">
                <a:latin typeface="Calibri" panose="020F0502020204030204" pitchFamily="34" charset="0"/>
              </a:rPr>
              <a:t>campamento</a:t>
            </a:r>
            <a:r>
              <a:rPr lang="en-US" sz="2400" dirty="0">
                <a:latin typeface="Calibri" panose="020F0502020204030204" pitchFamily="34" charset="0"/>
              </a:rPr>
              <a:t> es un</a:t>
            </a:r>
            <a:r>
              <a:rPr lang="en-US" sz="2400" b="1" dirty="0">
                <a:latin typeface="Calibri" panose="020F0502020204030204" pitchFamily="34" charset="0"/>
              </a:rPr>
              <a:t> </a:t>
            </a:r>
            <a:r>
              <a:rPr lang="en-US" sz="2400" b="1" dirty="0" err="1">
                <a:latin typeface="Calibri" panose="020F0502020204030204" pitchFamily="34" charset="0"/>
              </a:rPr>
              <a:t>proceso</a:t>
            </a:r>
            <a:r>
              <a:rPr lang="en-US" sz="2400" b="1" dirty="0">
                <a:latin typeface="Calibri" panose="020F0502020204030204" pitchFamily="34" charset="0"/>
              </a:rPr>
              <a:t> continuo</a:t>
            </a:r>
            <a:r>
              <a:rPr lang="en-US" sz="2400" dirty="0">
                <a:latin typeface="Calibri" panose="020F0502020204030204" pitchFamily="34" charset="0"/>
              </a:rPr>
              <a:t>, que </a:t>
            </a:r>
            <a:r>
              <a:rPr lang="en-US" sz="2400" dirty="0" err="1">
                <a:latin typeface="Calibri" panose="020F0502020204030204" pitchFamily="34" charset="0"/>
              </a:rPr>
              <a:t>abarca</a:t>
            </a:r>
            <a:r>
              <a:rPr lang="en-US" sz="2400" dirty="0">
                <a:latin typeface="Calibri" panose="020F0502020204030204" pitchFamily="34" charset="0"/>
              </a:rPr>
              <a:t> la </a:t>
            </a:r>
            <a:r>
              <a:rPr lang="en-US" sz="2400" dirty="0" err="1">
                <a:latin typeface="Calibri" panose="020F0502020204030204" pitchFamily="34" charset="0"/>
              </a:rPr>
              <a:t>selección</a:t>
            </a:r>
            <a:r>
              <a:rPr lang="en-US" sz="2400" dirty="0">
                <a:latin typeface="Calibri" panose="020F0502020204030204" pitchFamily="34" charset="0"/>
              </a:rPr>
              <a:t> del sitio, </a:t>
            </a:r>
            <a:r>
              <a:rPr lang="en-US" sz="2400" dirty="0" err="1">
                <a:latin typeface="Calibri" panose="020F0502020204030204" pitchFamily="34" charset="0"/>
              </a:rPr>
              <a:t>planificación</a:t>
            </a:r>
            <a:r>
              <a:rPr lang="en-US" sz="2400" dirty="0">
                <a:latin typeface="Calibri" panose="020F0502020204030204" pitchFamily="34" charset="0"/>
              </a:rPr>
              <a:t>, </a:t>
            </a:r>
            <a:r>
              <a:rPr lang="en-US" sz="2400" dirty="0" err="1">
                <a:latin typeface="Calibri" panose="020F0502020204030204" pitchFamily="34" charset="0"/>
              </a:rPr>
              <a:t>mejora</a:t>
            </a:r>
            <a:r>
              <a:rPr lang="en-US" sz="2400" dirty="0">
                <a:latin typeface="Calibri" panose="020F0502020204030204" pitchFamily="34" charset="0"/>
              </a:rPr>
              <a:t>, </a:t>
            </a:r>
            <a:r>
              <a:rPr lang="en-US" sz="2400" dirty="0" err="1">
                <a:latin typeface="Calibri" panose="020F0502020204030204" pitchFamily="34" charset="0"/>
              </a:rPr>
              <a:t>expansión</a:t>
            </a:r>
            <a:r>
              <a:rPr lang="en-US" sz="2400" dirty="0">
                <a:latin typeface="Calibri" panose="020F0502020204030204" pitchFamily="34" charset="0"/>
              </a:rPr>
              <a:t>, </a:t>
            </a:r>
            <a:r>
              <a:rPr lang="en-US" sz="2400" dirty="0" err="1">
                <a:latin typeface="Calibri" panose="020F0502020204030204" pitchFamily="34" charset="0"/>
              </a:rPr>
              <a:t>consolidación</a:t>
            </a:r>
            <a:r>
              <a:rPr lang="en-US" sz="2400" dirty="0">
                <a:latin typeface="Calibri" panose="020F0502020204030204" pitchFamily="34" charset="0"/>
              </a:rPr>
              <a:t> y </a:t>
            </a:r>
            <a:r>
              <a:rPr lang="en-US" sz="2400" dirty="0" err="1">
                <a:latin typeface="Calibri" panose="020F0502020204030204" pitchFamily="34" charset="0"/>
              </a:rPr>
              <a:t>cierre</a:t>
            </a:r>
            <a:r>
              <a:rPr lang="en-US" sz="2400" dirty="0">
                <a:latin typeface="Calibri" panose="020F0502020204030204" pitchFamily="34" charset="0"/>
              </a:rPr>
              <a:t>. </a:t>
            </a:r>
          </a:p>
          <a:p>
            <a:pPr marL="0" indent="0" algn="l">
              <a:spcBef>
                <a:spcPts val="800"/>
              </a:spcBef>
              <a:spcAft>
                <a:spcPts val="600"/>
              </a:spcAft>
              <a:buNone/>
            </a:pPr>
            <a:r>
              <a:rPr lang="en-US" sz="2400" dirty="0">
                <a:latin typeface="Calibri" panose="020F0502020204030204" pitchFamily="34" charset="0"/>
              </a:rPr>
              <a:t>Las </a:t>
            </a:r>
            <a:r>
              <a:rPr lang="en-US" sz="2400" dirty="0" err="1">
                <a:latin typeface="Calibri" panose="020F0502020204030204" pitchFamily="34" charset="0"/>
              </a:rPr>
              <a:t>auditorías</a:t>
            </a:r>
            <a:r>
              <a:rPr lang="en-US" sz="2400" dirty="0">
                <a:latin typeface="Calibri" panose="020F0502020204030204" pitchFamily="34" charset="0"/>
              </a:rPr>
              <a:t> de </a:t>
            </a:r>
            <a:r>
              <a:rPr lang="en-US" sz="2400" dirty="0" err="1">
                <a:latin typeface="Calibri" panose="020F0502020204030204" pitchFamily="34" charset="0"/>
              </a:rPr>
              <a:t>seguridad</a:t>
            </a:r>
            <a:r>
              <a:rPr lang="en-US" sz="2400" dirty="0">
                <a:latin typeface="Calibri" panose="020F0502020204030204" pitchFamily="34" charset="0"/>
              </a:rPr>
              <a:t> </a:t>
            </a:r>
            <a:r>
              <a:rPr lang="en-US" sz="2400" dirty="0" err="1">
                <a:latin typeface="Calibri" panose="020F0502020204030204" pitchFamily="34" charset="0"/>
              </a:rPr>
              <a:t>pueden</a:t>
            </a:r>
            <a:r>
              <a:rPr lang="en-US" sz="2400" dirty="0">
                <a:latin typeface="Calibri" panose="020F0502020204030204" pitchFamily="34" charset="0"/>
              </a:rPr>
              <a:t> </a:t>
            </a:r>
            <a:r>
              <a:rPr lang="en-US" sz="2400" dirty="0" err="1">
                <a:latin typeface="Calibri" panose="020F0502020204030204" pitchFamily="34" charset="0"/>
              </a:rPr>
              <a:t>señalar</a:t>
            </a:r>
            <a:r>
              <a:rPr lang="en-US" sz="2400" dirty="0">
                <a:latin typeface="Calibri" panose="020F0502020204030204" pitchFamily="34" charset="0"/>
              </a:rPr>
              <a:t> las </a:t>
            </a:r>
            <a:r>
              <a:rPr lang="en-US" sz="2400" dirty="0" err="1">
                <a:latin typeface="Calibri" panose="020F0502020204030204" pitchFamily="34" charset="0"/>
              </a:rPr>
              <a:t>áreas</a:t>
            </a:r>
            <a:r>
              <a:rPr lang="en-US" sz="2400" dirty="0">
                <a:latin typeface="Calibri" panose="020F0502020204030204" pitchFamily="34" charset="0"/>
              </a:rPr>
              <a:t> que</a:t>
            </a:r>
            <a:r>
              <a:rPr lang="en-US" sz="2400" b="1" dirty="0">
                <a:latin typeface="Calibri" panose="020F0502020204030204" pitchFamily="34" charset="0"/>
              </a:rPr>
              <a:t> </a:t>
            </a:r>
            <a:r>
              <a:rPr lang="en-US" sz="2400" b="1" dirty="0" err="1">
                <a:latin typeface="Calibri" panose="020F0502020204030204" pitchFamily="34" charset="0"/>
              </a:rPr>
              <a:t>necesitan</a:t>
            </a:r>
            <a:r>
              <a:rPr lang="en-US" sz="2400" b="1" dirty="0">
                <a:latin typeface="Calibri" panose="020F0502020204030204" pitchFamily="34" charset="0"/>
              </a:rPr>
              <a:t> </a:t>
            </a:r>
            <a:r>
              <a:rPr lang="en-US" sz="2400" b="1" dirty="0" err="1">
                <a:latin typeface="Calibri" panose="020F0502020204030204" pitchFamily="34" charset="0"/>
              </a:rPr>
              <a:t>mejorarse</a:t>
            </a:r>
            <a:r>
              <a:rPr lang="en-US" sz="2400" dirty="0">
                <a:latin typeface="Calibri" panose="020F0502020204030204" pitchFamily="34" charset="0"/>
              </a:rPr>
              <a:t>. La </a:t>
            </a:r>
            <a:r>
              <a:rPr lang="en-US" sz="2400" dirty="0" err="1">
                <a:latin typeface="Calibri" panose="020F0502020204030204" pitchFamily="34" charset="0"/>
              </a:rPr>
              <a:t>necesidad</a:t>
            </a:r>
            <a:r>
              <a:rPr lang="en-US" sz="2400" dirty="0">
                <a:latin typeface="Calibri" panose="020F0502020204030204" pitchFamily="34" charset="0"/>
              </a:rPr>
              <a:t> de </a:t>
            </a:r>
            <a:r>
              <a:rPr lang="en-US" sz="2400" dirty="0" err="1">
                <a:latin typeface="Calibri" panose="020F0502020204030204" pitchFamily="34" charset="0"/>
              </a:rPr>
              <a:t>adaptar</a:t>
            </a:r>
            <a:r>
              <a:rPr lang="en-US" sz="2400" dirty="0">
                <a:latin typeface="Calibri" panose="020F0502020204030204" pitchFamily="34" charset="0"/>
              </a:rPr>
              <a:t> los planes de </a:t>
            </a:r>
            <a:r>
              <a:rPr lang="en-US" sz="2400" dirty="0" err="1">
                <a:latin typeface="Calibri" panose="020F0502020204030204" pitchFamily="34" charset="0"/>
              </a:rPr>
              <a:t>trabajo</a:t>
            </a:r>
            <a:r>
              <a:rPr lang="en-US" sz="2400" dirty="0">
                <a:latin typeface="Calibri" panose="020F0502020204030204" pitchFamily="34" charset="0"/>
              </a:rPr>
              <a:t> y </a:t>
            </a:r>
            <a:r>
              <a:rPr lang="en-US" sz="2400" dirty="0" err="1">
                <a:latin typeface="Calibri" panose="020F0502020204030204" pitchFamily="34" charset="0"/>
              </a:rPr>
              <a:t>mantener</a:t>
            </a:r>
            <a:r>
              <a:rPr lang="en-US" sz="2400" dirty="0">
                <a:latin typeface="Calibri" panose="020F0502020204030204" pitchFamily="34" charset="0"/>
              </a:rPr>
              <a:t> las </a:t>
            </a:r>
            <a:r>
              <a:rPr lang="en-US" sz="2400" dirty="0" err="1">
                <a:latin typeface="Calibri" panose="020F0502020204030204" pitchFamily="34" charset="0"/>
              </a:rPr>
              <a:t>instalaciones</a:t>
            </a:r>
            <a:r>
              <a:rPr lang="en-US" sz="2400" dirty="0">
                <a:latin typeface="Calibri" panose="020F0502020204030204" pitchFamily="34" charset="0"/>
              </a:rPr>
              <a:t> se </a:t>
            </a:r>
            <a:r>
              <a:rPr lang="en-US" sz="2400" dirty="0" err="1">
                <a:latin typeface="Calibri" panose="020F0502020204030204" pitchFamily="34" charset="0"/>
              </a:rPr>
              <a:t>producirá</a:t>
            </a:r>
            <a:r>
              <a:rPr lang="en-US" sz="2400" dirty="0">
                <a:latin typeface="Calibri" panose="020F0502020204030204" pitchFamily="34" charset="0"/>
              </a:rPr>
              <a:t> a </a:t>
            </a:r>
            <a:r>
              <a:rPr lang="en-US" sz="2400" dirty="0" err="1">
                <a:latin typeface="Calibri" panose="020F0502020204030204" pitchFamily="34" charset="0"/>
              </a:rPr>
              <a:t>medida</a:t>
            </a:r>
            <a:r>
              <a:rPr lang="en-US" sz="2400" dirty="0">
                <a:latin typeface="Calibri" panose="020F0502020204030204" pitchFamily="34" charset="0"/>
              </a:rPr>
              <a:t> que el </a:t>
            </a:r>
            <a:r>
              <a:rPr lang="en-US" sz="2400" dirty="0" err="1">
                <a:latin typeface="Calibri" panose="020F0502020204030204" pitchFamily="34" charset="0"/>
              </a:rPr>
              <a:t>contexto</a:t>
            </a:r>
            <a:r>
              <a:rPr lang="en-US" sz="2400" dirty="0">
                <a:latin typeface="Calibri" panose="020F0502020204030204" pitchFamily="34" charset="0"/>
              </a:rPr>
              <a:t> y las </a:t>
            </a:r>
            <a:r>
              <a:rPr lang="en-US" sz="2400" dirty="0" err="1">
                <a:latin typeface="Calibri" panose="020F0502020204030204" pitchFamily="34" charset="0"/>
              </a:rPr>
              <a:t>necesidades</a:t>
            </a:r>
            <a:r>
              <a:rPr lang="en-US" sz="2400" dirty="0">
                <a:latin typeface="Calibri" panose="020F0502020204030204" pitchFamily="34" charset="0"/>
              </a:rPr>
              <a:t> de las </a:t>
            </a:r>
            <a:r>
              <a:rPr lang="en-US" sz="2400" dirty="0" err="1">
                <a:latin typeface="Calibri" panose="020F0502020204030204" pitchFamily="34" charset="0"/>
              </a:rPr>
              <a:t>poblaciones</a:t>
            </a:r>
            <a:r>
              <a:rPr lang="en-US" sz="2400" dirty="0">
                <a:latin typeface="Calibri" panose="020F0502020204030204" pitchFamily="34" charset="0"/>
              </a:rPr>
              <a:t> </a:t>
            </a:r>
            <a:r>
              <a:rPr lang="en-US" sz="2400" dirty="0" err="1">
                <a:latin typeface="Calibri" panose="020F0502020204030204" pitchFamily="34" charset="0"/>
              </a:rPr>
              <a:t>desplazadas</a:t>
            </a:r>
            <a:r>
              <a:rPr lang="en-US" sz="2400" dirty="0">
                <a:latin typeface="Calibri" panose="020F0502020204030204" pitchFamily="34" charset="0"/>
              </a:rPr>
              <a:t> y de </a:t>
            </a:r>
            <a:r>
              <a:rPr lang="en-US" sz="2400" dirty="0" err="1">
                <a:latin typeface="Calibri" panose="020F0502020204030204" pitchFamily="34" charset="0"/>
              </a:rPr>
              <a:t>acogida</a:t>
            </a:r>
            <a:r>
              <a:rPr lang="en-US" sz="2400" dirty="0">
                <a:latin typeface="Calibri" panose="020F0502020204030204" pitchFamily="34" charset="0"/>
              </a:rPr>
              <a:t> </a:t>
            </a:r>
            <a:r>
              <a:rPr lang="en-US" sz="2400" dirty="0" err="1">
                <a:latin typeface="Calibri" panose="020F0502020204030204" pitchFamily="34" charset="0"/>
              </a:rPr>
              <a:t>cambien</a:t>
            </a:r>
            <a:r>
              <a:rPr lang="en-US" sz="2400" dirty="0">
                <a:latin typeface="Calibri" panose="020F0502020204030204" pitchFamily="34" charset="0"/>
              </a:rPr>
              <a:t> con el </a:t>
            </a:r>
            <a:r>
              <a:rPr lang="en-US" sz="2400" dirty="0" err="1">
                <a:latin typeface="Calibri" panose="020F0502020204030204" pitchFamily="34" charset="0"/>
              </a:rPr>
              <a:t>tiempo</a:t>
            </a:r>
            <a:r>
              <a:rPr lang="en-US" sz="2400" dirty="0">
                <a:latin typeface="Calibri" panose="020F0502020204030204" pitchFamily="34" charset="0"/>
              </a:rPr>
              <a:t>. </a:t>
            </a:r>
            <a:r>
              <a:rPr lang="en-US" sz="2400" dirty="0" err="1">
                <a:latin typeface="Calibri" panose="020F0502020204030204" pitchFamily="34" charset="0"/>
              </a:rPr>
              <a:t>Espere</a:t>
            </a:r>
            <a:r>
              <a:rPr lang="en-US" sz="2400" dirty="0">
                <a:latin typeface="Calibri" panose="020F0502020204030204" pitchFamily="34" charset="0"/>
              </a:rPr>
              <a:t> que tanto las </a:t>
            </a:r>
            <a:r>
              <a:rPr lang="en-US" sz="2400" dirty="0" err="1">
                <a:latin typeface="Calibri" panose="020F0502020204030204" pitchFamily="34" charset="0"/>
              </a:rPr>
              <a:t>capacidades</a:t>
            </a:r>
            <a:r>
              <a:rPr lang="en-US" sz="2400" dirty="0">
                <a:latin typeface="Calibri" panose="020F0502020204030204" pitchFamily="34" charset="0"/>
              </a:rPr>
              <a:t> </a:t>
            </a:r>
            <a:r>
              <a:rPr lang="en-US" sz="2400" dirty="0" err="1">
                <a:latin typeface="Calibri" panose="020F0502020204030204" pitchFamily="34" charset="0"/>
              </a:rPr>
              <a:t>como</a:t>
            </a:r>
            <a:r>
              <a:rPr lang="en-US" sz="2400" dirty="0">
                <a:latin typeface="Calibri" panose="020F0502020204030204" pitchFamily="34" charset="0"/>
              </a:rPr>
              <a:t> los </a:t>
            </a:r>
            <a:r>
              <a:rPr lang="en-US" sz="2400" dirty="0" err="1">
                <a:latin typeface="Calibri" panose="020F0502020204030204" pitchFamily="34" charset="0"/>
              </a:rPr>
              <a:t>recursos</a:t>
            </a:r>
            <a:r>
              <a:rPr lang="en-US" sz="2400" dirty="0">
                <a:latin typeface="Calibri" panose="020F0502020204030204" pitchFamily="34" charset="0"/>
              </a:rPr>
              <a:t> se </a:t>
            </a:r>
            <a:r>
              <a:rPr lang="en-US" sz="2400" dirty="0" err="1">
                <a:latin typeface="Calibri" panose="020F0502020204030204" pitchFamily="34" charset="0"/>
              </a:rPr>
              <a:t>adapten</a:t>
            </a:r>
            <a:r>
              <a:rPr lang="en-US" sz="2400" dirty="0">
                <a:latin typeface="Calibri" panose="020F0502020204030204" pitchFamily="34" charset="0"/>
              </a:rPr>
              <a:t> a </a:t>
            </a:r>
            <a:r>
              <a:rPr lang="en-US" sz="2400" dirty="0" err="1">
                <a:latin typeface="Calibri" panose="020F0502020204030204" pitchFamily="34" charset="0"/>
              </a:rPr>
              <a:t>medida</a:t>
            </a:r>
            <a:r>
              <a:rPr lang="en-US" sz="2400" dirty="0">
                <a:latin typeface="Calibri" panose="020F0502020204030204" pitchFamily="34" charset="0"/>
              </a:rPr>
              <a:t> que </a:t>
            </a:r>
            <a:r>
              <a:rPr lang="en-US" sz="2400" dirty="0" err="1">
                <a:latin typeface="Calibri" panose="020F0502020204030204" pitchFamily="34" charset="0"/>
              </a:rPr>
              <a:t>aumente</a:t>
            </a:r>
            <a:r>
              <a:rPr lang="en-US" sz="2400" dirty="0">
                <a:latin typeface="Calibri" panose="020F0502020204030204" pitchFamily="34" charset="0"/>
              </a:rPr>
              <a:t> el </a:t>
            </a:r>
            <a:r>
              <a:rPr lang="en-US" sz="2400" dirty="0" err="1">
                <a:latin typeface="Calibri" panose="020F0502020204030204" pitchFamily="34" charset="0"/>
              </a:rPr>
              <a:t>tiempo</a:t>
            </a:r>
            <a:r>
              <a:rPr lang="en-US" sz="2400" dirty="0">
                <a:latin typeface="Calibri" panose="020F0502020204030204" pitchFamily="34" charset="0"/>
              </a:rPr>
              <a:t> de </a:t>
            </a:r>
            <a:r>
              <a:rPr lang="en-US" sz="2400" dirty="0" err="1">
                <a:latin typeface="Calibri" panose="020F0502020204030204" pitchFamily="34" charset="0"/>
              </a:rPr>
              <a:t>existencia</a:t>
            </a:r>
            <a:r>
              <a:rPr lang="en-US" sz="2400" dirty="0">
                <a:latin typeface="Calibri" panose="020F0502020204030204" pitchFamily="34" charset="0"/>
              </a:rPr>
              <a:t> del </a:t>
            </a:r>
            <a:r>
              <a:rPr lang="en-US" sz="2400" dirty="0" err="1">
                <a:latin typeface="Calibri" panose="020F0502020204030204" pitchFamily="34" charset="0"/>
              </a:rPr>
              <a:t>emplazamiento</a:t>
            </a:r>
            <a:r>
              <a:rPr lang="en-US" sz="2400" dirty="0">
                <a:latin typeface="Calibri" panose="020F0502020204030204" pitchFamily="34" charset="0"/>
              </a:rPr>
              <a:t>. </a:t>
            </a:r>
          </a:p>
          <a:p>
            <a:pPr marL="0" indent="0" algn="l">
              <a:spcBef>
                <a:spcPts val="800"/>
              </a:spcBef>
              <a:spcAft>
                <a:spcPts val="600"/>
              </a:spcAft>
              <a:buNone/>
            </a:pPr>
            <a:r>
              <a:rPr lang="en-US" sz="2400" dirty="0">
                <a:latin typeface="Calibri" panose="020F0502020204030204" pitchFamily="34" charset="0"/>
              </a:rPr>
              <a:t>Los planes son </a:t>
            </a:r>
            <a:r>
              <a:rPr lang="en-US" sz="2400" dirty="0" err="1">
                <a:latin typeface="Calibri" panose="020F0502020204030204" pitchFamily="34" charset="0"/>
              </a:rPr>
              <a:t>mejores</a:t>
            </a:r>
            <a:r>
              <a:rPr lang="en-US" sz="2400" dirty="0">
                <a:latin typeface="Calibri" panose="020F0502020204030204" pitchFamily="34" charset="0"/>
              </a:rPr>
              <a:t>, </a:t>
            </a:r>
            <a:r>
              <a:rPr lang="en-US" sz="2400" dirty="0" err="1">
                <a:latin typeface="Calibri" panose="020F0502020204030204" pitchFamily="34" charset="0"/>
              </a:rPr>
              <a:t>si</a:t>
            </a:r>
            <a:r>
              <a:rPr lang="en-US" sz="2400" dirty="0">
                <a:latin typeface="Calibri" panose="020F0502020204030204" pitchFamily="34" charset="0"/>
              </a:rPr>
              <a:t> se </a:t>
            </a:r>
            <a:r>
              <a:rPr lang="en-US" sz="2400" dirty="0" err="1">
                <a:latin typeface="Calibri" panose="020F0502020204030204" pitchFamily="34" charset="0"/>
              </a:rPr>
              <a:t>mantienen</a:t>
            </a:r>
            <a:r>
              <a:rPr lang="en-US" sz="2400" b="1" dirty="0">
                <a:latin typeface="Calibri" panose="020F0502020204030204" pitchFamily="34" charset="0"/>
              </a:rPr>
              <a:t> flexibles</a:t>
            </a:r>
            <a:r>
              <a:rPr lang="en-US" sz="2400" dirty="0">
                <a:latin typeface="Calibri" panose="020F0502020204030204" pitchFamily="34" charset="0"/>
              </a:rPr>
              <a:t> y </a:t>
            </a:r>
            <a:r>
              <a:rPr lang="en-US" sz="2400" dirty="0" err="1">
                <a:latin typeface="Calibri" panose="020F0502020204030204" pitchFamily="34" charset="0"/>
              </a:rPr>
              <a:t>si</a:t>
            </a:r>
            <a:r>
              <a:rPr lang="en-US" sz="2400" dirty="0">
                <a:latin typeface="Calibri" panose="020F0502020204030204" pitchFamily="34" charset="0"/>
              </a:rPr>
              <a:t> se toman </a:t>
            </a:r>
            <a:r>
              <a:rPr lang="en-US" sz="2400" dirty="0" err="1">
                <a:latin typeface="Calibri" panose="020F0502020204030204" pitchFamily="34" charset="0"/>
              </a:rPr>
              <a:t>en</a:t>
            </a:r>
            <a:r>
              <a:rPr lang="en-US" sz="2400" dirty="0">
                <a:latin typeface="Calibri" panose="020F0502020204030204" pitchFamily="34" charset="0"/>
              </a:rPr>
              <a:t> </a:t>
            </a:r>
            <a:r>
              <a:rPr lang="en-US" sz="2400" dirty="0" err="1">
                <a:latin typeface="Calibri" panose="020F0502020204030204" pitchFamily="34" charset="0"/>
              </a:rPr>
              <a:t>cuenta</a:t>
            </a:r>
            <a:r>
              <a:rPr lang="en-US" sz="2400" dirty="0">
                <a:latin typeface="Calibri" panose="020F0502020204030204" pitchFamily="34" charset="0"/>
              </a:rPr>
              <a:t> los </a:t>
            </a:r>
            <a:r>
              <a:rPr lang="en-US" sz="2400" dirty="0" err="1">
                <a:latin typeface="Calibri" panose="020F0502020204030204" pitchFamily="34" charset="0"/>
              </a:rPr>
              <a:t>escenarios</a:t>
            </a:r>
            <a:r>
              <a:rPr lang="en-US" sz="2400" dirty="0">
                <a:latin typeface="Calibri" panose="020F0502020204030204" pitchFamily="34" charset="0"/>
              </a:rPr>
              <a:t> </a:t>
            </a:r>
            <a:r>
              <a:rPr lang="en-US" sz="2400" dirty="0" err="1">
                <a:latin typeface="Calibri" panose="020F0502020204030204" pitchFamily="34" charset="0"/>
              </a:rPr>
              <a:t>futuros</a:t>
            </a:r>
            <a:r>
              <a:rPr lang="en-US" sz="2400" dirty="0">
                <a:latin typeface="Calibri" panose="020F0502020204030204" pitchFamily="34" charset="0"/>
              </a:rPr>
              <a:t> y el </a:t>
            </a:r>
            <a:r>
              <a:rPr lang="en-US" sz="2400" dirty="0" err="1">
                <a:latin typeface="Calibri" panose="020F0502020204030204" pitchFamily="34" charset="0"/>
              </a:rPr>
              <a:t>cierre</a:t>
            </a:r>
            <a:r>
              <a:rPr lang="en-US" sz="2400" dirty="0">
                <a:latin typeface="Calibri" panose="020F0502020204030204" pitchFamily="34" charset="0"/>
              </a:rPr>
              <a:t> del </a:t>
            </a:r>
            <a:r>
              <a:rPr lang="en-US" sz="2400" dirty="0" err="1">
                <a:latin typeface="Calibri" panose="020F0502020204030204" pitchFamily="34" charset="0"/>
              </a:rPr>
              <a:t>campamento</a:t>
            </a:r>
            <a:r>
              <a:rPr lang="en-US" sz="2400" dirty="0">
                <a:latin typeface="Calibri" panose="020F0502020204030204" pitchFamily="34" charset="0"/>
              </a:rPr>
              <a:t>.</a:t>
            </a:r>
          </a:p>
          <a:p>
            <a:pPr marL="0" indent="0" algn="l">
              <a:buNone/>
            </a:pPr>
            <a:r>
              <a:rPr lang="en-US" sz="2400" dirty="0">
                <a:latin typeface="Calibri" panose="020F0502020204030204" pitchFamily="34" charset="0"/>
              </a:rPr>
              <a:t>Las</a:t>
            </a:r>
            <a:r>
              <a:rPr lang="en-US" sz="2400" b="1" dirty="0">
                <a:latin typeface="Calibri" panose="020F0502020204030204" pitchFamily="34" charset="0"/>
              </a:rPr>
              <a:t> </a:t>
            </a:r>
            <a:r>
              <a:rPr lang="en-US" sz="2400" b="1" dirty="0" err="1">
                <a:latin typeface="Calibri" panose="020F0502020204030204" pitchFamily="34" charset="0"/>
              </a:rPr>
              <a:t>necesidades</a:t>
            </a:r>
            <a:r>
              <a:rPr lang="en-US" sz="2400" b="1" dirty="0">
                <a:latin typeface="Calibri" panose="020F0502020204030204" pitchFamily="34" charset="0"/>
              </a:rPr>
              <a:t> </a:t>
            </a:r>
            <a:r>
              <a:rPr lang="en-US" sz="2400" b="1" dirty="0" err="1">
                <a:latin typeface="Calibri" panose="020F0502020204030204" pitchFamily="34" charset="0"/>
              </a:rPr>
              <a:t>sociales</a:t>
            </a:r>
            <a:r>
              <a:rPr lang="en-US" sz="2400" b="1" dirty="0">
                <a:latin typeface="Calibri" panose="020F0502020204030204" pitchFamily="34" charset="0"/>
              </a:rPr>
              <a:t>, </a:t>
            </a:r>
            <a:r>
              <a:rPr lang="en-US" sz="2400" b="1" dirty="0" err="1">
                <a:latin typeface="Calibri" panose="020F0502020204030204" pitchFamily="34" charset="0"/>
              </a:rPr>
              <a:t>culturales</a:t>
            </a:r>
            <a:r>
              <a:rPr lang="en-US" sz="2400" b="1" dirty="0">
                <a:latin typeface="Calibri" panose="020F0502020204030204" pitchFamily="34" charset="0"/>
              </a:rPr>
              <a:t> y de </a:t>
            </a:r>
            <a:r>
              <a:rPr lang="en-US" sz="2400" b="1" dirty="0" err="1">
                <a:latin typeface="Calibri" panose="020F0502020204030204" pitchFamily="34" charset="0"/>
              </a:rPr>
              <a:t>protección</a:t>
            </a:r>
            <a:r>
              <a:rPr lang="en-US" sz="2400" b="1" dirty="0">
                <a:latin typeface="Calibri" panose="020F0502020204030204" pitchFamily="34" charset="0"/>
              </a:rPr>
              <a:t> </a:t>
            </a:r>
            <a:r>
              <a:rPr lang="en-US" sz="2400" dirty="0">
                <a:latin typeface="Calibri" panose="020F0502020204030204" pitchFamily="34" charset="0"/>
              </a:rPr>
              <a:t>de la población </a:t>
            </a:r>
            <a:r>
              <a:rPr lang="en-US" sz="2400" dirty="0" err="1">
                <a:latin typeface="Calibri" panose="020F0502020204030204" pitchFamily="34" charset="0"/>
              </a:rPr>
              <a:t>desplazada</a:t>
            </a:r>
            <a:r>
              <a:rPr lang="en-US" sz="2400" dirty="0">
                <a:latin typeface="Calibri" panose="020F0502020204030204" pitchFamily="34" charset="0"/>
              </a:rPr>
              <a:t>, </a:t>
            </a:r>
            <a:r>
              <a:rPr lang="en-US" sz="2400" dirty="0" err="1">
                <a:latin typeface="Calibri" panose="020F0502020204030204" pitchFamily="34" charset="0"/>
              </a:rPr>
              <a:t>deben</a:t>
            </a:r>
            <a:r>
              <a:rPr lang="en-US" sz="2400" dirty="0">
                <a:latin typeface="Calibri" panose="020F0502020204030204" pitchFamily="34" charset="0"/>
              </a:rPr>
              <a:t> </a:t>
            </a:r>
            <a:r>
              <a:rPr lang="en-US" sz="2400" dirty="0" err="1">
                <a:latin typeface="Calibri" panose="020F0502020204030204" pitchFamily="34" charset="0"/>
              </a:rPr>
              <a:t>tomarse</a:t>
            </a:r>
            <a:r>
              <a:rPr lang="en-US" sz="2400" dirty="0">
                <a:latin typeface="Calibri" panose="020F0502020204030204" pitchFamily="34" charset="0"/>
              </a:rPr>
              <a:t> </a:t>
            </a:r>
            <a:r>
              <a:rPr lang="en-US" sz="2400" dirty="0" err="1">
                <a:latin typeface="Calibri" panose="020F0502020204030204" pitchFamily="34" charset="0"/>
              </a:rPr>
              <a:t>en</a:t>
            </a:r>
            <a:r>
              <a:rPr lang="en-US" sz="2400" dirty="0">
                <a:latin typeface="Calibri" panose="020F0502020204030204" pitchFamily="34" charset="0"/>
              </a:rPr>
              <a:t> </a:t>
            </a:r>
            <a:r>
              <a:rPr lang="en-US" sz="2400" dirty="0" err="1">
                <a:latin typeface="Calibri" panose="020F0502020204030204" pitchFamily="34" charset="0"/>
              </a:rPr>
              <a:t>cuenta</a:t>
            </a:r>
            <a:r>
              <a:rPr lang="en-US" sz="2400" dirty="0">
                <a:latin typeface="Calibri" panose="020F0502020204030204" pitchFamily="34" charset="0"/>
              </a:rPr>
              <a:t>, </a:t>
            </a:r>
            <a:r>
              <a:rPr lang="en-US" sz="2400" dirty="0" err="1">
                <a:latin typeface="Calibri" panose="020F0502020204030204" pitchFamily="34" charset="0"/>
              </a:rPr>
              <a:t>desde</a:t>
            </a:r>
            <a:r>
              <a:rPr lang="en-US" sz="2400" dirty="0">
                <a:latin typeface="Calibri" panose="020F0502020204030204" pitchFamily="34" charset="0"/>
              </a:rPr>
              <a:t> el principio del </a:t>
            </a:r>
            <a:r>
              <a:rPr lang="en-US" sz="2400" dirty="0" err="1">
                <a:latin typeface="Calibri" panose="020F0502020204030204" pitchFamily="34" charset="0"/>
              </a:rPr>
              <a:t>ciclo</a:t>
            </a:r>
            <a:r>
              <a:rPr lang="en-US" sz="2400" dirty="0">
                <a:latin typeface="Calibri" panose="020F0502020204030204" pitchFamily="34" charset="0"/>
              </a:rPr>
              <a:t> de </a:t>
            </a:r>
            <a:r>
              <a:rPr lang="en-US" sz="2400" dirty="0" err="1">
                <a:latin typeface="Calibri" panose="020F0502020204030204" pitchFamily="34" charset="0"/>
              </a:rPr>
              <a:t>vida</a:t>
            </a:r>
            <a:r>
              <a:rPr lang="en-US" sz="2400" dirty="0">
                <a:latin typeface="Calibri" panose="020F0502020204030204" pitchFamily="34" charset="0"/>
              </a:rPr>
              <a:t> del </a:t>
            </a:r>
            <a:r>
              <a:rPr lang="en-US" sz="2400" dirty="0" err="1">
                <a:latin typeface="Calibri" panose="020F0502020204030204" pitchFamily="34" charset="0"/>
              </a:rPr>
              <a:t>campamento</a:t>
            </a:r>
            <a:r>
              <a:rPr lang="en-US" sz="2400" dirty="0">
                <a:latin typeface="Calibri" panose="020F0502020204030204" pitchFamily="34" charset="0"/>
              </a:rPr>
              <a:t>. </a:t>
            </a:r>
          </a:p>
        </p:txBody>
      </p:sp>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en-GB" b="1">
                <a:solidFill>
                  <a:srgbClr val="2A87C8"/>
                </a:solidFill>
                <a:latin typeface="Calibri" panose="020F0502020204030204" pitchFamily="34" charset="0"/>
              </a:rPr>
              <a:t>    Mensajes clave                      </a:t>
            </a:r>
          </a:p>
        </p:txBody>
      </p:sp>
    </p:spTree>
    <p:extLst>
      <p:ext uri="{BB962C8B-B14F-4D97-AF65-F5344CB8AC3E}">
        <p14:creationId xmlns:p14="http://schemas.microsoft.com/office/powerpoint/2010/main" val="1250576370"/>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3" y="2241910"/>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solidFill>
                  <a:srgbClr val="545456"/>
                </a:solidFill>
                <a:latin typeface="Calibri" panose="020F0502020204030204" pitchFamily="34" charset="0"/>
              </a:rPr>
              <a:t>Identificación y evaluación del sitio o refugio</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38389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E316A6-615E-454B-8AE6-BB610C2F22A7}"/>
              </a:ext>
            </a:extLst>
          </p:cNvPr>
          <p:cNvPicPr>
            <a:picLocks noChangeAspect="1"/>
          </p:cNvPicPr>
          <p:nvPr/>
        </p:nvPicPr>
        <p:blipFill>
          <a:blip r:embed="rId3">
            <a:lum bright="70000" contrast="-70000"/>
          </a:blip>
          <a:stretch>
            <a:fillRect/>
          </a:stretch>
        </p:blipFill>
        <p:spPr>
          <a:xfrm>
            <a:off x="0" y="-1"/>
            <a:ext cx="11342282" cy="7559675"/>
          </a:xfrm>
          <a:prstGeom prst="rect">
            <a:avLst/>
          </a:prstGeom>
        </p:spPr>
      </p:pic>
      <p:sp>
        <p:nvSpPr>
          <p:cNvPr id="3" name="Content Placeholder 2"/>
          <p:cNvSpPr>
            <a:spLocks noGrp="1"/>
          </p:cNvSpPr>
          <p:nvPr>
            <p:ph idx="1"/>
          </p:nvPr>
        </p:nvSpPr>
        <p:spPr>
          <a:xfrm>
            <a:off x="438111" y="1498059"/>
            <a:ext cx="9541912" cy="5246383"/>
          </a:xfrm>
        </p:spPr>
        <p:txBody>
          <a:bodyPr/>
          <a:lstStyle/>
          <a:p>
            <a:pPr marL="474663" indent="-457200" algn="l">
              <a:buFont typeface="Arial" charset="0"/>
              <a:buChar char="•"/>
            </a:pPr>
            <a:r>
              <a:rPr lang="en-US" sz="2800">
                <a:solidFill>
                  <a:srgbClr val="555556"/>
                </a:solidFill>
                <a:latin typeface="Calibri" panose="020F0502020204030204" pitchFamily="34" charset="0"/>
              </a:rPr>
              <a:t>Las normas que ayudan a orientar la selección de los sitios se basan en el imperativo de derechos humanos de que</a:t>
            </a:r>
            <a:r>
              <a:rPr lang="en-US" sz="2800" b="1">
                <a:solidFill>
                  <a:srgbClr val="2A87C8"/>
                </a:solidFill>
                <a:latin typeface="Calibri" panose="020F0502020204030204" pitchFamily="34" charset="0"/>
              </a:rPr>
              <a:t> "toda persona tiene derecho a una vivienda adecuada"</a:t>
            </a:r>
            <a:r>
              <a:rPr lang="en-US" sz="2800">
                <a:solidFill>
                  <a:srgbClr val="555556"/>
                </a:solidFill>
                <a:latin typeface="Calibri" panose="020F0502020204030204" pitchFamily="34" charset="0"/>
              </a:rPr>
              <a:t> (Declaración Universal de Derechos Humanos, párrafo 1 del artículo 25).</a:t>
            </a:r>
            <a:r>
              <a:t> </a:t>
            </a:r>
          </a:p>
          <a:p>
            <a:pPr marL="474663" indent="-457200" algn="l">
              <a:buFont typeface="Arial" charset="0"/>
              <a:buChar char="•"/>
            </a:pPr>
            <a:r>
              <a:rPr lang="en-US" sz="2800">
                <a:solidFill>
                  <a:srgbClr val="555556"/>
                </a:solidFill>
                <a:latin typeface="Calibri" panose="020F0502020204030204" pitchFamily="34" charset="0"/>
              </a:rPr>
              <a:t>Esto se aplica a todas las personas, independientemente del tipo de alojamiento temporal o de su situación jurídica.</a:t>
            </a:r>
            <a:endParaRPr lang="en-GB" sz="2800" dirty="0">
              <a:solidFill>
                <a:srgbClr val="555556"/>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Derecho a una vivienda adecuada</a:t>
            </a:r>
          </a:p>
        </p:txBody>
      </p:sp>
    </p:spTree>
    <p:extLst>
      <p:ext uri="{BB962C8B-B14F-4D97-AF65-F5344CB8AC3E}">
        <p14:creationId xmlns:p14="http://schemas.microsoft.com/office/powerpoint/2010/main" val="2250697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8111" y="1267535"/>
            <a:ext cx="9433718" cy="5476908"/>
          </a:xfrm>
        </p:spPr>
        <p:txBody>
          <a:bodyPr/>
          <a:lstStyle/>
          <a:p>
            <a:pPr marL="474663" indent="-457200" algn="l">
              <a:buFont typeface="Arial" charset="0"/>
              <a:buChar char="•"/>
            </a:pPr>
            <a:r>
              <a:rPr lang="en-GB" sz="2800">
                <a:solidFill>
                  <a:srgbClr val="555556"/>
                </a:solidFill>
                <a:latin typeface="Calibri" panose="020F0502020204030204" pitchFamily="34" charset="0"/>
              </a:rPr>
              <a:t>Ubicación: Seguridad, Acceso, Impacto ambiental y riesgos</a:t>
            </a:r>
          </a:p>
          <a:p>
            <a:pPr marL="474663" indent="-457200" algn="l">
              <a:buFont typeface="Arial" charset="0"/>
              <a:buChar char="•"/>
            </a:pPr>
            <a:r>
              <a:rPr lang="en-GB" sz="2800">
                <a:solidFill>
                  <a:srgbClr val="555556"/>
                </a:solidFill>
                <a:latin typeface="Calibri" panose="020F0502020204030204" pitchFamily="34" charset="0"/>
              </a:rPr>
              <a:t>Condiciones: Tamaño, Geología y topografía</a:t>
            </a:r>
          </a:p>
          <a:p>
            <a:pPr marL="474663" indent="-457200" algn="l">
              <a:buFont typeface="Arial" charset="0"/>
              <a:buChar char="•"/>
            </a:pPr>
            <a:r>
              <a:rPr lang="en-GB" sz="2800">
                <a:solidFill>
                  <a:srgbClr val="555556"/>
                </a:solidFill>
                <a:latin typeface="Calibri" panose="020F0502020204030204" pitchFamily="34" charset="0"/>
              </a:rPr>
              <a:t>Disponibilidad de recursos: Agua, Medios de vida, Madera, Materiales de construcción, Ganado, Árboles y vegetación</a:t>
            </a:r>
          </a:p>
          <a:p>
            <a:pPr marL="474663" indent="-457200" algn="l">
              <a:buFont typeface="Arial" charset="0"/>
              <a:buChar char="•"/>
            </a:pPr>
            <a:r>
              <a:rPr lang="en-GB" sz="2800">
                <a:solidFill>
                  <a:srgbClr val="555556"/>
                </a:solidFill>
                <a:latin typeface="Calibri" panose="020F0502020204030204" pitchFamily="34" charset="0"/>
              </a:rPr>
              <a:t>Aspectos culturales y sociales: Contexto específico </a:t>
            </a:r>
          </a:p>
          <a:p>
            <a:pPr marL="474663" indent="-457200" algn="l">
              <a:buFont typeface="Arial" charset="0"/>
              <a:buChar char="•"/>
            </a:pPr>
            <a:r>
              <a:rPr lang="en-GB" sz="2800">
                <a:solidFill>
                  <a:srgbClr val="555556"/>
                </a:solidFill>
                <a:latin typeface="Calibri" panose="020F0502020204030204" pitchFamily="34" charset="0"/>
              </a:rPr>
              <a:t>Disponibilidad de terrenos o edificios existentes en el sitio: propiedad y vivienda, tierra y patrimonio</a:t>
            </a:r>
          </a:p>
          <a:p>
            <a:pPr marL="474663" indent="-457200" algn="l">
              <a:buFont typeface="Arial" charset="0"/>
              <a:buChar char="•"/>
            </a:pPr>
            <a:r>
              <a:rPr lang="en-GB" sz="2800">
                <a:solidFill>
                  <a:srgbClr val="555556"/>
                </a:solidFill>
                <a:latin typeface="Calibri" panose="020F0502020204030204" pitchFamily="34" charset="0"/>
              </a:rPr>
              <a:t>Mitigación del aspecto VdG: Amenazas reales y potenciales a la seguridad relacionadas con este tema </a:t>
            </a:r>
          </a:p>
          <a:p>
            <a:pPr marL="474663" indent="-457200" algn="l">
              <a:buFont typeface="Arial" charset="0"/>
              <a:buChar char="•"/>
            </a:pPr>
            <a:endParaRPr lang="en-GB" sz="2600"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Fase 1: Identificación y evaluación (sitio)</a:t>
            </a:r>
          </a:p>
        </p:txBody>
      </p:sp>
    </p:spTree>
    <p:extLst>
      <p:ext uri="{BB962C8B-B14F-4D97-AF65-F5344CB8AC3E}">
        <p14:creationId xmlns:p14="http://schemas.microsoft.com/office/powerpoint/2010/main" val="14589764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8111" y="1741117"/>
            <a:ext cx="9433718" cy="5003325"/>
          </a:xfrm>
        </p:spPr>
        <p:txBody>
          <a:bodyPr/>
          <a:lstStyle/>
          <a:p>
            <a:pPr marL="474663" indent="-457200" algn="l">
              <a:buFont typeface="Arial" charset="0"/>
              <a:buChar char="•"/>
            </a:pPr>
            <a:r>
              <a:rPr lang="en-GB" sz="2800">
                <a:solidFill>
                  <a:srgbClr val="555556"/>
                </a:solidFill>
                <a:latin typeface="Calibri" panose="020F0502020204030204" pitchFamily="34" charset="0"/>
              </a:rPr>
              <a:t>El tamaño: No hay daños inmediatos en el edificio ni en los alrededores; Por individuo, familia pequeña y familia grande; Infraestructura existente</a:t>
            </a:r>
          </a:p>
          <a:p>
            <a:pPr marL="474663" indent="-457200" algn="l">
              <a:buFont typeface="Arial" charset="0"/>
              <a:buChar char="•"/>
            </a:pPr>
            <a:r>
              <a:rPr lang="en-GB" sz="2800">
                <a:solidFill>
                  <a:srgbClr val="555556"/>
                </a:solidFill>
                <a:latin typeface="Calibri" panose="020F0502020204030204" pitchFamily="34" charset="0"/>
              </a:rPr>
              <a:t>Ubicación: Seguridad, Acceso, Factores ambientales</a:t>
            </a:r>
          </a:p>
          <a:p>
            <a:pPr marL="474663" indent="-457200" algn="l">
              <a:buFont typeface="Arial" charset="0"/>
              <a:buChar char="•"/>
            </a:pPr>
            <a:r>
              <a:rPr lang="en-GB" sz="2800">
                <a:solidFill>
                  <a:srgbClr val="555556"/>
                </a:solidFill>
                <a:latin typeface="Calibri" panose="020F0502020204030204" pitchFamily="34" charset="0"/>
              </a:rPr>
              <a:t>Servicios básicos: Contexto específico </a:t>
            </a:r>
          </a:p>
          <a:p>
            <a:pPr marL="474663" indent="-457200" algn="l">
              <a:buFont typeface="Arial" charset="0"/>
              <a:buChar char="•"/>
            </a:pPr>
            <a:r>
              <a:rPr lang="en-GB" sz="2800">
                <a:solidFill>
                  <a:srgbClr val="555556"/>
                </a:solidFill>
                <a:latin typeface="Calibri" panose="020F0502020204030204" pitchFamily="34" charset="0"/>
              </a:rPr>
              <a:t>Medios de vida: Oportunidades de empleo, Transporte</a:t>
            </a:r>
          </a:p>
          <a:p>
            <a:pPr marL="474663" indent="-457200" algn="l">
              <a:buFont typeface="Arial" charset="0"/>
              <a:buChar char="•"/>
            </a:pPr>
            <a:r>
              <a:rPr lang="en-GB" sz="2800">
                <a:solidFill>
                  <a:srgbClr val="555556"/>
                </a:solidFill>
                <a:latin typeface="Calibri" panose="020F0502020204030204" pitchFamily="34" charset="0"/>
              </a:rPr>
              <a:t>Aspectos culturales y sociales</a:t>
            </a:r>
          </a:p>
          <a:p>
            <a:pPr marL="474663" indent="-457200" algn="l">
              <a:buFont typeface="Arial" charset="0"/>
              <a:buChar char="•"/>
            </a:pPr>
            <a:r>
              <a:rPr lang="en-GB" sz="2800">
                <a:solidFill>
                  <a:srgbClr val="555556"/>
                </a:solidFill>
                <a:latin typeface="Calibri" panose="020F0502020204030204" pitchFamily="34" charset="0"/>
              </a:rPr>
              <a:t>Mitigación del aspecto VdG: Densidad, asegurar la plena dignidad de la población desplazada </a:t>
            </a:r>
          </a:p>
        </p:txBody>
      </p:sp>
      <p:sp>
        <p:nvSpPr>
          <p:cNvPr id="4" name="Title 3"/>
          <p:cNvSpPr>
            <a:spLocks noGrp="1"/>
          </p:cNvSpPr>
          <p:nvPr>
            <p:ph type="title"/>
          </p:nvPr>
        </p:nvSpPr>
        <p:spPr>
          <a:xfrm>
            <a:off x="438111" y="446067"/>
            <a:ext cx="9876347" cy="793755"/>
          </a:xfrm>
        </p:spPr>
        <p:txBody>
          <a:bodyPr/>
          <a:lstStyle/>
          <a:p>
            <a:pPr algn="l"/>
            <a:r>
              <a:rPr lang="en-GB" b="1">
                <a:solidFill>
                  <a:srgbClr val="2A87C8"/>
                </a:solidFill>
                <a:latin typeface="Calibri" panose="020F0502020204030204" pitchFamily="34" charset="0"/>
              </a:rPr>
              <a:t>Fase 1: Identificación y evaluación (estructura)</a:t>
            </a:r>
          </a:p>
        </p:txBody>
      </p:sp>
    </p:spTree>
    <p:extLst>
      <p:ext uri="{BB962C8B-B14F-4D97-AF65-F5344CB8AC3E}">
        <p14:creationId xmlns:p14="http://schemas.microsoft.com/office/powerpoint/2010/main" val="21017947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714128"/>
            <a:ext cx="9623277"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400" b="1" dirty="0" err="1">
                <a:solidFill>
                  <a:srgbClr val="555556"/>
                </a:solidFill>
                <a:latin typeface="Calibri" panose="020F0502020204030204" pitchFamily="34" charset="0"/>
              </a:rPr>
              <a:t>Analice</a:t>
            </a:r>
            <a:r>
              <a:rPr lang="en-US" sz="2400" b="1" dirty="0">
                <a:solidFill>
                  <a:srgbClr val="555556"/>
                </a:solidFill>
                <a:latin typeface="Calibri" panose="020F0502020204030204" pitchFamily="34" charset="0"/>
              </a:rPr>
              <a:t> y </a:t>
            </a:r>
            <a:r>
              <a:rPr lang="en-US" sz="2400" b="1" dirty="0" err="1">
                <a:solidFill>
                  <a:srgbClr val="555556"/>
                </a:solidFill>
                <a:latin typeface="Calibri" panose="020F0502020204030204" pitchFamily="34" charset="0"/>
              </a:rPr>
              <a:t>debata</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acerca</a:t>
            </a:r>
            <a:r>
              <a:rPr lang="en-US" sz="2400" b="1" dirty="0">
                <a:solidFill>
                  <a:srgbClr val="555556"/>
                </a:solidFill>
                <a:latin typeface="Calibri" panose="020F0502020204030204" pitchFamily="34" charset="0"/>
              </a:rPr>
              <a:t> de los </a:t>
            </a:r>
            <a:r>
              <a:rPr lang="en-US" sz="2400" b="1" dirty="0" err="1">
                <a:solidFill>
                  <a:srgbClr val="555556"/>
                </a:solidFill>
                <a:latin typeface="Calibri" panose="020F0502020204030204" pitchFamily="34" charset="0"/>
              </a:rPr>
              <a:t>emplazamientos</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potenciales</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desde</a:t>
            </a:r>
            <a:r>
              <a:rPr lang="en-US" sz="2400" b="1" dirty="0">
                <a:solidFill>
                  <a:srgbClr val="555556"/>
                </a:solidFill>
                <a:latin typeface="Calibri" panose="020F0502020204030204" pitchFamily="34" charset="0"/>
              </a:rPr>
              <a:t> la </a:t>
            </a:r>
            <a:r>
              <a:rPr lang="en-US" sz="2400" b="1" dirty="0" err="1">
                <a:solidFill>
                  <a:srgbClr val="555556"/>
                </a:solidFill>
                <a:latin typeface="Calibri" panose="020F0502020204030204" pitchFamily="34" charset="0"/>
              </a:rPr>
              <a:t>perspectiva</a:t>
            </a:r>
            <a:r>
              <a:rPr lang="en-US" sz="2400" b="1" dirty="0">
                <a:solidFill>
                  <a:srgbClr val="555556"/>
                </a:solidFill>
                <a:latin typeface="Calibri" panose="020F0502020204030204" pitchFamily="34" charset="0"/>
              </a:rPr>
              <a:t> de </a:t>
            </a:r>
            <a:r>
              <a:rPr lang="en-US" sz="2400" b="1" dirty="0" err="1">
                <a:solidFill>
                  <a:srgbClr val="555556"/>
                </a:solidFill>
                <a:latin typeface="Calibri" panose="020F0502020204030204" pitchFamily="34" charset="0"/>
              </a:rPr>
              <a:t>su</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función</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respondiendo</a:t>
            </a:r>
            <a:r>
              <a:rPr lang="en-US" sz="2400" b="1" dirty="0">
                <a:solidFill>
                  <a:srgbClr val="555556"/>
                </a:solidFill>
                <a:latin typeface="Calibri" panose="020F0502020204030204" pitchFamily="34" charset="0"/>
              </a:rPr>
              <a:t> a las </a:t>
            </a:r>
            <a:r>
              <a:rPr lang="en-US" sz="2400" b="1" dirty="0" err="1">
                <a:solidFill>
                  <a:srgbClr val="555556"/>
                </a:solidFill>
                <a:latin typeface="Calibri" panose="020F0502020204030204" pitchFamily="34" charset="0"/>
              </a:rPr>
              <a:t>siguientes</a:t>
            </a:r>
            <a:r>
              <a:rPr lang="en-US" sz="2400" b="1" dirty="0">
                <a:solidFill>
                  <a:srgbClr val="555556"/>
                </a:solidFill>
                <a:latin typeface="Calibri" panose="020F0502020204030204" pitchFamily="34" charset="0"/>
              </a:rPr>
              <a:t> </a:t>
            </a:r>
            <a:r>
              <a:rPr lang="en-US" sz="2400" b="1" dirty="0" err="1">
                <a:solidFill>
                  <a:srgbClr val="555556"/>
                </a:solidFill>
                <a:latin typeface="Calibri" panose="020F0502020204030204" pitchFamily="34" charset="0"/>
              </a:rPr>
              <a:t>preguntas</a:t>
            </a:r>
            <a:r>
              <a:rPr lang="en-US" sz="2400" b="1" dirty="0">
                <a:solidFill>
                  <a:srgbClr val="555556"/>
                </a:solidFill>
                <a:latin typeface="Calibri" panose="020F0502020204030204" pitchFamily="34" charset="0"/>
              </a:rPr>
              <a:t>:</a:t>
            </a:r>
          </a:p>
          <a:p>
            <a:pPr marL="0" indent="0" algn="l">
              <a:buNone/>
            </a:pPr>
            <a:endParaRPr lang="en-US" sz="2400" b="1" dirty="0">
              <a:solidFill>
                <a:srgbClr val="555556"/>
              </a:solidFill>
              <a:latin typeface="Calibri" panose="020F0502020204030204" pitchFamily="34" charset="0"/>
            </a:endParaRPr>
          </a:p>
          <a:p>
            <a:pPr lvl="1" algn="l">
              <a:buFont typeface="Arial" panose="020B0604020202020204" pitchFamily="34" charset="0"/>
              <a:buChar char="•"/>
            </a:pPr>
            <a:r>
              <a:rPr lang="en-US" sz="2400" dirty="0">
                <a:solidFill>
                  <a:srgbClr val="555556"/>
                </a:solidFill>
                <a:latin typeface="Calibri" panose="020F0502020204030204" pitchFamily="34" charset="0"/>
              </a:rPr>
              <a:t>¿</a:t>
            </a:r>
            <a:r>
              <a:rPr lang="en-US" sz="2400" dirty="0" err="1">
                <a:solidFill>
                  <a:srgbClr val="555556"/>
                </a:solidFill>
                <a:latin typeface="Calibri" panose="020F0502020204030204" pitchFamily="34" charset="0"/>
              </a:rPr>
              <a:t>Cuáles</a:t>
            </a:r>
            <a:r>
              <a:rPr lang="en-US" sz="2400" dirty="0">
                <a:solidFill>
                  <a:srgbClr val="555556"/>
                </a:solidFill>
                <a:latin typeface="Calibri" panose="020F0502020204030204" pitchFamily="34" charset="0"/>
              </a:rPr>
              <a:t> son los </a:t>
            </a:r>
            <a:r>
              <a:rPr lang="en-US" sz="2400" dirty="0" err="1">
                <a:solidFill>
                  <a:srgbClr val="555556"/>
                </a:solidFill>
                <a:latin typeface="Calibri" panose="020F0502020204030204" pitchFamily="34" charset="0"/>
              </a:rPr>
              <a:t>aspectos</a:t>
            </a:r>
            <a:r>
              <a:rPr lang="en-US" sz="2400" dirty="0">
                <a:solidFill>
                  <a:srgbClr val="555556"/>
                </a:solidFill>
                <a:latin typeface="Calibri" panose="020F0502020204030204" pitchFamily="34" charset="0"/>
              </a:rPr>
              <a:t> </a:t>
            </a:r>
            <a:r>
              <a:rPr lang="en-US" sz="2400" dirty="0" err="1">
                <a:solidFill>
                  <a:srgbClr val="555556"/>
                </a:solidFill>
                <a:latin typeface="Calibri" panose="020F0502020204030204" pitchFamily="34" charset="0"/>
              </a:rPr>
              <a:t>positivos</a:t>
            </a:r>
            <a:r>
              <a:rPr lang="en-US" sz="2400" dirty="0">
                <a:solidFill>
                  <a:srgbClr val="555556"/>
                </a:solidFill>
                <a:latin typeface="Calibri" panose="020F0502020204030204" pitchFamily="34" charset="0"/>
              </a:rPr>
              <a:t> de </a:t>
            </a:r>
            <a:r>
              <a:rPr lang="en-US" sz="2400" dirty="0" err="1">
                <a:solidFill>
                  <a:srgbClr val="555556"/>
                </a:solidFill>
                <a:latin typeface="Calibri" panose="020F0502020204030204" pitchFamily="34" charset="0"/>
              </a:rPr>
              <a:t>cada</a:t>
            </a:r>
            <a:r>
              <a:rPr lang="en-US" sz="2400" dirty="0">
                <a:solidFill>
                  <a:srgbClr val="555556"/>
                </a:solidFill>
                <a:latin typeface="Calibri" panose="020F0502020204030204" pitchFamily="34" charset="0"/>
              </a:rPr>
              <a:t> sitio?</a:t>
            </a:r>
          </a:p>
          <a:p>
            <a:pPr lvl="1" algn="l">
              <a:buFont typeface="Arial" panose="020B0604020202020204" pitchFamily="34" charset="0"/>
              <a:buChar char="•"/>
            </a:pPr>
            <a:r>
              <a:rPr lang="en-US" sz="2400" dirty="0">
                <a:solidFill>
                  <a:srgbClr val="555556"/>
                </a:solidFill>
                <a:latin typeface="Calibri" panose="020F0502020204030204" pitchFamily="34" charset="0"/>
              </a:rPr>
              <a:t>¿</a:t>
            </a:r>
            <a:r>
              <a:rPr lang="en-US" sz="2400" dirty="0" err="1">
                <a:solidFill>
                  <a:srgbClr val="555556"/>
                </a:solidFill>
                <a:latin typeface="Calibri" panose="020F0502020204030204" pitchFamily="34" charset="0"/>
              </a:rPr>
              <a:t>Cuáles</a:t>
            </a:r>
            <a:r>
              <a:rPr lang="en-US" sz="2400" dirty="0">
                <a:solidFill>
                  <a:srgbClr val="555556"/>
                </a:solidFill>
                <a:latin typeface="Calibri" panose="020F0502020204030204" pitchFamily="34" charset="0"/>
              </a:rPr>
              <a:t> son los </a:t>
            </a:r>
            <a:r>
              <a:rPr lang="en-US" sz="2400" dirty="0" err="1">
                <a:solidFill>
                  <a:srgbClr val="555556"/>
                </a:solidFill>
                <a:latin typeface="Calibri" panose="020F0502020204030204" pitchFamily="34" charset="0"/>
              </a:rPr>
              <a:t>retos</a:t>
            </a:r>
            <a:r>
              <a:rPr lang="en-US" sz="2400" dirty="0">
                <a:solidFill>
                  <a:srgbClr val="555556"/>
                </a:solidFill>
                <a:latin typeface="Calibri" panose="020F0502020204030204" pitchFamily="34" charset="0"/>
              </a:rPr>
              <a:t> de </a:t>
            </a:r>
            <a:r>
              <a:rPr lang="en-US" sz="2400" dirty="0" err="1">
                <a:solidFill>
                  <a:srgbClr val="555556"/>
                </a:solidFill>
                <a:latin typeface="Calibri" panose="020F0502020204030204" pitchFamily="34" charset="0"/>
              </a:rPr>
              <a:t>cada</a:t>
            </a:r>
            <a:r>
              <a:rPr lang="en-US" sz="2400" dirty="0">
                <a:solidFill>
                  <a:srgbClr val="555556"/>
                </a:solidFill>
                <a:latin typeface="Calibri" panose="020F0502020204030204" pitchFamily="34" charset="0"/>
              </a:rPr>
              <a:t> sitio?</a:t>
            </a:r>
          </a:p>
          <a:p>
            <a:pPr lvl="1" algn="l">
              <a:buFont typeface="Arial" panose="020B0604020202020204" pitchFamily="34" charset="0"/>
              <a:buChar char="•"/>
            </a:pPr>
            <a:r>
              <a:rPr lang="en-US" sz="2400" dirty="0">
                <a:solidFill>
                  <a:srgbClr val="555556"/>
                </a:solidFill>
                <a:latin typeface="Calibri" panose="020F0502020204030204" pitchFamily="34" charset="0"/>
              </a:rPr>
              <a:t>¿Los </a:t>
            </a:r>
            <a:r>
              <a:rPr lang="en-US" sz="2400" dirty="0" err="1">
                <a:solidFill>
                  <a:srgbClr val="555556"/>
                </a:solidFill>
                <a:latin typeface="Calibri" panose="020F0502020204030204" pitchFamily="34" charset="0"/>
              </a:rPr>
              <a:t>emplazamientos</a:t>
            </a:r>
            <a:r>
              <a:rPr lang="en-US" sz="2400" dirty="0">
                <a:solidFill>
                  <a:srgbClr val="555556"/>
                </a:solidFill>
                <a:latin typeface="Calibri" panose="020F0502020204030204" pitchFamily="34" charset="0"/>
              </a:rPr>
              <a:t> </a:t>
            </a:r>
            <a:r>
              <a:rPr lang="en-US" sz="2400" dirty="0" err="1">
                <a:solidFill>
                  <a:srgbClr val="555556"/>
                </a:solidFill>
                <a:latin typeface="Calibri" panose="020F0502020204030204" pitchFamily="34" charset="0"/>
              </a:rPr>
              <a:t>cumplen</a:t>
            </a:r>
            <a:r>
              <a:rPr lang="en-US" sz="2400" dirty="0">
                <a:solidFill>
                  <a:srgbClr val="555556"/>
                </a:solidFill>
                <a:latin typeface="Calibri" panose="020F0502020204030204" pitchFamily="34" charset="0"/>
              </a:rPr>
              <a:t> con las </a:t>
            </a:r>
            <a:r>
              <a:rPr lang="en-US" sz="2400" dirty="0" err="1">
                <a:solidFill>
                  <a:srgbClr val="555556"/>
                </a:solidFill>
                <a:latin typeface="Calibri" panose="020F0502020204030204" pitchFamily="34" charset="0"/>
              </a:rPr>
              <a:t>Normas</a:t>
            </a:r>
            <a:r>
              <a:rPr lang="en-US" sz="2400" dirty="0">
                <a:solidFill>
                  <a:srgbClr val="555556"/>
                </a:solidFill>
                <a:latin typeface="Calibri" panose="020F0502020204030204" pitchFamily="34" charset="0"/>
              </a:rPr>
              <a:t> </a:t>
            </a:r>
            <a:r>
              <a:rPr lang="en-US" sz="2400" dirty="0" err="1">
                <a:solidFill>
                  <a:srgbClr val="555556"/>
                </a:solidFill>
                <a:latin typeface="Calibri" panose="020F0502020204030204" pitchFamily="34" charset="0"/>
              </a:rPr>
              <a:t>Esfera</a:t>
            </a:r>
            <a:r>
              <a:rPr lang="en-US" sz="2400" dirty="0">
                <a:solidFill>
                  <a:srgbClr val="555556"/>
                </a:solidFill>
                <a:latin typeface="Calibri" panose="020F0502020204030204" pitchFamily="34" charset="0"/>
              </a:rPr>
              <a:t>?</a:t>
            </a:r>
          </a:p>
          <a:p>
            <a:pPr lvl="1" algn="l">
              <a:buFont typeface="Arial" panose="020B0604020202020204" pitchFamily="34" charset="0"/>
              <a:buChar char="•"/>
            </a:pPr>
            <a:r>
              <a:rPr lang="en-US" sz="2400" dirty="0">
                <a:solidFill>
                  <a:srgbClr val="555556"/>
                </a:solidFill>
                <a:latin typeface="Calibri" panose="020F0502020204030204" pitchFamily="34" charset="0"/>
              </a:rPr>
              <a:t>¿</a:t>
            </a:r>
            <a:r>
              <a:rPr lang="en-US" sz="2400" dirty="0" err="1">
                <a:solidFill>
                  <a:srgbClr val="555556"/>
                </a:solidFill>
                <a:latin typeface="Calibri" panose="020F0502020204030204" pitchFamily="34" charset="0"/>
              </a:rPr>
              <a:t>Incluyen</a:t>
            </a:r>
            <a:r>
              <a:rPr lang="en-US" sz="2400" dirty="0">
                <a:solidFill>
                  <a:srgbClr val="555556"/>
                </a:solidFill>
                <a:latin typeface="Calibri" panose="020F0502020204030204" pitchFamily="34" charset="0"/>
              </a:rPr>
              <a:t> los </a:t>
            </a:r>
            <a:r>
              <a:rPr lang="en-US" sz="2400" dirty="0" err="1">
                <a:solidFill>
                  <a:srgbClr val="555556"/>
                </a:solidFill>
                <a:latin typeface="Calibri" panose="020F0502020204030204" pitchFamily="34" charset="0"/>
              </a:rPr>
              <a:t>emplazamientos</a:t>
            </a:r>
            <a:r>
              <a:rPr lang="en-US" sz="2400" dirty="0">
                <a:solidFill>
                  <a:srgbClr val="555556"/>
                </a:solidFill>
                <a:latin typeface="Calibri" panose="020F0502020204030204" pitchFamily="34" charset="0"/>
              </a:rPr>
              <a:t> </a:t>
            </a:r>
            <a:r>
              <a:rPr lang="en-US" sz="2400" dirty="0" err="1">
                <a:solidFill>
                  <a:srgbClr val="555556"/>
                </a:solidFill>
                <a:latin typeface="Calibri" panose="020F0502020204030204" pitchFamily="34" charset="0"/>
              </a:rPr>
              <a:t>medidas</a:t>
            </a:r>
            <a:r>
              <a:rPr lang="en-US" sz="2400" dirty="0">
                <a:solidFill>
                  <a:srgbClr val="555556"/>
                </a:solidFill>
                <a:latin typeface="Calibri" panose="020F0502020204030204" pitchFamily="34" charset="0"/>
              </a:rPr>
              <a:t> de </a:t>
            </a:r>
            <a:r>
              <a:rPr lang="en-US" sz="2400" dirty="0" err="1">
                <a:solidFill>
                  <a:srgbClr val="555556"/>
                </a:solidFill>
                <a:latin typeface="Calibri" panose="020F0502020204030204" pitchFamily="34" charset="0"/>
              </a:rPr>
              <a:t>mitigación</a:t>
            </a:r>
            <a:r>
              <a:rPr lang="en-US" sz="2400" dirty="0">
                <a:solidFill>
                  <a:srgbClr val="555556"/>
                </a:solidFill>
                <a:latin typeface="Calibri" panose="020F0502020204030204" pitchFamily="34" charset="0"/>
              </a:rPr>
              <a:t> de </a:t>
            </a:r>
            <a:r>
              <a:rPr lang="en-US" sz="2400" dirty="0" err="1">
                <a:solidFill>
                  <a:srgbClr val="555556"/>
                </a:solidFill>
                <a:latin typeface="Calibri" panose="020F0502020204030204" pitchFamily="34" charset="0"/>
              </a:rPr>
              <a:t>riesgos</a:t>
            </a:r>
            <a:r>
              <a:rPr lang="en-US" sz="2400" dirty="0">
                <a:solidFill>
                  <a:srgbClr val="555556"/>
                </a:solidFill>
                <a:latin typeface="Calibri" panose="020F0502020204030204" pitchFamily="34" charset="0"/>
              </a:rPr>
              <a:t>?</a:t>
            </a:r>
          </a:p>
          <a:p>
            <a:pPr lvl="1" algn="l">
              <a:buFont typeface="Arial" panose="020B0604020202020204" pitchFamily="34" charset="0"/>
              <a:buChar char="•"/>
            </a:pPr>
            <a:r>
              <a:rPr lang="en-US" sz="2400" dirty="0">
                <a:solidFill>
                  <a:srgbClr val="555556"/>
                </a:solidFill>
                <a:latin typeface="Calibri" panose="020F0502020204030204" pitchFamily="34" charset="0"/>
              </a:rPr>
              <a:t>¿</a:t>
            </a:r>
            <a:r>
              <a:rPr lang="en-US" sz="2400" dirty="0" err="1">
                <a:solidFill>
                  <a:srgbClr val="555556"/>
                </a:solidFill>
                <a:latin typeface="Calibri" panose="020F0502020204030204" pitchFamily="34" charset="0"/>
              </a:rPr>
              <a:t>Cuál</a:t>
            </a:r>
            <a:r>
              <a:rPr lang="en-US" sz="2400" dirty="0">
                <a:solidFill>
                  <a:srgbClr val="555556"/>
                </a:solidFill>
                <a:latin typeface="Calibri" panose="020F0502020204030204" pitchFamily="34" charset="0"/>
              </a:rPr>
              <a:t> de los </a:t>
            </a:r>
            <a:r>
              <a:rPr lang="en-US" sz="2400" dirty="0" err="1">
                <a:solidFill>
                  <a:srgbClr val="555556"/>
                </a:solidFill>
                <a:latin typeface="Calibri" panose="020F0502020204030204" pitchFamily="34" charset="0"/>
              </a:rPr>
              <a:t>retos</a:t>
            </a:r>
            <a:r>
              <a:rPr lang="en-US" sz="2400" dirty="0">
                <a:solidFill>
                  <a:srgbClr val="555556"/>
                </a:solidFill>
                <a:latin typeface="Calibri" panose="020F0502020204030204" pitchFamily="34" charset="0"/>
              </a:rPr>
              <a:t> </a:t>
            </a:r>
            <a:r>
              <a:rPr lang="en-US" sz="2400" dirty="0" err="1">
                <a:solidFill>
                  <a:srgbClr val="555556"/>
                </a:solidFill>
                <a:latin typeface="Calibri" panose="020F0502020204030204" pitchFamily="34" charset="0"/>
              </a:rPr>
              <a:t>pueden</a:t>
            </a:r>
            <a:r>
              <a:rPr lang="en-US" sz="2400" dirty="0">
                <a:solidFill>
                  <a:srgbClr val="555556"/>
                </a:solidFill>
                <a:latin typeface="Calibri" panose="020F0502020204030204" pitchFamily="34" charset="0"/>
              </a:rPr>
              <a:t> </a:t>
            </a:r>
            <a:r>
              <a:rPr lang="en-US" sz="2400" dirty="0" err="1">
                <a:solidFill>
                  <a:srgbClr val="555556"/>
                </a:solidFill>
                <a:latin typeface="Calibri" panose="020F0502020204030204" pitchFamily="34" charset="0"/>
              </a:rPr>
              <a:t>mejorar</a:t>
            </a:r>
            <a:r>
              <a:rPr lang="en-US" sz="2400" dirty="0">
                <a:solidFill>
                  <a:srgbClr val="555556"/>
                </a:solidFill>
                <a:latin typeface="Calibri" panose="020F0502020204030204" pitchFamily="34" charset="0"/>
              </a:rPr>
              <a:t> los </a:t>
            </a:r>
            <a:r>
              <a:rPr lang="en-US" sz="2400" dirty="0" err="1">
                <a:solidFill>
                  <a:srgbClr val="555556"/>
                </a:solidFill>
                <a:latin typeface="Calibri" panose="020F0502020204030204" pitchFamily="34" charset="0"/>
              </a:rPr>
              <a:t>agentes</a:t>
            </a:r>
            <a:r>
              <a:rPr lang="en-US" sz="2400" dirty="0">
                <a:solidFill>
                  <a:srgbClr val="555556"/>
                </a:solidFill>
                <a:latin typeface="Calibri" panose="020F0502020204030204" pitchFamily="34" charset="0"/>
              </a:rPr>
              <a:t> </a:t>
            </a:r>
            <a:r>
              <a:rPr lang="en-US" sz="2400" dirty="0" err="1">
                <a:solidFill>
                  <a:srgbClr val="555556"/>
                </a:solidFill>
                <a:latin typeface="Calibri" panose="020F0502020204030204" pitchFamily="34" charset="0"/>
              </a:rPr>
              <a:t>humanitarios</a:t>
            </a:r>
            <a:r>
              <a:rPr lang="en-US" sz="2400" dirty="0">
                <a:solidFill>
                  <a:srgbClr val="555556"/>
                </a:solidFill>
                <a:latin typeface="Calibri" panose="020F0502020204030204" pitchFamily="34" charset="0"/>
              </a:rPr>
              <a:t>?</a:t>
            </a:r>
          </a:p>
          <a:p>
            <a:pPr lvl="1" algn="l">
              <a:buFont typeface="Arial" panose="020B0604020202020204" pitchFamily="34" charset="0"/>
              <a:buChar char="•"/>
            </a:pPr>
            <a:r>
              <a:rPr lang="en-US" sz="2400" dirty="0">
                <a:solidFill>
                  <a:srgbClr val="555556"/>
                </a:solidFill>
                <a:latin typeface="Calibri" panose="020F0502020204030204" pitchFamily="34" charset="0"/>
              </a:rPr>
              <a:t>¿</a:t>
            </a:r>
            <a:r>
              <a:rPr lang="en-US" sz="2400" dirty="0" err="1">
                <a:solidFill>
                  <a:srgbClr val="555556"/>
                </a:solidFill>
                <a:latin typeface="Calibri" panose="020F0502020204030204" pitchFamily="34" charset="0"/>
              </a:rPr>
              <a:t>Cuál</a:t>
            </a:r>
            <a:r>
              <a:rPr lang="en-US" sz="2400" dirty="0">
                <a:solidFill>
                  <a:srgbClr val="555556"/>
                </a:solidFill>
                <a:latin typeface="Calibri" panose="020F0502020204030204" pitchFamily="34" charset="0"/>
              </a:rPr>
              <a:t> de los </a:t>
            </a:r>
            <a:r>
              <a:rPr lang="en-US" sz="2400" dirty="0" err="1">
                <a:solidFill>
                  <a:srgbClr val="555556"/>
                </a:solidFill>
                <a:latin typeface="Calibri" panose="020F0502020204030204" pitchFamily="34" charset="0"/>
              </a:rPr>
              <a:t>desafíos</a:t>
            </a:r>
            <a:r>
              <a:rPr lang="en-US" sz="2400" dirty="0">
                <a:solidFill>
                  <a:srgbClr val="555556"/>
                </a:solidFill>
                <a:latin typeface="Calibri" panose="020F0502020204030204" pitchFamily="34" charset="0"/>
              </a:rPr>
              <a:t> no se </a:t>
            </a:r>
            <a:r>
              <a:rPr lang="en-US" sz="2400" dirty="0" err="1">
                <a:solidFill>
                  <a:srgbClr val="555556"/>
                </a:solidFill>
                <a:latin typeface="Calibri" panose="020F0502020204030204" pitchFamily="34" charset="0"/>
              </a:rPr>
              <a:t>pueden</a:t>
            </a:r>
            <a:r>
              <a:rPr lang="en-US" sz="2400" dirty="0">
                <a:solidFill>
                  <a:srgbClr val="555556"/>
                </a:solidFill>
                <a:latin typeface="Calibri" panose="020F0502020204030204" pitchFamily="34" charset="0"/>
              </a:rPr>
              <a:t> </a:t>
            </a:r>
            <a:r>
              <a:rPr lang="en-US" sz="2400" dirty="0" err="1">
                <a:solidFill>
                  <a:srgbClr val="555556"/>
                </a:solidFill>
                <a:latin typeface="Calibri" panose="020F0502020204030204" pitchFamily="34" charset="0"/>
              </a:rPr>
              <a:t>cambiar</a:t>
            </a:r>
            <a:r>
              <a:rPr lang="en-US" sz="2400" dirty="0">
                <a:solidFill>
                  <a:srgbClr val="555556"/>
                </a:solidFill>
                <a:latin typeface="Calibri" panose="020F0502020204030204" pitchFamily="34" charset="0"/>
              </a:rPr>
              <a:t>? </a:t>
            </a: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2"/>
            <a:ext cx="9876347" cy="1489483"/>
          </a:xfrm>
        </p:spPr>
        <p:txBody>
          <a:bodyPr/>
          <a:lstStyle/>
          <a:p>
            <a:pPr algn="l"/>
            <a:r>
              <a:rPr lang="en-GB" b="1" dirty="0">
                <a:solidFill>
                  <a:srgbClr val="2A87C8"/>
                </a:solidFill>
                <a:latin typeface="Calibri" panose="020F0502020204030204" pitchFamily="34" charset="0"/>
              </a:rPr>
              <a:t>Grupo de </a:t>
            </a:r>
            <a:r>
              <a:rPr lang="en-GB" b="1" dirty="0" err="1">
                <a:solidFill>
                  <a:srgbClr val="2A87C8"/>
                </a:solidFill>
                <a:latin typeface="Calibri" panose="020F0502020204030204" pitchFamily="34" charset="0"/>
              </a:rPr>
              <a:t>trabajo</a:t>
            </a:r>
            <a:r>
              <a:rPr lang="en-GB" dirty="0">
                <a:solidFill>
                  <a:srgbClr val="2A87C8"/>
                </a:solidFill>
                <a:latin typeface="Calibri" panose="020F0502020204030204" pitchFamily="34" charset="0"/>
              </a:rPr>
              <a:t>			      20 min</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121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1267535"/>
            <a:ext cx="9793758" cy="5476908"/>
          </a:xfrm>
        </p:spPr>
        <p:txBody>
          <a:bodyPr/>
          <a:lstStyle/>
          <a:p>
            <a:pPr algn="l"/>
            <a:r>
              <a:rPr lang="en-US" sz="2000" dirty="0" err="1">
                <a:solidFill>
                  <a:srgbClr val="555556"/>
                </a:solidFill>
                <a:latin typeface="Calibri" panose="020F0502020204030204" pitchFamily="34" charset="0"/>
              </a:rPr>
              <a:t>Discutir</a:t>
            </a:r>
            <a:r>
              <a:rPr lang="en-US" sz="2000" dirty="0">
                <a:solidFill>
                  <a:srgbClr val="555556"/>
                </a:solidFill>
                <a:latin typeface="Calibri" panose="020F0502020204030204" pitchFamily="34" charset="0"/>
              </a:rPr>
              <a:t> y </a:t>
            </a:r>
            <a:r>
              <a:rPr lang="en-US" sz="2000" dirty="0" err="1">
                <a:solidFill>
                  <a:srgbClr val="555556"/>
                </a:solidFill>
                <a:latin typeface="Calibri" panose="020F0502020204030204" pitchFamily="34" charset="0"/>
              </a:rPr>
              <a:t>priorizar</a:t>
            </a:r>
            <a:r>
              <a:rPr lang="en-US" sz="2000" dirty="0">
                <a:solidFill>
                  <a:srgbClr val="555556"/>
                </a:solidFill>
                <a:latin typeface="Calibri" panose="020F0502020204030204" pitchFamily="34" charset="0"/>
              </a:rPr>
              <a:t> las </a:t>
            </a:r>
            <a:r>
              <a:rPr lang="en-US" sz="2000" dirty="0" err="1">
                <a:solidFill>
                  <a:srgbClr val="555556"/>
                </a:solidFill>
                <a:latin typeface="Calibri" panose="020F0502020204030204" pitchFamily="34" charset="0"/>
              </a:rPr>
              <a:t>cualidades</a:t>
            </a:r>
            <a:r>
              <a:rPr lang="en-US" sz="2000" dirty="0">
                <a:solidFill>
                  <a:srgbClr val="555556"/>
                </a:solidFill>
                <a:latin typeface="Calibri" panose="020F0502020204030204" pitchFamily="34" charset="0"/>
              </a:rPr>
              <a:t> que </a:t>
            </a:r>
            <a:r>
              <a:rPr lang="en-US" sz="2000" dirty="0" err="1">
                <a:solidFill>
                  <a:srgbClr val="555556"/>
                </a:solidFill>
                <a:latin typeface="Calibri" panose="020F0502020204030204" pitchFamily="34" charset="0"/>
              </a:rPr>
              <a:t>hacen</a:t>
            </a:r>
            <a:r>
              <a:rPr lang="en-US" sz="2000" dirty="0">
                <a:solidFill>
                  <a:srgbClr val="555556"/>
                </a:solidFill>
                <a:latin typeface="Calibri" panose="020F0502020204030204" pitchFamily="34" charset="0"/>
              </a:rPr>
              <a:t> que los </a:t>
            </a:r>
            <a:r>
              <a:rPr lang="en-US" sz="2000" dirty="0" err="1">
                <a:solidFill>
                  <a:srgbClr val="555556"/>
                </a:solidFill>
                <a:latin typeface="Calibri" panose="020F0502020204030204" pitchFamily="34" charset="0"/>
              </a:rPr>
              <a:t>emplazamientos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temporales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sean</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dignos</a:t>
            </a:r>
            <a:r>
              <a:rPr lang="en-US" sz="2000" dirty="0">
                <a:solidFill>
                  <a:srgbClr val="555556"/>
                </a:solidFill>
                <a:latin typeface="Calibri" panose="020F0502020204030204" pitchFamily="34" charset="0"/>
              </a:rPr>
              <a:t>.</a:t>
            </a:r>
          </a:p>
          <a:p>
            <a:pPr algn="l"/>
            <a:r>
              <a:rPr lang="en-US" sz="2000" dirty="0" err="1">
                <a:solidFill>
                  <a:srgbClr val="555556"/>
                </a:solidFill>
                <a:latin typeface="Calibri" panose="020F0502020204030204" pitchFamily="34" charset="0"/>
              </a:rPr>
              <a:t>Llevar</a:t>
            </a:r>
            <a:r>
              <a:rPr lang="en-US" sz="2000" dirty="0">
                <a:solidFill>
                  <a:srgbClr val="555556"/>
                </a:solidFill>
                <a:latin typeface="Calibri" panose="020F0502020204030204" pitchFamily="34" charset="0"/>
              </a:rPr>
              <a:t> a </a:t>
            </a:r>
            <a:r>
              <a:rPr lang="en-US" sz="2000" dirty="0" err="1">
                <a:solidFill>
                  <a:srgbClr val="555556"/>
                </a:solidFill>
                <a:latin typeface="Calibri" panose="020F0502020204030204" pitchFamily="34" charset="0"/>
              </a:rPr>
              <a:t>cabo</a:t>
            </a:r>
            <a:r>
              <a:rPr lang="en-US" sz="2000" dirty="0">
                <a:solidFill>
                  <a:srgbClr val="555556"/>
                </a:solidFill>
                <a:latin typeface="Calibri" panose="020F0502020204030204" pitchFamily="34" charset="0"/>
              </a:rPr>
              <a:t> una </a:t>
            </a:r>
            <a:r>
              <a:rPr lang="en-US" sz="2000" dirty="0" err="1">
                <a:solidFill>
                  <a:srgbClr val="555556"/>
                </a:solidFill>
                <a:latin typeface="Calibri" panose="020F0502020204030204" pitchFamily="34" charset="0"/>
              </a:rPr>
              <a:t>auditoría</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seguridad</a:t>
            </a:r>
            <a:r>
              <a:rPr lang="en-US" sz="2000" dirty="0">
                <a:solidFill>
                  <a:srgbClr val="555556"/>
                </a:solidFill>
                <a:latin typeface="Calibri" panose="020F0502020204030204" pitchFamily="34" charset="0"/>
              </a:rPr>
              <a:t> de las </a:t>
            </a:r>
            <a:r>
              <a:rPr lang="en-US" sz="2000" dirty="0" err="1">
                <a:solidFill>
                  <a:srgbClr val="555556"/>
                </a:solidFill>
                <a:latin typeface="Calibri" panose="020F0502020204030204" pitchFamily="34" charset="0"/>
              </a:rPr>
              <a:t>mejoras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necesarias</a:t>
            </a:r>
            <a:r>
              <a:rPr lang="en-US" sz="2000" dirty="0">
                <a:solidFill>
                  <a:srgbClr val="555556"/>
                </a:solidFill>
                <a:latin typeface="Calibri" panose="020F0502020204030204" pitchFamily="34" charset="0"/>
              </a:rPr>
              <a:t>, para </a:t>
            </a:r>
            <a:r>
              <a:rPr lang="en-US" sz="2000" dirty="0" err="1">
                <a:solidFill>
                  <a:srgbClr val="555556"/>
                </a:solidFill>
                <a:latin typeface="Calibri" panose="020F0502020204030204" pitchFamily="34" charset="0"/>
              </a:rPr>
              <a:t>respaldar</a:t>
            </a:r>
            <a:r>
              <a:rPr lang="en-US" sz="2000" dirty="0">
                <a:solidFill>
                  <a:srgbClr val="555556"/>
                </a:solidFill>
                <a:latin typeface="Calibri" panose="020F0502020204030204" pitchFamily="34" charset="0"/>
              </a:rPr>
              <a:t> las </a:t>
            </a:r>
            <a:r>
              <a:rPr lang="en-US" sz="2000" dirty="0" err="1">
                <a:solidFill>
                  <a:srgbClr val="555556"/>
                </a:solidFill>
                <a:latin typeface="Calibri" panose="020F0502020204030204" pitchFamily="34" charset="0"/>
              </a:rPr>
              <a:t>mejoras</a:t>
            </a:r>
            <a:r>
              <a:rPr lang="en-US" sz="2000" dirty="0">
                <a:solidFill>
                  <a:srgbClr val="555556"/>
                </a:solidFill>
                <a:latin typeface="Calibri" panose="020F0502020204030204" pitchFamily="34" charset="0"/>
              </a:rPr>
              <a:t> del sitio para un </a:t>
            </a:r>
            <a:r>
              <a:rPr lang="en-US" sz="2000" dirty="0" err="1">
                <a:solidFill>
                  <a:srgbClr val="555556"/>
                </a:solidFill>
                <a:latin typeface="Calibri" panose="020F0502020204030204" pitchFamily="34" charset="0"/>
              </a:rPr>
              <a:t>campamento</a:t>
            </a:r>
            <a:r>
              <a:rPr lang="en-US" sz="2000" dirty="0">
                <a:solidFill>
                  <a:srgbClr val="555556"/>
                </a:solidFill>
                <a:latin typeface="Calibri" panose="020F0502020204030204" pitchFamily="34" charset="0"/>
              </a:rPr>
              <a:t> temporal.</a:t>
            </a:r>
          </a:p>
          <a:p>
            <a:pPr algn="l"/>
            <a:r>
              <a:rPr lang="en-US" sz="2000" dirty="0" err="1">
                <a:solidFill>
                  <a:srgbClr val="555556"/>
                </a:solidFill>
                <a:latin typeface="Calibri" panose="020F0502020204030204" pitchFamily="34" charset="0"/>
              </a:rPr>
              <a:t>Elija</a:t>
            </a:r>
            <a:r>
              <a:rPr lang="en-US" sz="2000" dirty="0">
                <a:solidFill>
                  <a:srgbClr val="555556"/>
                </a:solidFill>
                <a:latin typeface="Calibri" panose="020F0502020204030204" pitchFamily="34" charset="0"/>
              </a:rPr>
              <a:t> un sitio </a:t>
            </a:r>
            <a:r>
              <a:rPr lang="en-US" sz="2000" dirty="0" err="1">
                <a:solidFill>
                  <a:srgbClr val="555556"/>
                </a:solidFill>
                <a:latin typeface="Calibri" panose="020F0502020204030204" pitchFamily="34" charset="0"/>
              </a:rPr>
              <a:t>basado</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en</a:t>
            </a:r>
            <a:r>
              <a:rPr lang="en-US" sz="2000" dirty="0">
                <a:solidFill>
                  <a:srgbClr val="555556"/>
                </a:solidFill>
                <a:latin typeface="Calibri" panose="020F0502020204030204" pitchFamily="34" charset="0"/>
              </a:rPr>
              <a:t> un </a:t>
            </a:r>
            <a:r>
              <a:rPr lang="en-US" sz="2000" dirty="0" err="1">
                <a:solidFill>
                  <a:srgbClr val="555556"/>
                </a:solidFill>
                <a:latin typeface="Calibri" panose="020F0502020204030204" pitchFamily="34" charset="0"/>
              </a:rPr>
              <a:t>estudio</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caso</a:t>
            </a:r>
            <a:r>
              <a:rPr lang="en-US" sz="2000" dirty="0">
                <a:solidFill>
                  <a:srgbClr val="555556"/>
                </a:solidFill>
                <a:latin typeface="Calibri" panose="020F0502020204030204" pitchFamily="34" charset="0"/>
              </a:rPr>
              <a:t>. </a:t>
            </a:r>
          </a:p>
          <a:p>
            <a:pPr algn="l"/>
            <a:r>
              <a:rPr lang="en-US" sz="2000" dirty="0" err="1">
                <a:solidFill>
                  <a:srgbClr val="555556"/>
                </a:solidFill>
                <a:latin typeface="Calibri" panose="020F0502020204030204" pitchFamily="34" charset="0"/>
              </a:rPr>
              <a:t>Desempeñar</a:t>
            </a:r>
            <a:r>
              <a:rPr lang="en-US" sz="2000" dirty="0">
                <a:solidFill>
                  <a:srgbClr val="555556"/>
                </a:solidFill>
                <a:latin typeface="Calibri" panose="020F0502020204030204" pitchFamily="34" charset="0"/>
              </a:rPr>
              <a:t> las </a:t>
            </a:r>
            <a:r>
              <a:rPr lang="en-US" sz="2000" dirty="0" err="1">
                <a:solidFill>
                  <a:srgbClr val="555556"/>
                </a:solidFill>
                <a:latin typeface="Calibri" panose="020F0502020204030204" pitchFamily="34" charset="0"/>
              </a:rPr>
              <a:t>responsabilidades</a:t>
            </a:r>
            <a:r>
              <a:rPr lang="en-US" sz="2000" dirty="0">
                <a:solidFill>
                  <a:srgbClr val="555556"/>
                </a:solidFill>
                <a:latin typeface="Calibri" panose="020F0502020204030204" pitchFamily="34" charset="0"/>
              </a:rPr>
              <a:t> del </a:t>
            </a:r>
            <a:r>
              <a:rPr lang="en-US" sz="2000" dirty="0" err="1">
                <a:solidFill>
                  <a:srgbClr val="555556"/>
                </a:solidFill>
                <a:latin typeface="Calibri" panose="020F0502020204030204" pitchFamily="34" charset="0"/>
              </a:rPr>
              <a:t>equipo</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gestión</a:t>
            </a:r>
            <a:r>
              <a:rPr lang="en-US" sz="2000" dirty="0">
                <a:solidFill>
                  <a:srgbClr val="555556"/>
                </a:solidFill>
                <a:latin typeface="Calibri" panose="020F0502020204030204" pitchFamily="34" charset="0"/>
              </a:rPr>
              <a:t> del </a:t>
            </a:r>
            <a:r>
              <a:rPr lang="en-US" sz="2000" dirty="0" err="1">
                <a:solidFill>
                  <a:srgbClr val="555556"/>
                </a:solidFill>
                <a:latin typeface="Calibri" panose="020F0502020204030204" pitchFamily="34" charset="0"/>
              </a:rPr>
              <a:t>campamento</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en</a:t>
            </a:r>
            <a:r>
              <a:rPr lang="en-US" sz="2000" dirty="0">
                <a:solidFill>
                  <a:srgbClr val="555556"/>
                </a:solidFill>
                <a:latin typeface="Calibri" panose="020F0502020204030204" pitchFamily="34" charset="0"/>
              </a:rPr>
              <a:t> la </a:t>
            </a:r>
            <a:r>
              <a:rPr lang="en-US" sz="2000" dirty="0" err="1">
                <a:solidFill>
                  <a:srgbClr val="555556"/>
                </a:solidFill>
                <a:latin typeface="Calibri" panose="020F0502020204030204" pitchFamily="34" charset="0"/>
              </a:rPr>
              <a:t>planificación</a:t>
            </a:r>
            <a:r>
              <a:rPr lang="en-US" sz="2000" dirty="0">
                <a:solidFill>
                  <a:srgbClr val="555556"/>
                </a:solidFill>
                <a:latin typeface="Calibri" panose="020F0502020204030204" pitchFamily="34" charset="0"/>
              </a:rPr>
              <a:t> del sitio.</a:t>
            </a:r>
          </a:p>
          <a:p>
            <a:pPr algn="l"/>
            <a:r>
              <a:rPr lang="en-US" sz="2000" dirty="0" err="1">
                <a:solidFill>
                  <a:srgbClr val="555556"/>
                </a:solidFill>
                <a:latin typeface="Calibri" panose="020F0502020204030204" pitchFamily="34" charset="0"/>
              </a:rPr>
              <a:t>Escriba</a:t>
            </a:r>
            <a:r>
              <a:rPr lang="en-US" sz="2000" dirty="0">
                <a:solidFill>
                  <a:srgbClr val="555556"/>
                </a:solidFill>
                <a:latin typeface="Calibri" panose="020F0502020204030204" pitchFamily="34" charset="0"/>
              </a:rPr>
              <a:t> una hoja de </a:t>
            </a:r>
            <a:r>
              <a:rPr lang="en-US" sz="2000" dirty="0" err="1">
                <a:solidFill>
                  <a:srgbClr val="555556"/>
                </a:solidFill>
                <a:latin typeface="Calibri" panose="020F0502020204030204" pitchFamily="34" charset="0"/>
              </a:rPr>
              <a:t>sugerencias</a:t>
            </a:r>
            <a:r>
              <a:rPr lang="en-US" sz="2000" dirty="0">
                <a:solidFill>
                  <a:srgbClr val="555556"/>
                </a:solidFill>
                <a:latin typeface="Calibri" panose="020F0502020204030204" pitchFamily="34" charset="0"/>
              </a:rPr>
              <a:t> para la </a:t>
            </a:r>
            <a:r>
              <a:rPr lang="en-US" sz="2000" dirty="0" err="1">
                <a:solidFill>
                  <a:srgbClr val="555556"/>
                </a:solidFill>
                <a:latin typeface="Calibri" panose="020F0502020204030204" pitchFamily="34" charset="0"/>
              </a:rPr>
              <a:t>documentación</a:t>
            </a:r>
            <a:r>
              <a:rPr lang="en-US" sz="2000" dirty="0">
                <a:solidFill>
                  <a:srgbClr val="555556"/>
                </a:solidFill>
                <a:latin typeface="Calibri" panose="020F0502020204030204" pitchFamily="34" charset="0"/>
              </a:rPr>
              <a:t> y los </a:t>
            </a:r>
            <a:r>
              <a:rPr lang="en-US" sz="2000" dirty="0" err="1">
                <a:solidFill>
                  <a:srgbClr val="555556"/>
                </a:solidFill>
                <a:latin typeface="Calibri" panose="020F0502020204030204" pitchFamily="34" charset="0"/>
              </a:rPr>
              <a:t>protocolos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utilizados</a:t>
            </a:r>
            <a:r>
              <a:rPr lang="en-US" sz="2000" dirty="0">
                <a:solidFill>
                  <a:srgbClr val="555556"/>
                </a:solidFill>
                <a:latin typeface="Calibri" panose="020F0502020204030204" pitchFamily="34" charset="0"/>
              </a:rPr>
              <a:t> para </a:t>
            </a:r>
            <a:r>
              <a:rPr lang="en-US" sz="2000" dirty="0" err="1">
                <a:solidFill>
                  <a:srgbClr val="555556"/>
                </a:solidFill>
                <a:latin typeface="Calibri" panose="020F0502020204030204" pitchFamily="34" charset="0"/>
              </a:rPr>
              <a:t>fundamentar</a:t>
            </a:r>
            <a:r>
              <a:rPr lang="en-US" sz="2000" dirty="0">
                <a:solidFill>
                  <a:srgbClr val="555556"/>
                </a:solidFill>
                <a:latin typeface="Calibri" panose="020F0502020204030204" pitchFamily="34" charset="0"/>
              </a:rPr>
              <a:t> la </a:t>
            </a:r>
            <a:r>
              <a:rPr lang="en-US" sz="2000" dirty="0" err="1">
                <a:solidFill>
                  <a:srgbClr val="555556"/>
                </a:solidFill>
                <a:latin typeface="Calibri" panose="020F0502020204030204" pitchFamily="34" charset="0"/>
              </a:rPr>
              <a:t>selección</a:t>
            </a:r>
            <a:r>
              <a:rPr lang="en-US" sz="2000" dirty="0">
                <a:solidFill>
                  <a:srgbClr val="555556"/>
                </a:solidFill>
                <a:latin typeface="Calibri" panose="020F0502020204030204" pitchFamily="34" charset="0"/>
              </a:rPr>
              <a:t> del sitio.</a:t>
            </a:r>
          </a:p>
          <a:p>
            <a:pPr algn="l"/>
            <a:r>
              <a:rPr lang="en-US" sz="2000" dirty="0" err="1">
                <a:solidFill>
                  <a:srgbClr val="555556"/>
                </a:solidFill>
                <a:latin typeface="Calibri" panose="020F0502020204030204" pitchFamily="34" charset="0"/>
              </a:rPr>
              <a:t>Pregúntese</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sobre</a:t>
            </a:r>
            <a:r>
              <a:rPr lang="en-US" sz="2000" dirty="0">
                <a:solidFill>
                  <a:srgbClr val="555556"/>
                </a:solidFill>
                <a:latin typeface="Calibri" panose="020F0502020204030204" pitchFamily="34" charset="0"/>
              </a:rPr>
              <a:t> las </a:t>
            </a:r>
            <a:r>
              <a:rPr lang="en-US" sz="2000" dirty="0" err="1">
                <a:solidFill>
                  <a:srgbClr val="555556"/>
                </a:solidFill>
                <a:latin typeface="Calibri" panose="020F0502020204030204" pitchFamily="34" charset="0"/>
              </a:rPr>
              <a:t>normas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técnicas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relacionadas</a:t>
            </a:r>
            <a:r>
              <a:rPr lang="en-US" sz="2000" dirty="0">
                <a:solidFill>
                  <a:srgbClr val="555556"/>
                </a:solidFill>
                <a:latin typeface="Calibri" panose="020F0502020204030204" pitchFamily="34" charset="0"/>
              </a:rPr>
              <a:t> con la </a:t>
            </a:r>
            <a:r>
              <a:rPr lang="en-US" sz="2000" dirty="0" err="1">
                <a:solidFill>
                  <a:srgbClr val="555556"/>
                </a:solidFill>
                <a:latin typeface="Calibri" panose="020F0502020204030204" pitchFamily="34" charset="0"/>
              </a:rPr>
              <a:t>planificación</a:t>
            </a:r>
            <a:r>
              <a:rPr lang="en-US" sz="2000" dirty="0">
                <a:solidFill>
                  <a:srgbClr val="555556"/>
                </a:solidFill>
                <a:latin typeface="Calibri" panose="020F0502020204030204" pitchFamily="34" charset="0"/>
              </a:rPr>
              <a:t> de un </a:t>
            </a:r>
            <a:r>
              <a:rPr lang="en-US" sz="2000" dirty="0" err="1">
                <a:solidFill>
                  <a:srgbClr val="555556"/>
                </a:solidFill>
                <a:latin typeface="Calibri" panose="020F0502020204030204" pitchFamily="34" charset="0"/>
              </a:rPr>
              <a:t>campamento</a:t>
            </a:r>
            <a:r>
              <a:rPr lang="en-US" sz="2000" dirty="0">
                <a:solidFill>
                  <a:srgbClr val="555556"/>
                </a:solidFill>
                <a:latin typeface="Calibri" panose="020F0502020204030204" pitchFamily="34" charset="0"/>
              </a:rPr>
              <a:t> y la </a:t>
            </a:r>
            <a:r>
              <a:rPr lang="en-US" sz="2000" dirty="0" err="1">
                <a:solidFill>
                  <a:srgbClr val="555556"/>
                </a:solidFill>
                <a:latin typeface="Calibri" panose="020F0502020204030204" pitchFamily="34" charset="0"/>
              </a:rPr>
              <a:t>reducción</a:t>
            </a:r>
            <a:r>
              <a:rPr lang="en-US" sz="2000" dirty="0">
                <a:solidFill>
                  <a:srgbClr val="555556"/>
                </a:solidFill>
                <a:latin typeface="Calibri" panose="020F0502020204030204" pitchFamily="34" charset="0"/>
              </a:rPr>
              <a:t> del </a:t>
            </a:r>
            <a:r>
              <a:rPr lang="en-US" sz="2000" dirty="0" err="1">
                <a:solidFill>
                  <a:srgbClr val="555556"/>
                </a:solidFill>
                <a:latin typeface="Calibri" panose="020F0502020204030204" pitchFamily="34" charset="0"/>
              </a:rPr>
              <a:t>riesgo</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violencia</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género</a:t>
            </a:r>
            <a:r>
              <a:rPr lang="en-US" sz="2000" dirty="0">
                <a:solidFill>
                  <a:srgbClr val="555556"/>
                </a:solidFill>
                <a:latin typeface="Calibri" panose="020F0502020204030204" pitchFamily="34" charset="0"/>
              </a:rPr>
              <a:t>.</a:t>
            </a:r>
          </a:p>
          <a:p>
            <a:pPr algn="l"/>
            <a:r>
              <a:rPr lang="en-US" sz="2000" dirty="0" err="1">
                <a:solidFill>
                  <a:srgbClr val="555556"/>
                </a:solidFill>
                <a:latin typeface="Calibri" panose="020F0502020204030204" pitchFamily="34" charset="0"/>
              </a:rPr>
              <a:t>Identificar</a:t>
            </a:r>
            <a:r>
              <a:rPr lang="en-US" sz="2000" dirty="0">
                <a:solidFill>
                  <a:srgbClr val="555556"/>
                </a:solidFill>
                <a:latin typeface="Calibri" panose="020F0502020204030204" pitchFamily="34" charset="0"/>
              </a:rPr>
              <a:t> la forma de </a:t>
            </a:r>
            <a:r>
              <a:rPr lang="en-US" sz="2000" dirty="0" err="1">
                <a:solidFill>
                  <a:srgbClr val="555556"/>
                </a:solidFill>
                <a:latin typeface="Calibri" panose="020F0502020204030204" pitchFamily="34" charset="0"/>
              </a:rPr>
              <a:t>aplicar</a:t>
            </a:r>
            <a:r>
              <a:rPr lang="en-US" sz="2000" dirty="0">
                <a:solidFill>
                  <a:srgbClr val="555556"/>
                </a:solidFill>
                <a:latin typeface="Calibri" panose="020F0502020204030204" pitchFamily="34" charset="0"/>
              </a:rPr>
              <a:t> las </a:t>
            </a:r>
            <a:r>
              <a:rPr lang="en-US" sz="2000" dirty="0" err="1">
                <a:solidFill>
                  <a:srgbClr val="555556"/>
                </a:solidFill>
                <a:latin typeface="Calibri" panose="020F0502020204030204" pitchFamily="34" charset="0"/>
              </a:rPr>
              <a:t>normas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técnicas</a:t>
            </a:r>
            <a:r>
              <a:rPr lang="en-US" sz="2000" dirty="0">
                <a:solidFill>
                  <a:srgbClr val="555556"/>
                </a:solidFill>
                <a:latin typeface="Calibri" panose="020F0502020204030204" pitchFamily="34" charset="0"/>
              </a:rPr>
              <a:t> y </a:t>
            </a:r>
            <a:r>
              <a:rPr lang="en-US" sz="2000" dirty="0" err="1">
                <a:solidFill>
                  <a:srgbClr val="555556"/>
                </a:solidFill>
                <a:latin typeface="Calibri" panose="020F0502020204030204" pitchFamily="34" charset="0"/>
              </a:rPr>
              <a:t>reducir</a:t>
            </a:r>
            <a:r>
              <a:rPr lang="en-US" sz="2000" dirty="0">
                <a:solidFill>
                  <a:srgbClr val="555556"/>
                </a:solidFill>
                <a:latin typeface="Calibri" panose="020F0502020204030204" pitchFamily="34" charset="0"/>
              </a:rPr>
              <a:t> los </a:t>
            </a:r>
            <a:r>
              <a:rPr lang="en-US" sz="2000" dirty="0" err="1">
                <a:solidFill>
                  <a:srgbClr val="555556"/>
                </a:solidFill>
                <a:latin typeface="Calibri" panose="020F0502020204030204" pitchFamily="34" charset="0"/>
              </a:rPr>
              <a:t>riesgos</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violencia</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género</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durante</a:t>
            </a:r>
            <a:r>
              <a:rPr lang="en-US" sz="2000" dirty="0">
                <a:solidFill>
                  <a:srgbClr val="555556"/>
                </a:solidFill>
                <a:latin typeface="Calibri" panose="020F0502020204030204" pitchFamily="34" charset="0"/>
              </a:rPr>
              <a:t> la </a:t>
            </a:r>
            <a:r>
              <a:rPr lang="en-US" sz="2000" dirty="0" err="1">
                <a:solidFill>
                  <a:srgbClr val="555556"/>
                </a:solidFill>
                <a:latin typeface="Calibri" panose="020F0502020204030204" pitchFamily="34" charset="0"/>
              </a:rPr>
              <a:t>planificación</a:t>
            </a:r>
            <a:r>
              <a:rPr lang="en-US" sz="2000" dirty="0">
                <a:solidFill>
                  <a:srgbClr val="555556"/>
                </a:solidFill>
                <a:latin typeface="Calibri" panose="020F0502020204030204" pitchFamily="34" charset="0"/>
              </a:rPr>
              <a:t> de los </a:t>
            </a:r>
            <a:r>
              <a:rPr lang="en-US" sz="2000" dirty="0" err="1">
                <a:solidFill>
                  <a:srgbClr val="555556"/>
                </a:solidFill>
                <a:latin typeface="Calibri" panose="020F0502020204030204" pitchFamily="34" charset="0"/>
              </a:rPr>
              <a:t>campamentos</a:t>
            </a:r>
            <a:r>
              <a:rPr lang="en-US" sz="2000" dirty="0">
                <a:solidFill>
                  <a:srgbClr val="555556"/>
                </a:solidFill>
                <a:latin typeface="Calibri" panose="020F0502020204030204" pitchFamily="34" charset="0"/>
              </a:rPr>
              <a:t>, los </a:t>
            </a:r>
            <a:r>
              <a:rPr lang="en-US" sz="2000" dirty="0" err="1">
                <a:solidFill>
                  <a:srgbClr val="555556"/>
                </a:solidFill>
                <a:latin typeface="Calibri" panose="020F0502020204030204" pitchFamily="34" charset="0"/>
              </a:rPr>
              <a:t>centros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colectivos</a:t>
            </a:r>
            <a:r>
              <a:rPr lang="en-US" sz="2000" dirty="0">
                <a:solidFill>
                  <a:srgbClr val="555556"/>
                </a:solidFill>
                <a:latin typeface="Calibri" panose="020F0502020204030204" pitchFamily="34" charset="0"/>
              </a:rPr>
              <a:t> o los </a:t>
            </a:r>
            <a:r>
              <a:rPr lang="en-US" sz="2000" dirty="0" err="1">
                <a:solidFill>
                  <a:srgbClr val="555556"/>
                </a:solidFill>
                <a:latin typeface="Calibri" panose="020F0502020204030204" pitchFamily="34" charset="0"/>
              </a:rPr>
              <a:t>lugares</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tránsito</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recepción</a:t>
            </a:r>
            <a:r>
              <a:rPr lang="en-US" sz="2000" dirty="0">
                <a:solidFill>
                  <a:srgbClr val="555556"/>
                </a:solidFill>
                <a:latin typeface="Calibri" panose="020F0502020204030204" pitchFamily="34" charset="0"/>
              </a:rPr>
              <a:t>.</a:t>
            </a:r>
          </a:p>
          <a:p>
            <a:pPr algn="l"/>
            <a:r>
              <a:rPr lang="en-US" sz="2000" dirty="0" err="1">
                <a:solidFill>
                  <a:srgbClr val="555556"/>
                </a:solidFill>
                <a:latin typeface="Calibri" panose="020F0502020204030204" pitchFamily="34" charset="0"/>
              </a:rPr>
              <a:t>Identificar</a:t>
            </a:r>
            <a:r>
              <a:rPr lang="en-US" sz="2000" dirty="0">
                <a:solidFill>
                  <a:srgbClr val="555556"/>
                </a:solidFill>
                <a:latin typeface="Calibri" panose="020F0502020204030204" pitchFamily="34" charset="0"/>
              </a:rPr>
              <a:t> la forma de </a:t>
            </a:r>
            <a:r>
              <a:rPr lang="en-US" sz="2000" dirty="0" err="1">
                <a:solidFill>
                  <a:srgbClr val="555556"/>
                </a:solidFill>
                <a:latin typeface="Calibri" panose="020F0502020204030204" pitchFamily="34" charset="0"/>
              </a:rPr>
              <a:t>mejorar</a:t>
            </a:r>
            <a:r>
              <a:rPr lang="en-US" sz="2000" dirty="0">
                <a:solidFill>
                  <a:srgbClr val="555556"/>
                </a:solidFill>
                <a:latin typeface="Calibri" panose="020F0502020204030204" pitchFamily="34" charset="0"/>
              </a:rPr>
              <a:t> las </a:t>
            </a:r>
            <a:r>
              <a:rPr lang="en-US" sz="2000" dirty="0" err="1">
                <a:solidFill>
                  <a:srgbClr val="555556"/>
                </a:solidFill>
                <a:latin typeface="Calibri" panose="020F0502020204030204" pitchFamily="34" charset="0"/>
              </a:rPr>
              <a:t>normas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técnicas</a:t>
            </a:r>
            <a:r>
              <a:rPr lang="en-US" sz="2000" dirty="0">
                <a:solidFill>
                  <a:srgbClr val="555556"/>
                </a:solidFill>
                <a:latin typeface="Calibri" panose="020F0502020204030204" pitchFamily="34" charset="0"/>
              </a:rPr>
              <a:t> y la </a:t>
            </a:r>
            <a:r>
              <a:rPr lang="en-US" sz="2000" dirty="0" err="1">
                <a:solidFill>
                  <a:srgbClr val="555556"/>
                </a:solidFill>
                <a:latin typeface="Calibri" panose="020F0502020204030204" pitchFamily="34" charset="0"/>
              </a:rPr>
              <a:t>reducción</a:t>
            </a:r>
            <a:r>
              <a:rPr lang="en-US" sz="2000" dirty="0">
                <a:solidFill>
                  <a:srgbClr val="555556"/>
                </a:solidFill>
                <a:latin typeface="Calibri" panose="020F0502020204030204" pitchFamily="34" charset="0"/>
              </a:rPr>
              <a:t> del </a:t>
            </a:r>
            <a:r>
              <a:rPr lang="en-US" sz="2000" dirty="0" err="1">
                <a:solidFill>
                  <a:srgbClr val="555556"/>
                </a:solidFill>
                <a:latin typeface="Calibri" panose="020F0502020204030204" pitchFamily="34" charset="0"/>
              </a:rPr>
              <a:t>riesgo</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violencia</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género</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en</a:t>
            </a:r>
            <a:r>
              <a:rPr lang="en-US" sz="2000" dirty="0">
                <a:solidFill>
                  <a:srgbClr val="555556"/>
                </a:solidFill>
                <a:latin typeface="Calibri" panose="020F0502020204030204" pitchFamily="34" charset="0"/>
              </a:rPr>
              <a:t> la </a:t>
            </a:r>
            <a:r>
              <a:rPr lang="en-US" sz="2000" dirty="0" err="1">
                <a:solidFill>
                  <a:srgbClr val="555556"/>
                </a:solidFill>
                <a:latin typeface="Calibri" panose="020F0502020204030204" pitchFamily="34" charset="0"/>
              </a:rPr>
              <a:t>planificación</a:t>
            </a:r>
            <a:r>
              <a:rPr lang="en-US" sz="2000" dirty="0">
                <a:solidFill>
                  <a:srgbClr val="555556"/>
                </a:solidFill>
                <a:latin typeface="Calibri" panose="020F0502020204030204" pitchFamily="34" charset="0"/>
              </a:rPr>
              <a:t> de los </a:t>
            </a:r>
            <a:r>
              <a:rPr lang="en-US" sz="2000" dirty="0" err="1">
                <a:solidFill>
                  <a:srgbClr val="555556"/>
                </a:solidFill>
                <a:latin typeface="Calibri" panose="020F0502020204030204" pitchFamily="34" charset="0"/>
              </a:rPr>
              <a:t>campamentos</a:t>
            </a:r>
            <a:r>
              <a:rPr lang="en-US" sz="2000" dirty="0">
                <a:solidFill>
                  <a:srgbClr val="555556"/>
                </a:solidFill>
                <a:latin typeface="Calibri" panose="020F0502020204030204" pitchFamily="34" charset="0"/>
              </a:rPr>
              <a:t>, los </a:t>
            </a:r>
            <a:r>
              <a:rPr lang="en-US" sz="2000" dirty="0" err="1">
                <a:solidFill>
                  <a:srgbClr val="555556"/>
                </a:solidFill>
                <a:latin typeface="Calibri" panose="020F0502020204030204" pitchFamily="34" charset="0"/>
              </a:rPr>
              <a:t>centros</a:t>
            </a:r>
            <a:r>
              <a:rPr lang="en-US" sz="2000" dirty="0">
                <a:solidFill>
                  <a:srgbClr val="555556"/>
                </a:solidFill>
                <a:latin typeface="Calibri" panose="020F0502020204030204" pitchFamily="34" charset="0"/>
              </a:rPr>
              <a:t> </a:t>
            </a:r>
            <a:r>
              <a:rPr lang="en-US" sz="2000" dirty="0" err="1">
                <a:solidFill>
                  <a:srgbClr val="555556"/>
                </a:solidFill>
                <a:latin typeface="Calibri" panose="020F0502020204030204" pitchFamily="34" charset="0"/>
              </a:rPr>
              <a:t>colectivos</a:t>
            </a:r>
            <a:r>
              <a:rPr lang="en-US" sz="2000" dirty="0">
                <a:solidFill>
                  <a:srgbClr val="555556"/>
                </a:solidFill>
                <a:latin typeface="Calibri" panose="020F0502020204030204" pitchFamily="34" charset="0"/>
              </a:rPr>
              <a:t> y los </a:t>
            </a:r>
            <a:r>
              <a:rPr lang="en-US" sz="2000" dirty="0" err="1">
                <a:solidFill>
                  <a:srgbClr val="555556"/>
                </a:solidFill>
                <a:latin typeface="Calibri" panose="020F0502020204030204" pitchFamily="34" charset="0"/>
              </a:rPr>
              <a:t>centros</a:t>
            </a:r>
            <a:r>
              <a:rPr lang="en-US" sz="2000" dirty="0">
                <a:solidFill>
                  <a:srgbClr val="555556"/>
                </a:solidFill>
                <a:latin typeface="Calibri" panose="020F0502020204030204" pitchFamily="34" charset="0"/>
              </a:rPr>
              <a:t> de </a:t>
            </a:r>
            <a:r>
              <a:rPr lang="en-US" sz="2000" dirty="0" err="1">
                <a:solidFill>
                  <a:srgbClr val="555556"/>
                </a:solidFill>
                <a:latin typeface="Calibri" panose="020F0502020204030204" pitchFamily="34" charset="0"/>
              </a:rPr>
              <a:t>tránsito</a:t>
            </a:r>
            <a:r>
              <a:rPr lang="en-US" sz="2000" dirty="0">
                <a:solidFill>
                  <a:srgbClr val="555556"/>
                </a:solidFill>
                <a:latin typeface="Calibri" panose="020F0502020204030204" pitchFamily="34" charset="0"/>
              </a:rPr>
              <a:t>/</a:t>
            </a:r>
            <a:r>
              <a:rPr lang="en-US" sz="2000" dirty="0" err="1">
                <a:solidFill>
                  <a:srgbClr val="555556"/>
                </a:solidFill>
                <a:latin typeface="Calibri" panose="020F0502020204030204" pitchFamily="34" charset="0"/>
              </a:rPr>
              <a:t>recepción</a:t>
            </a:r>
            <a:r>
              <a:rPr lang="en-US" sz="2000" dirty="0">
                <a:solidFill>
                  <a:srgbClr val="555556"/>
                </a:solidFill>
                <a:latin typeface="Calibri" panose="020F0502020204030204" pitchFamily="34" charset="0"/>
              </a:rPr>
              <a:t>.</a:t>
            </a:r>
            <a:endParaRPr lang="en-GB" sz="2000" dirty="0">
              <a:solidFill>
                <a:srgbClr val="555556"/>
              </a:solidFill>
              <a:latin typeface="Calibri" panose="020F0502020204030204" pitchFamily="34" charset="0"/>
            </a:endParaRPr>
          </a:p>
          <a:p>
            <a:pPr marL="474663" indent="-457200" algn="l">
              <a:buFont typeface="Arial" charset="0"/>
              <a:buChar char="•"/>
            </a:pPr>
            <a:endParaRPr lang="en-GB" sz="2400"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Objetivos</a:t>
            </a:r>
          </a:p>
        </p:txBody>
      </p:sp>
    </p:spTree>
    <p:extLst>
      <p:ext uri="{BB962C8B-B14F-4D97-AF65-F5344CB8AC3E}">
        <p14:creationId xmlns:p14="http://schemas.microsoft.com/office/powerpoint/2010/main" val="2504477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descr="site 1.jpg">
            <a:extLst>
              <a:ext uri="{FF2B5EF4-FFF2-40B4-BE49-F238E27FC236}">
                <a16:creationId xmlns:a16="http://schemas.microsoft.com/office/drawing/2014/main" id="{DEC20967-212F-40B9-868B-4628DFBBFEC6}"/>
              </a:ext>
            </a:extLst>
          </p:cNvPr>
          <p:cNvPicPr>
            <a:picLocks/>
          </p:cNvPicPr>
          <p:nvPr/>
        </p:nvPicPr>
        <p:blipFill rotWithShape="1">
          <a:blip r:embed="rId3">
            <a:extLst>
              <a:ext uri="{28A0092B-C50C-407E-A947-70E740481C1C}">
                <a14:useLocalDpi xmlns:a14="http://schemas.microsoft.com/office/drawing/2010/main" val="0"/>
              </a:ext>
            </a:extLst>
          </a:blip>
          <a:srcRect t="6262"/>
          <a:stretch/>
        </p:blipFill>
        <p:spPr bwMode="auto">
          <a:xfrm>
            <a:off x="0" y="0"/>
            <a:ext cx="10691813" cy="7559675"/>
          </a:xfrm>
          <a:prstGeom prst="rect">
            <a:avLst/>
          </a:prstGeom>
          <a:noFill/>
          <a:ln>
            <a:noFill/>
          </a:ln>
        </p:spPr>
      </p:pic>
      <p:sp>
        <p:nvSpPr>
          <p:cNvPr id="7" name="Title 1">
            <a:extLst>
              <a:ext uri="{FF2B5EF4-FFF2-40B4-BE49-F238E27FC236}">
                <a16:creationId xmlns:a16="http://schemas.microsoft.com/office/drawing/2014/main" id="{4E008A3B-9CD4-4EDD-A358-4CE0F9A36797}"/>
              </a:ext>
            </a:extLst>
          </p:cNvPr>
          <p:cNvSpPr txBox="1">
            <a:spLocks/>
          </p:cNvSpPr>
          <p:nvPr/>
        </p:nvSpPr>
        <p:spPr>
          <a:xfrm>
            <a:off x="0" y="446067"/>
            <a:ext cx="6169306"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Emplazamiento 1</a:t>
            </a:r>
          </a:p>
        </p:txBody>
      </p:sp>
      <p:sp>
        <p:nvSpPr>
          <p:cNvPr id="6" name="TextBox 5">
            <a:extLst>
              <a:ext uri="{FF2B5EF4-FFF2-40B4-BE49-F238E27FC236}">
                <a16:creationId xmlns:a16="http://schemas.microsoft.com/office/drawing/2014/main" id="{3E722888-7271-4177-BA4F-ECD3E579D544}"/>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
        <p:nvSpPr>
          <p:cNvPr id="3" name="Content Placeholder 2">
            <a:extLst>
              <a:ext uri="{FF2B5EF4-FFF2-40B4-BE49-F238E27FC236}">
                <a16:creationId xmlns:a16="http://schemas.microsoft.com/office/drawing/2014/main" id="{B2F92D61-7EAC-4257-9743-89A642549C2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068090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te 2.jpg">
            <a:extLst>
              <a:ext uri="{FF2B5EF4-FFF2-40B4-BE49-F238E27FC236}">
                <a16:creationId xmlns:a16="http://schemas.microsoft.com/office/drawing/2014/main" id="{7CA5087F-9CEB-42B8-8748-559096981175}"/>
              </a:ext>
            </a:extLst>
          </p:cNvPr>
          <p:cNvPicPr>
            <a:picLocks noChangeAspect="1"/>
          </p:cNvPicPr>
          <p:nvPr/>
        </p:nvPicPr>
        <p:blipFill rotWithShape="1">
          <a:blip r:embed="rId3">
            <a:extLst>
              <a:ext uri="{28A0092B-C50C-407E-A947-70E740481C1C}">
                <a14:useLocalDpi xmlns:a14="http://schemas.microsoft.com/office/drawing/2010/main" val="0"/>
              </a:ext>
            </a:extLst>
          </a:blip>
          <a:srcRect l="6869"/>
          <a:stretch/>
        </p:blipFill>
        <p:spPr bwMode="auto">
          <a:xfrm>
            <a:off x="0" y="1"/>
            <a:ext cx="10691813" cy="7559674"/>
          </a:xfrm>
          <a:prstGeom prst="rect">
            <a:avLst/>
          </a:prstGeom>
          <a:noFill/>
          <a:ln>
            <a:noFill/>
          </a:ln>
        </p:spPr>
      </p:pic>
      <p:sp>
        <p:nvSpPr>
          <p:cNvPr id="5" name="Title 1">
            <a:extLst>
              <a:ext uri="{FF2B5EF4-FFF2-40B4-BE49-F238E27FC236}">
                <a16:creationId xmlns:a16="http://schemas.microsoft.com/office/drawing/2014/main" id="{4354D1C4-CD01-40A1-8147-F71996064615}"/>
              </a:ext>
            </a:extLst>
          </p:cNvPr>
          <p:cNvSpPr txBox="1">
            <a:spLocks/>
          </p:cNvSpPr>
          <p:nvPr/>
        </p:nvSpPr>
        <p:spPr>
          <a:xfrm>
            <a:off x="0" y="446067"/>
            <a:ext cx="6169306"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Emplazamiento 2</a:t>
            </a:r>
          </a:p>
        </p:txBody>
      </p:sp>
      <p:sp>
        <p:nvSpPr>
          <p:cNvPr id="7" name="TextBox 6">
            <a:extLst>
              <a:ext uri="{FF2B5EF4-FFF2-40B4-BE49-F238E27FC236}">
                <a16:creationId xmlns:a16="http://schemas.microsoft.com/office/drawing/2014/main" id="{B00AFD74-0F7A-4742-A90B-1C410F0E55B5}"/>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116819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te 3.jpg">
            <a:extLst>
              <a:ext uri="{FF2B5EF4-FFF2-40B4-BE49-F238E27FC236}">
                <a16:creationId xmlns:a16="http://schemas.microsoft.com/office/drawing/2014/main" id="{A5EECBFF-E8E2-4314-948A-51F70F8C9DDE}"/>
              </a:ext>
            </a:extLst>
          </p:cNvPr>
          <p:cNvPicPr>
            <a:picLocks noChangeAspect="1"/>
          </p:cNvPicPr>
          <p:nvPr/>
        </p:nvPicPr>
        <p:blipFill rotWithShape="1">
          <a:blip r:embed="rId3">
            <a:extLst>
              <a:ext uri="{28A0092B-C50C-407E-A947-70E740481C1C}">
                <a14:useLocalDpi xmlns:a14="http://schemas.microsoft.com/office/drawing/2010/main" val="0"/>
              </a:ext>
            </a:extLst>
          </a:blip>
          <a:srcRect l="1" r="26340"/>
          <a:stretch/>
        </p:blipFill>
        <p:spPr bwMode="auto">
          <a:xfrm>
            <a:off x="-1" y="-1"/>
            <a:ext cx="10691814" cy="7559675"/>
          </a:xfrm>
          <a:prstGeom prst="rect">
            <a:avLst/>
          </a:prstGeom>
          <a:noFill/>
          <a:ln>
            <a:noFill/>
          </a:ln>
        </p:spPr>
      </p:pic>
      <p:sp>
        <p:nvSpPr>
          <p:cNvPr id="5" name="Title 1">
            <a:extLst>
              <a:ext uri="{FF2B5EF4-FFF2-40B4-BE49-F238E27FC236}">
                <a16:creationId xmlns:a16="http://schemas.microsoft.com/office/drawing/2014/main" id="{F6D0771D-DDEB-42B4-A962-7B994F0093CD}"/>
              </a:ext>
            </a:extLst>
          </p:cNvPr>
          <p:cNvSpPr txBox="1">
            <a:spLocks/>
          </p:cNvSpPr>
          <p:nvPr/>
        </p:nvSpPr>
        <p:spPr>
          <a:xfrm>
            <a:off x="0" y="446067"/>
            <a:ext cx="6169306"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Emplazamiento 3</a:t>
            </a:r>
          </a:p>
        </p:txBody>
      </p:sp>
      <p:sp>
        <p:nvSpPr>
          <p:cNvPr id="7" name="TextBox 6">
            <a:extLst>
              <a:ext uri="{FF2B5EF4-FFF2-40B4-BE49-F238E27FC236}">
                <a16:creationId xmlns:a16="http://schemas.microsoft.com/office/drawing/2014/main" id="{2FA7A627-17E6-4A33-9346-CCDFA24EEBB1}"/>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1768212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te 4.jpg">
            <a:extLst>
              <a:ext uri="{FF2B5EF4-FFF2-40B4-BE49-F238E27FC236}">
                <a16:creationId xmlns:a16="http://schemas.microsoft.com/office/drawing/2014/main" id="{8FBB1735-29E7-4043-9C79-89EE3C7D0122}"/>
              </a:ext>
            </a:extLst>
          </p:cNvPr>
          <p:cNvPicPr>
            <a:picLocks noChangeAspect="1"/>
          </p:cNvPicPr>
          <p:nvPr/>
        </p:nvPicPr>
        <p:blipFill rotWithShape="1">
          <a:blip r:embed="rId3">
            <a:extLst>
              <a:ext uri="{28A0092B-C50C-407E-A947-70E740481C1C}">
                <a14:useLocalDpi xmlns:a14="http://schemas.microsoft.com/office/drawing/2010/main" val="0"/>
              </a:ext>
            </a:extLst>
          </a:blip>
          <a:srcRect l="5797"/>
          <a:stretch/>
        </p:blipFill>
        <p:spPr bwMode="auto">
          <a:xfrm>
            <a:off x="0" y="-1"/>
            <a:ext cx="10691813" cy="7559675"/>
          </a:xfrm>
          <a:prstGeom prst="rect">
            <a:avLst/>
          </a:prstGeom>
          <a:noFill/>
          <a:ln>
            <a:noFill/>
          </a:ln>
        </p:spPr>
      </p:pic>
      <p:sp>
        <p:nvSpPr>
          <p:cNvPr id="5" name="Title 1">
            <a:extLst>
              <a:ext uri="{FF2B5EF4-FFF2-40B4-BE49-F238E27FC236}">
                <a16:creationId xmlns:a16="http://schemas.microsoft.com/office/drawing/2014/main" id="{BA060DB8-BF36-4261-BCCB-72C079D2BE8B}"/>
              </a:ext>
            </a:extLst>
          </p:cNvPr>
          <p:cNvSpPr txBox="1">
            <a:spLocks/>
          </p:cNvSpPr>
          <p:nvPr/>
        </p:nvSpPr>
        <p:spPr>
          <a:xfrm>
            <a:off x="0" y="446067"/>
            <a:ext cx="6169306"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Emplazamiento 4</a:t>
            </a:r>
          </a:p>
        </p:txBody>
      </p:sp>
      <p:sp>
        <p:nvSpPr>
          <p:cNvPr id="7" name="TextBox 6">
            <a:extLst>
              <a:ext uri="{FF2B5EF4-FFF2-40B4-BE49-F238E27FC236}">
                <a16:creationId xmlns:a16="http://schemas.microsoft.com/office/drawing/2014/main" id="{EB3BD957-6858-4E15-A3D0-DB17CE0D6043}"/>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1310987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te 3 cc">
            <a:extLst>
              <a:ext uri="{FF2B5EF4-FFF2-40B4-BE49-F238E27FC236}">
                <a16:creationId xmlns:a16="http://schemas.microsoft.com/office/drawing/2014/main" id="{0AD99E7A-91A9-414A-8C86-BDC10E032645}"/>
              </a:ext>
            </a:extLst>
          </p:cNvPr>
          <p:cNvPicPr>
            <a:picLocks noChangeAspect="1"/>
          </p:cNvPicPr>
          <p:nvPr/>
        </p:nvPicPr>
        <p:blipFill rotWithShape="1">
          <a:blip r:embed="rId3">
            <a:extLst>
              <a:ext uri="{28A0092B-C50C-407E-A947-70E740481C1C}">
                <a14:useLocalDpi xmlns:a14="http://schemas.microsoft.com/office/drawing/2010/main" val="0"/>
              </a:ext>
            </a:extLst>
          </a:blip>
          <a:srcRect l="2203" r="18971"/>
          <a:stretch/>
        </p:blipFill>
        <p:spPr bwMode="auto">
          <a:xfrm>
            <a:off x="0" y="-1"/>
            <a:ext cx="10630124" cy="7559675"/>
          </a:xfrm>
          <a:prstGeom prst="rect">
            <a:avLst/>
          </a:prstGeom>
          <a:noFill/>
          <a:ln>
            <a:noFill/>
          </a:ln>
        </p:spPr>
      </p:pic>
      <p:sp>
        <p:nvSpPr>
          <p:cNvPr id="6" name="Title 1">
            <a:extLst>
              <a:ext uri="{FF2B5EF4-FFF2-40B4-BE49-F238E27FC236}">
                <a16:creationId xmlns:a16="http://schemas.microsoft.com/office/drawing/2014/main" id="{2E5430A6-6631-4B34-9DBE-530CA064C8E0}"/>
              </a:ext>
            </a:extLst>
          </p:cNvPr>
          <p:cNvSpPr txBox="1">
            <a:spLocks/>
          </p:cNvSpPr>
          <p:nvPr/>
        </p:nvSpPr>
        <p:spPr>
          <a:xfrm>
            <a:off x="0" y="446067"/>
            <a:ext cx="6169306"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Sitio del centro colectivo 1</a:t>
            </a:r>
          </a:p>
        </p:txBody>
      </p:sp>
      <p:sp>
        <p:nvSpPr>
          <p:cNvPr id="7" name="TextBox 6">
            <a:extLst>
              <a:ext uri="{FF2B5EF4-FFF2-40B4-BE49-F238E27FC236}">
                <a16:creationId xmlns:a16="http://schemas.microsoft.com/office/drawing/2014/main" id="{0BFD40D2-7DC3-4847-B021-D748493ACAA2}"/>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912941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te 2cc">
            <a:extLst>
              <a:ext uri="{FF2B5EF4-FFF2-40B4-BE49-F238E27FC236}">
                <a16:creationId xmlns:a16="http://schemas.microsoft.com/office/drawing/2014/main" id="{14A5946C-3410-4A5E-BF93-1B298F1F450A}"/>
              </a:ext>
            </a:extLst>
          </p:cNvPr>
          <p:cNvPicPr>
            <a:picLocks noChangeAspect="1"/>
          </p:cNvPicPr>
          <p:nvPr/>
        </p:nvPicPr>
        <p:blipFill rotWithShape="1">
          <a:blip r:embed="rId3">
            <a:extLst>
              <a:ext uri="{28A0092B-C50C-407E-A947-70E740481C1C}">
                <a14:useLocalDpi xmlns:a14="http://schemas.microsoft.com/office/drawing/2010/main" val="0"/>
              </a:ext>
            </a:extLst>
          </a:blip>
          <a:srcRect t="5817"/>
          <a:stretch/>
        </p:blipFill>
        <p:spPr bwMode="auto">
          <a:xfrm>
            <a:off x="0" y="-1"/>
            <a:ext cx="10691813" cy="7559675"/>
          </a:xfrm>
          <a:prstGeom prst="rect">
            <a:avLst/>
          </a:prstGeom>
          <a:noFill/>
          <a:ln>
            <a:noFill/>
          </a:ln>
        </p:spPr>
      </p:pic>
      <p:sp>
        <p:nvSpPr>
          <p:cNvPr id="5" name="Title 1">
            <a:extLst>
              <a:ext uri="{FF2B5EF4-FFF2-40B4-BE49-F238E27FC236}">
                <a16:creationId xmlns:a16="http://schemas.microsoft.com/office/drawing/2014/main" id="{B7541C53-2237-40E0-B0A4-47ACD7B49016}"/>
              </a:ext>
            </a:extLst>
          </p:cNvPr>
          <p:cNvSpPr txBox="1">
            <a:spLocks/>
          </p:cNvSpPr>
          <p:nvPr/>
        </p:nvSpPr>
        <p:spPr>
          <a:xfrm>
            <a:off x="0" y="446067"/>
            <a:ext cx="6169306"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Sitio del centro colectivo 2</a:t>
            </a:r>
          </a:p>
        </p:txBody>
      </p:sp>
      <p:sp>
        <p:nvSpPr>
          <p:cNvPr id="7" name="TextBox 6">
            <a:extLst>
              <a:ext uri="{FF2B5EF4-FFF2-40B4-BE49-F238E27FC236}">
                <a16:creationId xmlns:a16="http://schemas.microsoft.com/office/drawing/2014/main" id="{125B56BD-DBBF-4883-A925-5743FAC39ABE}"/>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4179967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te 1cc">
            <a:extLst>
              <a:ext uri="{FF2B5EF4-FFF2-40B4-BE49-F238E27FC236}">
                <a16:creationId xmlns:a16="http://schemas.microsoft.com/office/drawing/2014/main" id="{265AFA0E-191B-4694-AC00-B0E936F7B921}"/>
              </a:ext>
            </a:extLst>
          </p:cNvPr>
          <p:cNvPicPr>
            <a:picLocks noChangeAspect="1"/>
          </p:cNvPicPr>
          <p:nvPr/>
        </p:nvPicPr>
        <p:blipFill rotWithShape="1">
          <a:blip r:embed="rId3">
            <a:extLst>
              <a:ext uri="{28A0092B-C50C-407E-A947-70E740481C1C}">
                <a14:useLocalDpi xmlns:a14="http://schemas.microsoft.com/office/drawing/2010/main" val="0"/>
              </a:ext>
            </a:extLst>
          </a:blip>
          <a:srcRect t="11738"/>
          <a:stretch/>
        </p:blipFill>
        <p:spPr bwMode="auto">
          <a:xfrm>
            <a:off x="-1" y="-1"/>
            <a:ext cx="10691813" cy="7559675"/>
          </a:xfrm>
          <a:prstGeom prst="rect">
            <a:avLst/>
          </a:prstGeom>
          <a:noFill/>
          <a:ln>
            <a:noFill/>
          </a:ln>
        </p:spPr>
      </p:pic>
      <p:sp>
        <p:nvSpPr>
          <p:cNvPr id="5" name="Title 1">
            <a:extLst>
              <a:ext uri="{FF2B5EF4-FFF2-40B4-BE49-F238E27FC236}">
                <a16:creationId xmlns:a16="http://schemas.microsoft.com/office/drawing/2014/main" id="{A04D115E-F74A-4DB2-8B33-839AB2EB0952}"/>
              </a:ext>
            </a:extLst>
          </p:cNvPr>
          <p:cNvSpPr txBox="1">
            <a:spLocks/>
          </p:cNvSpPr>
          <p:nvPr/>
        </p:nvSpPr>
        <p:spPr>
          <a:xfrm>
            <a:off x="-1" y="446067"/>
            <a:ext cx="6134583"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Sitio del centro colectivo 3</a:t>
            </a:r>
          </a:p>
        </p:txBody>
      </p:sp>
      <p:sp>
        <p:nvSpPr>
          <p:cNvPr id="7" name="TextBox 6">
            <a:extLst>
              <a:ext uri="{FF2B5EF4-FFF2-40B4-BE49-F238E27FC236}">
                <a16:creationId xmlns:a16="http://schemas.microsoft.com/office/drawing/2014/main" id="{F9A29DD8-F2E8-478C-9B99-FB21721EAC92}"/>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374811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te 5 cc">
            <a:extLst>
              <a:ext uri="{FF2B5EF4-FFF2-40B4-BE49-F238E27FC236}">
                <a16:creationId xmlns:a16="http://schemas.microsoft.com/office/drawing/2014/main" id="{550226B2-E30D-4A74-AFEF-7BB6A0FB3543}"/>
              </a:ext>
            </a:extLst>
          </p:cNvPr>
          <p:cNvPicPr>
            <a:picLocks noChangeAspect="1"/>
          </p:cNvPicPr>
          <p:nvPr/>
        </p:nvPicPr>
        <p:blipFill rotWithShape="1">
          <a:blip r:embed="rId3">
            <a:extLst>
              <a:ext uri="{28A0092B-C50C-407E-A947-70E740481C1C}">
                <a14:useLocalDpi xmlns:a14="http://schemas.microsoft.com/office/drawing/2010/main" val="0"/>
              </a:ext>
            </a:extLst>
          </a:blip>
          <a:srcRect t="19810" b="9464"/>
          <a:stretch/>
        </p:blipFill>
        <p:spPr bwMode="auto">
          <a:xfrm>
            <a:off x="-13569" y="-935730"/>
            <a:ext cx="10691813" cy="11316565"/>
          </a:xfrm>
          <a:prstGeom prst="rect">
            <a:avLst/>
          </a:prstGeom>
          <a:noFill/>
          <a:ln>
            <a:noFill/>
          </a:ln>
        </p:spPr>
      </p:pic>
      <p:sp>
        <p:nvSpPr>
          <p:cNvPr id="7" name="TextBox 6">
            <a:extLst>
              <a:ext uri="{FF2B5EF4-FFF2-40B4-BE49-F238E27FC236}">
                <a16:creationId xmlns:a16="http://schemas.microsoft.com/office/drawing/2014/main" id="{72243B1F-C9C5-4B73-BC12-813EB2E38141}"/>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
        <p:nvSpPr>
          <p:cNvPr id="3" name="Title 2">
            <a:extLst>
              <a:ext uri="{FF2B5EF4-FFF2-40B4-BE49-F238E27FC236}">
                <a16:creationId xmlns:a16="http://schemas.microsoft.com/office/drawing/2014/main" id="{DF241C78-4275-4659-ABBC-8AE161617ED8}"/>
              </a:ext>
            </a:extLst>
          </p:cNvPr>
          <p:cNvSpPr>
            <a:spLocks noGrp="1"/>
          </p:cNvSpPr>
          <p:nvPr>
            <p:ph type="title"/>
          </p:nvPr>
        </p:nvSpPr>
        <p:spPr/>
        <p:txBody>
          <a:bodyPr/>
          <a:lstStyle/>
          <a:p>
            <a:endParaRPr lang="en-GB"/>
          </a:p>
        </p:txBody>
      </p:sp>
      <p:sp>
        <p:nvSpPr>
          <p:cNvPr id="8" name="Title 1">
            <a:extLst>
              <a:ext uri="{FF2B5EF4-FFF2-40B4-BE49-F238E27FC236}">
                <a16:creationId xmlns:a16="http://schemas.microsoft.com/office/drawing/2014/main" id="{E97F4F8D-F49F-4BE6-BEFB-90B0DE07946B}"/>
              </a:ext>
            </a:extLst>
          </p:cNvPr>
          <p:cNvSpPr txBox="1">
            <a:spLocks/>
          </p:cNvSpPr>
          <p:nvPr/>
        </p:nvSpPr>
        <p:spPr>
          <a:xfrm>
            <a:off x="-1" y="446067"/>
            <a:ext cx="6456785"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r>
              <a:rPr lang="en-US" b="1" dirty="0">
                <a:solidFill>
                  <a:srgbClr val="2A87C8"/>
                </a:solidFill>
                <a:latin typeface="Calibri" panose="020F0502020204030204" pitchFamily="34" charset="0"/>
              </a:rPr>
              <a:t>    Sitio del </a:t>
            </a:r>
            <a:r>
              <a:rPr lang="en-US" b="1" dirty="0" err="1">
                <a:solidFill>
                  <a:srgbClr val="2A87C8"/>
                </a:solidFill>
                <a:latin typeface="Calibri" panose="020F0502020204030204" pitchFamily="34" charset="0"/>
              </a:rPr>
              <a:t>centro</a:t>
            </a:r>
            <a:r>
              <a:rPr lang="en-US" b="1" dirty="0">
                <a:solidFill>
                  <a:srgbClr val="2A87C8"/>
                </a:solidFill>
                <a:latin typeface="Calibri" panose="020F0502020204030204" pitchFamily="34" charset="0"/>
              </a:rPr>
              <a:t> </a:t>
            </a:r>
            <a:r>
              <a:rPr lang="en-US" b="1" dirty="0" err="1">
                <a:solidFill>
                  <a:srgbClr val="2A87C8"/>
                </a:solidFill>
                <a:latin typeface="Calibri" panose="020F0502020204030204" pitchFamily="34" charset="0"/>
              </a:rPr>
              <a:t>colectivo</a:t>
            </a:r>
            <a:r>
              <a:rPr lang="en-US" b="1" dirty="0">
                <a:solidFill>
                  <a:srgbClr val="2A87C8"/>
                </a:solidFill>
                <a:latin typeface="Calibri" panose="020F0502020204030204" pitchFamily="34" charset="0"/>
              </a:rPr>
              <a:t> 4</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10582636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10 at 14">
            <a:extLst>
              <a:ext uri="{FF2B5EF4-FFF2-40B4-BE49-F238E27FC236}">
                <a16:creationId xmlns:a16="http://schemas.microsoft.com/office/drawing/2014/main" id="{673B8D9B-7500-44F4-A675-B6A83EB72526}"/>
              </a:ext>
            </a:extLst>
          </p:cNvPr>
          <p:cNvPicPr>
            <a:picLocks noChangeAspect="1"/>
          </p:cNvPicPr>
          <p:nvPr/>
        </p:nvPicPr>
        <p:blipFill rotWithShape="1">
          <a:blip r:embed="rId3">
            <a:extLst>
              <a:ext uri="{28A0092B-C50C-407E-A947-70E740481C1C}">
                <a14:useLocalDpi xmlns:a14="http://schemas.microsoft.com/office/drawing/2010/main" val="0"/>
              </a:ext>
            </a:extLst>
          </a:blip>
          <a:srcRect r="2304"/>
          <a:stretch/>
        </p:blipFill>
        <p:spPr bwMode="auto">
          <a:xfrm>
            <a:off x="0" y="-1"/>
            <a:ext cx="10691813" cy="7559675"/>
          </a:xfrm>
          <a:prstGeom prst="rect">
            <a:avLst/>
          </a:prstGeom>
          <a:noFill/>
          <a:ln>
            <a:noFill/>
          </a:ln>
        </p:spPr>
      </p:pic>
      <p:sp>
        <p:nvSpPr>
          <p:cNvPr id="6" name="Title 1">
            <a:extLst>
              <a:ext uri="{FF2B5EF4-FFF2-40B4-BE49-F238E27FC236}">
                <a16:creationId xmlns:a16="http://schemas.microsoft.com/office/drawing/2014/main" id="{1D2FD410-11A1-40EC-8AEC-FDC603607F31}"/>
              </a:ext>
            </a:extLst>
          </p:cNvPr>
          <p:cNvSpPr txBox="1">
            <a:spLocks/>
          </p:cNvSpPr>
          <p:nvPr/>
        </p:nvSpPr>
        <p:spPr>
          <a:xfrm>
            <a:off x="-1" y="446067"/>
            <a:ext cx="9744365"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Sitio del centro de recepción o de tránsito 1</a:t>
            </a:r>
          </a:p>
        </p:txBody>
      </p:sp>
      <p:sp>
        <p:nvSpPr>
          <p:cNvPr id="7" name="TextBox 6">
            <a:extLst>
              <a:ext uri="{FF2B5EF4-FFF2-40B4-BE49-F238E27FC236}">
                <a16:creationId xmlns:a16="http://schemas.microsoft.com/office/drawing/2014/main" id="{1B3B3CE1-31E1-4040-B60E-F8E4A34ED4A6}"/>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22954821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10 at 14">
            <a:extLst>
              <a:ext uri="{FF2B5EF4-FFF2-40B4-BE49-F238E27FC236}">
                <a16:creationId xmlns:a16="http://schemas.microsoft.com/office/drawing/2014/main" id="{267BD1F0-A1C1-485F-8C15-B85CE26712E1}"/>
              </a:ext>
            </a:extLst>
          </p:cNvPr>
          <p:cNvPicPr>
            <a:picLocks noChangeAspect="1"/>
          </p:cNvPicPr>
          <p:nvPr/>
        </p:nvPicPr>
        <p:blipFill rotWithShape="1">
          <a:blip r:embed="rId3">
            <a:extLst>
              <a:ext uri="{28A0092B-C50C-407E-A947-70E740481C1C}">
                <a14:useLocalDpi xmlns:a14="http://schemas.microsoft.com/office/drawing/2010/main" val="0"/>
              </a:ext>
            </a:extLst>
          </a:blip>
          <a:srcRect r="3821"/>
          <a:stretch/>
        </p:blipFill>
        <p:spPr bwMode="auto">
          <a:xfrm>
            <a:off x="-1" y="-26353"/>
            <a:ext cx="10691813" cy="7586028"/>
          </a:xfrm>
          <a:prstGeom prst="rect">
            <a:avLst/>
          </a:prstGeom>
          <a:noFill/>
          <a:ln>
            <a:noFill/>
          </a:ln>
        </p:spPr>
      </p:pic>
      <p:sp>
        <p:nvSpPr>
          <p:cNvPr id="5" name="Title 1">
            <a:extLst>
              <a:ext uri="{FF2B5EF4-FFF2-40B4-BE49-F238E27FC236}">
                <a16:creationId xmlns:a16="http://schemas.microsoft.com/office/drawing/2014/main" id="{F7365203-65CE-4A23-8B71-632D4C827A93}"/>
              </a:ext>
            </a:extLst>
          </p:cNvPr>
          <p:cNvSpPr txBox="1">
            <a:spLocks/>
          </p:cNvSpPr>
          <p:nvPr/>
        </p:nvSpPr>
        <p:spPr>
          <a:xfrm>
            <a:off x="-1" y="446067"/>
            <a:ext cx="9890450"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452338" cy="793755"/>
          </a:xfrm>
        </p:spPr>
        <p:txBody>
          <a:bodyPr/>
          <a:lstStyle/>
          <a:p>
            <a:r>
              <a:rPr lang="en-GB" b="1" dirty="0">
                <a:solidFill>
                  <a:srgbClr val="2A87C8"/>
                </a:solidFill>
                <a:latin typeface="Calibri" panose="020F0502020204030204" pitchFamily="34" charset="0"/>
              </a:rPr>
              <a:t>Sitio del </a:t>
            </a:r>
            <a:r>
              <a:rPr lang="en-GB" b="1" dirty="0" err="1">
                <a:solidFill>
                  <a:srgbClr val="2A87C8"/>
                </a:solidFill>
                <a:latin typeface="Calibri" panose="020F0502020204030204" pitchFamily="34" charset="0"/>
              </a:rPr>
              <a:t>centro</a:t>
            </a:r>
            <a:r>
              <a:rPr lang="en-GB" b="1" dirty="0">
                <a:solidFill>
                  <a:srgbClr val="2A87C8"/>
                </a:solidFill>
                <a:latin typeface="Calibri" panose="020F0502020204030204" pitchFamily="34" charset="0"/>
              </a:rPr>
              <a:t> de </a:t>
            </a:r>
            <a:r>
              <a:rPr lang="en-GB" b="1" dirty="0" err="1">
                <a:solidFill>
                  <a:srgbClr val="2A87C8"/>
                </a:solidFill>
                <a:latin typeface="Calibri" panose="020F0502020204030204" pitchFamily="34" charset="0"/>
              </a:rPr>
              <a:t>recepción</a:t>
            </a:r>
            <a:r>
              <a:rPr lang="en-GB" b="1" dirty="0">
                <a:solidFill>
                  <a:srgbClr val="2A87C8"/>
                </a:solidFill>
                <a:latin typeface="Calibri" panose="020F0502020204030204" pitchFamily="34" charset="0"/>
              </a:rPr>
              <a:t> o de </a:t>
            </a:r>
            <a:r>
              <a:rPr lang="en-GB" b="1" dirty="0" err="1">
                <a:solidFill>
                  <a:srgbClr val="2A87C8"/>
                </a:solidFill>
                <a:latin typeface="Calibri" panose="020F0502020204030204" pitchFamily="34" charset="0"/>
              </a:rPr>
              <a:t>tránsito</a:t>
            </a:r>
            <a:r>
              <a:rPr lang="en-GB" b="1" dirty="0">
                <a:solidFill>
                  <a:srgbClr val="2A87C8"/>
                </a:solidFill>
                <a:latin typeface="Calibri" panose="020F0502020204030204" pitchFamily="34" charset="0"/>
              </a:rPr>
              <a:t> 2</a:t>
            </a:r>
          </a:p>
        </p:txBody>
      </p:sp>
      <p:sp>
        <p:nvSpPr>
          <p:cNvPr id="7" name="TextBox 6">
            <a:extLst>
              <a:ext uri="{FF2B5EF4-FFF2-40B4-BE49-F238E27FC236}">
                <a16:creationId xmlns:a16="http://schemas.microsoft.com/office/drawing/2014/main" id="{23F17987-679F-4D5B-BB95-17823EEB34CE}"/>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1413553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78328" y="2539929"/>
            <a:ext cx="9192985"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solidFill>
                  <a:srgbClr val="545456"/>
                </a:solidFill>
                <a:latin typeface="Calibri" panose="020F0502020204030204" pitchFamily="34" charset="0"/>
              </a:rPr>
              <a:t>Mejorar o elegir un sitio/ refugio</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010372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10 at 14">
            <a:extLst>
              <a:ext uri="{FF2B5EF4-FFF2-40B4-BE49-F238E27FC236}">
                <a16:creationId xmlns:a16="http://schemas.microsoft.com/office/drawing/2014/main" id="{48BB8E61-5FB3-4307-BC91-2749EE0FA52B}"/>
              </a:ext>
            </a:extLst>
          </p:cNvPr>
          <p:cNvPicPr>
            <a:picLocks noChangeAspect="1"/>
          </p:cNvPicPr>
          <p:nvPr/>
        </p:nvPicPr>
        <p:blipFill rotWithShape="1">
          <a:blip r:embed="rId3">
            <a:extLst>
              <a:ext uri="{28A0092B-C50C-407E-A947-70E740481C1C}">
                <a14:useLocalDpi xmlns:a14="http://schemas.microsoft.com/office/drawing/2010/main" val="0"/>
              </a:ext>
            </a:extLst>
          </a:blip>
          <a:srcRect r="5188"/>
          <a:stretch/>
        </p:blipFill>
        <p:spPr bwMode="auto">
          <a:xfrm>
            <a:off x="0" y="-1"/>
            <a:ext cx="10691813" cy="7559675"/>
          </a:xfrm>
          <a:prstGeom prst="rect">
            <a:avLst/>
          </a:prstGeom>
          <a:noFill/>
          <a:ln>
            <a:noFill/>
          </a:ln>
        </p:spPr>
      </p:pic>
      <p:sp>
        <p:nvSpPr>
          <p:cNvPr id="5" name="Title 1">
            <a:extLst>
              <a:ext uri="{FF2B5EF4-FFF2-40B4-BE49-F238E27FC236}">
                <a16:creationId xmlns:a16="http://schemas.microsoft.com/office/drawing/2014/main" id="{7DBCD62D-6C6E-41D0-8D7C-CA36054949A6}"/>
              </a:ext>
            </a:extLst>
          </p:cNvPr>
          <p:cNvSpPr txBox="1">
            <a:spLocks/>
          </p:cNvSpPr>
          <p:nvPr/>
        </p:nvSpPr>
        <p:spPr>
          <a:xfrm>
            <a:off x="-1" y="446067"/>
            <a:ext cx="10253703"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15591" cy="793755"/>
          </a:xfrm>
        </p:spPr>
        <p:txBody>
          <a:bodyPr/>
          <a:lstStyle/>
          <a:p>
            <a:r>
              <a:rPr lang="en-GB" b="1" dirty="0">
                <a:solidFill>
                  <a:srgbClr val="2A87C8"/>
                </a:solidFill>
                <a:latin typeface="Calibri" panose="020F0502020204030204" pitchFamily="34" charset="0"/>
              </a:rPr>
              <a:t>Sitio del </a:t>
            </a:r>
            <a:r>
              <a:rPr lang="en-GB" b="1" dirty="0" err="1">
                <a:solidFill>
                  <a:srgbClr val="2A87C8"/>
                </a:solidFill>
                <a:latin typeface="Calibri" panose="020F0502020204030204" pitchFamily="34" charset="0"/>
              </a:rPr>
              <a:t>centro</a:t>
            </a:r>
            <a:r>
              <a:rPr lang="en-GB" b="1" dirty="0">
                <a:solidFill>
                  <a:srgbClr val="2A87C8"/>
                </a:solidFill>
                <a:latin typeface="Calibri" panose="020F0502020204030204" pitchFamily="34" charset="0"/>
              </a:rPr>
              <a:t> de </a:t>
            </a:r>
            <a:r>
              <a:rPr lang="en-GB" b="1" dirty="0" err="1">
                <a:solidFill>
                  <a:srgbClr val="2A87C8"/>
                </a:solidFill>
                <a:latin typeface="Calibri" panose="020F0502020204030204" pitchFamily="34" charset="0"/>
              </a:rPr>
              <a:t>recepción</a:t>
            </a:r>
            <a:r>
              <a:rPr lang="en-GB" b="1" dirty="0">
                <a:solidFill>
                  <a:srgbClr val="2A87C8"/>
                </a:solidFill>
                <a:latin typeface="Calibri" panose="020F0502020204030204" pitchFamily="34" charset="0"/>
              </a:rPr>
              <a:t> o de </a:t>
            </a:r>
            <a:r>
              <a:rPr lang="en-GB" b="1" dirty="0" err="1">
                <a:solidFill>
                  <a:srgbClr val="2A87C8"/>
                </a:solidFill>
                <a:latin typeface="Calibri" panose="020F0502020204030204" pitchFamily="34" charset="0"/>
              </a:rPr>
              <a:t>tránsito</a:t>
            </a:r>
            <a:r>
              <a:rPr lang="en-GB" b="1" dirty="0">
                <a:solidFill>
                  <a:srgbClr val="2A87C8"/>
                </a:solidFill>
                <a:latin typeface="Calibri" panose="020F0502020204030204" pitchFamily="34" charset="0"/>
              </a:rPr>
              <a:t> 3</a:t>
            </a:r>
          </a:p>
        </p:txBody>
      </p:sp>
      <p:sp>
        <p:nvSpPr>
          <p:cNvPr id="7" name="TextBox 6">
            <a:extLst>
              <a:ext uri="{FF2B5EF4-FFF2-40B4-BE49-F238E27FC236}">
                <a16:creationId xmlns:a16="http://schemas.microsoft.com/office/drawing/2014/main" id="{E67192B1-11FF-4BD1-856C-ABB6BC53ADE5}"/>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21070190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10 at 14">
            <a:extLst>
              <a:ext uri="{FF2B5EF4-FFF2-40B4-BE49-F238E27FC236}">
                <a16:creationId xmlns:a16="http://schemas.microsoft.com/office/drawing/2014/main" id="{6D9C7A02-C8BD-4D62-9C41-57E17482F55A}"/>
              </a:ext>
            </a:extLst>
          </p:cNvPr>
          <p:cNvPicPr>
            <a:picLocks noChangeAspect="1"/>
          </p:cNvPicPr>
          <p:nvPr/>
        </p:nvPicPr>
        <p:blipFill rotWithShape="1">
          <a:blip r:embed="rId3">
            <a:extLst>
              <a:ext uri="{28A0092B-C50C-407E-A947-70E740481C1C}">
                <a14:useLocalDpi xmlns:a14="http://schemas.microsoft.com/office/drawing/2010/main" val="0"/>
              </a:ext>
            </a:extLst>
          </a:blip>
          <a:srcRect r="4780"/>
          <a:stretch/>
        </p:blipFill>
        <p:spPr bwMode="auto">
          <a:xfrm>
            <a:off x="3771" y="-1"/>
            <a:ext cx="10688042" cy="7559675"/>
          </a:xfrm>
          <a:prstGeom prst="rect">
            <a:avLst/>
          </a:prstGeom>
          <a:noFill/>
          <a:ln>
            <a:noFill/>
          </a:ln>
        </p:spPr>
      </p:pic>
      <p:sp>
        <p:nvSpPr>
          <p:cNvPr id="5" name="Title 1">
            <a:extLst>
              <a:ext uri="{FF2B5EF4-FFF2-40B4-BE49-F238E27FC236}">
                <a16:creationId xmlns:a16="http://schemas.microsoft.com/office/drawing/2014/main" id="{122BD947-EC92-4478-A0C4-5727A53D3518}"/>
              </a:ext>
            </a:extLst>
          </p:cNvPr>
          <p:cNvSpPr txBox="1">
            <a:spLocks/>
          </p:cNvSpPr>
          <p:nvPr/>
        </p:nvSpPr>
        <p:spPr>
          <a:xfrm>
            <a:off x="0" y="446067"/>
            <a:ext cx="10253702"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15591" cy="793755"/>
          </a:xfrm>
        </p:spPr>
        <p:txBody>
          <a:bodyPr/>
          <a:lstStyle/>
          <a:p>
            <a:r>
              <a:rPr lang="en-GB" b="1" dirty="0">
                <a:solidFill>
                  <a:srgbClr val="2A87C8"/>
                </a:solidFill>
                <a:latin typeface="Calibri" panose="020F0502020204030204" pitchFamily="34" charset="0"/>
              </a:rPr>
              <a:t>Sitio del </a:t>
            </a:r>
            <a:r>
              <a:rPr lang="en-GB" b="1" dirty="0" err="1">
                <a:solidFill>
                  <a:srgbClr val="2A87C8"/>
                </a:solidFill>
                <a:latin typeface="Calibri" panose="020F0502020204030204" pitchFamily="34" charset="0"/>
              </a:rPr>
              <a:t>centro</a:t>
            </a:r>
            <a:r>
              <a:rPr lang="en-GB" b="1" dirty="0">
                <a:solidFill>
                  <a:srgbClr val="2A87C8"/>
                </a:solidFill>
                <a:latin typeface="Calibri" panose="020F0502020204030204" pitchFamily="34" charset="0"/>
              </a:rPr>
              <a:t> de </a:t>
            </a:r>
            <a:r>
              <a:rPr lang="en-GB" b="1" dirty="0" err="1">
                <a:solidFill>
                  <a:srgbClr val="2A87C8"/>
                </a:solidFill>
                <a:latin typeface="Calibri" panose="020F0502020204030204" pitchFamily="34" charset="0"/>
              </a:rPr>
              <a:t>recepción</a:t>
            </a:r>
            <a:r>
              <a:rPr lang="en-GB" b="1" dirty="0">
                <a:solidFill>
                  <a:srgbClr val="2A87C8"/>
                </a:solidFill>
                <a:latin typeface="Calibri" panose="020F0502020204030204" pitchFamily="34" charset="0"/>
              </a:rPr>
              <a:t> o de </a:t>
            </a:r>
            <a:r>
              <a:rPr lang="en-GB" b="1" dirty="0" err="1">
                <a:solidFill>
                  <a:srgbClr val="2A87C8"/>
                </a:solidFill>
                <a:latin typeface="Calibri" panose="020F0502020204030204" pitchFamily="34" charset="0"/>
              </a:rPr>
              <a:t>tránsito</a:t>
            </a:r>
            <a:r>
              <a:rPr lang="en-GB" b="1" dirty="0">
                <a:solidFill>
                  <a:srgbClr val="2A87C8"/>
                </a:solidFill>
                <a:latin typeface="Calibri" panose="020F0502020204030204" pitchFamily="34" charset="0"/>
              </a:rPr>
              <a:t> 4</a:t>
            </a:r>
          </a:p>
        </p:txBody>
      </p:sp>
      <p:sp>
        <p:nvSpPr>
          <p:cNvPr id="7" name="TextBox 6">
            <a:extLst>
              <a:ext uri="{FF2B5EF4-FFF2-40B4-BE49-F238E27FC236}">
                <a16:creationId xmlns:a16="http://schemas.microsoft.com/office/drawing/2014/main" id="{B08808A1-5DD3-4900-A2EC-7AE87C92ABF3}"/>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17739912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8111" y="1267535"/>
            <a:ext cx="9433718" cy="5476908"/>
          </a:xfrm>
        </p:spPr>
        <p:txBody>
          <a:bodyPr/>
          <a:lstStyle/>
          <a:p>
            <a:pPr marL="474663" indent="-457200" algn="l">
              <a:buFont typeface="Arial" charset="0"/>
              <a:buChar char="•"/>
            </a:pPr>
            <a:r>
              <a:rPr lang="en-GB" sz="2800" dirty="0">
                <a:solidFill>
                  <a:srgbClr val="555556"/>
                </a:solidFill>
                <a:latin typeface="Calibri" panose="020F0502020204030204" pitchFamily="34" charset="0"/>
              </a:rPr>
              <a:t>El </a:t>
            </a:r>
            <a:r>
              <a:rPr lang="en-GB" sz="2800" dirty="0" err="1">
                <a:solidFill>
                  <a:srgbClr val="555556"/>
                </a:solidFill>
                <a:latin typeface="Calibri" panose="020F0502020204030204" pitchFamily="34" charset="0"/>
              </a:rPr>
              <a:t>acuerdo</a:t>
            </a:r>
            <a:r>
              <a:rPr lang="en-GB" sz="2800" dirty="0">
                <a:solidFill>
                  <a:srgbClr val="555556"/>
                </a:solidFill>
                <a:latin typeface="Calibri" panose="020F0502020204030204" pitchFamily="34" charset="0"/>
              </a:rPr>
              <a:t> </a:t>
            </a:r>
            <a:r>
              <a:rPr lang="en-GB" sz="2800" dirty="0" err="1">
                <a:solidFill>
                  <a:srgbClr val="555556"/>
                </a:solidFill>
                <a:latin typeface="Calibri" panose="020F0502020204030204" pitchFamily="34" charset="0"/>
              </a:rPr>
              <a:t>sobre</a:t>
            </a:r>
            <a:r>
              <a:rPr lang="en-GB" sz="2800" dirty="0">
                <a:solidFill>
                  <a:srgbClr val="555556"/>
                </a:solidFill>
                <a:latin typeface="Calibri" panose="020F0502020204030204" pitchFamily="34" charset="0"/>
              </a:rPr>
              <a:t> el </a:t>
            </a:r>
            <a:r>
              <a:rPr lang="en-GB" sz="2800" dirty="0" err="1">
                <a:solidFill>
                  <a:srgbClr val="555556"/>
                </a:solidFill>
                <a:latin typeface="Calibri" panose="020F0502020204030204" pitchFamily="34" charset="0"/>
              </a:rPr>
              <a:t>uso</a:t>
            </a:r>
            <a:r>
              <a:rPr lang="en-GB" sz="2800" dirty="0">
                <a:solidFill>
                  <a:srgbClr val="555556"/>
                </a:solidFill>
                <a:latin typeface="Calibri" panose="020F0502020204030204" pitchFamily="34" charset="0"/>
              </a:rPr>
              <a:t> de la tierra </a:t>
            </a:r>
            <a:r>
              <a:rPr lang="en-GB" sz="2800" dirty="0" err="1">
                <a:solidFill>
                  <a:srgbClr val="555556"/>
                </a:solidFill>
                <a:latin typeface="Calibri" panose="020F0502020204030204" pitchFamily="34" charset="0"/>
              </a:rPr>
              <a:t>debería</a:t>
            </a:r>
            <a:r>
              <a:rPr lang="en-GB" sz="2800" dirty="0">
                <a:solidFill>
                  <a:srgbClr val="555556"/>
                </a:solidFill>
                <a:latin typeface="Calibri" panose="020F0502020204030204" pitchFamily="34" charset="0"/>
              </a:rPr>
              <a:t> </a:t>
            </a:r>
            <a:r>
              <a:rPr lang="en-GB" sz="2800" dirty="0" err="1">
                <a:solidFill>
                  <a:srgbClr val="555556"/>
                </a:solidFill>
                <a:latin typeface="Calibri" panose="020F0502020204030204" pitchFamily="34" charset="0"/>
              </a:rPr>
              <a:t>incluir</a:t>
            </a:r>
            <a:r>
              <a:rPr lang="en-GB" sz="2800" dirty="0">
                <a:solidFill>
                  <a:srgbClr val="555556"/>
                </a:solidFill>
                <a:latin typeface="Calibri" panose="020F0502020204030204" pitchFamily="34" charset="0"/>
              </a:rPr>
              <a:t> una </a:t>
            </a:r>
            <a:r>
              <a:rPr lang="en-GB" sz="2800" dirty="0" err="1">
                <a:solidFill>
                  <a:srgbClr val="555556"/>
                </a:solidFill>
                <a:latin typeface="Calibri" panose="020F0502020204030204" pitchFamily="34" charset="0"/>
              </a:rPr>
              <a:t>amplia</a:t>
            </a:r>
            <a:r>
              <a:rPr lang="en-GB" sz="2800" dirty="0">
                <a:solidFill>
                  <a:srgbClr val="555556"/>
                </a:solidFill>
                <a:latin typeface="Calibri" panose="020F0502020204030204" pitchFamily="34" charset="0"/>
              </a:rPr>
              <a:t> </a:t>
            </a:r>
            <a:r>
              <a:rPr lang="en-GB" sz="2800" dirty="0" err="1">
                <a:solidFill>
                  <a:srgbClr val="555556"/>
                </a:solidFill>
                <a:latin typeface="Calibri" panose="020F0502020204030204" pitchFamily="34" charset="0"/>
              </a:rPr>
              <a:t>gama</a:t>
            </a:r>
            <a:r>
              <a:rPr lang="en-GB" sz="2800" dirty="0">
                <a:solidFill>
                  <a:srgbClr val="555556"/>
                </a:solidFill>
                <a:latin typeface="Calibri" panose="020F0502020204030204" pitchFamily="34" charset="0"/>
              </a:rPr>
              <a:t> de </a:t>
            </a:r>
            <a:r>
              <a:rPr lang="en-GB" sz="2800" dirty="0" err="1">
                <a:solidFill>
                  <a:srgbClr val="555556"/>
                </a:solidFill>
                <a:latin typeface="Calibri" panose="020F0502020204030204" pitchFamily="34" charset="0"/>
              </a:rPr>
              <a:t>temas</a:t>
            </a:r>
            <a:r>
              <a:rPr lang="en-GB" sz="2800" dirty="0">
                <a:solidFill>
                  <a:srgbClr val="555556"/>
                </a:solidFill>
                <a:latin typeface="Calibri" panose="020F0502020204030204" pitchFamily="34" charset="0"/>
              </a:rPr>
              <a:t>: </a:t>
            </a:r>
          </a:p>
          <a:p>
            <a:pPr marL="474663" indent="-457200" algn="l">
              <a:buFont typeface="Arial" charset="0"/>
              <a:buChar char="•"/>
            </a:pPr>
            <a:endParaRPr lang="en-GB" sz="2400" dirty="0">
              <a:solidFill>
                <a:srgbClr val="555556"/>
              </a:solidFill>
              <a:latin typeface="Calibri" panose="020F0502020204030204" pitchFamily="34" charset="0"/>
            </a:endParaRPr>
          </a:p>
          <a:p>
            <a:pPr lvl="1" algn="l">
              <a:buFont typeface="Arial" panose="020B0604020202020204" pitchFamily="34" charset="0"/>
              <a:buChar char="•"/>
            </a:pPr>
            <a:r>
              <a:rPr lang="en-US" dirty="0" err="1">
                <a:solidFill>
                  <a:srgbClr val="555556"/>
                </a:solidFill>
                <a:latin typeface="Calibri" panose="020F0502020204030204" pitchFamily="34" charset="0"/>
              </a:rPr>
              <a:t>Tenencia</a:t>
            </a:r>
            <a:r>
              <a:rPr lang="en-US" dirty="0">
                <a:solidFill>
                  <a:srgbClr val="555556"/>
                </a:solidFill>
                <a:latin typeface="Calibri" panose="020F0502020204030204" pitchFamily="34" charset="0"/>
              </a:rPr>
              <a:t> de la tierra</a:t>
            </a:r>
          </a:p>
          <a:p>
            <a:pPr lvl="1" algn="l">
              <a:buFont typeface="Arial" panose="020B0604020202020204" pitchFamily="34" charset="0"/>
              <a:buChar char="•"/>
            </a:pPr>
            <a:r>
              <a:rPr lang="en-US" dirty="0" err="1">
                <a:solidFill>
                  <a:srgbClr val="555556"/>
                </a:solidFill>
                <a:latin typeface="Calibri" panose="020F0502020204030204" pitchFamily="34" charset="0"/>
              </a:rPr>
              <a:t>Autorización</a:t>
            </a:r>
            <a:r>
              <a:rPr lang="en-US" dirty="0">
                <a:solidFill>
                  <a:srgbClr val="555556"/>
                </a:solidFill>
                <a:latin typeface="Calibri" panose="020F0502020204030204" pitchFamily="34" charset="0"/>
              </a:rPr>
              <a:t> de </a:t>
            </a:r>
            <a:r>
              <a:rPr lang="en-US" dirty="0" err="1">
                <a:solidFill>
                  <a:srgbClr val="555556"/>
                </a:solidFill>
                <a:latin typeface="Calibri" panose="020F0502020204030204" pitchFamily="34" charset="0"/>
              </a:rPr>
              <a:t>modificaciones</a:t>
            </a:r>
            <a:r>
              <a:rPr lang="en-US" dirty="0">
                <a:solidFill>
                  <a:srgbClr val="555556"/>
                </a:solidFill>
                <a:latin typeface="Calibri" panose="020F0502020204030204" pitchFamily="34" charset="0"/>
              </a:rPr>
              <a:t> para el </a:t>
            </a:r>
            <a:r>
              <a:rPr lang="en-US" dirty="0" err="1">
                <a:solidFill>
                  <a:srgbClr val="555556"/>
                </a:solidFill>
                <a:latin typeface="Calibri" panose="020F0502020204030204" pitchFamily="34" charset="0"/>
              </a:rPr>
              <a:t>acuerdo</a:t>
            </a:r>
            <a:endParaRPr lang="en-US" dirty="0">
              <a:solidFill>
                <a:srgbClr val="555556"/>
              </a:solidFill>
              <a:latin typeface="Calibri" panose="020F0502020204030204" pitchFamily="34" charset="0"/>
            </a:endParaRPr>
          </a:p>
          <a:p>
            <a:pPr lvl="1" algn="l">
              <a:buFont typeface="Arial" panose="020B0604020202020204" pitchFamily="34" charset="0"/>
              <a:buChar char="•"/>
            </a:pPr>
            <a:r>
              <a:rPr lang="en-US" dirty="0" err="1">
                <a:solidFill>
                  <a:srgbClr val="555556"/>
                </a:solidFill>
                <a:latin typeface="Calibri" panose="020F0502020204030204" pitchFamily="34" charset="0"/>
              </a:rPr>
              <a:t>Duración</a:t>
            </a:r>
            <a:r>
              <a:rPr lang="en-US" dirty="0">
                <a:solidFill>
                  <a:srgbClr val="555556"/>
                </a:solidFill>
                <a:latin typeface="Calibri" panose="020F0502020204030204" pitchFamily="34" charset="0"/>
              </a:rPr>
              <a:t> de la </a:t>
            </a:r>
            <a:r>
              <a:rPr lang="en-US" dirty="0" err="1">
                <a:solidFill>
                  <a:srgbClr val="555556"/>
                </a:solidFill>
                <a:latin typeface="Calibri" panose="020F0502020204030204" pitchFamily="34" charset="0"/>
              </a:rPr>
              <a:t>ocupación</a:t>
            </a:r>
            <a:endParaRPr lang="en-US" dirty="0">
              <a:solidFill>
                <a:srgbClr val="555556"/>
              </a:solidFill>
              <a:latin typeface="Calibri" panose="020F0502020204030204" pitchFamily="34" charset="0"/>
            </a:endParaRPr>
          </a:p>
          <a:p>
            <a:pPr lvl="1" algn="l">
              <a:buFont typeface="Arial" panose="020B0604020202020204" pitchFamily="34" charset="0"/>
              <a:buChar char="•"/>
            </a:pPr>
            <a:r>
              <a:rPr lang="en-US" dirty="0" err="1">
                <a:solidFill>
                  <a:srgbClr val="555556"/>
                </a:solidFill>
                <a:latin typeface="Calibri" panose="020F0502020204030204" pitchFamily="34" charset="0"/>
              </a:rPr>
              <a:t>Códigos</a:t>
            </a:r>
            <a:r>
              <a:rPr lang="en-US" dirty="0">
                <a:solidFill>
                  <a:srgbClr val="555556"/>
                </a:solidFill>
                <a:latin typeface="Calibri" panose="020F0502020204030204" pitchFamily="34" charset="0"/>
              </a:rPr>
              <a:t> de </a:t>
            </a:r>
            <a:r>
              <a:rPr lang="en-US" dirty="0" err="1">
                <a:solidFill>
                  <a:srgbClr val="555556"/>
                </a:solidFill>
                <a:latin typeface="Calibri" panose="020F0502020204030204" pitchFamily="34" charset="0"/>
              </a:rPr>
              <a:t>construcción</a:t>
            </a:r>
            <a:r>
              <a:rPr lang="en-US" dirty="0">
                <a:solidFill>
                  <a:srgbClr val="555556"/>
                </a:solidFill>
                <a:latin typeface="Calibri" panose="020F0502020204030204" pitchFamily="34" charset="0"/>
              </a:rPr>
              <a:t> y </a:t>
            </a:r>
            <a:r>
              <a:rPr lang="en-US" dirty="0" err="1">
                <a:solidFill>
                  <a:srgbClr val="555556"/>
                </a:solidFill>
                <a:latin typeface="Calibri" panose="020F0502020204030204" pitchFamily="34" charset="0"/>
              </a:rPr>
              <a:t>planificación</a:t>
            </a:r>
            <a:r>
              <a:rPr lang="en-US" dirty="0">
                <a:solidFill>
                  <a:srgbClr val="555556"/>
                </a:solidFill>
                <a:latin typeface="Calibri" panose="020F0502020204030204" pitchFamily="34" charset="0"/>
              </a:rPr>
              <a:t> locales y </a:t>
            </a:r>
            <a:r>
              <a:rPr lang="en-US" dirty="0" err="1">
                <a:solidFill>
                  <a:srgbClr val="555556"/>
                </a:solidFill>
                <a:latin typeface="Calibri" panose="020F0502020204030204" pitchFamily="34" charset="0"/>
              </a:rPr>
              <a:t>nacionales</a:t>
            </a:r>
            <a:r>
              <a:rPr lang="en-US" dirty="0">
                <a:solidFill>
                  <a:srgbClr val="555556"/>
                </a:solidFill>
                <a:latin typeface="Calibri" panose="020F0502020204030204" pitchFamily="34" charset="0"/>
              </a:rPr>
              <a:t> que </a:t>
            </a:r>
            <a:r>
              <a:rPr lang="en-US" dirty="0" err="1">
                <a:solidFill>
                  <a:srgbClr val="555556"/>
                </a:solidFill>
                <a:latin typeface="Calibri" panose="020F0502020204030204" pitchFamily="34" charset="0"/>
              </a:rPr>
              <a:t>deben</a:t>
            </a:r>
            <a:r>
              <a:rPr lang="en-US" dirty="0">
                <a:solidFill>
                  <a:srgbClr val="555556"/>
                </a:solidFill>
                <a:latin typeface="Calibri" panose="020F0502020204030204" pitchFamily="34" charset="0"/>
              </a:rPr>
              <a:t> </a:t>
            </a:r>
            <a:r>
              <a:rPr lang="en-US" dirty="0" err="1">
                <a:solidFill>
                  <a:srgbClr val="555556"/>
                </a:solidFill>
                <a:latin typeface="Calibri" panose="020F0502020204030204" pitchFamily="34" charset="0"/>
              </a:rPr>
              <a:t>cumplirse</a:t>
            </a:r>
            <a:endParaRPr lang="en-US" dirty="0">
              <a:solidFill>
                <a:srgbClr val="555556"/>
              </a:solidFill>
              <a:latin typeface="Calibri" panose="020F0502020204030204" pitchFamily="34" charset="0"/>
            </a:endParaRPr>
          </a:p>
          <a:p>
            <a:pPr lvl="1" algn="l">
              <a:buFont typeface="Arial" panose="020B0604020202020204" pitchFamily="34" charset="0"/>
              <a:buChar char="•"/>
            </a:pPr>
            <a:r>
              <a:rPr lang="en-US" dirty="0" err="1">
                <a:solidFill>
                  <a:srgbClr val="555556"/>
                </a:solidFill>
                <a:latin typeface="Calibri" panose="020F0502020204030204" pitchFamily="34" charset="0"/>
              </a:rPr>
              <a:t>Cómo</a:t>
            </a:r>
            <a:r>
              <a:rPr lang="en-US" dirty="0">
                <a:solidFill>
                  <a:srgbClr val="555556"/>
                </a:solidFill>
                <a:latin typeface="Calibri" panose="020F0502020204030204" pitchFamily="34" charset="0"/>
              </a:rPr>
              <a:t> se </a:t>
            </a:r>
            <a:r>
              <a:rPr lang="en-US" dirty="0" err="1">
                <a:solidFill>
                  <a:srgbClr val="555556"/>
                </a:solidFill>
                <a:latin typeface="Calibri" panose="020F0502020204030204" pitchFamily="34" charset="0"/>
              </a:rPr>
              <a:t>usarán</a:t>
            </a:r>
            <a:r>
              <a:rPr lang="en-US" dirty="0">
                <a:solidFill>
                  <a:srgbClr val="555556"/>
                </a:solidFill>
                <a:latin typeface="Calibri" panose="020F0502020204030204" pitchFamily="34" charset="0"/>
              </a:rPr>
              <a:t> los </a:t>
            </a:r>
            <a:r>
              <a:rPr lang="en-US" dirty="0" err="1">
                <a:solidFill>
                  <a:srgbClr val="555556"/>
                </a:solidFill>
                <a:latin typeface="Calibri" panose="020F0502020204030204" pitchFamily="34" charset="0"/>
              </a:rPr>
              <a:t>terrenos</a:t>
            </a:r>
            <a:r>
              <a:rPr lang="en-US" dirty="0">
                <a:solidFill>
                  <a:srgbClr val="555556"/>
                </a:solidFill>
                <a:latin typeface="Calibri" panose="020F0502020204030204" pitchFamily="34" charset="0"/>
              </a:rPr>
              <a:t> y </a:t>
            </a:r>
            <a:r>
              <a:rPr lang="en-US" dirty="0" err="1">
                <a:solidFill>
                  <a:srgbClr val="555556"/>
                </a:solidFill>
                <a:latin typeface="Calibri" panose="020F0502020204030204" pitchFamily="34" charset="0"/>
              </a:rPr>
              <a:t>edificios</a:t>
            </a:r>
            <a:endParaRPr lang="en-US" dirty="0">
              <a:solidFill>
                <a:srgbClr val="555556"/>
              </a:solidFill>
              <a:latin typeface="Calibri" panose="020F0502020204030204" pitchFamily="34" charset="0"/>
            </a:endParaRPr>
          </a:p>
          <a:p>
            <a:pPr lvl="1" algn="l">
              <a:buFont typeface="Arial" panose="020B0604020202020204" pitchFamily="34" charset="0"/>
              <a:buChar char="•"/>
            </a:pPr>
            <a:r>
              <a:rPr lang="en-US" dirty="0">
                <a:solidFill>
                  <a:srgbClr val="555556"/>
                </a:solidFill>
                <a:latin typeface="Calibri" panose="020F0502020204030204" pitchFamily="34" charset="0"/>
              </a:rPr>
              <a:t>Como la tierra/</a:t>
            </a:r>
            <a:r>
              <a:rPr lang="en-US" dirty="0" err="1">
                <a:solidFill>
                  <a:srgbClr val="555556"/>
                </a:solidFill>
                <a:latin typeface="Calibri" panose="020F0502020204030204" pitchFamily="34" charset="0"/>
              </a:rPr>
              <a:t>edificios</a:t>
            </a:r>
            <a:r>
              <a:rPr lang="en-US" dirty="0">
                <a:solidFill>
                  <a:srgbClr val="555556"/>
                </a:solidFill>
                <a:latin typeface="Calibri" panose="020F0502020204030204" pitchFamily="34" charset="0"/>
              </a:rPr>
              <a:t> </a:t>
            </a:r>
            <a:r>
              <a:rPr lang="en-US" dirty="0" err="1">
                <a:solidFill>
                  <a:srgbClr val="555556"/>
                </a:solidFill>
                <a:latin typeface="Calibri" panose="020F0502020204030204" pitchFamily="34" charset="0"/>
              </a:rPr>
              <a:t>deben</a:t>
            </a:r>
            <a:r>
              <a:rPr lang="en-US" dirty="0">
                <a:solidFill>
                  <a:srgbClr val="555556"/>
                </a:solidFill>
                <a:latin typeface="Calibri" panose="020F0502020204030204" pitchFamily="34" charset="0"/>
              </a:rPr>
              <a:t> ser </a:t>
            </a:r>
            <a:r>
              <a:rPr lang="en-US" dirty="0" err="1">
                <a:solidFill>
                  <a:srgbClr val="555556"/>
                </a:solidFill>
                <a:latin typeface="Calibri" panose="020F0502020204030204" pitchFamily="34" charset="0"/>
              </a:rPr>
              <a:t>devueltos</a:t>
            </a:r>
            <a:r>
              <a:rPr lang="en-US" dirty="0">
                <a:solidFill>
                  <a:srgbClr val="555556"/>
                </a:solidFill>
                <a:latin typeface="Calibri" panose="020F0502020204030204" pitchFamily="34" charset="0"/>
              </a:rPr>
              <a:t> </a:t>
            </a:r>
            <a:r>
              <a:rPr lang="en-US" dirty="0" err="1">
                <a:solidFill>
                  <a:srgbClr val="555556"/>
                </a:solidFill>
                <a:latin typeface="Calibri" panose="020F0502020204030204" pitchFamily="34" charset="0"/>
              </a:rPr>
              <a:t>luego</a:t>
            </a:r>
            <a:endParaRPr lang="en-US" dirty="0">
              <a:solidFill>
                <a:srgbClr val="555556"/>
              </a:solidFill>
              <a:latin typeface="Calibri" panose="020F0502020204030204" pitchFamily="34" charset="0"/>
            </a:endParaRPr>
          </a:p>
          <a:p>
            <a:pPr lvl="1" algn="l">
              <a:buFont typeface="Arial" panose="020B0604020202020204" pitchFamily="34" charset="0"/>
              <a:buChar char="•"/>
            </a:pPr>
            <a:r>
              <a:rPr lang="en-US" dirty="0">
                <a:solidFill>
                  <a:srgbClr val="555556"/>
                </a:solidFill>
                <a:latin typeface="Calibri" panose="020F0502020204030204" pitchFamily="34" charset="0"/>
              </a:rPr>
              <a:t>Derechos y </a:t>
            </a:r>
            <a:r>
              <a:rPr lang="en-US" dirty="0" err="1">
                <a:solidFill>
                  <a:srgbClr val="555556"/>
                </a:solidFill>
                <a:latin typeface="Calibri" panose="020F0502020204030204" pitchFamily="34" charset="0"/>
              </a:rPr>
              <a:t>obligaciones</a:t>
            </a:r>
            <a:endParaRPr lang="en-US" dirty="0">
              <a:solidFill>
                <a:srgbClr val="555556"/>
              </a:solidFill>
              <a:latin typeface="Calibri" panose="020F0502020204030204" pitchFamily="34" charset="0"/>
            </a:endParaRPr>
          </a:p>
          <a:p>
            <a:pPr lvl="1" algn="l">
              <a:buFont typeface="Arial" panose="020B0604020202020204" pitchFamily="34" charset="0"/>
              <a:buChar char="•"/>
            </a:pPr>
            <a:r>
              <a:rPr lang="en-US" dirty="0" err="1">
                <a:solidFill>
                  <a:srgbClr val="555556"/>
                </a:solidFill>
                <a:latin typeface="Calibri" panose="020F0502020204030204" pitchFamily="34" charset="0"/>
              </a:rPr>
              <a:t>Quién</a:t>
            </a:r>
            <a:r>
              <a:rPr lang="en-US" dirty="0">
                <a:solidFill>
                  <a:srgbClr val="555556"/>
                </a:solidFill>
                <a:latin typeface="Calibri" panose="020F0502020204030204" pitchFamily="34" charset="0"/>
              </a:rPr>
              <a:t> es </a:t>
            </a:r>
            <a:r>
              <a:rPr lang="en-US" dirty="0" err="1">
                <a:solidFill>
                  <a:srgbClr val="555556"/>
                </a:solidFill>
                <a:latin typeface="Calibri" panose="020F0502020204030204" pitchFamily="34" charset="0"/>
              </a:rPr>
              <a:t>responsable</a:t>
            </a:r>
            <a:r>
              <a:rPr lang="en-US" dirty="0">
                <a:solidFill>
                  <a:srgbClr val="555556"/>
                </a:solidFill>
                <a:latin typeface="Calibri" panose="020F0502020204030204" pitchFamily="34" charset="0"/>
              </a:rPr>
              <a:t> de los </a:t>
            </a:r>
            <a:r>
              <a:rPr lang="en-US" dirty="0" err="1">
                <a:solidFill>
                  <a:srgbClr val="555556"/>
                </a:solidFill>
                <a:latin typeface="Calibri" panose="020F0502020204030204" pitchFamily="34" charset="0"/>
              </a:rPr>
              <a:t>daños</a:t>
            </a:r>
            <a:endParaRPr lang="en-US" dirty="0">
              <a:solidFill>
                <a:srgbClr val="555556"/>
              </a:solidFill>
              <a:latin typeface="Calibri" panose="020F0502020204030204" pitchFamily="34" charset="0"/>
            </a:endParaRPr>
          </a:p>
          <a:p>
            <a:pPr marL="457200" lvl="1" indent="0" algn="l">
              <a:buNone/>
            </a:pPr>
            <a:endParaRPr lang="en-US" sz="2400" dirty="0">
              <a:latin typeface="Calibri" panose="020F0502020204030204" pitchFamily="34" charset="0"/>
            </a:endParaRPr>
          </a:p>
          <a:p>
            <a:pPr marL="874713" lvl="1" indent="-457200" algn="l">
              <a:buFont typeface="Arial" charset="0"/>
              <a:buChar char="•"/>
            </a:pPr>
            <a:endParaRPr lang="en-GB" sz="2200" b="1"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Fase 3: Protocolos y documentación</a:t>
            </a:r>
          </a:p>
        </p:txBody>
      </p:sp>
    </p:spTree>
    <p:extLst>
      <p:ext uri="{BB962C8B-B14F-4D97-AF65-F5344CB8AC3E}">
        <p14:creationId xmlns:p14="http://schemas.microsoft.com/office/powerpoint/2010/main" val="25128089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1B86035-0F3F-4F83-BC06-70D5C327BA5C}"/>
              </a:ext>
            </a:extLst>
          </p:cNvPr>
          <p:cNvPicPr>
            <a:picLocks noChangeAspect="1"/>
          </p:cNvPicPr>
          <p:nvPr/>
        </p:nvPicPr>
        <p:blipFill rotWithShape="1">
          <a:blip r:embed="rId3">
            <a:extLst>
              <a:ext uri="{28A0092B-C50C-407E-A947-70E740481C1C}">
                <a14:useLocalDpi xmlns:a14="http://schemas.microsoft.com/office/drawing/2010/main" val="0"/>
              </a:ext>
            </a:extLst>
          </a:blip>
          <a:srcRect l="13322" t="17033" r="5827" b="21437"/>
          <a:stretch/>
        </p:blipFill>
        <p:spPr>
          <a:xfrm>
            <a:off x="879676" y="1736203"/>
            <a:ext cx="8557298" cy="4606724"/>
          </a:xfrm>
          <a:prstGeom prst="rect">
            <a:avLst/>
          </a:prstGeom>
        </p:spPr>
      </p:pic>
      <p:sp>
        <p:nvSpPr>
          <p:cNvPr id="2" name="Title 1"/>
          <p:cNvSpPr>
            <a:spLocks noGrp="1"/>
          </p:cNvSpPr>
          <p:nvPr>
            <p:ph type="title"/>
          </p:nvPr>
        </p:nvSpPr>
        <p:spPr/>
        <p:txBody>
          <a:bodyPr/>
          <a:lstStyle/>
          <a:p>
            <a:pPr algn="l"/>
            <a:r>
              <a:rPr lang="en-GB" b="1">
                <a:solidFill>
                  <a:srgbClr val="2A87C8"/>
                </a:solidFill>
                <a:latin typeface="Calibri" panose="020F0502020204030204" pitchFamily="34" charset="0"/>
              </a:rPr>
              <a:t>Ciclo de vida del Campamento: ¿qué se debería hacer en esta etapa? </a:t>
            </a:r>
          </a:p>
        </p:txBody>
      </p:sp>
    </p:spTree>
    <p:extLst>
      <p:ext uri="{BB962C8B-B14F-4D97-AF65-F5344CB8AC3E}">
        <p14:creationId xmlns:p14="http://schemas.microsoft.com/office/powerpoint/2010/main" val="1012799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1365337"/>
            <a:ext cx="9505876" cy="5123145"/>
          </a:xfrm>
        </p:spPr>
        <p:txBody>
          <a:bodyPr anchor="ctr" anchorCtr="0"/>
          <a:lstStyle/>
          <a:p>
            <a:pPr marL="0" indent="0" algn="l">
              <a:buNone/>
            </a:pPr>
            <a:r>
              <a:rPr lang="en-US" sz="2800">
                <a:solidFill>
                  <a:srgbClr val="555556"/>
                </a:solidFill>
                <a:latin typeface="Calibri" panose="020F0502020204030204" pitchFamily="34" charset="0"/>
              </a:rPr>
              <a:t>La</a:t>
            </a:r>
            <a:r>
              <a:rPr lang="en-US" sz="2800" b="1">
                <a:solidFill>
                  <a:srgbClr val="555556"/>
                </a:solidFill>
                <a:latin typeface="Calibri" panose="020F0502020204030204" pitchFamily="34" charset="0"/>
              </a:rPr>
              <a:t> ubicación</a:t>
            </a:r>
            <a:r>
              <a:rPr lang="en-US" sz="2800">
                <a:solidFill>
                  <a:srgbClr val="555556"/>
                </a:solidFill>
                <a:latin typeface="Calibri" panose="020F0502020204030204" pitchFamily="34" charset="0"/>
              </a:rPr>
              <a:t> de un campamento o un entorno similar a un campamento puede afectar, en gran medida, a la protección y asistencia de las personas desplazadas que viven en él. </a:t>
            </a:r>
          </a:p>
          <a:p>
            <a:pPr marL="0" indent="0" algn="l">
              <a:buNone/>
            </a:pPr>
            <a:endParaRPr lang="en-US" sz="2800" dirty="0">
              <a:solidFill>
                <a:srgbClr val="555556"/>
              </a:solidFill>
              <a:latin typeface="Calibri" panose="020F0502020204030204" pitchFamily="34" charset="0"/>
            </a:endParaRPr>
          </a:p>
          <a:p>
            <a:pPr marL="0" indent="0" algn="l">
              <a:buNone/>
            </a:pPr>
            <a:r>
              <a:rPr lang="en-US" sz="2800">
                <a:solidFill>
                  <a:srgbClr val="555556"/>
                </a:solidFill>
                <a:latin typeface="Calibri" panose="020F0502020204030204" pitchFamily="34" charset="0"/>
              </a:rPr>
              <a:t>Los campamentos, frecuentemente, pueden ser</a:t>
            </a:r>
            <a:r>
              <a:rPr lang="en-US" sz="2800" b="1">
                <a:solidFill>
                  <a:srgbClr val="555556"/>
                </a:solidFill>
                <a:latin typeface="Calibri" panose="020F0502020204030204" pitchFamily="34" charset="0"/>
              </a:rPr>
              <a:t> auto-ajustados</a:t>
            </a:r>
            <a:r>
              <a:rPr lang="en-US" sz="2800">
                <a:solidFill>
                  <a:srgbClr val="555556"/>
                </a:solidFill>
                <a:latin typeface="Calibri" panose="020F0502020204030204" pitchFamily="34" charset="0"/>
              </a:rPr>
              <a:t>, sin embargo, la Agencia Gestora del Campamento tiene un papel importante que desempeñar en la mejora de su ubicación. </a:t>
            </a:r>
          </a:p>
          <a:p>
            <a:pPr marL="0" indent="0" algn="l">
              <a:buNone/>
            </a:pPr>
            <a:endParaRPr lang="en-US" sz="2800" dirty="0">
              <a:solidFill>
                <a:srgbClr val="555556"/>
              </a:solidFill>
              <a:latin typeface="Calibri" panose="020F0502020204030204" pitchFamily="34" charset="0"/>
            </a:endParaRPr>
          </a:p>
          <a:p>
            <a:pPr marL="0" indent="0" algn="l">
              <a:buNone/>
            </a:pPr>
            <a:r>
              <a:rPr lang="en-US" sz="2800">
                <a:solidFill>
                  <a:srgbClr val="555556"/>
                </a:solidFill>
                <a:latin typeface="Calibri" panose="020F0502020204030204" pitchFamily="34" charset="0"/>
              </a:rPr>
              <a:t>Existen </a:t>
            </a:r>
            <a:r>
              <a:rPr lang="en-US" sz="2800" b="1">
                <a:solidFill>
                  <a:srgbClr val="555556"/>
                </a:solidFill>
                <a:latin typeface="Calibri" panose="020F0502020204030204" pitchFamily="34" charset="0"/>
              </a:rPr>
              <a:t>normas mínimas y factores técnicos</a:t>
            </a:r>
            <a:r>
              <a:rPr lang="en-US" sz="2800">
                <a:solidFill>
                  <a:srgbClr val="555556"/>
                </a:solidFill>
                <a:latin typeface="Calibri" panose="020F0502020204030204" pitchFamily="34" charset="0"/>
              </a:rPr>
              <a:t> que determinan la selección de los sitios. </a:t>
            </a:r>
            <a:endParaRPr lang="en-US" sz="2800" dirty="0">
              <a:solidFill>
                <a:srgbClr val="555556"/>
              </a:solidFill>
            </a:endParaRPr>
          </a:p>
          <a:p>
            <a:pPr marL="0" lvl="0" indent="0" algn="l">
              <a:buNone/>
            </a:pPr>
            <a:endParaRPr lang="en-US" sz="2800" dirty="0">
              <a:solidFill>
                <a:srgbClr val="555556"/>
              </a:solidFill>
              <a:latin typeface="Calibri" panose="020F0502020204030204" pitchFamily="34" charset="0"/>
            </a:endParaRPr>
          </a:p>
          <a:p>
            <a:pPr marL="0" lvl="0" indent="0" algn="l">
              <a:buNone/>
            </a:pPr>
            <a:r>
              <a:rPr lang="en-US" sz="2800" b="1">
                <a:solidFill>
                  <a:srgbClr val="555556"/>
                </a:solidFill>
                <a:latin typeface="Calibri" panose="020F0502020204030204" pitchFamily="34" charset="0"/>
              </a:rPr>
              <a:t>A menudo, el sitio perfecto no existe</a:t>
            </a:r>
            <a:r>
              <a:rPr lang="en-US" sz="2800">
                <a:solidFill>
                  <a:srgbClr val="555556"/>
                </a:solidFill>
                <a:latin typeface="Calibri" panose="020F0502020204030204" pitchFamily="34" charset="0"/>
              </a:rPr>
              <a:t> y es importante considerar los elementos positivos y negativos de cada sitio potencial.</a:t>
            </a:r>
          </a:p>
        </p:txBody>
      </p:sp>
      <p:pic>
        <p:nvPicPr>
          <p:cNvPr id="5" name="Picture 4">
            <a:extLst>
              <a:ext uri="{FF2B5EF4-FFF2-40B4-BE49-F238E27FC236}">
                <a16:creationId xmlns:a16="http://schemas.microsoft.com/office/drawing/2014/main" id="{6E0CACF7-E156-4158-B716-ECBBD7E5BD3D}"/>
              </a:ext>
            </a:extLst>
          </p:cNvPr>
          <p:cNvPicPr>
            <a:picLocks noChangeAspect="1"/>
          </p:cNvPicPr>
          <p:nvPr/>
        </p:nvPicPr>
        <p:blipFill>
          <a:blip r:embed="rId3"/>
          <a:stretch>
            <a:fillRect/>
          </a:stretch>
        </p:blipFill>
        <p:spPr>
          <a:xfrm>
            <a:off x="0" y="-1"/>
            <a:ext cx="11342282" cy="7559675"/>
          </a:xfrm>
          <a:prstGeom prst="rect">
            <a:avLst/>
          </a:prstGeom>
        </p:spPr>
      </p:pic>
      <p:sp>
        <p:nvSpPr>
          <p:cNvPr id="2" name="Title 1"/>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Mensajes</a:t>
            </a:r>
            <a:r>
              <a:rPr lang="en-GB" b="1" dirty="0">
                <a:solidFill>
                  <a:srgbClr val="2A87C8"/>
                </a:solidFill>
                <a:latin typeface="Calibri" panose="020F0502020204030204" pitchFamily="34" charset="0"/>
              </a:rPr>
              <a:t> clave                      </a:t>
            </a:r>
          </a:p>
        </p:txBody>
      </p:sp>
    </p:spTree>
    <p:extLst>
      <p:ext uri="{BB962C8B-B14F-4D97-AF65-F5344CB8AC3E}">
        <p14:creationId xmlns:p14="http://schemas.microsoft.com/office/powerpoint/2010/main" val="27908678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898014-5189-460F-B1C0-8F9FEBCFB088}"/>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27000" contrast="-23000"/>
                    </a14:imgEffect>
                  </a14:imgLayer>
                </a14:imgProps>
              </a:ext>
            </a:extLst>
          </a:blip>
          <a:stretch>
            <a:fillRect/>
          </a:stretch>
        </p:blipFill>
        <p:spPr>
          <a:xfrm>
            <a:off x="0" y="-1"/>
            <a:ext cx="11342282" cy="7559675"/>
          </a:xfrm>
          <a:prstGeom prst="rect">
            <a:avLst/>
          </a:prstGeom>
        </p:spPr>
      </p:pic>
      <p:sp>
        <p:nvSpPr>
          <p:cNvPr id="3" name="Content Placeholder 2"/>
          <p:cNvSpPr>
            <a:spLocks noGrp="1"/>
          </p:cNvSpPr>
          <p:nvPr>
            <p:ph idx="1"/>
          </p:nvPr>
        </p:nvSpPr>
        <p:spPr>
          <a:xfrm>
            <a:off x="520700" y="1685890"/>
            <a:ext cx="9505876" cy="4802592"/>
          </a:xfrm>
        </p:spPr>
        <p:txBody>
          <a:bodyPr anchor="ctr" anchorCtr="0"/>
          <a:lstStyle/>
          <a:p>
            <a:pPr marL="0" indent="0" algn="l">
              <a:buNone/>
            </a:pPr>
            <a:r>
              <a:rPr lang="en-US" sz="2400" dirty="0">
                <a:latin typeface="Calibri" panose="020F0502020204030204" pitchFamily="34" charset="0"/>
              </a:rPr>
              <a:t>La</a:t>
            </a:r>
            <a:r>
              <a:rPr lang="en-US" sz="2400" b="1" dirty="0">
                <a:latin typeface="Calibri" panose="020F0502020204030204" pitchFamily="34" charset="0"/>
              </a:rPr>
              <a:t> </a:t>
            </a:r>
            <a:r>
              <a:rPr lang="en-US" sz="2400" b="1" dirty="0" err="1">
                <a:latin typeface="Calibri" panose="020F0502020204030204" pitchFamily="34" charset="0"/>
              </a:rPr>
              <a:t>ubicación</a:t>
            </a:r>
            <a:r>
              <a:rPr lang="en-US" sz="2400" dirty="0">
                <a:latin typeface="Calibri" panose="020F0502020204030204" pitchFamily="34" charset="0"/>
              </a:rPr>
              <a:t> de un </a:t>
            </a:r>
            <a:r>
              <a:rPr lang="en-US" sz="2400" dirty="0" err="1">
                <a:latin typeface="Calibri" panose="020F0502020204030204" pitchFamily="34" charset="0"/>
              </a:rPr>
              <a:t>campamento</a:t>
            </a:r>
            <a:r>
              <a:rPr lang="en-US" sz="2400" dirty="0">
                <a:latin typeface="Calibri" panose="020F0502020204030204" pitchFamily="34" charset="0"/>
              </a:rPr>
              <a:t> o un </a:t>
            </a:r>
            <a:r>
              <a:rPr lang="en-US" sz="2400" dirty="0" err="1">
                <a:latin typeface="Calibri" panose="020F0502020204030204" pitchFamily="34" charset="0"/>
              </a:rPr>
              <a:t>entorno</a:t>
            </a:r>
            <a:r>
              <a:rPr lang="en-US" sz="2400" dirty="0">
                <a:latin typeface="Calibri" panose="020F0502020204030204" pitchFamily="34" charset="0"/>
              </a:rPr>
              <a:t> similar a un </a:t>
            </a:r>
            <a:r>
              <a:rPr lang="en-US" sz="2400" dirty="0" err="1">
                <a:latin typeface="Calibri" panose="020F0502020204030204" pitchFamily="34" charset="0"/>
              </a:rPr>
              <a:t>campamento</a:t>
            </a:r>
            <a:r>
              <a:rPr lang="en-US" sz="2400" dirty="0">
                <a:latin typeface="Calibri" panose="020F0502020204030204" pitchFamily="34" charset="0"/>
              </a:rPr>
              <a:t> </a:t>
            </a:r>
            <a:r>
              <a:rPr lang="en-US" sz="2400" dirty="0" err="1">
                <a:latin typeface="Calibri" panose="020F0502020204030204" pitchFamily="34" charset="0"/>
              </a:rPr>
              <a:t>puede</a:t>
            </a:r>
            <a:r>
              <a:rPr lang="en-US" sz="2400" dirty="0">
                <a:latin typeface="Calibri" panose="020F0502020204030204" pitchFamily="34" charset="0"/>
              </a:rPr>
              <a:t> </a:t>
            </a:r>
            <a:r>
              <a:rPr lang="en-US" sz="2400" dirty="0" err="1">
                <a:latin typeface="Calibri" panose="020F0502020204030204" pitchFamily="34" charset="0"/>
              </a:rPr>
              <a:t>afectar</a:t>
            </a:r>
            <a:r>
              <a:rPr lang="en-US" sz="2400" dirty="0">
                <a:latin typeface="Calibri" panose="020F0502020204030204" pitchFamily="34" charset="0"/>
              </a:rPr>
              <a:t>, </a:t>
            </a:r>
            <a:r>
              <a:rPr lang="en-US" sz="2400" dirty="0" err="1">
                <a:latin typeface="Calibri" panose="020F0502020204030204" pitchFamily="34" charset="0"/>
              </a:rPr>
              <a:t>en</a:t>
            </a:r>
            <a:r>
              <a:rPr lang="en-US" sz="2400" dirty="0">
                <a:latin typeface="Calibri" panose="020F0502020204030204" pitchFamily="34" charset="0"/>
              </a:rPr>
              <a:t> gran </a:t>
            </a:r>
            <a:r>
              <a:rPr lang="en-US" sz="2400" dirty="0" err="1">
                <a:latin typeface="Calibri" panose="020F0502020204030204" pitchFamily="34" charset="0"/>
              </a:rPr>
              <a:t>medida</a:t>
            </a:r>
            <a:r>
              <a:rPr lang="en-US" sz="2400" dirty="0">
                <a:latin typeface="Calibri" panose="020F0502020204030204" pitchFamily="34" charset="0"/>
              </a:rPr>
              <a:t>, a la </a:t>
            </a:r>
            <a:r>
              <a:rPr lang="en-US" sz="2400" dirty="0" err="1">
                <a:latin typeface="Calibri" panose="020F0502020204030204" pitchFamily="34" charset="0"/>
              </a:rPr>
              <a:t>protección</a:t>
            </a:r>
            <a:r>
              <a:rPr lang="en-US" sz="2400" dirty="0">
                <a:latin typeface="Calibri" panose="020F0502020204030204" pitchFamily="34" charset="0"/>
              </a:rPr>
              <a:t> y </a:t>
            </a:r>
            <a:r>
              <a:rPr lang="en-US" sz="2400" dirty="0" err="1">
                <a:latin typeface="Calibri" panose="020F0502020204030204" pitchFamily="34" charset="0"/>
              </a:rPr>
              <a:t>asistencia</a:t>
            </a:r>
            <a:r>
              <a:rPr lang="en-US" sz="2400" dirty="0">
                <a:latin typeface="Calibri" panose="020F0502020204030204" pitchFamily="34" charset="0"/>
              </a:rPr>
              <a:t> de las personas </a:t>
            </a:r>
            <a:r>
              <a:rPr lang="en-US" sz="2400" dirty="0" err="1">
                <a:latin typeface="Calibri" panose="020F0502020204030204" pitchFamily="34" charset="0"/>
              </a:rPr>
              <a:t>desplazadas</a:t>
            </a:r>
            <a:r>
              <a:rPr lang="en-US" sz="2400" dirty="0">
                <a:latin typeface="Calibri" panose="020F0502020204030204" pitchFamily="34" charset="0"/>
              </a:rPr>
              <a:t> que </a:t>
            </a:r>
            <a:r>
              <a:rPr lang="en-US" sz="2400" dirty="0" err="1">
                <a:latin typeface="Calibri" panose="020F0502020204030204" pitchFamily="34" charset="0"/>
              </a:rPr>
              <a:t>viven</a:t>
            </a:r>
            <a:r>
              <a:rPr lang="en-US" sz="2400" dirty="0">
                <a:latin typeface="Calibri" panose="020F0502020204030204" pitchFamily="34" charset="0"/>
              </a:rPr>
              <a:t> </a:t>
            </a:r>
            <a:r>
              <a:rPr lang="en-US" sz="2400" dirty="0" err="1">
                <a:latin typeface="Calibri" panose="020F0502020204030204" pitchFamily="34" charset="0"/>
              </a:rPr>
              <a:t>en</a:t>
            </a:r>
            <a:r>
              <a:rPr lang="en-US" sz="2400" dirty="0">
                <a:latin typeface="Calibri" panose="020F0502020204030204" pitchFamily="34" charset="0"/>
              </a:rPr>
              <a:t> </a:t>
            </a:r>
            <a:r>
              <a:rPr lang="en-US" sz="2400" dirty="0" err="1">
                <a:latin typeface="Calibri" panose="020F0502020204030204" pitchFamily="34" charset="0"/>
              </a:rPr>
              <a:t>él</a:t>
            </a:r>
            <a:r>
              <a:rPr lang="en-US" sz="2400" dirty="0">
                <a:latin typeface="Calibri" panose="020F0502020204030204" pitchFamily="34" charset="0"/>
              </a:rPr>
              <a:t>. </a:t>
            </a:r>
          </a:p>
          <a:p>
            <a:pPr marL="0" indent="0" algn="l">
              <a:buNone/>
            </a:pPr>
            <a:endParaRPr lang="en-US" sz="2400" dirty="0">
              <a:latin typeface="Calibri" panose="020F0502020204030204" pitchFamily="34" charset="0"/>
            </a:endParaRPr>
          </a:p>
          <a:p>
            <a:pPr marL="0" indent="0" algn="l">
              <a:buNone/>
            </a:pPr>
            <a:r>
              <a:rPr lang="en-US" sz="2400" dirty="0">
                <a:latin typeface="Calibri" panose="020F0502020204030204" pitchFamily="34" charset="0"/>
              </a:rPr>
              <a:t>Los </a:t>
            </a:r>
            <a:r>
              <a:rPr lang="en-US" sz="2400" dirty="0" err="1">
                <a:latin typeface="Calibri" panose="020F0502020204030204" pitchFamily="34" charset="0"/>
              </a:rPr>
              <a:t>campamentos</a:t>
            </a:r>
            <a:r>
              <a:rPr lang="en-US" sz="2400" dirty="0">
                <a:latin typeface="Calibri" panose="020F0502020204030204" pitchFamily="34" charset="0"/>
              </a:rPr>
              <a:t>, </a:t>
            </a:r>
            <a:r>
              <a:rPr lang="en-US" sz="2400" dirty="0" err="1">
                <a:latin typeface="Calibri" panose="020F0502020204030204" pitchFamily="34" charset="0"/>
              </a:rPr>
              <a:t>frecuentemente</a:t>
            </a:r>
            <a:r>
              <a:rPr lang="en-US" sz="2400" dirty="0">
                <a:latin typeface="Calibri" panose="020F0502020204030204" pitchFamily="34" charset="0"/>
              </a:rPr>
              <a:t>, </a:t>
            </a:r>
            <a:r>
              <a:rPr lang="en-US" sz="2400" dirty="0" err="1">
                <a:latin typeface="Calibri" panose="020F0502020204030204" pitchFamily="34" charset="0"/>
              </a:rPr>
              <a:t>pueden</a:t>
            </a:r>
            <a:r>
              <a:rPr lang="en-US" sz="2400" dirty="0">
                <a:latin typeface="Calibri" panose="020F0502020204030204" pitchFamily="34" charset="0"/>
              </a:rPr>
              <a:t> ser</a:t>
            </a:r>
            <a:r>
              <a:rPr lang="en-US" sz="2400" b="1" dirty="0">
                <a:latin typeface="Calibri" panose="020F0502020204030204" pitchFamily="34" charset="0"/>
              </a:rPr>
              <a:t> auto-</a:t>
            </a:r>
            <a:r>
              <a:rPr lang="en-US" sz="2400" b="1" dirty="0" err="1">
                <a:latin typeface="Calibri" panose="020F0502020204030204" pitchFamily="34" charset="0"/>
              </a:rPr>
              <a:t>ajustados</a:t>
            </a:r>
            <a:r>
              <a:rPr lang="en-US" sz="2400" dirty="0">
                <a:latin typeface="Calibri" panose="020F0502020204030204" pitchFamily="34" charset="0"/>
              </a:rPr>
              <a:t>, sin embargo, la </a:t>
            </a:r>
            <a:r>
              <a:rPr lang="en-US" sz="2400" dirty="0" err="1">
                <a:latin typeface="Calibri" panose="020F0502020204030204" pitchFamily="34" charset="0"/>
              </a:rPr>
              <a:t>Agencia</a:t>
            </a:r>
            <a:r>
              <a:rPr lang="en-US" sz="2400" dirty="0">
                <a:latin typeface="Calibri" panose="020F0502020204030204" pitchFamily="34" charset="0"/>
              </a:rPr>
              <a:t> </a:t>
            </a:r>
            <a:r>
              <a:rPr lang="en-US" sz="2400" dirty="0" err="1">
                <a:latin typeface="Calibri" panose="020F0502020204030204" pitchFamily="34" charset="0"/>
              </a:rPr>
              <a:t>Gestora</a:t>
            </a:r>
            <a:r>
              <a:rPr lang="en-US" sz="2400" dirty="0">
                <a:latin typeface="Calibri" panose="020F0502020204030204" pitchFamily="34" charset="0"/>
              </a:rPr>
              <a:t> del </a:t>
            </a:r>
            <a:r>
              <a:rPr lang="en-US" sz="2400" dirty="0" err="1">
                <a:latin typeface="Calibri" panose="020F0502020204030204" pitchFamily="34" charset="0"/>
              </a:rPr>
              <a:t>Campamento</a:t>
            </a:r>
            <a:r>
              <a:rPr lang="en-US" sz="2400" dirty="0">
                <a:latin typeface="Calibri" panose="020F0502020204030204" pitchFamily="34" charset="0"/>
              </a:rPr>
              <a:t> </a:t>
            </a:r>
            <a:r>
              <a:rPr lang="en-US" sz="2400" dirty="0" err="1">
                <a:latin typeface="Calibri" panose="020F0502020204030204" pitchFamily="34" charset="0"/>
              </a:rPr>
              <a:t>tiene</a:t>
            </a:r>
            <a:r>
              <a:rPr lang="en-US" sz="2400" dirty="0">
                <a:latin typeface="Calibri" panose="020F0502020204030204" pitchFamily="34" charset="0"/>
              </a:rPr>
              <a:t> un </a:t>
            </a:r>
            <a:r>
              <a:rPr lang="en-US" sz="2400" dirty="0" err="1">
                <a:latin typeface="Calibri" panose="020F0502020204030204" pitchFamily="34" charset="0"/>
              </a:rPr>
              <a:t>papel</a:t>
            </a:r>
            <a:r>
              <a:rPr lang="en-US" sz="2400" dirty="0">
                <a:latin typeface="Calibri" panose="020F0502020204030204" pitchFamily="34" charset="0"/>
              </a:rPr>
              <a:t> </a:t>
            </a:r>
            <a:r>
              <a:rPr lang="en-US" sz="2400" dirty="0" err="1">
                <a:latin typeface="Calibri" panose="020F0502020204030204" pitchFamily="34" charset="0"/>
              </a:rPr>
              <a:t>importante</a:t>
            </a:r>
            <a:r>
              <a:rPr lang="en-US" sz="2400" dirty="0">
                <a:latin typeface="Calibri" panose="020F0502020204030204" pitchFamily="34" charset="0"/>
              </a:rPr>
              <a:t> que </a:t>
            </a:r>
            <a:r>
              <a:rPr lang="en-US" sz="2400" dirty="0" err="1">
                <a:latin typeface="Calibri" panose="020F0502020204030204" pitchFamily="34" charset="0"/>
              </a:rPr>
              <a:t>desempeñar</a:t>
            </a:r>
            <a:r>
              <a:rPr lang="en-US" sz="2400" dirty="0">
                <a:latin typeface="Calibri" panose="020F0502020204030204" pitchFamily="34" charset="0"/>
              </a:rPr>
              <a:t> </a:t>
            </a:r>
            <a:r>
              <a:rPr lang="en-US" sz="2400" dirty="0" err="1">
                <a:latin typeface="Calibri" panose="020F0502020204030204" pitchFamily="34" charset="0"/>
              </a:rPr>
              <a:t>en</a:t>
            </a:r>
            <a:r>
              <a:rPr lang="en-US" sz="2400" dirty="0">
                <a:latin typeface="Calibri" panose="020F0502020204030204" pitchFamily="34" charset="0"/>
              </a:rPr>
              <a:t> la </a:t>
            </a:r>
            <a:r>
              <a:rPr lang="en-US" sz="2400" dirty="0" err="1">
                <a:latin typeface="Calibri" panose="020F0502020204030204" pitchFamily="34" charset="0"/>
              </a:rPr>
              <a:t>mejora</a:t>
            </a:r>
            <a:r>
              <a:rPr lang="en-US" sz="2400" dirty="0">
                <a:latin typeface="Calibri" panose="020F0502020204030204" pitchFamily="34" charset="0"/>
              </a:rPr>
              <a:t> de </a:t>
            </a:r>
            <a:r>
              <a:rPr lang="en-US" sz="2400" dirty="0" err="1">
                <a:latin typeface="Calibri" panose="020F0502020204030204" pitchFamily="34" charset="0"/>
              </a:rPr>
              <a:t>su</a:t>
            </a:r>
            <a:r>
              <a:rPr lang="en-US" sz="2400" dirty="0">
                <a:latin typeface="Calibri" panose="020F0502020204030204" pitchFamily="34" charset="0"/>
              </a:rPr>
              <a:t> </a:t>
            </a:r>
            <a:r>
              <a:rPr lang="en-US" sz="2400" dirty="0" err="1">
                <a:latin typeface="Calibri" panose="020F0502020204030204" pitchFamily="34" charset="0"/>
              </a:rPr>
              <a:t>ubicación</a:t>
            </a:r>
            <a:r>
              <a:rPr lang="en-US" sz="2400" dirty="0">
                <a:latin typeface="Calibri" panose="020F0502020204030204" pitchFamily="34" charset="0"/>
              </a:rPr>
              <a:t>. </a:t>
            </a:r>
          </a:p>
          <a:p>
            <a:pPr marL="0" indent="0" algn="l">
              <a:buNone/>
            </a:pPr>
            <a:endParaRPr lang="en-US" sz="2400" dirty="0">
              <a:latin typeface="Calibri" panose="020F0502020204030204" pitchFamily="34" charset="0"/>
            </a:endParaRPr>
          </a:p>
          <a:p>
            <a:pPr marL="0" indent="0" algn="l">
              <a:buNone/>
            </a:pPr>
            <a:r>
              <a:rPr lang="en-US" sz="2400" dirty="0" err="1">
                <a:latin typeface="Calibri" panose="020F0502020204030204" pitchFamily="34" charset="0"/>
              </a:rPr>
              <a:t>Existen</a:t>
            </a:r>
            <a:r>
              <a:rPr lang="en-US" sz="2400" dirty="0">
                <a:latin typeface="Calibri" panose="020F0502020204030204" pitchFamily="34" charset="0"/>
              </a:rPr>
              <a:t> </a:t>
            </a:r>
            <a:r>
              <a:rPr lang="en-US" sz="2400" b="1" dirty="0" err="1">
                <a:latin typeface="Calibri" panose="020F0502020204030204" pitchFamily="34" charset="0"/>
              </a:rPr>
              <a:t>normas</a:t>
            </a:r>
            <a:r>
              <a:rPr lang="en-US" sz="2400" b="1" dirty="0">
                <a:latin typeface="Calibri" panose="020F0502020204030204" pitchFamily="34" charset="0"/>
              </a:rPr>
              <a:t> </a:t>
            </a:r>
            <a:r>
              <a:rPr lang="en-US" sz="2400" b="1" dirty="0" err="1">
                <a:latin typeface="Calibri" panose="020F0502020204030204" pitchFamily="34" charset="0"/>
              </a:rPr>
              <a:t>mínimas</a:t>
            </a:r>
            <a:r>
              <a:rPr lang="en-US" sz="2400" b="1" dirty="0">
                <a:latin typeface="Calibri" panose="020F0502020204030204" pitchFamily="34" charset="0"/>
              </a:rPr>
              <a:t> y </a:t>
            </a:r>
            <a:r>
              <a:rPr lang="en-US" sz="2400" b="1" dirty="0" err="1">
                <a:latin typeface="Calibri" panose="020F0502020204030204" pitchFamily="34" charset="0"/>
              </a:rPr>
              <a:t>factores</a:t>
            </a:r>
            <a:r>
              <a:rPr lang="en-US" sz="2400" b="1" dirty="0">
                <a:latin typeface="Calibri" panose="020F0502020204030204" pitchFamily="34" charset="0"/>
              </a:rPr>
              <a:t> </a:t>
            </a:r>
            <a:r>
              <a:rPr lang="en-US" sz="2400" b="1" dirty="0" err="1">
                <a:latin typeface="Calibri" panose="020F0502020204030204" pitchFamily="34" charset="0"/>
              </a:rPr>
              <a:t>técnicos</a:t>
            </a:r>
            <a:r>
              <a:rPr lang="en-US" sz="2400" dirty="0">
                <a:latin typeface="Calibri" panose="020F0502020204030204" pitchFamily="34" charset="0"/>
              </a:rPr>
              <a:t> que </a:t>
            </a:r>
            <a:r>
              <a:rPr lang="en-US" sz="2400" dirty="0" err="1">
                <a:latin typeface="Calibri" panose="020F0502020204030204" pitchFamily="34" charset="0"/>
              </a:rPr>
              <a:t>determinan</a:t>
            </a:r>
            <a:r>
              <a:rPr lang="en-US" sz="2400" dirty="0">
                <a:latin typeface="Calibri" panose="020F0502020204030204" pitchFamily="34" charset="0"/>
              </a:rPr>
              <a:t> la </a:t>
            </a:r>
            <a:r>
              <a:rPr lang="en-US" sz="2400" dirty="0" err="1">
                <a:latin typeface="Calibri" panose="020F0502020204030204" pitchFamily="34" charset="0"/>
              </a:rPr>
              <a:t>selección</a:t>
            </a:r>
            <a:r>
              <a:rPr lang="en-US" sz="2400" dirty="0">
                <a:latin typeface="Calibri" panose="020F0502020204030204" pitchFamily="34" charset="0"/>
              </a:rPr>
              <a:t> de los sitios. </a:t>
            </a:r>
            <a:endParaRPr lang="en-US" sz="2400" dirty="0"/>
          </a:p>
          <a:p>
            <a:pPr marL="0" lvl="0" indent="0" algn="l">
              <a:buNone/>
            </a:pPr>
            <a:endParaRPr lang="en-US" sz="2400" dirty="0">
              <a:latin typeface="Calibri" panose="020F0502020204030204" pitchFamily="34" charset="0"/>
            </a:endParaRPr>
          </a:p>
          <a:p>
            <a:pPr marL="0" lvl="0" indent="0" algn="l">
              <a:buNone/>
            </a:pPr>
            <a:r>
              <a:rPr lang="en-US" sz="2400" b="1" dirty="0">
                <a:latin typeface="Calibri" panose="020F0502020204030204" pitchFamily="34" charset="0"/>
              </a:rPr>
              <a:t>A menudo, el sitio perfecto no </a:t>
            </a:r>
            <a:r>
              <a:rPr lang="en-US" sz="2400" b="1" dirty="0" err="1">
                <a:latin typeface="Calibri" panose="020F0502020204030204" pitchFamily="34" charset="0"/>
              </a:rPr>
              <a:t>existe</a:t>
            </a:r>
            <a:r>
              <a:rPr lang="en-US" sz="2400" dirty="0">
                <a:latin typeface="Calibri" panose="020F0502020204030204" pitchFamily="34" charset="0"/>
              </a:rPr>
              <a:t> y es </a:t>
            </a:r>
            <a:r>
              <a:rPr lang="en-US" sz="2400" dirty="0" err="1">
                <a:latin typeface="Calibri" panose="020F0502020204030204" pitchFamily="34" charset="0"/>
              </a:rPr>
              <a:t>importante</a:t>
            </a:r>
            <a:r>
              <a:rPr lang="en-US" sz="2400" dirty="0">
                <a:latin typeface="Calibri" panose="020F0502020204030204" pitchFamily="34" charset="0"/>
              </a:rPr>
              <a:t> </a:t>
            </a:r>
            <a:r>
              <a:rPr lang="en-US" sz="2400" dirty="0" err="1">
                <a:latin typeface="Calibri" panose="020F0502020204030204" pitchFamily="34" charset="0"/>
              </a:rPr>
              <a:t>considerar</a:t>
            </a:r>
            <a:r>
              <a:rPr lang="en-US" sz="2400" dirty="0">
                <a:latin typeface="Calibri" panose="020F0502020204030204" pitchFamily="34" charset="0"/>
              </a:rPr>
              <a:t> los </a:t>
            </a:r>
            <a:r>
              <a:rPr lang="en-US" sz="2400" dirty="0" err="1">
                <a:latin typeface="Calibri" panose="020F0502020204030204" pitchFamily="34" charset="0"/>
              </a:rPr>
              <a:t>elementos</a:t>
            </a:r>
            <a:r>
              <a:rPr lang="en-US" sz="2400" dirty="0">
                <a:latin typeface="Calibri" panose="020F0502020204030204" pitchFamily="34" charset="0"/>
              </a:rPr>
              <a:t> </a:t>
            </a:r>
            <a:r>
              <a:rPr lang="en-US" sz="2400" dirty="0" err="1">
                <a:latin typeface="Calibri" panose="020F0502020204030204" pitchFamily="34" charset="0"/>
              </a:rPr>
              <a:t>positivos</a:t>
            </a:r>
            <a:r>
              <a:rPr lang="en-US" sz="2400" dirty="0">
                <a:latin typeface="Calibri" panose="020F0502020204030204" pitchFamily="34" charset="0"/>
              </a:rPr>
              <a:t> y </a:t>
            </a:r>
            <a:r>
              <a:rPr lang="en-US" sz="2400" dirty="0" err="1">
                <a:latin typeface="Calibri" panose="020F0502020204030204" pitchFamily="34" charset="0"/>
              </a:rPr>
              <a:t>negativos</a:t>
            </a:r>
            <a:r>
              <a:rPr lang="en-US" sz="2400" dirty="0">
                <a:latin typeface="Calibri" panose="020F0502020204030204" pitchFamily="34" charset="0"/>
              </a:rPr>
              <a:t> de </a:t>
            </a:r>
            <a:r>
              <a:rPr lang="en-US" sz="2400" dirty="0" err="1">
                <a:latin typeface="Calibri" panose="020F0502020204030204" pitchFamily="34" charset="0"/>
              </a:rPr>
              <a:t>cada</a:t>
            </a:r>
            <a:r>
              <a:rPr lang="en-US" sz="2400" dirty="0">
                <a:latin typeface="Calibri" panose="020F0502020204030204" pitchFamily="34" charset="0"/>
              </a:rPr>
              <a:t> sitio </a:t>
            </a:r>
            <a:r>
              <a:rPr lang="en-US" sz="2400" dirty="0" err="1">
                <a:latin typeface="Calibri" panose="020F0502020204030204" pitchFamily="34" charset="0"/>
              </a:rPr>
              <a:t>potencial</a:t>
            </a:r>
            <a:r>
              <a:rPr lang="en-US" sz="2400" dirty="0">
                <a:latin typeface="Calibri" panose="020F0502020204030204" pitchFamily="34" charset="0"/>
              </a:rPr>
              <a:t>.</a:t>
            </a:r>
          </a:p>
        </p:txBody>
      </p:sp>
      <p:sp>
        <p:nvSpPr>
          <p:cNvPr id="2" name="Title 1"/>
          <p:cNvSpPr>
            <a:spLocks noGrp="1"/>
          </p:cNvSpPr>
          <p:nvPr>
            <p:ph type="title"/>
          </p:nvPr>
        </p:nvSpPr>
        <p:spPr>
          <a:xfrm>
            <a:off x="0" y="446067"/>
            <a:ext cx="7505700" cy="793755"/>
          </a:xfrm>
          <a:solidFill>
            <a:schemeClr val="bg1"/>
          </a:solidFill>
        </p:spPr>
        <p:txBody>
          <a:bodyPr/>
          <a:lstStyle/>
          <a:p>
            <a:r>
              <a:rPr lang="en-GB" b="1">
                <a:solidFill>
                  <a:srgbClr val="2A87C8"/>
                </a:solidFill>
                <a:latin typeface="Calibri" panose="020F0502020204030204" pitchFamily="34" charset="0"/>
              </a:rPr>
              <a:t>    Mensajes clave                      </a:t>
            </a:r>
          </a:p>
        </p:txBody>
      </p:sp>
    </p:spTree>
    <p:extLst>
      <p:ext uri="{BB962C8B-B14F-4D97-AF65-F5344CB8AC3E}">
        <p14:creationId xmlns:p14="http://schemas.microsoft.com/office/powerpoint/2010/main" val="1756598631"/>
      </p:ext>
    </p:extLst>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44092" y="2023258"/>
            <a:ext cx="7128793" cy="15138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solidFill>
                  <a:srgbClr val="545456"/>
                </a:solidFill>
                <a:latin typeface="Calibri" panose="020F0502020204030204" pitchFamily="34" charset="0"/>
              </a:rPr>
              <a:t>Selección del sitio </a:t>
            </a:r>
          </a:p>
          <a:p>
            <a:r>
              <a:rPr lang="en-GB">
                <a:solidFill>
                  <a:srgbClr val="545456"/>
                </a:solidFill>
                <a:latin typeface="Calibri" panose="020F0502020204030204" pitchFamily="34" charset="0"/>
              </a:rPr>
              <a:t>debate y acuerdo</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a:extLst>
              <a:ext uri="{FF2B5EF4-FFF2-40B4-BE49-F238E27FC236}">
                <a16:creationId xmlns:a16="http://schemas.microsoft.com/office/drawing/2014/main" id="{CEEC1E16-334C-46E6-A8C8-38D043399D94}"/>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4050057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714128"/>
            <a:ext cx="9623277"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800" b="1">
                <a:solidFill>
                  <a:srgbClr val="555556"/>
                </a:solidFill>
                <a:latin typeface="Calibri" panose="020F0502020204030204" pitchFamily="34" charset="0"/>
              </a:rPr>
              <a:t>En este juego de roles, simulará una reunión con un representante del municipio que quiere crear un nuevo campamento/centro colectivo. Como ustedes son actores clave en la gestión de campamentos, la autoridad municipal solicita su consejo. </a:t>
            </a:r>
          </a:p>
          <a:p>
            <a:pPr marL="0" indent="0" algn="l">
              <a:buNone/>
            </a:pPr>
            <a:endParaRPr lang="en-US" sz="2800" b="1" dirty="0">
              <a:solidFill>
                <a:srgbClr val="555556"/>
              </a:solidFill>
              <a:latin typeface="Calibri" panose="020F0502020204030204" pitchFamily="34" charset="0"/>
            </a:endParaRPr>
          </a:p>
          <a:p>
            <a:pPr marL="0" indent="0" algn="l">
              <a:buNone/>
            </a:pPr>
            <a:r>
              <a:rPr lang="en-US" sz="2800">
                <a:solidFill>
                  <a:srgbClr val="555556"/>
                </a:solidFill>
                <a:latin typeface="Calibri" panose="020F0502020204030204" pitchFamily="34" charset="0"/>
              </a:rPr>
              <a:t>A cada grupo se le pedirá que comparta y discuta sus puntos de vista sobre qué sitio debería seleccionarse. Los actores de la gestión del campamento deben negociar de forma colectiva para acordar un sitio y persuadir a la autoridad municipal para que elija ese sitio. </a:t>
            </a: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2"/>
            <a:ext cx="9876347" cy="1489483"/>
          </a:xfrm>
        </p:spPr>
        <p:txBody>
          <a:bodyPr/>
          <a:lstStyle/>
          <a:p>
            <a:pPr algn="l"/>
            <a:r>
              <a:rPr lang="en-GB" b="1" dirty="0" err="1">
                <a:solidFill>
                  <a:srgbClr val="2A87C8"/>
                </a:solidFill>
                <a:latin typeface="Calibri" panose="020F0502020204030204" pitchFamily="34" charset="0"/>
              </a:rPr>
              <a:t>Trabajo</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en</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grupo</a:t>
            </a:r>
            <a:r>
              <a:rPr lang="en-GB" dirty="0">
                <a:solidFill>
                  <a:srgbClr val="2A87C8"/>
                </a:solidFill>
                <a:latin typeface="Calibri" panose="020F0502020204030204" pitchFamily="34" charset="0"/>
              </a:rPr>
              <a:t>			      50 min</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A556987-15C9-474B-B990-9FA0FDAC7C0B}"/>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23269642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7E7D6FA4-5268-411D-B261-69830738F20A}"/>
              </a:ext>
            </a:extLst>
          </p:cNvPr>
          <p:cNvSpPr>
            <a:spLocks noGrp="1"/>
          </p:cNvSpPr>
          <p:nvPr>
            <p:ph idx="1"/>
          </p:nvPr>
        </p:nvSpPr>
        <p:spPr>
          <a:xfrm>
            <a:off x="520700" y="1810010"/>
            <a:ext cx="9721850" cy="5242142"/>
          </a:xfrm>
        </p:spPr>
        <p:txBody>
          <a:bodyPr anchor="ctr" anchorCtr="0"/>
          <a:lstStyle/>
          <a:p>
            <a:pPr marL="0" lvl="0" indent="0" algn="l">
              <a:spcBef>
                <a:spcPts val="0"/>
              </a:spcBef>
              <a:buNone/>
              <a:defRPr/>
            </a:pPr>
            <a:r>
              <a:rPr lang="en-US" sz="2800">
                <a:solidFill>
                  <a:srgbClr val="555556"/>
                </a:solidFill>
                <a:latin typeface="Calibri" panose="020F0502020204030204" pitchFamily="34" charset="0"/>
              </a:rPr>
              <a:t>Las autoridades nacionales tienen la </a:t>
            </a:r>
            <a:r>
              <a:rPr lang="en-US" sz="2800" b="1">
                <a:solidFill>
                  <a:srgbClr val="555556"/>
                </a:solidFill>
                <a:latin typeface="Calibri" panose="020F0502020204030204" pitchFamily="34" charset="0"/>
              </a:rPr>
              <a:t>responsabilidad principal </a:t>
            </a:r>
            <a:r>
              <a:rPr lang="en-US" sz="2800">
                <a:solidFill>
                  <a:srgbClr val="555556"/>
                </a:solidFill>
                <a:latin typeface="Calibri" panose="020F0502020204030204" pitchFamily="34" charset="0"/>
              </a:rPr>
              <a:t>en la selección del sitio y pueden recibir el apoyo de los actores de CCCM. </a:t>
            </a:r>
          </a:p>
          <a:p>
            <a:pPr marL="0" lvl="0" indent="0" algn="l">
              <a:spcBef>
                <a:spcPts val="0"/>
              </a:spcBef>
              <a:buNone/>
              <a:defRPr/>
            </a:pPr>
            <a:endParaRPr lang="en-US" sz="2800" dirty="0">
              <a:solidFill>
                <a:srgbClr val="555556"/>
              </a:solidFill>
              <a:latin typeface="Calibri" panose="020F0502020204030204" pitchFamily="34" charset="0"/>
            </a:endParaRPr>
          </a:p>
          <a:p>
            <a:pPr marL="0" lvl="0" indent="0" algn="l">
              <a:spcBef>
                <a:spcPts val="0"/>
              </a:spcBef>
              <a:buNone/>
              <a:defRPr/>
            </a:pPr>
            <a:r>
              <a:rPr lang="en-US" sz="2800">
                <a:solidFill>
                  <a:srgbClr val="555556"/>
                </a:solidFill>
                <a:latin typeface="Calibri" panose="020F0502020204030204" pitchFamily="34" charset="0"/>
              </a:rPr>
              <a:t>La selección del sitio debe ser un </a:t>
            </a:r>
            <a:r>
              <a:rPr lang="en-US" sz="2800" b="1">
                <a:solidFill>
                  <a:srgbClr val="555556"/>
                </a:solidFill>
                <a:latin typeface="Calibri" panose="020F0502020204030204" pitchFamily="34" charset="0"/>
              </a:rPr>
              <a:t>proceso de diálogo </a:t>
            </a:r>
            <a:r>
              <a:rPr lang="en-US" sz="2800">
                <a:solidFill>
                  <a:srgbClr val="555556"/>
                </a:solidFill>
                <a:latin typeface="Calibri" panose="020F0502020204030204" pitchFamily="34" charset="0"/>
              </a:rPr>
              <a:t>entre las autoridades nacionales, las comunidades desplazadas y las comunidades de acogida, asesorado por actores relevantes de agua, saneamiento e higiene, protección y refugio. </a:t>
            </a:r>
          </a:p>
          <a:p>
            <a:pPr marL="0" lvl="0" indent="0" algn="l">
              <a:spcBef>
                <a:spcPts val="0"/>
              </a:spcBef>
              <a:buNone/>
              <a:defRPr/>
            </a:pPr>
            <a:endParaRPr lang="en-US" sz="2800" dirty="0">
              <a:solidFill>
                <a:srgbClr val="555556"/>
              </a:solidFill>
              <a:latin typeface="Calibri" panose="020F0502020204030204" pitchFamily="34" charset="0"/>
            </a:endParaRPr>
          </a:p>
          <a:p>
            <a:pPr marL="0" lvl="0" indent="0" algn="l">
              <a:spcBef>
                <a:spcPts val="0"/>
              </a:spcBef>
              <a:buNone/>
              <a:defRPr/>
            </a:pPr>
            <a:r>
              <a:rPr lang="en-US" sz="2800">
                <a:solidFill>
                  <a:srgbClr val="555556"/>
                </a:solidFill>
                <a:latin typeface="Calibri" panose="020F0502020204030204" pitchFamily="34" charset="0"/>
              </a:rPr>
              <a:t>Un papel clave para las agencias de gestión de campamentos es </a:t>
            </a:r>
            <a:r>
              <a:rPr lang="en-US" sz="2800" b="1">
                <a:solidFill>
                  <a:srgbClr val="555556"/>
                </a:solidFill>
                <a:latin typeface="Calibri" panose="020F0502020204030204" pitchFamily="34" charset="0"/>
              </a:rPr>
              <a:t>asegurar la participación de la población afectada</a:t>
            </a:r>
            <a:r>
              <a:rPr lang="en-US" sz="2800">
                <a:solidFill>
                  <a:srgbClr val="555556"/>
                </a:solidFill>
                <a:latin typeface="Calibri" panose="020F0502020204030204" pitchFamily="34" charset="0"/>
              </a:rPr>
              <a:t> en el proceso de toma de decisiones. </a:t>
            </a:r>
          </a:p>
          <a:p>
            <a:pPr marL="0" lvl="0" indent="0" algn="l">
              <a:spcBef>
                <a:spcPts val="0"/>
              </a:spcBef>
              <a:buNone/>
              <a:defRPr/>
            </a:pPr>
            <a:endParaRPr lang="en-GB" sz="2400" dirty="0">
              <a:latin typeface="Calibri" panose="020F0502020204030204" pitchFamily="34" charset="0"/>
            </a:endParaRPr>
          </a:p>
        </p:txBody>
      </p:sp>
      <p:pic>
        <p:nvPicPr>
          <p:cNvPr id="2" name="Picture 1">
            <a:extLst>
              <a:ext uri="{FF2B5EF4-FFF2-40B4-BE49-F238E27FC236}">
                <a16:creationId xmlns:a16="http://schemas.microsoft.com/office/drawing/2014/main" id="{12BAB985-9821-4E19-80DE-EEDD84A3A760}"/>
              </a:ext>
            </a:extLst>
          </p:cNvPr>
          <p:cNvPicPr>
            <a:picLocks noChangeAspect="1"/>
          </p:cNvPicPr>
          <p:nvPr/>
        </p:nvPicPr>
        <p:blipFill rotWithShape="1">
          <a:blip r:embed="rId3"/>
          <a:srcRect t="8201" b="15368"/>
          <a:stretch/>
        </p:blipFill>
        <p:spPr>
          <a:xfrm>
            <a:off x="1" y="0"/>
            <a:ext cx="10691812" cy="7559676"/>
          </a:xfrm>
          <a:prstGeom prst="rect">
            <a:avLst/>
          </a:prstGeom>
        </p:spPr>
      </p:pic>
      <p:sp>
        <p:nvSpPr>
          <p:cNvPr id="11" name="Title 1">
            <a:extLst>
              <a:ext uri="{FF2B5EF4-FFF2-40B4-BE49-F238E27FC236}">
                <a16:creationId xmlns:a16="http://schemas.microsoft.com/office/drawing/2014/main" id="{7C82E125-F451-4610-BF24-E15946FBAFC7}"/>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Mensaje</a:t>
            </a:r>
            <a:r>
              <a:rPr lang="en-GB" b="1" dirty="0">
                <a:solidFill>
                  <a:srgbClr val="2A87C8"/>
                </a:solidFill>
                <a:latin typeface="Calibri" panose="020F0502020204030204" pitchFamily="34" charset="0"/>
              </a:rPr>
              <a:t> principal                      </a:t>
            </a:r>
          </a:p>
        </p:txBody>
      </p:sp>
    </p:spTree>
    <p:extLst>
      <p:ext uri="{BB962C8B-B14F-4D97-AF65-F5344CB8AC3E}">
        <p14:creationId xmlns:p14="http://schemas.microsoft.com/office/powerpoint/2010/main" val="3980827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CBEC223-35A8-4882-A0DA-B2E8AC38E84A}"/>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42000" contrast="-27000"/>
                    </a14:imgEffect>
                  </a14:imgLayer>
                </a14:imgProps>
              </a:ext>
            </a:extLst>
          </a:blip>
          <a:srcRect t="8201" b="15368"/>
          <a:stretch/>
        </p:blipFill>
        <p:spPr>
          <a:xfrm>
            <a:off x="0" y="0"/>
            <a:ext cx="10691812" cy="7559676"/>
          </a:xfrm>
          <a:prstGeom prst="rect">
            <a:avLst/>
          </a:prstGeom>
        </p:spPr>
      </p:pic>
      <p:sp>
        <p:nvSpPr>
          <p:cNvPr id="7" name="Content Placeholder 2">
            <a:extLst>
              <a:ext uri="{FF2B5EF4-FFF2-40B4-BE49-F238E27FC236}">
                <a16:creationId xmlns:a16="http://schemas.microsoft.com/office/drawing/2014/main" id="{7E7D6FA4-5268-411D-B261-69830738F20A}"/>
              </a:ext>
            </a:extLst>
          </p:cNvPr>
          <p:cNvSpPr>
            <a:spLocks noGrp="1"/>
          </p:cNvSpPr>
          <p:nvPr>
            <p:ph idx="1"/>
          </p:nvPr>
        </p:nvSpPr>
        <p:spPr>
          <a:xfrm>
            <a:off x="520700" y="1810010"/>
            <a:ext cx="9721850" cy="5242142"/>
          </a:xfrm>
        </p:spPr>
        <p:txBody>
          <a:bodyPr anchor="ctr" anchorCtr="0"/>
          <a:lstStyle/>
          <a:p>
            <a:pPr marL="0" lvl="0" indent="0" algn="l">
              <a:spcBef>
                <a:spcPts val="0"/>
              </a:spcBef>
              <a:buNone/>
              <a:defRPr/>
            </a:pPr>
            <a:r>
              <a:rPr lang="en-US" sz="2800" dirty="0">
                <a:latin typeface="Calibri" panose="020F0502020204030204" pitchFamily="34" charset="0"/>
              </a:rPr>
              <a:t>Las </a:t>
            </a:r>
            <a:r>
              <a:rPr lang="en-US" sz="2800" dirty="0" err="1">
                <a:latin typeface="Calibri" panose="020F0502020204030204" pitchFamily="34" charset="0"/>
              </a:rPr>
              <a:t>autoridades</a:t>
            </a:r>
            <a:r>
              <a:rPr lang="en-US" sz="2800" dirty="0">
                <a:latin typeface="Calibri" panose="020F0502020204030204" pitchFamily="34" charset="0"/>
              </a:rPr>
              <a:t> </a:t>
            </a:r>
            <a:r>
              <a:rPr lang="en-US" sz="2800" dirty="0" err="1">
                <a:latin typeface="Calibri" panose="020F0502020204030204" pitchFamily="34" charset="0"/>
              </a:rPr>
              <a:t>nacionales</a:t>
            </a:r>
            <a:r>
              <a:rPr lang="en-US" sz="2800" dirty="0">
                <a:latin typeface="Calibri" panose="020F0502020204030204" pitchFamily="34" charset="0"/>
              </a:rPr>
              <a:t> </a:t>
            </a:r>
            <a:r>
              <a:rPr lang="en-US" sz="2800" dirty="0" err="1">
                <a:latin typeface="Calibri" panose="020F0502020204030204" pitchFamily="34" charset="0"/>
              </a:rPr>
              <a:t>tienen</a:t>
            </a:r>
            <a:r>
              <a:rPr lang="en-US" sz="2800" dirty="0">
                <a:latin typeface="Calibri" panose="020F0502020204030204" pitchFamily="34" charset="0"/>
              </a:rPr>
              <a:t> la </a:t>
            </a:r>
            <a:r>
              <a:rPr lang="en-US" sz="2800" b="1" dirty="0" err="1">
                <a:latin typeface="Calibri" panose="020F0502020204030204" pitchFamily="34" charset="0"/>
              </a:rPr>
              <a:t>responsabilidad</a:t>
            </a:r>
            <a:r>
              <a:rPr lang="en-US" sz="2800" b="1" dirty="0">
                <a:latin typeface="Calibri" panose="020F0502020204030204" pitchFamily="34" charset="0"/>
              </a:rPr>
              <a:t> principal </a:t>
            </a:r>
            <a:r>
              <a:rPr lang="en-US" sz="2800" dirty="0" err="1">
                <a:latin typeface="Calibri" panose="020F0502020204030204" pitchFamily="34" charset="0"/>
              </a:rPr>
              <a:t>en</a:t>
            </a:r>
            <a:r>
              <a:rPr lang="en-US" sz="2800" dirty="0">
                <a:latin typeface="Calibri" panose="020F0502020204030204" pitchFamily="34" charset="0"/>
              </a:rPr>
              <a:t> la </a:t>
            </a:r>
            <a:r>
              <a:rPr lang="en-US" sz="2800" dirty="0" err="1">
                <a:latin typeface="Calibri" panose="020F0502020204030204" pitchFamily="34" charset="0"/>
              </a:rPr>
              <a:t>selección</a:t>
            </a:r>
            <a:r>
              <a:rPr lang="en-US" sz="2800" dirty="0">
                <a:latin typeface="Calibri" panose="020F0502020204030204" pitchFamily="34" charset="0"/>
              </a:rPr>
              <a:t> del sitio y </a:t>
            </a:r>
            <a:r>
              <a:rPr lang="en-US" sz="2800" dirty="0" err="1">
                <a:latin typeface="Calibri" panose="020F0502020204030204" pitchFamily="34" charset="0"/>
              </a:rPr>
              <a:t>pueden</a:t>
            </a:r>
            <a:r>
              <a:rPr lang="en-US" sz="2800" dirty="0">
                <a:latin typeface="Calibri" panose="020F0502020204030204" pitchFamily="34" charset="0"/>
              </a:rPr>
              <a:t> </a:t>
            </a:r>
            <a:r>
              <a:rPr lang="en-US" sz="2800" dirty="0" err="1">
                <a:latin typeface="Calibri" panose="020F0502020204030204" pitchFamily="34" charset="0"/>
              </a:rPr>
              <a:t>recibir</a:t>
            </a:r>
            <a:r>
              <a:rPr lang="en-US" sz="2800" dirty="0">
                <a:latin typeface="Calibri" panose="020F0502020204030204" pitchFamily="34" charset="0"/>
              </a:rPr>
              <a:t> el </a:t>
            </a:r>
            <a:r>
              <a:rPr lang="en-US" sz="2800" dirty="0" err="1">
                <a:latin typeface="Calibri" panose="020F0502020204030204" pitchFamily="34" charset="0"/>
              </a:rPr>
              <a:t>apoyo</a:t>
            </a:r>
            <a:r>
              <a:rPr lang="en-US" sz="2800" dirty="0">
                <a:latin typeface="Calibri" panose="020F0502020204030204" pitchFamily="34" charset="0"/>
              </a:rPr>
              <a:t> de los </a:t>
            </a:r>
            <a:r>
              <a:rPr lang="en-US" sz="2800" dirty="0" err="1">
                <a:latin typeface="Calibri" panose="020F0502020204030204" pitchFamily="34" charset="0"/>
              </a:rPr>
              <a:t>actores</a:t>
            </a:r>
            <a:r>
              <a:rPr lang="en-US" sz="2800" dirty="0">
                <a:latin typeface="Calibri" panose="020F0502020204030204" pitchFamily="34" charset="0"/>
              </a:rPr>
              <a:t> de CCCM. </a:t>
            </a:r>
          </a:p>
          <a:p>
            <a:pPr marL="0" lvl="0" indent="0" algn="l">
              <a:spcBef>
                <a:spcPts val="0"/>
              </a:spcBef>
              <a:buNone/>
              <a:defRPr/>
            </a:pPr>
            <a:endParaRPr lang="en-US" sz="2800" dirty="0">
              <a:latin typeface="Calibri" panose="020F0502020204030204" pitchFamily="34" charset="0"/>
            </a:endParaRPr>
          </a:p>
          <a:p>
            <a:pPr marL="0" lvl="0" indent="0" algn="l">
              <a:spcBef>
                <a:spcPts val="0"/>
              </a:spcBef>
              <a:buNone/>
              <a:defRPr/>
            </a:pPr>
            <a:r>
              <a:rPr lang="en-US" sz="2800" dirty="0">
                <a:latin typeface="Calibri" panose="020F0502020204030204" pitchFamily="34" charset="0"/>
              </a:rPr>
              <a:t>La </a:t>
            </a:r>
            <a:r>
              <a:rPr lang="en-US" sz="2800" dirty="0" err="1">
                <a:latin typeface="Calibri" panose="020F0502020204030204" pitchFamily="34" charset="0"/>
              </a:rPr>
              <a:t>selección</a:t>
            </a:r>
            <a:r>
              <a:rPr lang="en-US" sz="2800" dirty="0">
                <a:latin typeface="Calibri" panose="020F0502020204030204" pitchFamily="34" charset="0"/>
              </a:rPr>
              <a:t> del sitio debe ser un </a:t>
            </a:r>
            <a:r>
              <a:rPr lang="en-US" sz="2800" b="1" dirty="0" err="1">
                <a:latin typeface="Calibri" panose="020F0502020204030204" pitchFamily="34" charset="0"/>
              </a:rPr>
              <a:t>proceso</a:t>
            </a:r>
            <a:r>
              <a:rPr lang="en-US" sz="2800" b="1" dirty="0">
                <a:latin typeface="Calibri" panose="020F0502020204030204" pitchFamily="34" charset="0"/>
              </a:rPr>
              <a:t> de </a:t>
            </a:r>
            <a:r>
              <a:rPr lang="en-US" sz="2800" b="1" dirty="0" err="1">
                <a:latin typeface="Calibri" panose="020F0502020204030204" pitchFamily="34" charset="0"/>
              </a:rPr>
              <a:t>diálogo</a:t>
            </a:r>
            <a:r>
              <a:rPr lang="en-US" sz="2800" b="1" dirty="0">
                <a:latin typeface="Calibri" panose="020F0502020204030204" pitchFamily="34" charset="0"/>
              </a:rPr>
              <a:t> </a:t>
            </a:r>
            <a:r>
              <a:rPr lang="en-US" sz="2800" dirty="0">
                <a:latin typeface="Calibri" panose="020F0502020204030204" pitchFamily="34" charset="0"/>
              </a:rPr>
              <a:t>entre las </a:t>
            </a:r>
            <a:r>
              <a:rPr lang="en-US" sz="2800" dirty="0" err="1">
                <a:latin typeface="Calibri" panose="020F0502020204030204" pitchFamily="34" charset="0"/>
              </a:rPr>
              <a:t>autoridades</a:t>
            </a:r>
            <a:r>
              <a:rPr lang="en-US" sz="2800" dirty="0">
                <a:latin typeface="Calibri" panose="020F0502020204030204" pitchFamily="34" charset="0"/>
              </a:rPr>
              <a:t> </a:t>
            </a:r>
            <a:r>
              <a:rPr lang="en-US" sz="2800" dirty="0" err="1">
                <a:latin typeface="Calibri" panose="020F0502020204030204" pitchFamily="34" charset="0"/>
              </a:rPr>
              <a:t>nacionales</a:t>
            </a:r>
            <a:r>
              <a:rPr lang="en-US" sz="2800" dirty="0">
                <a:latin typeface="Calibri" panose="020F0502020204030204" pitchFamily="34" charset="0"/>
              </a:rPr>
              <a:t>, las </a:t>
            </a:r>
            <a:r>
              <a:rPr lang="en-US" sz="2800" dirty="0" err="1">
                <a:latin typeface="Calibri" panose="020F0502020204030204" pitchFamily="34" charset="0"/>
              </a:rPr>
              <a:t>comunidades</a:t>
            </a:r>
            <a:r>
              <a:rPr lang="en-US" sz="2800" dirty="0">
                <a:latin typeface="Calibri" panose="020F0502020204030204" pitchFamily="34" charset="0"/>
              </a:rPr>
              <a:t> </a:t>
            </a:r>
            <a:r>
              <a:rPr lang="en-US" sz="2800" dirty="0" err="1">
                <a:latin typeface="Calibri" panose="020F0502020204030204" pitchFamily="34" charset="0"/>
              </a:rPr>
              <a:t>desplazadas</a:t>
            </a:r>
            <a:r>
              <a:rPr lang="en-US" sz="2800" dirty="0">
                <a:latin typeface="Calibri" panose="020F0502020204030204" pitchFamily="34" charset="0"/>
              </a:rPr>
              <a:t> y las </a:t>
            </a:r>
            <a:r>
              <a:rPr lang="en-US" sz="2800" dirty="0" err="1">
                <a:latin typeface="Calibri" panose="020F0502020204030204" pitchFamily="34" charset="0"/>
              </a:rPr>
              <a:t>comunidades</a:t>
            </a:r>
            <a:r>
              <a:rPr lang="en-US" sz="2800" dirty="0">
                <a:latin typeface="Calibri" panose="020F0502020204030204" pitchFamily="34" charset="0"/>
              </a:rPr>
              <a:t> de </a:t>
            </a:r>
            <a:r>
              <a:rPr lang="en-US" sz="2800" dirty="0" err="1">
                <a:latin typeface="Calibri" panose="020F0502020204030204" pitchFamily="34" charset="0"/>
              </a:rPr>
              <a:t>acogida</a:t>
            </a:r>
            <a:r>
              <a:rPr lang="en-US" sz="2800" dirty="0">
                <a:latin typeface="Calibri" panose="020F0502020204030204" pitchFamily="34" charset="0"/>
              </a:rPr>
              <a:t>, </a:t>
            </a:r>
            <a:r>
              <a:rPr lang="en-US" sz="2800" dirty="0" err="1">
                <a:latin typeface="Calibri" panose="020F0502020204030204" pitchFamily="34" charset="0"/>
              </a:rPr>
              <a:t>asesorado</a:t>
            </a:r>
            <a:r>
              <a:rPr lang="en-US" sz="2800" dirty="0">
                <a:latin typeface="Calibri" panose="020F0502020204030204" pitchFamily="34" charset="0"/>
              </a:rPr>
              <a:t> por </a:t>
            </a:r>
            <a:r>
              <a:rPr lang="en-US" sz="2800" dirty="0" err="1">
                <a:latin typeface="Calibri" panose="020F0502020204030204" pitchFamily="34" charset="0"/>
              </a:rPr>
              <a:t>actores</a:t>
            </a:r>
            <a:r>
              <a:rPr lang="en-US" sz="2800" dirty="0">
                <a:latin typeface="Calibri" panose="020F0502020204030204" pitchFamily="34" charset="0"/>
              </a:rPr>
              <a:t> </a:t>
            </a:r>
            <a:r>
              <a:rPr lang="en-US" sz="2800" dirty="0" err="1">
                <a:latin typeface="Calibri" panose="020F0502020204030204" pitchFamily="34" charset="0"/>
              </a:rPr>
              <a:t>relevantes</a:t>
            </a:r>
            <a:r>
              <a:rPr lang="en-US" sz="2800" dirty="0">
                <a:latin typeface="Calibri" panose="020F0502020204030204" pitchFamily="34" charset="0"/>
              </a:rPr>
              <a:t> de </a:t>
            </a:r>
            <a:r>
              <a:rPr lang="en-US" sz="2800" dirty="0" err="1">
                <a:latin typeface="Calibri" panose="020F0502020204030204" pitchFamily="34" charset="0"/>
              </a:rPr>
              <a:t>agua</a:t>
            </a:r>
            <a:r>
              <a:rPr lang="en-US" sz="2800" dirty="0">
                <a:latin typeface="Calibri" panose="020F0502020204030204" pitchFamily="34" charset="0"/>
              </a:rPr>
              <a:t>, </a:t>
            </a:r>
            <a:r>
              <a:rPr lang="en-US" sz="2800" dirty="0" err="1">
                <a:latin typeface="Calibri" panose="020F0502020204030204" pitchFamily="34" charset="0"/>
              </a:rPr>
              <a:t>saneamiento</a:t>
            </a:r>
            <a:r>
              <a:rPr lang="en-US" sz="2800" dirty="0">
                <a:latin typeface="Calibri" panose="020F0502020204030204" pitchFamily="34" charset="0"/>
              </a:rPr>
              <a:t> e </a:t>
            </a:r>
            <a:r>
              <a:rPr lang="en-US" sz="2800" dirty="0" err="1">
                <a:latin typeface="Calibri" panose="020F0502020204030204" pitchFamily="34" charset="0"/>
              </a:rPr>
              <a:t>higiene</a:t>
            </a:r>
            <a:r>
              <a:rPr lang="en-US" sz="2800" dirty="0">
                <a:latin typeface="Calibri" panose="020F0502020204030204" pitchFamily="34" charset="0"/>
              </a:rPr>
              <a:t>, </a:t>
            </a:r>
            <a:r>
              <a:rPr lang="en-US" sz="2800" dirty="0" err="1">
                <a:latin typeface="Calibri" panose="020F0502020204030204" pitchFamily="34" charset="0"/>
              </a:rPr>
              <a:t>protección</a:t>
            </a:r>
            <a:r>
              <a:rPr lang="en-US" sz="2800" dirty="0">
                <a:latin typeface="Calibri" panose="020F0502020204030204" pitchFamily="34" charset="0"/>
              </a:rPr>
              <a:t> y </a:t>
            </a:r>
            <a:r>
              <a:rPr lang="en-US" sz="2800" dirty="0" err="1">
                <a:latin typeface="Calibri" panose="020F0502020204030204" pitchFamily="34" charset="0"/>
              </a:rPr>
              <a:t>refugio</a:t>
            </a:r>
            <a:r>
              <a:rPr lang="en-US" sz="2800" dirty="0">
                <a:latin typeface="Calibri" panose="020F0502020204030204" pitchFamily="34" charset="0"/>
              </a:rPr>
              <a:t>. </a:t>
            </a:r>
          </a:p>
          <a:p>
            <a:pPr marL="0" lvl="0" indent="0" algn="l">
              <a:spcBef>
                <a:spcPts val="0"/>
              </a:spcBef>
              <a:buNone/>
              <a:defRPr/>
            </a:pPr>
            <a:endParaRPr lang="en-US" sz="2800" dirty="0">
              <a:latin typeface="Calibri" panose="020F0502020204030204" pitchFamily="34" charset="0"/>
            </a:endParaRPr>
          </a:p>
          <a:p>
            <a:pPr marL="0" lvl="0" indent="0" algn="l">
              <a:spcBef>
                <a:spcPts val="0"/>
              </a:spcBef>
              <a:buNone/>
              <a:defRPr/>
            </a:pPr>
            <a:r>
              <a:rPr lang="en-US" sz="2800" dirty="0">
                <a:latin typeface="Calibri" panose="020F0502020204030204" pitchFamily="34" charset="0"/>
              </a:rPr>
              <a:t>Un </a:t>
            </a:r>
            <a:r>
              <a:rPr lang="en-US" sz="2800" dirty="0" err="1">
                <a:latin typeface="Calibri" panose="020F0502020204030204" pitchFamily="34" charset="0"/>
              </a:rPr>
              <a:t>papel</a:t>
            </a:r>
            <a:r>
              <a:rPr lang="en-US" sz="2800" dirty="0">
                <a:latin typeface="Calibri" panose="020F0502020204030204" pitchFamily="34" charset="0"/>
              </a:rPr>
              <a:t> clave para las </a:t>
            </a:r>
            <a:r>
              <a:rPr lang="en-US" sz="2800" dirty="0" err="1">
                <a:latin typeface="Calibri" panose="020F0502020204030204" pitchFamily="34" charset="0"/>
              </a:rPr>
              <a:t>agencias</a:t>
            </a:r>
            <a:r>
              <a:rPr lang="en-US" sz="2800" dirty="0">
                <a:latin typeface="Calibri" panose="020F0502020204030204" pitchFamily="34" charset="0"/>
              </a:rPr>
              <a:t> de </a:t>
            </a:r>
            <a:r>
              <a:rPr lang="en-US" sz="2800" dirty="0" err="1">
                <a:latin typeface="Calibri" panose="020F0502020204030204" pitchFamily="34" charset="0"/>
              </a:rPr>
              <a:t>gestión</a:t>
            </a:r>
            <a:r>
              <a:rPr lang="en-US" sz="2800" dirty="0">
                <a:latin typeface="Calibri" panose="020F0502020204030204" pitchFamily="34" charset="0"/>
              </a:rPr>
              <a:t> de </a:t>
            </a:r>
            <a:r>
              <a:rPr lang="en-US" sz="2800" dirty="0" err="1">
                <a:latin typeface="Calibri" panose="020F0502020204030204" pitchFamily="34" charset="0"/>
              </a:rPr>
              <a:t>campamentos</a:t>
            </a:r>
            <a:r>
              <a:rPr lang="en-US" sz="2800" dirty="0">
                <a:latin typeface="Calibri" panose="020F0502020204030204" pitchFamily="34" charset="0"/>
              </a:rPr>
              <a:t> es </a:t>
            </a:r>
            <a:r>
              <a:rPr lang="en-US" sz="2800" b="1" dirty="0" err="1">
                <a:latin typeface="Calibri" panose="020F0502020204030204" pitchFamily="34" charset="0"/>
              </a:rPr>
              <a:t>asegurar</a:t>
            </a:r>
            <a:r>
              <a:rPr lang="en-US" sz="2800" b="1" dirty="0">
                <a:latin typeface="Calibri" panose="020F0502020204030204" pitchFamily="34" charset="0"/>
              </a:rPr>
              <a:t> la </a:t>
            </a:r>
            <a:r>
              <a:rPr lang="en-US" sz="2800" b="1" dirty="0" err="1">
                <a:latin typeface="Calibri" panose="020F0502020204030204" pitchFamily="34" charset="0"/>
              </a:rPr>
              <a:t>participación</a:t>
            </a:r>
            <a:r>
              <a:rPr lang="en-US" sz="2800" b="1" dirty="0">
                <a:latin typeface="Calibri" panose="020F0502020204030204" pitchFamily="34" charset="0"/>
              </a:rPr>
              <a:t> de la población </a:t>
            </a:r>
            <a:r>
              <a:rPr lang="en-US" sz="2800" b="1" dirty="0" err="1">
                <a:latin typeface="Calibri" panose="020F0502020204030204" pitchFamily="34" charset="0"/>
              </a:rPr>
              <a:t>afectada</a:t>
            </a:r>
            <a:r>
              <a:rPr lang="en-US" sz="2800" dirty="0">
                <a:latin typeface="Calibri" panose="020F0502020204030204" pitchFamily="34" charset="0"/>
              </a:rPr>
              <a:t> </a:t>
            </a:r>
            <a:r>
              <a:rPr lang="en-US" sz="2800" dirty="0" err="1">
                <a:latin typeface="Calibri" panose="020F0502020204030204" pitchFamily="34" charset="0"/>
              </a:rPr>
              <a:t>en</a:t>
            </a:r>
            <a:r>
              <a:rPr lang="en-US" sz="2800" dirty="0">
                <a:latin typeface="Calibri" panose="020F0502020204030204" pitchFamily="34" charset="0"/>
              </a:rPr>
              <a:t> el </a:t>
            </a:r>
            <a:r>
              <a:rPr lang="en-US" sz="2800" dirty="0" err="1">
                <a:latin typeface="Calibri" panose="020F0502020204030204" pitchFamily="34" charset="0"/>
              </a:rPr>
              <a:t>proceso</a:t>
            </a:r>
            <a:r>
              <a:rPr lang="en-US" sz="2800" dirty="0">
                <a:latin typeface="Calibri" panose="020F0502020204030204" pitchFamily="34" charset="0"/>
              </a:rPr>
              <a:t> de </a:t>
            </a:r>
            <a:r>
              <a:rPr lang="en-US" sz="2800" dirty="0" err="1">
                <a:latin typeface="Calibri" panose="020F0502020204030204" pitchFamily="34" charset="0"/>
              </a:rPr>
              <a:t>toma</a:t>
            </a:r>
            <a:r>
              <a:rPr lang="en-US" sz="2800" dirty="0">
                <a:latin typeface="Calibri" panose="020F0502020204030204" pitchFamily="34" charset="0"/>
              </a:rPr>
              <a:t> de </a:t>
            </a:r>
            <a:r>
              <a:rPr lang="en-US" sz="2800" dirty="0" err="1">
                <a:latin typeface="Calibri" panose="020F0502020204030204" pitchFamily="34" charset="0"/>
              </a:rPr>
              <a:t>decisiones</a:t>
            </a:r>
            <a:r>
              <a:rPr lang="en-US" sz="2800" dirty="0">
                <a:latin typeface="Calibri" panose="020F0502020204030204" pitchFamily="34" charset="0"/>
              </a:rPr>
              <a:t>. </a:t>
            </a:r>
          </a:p>
          <a:p>
            <a:pPr marL="0" lvl="0" indent="0" algn="l">
              <a:spcBef>
                <a:spcPts val="0"/>
              </a:spcBef>
              <a:buNone/>
              <a:defRPr/>
            </a:pPr>
            <a:endParaRPr lang="en-GB" sz="2400" dirty="0">
              <a:latin typeface="Calibri" panose="020F0502020204030204" pitchFamily="34" charset="0"/>
            </a:endParaRPr>
          </a:p>
        </p:txBody>
      </p:sp>
      <p:sp>
        <p:nvSpPr>
          <p:cNvPr id="11" name="Title 1">
            <a:extLst>
              <a:ext uri="{FF2B5EF4-FFF2-40B4-BE49-F238E27FC236}">
                <a16:creationId xmlns:a16="http://schemas.microsoft.com/office/drawing/2014/main" id="{7C82E125-F451-4610-BF24-E15946FBAFC7}"/>
              </a:ext>
            </a:extLst>
          </p:cNvPr>
          <p:cNvSpPr>
            <a:spLocks noGrp="1"/>
          </p:cNvSpPr>
          <p:nvPr>
            <p:ph type="title"/>
          </p:nvPr>
        </p:nvSpPr>
        <p:spPr>
          <a:xfrm>
            <a:off x="0" y="446067"/>
            <a:ext cx="7505700" cy="793755"/>
          </a:xfrm>
          <a:solidFill>
            <a:schemeClr val="bg1"/>
          </a:solidFill>
        </p:spPr>
        <p:txBody>
          <a:bodyPr/>
          <a:lstStyle/>
          <a:p>
            <a:r>
              <a:rPr lang="en-GB" b="1">
                <a:solidFill>
                  <a:srgbClr val="2A87C8"/>
                </a:solidFill>
                <a:latin typeface="Calibri" panose="020F0502020204030204" pitchFamily="34" charset="0"/>
              </a:rPr>
              <a:t>    Mensaje principal                      </a:t>
            </a:r>
          </a:p>
        </p:txBody>
      </p:sp>
    </p:spTree>
    <p:extLst>
      <p:ext uri="{BB962C8B-B14F-4D97-AF65-F5344CB8AC3E}">
        <p14:creationId xmlns:p14="http://schemas.microsoft.com/office/powerpoint/2010/main" val="271483424"/>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FCAA9E-8CFD-4066-9D35-7E4274FF2C26}"/>
              </a:ext>
            </a:extLst>
          </p:cNvPr>
          <p:cNvPicPr>
            <a:picLocks noChangeAspect="1"/>
          </p:cNvPicPr>
          <p:nvPr/>
        </p:nvPicPr>
        <p:blipFill rotWithShape="1">
          <a:blip r:embed="rId3">
            <a:extLst>
              <a:ext uri="{28A0092B-C50C-407E-A947-70E740481C1C}">
                <a14:useLocalDpi xmlns:a14="http://schemas.microsoft.com/office/drawing/2010/main" val="0"/>
              </a:ext>
            </a:extLst>
          </a:blip>
          <a:srcRect l="13322" t="59514" r="5827" b="21437"/>
          <a:stretch/>
        </p:blipFill>
        <p:spPr>
          <a:xfrm>
            <a:off x="896316" y="5486401"/>
            <a:ext cx="8529255" cy="1953288"/>
          </a:xfrm>
          <a:prstGeom prst="rect">
            <a:avLst/>
          </a:prstGeom>
        </p:spPr>
      </p:pic>
      <p:sp>
        <p:nvSpPr>
          <p:cNvPr id="2" name="Title 1"/>
          <p:cNvSpPr>
            <a:spLocks noGrp="1"/>
          </p:cNvSpPr>
          <p:nvPr>
            <p:ph type="title"/>
          </p:nvPr>
        </p:nvSpPr>
        <p:spPr>
          <a:xfrm>
            <a:off x="438111" y="380753"/>
            <a:ext cx="9876347" cy="793755"/>
          </a:xfrm>
        </p:spPr>
        <p:txBody>
          <a:bodyPr/>
          <a:lstStyle/>
          <a:p>
            <a:r>
              <a:rPr lang="en-GB" b="1">
                <a:solidFill>
                  <a:srgbClr val="2A87C8"/>
                </a:solidFill>
                <a:latin typeface="Calibri" panose="020F0502020204030204" pitchFamily="34" charset="0"/>
              </a:rPr>
              <a:t>Ciclo de Vida del Campamento </a:t>
            </a:r>
          </a:p>
        </p:txBody>
      </p:sp>
      <p:pic>
        <p:nvPicPr>
          <p:cNvPr id="7" name="Picture 6">
            <a:extLst>
              <a:ext uri="{FF2B5EF4-FFF2-40B4-BE49-F238E27FC236}">
                <a16:creationId xmlns:a16="http://schemas.microsoft.com/office/drawing/2014/main" id="{DEED18B0-B11A-4E94-A2B4-4152120A598D}"/>
              </a:ext>
            </a:extLst>
          </p:cNvPr>
          <p:cNvPicPr>
            <a:picLocks noChangeAspect="1"/>
          </p:cNvPicPr>
          <p:nvPr/>
        </p:nvPicPr>
        <p:blipFill>
          <a:blip r:embed="rId4"/>
          <a:stretch>
            <a:fillRect/>
          </a:stretch>
        </p:blipFill>
        <p:spPr>
          <a:xfrm>
            <a:off x="169817" y="1112773"/>
            <a:ext cx="10083885" cy="4514684"/>
          </a:xfrm>
          <a:prstGeom prst="rect">
            <a:avLst/>
          </a:prstGeom>
        </p:spPr>
      </p:pic>
    </p:spTree>
    <p:extLst>
      <p:ext uri="{BB962C8B-B14F-4D97-AF65-F5344CB8AC3E}">
        <p14:creationId xmlns:p14="http://schemas.microsoft.com/office/powerpoint/2010/main" val="26295594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44092" y="2761989"/>
            <a:ext cx="7128793" cy="77510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solidFill>
                  <a:srgbClr val="545456"/>
                </a:solidFill>
                <a:latin typeface="Calibri" panose="020F0502020204030204" pitchFamily="34" charset="0"/>
              </a:rPr>
              <a:t>Protocolos y documentación</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628861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8111" y="1267535"/>
            <a:ext cx="9433718" cy="5476908"/>
          </a:xfrm>
        </p:spPr>
        <p:txBody>
          <a:bodyPr/>
          <a:lstStyle/>
          <a:p>
            <a:pPr algn="l"/>
            <a:r>
              <a:rPr lang="en-US" sz="2800">
                <a:solidFill>
                  <a:srgbClr val="555556"/>
                </a:solidFill>
                <a:latin typeface="Calibri" panose="020F0502020204030204" pitchFamily="34" charset="0"/>
              </a:rPr>
              <a:t>En su contexto: </a:t>
            </a:r>
          </a:p>
          <a:p>
            <a:pPr lvl="1" algn="l"/>
            <a:r>
              <a:rPr lang="en-US" sz="2400">
                <a:solidFill>
                  <a:srgbClr val="555556"/>
                </a:solidFill>
                <a:latin typeface="Calibri" panose="020F0502020204030204" pitchFamily="34" charset="0"/>
              </a:rPr>
              <a:t>¿Qué documentos ha utilizado para respaldar los protocolos y la documentación de un sitio/ refugio?</a:t>
            </a:r>
          </a:p>
          <a:p>
            <a:pPr lvl="1" algn="l"/>
            <a:r>
              <a:rPr lang="en-US" sz="2400">
                <a:solidFill>
                  <a:srgbClr val="555556"/>
                </a:solidFill>
                <a:latin typeface="Calibri" panose="020F0502020204030204" pitchFamily="34" charset="0"/>
              </a:rPr>
              <a:t>¿Hay documentos adicionales que recomendaría para respaldar este trabajo? </a:t>
            </a:r>
          </a:p>
          <a:p>
            <a:pPr marL="874713" lvl="1" indent="-457200" algn="l">
              <a:buFont typeface="Arial" charset="0"/>
              <a:buChar char="•"/>
            </a:pPr>
            <a:endParaRPr lang="en-GB" sz="2200" b="1"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Fase 3: Protocolos y documentación</a:t>
            </a:r>
          </a:p>
        </p:txBody>
      </p:sp>
    </p:spTree>
    <p:extLst>
      <p:ext uri="{BB962C8B-B14F-4D97-AF65-F5344CB8AC3E}">
        <p14:creationId xmlns:p14="http://schemas.microsoft.com/office/powerpoint/2010/main" val="33816908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805FBA-7EB9-4E0F-9905-4D062A2E829F}"/>
              </a:ext>
            </a:extLst>
          </p:cNvPr>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saturation sat="89000"/>
                    </a14:imgEffect>
                  </a14:imgLayer>
                </a14:imgProps>
              </a:ext>
            </a:extLst>
          </a:blip>
          <a:srcRect r="5735"/>
          <a:stretch/>
        </p:blipFill>
        <p:spPr>
          <a:xfrm>
            <a:off x="0" y="37321"/>
            <a:ext cx="10691813" cy="7559675"/>
          </a:xfrm>
          <a:prstGeom prst="rect">
            <a:avLst/>
          </a:prstGeom>
        </p:spPr>
      </p:pic>
      <p:sp>
        <p:nvSpPr>
          <p:cNvPr id="6" name="Title 1">
            <a:extLst>
              <a:ext uri="{FF2B5EF4-FFF2-40B4-BE49-F238E27FC236}">
                <a16:creationId xmlns:a16="http://schemas.microsoft.com/office/drawing/2014/main" id="{7B1C41C2-4526-428A-B284-AFE7E30023E9}"/>
              </a:ext>
            </a:extLst>
          </p:cNvPr>
          <p:cNvSpPr txBox="1">
            <a:spLocks/>
          </p:cNvSpPr>
          <p:nvPr/>
        </p:nvSpPr>
        <p:spPr>
          <a:xfrm>
            <a:off x="0" y="446067"/>
            <a:ext cx="7505700"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Problemas comunes</a:t>
            </a:r>
          </a:p>
        </p:txBody>
      </p:sp>
      <p:sp>
        <p:nvSpPr>
          <p:cNvPr id="5" name="Rectangle 4">
            <a:extLst>
              <a:ext uri="{FF2B5EF4-FFF2-40B4-BE49-F238E27FC236}">
                <a16:creationId xmlns:a16="http://schemas.microsoft.com/office/drawing/2014/main" id="{2BE83E70-2820-4809-8EDA-09C552FE6F6A}"/>
              </a:ext>
            </a:extLst>
          </p:cNvPr>
          <p:cNvSpPr/>
          <p:nvPr/>
        </p:nvSpPr>
        <p:spPr>
          <a:xfrm>
            <a:off x="438111" y="3914443"/>
            <a:ext cx="3646170" cy="2697480"/>
          </a:xfrm>
          <a:prstGeom prst="rect">
            <a:avLst/>
          </a:prstGeom>
          <a:solidFill>
            <a:schemeClr val="tx1">
              <a:alpha val="60000"/>
            </a:schemeClr>
          </a:solidFill>
          <a:ln>
            <a:noFill/>
          </a:ln>
        </p:spPr>
        <p:style>
          <a:lnRef idx="2">
            <a:schemeClr val="accent6"/>
          </a:lnRef>
          <a:fillRef idx="1">
            <a:schemeClr val="lt1"/>
          </a:fillRef>
          <a:effectRef idx="0">
            <a:schemeClr val="accent6"/>
          </a:effectRef>
          <a:fontRef idx="minor">
            <a:schemeClr val="dk1"/>
          </a:fontRef>
        </p:style>
        <p:txBody>
          <a:bodyPr anchor="ctr"/>
          <a:lstStyle/>
          <a:p>
            <a:pPr algn="ctr"/>
            <a:endParaRPr lang="en-GB">
              <a:solidFill>
                <a:schemeClr val="tx1"/>
              </a:solidFill>
            </a:endParaRPr>
          </a:p>
        </p:txBody>
      </p:sp>
      <p:sp>
        <p:nvSpPr>
          <p:cNvPr id="3" name="Content Placeholder 2"/>
          <p:cNvSpPr>
            <a:spLocks noGrp="1"/>
          </p:cNvSpPr>
          <p:nvPr>
            <p:ph idx="1"/>
          </p:nvPr>
        </p:nvSpPr>
        <p:spPr>
          <a:xfrm>
            <a:off x="438111" y="4067885"/>
            <a:ext cx="4028440" cy="5476908"/>
          </a:xfrm>
        </p:spPr>
        <p:txBody>
          <a:bodyPr/>
          <a:lstStyle/>
          <a:p>
            <a:pPr marL="474663" indent="-457200" algn="l">
              <a:buFont typeface="Arial" charset="0"/>
              <a:buChar char="•"/>
            </a:pPr>
            <a:r>
              <a:rPr lang="en-US" sz="2600" b="1">
                <a:solidFill>
                  <a:schemeClr val="bg1"/>
                </a:solidFill>
                <a:latin typeface="Calibri" panose="020F0502020204030204" pitchFamily="34" charset="0"/>
              </a:rPr>
              <a:t>Vivienda, tierra y patrimonio</a:t>
            </a:r>
          </a:p>
          <a:p>
            <a:pPr marL="474663" indent="-457200" algn="l">
              <a:buFont typeface="Arial" charset="0"/>
              <a:buChar char="•"/>
            </a:pPr>
            <a:r>
              <a:rPr lang="en-US" sz="2600" b="1">
                <a:solidFill>
                  <a:schemeClr val="bg1"/>
                </a:solidFill>
                <a:latin typeface="Calibri" panose="020F0502020204030204" pitchFamily="34" charset="0"/>
              </a:rPr>
              <a:t>Mejoras del sitio </a:t>
            </a:r>
          </a:p>
          <a:p>
            <a:pPr marL="474663" indent="-457200" algn="l">
              <a:buFont typeface="Arial" charset="0"/>
              <a:buChar char="•"/>
            </a:pPr>
            <a:r>
              <a:rPr lang="en-US" sz="2600" b="1">
                <a:solidFill>
                  <a:schemeClr val="bg1"/>
                </a:solidFill>
                <a:latin typeface="Calibri" panose="020F0502020204030204" pitchFamily="34" charset="0"/>
              </a:rPr>
              <a:t>Planes de preparación y emergencia</a:t>
            </a:r>
          </a:p>
          <a:p>
            <a:pPr marL="474663" indent="-457200" algn="l">
              <a:buFont typeface="Arial" charset="0"/>
              <a:buChar char="•"/>
            </a:pPr>
            <a:endParaRPr lang="en-GB" sz="26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652951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3" y="1714128"/>
            <a:ext cx="9546164"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600" b="1">
                <a:solidFill>
                  <a:srgbClr val="555556"/>
                </a:solidFill>
                <a:latin typeface="Calibri" panose="020F0502020204030204" pitchFamily="34" charset="0"/>
              </a:rPr>
              <a:t>Con su grupo, redacte una lista de recomendaciones o un plan de trabajo para resolver las carencias en la documentación.</a:t>
            </a: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2"/>
            <a:ext cx="9876347" cy="1489483"/>
          </a:xfrm>
        </p:spPr>
        <p:txBody>
          <a:bodyPr/>
          <a:lstStyle/>
          <a:p>
            <a:pPr algn="l"/>
            <a:r>
              <a:rPr lang="en-GB" b="1" dirty="0" err="1">
                <a:solidFill>
                  <a:srgbClr val="2A87C8"/>
                </a:solidFill>
                <a:latin typeface="Calibri" panose="020F0502020204030204" pitchFamily="34" charset="0"/>
              </a:rPr>
              <a:t>Trabajo</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en</a:t>
            </a:r>
            <a:r>
              <a:rPr lang="en-GB" b="1" dirty="0">
                <a:solidFill>
                  <a:srgbClr val="2A87C8"/>
                </a:solidFill>
                <a:latin typeface="Calibri" panose="020F0502020204030204" pitchFamily="34" charset="0"/>
              </a:rPr>
              <a:t> Grupo</a:t>
            </a:r>
            <a:r>
              <a:rPr lang="en-GB" dirty="0">
                <a:solidFill>
                  <a:srgbClr val="2A87C8"/>
                </a:solidFill>
                <a:latin typeface="Calibri" panose="020F0502020204030204" pitchFamily="34" charset="0"/>
              </a:rPr>
              <a:t>			      10 min</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52883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lgn="l">
              <a:buNone/>
            </a:pPr>
            <a:endParaRPr lang="en-US" sz="2400" dirty="0">
              <a:latin typeface="Calibri" panose="020F0502020204030204" pitchFamily="34" charset="0"/>
            </a:endParaRPr>
          </a:p>
          <a:p>
            <a:pPr marL="0" lvl="0" indent="0" algn="l">
              <a:buNone/>
            </a:pPr>
            <a:r>
              <a:rPr lang="en-US" sz="2800" dirty="0">
                <a:solidFill>
                  <a:srgbClr val="555556"/>
                </a:solidFill>
                <a:latin typeface="Calibri" panose="020F0502020204030204" pitchFamily="34" charset="0"/>
              </a:rPr>
              <a:t>La </a:t>
            </a:r>
            <a:r>
              <a:rPr lang="en-US" sz="2800" dirty="0" err="1">
                <a:solidFill>
                  <a:srgbClr val="555556"/>
                </a:solidFill>
                <a:latin typeface="Calibri" panose="020F0502020204030204" pitchFamily="34" charset="0"/>
              </a:rPr>
              <a:t>selección</a:t>
            </a:r>
            <a:r>
              <a:rPr lang="en-US" sz="2800" dirty="0">
                <a:solidFill>
                  <a:srgbClr val="555556"/>
                </a:solidFill>
                <a:latin typeface="Calibri" panose="020F0502020204030204" pitchFamily="34" charset="0"/>
              </a:rPr>
              <a:t> del sitio </a:t>
            </a:r>
            <a:r>
              <a:rPr lang="en-US" sz="2800" dirty="0" err="1">
                <a:solidFill>
                  <a:srgbClr val="555556"/>
                </a:solidFill>
                <a:latin typeface="Calibri" panose="020F0502020204030204" pitchFamily="34" charset="0"/>
              </a:rPr>
              <a:t>debería</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formar</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parte</a:t>
            </a:r>
            <a:r>
              <a:rPr lang="en-US" sz="2800" dirty="0">
                <a:solidFill>
                  <a:srgbClr val="555556"/>
                </a:solidFill>
                <a:latin typeface="Calibri" panose="020F0502020204030204" pitchFamily="34" charset="0"/>
              </a:rPr>
              <a:t> del </a:t>
            </a:r>
            <a:r>
              <a:rPr lang="en-US" sz="2800" b="1" dirty="0">
                <a:solidFill>
                  <a:srgbClr val="555556"/>
                </a:solidFill>
                <a:latin typeface="Calibri" panose="020F0502020204030204" pitchFamily="34" charset="0"/>
              </a:rPr>
              <a:t>conjunto de planes </a:t>
            </a:r>
            <a:r>
              <a:rPr lang="en-US" sz="2800" b="1" dirty="0" err="1">
                <a:solidFill>
                  <a:srgbClr val="555556"/>
                </a:solidFill>
                <a:latin typeface="Calibri" panose="020F0502020204030204" pitchFamily="34" charset="0"/>
              </a:rPr>
              <a:t>estratégicos</a:t>
            </a:r>
            <a:r>
              <a:rPr lang="en-US" sz="2800" b="1" dirty="0">
                <a:solidFill>
                  <a:srgbClr val="555556"/>
                </a:solidFill>
                <a:latin typeface="Calibri" panose="020F0502020204030204" pitchFamily="34" charset="0"/>
              </a:rPr>
              <a:t> </a:t>
            </a:r>
            <a:r>
              <a:rPr lang="en-US" sz="2800" b="1" dirty="0" err="1">
                <a:solidFill>
                  <a:srgbClr val="555556"/>
                </a:solidFill>
                <a:latin typeface="Calibri" panose="020F0502020204030204" pitchFamily="34" charset="0"/>
              </a:rPr>
              <a:t>nacionales</a:t>
            </a:r>
            <a:r>
              <a:rPr lang="en-US" sz="2800" b="1" dirty="0">
                <a:solidFill>
                  <a:srgbClr val="555556"/>
                </a:solidFill>
                <a:latin typeface="Calibri" panose="020F0502020204030204" pitchFamily="34" charset="0"/>
              </a:rPr>
              <a:t> o </a:t>
            </a:r>
            <a:r>
              <a:rPr lang="en-US" sz="2800" b="1" dirty="0" err="1">
                <a:solidFill>
                  <a:srgbClr val="555556"/>
                </a:solidFill>
                <a:latin typeface="Calibri" panose="020F0502020204030204" pitchFamily="34" charset="0"/>
              </a:rPr>
              <a:t>regionales</a:t>
            </a:r>
            <a:r>
              <a:rPr lang="en-US" sz="2800" dirty="0">
                <a:solidFill>
                  <a:srgbClr val="555556"/>
                </a:solidFill>
                <a:latin typeface="Calibri" panose="020F0502020204030204" pitchFamily="34" charset="0"/>
              </a:rPr>
              <a:t>. </a:t>
            </a:r>
          </a:p>
          <a:p>
            <a:pPr marL="0" lvl="0" indent="0" algn="l">
              <a:buNone/>
            </a:pPr>
            <a:endParaRPr lang="en-US" sz="2800" dirty="0">
              <a:solidFill>
                <a:srgbClr val="555556"/>
              </a:solidFill>
              <a:latin typeface="Calibri" panose="020F0502020204030204" pitchFamily="34" charset="0"/>
            </a:endParaRPr>
          </a:p>
          <a:p>
            <a:pPr marL="0" lvl="0" indent="0" algn="l">
              <a:buNone/>
            </a:pPr>
            <a:r>
              <a:rPr lang="en-US" sz="2800" dirty="0" err="1">
                <a:solidFill>
                  <a:srgbClr val="555556"/>
                </a:solidFill>
                <a:latin typeface="Calibri" panose="020F0502020204030204" pitchFamily="34" charset="0"/>
              </a:rPr>
              <a:t>Algunos</a:t>
            </a:r>
            <a:r>
              <a:rPr lang="en-US" sz="2800" dirty="0">
                <a:solidFill>
                  <a:srgbClr val="555556"/>
                </a:solidFill>
                <a:latin typeface="Calibri" panose="020F0502020204030204" pitchFamily="34" charset="0"/>
              </a:rPr>
              <a:t> </a:t>
            </a:r>
            <a:r>
              <a:rPr lang="en-US" sz="2800" b="1" dirty="0" err="1">
                <a:solidFill>
                  <a:srgbClr val="555556"/>
                </a:solidFill>
                <a:latin typeface="Calibri" panose="020F0502020204030204" pitchFamily="34" charset="0"/>
              </a:rPr>
              <a:t>riesgos</a:t>
            </a:r>
            <a:r>
              <a:rPr lang="en-US" sz="2800" b="1" dirty="0">
                <a:solidFill>
                  <a:srgbClr val="555556"/>
                </a:solidFill>
                <a:latin typeface="Calibri" panose="020F0502020204030204" pitchFamily="34" charset="0"/>
              </a:rPr>
              <a:t> de </a:t>
            </a:r>
            <a:r>
              <a:rPr lang="en-US" sz="2800" b="1" dirty="0" err="1">
                <a:solidFill>
                  <a:srgbClr val="555556"/>
                </a:solidFill>
                <a:latin typeface="Calibri" panose="020F0502020204030204" pitchFamily="34" charset="0"/>
              </a:rPr>
              <a:t>VdG</a:t>
            </a:r>
            <a:r>
              <a:rPr lang="en-US" sz="2800" b="1"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pueden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reducirse</a:t>
            </a:r>
            <a:r>
              <a:rPr lang="en-US" sz="2800" dirty="0">
                <a:solidFill>
                  <a:srgbClr val="555556"/>
                </a:solidFill>
                <a:latin typeface="Calibri" panose="020F0502020204030204" pitchFamily="34" charset="0"/>
              </a:rPr>
              <a:t> con una </a:t>
            </a:r>
            <a:r>
              <a:rPr lang="en-US" sz="2800" dirty="0" err="1">
                <a:solidFill>
                  <a:srgbClr val="555556"/>
                </a:solidFill>
                <a:latin typeface="Calibri" panose="020F0502020204030204" pitchFamily="34" charset="0"/>
              </a:rPr>
              <a:t>correcta</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planificación</a:t>
            </a:r>
            <a:r>
              <a:rPr lang="en-US" sz="2800" dirty="0">
                <a:solidFill>
                  <a:srgbClr val="555556"/>
                </a:solidFill>
                <a:latin typeface="Calibri" panose="020F0502020204030204" pitchFamily="34" charset="0"/>
              </a:rPr>
              <a:t> y </a:t>
            </a:r>
            <a:r>
              <a:rPr lang="en-US" sz="2800" dirty="0" err="1">
                <a:solidFill>
                  <a:srgbClr val="555556"/>
                </a:solidFill>
                <a:latin typeface="Calibri" panose="020F0502020204030204" pitchFamily="34" charset="0"/>
              </a:rPr>
              <a:t>supervisión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sobre</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todo</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si</a:t>
            </a:r>
            <a:r>
              <a:rPr lang="en-US" sz="2800" dirty="0">
                <a:solidFill>
                  <a:srgbClr val="555556"/>
                </a:solidFill>
                <a:latin typeface="Calibri" panose="020F0502020204030204" pitchFamily="34" charset="0"/>
              </a:rPr>
              <a:t> se integra a una </a:t>
            </a:r>
            <a:r>
              <a:rPr lang="en-US" sz="2800" dirty="0" err="1">
                <a:solidFill>
                  <a:srgbClr val="555556"/>
                </a:solidFill>
                <a:latin typeface="Calibri" panose="020F0502020204030204" pitchFamily="34" charset="0"/>
              </a:rPr>
              <a:t>estrategia</a:t>
            </a:r>
            <a:r>
              <a:rPr lang="en-US" sz="2800" dirty="0">
                <a:solidFill>
                  <a:srgbClr val="555556"/>
                </a:solidFill>
                <a:latin typeface="Calibri" panose="020F0502020204030204" pitchFamily="34" charset="0"/>
              </a:rPr>
              <a:t> de </a:t>
            </a:r>
            <a:r>
              <a:rPr lang="en-US" sz="2800" dirty="0" err="1">
                <a:solidFill>
                  <a:srgbClr val="555556"/>
                </a:solidFill>
                <a:latin typeface="Calibri" panose="020F0502020204030204" pitchFamily="34" charset="0"/>
              </a:rPr>
              <a:t>gestión</a:t>
            </a:r>
            <a:r>
              <a:rPr lang="en-US" sz="2800" dirty="0">
                <a:solidFill>
                  <a:srgbClr val="555556"/>
                </a:solidFill>
                <a:latin typeface="Calibri" panose="020F0502020204030204" pitchFamily="34" charset="0"/>
              </a:rPr>
              <a:t> de </a:t>
            </a:r>
            <a:r>
              <a:rPr lang="en-US" sz="2800" dirty="0" err="1">
                <a:solidFill>
                  <a:srgbClr val="555556"/>
                </a:solidFill>
                <a:latin typeface="Calibri" panose="020F0502020204030204" pitchFamily="34" charset="0"/>
              </a:rPr>
              <a:t>campamentos</a:t>
            </a:r>
            <a:r>
              <a:rPr lang="en-US" sz="2800" dirty="0">
                <a:solidFill>
                  <a:srgbClr val="555556"/>
                </a:solidFill>
                <a:latin typeface="Calibri" panose="020F0502020204030204" pitchFamily="34" charset="0"/>
              </a:rPr>
              <a:t>.</a:t>
            </a:r>
          </a:p>
          <a:p>
            <a:pPr marL="0" lvl="0" indent="0" algn="l">
              <a:buNone/>
            </a:pPr>
            <a:endParaRPr lang="en-US" sz="2800" dirty="0">
              <a:solidFill>
                <a:srgbClr val="555556"/>
              </a:solidFill>
              <a:latin typeface="Calibri" panose="020F0502020204030204" pitchFamily="34" charset="0"/>
            </a:endParaRPr>
          </a:p>
          <a:p>
            <a:pPr marL="0" lvl="0" indent="0" algn="l">
              <a:buNone/>
            </a:pPr>
            <a:r>
              <a:rPr lang="en-US" sz="2800" dirty="0">
                <a:solidFill>
                  <a:srgbClr val="555556"/>
                </a:solidFill>
                <a:latin typeface="Calibri" panose="020F0502020204030204" pitchFamily="34" charset="0"/>
              </a:rPr>
              <a:t>Los planes </a:t>
            </a:r>
            <a:r>
              <a:rPr lang="en-US" sz="2800" dirty="0" err="1">
                <a:solidFill>
                  <a:srgbClr val="555556"/>
                </a:solidFill>
                <a:latin typeface="Calibri" panose="020F0502020204030204" pitchFamily="34" charset="0"/>
              </a:rPr>
              <a:t>deben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mostrar</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cómo</a:t>
            </a:r>
            <a:r>
              <a:rPr lang="en-US" sz="2800" dirty="0">
                <a:solidFill>
                  <a:srgbClr val="555556"/>
                </a:solidFill>
                <a:latin typeface="Calibri" panose="020F0502020204030204" pitchFamily="34" charset="0"/>
              </a:rPr>
              <a:t> se </a:t>
            </a:r>
            <a:r>
              <a:rPr lang="en-US" sz="2800" dirty="0" err="1">
                <a:solidFill>
                  <a:srgbClr val="555556"/>
                </a:solidFill>
                <a:latin typeface="Calibri" panose="020F0502020204030204" pitchFamily="34" charset="0"/>
              </a:rPr>
              <a:t>han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tenido</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en</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cuenta</a:t>
            </a:r>
            <a:r>
              <a:rPr lang="en-US" sz="2800" dirty="0">
                <a:solidFill>
                  <a:srgbClr val="555556"/>
                </a:solidFill>
                <a:latin typeface="Calibri" panose="020F0502020204030204" pitchFamily="34" charset="0"/>
              </a:rPr>
              <a:t> las </a:t>
            </a:r>
            <a:r>
              <a:rPr lang="en-US" sz="2800" b="1" dirty="0" err="1">
                <a:solidFill>
                  <a:srgbClr val="555556"/>
                </a:solidFill>
                <a:latin typeface="Calibri" panose="020F0502020204030204" pitchFamily="34" charset="0"/>
              </a:rPr>
              <a:t>necesidades</a:t>
            </a:r>
            <a:r>
              <a:rPr lang="en-US" sz="2800" b="1" dirty="0">
                <a:solidFill>
                  <a:srgbClr val="555556"/>
                </a:solidFill>
                <a:latin typeface="Calibri" panose="020F0502020204030204" pitchFamily="34" charset="0"/>
              </a:rPr>
              <a:t> de la </a:t>
            </a:r>
            <a:r>
              <a:rPr lang="en-US" sz="2800" b="1" dirty="0" err="1">
                <a:solidFill>
                  <a:srgbClr val="555556"/>
                </a:solidFill>
                <a:latin typeface="Calibri" panose="020F0502020204030204" pitchFamily="34" charset="0"/>
              </a:rPr>
              <a:t>comunidad</a:t>
            </a:r>
            <a:r>
              <a:rPr lang="en-US" sz="2800" b="1" dirty="0">
                <a:solidFill>
                  <a:srgbClr val="555556"/>
                </a:solidFill>
                <a:latin typeface="Calibri" panose="020F0502020204030204" pitchFamily="34" charset="0"/>
              </a:rPr>
              <a:t> de </a:t>
            </a:r>
            <a:r>
              <a:rPr lang="en-US" sz="2800" b="1" dirty="0" err="1">
                <a:solidFill>
                  <a:srgbClr val="555556"/>
                </a:solidFill>
                <a:latin typeface="Calibri" panose="020F0502020204030204" pitchFamily="34" charset="0"/>
              </a:rPr>
              <a:t>acogida</a:t>
            </a:r>
            <a:r>
              <a:rPr lang="en-US" sz="2800" b="1" dirty="0">
                <a:solidFill>
                  <a:srgbClr val="555556"/>
                </a:solidFill>
                <a:latin typeface="Calibri" panose="020F0502020204030204" pitchFamily="34" charset="0"/>
              </a:rPr>
              <a:t> </a:t>
            </a:r>
            <a:r>
              <a:rPr lang="en-US" sz="2800" dirty="0">
                <a:solidFill>
                  <a:srgbClr val="555556"/>
                </a:solidFill>
                <a:latin typeface="Calibri" panose="020F0502020204030204" pitchFamily="34" charset="0"/>
              </a:rPr>
              <a:t>y de </a:t>
            </a:r>
            <a:r>
              <a:rPr lang="en-US" sz="2800" dirty="0" err="1">
                <a:solidFill>
                  <a:srgbClr val="555556"/>
                </a:solidFill>
                <a:latin typeface="Calibri" panose="020F0502020204030204" pitchFamily="34" charset="0"/>
              </a:rPr>
              <a:t>aquellos</a:t>
            </a:r>
            <a:r>
              <a:rPr lang="en-US" sz="2800" dirty="0">
                <a:solidFill>
                  <a:srgbClr val="555556"/>
                </a:solidFill>
                <a:latin typeface="Calibri" panose="020F0502020204030204" pitchFamily="34" charset="0"/>
              </a:rPr>
              <a:t> </a:t>
            </a:r>
            <a:r>
              <a:rPr lang="en-US" sz="2800" dirty="0" err="1">
                <a:solidFill>
                  <a:srgbClr val="555556"/>
                </a:solidFill>
                <a:latin typeface="Calibri" panose="020F0502020204030204" pitchFamily="34" charset="0"/>
              </a:rPr>
              <a:t>en</a:t>
            </a:r>
            <a:r>
              <a:rPr lang="en-US" sz="2800" dirty="0">
                <a:solidFill>
                  <a:srgbClr val="555556"/>
                </a:solidFill>
                <a:latin typeface="Calibri" panose="020F0502020204030204" pitchFamily="34" charset="0"/>
              </a:rPr>
              <a:t> las zonas </a:t>
            </a:r>
            <a:r>
              <a:rPr lang="en-US" sz="2800" dirty="0" err="1">
                <a:solidFill>
                  <a:srgbClr val="555556"/>
                </a:solidFill>
                <a:latin typeface="Calibri" panose="020F0502020204030204" pitchFamily="34" charset="0"/>
              </a:rPr>
              <a:t>circundantes</a:t>
            </a:r>
            <a:r>
              <a:rPr lang="en-US" sz="2800" dirty="0">
                <a:solidFill>
                  <a:srgbClr val="555556"/>
                </a:solidFill>
                <a:latin typeface="Calibri" panose="020F0502020204030204" pitchFamily="34" charset="0"/>
              </a:rPr>
              <a:t>.</a:t>
            </a:r>
          </a:p>
        </p:txBody>
      </p:sp>
      <p:pic>
        <p:nvPicPr>
          <p:cNvPr id="2" name="Picture 1">
            <a:extLst>
              <a:ext uri="{FF2B5EF4-FFF2-40B4-BE49-F238E27FC236}">
                <a16:creationId xmlns:a16="http://schemas.microsoft.com/office/drawing/2014/main" id="{2C05AE36-4EA8-43D1-BD99-CFCAFC8712DA}"/>
              </a:ext>
            </a:extLst>
          </p:cNvPr>
          <p:cNvPicPr>
            <a:picLocks noChangeAspect="1"/>
          </p:cNvPicPr>
          <p:nvPr/>
        </p:nvPicPr>
        <p:blipFill>
          <a:blip r:embed="rId3"/>
          <a:stretch>
            <a:fillRect/>
          </a:stretch>
        </p:blipFill>
        <p:spPr>
          <a:xfrm>
            <a:off x="0" y="-1"/>
            <a:ext cx="11342282" cy="7559675"/>
          </a:xfrm>
          <a:prstGeom prst="rect">
            <a:avLst/>
          </a:prstGeom>
        </p:spPr>
      </p:pic>
      <p:sp>
        <p:nvSpPr>
          <p:cNvPr id="8" name="Title 1">
            <a:extLst>
              <a:ext uri="{FF2B5EF4-FFF2-40B4-BE49-F238E27FC236}">
                <a16:creationId xmlns:a16="http://schemas.microsoft.com/office/drawing/2014/main" id="{42E12D5C-C7CD-4D43-B6F9-EE630C3168F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Mensaje</a:t>
            </a:r>
            <a:r>
              <a:rPr lang="en-GB" b="1" dirty="0">
                <a:solidFill>
                  <a:srgbClr val="2A87C8"/>
                </a:solidFill>
                <a:latin typeface="Calibri" panose="020F0502020204030204" pitchFamily="34" charset="0"/>
              </a:rPr>
              <a:t> principal                      </a:t>
            </a:r>
          </a:p>
        </p:txBody>
      </p:sp>
    </p:spTree>
    <p:extLst>
      <p:ext uri="{BB962C8B-B14F-4D97-AF65-F5344CB8AC3E}">
        <p14:creationId xmlns:p14="http://schemas.microsoft.com/office/powerpoint/2010/main" val="19756078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AA0A5EF-5497-4123-83E9-CA619927E80E}"/>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46000" contrast="-27000"/>
                    </a14:imgEffect>
                  </a14:imgLayer>
                </a14:imgProps>
              </a:ext>
            </a:extLst>
          </a:blip>
          <a:stretch>
            <a:fillRect/>
          </a:stretch>
        </p:blipFill>
        <p:spPr>
          <a:xfrm>
            <a:off x="0" y="-1"/>
            <a:ext cx="11342282" cy="7559675"/>
          </a:xfrm>
          <a:prstGeom prst="rect">
            <a:avLst/>
          </a:prstGeom>
        </p:spPr>
      </p:pic>
      <p:sp>
        <p:nvSpPr>
          <p:cNvPr id="3" name="Content Placeholder 2"/>
          <p:cNvSpPr>
            <a:spLocks noGrp="1"/>
          </p:cNvSpPr>
          <p:nvPr>
            <p:ph idx="1"/>
          </p:nvPr>
        </p:nvSpPr>
        <p:spPr/>
        <p:txBody>
          <a:bodyPr/>
          <a:lstStyle/>
          <a:p>
            <a:pPr marL="0" lvl="0" indent="0" algn="l">
              <a:buNone/>
            </a:pPr>
            <a:endParaRPr lang="en-US" sz="2400" dirty="0">
              <a:latin typeface="Calibri" panose="020F0502020204030204" pitchFamily="34" charset="0"/>
            </a:endParaRPr>
          </a:p>
          <a:p>
            <a:pPr marL="0" lvl="0" indent="0" algn="l">
              <a:buNone/>
            </a:pPr>
            <a:r>
              <a:rPr lang="en-US" sz="2800">
                <a:solidFill>
                  <a:srgbClr val="555556"/>
                </a:solidFill>
                <a:latin typeface="Calibri" panose="020F0502020204030204" pitchFamily="34" charset="0"/>
              </a:rPr>
              <a:t>La selección del sitio debería formar parte del </a:t>
            </a:r>
            <a:r>
              <a:rPr lang="en-US" sz="2800" b="1">
                <a:solidFill>
                  <a:srgbClr val="555556"/>
                </a:solidFill>
                <a:latin typeface="Calibri" panose="020F0502020204030204" pitchFamily="34" charset="0"/>
              </a:rPr>
              <a:t>conjunto de planes estratégicos nacionales o regionales</a:t>
            </a:r>
            <a:r>
              <a:rPr lang="en-US" sz="2800">
                <a:solidFill>
                  <a:srgbClr val="555556"/>
                </a:solidFill>
                <a:latin typeface="Calibri" panose="020F0502020204030204" pitchFamily="34" charset="0"/>
              </a:rPr>
              <a:t>. </a:t>
            </a:r>
          </a:p>
          <a:p>
            <a:pPr marL="0" lvl="0" indent="0" algn="l">
              <a:buNone/>
            </a:pPr>
            <a:endParaRPr lang="en-US" sz="2800" dirty="0">
              <a:solidFill>
                <a:srgbClr val="555556"/>
              </a:solidFill>
              <a:latin typeface="Calibri" panose="020F0502020204030204" pitchFamily="34" charset="0"/>
            </a:endParaRPr>
          </a:p>
          <a:p>
            <a:pPr marL="0" lvl="0" indent="0" algn="l">
              <a:buNone/>
            </a:pPr>
            <a:r>
              <a:rPr lang="en-US" sz="2800">
                <a:solidFill>
                  <a:srgbClr val="555556"/>
                </a:solidFill>
                <a:latin typeface="Calibri" panose="020F0502020204030204" pitchFamily="34" charset="0"/>
              </a:rPr>
              <a:t>Algunos </a:t>
            </a:r>
            <a:r>
              <a:rPr lang="en-US" sz="2800" b="1">
                <a:solidFill>
                  <a:srgbClr val="555556"/>
                </a:solidFill>
                <a:latin typeface="Calibri" panose="020F0502020204030204" pitchFamily="34" charset="0"/>
              </a:rPr>
              <a:t>riesgos de VdG </a:t>
            </a:r>
            <a:r>
              <a:rPr lang="en-US" sz="2800">
                <a:solidFill>
                  <a:srgbClr val="555556"/>
                </a:solidFill>
                <a:latin typeface="Calibri" panose="020F0502020204030204" pitchFamily="34" charset="0"/>
              </a:rPr>
              <a:t>pueden reducirse con una correcta planificación y supervisión, sobre todo si se integra a una estrategia de gestión de campamentos.</a:t>
            </a:r>
          </a:p>
          <a:p>
            <a:pPr marL="0" lvl="0" indent="0" algn="l">
              <a:buNone/>
            </a:pPr>
            <a:endParaRPr lang="en-US" sz="2800" dirty="0">
              <a:solidFill>
                <a:srgbClr val="555556"/>
              </a:solidFill>
              <a:latin typeface="Calibri" panose="020F0502020204030204" pitchFamily="34" charset="0"/>
            </a:endParaRPr>
          </a:p>
          <a:p>
            <a:pPr marL="0" lvl="0" indent="0" algn="l">
              <a:buNone/>
            </a:pPr>
            <a:r>
              <a:rPr lang="en-US" sz="2800">
                <a:solidFill>
                  <a:srgbClr val="555556"/>
                </a:solidFill>
                <a:latin typeface="Calibri" panose="020F0502020204030204" pitchFamily="34" charset="0"/>
              </a:rPr>
              <a:t>Los planes deben mostrar cómo se han tenido en cuenta las </a:t>
            </a:r>
            <a:r>
              <a:rPr lang="en-US" sz="2800" b="1">
                <a:solidFill>
                  <a:srgbClr val="555556"/>
                </a:solidFill>
                <a:latin typeface="Calibri" panose="020F0502020204030204" pitchFamily="34" charset="0"/>
              </a:rPr>
              <a:t>necesidades de la comunidad de acogida </a:t>
            </a:r>
            <a:r>
              <a:rPr lang="en-US" sz="2800">
                <a:solidFill>
                  <a:srgbClr val="555556"/>
                </a:solidFill>
                <a:latin typeface="Calibri" panose="020F0502020204030204" pitchFamily="34" charset="0"/>
              </a:rPr>
              <a:t>y de aquellos en las zonas circundantes.</a:t>
            </a:r>
          </a:p>
        </p:txBody>
      </p:sp>
      <p:sp>
        <p:nvSpPr>
          <p:cNvPr id="8" name="Title 1">
            <a:extLst>
              <a:ext uri="{FF2B5EF4-FFF2-40B4-BE49-F238E27FC236}">
                <a16:creationId xmlns:a16="http://schemas.microsoft.com/office/drawing/2014/main" id="{42E12D5C-C7CD-4D43-B6F9-EE630C3168FE}"/>
              </a:ext>
            </a:extLst>
          </p:cNvPr>
          <p:cNvSpPr>
            <a:spLocks noGrp="1"/>
          </p:cNvSpPr>
          <p:nvPr>
            <p:ph type="title"/>
          </p:nvPr>
        </p:nvSpPr>
        <p:spPr>
          <a:xfrm>
            <a:off x="0" y="446067"/>
            <a:ext cx="7505700" cy="793755"/>
          </a:xfrm>
          <a:solidFill>
            <a:schemeClr val="bg1"/>
          </a:solidFill>
        </p:spPr>
        <p:txBody>
          <a:bodyPr/>
          <a:lstStyle/>
          <a:p>
            <a:r>
              <a:rPr lang="en-GB" b="1">
                <a:solidFill>
                  <a:srgbClr val="2A87C8"/>
                </a:solidFill>
                <a:latin typeface="Calibri" panose="020F0502020204030204" pitchFamily="34" charset="0"/>
              </a:rPr>
              <a:t>    Mensaje principal                      </a:t>
            </a:r>
          </a:p>
        </p:txBody>
      </p:sp>
    </p:spTree>
    <p:extLst>
      <p:ext uri="{BB962C8B-B14F-4D97-AF65-F5344CB8AC3E}">
        <p14:creationId xmlns:p14="http://schemas.microsoft.com/office/powerpoint/2010/main" val="228555142"/>
      </p:ext>
    </p:extLst>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44092" y="2761989"/>
            <a:ext cx="7128793" cy="77510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solidFill>
                  <a:srgbClr val="545456"/>
                </a:solidFill>
                <a:latin typeface="Calibri" panose="020F0502020204030204" pitchFamily="34" charset="0"/>
              </a:rPr>
              <a:t>Normas para la planificación del campamento</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a:extLst>
              <a:ext uri="{FF2B5EF4-FFF2-40B4-BE49-F238E27FC236}">
                <a16:creationId xmlns:a16="http://schemas.microsoft.com/office/drawing/2014/main" id="{853A8C02-B2A9-457B-B372-76A5DA4C98A3}"/>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20792230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714128"/>
            <a:ext cx="9623277"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800" b="1">
                <a:solidFill>
                  <a:srgbClr val="555556"/>
                </a:solidFill>
                <a:latin typeface="Calibri" panose="020F0502020204030204" pitchFamily="34" charset="0"/>
              </a:rPr>
              <a:t>Con su grupo, intercambien ideas para crear cinco preguntas de cuestionario para campamentos/ centros colectivos relacionadas con la planificación y diseño del sitio, así como la prevención y mitigación de la VdG.</a:t>
            </a:r>
          </a:p>
          <a:p>
            <a:pPr marL="0" indent="0" algn="l">
              <a:buNone/>
            </a:pPr>
            <a:endParaRPr lang="en-US" sz="2800" b="1" dirty="0">
              <a:solidFill>
                <a:srgbClr val="555556"/>
              </a:solidFill>
              <a:latin typeface="Calibri" panose="020F0502020204030204" pitchFamily="34" charset="0"/>
            </a:endParaRPr>
          </a:p>
          <a:p>
            <a:pPr marL="0" indent="0" algn="l">
              <a:buNone/>
            </a:pPr>
            <a:r>
              <a:rPr lang="en-US" sz="2800">
                <a:solidFill>
                  <a:srgbClr val="555556"/>
                </a:solidFill>
                <a:latin typeface="Calibri" panose="020F0502020204030204" pitchFamily="34" charset="0"/>
              </a:rPr>
              <a:t>Adjuntar en una hoja de papel separada las respuestas al cuestionario. </a:t>
            </a:r>
          </a:p>
          <a:p>
            <a:pPr marL="0" indent="0" algn="l">
              <a:buNone/>
            </a:pPr>
            <a:endParaRPr lang="en-US" sz="2800" dirty="0">
              <a:solidFill>
                <a:srgbClr val="555556"/>
              </a:solidFill>
              <a:latin typeface="Calibri" panose="020F0502020204030204" pitchFamily="34" charset="0"/>
            </a:endParaRPr>
          </a:p>
          <a:p>
            <a:pPr marL="0" indent="0" algn="l">
              <a:buNone/>
            </a:pPr>
            <a:r>
              <a:rPr lang="en-US" sz="2800">
                <a:solidFill>
                  <a:srgbClr val="555556"/>
                </a:solidFill>
                <a:latin typeface="Calibri" panose="020F0502020204030204" pitchFamily="34" charset="0"/>
              </a:rPr>
              <a:t>Intercambie las preguntas del cuestionario con otro grupo. Después de ver el video, responda las preguntas con su grupo.</a:t>
            </a:r>
          </a:p>
          <a:p>
            <a:pPr marL="0" indent="0" algn="l">
              <a:buNone/>
            </a:pPr>
            <a:r>
              <a:rPr lang="en-US" sz="2800">
                <a:solidFill>
                  <a:srgbClr val="555556"/>
                </a:solidFill>
                <a:latin typeface="Calibri" panose="020F0502020204030204" pitchFamily="34" charset="0"/>
              </a:rPr>
              <a:t> </a:t>
            </a: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2"/>
            <a:ext cx="9876347" cy="1489483"/>
          </a:xfrm>
        </p:spPr>
        <p:txBody>
          <a:bodyPr/>
          <a:lstStyle/>
          <a:p>
            <a:pPr algn="l"/>
            <a:r>
              <a:rPr lang="en-GB" b="1" dirty="0" err="1">
                <a:solidFill>
                  <a:srgbClr val="2A87C8"/>
                </a:solidFill>
                <a:latin typeface="Calibri" panose="020F0502020204030204" pitchFamily="34" charset="0"/>
              </a:rPr>
              <a:t>Trabajo</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en</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grupo</a:t>
            </a:r>
            <a:r>
              <a:rPr lang="en-GB" dirty="0">
                <a:solidFill>
                  <a:srgbClr val="2A87C8"/>
                </a:solidFill>
                <a:latin typeface="Calibri" panose="020F0502020204030204" pitchFamily="34" charset="0"/>
              </a:rPr>
              <a:t>			     10 min</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000FC4-1115-49C6-B65B-B5BB27FF5476}"/>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33755179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a:hlinkClick r:id="rId3"/>
            <a:extLst>
              <a:ext uri="{FF2B5EF4-FFF2-40B4-BE49-F238E27FC236}">
                <a16:creationId xmlns:a16="http://schemas.microsoft.com/office/drawing/2014/main" id="{1EEF8726-33D1-4391-9A90-07C5D663C9ED}"/>
              </a:ext>
            </a:extLst>
          </p:cNvPr>
          <p:cNvSpPr/>
          <p:nvPr/>
        </p:nvSpPr>
        <p:spPr>
          <a:xfrm>
            <a:off x="2393147" y="4027187"/>
            <a:ext cx="2693203" cy="2693203"/>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Vídeos</a:t>
            </a:r>
          </a:p>
        </p:txBody>
      </p:sp>
      <p:sp>
        <p:nvSpPr>
          <p:cNvPr id="11" name="Oval 10">
            <a:hlinkClick r:id="rId5"/>
            <a:extLst>
              <a:ext uri="{FF2B5EF4-FFF2-40B4-BE49-F238E27FC236}">
                <a16:creationId xmlns:a16="http://schemas.microsoft.com/office/drawing/2014/main" id="{71B5572D-73F5-407A-A461-433C70F961C7}"/>
              </a:ext>
            </a:extLst>
          </p:cNvPr>
          <p:cNvSpPr/>
          <p:nvPr/>
        </p:nvSpPr>
        <p:spPr>
          <a:xfrm>
            <a:off x="2393147" y="1086634"/>
            <a:ext cx="2693203" cy="2693203"/>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dirty="0">
              <a:latin typeface="Calibri" panose="020F0502020204030204" pitchFamily="34" charset="0"/>
            </a:endParaRPr>
          </a:p>
        </p:txBody>
      </p:sp>
      <p:sp>
        <p:nvSpPr>
          <p:cNvPr id="12" name="Isosceles Triangle 11">
            <a:extLst>
              <a:ext uri="{FF2B5EF4-FFF2-40B4-BE49-F238E27FC236}">
                <a16:creationId xmlns:a16="http://schemas.microsoft.com/office/drawing/2014/main" id="{4D8850E4-9C03-4B2D-863E-F6AECB8D399E}"/>
              </a:ext>
            </a:extLst>
          </p:cNvPr>
          <p:cNvSpPr/>
          <p:nvPr/>
        </p:nvSpPr>
        <p:spPr>
          <a:xfrm rot="19800000">
            <a:off x="3206083" y="1809601"/>
            <a:ext cx="1067329" cy="920112"/>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dirty="0">
              <a:latin typeface="Calibri" panose="020F0502020204030204" pitchFamily="34" charset="0"/>
            </a:endParaRPr>
          </a:p>
        </p:txBody>
      </p:sp>
      <p:sp>
        <p:nvSpPr>
          <p:cNvPr id="17" name="Oval 16">
            <a:hlinkClick r:id="rId7"/>
            <a:extLst>
              <a:ext uri="{FF2B5EF4-FFF2-40B4-BE49-F238E27FC236}">
                <a16:creationId xmlns:a16="http://schemas.microsoft.com/office/drawing/2014/main" id="{C855CC79-C03D-40A3-9A86-F4615F21D316}"/>
              </a:ext>
            </a:extLst>
          </p:cNvPr>
          <p:cNvSpPr/>
          <p:nvPr/>
        </p:nvSpPr>
        <p:spPr>
          <a:xfrm>
            <a:off x="7271454" y="1086634"/>
            <a:ext cx="2693203" cy="2693203"/>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dirty="0">
              <a:latin typeface="Calibri" panose="020F0502020204030204" pitchFamily="34" charset="0"/>
            </a:endParaRPr>
          </a:p>
        </p:txBody>
      </p:sp>
      <p:sp>
        <p:nvSpPr>
          <p:cNvPr id="18" name="Isosceles Triangle 17">
            <a:extLst>
              <a:ext uri="{FF2B5EF4-FFF2-40B4-BE49-F238E27FC236}">
                <a16:creationId xmlns:a16="http://schemas.microsoft.com/office/drawing/2014/main" id="{597611ED-246F-4392-AEB0-C9863B9A9BD6}"/>
              </a:ext>
            </a:extLst>
          </p:cNvPr>
          <p:cNvSpPr/>
          <p:nvPr/>
        </p:nvSpPr>
        <p:spPr>
          <a:xfrm rot="19800000">
            <a:off x="3206083" y="4750154"/>
            <a:ext cx="1067329" cy="920112"/>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dirty="0">
              <a:latin typeface="Calibri" panose="020F0502020204030204" pitchFamily="34" charset="0"/>
            </a:endParaRPr>
          </a:p>
        </p:txBody>
      </p:sp>
      <p:sp>
        <p:nvSpPr>
          <p:cNvPr id="19" name="Rectangle 18">
            <a:extLst>
              <a:ext uri="{FF2B5EF4-FFF2-40B4-BE49-F238E27FC236}">
                <a16:creationId xmlns:a16="http://schemas.microsoft.com/office/drawing/2014/main" id="{F78F2ECD-69CD-408F-935B-7DAAFF005043}"/>
              </a:ext>
            </a:extLst>
          </p:cNvPr>
          <p:cNvSpPr/>
          <p:nvPr/>
        </p:nvSpPr>
        <p:spPr>
          <a:xfrm>
            <a:off x="514074" y="1913188"/>
            <a:ext cx="1799861" cy="1569660"/>
          </a:xfrm>
          <a:prstGeom prst="rect">
            <a:avLst/>
          </a:prstGeom>
        </p:spPr>
        <p:txBody>
          <a:bodyPr wrap="square">
            <a:spAutoFit/>
          </a:bodyPr>
          <a:lstStyle/>
          <a:p>
            <a:r>
              <a:rPr lang="en-GB" sz="2400">
                <a:solidFill>
                  <a:srgbClr val="555556"/>
                </a:solidFill>
                <a:latin typeface="Calibri" panose="020F0502020204030204" pitchFamily="34" charset="0"/>
                <a:cs typeface="Calibri" panose="020F0502020204030204" pitchFamily="34" charset="0"/>
              </a:rPr>
              <a:t>Planificación del sitio, incluida la prevención de la VdG</a:t>
            </a:r>
            <a:endParaRPr lang="en-GB" sz="2400" dirty="0">
              <a:solidFill>
                <a:srgbClr val="555556"/>
              </a:solidFill>
            </a:endParaRPr>
          </a:p>
        </p:txBody>
      </p:sp>
      <p:sp>
        <p:nvSpPr>
          <p:cNvPr id="20" name="Rectangle 19">
            <a:extLst>
              <a:ext uri="{FF2B5EF4-FFF2-40B4-BE49-F238E27FC236}">
                <a16:creationId xmlns:a16="http://schemas.microsoft.com/office/drawing/2014/main" id="{DC247069-E232-4BE3-BC82-ADC3B9112416}"/>
              </a:ext>
            </a:extLst>
          </p:cNvPr>
          <p:cNvSpPr/>
          <p:nvPr/>
        </p:nvSpPr>
        <p:spPr>
          <a:xfrm>
            <a:off x="514074" y="5010718"/>
            <a:ext cx="1799861" cy="830997"/>
          </a:xfrm>
          <a:prstGeom prst="rect">
            <a:avLst/>
          </a:prstGeom>
        </p:spPr>
        <p:txBody>
          <a:bodyPr wrap="square">
            <a:spAutoFit/>
          </a:bodyPr>
          <a:lstStyle/>
          <a:p>
            <a:r>
              <a:rPr lang="en-GB" sz="2400">
                <a:solidFill>
                  <a:srgbClr val="555556"/>
                </a:solidFill>
                <a:latin typeface="Calibri" panose="020F0502020204030204" pitchFamily="34" charset="0"/>
                <a:cs typeface="Calibri" panose="020F0502020204030204" pitchFamily="34" charset="0"/>
              </a:rPr>
              <a:t>Configuración del campamento</a:t>
            </a:r>
            <a:endParaRPr lang="en-GB" sz="2400" dirty="0">
              <a:solidFill>
                <a:srgbClr val="555556"/>
              </a:solidFill>
            </a:endParaRPr>
          </a:p>
        </p:txBody>
      </p:sp>
      <p:sp>
        <p:nvSpPr>
          <p:cNvPr id="21" name="Rectangle 20">
            <a:extLst>
              <a:ext uri="{FF2B5EF4-FFF2-40B4-BE49-F238E27FC236}">
                <a16:creationId xmlns:a16="http://schemas.microsoft.com/office/drawing/2014/main" id="{8253CA8F-FE03-47ED-B7E2-D9134A6B1741}"/>
              </a:ext>
            </a:extLst>
          </p:cNvPr>
          <p:cNvSpPr/>
          <p:nvPr/>
        </p:nvSpPr>
        <p:spPr>
          <a:xfrm>
            <a:off x="5534217" y="1913188"/>
            <a:ext cx="1799861" cy="830997"/>
          </a:xfrm>
          <a:prstGeom prst="rect">
            <a:avLst/>
          </a:prstGeom>
        </p:spPr>
        <p:txBody>
          <a:bodyPr wrap="square">
            <a:spAutoFit/>
          </a:bodyPr>
          <a:lstStyle/>
          <a:p>
            <a:r>
              <a:rPr lang="en-GB" sz="2400">
                <a:solidFill>
                  <a:srgbClr val="555556"/>
                </a:solidFill>
                <a:latin typeface="Calibri" panose="020F0502020204030204" pitchFamily="34" charset="0"/>
                <a:cs typeface="Calibri" panose="020F0502020204030204" pitchFamily="34" charset="0"/>
              </a:rPr>
              <a:t>Centro colectivo</a:t>
            </a:r>
            <a:endParaRPr lang="en-GB" sz="2400" dirty="0">
              <a:solidFill>
                <a:srgbClr val="555556"/>
              </a:solidFill>
            </a:endParaRPr>
          </a:p>
        </p:txBody>
      </p:sp>
      <p:sp>
        <p:nvSpPr>
          <p:cNvPr id="22" name="Rectangle 21">
            <a:extLst>
              <a:ext uri="{FF2B5EF4-FFF2-40B4-BE49-F238E27FC236}">
                <a16:creationId xmlns:a16="http://schemas.microsoft.com/office/drawing/2014/main" id="{BF0DE514-90B5-4687-839F-13311B2FC09A}"/>
              </a:ext>
            </a:extLst>
          </p:cNvPr>
          <p:cNvSpPr/>
          <p:nvPr/>
        </p:nvSpPr>
        <p:spPr>
          <a:xfrm>
            <a:off x="5534217" y="5010718"/>
            <a:ext cx="1799861" cy="1200329"/>
          </a:xfrm>
          <a:prstGeom prst="rect">
            <a:avLst/>
          </a:prstGeom>
        </p:spPr>
        <p:txBody>
          <a:bodyPr wrap="square">
            <a:spAutoFit/>
          </a:bodyPr>
          <a:lstStyle/>
          <a:p>
            <a:r>
              <a:rPr lang="en-GB" sz="2400">
                <a:solidFill>
                  <a:srgbClr val="555556"/>
                </a:solidFill>
                <a:latin typeface="Calibri" panose="020F0502020204030204" pitchFamily="34" charset="0"/>
                <a:cs typeface="Calibri" panose="020F0502020204030204" pitchFamily="34" charset="0"/>
              </a:rPr>
              <a:t>Entorno urbano (Gaza)</a:t>
            </a:r>
            <a:endParaRPr lang="en-GB" sz="2400" dirty="0">
              <a:solidFill>
                <a:srgbClr val="555556"/>
              </a:solidFill>
            </a:endParaRPr>
          </a:p>
        </p:txBody>
      </p:sp>
      <p:sp>
        <p:nvSpPr>
          <p:cNvPr id="25" name="Isosceles Triangle 24">
            <a:extLst>
              <a:ext uri="{FF2B5EF4-FFF2-40B4-BE49-F238E27FC236}">
                <a16:creationId xmlns:a16="http://schemas.microsoft.com/office/drawing/2014/main" id="{C9D4F2D1-A5DA-4DB0-9CA7-7B65BD01E5B5}"/>
              </a:ext>
            </a:extLst>
          </p:cNvPr>
          <p:cNvSpPr/>
          <p:nvPr/>
        </p:nvSpPr>
        <p:spPr>
          <a:xfrm rot="19800000">
            <a:off x="8084392" y="1800576"/>
            <a:ext cx="1067329" cy="920112"/>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dirty="0">
              <a:latin typeface="Calibri" panose="020F0502020204030204" pitchFamily="34" charset="0"/>
            </a:endParaRPr>
          </a:p>
        </p:txBody>
      </p:sp>
      <p:sp>
        <p:nvSpPr>
          <p:cNvPr id="27" name="Oval 26">
            <a:hlinkClick r:id="rId9"/>
            <a:extLst>
              <a:ext uri="{FF2B5EF4-FFF2-40B4-BE49-F238E27FC236}">
                <a16:creationId xmlns:a16="http://schemas.microsoft.com/office/drawing/2014/main" id="{5BC323D1-E273-4685-B7FE-BFB7C52FEB27}"/>
              </a:ext>
            </a:extLst>
          </p:cNvPr>
          <p:cNvSpPr/>
          <p:nvPr/>
        </p:nvSpPr>
        <p:spPr>
          <a:xfrm>
            <a:off x="7271456" y="4027187"/>
            <a:ext cx="2693203" cy="2693203"/>
          </a:xfrm>
          <a:prstGeom prst="ellipse">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dirty="0">
              <a:latin typeface="Calibri" panose="020F0502020204030204" pitchFamily="34" charset="0"/>
            </a:endParaRPr>
          </a:p>
        </p:txBody>
      </p:sp>
      <p:sp>
        <p:nvSpPr>
          <p:cNvPr id="28" name="Isosceles Triangle 27">
            <a:extLst>
              <a:ext uri="{FF2B5EF4-FFF2-40B4-BE49-F238E27FC236}">
                <a16:creationId xmlns:a16="http://schemas.microsoft.com/office/drawing/2014/main" id="{CB71B8CC-FA09-40F1-AA58-57F14A3CA65E}"/>
              </a:ext>
            </a:extLst>
          </p:cNvPr>
          <p:cNvSpPr/>
          <p:nvPr/>
        </p:nvSpPr>
        <p:spPr>
          <a:xfrm rot="19800000">
            <a:off x="8084392" y="4750154"/>
            <a:ext cx="1067329" cy="920112"/>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dirty="0">
              <a:latin typeface="Calibri" panose="020F0502020204030204" pitchFamily="34" charset="0"/>
            </a:endParaRPr>
          </a:p>
        </p:txBody>
      </p:sp>
      <p:sp>
        <p:nvSpPr>
          <p:cNvPr id="5" name="TextBox 4">
            <a:extLst>
              <a:ext uri="{FF2B5EF4-FFF2-40B4-BE49-F238E27FC236}">
                <a16:creationId xmlns:a16="http://schemas.microsoft.com/office/drawing/2014/main" id="{C7DFCBA7-79AD-4889-A3A4-829AEB046815}"/>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29731215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019187" y="2023258"/>
            <a:ext cx="7128793" cy="15138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solidFill>
                  <a:srgbClr val="545456"/>
                </a:solidFill>
                <a:latin typeface="Calibri" panose="020F0502020204030204" pitchFamily="34" charset="0"/>
              </a:rPr>
              <a:t>Planificación del sitio y mitigación de los riesgos de VdG</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68528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1267535"/>
            <a:ext cx="9433718" cy="5476908"/>
          </a:xfrm>
        </p:spPr>
        <p:txBody>
          <a:bodyPr/>
          <a:lstStyle/>
          <a:p>
            <a:pPr algn="l"/>
            <a:r>
              <a:rPr lang="en-GB" sz="2000" dirty="0" err="1">
                <a:latin typeface="Calibri" panose="020F0502020204030204" pitchFamily="34" charset="0"/>
              </a:rPr>
              <a:t>Recuerde</a:t>
            </a:r>
            <a:r>
              <a:rPr lang="en-GB" sz="2000" dirty="0">
                <a:latin typeface="Calibri" panose="020F0502020204030204" pitchFamily="34" charset="0"/>
              </a:rPr>
              <a:t>, </a:t>
            </a:r>
            <a:r>
              <a:rPr lang="en-GB" sz="2000" dirty="0" err="1">
                <a:latin typeface="Calibri" panose="020F0502020204030204" pitchFamily="34" charset="0"/>
              </a:rPr>
              <a:t>independientemente</a:t>
            </a:r>
            <a:r>
              <a:rPr lang="en-GB" sz="2000" dirty="0">
                <a:latin typeface="Calibri" panose="020F0502020204030204" pitchFamily="34" charset="0"/>
              </a:rPr>
              <a:t> de la </a:t>
            </a:r>
            <a:r>
              <a:rPr lang="en-GB" sz="2000" dirty="0" err="1">
                <a:latin typeface="Calibri" panose="020F0502020204030204" pitchFamily="34" charset="0"/>
              </a:rPr>
              <a:t>fuente</a:t>
            </a:r>
            <a:r>
              <a:rPr lang="en-GB" sz="2000" dirty="0">
                <a:latin typeface="Calibri" panose="020F0502020204030204" pitchFamily="34" charset="0"/>
              </a:rPr>
              <a:t> de las </a:t>
            </a:r>
            <a:r>
              <a:rPr lang="en-GB" sz="2000" dirty="0" err="1">
                <a:latin typeface="Calibri" panose="020F0502020204030204" pitchFamily="34" charset="0"/>
              </a:rPr>
              <a:t>normativas</a:t>
            </a:r>
            <a:r>
              <a:rPr lang="en-GB" sz="2000" dirty="0">
                <a:latin typeface="Calibri" panose="020F0502020204030204" pitchFamily="34" charset="0"/>
              </a:rPr>
              <a:t>, </a:t>
            </a:r>
            <a:r>
              <a:rPr lang="en-GB" sz="2000" dirty="0" err="1">
                <a:latin typeface="Calibri" panose="020F0502020204030204" pitchFamily="34" charset="0"/>
              </a:rPr>
              <a:t>éstas</a:t>
            </a:r>
            <a:r>
              <a:rPr lang="en-GB" sz="2000" dirty="0">
                <a:latin typeface="Calibri" panose="020F0502020204030204" pitchFamily="34" charset="0"/>
              </a:rPr>
              <a:t> se </a:t>
            </a:r>
            <a:r>
              <a:rPr lang="en-GB" sz="2000" dirty="0" err="1">
                <a:latin typeface="Calibri" panose="020F0502020204030204" pitchFamily="34" charset="0"/>
              </a:rPr>
              <a:t>utilizan</a:t>
            </a:r>
            <a:r>
              <a:rPr lang="en-GB" sz="2000" dirty="0">
                <a:latin typeface="Calibri" panose="020F0502020204030204" pitchFamily="34" charset="0"/>
              </a:rPr>
              <a:t> para:</a:t>
            </a:r>
          </a:p>
          <a:p>
            <a:pPr lvl="1" algn="l"/>
            <a:r>
              <a:rPr lang="en-GB" sz="1800" dirty="0">
                <a:latin typeface="Calibri" panose="020F0502020204030204" pitchFamily="34" charset="0"/>
              </a:rPr>
              <a:t> </a:t>
            </a:r>
            <a:r>
              <a:rPr lang="en-US" sz="2000" dirty="0" err="1">
                <a:latin typeface="Calibri" panose="020F0502020204030204" pitchFamily="34" charset="0"/>
              </a:rPr>
              <a:t>Igualdad</a:t>
            </a:r>
            <a:r>
              <a:rPr lang="en-US" sz="2000" dirty="0">
                <a:latin typeface="Calibri" panose="020F0502020204030204" pitchFamily="34" charset="0"/>
              </a:rPr>
              <a:t> </a:t>
            </a:r>
          </a:p>
          <a:p>
            <a:pPr lvl="1" algn="l"/>
            <a:r>
              <a:rPr lang="en-US" sz="2000" dirty="0" err="1">
                <a:latin typeface="Calibri" panose="020F0502020204030204" pitchFamily="34" charset="0"/>
              </a:rPr>
              <a:t>Promover</a:t>
            </a:r>
            <a:r>
              <a:rPr lang="en-US" sz="2000" dirty="0">
                <a:latin typeface="Calibri" panose="020F0502020204030204" pitchFamily="34" charset="0"/>
              </a:rPr>
              <a:t> la </a:t>
            </a:r>
            <a:r>
              <a:rPr lang="en-US" sz="2000" dirty="0" err="1">
                <a:latin typeface="Calibri" panose="020F0502020204030204" pitchFamily="34" charset="0"/>
              </a:rPr>
              <a:t>igualdad</a:t>
            </a:r>
            <a:r>
              <a:rPr lang="en-US" sz="2000" dirty="0">
                <a:latin typeface="Calibri" panose="020F0502020204030204" pitchFamily="34" charset="0"/>
              </a:rPr>
              <a:t> de </a:t>
            </a:r>
            <a:r>
              <a:rPr lang="en-US" sz="2000" dirty="0" err="1">
                <a:latin typeface="Calibri" panose="020F0502020204030204" pitchFamily="34" charset="0"/>
              </a:rPr>
              <a:t>género</a:t>
            </a:r>
            <a:r>
              <a:rPr lang="en-US" sz="2000" dirty="0">
                <a:latin typeface="Calibri" panose="020F0502020204030204" pitchFamily="34" charset="0"/>
              </a:rPr>
              <a:t>, de una </a:t>
            </a:r>
            <a:r>
              <a:rPr lang="en-US" sz="2000" dirty="0" err="1">
                <a:latin typeface="Calibri" panose="020F0502020204030204" pitchFamily="34" charset="0"/>
              </a:rPr>
              <a:t>manera</a:t>
            </a:r>
            <a:r>
              <a:rPr lang="en-US" sz="2000" dirty="0">
                <a:latin typeface="Calibri" panose="020F0502020204030204" pitchFamily="34" charset="0"/>
              </a:rPr>
              <a:t> </a:t>
            </a:r>
            <a:r>
              <a:rPr lang="en-US" sz="2000" dirty="0" err="1">
                <a:latin typeface="Calibri" panose="020F0502020204030204" pitchFamily="34" charset="0"/>
              </a:rPr>
              <a:t>culturalmente</a:t>
            </a:r>
            <a:r>
              <a:rPr lang="en-US" sz="2000" dirty="0">
                <a:latin typeface="Calibri" panose="020F0502020204030204" pitchFamily="34" charset="0"/>
              </a:rPr>
              <a:t> </a:t>
            </a:r>
            <a:r>
              <a:rPr lang="en-US" sz="2000" dirty="0" err="1">
                <a:latin typeface="Calibri" panose="020F0502020204030204" pitchFamily="34" charset="0"/>
              </a:rPr>
              <a:t>aceptada</a:t>
            </a:r>
            <a:endParaRPr lang="en-US" sz="2000" dirty="0">
              <a:latin typeface="Calibri" panose="020F0502020204030204" pitchFamily="34" charset="0"/>
            </a:endParaRPr>
          </a:p>
          <a:p>
            <a:pPr lvl="1" algn="l"/>
            <a:r>
              <a:rPr lang="en-US" sz="2000" dirty="0" err="1">
                <a:latin typeface="Calibri" panose="020F0502020204030204" pitchFamily="34" charset="0"/>
              </a:rPr>
              <a:t>Responsabilidad</a:t>
            </a:r>
            <a:endParaRPr lang="en-US" sz="2000" dirty="0">
              <a:latin typeface="Calibri" panose="020F0502020204030204" pitchFamily="34" charset="0"/>
            </a:endParaRPr>
          </a:p>
          <a:p>
            <a:pPr lvl="1" algn="l"/>
            <a:r>
              <a:rPr lang="en-US" sz="2000" dirty="0" err="1">
                <a:latin typeface="Calibri" panose="020F0502020204030204" pitchFamily="34" charset="0"/>
              </a:rPr>
              <a:t>Defensa</a:t>
            </a:r>
            <a:r>
              <a:rPr lang="en-US" sz="2000" dirty="0">
                <a:latin typeface="Calibri" panose="020F0502020204030204" pitchFamily="34" charset="0"/>
              </a:rPr>
              <a:t> de la causa</a:t>
            </a:r>
          </a:p>
          <a:p>
            <a:pPr lvl="1" algn="l"/>
            <a:r>
              <a:rPr lang="en-US" sz="2000" dirty="0" err="1">
                <a:latin typeface="Calibri" panose="020F0502020204030204" pitchFamily="34" charset="0"/>
              </a:rPr>
              <a:t>Medir</a:t>
            </a:r>
            <a:r>
              <a:rPr lang="en-US" sz="2000" dirty="0">
                <a:latin typeface="Calibri" panose="020F0502020204030204" pitchFamily="34" charset="0"/>
              </a:rPr>
              <a:t> el </a:t>
            </a:r>
            <a:r>
              <a:rPr lang="en-US" sz="2000" dirty="0" err="1">
                <a:latin typeface="Calibri" panose="020F0502020204030204" pitchFamily="34" charset="0"/>
              </a:rPr>
              <a:t>desempeño</a:t>
            </a:r>
            <a:endParaRPr lang="en-US" sz="2000" dirty="0">
              <a:latin typeface="Calibri" panose="020F0502020204030204" pitchFamily="34" charset="0"/>
            </a:endParaRPr>
          </a:p>
          <a:p>
            <a:pPr lvl="1" algn="l"/>
            <a:r>
              <a:rPr lang="en-US" sz="2000" dirty="0" err="1">
                <a:latin typeface="Calibri" panose="020F0502020204030204" pitchFamily="34" charset="0"/>
              </a:rPr>
              <a:t>Racionalizar</a:t>
            </a:r>
            <a:r>
              <a:rPr lang="en-US" sz="2000" dirty="0">
                <a:latin typeface="Calibri" panose="020F0502020204030204" pitchFamily="34" charset="0"/>
              </a:rPr>
              <a:t> el </a:t>
            </a:r>
            <a:r>
              <a:rPr lang="en-US" sz="2000" dirty="0" err="1">
                <a:latin typeface="Calibri" panose="020F0502020204030204" pitchFamily="34" charset="0"/>
              </a:rPr>
              <a:t>uso</a:t>
            </a:r>
            <a:r>
              <a:rPr lang="en-US" sz="2000" dirty="0">
                <a:latin typeface="Calibri" panose="020F0502020204030204" pitchFamily="34" charset="0"/>
              </a:rPr>
              <a:t> de los </a:t>
            </a:r>
            <a:r>
              <a:rPr lang="en-US" sz="2000" dirty="0" err="1">
                <a:latin typeface="Calibri" panose="020F0502020204030204" pitchFamily="34" charset="0"/>
              </a:rPr>
              <a:t>recursos</a:t>
            </a:r>
            <a:r>
              <a:rPr lang="en-US" sz="2000" dirty="0">
                <a:latin typeface="Calibri" panose="020F0502020204030204" pitchFamily="34" charset="0"/>
              </a:rPr>
              <a:t> </a:t>
            </a:r>
          </a:p>
          <a:p>
            <a:pPr lvl="1" algn="l"/>
            <a:r>
              <a:rPr lang="en-US" sz="2000" dirty="0" err="1">
                <a:latin typeface="Calibri" panose="020F0502020204030204" pitchFamily="34" charset="0"/>
              </a:rPr>
              <a:t>Facilitar</a:t>
            </a:r>
            <a:r>
              <a:rPr lang="en-US" sz="2000" dirty="0">
                <a:latin typeface="Calibri" panose="020F0502020204030204" pitchFamily="34" charset="0"/>
              </a:rPr>
              <a:t> la </a:t>
            </a:r>
            <a:r>
              <a:rPr lang="en-US" sz="2000" dirty="0" err="1">
                <a:latin typeface="Calibri" panose="020F0502020204030204" pitchFamily="34" charset="0"/>
              </a:rPr>
              <a:t>coordinación</a:t>
            </a:r>
            <a:endParaRPr lang="en-US" sz="2000" dirty="0">
              <a:latin typeface="Calibri" panose="020F0502020204030204" pitchFamily="34" charset="0"/>
            </a:endParaRPr>
          </a:p>
          <a:p>
            <a:pPr lvl="1" algn="l"/>
            <a:r>
              <a:rPr lang="en-US" sz="2000" dirty="0" err="1">
                <a:latin typeface="Calibri" panose="020F0502020204030204" pitchFamily="34" charset="0"/>
              </a:rPr>
              <a:t>Fomentar</a:t>
            </a:r>
            <a:r>
              <a:rPr lang="en-US" sz="2000" dirty="0">
                <a:latin typeface="Calibri" panose="020F0502020204030204" pitchFamily="34" charset="0"/>
              </a:rPr>
              <a:t> la </a:t>
            </a:r>
            <a:r>
              <a:rPr lang="en-US" sz="2000" dirty="0" err="1">
                <a:latin typeface="Calibri" panose="020F0502020204030204" pitchFamily="34" charset="0"/>
              </a:rPr>
              <a:t>participación</a:t>
            </a:r>
            <a:endParaRPr lang="en-US" sz="2000" dirty="0">
              <a:latin typeface="Calibri" panose="020F0502020204030204" pitchFamily="34" charset="0"/>
            </a:endParaRPr>
          </a:p>
          <a:p>
            <a:pPr lvl="1" algn="l"/>
            <a:r>
              <a:rPr lang="en-US" sz="2000" dirty="0" err="1">
                <a:latin typeface="Calibri" panose="020F0502020204030204" pitchFamily="34" charset="0"/>
              </a:rPr>
              <a:t>Informar</a:t>
            </a:r>
            <a:r>
              <a:rPr lang="en-US" sz="2000" dirty="0">
                <a:latin typeface="Calibri" panose="020F0502020204030204" pitchFamily="34" charset="0"/>
              </a:rPr>
              <a:t> los </a:t>
            </a:r>
            <a:r>
              <a:rPr lang="en-US" sz="2000" dirty="0" err="1">
                <a:latin typeface="Calibri" panose="020F0502020204030204" pitchFamily="34" charset="0"/>
              </a:rPr>
              <a:t>procedimientos</a:t>
            </a:r>
            <a:r>
              <a:rPr lang="en-US" sz="2000" dirty="0">
                <a:latin typeface="Calibri" panose="020F0502020204030204" pitchFamily="34" charset="0"/>
              </a:rPr>
              <a:t>/</a:t>
            </a:r>
            <a:r>
              <a:rPr lang="en-US" sz="2000" dirty="0" err="1">
                <a:latin typeface="Calibri" panose="020F0502020204030204" pitchFamily="34" charset="0"/>
              </a:rPr>
              <a:t>políticas</a:t>
            </a:r>
            <a:r>
              <a:rPr lang="en-US" sz="2000" dirty="0">
                <a:latin typeface="Calibri" panose="020F0502020204030204" pitchFamily="34" charset="0"/>
              </a:rPr>
              <a:t> </a:t>
            </a:r>
          </a:p>
          <a:p>
            <a:pPr lvl="1" algn="l"/>
            <a:r>
              <a:rPr lang="en-US" sz="2000" dirty="0" err="1">
                <a:latin typeface="Calibri" panose="020F0502020204030204" pitchFamily="34" charset="0"/>
              </a:rPr>
              <a:t>Fase</a:t>
            </a:r>
            <a:r>
              <a:rPr lang="en-US" sz="2000" dirty="0">
                <a:latin typeface="Calibri" panose="020F0502020204030204" pitchFamily="34" charset="0"/>
              </a:rPr>
              <a:t> de </a:t>
            </a:r>
            <a:r>
              <a:rPr lang="en-US" sz="2000" dirty="0" err="1">
                <a:latin typeface="Calibri" panose="020F0502020204030204" pitchFamily="34" charset="0"/>
              </a:rPr>
              <a:t>planificación</a:t>
            </a:r>
            <a:r>
              <a:rPr lang="en-US" sz="2000" dirty="0">
                <a:latin typeface="Calibri" panose="020F0502020204030204" pitchFamily="34" charset="0"/>
              </a:rPr>
              <a:t> </a:t>
            </a:r>
            <a:r>
              <a:rPr lang="en-US" sz="2000" dirty="0" err="1">
                <a:latin typeface="Calibri" panose="020F0502020204030204" pitchFamily="34" charset="0"/>
              </a:rPr>
              <a:t>crítica</a:t>
            </a:r>
            <a:endParaRPr lang="en-US" sz="2000" dirty="0">
              <a:latin typeface="Calibri" panose="020F0502020204030204" pitchFamily="34" charset="0"/>
            </a:endParaRPr>
          </a:p>
          <a:p>
            <a:pPr lvl="1" algn="l"/>
            <a:r>
              <a:rPr lang="en-US" sz="2000" dirty="0" err="1">
                <a:latin typeface="Calibri" panose="020F0502020204030204" pitchFamily="34" charset="0"/>
              </a:rPr>
              <a:t>Evitar</a:t>
            </a:r>
            <a:r>
              <a:rPr lang="en-US" sz="2000" dirty="0">
                <a:latin typeface="Calibri" panose="020F0502020204030204" pitchFamily="34" charset="0"/>
              </a:rPr>
              <a:t> </a:t>
            </a:r>
            <a:r>
              <a:rPr lang="en-US" sz="2000" dirty="0" err="1">
                <a:latin typeface="Calibri" panose="020F0502020204030204" pitchFamily="34" charset="0"/>
              </a:rPr>
              <a:t>causar</a:t>
            </a:r>
            <a:r>
              <a:rPr lang="en-US" sz="2000" dirty="0">
                <a:latin typeface="Calibri" panose="020F0502020204030204" pitchFamily="34" charset="0"/>
              </a:rPr>
              <a:t> </a:t>
            </a:r>
            <a:r>
              <a:rPr lang="en-US" sz="2000" dirty="0" err="1">
                <a:latin typeface="Calibri" panose="020F0502020204030204" pitchFamily="34" charset="0"/>
              </a:rPr>
              <a:t>más</a:t>
            </a:r>
            <a:r>
              <a:rPr lang="en-US" sz="2000" dirty="0">
                <a:latin typeface="Calibri" panose="020F0502020204030204" pitchFamily="34" charset="0"/>
              </a:rPr>
              <a:t> </a:t>
            </a:r>
            <a:r>
              <a:rPr lang="en-US" sz="2000" dirty="0" err="1">
                <a:latin typeface="Calibri" panose="020F0502020204030204" pitchFamily="34" charset="0"/>
              </a:rPr>
              <a:t>daño</a:t>
            </a:r>
            <a:endParaRPr lang="en-US" sz="2000" dirty="0">
              <a:latin typeface="Calibri" panose="020F0502020204030204" pitchFamily="34" charset="0"/>
            </a:endParaRPr>
          </a:p>
          <a:p>
            <a:pPr marL="474663" indent="-457200" algn="l">
              <a:buFont typeface="Arial" charset="0"/>
              <a:buChar char="•"/>
            </a:pPr>
            <a:endParaRPr lang="en-GB" sz="2000"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Normas Esfera (normas humanitarias)</a:t>
            </a:r>
          </a:p>
        </p:txBody>
      </p:sp>
    </p:spTree>
    <p:extLst>
      <p:ext uri="{BB962C8B-B14F-4D97-AF65-F5344CB8AC3E}">
        <p14:creationId xmlns:p14="http://schemas.microsoft.com/office/powerpoint/2010/main" val="38143227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8111" y="1267535"/>
            <a:ext cx="9433718" cy="5476908"/>
          </a:xfrm>
        </p:spPr>
        <p:txBody>
          <a:bodyPr/>
          <a:lstStyle/>
          <a:p>
            <a:pPr marL="474663" indent="-457200" algn="l">
              <a:buFont typeface="Arial" charset="0"/>
              <a:buChar char="•"/>
            </a:pPr>
            <a:r>
              <a:rPr lang="en-US" sz="2400">
                <a:latin typeface="Calibri" panose="020F0502020204030204" pitchFamily="34" charset="0"/>
              </a:rPr>
              <a:t>La planificación del sitio es un área de responsabilidad compartida entre CCCM y el especialista en refugios. En algunos entornos, un planificador del sitio vendrá al comienzo de haber sido asignado a un campamento y elaborará los planes internos para el diseño general de la instalación. </a:t>
            </a:r>
          </a:p>
          <a:p>
            <a:pPr marL="474663" indent="-457200" algn="l">
              <a:buFont typeface="Arial" charset="0"/>
              <a:buChar char="•"/>
            </a:pPr>
            <a:endParaRPr lang="en-US" sz="2400" dirty="0">
              <a:latin typeface="Calibri" panose="020F0502020204030204" pitchFamily="34" charset="0"/>
            </a:endParaRPr>
          </a:p>
          <a:p>
            <a:pPr marL="474663" indent="-457200" algn="l">
              <a:buFont typeface="Arial" charset="0"/>
              <a:buChar char="•"/>
            </a:pPr>
            <a:r>
              <a:rPr lang="en-US" sz="2400">
                <a:latin typeface="Calibri" panose="020F0502020204030204" pitchFamily="34" charset="0"/>
              </a:rPr>
              <a:t>Con frecuencia se organiza un comité de desarrollo del sitio (CDS), de modo que los planificadores del sitio puedan trabajar en estrecha colaboración con el equipo de gestión del campamento, para cumplir con su tarea de diseño con la plena comprensión de las necesidades sociales/culturales particulares de la población. </a:t>
            </a:r>
          </a:p>
          <a:p>
            <a:pPr marL="474663" indent="-457200" algn="l">
              <a:buFont typeface="Arial" charset="0"/>
              <a:buChar char="•"/>
            </a:pPr>
            <a:endParaRPr lang="en-US" sz="2400" dirty="0">
              <a:latin typeface="Calibri" panose="020F0502020204030204" pitchFamily="34" charset="0"/>
            </a:endParaRPr>
          </a:p>
          <a:p>
            <a:pPr marL="474663" indent="-457200" algn="l">
              <a:buFont typeface="Arial" charset="0"/>
              <a:buChar char="•"/>
            </a:pPr>
            <a:r>
              <a:rPr lang="en-US" sz="2400">
                <a:latin typeface="Calibri" panose="020F0502020204030204" pitchFamily="34" charset="0"/>
              </a:rPr>
              <a:t>La planificación del sitio asegura que el sitio (campamentos, centros colectivos, sitios de tránsito, etc.) sea un espacio seguro para la igualdad y seguridad de acceso a la asistencia y protección.</a:t>
            </a:r>
          </a:p>
          <a:p>
            <a:pPr marL="474663" indent="-457200" algn="l">
              <a:buFont typeface="Arial" charset="0"/>
              <a:buChar char="•"/>
            </a:pPr>
            <a:endParaRPr lang="en-GB" sz="2600" b="1"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¿Qué es la planificación del sitio?</a:t>
            </a:r>
          </a:p>
        </p:txBody>
      </p:sp>
    </p:spTree>
    <p:extLst>
      <p:ext uri="{BB962C8B-B14F-4D97-AF65-F5344CB8AC3E}">
        <p14:creationId xmlns:p14="http://schemas.microsoft.com/office/powerpoint/2010/main" val="31075525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1">
            <a:extLst>
              <a:ext uri="{FF2B5EF4-FFF2-40B4-BE49-F238E27FC236}">
                <a16:creationId xmlns:a16="http://schemas.microsoft.com/office/drawing/2014/main" id="{420D167B-5100-42AA-A236-A35D66C78813}"/>
              </a:ext>
            </a:extLst>
          </p:cNvPr>
          <p:cNvPicPr>
            <a:picLocks noChangeAspect="1"/>
          </p:cNvPicPr>
          <p:nvPr/>
        </p:nvPicPr>
        <p:blipFill rotWithShape="1">
          <a:blip r:embed="rId3">
            <a:lum bright="70000" contrast="-70000"/>
          </a:blip>
          <a:srcRect r="5735"/>
          <a:stretch/>
        </p:blipFill>
        <p:spPr>
          <a:xfrm>
            <a:off x="0" y="0"/>
            <a:ext cx="10691814" cy="7559675"/>
          </a:xfrm>
          <a:prstGeom prst="rect">
            <a:avLst/>
          </a:prstGeom>
        </p:spPr>
      </p:pic>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Planificación del sitio y prevención de la VdG</a:t>
            </a:r>
          </a:p>
        </p:txBody>
      </p:sp>
      <p:sp>
        <p:nvSpPr>
          <p:cNvPr id="5" name="Content Placeholder 4">
            <a:extLst>
              <a:ext uri="{FF2B5EF4-FFF2-40B4-BE49-F238E27FC236}">
                <a16:creationId xmlns:a16="http://schemas.microsoft.com/office/drawing/2014/main" id="{0BCC1B9E-CA52-4FF7-8AC6-237969D51EE2}"/>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8503566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714128"/>
            <a:ext cx="9623277"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600" b="1">
                <a:solidFill>
                  <a:srgbClr val="555556"/>
                </a:solidFill>
                <a:latin typeface="Calibri" panose="020F0502020204030204" pitchFamily="34" charset="0"/>
              </a:rPr>
              <a:t>Imagine que le han asignado formar parte de un Comité de desarrollo del sitio (CDS):</a:t>
            </a:r>
          </a:p>
          <a:p>
            <a:pPr lvl="1" algn="l">
              <a:buFont typeface="Arial" panose="020B0604020202020204" pitchFamily="34" charset="0"/>
              <a:buChar char="•"/>
            </a:pPr>
            <a:r>
              <a:rPr lang="en-US" sz="2400">
                <a:solidFill>
                  <a:srgbClr val="555556"/>
                </a:solidFill>
                <a:latin typeface="Calibri" panose="020F0502020204030204" pitchFamily="34" charset="0"/>
              </a:rPr>
              <a:t>Recomendar medidas de seguridad física específicas. </a:t>
            </a:r>
          </a:p>
          <a:p>
            <a:pPr lvl="1" algn="l">
              <a:buFont typeface="Arial" panose="020B0604020202020204" pitchFamily="34" charset="0"/>
              <a:buChar char="•"/>
            </a:pPr>
            <a:r>
              <a:rPr lang="en-US" sz="2400">
                <a:solidFill>
                  <a:srgbClr val="555556"/>
                </a:solidFill>
                <a:latin typeface="Calibri" panose="020F0502020204030204" pitchFamily="34" charset="0"/>
              </a:rPr>
              <a:t>Aporte ideas sobre lo que debe evitarse en el sitio para prevenir conflictos sociales.</a:t>
            </a:r>
          </a:p>
          <a:p>
            <a:pPr lvl="1" algn="l">
              <a:buFont typeface="Arial" panose="020B0604020202020204" pitchFamily="34" charset="0"/>
              <a:buChar char="•"/>
            </a:pPr>
            <a:r>
              <a:rPr lang="en-US" sz="2400">
                <a:solidFill>
                  <a:srgbClr val="555556"/>
                </a:solidFill>
                <a:latin typeface="Calibri" panose="020F0502020204030204" pitchFamily="34" charset="0"/>
              </a:rPr>
              <a:t>Aporte ideas sobre la mejor forma de respetar los aspectos culturales de la población.</a:t>
            </a:r>
          </a:p>
          <a:p>
            <a:pPr lvl="1" algn="l">
              <a:buFont typeface="Arial" panose="020B0604020202020204" pitchFamily="34" charset="0"/>
              <a:buChar char="•"/>
            </a:pPr>
            <a:r>
              <a:rPr lang="en-US" sz="2400">
                <a:solidFill>
                  <a:srgbClr val="555556"/>
                </a:solidFill>
                <a:latin typeface="Calibri" panose="020F0502020204030204" pitchFamily="34" charset="0"/>
              </a:rPr>
              <a:t>Considere los riesgos de protección en relación con las personas discapacitadas y aquellas que corren un mayor riesgo de sufrir la VdG.</a:t>
            </a:r>
          </a:p>
          <a:p>
            <a:pPr marL="0" indent="0" algn="l">
              <a:buNone/>
            </a:pPr>
            <a:endParaRPr lang="en-US" sz="2600" b="1" dirty="0">
              <a:solidFill>
                <a:srgbClr val="555556"/>
              </a:solidFill>
              <a:latin typeface="Calibri" panose="020F0502020204030204" pitchFamily="34" charset="0"/>
            </a:endParaRPr>
          </a:p>
          <a:p>
            <a:pPr marL="0" indent="0" algn="l">
              <a:buNone/>
            </a:pPr>
            <a:r>
              <a:rPr lang="en-US" sz="2600" b="1">
                <a:solidFill>
                  <a:srgbClr val="555556"/>
                </a:solidFill>
                <a:latin typeface="Calibri" panose="020F0502020204030204" pitchFamily="34" charset="0"/>
              </a:rPr>
              <a:t>Escriba sus reflexiones en notas adhesivas para elaborar una lista grupal de lo que recomendar y no recomendar al CDS.</a:t>
            </a:r>
          </a:p>
          <a:p>
            <a:pPr marL="0" indent="0" algn="l">
              <a:buNone/>
            </a:pPr>
            <a:endParaRPr lang="en-US" sz="2600" dirty="0">
              <a:latin typeface="Calibri" panose="020F0502020204030204" pitchFamily="34" charset="0"/>
            </a:endParaRP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3"/>
            <a:ext cx="8327705" cy="1339830"/>
          </a:xfrm>
        </p:spPr>
        <p:txBody>
          <a:bodyPr/>
          <a:lstStyle/>
          <a:p>
            <a:pPr algn="l"/>
            <a:r>
              <a:rPr lang="en-GB" b="1" dirty="0" err="1">
                <a:solidFill>
                  <a:srgbClr val="2A87C8"/>
                </a:solidFill>
                <a:latin typeface="Calibri" panose="020F0502020204030204" pitchFamily="34" charset="0"/>
              </a:rPr>
              <a:t>Trabajo</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en</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grupo</a:t>
            </a:r>
            <a:r>
              <a:rPr lang="en-GB" dirty="0">
                <a:solidFill>
                  <a:srgbClr val="2A87C8"/>
                </a:solidFill>
                <a:latin typeface="Calibri" panose="020F0502020204030204" pitchFamily="34" charset="0"/>
              </a:rPr>
              <a:t>				  15 min</a:t>
            </a:r>
            <a:r>
              <a:rPr dirty="0"/>
              <a:t> </a:t>
            </a:r>
            <a:r>
              <a:rPr dirty="0" err="1"/>
              <a:t>VdG</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90923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rgbClr val="545456"/>
                </a:solidFill>
              </a:rPr>
              <a:t>Mensaje principal</a:t>
            </a:r>
          </a:p>
        </p:txBody>
      </p:sp>
      <p:sp>
        <p:nvSpPr>
          <p:cNvPr id="3" name="Content Placeholder 2"/>
          <p:cNvSpPr>
            <a:spLocks noGrp="1"/>
          </p:cNvSpPr>
          <p:nvPr>
            <p:ph idx="1"/>
          </p:nvPr>
        </p:nvSpPr>
        <p:spPr>
          <a:xfrm>
            <a:off x="520700" y="1043533"/>
            <a:ext cx="9434389" cy="2496501"/>
          </a:xfrm>
        </p:spPr>
        <p:txBody>
          <a:bodyPr anchor="ctr" anchorCtr="0"/>
          <a:lstStyle/>
          <a:p>
            <a:pPr marL="0" indent="0" algn="l">
              <a:buNone/>
            </a:pPr>
            <a:r>
              <a:rPr lang="en-GB" sz="2800">
                <a:solidFill>
                  <a:srgbClr val="555556"/>
                </a:solidFill>
                <a:latin typeface="Calibri" panose="020F0502020204030204" pitchFamily="34" charset="0"/>
                <a:cs typeface="Calibri" panose="020F0502020204030204" pitchFamily="34" charset="0"/>
              </a:rPr>
              <a:t>La planificación del sitio puede contribuir a </a:t>
            </a:r>
            <a:r>
              <a:rPr lang="en-GB" sz="2800" b="1">
                <a:solidFill>
                  <a:srgbClr val="555556"/>
                </a:solidFill>
                <a:latin typeface="Calibri" panose="020F0502020204030204" pitchFamily="34" charset="0"/>
                <a:cs typeface="Calibri" panose="020F0502020204030204" pitchFamily="34" charset="0"/>
              </a:rPr>
              <a:t>mitigar la VdG y otros riesgos</a:t>
            </a:r>
            <a:r>
              <a:rPr lang="en-GB" sz="2800">
                <a:solidFill>
                  <a:srgbClr val="555556"/>
                </a:solidFill>
                <a:latin typeface="Calibri" panose="020F0502020204030204" pitchFamily="34" charset="0"/>
                <a:cs typeface="Calibri" panose="020F0502020204030204" pitchFamily="34" charset="0"/>
              </a:rPr>
              <a:t> de protección a lo largo del ciclo de vida del campamento y debe ser parte de la estrategia de gestión del campamento. </a:t>
            </a:r>
            <a:endParaRPr lang="en-US" sz="2800" dirty="0">
              <a:solidFill>
                <a:srgbClr val="555556"/>
              </a:solidFill>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FD97E62A-583B-49D0-AB2F-0918F7E034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10691813" cy="7559675"/>
          </a:xfrm>
          <a:prstGeom prst="rect">
            <a:avLst/>
          </a:prstGeom>
        </p:spPr>
      </p:pic>
      <p:sp>
        <p:nvSpPr>
          <p:cNvPr id="8" name="Title 1">
            <a:extLst>
              <a:ext uri="{FF2B5EF4-FFF2-40B4-BE49-F238E27FC236}">
                <a16:creationId xmlns:a16="http://schemas.microsoft.com/office/drawing/2014/main" id="{7EB692DE-8D60-4268-B9E8-BD3986DDBA17}"/>
              </a:ext>
            </a:extLst>
          </p:cNvPr>
          <p:cNvSpPr txBox="1">
            <a:spLocks/>
          </p:cNvSpPr>
          <p:nvPr/>
        </p:nvSpPr>
        <p:spPr>
          <a:xfrm>
            <a:off x="0" y="446067"/>
            <a:ext cx="7505700"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Mensaje</a:t>
            </a:r>
            <a:r>
              <a:rPr lang="en-GB" b="1" dirty="0">
                <a:solidFill>
                  <a:srgbClr val="2A87C8"/>
                </a:solidFill>
                <a:latin typeface="Calibri" panose="020F0502020204030204" pitchFamily="34" charset="0"/>
              </a:rPr>
              <a:t> principal                      </a:t>
            </a:r>
          </a:p>
        </p:txBody>
      </p:sp>
    </p:spTree>
    <p:extLst>
      <p:ext uri="{BB962C8B-B14F-4D97-AF65-F5344CB8AC3E}">
        <p14:creationId xmlns:p14="http://schemas.microsoft.com/office/powerpoint/2010/main" val="12240935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648C72-E55C-4FA2-BC47-74D5C2FB674B}"/>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48000" contrast="-27000"/>
                    </a14:imgEffect>
                  </a14:imgLayer>
                </a14:imgProps>
              </a:ext>
            </a:extLst>
          </a:blip>
          <a:srcRect r="5735"/>
          <a:stretch/>
        </p:blipFill>
        <p:spPr>
          <a:xfrm>
            <a:off x="-1" y="0"/>
            <a:ext cx="10691813" cy="7559675"/>
          </a:xfrm>
          <a:prstGeom prst="rect">
            <a:avLst/>
          </a:prstGeom>
        </p:spPr>
      </p:pic>
      <p:sp>
        <p:nvSpPr>
          <p:cNvPr id="2" name="Title 1"/>
          <p:cNvSpPr>
            <a:spLocks noGrp="1"/>
          </p:cNvSpPr>
          <p:nvPr>
            <p:ph type="title"/>
          </p:nvPr>
        </p:nvSpPr>
        <p:spPr/>
        <p:txBody>
          <a:bodyPr/>
          <a:lstStyle/>
          <a:p>
            <a:r>
              <a:rPr lang="en-GB">
                <a:solidFill>
                  <a:srgbClr val="545456"/>
                </a:solidFill>
              </a:rPr>
              <a:t>Mensaje principal</a:t>
            </a:r>
          </a:p>
        </p:txBody>
      </p:sp>
      <p:sp>
        <p:nvSpPr>
          <p:cNvPr id="3" name="Content Placeholder 2"/>
          <p:cNvSpPr>
            <a:spLocks noGrp="1"/>
          </p:cNvSpPr>
          <p:nvPr>
            <p:ph idx="1"/>
          </p:nvPr>
        </p:nvSpPr>
        <p:spPr>
          <a:xfrm>
            <a:off x="520700" y="1043533"/>
            <a:ext cx="9434389" cy="2496501"/>
          </a:xfrm>
        </p:spPr>
        <p:txBody>
          <a:bodyPr anchor="ctr" anchorCtr="0"/>
          <a:lstStyle/>
          <a:p>
            <a:pPr marL="0" indent="0" algn="l">
              <a:buNone/>
            </a:pPr>
            <a:r>
              <a:rPr lang="en-GB" sz="2800">
                <a:latin typeface="Calibri" panose="020F0502020204030204" pitchFamily="34" charset="0"/>
                <a:cs typeface="Calibri" panose="020F0502020204030204" pitchFamily="34" charset="0"/>
              </a:rPr>
              <a:t>La planificación del sitio puede contribuir a </a:t>
            </a:r>
            <a:r>
              <a:rPr lang="en-GB" sz="2800" b="1">
                <a:latin typeface="Calibri" panose="020F0502020204030204" pitchFamily="34" charset="0"/>
                <a:cs typeface="Calibri" panose="020F0502020204030204" pitchFamily="34" charset="0"/>
              </a:rPr>
              <a:t>mitigar la VdG y otros riesgos</a:t>
            </a:r>
            <a:r>
              <a:rPr lang="en-GB" sz="2800">
                <a:latin typeface="Calibri" panose="020F0502020204030204" pitchFamily="34" charset="0"/>
                <a:cs typeface="Calibri" panose="020F0502020204030204" pitchFamily="34" charset="0"/>
              </a:rPr>
              <a:t> de protección a lo largo del ciclo de vida del campamento y debe ser parte de la estrategia de gestión del campamento. </a:t>
            </a:r>
            <a:endParaRPr lang="en-US" sz="2800" dirty="0">
              <a:latin typeface="Calibri" panose="020F0502020204030204" pitchFamily="34" charset="0"/>
              <a:cs typeface="Calibri" panose="020F0502020204030204" pitchFamily="34" charset="0"/>
            </a:endParaRPr>
          </a:p>
        </p:txBody>
      </p:sp>
      <p:sp>
        <p:nvSpPr>
          <p:cNvPr id="8" name="Title 1">
            <a:extLst>
              <a:ext uri="{FF2B5EF4-FFF2-40B4-BE49-F238E27FC236}">
                <a16:creationId xmlns:a16="http://schemas.microsoft.com/office/drawing/2014/main" id="{7EB692DE-8D60-4268-B9E8-BD3986DDBA17}"/>
              </a:ext>
            </a:extLst>
          </p:cNvPr>
          <p:cNvSpPr txBox="1">
            <a:spLocks/>
          </p:cNvSpPr>
          <p:nvPr/>
        </p:nvSpPr>
        <p:spPr>
          <a:xfrm>
            <a:off x="0" y="446067"/>
            <a:ext cx="7505700"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r>
              <a:rPr lang="en-GB" b="1">
                <a:solidFill>
                  <a:srgbClr val="2A87C8"/>
                </a:solidFill>
                <a:latin typeface="Calibri" panose="020F0502020204030204" pitchFamily="34" charset="0"/>
              </a:rPr>
              <a:t>    Mensaje principal                      </a:t>
            </a:r>
          </a:p>
        </p:txBody>
      </p:sp>
    </p:spTree>
    <p:extLst>
      <p:ext uri="{BB962C8B-B14F-4D97-AF65-F5344CB8AC3E}">
        <p14:creationId xmlns:p14="http://schemas.microsoft.com/office/powerpoint/2010/main" val="2641320837"/>
      </p:ext>
    </p:extLst>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51431" y="2023258"/>
            <a:ext cx="6361813" cy="15138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solidFill>
                  <a:srgbClr val="545456"/>
                </a:solidFill>
                <a:latin typeface="Calibri" panose="020F0502020204030204" pitchFamily="34" charset="0"/>
              </a:rPr>
              <a:t>Diseñar un campamento/centro colectivo</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a:extLst>
              <a:ext uri="{FF2B5EF4-FFF2-40B4-BE49-F238E27FC236}">
                <a16:creationId xmlns:a16="http://schemas.microsoft.com/office/drawing/2014/main" id="{93DE7B69-FFB4-4548-B27C-3644492E8052}"/>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41493194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8111" y="1267535"/>
            <a:ext cx="9433718" cy="5476908"/>
          </a:xfrm>
        </p:spPr>
        <p:txBody>
          <a:bodyPr/>
          <a:lstStyle/>
          <a:p>
            <a:pPr marL="17463" indent="0" algn="l">
              <a:buNone/>
            </a:pPr>
            <a:r>
              <a:rPr lang="en-US" sz="2800">
                <a:solidFill>
                  <a:srgbClr val="555556"/>
                </a:solidFill>
                <a:latin typeface="Calibri" panose="020F0502020204030204" pitchFamily="34" charset="0"/>
              </a:rPr>
              <a:t>Hay 360 personas que necesitan alojamiento temporal. El gobierno ha identificado este hotel para ser utilizado como centro colectivo. Tiene un par de días para realizar todos los preparativos y durante los primeros dos meses las familias solo podrán usar esta habitación, el área del ascensor y los baños. Hay varios niños no acompañados.</a:t>
            </a:r>
          </a:p>
          <a:p>
            <a:pPr marL="17463" indent="0" algn="l">
              <a:buNone/>
            </a:pPr>
            <a:r>
              <a:rPr lang="en-US" sz="2800" b="1">
                <a:solidFill>
                  <a:srgbClr val="555556"/>
                </a:solidFill>
                <a:latin typeface="Calibri" panose="020F0502020204030204" pitchFamily="34" charset="0"/>
              </a:rPr>
              <a:t>Usted está organizado en cinco equipos: </a:t>
            </a:r>
          </a:p>
          <a:p>
            <a:pPr marL="474663" indent="-457200" algn="l">
              <a:buFont typeface="Arial" charset="0"/>
              <a:buChar char="•"/>
            </a:pPr>
            <a:r>
              <a:rPr lang="en-US" sz="2800">
                <a:solidFill>
                  <a:srgbClr val="555556"/>
                </a:solidFill>
                <a:latin typeface="Calibri" panose="020F0502020204030204" pitchFamily="34" charset="0"/>
              </a:rPr>
              <a:t>Refugio y WASH</a:t>
            </a:r>
          </a:p>
          <a:p>
            <a:pPr marL="474663" indent="-457200" algn="l">
              <a:buFont typeface="Arial" charset="0"/>
              <a:buChar char="•"/>
            </a:pPr>
            <a:r>
              <a:rPr lang="en-US" sz="2800">
                <a:solidFill>
                  <a:srgbClr val="555556"/>
                </a:solidFill>
                <a:latin typeface="Calibri" panose="020F0502020204030204" pitchFamily="34" charset="0"/>
              </a:rPr>
              <a:t>Educación</a:t>
            </a:r>
          </a:p>
          <a:p>
            <a:pPr marL="474663" indent="-457200" algn="l">
              <a:buFont typeface="Arial" charset="0"/>
              <a:buChar char="•"/>
            </a:pPr>
            <a:r>
              <a:rPr lang="en-US" sz="2800">
                <a:solidFill>
                  <a:srgbClr val="555556"/>
                </a:solidFill>
                <a:latin typeface="Calibri" panose="020F0502020204030204" pitchFamily="34" charset="0"/>
              </a:rPr>
              <a:t>Protección </a:t>
            </a:r>
          </a:p>
          <a:p>
            <a:pPr marL="474663" indent="-457200" algn="l">
              <a:buFont typeface="Arial" charset="0"/>
              <a:buChar char="•"/>
            </a:pPr>
            <a:r>
              <a:rPr lang="en-US" sz="2800">
                <a:solidFill>
                  <a:srgbClr val="555556"/>
                </a:solidFill>
                <a:latin typeface="Calibri" panose="020F0502020204030204" pitchFamily="34" charset="0"/>
              </a:rPr>
              <a:t>Equipo de gestión del campamento (líder), municipalidad</a:t>
            </a:r>
          </a:p>
          <a:p>
            <a:pPr marL="474663" indent="-457200" algn="l">
              <a:buFont typeface="Arial" charset="0"/>
              <a:buChar char="•"/>
            </a:pPr>
            <a:r>
              <a:rPr lang="en-US" sz="2800">
                <a:solidFill>
                  <a:srgbClr val="555556"/>
                </a:solidFill>
                <a:latin typeface="Calibri" panose="020F0502020204030204" pitchFamily="34" charset="0"/>
              </a:rPr>
              <a:t>Representantes desplazados</a:t>
            </a:r>
            <a:endParaRPr lang="en-GB" sz="2800" dirty="0">
              <a:solidFill>
                <a:srgbClr val="555556"/>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a:solidFill>
                  <a:srgbClr val="2A87C8"/>
                </a:solidFill>
                <a:latin typeface="Calibri" panose="020F0502020204030204" pitchFamily="34" charset="0"/>
              </a:rPr>
              <a:t>Escenario</a:t>
            </a:r>
          </a:p>
        </p:txBody>
      </p:sp>
      <p:sp>
        <p:nvSpPr>
          <p:cNvPr id="5" name="TextBox 4">
            <a:extLst>
              <a:ext uri="{FF2B5EF4-FFF2-40B4-BE49-F238E27FC236}">
                <a16:creationId xmlns:a16="http://schemas.microsoft.com/office/drawing/2014/main" id="{475ECFEA-2BDA-43D4-A7B1-4C7F5F04DA3D}"/>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28941675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714128"/>
            <a:ext cx="9623277"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800" b="1">
                <a:solidFill>
                  <a:srgbClr val="555556"/>
                </a:solidFill>
                <a:latin typeface="Calibri" panose="020F0502020204030204" pitchFamily="34" charset="0"/>
              </a:rPr>
              <a:t>Elaborar un plan que indique claramente la ubicación del alojamiento y otras instalaciones, teniendo en cuenta: </a:t>
            </a:r>
          </a:p>
          <a:p>
            <a:pPr marL="0" indent="0" algn="l">
              <a:buNone/>
            </a:pPr>
            <a:endParaRPr lang="en-US" sz="2800" b="1" dirty="0">
              <a:solidFill>
                <a:srgbClr val="555556"/>
              </a:solidFill>
              <a:latin typeface="Calibri" panose="020F0502020204030204" pitchFamily="34" charset="0"/>
            </a:endParaRPr>
          </a:p>
          <a:p>
            <a:pPr lvl="1" algn="l">
              <a:buFont typeface="Arial" panose="020B0604020202020204" pitchFamily="34" charset="0"/>
              <a:buChar char="•"/>
            </a:pPr>
            <a:r>
              <a:rPr lang="en-US">
                <a:solidFill>
                  <a:srgbClr val="555556"/>
                </a:solidFill>
                <a:latin typeface="Calibri" panose="020F0502020204030204" pitchFamily="34" charset="0"/>
              </a:rPr>
              <a:t>Los aspectos sociales y culturales de la población</a:t>
            </a:r>
          </a:p>
          <a:p>
            <a:pPr lvl="1" algn="l">
              <a:buFont typeface="Arial" panose="020B0604020202020204" pitchFamily="34" charset="0"/>
              <a:buChar char="•"/>
            </a:pPr>
            <a:r>
              <a:rPr lang="en-US">
                <a:solidFill>
                  <a:srgbClr val="555556"/>
                </a:solidFill>
                <a:latin typeface="Calibri" panose="020F0502020204030204" pitchFamily="34" charset="0"/>
              </a:rPr>
              <a:t>Las necesidades de protección del grupo</a:t>
            </a:r>
          </a:p>
          <a:p>
            <a:pPr lvl="1" algn="l">
              <a:buFont typeface="Arial" panose="020B0604020202020204" pitchFamily="34" charset="0"/>
              <a:buChar char="•"/>
            </a:pPr>
            <a:r>
              <a:rPr lang="en-US">
                <a:solidFill>
                  <a:srgbClr val="555556"/>
                </a:solidFill>
                <a:latin typeface="Calibri" panose="020F0502020204030204" pitchFamily="34" charset="0"/>
              </a:rPr>
              <a:t>La inclusión de todas las instalaciones necesarias</a:t>
            </a:r>
          </a:p>
          <a:p>
            <a:pPr lvl="1" algn="l">
              <a:buFont typeface="Arial" panose="020B0604020202020204" pitchFamily="34" charset="0"/>
              <a:buChar char="•"/>
            </a:pPr>
            <a:r>
              <a:rPr lang="en-US">
                <a:solidFill>
                  <a:srgbClr val="555556"/>
                </a:solidFill>
                <a:latin typeface="Calibri" panose="020F0502020204030204" pitchFamily="34" charset="0"/>
              </a:rPr>
              <a:t>Asegurar la participación de la comunidad en el proceso de planificación</a:t>
            </a:r>
          </a:p>
          <a:p>
            <a:pPr marL="0" indent="0" algn="l">
              <a:buNone/>
            </a:pPr>
            <a:endParaRPr lang="en-US" sz="2600" b="1" dirty="0">
              <a:latin typeface="Calibri" panose="020F0502020204030204" pitchFamily="34" charset="0"/>
            </a:endParaRP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2"/>
            <a:ext cx="9876347" cy="1489483"/>
          </a:xfrm>
        </p:spPr>
        <p:txBody>
          <a:bodyPr/>
          <a:lstStyle/>
          <a:p>
            <a:pPr algn="l"/>
            <a:r>
              <a:rPr lang="en-GB" b="1" dirty="0" err="1">
                <a:solidFill>
                  <a:srgbClr val="2A87C8"/>
                </a:solidFill>
                <a:latin typeface="Calibri" panose="020F0502020204030204" pitchFamily="34" charset="0"/>
              </a:rPr>
              <a:t>Trabajo</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en</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grupo</a:t>
            </a:r>
            <a:r>
              <a:rPr lang="en-GB" dirty="0">
                <a:solidFill>
                  <a:srgbClr val="2A87C8"/>
                </a:solidFill>
                <a:latin typeface="Calibri" panose="020F0502020204030204" pitchFamily="34" charset="0"/>
              </a:rPr>
              <a:t>			     60 min</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0E1D56EE-EDE4-4E18-9760-0017292BC7F3}"/>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40881407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033397" y="2680570"/>
            <a:ext cx="8574066" cy="85652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solidFill>
                  <a:srgbClr val="545456"/>
                </a:solidFill>
                <a:latin typeface="Calibri" panose="020F0502020204030204" pitchFamily="34" charset="0"/>
              </a:rPr>
              <a:t>Entornos urbanos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a:extLst>
              <a:ext uri="{FF2B5EF4-FFF2-40B4-BE49-F238E27FC236}">
                <a16:creationId xmlns:a16="http://schemas.microsoft.com/office/drawing/2014/main" id="{93A2EBEF-E786-442E-B48E-3A56242ADB12}"/>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24978233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714128"/>
            <a:ext cx="9623277" cy="5543565"/>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600" b="1">
                <a:solidFill>
                  <a:srgbClr val="555556"/>
                </a:solidFill>
                <a:latin typeface="Calibri" panose="020F0502020204030204" pitchFamily="34" charset="0"/>
              </a:rPr>
              <a:t>En su rol, explore y tome decisiones en el espacio urbano. </a:t>
            </a:r>
          </a:p>
          <a:p>
            <a:pPr marL="0" indent="0" algn="l">
              <a:buNone/>
            </a:pPr>
            <a:r>
              <a:rPr lang="en-US" sz="2600" b="1">
                <a:solidFill>
                  <a:srgbClr val="555556"/>
                </a:solidFill>
                <a:latin typeface="Calibri" panose="020F0502020204030204" pitchFamily="34" charset="0"/>
              </a:rPr>
              <a:t>Reglas del juego de roles: </a:t>
            </a:r>
          </a:p>
          <a:p>
            <a:pPr lvl="1" algn="l">
              <a:buFont typeface="Arial" panose="020B0604020202020204" pitchFamily="34" charset="0"/>
              <a:buChar char="•"/>
            </a:pPr>
            <a:r>
              <a:rPr lang="en-US" sz="2400">
                <a:solidFill>
                  <a:srgbClr val="555556"/>
                </a:solidFill>
                <a:latin typeface="Calibri" panose="020F0502020204030204" pitchFamily="34" charset="0"/>
              </a:rPr>
              <a:t>No hay un ganador ni un final definido. El moderador detendrá el juego de roles.</a:t>
            </a:r>
          </a:p>
          <a:p>
            <a:pPr lvl="1" algn="l">
              <a:buFont typeface="Arial" panose="020B0604020202020204" pitchFamily="34" charset="0"/>
              <a:buChar char="•"/>
            </a:pPr>
            <a:r>
              <a:rPr lang="en-US" sz="2400">
                <a:solidFill>
                  <a:srgbClr val="555556"/>
                </a:solidFill>
                <a:latin typeface="Calibri" panose="020F0502020204030204" pitchFamily="34" charset="0"/>
              </a:rPr>
              <a:t>Actúe como si fuera el personaje de su ficha. Es posible que necesite improvisar.</a:t>
            </a:r>
          </a:p>
          <a:p>
            <a:pPr lvl="1" algn="l">
              <a:buFont typeface="Arial" panose="020B0604020202020204" pitchFamily="34" charset="0"/>
              <a:buChar char="•"/>
            </a:pPr>
            <a:r>
              <a:rPr lang="en-US" sz="2400">
                <a:solidFill>
                  <a:srgbClr val="555556"/>
                </a:solidFill>
                <a:latin typeface="Calibri" panose="020F0502020204030204" pitchFamily="34" charset="0"/>
              </a:rPr>
              <a:t>Preséntese a su grupo como su personaje.</a:t>
            </a:r>
          </a:p>
          <a:p>
            <a:pPr lvl="1" algn="l">
              <a:buFont typeface="Arial" panose="020B0604020202020204" pitchFamily="34" charset="0"/>
              <a:buChar char="•"/>
            </a:pPr>
            <a:r>
              <a:rPr lang="en-US" sz="2400">
                <a:solidFill>
                  <a:srgbClr val="555556"/>
                </a:solidFill>
                <a:latin typeface="Calibri" panose="020F0502020204030204" pitchFamily="34" charset="0"/>
              </a:rPr>
              <a:t>Puede decir su función y dar información sobre usted abiertamente o mantenerla en secreto.</a:t>
            </a:r>
          </a:p>
          <a:p>
            <a:pPr lvl="1" algn="l">
              <a:buFont typeface="Arial" panose="020B0604020202020204" pitchFamily="34" charset="0"/>
              <a:buChar char="•"/>
            </a:pPr>
            <a:r>
              <a:rPr lang="en-US" sz="2400">
                <a:solidFill>
                  <a:srgbClr val="555556"/>
                </a:solidFill>
                <a:latin typeface="Calibri" panose="020F0502020204030204" pitchFamily="34" charset="0"/>
              </a:rPr>
              <a:t>Puede comerciar, intercambiar y negociar entre sí para lograr su cometido.</a:t>
            </a:r>
          </a:p>
          <a:p>
            <a:pPr lvl="1" algn="l">
              <a:buFont typeface="Arial" panose="020B0604020202020204" pitchFamily="34" charset="0"/>
              <a:buChar char="•"/>
            </a:pPr>
            <a:r>
              <a:rPr lang="en-US" sz="2400">
                <a:solidFill>
                  <a:srgbClr val="555556"/>
                </a:solidFill>
                <a:latin typeface="Calibri" panose="020F0502020204030204" pitchFamily="34" charset="0"/>
              </a:rPr>
              <a:t>Escriba en el mapa para marcar sus movimientos.</a:t>
            </a:r>
            <a:endParaRPr lang="en-US" sz="2600" dirty="0">
              <a:solidFill>
                <a:srgbClr val="555556"/>
              </a:solidFill>
              <a:latin typeface="Calibri" panose="020F0502020204030204" pitchFamily="34" charset="0"/>
            </a:endParaRPr>
          </a:p>
        </p:txBody>
      </p:sp>
      <p:sp>
        <p:nvSpPr>
          <p:cNvPr id="6" name="Title 3">
            <a:extLst>
              <a:ext uri="{FF2B5EF4-FFF2-40B4-BE49-F238E27FC236}">
                <a16:creationId xmlns:a16="http://schemas.microsoft.com/office/drawing/2014/main" id="{5ACAF124-1D1F-42C0-9FF0-D4CF6A0F83AB}"/>
              </a:ext>
            </a:extLst>
          </p:cNvPr>
          <p:cNvSpPr>
            <a:spLocks noGrp="1"/>
          </p:cNvSpPr>
          <p:nvPr>
            <p:ph type="title"/>
          </p:nvPr>
        </p:nvSpPr>
        <p:spPr>
          <a:xfrm>
            <a:off x="407732" y="358772"/>
            <a:ext cx="9876347" cy="1489483"/>
          </a:xfrm>
        </p:spPr>
        <p:txBody>
          <a:bodyPr/>
          <a:lstStyle/>
          <a:p>
            <a:pPr algn="l"/>
            <a:r>
              <a:rPr lang="en-GB" b="1" dirty="0" err="1">
                <a:solidFill>
                  <a:srgbClr val="2A87C8"/>
                </a:solidFill>
                <a:latin typeface="Calibri" panose="020F0502020204030204" pitchFamily="34" charset="0"/>
              </a:rPr>
              <a:t>Trabajo</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en</a:t>
            </a:r>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grupo</a:t>
            </a:r>
            <a:r>
              <a:rPr lang="en-GB" dirty="0">
                <a:solidFill>
                  <a:srgbClr val="2A87C8"/>
                </a:solidFill>
                <a:latin typeface="Calibri" panose="020F0502020204030204" pitchFamily="34" charset="0"/>
              </a:rPr>
              <a:t>			</a:t>
            </a:r>
            <a:r>
              <a:rPr lang="en-GB">
                <a:solidFill>
                  <a:srgbClr val="2A87C8"/>
                </a:solidFill>
                <a:latin typeface="Calibri" panose="020F0502020204030204" pitchFamily="34" charset="0"/>
              </a:rPr>
              <a:t>      60 min</a:t>
            </a: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AE117D7F-14CE-4AD6-815A-AD334208F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BC39B4D8-FB3A-49FC-A00B-8E96F8616666}"/>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anchor="ctr">
            <a:normAutofit/>
          </a:bodyPr>
          <a:lstStyle/>
          <a:p>
            <a:pPr algn="ctr"/>
            <a:r>
              <a:rPr lang="en-GB" sz="2800" b="1">
                <a:solidFill>
                  <a:srgbClr val="9D0D2C"/>
                </a:solidFill>
                <a:latin typeface="Calibri" panose="020F0502020204030204" pitchFamily="34" charset="0"/>
              </a:rPr>
              <a:t>DIAPOSITIVA OPCIONAL, SUPRIMIR SEGÚN CORRESPONDA</a:t>
            </a:r>
          </a:p>
        </p:txBody>
      </p:sp>
    </p:spTree>
    <p:extLst>
      <p:ext uri="{BB962C8B-B14F-4D97-AF65-F5344CB8AC3E}">
        <p14:creationId xmlns:p14="http://schemas.microsoft.com/office/powerpoint/2010/main" val="803980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en-GB" b="1" dirty="0">
                <a:solidFill>
                  <a:srgbClr val="2A87C8"/>
                </a:solidFill>
                <a:latin typeface="Calibri" panose="020F0502020204030204" pitchFamily="34" charset="0"/>
              </a:rPr>
              <a:t>Grupo de </a:t>
            </a:r>
            <a:r>
              <a:rPr lang="en-GB" b="1" dirty="0" err="1">
                <a:solidFill>
                  <a:srgbClr val="2A87C8"/>
                </a:solidFill>
                <a:latin typeface="Calibri" panose="020F0502020204030204" pitchFamily="34" charset="0"/>
              </a:rPr>
              <a:t>trabajo</a:t>
            </a:r>
            <a:r>
              <a:rPr lang="en-GB" b="1" dirty="0">
                <a:solidFill>
                  <a:srgbClr val="2A87C8"/>
                </a:solidFill>
                <a:latin typeface="Calibri" panose="020F0502020204030204" pitchFamily="34" charset="0"/>
              </a:rPr>
              <a:t>	</a:t>
            </a:r>
            <a:r>
              <a:rPr lang="en-GB" dirty="0">
                <a:solidFill>
                  <a:srgbClr val="2A87C8"/>
                </a:solidFill>
                <a:latin typeface="Calibri" panose="020F0502020204030204" pitchFamily="34" charset="0"/>
              </a:rPr>
              <a:t>		      10 min</a:t>
            </a:r>
            <a:endParaRPr lang="en-GB" sz="2800" dirty="0">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535061" y="2310411"/>
            <a:ext cx="9623277" cy="4629234"/>
          </a:xfrm>
          <a:prstGeom prst="rect">
            <a:avLst/>
          </a:prstGeom>
        </p:spPr>
        <p:txBody>
          <a:bodyPr vert="horz" lIns="91440" tIns="45720" rIns="91440" bIns="4572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800" b="1">
                <a:solidFill>
                  <a:srgbClr val="555556"/>
                </a:solidFill>
                <a:latin typeface="Calibri" panose="020F0502020204030204" pitchFamily="34" charset="0"/>
              </a:rPr>
              <a:t>Analice el perfil y clasifique la importancia de lo siguiente: </a:t>
            </a:r>
          </a:p>
          <a:p>
            <a:pPr lvl="1" algn="l">
              <a:buFont typeface="Arial" panose="020B0604020202020204" pitchFamily="34" charset="0"/>
              <a:buChar char="•"/>
            </a:pPr>
            <a:r>
              <a:rPr lang="en-GB" sz="2400">
                <a:solidFill>
                  <a:srgbClr val="555556"/>
                </a:solidFill>
                <a:latin typeface="Calibri" panose="020F0502020204030204" pitchFamily="34" charset="0"/>
              </a:rPr>
              <a:t>Necesidades de las personas discapacitadas, mujeres, hombres y niños en relación con la ubicación de los campamentos/estructuras</a:t>
            </a:r>
          </a:p>
          <a:p>
            <a:pPr lvl="1" algn="l">
              <a:buFont typeface="Arial" panose="020B0604020202020204" pitchFamily="34" charset="0"/>
              <a:buChar char="•"/>
            </a:pPr>
            <a:r>
              <a:rPr lang="en-GB" sz="2400">
                <a:solidFill>
                  <a:srgbClr val="555556"/>
                </a:solidFill>
                <a:latin typeface="Calibri" panose="020F0502020204030204" pitchFamily="34" charset="0"/>
              </a:rPr>
              <a:t>Acceso a los recursos locales</a:t>
            </a:r>
          </a:p>
          <a:p>
            <a:pPr lvl="1" algn="l">
              <a:buFont typeface="Arial" panose="020B0604020202020204" pitchFamily="34" charset="0"/>
              <a:buChar char="•"/>
            </a:pPr>
            <a:r>
              <a:rPr lang="en-GB" sz="2400">
                <a:solidFill>
                  <a:srgbClr val="555556"/>
                </a:solidFill>
                <a:latin typeface="Calibri" panose="020F0502020204030204" pitchFamily="34" charset="0"/>
              </a:rPr>
              <a:t>Potencial de alojamiento e instalaciones</a:t>
            </a:r>
          </a:p>
          <a:p>
            <a:pPr lvl="1" algn="l">
              <a:buFont typeface="Arial" panose="020B0604020202020204" pitchFamily="34" charset="0"/>
              <a:buChar char="•"/>
            </a:pPr>
            <a:r>
              <a:rPr lang="en-GB" sz="2400">
                <a:solidFill>
                  <a:srgbClr val="555556"/>
                </a:solidFill>
                <a:latin typeface="Calibri" panose="020F0502020204030204" pitchFamily="34" charset="0"/>
              </a:rPr>
              <a:t>Potencial para un crecimiento futuro</a:t>
            </a:r>
          </a:p>
          <a:p>
            <a:pPr lvl="1" algn="l">
              <a:buFont typeface="Arial" panose="020B0604020202020204" pitchFamily="34" charset="0"/>
              <a:buChar char="•"/>
            </a:pPr>
            <a:r>
              <a:rPr lang="en-GB" sz="2400">
                <a:solidFill>
                  <a:srgbClr val="555556"/>
                </a:solidFill>
                <a:latin typeface="Calibri" panose="020F0502020204030204" pitchFamily="34" charset="0"/>
              </a:rPr>
              <a:t>La seguridad y los peligros</a:t>
            </a:r>
          </a:p>
          <a:p>
            <a:pPr lvl="1" algn="l">
              <a:buFont typeface="Arial" panose="020B0604020202020204" pitchFamily="34" charset="0"/>
              <a:buChar char="•"/>
            </a:pPr>
            <a:r>
              <a:rPr lang="en-GB" sz="2400">
                <a:solidFill>
                  <a:srgbClr val="555556"/>
                </a:solidFill>
                <a:latin typeface="Calibri" panose="020F0502020204030204" pitchFamily="34" charset="0"/>
              </a:rPr>
              <a:t>Derechos y propiedad de la tierra</a:t>
            </a:r>
          </a:p>
          <a:p>
            <a:pPr lvl="1" algn="l">
              <a:buFont typeface="Arial" panose="020B0604020202020204" pitchFamily="34" charset="0"/>
              <a:buChar char="•"/>
            </a:pPr>
            <a:r>
              <a:rPr lang="en-GB" sz="2400">
                <a:solidFill>
                  <a:srgbClr val="555556"/>
                </a:solidFill>
                <a:latin typeface="Calibri" panose="020F0502020204030204" pitchFamily="34" charset="0"/>
              </a:rPr>
              <a:t>Acceso</a:t>
            </a:r>
          </a:p>
          <a:p>
            <a:pPr lvl="1" algn="l">
              <a:buFont typeface="Arial" panose="020B0604020202020204" pitchFamily="34" charset="0"/>
              <a:buChar char="•"/>
            </a:pPr>
            <a:r>
              <a:rPr lang="en-GB" sz="2400">
                <a:solidFill>
                  <a:srgbClr val="555556"/>
                </a:solidFill>
                <a:latin typeface="Calibri" panose="020F0502020204030204" pitchFamily="34" charset="0"/>
              </a:rPr>
              <a:t>Mitigación de la VdG</a:t>
            </a: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1291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s-ES_tradnl">
                <a:latin typeface="Calibri" panose="020F0502020204030204" pitchFamily="34" charset="0"/>
                <a:cs typeface="Calibri" panose="020F0502020204030204" pitchFamily="34" charset="0"/>
              </a:rPr>
              <a:t>Preguntas</a:t>
            </a:r>
            <a:endParaRPr lang="es-ES_tradnl"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05159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845130"/>
            <a:ext cx="9650413" cy="3236322"/>
          </a:xfrm>
        </p:spPr>
        <p:txBody>
          <a:bodyPr anchor="ctr" anchorCtr="0"/>
          <a:lstStyle/>
          <a:p>
            <a:pPr marL="0" indent="0" algn="l">
              <a:buNone/>
            </a:pPr>
            <a:r>
              <a:rPr lang="en-US" sz="2800">
                <a:solidFill>
                  <a:srgbClr val="555556"/>
                </a:solidFill>
                <a:latin typeface="Calibri" panose="020F0502020204030204" pitchFamily="34" charset="0"/>
              </a:rPr>
              <a:t>La </a:t>
            </a:r>
            <a:r>
              <a:rPr lang="en-US" sz="2800" b="1">
                <a:solidFill>
                  <a:srgbClr val="555556"/>
                </a:solidFill>
                <a:latin typeface="Calibri" panose="020F0502020204030204" pitchFamily="34" charset="0"/>
              </a:rPr>
              <a:t>ubicación, tamaño, diseño y duración</a:t>
            </a:r>
            <a:r>
              <a:rPr lang="en-US" sz="2800">
                <a:solidFill>
                  <a:srgbClr val="555556"/>
                </a:solidFill>
                <a:latin typeface="Calibri" panose="020F0502020204030204" pitchFamily="34" charset="0"/>
              </a:rPr>
              <a:t> de un campamento son de contexto específico. Estas cuestiones pueden repercutir significativamente en la protección del residente y en su acceso a la asistencia.   </a:t>
            </a:r>
          </a:p>
          <a:p>
            <a:pPr marL="0" indent="0" algn="l">
              <a:buNone/>
            </a:pPr>
            <a:endParaRPr lang="en-US" sz="2800" dirty="0">
              <a:solidFill>
                <a:srgbClr val="555556"/>
              </a:solidFill>
              <a:latin typeface="Calibri" panose="020F0502020204030204" pitchFamily="34" charset="0"/>
            </a:endParaRPr>
          </a:p>
          <a:p>
            <a:pPr marL="0" indent="0" algn="l">
              <a:buNone/>
            </a:pPr>
            <a:r>
              <a:rPr lang="en-US" sz="2800">
                <a:solidFill>
                  <a:srgbClr val="555556"/>
                </a:solidFill>
                <a:latin typeface="Calibri" panose="020F0502020204030204" pitchFamily="34" charset="0"/>
              </a:rPr>
              <a:t>La prioridad de cualquier campamento o entorno, similar a un campamento, es garantizar un </a:t>
            </a:r>
            <a:r>
              <a:rPr lang="en-US" sz="2800" b="1">
                <a:solidFill>
                  <a:srgbClr val="555556"/>
                </a:solidFill>
                <a:latin typeface="Calibri" panose="020F0502020204030204" pitchFamily="34" charset="0"/>
              </a:rPr>
              <a:t>entorno seguro y saludable </a:t>
            </a:r>
            <a:r>
              <a:rPr lang="en-US" sz="2800">
                <a:solidFill>
                  <a:srgbClr val="555556"/>
                </a:solidFill>
                <a:latin typeface="Calibri" panose="020F0502020204030204" pitchFamily="34" charset="0"/>
              </a:rPr>
              <a:t>que sea de gestión eficiente, apoye la participación de la comunidad y proporcione una protección </a:t>
            </a:r>
            <a:r>
              <a:rPr lang="en-US" sz="2400">
                <a:latin typeface="Calibri" panose="020F0502020204030204" pitchFamily="34" charset="0"/>
              </a:rPr>
              <a:t>eficaz de los derechos humanos básicos.</a:t>
            </a:r>
            <a:r>
              <a:t> </a:t>
            </a:r>
          </a:p>
        </p:txBody>
      </p:sp>
      <p:pic>
        <p:nvPicPr>
          <p:cNvPr id="2" name="Picture 1">
            <a:extLst>
              <a:ext uri="{FF2B5EF4-FFF2-40B4-BE49-F238E27FC236}">
                <a16:creationId xmlns:a16="http://schemas.microsoft.com/office/drawing/2014/main" id="{9D3133D6-746B-4F34-B84A-580C11999A32}"/>
              </a:ext>
            </a:extLst>
          </p:cNvPr>
          <p:cNvPicPr>
            <a:picLocks noChangeAspect="1"/>
          </p:cNvPicPr>
          <p:nvPr/>
        </p:nvPicPr>
        <p:blipFill rotWithShape="1">
          <a:blip r:embed="rId3"/>
          <a:srcRect r="5572" b="3172"/>
          <a:stretch/>
        </p:blipFill>
        <p:spPr>
          <a:xfrm>
            <a:off x="-18506" y="0"/>
            <a:ext cx="10710319"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296777"/>
            <a:ext cx="7505700" cy="793755"/>
          </a:xfrm>
          <a:solidFill>
            <a:schemeClr val="bg1"/>
          </a:solidFill>
        </p:spPr>
        <p:txBody>
          <a:bodyPr/>
          <a:lstStyle/>
          <a:p>
            <a:r>
              <a:rPr lang="en-GB" b="1" dirty="0">
                <a:solidFill>
                  <a:srgbClr val="2A87C8"/>
                </a:solidFill>
                <a:latin typeface="Calibri" panose="020F0502020204030204" pitchFamily="34" charset="0"/>
              </a:rPr>
              <a:t>    </a:t>
            </a:r>
            <a:r>
              <a:rPr lang="en-GB" b="1" dirty="0" err="1">
                <a:solidFill>
                  <a:srgbClr val="2A87C8"/>
                </a:solidFill>
                <a:latin typeface="Calibri" panose="020F0502020204030204" pitchFamily="34" charset="0"/>
              </a:rPr>
              <a:t>Mensaje</a:t>
            </a:r>
            <a:r>
              <a:rPr lang="en-GB" b="1" dirty="0">
                <a:solidFill>
                  <a:srgbClr val="2A87C8"/>
                </a:solidFill>
                <a:latin typeface="Calibri" panose="020F0502020204030204" pitchFamily="34" charset="0"/>
              </a:rPr>
              <a:t> principal                      </a:t>
            </a:r>
          </a:p>
        </p:txBody>
      </p:sp>
    </p:spTree>
    <p:extLst>
      <p:ext uri="{BB962C8B-B14F-4D97-AF65-F5344CB8AC3E}">
        <p14:creationId xmlns:p14="http://schemas.microsoft.com/office/powerpoint/2010/main" val="1159724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F7AD2C-4A7C-4B1C-AA42-30446632E37F}"/>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38000" contrast="-31000"/>
                    </a14:imgEffect>
                  </a14:imgLayer>
                </a14:imgProps>
              </a:ext>
            </a:extLst>
          </a:blip>
          <a:srcRect r="5572" b="3172"/>
          <a:stretch/>
        </p:blipFill>
        <p:spPr>
          <a:xfrm>
            <a:off x="0" y="211655"/>
            <a:ext cx="10710319" cy="7319873"/>
          </a:xfrm>
          <a:prstGeom prst="rect">
            <a:avLst/>
          </a:prstGeom>
        </p:spPr>
      </p:pic>
      <p:sp>
        <p:nvSpPr>
          <p:cNvPr id="3" name="Content Placeholder 2"/>
          <p:cNvSpPr>
            <a:spLocks noGrp="1"/>
          </p:cNvSpPr>
          <p:nvPr>
            <p:ph idx="1"/>
          </p:nvPr>
        </p:nvSpPr>
        <p:spPr>
          <a:xfrm>
            <a:off x="520699" y="1845130"/>
            <a:ext cx="9650413" cy="3236322"/>
          </a:xfrm>
        </p:spPr>
        <p:txBody>
          <a:bodyPr anchor="ctr" anchorCtr="0"/>
          <a:lstStyle/>
          <a:p>
            <a:pPr marL="0" indent="0" algn="l">
              <a:buNone/>
            </a:pPr>
            <a:r>
              <a:rPr lang="en-US" sz="2800">
                <a:latin typeface="Calibri" panose="020F0502020204030204" pitchFamily="34" charset="0"/>
              </a:rPr>
              <a:t>La </a:t>
            </a:r>
            <a:r>
              <a:rPr lang="en-US" sz="2800" b="1">
                <a:latin typeface="Calibri" panose="020F0502020204030204" pitchFamily="34" charset="0"/>
              </a:rPr>
              <a:t>ubicación, tamaño, diseño y duración</a:t>
            </a:r>
            <a:r>
              <a:rPr lang="en-US" sz="2800">
                <a:latin typeface="Calibri" panose="020F0502020204030204" pitchFamily="34" charset="0"/>
              </a:rPr>
              <a:t> de un campamento son de contexto específico. Estas cuestiones pueden repercutir significativamente en la protección del residente y en su acceso a la asistencia.   </a:t>
            </a:r>
          </a:p>
          <a:p>
            <a:pPr marL="0" indent="0" algn="l">
              <a:buNone/>
            </a:pPr>
            <a:endParaRPr lang="en-US" sz="2800" dirty="0">
              <a:latin typeface="Calibri" panose="020F0502020204030204" pitchFamily="34" charset="0"/>
            </a:endParaRPr>
          </a:p>
          <a:p>
            <a:pPr marL="0" indent="0" algn="l">
              <a:buNone/>
            </a:pPr>
            <a:r>
              <a:rPr lang="en-US" sz="2800">
                <a:latin typeface="Calibri" panose="020F0502020204030204" pitchFamily="34" charset="0"/>
              </a:rPr>
              <a:t>La prioridad de cualquier campamento o entorno, similar a un campamento, es garantizar un </a:t>
            </a:r>
            <a:r>
              <a:rPr lang="en-US" sz="2800" b="1">
                <a:latin typeface="Calibri" panose="020F0502020204030204" pitchFamily="34" charset="0"/>
              </a:rPr>
              <a:t>entorno seguro y saludable </a:t>
            </a:r>
            <a:r>
              <a:rPr lang="en-US" sz="2800">
                <a:latin typeface="Calibri" panose="020F0502020204030204" pitchFamily="34" charset="0"/>
              </a:rPr>
              <a:t>que sea de gestión eficiente, apoye la participación de la comunidad y proporcione una protección </a:t>
            </a:r>
            <a:r>
              <a:rPr lang="en-US" sz="2400">
                <a:latin typeface="Calibri" panose="020F0502020204030204" pitchFamily="34" charset="0"/>
              </a:rPr>
              <a:t>eficaz de los derechos humanos básicos.</a:t>
            </a:r>
            <a:r>
              <a:t> </a:t>
            </a: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a:solidFill>
                  <a:srgbClr val="2A87C8"/>
                </a:solidFill>
                <a:latin typeface="Calibri" panose="020F0502020204030204" pitchFamily="34" charset="0"/>
              </a:rPr>
              <a:t>    Mensaje principal                      </a:t>
            </a:r>
          </a:p>
        </p:txBody>
      </p:sp>
    </p:spTree>
    <p:extLst>
      <p:ext uri="{BB962C8B-B14F-4D97-AF65-F5344CB8AC3E}">
        <p14:creationId xmlns:p14="http://schemas.microsoft.com/office/powerpoint/2010/main" val="179489201"/>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023258"/>
            <a:ext cx="7128793" cy="15138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solidFill>
                  <a:srgbClr val="545456"/>
                </a:solidFill>
                <a:latin typeface="Calibri" panose="020F0502020204030204" pitchFamily="34" charset="0"/>
              </a:rPr>
              <a:t>Mejorar el diseño del campamento/centro colectivo existente</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9625272"/>
      </p:ext>
    </p:extLst>
  </p:cSld>
  <p:clrMapOvr>
    <a:masterClrMapping/>
  </p:clrMapOvr>
</p:sld>
</file>

<file path=ppt/theme/theme1.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11" ma:contentTypeDescription="Create a new document." ma:contentTypeScope="" ma:versionID="2ef782eddbab00ccf93dbf903bc501e4">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7c26a57195524376ee1e0a67bd2b6c5d"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mments xmlns="4d2685e0-3ec3-4526-a337-bc02c6b3961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628736-CB30-4039-A0DD-E5C7CBFCEB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2685e0-3ec3-4526-a337-bc02c6b3961c"/>
    <ds:schemaRef ds:uri="72eb3475-e0f4-42fd-ab5c-abe08d673c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796D2C-8AD6-466B-B536-85715ED1CD39}">
  <ds:schemaRefs>
    <ds:schemaRef ds:uri="http://purl.org/dc/terms/"/>
    <ds:schemaRef ds:uri="http://schemas.microsoft.com/office/2006/documentManagement/types"/>
    <ds:schemaRef ds:uri="http://purl.org/dc/dcmitype/"/>
    <ds:schemaRef ds:uri="4d2685e0-3ec3-4526-a337-bc02c6b3961c"/>
    <ds:schemaRef ds:uri="72eb3475-e0f4-42fd-ab5c-abe08d673cdb"/>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FEC7248-3B49-4473-B3BD-7EBA437514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3940</TotalTime>
  <Words>3562</Words>
  <Application>Microsoft Office PowerPoint</Application>
  <PresentationFormat>Custom</PresentationFormat>
  <Paragraphs>383</Paragraphs>
  <Slides>60</Slides>
  <Notes>58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60</vt:i4>
      </vt:variant>
    </vt:vector>
  </HeadingPairs>
  <TitlesOfParts>
    <vt:vector size="64" baseType="lpstr">
      <vt:lpstr>Arial</vt:lpstr>
      <vt:lpstr>Calibri</vt:lpstr>
      <vt:lpstr>Trebuchet MS</vt:lpstr>
      <vt:lpstr>1_CCCM - Titles</vt:lpstr>
      <vt:lpstr>Instalación y Mejora del Emplazamiento</vt:lpstr>
      <vt:lpstr>Objetivos</vt:lpstr>
      <vt:lpstr>PowerPoint Presentation</vt:lpstr>
      <vt:lpstr>Ciclo de Vida del Campamento </vt:lpstr>
      <vt:lpstr>Normas Esfera (normas humanitarias)</vt:lpstr>
      <vt:lpstr>Grupo de trabajo         10 min</vt:lpstr>
      <vt:lpstr>    Mensaje principal                      </vt:lpstr>
      <vt:lpstr>    Mensaje principal                      </vt:lpstr>
      <vt:lpstr>PowerPoint Presentation</vt:lpstr>
      <vt:lpstr>Grupo de trabajo (Actividad 2A)   30 min </vt:lpstr>
      <vt:lpstr>Grupo de trabajo (Actividad 2A)  20 min </vt:lpstr>
      <vt:lpstr>Grupo de trabajo (Actividad 2B)  60 min</vt:lpstr>
      <vt:lpstr>    Mensajes clave                      </vt:lpstr>
      <vt:lpstr>    Mensajes clave                      </vt:lpstr>
      <vt:lpstr>PowerPoint Presentation</vt:lpstr>
      <vt:lpstr>Derecho a una vivienda adecuada</vt:lpstr>
      <vt:lpstr>Fase 1: Identificación y evaluación (sitio)</vt:lpstr>
      <vt:lpstr>Fase 1: Identificación y evaluación (estructura)</vt:lpstr>
      <vt:lpstr>Grupo de trabajo         20 min</vt:lpstr>
      <vt:lpstr>Emplazamiento 1</vt:lpstr>
      <vt:lpstr>Emplazamiento 2</vt:lpstr>
      <vt:lpstr>Emplazamiento 3</vt:lpstr>
      <vt:lpstr>Emplazamiento 4</vt:lpstr>
      <vt:lpstr>Sitio del centro colectivo 1</vt:lpstr>
      <vt:lpstr>Sitio del centro colectivo 2</vt:lpstr>
      <vt:lpstr>Sitio del centro colectivo 3</vt:lpstr>
      <vt:lpstr>PowerPoint Presentation</vt:lpstr>
      <vt:lpstr>Sitio del centro de recepción o de tránsito 1</vt:lpstr>
      <vt:lpstr>Sitio del centro de recepción o de tránsito 2</vt:lpstr>
      <vt:lpstr>Sitio del centro de recepción o de tránsito 3</vt:lpstr>
      <vt:lpstr>Sitio del centro de recepción o de tránsito 4</vt:lpstr>
      <vt:lpstr>Fase 3: Protocolos y documentación</vt:lpstr>
      <vt:lpstr>Ciclo de vida del Campamento: ¿qué se debería hacer en esta etapa? </vt:lpstr>
      <vt:lpstr>    Mensajes clave                      </vt:lpstr>
      <vt:lpstr>    Mensajes clave                      </vt:lpstr>
      <vt:lpstr>PowerPoint Presentation</vt:lpstr>
      <vt:lpstr>Trabajo en grupo         50 min</vt:lpstr>
      <vt:lpstr>    Mensaje principal                      </vt:lpstr>
      <vt:lpstr>    Mensaje principal                      </vt:lpstr>
      <vt:lpstr>PowerPoint Presentation</vt:lpstr>
      <vt:lpstr>Fase 3: Protocolos y documentación</vt:lpstr>
      <vt:lpstr>Problemas comunes</vt:lpstr>
      <vt:lpstr>Trabajo en Grupo         10 min</vt:lpstr>
      <vt:lpstr>    Mensaje principal                      </vt:lpstr>
      <vt:lpstr>    Mensaje principal                      </vt:lpstr>
      <vt:lpstr>PowerPoint Presentation</vt:lpstr>
      <vt:lpstr>Trabajo en grupo        10 min</vt:lpstr>
      <vt:lpstr>Vídeos</vt:lpstr>
      <vt:lpstr>PowerPoint Presentation</vt:lpstr>
      <vt:lpstr>¿Qué es la planificación del sitio?</vt:lpstr>
      <vt:lpstr>Planificación del sitio y prevención de la VdG</vt:lpstr>
      <vt:lpstr>Trabajo en grupo      15 min VdG</vt:lpstr>
      <vt:lpstr>Mensaje principal</vt:lpstr>
      <vt:lpstr>Mensaje principal</vt:lpstr>
      <vt:lpstr>PowerPoint Presentation</vt:lpstr>
      <vt:lpstr>Escenario</vt:lpstr>
      <vt:lpstr>Trabajo en grupo        60 min</vt:lpstr>
      <vt:lpstr>PowerPoint Presentation</vt:lpstr>
      <vt:lpstr>Trabajo en grupo         60 min</vt:lpstr>
      <vt:lpstr>Preguntas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Library</dc:title>
  <dc:creator>NATALIA PASCUAL</dc:creator>
  <cp:lastModifiedBy>Narges Rasouli</cp:lastModifiedBy>
  <cp:revision>180</cp:revision>
  <dcterms:created xsi:type="dcterms:W3CDTF">1601-01-01T00:00:00Z</dcterms:created>
  <dcterms:modified xsi:type="dcterms:W3CDTF">2020-09-23T21:48:53Z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0x0101002311F0AB4D861F4989F82902B990608D</vt:lpwstr>
  </property>
  <property fmtid="{D5CDD505-2E9C-101B-9397-08002B2CF9AE}" pid="3" name="AuthorIds_UIVersion_512">
    <vt:lpwstr>12</vt:lpwstr>
  </property>
</Properties>
</file>