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5.xml" ContentType="application/vnd.openxmlformats-officedocument.themeOverrid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6.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7.xml" ContentType="application/vnd.openxmlformats-officedocument.themeOverride+xml"/>
  <Override PartName="/ppt/notesSlides/notesSlide6.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8.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76" r:id="rId3"/>
    <p:sldId id="295" r:id="rId4"/>
    <p:sldId id="291" r:id="rId5"/>
    <p:sldId id="289" r:id="rId6"/>
    <p:sldId id="290" r:id="rId7"/>
    <p:sldId id="293" r:id="rId8"/>
    <p:sldId id="292" r:id="rId9"/>
    <p:sldId id="277" r:id="rId10"/>
    <p:sldId id="288" r:id="rId11"/>
    <p:sldId id="268" r:id="rId12"/>
    <p:sldId id="281" r:id="rId13"/>
    <p:sldId id="260" r:id="rId14"/>
    <p:sldId id="282" r:id="rId15"/>
    <p:sldId id="257" r:id="rId16"/>
    <p:sldId id="258" r:id="rId17"/>
    <p:sldId id="278" r:id="rId18"/>
    <p:sldId id="279" r:id="rId19"/>
    <p:sldId id="280" r:id="rId20"/>
    <p:sldId id="283" r:id="rId21"/>
    <p:sldId id="264" r:id="rId22"/>
    <p:sldId id="287" r:id="rId23"/>
    <p:sldId id="284" r:id="rId24"/>
    <p:sldId id="266" r:id="rId25"/>
    <p:sldId id="296" r:id="rId26"/>
    <p:sldId id="285" r:id="rId27"/>
    <p:sldId id="275" r:id="rId28"/>
    <p:sldId id="294" r:id="rId29"/>
    <p:sldId id="270" r:id="rId30"/>
    <p:sldId id="271" r:id="rId31"/>
    <p:sldId id="272" r:id="rId32"/>
    <p:sldId id="273" r:id="rId33"/>
    <p:sldId id="27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5933" autoAdjust="0"/>
  </p:normalViewPr>
  <p:slideViewPr>
    <p:cSldViewPr>
      <p:cViewPr varScale="1">
        <p:scale>
          <a:sx n="72" d="100"/>
          <a:sy n="72" d="100"/>
        </p:scale>
        <p:origin x="262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nolan\AppData\Local\Microsoft\Windows\INetCache\Content.Outlook\L2C4R7EX\Somalia%20Education%20Cluster%20Partners%20(00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anolan\Documents\Principles%20of%20partnership%20cluster%20data%20sheet%20CP%20Somali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anolan\Documents\Principles%20of%20partnership%20cluster%20data%20sheet%20education%20somalia.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anolan\Documents\Principles%20of%20partnership%20cluster%20data%20sheet%20education%20somalia.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C:\Users\anolan\AppData\Local\Microsoft\Windows\INetCache\Content.Outlook\L2C4R7EX\CP_Contact%20List_01152018.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anolan\AppData\Local\Microsoft\Windows\INetCache\Content.Outlook\L2C4R7EX\Somalia%20Education%20Cluster%20Partners%20(002).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Book3"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anolan\AppData\Local\Microsoft\Windows\INetCache\Content.Outlook\L2C4R7EX\Copy%20of%20Som_CP_cummulative2017_23012017%20(004).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anolan\AppData\Local\Microsoft\Windows\INetCache\Content.Outlook\L2C4R7EX\CP_Contact%20List_01152018.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Users\anolan\AppData\Local\Microsoft\Windows\INetCache\Content.Outlook\L2C4R7EX\Somalia%20Education%20Cluster%20Partners%20(002).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Users\anolan\AppData\Local\Microsoft\Windows\INetCache\Content.Outlook\L2C4R7EX\Somalia%20Education%20Cluster%20Partners%20(002).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Users\anolan\AppData\Local\Microsoft\Windows\INetCache\Content.Outlook\L2C4R7EX\Somalia%20Education%20Cluster%20Partners%20(002).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Users\anolan\AppData\Local\Microsoft\Windows\INetCache\Content.Outlook\L2C4R7EX\Somalia%20Education%20Cluster%20Partners%20(002).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Users\anolan\AppData\Local\Microsoft\Windows\INetCache\Content.Outlook\L2C4R7EX\CP_Contact%20List_01152018.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anolan\AppData\Local\Microsoft\Windows\INetCache\Content.Outlook\L2C4R7EX\Somalia%20Education%20Cluster%20Partners%20(002).xlsx" TargetMode="External"/></Relationships>
</file>

<file path=ppt/charts/_rels/chart9.xml.rels><?xml version="1.0" encoding="UTF-8" standalone="yes"?>
<Relationships xmlns="http://schemas.openxmlformats.org/package/2006/relationships"><Relationship Id="rId3" Type="http://schemas.openxmlformats.org/officeDocument/2006/relationships/oleObject" Target="file:///C:\Users\anolan\Documents\Principles%20of%20partnership%20cluster%20data%20sheet%20education%20somali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Cluster Review Committee Membership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3"/>
              </a:solidFill>
              <a:ln w="19050">
                <a:solidFill>
                  <a:schemeClr val="lt1"/>
                </a:solidFill>
              </a:ln>
              <a:effectLst/>
            </c:spPr>
          </c:dPt>
          <c:cat>
            <c:strRef>
              <c:f>Governance!$G$4:$G$5</c:f>
              <c:strCache>
                <c:ptCount val="2"/>
                <c:pt idx="0">
                  <c:v>National </c:v>
                </c:pt>
                <c:pt idx="1">
                  <c:v>International</c:v>
                </c:pt>
              </c:strCache>
            </c:strRef>
          </c:cat>
          <c:val>
            <c:numRef>
              <c:f>Governance!$H$4:$H$5</c:f>
              <c:numCache>
                <c:formatCode>General</c:formatCode>
                <c:ptCount val="2"/>
                <c:pt idx="0">
                  <c:v>4</c:v>
                </c:pt>
                <c:pt idx="1">
                  <c:v>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Child Protection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'Overall Analysis'!$B$3</c:f>
              <c:strCache>
                <c:ptCount val="1"/>
                <c:pt idx="0">
                  <c:v>Combined</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'Overall Analysis'!$A$4:$A$8</c:f>
              <c:strCache>
                <c:ptCount val="5"/>
                <c:pt idx="0">
                  <c:v>Equality</c:v>
                </c:pt>
                <c:pt idx="1">
                  <c:v>Complementarity</c:v>
                </c:pt>
                <c:pt idx="2">
                  <c:v>Transparency</c:v>
                </c:pt>
                <c:pt idx="3">
                  <c:v>Results Oriented</c:v>
                </c:pt>
                <c:pt idx="4">
                  <c:v>Responsibility</c:v>
                </c:pt>
              </c:strCache>
            </c:strRef>
          </c:cat>
          <c:val>
            <c:numRef>
              <c:f>'Overall Analysis'!$B$4:$B$8</c:f>
              <c:numCache>
                <c:formatCode>0%</c:formatCode>
                <c:ptCount val="5"/>
                <c:pt idx="0">
                  <c:v>0.40594059405940597</c:v>
                </c:pt>
                <c:pt idx="1">
                  <c:v>0.30666666666666664</c:v>
                </c:pt>
                <c:pt idx="2">
                  <c:v>0.31</c:v>
                </c:pt>
                <c:pt idx="3">
                  <c:v>0.31818181818181818</c:v>
                </c:pt>
                <c:pt idx="4">
                  <c:v>0.41538461538461541</c:v>
                </c:pt>
              </c:numCache>
            </c:numRef>
          </c:val>
        </c:ser>
        <c:ser>
          <c:idx val="1"/>
          <c:order val="1"/>
          <c:tx>
            <c:strRef>
              <c:f>'Overall Analysis'!$C$3</c:f>
              <c:strCache>
                <c:ptCount val="1"/>
                <c:pt idx="0">
                  <c:v>National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'Overall Analysis'!$A$4:$A$8</c:f>
              <c:strCache>
                <c:ptCount val="5"/>
                <c:pt idx="0">
                  <c:v>Equality</c:v>
                </c:pt>
                <c:pt idx="1">
                  <c:v>Complementarity</c:v>
                </c:pt>
                <c:pt idx="2">
                  <c:v>Transparency</c:v>
                </c:pt>
                <c:pt idx="3">
                  <c:v>Results Oriented</c:v>
                </c:pt>
                <c:pt idx="4">
                  <c:v>Responsibility</c:v>
                </c:pt>
              </c:strCache>
            </c:strRef>
          </c:cat>
          <c:val>
            <c:numRef>
              <c:f>'Overall Analysis'!$C$4:$C$8</c:f>
              <c:numCache>
                <c:formatCode>0%</c:formatCode>
                <c:ptCount val="5"/>
                <c:pt idx="0">
                  <c:v>0.31147540983606559</c:v>
                </c:pt>
                <c:pt idx="1">
                  <c:v>0.33333333333333331</c:v>
                </c:pt>
                <c:pt idx="2">
                  <c:v>0.25</c:v>
                </c:pt>
                <c:pt idx="3">
                  <c:v>0.21428571428571427</c:v>
                </c:pt>
                <c:pt idx="4">
                  <c:v>0.45454545454545453</c:v>
                </c:pt>
              </c:numCache>
            </c:numRef>
          </c:val>
        </c:ser>
        <c:ser>
          <c:idx val="2"/>
          <c:order val="2"/>
          <c:tx>
            <c:strRef>
              <c:f>'Overall Analysis'!$D$3</c:f>
              <c:strCache>
                <c:ptCount val="1"/>
                <c:pt idx="0">
                  <c:v>International</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'Overall Analysis'!$A$4:$A$8</c:f>
              <c:strCache>
                <c:ptCount val="5"/>
                <c:pt idx="0">
                  <c:v>Equality</c:v>
                </c:pt>
                <c:pt idx="1">
                  <c:v>Complementarity</c:v>
                </c:pt>
                <c:pt idx="2">
                  <c:v>Transparency</c:v>
                </c:pt>
                <c:pt idx="3">
                  <c:v>Results Oriented</c:v>
                </c:pt>
                <c:pt idx="4">
                  <c:v>Responsibility</c:v>
                </c:pt>
              </c:strCache>
            </c:strRef>
          </c:cat>
          <c:val>
            <c:numRef>
              <c:f>'Overall Analysis'!$D$4:$D$8</c:f>
              <c:numCache>
                <c:formatCode>0%</c:formatCode>
                <c:ptCount val="5"/>
                <c:pt idx="0">
                  <c:v>0.55000000000000004</c:v>
                </c:pt>
                <c:pt idx="1">
                  <c:v>0.26666666666666666</c:v>
                </c:pt>
                <c:pt idx="2">
                  <c:v>0.4</c:v>
                </c:pt>
                <c:pt idx="3">
                  <c:v>0.5</c:v>
                </c:pt>
                <c:pt idx="4">
                  <c:v>0.33333333333333331</c:v>
                </c:pt>
              </c:numCache>
            </c:numRef>
          </c:val>
        </c:ser>
        <c:dLbls>
          <c:showLegendKey val="0"/>
          <c:showVal val="0"/>
          <c:showCatName val="0"/>
          <c:showSerName val="0"/>
          <c:showPercent val="0"/>
          <c:showBubbleSize val="0"/>
        </c:dLbls>
        <c:axId val="285733024"/>
        <c:axId val="285733808"/>
      </c:radarChart>
      <c:catAx>
        <c:axId val="285733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3808"/>
        <c:crosses val="autoZero"/>
        <c:auto val="1"/>
        <c:lblAlgn val="ctr"/>
        <c:lblOffset val="100"/>
        <c:noMultiLvlLbl val="0"/>
      </c:catAx>
      <c:valAx>
        <c:axId val="2857338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30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Comparison -</a:t>
            </a:r>
            <a:r>
              <a:rPr lang="en-US" baseline="0"/>
              <a:t> Child Protection and Education (national and international responses combined)</a:t>
            </a:r>
          </a:p>
          <a:p>
            <a:pPr>
              <a:defRPr/>
            </a:pP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'Overall analysis'!$S$20</c:f>
              <c:strCache>
                <c:ptCount val="1"/>
                <c:pt idx="0">
                  <c:v>CP</c:v>
                </c:pt>
              </c:strCache>
            </c:strRef>
          </c:tx>
          <c:spPr>
            <a:ln w="28575" cap="rnd">
              <a:solidFill>
                <a:schemeClr val="accent1"/>
              </a:solidFill>
              <a:round/>
            </a:ln>
            <a:effectLst/>
          </c:spPr>
          <c:marker>
            <c:symbol val="none"/>
          </c:marker>
          <c:cat>
            <c:strRef>
              <c:f>'Overall analysis'!$R$21:$R$25</c:f>
              <c:strCache>
                <c:ptCount val="5"/>
                <c:pt idx="0">
                  <c:v>Equality</c:v>
                </c:pt>
                <c:pt idx="1">
                  <c:v>Complementarity</c:v>
                </c:pt>
                <c:pt idx="2">
                  <c:v>Transparency</c:v>
                </c:pt>
                <c:pt idx="3">
                  <c:v>Results Oriented</c:v>
                </c:pt>
                <c:pt idx="4">
                  <c:v>Responsibility</c:v>
                </c:pt>
              </c:strCache>
            </c:strRef>
          </c:cat>
          <c:val>
            <c:numRef>
              <c:f>'Overall analysis'!$S$21:$S$25</c:f>
              <c:numCache>
                <c:formatCode>0%</c:formatCode>
                <c:ptCount val="5"/>
                <c:pt idx="0">
                  <c:v>0.40594059405940597</c:v>
                </c:pt>
                <c:pt idx="1">
                  <c:v>0.30666666666666664</c:v>
                </c:pt>
                <c:pt idx="2">
                  <c:v>0.31</c:v>
                </c:pt>
                <c:pt idx="3">
                  <c:v>0.31818181818181818</c:v>
                </c:pt>
                <c:pt idx="4">
                  <c:v>0.41538461538461541</c:v>
                </c:pt>
              </c:numCache>
            </c:numRef>
          </c:val>
        </c:ser>
        <c:ser>
          <c:idx val="1"/>
          <c:order val="1"/>
          <c:tx>
            <c:strRef>
              <c:f>'Overall analysis'!$T$20</c:f>
              <c:strCache>
                <c:ptCount val="1"/>
                <c:pt idx="0">
                  <c:v>Education</c:v>
                </c:pt>
              </c:strCache>
            </c:strRef>
          </c:tx>
          <c:spPr>
            <a:ln w="28575" cap="rnd">
              <a:solidFill>
                <a:schemeClr val="accent2"/>
              </a:solidFill>
              <a:round/>
            </a:ln>
            <a:effectLst/>
          </c:spPr>
          <c:marker>
            <c:symbol val="none"/>
          </c:marker>
          <c:cat>
            <c:strRef>
              <c:f>'Overall analysis'!$R$21:$R$25</c:f>
              <c:strCache>
                <c:ptCount val="5"/>
                <c:pt idx="0">
                  <c:v>Equality</c:v>
                </c:pt>
                <c:pt idx="1">
                  <c:v>Complementarity</c:v>
                </c:pt>
                <c:pt idx="2">
                  <c:v>Transparency</c:v>
                </c:pt>
                <c:pt idx="3">
                  <c:v>Results Oriented</c:v>
                </c:pt>
                <c:pt idx="4">
                  <c:v>Responsibility</c:v>
                </c:pt>
              </c:strCache>
            </c:strRef>
          </c:cat>
          <c:val>
            <c:numRef>
              <c:f>'Overall analysis'!$T$21:$T$25</c:f>
              <c:numCache>
                <c:formatCode>0%</c:formatCode>
                <c:ptCount val="5"/>
                <c:pt idx="0">
                  <c:v>0.66417910447761197</c:v>
                </c:pt>
                <c:pt idx="1">
                  <c:v>0.46268656716417911</c:v>
                </c:pt>
                <c:pt idx="2">
                  <c:v>0.46268656716417911</c:v>
                </c:pt>
                <c:pt idx="3">
                  <c:v>0.56716417910447758</c:v>
                </c:pt>
                <c:pt idx="4">
                  <c:v>0.52747252747252749</c:v>
                </c:pt>
              </c:numCache>
            </c:numRef>
          </c:val>
        </c:ser>
        <c:dLbls>
          <c:showLegendKey val="0"/>
          <c:showVal val="0"/>
          <c:showCatName val="0"/>
          <c:showSerName val="0"/>
          <c:showPercent val="0"/>
          <c:showBubbleSize val="0"/>
        </c:dLbls>
        <c:axId val="285732240"/>
        <c:axId val="285728320"/>
      </c:radarChart>
      <c:catAx>
        <c:axId val="285732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28320"/>
        <c:crosses val="autoZero"/>
        <c:auto val="1"/>
        <c:lblAlgn val="ctr"/>
        <c:lblOffset val="100"/>
        <c:noMultiLvlLbl val="0"/>
      </c:catAx>
      <c:valAx>
        <c:axId val="2857283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22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Comparison</a:t>
            </a:r>
            <a:r>
              <a:rPr lang="en-US" baseline="0"/>
              <a:t> - Child Protection and Education</a:t>
            </a:r>
          </a:p>
          <a:p>
            <a:pPr>
              <a:defRPr/>
            </a:pPr>
            <a:r>
              <a:rPr lang="en-US" baseline="0"/>
              <a:t>(national actors)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'Overall analysis'!$S$28</c:f>
              <c:strCache>
                <c:ptCount val="1"/>
                <c:pt idx="0">
                  <c:v>CP</c:v>
                </c:pt>
              </c:strCache>
            </c:strRef>
          </c:tx>
          <c:spPr>
            <a:ln w="28575" cap="rnd">
              <a:solidFill>
                <a:schemeClr val="accent6"/>
              </a:solidFill>
              <a:round/>
            </a:ln>
            <a:effectLst/>
          </c:spPr>
          <c:marker>
            <c:symbol val="none"/>
          </c:marker>
          <c:cat>
            <c:strRef>
              <c:f>'Overall analysis'!$R$29:$R$33</c:f>
              <c:strCache>
                <c:ptCount val="5"/>
                <c:pt idx="0">
                  <c:v>Equality</c:v>
                </c:pt>
                <c:pt idx="1">
                  <c:v>Complementarity</c:v>
                </c:pt>
                <c:pt idx="2">
                  <c:v>Transparency</c:v>
                </c:pt>
                <c:pt idx="3">
                  <c:v>Results Oriented</c:v>
                </c:pt>
                <c:pt idx="4">
                  <c:v>Responsibility</c:v>
                </c:pt>
              </c:strCache>
            </c:strRef>
          </c:cat>
          <c:val>
            <c:numRef>
              <c:f>'Overall analysis'!$S$29:$S$33</c:f>
              <c:numCache>
                <c:formatCode>0%</c:formatCode>
                <c:ptCount val="5"/>
                <c:pt idx="0">
                  <c:v>0.31147540983606559</c:v>
                </c:pt>
                <c:pt idx="1">
                  <c:v>0.33333333333333331</c:v>
                </c:pt>
                <c:pt idx="2">
                  <c:v>0.25</c:v>
                </c:pt>
                <c:pt idx="3">
                  <c:v>0.21428571428571427</c:v>
                </c:pt>
                <c:pt idx="4">
                  <c:v>0.45454545454545453</c:v>
                </c:pt>
              </c:numCache>
            </c:numRef>
          </c:val>
        </c:ser>
        <c:ser>
          <c:idx val="1"/>
          <c:order val="1"/>
          <c:tx>
            <c:strRef>
              <c:f>'Overall analysis'!$T$28</c:f>
              <c:strCache>
                <c:ptCount val="1"/>
                <c:pt idx="0">
                  <c:v>Ed</c:v>
                </c:pt>
              </c:strCache>
            </c:strRef>
          </c:tx>
          <c:spPr>
            <a:ln w="28575" cap="rnd">
              <a:solidFill>
                <a:schemeClr val="accent5"/>
              </a:solidFill>
              <a:round/>
            </a:ln>
            <a:effectLst/>
          </c:spPr>
          <c:marker>
            <c:symbol val="none"/>
          </c:marker>
          <c:cat>
            <c:strRef>
              <c:f>'Overall analysis'!$R$29:$R$33</c:f>
              <c:strCache>
                <c:ptCount val="5"/>
                <c:pt idx="0">
                  <c:v>Equality</c:v>
                </c:pt>
                <c:pt idx="1">
                  <c:v>Complementarity</c:v>
                </c:pt>
                <c:pt idx="2">
                  <c:v>Transparency</c:v>
                </c:pt>
                <c:pt idx="3">
                  <c:v>Results Oriented</c:v>
                </c:pt>
                <c:pt idx="4">
                  <c:v>Responsibility</c:v>
                </c:pt>
              </c:strCache>
            </c:strRef>
          </c:cat>
          <c:val>
            <c:numRef>
              <c:f>'Overall analysis'!$T$29:$T$33</c:f>
              <c:numCache>
                <c:formatCode>0%</c:formatCode>
                <c:ptCount val="5"/>
                <c:pt idx="0">
                  <c:v>0.65517241379310343</c:v>
                </c:pt>
                <c:pt idx="1">
                  <c:v>0.38461538461538464</c:v>
                </c:pt>
                <c:pt idx="2">
                  <c:v>0.59302325581395354</c:v>
                </c:pt>
                <c:pt idx="3">
                  <c:v>0.59523809523809523</c:v>
                </c:pt>
                <c:pt idx="4">
                  <c:v>0.53968253968253965</c:v>
                </c:pt>
              </c:numCache>
            </c:numRef>
          </c:val>
        </c:ser>
        <c:dLbls>
          <c:showLegendKey val="0"/>
          <c:showVal val="0"/>
          <c:showCatName val="0"/>
          <c:showSerName val="0"/>
          <c:showPercent val="0"/>
          <c:showBubbleSize val="0"/>
        </c:dLbls>
        <c:axId val="285732632"/>
        <c:axId val="285730280"/>
      </c:radarChart>
      <c:catAx>
        <c:axId val="285732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0280"/>
        <c:crosses val="autoZero"/>
        <c:auto val="1"/>
        <c:lblAlgn val="ctr"/>
        <c:lblOffset val="100"/>
        <c:noMultiLvlLbl val="0"/>
      </c:catAx>
      <c:valAx>
        <c:axId val="2857302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263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Protection Cluster - Funding Asks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Funding!$H$32:$H$33</c:f>
              <c:strCache>
                <c:ptCount val="2"/>
                <c:pt idx="0">
                  <c:v>International Partners</c:v>
                </c:pt>
                <c:pt idx="1">
                  <c:v>National Partners</c:v>
                </c:pt>
              </c:strCache>
            </c:strRef>
          </c:cat>
          <c:val>
            <c:numRef>
              <c:f>Funding!$I$32:$I$33</c:f>
              <c:numCache>
                <c:formatCode>#,##0</c:formatCode>
                <c:ptCount val="2"/>
                <c:pt idx="0" formatCode="General">
                  <c:v>75778486</c:v>
                </c:pt>
                <c:pt idx="1">
                  <c:v>22210703</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smtClean="0"/>
              <a:t>Education</a:t>
            </a:r>
            <a:r>
              <a:rPr lang="en-US" baseline="0" dirty="0" smtClean="0"/>
              <a:t> Cluster – Funding Asks</a:t>
            </a:r>
            <a:endParaRPr lang="en-US" dirty="0"/>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Funding!$L$15:$L$16</c:f>
              <c:strCache>
                <c:ptCount val="2"/>
                <c:pt idx="0">
                  <c:v>International Actors</c:v>
                </c:pt>
                <c:pt idx="1">
                  <c:v>National Actors</c:v>
                </c:pt>
              </c:strCache>
            </c:strRef>
          </c:cat>
          <c:val>
            <c:numRef>
              <c:f>Funding!$M$15:$M$16</c:f>
              <c:numCache>
                <c:formatCode>0%</c:formatCode>
                <c:ptCount val="2"/>
                <c:pt idx="0">
                  <c:v>0.89402528644109769</c:v>
                </c:pt>
                <c:pt idx="1">
                  <c:v>0.10597471355890233</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Funding Requested &amp; Received - Education 2017</a:t>
            </a:r>
          </a:p>
        </c:rich>
      </c:tx>
      <c:layout>
        <c:manualLayout>
          <c:xMode val="edge"/>
          <c:yMode val="edge"/>
          <c:x val="0.15051377952755907"/>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Sheet1!$G$6</c:f>
              <c:strCache>
                <c:ptCount val="1"/>
                <c:pt idx="0">
                  <c:v>Requested</c:v>
                </c:pt>
              </c:strCache>
            </c:strRef>
          </c:tx>
          <c:spPr>
            <a:solidFill>
              <a:schemeClr val="accent1"/>
            </a:solidFill>
            <a:ln>
              <a:noFill/>
            </a:ln>
            <a:effectLst/>
          </c:spPr>
          <c:invertIfNegative val="0"/>
          <c:cat>
            <c:strRef>
              <c:f>Sheet1!$F$7:$F$9</c:f>
              <c:strCache>
                <c:ptCount val="3"/>
                <c:pt idx="0">
                  <c:v>INGO</c:v>
                </c:pt>
                <c:pt idx="1">
                  <c:v>NNGO</c:v>
                </c:pt>
                <c:pt idx="2">
                  <c:v>UN Agency</c:v>
                </c:pt>
              </c:strCache>
            </c:strRef>
          </c:cat>
          <c:val>
            <c:numRef>
              <c:f>Sheet1!$G$7:$G$9</c:f>
              <c:numCache>
                <c:formatCode>General</c:formatCode>
                <c:ptCount val="3"/>
                <c:pt idx="0">
                  <c:v>11097404</c:v>
                </c:pt>
                <c:pt idx="1">
                  <c:v>3474989</c:v>
                </c:pt>
                <c:pt idx="2">
                  <c:v>19249927</c:v>
                </c:pt>
              </c:numCache>
            </c:numRef>
          </c:val>
        </c:ser>
        <c:ser>
          <c:idx val="1"/>
          <c:order val="1"/>
          <c:tx>
            <c:strRef>
              <c:f>Sheet1!$H$6</c:f>
              <c:strCache>
                <c:ptCount val="1"/>
                <c:pt idx="0">
                  <c:v>Received</c:v>
                </c:pt>
              </c:strCache>
            </c:strRef>
          </c:tx>
          <c:spPr>
            <a:solidFill>
              <a:schemeClr val="accent2"/>
            </a:solidFill>
            <a:ln>
              <a:noFill/>
            </a:ln>
            <a:effectLst/>
          </c:spPr>
          <c:invertIfNegative val="0"/>
          <c:cat>
            <c:strRef>
              <c:f>Sheet1!$F$7:$F$9</c:f>
              <c:strCache>
                <c:ptCount val="3"/>
                <c:pt idx="0">
                  <c:v>INGO</c:v>
                </c:pt>
                <c:pt idx="1">
                  <c:v>NNGO</c:v>
                </c:pt>
                <c:pt idx="2">
                  <c:v>UN Agency</c:v>
                </c:pt>
              </c:strCache>
            </c:strRef>
          </c:cat>
          <c:val>
            <c:numRef>
              <c:f>Sheet1!$H$7:$H$9</c:f>
              <c:numCache>
                <c:formatCode>General</c:formatCode>
                <c:ptCount val="3"/>
                <c:pt idx="0">
                  <c:v>11153978</c:v>
                </c:pt>
                <c:pt idx="1">
                  <c:v>2154229</c:v>
                </c:pt>
                <c:pt idx="2">
                  <c:v>5468048</c:v>
                </c:pt>
              </c:numCache>
            </c:numRef>
          </c:val>
        </c:ser>
        <c:dLbls>
          <c:showLegendKey val="0"/>
          <c:showVal val="0"/>
          <c:showCatName val="0"/>
          <c:showSerName val="0"/>
          <c:showPercent val="0"/>
          <c:showBubbleSize val="0"/>
        </c:dLbls>
        <c:gapWidth val="219"/>
        <c:overlap val="-27"/>
        <c:axId val="285729888"/>
        <c:axId val="285731456"/>
      </c:barChart>
      <c:catAx>
        <c:axId val="285729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1456"/>
        <c:crosses val="autoZero"/>
        <c:auto val="1"/>
        <c:lblAlgn val="ctr"/>
        <c:lblOffset val="100"/>
        <c:noMultiLvlLbl val="0"/>
      </c:catAx>
      <c:valAx>
        <c:axId val="2857314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29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Funding Requested</a:t>
            </a:r>
            <a:r>
              <a:rPr lang="en-US" baseline="0"/>
              <a:t> &amp; Received - </a:t>
            </a:r>
          </a:p>
          <a:p>
            <a:pPr>
              <a:defRPr/>
            </a:pPr>
            <a:r>
              <a:rPr lang="en-US"/>
              <a:t>Protection</a:t>
            </a:r>
            <a:r>
              <a:rPr lang="en-US" baseline="0"/>
              <a:t> 2017</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'FTS Summary'!$B$2</c:f>
              <c:strCache>
                <c:ptCount val="1"/>
                <c:pt idx="0">
                  <c:v>Amount requested</c:v>
                </c:pt>
              </c:strCache>
            </c:strRef>
          </c:tx>
          <c:spPr>
            <a:solidFill>
              <a:schemeClr val="accent1"/>
            </a:solidFill>
            <a:ln>
              <a:noFill/>
            </a:ln>
            <a:effectLst/>
          </c:spPr>
          <c:invertIfNegative val="0"/>
          <c:cat>
            <c:strRef>
              <c:f>'FTS Summary'!$A$3:$A$5</c:f>
              <c:strCache>
                <c:ptCount val="3"/>
                <c:pt idx="0">
                  <c:v>INGO</c:v>
                </c:pt>
                <c:pt idx="1">
                  <c:v>NNGO</c:v>
                </c:pt>
                <c:pt idx="2">
                  <c:v>UN</c:v>
                </c:pt>
              </c:strCache>
            </c:strRef>
          </c:cat>
          <c:val>
            <c:numRef>
              <c:f>'FTS Summary'!$B$3:$B$5</c:f>
              <c:numCache>
                <c:formatCode>General</c:formatCode>
                <c:ptCount val="3"/>
                <c:pt idx="0">
                  <c:v>28110089</c:v>
                </c:pt>
                <c:pt idx="1">
                  <c:v>11782107</c:v>
                </c:pt>
                <c:pt idx="2">
                  <c:v>82980362</c:v>
                </c:pt>
              </c:numCache>
            </c:numRef>
          </c:val>
        </c:ser>
        <c:ser>
          <c:idx val="1"/>
          <c:order val="1"/>
          <c:tx>
            <c:strRef>
              <c:f>'FTS Summary'!$C$2</c:f>
              <c:strCache>
                <c:ptCount val="1"/>
                <c:pt idx="0">
                  <c:v>Amount received</c:v>
                </c:pt>
              </c:strCache>
            </c:strRef>
          </c:tx>
          <c:spPr>
            <a:solidFill>
              <a:schemeClr val="accent2"/>
            </a:solidFill>
            <a:ln>
              <a:noFill/>
            </a:ln>
            <a:effectLst/>
          </c:spPr>
          <c:invertIfNegative val="0"/>
          <c:cat>
            <c:strRef>
              <c:f>'FTS Summary'!$A$3:$A$5</c:f>
              <c:strCache>
                <c:ptCount val="3"/>
                <c:pt idx="0">
                  <c:v>INGO</c:v>
                </c:pt>
                <c:pt idx="1">
                  <c:v>NNGO</c:v>
                </c:pt>
                <c:pt idx="2">
                  <c:v>UN</c:v>
                </c:pt>
              </c:strCache>
            </c:strRef>
          </c:cat>
          <c:val>
            <c:numRef>
              <c:f>'FTS Summary'!$C$3:$C$5</c:f>
              <c:numCache>
                <c:formatCode>General</c:formatCode>
                <c:ptCount val="3"/>
                <c:pt idx="0">
                  <c:v>8143445</c:v>
                </c:pt>
                <c:pt idx="1">
                  <c:v>871102</c:v>
                </c:pt>
                <c:pt idx="2">
                  <c:v>17134163</c:v>
                </c:pt>
              </c:numCache>
            </c:numRef>
          </c:val>
        </c:ser>
        <c:dLbls>
          <c:showLegendKey val="0"/>
          <c:showVal val="0"/>
          <c:showCatName val="0"/>
          <c:showSerName val="0"/>
          <c:showPercent val="0"/>
          <c:showBubbleSize val="0"/>
        </c:dLbls>
        <c:gapWidth val="219"/>
        <c:overlap val="-27"/>
        <c:axId val="285734592"/>
        <c:axId val="285734984"/>
      </c:barChart>
      <c:catAx>
        <c:axId val="28573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4984"/>
        <c:crosses val="autoZero"/>
        <c:auto val="1"/>
        <c:lblAlgn val="ctr"/>
        <c:lblOffset val="100"/>
        <c:noMultiLvlLbl val="0"/>
      </c:catAx>
      <c:valAx>
        <c:axId val="285734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4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What risk mitigation support was provided in response to the capacity assessment</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Sheet1!$B$45:$B$47</c:f>
              <c:strCache>
                <c:ptCount val="3"/>
                <c:pt idx="0">
                  <c:v>Nothing mentioned in agreement</c:v>
                </c:pt>
                <c:pt idx="1">
                  <c:v>Monitoring of compliance</c:v>
                </c:pt>
                <c:pt idx="2">
                  <c:v>Budget or technical support to address weaknesses</c:v>
                </c:pt>
              </c:strCache>
            </c:strRef>
          </c:cat>
          <c:val>
            <c:numRef>
              <c:f>Sheet1!$C$45:$C$47</c:f>
              <c:numCache>
                <c:formatCode>General</c:formatCode>
                <c:ptCount val="3"/>
                <c:pt idx="0">
                  <c:v>5</c:v>
                </c:pt>
                <c:pt idx="1">
                  <c:v>13</c:v>
                </c:pt>
                <c:pt idx="2">
                  <c:v>0</c:v>
                </c:pt>
              </c:numCache>
            </c:numRef>
          </c:val>
        </c:ser>
        <c:dLbls>
          <c:showLegendKey val="0"/>
          <c:showVal val="0"/>
          <c:showCatName val="0"/>
          <c:showSerName val="0"/>
          <c:showPercent val="0"/>
          <c:showBubbleSize val="0"/>
        </c:dLbls>
        <c:gapWidth val="219"/>
        <c:overlap val="-27"/>
        <c:axId val="237276216"/>
        <c:axId val="237277784"/>
      </c:barChart>
      <c:catAx>
        <c:axId val="237276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7277784"/>
        <c:crosses val="autoZero"/>
        <c:auto val="1"/>
        <c:lblAlgn val="ctr"/>
        <c:lblOffset val="100"/>
        <c:noMultiLvlLbl val="0"/>
      </c:catAx>
      <c:valAx>
        <c:axId val="2372777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7276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CP - Leads and Co-Leads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cat>
            <c:strRef>
              <c:f>Membership!$B$14:$B$15</c:f>
              <c:strCache>
                <c:ptCount val="2"/>
                <c:pt idx="0">
                  <c:v>International </c:v>
                </c:pt>
                <c:pt idx="1">
                  <c:v>National</c:v>
                </c:pt>
              </c:strCache>
            </c:strRef>
          </c:cat>
          <c:val>
            <c:numRef>
              <c:f>Membership!$C$14:$C$15</c:f>
              <c:numCache>
                <c:formatCode>General</c:formatCode>
                <c:ptCount val="2"/>
                <c:pt idx="0">
                  <c:v>10</c:v>
                </c:pt>
                <c:pt idx="1">
                  <c:v>15</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Strategic</a:t>
            </a:r>
            <a:r>
              <a:rPr lang="en-US" baseline="0" dirty="0" smtClean="0"/>
              <a:t> Advisory Group</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Cluster Review Committee Membership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cat>
            <c:strRef>
              <c:f>Governance!$G$4:$G$5</c:f>
              <c:strCache>
                <c:ptCount val="2"/>
                <c:pt idx="0">
                  <c:v>National </c:v>
                </c:pt>
                <c:pt idx="1">
                  <c:v>International</c:v>
                </c:pt>
              </c:strCache>
            </c:strRef>
          </c:cat>
          <c:val>
            <c:numRef>
              <c:f>Governance!$H$4:$H$5</c:f>
              <c:numCache>
                <c:formatCode>General</c:formatCode>
                <c:ptCount val="2"/>
                <c:pt idx="0">
                  <c:v>4</c:v>
                </c:pt>
                <c:pt idx="1">
                  <c:v>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SAG</a:t>
            </a:r>
            <a:r>
              <a:rPr lang="en-US" baseline="0"/>
              <a:t> Membership</a:t>
            </a:r>
          </a:p>
          <a:p>
            <a:pPr>
              <a:defRPr/>
            </a:pP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2"/>
              </a:solidFill>
              <a:ln w="19050">
                <a:solidFill>
                  <a:schemeClr val="lt1"/>
                </a:solidFill>
              </a:ln>
              <a:effectLst/>
            </c:spPr>
          </c:dPt>
          <c:dPt>
            <c:idx val="1"/>
            <c:bubble3D val="0"/>
            <c:spPr>
              <a:solidFill>
                <a:schemeClr val="accent4"/>
              </a:solidFill>
              <a:ln w="19050">
                <a:solidFill>
                  <a:schemeClr val="lt1"/>
                </a:solidFill>
              </a:ln>
              <a:effectLst/>
            </c:spPr>
          </c:dPt>
          <c:cat>
            <c:strRef>
              <c:f>Governance!$E$4:$E$5</c:f>
              <c:strCache>
                <c:ptCount val="2"/>
                <c:pt idx="0">
                  <c:v>National</c:v>
                </c:pt>
                <c:pt idx="1">
                  <c:v>International</c:v>
                </c:pt>
              </c:strCache>
            </c:strRef>
          </c:cat>
          <c:val>
            <c:numRef>
              <c:f>Governance!$F$4:$F$5</c:f>
              <c:numCache>
                <c:formatCode>General</c:formatCode>
                <c:ptCount val="2"/>
                <c:pt idx="0">
                  <c:v>2</c:v>
                </c:pt>
                <c:pt idx="1">
                  <c:v>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Coordination</a:t>
            </a:r>
            <a:r>
              <a:rPr lang="en-US" baseline="0"/>
              <a:t> Group Lead</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solidFill>
              <a:ln w="19050">
                <a:solidFill>
                  <a:schemeClr val="lt1"/>
                </a:solidFill>
              </a:ln>
              <a:effectLst/>
            </c:spPr>
          </c:dPt>
          <c:dPt>
            <c:idx val="1"/>
            <c:bubble3D val="0"/>
            <c:spPr>
              <a:solidFill>
                <a:schemeClr val="accent5"/>
              </a:solidFill>
              <a:ln w="19050">
                <a:solidFill>
                  <a:schemeClr val="lt1"/>
                </a:solidFill>
              </a:ln>
              <a:effectLst/>
            </c:spPr>
          </c:dPt>
          <c:cat>
            <c:strRef>
              <c:f>Governance!$B$4:$B$5</c:f>
              <c:strCache>
                <c:ptCount val="2"/>
                <c:pt idx="0">
                  <c:v>National</c:v>
                </c:pt>
                <c:pt idx="1">
                  <c:v>International</c:v>
                </c:pt>
              </c:strCache>
            </c:strRef>
          </c:cat>
          <c:val>
            <c:numRef>
              <c:f>Governance!$C$4:$C$5</c:f>
              <c:numCache>
                <c:formatCode>General</c:formatCode>
                <c:ptCount val="2"/>
                <c:pt idx="0">
                  <c:v>6</c:v>
                </c:pt>
                <c:pt idx="1">
                  <c:v>16</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r>
              <a:rPr lang="en-US"/>
              <a:t>Child Protection - Members</a:t>
            </a:r>
          </a:p>
        </c:rich>
      </c:tx>
      <c:layout>
        <c:manualLayout>
          <c:xMode val="edge"/>
          <c:yMode val="edge"/>
          <c:x val="0.30949300087489068"/>
          <c:y val="5.0925925925925923E-2"/>
        </c:manualLayout>
      </c:layout>
      <c:overlay val="0"/>
      <c:spPr>
        <a:noFill/>
        <a:ln>
          <a:noFill/>
        </a:ln>
        <a:effectLst/>
      </c:spPr>
      <c:txPr>
        <a:bodyPr rot="0" spcFirstLastPara="1" vertOverflow="ellipsis" vert="horz" wrap="square" anchor="ctr" anchorCtr="1"/>
        <a:lstStyle/>
        <a:p>
          <a:pPr>
            <a:defRPr sz="14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6">
                  <a:lumMod val="60000"/>
                </a:schemeClr>
              </a:solidFill>
              <a:ln>
                <a:noFill/>
              </a:ln>
              <a:effectLst/>
              <a:scene3d>
                <a:camera prst="orthographicFront"/>
                <a:lightRig rig="brightRoom" dir="t"/>
              </a:scene3d>
              <a:sp3d prstMaterial="flat">
                <a:bevelT w="50800" h="101600" prst="angle"/>
                <a:contourClr>
                  <a:srgbClr val="000000"/>
                </a:contourClr>
              </a:sp3d>
            </c:spPr>
          </c:dPt>
          <c:dPt>
            <c:idx val="4"/>
            <c:bubble3D val="0"/>
            <c:spPr>
              <a:solidFill>
                <a:schemeClr val="accent5">
                  <a:lumMod val="60000"/>
                </a:schemeClr>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Membership!$B$5:$B$9</c:f>
              <c:strCache>
                <c:ptCount val="5"/>
                <c:pt idx="0">
                  <c:v>NNGO</c:v>
                </c:pt>
                <c:pt idx="1">
                  <c:v>Donor</c:v>
                </c:pt>
                <c:pt idx="2">
                  <c:v>INGO</c:v>
                </c:pt>
                <c:pt idx="3">
                  <c:v>Government</c:v>
                </c:pt>
                <c:pt idx="4">
                  <c:v>UN</c:v>
                </c:pt>
              </c:strCache>
            </c:strRef>
          </c:cat>
          <c:val>
            <c:numRef>
              <c:f>Membership!$C$5:$C$9</c:f>
              <c:numCache>
                <c:formatCode>General</c:formatCode>
                <c:ptCount val="5"/>
                <c:pt idx="0">
                  <c:v>56</c:v>
                </c:pt>
                <c:pt idx="1">
                  <c:v>2</c:v>
                </c:pt>
                <c:pt idx="2">
                  <c:v>7</c:v>
                </c:pt>
                <c:pt idx="3">
                  <c:v>1</c:v>
                </c:pt>
                <c:pt idx="4">
                  <c:v>6</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a:t>Somalia EDUCATION</a:t>
            </a:r>
            <a:r>
              <a:rPr lang="en-US" baseline="0"/>
              <a:t> CLUSTER MEMBERSHIP</a:t>
            </a:r>
            <a:endParaRPr lang="en-US"/>
          </a:p>
        </c:rich>
      </c:tx>
      <c:overlay val="0"/>
      <c:spPr>
        <a:noFill/>
        <a:ln>
          <a:noFill/>
        </a:ln>
        <a:effectLst/>
      </c:spPr>
      <c:txPr>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dPt>
          <c:dPt>
            <c:idx val="1"/>
            <c:bubble3D val="0"/>
            <c:spPr>
              <a:solidFill>
                <a:schemeClr val="accent2"/>
              </a:solidFill>
              <a:ln>
                <a:noFill/>
              </a:ln>
              <a:effectLst>
                <a:outerShdw blurRad="63500" sx="102000" sy="102000" algn="ctr" rotWithShape="0">
                  <a:prstClr val="black">
                    <a:alpha val="20000"/>
                  </a:prstClr>
                </a:outerShdw>
              </a:effectLst>
            </c:spPr>
          </c:dPt>
          <c:dPt>
            <c:idx val="2"/>
            <c:bubble3D val="0"/>
            <c:spPr>
              <a:solidFill>
                <a:schemeClr val="accent3"/>
              </a:solidFill>
              <a:ln>
                <a:noFill/>
              </a:ln>
              <a:effectLst>
                <a:outerShdw blurRad="63500" sx="102000" sy="102000" algn="ctr" rotWithShape="0">
                  <a:prstClr val="black">
                    <a:alpha val="20000"/>
                  </a:prstClr>
                </a:outerShdw>
              </a:effectLst>
            </c:spPr>
          </c:dPt>
          <c:dPt>
            <c:idx val="3"/>
            <c:bubble3D val="0"/>
            <c:spPr>
              <a:solidFill>
                <a:schemeClr val="accent4"/>
              </a:solidFill>
              <a:ln>
                <a:noFill/>
              </a:ln>
              <a:effectLst>
                <a:outerShdw blurRad="63500" sx="102000" sy="102000" algn="ctr" rotWithShape="0">
                  <a:prstClr val="black">
                    <a:alpha val="20000"/>
                  </a:prstClr>
                </a:outerShdw>
              </a:effectLst>
            </c:spPr>
          </c:dPt>
          <c:dPt>
            <c:idx val="4"/>
            <c:bubble3D val="0"/>
            <c:spPr>
              <a:solidFill>
                <a:schemeClr val="accent5"/>
              </a:solidFill>
              <a:ln>
                <a:noFill/>
              </a:ln>
              <a:effectLst>
                <a:outerShdw blurRad="63500" sx="102000" sy="102000" algn="ctr" rotWithShape="0">
                  <a:prstClr val="black">
                    <a:alpha val="20000"/>
                  </a:prstClr>
                </a:outerShdw>
              </a:effectLst>
            </c:spPr>
          </c:dPt>
          <c:dLbls>
            <c:dLbl>
              <c:idx val="0"/>
              <c:layout>
                <c:manualLayout>
                  <c:x val="-0.21111111111111117"/>
                  <c:y val="1.3888888888888888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1"/>
              <c:layout>
                <c:manualLayout>
                  <c:x val="0.125"/>
                  <c:y val="-4.1666666666666685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2"/>
              <c:layout>
                <c:manualLayout>
                  <c:x val="0.19444444444444445"/>
                  <c:y val="-1.3888888888888911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Lst>
            </c:dLbl>
            <c:dLbl>
              <c:idx val="3"/>
              <c:layout>
                <c:manualLayout>
                  <c:x val="6.8090967785090439E-2"/>
                  <c:y val="-1.9817821683297685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4697224831586914"/>
                      <c:h val="0.12628919871501451"/>
                    </c:manualLayout>
                  </c15:layout>
                </c:ext>
              </c:extLst>
            </c:dLbl>
            <c:dLbl>
              <c:idx val="4"/>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Membership!$B$4:$B$8</c:f>
              <c:strCache>
                <c:ptCount val="5"/>
                <c:pt idx="0">
                  <c:v>Donor</c:v>
                </c:pt>
                <c:pt idx="1">
                  <c:v>UN Agency</c:v>
                </c:pt>
                <c:pt idx="2">
                  <c:v>INGO</c:v>
                </c:pt>
                <c:pt idx="3">
                  <c:v>Government</c:v>
                </c:pt>
                <c:pt idx="4">
                  <c:v>NNGO</c:v>
                </c:pt>
              </c:strCache>
            </c:strRef>
          </c:cat>
          <c:val>
            <c:numRef>
              <c:f>Membership!$C$4:$C$8</c:f>
              <c:numCache>
                <c:formatCode>General</c:formatCode>
                <c:ptCount val="5"/>
                <c:pt idx="0">
                  <c:v>3</c:v>
                </c:pt>
                <c:pt idx="1">
                  <c:v>5</c:v>
                </c:pt>
                <c:pt idx="2">
                  <c:v>28</c:v>
                </c:pt>
                <c:pt idx="3">
                  <c:v>2</c:v>
                </c:pt>
                <c:pt idx="4">
                  <c:v>42</c:v>
                </c:pt>
              </c:numCache>
            </c:numRef>
          </c:val>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Education Cluster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'Overall analysis'!$B$3</c:f>
              <c:strCache>
                <c:ptCount val="1"/>
                <c:pt idx="0">
                  <c:v>Combined</c:v>
                </c:pt>
              </c:strCache>
            </c:strRef>
          </c:tx>
          <c:spPr>
            <a:ln w="28575" cap="rnd">
              <a:solidFill>
                <a:schemeClr val="accent1"/>
              </a:solidFill>
              <a:round/>
            </a:ln>
            <a:effectLst/>
          </c:spPr>
          <c:marker>
            <c:symbol val="none"/>
          </c:marker>
          <c:cat>
            <c:strRef>
              <c:f>'Overall analysis'!$A$4:$A$8</c:f>
              <c:strCache>
                <c:ptCount val="5"/>
                <c:pt idx="0">
                  <c:v>Equality</c:v>
                </c:pt>
                <c:pt idx="1">
                  <c:v>Complementarity</c:v>
                </c:pt>
                <c:pt idx="2">
                  <c:v>Transparency</c:v>
                </c:pt>
                <c:pt idx="3">
                  <c:v>Results Oriented</c:v>
                </c:pt>
                <c:pt idx="4">
                  <c:v>Responsibility</c:v>
                </c:pt>
              </c:strCache>
            </c:strRef>
          </c:cat>
          <c:val>
            <c:numRef>
              <c:f>'Overall analysis'!$B$4:$B$8</c:f>
              <c:numCache>
                <c:formatCode>0%</c:formatCode>
                <c:ptCount val="5"/>
                <c:pt idx="0">
                  <c:v>0.66417910447761197</c:v>
                </c:pt>
                <c:pt idx="1">
                  <c:v>0.46268656716417911</c:v>
                </c:pt>
                <c:pt idx="2">
                  <c:v>0.46268656716417911</c:v>
                </c:pt>
                <c:pt idx="3">
                  <c:v>0.56716417910447758</c:v>
                </c:pt>
                <c:pt idx="4">
                  <c:v>0.52747252747252749</c:v>
                </c:pt>
              </c:numCache>
            </c:numRef>
          </c:val>
        </c:ser>
        <c:ser>
          <c:idx val="1"/>
          <c:order val="1"/>
          <c:tx>
            <c:strRef>
              <c:f>'Overall analysis'!$C$3</c:f>
              <c:strCache>
                <c:ptCount val="1"/>
                <c:pt idx="0">
                  <c:v>National</c:v>
                </c:pt>
              </c:strCache>
            </c:strRef>
          </c:tx>
          <c:spPr>
            <a:ln w="28575" cap="rnd">
              <a:solidFill>
                <a:schemeClr val="accent2"/>
              </a:solidFill>
              <a:round/>
            </a:ln>
            <a:effectLst/>
          </c:spPr>
          <c:marker>
            <c:symbol val="none"/>
          </c:marker>
          <c:cat>
            <c:strRef>
              <c:f>'Overall analysis'!$A$4:$A$8</c:f>
              <c:strCache>
                <c:ptCount val="5"/>
                <c:pt idx="0">
                  <c:v>Equality</c:v>
                </c:pt>
                <c:pt idx="1">
                  <c:v>Complementarity</c:v>
                </c:pt>
                <c:pt idx="2">
                  <c:v>Transparency</c:v>
                </c:pt>
                <c:pt idx="3">
                  <c:v>Results Oriented</c:v>
                </c:pt>
                <c:pt idx="4">
                  <c:v>Responsibility</c:v>
                </c:pt>
              </c:strCache>
            </c:strRef>
          </c:cat>
          <c:val>
            <c:numRef>
              <c:f>'Overall analysis'!$C$4:$C$8</c:f>
              <c:numCache>
                <c:formatCode>0%</c:formatCode>
                <c:ptCount val="5"/>
                <c:pt idx="0">
                  <c:v>0.65517241379310343</c:v>
                </c:pt>
                <c:pt idx="1">
                  <c:v>0.38461538461538464</c:v>
                </c:pt>
                <c:pt idx="2">
                  <c:v>0.59302325581395354</c:v>
                </c:pt>
                <c:pt idx="3">
                  <c:v>0.59523809523809523</c:v>
                </c:pt>
                <c:pt idx="4">
                  <c:v>0.53968253968253965</c:v>
                </c:pt>
              </c:numCache>
            </c:numRef>
          </c:val>
        </c:ser>
        <c:ser>
          <c:idx val="2"/>
          <c:order val="2"/>
          <c:tx>
            <c:strRef>
              <c:f>'Overall analysis'!$D$3</c:f>
              <c:strCache>
                <c:ptCount val="1"/>
                <c:pt idx="0">
                  <c:v>International</c:v>
                </c:pt>
              </c:strCache>
            </c:strRef>
          </c:tx>
          <c:spPr>
            <a:ln w="28575" cap="rnd">
              <a:solidFill>
                <a:schemeClr val="accent3"/>
              </a:solidFill>
              <a:round/>
            </a:ln>
            <a:effectLst/>
          </c:spPr>
          <c:marker>
            <c:symbol val="none"/>
          </c:marker>
          <c:cat>
            <c:strRef>
              <c:f>'Overall analysis'!$A$4:$A$8</c:f>
              <c:strCache>
                <c:ptCount val="5"/>
                <c:pt idx="0">
                  <c:v>Equality</c:v>
                </c:pt>
                <c:pt idx="1">
                  <c:v>Complementarity</c:v>
                </c:pt>
                <c:pt idx="2">
                  <c:v>Transparency</c:v>
                </c:pt>
                <c:pt idx="3">
                  <c:v>Results Oriented</c:v>
                </c:pt>
                <c:pt idx="4">
                  <c:v>Responsibility</c:v>
                </c:pt>
              </c:strCache>
            </c:strRef>
          </c:cat>
          <c:val>
            <c:numRef>
              <c:f>'Overall analysis'!$D$4:$D$8</c:f>
              <c:numCache>
                <c:formatCode>0%</c:formatCode>
                <c:ptCount val="5"/>
                <c:pt idx="0">
                  <c:v>0.68085106382978722</c:v>
                </c:pt>
                <c:pt idx="1">
                  <c:v>0.5</c:v>
                </c:pt>
                <c:pt idx="2">
                  <c:v>0.3611111111111111</c:v>
                </c:pt>
                <c:pt idx="3">
                  <c:v>0.52631578947368418</c:v>
                </c:pt>
                <c:pt idx="4">
                  <c:v>0.5</c:v>
                </c:pt>
              </c:numCache>
            </c:numRef>
          </c:val>
        </c:ser>
        <c:dLbls>
          <c:showLegendKey val="0"/>
          <c:showVal val="0"/>
          <c:showCatName val="0"/>
          <c:showSerName val="0"/>
          <c:showPercent val="0"/>
          <c:showBubbleSize val="0"/>
        </c:dLbls>
        <c:axId val="285729104"/>
        <c:axId val="285731848"/>
      </c:radarChart>
      <c:catAx>
        <c:axId val="28572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31848"/>
        <c:crosses val="autoZero"/>
        <c:auto val="1"/>
        <c:lblAlgn val="ctr"/>
        <c:lblOffset val="100"/>
        <c:noMultiLvlLbl val="0"/>
      </c:catAx>
      <c:valAx>
        <c:axId val="285731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57291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81D46F-7998-4992-A25D-C5FB3398FB3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CB11B9DA-9C18-436B-A659-D3903B93E1EA}">
      <dgm:prSet phldrT="[Text]"/>
      <dgm:spPr/>
      <dgm:t>
        <a:bodyPr/>
        <a:lstStyle/>
        <a:p>
          <a:r>
            <a:rPr lang="en-GB" dirty="0" smtClean="0"/>
            <a:t>Governance &amp; Decision Making</a:t>
          </a:r>
          <a:endParaRPr lang="en-US" dirty="0"/>
        </a:p>
      </dgm:t>
    </dgm:pt>
    <dgm:pt modelId="{ED6D0DA2-4582-4C36-8E3A-86E6BC382FA3}" type="parTrans" cxnId="{7BC195C2-80FF-4FE7-B28E-5FD1086E12F3}">
      <dgm:prSet/>
      <dgm:spPr/>
      <dgm:t>
        <a:bodyPr/>
        <a:lstStyle/>
        <a:p>
          <a:endParaRPr lang="en-US"/>
        </a:p>
      </dgm:t>
    </dgm:pt>
    <dgm:pt modelId="{7DC15C94-924E-4EE2-9C12-29462CB69CDD}" type="sibTrans" cxnId="{7BC195C2-80FF-4FE7-B28E-5FD1086E12F3}">
      <dgm:prSet/>
      <dgm:spPr/>
      <dgm:t>
        <a:bodyPr/>
        <a:lstStyle/>
        <a:p>
          <a:endParaRPr lang="en-US"/>
        </a:p>
      </dgm:t>
    </dgm:pt>
    <dgm:pt modelId="{A17D69E5-CBA4-4156-AF34-AC1C469FC180}">
      <dgm:prSet phldrT="[Text]"/>
      <dgm:spPr/>
      <dgm:t>
        <a:bodyPr/>
        <a:lstStyle/>
        <a:p>
          <a:r>
            <a:rPr lang="en-GB" dirty="0" smtClean="0"/>
            <a:t>Influence and Participation</a:t>
          </a:r>
          <a:endParaRPr lang="en-US" dirty="0"/>
        </a:p>
      </dgm:t>
    </dgm:pt>
    <dgm:pt modelId="{1046E97C-C057-47D8-A99F-906420C553BC}" type="parTrans" cxnId="{7ABDD5D0-2B7A-4FA0-BEB9-236762915299}">
      <dgm:prSet/>
      <dgm:spPr/>
      <dgm:t>
        <a:bodyPr/>
        <a:lstStyle/>
        <a:p>
          <a:endParaRPr lang="en-US"/>
        </a:p>
      </dgm:t>
    </dgm:pt>
    <dgm:pt modelId="{B6244846-DF57-40CE-9E36-B2D9C31F6ADB}" type="sibTrans" cxnId="{7ABDD5D0-2B7A-4FA0-BEB9-236762915299}">
      <dgm:prSet/>
      <dgm:spPr/>
      <dgm:t>
        <a:bodyPr/>
        <a:lstStyle/>
        <a:p>
          <a:endParaRPr lang="en-US"/>
        </a:p>
      </dgm:t>
    </dgm:pt>
    <dgm:pt modelId="{3DA2F5FC-5D36-49EE-BB67-7C45A9A7AC25}">
      <dgm:prSet phldrT="[Text]"/>
      <dgm:spPr/>
      <dgm:t>
        <a:bodyPr/>
        <a:lstStyle/>
        <a:p>
          <a:r>
            <a:rPr lang="en-GB" dirty="0" smtClean="0"/>
            <a:t>Partnerships</a:t>
          </a:r>
          <a:endParaRPr lang="en-US" dirty="0"/>
        </a:p>
      </dgm:t>
    </dgm:pt>
    <dgm:pt modelId="{7A84AB26-58CB-43C0-ADF5-28EEAA280A08}" type="parTrans" cxnId="{D5198CCB-DD5C-437F-8211-17FBABDF37B5}">
      <dgm:prSet/>
      <dgm:spPr/>
      <dgm:t>
        <a:bodyPr/>
        <a:lstStyle/>
        <a:p>
          <a:endParaRPr lang="en-US"/>
        </a:p>
      </dgm:t>
    </dgm:pt>
    <dgm:pt modelId="{CDD97881-4CF6-4189-96BA-69A09DB352F2}" type="sibTrans" cxnId="{D5198CCB-DD5C-437F-8211-17FBABDF37B5}">
      <dgm:prSet/>
      <dgm:spPr/>
      <dgm:t>
        <a:bodyPr/>
        <a:lstStyle/>
        <a:p>
          <a:endParaRPr lang="en-US"/>
        </a:p>
      </dgm:t>
    </dgm:pt>
    <dgm:pt modelId="{444C229C-F2AF-4E8A-A4ED-4BD1E24AC935}">
      <dgm:prSet phldrT="[Text]"/>
      <dgm:spPr/>
      <dgm:t>
        <a:bodyPr/>
        <a:lstStyle/>
        <a:p>
          <a:r>
            <a:rPr lang="en-GB" dirty="0" smtClean="0"/>
            <a:t>Funding</a:t>
          </a:r>
          <a:endParaRPr lang="en-US" dirty="0"/>
        </a:p>
      </dgm:t>
    </dgm:pt>
    <dgm:pt modelId="{371AE09C-0717-4806-8D64-4BCE89BDB649}" type="parTrans" cxnId="{C4380EDE-608B-47AD-9555-9C40FE463BD1}">
      <dgm:prSet/>
      <dgm:spPr/>
      <dgm:t>
        <a:bodyPr/>
        <a:lstStyle/>
        <a:p>
          <a:endParaRPr lang="en-US"/>
        </a:p>
      </dgm:t>
    </dgm:pt>
    <dgm:pt modelId="{83D00757-1D2F-4A0F-A22C-44E611A21F3E}" type="sibTrans" cxnId="{C4380EDE-608B-47AD-9555-9C40FE463BD1}">
      <dgm:prSet/>
      <dgm:spPr/>
      <dgm:t>
        <a:bodyPr/>
        <a:lstStyle/>
        <a:p>
          <a:endParaRPr lang="en-US"/>
        </a:p>
      </dgm:t>
    </dgm:pt>
    <dgm:pt modelId="{33FAEFBD-1357-4BFD-9340-20FED643D989}">
      <dgm:prSet phldrT="[Text]"/>
      <dgm:spPr/>
      <dgm:t>
        <a:bodyPr/>
        <a:lstStyle/>
        <a:p>
          <a:r>
            <a:rPr lang="en-GB" dirty="0" smtClean="0"/>
            <a:t>Institutional Capacity</a:t>
          </a:r>
          <a:endParaRPr lang="en-US" dirty="0"/>
        </a:p>
      </dgm:t>
    </dgm:pt>
    <dgm:pt modelId="{3E56C28D-7EDE-407F-8791-3450E4FFB8CA}" type="parTrans" cxnId="{2583F8F9-1480-48F2-9A32-CBDD45B4E4AE}">
      <dgm:prSet/>
      <dgm:spPr/>
      <dgm:t>
        <a:bodyPr/>
        <a:lstStyle/>
        <a:p>
          <a:endParaRPr lang="en-US"/>
        </a:p>
      </dgm:t>
    </dgm:pt>
    <dgm:pt modelId="{C59AA4B1-721D-46AB-8D00-8D2FE76E2F9D}" type="sibTrans" cxnId="{2583F8F9-1480-48F2-9A32-CBDD45B4E4AE}">
      <dgm:prSet/>
      <dgm:spPr/>
      <dgm:t>
        <a:bodyPr/>
        <a:lstStyle/>
        <a:p>
          <a:endParaRPr lang="en-US"/>
        </a:p>
      </dgm:t>
    </dgm:pt>
    <dgm:pt modelId="{896F46DF-1213-40A1-8775-9F18BB76D353}" type="pres">
      <dgm:prSet presAssocID="{FD81D46F-7998-4992-A25D-C5FB3398FB3C}" presName="diagram" presStyleCnt="0">
        <dgm:presLayoutVars>
          <dgm:dir/>
          <dgm:resizeHandles val="exact"/>
        </dgm:presLayoutVars>
      </dgm:prSet>
      <dgm:spPr/>
      <dgm:t>
        <a:bodyPr/>
        <a:lstStyle/>
        <a:p>
          <a:endParaRPr lang="en-US"/>
        </a:p>
      </dgm:t>
    </dgm:pt>
    <dgm:pt modelId="{8A15C3D9-E214-4999-860B-43933A7461C4}" type="pres">
      <dgm:prSet presAssocID="{CB11B9DA-9C18-436B-A659-D3903B93E1EA}" presName="node" presStyleLbl="node1" presStyleIdx="0" presStyleCnt="5">
        <dgm:presLayoutVars>
          <dgm:bulletEnabled val="1"/>
        </dgm:presLayoutVars>
      </dgm:prSet>
      <dgm:spPr/>
      <dgm:t>
        <a:bodyPr/>
        <a:lstStyle/>
        <a:p>
          <a:endParaRPr lang="en-US"/>
        </a:p>
      </dgm:t>
    </dgm:pt>
    <dgm:pt modelId="{1E9994FC-B3D9-48D4-B8F3-CE800212203E}" type="pres">
      <dgm:prSet presAssocID="{7DC15C94-924E-4EE2-9C12-29462CB69CDD}" presName="sibTrans" presStyleCnt="0"/>
      <dgm:spPr/>
    </dgm:pt>
    <dgm:pt modelId="{A8C21519-12DC-4F02-B650-E978F173C0DE}" type="pres">
      <dgm:prSet presAssocID="{A17D69E5-CBA4-4156-AF34-AC1C469FC180}" presName="node" presStyleLbl="node1" presStyleIdx="1" presStyleCnt="5" custLinFactNeighborX="-2034" custLinFactNeighborY="-294">
        <dgm:presLayoutVars>
          <dgm:bulletEnabled val="1"/>
        </dgm:presLayoutVars>
      </dgm:prSet>
      <dgm:spPr/>
      <dgm:t>
        <a:bodyPr/>
        <a:lstStyle/>
        <a:p>
          <a:endParaRPr lang="en-US"/>
        </a:p>
      </dgm:t>
    </dgm:pt>
    <dgm:pt modelId="{AC1589D2-EA08-4A79-8D4E-22C48F86E7FC}" type="pres">
      <dgm:prSet presAssocID="{B6244846-DF57-40CE-9E36-B2D9C31F6ADB}" presName="sibTrans" presStyleCnt="0"/>
      <dgm:spPr/>
    </dgm:pt>
    <dgm:pt modelId="{9155475A-496F-4982-BA3D-A635EDC57307}" type="pres">
      <dgm:prSet presAssocID="{3DA2F5FC-5D36-49EE-BB67-7C45A9A7AC25}" presName="node" presStyleLbl="node1" presStyleIdx="2" presStyleCnt="5">
        <dgm:presLayoutVars>
          <dgm:bulletEnabled val="1"/>
        </dgm:presLayoutVars>
      </dgm:prSet>
      <dgm:spPr/>
      <dgm:t>
        <a:bodyPr/>
        <a:lstStyle/>
        <a:p>
          <a:endParaRPr lang="en-US"/>
        </a:p>
      </dgm:t>
    </dgm:pt>
    <dgm:pt modelId="{33B06724-5554-475B-A835-8C7C5EBDEC7F}" type="pres">
      <dgm:prSet presAssocID="{CDD97881-4CF6-4189-96BA-69A09DB352F2}" presName="sibTrans" presStyleCnt="0"/>
      <dgm:spPr/>
    </dgm:pt>
    <dgm:pt modelId="{B7E60AE3-7BAF-4884-B352-F9560607EF56}" type="pres">
      <dgm:prSet presAssocID="{444C229C-F2AF-4E8A-A4ED-4BD1E24AC935}" presName="node" presStyleLbl="node1" presStyleIdx="3" presStyleCnt="5">
        <dgm:presLayoutVars>
          <dgm:bulletEnabled val="1"/>
        </dgm:presLayoutVars>
      </dgm:prSet>
      <dgm:spPr/>
      <dgm:t>
        <a:bodyPr/>
        <a:lstStyle/>
        <a:p>
          <a:endParaRPr lang="en-US"/>
        </a:p>
      </dgm:t>
    </dgm:pt>
    <dgm:pt modelId="{063E12D8-0B14-4303-83AB-CBA98F76F3F9}" type="pres">
      <dgm:prSet presAssocID="{83D00757-1D2F-4A0F-A22C-44E611A21F3E}" presName="sibTrans" presStyleCnt="0"/>
      <dgm:spPr/>
    </dgm:pt>
    <dgm:pt modelId="{0F690038-D47D-41C9-B147-BAE2D1E74808}" type="pres">
      <dgm:prSet presAssocID="{33FAEFBD-1357-4BFD-9340-20FED643D989}" presName="node" presStyleLbl="node1" presStyleIdx="4" presStyleCnt="5">
        <dgm:presLayoutVars>
          <dgm:bulletEnabled val="1"/>
        </dgm:presLayoutVars>
      </dgm:prSet>
      <dgm:spPr/>
      <dgm:t>
        <a:bodyPr/>
        <a:lstStyle/>
        <a:p>
          <a:endParaRPr lang="en-US"/>
        </a:p>
      </dgm:t>
    </dgm:pt>
  </dgm:ptLst>
  <dgm:cxnLst>
    <dgm:cxn modelId="{2AA197FC-23FA-4C21-B17B-C6C450694F89}" type="presOf" srcId="{444C229C-F2AF-4E8A-A4ED-4BD1E24AC935}" destId="{B7E60AE3-7BAF-4884-B352-F9560607EF56}" srcOrd="0" destOrd="0" presId="urn:microsoft.com/office/officeart/2005/8/layout/default"/>
    <dgm:cxn modelId="{4BF29F01-1C2E-42F1-9C77-D970CAC12856}" type="presOf" srcId="{FD81D46F-7998-4992-A25D-C5FB3398FB3C}" destId="{896F46DF-1213-40A1-8775-9F18BB76D353}" srcOrd="0" destOrd="0" presId="urn:microsoft.com/office/officeart/2005/8/layout/default"/>
    <dgm:cxn modelId="{C4380EDE-608B-47AD-9555-9C40FE463BD1}" srcId="{FD81D46F-7998-4992-A25D-C5FB3398FB3C}" destId="{444C229C-F2AF-4E8A-A4ED-4BD1E24AC935}" srcOrd="3" destOrd="0" parTransId="{371AE09C-0717-4806-8D64-4BCE89BDB649}" sibTransId="{83D00757-1D2F-4A0F-A22C-44E611A21F3E}"/>
    <dgm:cxn modelId="{4E5ABC61-FDC5-4A92-A07A-AD4AC661F041}" type="presOf" srcId="{CB11B9DA-9C18-436B-A659-D3903B93E1EA}" destId="{8A15C3D9-E214-4999-860B-43933A7461C4}" srcOrd="0" destOrd="0" presId="urn:microsoft.com/office/officeart/2005/8/layout/default"/>
    <dgm:cxn modelId="{2583F8F9-1480-48F2-9A32-CBDD45B4E4AE}" srcId="{FD81D46F-7998-4992-A25D-C5FB3398FB3C}" destId="{33FAEFBD-1357-4BFD-9340-20FED643D989}" srcOrd="4" destOrd="0" parTransId="{3E56C28D-7EDE-407F-8791-3450E4FFB8CA}" sibTransId="{C59AA4B1-721D-46AB-8D00-8D2FE76E2F9D}"/>
    <dgm:cxn modelId="{7F0F6413-FB7C-4951-BF79-4F5F56CCA068}" type="presOf" srcId="{33FAEFBD-1357-4BFD-9340-20FED643D989}" destId="{0F690038-D47D-41C9-B147-BAE2D1E74808}" srcOrd="0" destOrd="0" presId="urn:microsoft.com/office/officeart/2005/8/layout/default"/>
    <dgm:cxn modelId="{22A7B8FF-0B6F-4CBF-B536-67EC9E63F90C}" type="presOf" srcId="{A17D69E5-CBA4-4156-AF34-AC1C469FC180}" destId="{A8C21519-12DC-4F02-B650-E978F173C0DE}" srcOrd="0" destOrd="0" presId="urn:microsoft.com/office/officeart/2005/8/layout/default"/>
    <dgm:cxn modelId="{7BC195C2-80FF-4FE7-B28E-5FD1086E12F3}" srcId="{FD81D46F-7998-4992-A25D-C5FB3398FB3C}" destId="{CB11B9DA-9C18-436B-A659-D3903B93E1EA}" srcOrd="0" destOrd="0" parTransId="{ED6D0DA2-4582-4C36-8E3A-86E6BC382FA3}" sibTransId="{7DC15C94-924E-4EE2-9C12-29462CB69CDD}"/>
    <dgm:cxn modelId="{7ABDD5D0-2B7A-4FA0-BEB9-236762915299}" srcId="{FD81D46F-7998-4992-A25D-C5FB3398FB3C}" destId="{A17D69E5-CBA4-4156-AF34-AC1C469FC180}" srcOrd="1" destOrd="0" parTransId="{1046E97C-C057-47D8-A99F-906420C553BC}" sibTransId="{B6244846-DF57-40CE-9E36-B2D9C31F6ADB}"/>
    <dgm:cxn modelId="{504A9E5F-1673-405C-849D-F3375BE14BC9}" type="presOf" srcId="{3DA2F5FC-5D36-49EE-BB67-7C45A9A7AC25}" destId="{9155475A-496F-4982-BA3D-A635EDC57307}" srcOrd="0" destOrd="0" presId="urn:microsoft.com/office/officeart/2005/8/layout/default"/>
    <dgm:cxn modelId="{D5198CCB-DD5C-437F-8211-17FBABDF37B5}" srcId="{FD81D46F-7998-4992-A25D-C5FB3398FB3C}" destId="{3DA2F5FC-5D36-49EE-BB67-7C45A9A7AC25}" srcOrd="2" destOrd="0" parTransId="{7A84AB26-58CB-43C0-ADF5-28EEAA280A08}" sibTransId="{CDD97881-4CF6-4189-96BA-69A09DB352F2}"/>
    <dgm:cxn modelId="{D822BFC8-72CC-4548-BFB2-2B483C75328B}" type="presParOf" srcId="{896F46DF-1213-40A1-8775-9F18BB76D353}" destId="{8A15C3D9-E214-4999-860B-43933A7461C4}" srcOrd="0" destOrd="0" presId="urn:microsoft.com/office/officeart/2005/8/layout/default"/>
    <dgm:cxn modelId="{526E71DC-04C2-4BDC-9967-A81D4D51C7BC}" type="presParOf" srcId="{896F46DF-1213-40A1-8775-9F18BB76D353}" destId="{1E9994FC-B3D9-48D4-B8F3-CE800212203E}" srcOrd="1" destOrd="0" presId="urn:microsoft.com/office/officeart/2005/8/layout/default"/>
    <dgm:cxn modelId="{3CE44878-98E3-4D58-872A-FA2814D09177}" type="presParOf" srcId="{896F46DF-1213-40A1-8775-9F18BB76D353}" destId="{A8C21519-12DC-4F02-B650-E978F173C0DE}" srcOrd="2" destOrd="0" presId="urn:microsoft.com/office/officeart/2005/8/layout/default"/>
    <dgm:cxn modelId="{8E5A2D54-8AE4-4D67-853C-41383C520EE1}" type="presParOf" srcId="{896F46DF-1213-40A1-8775-9F18BB76D353}" destId="{AC1589D2-EA08-4A79-8D4E-22C48F86E7FC}" srcOrd="3" destOrd="0" presId="urn:microsoft.com/office/officeart/2005/8/layout/default"/>
    <dgm:cxn modelId="{747E6BB7-C847-4BDD-9CE4-ADC248903472}" type="presParOf" srcId="{896F46DF-1213-40A1-8775-9F18BB76D353}" destId="{9155475A-496F-4982-BA3D-A635EDC57307}" srcOrd="4" destOrd="0" presId="urn:microsoft.com/office/officeart/2005/8/layout/default"/>
    <dgm:cxn modelId="{13D58349-ACB8-473C-9356-7F2C250E3BE6}" type="presParOf" srcId="{896F46DF-1213-40A1-8775-9F18BB76D353}" destId="{33B06724-5554-475B-A835-8C7C5EBDEC7F}" srcOrd="5" destOrd="0" presId="urn:microsoft.com/office/officeart/2005/8/layout/default"/>
    <dgm:cxn modelId="{D10D5680-A6ED-497B-924D-3E30F60F4C41}" type="presParOf" srcId="{896F46DF-1213-40A1-8775-9F18BB76D353}" destId="{B7E60AE3-7BAF-4884-B352-F9560607EF56}" srcOrd="6" destOrd="0" presId="urn:microsoft.com/office/officeart/2005/8/layout/default"/>
    <dgm:cxn modelId="{3D98C906-25F4-4E81-AFB5-E55D8E0E47B6}" type="presParOf" srcId="{896F46DF-1213-40A1-8775-9F18BB76D353}" destId="{063E12D8-0B14-4303-83AB-CBA98F76F3F9}" srcOrd="7" destOrd="0" presId="urn:microsoft.com/office/officeart/2005/8/layout/default"/>
    <dgm:cxn modelId="{EC954312-1BA9-4468-B71E-554C38BA33C4}" type="presParOf" srcId="{896F46DF-1213-40A1-8775-9F18BB76D353}" destId="{0F690038-D47D-41C9-B147-BAE2D1E74808}" srcOrd="8" destOrd="0" presId="urn:microsoft.com/office/officeart/2005/8/layout/default"/>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4F2D0A-B073-4321-B87A-22D803A55604}" type="datetimeFigureOut">
              <a:rPr lang="en-US" smtClean="0"/>
              <a:t>3/8/2018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265C51-92EE-489E-AA2E-EBB282F08649}" type="slidenum">
              <a:rPr lang="en-US" smtClean="0"/>
              <a:t>‹#›</a:t>
            </a:fld>
            <a:endParaRPr lang="en-US"/>
          </a:p>
        </p:txBody>
      </p:sp>
    </p:spTree>
    <p:extLst>
      <p:ext uri="{BB962C8B-B14F-4D97-AF65-F5344CB8AC3E}">
        <p14:creationId xmlns:p14="http://schemas.microsoft.com/office/powerpoint/2010/main" val="979986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above is a summary of the Clusters’ self assessment of their current status, in terms of localisation. This</a:t>
            </a:r>
            <a:r>
              <a:rPr lang="en-GB" baseline="0" dirty="0" smtClean="0"/>
              <a:t> is a subjective assessment and based on feedback from cluster members in Nairobi and Mogadishu – and so should be read as a general assessment, rather than an overly scientific analysis. It does indicate, however, that in general, cluster members feel that the overall response needs to shift towards greater involvement, leadership, power and capacity towards local actors. </a:t>
            </a:r>
          </a:p>
          <a:p>
            <a:endParaRPr lang="en-GB" baseline="0" dirty="0" smtClean="0"/>
          </a:p>
          <a:p>
            <a:r>
              <a:rPr lang="en-GB" baseline="0" dirty="0" smtClean="0"/>
              <a:t>This can be a benchmark against which coordinators can continue to assess the degree to which the response strategy reflects the right configuration, at any given time.</a:t>
            </a:r>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3</a:t>
            </a:fld>
            <a:endParaRPr lang="en-US"/>
          </a:p>
        </p:txBody>
      </p:sp>
    </p:spTree>
    <p:extLst>
      <p:ext uri="{BB962C8B-B14F-4D97-AF65-F5344CB8AC3E}">
        <p14:creationId xmlns:p14="http://schemas.microsoft.com/office/powerpoint/2010/main" val="3633757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children</a:t>
            </a:r>
            <a:r>
              <a:rPr lang="en-GB" baseline="0" dirty="0" smtClean="0"/>
              <a:t> targeted and reached is reported through funding partner, it obscures the role and proportion of children reached through local partners.</a:t>
            </a:r>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21</a:t>
            </a:fld>
            <a:endParaRPr lang="en-US"/>
          </a:p>
        </p:txBody>
      </p:sp>
    </p:spTree>
    <p:extLst>
      <p:ext uri="{BB962C8B-B14F-4D97-AF65-F5344CB8AC3E}">
        <p14:creationId xmlns:p14="http://schemas.microsoft.com/office/powerpoint/2010/main" val="2840795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Develop a transition strategy for local leadership/co-leadership for next HRP</a:t>
            </a:r>
          </a:p>
          <a:p>
            <a:r>
              <a:rPr lang="en-GB" dirty="0" smtClean="0"/>
              <a:t>CP AoR has menu</a:t>
            </a:r>
            <a:r>
              <a:rPr lang="en-GB" baseline="0" dirty="0" smtClean="0"/>
              <a:t> of options, likely to be able to seek support from Save the Children (at least technical, can advocate for financial if needed). Also worth exploring how these local actors will ensure community engagement and participation in the decision making – </a:t>
            </a:r>
            <a:r>
              <a:rPr lang="en-GB" baseline="0" dirty="0" err="1" smtClean="0"/>
              <a:t>TwB</a:t>
            </a:r>
            <a:r>
              <a:rPr lang="en-GB" baseline="0" dirty="0" smtClean="0"/>
              <a:t> has some ideas on this,</a:t>
            </a:r>
            <a:endParaRPr lang="en-GB" dirty="0" smtClean="0"/>
          </a:p>
          <a:p>
            <a:endParaRPr lang="en-GB" dirty="0" smtClean="0"/>
          </a:p>
          <a:p>
            <a:r>
              <a:rPr lang="en-GB" b="1" dirty="0" smtClean="0"/>
              <a:t>Overlay mapping – administrative boundaries, service coverage; and clan boundaries</a:t>
            </a:r>
          </a:p>
          <a:p>
            <a:r>
              <a:rPr lang="en-GB" dirty="0" smtClean="0"/>
              <a:t>All maps are available, need to be </a:t>
            </a:r>
            <a:r>
              <a:rPr lang="en-GB" dirty="0" err="1" smtClean="0"/>
              <a:t>overlayed</a:t>
            </a:r>
            <a:r>
              <a:rPr lang="en-GB" dirty="0" smtClean="0"/>
              <a:t> - NGO Consortium</a:t>
            </a:r>
            <a:r>
              <a:rPr lang="en-GB" baseline="0" dirty="0" smtClean="0"/>
              <a:t> is willing to support this (e.g. to convene partners for sensitive discussions), suggested focussing on smaller area initially to allow for more open discussion.</a:t>
            </a:r>
            <a:endParaRPr lang="en-GB" dirty="0" smtClean="0"/>
          </a:p>
          <a:p>
            <a:endParaRPr lang="en-GB" dirty="0" smtClean="0"/>
          </a:p>
          <a:p>
            <a:r>
              <a:rPr lang="en-GB" b="1" dirty="0" smtClean="0"/>
              <a:t>Trial multi-year strategic partnership</a:t>
            </a:r>
          </a:p>
          <a:p>
            <a:r>
              <a:rPr lang="en-GB" dirty="0" smtClean="0"/>
              <a:t>This would essentially look like a PCA/partnership</a:t>
            </a:r>
            <a:r>
              <a:rPr lang="en-GB" baseline="0" dirty="0" smtClean="0"/>
              <a:t> agreement</a:t>
            </a:r>
            <a:r>
              <a:rPr lang="en-GB" dirty="0" smtClean="0"/>
              <a:t> with no confirmed</a:t>
            </a:r>
            <a:r>
              <a:rPr lang="en-GB" baseline="0" dirty="0" smtClean="0"/>
              <a:t> budget, but a commitment to continue all other support throughout (budget or not) e.g. field monitoring, spot checks and support to institutional capacity. Cluster can help identify 1-2 partners willing to trial this. </a:t>
            </a:r>
            <a:endParaRPr lang="en-GB" dirty="0" smtClean="0"/>
          </a:p>
          <a:p>
            <a:endParaRPr lang="en-GB" dirty="0" smtClean="0"/>
          </a:p>
          <a:p>
            <a:r>
              <a:rPr lang="en-GB" b="1" dirty="0" smtClean="0"/>
              <a:t>Support to NGO consortium to design local NGO consortium partnership</a:t>
            </a:r>
          </a:p>
          <a:p>
            <a:r>
              <a:rPr lang="en-GB" dirty="0" smtClean="0"/>
              <a:t>The NGO Consortium</a:t>
            </a:r>
            <a:r>
              <a:rPr lang="en-GB" baseline="0" dirty="0" smtClean="0"/>
              <a:t> has an in-principle commitment from ECHO to fund this, if they can come up with the design – they need the technical support for this. Probably about 30 days of work, could be either consultancy or in-kind support from an INGO with experience leading a consortium. Cluster should also seek support from SHF to support a consortium project sheet in next HRP.</a:t>
            </a:r>
            <a:endParaRPr lang="en-GB" dirty="0" smtClean="0"/>
          </a:p>
          <a:p>
            <a:endParaRPr lang="en-GB" dirty="0" smtClean="0"/>
          </a:p>
          <a:p>
            <a:r>
              <a:rPr lang="en-GB" b="1" dirty="0" smtClean="0"/>
              <a:t>Advocacy for common ICWG/HCT position on indirect costs and SHF to track/analyse indirect expenditure</a:t>
            </a:r>
          </a:p>
          <a:p>
            <a:r>
              <a:rPr lang="en-GB" dirty="0" smtClean="0"/>
              <a:t>Without</a:t>
            </a:r>
            <a:r>
              <a:rPr lang="en-GB" baseline="0" dirty="0" smtClean="0"/>
              <a:t> this, local actors are going to continue to face challenges retaining staff, sustaining institutional capacity changes and maintaining operations between grants/partnerships. </a:t>
            </a:r>
            <a:r>
              <a:rPr lang="en-GB" dirty="0" smtClean="0"/>
              <a:t>As SHF already provides indirect budget, and conducts audits/assurance</a:t>
            </a:r>
            <a:r>
              <a:rPr lang="en-GB" baseline="0" dirty="0" smtClean="0"/>
              <a:t> of the funded partners, t</a:t>
            </a:r>
            <a:r>
              <a:rPr lang="en-GB" dirty="0" smtClean="0"/>
              <a:t>his would</a:t>
            </a:r>
            <a:r>
              <a:rPr lang="en-GB" baseline="0" dirty="0" smtClean="0"/>
              <a:t> require very little </a:t>
            </a:r>
            <a:r>
              <a:rPr lang="en-GB" baseline="0" dirty="0" err="1" smtClean="0"/>
              <a:t>additioanl</a:t>
            </a:r>
            <a:r>
              <a:rPr lang="en-GB" baseline="0" dirty="0" smtClean="0"/>
              <a:t> resources and could provide additional support for advocacy on the importance/value of indirect budget allocations.</a:t>
            </a:r>
            <a:endParaRPr lang="en-GB" dirty="0" smtClean="0"/>
          </a:p>
          <a:p>
            <a:endParaRPr lang="en-GB" dirty="0" smtClean="0"/>
          </a:p>
          <a:p>
            <a:r>
              <a:rPr lang="en-GB" b="1" dirty="0" smtClean="0"/>
              <a:t>Include capacity recommendations line in 4Ws</a:t>
            </a:r>
            <a:endParaRPr lang="en-US" b="1" dirty="0" smtClean="0"/>
          </a:p>
          <a:p>
            <a:r>
              <a:rPr lang="en-GB" dirty="0" smtClean="0"/>
              <a:t>This is an</a:t>
            </a:r>
            <a:r>
              <a:rPr lang="en-GB" baseline="0" dirty="0" smtClean="0"/>
              <a:t> imperfect measure, but a chance for coordinators to start to learn more about the institutional capacity of their members – to make more informed recommendations about which local partners are ready for scale up, or which international are more effective at institutional capacity strengthening. This could be the inclusion of the # of open recommendations (from micro-assessment or audit), and the partner reports throughout the year when recommendations are closed. This could be public or not, cluster to decide.</a:t>
            </a:r>
            <a:endParaRPr lang="en-US" dirty="0"/>
          </a:p>
        </p:txBody>
      </p:sp>
      <p:sp>
        <p:nvSpPr>
          <p:cNvPr id="4" name="Slide Number Placeholder 3"/>
          <p:cNvSpPr>
            <a:spLocks noGrp="1"/>
          </p:cNvSpPr>
          <p:nvPr>
            <p:ph type="sldNum" sz="quarter" idx="10"/>
          </p:nvPr>
        </p:nvSpPr>
        <p:spPr/>
        <p:txBody>
          <a:bodyPr/>
          <a:lstStyle/>
          <a:p>
            <a:fld id="{F9895282-0B12-4B28-B32D-361ACD00D0AC}" type="slidenum">
              <a:rPr lang="en-US" smtClean="0"/>
              <a:t>6</a:t>
            </a:fld>
            <a:endParaRPr lang="en-US"/>
          </a:p>
        </p:txBody>
      </p:sp>
    </p:spTree>
    <p:extLst>
      <p:ext uri="{BB962C8B-B14F-4D97-AF65-F5344CB8AC3E}">
        <p14:creationId xmlns:p14="http://schemas.microsoft.com/office/powerpoint/2010/main" val="2814534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Currently, leadership/co-leadership positions are predominantly</a:t>
            </a:r>
            <a:r>
              <a:rPr lang="en-GB" baseline="0" dirty="0" smtClean="0"/>
              <a:t> held by international organisations. Seems to reflect funding, rather than membership.</a:t>
            </a:r>
          </a:p>
          <a:p>
            <a:endParaRPr lang="en-GB" baseline="0" dirty="0" smtClean="0"/>
          </a:p>
          <a:p>
            <a:r>
              <a:rPr lang="en-GB" baseline="0" dirty="0" smtClean="0"/>
              <a:t>CRC is more balanced. Historically, co-leadership has been held by a local organisation. As capacity does exist in Somalia, and local NGOs could be supported if necessary to strengthen their coordination capacity, a transition to local co-leadership could be considered. Given the clan influence, finding a single representative organisation may be difficult, so creative options could also be considered – rotating co-leadership, consortium or opportunities to shadow international co-leaders in the interim, investing in stronger sub-national leadership?</a:t>
            </a:r>
            <a:endParaRPr lang="en-GB" dirty="0" smtClean="0"/>
          </a:p>
          <a:p>
            <a:endParaRPr lang="en-GB" dirty="0" smtClean="0"/>
          </a:p>
          <a:p>
            <a:r>
              <a:rPr lang="en-GB" dirty="0" smtClean="0"/>
              <a:t>SAG members</a:t>
            </a:r>
            <a:r>
              <a:rPr lang="en-GB" baseline="0" dirty="0" smtClean="0"/>
              <a:t> are being selected now – and is an opportunity to ensure local representation. Additional coaching support to these partners should be considered.</a:t>
            </a:r>
            <a:endParaRPr lang="en-US" dirty="0"/>
          </a:p>
        </p:txBody>
      </p:sp>
      <p:sp>
        <p:nvSpPr>
          <p:cNvPr id="4" name="Slide Number Placeholder 3"/>
          <p:cNvSpPr>
            <a:spLocks noGrp="1"/>
          </p:cNvSpPr>
          <p:nvPr>
            <p:ph type="sldNum" sz="quarter" idx="10"/>
          </p:nvPr>
        </p:nvSpPr>
        <p:spPr/>
        <p:txBody>
          <a:bodyPr/>
          <a:lstStyle/>
          <a:p>
            <a:fld id="{F9895282-0B12-4B28-B32D-361ACD00D0AC}" type="slidenum">
              <a:rPr lang="en-US" smtClean="0"/>
              <a:t>10</a:t>
            </a:fld>
            <a:endParaRPr lang="en-US"/>
          </a:p>
        </p:txBody>
      </p:sp>
    </p:spTree>
    <p:extLst>
      <p:ext uri="{BB962C8B-B14F-4D97-AF65-F5344CB8AC3E}">
        <p14:creationId xmlns:p14="http://schemas.microsoft.com/office/powerpoint/2010/main" val="2568923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Leadership/co-leadership</a:t>
            </a:r>
            <a:r>
              <a:rPr lang="en-GB" baseline="0" dirty="0" smtClean="0"/>
              <a:t> and SAG positions are largely international organisations.  As with CP, it may be worth articulating minimum conditions for local co-leadership and exploring transition options (even if this is a multi-year strategy). </a:t>
            </a:r>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11</a:t>
            </a:fld>
            <a:endParaRPr lang="en-US"/>
          </a:p>
        </p:txBody>
      </p:sp>
    </p:spTree>
    <p:extLst>
      <p:ext uri="{BB962C8B-B14F-4D97-AF65-F5344CB8AC3E}">
        <p14:creationId xmlns:p14="http://schemas.microsoft.com/office/powerpoint/2010/main" val="3613901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Both CP and Education coordination groups are largely constituted</a:t>
            </a:r>
            <a:r>
              <a:rPr lang="en-GB" baseline="0" dirty="0" smtClean="0"/>
              <a:t> by local actors (which is in contrast to the leadership structure). There is no participation from non-formal structures (community groups, leaders, social movements </a:t>
            </a:r>
            <a:r>
              <a:rPr lang="en-GB" baseline="0" dirty="0" err="1" smtClean="0"/>
              <a:t>etc</a:t>
            </a:r>
            <a:r>
              <a:rPr lang="en-GB" baseline="0" dirty="0" smtClean="0"/>
              <a:t>), private sector and academia – which is a missed opportunity to broaden the discussion from funding to sectoral strategy. The coordination group in Somaliland is going to trial bringing a community member to the meetings (through ActionAid) and this would be an opportunity to explore how/if the meeting structure and processes might change to accommodate this. This is an opportunity to more clearly articulate the different roles and functions of the NBO, Mogadishu and sub-national groups.</a:t>
            </a:r>
          </a:p>
          <a:p>
            <a:endParaRPr lang="en-GB" baseline="0" dirty="0" smtClean="0"/>
          </a:p>
          <a:p>
            <a:r>
              <a:rPr lang="en-GB" baseline="0" dirty="0" smtClean="0"/>
              <a:t>The clusters do not have any systematic engagements with diaspora – there is an opportunity to link with DEMAC and their diaspora partners. The Nomad Innovation initiative is such example – this small team has mapped a number of needs across Somalia, as reported by communities; and are linking these communities with diaspora (who in turn, are providing funding support – they raised over 100k last year). They also have a verification system that includes consultation with community leaders, which could potentially contribute to the clusters AAP and broader assessment and monitoring.</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Information flow – sub-national groups still feel that they are not fully involved in decision making, but are rather performing communication and administrative functions. They also find many of the OCHA communications too complex (one partner described how some local actors refer to them as “blah </a:t>
            </a:r>
            <a:r>
              <a:rPr lang="en-GB" baseline="0" dirty="0" err="1" smtClean="0"/>
              <a:t>blah</a:t>
            </a:r>
            <a:r>
              <a:rPr lang="en-GB" baseline="0" dirty="0" smtClean="0"/>
              <a:t>” emails). Translation into Somali is done (occasionally) at sub-national level only. Discussions in meetings tend to centre around OCHA processes, rather than sector strategy – which is a missed opportunity for engaging donors and international partners in discussions about partnership strategy, institutional capacity investments etc. Sub-national dashboards could be one way to engage these coordination groups in more strategic discussions, a sample has been shared with coordinators. </a:t>
            </a:r>
          </a:p>
          <a:p>
            <a:endParaRPr lang="en-GB" baseline="0" dirty="0" smtClean="0"/>
          </a:p>
          <a:p>
            <a:r>
              <a:rPr lang="en-GB" baseline="0" dirty="0" smtClean="0"/>
              <a:t>4Ws reporting – sometimes funding partners are reporting their implementing partners results – leading to double counting and lack of visibility for the local actors. The IMOs are aware and planning to address this this year. Systematically disaggregating data by type of agency (UN, INGO, NNGO) in national and sub-national dashboards would be a way of continuing to monitor local actors’ role and stimulate discussion about this in meetings.</a:t>
            </a:r>
          </a:p>
          <a:p>
            <a:endParaRPr lang="en-GB" baseline="0" dirty="0" smtClean="0"/>
          </a:p>
          <a:p>
            <a:endParaRPr lang="en-GB" baseline="0" dirty="0" smtClean="0"/>
          </a:p>
          <a:p>
            <a:endParaRPr lang="en-GB" baseline="0" dirty="0" smtClean="0"/>
          </a:p>
          <a:p>
            <a:endParaRPr lang="en-GB" baseline="0" dirty="0" smtClean="0"/>
          </a:p>
          <a:p>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13</a:t>
            </a:fld>
            <a:endParaRPr lang="en-US"/>
          </a:p>
        </p:txBody>
      </p:sp>
    </p:spTree>
    <p:extLst>
      <p:ext uri="{BB962C8B-B14F-4D97-AF65-F5344CB8AC3E}">
        <p14:creationId xmlns:p14="http://schemas.microsoft.com/office/powerpoint/2010/main" val="3996675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a:p>
            <a:r>
              <a:rPr lang="en-GB" baseline="0" dirty="0" smtClean="0"/>
              <a:t>There is a general lack of awareness within the Clusters on the principles of partnership.</a:t>
            </a:r>
          </a:p>
          <a:p>
            <a:endParaRPr lang="en-GB" baseline="0" dirty="0" smtClean="0"/>
          </a:p>
          <a:p>
            <a:r>
              <a:rPr lang="en-GB" dirty="0" smtClean="0"/>
              <a:t>Interesting</a:t>
            </a:r>
            <a:r>
              <a:rPr lang="en-GB" baseline="0" dirty="0" smtClean="0"/>
              <a:t> to note the difference between Education and Child Protection. Education Cluster seems to have a more consistent perception between national and international actors about the way the Cluster interacts with members. There is a more pronounced difference between international and national members of the CP group. This does not indicate why, but suggests that the CP coordination team may want to invest in additional efforts with members to ensure common understanding.</a:t>
            </a:r>
          </a:p>
          <a:p>
            <a:endParaRPr lang="en-GB" baseline="0" dirty="0" smtClean="0"/>
          </a:p>
          <a:p>
            <a:r>
              <a:rPr lang="en-GB" baseline="0" dirty="0" smtClean="0"/>
              <a:t>Both Clusters appear to have members who do not fully perceive that members’ complementary roles are being respected, utilised to fully effect.</a:t>
            </a:r>
          </a:p>
          <a:p>
            <a:endParaRPr lang="en-GB" baseline="0" dirty="0" smtClean="0"/>
          </a:p>
          <a:p>
            <a:r>
              <a:rPr lang="en-GB" baseline="0" dirty="0" smtClean="0"/>
              <a:t>It may be worth exploring why Education members feel that the principles of partnership are being applied more effectively – and applying this learning to the CP group.</a:t>
            </a:r>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15</a:t>
            </a:fld>
            <a:endParaRPr lang="en-US"/>
          </a:p>
        </p:txBody>
      </p:sp>
    </p:spTree>
    <p:extLst>
      <p:ext uri="{BB962C8B-B14F-4D97-AF65-F5344CB8AC3E}">
        <p14:creationId xmlns:p14="http://schemas.microsoft.com/office/powerpoint/2010/main" val="802504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Most partnerships are more contractual or</a:t>
            </a:r>
            <a:r>
              <a:rPr lang="en-GB" baseline="0" dirty="0" smtClean="0"/>
              <a:t> sub-granting in nature. They are almost invariably centred around a budget and given the short term nature of funding and the lack of alternative/complementary funding streams, this continues to promote project based approaches and limited opportunities for sustainable institutional growth. For example, many partners receive 6mth grants from UNICEF, based on 6mth strategies, leading to service delivery gaps (e.g. school year is 10mths).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Local partners consistently described having limited involvement in the design of partnerships – this is consistent with the finding that less than 40% of local partners fully agree with their programme strategy (compared with almost 80% of international partners). There is also around 20% of local partners who are in partnerships where they believe the targets are not reasonable.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There appears to be a lack of understanding of constraints – whilst many partners could identify their own constraints, funding was the only consistent perceived constraint between international and national partners’ perceptions of each others’ constraints.</a:t>
            </a:r>
          </a:p>
          <a:p>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17</a:t>
            </a:fld>
            <a:endParaRPr lang="en-US"/>
          </a:p>
        </p:txBody>
      </p:sp>
    </p:spTree>
    <p:extLst>
      <p:ext uri="{BB962C8B-B14F-4D97-AF65-F5344CB8AC3E}">
        <p14:creationId xmlns:p14="http://schemas.microsoft.com/office/powerpoint/2010/main" val="1936947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 general, partnerships</a:t>
            </a:r>
            <a:r>
              <a:rPr lang="en-GB" baseline="0" dirty="0" smtClean="0"/>
              <a:t> tend to include the transfer of risk from international to national partners – but there is a difference of opinion between international and national partners about the degree to which they believe national staff safety is taken into account. There is a similar difference of opinion regarding the extent to which they believe that the budget is sufficient to meet minimum quality standards. </a:t>
            </a:r>
          </a:p>
          <a:p>
            <a:endParaRPr lang="en-GB" baseline="0" dirty="0" smtClean="0"/>
          </a:p>
          <a:p>
            <a:r>
              <a:rPr lang="en-GB" baseline="0" dirty="0" smtClean="0"/>
              <a:t>Whilst the survey does not confirm whether these perceptions are accurate, it does suggest that partnerships would benefit from greater frank discussion about constraints and the degree to which both sides feel they can meet their obligations in the partnership (bearing in mind that most local partners reported that they have to follow where funding is available and therefore are more likely to agree to conditions and opportunities that they do not agree with).</a:t>
            </a:r>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18</a:t>
            </a:fld>
            <a:endParaRPr lang="en-US"/>
          </a:p>
        </p:txBody>
      </p:sp>
    </p:spTree>
    <p:extLst>
      <p:ext uri="{BB962C8B-B14F-4D97-AF65-F5344CB8AC3E}">
        <p14:creationId xmlns:p14="http://schemas.microsoft.com/office/powerpoint/2010/main" val="3794776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265C51-92EE-489E-AA2E-EBB282F08649}" type="slidenum">
              <a:rPr lang="en-US" smtClean="0"/>
              <a:t>19</a:t>
            </a:fld>
            <a:endParaRPr lang="en-US"/>
          </a:p>
        </p:txBody>
      </p:sp>
    </p:spTree>
    <p:extLst>
      <p:ext uri="{BB962C8B-B14F-4D97-AF65-F5344CB8AC3E}">
        <p14:creationId xmlns:p14="http://schemas.microsoft.com/office/powerpoint/2010/main" val="3799544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114228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09952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68386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202474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19462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319075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t>3/8/2018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92339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82366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t>3/8/2018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323618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2655738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t>‹#›</a:t>
            </a:fld>
            <a:endParaRPr lang="en-US"/>
          </a:p>
        </p:txBody>
      </p:sp>
    </p:spTree>
    <p:extLst>
      <p:ext uri="{BB962C8B-B14F-4D97-AF65-F5344CB8AC3E}">
        <p14:creationId xmlns:p14="http://schemas.microsoft.com/office/powerpoint/2010/main" val="459546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t>3/8/2018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t>‹#›</a:t>
            </a:fld>
            <a:endParaRPr lang="en-US"/>
          </a:p>
        </p:txBody>
      </p:sp>
    </p:spTree>
    <p:extLst>
      <p:ext uri="{BB962C8B-B14F-4D97-AF65-F5344CB8AC3E}">
        <p14:creationId xmlns:p14="http://schemas.microsoft.com/office/powerpoint/2010/main" val="19073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1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2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000" dirty="0" smtClean="0">
                <a:cs typeface="Times New Roman" pitchFamily="18" charset="0"/>
              </a:rPr>
              <a:t>Summary of Protection/Education Cluster Localisation Consultations</a:t>
            </a:r>
            <a:endParaRPr lang="en-US" sz="4000" dirty="0">
              <a:cs typeface="Times New Roman" pitchFamily="18" charset="0"/>
            </a:endParaRPr>
          </a:p>
        </p:txBody>
      </p:sp>
      <p:sp>
        <p:nvSpPr>
          <p:cNvPr id="3" name="Subtitle 2"/>
          <p:cNvSpPr>
            <a:spLocks noGrp="1"/>
          </p:cNvSpPr>
          <p:nvPr>
            <p:ph type="subTitle" idx="1"/>
          </p:nvPr>
        </p:nvSpPr>
        <p:spPr/>
        <p:txBody>
          <a:bodyPr/>
          <a:lstStyle/>
          <a:p>
            <a:r>
              <a:rPr lang="en-GB" dirty="0" smtClean="0"/>
              <a:t>March 2018</a:t>
            </a:r>
            <a:endParaRPr lang="en-US" dirty="0"/>
          </a:p>
        </p:txBody>
      </p:sp>
    </p:spTree>
    <p:extLst>
      <p:ext uri="{BB962C8B-B14F-4D97-AF65-F5344CB8AC3E}">
        <p14:creationId xmlns:p14="http://schemas.microsoft.com/office/powerpoint/2010/main" val="2046313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Governance and Decision Making</a:t>
            </a:r>
            <a:br>
              <a:rPr lang="en-GB" dirty="0" smtClean="0"/>
            </a:br>
            <a:r>
              <a:rPr lang="en-GB" dirty="0" smtClean="0"/>
              <a:t>(Child Protection)</a:t>
            </a:r>
            <a:endParaRPr lang="en-US" dirty="0"/>
          </a:p>
        </p:txBody>
      </p:sp>
      <p:graphicFrame>
        <p:nvGraphicFramePr>
          <p:cNvPr id="4" name="Content Placeholder 3"/>
          <p:cNvGraphicFramePr>
            <a:graphicFrameLocks noGrp="1"/>
          </p:cNvGraphicFramePr>
          <p:nvPr>
            <p:ph idx="1"/>
            <p:extLst/>
          </p:nvPr>
        </p:nvGraphicFramePr>
        <p:xfrm>
          <a:off x="4728592" y="1772816"/>
          <a:ext cx="3970784" cy="28411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nvPr>
        </p:nvGraphicFramePr>
        <p:xfrm>
          <a:off x="-108520" y="1821805"/>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nvPr>
        </p:nvGraphicFramePr>
        <p:xfrm>
          <a:off x="2110376" y="4005064"/>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p:cNvSpPr txBox="1"/>
          <p:nvPr/>
        </p:nvSpPr>
        <p:spPr>
          <a:xfrm>
            <a:off x="3059832" y="5157192"/>
            <a:ext cx="2736304" cy="923330"/>
          </a:xfrm>
          <a:prstGeom prst="rect">
            <a:avLst/>
          </a:prstGeom>
          <a:noFill/>
        </p:spPr>
        <p:txBody>
          <a:bodyPr wrap="square" rtlCol="0">
            <a:spAutoFit/>
          </a:bodyPr>
          <a:lstStyle/>
          <a:p>
            <a:pPr algn="ctr"/>
            <a:r>
              <a:rPr lang="en-GB" b="1" dirty="0" smtClean="0"/>
              <a:t>SAG currently being established so membership not available</a:t>
            </a:r>
            <a:endParaRPr lang="en-US" b="1" dirty="0"/>
          </a:p>
        </p:txBody>
      </p:sp>
    </p:spTree>
    <p:extLst>
      <p:ext uri="{BB962C8B-B14F-4D97-AF65-F5344CB8AC3E}">
        <p14:creationId xmlns:p14="http://schemas.microsoft.com/office/powerpoint/2010/main" val="3190501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Governance and Decision Making</a:t>
            </a:r>
            <a:br>
              <a:rPr lang="en-GB" dirty="0" smtClean="0"/>
            </a:br>
            <a:r>
              <a:rPr lang="en-GB" dirty="0" smtClean="0"/>
              <a:t>(Education)</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523332238"/>
              </p:ext>
            </p:extLst>
          </p:nvPr>
        </p:nvGraphicFramePr>
        <p:xfrm>
          <a:off x="5364088" y="1916832"/>
          <a:ext cx="3540125"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nvGraphicFramePr>
        <p:xfrm>
          <a:off x="2268536" y="4191000"/>
          <a:ext cx="4360864" cy="2438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a:graphicFrameLocks/>
          </p:cNvGraphicFramePr>
          <p:nvPr>
            <p:extLst>
              <p:ext uri="{D42A27DB-BD31-4B8C-83A1-F6EECF244321}">
                <p14:modId xmlns:p14="http://schemas.microsoft.com/office/powerpoint/2010/main" val="3323115802"/>
              </p:ext>
            </p:extLst>
          </p:nvPr>
        </p:nvGraphicFramePr>
        <p:xfrm>
          <a:off x="-468560" y="1844824"/>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973845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Governance and Decision-Making</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Many partners raised that they did not know how decisions were taken and indicated that there was a disconnect between NBO, </a:t>
            </a:r>
            <a:r>
              <a:rPr lang="en-GB" dirty="0" err="1" smtClean="0"/>
              <a:t>Mog</a:t>
            </a:r>
            <a:r>
              <a:rPr lang="en-GB" dirty="0" smtClean="0"/>
              <a:t> and regional coordination groups</a:t>
            </a:r>
          </a:p>
          <a:p>
            <a:r>
              <a:rPr lang="en-GB" dirty="0" smtClean="0"/>
              <a:t>Co-leadership arrangements – there is currently no transition plan or capacity building strategy in place to promote local co-leadership</a:t>
            </a:r>
          </a:p>
          <a:p>
            <a:r>
              <a:rPr lang="en-GB" dirty="0" smtClean="0"/>
              <a:t>Strategic Advisory Groups and Cluster Review Committees are in place and offer an opportunity for local actors to be part of decision-making.</a:t>
            </a:r>
            <a:endParaRPr lang="en-US" dirty="0"/>
          </a:p>
        </p:txBody>
      </p:sp>
    </p:spTree>
    <p:extLst>
      <p:ext uri="{BB962C8B-B14F-4D97-AF65-F5344CB8AC3E}">
        <p14:creationId xmlns:p14="http://schemas.microsoft.com/office/powerpoint/2010/main" val="2242700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Influence and Participation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714031225"/>
              </p:ext>
            </p:extLst>
          </p:nvPr>
        </p:nvGraphicFramePr>
        <p:xfrm>
          <a:off x="539552" y="1916832"/>
          <a:ext cx="3886200"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539241754"/>
              </p:ext>
            </p:extLst>
          </p:nvPr>
        </p:nvGraphicFramePr>
        <p:xfrm>
          <a:off x="4560636" y="2060848"/>
          <a:ext cx="4126164" cy="38450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54641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Influence and Participation</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A majority of members are national actors – from formally structured agencies. No private sector, diaspora, community groups at present</a:t>
            </a:r>
          </a:p>
          <a:p>
            <a:r>
              <a:rPr lang="en-GB" dirty="0" smtClean="0"/>
              <a:t>Other coordination mechanisms exist, outside the Cluster system – NGO consortiums, private sector, diaspora, social movements </a:t>
            </a:r>
            <a:r>
              <a:rPr lang="en-GB" dirty="0" err="1" smtClean="0"/>
              <a:t>etc</a:t>
            </a:r>
            <a:r>
              <a:rPr lang="en-GB" dirty="0" smtClean="0"/>
              <a:t> – there are not yet processes in place to systematically engage with these</a:t>
            </a:r>
          </a:p>
          <a:p>
            <a:r>
              <a:rPr lang="en-GB" dirty="0" smtClean="0"/>
              <a:t>Access remains a major barrier </a:t>
            </a:r>
          </a:p>
          <a:p>
            <a:r>
              <a:rPr lang="en-GB" dirty="0" smtClean="0"/>
              <a:t>Somali is common language but most formal communication and decision making forums take place in English</a:t>
            </a:r>
          </a:p>
          <a:p>
            <a:r>
              <a:rPr lang="en-GB" dirty="0" smtClean="0"/>
              <a:t>Currently 4Ws reach data reflects the funding partner, rather than the implementing partner.</a:t>
            </a:r>
            <a:endParaRPr lang="en-US" dirty="0"/>
          </a:p>
        </p:txBody>
      </p:sp>
    </p:spTree>
    <p:extLst>
      <p:ext uri="{BB962C8B-B14F-4D97-AF65-F5344CB8AC3E}">
        <p14:creationId xmlns:p14="http://schemas.microsoft.com/office/powerpoint/2010/main" val="353125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8580"/>
            <a:ext cx="8229600" cy="1143000"/>
          </a:xfrm>
        </p:spPr>
        <p:txBody>
          <a:bodyPr>
            <a:normAutofit/>
          </a:bodyPr>
          <a:lstStyle/>
          <a:p>
            <a:r>
              <a:rPr lang="en-GB" dirty="0" smtClean="0"/>
              <a:t>Partnership - Cluster</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329626257"/>
              </p:ext>
            </p:extLst>
          </p:nvPr>
        </p:nvGraphicFramePr>
        <p:xfrm>
          <a:off x="827584" y="1268760"/>
          <a:ext cx="4248472" cy="47525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951113380"/>
              </p:ext>
            </p:extLst>
          </p:nvPr>
        </p:nvGraphicFramePr>
        <p:xfrm>
          <a:off x="4854836" y="1232756"/>
          <a:ext cx="4197152" cy="482453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45481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Partnership - Cluster</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87221787"/>
              </p:ext>
            </p:extLst>
          </p:nvPr>
        </p:nvGraphicFramePr>
        <p:xfrm>
          <a:off x="107504" y="1417638"/>
          <a:ext cx="4572000" cy="446653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4086515228"/>
              </p:ext>
            </p:extLst>
          </p:nvPr>
        </p:nvGraphicFramePr>
        <p:xfrm>
          <a:off x="4283968" y="1484784"/>
          <a:ext cx="4572000" cy="43993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82595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221" y="260648"/>
            <a:ext cx="8229600" cy="1143000"/>
          </a:xfrm>
        </p:spPr>
        <p:txBody>
          <a:bodyPr>
            <a:normAutofit fontScale="90000"/>
          </a:bodyPr>
          <a:lstStyle/>
          <a:p>
            <a:r>
              <a:rPr lang="en-GB" dirty="0" smtClean="0"/>
              <a:t>Partnership (Principle: Results Oriented)</a:t>
            </a:r>
            <a:endParaRPr lang="en-US" dirty="0"/>
          </a:p>
        </p:txBody>
      </p:sp>
      <p:pic>
        <p:nvPicPr>
          <p:cNvPr id="6" name="Picture 5"/>
          <p:cNvPicPr>
            <a:picLocks noChangeAspect="1"/>
          </p:cNvPicPr>
          <p:nvPr/>
        </p:nvPicPr>
        <p:blipFill>
          <a:blip r:embed="rId3"/>
          <a:stretch>
            <a:fillRect/>
          </a:stretch>
        </p:blipFill>
        <p:spPr>
          <a:xfrm>
            <a:off x="755576" y="1556792"/>
            <a:ext cx="7518307" cy="2219829"/>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1747674399"/>
              </p:ext>
            </p:extLst>
          </p:nvPr>
        </p:nvGraphicFramePr>
        <p:xfrm>
          <a:off x="1945107" y="4005064"/>
          <a:ext cx="5265827" cy="2420620"/>
        </p:xfrm>
        <a:graphic>
          <a:graphicData uri="http://schemas.openxmlformats.org/drawingml/2006/table">
            <a:tbl>
              <a:tblPr firstRow="1" firstCol="1" bandRow="1">
                <a:tableStyleId>{5C22544A-7EE6-4342-B048-85BDC9FD1C3A}</a:tableStyleId>
              </a:tblPr>
              <a:tblGrid>
                <a:gridCol w="977591"/>
                <a:gridCol w="1937334"/>
                <a:gridCol w="2350902"/>
              </a:tblGrid>
              <a:tr h="246380">
                <a:tc>
                  <a:txBody>
                    <a:bodyPr/>
                    <a:lstStyle/>
                    <a:p>
                      <a:pPr marL="0" marR="0">
                        <a:lnSpc>
                          <a:spcPct val="115000"/>
                        </a:lnSpc>
                        <a:spcBef>
                          <a:spcPts val="0"/>
                        </a:spcBef>
                        <a:spcAft>
                          <a:spcPts val="0"/>
                        </a:spcAft>
                      </a:pPr>
                      <a:r>
                        <a:rPr lang="en-GB" sz="1000" dirty="0">
                          <a:effectLst/>
                        </a:rPr>
                        <a:t>Top Constraints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dirty="0">
                          <a:effectLst/>
                        </a:rPr>
                        <a:t>Regarding</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46380">
                <a:tc>
                  <a:txBody>
                    <a:bodyPr/>
                    <a:lstStyle/>
                    <a:p>
                      <a:pPr marL="0" marR="0">
                        <a:lnSpc>
                          <a:spcPct val="115000"/>
                        </a:lnSpc>
                        <a:spcBef>
                          <a:spcPts val="0"/>
                        </a:spcBef>
                        <a:spcAft>
                          <a:spcPts val="0"/>
                        </a:spcAft>
                      </a:pPr>
                      <a:r>
                        <a:rPr lang="en-GB" sz="1000">
                          <a:effectLst/>
                        </a:rPr>
                        <a:t>Reported by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a:effectLst/>
                        </a:rPr>
                        <a:t>National Actors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GB" sz="1000">
                          <a:effectLst/>
                        </a:rPr>
                        <a:t>International Actors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25327">
                <a:tc>
                  <a:txBody>
                    <a:bodyPr/>
                    <a:lstStyle/>
                    <a:p>
                      <a:pPr marL="0" marR="0">
                        <a:lnSpc>
                          <a:spcPct val="115000"/>
                        </a:lnSpc>
                        <a:spcBef>
                          <a:spcPts val="0"/>
                        </a:spcBef>
                        <a:spcAft>
                          <a:spcPts val="0"/>
                        </a:spcAft>
                      </a:pPr>
                      <a:r>
                        <a:rPr lang="en-GB" sz="1000">
                          <a:effectLst/>
                        </a:rPr>
                        <a:t>National Actors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Funding</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Don’t know </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effectLst/>
                        </a:rPr>
                        <a:t>Technical capacity</a:t>
                      </a:r>
                      <a:endParaRPr lang="en-US" sz="1000" dirty="0">
                        <a:effectLst/>
                      </a:endParaRPr>
                    </a:p>
                    <a:p>
                      <a:pPr marL="342900" marR="0" lvl="0" indent="-342900">
                        <a:lnSpc>
                          <a:spcPct val="115000"/>
                        </a:lnSpc>
                        <a:spcBef>
                          <a:spcPts val="0"/>
                        </a:spcBef>
                        <a:spcAft>
                          <a:spcPts val="0"/>
                        </a:spcAft>
                        <a:buFont typeface="+mj-lt"/>
                        <a:buAutoNum type="arabicPeriod"/>
                      </a:pPr>
                      <a:r>
                        <a:rPr lang="en-GB" sz="1000" dirty="0">
                          <a:effectLst/>
                        </a:rPr>
                        <a:t>Staff Turnover</a:t>
                      </a:r>
                      <a:endParaRPr lang="en-US" sz="1000" dirty="0">
                        <a:effectLst/>
                      </a:endParaRPr>
                    </a:p>
                    <a:p>
                      <a:pPr marL="342900" marR="0" lvl="0" indent="-342900">
                        <a:lnSpc>
                          <a:spcPct val="115000"/>
                        </a:lnSpc>
                        <a:spcBef>
                          <a:spcPts val="0"/>
                        </a:spcBef>
                        <a:spcAft>
                          <a:spcPts val="0"/>
                        </a:spcAft>
                        <a:buFont typeface="+mj-lt"/>
                        <a:buAutoNum type="arabicPeriod"/>
                      </a:pPr>
                      <a:r>
                        <a:rPr lang="en-GB" sz="1000" dirty="0">
                          <a:effectLst/>
                        </a:rPr>
                        <a:t>Project </a:t>
                      </a:r>
                      <a:r>
                        <a:rPr lang="en-GB" sz="1000" dirty="0" smtClean="0">
                          <a:effectLst/>
                        </a:rPr>
                        <a:t>gaps</a:t>
                      </a:r>
                      <a:endParaRPr lang="en-US" sz="1000" dirty="0">
                        <a:effectLst/>
                      </a:endParaRPr>
                    </a:p>
                  </a:txBody>
                  <a:tcPr marL="68580" marR="68580" marT="0" marB="0"/>
                </a:tc>
                <a:tc>
                  <a:txBody>
                    <a:bodyPr/>
                    <a:lstStyle/>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Funding</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Don’t know</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effectLst/>
                        </a:rPr>
                        <a:t>Internal procedures</a:t>
                      </a:r>
                      <a:endParaRPr lang="en-US" sz="1000" dirty="0">
                        <a:effectLst/>
                      </a:endParaRPr>
                    </a:p>
                    <a:p>
                      <a:pPr marL="0" marR="0">
                        <a:lnSpc>
                          <a:spcPct val="115000"/>
                        </a:lnSpc>
                        <a:spcBef>
                          <a:spcPts val="0"/>
                        </a:spcBef>
                        <a:spcAft>
                          <a:spcPts val="0"/>
                        </a:spcAft>
                      </a:pPr>
                      <a:r>
                        <a:rPr lang="en-GB"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4520">
                <a:tc>
                  <a:txBody>
                    <a:bodyPr/>
                    <a:lstStyle/>
                    <a:p>
                      <a:pPr marL="0" marR="0">
                        <a:lnSpc>
                          <a:spcPct val="115000"/>
                        </a:lnSpc>
                        <a:spcBef>
                          <a:spcPts val="0"/>
                        </a:spcBef>
                        <a:spcAft>
                          <a:spcPts val="0"/>
                        </a:spcAft>
                      </a:pPr>
                      <a:r>
                        <a:rPr lang="en-GB" sz="1000">
                          <a:effectLst/>
                        </a:rPr>
                        <a:t>International Actors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Funding</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Don’t know </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effectLst/>
                        </a:rPr>
                        <a:t>Technical capacity</a:t>
                      </a:r>
                      <a:endParaRPr lang="en-US" sz="1000" dirty="0">
                        <a:effectLst/>
                      </a:endParaRPr>
                    </a:p>
                    <a:p>
                      <a:pPr marL="342900" marR="0" lvl="0" indent="-342900">
                        <a:lnSpc>
                          <a:spcPct val="115000"/>
                        </a:lnSpc>
                        <a:spcBef>
                          <a:spcPts val="0"/>
                        </a:spcBef>
                        <a:spcAft>
                          <a:spcPts val="0"/>
                        </a:spcAft>
                        <a:buFont typeface="+mj-lt"/>
                        <a:buAutoNum type="arabicPeriod"/>
                      </a:pPr>
                      <a:r>
                        <a:rPr lang="en-GB" sz="1000" dirty="0">
                          <a:effectLst/>
                        </a:rPr>
                        <a:t>Institutional capacity</a:t>
                      </a:r>
                      <a:endParaRPr lang="en-US" sz="1000" dirty="0">
                        <a:effectLst/>
                      </a:endParaRPr>
                    </a:p>
                    <a:p>
                      <a:pPr marL="342900" marR="0" lvl="0" indent="-342900">
                        <a:lnSpc>
                          <a:spcPct val="115000"/>
                        </a:lnSpc>
                        <a:spcBef>
                          <a:spcPts val="0"/>
                        </a:spcBef>
                        <a:spcAft>
                          <a:spcPts val="0"/>
                        </a:spcAft>
                        <a:buFont typeface="+mj-lt"/>
                        <a:buAutoNum type="arabicPeriod"/>
                      </a:pPr>
                      <a:r>
                        <a:rPr lang="en-GB" sz="1000" dirty="0">
                          <a:effectLst/>
                        </a:rPr>
                        <a:t>Context challenges</a:t>
                      </a:r>
                      <a:endParaRPr lang="en-US" sz="1000" dirty="0">
                        <a:effectLst/>
                      </a:endParaRPr>
                    </a:p>
                    <a:p>
                      <a:pPr marL="342900" marR="0" lvl="0" indent="-342900">
                        <a:lnSpc>
                          <a:spcPct val="115000"/>
                        </a:lnSpc>
                        <a:spcBef>
                          <a:spcPts val="0"/>
                        </a:spcBef>
                        <a:spcAft>
                          <a:spcPts val="0"/>
                        </a:spcAft>
                        <a:buFont typeface="+mj-lt"/>
                        <a:buAutoNum type="arabicPeriod"/>
                      </a:pPr>
                      <a:r>
                        <a:rPr lang="en-GB" sz="1000" dirty="0">
                          <a:effectLst/>
                        </a:rPr>
                        <a:t>Reporting</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Funding</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solidFill>
                            <a:schemeClr val="accent6">
                              <a:lumMod val="75000"/>
                            </a:schemeClr>
                          </a:solidFill>
                          <a:effectLst/>
                        </a:rPr>
                        <a:t>Don’t know</a:t>
                      </a:r>
                      <a:endParaRPr lang="en-US" sz="1000" dirty="0">
                        <a:solidFill>
                          <a:schemeClr val="accent6">
                            <a:lumMod val="75000"/>
                          </a:schemeClr>
                        </a:solidFill>
                        <a:effectLst/>
                      </a:endParaRPr>
                    </a:p>
                    <a:p>
                      <a:pPr marL="342900" marR="0" lvl="0" indent="-342900">
                        <a:lnSpc>
                          <a:spcPct val="115000"/>
                        </a:lnSpc>
                        <a:spcBef>
                          <a:spcPts val="0"/>
                        </a:spcBef>
                        <a:spcAft>
                          <a:spcPts val="0"/>
                        </a:spcAft>
                        <a:buFont typeface="+mj-lt"/>
                        <a:buAutoNum type="arabicPeriod"/>
                      </a:pPr>
                      <a:r>
                        <a:rPr lang="en-GB" sz="1000" dirty="0">
                          <a:effectLst/>
                        </a:rPr>
                        <a:t>Access</a:t>
                      </a:r>
                      <a:endParaRPr lang="en-US" sz="1000" dirty="0">
                        <a:effectLst/>
                      </a:endParaRPr>
                    </a:p>
                    <a:p>
                      <a:pPr marL="342900" marR="0" lvl="0" indent="-342900">
                        <a:lnSpc>
                          <a:spcPct val="115000"/>
                        </a:lnSpc>
                        <a:spcBef>
                          <a:spcPts val="0"/>
                        </a:spcBef>
                        <a:spcAft>
                          <a:spcPts val="0"/>
                        </a:spcAft>
                        <a:buFont typeface="+mj-lt"/>
                        <a:buAutoNum type="arabicPeriod"/>
                      </a:pPr>
                      <a:r>
                        <a:rPr lang="en-GB" sz="1000" dirty="0">
                          <a:effectLst/>
                        </a:rPr>
                        <a:t>HR processes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83716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Partnership (Principle: Responsibility)</a:t>
            </a:r>
            <a:endParaRPr lang="en-US" dirty="0"/>
          </a:p>
        </p:txBody>
      </p:sp>
      <p:pic>
        <p:nvPicPr>
          <p:cNvPr id="7" name="Picture 6"/>
          <p:cNvPicPr>
            <a:picLocks noChangeAspect="1"/>
          </p:cNvPicPr>
          <p:nvPr/>
        </p:nvPicPr>
        <p:blipFill>
          <a:blip r:embed="rId3"/>
          <a:stretch>
            <a:fillRect/>
          </a:stretch>
        </p:blipFill>
        <p:spPr>
          <a:xfrm>
            <a:off x="539552" y="1484784"/>
            <a:ext cx="7956376" cy="5031827"/>
          </a:xfrm>
          <a:prstGeom prst="rect">
            <a:avLst/>
          </a:prstGeom>
        </p:spPr>
      </p:pic>
    </p:spTree>
    <p:extLst>
      <p:ext uri="{BB962C8B-B14F-4D97-AF65-F5344CB8AC3E}">
        <p14:creationId xmlns:p14="http://schemas.microsoft.com/office/powerpoint/2010/main" val="1653561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Partnership (Principle: Equality)</a:t>
            </a:r>
            <a:endParaRPr lang="en-US" dirty="0"/>
          </a:p>
        </p:txBody>
      </p:sp>
      <p:pic>
        <p:nvPicPr>
          <p:cNvPr id="4" name="Content Placeholder 3"/>
          <p:cNvPicPr>
            <a:picLocks noGrp="1" noChangeAspect="1"/>
          </p:cNvPicPr>
          <p:nvPr>
            <p:ph idx="1"/>
          </p:nvPr>
        </p:nvPicPr>
        <p:blipFill>
          <a:blip r:embed="rId3"/>
          <a:stretch>
            <a:fillRect/>
          </a:stretch>
        </p:blipFill>
        <p:spPr>
          <a:xfrm>
            <a:off x="859693" y="1600200"/>
            <a:ext cx="7424613" cy="4525963"/>
          </a:xfrm>
          <a:prstGeom prst="rect">
            <a:avLst/>
          </a:prstGeom>
        </p:spPr>
      </p:pic>
    </p:spTree>
    <p:extLst>
      <p:ext uri="{BB962C8B-B14F-4D97-AF65-F5344CB8AC3E}">
        <p14:creationId xmlns:p14="http://schemas.microsoft.com/office/powerpoint/2010/main" val="1715290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619672" y="620688"/>
            <a:ext cx="6359525" cy="1116012"/>
          </a:xfrm>
        </p:spPr>
        <p:txBody>
          <a:bodyPr>
            <a:normAutofit fontScale="90000"/>
          </a:bodyPr>
          <a:lstStyle/>
          <a:p>
            <a:pPr eaLnBrk="1" hangingPunct="1"/>
            <a:r>
              <a:rPr lang="en-GB" altLang="en-US" dirty="0" smtClean="0">
                <a:latin typeface="Calibri" panose="020F0502020204030204" pitchFamily="34" charset="0"/>
                <a:ea typeface="Calibri" panose="020F0502020204030204" pitchFamily="34" charset="0"/>
                <a:cs typeface="Calibri" panose="020F0502020204030204" pitchFamily="34" charset="0"/>
              </a:rPr>
              <a:t>Localisation in Coordination – Conceptual Framework</a:t>
            </a:r>
            <a:endParaRPr lang="en-US" altLang="en-US" dirty="0" smtClean="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6" name="Content Placeholder 5"/>
          <p:cNvGraphicFramePr>
            <a:graphicFrameLocks noGrp="1"/>
          </p:cNvGraphicFramePr>
          <p:nvPr>
            <p:ph idx="1"/>
          </p:nvPr>
        </p:nvGraphicFramePr>
        <p:xfrm>
          <a:off x="498474" y="1981200"/>
          <a:ext cx="8264525"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4163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Partnership</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Almost all partnerships are structured around a budget (and </a:t>
            </a:r>
            <a:r>
              <a:rPr lang="en-GB" dirty="0" err="1" smtClean="0"/>
              <a:t>timebound</a:t>
            </a:r>
            <a:r>
              <a:rPr lang="en-GB" dirty="0" smtClean="0"/>
              <a:t> by budget)</a:t>
            </a:r>
          </a:p>
          <a:p>
            <a:r>
              <a:rPr lang="en-GB" dirty="0" smtClean="0"/>
              <a:t>Many partners have been working together, relatively consistently, for 5-10 years</a:t>
            </a:r>
          </a:p>
          <a:p>
            <a:r>
              <a:rPr lang="en-GB" dirty="0" smtClean="0"/>
              <a:t>There appears to be little explicit conversation about complementarity and/or roles</a:t>
            </a:r>
          </a:p>
          <a:p>
            <a:r>
              <a:rPr lang="en-GB" dirty="0" smtClean="0"/>
              <a:t>There are examples of joint implementation (e.g. </a:t>
            </a:r>
            <a:r>
              <a:rPr lang="en-GB" dirty="0" err="1" smtClean="0"/>
              <a:t>Intersos</a:t>
            </a:r>
            <a:r>
              <a:rPr lang="en-GB" dirty="0" smtClean="0"/>
              <a:t> in </a:t>
            </a:r>
            <a:r>
              <a:rPr lang="en-GB" dirty="0" err="1" smtClean="0"/>
              <a:t>Baidoa</a:t>
            </a:r>
            <a:r>
              <a:rPr lang="en-GB" dirty="0" smtClean="0"/>
              <a:t>)</a:t>
            </a:r>
          </a:p>
          <a:p>
            <a:r>
              <a:rPr lang="en-GB" dirty="0" smtClean="0"/>
              <a:t>Virtually no awareness across Cluster of principles of partnership</a:t>
            </a:r>
          </a:p>
          <a:p>
            <a:r>
              <a:rPr lang="en-GB" dirty="0" smtClean="0"/>
              <a:t>UNICEF has largely shifted to local partnerships</a:t>
            </a:r>
            <a:endParaRPr lang="en-US" dirty="0"/>
          </a:p>
        </p:txBody>
      </p:sp>
    </p:spTree>
    <p:extLst>
      <p:ext uri="{BB962C8B-B14F-4D97-AF65-F5344CB8AC3E}">
        <p14:creationId xmlns:p14="http://schemas.microsoft.com/office/powerpoint/2010/main" val="18692747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Funding</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536104922"/>
              </p:ext>
            </p:extLst>
          </p:nvPr>
        </p:nvGraphicFramePr>
        <p:xfrm>
          <a:off x="611560" y="2060848"/>
          <a:ext cx="3888432" cy="38450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504247860"/>
              </p:ext>
            </p:extLst>
          </p:nvPr>
        </p:nvGraphicFramePr>
        <p:xfrm>
          <a:off x="5004048" y="2060848"/>
          <a:ext cx="3804222" cy="38450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9560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Funding – Education and Protection Clusters 2017</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247703933"/>
              </p:ext>
            </p:extLst>
          </p:nvPr>
        </p:nvGraphicFramePr>
        <p:xfrm>
          <a:off x="460107" y="2492896"/>
          <a:ext cx="3848608"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534388801"/>
              </p:ext>
            </p:extLst>
          </p:nvPr>
        </p:nvGraphicFramePr>
        <p:xfrm>
          <a:off x="4580452" y="2497426"/>
          <a:ext cx="4032448" cy="28803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9161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SHF has incrementally increased allocation to local NGOs (now over 40%)</a:t>
            </a:r>
          </a:p>
          <a:p>
            <a:r>
              <a:rPr lang="en-GB" dirty="0" smtClean="0"/>
              <a:t>SHF does not allow sub-granting, however, so some INGOs are directly implementing in locations where they also work with local partners where other funding is available </a:t>
            </a:r>
          </a:p>
          <a:p>
            <a:r>
              <a:rPr lang="en-GB" dirty="0" smtClean="0"/>
              <a:t>SHF due diligence remains a main concern for local NGOs</a:t>
            </a:r>
          </a:p>
          <a:p>
            <a:r>
              <a:rPr lang="en-GB" dirty="0" smtClean="0"/>
              <a:t>No other examples (other than SHF) of indirect funding allocations</a:t>
            </a:r>
          </a:p>
          <a:p>
            <a:r>
              <a:rPr lang="en-GB" dirty="0" smtClean="0"/>
              <a:t>International agencies report not passing on indirect funding due to limited funding from donors</a:t>
            </a:r>
            <a:endParaRPr lang="en-US" dirty="0"/>
          </a:p>
        </p:txBody>
      </p:sp>
    </p:spTree>
    <p:extLst>
      <p:ext uri="{BB962C8B-B14F-4D97-AF65-F5344CB8AC3E}">
        <p14:creationId xmlns:p14="http://schemas.microsoft.com/office/powerpoint/2010/main" val="36867364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Institutional Capacity </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573926560"/>
              </p:ext>
            </p:extLst>
          </p:nvPr>
        </p:nvGraphicFramePr>
        <p:xfrm>
          <a:off x="1331640" y="1700808"/>
          <a:ext cx="6858000" cy="41799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5754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Capacity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87312774"/>
              </p:ext>
            </p:extLst>
          </p:nvPr>
        </p:nvGraphicFramePr>
        <p:xfrm>
          <a:off x="457200" y="1600200"/>
          <a:ext cx="8003233" cy="4526280"/>
        </p:xfrm>
        <a:graphic>
          <a:graphicData uri="http://schemas.openxmlformats.org/drawingml/2006/table">
            <a:tbl>
              <a:tblPr firstRow="1" bandRow="1">
                <a:tableStyleId>{5C22544A-7EE6-4342-B048-85BDC9FD1C3A}</a:tableStyleId>
              </a:tblPr>
              <a:tblGrid>
                <a:gridCol w="1594520"/>
                <a:gridCol w="3083567"/>
                <a:gridCol w="3325146"/>
              </a:tblGrid>
              <a:tr h="470912">
                <a:tc>
                  <a:txBody>
                    <a:bodyPr/>
                    <a:lstStyle/>
                    <a:p>
                      <a:r>
                        <a:rPr lang="en-GB" sz="1500" dirty="0" smtClean="0"/>
                        <a:t>Capacity Area</a:t>
                      </a:r>
                      <a:endParaRPr lang="en-US" sz="1500" dirty="0"/>
                    </a:p>
                  </a:txBody>
                  <a:tcPr/>
                </a:tc>
                <a:tc>
                  <a:txBody>
                    <a:bodyPr/>
                    <a:lstStyle/>
                    <a:p>
                      <a:r>
                        <a:rPr lang="en-GB" sz="1500" dirty="0" smtClean="0"/>
                        <a:t>Recommendations (requiring</a:t>
                      </a:r>
                      <a:r>
                        <a:rPr lang="en-GB" sz="1500" baseline="0" dirty="0" smtClean="0"/>
                        <a:t> budget)</a:t>
                      </a:r>
                      <a:endParaRPr lang="en-US" sz="1500" dirty="0"/>
                    </a:p>
                  </a:txBody>
                  <a:tcPr/>
                </a:tc>
                <a:tc>
                  <a:txBody>
                    <a:bodyPr/>
                    <a:lstStyle/>
                    <a:p>
                      <a:r>
                        <a:rPr lang="en-GB" sz="1500" dirty="0" smtClean="0"/>
                        <a:t>Recommendations</a:t>
                      </a:r>
                      <a:r>
                        <a:rPr lang="en-GB" sz="1500" baseline="0" dirty="0" smtClean="0"/>
                        <a:t> (which could be achieved through mentoring/technical support)</a:t>
                      </a:r>
                      <a:endParaRPr lang="en-US" sz="1500" dirty="0"/>
                    </a:p>
                  </a:txBody>
                  <a:tcPr/>
                </a:tc>
              </a:tr>
              <a:tr h="470912">
                <a:tc>
                  <a:txBody>
                    <a:bodyPr/>
                    <a:lstStyle/>
                    <a:p>
                      <a:r>
                        <a:rPr lang="en-GB" sz="1500" dirty="0" smtClean="0"/>
                        <a:t>Governance</a:t>
                      </a:r>
                      <a:endParaRPr lang="en-US" sz="1500" dirty="0"/>
                    </a:p>
                  </a:txBody>
                  <a:tcPr/>
                </a:tc>
                <a:tc>
                  <a:txBody>
                    <a:bodyPr/>
                    <a:lstStyle/>
                    <a:p>
                      <a:r>
                        <a:rPr lang="en-GB" sz="1500" baseline="0" dirty="0" smtClean="0"/>
                        <a:t>Develop a multi-year strategic plan</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dirty="0" smtClean="0"/>
                        <a:t>Develop</a:t>
                      </a:r>
                      <a:r>
                        <a:rPr lang="en-GB" sz="1500" baseline="0" dirty="0" smtClean="0"/>
                        <a:t> a charter for the Board</a:t>
                      </a:r>
                    </a:p>
                    <a:p>
                      <a:endParaRPr lang="en-US" sz="1500" dirty="0"/>
                    </a:p>
                  </a:txBody>
                  <a:tcPr/>
                </a:tc>
              </a:tr>
              <a:tr h="470912">
                <a:tc>
                  <a:txBody>
                    <a:bodyPr/>
                    <a:lstStyle/>
                    <a:p>
                      <a:r>
                        <a:rPr lang="en-GB" sz="1500" dirty="0" smtClean="0"/>
                        <a:t>HR</a:t>
                      </a:r>
                      <a:endParaRPr lang="en-US" sz="1500" dirty="0"/>
                    </a:p>
                  </a:txBody>
                  <a:tcPr/>
                </a:tc>
                <a:tc>
                  <a:txBody>
                    <a:bodyPr/>
                    <a:lstStyle/>
                    <a:p>
                      <a:r>
                        <a:rPr lang="en-GB" sz="1500" dirty="0" smtClean="0"/>
                        <a:t>Provide</a:t>
                      </a:r>
                      <a:r>
                        <a:rPr lang="en-GB" sz="1500" baseline="0" dirty="0" smtClean="0"/>
                        <a:t> regular staff training</a:t>
                      </a:r>
                    </a:p>
                    <a:p>
                      <a:r>
                        <a:rPr lang="en-GB" sz="1500" baseline="0" dirty="0" smtClean="0"/>
                        <a:t>Improve filing system</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500" baseline="0" dirty="0" smtClean="0"/>
                        <a:t>Strengthen recruitment processes</a:t>
                      </a:r>
                    </a:p>
                    <a:p>
                      <a:endParaRPr lang="en-US" sz="1500" dirty="0"/>
                    </a:p>
                  </a:txBody>
                  <a:tcPr/>
                </a:tc>
              </a:tr>
              <a:tr h="470912">
                <a:tc>
                  <a:txBody>
                    <a:bodyPr/>
                    <a:lstStyle/>
                    <a:p>
                      <a:r>
                        <a:rPr lang="en-GB" sz="1500" dirty="0" smtClean="0"/>
                        <a:t>Finance</a:t>
                      </a:r>
                      <a:endParaRPr lang="en-US" sz="1500" dirty="0"/>
                    </a:p>
                  </a:txBody>
                  <a:tcPr/>
                </a:tc>
                <a:tc>
                  <a:txBody>
                    <a:bodyPr/>
                    <a:lstStyle/>
                    <a:p>
                      <a:r>
                        <a:rPr lang="en-GB" sz="1500" dirty="0" smtClean="0"/>
                        <a:t>Establish</a:t>
                      </a:r>
                      <a:r>
                        <a:rPr lang="en-GB" sz="1500" baseline="0" dirty="0" smtClean="0"/>
                        <a:t> computerised accounting system</a:t>
                      </a:r>
                      <a:endParaRPr lang="en-US" sz="1500" dirty="0"/>
                    </a:p>
                  </a:txBody>
                  <a:tcPr/>
                </a:tc>
                <a:tc>
                  <a:txBody>
                    <a:bodyPr/>
                    <a:lstStyle/>
                    <a:p>
                      <a:r>
                        <a:rPr lang="en-GB" sz="1500" dirty="0" smtClean="0"/>
                        <a:t>Revise manual</a:t>
                      </a:r>
                      <a:r>
                        <a:rPr lang="en-GB" sz="1500" baseline="0" dirty="0" smtClean="0"/>
                        <a:t> to include missing guidelines</a:t>
                      </a:r>
                      <a:endParaRPr lang="en-US" sz="1500" dirty="0"/>
                    </a:p>
                  </a:txBody>
                  <a:tcPr/>
                </a:tc>
              </a:tr>
              <a:tr h="470912">
                <a:tc>
                  <a:txBody>
                    <a:bodyPr/>
                    <a:lstStyle/>
                    <a:p>
                      <a:r>
                        <a:rPr lang="en-GB" sz="1500" dirty="0" smtClean="0"/>
                        <a:t>M&amp;E and Program Management</a:t>
                      </a:r>
                      <a:endParaRPr lang="en-US" sz="1500" dirty="0"/>
                    </a:p>
                  </a:txBody>
                  <a:tcPr/>
                </a:tc>
                <a:tc>
                  <a:txBody>
                    <a:bodyPr/>
                    <a:lstStyle/>
                    <a:p>
                      <a:r>
                        <a:rPr lang="en-GB" sz="1500" dirty="0" smtClean="0"/>
                        <a:t>Establish routine </a:t>
                      </a:r>
                      <a:r>
                        <a:rPr lang="en-GB" sz="1500" baseline="0" dirty="0" smtClean="0"/>
                        <a:t>monitoring systems and train all staff</a:t>
                      </a:r>
                      <a:endParaRPr lang="en-US" sz="1500" dirty="0"/>
                    </a:p>
                  </a:txBody>
                  <a:tcPr/>
                </a:tc>
                <a:tc>
                  <a:txBody>
                    <a:bodyPr/>
                    <a:lstStyle/>
                    <a:p>
                      <a:r>
                        <a:rPr lang="en-GB" sz="1500" dirty="0" smtClean="0"/>
                        <a:t>Develop</a:t>
                      </a:r>
                      <a:r>
                        <a:rPr lang="en-GB" sz="1500" baseline="0" dirty="0" smtClean="0"/>
                        <a:t> M&amp;E policy</a:t>
                      </a:r>
                    </a:p>
                    <a:p>
                      <a:r>
                        <a:rPr lang="en-GB" sz="1500" baseline="0" dirty="0" smtClean="0"/>
                        <a:t>Use data to inform programming</a:t>
                      </a:r>
                      <a:endParaRPr lang="en-US" sz="1500" dirty="0"/>
                    </a:p>
                  </a:txBody>
                  <a:tcPr/>
                </a:tc>
              </a:tr>
              <a:tr h="470912">
                <a:tc>
                  <a:txBody>
                    <a:bodyPr/>
                    <a:lstStyle/>
                    <a:p>
                      <a:r>
                        <a:rPr lang="en-GB" sz="1500" dirty="0" smtClean="0"/>
                        <a:t>Audit</a:t>
                      </a:r>
                      <a:endParaRPr lang="en-US" sz="1500" dirty="0"/>
                    </a:p>
                  </a:txBody>
                  <a:tcPr/>
                </a:tc>
                <a:tc>
                  <a:txBody>
                    <a:bodyPr/>
                    <a:lstStyle/>
                    <a:p>
                      <a:r>
                        <a:rPr lang="en-GB" sz="1500" dirty="0" smtClean="0"/>
                        <a:t>Engage</a:t>
                      </a:r>
                      <a:r>
                        <a:rPr lang="en-GB" sz="1500" baseline="0" dirty="0" smtClean="0"/>
                        <a:t> external auditors</a:t>
                      </a:r>
                      <a:endParaRPr lang="en-US" sz="1500" dirty="0"/>
                    </a:p>
                  </a:txBody>
                  <a:tcPr/>
                </a:tc>
                <a:tc>
                  <a:txBody>
                    <a:bodyPr/>
                    <a:lstStyle/>
                    <a:p>
                      <a:r>
                        <a:rPr lang="en-GB" sz="1500" dirty="0" smtClean="0"/>
                        <a:t>Regularly review and track audit recommendations</a:t>
                      </a:r>
                      <a:endParaRPr lang="en-US" sz="1500" dirty="0"/>
                    </a:p>
                  </a:txBody>
                  <a:tcPr/>
                </a:tc>
              </a:tr>
              <a:tr h="470912">
                <a:tc>
                  <a:txBody>
                    <a:bodyPr/>
                    <a:lstStyle/>
                    <a:p>
                      <a:r>
                        <a:rPr lang="en-GB" sz="1500" dirty="0" smtClean="0"/>
                        <a:t>Assets/Supply</a:t>
                      </a:r>
                      <a:endParaRPr lang="en-US" sz="1500" dirty="0"/>
                    </a:p>
                  </a:txBody>
                  <a:tcPr/>
                </a:tc>
                <a:tc>
                  <a:txBody>
                    <a:bodyPr/>
                    <a:lstStyle/>
                    <a:p>
                      <a:r>
                        <a:rPr lang="en-GB" sz="1500" dirty="0" smtClean="0"/>
                        <a:t>Regular stock</a:t>
                      </a:r>
                      <a:r>
                        <a:rPr lang="en-GB" sz="1500" baseline="0" dirty="0" smtClean="0"/>
                        <a:t> counts and routine checks</a:t>
                      </a:r>
                    </a:p>
                    <a:p>
                      <a:r>
                        <a:rPr lang="en-GB" sz="1500" baseline="0" dirty="0" smtClean="0"/>
                        <a:t>Hire a logistics officer</a:t>
                      </a:r>
                      <a:endParaRPr lang="en-US" sz="1500" dirty="0"/>
                    </a:p>
                  </a:txBody>
                  <a:tcPr/>
                </a:tc>
                <a:tc>
                  <a:txBody>
                    <a:bodyPr/>
                    <a:lstStyle/>
                    <a:p>
                      <a:r>
                        <a:rPr lang="en-GB" sz="1500" dirty="0" smtClean="0"/>
                        <a:t>Develop database</a:t>
                      </a:r>
                      <a:r>
                        <a:rPr lang="en-GB" sz="1500" baseline="0" dirty="0" smtClean="0"/>
                        <a:t> of suppliers</a:t>
                      </a:r>
                      <a:endParaRPr lang="en-US" sz="1500" dirty="0"/>
                    </a:p>
                  </a:txBody>
                  <a:tcPr/>
                </a:tc>
              </a:tr>
            </a:tbl>
          </a:graphicData>
        </a:graphic>
      </p:graphicFrame>
    </p:spTree>
    <p:extLst>
      <p:ext uri="{BB962C8B-B14F-4D97-AF65-F5344CB8AC3E}">
        <p14:creationId xmlns:p14="http://schemas.microsoft.com/office/powerpoint/2010/main" val="1422769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Capacity </a:t>
            </a:r>
            <a:endParaRPr lang="en-US" dirty="0"/>
          </a:p>
        </p:txBody>
      </p:sp>
      <p:sp>
        <p:nvSpPr>
          <p:cNvPr id="3" name="Content Placeholder 2"/>
          <p:cNvSpPr>
            <a:spLocks noGrp="1"/>
          </p:cNvSpPr>
          <p:nvPr>
            <p:ph idx="1"/>
          </p:nvPr>
        </p:nvSpPr>
        <p:spPr>
          <a:xfrm>
            <a:off x="457200" y="1600200"/>
            <a:ext cx="8229600" cy="4781128"/>
          </a:xfrm>
        </p:spPr>
        <p:txBody>
          <a:bodyPr>
            <a:normAutofit fontScale="77500" lnSpcReduction="20000"/>
          </a:bodyPr>
          <a:lstStyle/>
          <a:p>
            <a:r>
              <a:rPr lang="en-GB" dirty="0" smtClean="0"/>
              <a:t>Remains a major gap – no systematic approach (this is linked to project style funding)</a:t>
            </a:r>
          </a:p>
          <a:p>
            <a:r>
              <a:rPr lang="en-GB" dirty="0"/>
              <a:t>There is a high degree of consistency regarding capacity needs across the multiple assessments and partners </a:t>
            </a:r>
            <a:r>
              <a:rPr lang="en-GB" dirty="0" smtClean="0"/>
              <a:t>– opportunity for coordinated approach</a:t>
            </a:r>
            <a:endParaRPr lang="en-GB" dirty="0"/>
          </a:p>
          <a:p>
            <a:r>
              <a:rPr lang="en-GB" dirty="0" smtClean="0"/>
              <a:t>Heavy investment by UN/INGO in assessment and compliance monitoring of own resources (and high transaction cost for partners), but limited investment in capacity strengthening</a:t>
            </a:r>
          </a:p>
          <a:p>
            <a:r>
              <a:rPr lang="en-GB" dirty="0" smtClean="0"/>
              <a:t>Some </a:t>
            </a:r>
            <a:r>
              <a:rPr lang="en-GB" dirty="0" smtClean="0"/>
              <a:t>local NGOs have examples of securing experts to help with institutional capacity building, but this is done outside of INGO agreements</a:t>
            </a:r>
          </a:p>
          <a:p>
            <a:r>
              <a:rPr lang="en-GB" dirty="0" smtClean="0"/>
              <a:t>Limited evidence of coaching and mentoring approaches, reportedly due to access </a:t>
            </a:r>
            <a:r>
              <a:rPr lang="en-GB" dirty="0" smtClean="0"/>
              <a:t>constraints</a:t>
            </a:r>
            <a:endParaRPr lang="en-US" dirty="0"/>
          </a:p>
        </p:txBody>
      </p:sp>
    </p:spTree>
    <p:extLst>
      <p:ext uri="{BB962C8B-B14F-4D97-AF65-F5344CB8AC3E}">
        <p14:creationId xmlns:p14="http://schemas.microsoft.com/office/powerpoint/2010/main" val="1730518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68960"/>
            <a:ext cx="8229600" cy="1143000"/>
          </a:xfrm>
        </p:spPr>
        <p:txBody>
          <a:bodyPr>
            <a:normAutofit fontScale="90000"/>
          </a:bodyPr>
          <a:lstStyle/>
          <a:p>
            <a:r>
              <a:rPr lang="en-GB" dirty="0" smtClean="0"/>
              <a:t>Example of Self-Assessment – Child Protection and Education Groups</a:t>
            </a:r>
            <a:endParaRPr lang="en-US" dirty="0"/>
          </a:p>
        </p:txBody>
      </p:sp>
    </p:spTree>
    <p:extLst>
      <p:ext uri="{BB962C8B-B14F-4D97-AF65-F5344CB8AC3E}">
        <p14:creationId xmlns:p14="http://schemas.microsoft.com/office/powerpoint/2010/main" val="2475611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a:bodyPr>
          <a:lstStyle/>
          <a:p>
            <a:pPr marL="0" indent="0">
              <a:buNone/>
            </a:pPr>
            <a:r>
              <a:rPr lang="en-GB" sz="2500" dirty="0" smtClean="0"/>
              <a:t>Governance and </a:t>
            </a:r>
          </a:p>
          <a:p>
            <a:pPr marL="0" indent="0">
              <a:buNone/>
            </a:pPr>
            <a:r>
              <a:rPr lang="en-GB" sz="2500" dirty="0" smtClean="0"/>
              <a:t>Decision-Making: </a:t>
            </a:r>
          </a:p>
          <a:p>
            <a:pPr marL="0" indent="0">
              <a:buNone/>
            </a:pPr>
            <a:endParaRPr lang="en-GB" sz="2500" dirty="0" smtClean="0"/>
          </a:p>
          <a:p>
            <a:pPr marL="0" indent="0">
              <a:buNone/>
            </a:pPr>
            <a:r>
              <a:rPr lang="en-GB" sz="2500" dirty="0" smtClean="0"/>
              <a:t>Influence and </a:t>
            </a:r>
          </a:p>
          <a:p>
            <a:pPr marL="0" indent="0">
              <a:buNone/>
            </a:pPr>
            <a:r>
              <a:rPr lang="en-GB" sz="2500" dirty="0" smtClean="0"/>
              <a:t>Participation:</a:t>
            </a:r>
          </a:p>
          <a:p>
            <a:pPr marL="0" indent="0">
              <a:buNone/>
            </a:pPr>
            <a:endParaRPr lang="en-GB" sz="2500" dirty="0" smtClean="0"/>
          </a:p>
          <a:p>
            <a:pPr marL="0" indent="0">
              <a:buNone/>
            </a:pPr>
            <a:r>
              <a:rPr lang="en-GB" sz="2500" dirty="0"/>
              <a:t>P</a:t>
            </a:r>
            <a:r>
              <a:rPr lang="en-GB" sz="2500" dirty="0" smtClean="0"/>
              <a:t>artnerships:</a:t>
            </a:r>
          </a:p>
          <a:p>
            <a:pPr marL="0" indent="0">
              <a:buNone/>
            </a:pPr>
            <a:endParaRPr lang="en-GB" sz="2500" dirty="0" smtClean="0"/>
          </a:p>
          <a:p>
            <a:pPr marL="0" indent="0">
              <a:buNone/>
            </a:pPr>
            <a:r>
              <a:rPr lang="en-GB" sz="2500" dirty="0"/>
              <a:t>F</a:t>
            </a:r>
            <a:r>
              <a:rPr lang="en-GB" sz="2500" dirty="0" smtClean="0"/>
              <a:t>unding:</a:t>
            </a:r>
          </a:p>
          <a:p>
            <a:pPr marL="0" indent="0">
              <a:buNone/>
            </a:pPr>
            <a:endParaRPr lang="en-GB" sz="2500" dirty="0" smtClean="0"/>
          </a:p>
          <a:p>
            <a:pPr marL="0" indent="0">
              <a:buNone/>
            </a:pPr>
            <a:r>
              <a:rPr lang="en-GB" sz="2500" dirty="0" smtClean="0"/>
              <a:t>Institutional Capacity </a:t>
            </a:r>
          </a:p>
          <a:p>
            <a:pPr marL="0" indent="0">
              <a:buNone/>
            </a:pPr>
            <a:r>
              <a:rPr lang="en-GB" sz="2500" dirty="0" smtClean="0"/>
              <a:t>Strengthening:</a:t>
            </a:r>
          </a:p>
        </p:txBody>
      </p:sp>
      <p:pic>
        <p:nvPicPr>
          <p:cNvPr id="4" name="Picture 3"/>
          <p:cNvPicPr>
            <a:picLocks noChangeAspect="1"/>
          </p:cNvPicPr>
          <p:nvPr/>
        </p:nvPicPr>
        <p:blipFill>
          <a:blip r:embed="rId2"/>
          <a:stretch>
            <a:fillRect/>
          </a:stretch>
        </p:blipFill>
        <p:spPr>
          <a:xfrm>
            <a:off x="2987824" y="692696"/>
            <a:ext cx="5953125" cy="504825"/>
          </a:xfrm>
          <a:prstGeom prst="rect">
            <a:avLst/>
          </a:prstGeom>
        </p:spPr>
      </p:pic>
      <p:pic>
        <p:nvPicPr>
          <p:cNvPr id="5" name="Picture 4"/>
          <p:cNvPicPr>
            <a:picLocks noChangeAspect="1"/>
          </p:cNvPicPr>
          <p:nvPr/>
        </p:nvPicPr>
        <p:blipFill>
          <a:blip r:embed="rId3"/>
          <a:stretch>
            <a:fillRect/>
          </a:stretch>
        </p:blipFill>
        <p:spPr>
          <a:xfrm>
            <a:off x="2987824" y="1988840"/>
            <a:ext cx="6010275" cy="485775"/>
          </a:xfrm>
          <a:prstGeom prst="rect">
            <a:avLst/>
          </a:prstGeom>
        </p:spPr>
      </p:pic>
      <p:pic>
        <p:nvPicPr>
          <p:cNvPr id="6" name="Picture 5"/>
          <p:cNvPicPr>
            <a:picLocks noChangeAspect="1"/>
          </p:cNvPicPr>
          <p:nvPr/>
        </p:nvPicPr>
        <p:blipFill>
          <a:blip r:embed="rId4"/>
          <a:stretch>
            <a:fillRect/>
          </a:stretch>
        </p:blipFill>
        <p:spPr>
          <a:xfrm>
            <a:off x="2987824" y="2998713"/>
            <a:ext cx="6010275" cy="533400"/>
          </a:xfrm>
          <a:prstGeom prst="rect">
            <a:avLst/>
          </a:prstGeom>
        </p:spPr>
      </p:pic>
      <p:pic>
        <p:nvPicPr>
          <p:cNvPr id="7" name="Picture 6"/>
          <p:cNvPicPr>
            <a:picLocks noChangeAspect="1"/>
          </p:cNvPicPr>
          <p:nvPr/>
        </p:nvPicPr>
        <p:blipFill>
          <a:blip r:embed="rId5"/>
          <a:stretch>
            <a:fillRect/>
          </a:stretch>
        </p:blipFill>
        <p:spPr>
          <a:xfrm>
            <a:off x="2940199" y="4056414"/>
            <a:ext cx="6000750" cy="561975"/>
          </a:xfrm>
          <a:prstGeom prst="rect">
            <a:avLst/>
          </a:prstGeom>
        </p:spPr>
      </p:pic>
      <p:pic>
        <p:nvPicPr>
          <p:cNvPr id="8" name="Picture 7"/>
          <p:cNvPicPr>
            <a:picLocks noChangeAspect="1"/>
          </p:cNvPicPr>
          <p:nvPr/>
        </p:nvPicPr>
        <p:blipFill>
          <a:blip r:embed="rId6"/>
          <a:stretch>
            <a:fillRect/>
          </a:stretch>
        </p:blipFill>
        <p:spPr>
          <a:xfrm>
            <a:off x="2895456" y="5502387"/>
            <a:ext cx="6019800" cy="590550"/>
          </a:xfrm>
          <a:prstGeom prst="rect">
            <a:avLst/>
          </a:prstGeom>
        </p:spPr>
      </p:pic>
    </p:spTree>
    <p:extLst>
      <p:ext uri="{BB962C8B-B14F-4D97-AF65-F5344CB8AC3E}">
        <p14:creationId xmlns:p14="http://schemas.microsoft.com/office/powerpoint/2010/main" val="7876082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Governance and Decision Making</a:t>
            </a:r>
            <a:endParaRPr lang="en-US" dirty="0"/>
          </a:p>
        </p:txBody>
      </p:sp>
      <p:sp>
        <p:nvSpPr>
          <p:cNvPr id="3" name="Content Placeholder 2"/>
          <p:cNvSpPr>
            <a:spLocks noGrp="1"/>
          </p:cNvSpPr>
          <p:nvPr>
            <p:ph idx="1"/>
          </p:nvPr>
        </p:nvSpPr>
        <p:spPr>
          <a:xfrm>
            <a:off x="457200" y="2276872"/>
            <a:ext cx="8229600" cy="3849291"/>
          </a:xfrm>
        </p:spPr>
        <p:txBody>
          <a:bodyPr>
            <a:normAutofit fontScale="92500" lnSpcReduction="20000"/>
          </a:bodyPr>
          <a:lstStyle/>
          <a:p>
            <a:pPr marL="0" indent="0">
              <a:buNone/>
            </a:pPr>
            <a:r>
              <a:rPr lang="en-GB" b="1" u="sng" dirty="0" smtClean="0"/>
              <a:t>Recommendations:</a:t>
            </a:r>
          </a:p>
          <a:p>
            <a:r>
              <a:rPr lang="en-GB" dirty="0" smtClean="0"/>
              <a:t>Review ToRs of leads/co-leads and decision making committees</a:t>
            </a:r>
          </a:p>
          <a:p>
            <a:r>
              <a:rPr lang="en-GB" dirty="0" smtClean="0"/>
              <a:t>Coaching of local leads/co-leads to perform coordination functions</a:t>
            </a:r>
          </a:p>
          <a:p>
            <a:r>
              <a:rPr lang="en-GB" dirty="0"/>
              <a:t>Explore </a:t>
            </a:r>
            <a:r>
              <a:rPr lang="en-GB" dirty="0" smtClean="0"/>
              <a:t>different local leadership models – consortium/shared/rotational</a:t>
            </a:r>
          </a:p>
          <a:p>
            <a:r>
              <a:rPr lang="en-GB" dirty="0" smtClean="0"/>
              <a:t>Support </a:t>
            </a:r>
            <a:r>
              <a:rPr lang="en-GB" dirty="0"/>
              <a:t>local actors to engage/hire coordination experts directly</a:t>
            </a:r>
          </a:p>
          <a:p>
            <a:endParaRPr lang="en-GB" dirty="0" smtClean="0"/>
          </a:p>
          <a:p>
            <a:endParaRPr lang="en-US" dirty="0"/>
          </a:p>
        </p:txBody>
      </p:sp>
      <p:cxnSp>
        <p:nvCxnSpPr>
          <p:cNvPr id="5" name="Straight Arrow Connector 4"/>
          <p:cNvCxnSpPr/>
          <p:nvPr/>
        </p:nvCxnSpPr>
        <p:spPr>
          <a:xfrm>
            <a:off x="611560" y="1700808"/>
            <a:ext cx="799288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9552" y="1268760"/>
            <a:ext cx="8147248" cy="369332"/>
          </a:xfrm>
          <a:prstGeom prst="rect">
            <a:avLst/>
          </a:prstGeom>
          <a:noFill/>
        </p:spPr>
        <p:txBody>
          <a:bodyPr wrap="square" rtlCol="0">
            <a:spAutoFit/>
          </a:bodyPr>
          <a:lstStyle/>
          <a:p>
            <a:r>
              <a:rPr lang="en-GB" dirty="0" smtClean="0"/>
              <a:t>Local 	               Desired		</a:t>
            </a:r>
            <a:r>
              <a:rPr lang="en-GB" dirty="0"/>
              <a:t>	 </a:t>
            </a:r>
            <a:r>
              <a:rPr lang="en-GB" dirty="0" smtClean="0"/>
              <a:t>               Now 	      International</a:t>
            </a:r>
            <a:endParaRPr lang="en-US" dirty="0"/>
          </a:p>
        </p:txBody>
      </p:sp>
      <p:sp>
        <p:nvSpPr>
          <p:cNvPr id="8" name="Up Arrow 7"/>
          <p:cNvSpPr/>
          <p:nvPr/>
        </p:nvSpPr>
        <p:spPr>
          <a:xfrm>
            <a:off x="2627784" y="1579762"/>
            <a:ext cx="216024" cy="251813"/>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Up Arrow 8"/>
          <p:cNvSpPr/>
          <p:nvPr/>
        </p:nvSpPr>
        <p:spPr>
          <a:xfrm>
            <a:off x="6156176" y="1572659"/>
            <a:ext cx="216024" cy="251813"/>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077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Clusters – Self Assessment</a:t>
            </a:r>
            <a:endParaRPr lang="en-US" dirty="0"/>
          </a:p>
        </p:txBody>
      </p:sp>
      <p:pic>
        <p:nvPicPr>
          <p:cNvPr id="6" name="Content Placeholder 5"/>
          <p:cNvPicPr>
            <a:picLocks noGrp="1" noChangeAspect="1"/>
          </p:cNvPicPr>
          <p:nvPr>
            <p:ph idx="1"/>
          </p:nvPr>
        </p:nvPicPr>
        <p:blipFill>
          <a:blip r:embed="rId3"/>
          <a:stretch>
            <a:fillRect/>
          </a:stretch>
        </p:blipFill>
        <p:spPr>
          <a:xfrm>
            <a:off x="837468" y="1700808"/>
            <a:ext cx="7469063" cy="4948543"/>
          </a:xfrm>
          <a:prstGeom prst="rect">
            <a:avLst/>
          </a:prstGeom>
        </p:spPr>
      </p:pic>
    </p:spTree>
    <p:extLst>
      <p:ext uri="{BB962C8B-B14F-4D97-AF65-F5344CB8AC3E}">
        <p14:creationId xmlns:p14="http://schemas.microsoft.com/office/powerpoint/2010/main" val="28626974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Participation and Influence</a:t>
            </a:r>
            <a:endParaRPr lang="en-US" dirty="0"/>
          </a:p>
        </p:txBody>
      </p:sp>
      <p:sp>
        <p:nvSpPr>
          <p:cNvPr id="3" name="Content Placeholder 2"/>
          <p:cNvSpPr>
            <a:spLocks noGrp="1"/>
          </p:cNvSpPr>
          <p:nvPr>
            <p:ph idx="1"/>
          </p:nvPr>
        </p:nvSpPr>
        <p:spPr>
          <a:xfrm>
            <a:off x="457200" y="2276872"/>
            <a:ext cx="8229600" cy="3849291"/>
          </a:xfrm>
        </p:spPr>
        <p:txBody>
          <a:bodyPr>
            <a:normAutofit/>
          </a:bodyPr>
          <a:lstStyle/>
          <a:p>
            <a:pPr marL="0" indent="0">
              <a:buNone/>
            </a:pPr>
            <a:r>
              <a:rPr lang="en-GB" b="1" u="sng" dirty="0" smtClean="0"/>
              <a:t>Recommendations</a:t>
            </a:r>
            <a:r>
              <a:rPr lang="en-GB" dirty="0" smtClean="0"/>
              <a:t>:</a:t>
            </a:r>
          </a:p>
          <a:p>
            <a:r>
              <a:rPr lang="en-GB" dirty="0" smtClean="0"/>
              <a:t>More </a:t>
            </a:r>
            <a:r>
              <a:rPr lang="en-GB" dirty="0"/>
              <a:t>regular communications from Cluster to members and simplify complex cluster </a:t>
            </a:r>
            <a:r>
              <a:rPr lang="en-GB" dirty="0" smtClean="0"/>
              <a:t>communications</a:t>
            </a:r>
          </a:p>
          <a:p>
            <a:r>
              <a:rPr lang="en-GB" dirty="0" smtClean="0"/>
              <a:t>More engagement with non-formal actors (community members, leaders </a:t>
            </a:r>
            <a:r>
              <a:rPr lang="en-GB" dirty="0" err="1" smtClean="0"/>
              <a:t>etc</a:t>
            </a:r>
            <a:r>
              <a:rPr lang="en-GB" dirty="0" smtClean="0"/>
              <a:t>)</a:t>
            </a:r>
          </a:p>
          <a:p>
            <a:r>
              <a:rPr lang="en-GB" dirty="0" smtClean="0"/>
              <a:t>Meeting in more accessible locations</a:t>
            </a:r>
            <a:endParaRPr lang="en-GB" dirty="0"/>
          </a:p>
          <a:p>
            <a:endParaRPr lang="en-GB" dirty="0"/>
          </a:p>
          <a:p>
            <a:endParaRPr lang="en-GB" dirty="0" smtClean="0"/>
          </a:p>
        </p:txBody>
      </p:sp>
      <p:cxnSp>
        <p:nvCxnSpPr>
          <p:cNvPr id="5" name="Straight Arrow Connector 4"/>
          <p:cNvCxnSpPr/>
          <p:nvPr/>
        </p:nvCxnSpPr>
        <p:spPr>
          <a:xfrm>
            <a:off x="611560" y="1700808"/>
            <a:ext cx="799288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9552" y="1268760"/>
            <a:ext cx="8147248" cy="369332"/>
          </a:xfrm>
          <a:prstGeom prst="rect">
            <a:avLst/>
          </a:prstGeom>
          <a:noFill/>
        </p:spPr>
        <p:txBody>
          <a:bodyPr wrap="square" rtlCol="0">
            <a:spAutoFit/>
          </a:bodyPr>
          <a:lstStyle/>
          <a:p>
            <a:r>
              <a:rPr lang="en-GB" dirty="0" smtClean="0"/>
              <a:t>Local	          	         Desired		Now     		     International</a:t>
            </a:r>
            <a:endParaRPr lang="en-US" dirty="0"/>
          </a:p>
        </p:txBody>
      </p:sp>
      <p:sp>
        <p:nvSpPr>
          <p:cNvPr id="8" name="Up Arrow 7"/>
          <p:cNvSpPr/>
          <p:nvPr/>
        </p:nvSpPr>
        <p:spPr>
          <a:xfrm>
            <a:off x="3203848" y="1591879"/>
            <a:ext cx="216024" cy="251813"/>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Up Arrow 8"/>
          <p:cNvSpPr/>
          <p:nvPr/>
        </p:nvSpPr>
        <p:spPr>
          <a:xfrm>
            <a:off x="5292080" y="1591878"/>
            <a:ext cx="216024" cy="251813"/>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0783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Partnerships</a:t>
            </a:r>
            <a:endParaRPr lang="en-US" dirty="0"/>
          </a:p>
        </p:txBody>
      </p:sp>
      <p:sp>
        <p:nvSpPr>
          <p:cNvPr id="3" name="Content Placeholder 2"/>
          <p:cNvSpPr>
            <a:spLocks noGrp="1"/>
          </p:cNvSpPr>
          <p:nvPr>
            <p:ph idx="1"/>
          </p:nvPr>
        </p:nvSpPr>
        <p:spPr>
          <a:xfrm>
            <a:off x="457200" y="2276872"/>
            <a:ext cx="8229600" cy="3849291"/>
          </a:xfrm>
        </p:spPr>
        <p:txBody>
          <a:bodyPr>
            <a:normAutofit fontScale="85000" lnSpcReduction="10000"/>
          </a:bodyPr>
          <a:lstStyle/>
          <a:p>
            <a:pPr marL="0" indent="0">
              <a:buNone/>
            </a:pPr>
            <a:r>
              <a:rPr lang="en-GB" b="1" u="sng" dirty="0" smtClean="0"/>
              <a:t>Recommendations</a:t>
            </a:r>
            <a:r>
              <a:rPr lang="en-GB" dirty="0" smtClean="0"/>
              <a:t>:</a:t>
            </a:r>
          </a:p>
          <a:p>
            <a:r>
              <a:rPr lang="en-GB" dirty="0" smtClean="0"/>
              <a:t>More strategic partnerships – sustainable, long term, including funding</a:t>
            </a:r>
          </a:p>
          <a:p>
            <a:r>
              <a:rPr lang="en-GB" dirty="0"/>
              <a:t>Cluster/OCHA to prioritise proposals with strong emphasis on institutional capacity building</a:t>
            </a:r>
          </a:p>
          <a:p>
            <a:r>
              <a:rPr lang="en-GB" dirty="0" smtClean="0"/>
              <a:t>Survey </a:t>
            </a:r>
            <a:r>
              <a:rPr lang="en-GB" dirty="0"/>
              <a:t>NNGO partnerships to monitor capacity building activities and outcomes (e.g. improvement in reporting style, if capacity not improving international partners to be held accountable too)</a:t>
            </a:r>
          </a:p>
          <a:p>
            <a:endParaRPr lang="en-GB" dirty="0" smtClean="0"/>
          </a:p>
        </p:txBody>
      </p:sp>
      <p:cxnSp>
        <p:nvCxnSpPr>
          <p:cNvPr id="5" name="Straight Arrow Connector 4"/>
          <p:cNvCxnSpPr/>
          <p:nvPr/>
        </p:nvCxnSpPr>
        <p:spPr>
          <a:xfrm>
            <a:off x="611560" y="1700808"/>
            <a:ext cx="799288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9552" y="1268760"/>
            <a:ext cx="8147248" cy="369332"/>
          </a:xfrm>
          <a:prstGeom prst="rect">
            <a:avLst/>
          </a:prstGeom>
          <a:noFill/>
        </p:spPr>
        <p:txBody>
          <a:bodyPr wrap="square" rtlCol="0">
            <a:spAutoFit/>
          </a:bodyPr>
          <a:lstStyle/>
          <a:p>
            <a:r>
              <a:rPr lang="en-GB" dirty="0" smtClean="0"/>
              <a:t>Local	          		      Desired               		      Now 	      International</a:t>
            </a:r>
            <a:endParaRPr lang="en-US" dirty="0"/>
          </a:p>
        </p:txBody>
      </p:sp>
      <p:sp>
        <p:nvSpPr>
          <p:cNvPr id="8" name="Up Arrow 7"/>
          <p:cNvSpPr/>
          <p:nvPr/>
        </p:nvSpPr>
        <p:spPr>
          <a:xfrm>
            <a:off x="3923928" y="1622757"/>
            <a:ext cx="216024" cy="251813"/>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Up Arrow 8"/>
          <p:cNvSpPr/>
          <p:nvPr/>
        </p:nvSpPr>
        <p:spPr>
          <a:xfrm>
            <a:off x="6516216" y="1595441"/>
            <a:ext cx="216024" cy="251813"/>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75969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a:t>
            </a:r>
            <a:endParaRPr lang="en-US" dirty="0"/>
          </a:p>
        </p:txBody>
      </p:sp>
      <p:sp>
        <p:nvSpPr>
          <p:cNvPr id="3" name="Content Placeholder 2"/>
          <p:cNvSpPr>
            <a:spLocks noGrp="1"/>
          </p:cNvSpPr>
          <p:nvPr>
            <p:ph idx="1"/>
          </p:nvPr>
        </p:nvSpPr>
        <p:spPr>
          <a:xfrm>
            <a:off x="457200" y="2276872"/>
            <a:ext cx="8229600" cy="3849291"/>
          </a:xfrm>
        </p:spPr>
        <p:txBody>
          <a:bodyPr>
            <a:normAutofit/>
          </a:bodyPr>
          <a:lstStyle/>
          <a:p>
            <a:pPr marL="0" indent="0">
              <a:buNone/>
            </a:pPr>
            <a:r>
              <a:rPr lang="en-GB" b="1" u="sng" dirty="0" smtClean="0"/>
              <a:t>Recommendations</a:t>
            </a:r>
            <a:r>
              <a:rPr lang="en-GB" dirty="0" smtClean="0"/>
              <a:t>:</a:t>
            </a:r>
          </a:p>
          <a:p>
            <a:r>
              <a:rPr lang="en-GB" dirty="0" smtClean="0"/>
              <a:t>Advocate for 10% overheads/</a:t>
            </a:r>
            <a:r>
              <a:rPr lang="en-GB" dirty="0" err="1" smtClean="0"/>
              <a:t>unearmarked</a:t>
            </a:r>
            <a:r>
              <a:rPr lang="en-GB" dirty="0" smtClean="0"/>
              <a:t> funding</a:t>
            </a:r>
            <a:endParaRPr lang="en-GB" dirty="0"/>
          </a:p>
          <a:p>
            <a:r>
              <a:rPr lang="en-GB" dirty="0" smtClean="0"/>
              <a:t>Better balance between direct implementation and capacity </a:t>
            </a:r>
            <a:r>
              <a:rPr lang="en-GB" dirty="0"/>
              <a:t>building </a:t>
            </a:r>
            <a:r>
              <a:rPr lang="en-GB" dirty="0" smtClean="0"/>
              <a:t>so local actors can </a:t>
            </a:r>
            <a:r>
              <a:rPr lang="en-GB" dirty="0"/>
              <a:t>direct funding</a:t>
            </a:r>
          </a:p>
          <a:p>
            <a:endParaRPr lang="en-GB" dirty="0" smtClean="0"/>
          </a:p>
        </p:txBody>
      </p:sp>
      <p:cxnSp>
        <p:nvCxnSpPr>
          <p:cNvPr id="5" name="Straight Arrow Connector 4"/>
          <p:cNvCxnSpPr/>
          <p:nvPr/>
        </p:nvCxnSpPr>
        <p:spPr>
          <a:xfrm>
            <a:off x="611560" y="1700808"/>
            <a:ext cx="799288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9552" y="1268760"/>
            <a:ext cx="8147248" cy="369332"/>
          </a:xfrm>
          <a:prstGeom prst="rect">
            <a:avLst/>
          </a:prstGeom>
          <a:noFill/>
        </p:spPr>
        <p:txBody>
          <a:bodyPr wrap="square" rtlCol="0">
            <a:spAutoFit/>
          </a:bodyPr>
          <a:lstStyle/>
          <a:p>
            <a:r>
              <a:rPr lang="en-GB" dirty="0" smtClean="0"/>
              <a:t>Local	          </a:t>
            </a:r>
            <a:r>
              <a:rPr lang="en-GB" dirty="0"/>
              <a:t>Desired</a:t>
            </a:r>
            <a:r>
              <a:rPr lang="en-GB" dirty="0" smtClean="0"/>
              <a:t>			                         Now 	      International</a:t>
            </a:r>
            <a:endParaRPr lang="en-US" dirty="0"/>
          </a:p>
        </p:txBody>
      </p:sp>
      <p:sp>
        <p:nvSpPr>
          <p:cNvPr id="8" name="Up Arrow 7"/>
          <p:cNvSpPr/>
          <p:nvPr/>
        </p:nvSpPr>
        <p:spPr>
          <a:xfrm>
            <a:off x="2267744" y="1595441"/>
            <a:ext cx="216024" cy="251813"/>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Up Arrow 8"/>
          <p:cNvSpPr/>
          <p:nvPr/>
        </p:nvSpPr>
        <p:spPr>
          <a:xfrm>
            <a:off x="6660232" y="1611121"/>
            <a:ext cx="216024" cy="251813"/>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9931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Capacity</a:t>
            </a:r>
            <a:endParaRPr lang="en-US" dirty="0"/>
          </a:p>
        </p:txBody>
      </p:sp>
      <p:sp>
        <p:nvSpPr>
          <p:cNvPr id="3" name="Content Placeholder 2"/>
          <p:cNvSpPr>
            <a:spLocks noGrp="1"/>
          </p:cNvSpPr>
          <p:nvPr>
            <p:ph idx="1"/>
          </p:nvPr>
        </p:nvSpPr>
        <p:spPr>
          <a:xfrm>
            <a:off x="457200" y="2276872"/>
            <a:ext cx="8229600" cy="3849291"/>
          </a:xfrm>
        </p:spPr>
        <p:txBody>
          <a:bodyPr>
            <a:normAutofit fontScale="92500" lnSpcReduction="20000"/>
          </a:bodyPr>
          <a:lstStyle/>
          <a:p>
            <a:pPr marL="0" indent="0">
              <a:buNone/>
            </a:pPr>
            <a:r>
              <a:rPr lang="en-GB" b="1" u="sng" dirty="0" smtClean="0"/>
              <a:t>Recommendations:</a:t>
            </a:r>
          </a:p>
          <a:p>
            <a:r>
              <a:rPr lang="en-GB" dirty="0"/>
              <a:t>Cluster to develop an institutional capacity strengthening strategy</a:t>
            </a:r>
          </a:p>
          <a:p>
            <a:r>
              <a:rPr lang="en-GB" dirty="0"/>
              <a:t>Cluster Lead Agency to provide institutional capacity building support across the </a:t>
            </a:r>
            <a:r>
              <a:rPr lang="en-GB" dirty="0" smtClean="0"/>
              <a:t>sector, not just own partners</a:t>
            </a:r>
            <a:endParaRPr lang="en-GB" dirty="0"/>
          </a:p>
          <a:p>
            <a:r>
              <a:rPr lang="en-GB" dirty="0"/>
              <a:t>Cluster to track capacity strengthening </a:t>
            </a:r>
            <a:r>
              <a:rPr lang="en-GB" dirty="0" smtClean="0"/>
              <a:t>(in 5Ws?)</a:t>
            </a:r>
          </a:p>
          <a:p>
            <a:r>
              <a:rPr lang="en-GB" dirty="0"/>
              <a:t>Peer to peer learning and development </a:t>
            </a:r>
            <a:r>
              <a:rPr lang="en-GB" dirty="0" smtClean="0"/>
              <a:t>opportunities (diaspora?)</a:t>
            </a:r>
            <a:endParaRPr lang="en-GB" dirty="0"/>
          </a:p>
          <a:p>
            <a:endParaRPr lang="en-GB" dirty="0"/>
          </a:p>
        </p:txBody>
      </p:sp>
      <p:cxnSp>
        <p:nvCxnSpPr>
          <p:cNvPr id="5" name="Straight Arrow Connector 4"/>
          <p:cNvCxnSpPr/>
          <p:nvPr/>
        </p:nvCxnSpPr>
        <p:spPr>
          <a:xfrm>
            <a:off x="611560" y="1700808"/>
            <a:ext cx="799288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39552" y="1268760"/>
            <a:ext cx="8147248" cy="369332"/>
          </a:xfrm>
          <a:prstGeom prst="rect">
            <a:avLst/>
          </a:prstGeom>
          <a:noFill/>
        </p:spPr>
        <p:txBody>
          <a:bodyPr wrap="square" rtlCol="0">
            <a:spAutoFit/>
          </a:bodyPr>
          <a:lstStyle/>
          <a:p>
            <a:r>
              <a:rPr lang="en-GB" dirty="0" smtClean="0"/>
              <a:t>Local	       		           Desired	        Now	 	     International</a:t>
            </a:r>
            <a:endParaRPr lang="en-US" dirty="0"/>
          </a:p>
        </p:txBody>
      </p:sp>
      <p:sp>
        <p:nvSpPr>
          <p:cNvPr id="8" name="Up Arrow 7"/>
          <p:cNvSpPr/>
          <p:nvPr/>
        </p:nvSpPr>
        <p:spPr>
          <a:xfrm rot="16200000">
            <a:off x="4211960" y="1585679"/>
            <a:ext cx="216024" cy="251813"/>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Up Arrow 8"/>
          <p:cNvSpPr/>
          <p:nvPr/>
        </p:nvSpPr>
        <p:spPr>
          <a:xfrm>
            <a:off x="5724128" y="1579762"/>
            <a:ext cx="216024" cy="251813"/>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048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260648"/>
            <a:ext cx="8579296" cy="5865515"/>
          </a:xfrm>
        </p:spPr>
        <p:txBody>
          <a:bodyPr/>
          <a:lstStyle/>
          <a:p>
            <a:endParaRPr lang="en-US" dirty="0"/>
          </a:p>
        </p:txBody>
      </p:sp>
      <p:grpSp>
        <p:nvGrpSpPr>
          <p:cNvPr id="4" name="Group 3"/>
          <p:cNvGrpSpPr/>
          <p:nvPr/>
        </p:nvGrpSpPr>
        <p:grpSpPr>
          <a:xfrm>
            <a:off x="-86020" y="620688"/>
            <a:ext cx="9027592" cy="6010713"/>
            <a:chOff x="-810724" y="201047"/>
            <a:chExt cx="10526712" cy="5561671"/>
          </a:xfrm>
        </p:grpSpPr>
        <p:pic>
          <p:nvPicPr>
            <p:cNvPr id="5" name="Picture 4" descr="C:\Users\anolan\Documents\HPC graphic.png"/>
            <p:cNvPicPr/>
            <p:nvPr/>
          </p:nvPicPr>
          <p:blipFill>
            <a:blip r:embed="rId2">
              <a:extLst>
                <a:ext uri="{28A0092B-C50C-407E-A947-70E740481C1C}">
                  <a14:useLocalDpi xmlns:a14="http://schemas.microsoft.com/office/drawing/2010/main" val="0"/>
                </a:ext>
              </a:extLst>
            </a:blip>
            <a:srcRect/>
            <a:stretch>
              <a:fillRect/>
            </a:stretch>
          </p:blipFill>
          <p:spPr bwMode="auto">
            <a:xfrm>
              <a:off x="1309458" y="524526"/>
              <a:ext cx="6921395" cy="3777506"/>
            </a:xfrm>
            <a:prstGeom prst="rect">
              <a:avLst/>
            </a:prstGeom>
            <a:noFill/>
            <a:ln>
              <a:noFill/>
            </a:ln>
          </p:spPr>
        </p:pic>
        <p:sp>
          <p:nvSpPr>
            <p:cNvPr id="6" name="TextBox 4"/>
            <p:cNvSpPr txBox="1"/>
            <p:nvPr/>
          </p:nvSpPr>
          <p:spPr>
            <a:xfrm>
              <a:off x="4992740" y="201047"/>
              <a:ext cx="3977302" cy="1290830"/>
            </a:xfrm>
            <a:prstGeom prst="rect">
              <a:avLst/>
            </a:prstGeom>
            <a:noFill/>
          </p:spPr>
          <p:txBody>
            <a:bodyPr wrap="square" rtlCol="0">
              <a:noAutofit/>
            </a:bodyPr>
            <a:lstStyle/>
            <a:p>
              <a:pPr marL="342900" marR="0" lvl="0" indent="-342900">
                <a:spcBef>
                  <a:spcPts val="0"/>
                </a:spcBef>
                <a:spcAft>
                  <a:spcPts val="0"/>
                </a:spcAft>
                <a:buFont typeface="Arial" panose="020B0604020202020204" pitchFamily="34" charset="0"/>
                <a:buChar char="•"/>
                <a:tabLst>
                  <a:tab pos="342900" algn="l"/>
                </a:tabLst>
              </a:pPr>
              <a:r>
                <a:rPr lang="en-GB" sz="900" kern="120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Ensuring the HNO incorporates the views and data from local actors. This could also include academia, diaspora, private sector, in addition to civil society</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342900" algn="l"/>
                </a:tabLst>
              </a:pPr>
              <a:r>
                <a:rPr lang="en-GB" sz="900" kern="120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Ensuring HNO includes both needs of affected populations </a:t>
              </a:r>
              <a:r>
                <a:rPr lang="en-GB" sz="900" b="1" kern="120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and</a:t>
              </a:r>
              <a:r>
                <a:rPr lang="en-GB" sz="900" kern="120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 the institutional capacity needs of local actors</a:t>
              </a:r>
              <a:endParaRPr lang="en-US" sz="9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5"/>
            <p:cNvSpPr txBox="1"/>
            <p:nvPr/>
          </p:nvSpPr>
          <p:spPr>
            <a:xfrm>
              <a:off x="-376783" y="201047"/>
              <a:ext cx="2778323" cy="1984909"/>
            </a:xfrm>
            <a:prstGeom prst="rect">
              <a:avLst/>
            </a:prstGeom>
            <a:noFill/>
          </p:spPr>
          <p:txBody>
            <a:bodyPr wrap="square" rtlCol="0">
              <a:noAutofit/>
            </a:bodyPr>
            <a:lstStyle/>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Supporting local agencies for Lead/Co-Lead positions or putting leadership transition strategies in place</a:t>
              </a:r>
              <a:endParaRPr lang="en-US" sz="900" dirty="0">
                <a:effectLst/>
                <a:latin typeface="Times New Roman" panose="02020603050405020304" pitchFamily="18" charset="0"/>
                <a:ea typeface="Times New Roman" panose="02020603050405020304" pitchFamily="18" charset="0"/>
              </a:endParaRPr>
            </a:p>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Including local actors in Strategic Advisory Groups (SAG) and HCT </a:t>
              </a:r>
              <a:endParaRPr lang="en-US" sz="900" dirty="0">
                <a:effectLst/>
                <a:latin typeface="Times New Roman" panose="02020603050405020304" pitchFamily="18" charset="0"/>
                <a:ea typeface="Times New Roman" panose="02020603050405020304" pitchFamily="18" charset="0"/>
              </a:endParaRPr>
            </a:p>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Modelling and monitoring a culture of principled partnerships in Clusters</a:t>
              </a:r>
              <a:endParaRPr lang="en-US" sz="900" dirty="0">
                <a:effectLst/>
                <a:latin typeface="Times New Roman" panose="02020603050405020304" pitchFamily="18" charset="0"/>
                <a:ea typeface="Times New Roman" panose="02020603050405020304" pitchFamily="18" charset="0"/>
              </a:endParaRPr>
            </a:p>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Constantly reviewing service delivery and funding arrangements (such as localisation dashboards) with the SAG and AoR members and using recommendations to inform strategy and response.</a:t>
              </a:r>
              <a:endParaRPr lang="en-US" sz="900" dirty="0">
                <a:effectLst/>
                <a:latin typeface="Times New Roman" panose="02020603050405020304" pitchFamily="18" charset="0"/>
                <a:ea typeface="Times New Roman" panose="02020603050405020304" pitchFamily="18" charset="0"/>
              </a:endParaRPr>
            </a:p>
          </p:txBody>
        </p:sp>
        <p:sp>
          <p:nvSpPr>
            <p:cNvPr id="8" name="TextBox 6"/>
            <p:cNvSpPr txBox="1"/>
            <p:nvPr/>
          </p:nvSpPr>
          <p:spPr>
            <a:xfrm>
              <a:off x="7602001" y="1491877"/>
              <a:ext cx="2113987" cy="2184352"/>
            </a:xfrm>
            <a:prstGeom prst="rect">
              <a:avLst/>
            </a:prstGeom>
            <a:noFill/>
          </p:spPr>
          <p:txBody>
            <a:bodyPr wrap="square" rtlCol="0">
              <a:noAutofit/>
            </a:bodyPr>
            <a:lstStyle/>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Prioritising service delivery by local actors HRP and cluster strategies, </a:t>
              </a:r>
              <a:r>
                <a:rPr lang="en-GB" sz="900" i="1"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where possible</a:t>
              </a:r>
              <a:endParaRPr lang="en-US" sz="900" dirty="0">
                <a:effectLst/>
                <a:latin typeface="Times New Roman" panose="02020603050405020304" pitchFamily="18" charset="0"/>
                <a:ea typeface="Times New Roman" panose="02020603050405020304" pitchFamily="18" charset="0"/>
              </a:endParaRPr>
            </a:p>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Developing a sectoral institutional capacity building strategy as part of the HRP</a:t>
              </a:r>
              <a:endParaRPr lang="en-US" sz="900" dirty="0">
                <a:effectLst/>
                <a:latin typeface="Times New Roman" panose="02020603050405020304" pitchFamily="18" charset="0"/>
                <a:ea typeface="Times New Roman" panose="02020603050405020304" pitchFamily="18" charset="0"/>
              </a:endParaRPr>
            </a:p>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Disaggregate cluster indicators by local/international</a:t>
              </a:r>
              <a:endParaRPr lang="en-US" sz="900" dirty="0">
                <a:effectLst/>
                <a:latin typeface="Times New Roman" panose="02020603050405020304" pitchFamily="18" charset="0"/>
                <a:ea typeface="Times New Roman" panose="02020603050405020304" pitchFamily="18" charset="0"/>
              </a:endParaRPr>
            </a:p>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Promoting partnerships that draw on coaching and mentoring approaches, rather than sub-granting</a:t>
              </a:r>
              <a:endParaRPr lang="en-US" sz="900" dirty="0">
                <a:effectLst/>
                <a:latin typeface="Times New Roman" panose="02020603050405020304" pitchFamily="18" charset="0"/>
                <a:ea typeface="Times New Roman" panose="02020603050405020304" pitchFamily="18" charset="0"/>
              </a:endParaRPr>
            </a:p>
            <a:p>
              <a:pPr marL="114300" marR="0" indent="-114300">
                <a:spcBef>
                  <a:spcPts val="0"/>
                </a:spcBef>
                <a:spcAft>
                  <a:spcPts val="0"/>
                </a:spcAft>
                <a:tabLst>
                  <a:tab pos="1143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Including explicit references to institutional capacity building outputs (</a:t>
              </a:r>
              <a:r>
                <a:rPr lang="en-GB" sz="900" kern="1200" dirty="0" err="1">
                  <a:solidFill>
                    <a:srgbClr val="262626"/>
                  </a:solidFill>
                  <a:effectLst/>
                  <a:latin typeface="Calibri" panose="020F0502020204030204" pitchFamily="34" charset="0"/>
                  <a:ea typeface="Times New Roman" panose="02020603050405020304" pitchFamily="18" charset="0"/>
                  <a:cs typeface="Arial" panose="020B0604020202020204" pitchFamily="34" charset="0"/>
                </a:rPr>
                <a:t>e.g</a:t>
              </a: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 reduced risk ratings) in project sheets</a:t>
              </a:r>
              <a:endParaRPr lang="en-US" sz="900" dirty="0">
                <a:effectLst/>
                <a:latin typeface="Times New Roman" panose="02020603050405020304" pitchFamily="18" charset="0"/>
                <a:ea typeface="Times New Roman" panose="02020603050405020304" pitchFamily="18" charset="0"/>
              </a:endParaRPr>
            </a:p>
          </p:txBody>
        </p:sp>
        <p:sp>
          <p:nvSpPr>
            <p:cNvPr id="9" name="TextBox 7"/>
            <p:cNvSpPr txBox="1"/>
            <p:nvPr/>
          </p:nvSpPr>
          <p:spPr>
            <a:xfrm>
              <a:off x="4992737" y="4071736"/>
              <a:ext cx="3685975" cy="971861"/>
            </a:xfrm>
            <a:prstGeom prst="rect">
              <a:avLst/>
            </a:prstGeom>
            <a:noFill/>
          </p:spPr>
          <p:txBody>
            <a:bodyPr wrap="square" rtlCol="0">
              <a:noAutofit/>
            </a:bodyPr>
            <a:lstStyle/>
            <a:p>
              <a:pPr marL="342900" marR="0" lvl="0" indent="-342900">
                <a:spcBef>
                  <a:spcPts val="0"/>
                </a:spcBef>
                <a:spcAft>
                  <a:spcPts val="0"/>
                </a:spcAft>
                <a:buFont typeface="Arial" panose="020B0604020202020204" pitchFamily="34" charset="0"/>
                <a:buChar char="•"/>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Supporting local actors to contribute to FTS tracking  </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Prioritising approved local actors’ project sheets in funding rounds (e.g. pooled funds)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Advocate for and include investments for institutional capacity building for local partners in pooled funds</a:t>
              </a: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TextBox 8"/>
            <p:cNvSpPr txBox="1"/>
            <p:nvPr/>
          </p:nvSpPr>
          <p:spPr>
            <a:xfrm>
              <a:off x="-810724" y="2841346"/>
              <a:ext cx="2996526" cy="2921372"/>
            </a:xfrm>
            <a:prstGeom prst="rect">
              <a:avLst/>
            </a:prstGeom>
            <a:noFill/>
          </p:spPr>
          <p:txBody>
            <a:bodyPr wrap="square" rtlCol="0">
              <a:noAutofit/>
            </a:bodyPr>
            <a:lstStyle/>
            <a:p>
              <a:pPr marL="342900" marR="0" indent="-114300">
                <a:spcBef>
                  <a:spcPts val="0"/>
                </a:spcBef>
                <a:spcAft>
                  <a:spcPts val="0"/>
                </a:spcAft>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Ensure that Cluster membership accurately reflects the diversity of the humanitarian community – including diaspora, private sector, academia </a:t>
              </a:r>
              <a:r>
                <a:rPr lang="en-GB" sz="900" kern="1200" dirty="0" err="1">
                  <a:solidFill>
                    <a:srgbClr val="262626"/>
                  </a:solidFill>
                  <a:effectLst/>
                  <a:latin typeface="Calibri" panose="020F0502020204030204" pitchFamily="34" charset="0"/>
                  <a:ea typeface="Times New Roman" panose="02020603050405020304" pitchFamily="18" charset="0"/>
                  <a:cs typeface="Arial" panose="020B0604020202020204" pitchFamily="34" charset="0"/>
                </a:rPr>
                <a:t>etc</a:t>
              </a: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 </a:t>
              </a:r>
              <a:endParaRPr lang="en-US" sz="900" dirty="0">
                <a:effectLst/>
                <a:latin typeface="Times New Roman" panose="02020603050405020304" pitchFamily="18" charset="0"/>
                <a:ea typeface="Times New Roman" panose="02020603050405020304" pitchFamily="18" charset="0"/>
              </a:endParaRPr>
            </a:p>
            <a:p>
              <a:pPr marL="342900" marR="0" indent="-114300">
                <a:spcBef>
                  <a:spcPts val="0"/>
                </a:spcBef>
                <a:spcAft>
                  <a:spcPts val="0"/>
                </a:spcAft>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Translating key communications into local languages</a:t>
              </a:r>
              <a:endParaRPr lang="en-US" sz="900" dirty="0">
                <a:effectLst/>
                <a:latin typeface="Times New Roman" panose="02020603050405020304" pitchFamily="18" charset="0"/>
                <a:ea typeface="Times New Roman" panose="02020603050405020304" pitchFamily="18" charset="0"/>
              </a:endParaRPr>
            </a:p>
            <a:p>
              <a:pPr marL="342900" marR="0" indent="-114300">
                <a:spcBef>
                  <a:spcPts val="0"/>
                </a:spcBef>
                <a:spcAft>
                  <a:spcPts val="0"/>
                </a:spcAft>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Facilitate onsite coaching and mentoring support from international partners</a:t>
              </a:r>
              <a:endParaRPr lang="en-US" sz="900" dirty="0">
                <a:effectLst/>
                <a:latin typeface="Times New Roman" panose="02020603050405020304" pitchFamily="18" charset="0"/>
                <a:ea typeface="Times New Roman" panose="02020603050405020304" pitchFamily="18" charset="0"/>
              </a:endParaRPr>
            </a:p>
            <a:p>
              <a:pPr marL="342900" marR="0" indent="-114300">
                <a:spcBef>
                  <a:spcPts val="0"/>
                </a:spcBef>
                <a:spcAft>
                  <a:spcPts val="0"/>
                </a:spcAft>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Share good practices and promote these in future response plans</a:t>
              </a:r>
              <a:endParaRPr lang="en-US" sz="900" dirty="0">
                <a:effectLst/>
                <a:latin typeface="Times New Roman" panose="02020603050405020304" pitchFamily="18" charset="0"/>
                <a:ea typeface="Times New Roman" panose="02020603050405020304" pitchFamily="18" charset="0"/>
              </a:endParaRPr>
            </a:p>
            <a:p>
              <a:pPr marL="342900" marR="0" indent="-114300">
                <a:spcBef>
                  <a:spcPts val="0"/>
                </a:spcBef>
                <a:spcAft>
                  <a:spcPts val="0"/>
                </a:spcAft>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Adapt the 5Ws to allow for disaggregation by implementing and funding agency</a:t>
              </a:r>
              <a:endParaRPr lang="en-US" sz="900" dirty="0">
                <a:effectLst/>
                <a:latin typeface="Times New Roman" panose="02020603050405020304" pitchFamily="18" charset="0"/>
                <a:ea typeface="Times New Roman" panose="02020603050405020304" pitchFamily="18" charset="0"/>
              </a:endParaRPr>
            </a:p>
            <a:p>
              <a:pPr marL="342900" marR="0" indent="-114300">
                <a:spcBef>
                  <a:spcPts val="0"/>
                </a:spcBef>
                <a:spcAft>
                  <a:spcPts val="0"/>
                </a:spcAft>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Produce and share dashboards that provide analyses disaggregated by local/international implementing agencies</a:t>
              </a:r>
              <a:endParaRPr lang="en-US" sz="900" dirty="0">
                <a:effectLst/>
                <a:latin typeface="Times New Roman" panose="02020603050405020304" pitchFamily="18" charset="0"/>
                <a:ea typeface="Times New Roman" panose="02020603050405020304" pitchFamily="18" charset="0"/>
              </a:endParaRPr>
            </a:p>
            <a:p>
              <a:pPr marL="342900" marR="0" indent="-114300">
                <a:spcBef>
                  <a:spcPts val="0"/>
                </a:spcBef>
                <a:spcAft>
                  <a:spcPts val="0"/>
                </a:spcAft>
                <a:tabLst>
                  <a:tab pos="342900" algn="l"/>
                </a:tabLst>
              </a:pPr>
              <a:r>
                <a:rPr lang="en-GB" sz="900" kern="1200" dirty="0">
                  <a:solidFill>
                    <a:srgbClr val="262626"/>
                  </a:solidFill>
                  <a:effectLst/>
                  <a:latin typeface="Calibri" panose="020F0502020204030204" pitchFamily="34" charset="0"/>
                  <a:ea typeface="Times New Roman" panose="02020603050405020304" pitchFamily="18" charset="0"/>
                  <a:cs typeface="Arial" panose="020B0604020202020204" pitchFamily="34" charset="0"/>
                </a:rPr>
                <a:t>Continuously identify and advocate for local actors to be supported for service provision and capacity building opportunities </a:t>
              </a:r>
              <a:endParaRPr lang="en-US" sz="900" dirty="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2866991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08920"/>
            <a:ext cx="8229600" cy="1143000"/>
          </a:xfrm>
        </p:spPr>
        <p:txBody>
          <a:bodyPr>
            <a:normAutofit fontScale="90000"/>
          </a:bodyPr>
          <a:lstStyle/>
          <a:p>
            <a:r>
              <a:rPr lang="en-GB" dirty="0" smtClean="0"/>
              <a:t>Opportunities for Somalia Education and Child Protection</a:t>
            </a:r>
            <a:endParaRPr lang="en-US" dirty="0"/>
          </a:p>
        </p:txBody>
      </p:sp>
    </p:spTree>
    <p:extLst>
      <p:ext uri="{BB962C8B-B14F-4D97-AF65-F5344CB8AC3E}">
        <p14:creationId xmlns:p14="http://schemas.microsoft.com/office/powerpoint/2010/main" val="2768360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pPr marL="0" indent="0">
              <a:buNone/>
            </a:pPr>
            <a:r>
              <a:rPr lang="en-GB" b="1" u="sng" dirty="0" smtClean="0"/>
              <a:t>Governance/Decision-Making</a:t>
            </a:r>
            <a:r>
              <a:rPr lang="en-GB" dirty="0" smtClean="0"/>
              <a:t>: Currently still largely led by international Cluster members:</a:t>
            </a:r>
          </a:p>
          <a:p>
            <a:r>
              <a:rPr lang="en-GB" dirty="0" smtClean="0">
                <a:solidFill>
                  <a:srgbClr val="0070C0"/>
                </a:solidFill>
              </a:rPr>
              <a:t>Develop a transition strategy for local leadership/co-leadership for next HRP</a:t>
            </a:r>
          </a:p>
          <a:p>
            <a:endParaRPr lang="en-GB" dirty="0" smtClean="0"/>
          </a:p>
          <a:p>
            <a:pPr marL="0" indent="0">
              <a:buNone/>
            </a:pPr>
            <a:r>
              <a:rPr lang="en-GB" b="1" u="sng" smtClean="0"/>
              <a:t>Influence/Participation: </a:t>
            </a:r>
            <a:r>
              <a:rPr lang="en-GB" dirty="0" smtClean="0"/>
              <a:t>Majority of members are local – formal – NGOs, limited influence and limited opportunities for communities and other CP/Edu actors to participate:</a:t>
            </a:r>
          </a:p>
          <a:p>
            <a:r>
              <a:rPr lang="en-GB" dirty="0" smtClean="0">
                <a:solidFill>
                  <a:srgbClr val="0070C0"/>
                </a:solidFill>
              </a:rPr>
              <a:t>Overlay mapping – administrative boundaries, service coverage; and clan boundaries</a:t>
            </a:r>
          </a:p>
          <a:p>
            <a:r>
              <a:rPr lang="en-GB" dirty="0" smtClean="0">
                <a:solidFill>
                  <a:srgbClr val="0070C0"/>
                </a:solidFill>
              </a:rPr>
              <a:t>Support and document Somaliland effort to directly engage with community actors</a:t>
            </a:r>
          </a:p>
        </p:txBody>
      </p:sp>
    </p:spTree>
    <p:extLst>
      <p:ext uri="{BB962C8B-B14F-4D97-AF65-F5344CB8AC3E}">
        <p14:creationId xmlns:p14="http://schemas.microsoft.com/office/powerpoint/2010/main" val="652103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pPr marL="0" indent="0">
              <a:buNone/>
            </a:pPr>
            <a:r>
              <a:rPr lang="en-GB" sz="3000" b="1" u="sng" dirty="0" smtClean="0"/>
              <a:t>Partnerships:</a:t>
            </a:r>
            <a:r>
              <a:rPr lang="en-GB" sz="3000" dirty="0" smtClean="0"/>
              <a:t> Predominantly project based, short term and focused on sub-granting, with some examples of collaborative/joint implementation:</a:t>
            </a:r>
          </a:p>
          <a:p>
            <a:r>
              <a:rPr lang="en-GB" sz="3000" dirty="0">
                <a:solidFill>
                  <a:srgbClr val="0070C0"/>
                </a:solidFill>
              </a:rPr>
              <a:t>Identify 1-2 partners willing to trial multi-year strategic </a:t>
            </a:r>
            <a:r>
              <a:rPr lang="en-GB" sz="3000" dirty="0" smtClean="0">
                <a:solidFill>
                  <a:srgbClr val="0070C0"/>
                </a:solidFill>
              </a:rPr>
              <a:t>partnerships, document and use to inform future HRP</a:t>
            </a:r>
          </a:p>
          <a:p>
            <a:r>
              <a:rPr lang="en-GB" sz="3000" dirty="0">
                <a:solidFill>
                  <a:srgbClr val="0070C0"/>
                </a:solidFill>
              </a:rPr>
              <a:t>Support to NGO consortium to design local NGO consortium </a:t>
            </a:r>
            <a:r>
              <a:rPr lang="en-GB" sz="3000" dirty="0" smtClean="0">
                <a:solidFill>
                  <a:srgbClr val="0070C0"/>
                </a:solidFill>
              </a:rPr>
              <a:t>partnership</a:t>
            </a:r>
          </a:p>
          <a:p>
            <a:r>
              <a:rPr lang="en-GB" sz="3000" dirty="0" smtClean="0">
                <a:solidFill>
                  <a:srgbClr val="0070C0"/>
                </a:solidFill>
              </a:rPr>
              <a:t>Cluster to promote culture of principled partnerships – can routinely monitor against baseline using </a:t>
            </a:r>
            <a:r>
              <a:rPr lang="en-GB" sz="3000" dirty="0" err="1" smtClean="0">
                <a:solidFill>
                  <a:srgbClr val="0070C0"/>
                </a:solidFill>
              </a:rPr>
              <a:t>PoP</a:t>
            </a:r>
            <a:r>
              <a:rPr lang="en-GB" sz="3000" dirty="0" smtClean="0">
                <a:solidFill>
                  <a:srgbClr val="0070C0"/>
                </a:solidFill>
              </a:rPr>
              <a:t> tools</a:t>
            </a:r>
            <a:endParaRPr lang="en-GB" sz="3000" dirty="0">
              <a:solidFill>
                <a:srgbClr val="0070C0"/>
              </a:solidFill>
            </a:endParaRPr>
          </a:p>
          <a:p>
            <a:endParaRPr lang="en-GB" dirty="0"/>
          </a:p>
          <a:p>
            <a:pPr marL="0" indent="0">
              <a:buNone/>
            </a:pPr>
            <a:endParaRPr lang="en-US" dirty="0"/>
          </a:p>
        </p:txBody>
      </p:sp>
    </p:spTree>
    <p:extLst>
      <p:ext uri="{BB962C8B-B14F-4D97-AF65-F5344CB8AC3E}">
        <p14:creationId xmlns:p14="http://schemas.microsoft.com/office/powerpoint/2010/main" val="3595786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20000"/>
          </a:bodyPr>
          <a:lstStyle/>
          <a:p>
            <a:pPr marL="0" indent="0">
              <a:buNone/>
            </a:pPr>
            <a:r>
              <a:rPr lang="en-GB" b="1" u="sng" dirty="0" smtClean="0"/>
              <a:t>Funding</a:t>
            </a:r>
            <a:r>
              <a:rPr lang="en-GB" dirty="0" smtClean="0"/>
              <a:t>: SHF making strong progress, access to indirect, flexible funding remains a gap.</a:t>
            </a:r>
          </a:p>
          <a:p>
            <a:r>
              <a:rPr lang="en-GB" dirty="0" smtClean="0">
                <a:solidFill>
                  <a:srgbClr val="0070C0"/>
                </a:solidFill>
              </a:rPr>
              <a:t>Advocacy </a:t>
            </a:r>
            <a:r>
              <a:rPr lang="en-GB" dirty="0">
                <a:solidFill>
                  <a:srgbClr val="0070C0"/>
                </a:solidFill>
              </a:rPr>
              <a:t>for common ICWG/HCT position on indirect costs, and SHF to track/analyse indirect </a:t>
            </a:r>
            <a:r>
              <a:rPr lang="en-GB" dirty="0" smtClean="0">
                <a:solidFill>
                  <a:srgbClr val="0070C0"/>
                </a:solidFill>
              </a:rPr>
              <a:t>expenditure</a:t>
            </a:r>
          </a:p>
          <a:p>
            <a:pPr marL="0" indent="0">
              <a:buNone/>
            </a:pPr>
            <a:endParaRPr lang="en-GB" dirty="0" smtClean="0"/>
          </a:p>
          <a:p>
            <a:pPr marL="0" indent="0">
              <a:buNone/>
            </a:pPr>
            <a:r>
              <a:rPr lang="en-GB" b="1" u="sng" dirty="0" smtClean="0"/>
              <a:t>Institutional Capacity Strengthening</a:t>
            </a:r>
            <a:r>
              <a:rPr lang="en-GB" dirty="0" smtClean="0"/>
              <a:t>: Local partners receiving support to identify and track/monitor compliance, more strategic support to implementation would be helpful. Coordinators do not have a system/access to relevant info to track institutional capacity needs.</a:t>
            </a:r>
            <a:endParaRPr lang="en-GB" dirty="0"/>
          </a:p>
          <a:p>
            <a:r>
              <a:rPr lang="en-GB" dirty="0">
                <a:solidFill>
                  <a:srgbClr val="0070C0"/>
                </a:solidFill>
              </a:rPr>
              <a:t>Include capacity recommendations line in 4Ws and support partners with reporting and analysis</a:t>
            </a:r>
            <a:endParaRPr lang="en-US" dirty="0">
              <a:solidFill>
                <a:srgbClr val="0070C0"/>
              </a:solidFill>
            </a:endParaRPr>
          </a:p>
          <a:p>
            <a:endParaRPr lang="en-US" dirty="0"/>
          </a:p>
        </p:txBody>
      </p:sp>
    </p:spTree>
    <p:extLst>
      <p:ext uri="{BB962C8B-B14F-4D97-AF65-F5344CB8AC3E}">
        <p14:creationId xmlns:p14="http://schemas.microsoft.com/office/powerpoint/2010/main" val="2038401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564904"/>
            <a:ext cx="8229600" cy="1143000"/>
          </a:xfrm>
        </p:spPr>
        <p:txBody>
          <a:bodyPr/>
          <a:lstStyle/>
          <a:p>
            <a:r>
              <a:rPr lang="en-GB" dirty="0" smtClean="0"/>
              <a:t>Situation</a:t>
            </a:r>
            <a:endParaRPr lang="en-US" dirty="0"/>
          </a:p>
        </p:txBody>
      </p:sp>
    </p:spTree>
    <p:extLst>
      <p:ext uri="{BB962C8B-B14F-4D97-AF65-F5344CB8AC3E}">
        <p14:creationId xmlns:p14="http://schemas.microsoft.com/office/powerpoint/2010/main" val="1504191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CP AoR Color Code 1">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2754</TotalTime>
  <Words>3123</Words>
  <Application>Microsoft Office PowerPoint</Application>
  <PresentationFormat>On-screen Show (4:3)</PresentationFormat>
  <Paragraphs>266</Paragraphs>
  <Slides>33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Times New Roman</vt:lpstr>
      <vt:lpstr>Office Theme</vt:lpstr>
      <vt:lpstr>Summary of Protection/Education Cluster Localisation Consultations</vt:lpstr>
      <vt:lpstr>Localisation in Coordination – Conceptual Framework</vt:lpstr>
      <vt:lpstr>Clusters – Self Assessment</vt:lpstr>
      <vt:lpstr>PowerPoint Presentation</vt:lpstr>
      <vt:lpstr>Opportunities for Somalia Education and Child Protection</vt:lpstr>
      <vt:lpstr>PowerPoint Presentation</vt:lpstr>
      <vt:lpstr>PowerPoint Presentation</vt:lpstr>
      <vt:lpstr>PowerPoint Presentation</vt:lpstr>
      <vt:lpstr>Situation</vt:lpstr>
      <vt:lpstr>Governance and Decision Making (Child Protection)</vt:lpstr>
      <vt:lpstr>Governance and Decision Making (Education)</vt:lpstr>
      <vt:lpstr>Governance and Decision-Making</vt:lpstr>
      <vt:lpstr>Influence and Participation</vt:lpstr>
      <vt:lpstr>Influence and Participation</vt:lpstr>
      <vt:lpstr>Partnership - Cluster</vt:lpstr>
      <vt:lpstr>Partnership - Cluster</vt:lpstr>
      <vt:lpstr>Partnership (Principle: Results Oriented)</vt:lpstr>
      <vt:lpstr>Partnership (Principle: Responsibility)</vt:lpstr>
      <vt:lpstr>Partnership (Principle: Equality)</vt:lpstr>
      <vt:lpstr>Partnership</vt:lpstr>
      <vt:lpstr>Funding</vt:lpstr>
      <vt:lpstr>Funding – Education and Protection Clusters 2017</vt:lpstr>
      <vt:lpstr>Funding</vt:lpstr>
      <vt:lpstr>Institutional Capacity </vt:lpstr>
      <vt:lpstr>Institutional Capacity</vt:lpstr>
      <vt:lpstr>Institutional Capacity </vt:lpstr>
      <vt:lpstr>Example of Self-Assessment – Child Protection and Education Groups</vt:lpstr>
      <vt:lpstr>PowerPoint Presentation</vt:lpstr>
      <vt:lpstr>Governance and Decision Making</vt:lpstr>
      <vt:lpstr>Participation and Influence</vt:lpstr>
      <vt:lpstr>Partnerships</vt:lpstr>
      <vt:lpstr>Funding</vt:lpstr>
      <vt:lpstr>Institutional Capacity</vt:lpstr>
    </vt:vector>
  </TitlesOfParts>
  <Company>UNICEF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Nolan</dc:creator>
  <cp:lastModifiedBy>  </cp:lastModifiedBy>
  <cp:revision>52</cp:revision>
  <dcterms:created xsi:type="dcterms:W3CDTF">2018-02-26T07:29:10Z</dcterms:created>
  <dcterms:modified xsi:type="dcterms:W3CDTF">2018-03-08T16:28:33Z</dcterms:modified>
</cp:coreProperties>
</file>