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92" r:id="rId3"/>
    <p:sldMasterId id="2147483716" r:id="rId4"/>
  </p:sldMasterIdLst>
  <p:notesMasterIdLst>
    <p:notesMasterId r:id="rId27"/>
  </p:notesMasterIdLst>
  <p:sldIdLst>
    <p:sldId id="272" r:id="rId5"/>
    <p:sldId id="287" r:id="rId6"/>
    <p:sldId id="286" r:id="rId7"/>
    <p:sldId id="288" r:id="rId8"/>
    <p:sldId id="259" r:id="rId9"/>
    <p:sldId id="274" r:id="rId10"/>
    <p:sldId id="289" r:id="rId11"/>
    <p:sldId id="275" r:id="rId12"/>
    <p:sldId id="262" r:id="rId13"/>
    <p:sldId id="276" r:id="rId14"/>
    <p:sldId id="277" r:id="rId15"/>
    <p:sldId id="279" r:id="rId16"/>
    <p:sldId id="281" r:id="rId17"/>
    <p:sldId id="284" r:id="rId18"/>
    <p:sldId id="285" r:id="rId19"/>
    <p:sldId id="273" r:id="rId20"/>
    <p:sldId id="290" r:id="rId21"/>
    <p:sldId id="291" r:id="rId22"/>
    <p:sldId id="292" r:id="rId23"/>
    <p:sldId id="293" r:id="rId24"/>
    <p:sldId id="294" r:id="rId25"/>
    <p:sldId id="296" r:id="rId2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99"/>
    <a:srgbClr val="666633"/>
    <a:srgbClr val="669933"/>
    <a:srgbClr val="99CC66"/>
    <a:srgbClr val="CCCC33"/>
    <a:srgbClr val="95C651"/>
    <a:srgbClr val="B88FA4"/>
    <a:srgbClr val="97467C"/>
    <a:srgbClr val="93CC77"/>
    <a:srgbClr val="00A0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47972" autoAdjust="0"/>
  </p:normalViewPr>
  <p:slideViewPr>
    <p:cSldViewPr>
      <p:cViewPr varScale="1">
        <p:scale>
          <a:sx n="52" d="100"/>
          <a:sy n="52" d="100"/>
        </p:scale>
        <p:origin x="255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nolan\Documents\Principles%20of%20partnership%20cluster%20data%20sheet%20education%20somali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nolan\Documents\Principles%20of%20partnership%20cluster%20data%20sheet%20CP%20Somali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anolan\AppData\Local\Microsoft\Windows\INetCache\Content.Outlook\L2C4R7EX\CP_Contact%20List_01152018.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user\Google%20Drive\00%20CP%20AOR%20RRT%20IMO\Localisation\SSD%202016%20HRP%20Funding%20Status%20-%20Org%20&amp;%20Cluster.xls"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E:\Uganda\Retreat\Data.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Education Cluster</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radarChart>
        <c:radarStyle val="marker"/>
        <c:varyColors val="0"/>
        <c:ser>
          <c:idx val="0"/>
          <c:order val="0"/>
          <c:tx>
            <c:strRef>
              <c:f>'Overall analysis'!$B$3</c:f>
              <c:strCache>
                <c:ptCount val="1"/>
                <c:pt idx="0">
                  <c:v>Combined</c:v>
                </c:pt>
              </c:strCache>
            </c:strRef>
          </c:tx>
          <c:spPr>
            <a:ln w="28575" cap="rnd">
              <a:solidFill>
                <a:schemeClr val="accent1"/>
              </a:solidFill>
              <a:round/>
            </a:ln>
            <a:effectLst/>
          </c:spPr>
          <c:marker>
            <c:symbol val="none"/>
          </c:marker>
          <c:cat>
            <c:strRef>
              <c:f>'Overall analysis'!$A$4:$A$8</c:f>
              <c:strCache>
                <c:ptCount val="5"/>
                <c:pt idx="0">
                  <c:v>Equality</c:v>
                </c:pt>
                <c:pt idx="1">
                  <c:v>Complementarity</c:v>
                </c:pt>
                <c:pt idx="2">
                  <c:v>Transparency</c:v>
                </c:pt>
                <c:pt idx="3">
                  <c:v>Results Oriented</c:v>
                </c:pt>
                <c:pt idx="4">
                  <c:v>Responsibility</c:v>
                </c:pt>
              </c:strCache>
            </c:strRef>
          </c:cat>
          <c:val>
            <c:numRef>
              <c:f>'Overall analysis'!$B$4:$B$8</c:f>
              <c:numCache>
                <c:formatCode>0%</c:formatCode>
                <c:ptCount val="5"/>
                <c:pt idx="0">
                  <c:v>0.66417910447761197</c:v>
                </c:pt>
                <c:pt idx="1">
                  <c:v>0.46268656716417911</c:v>
                </c:pt>
                <c:pt idx="2">
                  <c:v>0.46268656716417911</c:v>
                </c:pt>
                <c:pt idx="3">
                  <c:v>0.56716417910447758</c:v>
                </c:pt>
                <c:pt idx="4">
                  <c:v>0.52747252747252749</c:v>
                </c:pt>
              </c:numCache>
            </c:numRef>
          </c:val>
        </c:ser>
        <c:ser>
          <c:idx val="1"/>
          <c:order val="1"/>
          <c:tx>
            <c:strRef>
              <c:f>'Overall analysis'!$C$3</c:f>
              <c:strCache>
                <c:ptCount val="1"/>
                <c:pt idx="0">
                  <c:v>National</c:v>
                </c:pt>
              </c:strCache>
            </c:strRef>
          </c:tx>
          <c:spPr>
            <a:ln w="28575" cap="rnd">
              <a:solidFill>
                <a:schemeClr val="accent2"/>
              </a:solidFill>
              <a:round/>
            </a:ln>
            <a:effectLst/>
          </c:spPr>
          <c:marker>
            <c:symbol val="none"/>
          </c:marker>
          <c:cat>
            <c:strRef>
              <c:f>'Overall analysis'!$A$4:$A$8</c:f>
              <c:strCache>
                <c:ptCount val="5"/>
                <c:pt idx="0">
                  <c:v>Equality</c:v>
                </c:pt>
                <c:pt idx="1">
                  <c:v>Complementarity</c:v>
                </c:pt>
                <c:pt idx="2">
                  <c:v>Transparency</c:v>
                </c:pt>
                <c:pt idx="3">
                  <c:v>Results Oriented</c:v>
                </c:pt>
                <c:pt idx="4">
                  <c:v>Responsibility</c:v>
                </c:pt>
              </c:strCache>
            </c:strRef>
          </c:cat>
          <c:val>
            <c:numRef>
              <c:f>'Overall analysis'!$C$4:$C$8</c:f>
              <c:numCache>
                <c:formatCode>0%</c:formatCode>
                <c:ptCount val="5"/>
                <c:pt idx="0">
                  <c:v>0.65517241379310343</c:v>
                </c:pt>
                <c:pt idx="1">
                  <c:v>0.38461538461538464</c:v>
                </c:pt>
                <c:pt idx="2">
                  <c:v>0.59302325581395354</c:v>
                </c:pt>
                <c:pt idx="3">
                  <c:v>0.59523809523809523</c:v>
                </c:pt>
                <c:pt idx="4">
                  <c:v>0.53968253968253965</c:v>
                </c:pt>
              </c:numCache>
            </c:numRef>
          </c:val>
        </c:ser>
        <c:ser>
          <c:idx val="2"/>
          <c:order val="2"/>
          <c:tx>
            <c:strRef>
              <c:f>'Overall analysis'!$D$3</c:f>
              <c:strCache>
                <c:ptCount val="1"/>
                <c:pt idx="0">
                  <c:v>International</c:v>
                </c:pt>
              </c:strCache>
            </c:strRef>
          </c:tx>
          <c:spPr>
            <a:ln w="28575" cap="rnd">
              <a:solidFill>
                <a:schemeClr val="accent3"/>
              </a:solidFill>
              <a:round/>
            </a:ln>
            <a:effectLst/>
          </c:spPr>
          <c:marker>
            <c:symbol val="none"/>
          </c:marker>
          <c:cat>
            <c:strRef>
              <c:f>'Overall analysis'!$A$4:$A$8</c:f>
              <c:strCache>
                <c:ptCount val="5"/>
                <c:pt idx="0">
                  <c:v>Equality</c:v>
                </c:pt>
                <c:pt idx="1">
                  <c:v>Complementarity</c:v>
                </c:pt>
                <c:pt idx="2">
                  <c:v>Transparency</c:v>
                </c:pt>
                <c:pt idx="3">
                  <c:v>Results Oriented</c:v>
                </c:pt>
                <c:pt idx="4">
                  <c:v>Responsibility</c:v>
                </c:pt>
              </c:strCache>
            </c:strRef>
          </c:cat>
          <c:val>
            <c:numRef>
              <c:f>'Overall analysis'!$D$4:$D$8</c:f>
              <c:numCache>
                <c:formatCode>0%</c:formatCode>
                <c:ptCount val="5"/>
                <c:pt idx="0">
                  <c:v>0.68085106382978722</c:v>
                </c:pt>
                <c:pt idx="1">
                  <c:v>0.5</c:v>
                </c:pt>
                <c:pt idx="2">
                  <c:v>0.3611111111111111</c:v>
                </c:pt>
                <c:pt idx="3">
                  <c:v>0.52631578947368418</c:v>
                </c:pt>
                <c:pt idx="4">
                  <c:v>0.5</c:v>
                </c:pt>
              </c:numCache>
            </c:numRef>
          </c:val>
        </c:ser>
        <c:dLbls>
          <c:showLegendKey val="0"/>
          <c:showVal val="0"/>
          <c:showCatName val="0"/>
          <c:showSerName val="0"/>
          <c:showPercent val="0"/>
          <c:showBubbleSize val="0"/>
        </c:dLbls>
        <c:axId val="516460592"/>
        <c:axId val="516457848"/>
      </c:radarChart>
      <c:catAx>
        <c:axId val="51646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6457848"/>
        <c:crosses val="autoZero"/>
        <c:auto val="1"/>
        <c:lblAlgn val="ctr"/>
        <c:lblOffset val="100"/>
        <c:noMultiLvlLbl val="0"/>
      </c:catAx>
      <c:valAx>
        <c:axId val="5164578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646059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Child Protection</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radarChart>
        <c:radarStyle val="marker"/>
        <c:varyColors val="0"/>
        <c:ser>
          <c:idx val="0"/>
          <c:order val="0"/>
          <c:tx>
            <c:strRef>
              <c:f>'Overall Analysis'!$B$3</c:f>
              <c:strCache>
                <c:ptCount val="1"/>
                <c:pt idx="0">
                  <c:v>Combined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'Overall Analysis'!$A$4:$A$8</c:f>
              <c:strCache>
                <c:ptCount val="5"/>
                <c:pt idx="0">
                  <c:v>Equality</c:v>
                </c:pt>
                <c:pt idx="1">
                  <c:v>Complementarity</c:v>
                </c:pt>
                <c:pt idx="2">
                  <c:v>Transparency</c:v>
                </c:pt>
                <c:pt idx="3">
                  <c:v>Results Oriented</c:v>
                </c:pt>
                <c:pt idx="4">
                  <c:v>Responsibility</c:v>
                </c:pt>
              </c:strCache>
            </c:strRef>
          </c:cat>
          <c:val>
            <c:numRef>
              <c:f>'Overall Analysis'!$B$4:$B$8</c:f>
              <c:numCache>
                <c:formatCode>0%</c:formatCode>
                <c:ptCount val="5"/>
                <c:pt idx="0">
                  <c:v>0.40594059405940597</c:v>
                </c:pt>
                <c:pt idx="1">
                  <c:v>0.30666666666666664</c:v>
                </c:pt>
                <c:pt idx="2">
                  <c:v>0.31</c:v>
                </c:pt>
                <c:pt idx="3">
                  <c:v>0.31818181818181818</c:v>
                </c:pt>
                <c:pt idx="4">
                  <c:v>0.41538461538461541</c:v>
                </c:pt>
              </c:numCache>
            </c:numRef>
          </c:val>
        </c:ser>
        <c:ser>
          <c:idx val="1"/>
          <c:order val="1"/>
          <c:tx>
            <c:strRef>
              <c:f>'Overall Analysis'!$C$3</c:f>
              <c:strCache>
                <c:ptCount val="1"/>
                <c:pt idx="0">
                  <c:v>National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'Overall Analysis'!$A$4:$A$8</c:f>
              <c:strCache>
                <c:ptCount val="5"/>
                <c:pt idx="0">
                  <c:v>Equality</c:v>
                </c:pt>
                <c:pt idx="1">
                  <c:v>Complementarity</c:v>
                </c:pt>
                <c:pt idx="2">
                  <c:v>Transparency</c:v>
                </c:pt>
                <c:pt idx="3">
                  <c:v>Results Oriented</c:v>
                </c:pt>
                <c:pt idx="4">
                  <c:v>Responsibility</c:v>
                </c:pt>
              </c:strCache>
            </c:strRef>
          </c:cat>
          <c:val>
            <c:numRef>
              <c:f>'Overall Analysis'!$C$4:$C$8</c:f>
              <c:numCache>
                <c:formatCode>0%</c:formatCode>
                <c:ptCount val="5"/>
                <c:pt idx="0">
                  <c:v>0.31147540983606559</c:v>
                </c:pt>
                <c:pt idx="1">
                  <c:v>0.33333333333333331</c:v>
                </c:pt>
                <c:pt idx="2">
                  <c:v>0.25</c:v>
                </c:pt>
                <c:pt idx="3">
                  <c:v>0.21428571428571427</c:v>
                </c:pt>
                <c:pt idx="4">
                  <c:v>0.45454545454545453</c:v>
                </c:pt>
              </c:numCache>
            </c:numRef>
          </c:val>
        </c:ser>
        <c:ser>
          <c:idx val="2"/>
          <c:order val="2"/>
          <c:tx>
            <c:strRef>
              <c:f>'Overall Analysis'!$D$3</c:f>
              <c:strCache>
                <c:ptCount val="1"/>
                <c:pt idx="0">
                  <c:v>International</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'Overall Analysis'!$A$4:$A$8</c:f>
              <c:strCache>
                <c:ptCount val="5"/>
                <c:pt idx="0">
                  <c:v>Equality</c:v>
                </c:pt>
                <c:pt idx="1">
                  <c:v>Complementarity</c:v>
                </c:pt>
                <c:pt idx="2">
                  <c:v>Transparency</c:v>
                </c:pt>
                <c:pt idx="3">
                  <c:v>Results Oriented</c:v>
                </c:pt>
                <c:pt idx="4">
                  <c:v>Responsibility</c:v>
                </c:pt>
              </c:strCache>
            </c:strRef>
          </c:cat>
          <c:val>
            <c:numRef>
              <c:f>'Overall Analysis'!$D$4:$D$8</c:f>
              <c:numCache>
                <c:formatCode>0%</c:formatCode>
                <c:ptCount val="5"/>
                <c:pt idx="0">
                  <c:v>0.55000000000000004</c:v>
                </c:pt>
                <c:pt idx="1">
                  <c:v>0.26666666666666666</c:v>
                </c:pt>
                <c:pt idx="2">
                  <c:v>0.4</c:v>
                </c:pt>
                <c:pt idx="3">
                  <c:v>0.5</c:v>
                </c:pt>
                <c:pt idx="4">
                  <c:v>0.33333333333333331</c:v>
                </c:pt>
              </c:numCache>
            </c:numRef>
          </c:val>
        </c:ser>
        <c:dLbls>
          <c:showLegendKey val="0"/>
          <c:showVal val="0"/>
          <c:showCatName val="0"/>
          <c:showSerName val="0"/>
          <c:showPercent val="0"/>
          <c:showBubbleSize val="0"/>
        </c:dLbls>
        <c:axId val="516463336"/>
        <c:axId val="516461768"/>
      </c:radarChart>
      <c:catAx>
        <c:axId val="516463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6461768"/>
        <c:crosses val="autoZero"/>
        <c:auto val="1"/>
        <c:lblAlgn val="ctr"/>
        <c:lblOffset val="100"/>
        <c:noMultiLvlLbl val="0"/>
      </c:catAx>
      <c:valAx>
        <c:axId val="516461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646333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Protection Cluster - Funding Asks</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Funding!$H$32:$H$33</c:f>
              <c:strCache>
                <c:ptCount val="2"/>
                <c:pt idx="0">
                  <c:v>International Partners</c:v>
                </c:pt>
                <c:pt idx="1">
                  <c:v>National Partners</c:v>
                </c:pt>
              </c:strCache>
            </c:strRef>
          </c:cat>
          <c:val>
            <c:numRef>
              <c:f>Funding!$I$32:$I$33</c:f>
              <c:numCache>
                <c:formatCode>#,##0</c:formatCode>
                <c:ptCount val="2"/>
                <c:pt idx="0" formatCode="General">
                  <c:v>75778486</c:v>
                </c:pt>
                <c:pt idx="1">
                  <c:v>22210703</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[SSD 2016 HRP Funding Status - Org &amp; Cluster.xls]CPSC!PivotTable1</c:name>
    <c:fmtId val="-1"/>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4"/>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5"/>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6"/>
        <c:spPr>
          <a:solidFill>
            <a:schemeClr val="accent6">
              <a:lumMod val="40000"/>
              <a:lumOff val="60000"/>
            </a:schemeClr>
          </a:solidFill>
          <a:ln>
            <a:noFill/>
          </a:ln>
          <a:effectLst/>
        </c:spPr>
      </c:pivotFmt>
      <c:pivotFmt>
        <c:idx val="7"/>
        <c:spPr>
          <a:solidFill>
            <a:schemeClr val="accent6"/>
          </a:solidFill>
          <a:ln>
            <a:noFill/>
          </a:ln>
          <a:effectLst/>
        </c:spPr>
      </c:pivotFmt>
      <c:pivotFmt>
        <c:idx val="8"/>
        <c:spPr>
          <a:solidFill>
            <a:schemeClr val="accent3"/>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6"/>
                  </a:solidFill>
                  <a:latin typeface="+mn-lt"/>
                  <a:ea typeface="+mn-ea"/>
                  <a:cs typeface="+mn-cs"/>
                </a:defRPr>
              </a:pPr>
              <a:endParaRPr lang="en-US"/>
            </a:p>
          </c:txPr>
          <c:showLegendKey val="1"/>
          <c:showVal val="1"/>
          <c:showCatName val="1"/>
          <c:showSerName val="1"/>
          <c:showPercent val="1"/>
          <c:showBubbleSize val="1"/>
          <c:extLst xmlns:c16r2="http://schemas.microsoft.com/office/drawing/2015/06/chart">
            <c:ext xmlns:c15="http://schemas.microsoft.com/office/drawing/2012/chart" uri="{CE6537A1-D6FC-4f65-9D91-7224C49458BB}"/>
          </c:extLst>
        </c:dLbl>
      </c:pivotFmt>
      <c:pivotFmt>
        <c:idx val="9"/>
        <c:spPr>
          <a:solidFill>
            <a:schemeClr val="accent6">
              <a:lumMod val="40000"/>
              <a:lumOff val="6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0"/>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2"/>
        <c:spPr>
          <a:solidFill>
            <a:schemeClr val="accent6">
              <a:lumMod val="40000"/>
              <a:lumOff val="6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3"/>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barChart>
        <c:barDir val="col"/>
        <c:grouping val="clustered"/>
        <c:varyColors val="0"/>
        <c:ser>
          <c:idx val="0"/>
          <c:order val="0"/>
          <c:tx>
            <c:strRef>
              <c:f>CPSC!$B$3:$B$4</c:f>
              <c:strCache>
                <c:ptCount val="1"/>
                <c:pt idx="0">
                  <c:v> Requirements</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CPSC!$A$5:$A$8</c:f>
              <c:strCache>
                <c:ptCount val="3"/>
                <c:pt idx="0">
                  <c:v>INGO</c:v>
                </c:pt>
                <c:pt idx="1">
                  <c:v>NNGO</c:v>
                </c:pt>
                <c:pt idx="2">
                  <c:v>UN</c:v>
                </c:pt>
              </c:strCache>
            </c:strRef>
          </c:cat>
          <c:val>
            <c:numRef>
              <c:f>CPSC!$B$5:$B$8</c:f>
              <c:numCache>
                <c:formatCode>#,##0</c:formatCode>
                <c:ptCount val="3"/>
                <c:pt idx="0">
                  <c:v>3658108</c:v>
                </c:pt>
                <c:pt idx="1">
                  <c:v>3876547</c:v>
                </c:pt>
                <c:pt idx="2">
                  <c:v>14200129</c:v>
                </c:pt>
              </c:numCache>
            </c:numRef>
          </c:val>
          <c:extLst xmlns:c16r2="http://schemas.microsoft.com/office/drawing/2015/06/chart">
            <c:ext xmlns:c16="http://schemas.microsoft.com/office/drawing/2014/chart" uri="{C3380CC4-5D6E-409C-BE32-E72D297353CC}">
              <c16:uniqueId val="{00000000-D943-466B-84E4-8E076FE7CC5D}"/>
            </c:ext>
          </c:extLst>
        </c:ser>
        <c:ser>
          <c:idx val="1"/>
          <c:order val="1"/>
          <c:tx>
            <c:strRef>
              <c:f>CPSC!$C$3:$C$4</c:f>
              <c:strCache>
                <c:ptCount val="1"/>
                <c:pt idx="0">
                  <c:v> Funding</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CPSC!$A$5:$A$8</c:f>
              <c:strCache>
                <c:ptCount val="3"/>
                <c:pt idx="0">
                  <c:v>INGO</c:v>
                </c:pt>
                <c:pt idx="1">
                  <c:v>NNGO</c:v>
                </c:pt>
                <c:pt idx="2">
                  <c:v>UN</c:v>
                </c:pt>
              </c:strCache>
            </c:strRef>
          </c:cat>
          <c:val>
            <c:numRef>
              <c:f>CPSC!$C$5:$C$8</c:f>
              <c:numCache>
                <c:formatCode>#,##0</c:formatCode>
                <c:ptCount val="3"/>
                <c:pt idx="0">
                  <c:v>2526074</c:v>
                </c:pt>
                <c:pt idx="1">
                  <c:v>1013242</c:v>
                </c:pt>
                <c:pt idx="2">
                  <c:v>8069262</c:v>
                </c:pt>
              </c:numCache>
            </c:numRef>
          </c:val>
          <c:extLst xmlns:c16r2="http://schemas.microsoft.com/office/drawing/2015/06/chart">
            <c:ext xmlns:c16="http://schemas.microsoft.com/office/drawing/2014/chart" uri="{C3380CC4-5D6E-409C-BE32-E72D297353CC}">
              <c16:uniqueId val="{00000001-D943-466B-84E4-8E076FE7CC5D}"/>
            </c:ext>
          </c:extLst>
        </c:ser>
        <c:ser>
          <c:idx val="2"/>
          <c:order val="2"/>
          <c:tx>
            <c:strRef>
              <c:f>CPSC!$D$3:$D$4</c:f>
              <c:strCache>
                <c:ptCount val="1"/>
                <c:pt idx="0">
                  <c:v> % Funded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6"/>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CPSC!$A$5:$A$8</c:f>
              <c:strCache>
                <c:ptCount val="3"/>
                <c:pt idx="0">
                  <c:v>INGO</c:v>
                </c:pt>
                <c:pt idx="1">
                  <c:v>NNGO</c:v>
                </c:pt>
                <c:pt idx="2">
                  <c:v>UN</c:v>
                </c:pt>
              </c:strCache>
            </c:strRef>
          </c:cat>
          <c:val>
            <c:numRef>
              <c:f>CPSC!$D$5:$D$8</c:f>
              <c:numCache>
                <c:formatCode>0%</c:formatCode>
                <c:ptCount val="3"/>
                <c:pt idx="0">
                  <c:v>0.69054112125721823</c:v>
                </c:pt>
                <c:pt idx="1">
                  <c:v>0.26137745782522437</c:v>
                </c:pt>
                <c:pt idx="2">
                  <c:v>0.56825272502806135</c:v>
                </c:pt>
              </c:numCache>
            </c:numRef>
          </c:val>
          <c:extLst xmlns:c16r2="http://schemas.microsoft.com/office/drawing/2015/06/chart">
            <c:ext xmlns:c16="http://schemas.microsoft.com/office/drawing/2014/chart" uri="{C3380CC4-5D6E-409C-BE32-E72D297353CC}">
              <c16:uniqueId val="{00000002-D943-466B-84E4-8E076FE7CC5D}"/>
            </c:ext>
          </c:extLst>
        </c:ser>
        <c:dLbls>
          <c:dLblPos val="outEnd"/>
          <c:showLegendKey val="0"/>
          <c:showVal val="1"/>
          <c:showCatName val="0"/>
          <c:showSerName val="0"/>
          <c:showPercent val="0"/>
          <c:showBubbleSize val="0"/>
        </c:dLbls>
        <c:gapWidth val="75"/>
        <c:overlap val="-25"/>
        <c:axId val="511426776"/>
        <c:axId val="511434616"/>
      </c:barChart>
      <c:catAx>
        <c:axId val="511426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11434616"/>
        <c:crosses val="autoZero"/>
        <c:auto val="1"/>
        <c:lblAlgn val="ctr"/>
        <c:lblOffset val="100"/>
        <c:noMultiLvlLbl val="0"/>
      </c:catAx>
      <c:valAx>
        <c:axId val="511434616"/>
        <c:scaling>
          <c:orientation val="minMax"/>
        </c:scaling>
        <c:delete val="1"/>
        <c:axPos val="l"/>
        <c:numFmt formatCode="#,##0" sourceLinked="1"/>
        <c:majorTickMark val="none"/>
        <c:minorTickMark val="none"/>
        <c:tickLblPos val="nextTo"/>
        <c:crossAx val="511426776"/>
        <c:crosses val="autoZero"/>
        <c:crossBetween val="between"/>
      </c:valAx>
      <c:spPr>
        <a:noFill/>
        <a:ln>
          <a:noFill/>
        </a:ln>
        <a:effectLst/>
      </c:spPr>
    </c:plotArea>
    <c:legend>
      <c:legendPos val="b"/>
      <c:legendEntry>
        <c:idx val="2"/>
        <c:txPr>
          <a:bodyPr rot="0" spcFirstLastPara="1" vertOverflow="ellipsis" vert="horz" wrap="square" anchor="ctr" anchorCtr="1"/>
          <a:lstStyle/>
          <a:p>
            <a:pPr>
              <a:defRPr sz="1200" b="0" i="0" u="none" strike="noStrike" kern="1200" baseline="0">
                <a:solidFill>
                  <a:schemeClr val="accent6"/>
                </a:solidFill>
                <a:latin typeface="+mn-lt"/>
                <a:ea typeface="+mn-ea"/>
                <a:cs typeface="+mn-cs"/>
              </a:defRPr>
            </a:pPr>
            <a:endParaRPr lang="en-US"/>
          </a:p>
        </c:txPr>
      </c:legendEntry>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eries val="1"/>
      </c14:pivotOptions>
    </c:ext>
  </c:extLst>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69247594050744"/>
          <c:y val="0.17171296296296296"/>
          <c:w val="0.7618514873140857"/>
          <c:h val="0.43087890055409739"/>
        </c:manualLayout>
      </c:layout>
      <c:barChart>
        <c:barDir val="col"/>
        <c:grouping val="clustered"/>
        <c:varyColors val="0"/>
        <c:ser>
          <c:idx val="0"/>
          <c:order val="0"/>
          <c:tx>
            <c:strRef>
              <c:f>Sheet1!$Y$3</c:f>
              <c:strCache>
                <c:ptCount val="1"/>
                <c:pt idx="0">
                  <c:v>Targeted</c:v>
                </c:pt>
              </c:strCache>
            </c:strRef>
          </c:tx>
          <c:spPr>
            <a:solidFill>
              <a:schemeClr val="accent4">
                <a:lumMod val="7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Sheet1!$X$4:$X$8</c:f>
              <c:strCache>
                <c:ptCount val="5"/>
                <c:pt idx="0">
                  <c:v>Mine Risk Education</c:v>
                </c:pt>
                <c:pt idx="1">
                  <c:v>Psychosocial Support</c:v>
                </c:pt>
                <c:pt idx="2">
                  <c:v>Case Management</c:v>
                </c:pt>
                <c:pt idx="3">
                  <c:v>Unaccompanied/Separated Children Protection Support</c:v>
                </c:pt>
                <c:pt idx="4">
                  <c:v>Victims Assistance</c:v>
                </c:pt>
              </c:strCache>
            </c:strRef>
          </c:cat>
          <c:val>
            <c:numRef>
              <c:f>Sheet1!$Y$4:$Y$8</c:f>
              <c:numCache>
                <c:formatCode>_-* #,##0_-;\-* #,##0_-;_-* "-"??_-;_-@_-</c:formatCode>
                <c:ptCount val="5"/>
                <c:pt idx="0">
                  <c:v>1684104</c:v>
                </c:pt>
                <c:pt idx="1">
                  <c:v>682267</c:v>
                </c:pt>
                <c:pt idx="2">
                  <c:v>8599</c:v>
                </c:pt>
                <c:pt idx="3">
                  <c:v>2794</c:v>
                </c:pt>
                <c:pt idx="4">
                  <c:v>1540</c:v>
                </c:pt>
              </c:numCache>
            </c:numRef>
          </c:val>
          <c:extLst xmlns:c16r2="http://schemas.microsoft.com/office/drawing/2015/06/chart">
            <c:ext xmlns:c16="http://schemas.microsoft.com/office/drawing/2014/chart" uri="{C3380CC4-5D6E-409C-BE32-E72D297353CC}">
              <c16:uniqueId val="{00000000-7AC1-40A2-AF13-A63E61241F04}"/>
            </c:ext>
          </c:extLst>
        </c:ser>
        <c:ser>
          <c:idx val="1"/>
          <c:order val="1"/>
          <c:tx>
            <c:strRef>
              <c:f>Sheet1!$Z$3</c:f>
              <c:strCache>
                <c:ptCount val="1"/>
                <c:pt idx="0">
                  <c:v>Reached</c:v>
                </c:pt>
              </c:strCache>
            </c:strRef>
          </c:tx>
          <c:spPr>
            <a:solidFill>
              <a:schemeClr val="accent4">
                <a:lumMod val="60000"/>
                <a:lumOff val="4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Sheet1!$X$4:$X$8</c:f>
              <c:strCache>
                <c:ptCount val="5"/>
                <c:pt idx="0">
                  <c:v>Mine Risk Education</c:v>
                </c:pt>
                <c:pt idx="1">
                  <c:v>Psychosocial Support</c:v>
                </c:pt>
                <c:pt idx="2">
                  <c:v>Case Management</c:v>
                </c:pt>
                <c:pt idx="3">
                  <c:v>Unaccompanied/Separated Children Protection Support</c:v>
                </c:pt>
                <c:pt idx="4">
                  <c:v>Victims Assistance</c:v>
                </c:pt>
              </c:strCache>
            </c:strRef>
          </c:cat>
          <c:val>
            <c:numRef>
              <c:f>Sheet1!$Z$4:$Z$8</c:f>
              <c:numCache>
                <c:formatCode>_-* #,##0_-;\-* #,##0_-;_-* "-"??_-;_-@_-</c:formatCode>
                <c:ptCount val="5"/>
                <c:pt idx="0">
                  <c:v>561920</c:v>
                </c:pt>
                <c:pt idx="1">
                  <c:v>222471</c:v>
                </c:pt>
                <c:pt idx="2">
                  <c:v>7221</c:v>
                </c:pt>
                <c:pt idx="3">
                  <c:v>1293</c:v>
                </c:pt>
                <c:pt idx="4">
                  <c:v>650</c:v>
                </c:pt>
              </c:numCache>
            </c:numRef>
          </c:val>
          <c:extLst xmlns:c16r2="http://schemas.microsoft.com/office/drawing/2015/06/chart">
            <c:ext xmlns:c16="http://schemas.microsoft.com/office/drawing/2014/chart" uri="{C3380CC4-5D6E-409C-BE32-E72D297353CC}">
              <c16:uniqueId val="{00000001-7AC1-40A2-AF13-A63E61241F04}"/>
            </c:ext>
          </c:extLst>
        </c:ser>
        <c:dLbls>
          <c:showLegendKey val="0"/>
          <c:showVal val="1"/>
          <c:showCatName val="0"/>
          <c:showSerName val="0"/>
          <c:showPercent val="0"/>
          <c:showBubbleSize val="0"/>
        </c:dLbls>
        <c:gapWidth val="219"/>
        <c:overlap val="-27"/>
        <c:axId val="512399256"/>
        <c:axId val="512394552"/>
      </c:barChart>
      <c:scatterChart>
        <c:scatterStyle val="lineMarker"/>
        <c:varyColors val="0"/>
        <c:ser>
          <c:idx val="2"/>
          <c:order val="2"/>
          <c:tx>
            <c:strRef>
              <c:f>Sheet1!$AA$3</c:f>
              <c:strCache>
                <c:ptCount val="1"/>
                <c:pt idx="0">
                  <c:v>Reached %</c:v>
                </c:pt>
              </c:strCache>
            </c:strRef>
          </c:tx>
          <c:spPr>
            <a:ln w="25400" cap="rnd">
              <a:no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strRef>
              <c:f>Sheet1!$X$4:$X$8</c:f>
              <c:strCache>
                <c:ptCount val="5"/>
                <c:pt idx="0">
                  <c:v>Mine Risk Education</c:v>
                </c:pt>
                <c:pt idx="1">
                  <c:v>Psychosocial Support</c:v>
                </c:pt>
                <c:pt idx="2">
                  <c:v>Case Management</c:v>
                </c:pt>
                <c:pt idx="3">
                  <c:v>Unaccompanied/Separated Children Protection Support</c:v>
                </c:pt>
                <c:pt idx="4">
                  <c:v>Victims Assistance</c:v>
                </c:pt>
              </c:strCache>
            </c:strRef>
          </c:xVal>
          <c:yVal>
            <c:numRef>
              <c:f>Sheet1!$AA$4:$AA$8</c:f>
              <c:numCache>
                <c:formatCode>0%</c:formatCode>
                <c:ptCount val="5"/>
                <c:pt idx="0">
                  <c:v>0.33366110406483213</c:v>
                </c:pt>
                <c:pt idx="1">
                  <c:v>0.32607615493641051</c:v>
                </c:pt>
                <c:pt idx="2">
                  <c:v>0.83974880800093032</c:v>
                </c:pt>
                <c:pt idx="3">
                  <c:v>0.46277738010021474</c:v>
                </c:pt>
                <c:pt idx="4">
                  <c:v>0.42207792207792205</c:v>
                </c:pt>
              </c:numCache>
            </c:numRef>
          </c:yVal>
          <c:smooth val="0"/>
          <c:extLst xmlns:c16r2="http://schemas.microsoft.com/office/drawing/2015/06/chart">
            <c:ext xmlns:c16="http://schemas.microsoft.com/office/drawing/2014/chart" uri="{C3380CC4-5D6E-409C-BE32-E72D297353CC}">
              <c16:uniqueId val="{00000002-7AC1-40A2-AF13-A63E61241F04}"/>
            </c:ext>
          </c:extLst>
        </c:ser>
        <c:dLbls>
          <c:showLegendKey val="0"/>
          <c:showVal val="1"/>
          <c:showCatName val="0"/>
          <c:showSerName val="0"/>
          <c:showPercent val="0"/>
          <c:showBubbleSize val="0"/>
        </c:dLbls>
        <c:axId val="512399648"/>
        <c:axId val="512403568"/>
      </c:scatterChart>
      <c:catAx>
        <c:axId val="512399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12394552"/>
        <c:crosses val="autoZero"/>
        <c:auto val="1"/>
        <c:lblAlgn val="ctr"/>
        <c:lblOffset val="100"/>
        <c:noMultiLvlLbl val="0"/>
      </c:catAx>
      <c:valAx>
        <c:axId val="512394552"/>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2399256"/>
        <c:crosses val="autoZero"/>
        <c:crossBetween val="between"/>
      </c:valAx>
      <c:valAx>
        <c:axId val="512403568"/>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2399648"/>
        <c:crosses val="max"/>
        <c:crossBetween val="midCat"/>
      </c:valAx>
      <c:valAx>
        <c:axId val="512399648"/>
        <c:scaling>
          <c:orientation val="minMax"/>
        </c:scaling>
        <c:delete val="1"/>
        <c:axPos val="b"/>
        <c:numFmt formatCode="General" sourceLinked="1"/>
        <c:majorTickMark val="none"/>
        <c:minorTickMark val="none"/>
        <c:tickLblPos val="nextTo"/>
        <c:crossAx val="512403568"/>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81D46F-7998-4992-A25D-C5FB3398FB3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CB11B9DA-9C18-436B-A659-D3903B93E1EA}">
      <dgm:prSet phldrT="[Text]"/>
      <dgm:spPr/>
      <dgm:t>
        <a:bodyPr/>
        <a:lstStyle/>
        <a:p>
          <a:r>
            <a:rPr lang="en-GB" dirty="0" smtClean="0"/>
            <a:t>Governance &amp; Decision Making</a:t>
          </a:r>
          <a:endParaRPr lang="en-US" dirty="0"/>
        </a:p>
      </dgm:t>
    </dgm:pt>
    <dgm:pt modelId="{ED6D0DA2-4582-4C36-8E3A-86E6BC382FA3}" type="parTrans" cxnId="{7BC195C2-80FF-4FE7-B28E-5FD1086E12F3}">
      <dgm:prSet/>
      <dgm:spPr/>
      <dgm:t>
        <a:bodyPr/>
        <a:lstStyle/>
        <a:p>
          <a:endParaRPr lang="en-US"/>
        </a:p>
      </dgm:t>
    </dgm:pt>
    <dgm:pt modelId="{7DC15C94-924E-4EE2-9C12-29462CB69CDD}" type="sibTrans" cxnId="{7BC195C2-80FF-4FE7-B28E-5FD1086E12F3}">
      <dgm:prSet/>
      <dgm:spPr/>
      <dgm:t>
        <a:bodyPr/>
        <a:lstStyle/>
        <a:p>
          <a:endParaRPr lang="en-US"/>
        </a:p>
      </dgm:t>
    </dgm:pt>
    <dgm:pt modelId="{A17D69E5-CBA4-4156-AF34-AC1C469FC180}">
      <dgm:prSet phldrT="[Text]"/>
      <dgm:spPr/>
      <dgm:t>
        <a:bodyPr/>
        <a:lstStyle/>
        <a:p>
          <a:r>
            <a:rPr lang="en-GB" dirty="0" smtClean="0"/>
            <a:t>Influence and Participation</a:t>
          </a:r>
          <a:endParaRPr lang="en-US" dirty="0"/>
        </a:p>
      </dgm:t>
    </dgm:pt>
    <dgm:pt modelId="{1046E97C-C057-47D8-A99F-906420C553BC}" type="parTrans" cxnId="{7ABDD5D0-2B7A-4FA0-BEB9-236762915299}">
      <dgm:prSet/>
      <dgm:spPr/>
      <dgm:t>
        <a:bodyPr/>
        <a:lstStyle/>
        <a:p>
          <a:endParaRPr lang="en-US"/>
        </a:p>
      </dgm:t>
    </dgm:pt>
    <dgm:pt modelId="{B6244846-DF57-40CE-9E36-B2D9C31F6ADB}" type="sibTrans" cxnId="{7ABDD5D0-2B7A-4FA0-BEB9-236762915299}">
      <dgm:prSet/>
      <dgm:spPr/>
      <dgm:t>
        <a:bodyPr/>
        <a:lstStyle/>
        <a:p>
          <a:endParaRPr lang="en-US"/>
        </a:p>
      </dgm:t>
    </dgm:pt>
    <dgm:pt modelId="{3DA2F5FC-5D36-49EE-BB67-7C45A9A7AC25}">
      <dgm:prSet phldrT="[Text]"/>
      <dgm:spPr/>
      <dgm:t>
        <a:bodyPr/>
        <a:lstStyle/>
        <a:p>
          <a:r>
            <a:rPr lang="en-GB" dirty="0" smtClean="0"/>
            <a:t>Partnerships</a:t>
          </a:r>
          <a:endParaRPr lang="en-US" dirty="0"/>
        </a:p>
      </dgm:t>
    </dgm:pt>
    <dgm:pt modelId="{7A84AB26-58CB-43C0-ADF5-28EEAA280A08}" type="parTrans" cxnId="{D5198CCB-DD5C-437F-8211-17FBABDF37B5}">
      <dgm:prSet/>
      <dgm:spPr/>
      <dgm:t>
        <a:bodyPr/>
        <a:lstStyle/>
        <a:p>
          <a:endParaRPr lang="en-US"/>
        </a:p>
      </dgm:t>
    </dgm:pt>
    <dgm:pt modelId="{CDD97881-4CF6-4189-96BA-69A09DB352F2}" type="sibTrans" cxnId="{D5198CCB-DD5C-437F-8211-17FBABDF37B5}">
      <dgm:prSet/>
      <dgm:spPr/>
      <dgm:t>
        <a:bodyPr/>
        <a:lstStyle/>
        <a:p>
          <a:endParaRPr lang="en-US"/>
        </a:p>
      </dgm:t>
    </dgm:pt>
    <dgm:pt modelId="{444C229C-F2AF-4E8A-A4ED-4BD1E24AC935}">
      <dgm:prSet phldrT="[Text]"/>
      <dgm:spPr/>
      <dgm:t>
        <a:bodyPr/>
        <a:lstStyle/>
        <a:p>
          <a:r>
            <a:rPr lang="en-GB" dirty="0" smtClean="0"/>
            <a:t>Funding</a:t>
          </a:r>
          <a:endParaRPr lang="en-US" dirty="0"/>
        </a:p>
      </dgm:t>
    </dgm:pt>
    <dgm:pt modelId="{371AE09C-0717-4806-8D64-4BCE89BDB649}" type="parTrans" cxnId="{C4380EDE-608B-47AD-9555-9C40FE463BD1}">
      <dgm:prSet/>
      <dgm:spPr/>
      <dgm:t>
        <a:bodyPr/>
        <a:lstStyle/>
        <a:p>
          <a:endParaRPr lang="en-US"/>
        </a:p>
      </dgm:t>
    </dgm:pt>
    <dgm:pt modelId="{83D00757-1D2F-4A0F-A22C-44E611A21F3E}" type="sibTrans" cxnId="{C4380EDE-608B-47AD-9555-9C40FE463BD1}">
      <dgm:prSet/>
      <dgm:spPr/>
      <dgm:t>
        <a:bodyPr/>
        <a:lstStyle/>
        <a:p>
          <a:endParaRPr lang="en-US"/>
        </a:p>
      </dgm:t>
    </dgm:pt>
    <dgm:pt modelId="{33FAEFBD-1357-4BFD-9340-20FED643D989}">
      <dgm:prSet phldrT="[Text]"/>
      <dgm:spPr/>
      <dgm:t>
        <a:bodyPr/>
        <a:lstStyle/>
        <a:p>
          <a:r>
            <a:rPr lang="en-GB" dirty="0" smtClean="0"/>
            <a:t>Institutional Capacity</a:t>
          </a:r>
          <a:endParaRPr lang="en-US" dirty="0"/>
        </a:p>
      </dgm:t>
    </dgm:pt>
    <dgm:pt modelId="{3E56C28D-7EDE-407F-8791-3450E4FFB8CA}" type="parTrans" cxnId="{2583F8F9-1480-48F2-9A32-CBDD45B4E4AE}">
      <dgm:prSet/>
      <dgm:spPr/>
      <dgm:t>
        <a:bodyPr/>
        <a:lstStyle/>
        <a:p>
          <a:endParaRPr lang="en-US"/>
        </a:p>
      </dgm:t>
    </dgm:pt>
    <dgm:pt modelId="{C59AA4B1-721D-46AB-8D00-8D2FE76E2F9D}" type="sibTrans" cxnId="{2583F8F9-1480-48F2-9A32-CBDD45B4E4AE}">
      <dgm:prSet/>
      <dgm:spPr/>
      <dgm:t>
        <a:bodyPr/>
        <a:lstStyle/>
        <a:p>
          <a:endParaRPr lang="en-US"/>
        </a:p>
      </dgm:t>
    </dgm:pt>
    <dgm:pt modelId="{896F46DF-1213-40A1-8775-9F18BB76D353}" type="pres">
      <dgm:prSet presAssocID="{FD81D46F-7998-4992-A25D-C5FB3398FB3C}" presName="diagram" presStyleCnt="0">
        <dgm:presLayoutVars>
          <dgm:dir/>
          <dgm:resizeHandles val="exact"/>
        </dgm:presLayoutVars>
      </dgm:prSet>
      <dgm:spPr/>
      <dgm:t>
        <a:bodyPr/>
        <a:lstStyle/>
        <a:p>
          <a:endParaRPr lang="en-US"/>
        </a:p>
      </dgm:t>
    </dgm:pt>
    <dgm:pt modelId="{8A15C3D9-E214-4999-860B-43933A7461C4}" type="pres">
      <dgm:prSet presAssocID="{CB11B9DA-9C18-436B-A659-D3903B93E1EA}" presName="node" presStyleLbl="node1" presStyleIdx="0" presStyleCnt="5">
        <dgm:presLayoutVars>
          <dgm:bulletEnabled val="1"/>
        </dgm:presLayoutVars>
      </dgm:prSet>
      <dgm:spPr/>
      <dgm:t>
        <a:bodyPr/>
        <a:lstStyle/>
        <a:p>
          <a:endParaRPr lang="en-US"/>
        </a:p>
      </dgm:t>
    </dgm:pt>
    <dgm:pt modelId="{1E9994FC-B3D9-48D4-B8F3-CE800212203E}" type="pres">
      <dgm:prSet presAssocID="{7DC15C94-924E-4EE2-9C12-29462CB69CDD}" presName="sibTrans" presStyleCnt="0"/>
      <dgm:spPr/>
    </dgm:pt>
    <dgm:pt modelId="{A8C21519-12DC-4F02-B650-E978F173C0DE}" type="pres">
      <dgm:prSet presAssocID="{A17D69E5-CBA4-4156-AF34-AC1C469FC180}" presName="node" presStyleLbl="node1" presStyleIdx="1" presStyleCnt="5" custLinFactNeighborX="-2034" custLinFactNeighborY="-294">
        <dgm:presLayoutVars>
          <dgm:bulletEnabled val="1"/>
        </dgm:presLayoutVars>
      </dgm:prSet>
      <dgm:spPr/>
      <dgm:t>
        <a:bodyPr/>
        <a:lstStyle/>
        <a:p>
          <a:endParaRPr lang="en-US"/>
        </a:p>
      </dgm:t>
    </dgm:pt>
    <dgm:pt modelId="{AC1589D2-EA08-4A79-8D4E-22C48F86E7FC}" type="pres">
      <dgm:prSet presAssocID="{B6244846-DF57-40CE-9E36-B2D9C31F6ADB}" presName="sibTrans" presStyleCnt="0"/>
      <dgm:spPr/>
    </dgm:pt>
    <dgm:pt modelId="{9155475A-496F-4982-BA3D-A635EDC57307}" type="pres">
      <dgm:prSet presAssocID="{3DA2F5FC-5D36-49EE-BB67-7C45A9A7AC25}" presName="node" presStyleLbl="node1" presStyleIdx="2" presStyleCnt="5">
        <dgm:presLayoutVars>
          <dgm:bulletEnabled val="1"/>
        </dgm:presLayoutVars>
      </dgm:prSet>
      <dgm:spPr/>
      <dgm:t>
        <a:bodyPr/>
        <a:lstStyle/>
        <a:p>
          <a:endParaRPr lang="en-US"/>
        </a:p>
      </dgm:t>
    </dgm:pt>
    <dgm:pt modelId="{33B06724-5554-475B-A835-8C7C5EBDEC7F}" type="pres">
      <dgm:prSet presAssocID="{CDD97881-4CF6-4189-96BA-69A09DB352F2}" presName="sibTrans" presStyleCnt="0"/>
      <dgm:spPr/>
    </dgm:pt>
    <dgm:pt modelId="{B7E60AE3-7BAF-4884-B352-F9560607EF56}" type="pres">
      <dgm:prSet presAssocID="{444C229C-F2AF-4E8A-A4ED-4BD1E24AC935}" presName="node" presStyleLbl="node1" presStyleIdx="3" presStyleCnt="5">
        <dgm:presLayoutVars>
          <dgm:bulletEnabled val="1"/>
        </dgm:presLayoutVars>
      </dgm:prSet>
      <dgm:spPr/>
      <dgm:t>
        <a:bodyPr/>
        <a:lstStyle/>
        <a:p>
          <a:endParaRPr lang="en-US"/>
        </a:p>
      </dgm:t>
    </dgm:pt>
    <dgm:pt modelId="{063E12D8-0B14-4303-83AB-CBA98F76F3F9}" type="pres">
      <dgm:prSet presAssocID="{83D00757-1D2F-4A0F-A22C-44E611A21F3E}" presName="sibTrans" presStyleCnt="0"/>
      <dgm:spPr/>
    </dgm:pt>
    <dgm:pt modelId="{0F690038-D47D-41C9-B147-BAE2D1E74808}" type="pres">
      <dgm:prSet presAssocID="{33FAEFBD-1357-4BFD-9340-20FED643D989}" presName="node" presStyleLbl="node1" presStyleIdx="4" presStyleCnt="5">
        <dgm:presLayoutVars>
          <dgm:bulletEnabled val="1"/>
        </dgm:presLayoutVars>
      </dgm:prSet>
      <dgm:spPr/>
      <dgm:t>
        <a:bodyPr/>
        <a:lstStyle/>
        <a:p>
          <a:endParaRPr lang="en-US"/>
        </a:p>
      </dgm:t>
    </dgm:pt>
  </dgm:ptLst>
  <dgm:cxnLst>
    <dgm:cxn modelId="{A9633F68-61B1-4826-8E60-3CF6BFF2D6B5}" type="presOf" srcId="{444C229C-F2AF-4E8A-A4ED-4BD1E24AC935}" destId="{B7E60AE3-7BAF-4884-B352-F9560607EF56}" srcOrd="0" destOrd="0" presId="urn:microsoft.com/office/officeart/2005/8/layout/default"/>
    <dgm:cxn modelId="{C4380EDE-608B-47AD-9555-9C40FE463BD1}" srcId="{FD81D46F-7998-4992-A25D-C5FB3398FB3C}" destId="{444C229C-F2AF-4E8A-A4ED-4BD1E24AC935}" srcOrd="3" destOrd="0" parTransId="{371AE09C-0717-4806-8D64-4BCE89BDB649}" sibTransId="{83D00757-1D2F-4A0F-A22C-44E611A21F3E}"/>
    <dgm:cxn modelId="{8F7D69B7-28B7-4FB4-816F-AC9FDF116593}" type="presOf" srcId="{A17D69E5-CBA4-4156-AF34-AC1C469FC180}" destId="{A8C21519-12DC-4F02-B650-E978F173C0DE}" srcOrd="0" destOrd="0" presId="urn:microsoft.com/office/officeart/2005/8/layout/default"/>
    <dgm:cxn modelId="{8DB558AB-4469-4179-B7D2-D5FF76E6A869}" type="presOf" srcId="{CB11B9DA-9C18-436B-A659-D3903B93E1EA}" destId="{8A15C3D9-E214-4999-860B-43933A7461C4}" srcOrd="0" destOrd="0" presId="urn:microsoft.com/office/officeart/2005/8/layout/default"/>
    <dgm:cxn modelId="{2583F8F9-1480-48F2-9A32-CBDD45B4E4AE}" srcId="{FD81D46F-7998-4992-A25D-C5FB3398FB3C}" destId="{33FAEFBD-1357-4BFD-9340-20FED643D989}" srcOrd="4" destOrd="0" parTransId="{3E56C28D-7EDE-407F-8791-3450E4FFB8CA}" sibTransId="{C59AA4B1-721D-46AB-8D00-8D2FE76E2F9D}"/>
    <dgm:cxn modelId="{62A4444A-4435-46EB-B241-532AC4373086}" type="presOf" srcId="{FD81D46F-7998-4992-A25D-C5FB3398FB3C}" destId="{896F46DF-1213-40A1-8775-9F18BB76D353}" srcOrd="0" destOrd="0" presId="urn:microsoft.com/office/officeart/2005/8/layout/default"/>
    <dgm:cxn modelId="{7BC195C2-80FF-4FE7-B28E-5FD1086E12F3}" srcId="{FD81D46F-7998-4992-A25D-C5FB3398FB3C}" destId="{CB11B9DA-9C18-436B-A659-D3903B93E1EA}" srcOrd="0" destOrd="0" parTransId="{ED6D0DA2-4582-4C36-8E3A-86E6BC382FA3}" sibTransId="{7DC15C94-924E-4EE2-9C12-29462CB69CDD}"/>
    <dgm:cxn modelId="{174CE7A2-084B-435A-8297-5B1C27EEB3D7}" type="presOf" srcId="{3DA2F5FC-5D36-49EE-BB67-7C45A9A7AC25}" destId="{9155475A-496F-4982-BA3D-A635EDC57307}" srcOrd="0" destOrd="0" presId="urn:microsoft.com/office/officeart/2005/8/layout/default"/>
    <dgm:cxn modelId="{7ABDD5D0-2B7A-4FA0-BEB9-236762915299}" srcId="{FD81D46F-7998-4992-A25D-C5FB3398FB3C}" destId="{A17D69E5-CBA4-4156-AF34-AC1C469FC180}" srcOrd="1" destOrd="0" parTransId="{1046E97C-C057-47D8-A99F-906420C553BC}" sibTransId="{B6244846-DF57-40CE-9E36-B2D9C31F6ADB}"/>
    <dgm:cxn modelId="{10E01909-65CD-4AB2-85EC-D7C60313CA43}" type="presOf" srcId="{33FAEFBD-1357-4BFD-9340-20FED643D989}" destId="{0F690038-D47D-41C9-B147-BAE2D1E74808}" srcOrd="0" destOrd="0" presId="urn:microsoft.com/office/officeart/2005/8/layout/default"/>
    <dgm:cxn modelId="{D5198CCB-DD5C-437F-8211-17FBABDF37B5}" srcId="{FD81D46F-7998-4992-A25D-C5FB3398FB3C}" destId="{3DA2F5FC-5D36-49EE-BB67-7C45A9A7AC25}" srcOrd="2" destOrd="0" parTransId="{7A84AB26-58CB-43C0-ADF5-28EEAA280A08}" sibTransId="{CDD97881-4CF6-4189-96BA-69A09DB352F2}"/>
    <dgm:cxn modelId="{8C6E0AD1-B1BF-4BA9-A9E1-C7D5519A5B84}" type="presParOf" srcId="{896F46DF-1213-40A1-8775-9F18BB76D353}" destId="{8A15C3D9-E214-4999-860B-43933A7461C4}" srcOrd="0" destOrd="0" presId="urn:microsoft.com/office/officeart/2005/8/layout/default"/>
    <dgm:cxn modelId="{20EB3CAC-58AB-4FF1-B9C5-4EF0AA64D32F}" type="presParOf" srcId="{896F46DF-1213-40A1-8775-9F18BB76D353}" destId="{1E9994FC-B3D9-48D4-B8F3-CE800212203E}" srcOrd="1" destOrd="0" presId="urn:microsoft.com/office/officeart/2005/8/layout/default"/>
    <dgm:cxn modelId="{3523B5D5-F83D-4592-B865-52947C5CAA51}" type="presParOf" srcId="{896F46DF-1213-40A1-8775-9F18BB76D353}" destId="{A8C21519-12DC-4F02-B650-E978F173C0DE}" srcOrd="2" destOrd="0" presId="urn:microsoft.com/office/officeart/2005/8/layout/default"/>
    <dgm:cxn modelId="{CC48CC19-0E8B-4070-92B6-5E5EBE733802}" type="presParOf" srcId="{896F46DF-1213-40A1-8775-9F18BB76D353}" destId="{AC1589D2-EA08-4A79-8D4E-22C48F86E7FC}" srcOrd="3" destOrd="0" presId="urn:microsoft.com/office/officeart/2005/8/layout/default"/>
    <dgm:cxn modelId="{B4936CC4-0C72-4C67-8493-BC3B902F2FC9}" type="presParOf" srcId="{896F46DF-1213-40A1-8775-9F18BB76D353}" destId="{9155475A-496F-4982-BA3D-A635EDC57307}" srcOrd="4" destOrd="0" presId="urn:microsoft.com/office/officeart/2005/8/layout/default"/>
    <dgm:cxn modelId="{CF0A6D79-5FD1-4CFE-BA35-40CF7DD39035}" type="presParOf" srcId="{896F46DF-1213-40A1-8775-9F18BB76D353}" destId="{33B06724-5554-475B-A835-8C7C5EBDEC7F}" srcOrd="5" destOrd="0" presId="urn:microsoft.com/office/officeart/2005/8/layout/default"/>
    <dgm:cxn modelId="{79D7641A-274E-4F67-B5DE-A00E4FEB4AB3}" type="presParOf" srcId="{896F46DF-1213-40A1-8775-9F18BB76D353}" destId="{B7E60AE3-7BAF-4884-B352-F9560607EF56}" srcOrd="6" destOrd="0" presId="urn:microsoft.com/office/officeart/2005/8/layout/default"/>
    <dgm:cxn modelId="{A00A1551-65B5-438B-B881-BB68256DA8EA}" type="presParOf" srcId="{896F46DF-1213-40A1-8775-9F18BB76D353}" destId="{063E12D8-0B14-4303-83AB-CBA98F76F3F9}" srcOrd="7" destOrd="0" presId="urn:microsoft.com/office/officeart/2005/8/layout/default"/>
    <dgm:cxn modelId="{9F08BA41-B577-463B-A93D-5578E004AD3E}" type="presParOf" srcId="{896F46DF-1213-40A1-8775-9F18BB76D353}" destId="{0F690038-D47D-41C9-B147-BAE2D1E74808}" srcOrd="8" destOrd="0" presId="urn:microsoft.com/office/officeart/2005/8/layout/defaul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5C3D9-E214-4999-860B-43933A7461C4}">
      <dsp:nvSpPr>
        <dsp:cNvPr id="0" name=""/>
        <dsp:cNvSpPr/>
      </dsp:nvSpPr>
      <dsp:spPr>
        <a:xfrm>
          <a:off x="0" y="569168"/>
          <a:ext cx="2582664" cy="154959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smtClean="0"/>
            <a:t>Governance &amp; Decision Making</a:t>
          </a:r>
          <a:endParaRPr lang="en-US" sz="3100" kern="1200" dirty="0"/>
        </a:p>
      </dsp:txBody>
      <dsp:txXfrm>
        <a:off x="0" y="569168"/>
        <a:ext cx="2582664" cy="1549598"/>
      </dsp:txXfrm>
    </dsp:sp>
    <dsp:sp modelId="{A8C21519-12DC-4F02-B650-E978F173C0DE}">
      <dsp:nvSpPr>
        <dsp:cNvPr id="0" name=""/>
        <dsp:cNvSpPr/>
      </dsp:nvSpPr>
      <dsp:spPr>
        <a:xfrm>
          <a:off x="2788399" y="564612"/>
          <a:ext cx="2582664" cy="154959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smtClean="0"/>
            <a:t>Influence and Participation</a:t>
          </a:r>
          <a:endParaRPr lang="en-US" sz="3100" kern="1200" dirty="0"/>
        </a:p>
      </dsp:txBody>
      <dsp:txXfrm>
        <a:off x="2788399" y="564612"/>
        <a:ext cx="2582664" cy="1549598"/>
      </dsp:txXfrm>
    </dsp:sp>
    <dsp:sp modelId="{9155475A-496F-4982-BA3D-A635EDC57307}">
      <dsp:nvSpPr>
        <dsp:cNvPr id="0" name=""/>
        <dsp:cNvSpPr/>
      </dsp:nvSpPr>
      <dsp:spPr>
        <a:xfrm>
          <a:off x="5681860" y="569168"/>
          <a:ext cx="2582664" cy="154959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smtClean="0"/>
            <a:t>Partnerships</a:t>
          </a:r>
          <a:endParaRPr lang="en-US" sz="3100" kern="1200" dirty="0"/>
        </a:p>
      </dsp:txBody>
      <dsp:txXfrm>
        <a:off x="5681860" y="569168"/>
        <a:ext cx="2582664" cy="1549598"/>
      </dsp:txXfrm>
    </dsp:sp>
    <dsp:sp modelId="{B7E60AE3-7BAF-4884-B352-F9560607EF56}">
      <dsp:nvSpPr>
        <dsp:cNvPr id="0" name=""/>
        <dsp:cNvSpPr/>
      </dsp:nvSpPr>
      <dsp:spPr>
        <a:xfrm>
          <a:off x="1420465" y="2377033"/>
          <a:ext cx="2582664" cy="154959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smtClean="0"/>
            <a:t>Funding</a:t>
          </a:r>
          <a:endParaRPr lang="en-US" sz="3100" kern="1200" dirty="0"/>
        </a:p>
      </dsp:txBody>
      <dsp:txXfrm>
        <a:off x="1420465" y="2377033"/>
        <a:ext cx="2582664" cy="1549598"/>
      </dsp:txXfrm>
    </dsp:sp>
    <dsp:sp modelId="{0F690038-D47D-41C9-B147-BAE2D1E74808}">
      <dsp:nvSpPr>
        <dsp:cNvPr id="0" name=""/>
        <dsp:cNvSpPr/>
      </dsp:nvSpPr>
      <dsp:spPr>
        <a:xfrm>
          <a:off x="4261395" y="2377033"/>
          <a:ext cx="2582664" cy="154959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smtClean="0"/>
            <a:t>Institutional Capacity</a:t>
          </a:r>
          <a:endParaRPr lang="en-US" sz="3100" kern="1200" dirty="0"/>
        </a:p>
      </dsp:txBody>
      <dsp:txXfrm>
        <a:off x="4261395" y="2377033"/>
        <a:ext cx="2582664" cy="154959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BAD1598-CD22-4067-ACAE-D4B2F1DA2CE4}" type="datetimeFigureOut">
              <a:rPr lang="en-US" smtClean="0"/>
              <a:t>4/4/2018</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542626F-7896-41C0-9841-2CFFA05580C1}" type="slidenum">
              <a:rPr lang="en-US" smtClean="0"/>
              <a:t>‹#›</a:t>
            </a:fld>
            <a:endParaRPr lang="en-US"/>
          </a:p>
        </p:txBody>
      </p:sp>
    </p:spTree>
    <p:extLst>
      <p:ext uri="{BB962C8B-B14F-4D97-AF65-F5344CB8AC3E}">
        <p14:creationId xmlns:p14="http://schemas.microsoft.com/office/powerpoint/2010/main" val="1695049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interagencystandingcommittee.org/system/files/categories_for_tracking_direct_as_possible_funding_to_local_and_national_actors_003.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B60A78-86DA-4BE1-8111-98B9335BAEA9}" type="slidenum">
              <a:rPr lang="en-US" smtClean="0"/>
              <a:t>1</a:t>
            </a:fld>
            <a:endParaRPr lang="en-US"/>
          </a:p>
        </p:txBody>
      </p:sp>
    </p:spTree>
    <p:extLst>
      <p:ext uri="{BB962C8B-B14F-4D97-AF65-F5344CB8AC3E}">
        <p14:creationId xmlns:p14="http://schemas.microsoft.com/office/powerpoint/2010/main" val="4182815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b="1" dirty="0" smtClean="0"/>
              <a:t>*** Change graph to reflect own country</a:t>
            </a:r>
            <a:r>
              <a:rPr lang="en-GB" b="1" baseline="0" dirty="0" smtClean="0"/>
              <a:t> context ***</a:t>
            </a:r>
            <a:endParaRPr lang="en-GB" b="1" dirty="0" smtClean="0"/>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b="1" u="sng" dirty="0" smtClean="0"/>
              <a:t>Influence and Participation </a:t>
            </a:r>
            <a:r>
              <a:rPr lang="en-GB" dirty="0" smtClean="0"/>
              <a:t>refers to the extent to which local and international</a:t>
            </a:r>
            <a:r>
              <a:rPr lang="en-GB" baseline="0" dirty="0" smtClean="0"/>
              <a:t> actors are both participating in the cluster; and the extent to which they are able to influence decisions. </a:t>
            </a:r>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dirty="0" smtClean="0"/>
              <a:t>To </a:t>
            </a:r>
            <a:r>
              <a:rPr lang="en-GB" dirty="0" smtClean="0"/>
              <a:t>do this, they need </a:t>
            </a:r>
            <a:r>
              <a:rPr lang="en-GB" dirty="0" smtClean="0"/>
              <a:t>equitable access to information</a:t>
            </a:r>
            <a:r>
              <a:rPr lang="en-GB" dirty="0" smtClean="0"/>
              <a:t>, so that they can make informed contributions – </a:t>
            </a:r>
            <a:r>
              <a:rPr lang="en-GB" dirty="0" smtClean="0"/>
              <a:t>and</a:t>
            </a:r>
            <a:r>
              <a:rPr lang="en-GB" baseline="0" dirty="0" smtClean="0"/>
              <a:t> to do this</a:t>
            </a:r>
            <a:r>
              <a:rPr lang="en-GB" dirty="0" smtClean="0"/>
              <a:t> </a:t>
            </a:r>
            <a:r>
              <a:rPr lang="en-GB" dirty="0" smtClean="0"/>
              <a:t>they need data and it needs to be presented in a way that they can use it (e.g. </a:t>
            </a:r>
            <a:r>
              <a:rPr lang="en-GB" dirty="0" smtClean="0"/>
              <a:t>local actors may need</a:t>
            </a:r>
            <a:r>
              <a:rPr lang="en-GB" baseline="0" dirty="0" smtClean="0"/>
              <a:t> </a:t>
            </a:r>
            <a:r>
              <a:rPr lang="en-GB" dirty="0" smtClean="0"/>
              <a:t>translations</a:t>
            </a:r>
            <a:r>
              <a:rPr lang="en-GB" dirty="0" smtClean="0"/>
              <a:t>, different modalities of communication for those who cannot attend meetings or access email </a:t>
            </a:r>
            <a:r>
              <a:rPr lang="en-GB" dirty="0" err="1" smtClean="0"/>
              <a:t>etc</a:t>
            </a:r>
            <a:r>
              <a:rPr lang="en-GB" dirty="0" smtClean="0"/>
              <a:t>).</a:t>
            </a:r>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b="1" dirty="0" smtClean="0"/>
              <a:t>Some key questions to ask the group:</a:t>
            </a:r>
          </a:p>
          <a:p>
            <a:pPr marL="171450" indent="-171450" eaLnBrk="1" fontAlgn="auto" hangingPunct="1">
              <a:spcBef>
                <a:spcPts val="0"/>
              </a:spcBef>
              <a:spcAft>
                <a:spcPts val="0"/>
              </a:spcAft>
              <a:buFont typeface="Arial" panose="020B0604020202020204" pitchFamily="34" charset="0"/>
              <a:buChar char="•"/>
              <a:defRPr/>
            </a:pPr>
            <a:r>
              <a:rPr lang="en-GB" i="1" dirty="0" smtClean="0"/>
              <a:t>Does</a:t>
            </a:r>
            <a:r>
              <a:rPr lang="en-GB" i="1" baseline="0" dirty="0" smtClean="0"/>
              <a:t> the membership reflect the reality of the response? Are there actors who are involved in humanitarian response that are not represented in the cluster (e.g. private sector, diaspora, academia, women’s groups </a:t>
            </a:r>
            <a:r>
              <a:rPr lang="en-GB" i="1" baseline="0" dirty="0" err="1" smtClean="0"/>
              <a:t>etc</a:t>
            </a:r>
            <a:endParaRPr lang="en-GB" i="1" baseline="0" dirty="0" smtClean="0"/>
          </a:p>
          <a:p>
            <a:pPr marL="171450" indent="-171450" eaLnBrk="1" fontAlgn="auto" hangingPunct="1">
              <a:spcBef>
                <a:spcPts val="0"/>
              </a:spcBef>
              <a:spcAft>
                <a:spcPts val="0"/>
              </a:spcAft>
              <a:buFont typeface="Arial" panose="020B0604020202020204" pitchFamily="34" charset="0"/>
              <a:buChar char="•"/>
              <a:defRPr/>
            </a:pPr>
            <a:r>
              <a:rPr lang="en-GB" i="1" baseline="0" dirty="0" smtClean="0"/>
              <a:t>Compare the membership graph and the leadership graphs. What does that tell us?</a:t>
            </a:r>
          </a:p>
          <a:p>
            <a:pPr marL="171450" indent="-171450" eaLnBrk="1" fontAlgn="auto" hangingPunct="1">
              <a:spcBef>
                <a:spcPts val="0"/>
              </a:spcBef>
              <a:spcAft>
                <a:spcPts val="0"/>
              </a:spcAft>
              <a:buFont typeface="Arial" panose="020B0604020202020204" pitchFamily="34" charset="0"/>
              <a:buChar char="•"/>
              <a:defRPr/>
            </a:pPr>
            <a:r>
              <a:rPr lang="en-GB" i="1" baseline="0" dirty="0" smtClean="0"/>
              <a:t>Do all members have the same skills and opportunities to influence discussions?</a:t>
            </a:r>
          </a:p>
          <a:p>
            <a:pPr marL="171450" indent="-171450" eaLnBrk="1" fontAlgn="auto" hangingPunct="1">
              <a:spcBef>
                <a:spcPts val="0"/>
              </a:spcBef>
              <a:spcAft>
                <a:spcPts val="0"/>
              </a:spcAft>
              <a:buFont typeface="Arial" panose="020B0604020202020204" pitchFamily="34" charset="0"/>
              <a:buChar char="•"/>
              <a:defRPr/>
            </a:pPr>
            <a:r>
              <a:rPr lang="en-GB" i="1" baseline="0" dirty="0" smtClean="0"/>
              <a:t>Are there ways in which the cluster could help members to be more active – for example, changes to the way information is circulated, the way meetings are run </a:t>
            </a:r>
            <a:r>
              <a:rPr lang="en-GB" i="1" baseline="0" dirty="0" err="1" smtClean="0"/>
              <a:t>etc</a:t>
            </a:r>
            <a:r>
              <a:rPr lang="en-GB" i="1" baseline="0" dirty="0" smtClean="0"/>
              <a:t>?</a:t>
            </a:r>
            <a:endParaRPr lang="en-GB" i="1" dirty="0" smtClean="0"/>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dirty="0" smtClean="0"/>
              <a:t>Quote comes from research done by Local2Global.</a:t>
            </a:r>
          </a:p>
          <a:p>
            <a:pPr eaLnBrk="1" fontAlgn="auto" hangingPunct="1">
              <a:spcBef>
                <a:spcPts val="0"/>
              </a:spcBef>
              <a:spcAft>
                <a:spcPts val="0"/>
              </a:spcAft>
              <a:defRPr/>
            </a:pPr>
            <a:endParaRPr lang="en-GB" dirty="0" smtClean="0"/>
          </a:p>
          <a:p>
            <a:pPr eaLnBrk="1" fontAlgn="auto" hangingPunct="1">
              <a:spcBef>
                <a:spcPts val="0"/>
              </a:spcBef>
              <a:spcAft>
                <a:spcPts val="0"/>
              </a:spcAft>
              <a:defRPr/>
            </a:pPr>
            <a:endParaRPr lang="en-GB" b="1" dirty="0" smtClean="0"/>
          </a:p>
          <a:p>
            <a:pPr eaLnBrk="1" fontAlgn="auto" hangingPunct="1">
              <a:spcBef>
                <a:spcPts val="0"/>
              </a:spcBef>
              <a:spcAft>
                <a:spcPts val="0"/>
              </a:spcAft>
              <a:defRPr/>
            </a:pPr>
            <a:endParaRPr lang="en-US"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eaLnBrk="0" fontAlgn="base" hangingPunct="0">
              <a:spcBef>
                <a:spcPct val="0"/>
              </a:spcBef>
              <a:spcAft>
                <a:spcPct val="0"/>
              </a:spcAft>
              <a:defRPr>
                <a:solidFill>
                  <a:schemeClr val="tx1"/>
                </a:solidFill>
                <a:latin typeface="Rockwell" panose="02060603020205020403" pitchFamily="18" charset="0"/>
              </a:defRPr>
            </a:lvl6pPr>
            <a:lvl7pPr marL="2971800" indent="-228600" eaLnBrk="0" fontAlgn="base" hangingPunct="0">
              <a:spcBef>
                <a:spcPct val="0"/>
              </a:spcBef>
              <a:spcAft>
                <a:spcPct val="0"/>
              </a:spcAft>
              <a:defRPr>
                <a:solidFill>
                  <a:schemeClr val="tx1"/>
                </a:solidFill>
                <a:latin typeface="Rockwell" panose="02060603020205020403" pitchFamily="18" charset="0"/>
              </a:defRPr>
            </a:lvl7pPr>
            <a:lvl8pPr marL="3429000" indent="-228600" eaLnBrk="0" fontAlgn="base" hangingPunct="0">
              <a:spcBef>
                <a:spcPct val="0"/>
              </a:spcBef>
              <a:spcAft>
                <a:spcPct val="0"/>
              </a:spcAft>
              <a:defRPr>
                <a:solidFill>
                  <a:schemeClr val="tx1"/>
                </a:solidFill>
                <a:latin typeface="Rockwell" panose="02060603020205020403" pitchFamily="18" charset="0"/>
              </a:defRPr>
            </a:lvl8pPr>
            <a:lvl9pPr marL="3886200" indent="-2286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06DD57FD-5238-408C-AE46-9DB6A3740916}" type="slidenum">
              <a:rPr lang="en-US" altLang="en-US" smtClean="0">
                <a:latin typeface="Calibri" panose="020F0502020204030204" pitchFamily="34" charset="0"/>
              </a:rPr>
              <a:pPr fontAlgn="base">
                <a:spcBef>
                  <a:spcPct val="0"/>
                </a:spcBef>
                <a:spcAft>
                  <a:spcPct val="0"/>
                </a:spcAft>
              </a:pPr>
              <a:t>11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250148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 Add graphs from own country context – this comes from the analysis of the Principles of Partnership Cluster Survey ***</a:t>
            </a:r>
          </a:p>
          <a:p>
            <a:endParaRPr lang="en-GB" baseline="0" dirty="0" smtClean="0"/>
          </a:p>
          <a:p>
            <a:r>
              <a:rPr lang="en-GB" baseline="0" dirty="0" smtClean="0"/>
              <a:t>Partnership refers to the nature and quality of the partnerships that exist within the cluster; and the extent to which these partnerships help us to achieve the right balance (as local as possible, as international as necessary).</a:t>
            </a:r>
          </a:p>
          <a:p>
            <a:endParaRPr lang="en-GB" baseline="0" dirty="0" smtClean="0"/>
          </a:p>
          <a:p>
            <a:r>
              <a:rPr lang="en-GB" baseline="0" dirty="0" smtClean="0"/>
              <a:t>The Principles of Partnership are a good basis for this. </a:t>
            </a:r>
            <a:r>
              <a:rPr lang="en-US" sz="1200" b="0" i="0" kern="1200" dirty="0" smtClean="0">
                <a:solidFill>
                  <a:schemeClr val="tx1"/>
                </a:solidFill>
                <a:effectLst/>
                <a:latin typeface="+mn-lt"/>
                <a:ea typeface="+mn-ea"/>
                <a:cs typeface="+mn-cs"/>
              </a:rPr>
              <a:t>The Global Humanitarian Platform (GHP) adopted Principles of Partnership (</a:t>
            </a:r>
            <a:r>
              <a:rPr lang="en-US" sz="1200" b="0" i="0" kern="1200" dirty="0" err="1" smtClean="0">
                <a:solidFill>
                  <a:schemeClr val="tx1"/>
                </a:solidFill>
                <a:effectLst/>
                <a:latin typeface="+mn-lt"/>
                <a:ea typeface="+mn-ea"/>
                <a:cs typeface="+mn-cs"/>
              </a:rPr>
              <a:t>PoP</a:t>
            </a:r>
            <a:r>
              <a:rPr lang="en-US" sz="1200" b="0" i="0" kern="1200" dirty="0" smtClean="0">
                <a:solidFill>
                  <a:schemeClr val="tx1"/>
                </a:solidFill>
                <a:effectLst/>
                <a:latin typeface="+mn-lt"/>
                <a:ea typeface="+mn-ea"/>
                <a:cs typeface="+mn-cs"/>
              </a:rPr>
              <a:t>) in 2007. The Principles</a:t>
            </a:r>
            <a:r>
              <a:rPr lang="en-US" sz="1200" b="0" i="0" kern="1200" baseline="0" dirty="0" smtClean="0">
                <a:solidFill>
                  <a:schemeClr val="tx1"/>
                </a:solidFill>
                <a:effectLst/>
                <a:latin typeface="+mn-lt"/>
                <a:ea typeface="+mn-ea"/>
                <a:cs typeface="+mn-cs"/>
              </a:rPr>
              <a:t> of Partnership </a:t>
            </a:r>
            <a:r>
              <a:rPr lang="en-US" sz="1200" b="0" i="0" kern="1200" dirty="0" smtClean="0">
                <a:solidFill>
                  <a:schemeClr val="tx1"/>
                </a:solidFill>
                <a:effectLst/>
                <a:latin typeface="+mn-lt"/>
                <a:ea typeface="+mn-ea"/>
                <a:cs typeface="+mn-cs"/>
              </a:rPr>
              <a:t>provide a framework for all actors in the humanitarian space – including Governments, academia, the private sector and affected populations – in order to engage on a more equal, constructive and transparent setting. They</a:t>
            </a:r>
            <a:r>
              <a:rPr lang="en-US" sz="1200" b="0" i="0" kern="1200" baseline="0" dirty="0" smtClean="0">
                <a:solidFill>
                  <a:schemeClr val="tx1"/>
                </a:solidFill>
                <a:effectLst/>
                <a:latin typeface="+mn-lt"/>
                <a:ea typeface="+mn-ea"/>
                <a:cs typeface="+mn-cs"/>
              </a:rPr>
              <a:t> were adopted by </a:t>
            </a:r>
            <a:endParaRPr lang="en-GB" baseline="0" dirty="0" smtClean="0"/>
          </a:p>
          <a:p>
            <a:endParaRPr lang="en-GB" baseline="0" dirty="0" smtClean="0"/>
          </a:p>
          <a:p>
            <a:r>
              <a:rPr lang="en-GB" baseline="0" dirty="0" smtClean="0"/>
              <a:t>There are two key types of partnerships to look at. The first, is the partnership between the Cluster Coordination Team and the members. </a:t>
            </a:r>
          </a:p>
          <a:p>
            <a:endParaRPr lang="en-GB" baseline="0" dirty="0" smtClean="0"/>
          </a:p>
          <a:p>
            <a:r>
              <a:rPr lang="en-GB" b="1" dirty="0" smtClean="0"/>
              <a:t>Key</a:t>
            </a:r>
            <a:r>
              <a:rPr lang="en-GB" b="1" baseline="0" dirty="0" smtClean="0"/>
              <a:t> questions that can be asked to the group:</a:t>
            </a:r>
          </a:p>
          <a:p>
            <a:pPr marL="171450" indent="-171450">
              <a:buFont typeface="Arial" panose="020B0604020202020204" pitchFamily="34" charset="0"/>
              <a:buChar char="•"/>
            </a:pPr>
            <a:r>
              <a:rPr lang="en-GB" i="1" baseline="0" dirty="0" smtClean="0"/>
              <a:t>Are there areas where the Cluster is doing well? Which areas seem to offer opportunities to improve?</a:t>
            </a:r>
          </a:p>
          <a:p>
            <a:pPr marL="171450" indent="-171450">
              <a:buFont typeface="Arial" panose="020B0604020202020204" pitchFamily="34" charset="0"/>
              <a:buChar char="•"/>
            </a:pPr>
            <a:r>
              <a:rPr lang="en-GB" i="1" baseline="0" dirty="0" smtClean="0"/>
              <a:t>Are there differences between the ways that international and national actors perceive the Cluster’s approach? Why might this be?</a:t>
            </a:r>
            <a:endParaRPr lang="en-US" i="1" dirty="0"/>
          </a:p>
        </p:txBody>
      </p:sp>
      <p:sp>
        <p:nvSpPr>
          <p:cNvPr id="4" name="Slide Number Placeholder 3"/>
          <p:cNvSpPr>
            <a:spLocks noGrp="1"/>
          </p:cNvSpPr>
          <p:nvPr>
            <p:ph type="sldNum" sz="quarter" idx="10"/>
          </p:nvPr>
        </p:nvSpPr>
        <p:spPr/>
        <p:txBody>
          <a:bodyPr/>
          <a:lstStyle/>
          <a:p>
            <a:fld id="{16265C51-92EE-489E-AA2E-EBB282F08649}"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017336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smtClean="0"/>
              <a:t>*** Select graphs from own country context – this comes from the analysis of the Principles of Partnership – Bilateral Partnership Survey ***</a:t>
            </a:r>
          </a:p>
          <a:p>
            <a:endParaRPr lang="en-GB" dirty="0" smtClean="0"/>
          </a:p>
          <a:p>
            <a:r>
              <a:rPr lang="en-GB" dirty="0" smtClean="0"/>
              <a:t>The second type of partnership is</a:t>
            </a:r>
            <a:r>
              <a:rPr lang="en-GB" baseline="0" dirty="0" smtClean="0"/>
              <a:t> the one that members have with each other. This is usually a partnership between an international and a national actor.</a:t>
            </a:r>
          </a:p>
          <a:p>
            <a:endParaRPr lang="en-GB" baseline="0" dirty="0" smtClean="0"/>
          </a:p>
          <a:p>
            <a:r>
              <a:rPr lang="en-GB" baseline="0" dirty="0" smtClean="0"/>
              <a:t>The nature and quality of these partnerships are important, because the quality of the humanitarian response will only be optimal if partners share a common expectations, commitments and a mutual sense of accountability. We are not advocating for Coordinators to get involved in individual agreements – this is ultimately a matter for the Cluster members themselves – but there are things that the Cluster can do:</a:t>
            </a:r>
          </a:p>
          <a:p>
            <a:pPr marL="171450" indent="-171450">
              <a:buFontTx/>
              <a:buChar char="-"/>
            </a:pPr>
            <a:r>
              <a:rPr lang="en-GB" baseline="0" dirty="0" smtClean="0"/>
              <a:t>Ensure that all members are aware of the Principles of Partnership and their respective responsibilities</a:t>
            </a:r>
          </a:p>
          <a:p>
            <a:pPr marL="171450" indent="-171450">
              <a:buFontTx/>
              <a:buChar char="-"/>
            </a:pPr>
            <a:r>
              <a:rPr lang="en-GB" baseline="0" dirty="0" smtClean="0"/>
              <a:t>Monitor the overall approaches, trends and implications of partnerships within their cluster and ensure that these are consistent with the humanitarian response priorities</a:t>
            </a:r>
          </a:p>
          <a:p>
            <a:pPr marL="171450" indent="-171450">
              <a:buFontTx/>
              <a:buChar char="-"/>
            </a:pPr>
            <a:r>
              <a:rPr lang="en-GB" baseline="0" dirty="0" smtClean="0"/>
              <a:t>Advocate for the use of the most effective types of partnership and ensure that this is also reflected in HRPs, project sheets and funding criteria.</a:t>
            </a:r>
          </a:p>
          <a:p>
            <a:pPr marL="171450" indent="-171450">
              <a:buFontTx/>
              <a:buChar char="-"/>
            </a:pPr>
            <a:endParaRPr lang="en-GB" baseline="0" dirty="0" smtClean="0"/>
          </a:p>
          <a:p>
            <a:pPr marL="0" indent="0">
              <a:buFontTx/>
              <a:buNone/>
            </a:pPr>
            <a:r>
              <a:rPr lang="en-GB" baseline="0" dirty="0" smtClean="0"/>
              <a:t>In general, partnerships which include coaching and mentoring, or joint implementation approaches are likely to be more successful when the purpose of the partnership is to transfer skills and knowledge and strengthen capacity. It seems that a majority of partnerships at present, tend to focus on the transfer of money, and the transfer of risk and as a result, international contributions are often focused on design and monitoring. Where capacity building is a priority, this is often delivered through one off, centralised training – and whilst this might be relevant in some circumstances, it is not likely to lead to sustainable change in contexts where there is high staff turnover, or where more day to day problem solving support is needed.</a:t>
            </a:r>
          </a:p>
          <a:p>
            <a:pPr marL="0" indent="0">
              <a:buFontTx/>
              <a:buNone/>
            </a:pPr>
            <a:endParaRPr lang="en-GB" baseline="0" dirty="0" smtClean="0"/>
          </a:p>
          <a:p>
            <a:pPr marL="0" indent="0">
              <a:buFontTx/>
              <a:buNone/>
            </a:pPr>
            <a:r>
              <a:rPr lang="en-GB" baseline="0" dirty="0" smtClean="0"/>
              <a:t>The other major challenge in the humanitarian sector, is the short term, project based nature of partnerships. Whilst this is often related to short term funding cycles, partnership approaches that include long term, strategic commitments to work together (even when there is no budget for project implementation) are more likely to lead to greater trust, more collaborative approaches and more sustainable capacity strengthening. Clusters should continue to advocate for and support these types of partnerships.</a:t>
            </a:r>
          </a:p>
          <a:p>
            <a:pPr marL="0" indent="0">
              <a:buFontTx/>
              <a:buNone/>
            </a:pPr>
            <a:endParaRPr lang="en-GB" baseline="0" dirty="0" smtClean="0"/>
          </a:p>
          <a:p>
            <a:pPr marL="0" indent="0">
              <a:buFontTx/>
              <a:buNone/>
            </a:pPr>
            <a:r>
              <a:rPr lang="en-GB" b="1" baseline="0" dirty="0" smtClean="0"/>
              <a:t>Some questions to pose to the group:</a:t>
            </a:r>
          </a:p>
          <a:p>
            <a:pPr marL="171450" indent="-171450">
              <a:buFont typeface="Arial" panose="020B0604020202020204" pitchFamily="34" charset="0"/>
              <a:buChar char="•"/>
            </a:pPr>
            <a:r>
              <a:rPr lang="en-GB" i="1" baseline="0" dirty="0" smtClean="0"/>
              <a:t>What do the graphs tell us about the different perceptions that national and international actors have about their partnerships?</a:t>
            </a:r>
          </a:p>
          <a:p>
            <a:pPr marL="171450" indent="-171450">
              <a:buFont typeface="Arial" panose="020B0604020202020204" pitchFamily="34" charset="0"/>
              <a:buChar char="•"/>
            </a:pPr>
            <a:r>
              <a:rPr lang="en-GB" i="1" baseline="0" dirty="0" smtClean="0"/>
              <a:t>How might this negatively or positively affect the quality of the projects/programmes?</a:t>
            </a:r>
          </a:p>
          <a:p>
            <a:pPr marL="171450" indent="-171450">
              <a:buFont typeface="Arial" panose="020B0604020202020204" pitchFamily="34" charset="0"/>
              <a:buChar char="•"/>
            </a:pPr>
            <a:r>
              <a:rPr lang="en-GB" i="1" baseline="0" dirty="0" smtClean="0"/>
              <a:t>Which types of partnerships have members found to be most effective in our context?</a:t>
            </a:r>
          </a:p>
        </p:txBody>
      </p:sp>
      <p:sp>
        <p:nvSpPr>
          <p:cNvPr id="4" name="Slide Number Placeholder 3"/>
          <p:cNvSpPr>
            <a:spLocks noGrp="1"/>
          </p:cNvSpPr>
          <p:nvPr>
            <p:ph type="sldNum" sz="quarter" idx="10"/>
          </p:nvPr>
        </p:nvSpPr>
        <p:spPr/>
        <p:txBody>
          <a:bodyPr/>
          <a:lstStyle/>
          <a:p>
            <a:fld id="{16265C51-92EE-489E-AA2E-EBB282F08649}"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270247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smtClean="0"/>
              <a:t>*** Select graphs from own country context – this comes from the localisation dashboard ***</a:t>
            </a:r>
          </a:p>
          <a:p>
            <a:endParaRPr lang="en-GB" dirty="0" smtClean="0"/>
          </a:p>
          <a:p>
            <a:endParaRPr lang="en-GB" dirty="0" smtClean="0"/>
          </a:p>
          <a:p>
            <a:r>
              <a:rPr lang="en-GB" b="1" u="sng" dirty="0" smtClean="0"/>
              <a:t>Funding</a:t>
            </a:r>
            <a:r>
              <a:rPr lang="en-GB" baseline="0" dirty="0" smtClean="0"/>
              <a:t> refers to the type of funding that the sector has access to; and the way in which it is distributed to the members. </a:t>
            </a:r>
          </a:p>
          <a:p>
            <a:endParaRPr lang="en-GB" baseline="0" dirty="0" smtClean="0"/>
          </a:p>
          <a:p>
            <a:r>
              <a:rPr lang="en-GB" baseline="0" dirty="0" smtClean="0"/>
              <a:t>The Grand Bargain commits to a target of 25% of all funding being given </a:t>
            </a:r>
            <a:r>
              <a:rPr lang="en-GB" i="1" baseline="0" dirty="0" smtClean="0"/>
              <a:t>as directly as possible </a:t>
            </a:r>
            <a:r>
              <a:rPr lang="en-GB" baseline="0" dirty="0" smtClean="0"/>
              <a:t>to local actors by 2020. A definitions paper, prepared by the Global Localisation </a:t>
            </a:r>
            <a:r>
              <a:rPr lang="en-GB" baseline="0" dirty="0" err="1" smtClean="0"/>
              <a:t>Workstream</a:t>
            </a:r>
            <a:r>
              <a:rPr lang="en-GB" baseline="0" dirty="0" smtClean="0"/>
              <a:t> defines direct as: </a:t>
            </a:r>
            <a:r>
              <a:rPr lang="en-US" sz="1200" kern="1200" dirty="0" smtClean="0">
                <a:solidFill>
                  <a:schemeClr val="tx1"/>
                </a:solidFill>
                <a:effectLst/>
                <a:latin typeface="+mn-lt"/>
                <a:ea typeface="+mn-ea"/>
                <a:cs typeface="+mn-cs"/>
              </a:rPr>
              <a:t>funding which is passed from a donor straight to a local organization; or funding from an aid agency which is mobilized directly from private donors and passed straight to a local organization.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What constitutes “as directly as possible” remains open to interpretation, as it will depend on the context (access, partner capacity </a:t>
            </a:r>
            <a:r>
              <a:rPr lang="en-US" sz="1200"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Coordinators can play</a:t>
            </a:r>
            <a:r>
              <a:rPr lang="en-GB" sz="1200" kern="1200" baseline="0" dirty="0" smtClean="0">
                <a:solidFill>
                  <a:schemeClr val="tx1"/>
                </a:solidFill>
                <a:effectLst/>
                <a:latin typeface="+mn-lt"/>
                <a:ea typeface="+mn-ea"/>
                <a:cs typeface="+mn-cs"/>
              </a:rPr>
              <a:t> a role in ensuring the local actors who have sufficient capacity are prioritised in the HRP and have approved project sheets; and ensure that pooled funding selection criteria enables local actors to access this funding. Coordinators can also advocate for approved local partners when discussing with donors.</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However, it is not just the amount of funding that goes to national NGOs that matters, but also the quality of that funding. Very few national actors receive </a:t>
            </a:r>
            <a:r>
              <a:rPr lang="en-GB" sz="1200" kern="1200" baseline="0" dirty="0" err="1" smtClean="0">
                <a:solidFill>
                  <a:schemeClr val="tx1"/>
                </a:solidFill>
                <a:effectLst/>
                <a:latin typeface="+mn-lt"/>
                <a:ea typeface="+mn-ea"/>
                <a:cs typeface="+mn-cs"/>
              </a:rPr>
              <a:t>unearmarked</a:t>
            </a:r>
            <a:r>
              <a:rPr lang="en-GB" sz="1200" kern="1200" baseline="0" dirty="0" smtClean="0">
                <a:solidFill>
                  <a:schemeClr val="tx1"/>
                </a:solidFill>
                <a:effectLst/>
                <a:latin typeface="+mn-lt"/>
                <a:ea typeface="+mn-ea"/>
                <a:cs typeface="+mn-cs"/>
              </a:rPr>
              <a:t> or flexible overheads budget lines. But they need this for the same reason that international actors do – seed funding for new initiatives, to sustain operations between partnerships and to be resilient to unexpected financial shocks. National partners also need long term and predictable funding, to be able to grow and sustain their operations. Whilst the nature and quality of funding is not usually in the Coordinators’ control, Coordinators can use their influence to advocate and prioritise partnerships that offer this type of funding.</a:t>
            </a:r>
          </a:p>
          <a:p>
            <a:endParaRPr lang="en-GB" sz="1200" kern="1200" baseline="0" dirty="0" smtClean="0">
              <a:solidFill>
                <a:schemeClr val="tx1"/>
              </a:solidFill>
              <a:effectLst/>
              <a:latin typeface="+mn-lt"/>
              <a:ea typeface="+mn-ea"/>
              <a:cs typeface="+mn-cs"/>
            </a:endParaRPr>
          </a:p>
          <a:p>
            <a:r>
              <a:rPr lang="en-GB" sz="1200" b="1" kern="1200" baseline="0" dirty="0" smtClean="0">
                <a:solidFill>
                  <a:schemeClr val="tx1"/>
                </a:solidFill>
                <a:effectLst/>
                <a:latin typeface="+mn-lt"/>
                <a:ea typeface="+mn-ea"/>
                <a:cs typeface="+mn-cs"/>
              </a:rPr>
              <a:t>Some questions to pose to the group:</a:t>
            </a:r>
          </a:p>
          <a:p>
            <a:pPr marL="171450" indent="-171450">
              <a:buFont typeface="Arial" panose="020B0604020202020204" pitchFamily="34" charset="0"/>
              <a:buChar char="•"/>
            </a:pPr>
            <a:r>
              <a:rPr lang="en-GB" sz="1200" i="1" kern="1200" baseline="0" dirty="0" smtClean="0">
                <a:solidFill>
                  <a:schemeClr val="tx1"/>
                </a:solidFill>
                <a:effectLst/>
                <a:latin typeface="+mn-lt"/>
                <a:ea typeface="+mn-ea"/>
                <a:cs typeface="+mn-cs"/>
              </a:rPr>
              <a:t>Who receives a majority of the funding for our sector? How does this match with who is delivering a majority of the services?</a:t>
            </a:r>
          </a:p>
          <a:p>
            <a:pPr marL="171450" indent="-171450">
              <a:buFont typeface="Arial" panose="020B0604020202020204" pitchFamily="34" charset="0"/>
              <a:buChar char="•"/>
            </a:pPr>
            <a:r>
              <a:rPr lang="en-GB" sz="1200" i="1" kern="1200" baseline="0" dirty="0" smtClean="0">
                <a:solidFill>
                  <a:schemeClr val="tx1"/>
                </a:solidFill>
                <a:effectLst/>
                <a:latin typeface="+mn-lt"/>
                <a:ea typeface="+mn-ea"/>
                <a:cs typeface="+mn-cs"/>
              </a:rPr>
              <a:t>If international actors are receiving a majority of the funding, is this necessary? And if it is necessary, what is needed to enable local actors to be ready and able to absorb more funding?</a:t>
            </a:r>
          </a:p>
          <a:p>
            <a:pPr marL="171450" indent="-171450">
              <a:buFont typeface="Arial" panose="020B0604020202020204" pitchFamily="34" charset="0"/>
              <a:buChar char="•"/>
            </a:pPr>
            <a:r>
              <a:rPr lang="en-GB" sz="1200" i="1" kern="1200" baseline="0" dirty="0" smtClean="0">
                <a:solidFill>
                  <a:schemeClr val="tx1"/>
                </a:solidFill>
                <a:effectLst/>
                <a:latin typeface="+mn-lt"/>
                <a:ea typeface="+mn-ea"/>
                <a:cs typeface="+mn-cs"/>
              </a:rPr>
              <a:t>What other funding is available in our sector that is not being captured by FTS or other cluster data collection mechanisms? How can we better capture this information?</a:t>
            </a:r>
            <a:endParaRPr lang="en-US" sz="1200" i="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See the following for more information: </a:t>
            </a:r>
            <a:r>
              <a:rPr lang="en-US" sz="1200" u="sng" kern="1200" dirty="0" smtClean="0">
                <a:solidFill>
                  <a:schemeClr val="tx1"/>
                </a:solidFill>
                <a:effectLst/>
                <a:latin typeface="+mn-lt"/>
                <a:ea typeface="+mn-ea"/>
                <a:cs typeface="+mn-cs"/>
                <a:hlinkClick r:id="rId3"/>
              </a:rPr>
              <a:t>https://interagencystandingcommittee.org/system/files/categories_for_tracking_direct_as_possible_funding_to_local_and_national_actors_003.pdf</a:t>
            </a:r>
            <a:endParaRPr lang="en-GB" dirty="0" smtClean="0"/>
          </a:p>
        </p:txBody>
      </p:sp>
      <p:sp>
        <p:nvSpPr>
          <p:cNvPr id="4" name="Slide Number Placeholder 3"/>
          <p:cNvSpPr>
            <a:spLocks noGrp="1"/>
          </p:cNvSpPr>
          <p:nvPr>
            <p:ph type="sldNum" sz="quarter" idx="10"/>
          </p:nvPr>
        </p:nvSpPr>
        <p:spPr/>
        <p:txBody>
          <a:bodyPr/>
          <a:lstStyle/>
          <a:p>
            <a:fld id="{16265C51-92EE-489E-AA2E-EBB282F08649}"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646374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dirty="0" smtClean="0"/>
              <a:t>*** Select graphs from own country context – this comes from the analysis of the Localisation dashboard***</a:t>
            </a:r>
          </a:p>
          <a:p>
            <a:pPr eaLnBrk="1" fontAlgn="auto" hangingPunct="1">
              <a:spcBef>
                <a:spcPts val="0"/>
              </a:spcBef>
              <a:spcAft>
                <a:spcPts val="0"/>
              </a:spcAft>
              <a:defRPr/>
            </a:pPr>
            <a:endParaRPr lang="en-GB" sz="1000" u="sng" dirty="0" smtClean="0"/>
          </a:p>
          <a:p>
            <a:pPr eaLnBrk="1" fontAlgn="auto" hangingPunct="1">
              <a:spcBef>
                <a:spcPts val="0"/>
              </a:spcBef>
              <a:spcAft>
                <a:spcPts val="0"/>
              </a:spcAft>
              <a:defRPr/>
            </a:pPr>
            <a:r>
              <a:rPr lang="en-GB" sz="1000" b="1" u="sng" dirty="0" smtClean="0"/>
              <a:t>Institutional</a:t>
            </a:r>
            <a:r>
              <a:rPr lang="en-GB" sz="1000" b="1" u="sng" baseline="0" dirty="0" smtClean="0"/>
              <a:t> Capacity </a:t>
            </a:r>
            <a:r>
              <a:rPr lang="en-GB" sz="1000" baseline="0" dirty="0" smtClean="0"/>
              <a:t>refers to the extent to which national and international actors have the institutional systems and capacities to grow and sustain their operations.</a:t>
            </a:r>
          </a:p>
          <a:p>
            <a:pPr eaLnBrk="1" fontAlgn="auto" hangingPunct="1">
              <a:spcBef>
                <a:spcPts val="0"/>
              </a:spcBef>
              <a:spcAft>
                <a:spcPts val="0"/>
              </a:spcAft>
              <a:defRPr/>
            </a:pPr>
            <a:endParaRPr lang="en-GB" sz="1000" baseline="0" dirty="0" smtClean="0"/>
          </a:p>
          <a:p>
            <a:pPr eaLnBrk="1" fontAlgn="auto" hangingPunct="1">
              <a:spcBef>
                <a:spcPts val="0"/>
              </a:spcBef>
              <a:spcAft>
                <a:spcPts val="0"/>
              </a:spcAft>
              <a:defRPr/>
            </a:pPr>
            <a:r>
              <a:rPr lang="en-GB" sz="1000" dirty="0" smtClean="0"/>
              <a:t>In many humanitarian</a:t>
            </a:r>
            <a:r>
              <a:rPr lang="en-GB" sz="1000" baseline="0" dirty="0" smtClean="0"/>
              <a:t> responses, local partners are required to rapidly scale up – to cover new programmes or expand into new areas. This is a complex process – these local partners need to balance </a:t>
            </a:r>
            <a:r>
              <a:rPr lang="en-GB" sz="1000" dirty="0" smtClean="0"/>
              <a:t>the rapid</a:t>
            </a:r>
            <a:r>
              <a:rPr lang="en-GB" sz="1000" baseline="0" dirty="0" smtClean="0"/>
              <a:t> </a:t>
            </a:r>
            <a:r>
              <a:rPr lang="en-GB" sz="1000" dirty="0" smtClean="0"/>
              <a:t>absorption</a:t>
            </a:r>
            <a:r>
              <a:rPr lang="en-GB" sz="1000" baseline="0" dirty="0" smtClean="0"/>
              <a:t> of</a:t>
            </a:r>
            <a:r>
              <a:rPr lang="en-GB" sz="1000" dirty="0" smtClean="0"/>
              <a:t> increasing amounts of funds</a:t>
            </a:r>
            <a:r>
              <a:rPr lang="en-GB" sz="1000" baseline="0" dirty="0" smtClean="0"/>
              <a:t> and</a:t>
            </a:r>
            <a:r>
              <a:rPr lang="en-GB" sz="1000" dirty="0" smtClean="0"/>
              <a:t>. They need to build or strengthen</a:t>
            </a:r>
            <a:r>
              <a:rPr lang="en-GB" sz="1000" baseline="0" dirty="0" smtClean="0"/>
              <a:t> their institutional systems in the areas of finance, HR, supply and logistics, admin and M&amp;E – but also face challenges with staff turnover, and </a:t>
            </a:r>
            <a:r>
              <a:rPr lang="en-GB" sz="1000" dirty="0" smtClean="0"/>
              <a:t>staff who stay often transition very quickly to more complex roles.</a:t>
            </a:r>
          </a:p>
          <a:p>
            <a:pPr eaLnBrk="1" fontAlgn="auto" hangingPunct="1">
              <a:spcBef>
                <a:spcPts val="0"/>
              </a:spcBef>
              <a:spcAft>
                <a:spcPts val="0"/>
              </a:spcAft>
              <a:defRPr/>
            </a:pPr>
            <a:endParaRPr lang="en-GB" sz="1000" dirty="0" smtClean="0"/>
          </a:p>
          <a:p>
            <a:pPr eaLnBrk="1" fontAlgn="auto" hangingPunct="1">
              <a:spcBef>
                <a:spcPts val="0"/>
              </a:spcBef>
              <a:spcAft>
                <a:spcPts val="0"/>
              </a:spcAft>
              <a:defRPr/>
            </a:pPr>
            <a:r>
              <a:rPr lang="en-GB" sz="1000" dirty="0" smtClean="0"/>
              <a:t>Yet, most partnership agreements that</a:t>
            </a:r>
            <a:r>
              <a:rPr lang="en-GB" sz="1000" baseline="0" dirty="0" smtClean="0"/>
              <a:t> include capacity strengthening tend to </a:t>
            </a:r>
            <a:r>
              <a:rPr lang="en-GB" sz="1000" dirty="0" smtClean="0"/>
              <a:t>focus </a:t>
            </a:r>
            <a:r>
              <a:rPr lang="en-GB" sz="1000" dirty="0" smtClean="0"/>
              <a:t>on technical skills and </a:t>
            </a:r>
            <a:r>
              <a:rPr lang="en-GB" sz="1000" dirty="0" smtClean="0"/>
              <a:t>knowledge</a:t>
            </a:r>
            <a:r>
              <a:rPr lang="en-GB" sz="1000" baseline="0" dirty="0" smtClean="0"/>
              <a:t>. Where support is provided to the operations or business side of the organisation, investments tend to focus on risk mitigation – partner capacity assessments, assigning a risk rating and then conducting monitoring visits. It is less common to receive dedicated support to address capacity assessment recommendations. </a:t>
            </a:r>
            <a:endParaRPr lang="en-GB" sz="1000" dirty="0" smtClean="0"/>
          </a:p>
          <a:p>
            <a:pPr eaLnBrk="1" fontAlgn="auto" hangingPunct="1">
              <a:spcBef>
                <a:spcPts val="0"/>
              </a:spcBef>
              <a:spcAft>
                <a:spcPts val="0"/>
              </a:spcAft>
              <a:defRPr/>
            </a:pPr>
            <a:endParaRPr lang="en-GB" sz="1000" dirty="0" smtClean="0"/>
          </a:p>
          <a:p>
            <a:pPr eaLnBrk="1" fontAlgn="auto" hangingPunct="1">
              <a:spcBef>
                <a:spcPts val="0"/>
              </a:spcBef>
              <a:spcAft>
                <a:spcPts val="0"/>
              </a:spcAft>
              <a:defRPr/>
            </a:pPr>
            <a:r>
              <a:rPr lang="en-GB" sz="1000" dirty="0" smtClean="0"/>
              <a:t>There </a:t>
            </a:r>
            <a:r>
              <a:rPr lang="en-GB" sz="1000" dirty="0" smtClean="0"/>
              <a:t>is also a “chicken and egg” issue – </a:t>
            </a:r>
            <a:r>
              <a:rPr lang="en-GB" sz="1000" dirty="0" smtClean="0"/>
              <a:t>national</a:t>
            </a:r>
            <a:r>
              <a:rPr lang="en-GB" sz="1000" baseline="0" dirty="0" smtClean="0"/>
              <a:t> actors often </a:t>
            </a:r>
            <a:r>
              <a:rPr lang="en-GB" sz="1000" dirty="0" smtClean="0"/>
              <a:t>need </a:t>
            </a:r>
            <a:r>
              <a:rPr lang="en-GB" sz="1000" dirty="0" smtClean="0"/>
              <a:t>to have better systems to access funding directly (to both deliver services and grow their organisation), but are not receiving institutional strengthening support to enable them to meet this criteria.</a:t>
            </a:r>
          </a:p>
          <a:p>
            <a:pPr eaLnBrk="1" fontAlgn="auto" hangingPunct="1">
              <a:spcBef>
                <a:spcPts val="0"/>
              </a:spcBef>
              <a:spcAft>
                <a:spcPts val="0"/>
              </a:spcAft>
              <a:defRPr/>
            </a:pPr>
            <a:endParaRPr lang="en-GB" sz="1000" dirty="0" smtClean="0"/>
          </a:p>
          <a:p>
            <a:pPr eaLnBrk="1" fontAlgn="auto" hangingPunct="1">
              <a:spcBef>
                <a:spcPts val="0"/>
              </a:spcBef>
              <a:spcAft>
                <a:spcPts val="0"/>
              </a:spcAft>
              <a:defRPr/>
            </a:pPr>
            <a:r>
              <a:rPr lang="en-GB" sz="1000" dirty="0" smtClean="0"/>
              <a:t>Coordinators</a:t>
            </a:r>
            <a:r>
              <a:rPr lang="en-GB" sz="1000" baseline="0" dirty="0" smtClean="0"/>
              <a:t> are not expected to provide this capacity strengthening support. This is a role that international and experienced national actors can play. Coordinators can play a role in advocating for more effective capacity building, however. This could include:</a:t>
            </a:r>
          </a:p>
          <a:p>
            <a:pPr marL="171450" indent="-171450" eaLnBrk="1" fontAlgn="auto" hangingPunct="1">
              <a:spcBef>
                <a:spcPts val="0"/>
              </a:spcBef>
              <a:spcAft>
                <a:spcPts val="0"/>
              </a:spcAft>
              <a:buFont typeface="Arial" panose="020B0604020202020204" pitchFamily="34" charset="0"/>
              <a:buChar char="•"/>
              <a:defRPr/>
            </a:pPr>
            <a:r>
              <a:rPr lang="en-GB" sz="1000" baseline="0" dirty="0" smtClean="0"/>
              <a:t>Advocating for, and prioritising, partnerships that include dedicated advisory support and funding for institutional capacity strengthening. Ideally, this should include coaching, mentoring, secondments or other long term, intensive capacity support, rather than one off, centralised training; and should include budgetary allocations where necessary.</a:t>
            </a:r>
          </a:p>
          <a:p>
            <a:pPr marL="171450" indent="-171450" eaLnBrk="1" fontAlgn="auto" hangingPunct="1">
              <a:spcBef>
                <a:spcPts val="0"/>
              </a:spcBef>
              <a:spcAft>
                <a:spcPts val="0"/>
              </a:spcAft>
              <a:buFont typeface="Arial" panose="020B0604020202020204" pitchFamily="34" charset="0"/>
              <a:buChar char="•"/>
              <a:defRPr/>
            </a:pPr>
            <a:r>
              <a:rPr lang="en-GB" sz="1000" baseline="0" dirty="0" smtClean="0"/>
              <a:t>Tracking institutional capacity strengthening – either directly (e.g. through adapting the 5Ws) or supporting the establishment of a sector-wide system for this (e.g. this could be a role for the CLA or NGO consortium)</a:t>
            </a:r>
          </a:p>
          <a:p>
            <a:pPr marL="171450" indent="-171450" eaLnBrk="1" fontAlgn="auto" hangingPunct="1">
              <a:spcBef>
                <a:spcPts val="0"/>
              </a:spcBef>
              <a:spcAft>
                <a:spcPts val="0"/>
              </a:spcAft>
              <a:buFont typeface="Arial" panose="020B0604020202020204" pitchFamily="34" charset="0"/>
              <a:buChar char="•"/>
              <a:defRPr/>
            </a:pPr>
            <a:r>
              <a:rPr lang="en-GB" sz="1000" baseline="0" dirty="0" smtClean="0"/>
              <a:t>Developing a sector-wide capacity strengthening strategy to help funding and international partners to prioritise and better coordinate this support.</a:t>
            </a:r>
          </a:p>
          <a:p>
            <a:pPr marL="171450" indent="-171450" eaLnBrk="1" fontAlgn="auto" hangingPunct="1">
              <a:spcBef>
                <a:spcPts val="0"/>
              </a:spcBef>
              <a:spcAft>
                <a:spcPts val="0"/>
              </a:spcAft>
              <a:buFont typeface="Arial" panose="020B0604020202020204" pitchFamily="34" charset="0"/>
              <a:buChar char="•"/>
              <a:defRPr/>
            </a:pPr>
            <a:endParaRPr lang="en-GB" sz="1000" baseline="0" dirty="0" smtClean="0"/>
          </a:p>
          <a:p>
            <a:pPr marL="0" indent="0" eaLnBrk="1" fontAlgn="auto" hangingPunct="1">
              <a:spcBef>
                <a:spcPts val="0"/>
              </a:spcBef>
              <a:spcAft>
                <a:spcPts val="0"/>
              </a:spcAft>
              <a:buFont typeface="Arial" panose="020B0604020202020204" pitchFamily="34" charset="0"/>
              <a:buNone/>
              <a:defRPr/>
            </a:pPr>
            <a:r>
              <a:rPr lang="en-GB" sz="1000" b="1" dirty="0" smtClean="0"/>
              <a:t>Some questions</a:t>
            </a:r>
            <a:r>
              <a:rPr lang="en-GB" sz="1000" b="1" baseline="0" dirty="0" smtClean="0"/>
              <a:t> you could pose to the group:</a:t>
            </a:r>
          </a:p>
          <a:p>
            <a:pPr marL="171450" lvl="0" indent="-171450">
              <a:buFont typeface="Arial" panose="020B0604020202020204" pitchFamily="34" charset="0"/>
              <a:buChar char="•"/>
            </a:pPr>
            <a:r>
              <a:rPr lang="en-GB" sz="1000" i="1" kern="1200" dirty="0" smtClean="0">
                <a:solidFill>
                  <a:schemeClr val="tx1"/>
                </a:solidFill>
                <a:effectLst/>
                <a:latin typeface="+mn-lt"/>
                <a:ea typeface="+mn-ea"/>
                <a:cs typeface="+mn-cs"/>
              </a:rPr>
              <a:t>Are institutional capacity building opportunities being planned and provided? Are</a:t>
            </a:r>
            <a:r>
              <a:rPr lang="en-GB" sz="1000" i="1" kern="1200" baseline="0" dirty="0" smtClean="0">
                <a:solidFill>
                  <a:schemeClr val="tx1"/>
                </a:solidFill>
                <a:effectLst/>
                <a:latin typeface="+mn-lt"/>
                <a:ea typeface="+mn-ea"/>
                <a:cs typeface="+mn-cs"/>
              </a:rPr>
              <a:t> these leading to - measureable - improvements in capacity?</a:t>
            </a:r>
            <a:endParaRPr lang="en-US" sz="1000" i="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000" i="1" kern="1200" dirty="0" smtClean="0">
                <a:solidFill>
                  <a:schemeClr val="tx1"/>
                </a:solidFill>
                <a:effectLst/>
                <a:latin typeface="+mn-lt"/>
                <a:ea typeface="+mn-ea"/>
                <a:cs typeface="+mn-cs"/>
              </a:rPr>
              <a:t>How could we track institutional capacity strengthening as a sector?</a:t>
            </a:r>
            <a:endParaRPr lang="en-US" sz="1000" i="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000" i="1" kern="1200" dirty="0" smtClean="0">
                <a:solidFill>
                  <a:schemeClr val="tx1"/>
                </a:solidFill>
                <a:effectLst/>
                <a:latin typeface="+mn-lt"/>
                <a:ea typeface="+mn-ea"/>
                <a:cs typeface="+mn-cs"/>
              </a:rPr>
              <a:t>How could</a:t>
            </a:r>
            <a:r>
              <a:rPr lang="en-GB" sz="1000" i="1" kern="1200" baseline="0" dirty="0" smtClean="0">
                <a:solidFill>
                  <a:schemeClr val="tx1"/>
                </a:solidFill>
                <a:effectLst/>
                <a:latin typeface="+mn-lt"/>
                <a:ea typeface="+mn-ea"/>
                <a:cs typeface="+mn-cs"/>
              </a:rPr>
              <a:t> we improve partnership agreements to ensure that appropriate support is being provided to both technical – and operational/institutional – support?</a:t>
            </a:r>
            <a:endParaRPr lang="en-US" sz="1000" i="1" kern="1200" dirty="0" smtClean="0">
              <a:solidFill>
                <a:schemeClr val="tx1"/>
              </a:solidFill>
              <a:effectLst/>
              <a:latin typeface="+mn-lt"/>
              <a:ea typeface="+mn-ea"/>
              <a:cs typeface="+mn-cs"/>
            </a:endParaRPr>
          </a:p>
          <a:p>
            <a:endParaRPr lang="en-US" sz="1000" kern="1200" dirty="0" smtClean="0">
              <a:solidFill>
                <a:schemeClr val="tx1"/>
              </a:solidFill>
              <a:effectLst/>
              <a:latin typeface="+mn-lt"/>
              <a:ea typeface="+mn-ea"/>
              <a:cs typeface="+mn-cs"/>
            </a:endParaRPr>
          </a:p>
          <a:p>
            <a:endParaRPr lang="en-US" sz="1000" kern="1200" dirty="0" smtClean="0">
              <a:solidFill>
                <a:schemeClr val="tx1"/>
              </a:solidFill>
              <a:effectLst/>
              <a:latin typeface="+mn-lt"/>
              <a:ea typeface="+mn-ea"/>
              <a:cs typeface="+mn-cs"/>
            </a:endParaRPr>
          </a:p>
          <a:p>
            <a:pPr marL="0" indent="0" eaLnBrk="1" fontAlgn="auto" hangingPunct="1">
              <a:spcBef>
                <a:spcPts val="0"/>
              </a:spcBef>
              <a:spcAft>
                <a:spcPts val="0"/>
              </a:spcAft>
              <a:buFont typeface="Arial" panose="020B0604020202020204" pitchFamily="34" charset="0"/>
              <a:buNone/>
              <a:defRPr/>
            </a:pPr>
            <a:endParaRPr lang="en-GB" sz="1000" dirty="0" smtClean="0"/>
          </a:p>
          <a:p>
            <a:pPr eaLnBrk="1" fontAlgn="auto" hangingPunct="1">
              <a:spcBef>
                <a:spcPts val="0"/>
              </a:spcBef>
              <a:spcAft>
                <a:spcPts val="0"/>
              </a:spcAft>
              <a:defRPr/>
            </a:pPr>
            <a:endParaRPr lang="en-US" sz="1000"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eaLnBrk="0" fontAlgn="base" hangingPunct="0">
              <a:spcBef>
                <a:spcPct val="0"/>
              </a:spcBef>
              <a:spcAft>
                <a:spcPct val="0"/>
              </a:spcAft>
              <a:defRPr>
                <a:solidFill>
                  <a:schemeClr val="tx1"/>
                </a:solidFill>
                <a:latin typeface="Rockwell" panose="02060603020205020403" pitchFamily="18" charset="0"/>
              </a:defRPr>
            </a:lvl6pPr>
            <a:lvl7pPr marL="2971800" indent="-228600" eaLnBrk="0" fontAlgn="base" hangingPunct="0">
              <a:spcBef>
                <a:spcPct val="0"/>
              </a:spcBef>
              <a:spcAft>
                <a:spcPct val="0"/>
              </a:spcAft>
              <a:defRPr>
                <a:solidFill>
                  <a:schemeClr val="tx1"/>
                </a:solidFill>
                <a:latin typeface="Rockwell" panose="02060603020205020403" pitchFamily="18" charset="0"/>
              </a:defRPr>
            </a:lvl7pPr>
            <a:lvl8pPr marL="3429000" indent="-228600" eaLnBrk="0" fontAlgn="base" hangingPunct="0">
              <a:spcBef>
                <a:spcPct val="0"/>
              </a:spcBef>
              <a:spcAft>
                <a:spcPct val="0"/>
              </a:spcAft>
              <a:defRPr>
                <a:solidFill>
                  <a:schemeClr val="tx1"/>
                </a:solidFill>
                <a:latin typeface="Rockwell" panose="02060603020205020403" pitchFamily="18" charset="0"/>
              </a:defRPr>
            </a:lvl8pPr>
            <a:lvl9pPr marL="3886200" indent="-2286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56E235C1-60D0-47CF-A5F7-6234A2EBE952}" type="slidenum">
              <a:rPr lang="en-US" altLang="en-US" smtClean="0">
                <a:latin typeface="Calibri" panose="020F0502020204030204" pitchFamily="34" charset="0"/>
              </a:rPr>
              <a:pPr fontAlgn="base">
                <a:spcBef>
                  <a:spcPct val="0"/>
                </a:spcBef>
                <a:spcAft>
                  <a:spcPct val="0"/>
                </a:spcAft>
              </a:pPr>
              <a:t>15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701317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Localisation</a:t>
            </a:r>
            <a:r>
              <a:rPr lang="en-GB" baseline="0" dirty="0" smtClean="0"/>
              <a:t> has been interpreted differently by many actors, but basically it boils down to the following principle – as local as possible, as international as necessary.</a:t>
            </a:r>
          </a:p>
          <a:p>
            <a:endParaRPr lang="en-GB" baseline="0" dirty="0" smtClean="0"/>
          </a:p>
          <a:p>
            <a:r>
              <a:rPr lang="en-GB" baseline="0" dirty="0" smtClean="0"/>
              <a:t>This means that as a starting point, we should always be asking what parts of the humanitarian response can be locally led, and locally implemented. We should continue to critically analyse whether the international contributions are necessary. Often, we find that much of the international response is </a:t>
            </a:r>
            <a:r>
              <a:rPr lang="en-GB" i="1" baseline="0" dirty="0" smtClean="0"/>
              <a:t>possible</a:t>
            </a:r>
            <a:r>
              <a:rPr lang="en-GB" baseline="0" dirty="0" smtClean="0"/>
              <a:t>, but not </a:t>
            </a:r>
            <a:r>
              <a:rPr lang="en-GB" i="1" baseline="0" dirty="0" smtClean="0"/>
              <a:t>necessary</a:t>
            </a:r>
            <a:r>
              <a:rPr lang="en-GB" baseline="0" dirty="0" smtClean="0"/>
              <a:t>.</a:t>
            </a:r>
          </a:p>
          <a:p>
            <a:endParaRPr lang="en-GB" baseline="0" dirty="0" smtClean="0"/>
          </a:p>
          <a:p>
            <a:r>
              <a:rPr lang="en-GB" baseline="0" dirty="0" smtClean="0"/>
              <a:t>There are, of course, times when an international contribution is necessary – when there is a need for neutrality, when new or additional experience is needed, when the size and scale of the response is overwhelming the local capacity etc.</a:t>
            </a:r>
          </a:p>
          <a:p>
            <a:endParaRPr lang="en-GB" baseline="0" dirty="0" smtClean="0"/>
          </a:p>
          <a:p>
            <a:r>
              <a:rPr lang="en-GB" baseline="0" dirty="0" smtClean="0"/>
              <a:t>Localisation does not necessarily mean “going local.” In some cases, this might be possible, but ultimately, we are trying to re-orient the humanitarian community to design and implement a response that is </a:t>
            </a:r>
            <a:r>
              <a:rPr lang="en-GB" i="1" baseline="0" dirty="0" smtClean="0"/>
              <a:t>as local as possible.</a:t>
            </a:r>
            <a:endParaRPr lang="en-GB" i="1" dirty="0" smtClean="0"/>
          </a:p>
          <a:p>
            <a:endParaRPr lang="en-GB" dirty="0" smtClean="0"/>
          </a:p>
          <a:p>
            <a:r>
              <a:rPr lang="en-GB" dirty="0" smtClean="0"/>
              <a:t>===</a:t>
            </a:r>
          </a:p>
          <a:p>
            <a:endParaRPr lang="en-GB" dirty="0" smtClean="0"/>
          </a:p>
          <a:p>
            <a:r>
              <a:rPr lang="en-GB" dirty="0" smtClean="0"/>
              <a:t>Worthwhile</a:t>
            </a:r>
            <a:r>
              <a:rPr lang="en-GB" baseline="0" dirty="0" smtClean="0"/>
              <a:t> </a:t>
            </a:r>
            <a:r>
              <a:rPr lang="en-GB" baseline="0" dirty="0" smtClean="0"/>
              <a:t>background reading:</a:t>
            </a:r>
          </a:p>
          <a:p>
            <a:r>
              <a:rPr lang="en-GB" dirty="0" smtClean="0"/>
              <a:t>https://www.icvanetwork.org/system/files/versions/ICVA_ODI_Localisation_paper.pdf </a:t>
            </a:r>
          </a:p>
          <a:p>
            <a:endParaRPr lang="en-GB" dirty="0" smtClean="0"/>
          </a:p>
          <a:p>
            <a:r>
              <a:rPr lang="en-GB" dirty="0" smtClean="0"/>
              <a:t>http://www.local2global.info/wp-content/uploads/L2GP_SDC_Lit_Review_LocallyLed_June_2016_final.pdf</a:t>
            </a:r>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85B60A78-86DA-4BE1-8111-98B9335BAEA9}" type="slidenum">
              <a:rPr lang="en-US" smtClean="0"/>
              <a:t>2</a:t>
            </a:fld>
            <a:endParaRPr lang="en-US"/>
          </a:p>
        </p:txBody>
      </p:sp>
    </p:spTree>
    <p:extLst>
      <p:ext uri="{BB962C8B-B14F-4D97-AF65-F5344CB8AC3E}">
        <p14:creationId xmlns:p14="http://schemas.microsoft.com/office/powerpoint/2010/main" val="4105408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Localisation</a:t>
            </a:r>
            <a:r>
              <a:rPr lang="en-GB" baseline="0" dirty="0" smtClean="0"/>
              <a:t> has been interpreted differently by many actors, but basically it boils down to the following principle – as local as possible, as international as necessary.</a:t>
            </a:r>
          </a:p>
          <a:p>
            <a:endParaRPr lang="en-GB" baseline="0" dirty="0" smtClean="0"/>
          </a:p>
          <a:p>
            <a:r>
              <a:rPr lang="en-GB" baseline="0" dirty="0" smtClean="0"/>
              <a:t>This means that as a starting point, we should always be asking what parts of the humanitarian response can be locally led, and locally implemented. We should continue to critically analyse whether the international contributions are necessary. Often, we find that much of the international response is </a:t>
            </a:r>
            <a:r>
              <a:rPr lang="en-GB" i="1" baseline="0" dirty="0" smtClean="0"/>
              <a:t>possible</a:t>
            </a:r>
            <a:r>
              <a:rPr lang="en-GB" baseline="0" dirty="0" smtClean="0"/>
              <a:t>, but not </a:t>
            </a:r>
            <a:r>
              <a:rPr lang="en-GB" i="1" baseline="0" dirty="0" smtClean="0"/>
              <a:t>necessary</a:t>
            </a:r>
            <a:r>
              <a:rPr lang="en-GB" baseline="0" dirty="0" smtClean="0"/>
              <a:t>.</a:t>
            </a:r>
          </a:p>
          <a:p>
            <a:endParaRPr lang="en-GB" baseline="0" dirty="0" smtClean="0"/>
          </a:p>
          <a:p>
            <a:r>
              <a:rPr lang="en-GB" baseline="0" dirty="0" smtClean="0"/>
              <a:t>There are, of course, times when an international contribution is necessary – when there is a need for neutrality, when new or additional experience is needed, when the size and scale of the response is overwhelming the local capacity etc.</a:t>
            </a:r>
          </a:p>
          <a:p>
            <a:endParaRPr lang="en-GB" baseline="0" dirty="0" smtClean="0"/>
          </a:p>
          <a:p>
            <a:r>
              <a:rPr lang="en-GB" baseline="0" dirty="0" smtClean="0"/>
              <a:t>Localisation does not necessarily mean “going local.” In some cases, this might be possible, but ultimately, we are trying to re-orient the humanitarian community to design and implement a response that is </a:t>
            </a:r>
            <a:r>
              <a:rPr lang="en-GB" i="1" baseline="0" dirty="0" smtClean="0"/>
              <a:t>as local as possible.</a:t>
            </a:r>
            <a:endParaRPr lang="en-GB" i="1" dirty="0" smtClean="0"/>
          </a:p>
          <a:p>
            <a:endParaRPr lang="en-GB" dirty="0" smtClean="0"/>
          </a:p>
          <a:p>
            <a:r>
              <a:rPr lang="en-GB" dirty="0" smtClean="0"/>
              <a:t>===</a:t>
            </a:r>
          </a:p>
          <a:p>
            <a:endParaRPr lang="en-GB" dirty="0" smtClean="0"/>
          </a:p>
          <a:p>
            <a:r>
              <a:rPr lang="en-GB" dirty="0" smtClean="0"/>
              <a:t>Worthwhile</a:t>
            </a:r>
            <a:r>
              <a:rPr lang="en-GB" baseline="0" dirty="0" smtClean="0"/>
              <a:t> </a:t>
            </a:r>
            <a:r>
              <a:rPr lang="en-GB" baseline="0" dirty="0" smtClean="0"/>
              <a:t>background reading:</a:t>
            </a:r>
          </a:p>
          <a:p>
            <a:r>
              <a:rPr lang="en-GB" dirty="0" smtClean="0"/>
              <a:t>https://www.icvanetwork.org/system/files/versions/ICVA_ODI_Localisation_paper.pdf </a:t>
            </a:r>
          </a:p>
          <a:p>
            <a:endParaRPr lang="en-GB" dirty="0" smtClean="0"/>
          </a:p>
          <a:p>
            <a:r>
              <a:rPr lang="en-GB" dirty="0" smtClean="0"/>
              <a:t>http://www.local2global.info/wp-content/uploads/L2GP_SDC_Lit_Review_LocallyLed_June_2016_final.pdf</a:t>
            </a:r>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85B60A78-86DA-4BE1-8111-98B9335BAEA9}" type="slidenum">
              <a:rPr lang="en-US" smtClean="0"/>
              <a:t>3</a:t>
            </a:fld>
            <a:endParaRPr lang="en-US"/>
          </a:p>
        </p:txBody>
      </p:sp>
    </p:spTree>
    <p:extLst>
      <p:ext uri="{BB962C8B-B14F-4D97-AF65-F5344CB8AC3E}">
        <p14:creationId xmlns:p14="http://schemas.microsoft.com/office/powerpoint/2010/main" val="1933956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When</a:t>
            </a:r>
            <a:r>
              <a:rPr lang="en-GB" baseline="0" dirty="0" smtClean="0"/>
              <a:t> receiving feedback, you may want reflect to the group that t</a:t>
            </a:r>
            <a:r>
              <a:rPr lang="en-GB" dirty="0" smtClean="0"/>
              <a:t>here</a:t>
            </a:r>
            <a:r>
              <a:rPr lang="en-GB" baseline="0" dirty="0" smtClean="0"/>
              <a:t> has also been a lot of debate about who is considered “local” and there is still no universally agreed definition.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Localisation </a:t>
            </a:r>
            <a:r>
              <a:rPr lang="en-GB" baseline="0" dirty="0" err="1" smtClean="0"/>
              <a:t>Workstream</a:t>
            </a:r>
            <a:r>
              <a:rPr lang="en-GB" baseline="0" dirty="0" smtClean="0"/>
              <a:t> has defined local actors – for the purposes of tracking funding. Their definition is as follows: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baseline="0" dirty="0" smtClean="0"/>
              <a:t>Local and national non-state actors</a:t>
            </a:r>
            <a:r>
              <a:rPr lang="en-GB" baseline="0" dirty="0" smtClean="0"/>
              <a:t>: Organisations involved in relief that are headquartered and operating in their own aid recipient country and which are not affiliated with an international NGO.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baseline="0" dirty="0" smtClean="0"/>
              <a:t>National and sub-national state actors</a:t>
            </a:r>
            <a:r>
              <a:rPr lang="en-GB" baseline="0" dirty="0" smtClean="0"/>
              <a:t>: State authorities of the affected aid recipient country engaged in relief, whether at local or national level.</a:t>
            </a:r>
            <a:endParaRPr lang="en-GB" dirty="0" smtClean="0"/>
          </a:p>
          <a:p>
            <a:endParaRPr lang="en-GB" dirty="0" smtClean="0"/>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85B60A78-86DA-4BE1-8111-98B9335BAEA9}" type="slidenum">
              <a:rPr lang="en-US" smtClean="0"/>
              <a:t>4</a:t>
            </a:fld>
            <a:endParaRPr lang="en-US"/>
          </a:p>
        </p:txBody>
      </p:sp>
    </p:spTree>
    <p:extLst>
      <p:ext uri="{BB962C8B-B14F-4D97-AF65-F5344CB8AC3E}">
        <p14:creationId xmlns:p14="http://schemas.microsoft.com/office/powerpoint/2010/main" val="422678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t>
            </a:r>
            <a:r>
              <a:rPr lang="en-GB" b="1" baseline="0" dirty="0" smtClean="0"/>
              <a:t> After facilitating some discussion about what members think localisation represents; and who are local actors, bring the discussion together around the following principle ***</a:t>
            </a:r>
            <a:endParaRPr lang="en-GB" b="1" dirty="0" smtClean="0"/>
          </a:p>
          <a:p>
            <a:endParaRPr lang="en-GB" dirty="0" smtClean="0"/>
          </a:p>
          <a:p>
            <a:r>
              <a:rPr lang="en-GB" dirty="0" smtClean="0"/>
              <a:t>Localisation</a:t>
            </a:r>
            <a:r>
              <a:rPr lang="en-GB" baseline="0" dirty="0" smtClean="0"/>
              <a:t> has been interpreted differently by many actors, but basically it boils down to the following principle – as local as possible, as international as necessary.</a:t>
            </a:r>
          </a:p>
          <a:p>
            <a:endParaRPr lang="en-GB" baseline="0" dirty="0" smtClean="0"/>
          </a:p>
          <a:p>
            <a:r>
              <a:rPr lang="en-GB" baseline="0" dirty="0" smtClean="0"/>
              <a:t>This means that as a starting point, we should always be asking what parts of the humanitarian response can be locally led, and locally implemented. We should continue to critically analyse whether the international contributions are necessary. Often, we find that much of the international response is </a:t>
            </a:r>
            <a:r>
              <a:rPr lang="en-GB" i="1" baseline="0" dirty="0" smtClean="0"/>
              <a:t>possible</a:t>
            </a:r>
            <a:r>
              <a:rPr lang="en-GB" baseline="0" dirty="0" smtClean="0"/>
              <a:t>, but not </a:t>
            </a:r>
            <a:r>
              <a:rPr lang="en-GB" i="1" baseline="0" dirty="0" smtClean="0"/>
              <a:t>necessary</a:t>
            </a:r>
            <a:r>
              <a:rPr lang="en-GB" baseline="0" dirty="0" smtClean="0"/>
              <a:t>.</a:t>
            </a:r>
          </a:p>
          <a:p>
            <a:endParaRPr lang="en-GB" baseline="0" dirty="0" smtClean="0"/>
          </a:p>
          <a:p>
            <a:r>
              <a:rPr lang="en-GB" baseline="0" dirty="0" smtClean="0"/>
              <a:t>There are, of course, times when an international contribution is necessary – when there is a need for neutrality, when new or additional experience is needed, when the size and scale of the response is overwhelming the local capacity etc.</a:t>
            </a:r>
          </a:p>
          <a:p>
            <a:endParaRPr lang="en-GB" baseline="0" dirty="0" smtClean="0"/>
          </a:p>
          <a:p>
            <a:r>
              <a:rPr lang="en-GB" baseline="0" dirty="0" smtClean="0"/>
              <a:t>Localisation does not necessarily mean “going local.” In some cases, this might be possible, but ultimately, we are trying to re-orient the humanitarian community to design and implement a response that is </a:t>
            </a:r>
            <a:r>
              <a:rPr lang="en-GB" i="1" baseline="0" dirty="0" smtClean="0"/>
              <a:t>as local as possible.</a:t>
            </a:r>
            <a:endParaRPr lang="en-GB" i="1" dirty="0" smtClean="0"/>
          </a:p>
          <a:p>
            <a:endParaRPr lang="en-GB" dirty="0" smtClean="0"/>
          </a:p>
          <a:p>
            <a:r>
              <a:rPr lang="en-GB" dirty="0" smtClean="0"/>
              <a:t>===</a:t>
            </a:r>
          </a:p>
          <a:p>
            <a:endParaRPr lang="en-GB" dirty="0" smtClean="0"/>
          </a:p>
          <a:p>
            <a:r>
              <a:rPr lang="en-GB" dirty="0" smtClean="0"/>
              <a:t>Worthwhile</a:t>
            </a:r>
            <a:r>
              <a:rPr lang="en-GB" baseline="0" dirty="0" smtClean="0"/>
              <a:t> </a:t>
            </a:r>
            <a:r>
              <a:rPr lang="en-GB" baseline="0" dirty="0" smtClean="0"/>
              <a:t>background reading:</a:t>
            </a:r>
          </a:p>
          <a:p>
            <a:r>
              <a:rPr lang="en-GB" dirty="0" smtClean="0"/>
              <a:t>https://www.icvanetwork.org/system/files/versions/ICVA_ODI_Localisation_paper.pdf </a:t>
            </a:r>
          </a:p>
          <a:p>
            <a:endParaRPr lang="en-GB" dirty="0" smtClean="0"/>
          </a:p>
          <a:p>
            <a:r>
              <a:rPr lang="en-GB" dirty="0" smtClean="0"/>
              <a:t>http://www.local2global.info/wp-content/uploads/L2GP_SDC_Lit_Review_LocallyLed_June_2016_final.pdf</a:t>
            </a:r>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85B60A78-86DA-4BE1-8111-98B9335BAEA9}" type="slidenum">
              <a:rPr lang="en-US" smtClean="0"/>
              <a:t>5</a:t>
            </a:fld>
            <a:endParaRPr lang="en-US"/>
          </a:p>
        </p:txBody>
      </p:sp>
    </p:spTree>
    <p:extLst>
      <p:ext uri="{BB962C8B-B14F-4D97-AF65-F5344CB8AC3E}">
        <p14:creationId xmlns:p14="http://schemas.microsoft.com/office/powerpoint/2010/main" val="2106582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smtClean="0"/>
              <a:t>Determining</a:t>
            </a:r>
            <a:r>
              <a:rPr lang="en-GB" altLang="en-US" baseline="0" dirty="0" smtClean="0"/>
              <a:t> the right “configuration” of local and international contributions is subjective, and the right “configuration” or “balance” will change over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smtClean="0"/>
              <a:t>The right balance, or the right ‘configuration’ for a humanitarian response could be seen as like the beads of an abacus. Local actors might be able to deliver some elements of a response completely. In some cases, the international community might need to do direct implementation. In many cases, “as local as possible, as international as necessary” might rest somewhere in between. It also changes in response to the context.</a:t>
            </a:r>
            <a:r>
              <a:rPr lang="en-GB" altLang="en-US" baseline="0" dirty="0" smtClean="0"/>
              <a:t> Access, security, capacity </a:t>
            </a:r>
            <a:r>
              <a:rPr lang="en-GB" altLang="en-US" baseline="0" dirty="0" err="1" smtClean="0"/>
              <a:t>etc</a:t>
            </a:r>
            <a:r>
              <a:rPr lang="en-GB" altLang="en-US" baseline="0" dirty="0" smtClean="0"/>
              <a:t> can all influence the extent to which a response can be local or internationally led or implemented. </a:t>
            </a:r>
            <a:endParaRPr lang="en-GB" altLang="en-US" dirty="0" smtClean="0"/>
          </a:p>
          <a:p>
            <a:endParaRPr lang="en-GB" altLang="en-US" dirty="0" smtClean="0"/>
          </a:p>
          <a:p>
            <a:r>
              <a:rPr lang="en-GB" altLang="en-US" dirty="0" smtClean="0"/>
              <a:t>The coordination group has the difficult task</a:t>
            </a:r>
            <a:r>
              <a:rPr lang="en-GB" altLang="en-US" baseline="0" dirty="0" smtClean="0"/>
              <a:t> of constantly reviewing the situation and bringing the coordination group to a consensus on whether the “balance” or the “configuration” is right – if humanitarian response remains consistent with the principle, </a:t>
            </a:r>
            <a:r>
              <a:rPr lang="en-GB" altLang="en-US" i="1" baseline="0" dirty="0" smtClean="0"/>
              <a:t>as local as possible, as international as necessary</a:t>
            </a:r>
            <a:r>
              <a:rPr lang="en-GB" altLang="en-US" baseline="0" dirty="0" smtClean="0"/>
              <a:t>.</a:t>
            </a:r>
            <a:endParaRPr lang="en-GB" altLang="en-US" dirty="0" smtClean="0"/>
          </a:p>
          <a:p>
            <a:endParaRPr lang="en-GB" altLang="en-US" dirty="0" smtClean="0"/>
          </a:p>
          <a:p>
            <a:r>
              <a:rPr lang="en-GB" altLang="en-US" dirty="0" smtClean="0"/>
              <a:t>The</a:t>
            </a:r>
            <a:r>
              <a:rPr lang="en-GB" altLang="en-US" baseline="0" dirty="0" smtClean="0"/>
              <a:t> Humanitarian Response Plan and Cluster Strategies should also reflect how the cluster response has assessed the situation and how the cluster believes that the principle “</a:t>
            </a:r>
            <a:r>
              <a:rPr lang="en-GB" altLang="en-US" dirty="0" smtClean="0"/>
              <a:t>as local as possible, as international as necessary” can be operationalised.</a:t>
            </a:r>
            <a:endParaRPr lang="en-GB" altLang="en-US" dirty="0" smtClean="0"/>
          </a:p>
        </p:txBody>
      </p:sp>
      <p:sp>
        <p:nvSpPr>
          <p:cNvPr id="4" name="Slide Number Placeholder 3"/>
          <p:cNvSpPr>
            <a:spLocks noGrp="1"/>
          </p:cNvSpPr>
          <p:nvPr>
            <p:ph type="sldNum" sz="quarter" idx="5"/>
          </p:nvPr>
        </p:nvSpPr>
        <p:spPr/>
        <p:txBody>
          <a:bodyPr/>
          <a:lstStyle/>
          <a:p>
            <a:pPr>
              <a:defRPr/>
            </a:pPr>
            <a:fld id="{D15CE1B5-3AD0-4785-BEAD-8DB23C718AE7}" type="slidenum">
              <a:rPr lang="en-US" smtClean="0"/>
              <a:pPr>
                <a:defRPr/>
              </a:pPr>
              <a:t>6</a:t>
            </a:fld>
            <a:endParaRPr lang="en-US"/>
          </a:p>
        </p:txBody>
      </p:sp>
    </p:spTree>
    <p:extLst>
      <p:ext uri="{BB962C8B-B14F-4D97-AF65-F5344CB8AC3E}">
        <p14:creationId xmlns:p14="http://schemas.microsoft.com/office/powerpoint/2010/main" val="1807046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To date, much of the localisation work has </a:t>
            </a:r>
            <a:r>
              <a:rPr lang="en-GB" altLang="en-US" dirty="0" err="1" smtClean="0"/>
              <a:t>centered</a:t>
            </a:r>
            <a:r>
              <a:rPr lang="en-GB" altLang="en-US" baseline="0" dirty="0" smtClean="0"/>
              <a:t> around pilot initiatives (often a partnership arrangement between local and international actors) or an international actors’ internal efforts to restructure their organisation and way of working.</a:t>
            </a:r>
          </a:p>
          <a:p>
            <a:endParaRPr lang="en-GB" altLang="en-US" baseline="0" dirty="0" smtClean="0"/>
          </a:p>
          <a:p>
            <a:r>
              <a:rPr lang="en-GB" altLang="en-US" baseline="0" dirty="0" smtClean="0"/>
              <a:t>But the coordination system has a critical role to play. </a:t>
            </a:r>
          </a:p>
          <a:p>
            <a:endParaRPr lang="en-GB" altLang="en-US" baseline="0" dirty="0" smtClean="0"/>
          </a:p>
          <a:p>
            <a:r>
              <a:rPr lang="en-GB" altLang="en-US" baseline="0" dirty="0" smtClean="0"/>
              <a:t>The coordination system has considerable influence over the strategic direction of the humanitarian response. The coordination system can find good practices and pilots and help them to go to scale by anchoring them in the HPC, sharing and promoting their approaches and advocating to donors and other agencies to adopt them.</a:t>
            </a:r>
          </a:p>
          <a:p>
            <a:endParaRPr lang="en-GB" altLang="en-US" baseline="0" dirty="0" smtClean="0"/>
          </a:p>
          <a:p>
            <a:r>
              <a:rPr lang="en-GB" altLang="en-US" baseline="0" dirty="0" smtClean="0"/>
              <a:t>Ultimately, we expect that responses that are grounded in the principle “as local as possible, as international as necessary” will be the most successful at achieving both coverage and quality.</a:t>
            </a:r>
            <a:endParaRPr lang="en-US" altLang="en-US" dirty="0" smtClean="0"/>
          </a:p>
        </p:txBody>
      </p:sp>
      <p:sp>
        <p:nvSpPr>
          <p:cNvPr id="4" name="Slide Number Placeholder 3"/>
          <p:cNvSpPr>
            <a:spLocks noGrp="1"/>
          </p:cNvSpPr>
          <p:nvPr>
            <p:ph type="sldNum" sz="quarter" idx="5"/>
          </p:nvPr>
        </p:nvSpPr>
        <p:spPr/>
        <p:txBody>
          <a:bodyPr/>
          <a:lstStyle/>
          <a:p>
            <a:pPr>
              <a:defRPr/>
            </a:pPr>
            <a:fld id="{770B3DF5-196B-4975-959F-217C3C3845BD}" type="slidenum">
              <a:rPr lang="en-US" smtClean="0"/>
              <a:pPr>
                <a:defRPr/>
              </a:pPr>
              <a:t>8</a:t>
            </a:fld>
            <a:endParaRPr lang="en-US"/>
          </a:p>
        </p:txBody>
      </p:sp>
    </p:spTree>
    <p:extLst>
      <p:ext uri="{BB962C8B-B14F-4D97-AF65-F5344CB8AC3E}">
        <p14:creationId xmlns:p14="http://schemas.microsoft.com/office/powerpoint/2010/main" val="27483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CP AoR</a:t>
            </a:r>
            <a:r>
              <a:rPr lang="en-GB" baseline="0" dirty="0" smtClean="0"/>
              <a:t> has developed a conceptual framework for localisation in coordination. This is b</a:t>
            </a:r>
            <a:r>
              <a:rPr lang="en-GB" dirty="0" smtClean="0"/>
              <a:t>ased on consultations</a:t>
            </a:r>
            <a:r>
              <a:rPr lang="en-GB" baseline="0" dirty="0" smtClean="0"/>
              <a:t> </a:t>
            </a:r>
            <a:r>
              <a:rPr lang="en-GB" baseline="0" dirty="0" smtClean="0"/>
              <a:t>with over 300 child protection actors from </a:t>
            </a:r>
            <a:r>
              <a:rPr lang="en-GB" baseline="0" dirty="0" smtClean="0"/>
              <a:t>global, national and sub-national levels and identifies 5 areas where coordinators and their coordination groups could play a role in taking the localisation agenda forward. We will look at each of these in more detail now.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542626F-7896-41C0-9841-2CFFA05580C1}" type="slidenum">
              <a:rPr lang="en-US" smtClean="0"/>
              <a:t>9</a:t>
            </a:fld>
            <a:endParaRPr lang="en-US"/>
          </a:p>
        </p:txBody>
      </p:sp>
    </p:spTree>
    <p:extLst>
      <p:ext uri="{BB962C8B-B14F-4D97-AF65-F5344CB8AC3E}">
        <p14:creationId xmlns:p14="http://schemas.microsoft.com/office/powerpoint/2010/main" val="909847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b="1" dirty="0" smtClean="0"/>
              <a:t>*** Replace the graphs with those</a:t>
            </a:r>
            <a:r>
              <a:rPr lang="en-GB" b="1" baseline="0" dirty="0" smtClean="0"/>
              <a:t> prepared for the localisation dashboard for your country context ***</a:t>
            </a:r>
            <a:endParaRPr lang="en-GB" b="1" dirty="0" smtClean="0"/>
          </a:p>
          <a:p>
            <a:pPr eaLnBrk="1" fontAlgn="auto" hangingPunct="1">
              <a:spcBef>
                <a:spcPts val="0"/>
              </a:spcBef>
              <a:spcAft>
                <a:spcPts val="0"/>
              </a:spcAft>
              <a:defRPr/>
            </a:pPr>
            <a:endParaRPr lang="en-GB" dirty="0" smtClean="0"/>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b="1" u="sng" dirty="0" smtClean="0"/>
              <a:t>Governance</a:t>
            </a:r>
            <a:r>
              <a:rPr lang="en-GB" b="1" u="sng" baseline="0" dirty="0" smtClean="0"/>
              <a:t> and Decision Making </a:t>
            </a:r>
            <a:r>
              <a:rPr lang="en-GB" baseline="0" dirty="0" smtClean="0"/>
              <a:t>refers to the degree to which local and international actors are in leadership roles and are taking the strategic decisions on behalf of the members. This includes:</a:t>
            </a:r>
          </a:p>
          <a:p>
            <a:pPr marL="171450" indent="-171450" eaLnBrk="1" fontAlgn="auto" hangingPunct="1">
              <a:spcBef>
                <a:spcPts val="0"/>
              </a:spcBef>
              <a:spcAft>
                <a:spcPts val="0"/>
              </a:spcAft>
              <a:buFont typeface="Arial" panose="020B0604020202020204" pitchFamily="34" charset="0"/>
              <a:buChar char="•"/>
              <a:defRPr/>
            </a:pPr>
            <a:r>
              <a:rPr lang="en-GB" baseline="0" dirty="0" smtClean="0"/>
              <a:t>Leads and co-leads</a:t>
            </a:r>
          </a:p>
          <a:p>
            <a:pPr marL="171450" indent="-171450" eaLnBrk="1" fontAlgn="auto" hangingPunct="1">
              <a:spcBef>
                <a:spcPts val="0"/>
              </a:spcBef>
              <a:spcAft>
                <a:spcPts val="0"/>
              </a:spcAft>
              <a:buFont typeface="Arial" panose="020B0604020202020204" pitchFamily="34" charset="0"/>
              <a:buChar char="•"/>
              <a:defRPr/>
            </a:pPr>
            <a:r>
              <a:rPr lang="en-GB" baseline="0" dirty="0" smtClean="0"/>
              <a:t>Members of Strategic Advisory Groups and other decision making forums</a:t>
            </a:r>
          </a:p>
          <a:p>
            <a:pPr marL="0" indent="0" eaLnBrk="1" fontAlgn="auto" hangingPunct="1">
              <a:spcBef>
                <a:spcPts val="0"/>
              </a:spcBef>
              <a:spcAft>
                <a:spcPts val="0"/>
              </a:spcAft>
              <a:buFont typeface="Arial" panose="020B0604020202020204" pitchFamily="34" charset="0"/>
              <a:buNone/>
              <a:defRPr/>
            </a:pPr>
            <a:endParaRPr lang="en-GB" dirty="0" smtClean="0"/>
          </a:p>
          <a:p>
            <a:pPr marL="0" indent="0" eaLnBrk="1" fontAlgn="auto" hangingPunct="1">
              <a:spcBef>
                <a:spcPts val="0"/>
              </a:spcBef>
              <a:spcAft>
                <a:spcPts val="0"/>
              </a:spcAft>
              <a:buFont typeface="Arial" panose="020B0604020202020204" pitchFamily="34" charset="0"/>
              <a:buNone/>
              <a:defRPr/>
            </a:pPr>
            <a:r>
              <a:rPr lang="en-GB" dirty="0" smtClean="0"/>
              <a:t>In 2017,</a:t>
            </a:r>
            <a:r>
              <a:rPr lang="en-GB" baseline="0" dirty="0" smtClean="0"/>
              <a:t> </a:t>
            </a:r>
            <a:r>
              <a:rPr lang="en-GB" dirty="0" smtClean="0"/>
              <a:t>almost </a:t>
            </a:r>
            <a:r>
              <a:rPr lang="en-GB" dirty="0" smtClean="0"/>
              <a:t>3 in 4 country coordination groups are led or co-led by an NGO or </a:t>
            </a:r>
            <a:r>
              <a:rPr lang="en-GB" dirty="0" err="1" smtClean="0"/>
              <a:t>Govt</a:t>
            </a:r>
            <a:r>
              <a:rPr lang="en-GB" dirty="0" smtClean="0"/>
              <a:t> (however, </a:t>
            </a:r>
            <a:r>
              <a:rPr lang="en-GB" dirty="0" smtClean="0"/>
              <a:t>none of the NGOs were </a:t>
            </a:r>
            <a:r>
              <a:rPr lang="en-GB" dirty="0" smtClean="0"/>
              <a:t>local/national actors). </a:t>
            </a:r>
            <a:r>
              <a:rPr lang="en-GB" dirty="0" smtClean="0"/>
              <a:t>There have even</a:t>
            </a:r>
            <a:r>
              <a:rPr lang="en-GB" baseline="0" dirty="0" smtClean="0"/>
              <a:t> been cases where local actors have held co-leadership roles, but this was taken back over by and international partner.</a:t>
            </a:r>
          </a:p>
          <a:p>
            <a:pPr marL="0" indent="0" eaLnBrk="1" fontAlgn="auto" hangingPunct="1">
              <a:spcBef>
                <a:spcPts val="0"/>
              </a:spcBef>
              <a:spcAft>
                <a:spcPts val="0"/>
              </a:spcAft>
              <a:buFont typeface="Arial" panose="020B0604020202020204" pitchFamily="34" charset="0"/>
              <a:buNone/>
              <a:defRPr/>
            </a:pPr>
            <a:endParaRPr lang="en-GB" baseline="0" dirty="0" smtClean="0"/>
          </a:p>
          <a:p>
            <a:pPr marL="0" indent="0" eaLnBrk="1" fontAlgn="auto" hangingPunct="1">
              <a:spcBef>
                <a:spcPts val="0"/>
              </a:spcBef>
              <a:spcAft>
                <a:spcPts val="0"/>
              </a:spcAft>
              <a:buFont typeface="Arial" panose="020B0604020202020204" pitchFamily="34" charset="0"/>
              <a:buNone/>
              <a:defRPr/>
            </a:pPr>
            <a:r>
              <a:rPr lang="en-GB" baseline="0" dirty="0" smtClean="0"/>
              <a:t>There are a number of ways in which a transition to local leadership/co-leadership could be supported. Strategies include coaching and mentoring, shadowing, co-implementation etc.</a:t>
            </a:r>
            <a:endParaRPr lang="en-GB" dirty="0" smtClean="0"/>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b="1" dirty="0" smtClean="0"/>
              <a:t>Some</a:t>
            </a:r>
            <a:r>
              <a:rPr lang="en-GB" b="1" baseline="0" dirty="0" smtClean="0"/>
              <a:t> questions for the group could include:</a:t>
            </a:r>
          </a:p>
          <a:p>
            <a:pPr marL="171450" indent="-171450" eaLnBrk="1" fontAlgn="auto" hangingPunct="1">
              <a:spcBef>
                <a:spcPts val="0"/>
              </a:spcBef>
              <a:spcAft>
                <a:spcPts val="0"/>
              </a:spcAft>
              <a:buFont typeface="Arial" panose="020B0604020202020204" pitchFamily="34" charset="0"/>
              <a:buChar char="•"/>
              <a:defRPr/>
            </a:pPr>
            <a:r>
              <a:rPr lang="en-GB" i="1" baseline="0" dirty="0" smtClean="0"/>
              <a:t>Is it necessary for international agencies to be leading/co-leading the group? It is possible for local actors to do it? </a:t>
            </a:r>
          </a:p>
          <a:p>
            <a:pPr marL="171450" indent="-171450" eaLnBrk="1" fontAlgn="auto" hangingPunct="1">
              <a:spcBef>
                <a:spcPts val="0"/>
              </a:spcBef>
              <a:spcAft>
                <a:spcPts val="0"/>
              </a:spcAft>
              <a:buFont typeface="Arial" panose="020B0604020202020204" pitchFamily="34" charset="0"/>
              <a:buChar char="•"/>
              <a:defRPr/>
            </a:pPr>
            <a:r>
              <a:rPr lang="en-GB" i="1" baseline="0" dirty="0" smtClean="0"/>
              <a:t>If it isn’t, what support do we need to provide to the local partners to prepare them for the coordination role?</a:t>
            </a:r>
          </a:p>
          <a:p>
            <a:pPr marL="171450" indent="-171450" eaLnBrk="1" fontAlgn="auto" hangingPunct="1">
              <a:spcBef>
                <a:spcPts val="0"/>
              </a:spcBef>
              <a:spcAft>
                <a:spcPts val="0"/>
              </a:spcAft>
              <a:buFont typeface="Arial" panose="020B0604020202020204" pitchFamily="34" charset="0"/>
              <a:buChar char="•"/>
              <a:defRPr/>
            </a:pPr>
            <a:r>
              <a:rPr lang="en-GB" i="1" baseline="0" dirty="0" smtClean="0"/>
              <a:t>Does the Cluster have a transparent policy/strategy that outlines how and when leadership can be transferred to local actors?</a:t>
            </a:r>
          </a:p>
          <a:p>
            <a:pPr marL="171450" indent="-171450" eaLnBrk="1" fontAlgn="auto" hangingPunct="1">
              <a:spcBef>
                <a:spcPts val="0"/>
              </a:spcBef>
              <a:spcAft>
                <a:spcPts val="0"/>
              </a:spcAft>
              <a:buFont typeface="Arial" panose="020B0604020202020204" pitchFamily="34" charset="0"/>
              <a:buChar char="•"/>
              <a:defRPr/>
            </a:pPr>
            <a:r>
              <a:rPr lang="en-GB" i="1" baseline="0" dirty="0" smtClean="0"/>
              <a:t>Are local actors sufficiently represented in the Cluster’s committees/decision making forums?</a:t>
            </a:r>
            <a:endParaRPr lang="en-GB" i="1" dirty="0" smtClean="0"/>
          </a:p>
          <a:p>
            <a:pPr eaLnBrk="1" fontAlgn="auto" hangingPunct="1">
              <a:spcBef>
                <a:spcPts val="0"/>
              </a:spcBef>
              <a:spcAft>
                <a:spcPts val="0"/>
              </a:spcAft>
              <a:defRPr/>
            </a:pPr>
            <a:endParaRPr lang="en-GB" dirty="0" smtClean="0"/>
          </a:p>
          <a:p>
            <a:pPr eaLnBrk="1" fontAlgn="auto" hangingPunct="1">
              <a:spcBef>
                <a:spcPts val="0"/>
              </a:spcBef>
              <a:spcAft>
                <a:spcPts val="0"/>
              </a:spcAft>
              <a:defRPr/>
            </a:pPr>
            <a:endParaRPr lang="en-GB" dirty="0" smtClean="0"/>
          </a:p>
          <a:p>
            <a:pPr eaLnBrk="1" fontAlgn="auto" hangingPunct="1">
              <a:spcBef>
                <a:spcPts val="0"/>
              </a:spcBef>
              <a:spcAft>
                <a:spcPts val="0"/>
              </a:spcAft>
              <a:defRPr/>
            </a:pPr>
            <a:endParaRPr lang="en-GB"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eaLnBrk="0" fontAlgn="base" hangingPunct="0">
              <a:spcBef>
                <a:spcPct val="0"/>
              </a:spcBef>
              <a:spcAft>
                <a:spcPct val="0"/>
              </a:spcAft>
              <a:defRPr>
                <a:solidFill>
                  <a:schemeClr val="tx1"/>
                </a:solidFill>
                <a:latin typeface="Rockwell" panose="02060603020205020403" pitchFamily="18" charset="0"/>
              </a:defRPr>
            </a:lvl6pPr>
            <a:lvl7pPr marL="2971800" indent="-228600" eaLnBrk="0" fontAlgn="base" hangingPunct="0">
              <a:spcBef>
                <a:spcPct val="0"/>
              </a:spcBef>
              <a:spcAft>
                <a:spcPct val="0"/>
              </a:spcAft>
              <a:defRPr>
                <a:solidFill>
                  <a:schemeClr val="tx1"/>
                </a:solidFill>
                <a:latin typeface="Rockwell" panose="02060603020205020403" pitchFamily="18" charset="0"/>
              </a:defRPr>
            </a:lvl7pPr>
            <a:lvl8pPr marL="3429000" indent="-228600" eaLnBrk="0" fontAlgn="base" hangingPunct="0">
              <a:spcBef>
                <a:spcPct val="0"/>
              </a:spcBef>
              <a:spcAft>
                <a:spcPct val="0"/>
              </a:spcAft>
              <a:defRPr>
                <a:solidFill>
                  <a:schemeClr val="tx1"/>
                </a:solidFill>
                <a:latin typeface="Rockwell" panose="02060603020205020403" pitchFamily="18" charset="0"/>
              </a:defRPr>
            </a:lvl8pPr>
            <a:lvl9pPr marL="3886200" indent="-2286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69EF3B45-1131-4228-9A54-F29440C79AE5}" type="slidenum">
              <a:rPr lang="en-US" altLang="en-US" smtClean="0">
                <a:latin typeface="Calibri" panose="020F0502020204030204" pitchFamily="34" charset="0"/>
              </a:rPr>
              <a:pPr fontAlgn="base">
                <a:spcBef>
                  <a:spcPct val="0"/>
                </a:spcBef>
                <a:spcAft>
                  <a:spcPct val="0"/>
                </a:spcAft>
              </a:pPr>
              <a:t>10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5966689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 Id="rId4" Type="http://schemas.microsoft.com/office/2007/relationships/hdphoto" Target="../media/hdphoto3.wdp"/></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48200" y="4624668"/>
            <a:ext cx="4191000" cy="933450"/>
          </a:xfrm>
        </p:spPr>
        <p:txBody>
          <a:bodyPr>
            <a:noAutofit/>
          </a:bodyPr>
          <a:lstStyle>
            <a:lvl1pPr>
              <a:defRPr sz="3600">
                <a:latin typeface="Calibri"/>
                <a:cs typeface="Calibri"/>
              </a:defRPr>
            </a:lvl1pPr>
          </a:lstStyle>
          <a:p>
            <a:r>
              <a:rPr lang="en-US" dirty="0" smtClean="0"/>
              <a:t>Click to edit Master</a:t>
            </a:r>
            <a:endParaRPr dirty="0"/>
          </a:p>
        </p:txBody>
      </p:sp>
      <p:sp>
        <p:nvSpPr>
          <p:cNvPr id="3" name="Subtitle 2"/>
          <p:cNvSpPr>
            <a:spLocks noGrp="1"/>
          </p:cNvSpPr>
          <p:nvPr>
            <p:ph type="subTitle" idx="1"/>
          </p:nvPr>
        </p:nvSpPr>
        <p:spPr>
          <a:xfrm>
            <a:off x="4648200" y="5562599"/>
            <a:ext cx="4191000" cy="748553"/>
          </a:xfrm>
        </p:spPr>
        <p:txBody>
          <a:bodyPr>
            <a:normAutofit/>
          </a:bodyPr>
          <a:lstStyle>
            <a:lvl1pPr marL="0" indent="0" algn="l">
              <a:spcBef>
                <a:spcPts val="300"/>
              </a:spcBef>
              <a:buNone/>
              <a:defRPr sz="2000">
                <a:solidFill>
                  <a:schemeClr val="tx1">
                    <a:tint val="75000"/>
                  </a:schemeClr>
                </a:solidFill>
                <a:latin typeface="Cambria"/>
                <a:cs typeface="Cambr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7" name="Rectangle 6"/>
          <p:cNvSpPr/>
          <p:nvPr/>
        </p:nvSpPr>
        <p:spPr>
          <a:xfrm>
            <a:off x="282575" y="228600"/>
            <a:ext cx="4235450" cy="4191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userDrawn="1"/>
        </p:nvSpPr>
        <p:spPr>
          <a:xfrm>
            <a:off x="6781800" y="2362200"/>
            <a:ext cx="2057400" cy="2039112"/>
          </a:xfrm>
          <a:prstGeom prst="rect">
            <a:avLst/>
          </a:prstGeom>
          <a:solidFill>
            <a:srgbClr val="66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4624388" y="228600"/>
            <a:ext cx="2057400" cy="2039112"/>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4" name="Picture 13" descr="LOGO_AoR_FINAL_purpl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685800"/>
            <a:ext cx="4049168" cy="3048000"/>
          </a:xfrm>
          <a:prstGeom prst="rect">
            <a:avLst/>
          </a:prstGeom>
        </p:spPr>
      </p:pic>
      <p:sp>
        <p:nvSpPr>
          <p:cNvPr id="13" name="TextBox 12"/>
          <p:cNvSpPr txBox="1"/>
          <p:nvPr userDrawn="1"/>
        </p:nvSpPr>
        <p:spPr>
          <a:xfrm>
            <a:off x="4183529" y="4781176"/>
            <a:ext cx="184666" cy="369332"/>
          </a:xfrm>
          <a:prstGeom prst="rect">
            <a:avLst/>
          </a:prstGeom>
          <a:noFill/>
        </p:spPr>
        <p:txBody>
          <a:bodyPr wrap="none" rtlCol="0">
            <a:spAutoFit/>
          </a:bodyPr>
          <a:lstStyle/>
          <a:p>
            <a:endParaRPr lang="en-US" dirty="0"/>
          </a:p>
        </p:txBody>
      </p:sp>
      <p:pic>
        <p:nvPicPr>
          <p:cNvPr id="22" name="Picture 21" descr="CPIE Coordination Handbook.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21445">
            <a:off x="3200400" y="3962400"/>
            <a:ext cx="1074530" cy="1607834"/>
          </a:xfrm>
          <a:prstGeom prst="rect">
            <a:avLst/>
          </a:prstGeom>
          <a:effectLst>
            <a:outerShdw blurRad="76200" dir="13500000" sy="23000" kx="1200000" algn="br" rotWithShape="0">
              <a:prstClr val="black">
                <a:alpha val="20000"/>
              </a:prstClr>
            </a:outerShdw>
          </a:effectLst>
        </p:spPr>
      </p:pic>
      <p:pic>
        <p:nvPicPr>
          <p:cNvPr id="4" name="Picture 3" descr="UNI187398_Med-Res.jpg"/>
          <p:cNvPicPr>
            <a:picLocks noChangeAspect="1"/>
          </p:cNvPicPr>
          <p:nvPr userDrawn="1"/>
        </p:nvPicPr>
        <p:blipFill rotWithShape="1">
          <a:blip r:embed="rId4" cstate="print">
            <a:extLst>
              <a:ext uri="{28A0092B-C50C-407E-A947-70E740481C1C}">
                <a14:useLocalDpi xmlns:a14="http://schemas.microsoft.com/office/drawing/2010/main" val="0"/>
              </a:ext>
            </a:extLst>
          </a:blip>
          <a:srcRect l="17458" r="14484"/>
          <a:stretch/>
        </p:blipFill>
        <p:spPr>
          <a:xfrm>
            <a:off x="6781799" y="228600"/>
            <a:ext cx="2048417" cy="2006600"/>
          </a:xfrm>
          <a:prstGeom prst="rect">
            <a:avLst/>
          </a:prstGeom>
        </p:spPr>
      </p:pic>
      <p:pic>
        <p:nvPicPr>
          <p:cNvPr id="5" name="Picture 4" descr="UN013169_Med-Res.jpg"/>
          <p:cNvPicPr>
            <a:picLocks noChangeAspect="1"/>
          </p:cNvPicPr>
          <p:nvPr userDrawn="1"/>
        </p:nvPicPr>
        <p:blipFill rotWithShape="1">
          <a:blip r:embed="rId5" cstate="print">
            <a:extLst>
              <a:ext uri="{28A0092B-C50C-407E-A947-70E740481C1C}">
                <a14:useLocalDpi xmlns:a14="http://schemas.microsoft.com/office/drawing/2010/main" val="0"/>
              </a:ext>
            </a:extLst>
          </a:blip>
          <a:srcRect t="6273" r="35676"/>
          <a:stretch/>
        </p:blipFill>
        <p:spPr>
          <a:xfrm>
            <a:off x="4648200" y="2362200"/>
            <a:ext cx="2055677" cy="199692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6359526" cy="1116106"/>
          </a:xfrm>
        </p:spPr>
        <p:txBody>
          <a:bodyPr/>
          <a:lstStyle>
            <a:lvl1pPr>
              <a:defRPr>
                <a:latin typeface="Calibri"/>
                <a:cs typeface="Calibri"/>
              </a:defRPr>
            </a:lvl1pPr>
          </a:lstStyle>
          <a:p>
            <a:r>
              <a:rPr lang="en-US" dirty="0" smtClean="0"/>
              <a:t>Click to edit Master title style</a:t>
            </a:r>
            <a:endParaRPr dirty="0"/>
          </a:p>
        </p:txBody>
      </p:sp>
      <p:sp>
        <p:nvSpPr>
          <p:cNvPr id="3" name="Content Placeholder 2"/>
          <p:cNvSpPr>
            <a:spLocks noGrp="1"/>
          </p:cNvSpPr>
          <p:nvPr>
            <p:ph sz="half" idx="1"/>
          </p:nvPr>
        </p:nvSpPr>
        <p:spPr>
          <a:xfrm>
            <a:off x="498518" y="1985963"/>
            <a:ext cx="3657600" cy="4140200"/>
          </a:xfrm>
        </p:spPr>
        <p:txBody>
          <a:bodyPr>
            <a:normAutofit/>
          </a:bodyPr>
          <a:lstStyle>
            <a:lvl1pPr>
              <a:defRPr sz="1800">
                <a:latin typeface="Cambria"/>
                <a:cs typeface="Cambria"/>
              </a:defRPr>
            </a:lvl1pPr>
            <a:lvl2pPr>
              <a:defRPr sz="1800">
                <a:latin typeface="Cambria"/>
                <a:cs typeface="Cambria"/>
              </a:defRPr>
            </a:lvl2pPr>
            <a:lvl3pPr>
              <a:defRPr sz="1800">
                <a:latin typeface="Cambria"/>
                <a:cs typeface="Cambria"/>
              </a:defRPr>
            </a:lvl3pPr>
            <a:lvl4pPr>
              <a:defRPr sz="1800">
                <a:latin typeface="Cambria"/>
                <a:cs typeface="Cambria"/>
              </a:defRPr>
            </a:lvl4pPr>
            <a:lvl5pPr>
              <a:defRPr sz="1800">
                <a:latin typeface="Cambria"/>
                <a:cs typeface="Cambr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atin typeface="Cambria"/>
                <a:cs typeface="Cambria"/>
              </a:defRPr>
            </a:lvl1pPr>
            <a:lvl2pPr>
              <a:defRPr sz="1800">
                <a:latin typeface="Cambria"/>
                <a:cs typeface="Cambria"/>
              </a:defRPr>
            </a:lvl2pPr>
            <a:lvl3pPr>
              <a:defRPr sz="1800">
                <a:latin typeface="Cambria"/>
                <a:cs typeface="Cambria"/>
              </a:defRPr>
            </a:lvl3pPr>
            <a:lvl4pPr>
              <a:defRPr sz="1800">
                <a:latin typeface="Cambria"/>
                <a:cs typeface="Cambria"/>
              </a:defRPr>
            </a:lvl4pPr>
            <a:lvl5pPr>
              <a:defRPr sz="1800">
                <a:latin typeface="Cambria"/>
                <a:cs typeface="Cambr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pic>
        <p:nvPicPr>
          <p:cNvPr id="13" name="Picture 12" descr="AoR_Logo_new_colours_2_Fe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6600" y="457200"/>
            <a:ext cx="1676400" cy="1077685"/>
          </a:xfrm>
          <a:prstGeom prst="rect">
            <a:avLst/>
          </a:prstGeom>
        </p:spPr>
      </p:pic>
      <p:pic>
        <p:nvPicPr>
          <p:cNvPr id="14" name="Picture 13" descr="CPIE Coordination Handbook.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21445">
            <a:off x="596706" y="4841448"/>
            <a:ext cx="1074530" cy="1607834"/>
          </a:xfrm>
          <a:prstGeom prst="rect">
            <a:avLst/>
          </a:prstGeom>
          <a:effectLst>
            <a:outerShdw blurRad="76200" dir="13500000" sy="23000" kx="1200000" algn="br" rotWithShape="0">
              <a:prstClr val="black">
                <a:alpha val="20000"/>
              </a:prstClr>
            </a:outerShdw>
          </a:effec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6435726" cy="1116106"/>
          </a:xfrm>
        </p:spPr>
        <p:txBody>
          <a:bodyPr/>
          <a:lstStyle>
            <a:lvl1pPr>
              <a:defRPr sz="4000">
                <a:latin typeface="Calibri"/>
                <a:cs typeface="Calibri"/>
              </a:defRPr>
            </a:lvl1pPr>
          </a:lstStyle>
          <a:p>
            <a:r>
              <a:rPr lang="en-US" dirty="0" smtClean="0"/>
              <a:t>Click to edit Master title style</a:t>
            </a:r>
            <a:endParaRPr dirty="0"/>
          </a:p>
        </p:txBody>
      </p:sp>
      <p:sp>
        <p:nvSpPr>
          <p:cNvPr id="4" name="Content Placeholder 3"/>
          <p:cNvSpPr>
            <a:spLocks noGrp="1"/>
          </p:cNvSpPr>
          <p:nvPr>
            <p:ph sz="half" idx="2"/>
          </p:nvPr>
        </p:nvSpPr>
        <p:spPr>
          <a:xfrm>
            <a:off x="497541" y="2514600"/>
            <a:ext cx="3160059" cy="3611562"/>
          </a:xfrm>
        </p:spPr>
        <p:txBody>
          <a:bodyPr>
            <a:normAutofit/>
          </a:bodyPr>
          <a:lstStyle>
            <a:lvl1pPr>
              <a:defRPr sz="1800">
                <a:latin typeface="Cambria"/>
                <a:cs typeface="Cambria"/>
              </a:defRPr>
            </a:lvl1pPr>
            <a:lvl2pPr>
              <a:defRPr sz="1800">
                <a:latin typeface="Cambria"/>
                <a:cs typeface="Cambria"/>
              </a:defRPr>
            </a:lvl2pPr>
            <a:lvl3pPr>
              <a:defRPr sz="1800">
                <a:latin typeface="Cambria"/>
                <a:cs typeface="Cambria"/>
              </a:defRPr>
            </a:lvl3pPr>
            <a:lvl4pPr>
              <a:defRPr sz="1800">
                <a:latin typeface="Cambria"/>
                <a:cs typeface="Cambria"/>
              </a:defRPr>
            </a:lvl4pPr>
            <a:lvl5pPr>
              <a:defRPr sz="1800">
                <a:latin typeface="Cambria"/>
                <a:cs typeface="Cambr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6" name="Content Placeholder 5"/>
          <p:cNvSpPr>
            <a:spLocks noGrp="1"/>
          </p:cNvSpPr>
          <p:nvPr>
            <p:ph sz="quarter" idx="4"/>
          </p:nvPr>
        </p:nvSpPr>
        <p:spPr>
          <a:xfrm>
            <a:off x="3886200" y="2514600"/>
            <a:ext cx="3124200" cy="3602597"/>
          </a:xfrm>
        </p:spPr>
        <p:txBody>
          <a:bodyPr>
            <a:normAutofit/>
          </a:bodyPr>
          <a:lstStyle>
            <a:lvl1pPr>
              <a:defRPr sz="1800">
                <a:latin typeface="Cambria"/>
                <a:cs typeface="Cambria"/>
              </a:defRPr>
            </a:lvl1pPr>
            <a:lvl2pPr>
              <a:defRPr sz="1800">
                <a:latin typeface="Cambria"/>
                <a:cs typeface="Cambria"/>
              </a:defRPr>
            </a:lvl2pPr>
            <a:lvl3pPr>
              <a:defRPr sz="1800">
                <a:latin typeface="Cambria"/>
                <a:cs typeface="Cambria"/>
              </a:defRPr>
            </a:lvl3pPr>
            <a:lvl4pPr>
              <a:defRPr sz="1800">
                <a:latin typeface="Cambria"/>
                <a:cs typeface="Cambria"/>
              </a:defRPr>
            </a:lvl4pPr>
            <a:lvl5pPr>
              <a:defRPr sz="1800">
                <a:latin typeface="Cambria"/>
                <a:cs typeface="Cambr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3" name="Text Placeholder 2"/>
          <p:cNvSpPr>
            <a:spLocks noGrp="1"/>
          </p:cNvSpPr>
          <p:nvPr>
            <p:ph type="body" idx="1"/>
          </p:nvPr>
        </p:nvSpPr>
        <p:spPr>
          <a:xfrm>
            <a:off x="497541" y="2070847"/>
            <a:ext cx="3160059" cy="367553"/>
          </a:xfrm>
          <a:prstGeom prst="rect">
            <a:avLst/>
          </a:prstGeom>
          <a:solidFill>
            <a:schemeClr val="bg2">
              <a:lumMod val="75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pic>
        <p:nvPicPr>
          <p:cNvPr id="13" name="Picture 12" descr="AoR_Logo_new_colours_2_Fe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6600" y="533400"/>
            <a:ext cx="1676400" cy="1077685"/>
          </a:xfrm>
          <a:prstGeom prst="rect">
            <a:avLst/>
          </a:prstGeom>
        </p:spPr>
      </p:pic>
      <p:pic>
        <p:nvPicPr>
          <p:cNvPr id="14" name="Picture 13" descr="CPIE Coordination Handbook.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21445">
            <a:off x="520506" y="4841448"/>
            <a:ext cx="1074530" cy="1607834"/>
          </a:xfrm>
          <a:prstGeom prst="rect">
            <a:avLst/>
          </a:prstGeom>
          <a:effectLst>
            <a:outerShdw blurRad="76200" dir="13500000" sy="23000" kx="1200000" algn="br" rotWithShape="0">
              <a:prstClr val="black">
                <a:alpha val="20000"/>
              </a:prstClr>
            </a:outerShdw>
          </a:effectLst>
        </p:spPr>
      </p:pic>
      <p:sp>
        <p:nvSpPr>
          <p:cNvPr id="9" name="Text Placeholder 2"/>
          <p:cNvSpPr>
            <a:spLocks noGrp="1"/>
          </p:cNvSpPr>
          <p:nvPr>
            <p:ph type="body" idx="10"/>
          </p:nvPr>
        </p:nvSpPr>
        <p:spPr>
          <a:xfrm>
            <a:off x="3886200" y="2057400"/>
            <a:ext cx="3124200" cy="367553"/>
          </a:xfrm>
          <a:prstGeom prst="rect">
            <a:avLst/>
          </a:prstGeom>
          <a:solidFill>
            <a:schemeClr val="bg2">
              <a:lumMod val="75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6283326" cy="1116106"/>
          </a:xfrm>
        </p:spPr>
        <p:txBody>
          <a:bodyPr/>
          <a:lstStyle>
            <a:lvl1pPr>
              <a:defRPr sz="4000">
                <a:latin typeface="Calibri"/>
                <a:cs typeface="Calibri"/>
              </a:defRPr>
            </a:lvl1pPr>
          </a:lstStyle>
          <a:p>
            <a:r>
              <a:rPr lang="en-US" dirty="0" smtClean="0"/>
              <a:t>Click to edit Master title style</a:t>
            </a:r>
            <a:endParaRPr dirty="0"/>
          </a:p>
        </p:txBody>
      </p:sp>
      <p:sp>
        <p:nvSpPr>
          <p:cNvPr id="3" name="Content Placeholder 2"/>
          <p:cNvSpPr>
            <a:spLocks noGrp="1"/>
          </p:cNvSpPr>
          <p:nvPr>
            <p:ph sz="half" idx="1"/>
          </p:nvPr>
        </p:nvSpPr>
        <p:spPr>
          <a:xfrm>
            <a:off x="498517" y="1985963"/>
            <a:ext cx="7959683" cy="1965960"/>
          </a:xfrm>
        </p:spPr>
        <p:txBody>
          <a:bodyPr>
            <a:normAutofit/>
          </a:bodyPr>
          <a:lstStyle>
            <a:lvl1pPr>
              <a:defRPr sz="1800">
                <a:latin typeface="Cambria"/>
                <a:cs typeface="Cambria"/>
              </a:defRPr>
            </a:lvl1pPr>
            <a:lvl2pPr>
              <a:defRPr sz="1800">
                <a:latin typeface="Cambria"/>
                <a:cs typeface="Cambria"/>
              </a:defRPr>
            </a:lvl2pPr>
            <a:lvl3pPr>
              <a:defRPr sz="1800">
                <a:latin typeface="Cambria"/>
                <a:cs typeface="Cambria"/>
              </a:defRPr>
            </a:lvl3pPr>
            <a:lvl4pPr>
              <a:defRPr sz="1800">
                <a:latin typeface="Cambria"/>
                <a:cs typeface="Cambria"/>
              </a:defRPr>
            </a:lvl4pPr>
            <a:lvl5pPr>
              <a:defRPr sz="1800">
                <a:latin typeface="Cambria"/>
                <a:cs typeface="Cambr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13" name="Content Placeholder 2"/>
          <p:cNvSpPr>
            <a:spLocks noGrp="1"/>
          </p:cNvSpPr>
          <p:nvPr>
            <p:ph sz="half" idx="14"/>
          </p:nvPr>
        </p:nvSpPr>
        <p:spPr>
          <a:xfrm>
            <a:off x="498517" y="4164965"/>
            <a:ext cx="7959683" cy="1965960"/>
          </a:xfrm>
        </p:spPr>
        <p:txBody>
          <a:bodyPr>
            <a:normAutofit/>
          </a:bodyPr>
          <a:lstStyle>
            <a:lvl1pPr>
              <a:defRPr sz="1800">
                <a:latin typeface="Cambria"/>
                <a:cs typeface="Cambria"/>
              </a:defRPr>
            </a:lvl1pPr>
            <a:lvl2pPr>
              <a:defRPr sz="1800">
                <a:latin typeface="Cambria"/>
                <a:cs typeface="Cambria"/>
              </a:defRPr>
            </a:lvl2pPr>
            <a:lvl3pPr>
              <a:defRPr sz="1800">
                <a:latin typeface="Cambria"/>
                <a:cs typeface="Cambria"/>
              </a:defRPr>
            </a:lvl3pPr>
            <a:lvl4pPr>
              <a:defRPr sz="1800">
                <a:latin typeface="Cambria"/>
                <a:cs typeface="Cambria"/>
              </a:defRPr>
            </a:lvl4pPr>
            <a:lvl5pPr>
              <a:defRPr sz="1800">
                <a:latin typeface="Cambria"/>
                <a:cs typeface="Cambr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pic>
        <p:nvPicPr>
          <p:cNvPr id="11" name="Picture 10" descr="AoR_Logo_new_colours_2_Fe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0400" y="533400"/>
            <a:ext cx="1676400" cy="107768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6359526" cy="1116106"/>
          </a:xfrm>
        </p:spPr>
        <p:txBody>
          <a:bodyPr/>
          <a:lstStyle>
            <a:lvl1pPr>
              <a:defRPr sz="4000">
                <a:latin typeface="Calibri"/>
                <a:cs typeface="Calibri"/>
              </a:defRPr>
            </a:lvl1pPr>
          </a:lstStyle>
          <a:p>
            <a:r>
              <a:rPr lang="en-US" dirty="0" smtClean="0"/>
              <a:t>Click to edit Master title style</a:t>
            </a:r>
            <a:endParaRPr dirty="0"/>
          </a:p>
        </p:txBody>
      </p:sp>
      <p:sp>
        <p:nvSpPr>
          <p:cNvPr id="3" name="Content Placeholder 2"/>
          <p:cNvSpPr>
            <a:spLocks noGrp="1"/>
          </p:cNvSpPr>
          <p:nvPr>
            <p:ph sz="half" idx="1"/>
          </p:nvPr>
        </p:nvSpPr>
        <p:spPr>
          <a:xfrm>
            <a:off x="4410074" y="1985963"/>
            <a:ext cx="4124325" cy="1965960"/>
          </a:xfrm>
        </p:spPr>
        <p:txBody>
          <a:bodyPr>
            <a:normAutofit/>
          </a:bodyPr>
          <a:lstStyle>
            <a:lvl1pPr>
              <a:defRPr sz="1800">
                <a:latin typeface="Cambria"/>
                <a:cs typeface="Cambria"/>
              </a:defRPr>
            </a:lvl1pPr>
            <a:lvl2pPr>
              <a:defRPr sz="1800">
                <a:latin typeface="Cambria"/>
                <a:cs typeface="Cambria"/>
              </a:defRPr>
            </a:lvl2pPr>
            <a:lvl3pPr>
              <a:defRPr sz="1800">
                <a:latin typeface="Cambria"/>
                <a:cs typeface="Cambria"/>
              </a:defRPr>
            </a:lvl3pPr>
            <a:lvl4pPr>
              <a:defRPr sz="1800">
                <a:latin typeface="Cambria"/>
                <a:cs typeface="Cambria"/>
              </a:defRPr>
            </a:lvl4pPr>
            <a:lvl5pPr>
              <a:defRPr sz="1800">
                <a:latin typeface="Cambria"/>
                <a:cs typeface="Cambr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atin typeface="Cambria"/>
                <a:cs typeface="Cambria"/>
              </a:defRPr>
            </a:lvl1pPr>
            <a:lvl2pPr>
              <a:defRPr sz="1800">
                <a:latin typeface="Cambria"/>
                <a:cs typeface="Cambria"/>
              </a:defRPr>
            </a:lvl2pPr>
            <a:lvl3pPr>
              <a:defRPr sz="1800">
                <a:latin typeface="Cambria"/>
                <a:cs typeface="Cambria"/>
              </a:defRPr>
            </a:lvl3pPr>
            <a:lvl4pPr>
              <a:defRPr sz="1800">
                <a:latin typeface="Cambria"/>
                <a:cs typeface="Cambria"/>
              </a:defRPr>
            </a:lvl4pPr>
            <a:lvl5pPr>
              <a:defRPr sz="1800">
                <a:latin typeface="Cambria"/>
                <a:cs typeface="Cambr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13" name="Content Placeholder 2"/>
          <p:cNvSpPr>
            <a:spLocks noGrp="1"/>
          </p:cNvSpPr>
          <p:nvPr>
            <p:ph sz="half" idx="16"/>
          </p:nvPr>
        </p:nvSpPr>
        <p:spPr>
          <a:xfrm>
            <a:off x="4410074" y="4169664"/>
            <a:ext cx="4124325" cy="1965960"/>
          </a:xfrm>
        </p:spPr>
        <p:txBody>
          <a:bodyPr>
            <a:normAutofit/>
          </a:bodyPr>
          <a:lstStyle>
            <a:lvl1pPr>
              <a:defRPr sz="1800">
                <a:latin typeface="Cambria"/>
                <a:cs typeface="Cambria"/>
              </a:defRPr>
            </a:lvl1pPr>
            <a:lvl2pPr>
              <a:defRPr sz="1800">
                <a:latin typeface="Cambria"/>
                <a:cs typeface="Cambria"/>
              </a:defRPr>
            </a:lvl2pPr>
            <a:lvl3pPr>
              <a:defRPr sz="1800">
                <a:latin typeface="Cambria"/>
                <a:cs typeface="Cambria"/>
              </a:defRPr>
            </a:lvl3pPr>
            <a:lvl4pPr>
              <a:defRPr sz="1800">
                <a:latin typeface="Cambria"/>
                <a:cs typeface="Cambria"/>
              </a:defRPr>
            </a:lvl4pPr>
            <a:lvl5pPr>
              <a:defRPr sz="1800">
                <a:latin typeface="Cambria"/>
                <a:cs typeface="Cambr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pic>
        <p:nvPicPr>
          <p:cNvPr id="12" name="Picture 11" descr="AoR_Logo_new_colours_2_Fe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0400" y="533400"/>
            <a:ext cx="1676400" cy="1077685"/>
          </a:xfrm>
          <a:prstGeom prst="rect">
            <a:avLst/>
          </a:prstGeom>
        </p:spPr>
      </p:pic>
      <p:pic>
        <p:nvPicPr>
          <p:cNvPr id="14" name="Picture 13" descr="CPIE Coordination Handbook.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21445">
            <a:off x="596706" y="4841448"/>
            <a:ext cx="1074530" cy="1607834"/>
          </a:xfrm>
          <a:prstGeom prst="rect">
            <a:avLst/>
          </a:prstGeom>
          <a:effectLst>
            <a:outerShdw blurRad="76200" dir="13500000" sy="23000" kx="1200000" algn="br" rotWithShape="0">
              <a:prstClr val="black">
                <a:alpha val="20000"/>
              </a:prstClr>
            </a:outerShdw>
          </a:effec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Calibri"/>
                <a:cs typeface="Calibri"/>
              </a:defRPr>
            </a:lvl1pPr>
          </a:lstStyle>
          <a:p>
            <a:r>
              <a:rPr lang="en-US" dirty="0" smtClean="0"/>
              <a:t>Click to edit Master title style</a:t>
            </a:r>
            <a:endParaRPr dirty="0"/>
          </a:p>
        </p:txBody>
      </p:sp>
      <p:pic>
        <p:nvPicPr>
          <p:cNvPr id="9" name="Picture 8" descr="AoR_Logo_new_colours_2_Fe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457200"/>
            <a:ext cx="1676400" cy="1077685"/>
          </a:xfrm>
          <a:prstGeom prst="rect">
            <a:avLst/>
          </a:prstGeom>
        </p:spPr>
      </p:pic>
      <p:pic>
        <p:nvPicPr>
          <p:cNvPr id="10" name="Picture 9" descr="CPIE Coordination Handbook.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21445">
            <a:off x="825306" y="4841449"/>
            <a:ext cx="1074530" cy="1607834"/>
          </a:xfrm>
          <a:prstGeom prst="rect">
            <a:avLst/>
          </a:prstGeom>
          <a:effectLst>
            <a:outerShdw blurRad="76200" dir="13500000" sy="23000" kx="1200000" algn="br" rotWithShape="0">
              <a:prstClr val="black">
                <a:alpha val="20000"/>
              </a:prstClr>
            </a:out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6" name="Picture 5" descr="AoR_Logo_new_colours_2_Fe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0400" y="533400"/>
            <a:ext cx="1676400" cy="1077685"/>
          </a:xfrm>
          <a:prstGeom prst="rect">
            <a:avLst/>
          </a:prstGeom>
        </p:spPr>
      </p:pic>
      <p:pic>
        <p:nvPicPr>
          <p:cNvPr id="7" name="Picture 6" descr="CPIE Coordination Handbook.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21445">
            <a:off x="672907" y="5070049"/>
            <a:ext cx="1074530" cy="1607834"/>
          </a:xfrm>
          <a:prstGeom prst="rect">
            <a:avLst/>
          </a:prstGeom>
          <a:effectLst>
            <a:outerShdw blurRad="76200" dir="13500000" sy="23000" kx="1200000" algn="br" rotWithShape="0">
              <a:prstClr val="black">
                <a:alpha val="2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424082"/>
            <a:ext cx="6392862" cy="833718"/>
          </a:xfrm>
        </p:spPr>
        <p:txBody>
          <a:bodyPr anchor="b">
            <a:normAutofit/>
          </a:bodyPr>
          <a:lstStyle>
            <a:lvl1pPr algn="l">
              <a:defRPr sz="3000" b="0">
                <a:latin typeface="Calibri"/>
                <a:cs typeface="Calibri"/>
              </a:defRPr>
            </a:lvl1pPr>
          </a:lstStyle>
          <a:p>
            <a:r>
              <a:rPr lang="en-US" dirty="0" smtClean="0"/>
              <a:t>Click to edit Master title style</a:t>
            </a:r>
            <a:endParaRPr dirty="0"/>
          </a:p>
        </p:txBody>
      </p:sp>
      <p:sp>
        <p:nvSpPr>
          <p:cNvPr id="3" name="Picture Placeholder 2"/>
          <p:cNvSpPr>
            <a:spLocks noGrp="1"/>
          </p:cNvSpPr>
          <p:nvPr>
            <p:ph type="pic" idx="1"/>
          </p:nvPr>
        </p:nvSpPr>
        <p:spPr>
          <a:xfrm>
            <a:off x="304800" y="228600"/>
            <a:ext cx="6400800" cy="4187952"/>
          </a:xfrm>
        </p:spPr>
        <p:txBody>
          <a:bodyPr/>
          <a:lstStyle>
            <a:lvl1pPr marL="0" indent="0">
              <a:buNone/>
              <a:defRPr sz="3200">
                <a:latin typeface="Cambria"/>
                <a:cs typeface="Cambri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304801" y="5257799"/>
            <a:ext cx="6392862" cy="885825"/>
          </a:xfrm>
        </p:spPr>
        <p:txBody>
          <a:bodyPr>
            <a:normAutofit/>
          </a:bodyPr>
          <a:lstStyle>
            <a:lvl1pPr marL="0" indent="0">
              <a:spcBef>
                <a:spcPts val="300"/>
              </a:spcBef>
              <a:buNone/>
              <a:defRPr sz="2600">
                <a:latin typeface="Cambria"/>
                <a:cs typeface="Cambr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12" name="Picture 11" descr="AoR_Logo_new_colours_2_Fe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228600"/>
            <a:ext cx="1676400" cy="1077685"/>
          </a:xfrm>
          <a:prstGeom prst="rect">
            <a:avLst/>
          </a:prstGeom>
        </p:spPr>
      </p:pic>
      <p:pic>
        <p:nvPicPr>
          <p:cNvPr id="14" name="Picture 13" descr="CPIE Coordination Handbook.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5200" y="4495800"/>
            <a:ext cx="1074530" cy="1607834"/>
          </a:xfrm>
          <a:prstGeom prst="rect">
            <a:avLst/>
          </a:prstGeom>
          <a:effectLst>
            <a:outerShdw blurRad="76200" dir="18900000" sy="23000" kx="-1200000" algn="bl" rotWithShape="0">
              <a:prstClr val="black">
                <a:alpha val="20000"/>
              </a:prstClr>
            </a:outerShdw>
          </a:effec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Pictures with Caption">
    <p:spTree>
      <p:nvGrpSpPr>
        <p:cNvPr id="1" name=""/>
        <p:cNvGrpSpPr/>
        <p:nvPr/>
      </p:nvGrpSpPr>
      <p:grpSpPr>
        <a:xfrm>
          <a:off x="0" y="0"/>
          <a:ext cx="0" cy="0"/>
          <a:chOff x="0" y="0"/>
          <a:chExt cx="0" cy="0"/>
        </a:xfrm>
      </p:grpSpPr>
      <p:sp>
        <p:nvSpPr>
          <p:cNvPr id="8" name="Rectangle 7"/>
          <p:cNvSpPr/>
          <p:nvPr userDrawn="1"/>
        </p:nvSpPr>
        <p:spPr>
          <a:xfrm>
            <a:off x="282574" y="228600"/>
            <a:ext cx="6387167" cy="634523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4343845" cy="1162050"/>
          </a:xfrm>
        </p:spPr>
        <p:txBody>
          <a:bodyPr anchor="b">
            <a:normAutofit/>
          </a:bodyPr>
          <a:lstStyle>
            <a:lvl1pPr algn="l">
              <a:defRPr sz="2600" b="0">
                <a:solidFill>
                  <a:schemeClr val="bg1"/>
                </a:solidFill>
                <a:latin typeface="Calibri"/>
                <a:cs typeface="Calibri"/>
              </a:defRPr>
            </a:lvl1pPr>
          </a:lstStyle>
          <a:p>
            <a:r>
              <a:rPr lang="en-US" dirty="0" smtClean="0"/>
              <a:t>Click to edit Master title style</a:t>
            </a:r>
            <a:endParaRPr dirty="0"/>
          </a:p>
        </p:txBody>
      </p:sp>
      <p:sp>
        <p:nvSpPr>
          <p:cNvPr id="4" name="Text Placeholder 3"/>
          <p:cNvSpPr>
            <a:spLocks noGrp="1"/>
          </p:cNvSpPr>
          <p:nvPr>
            <p:ph type="body" sz="half" idx="2"/>
          </p:nvPr>
        </p:nvSpPr>
        <p:spPr>
          <a:xfrm>
            <a:off x="381094" y="3733800"/>
            <a:ext cx="4343306" cy="2392363"/>
          </a:xfrm>
        </p:spPr>
        <p:txBody>
          <a:bodyPr>
            <a:normAutofit/>
          </a:bodyPr>
          <a:lstStyle>
            <a:lvl1pPr marL="0" indent="0">
              <a:spcBef>
                <a:spcPts val="600"/>
              </a:spcBef>
              <a:buNone/>
              <a:defRPr sz="2000">
                <a:solidFill>
                  <a:schemeClr val="bg1"/>
                </a:solidFill>
                <a:latin typeface="Cambria"/>
                <a:cs typeface="Cambr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16" name="Picture 15" descr="LOGO_AoR_FINAL_purple.pd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381000"/>
            <a:ext cx="2069575" cy="1557867"/>
          </a:xfrm>
          <a:prstGeom prst="rect">
            <a:avLst/>
          </a:prstGeom>
        </p:spPr>
      </p:pic>
      <p:pic>
        <p:nvPicPr>
          <p:cNvPr id="17" name="Picture 16" descr="CPIE Coordination Handbook.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5200" y="4876800"/>
            <a:ext cx="1074530" cy="1607834"/>
          </a:xfrm>
          <a:prstGeom prst="rect">
            <a:avLst/>
          </a:prstGeom>
          <a:effectLst>
            <a:outerShdw blurRad="76200" dir="18900000" sy="23000" kx="-1200000" algn="bl" rotWithShape="0">
              <a:prstClr val="black">
                <a:alpha val="20000"/>
              </a:prstClr>
            </a:outerShdw>
          </a:effectLst>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solidFill>
                  <a:prstClr val="black">
                    <a:tint val="75000"/>
                  </a:prstClr>
                </a:solidFill>
              </a:rPr>
              <a:pPr/>
              <a:t>4/4/2018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0954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solidFill>
                  <a:prstClr val="black">
                    <a:tint val="75000"/>
                  </a:prstClr>
                </a:solidFill>
              </a:rPr>
              <a:pPr/>
              <a:t>4/4/2018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8135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572000"/>
            <a:ext cx="4191000" cy="933450"/>
          </a:xfrm>
        </p:spPr>
        <p:txBody>
          <a:bodyPr>
            <a:normAutofit/>
          </a:bodyPr>
          <a:lstStyle>
            <a:lvl1pPr>
              <a:defRPr sz="3600" baseline="0">
                <a:latin typeface="Calibri"/>
                <a:cs typeface="Calibri"/>
              </a:defRPr>
            </a:lvl1pPr>
          </a:lstStyle>
          <a:p>
            <a:r>
              <a:rPr lang="en-US" dirty="0" smtClean="0"/>
              <a:t>Click to edit Master</a:t>
            </a:r>
            <a:endParaRPr dirty="0"/>
          </a:p>
        </p:txBody>
      </p:sp>
      <p:sp>
        <p:nvSpPr>
          <p:cNvPr id="3" name="Subtitle 2"/>
          <p:cNvSpPr>
            <a:spLocks noGrp="1"/>
          </p:cNvSpPr>
          <p:nvPr>
            <p:ph type="subTitle" idx="1"/>
          </p:nvPr>
        </p:nvSpPr>
        <p:spPr>
          <a:xfrm>
            <a:off x="304800" y="5638800"/>
            <a:ext cx="4191000" cy="748553"/>
          </a:xfrm>
        </p:spPr>
        <p:txBody>
          <a:bodyPr>
            <a:normAutofit/>
          </a:bodyPr>
          <a:lstStyle>
            <a:lvl1pPr marL="0" indent="0" algn="l">
              <a:spcBef>
                <a:spcPts val="300"/>
              </a:spcBef>
              <a:buNone/>
              <a:defRPr sz="2000">
                <a:solidFill>
                  <a:schemeClr val="tx1">
                    <a:tint val="75000"/>
                  </a:schemeClr>
                </a:solidFill>
                <a:latin typeface="Cambria"/>
                <a:cs typeface="Cambr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7" name="Rectangle 6"/>
          <p:cNvSpPr/>
          <p:nvPr/>
        </p:nvSpPr>
        <p:spPr>
          <a:xfrm>
            <a:off x="4648200" y="228600"/>
            <a:ext cx="4235450" cy="418795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userDrawn="1"/>
        </p:nvSpPr>
        <p:spPr>
          <a:xfrm>
            <a:off x="304800" y="228600"/>
            <a:ext cx="2057400" cy="2039112"/>
          </a:xfrm>
          <a:prstGeom prst="rect">
            <a:avLst/>
          </a:prstGeom>
          <a:solidFill>
            <a:srgbClr val="66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userDrawn="1"/>
        </p:nvSpPr>
        <p:spPr>
          <a:xfrm>
            <a:off x="2438400" y="2362200"/>
            <a:ext cx="2057400" cy="2039112"/>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22" name="Picture 21" descr="LOGO_AoR_FINAL_purpl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00600" y="762000"/>
            <a:ext cx="3846709" cy="2895600"/>
          </a:xfrm>
          <a:prstGeom prst="rect">
            <a:avLst/>
          </a:prstGeom>
        </p:spPr>
      </p:pic>
      <p:pic>
        <p:nvPicPr>
          <p:cNvPr id="25" name="Picture 24" descr="CPIE Coordination Handbook.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76800" y="4648200"/>
            <a:ext cx="1074530" cy="1607834"/>
          </a:xfrm>
          <a:prstGeom prst="rect">
            <a:avLst/>
          </a:prstGeom>
          <a:effectLst>
            <a:outerShdw blurRad="76200" dir="18900000" sy="23000" kx="-1200000" algn="bl" rotWithShape="0">
              <a:prstClr val="black">
                <a:alpha val="20000"/>
              </a:prstClr>
            </a:outerShdw>
          </a:effectLst>
        </p:spPr>
      </p:pic>
      <p:pic>
        <p:nvPicPr>
          <p:cNvPr id="4" name="Picture 3" descr="UNI172571_Med-Res.jpg"/>
          <p:cNvPicPr>
            <a:picLocks noChangeAspect="1"/>
          </p:cNvPicPr>
          <p:nvPr userDrawn="1"/>
        </p:nvPicPr>
        <p:blipFill rotWithShape="1">
          <a:blip r:embed="rId4">
            <a:extLst>
              <a:ext uri="{28A0092B-C50C-407E-A947-70E740481C1C}">
                <a14:useLocalDpi xmlns:a14="http://schemas.microsoft.com/office/drawing/2010/main" val="0"/>
              </a:ext>
            </a:extLst>
          </a:blip>
          <a:srcRect l="11228" t="5880" r="48794" b="35966"/>
          <a:stretch/>
        </p:blipFill>
        <p:spPr>
          <a:xfrm>
            <a:off x="2438400" y="228600"/>
            <a:ext cx="2071481" cy="2008895"/>
          </a:xfrm>
          <a:prstGeom prst="rect">
            <a:avLst/>
          </a:prstGeom>
        </p:spPr>
      </p:pic>
      <p:pic>
        <p:nvPicPr>
          <p:cNvPr id="5" name="Picture 4" descr="UN029285_Med-Res.jpg"/>
          <p:cNvPicPr>
            <a:picLocks noChangeAspect="1"/>
          </p:cNvPicPr>
          <p:nvPr userDrawn="1"/>
        </p:nvPicPr>
        <p:blipFill rotWithShape="1">
          <a:blip r:embed="rId5" cstate="print">
            <a:extLst>
              <a:ext uri="{28A0092B-C50C-407E-A947-70E740481C1C}">
                <a14:useLocalDpi xmlns:a14="http://schemas.microsoft.com/office/drawing/2010/main" val="0"/>
              </a:ext>
            </a:extLst>
          </a:blip>
          <a:srcRect r="35470"/>
          <a:stretch/>
        </p:blipFill>
        <p:spPr>
          <a:xfrm>
            <a:off x="304800" y="2362200"/>
            <a:ext cx="2065212" cy="2066925"/>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E7B928-FF05-4680-B9E6-9CBF46CCBEEC}" type="datetimeFigureOut">
              <a:rPr lang="en-US" smtClean="0">
                <a:solidFill>
                  <a:prstClr val="black">
                    <a:tint val="75000"/>
                  </a:prstClr>
                </a:solidFill>
              </a:rPr>
              <a:pPr/>
              <a:t>4/4/2018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7106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E7B928-FF05-4680-B9E6-9CBF46CCBEEC}" type="datetimeFigureOut">
              <a:rPr lang="en-US" smtClean="0">
                <a:solidFill>
                  <a:prstClr val="black">
                    <a:tint val="75000"/>
                  </a:prstClr>
                </a:solidFill>
              </a:rPr>
              <a:pPr/>
              <a:t>4/4/2018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4662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E7B928-FF05-4680-B9E6-9CBF46CCBEEC}" type="datetimeFigureOut">
              <a:rPr lang="en-US" smtClean="0">
                <a:solidFill>
                  <a:prstClr val="black">
                    <a:tint val="75000"/>
                  </a:prstClr>
                </a:solidFill>
              </a:rPr>
              <a:pPr/>
              <a:t>4/4/2018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06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E7B928-FF05-4680-B9E6-9CBF46CCBEEC}" type="datetimeFigureOut">
              <a:rPr lang="en-US" smtClean="0">
                <a:solidFill>
                  <a:prstClr val="black">
                    <a:tint val="75000"/>
                  </a:prstClr>
                </a:solidFill>
              </a:rPr>
              <a:pPr/>
              <a:t>4/4/2018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07229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7B928-FF05-4680-B9E6-9CBF46CCBEEC}" type="datetimeFigureOut">
              <a:rPr lang="en-US" smtClean="0">
                <a:solidFill>
                  <a:prstClr val="black">
                    <a:tint val="75000"/>
                  </a:prstClr>
                </a:solidFill>
              </a:rPr>
              <a:pPr/>
              <a:t>4/4/2018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03543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solidFill>
                  <a:prstClr val="black">
                    <a:tint val="75000"/>
                  </a:prstClr>
                </a:solidFill>
              </a:rPr>
              <a:pPr/>
              <a:t>4/4/2018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66010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solidFill>
                  <a:prstClr val="black">
                    <a:tint val="75000"/>
                  </a:prstClr>
                </a:solidFill>
              </a:rPr>
              <a:pPr/>
              <a:t>4/4/2018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4735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solidFill>
                  <a:prstClr val="black">
                    <a:tint val="75000"/>
                  </a:prstClr>
                </a:solidFill>
              </a:rPr>
              <a:pPr/>
              <a:t>4/4/2018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7222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solidFill>
                  <a:prstClr val="black">
                    <a:tint val="75000"/>
                  </a:prstClr>
                </a:solidFill>
              </a:rPr>
              <a:pPr/>
              <a:t>4/4/2018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76178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solidFill>
                  <a:prstClr val="black">
                    <a:tint val="75000"/>
                  </a:prstClr>
                </a:solidFill>
              </a:rPr>
              <a:pPr/>
              <a:t>4/4/2018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376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5" name="Picture 4" descr="UN014961_Med-Res.jp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r="12102"/>
          <a:stretch/>
        </p:blipFill>
        <p:spPr>
          <a:xfrm>
            <a:off x="533400" y="228600"/>
            <a:ext cx="8338747" cy="6324600"/>
          </a:xfrm>
          <a:prstGeom prst="rect">
            <a:avLst/>
          </a:prstGeom>
        </p:spPr>
      </p:pic>
      <p:sp>
        <p:nvSpPr>
          <p:cNvPr id="2" name="Title 1"/>
          <p:cNvSpPr>
            <a:spLocks noGrp="1"/>
          </p:cNvSpPr>
          <p:nvPr>
            <p:ph type="title" hasCustomPrompt="1"/>
          </p:nvPr>
        </p:nvSpPr>
        <p:spPr>
          <a:xfrm>
            <a:off x="1828800" y="3429000"/>
            <a:ext cx="5638800" cy="1057275"/>
          </a:xfrm>
          <a:solidFill>
            <a:schemeClr val="bg2">
              <a:lumMod val="75000"/>
              <a:alpha val="84000"/>
            </a:schemeClr>
          </a:solidFill>
        </p:spPr>
        <p:txBody>
          <a:bodyPr anchor="b" anchorCtr="0">
            <a:noAutofit/>
          </a:bodyPr>
          <a:lstStyle>
            <a:lvl1pPr algn="ctr">
              <a:defRPr sz="7000" b="0" cap="none" baseline="0">
                <a:solidFill>
                  <a:schemeClr val="bg1"/>
                </a:solidFill>
                <a:latin typeface="Calibri"/>
                <a:cs typeface="Calibri"/>
              </a:defRPr>
            </a:lvl1pPr>
          </a:lstStyle>
          <a:p>
            <a:r>
              <a:rPr lang="en-US" dirty="0" smtClean="0"/>
              <a:t>SECTION TITLE</a:t>
            </a:r>
            <a:endParaRPr dirty="0"/>
          </a:p>
        </p:txBody>
      </p:sp>
      <p:sp>
        <p:nvSpPr>
          <p:cNvPr id="3" name="Text Placeholder 2"/>
          <p:cNvSpPr>
            <a:spLocks noGrp="1"/>
          </p:cNvSpPr>
          <p:nvPr>
            <p:ph type="body" idx="1"/>
          </p:nvPr>
        </p:nvSpPr>
        <p:spPr>
          <a:xfrm>
            <a:off x="1828800" y="4572000"/>
            <a:ext cx="5638800" cy="1500187"/>
          </a:xfrm>
        </p:spPr>
        <p:txBody>
          <a:bodyPr anchor="t" anchorCtr="0">
            <a:normAutofit/>
          </a:bodyPr>
          <a:lstStyle>
            <a:lvl1pPr marL="0" indent="0" algn="ctr">
              <a:spcBef>
                <a:spcPts val="300"/>
              </a:spcBef>
              <a:buNone/>
              <a:defRPr sz="2800" cap="none" baseline="0">
                <a:solidFill>
                  <a:schemeClr val="bg1"/>
                </a:solidFill>
                <a:latin typeface="Cambria"/>
                <a:cs typeface="Cambr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Rectangle 8"/>
          <p:cNvSpPr/>
          <p:nvPr/>
        </p:nvSpPr>
        <p:spPr>
          <a:xfrm>
            <a:off x="285750" y="228600"/>
            <a:ext cx="212725" cy="634523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Picture 6" descr="LOGO_AoR_FINAL_purple.pdf"/>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77000" y="228600"/>
            <a:ext cx="2328272" cy="1752600"/>
          </a:xfrm>
          <a:prstGeom prst="rect">
            <a:avLst/>
          </a:prstGeom>
        </p:spPr>
      </p:pic>
    </p:spTree>
    <p:extLst>
      <p:ext uri="{BB962C8B-B14F-4D97-AF65-F5344CB8AC3E}">
        <p14:creationId xmlns:p14="http://schemas.microsoft.com/office/powerpoint/2010/main" val="42151165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solidFill>
                  <a:prstClr val="black">
                    <a:tint val="75000"/>
                  </a:prstClr>
                </a:solidFill>
              </a:rPr>
              <a:pPr/>
              <a:t>4/4/2018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64006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E7B928-FF05-4680-B9E6-9CBF46CCBEEC}" type="datetimeFigureOut">
              <a:rPr lang="en-US" smtClean="0">
                <a:solidFill>
                  <a:prstClr val="black">
                    <a:tint val="75000"/>
                  </a:prstClr>
                </a:solidFill>
              </a:rPr>
              <a:pPr/>
              <a:t>4/4/2018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85218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E7B928-FF05-4680-B9E6-9CBF46CCBEEC}" type="datetimeFigureOut">
              <a:rPr lang="en-US" smtClean="0">
                <a:solidFill>
                  <a:prstClr val="black">
                    <a:tint val="75000"/>
                  </a:prstClr>
                </a:solidFill>
              </a:rPr>
              <a:pPr/>
              <a:t>4/4/2018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0084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E7B928-FF05-4680-B9E6-9CBF46CCBEEC}" type="datetimeFigureOut">
              <a:rPr lang="en-US" smtClean="0">
                <a:solidFill>
                  <a:prstClr val="black">
                    <a:tint val="75000"/>
                  </a:prstClr>
                </a:solidFill>
              </a:rPr>
              <a:pPr/>
              <a:t>4/4/2018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4806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E7B928-FF05-4680-B9E6-9CBF46CCBEEC}" type="datetimeFigureOut">
              <a:rPr lang="en-US" smtClean="0">
                <a:solidFill>
                  <a:prstClr val="black">
                    <a:tint val="75000"/>
                  </a:prstClr>
                </a:solidFill>
              </a:rPr>
              <a:pPr/>
              <a:t>4/4/2018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8240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7B928-FF05-4680-B9E6-9CBF46CCBEEC}" type="datetimeFigureOut">
              <a:rPr lang="en-US" smtClean="0">
                <a:solidFill>
                  <a:prstClr val="black">
                    <a:tint val="75000"/>
                  </a:prstClr>
                </a:solidFill>
              </a:rPr>
              <a:pPr/>
              <a:t>4/4/2018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92585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solidFill>
                  <a:prstClr val="black">
                    <a:tint val="75000"/>
                  </a:prstClr>
                </a:solidFill>
              </a:rPr>
              <a:pPr/>
              <a:t>4/4/2018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25550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solidFill>
                  <a:prstClr val="black">
                    <a:tint val="75000"/>
                  </a:prstClr>
                </a:solidFill>
              </a:rPr>
              <a:pPr/>
              <a:t>4/4/2018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4540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solidFill>
                  <a:prstClr val="black">
                    <a:tint val="75000"/>
                  </a:prstClr>
                </a:solidFill>
              </a:rPr>
              <a:pPr/>
              <a:t>4/4/2018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37730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solidFill>
                  <a:prstClr val="black">
                    <a:tint val="75000"/>
                  </a:prstClr>
                </a:solidFill>
              </a:rPr>
              <a:pPr/>
              <a:t>4/4/2018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5216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descr="UN020011_Med-Res.jp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r="11144"/>
          <a:stretch/>
        </p:blipFill>
        <p:spPr>
          <a:xfrm>
            <a:off x="533400" y="228600"/>
            <a:ext cx="8429713" cy="6324600"/>
          </a:xfrm>
          <a:prstGeom prst="rect">
            <a:avLst/>
          </a:prstGeom>
        </p:spPr>
      </p:pic>
      <p:sp>
        <p:nvSpPr>
          <p:cNvPr id="2" name="Title 1"/>
          <p:cNvSpPr>
            <a:spLocks noGrp="1"/>
          </p:cNvSpPr>
          <p:nvPr>
            <p:ph type="title" hasCustomPrompt="1"/>
          </p:nvPr>
        </p:nvSpPr>
        <p:spPr>
          <a:xfrm>
            <a:off x="1828800" y="914400"/>
            <a:ext cx="5638800" cy="1057275"/>
          </a:xfrm>
          <a:solidFill>
            <a:schemeClr val="bg2">
              <a:lumMod val="75000"/>
              <a:alpha val="84000"/>
            </a:schemeClr>
          </a:solidFill>
        </p:spPr>
        <p:txBody>
          <a:bodyPr anchor="b" anchorCtr="0">
            <a:noAutofit/>
          </a:bodyPr>
          <a:lstStyle>
            <a:lvl1pPr algn="l">
              <a:defRPr sz="7000" b="0" cap="none" baseline="0">
                <a:solidFill>
                  <a:schemeClr val="bg1"/>
                </a:solidFill>
                <a:latin typeface="Calibri"/>
                <a:cs typeface="Calibri"/>
              </a:defRPr>
            </a:lvl1pPr>
          </a:lstStyle>
          <a:p>
            <a:r>
              <a:rPr lang="en-US" dirty="0" smtClean="0"/>
              <a:t>SECTION TITLE</a:t>
            </a:r>
            <a:endParaRPr dirty="0"/>
          </a:p>
        </p:txBody>
      </p:sp>
      <p:sp>
        <p:nvSpPr>
          <p:cNvPr id="3" name="Text Placeholder 2"/>
          <p:cNvSpPr>
            <a:spLocks noGrp="1"/>
          </p:cNvSpPr>
          <p:nvPr>
            <p:ph type="body" idx="1"/>
          </p:nvPr>
        </p:nvSpPr>
        <p:spPr>
          <a:xfrm>
            <a:off x="1828800" y="2057400"/>
            <a:ext cx="5638800" cy="1500187"/>
          </a:xfrm>
        </p:spPr>
        <p:txBody>
          <a:bodyPr anchor="t" anchorCtr="0">
            <a:normAutofit/>
          </a:bodyPr>
          <a:lstStyle>
            <a:lvl1pPr marL="0" indent="0" algn="l">
              <a:spcBef>
                <a:spcPts val="300"/>
              </a:spcBef>
              <a:buNone/>
              <a:defRPr sz="2800" cap="none" baseline="0">
                <a:solidFill>
                  <a:schemeClr val="bg1"/>
                </a:solidFill>
                <a:latin typeface="Cambria"/>
                <a:cs typeface="Cambr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Rectangle 8"/>
          <p:cNvSpPr/>
          <p:nvPr/>
        </p:nvSpPr>
        <p:spPr>
          <a:xfrm>
            <a:off x="285750" y="228600"/>
            <a:ext cx="212725" cy="634523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solidFill>
                  <a:prstClr val="black">
                    <a:tint val="75000"/>
                  </a:prstClr>
                </a:solidFill>
              </a:rPr>
              <a:pPr/>
              <a:t>4/4/2018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2493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solidFill>
                  <a:prstClr val="black">
                    <a:tint val="75000"/>
                  </a:prstClr>
                </a:solidFill>
              </a:rPr>
              <a:pPr/>
              <a:t>4/4/2018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5921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E7B928-FF05-4680-B9E6-9CBF46CCBEEC}" type="datetimeFigureOut">
              <a:rPr lang="en-US" smtClean="0">
                <a:solidFill>
                  <a:prstClr val="black">
                    <a:tint val="75000"/>
                  </a:prstClr>
                </a:solidFill>
              </a:rPr>
              <a:pPr/>
              <a:t>4/4/2018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6544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E7B928-FF05-4680-B9E6-9CBF46CCBEEC}" type="datetimeFigureOut">
              <a:rPr lang="en-US" smtClean="0">
                <a:solidFill>
                  <a:prstClr val="black">
                    <a:tint val="75000"/>
                  </a:prstClr>
                </a:solidFill>
              </a:rPr>
              <a:pPr/>
              <a:t>4/4/2018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9797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E7B928-FF05-4680-B9E6-9CBF46CCBEEC}" type="datetimeFigureOut">
              <a:rPr lang="en-US" smtClean="0">
                <a:solidFill>
                  <a:prstClr val="black">
                    <a:tint val="75000"/>
                  </a:prstClr>
                </a:solidFill>
              </a:rPr>
              <a:pPr/>
              <a:t>4/4/2018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5816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E7B928-FF05-4680-B9E6-9CBF46CCBEEC}" type="datetimeFigureOut">
              <a:rPr lang="en-US" smtClean="0">
                <a:solidFill>
                  <a:prstClr val="black">
                    <a:tint val="75000"/>
                  </a:prstClr>
                </a:solidFill>
              </a:rPr>
              <a:pPr/>
              <a:t>4/4/2018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5680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7B928-FF05-4680-B9E6-9CBF46CCBEEC}" type="datetimeFigureOut">
              <a:rPr lang="en-US" smtClean="0">
                <a:solidFill>
                  <a:prstClr val="black">
                    <a:tint val="75000"/>
                  </a:prstClr>
                </a:solidFill>
              </a:rPr>
              <a:pPr/>
              <a:t>4/4/2018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08525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solidFill>
                  <a:prstClr val="black">
                    <a:tint val="75000"/>
                  </a:prstClr>
                </a:solidFill>
              </a:rPr>
              <a:pPr/>
              <a:t>4/4/2018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8628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solidFill>
                  <a:prstClr val="black">
                    <a:tint val="75000"/>
                  </a:prstClr>
                </a:solidFill>
              </a:rPr>
              <a:pPr/>
              <a:t>4/4/2018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92844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solidFill>
                  <a:prstClr val="black">
                    <a:tint val="75000"/>
                  </a:prstClr>
                </a:solidFill>
              </a:rPr>
              <a:pPr/>
              <a:t>4/4/2018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870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Picture 11" descr="AoR_Logo_new_colours_2_Fe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304800"/>
            <a:ext cx="1676400" cy="1077685"/>
          </a:xfrm>
          <a:prstGeom prst="rect">
            <a:avLst/>
          </a:prstGeom>
        </p:spPr>
      </p:pic>
      <p:sp>
        <p:nvSpPr>
          <p:cNvPr id="6" name="object 5"/>
          <p:cNvSpPr txBox="1"/>
          <p:nvPr userDrawn="1"/>
        </p:nvSpPr>
        <p:spPr>
          <a:xfrm>
            <a:off x="4191000" y="1905000"/>
            <a:ext cx="4101465" cy="2308324"/>
          </a:xfrm>
          <a:prstGeom prst="rect">
            <a:avLst/>
          </a:prstGeom>
        </p:spPr>
        <p:txBody>
          <a:bodyPr vert="horz" wrap="square" lIns="0" tIns="0" rIns="0" bIns="0" rtlCol="0">
            <a:spAutoFit/>
          </a:bodyPr>
          <a:lstStyle/>
          <a:p>
            <a:pPr marL="12700">
              <a:lnSpc>
                <a:spcPct val="100000"/>
              </a:lnSpc>
            </a:pPr>
            <a:r>
              <a:rPr sz="15000" b="1" spc="-710" dirty="0">
                <a:solidFill>
                  <a:schemeClr val="bg2">
                    <a:lumMod val="75000"/>
                  </a:schemeClr>
                </a:solidFill>
                <a:latin typeface="Calibri"/>
                <a:cs typeface="Calibri"/>
              </a:rPr>
              <a:t>80</a:t>
            </a:r>
            <a:r>
              <a:rPr sz="15000" b="1" spc="-6834" dirty="0">
                <a:solidFill>
                  <a:schemeClr val="bg2">
                    <a:lumMod val="75000"/>
                  </a:schemeClr>
                </a:solidFill>
                <a:latin typeface="Calibri"/>
                <a:cs typeface="Calibri"/>
              </a:rPr>
              <a:t>%</a:t>
            </a:r>
            <a:endParaRPr sz="15000" dirty="0">
              <a:solidFill>
                <a:schemeClr val="bg2">
                  <a:lumMod val="75000"/>
                </a:schemeClr>
              </a:solidFill>
              <a:latin typeface="Calibri"/>
              <a:cs typeface="Calibri"/>
            </a:endParaRPr>
          </a:p>
        </p:txBody>
      </p:sp>
      <p:sp>
        <p:nvSpPr>
          <p:cNvPr id="7" name="Title 1"/>
          <p:cNvSpPr>
            <a:spLocks noGrp="1"/>
          </p:cNvSpPr>
          <p:nvPr>
            <p:ph type="title" hasCustomPrompt="1"/>
          </p:nvPr>
        </p:nvSpPr>
        <p:spPr>
          <a:xfrm>
            <a:off x="4267200" y="4495800"/>
            <a:ext cx="4267200" cy="833718"/>
          </a:xfrm>
        </p:spPr>
        <p:txBody>
          <a:bodyPr anchor="b">
            <a:normAutofit/>
          </a:bodyPr>
          <a:lstStyle>
            <a:lvl1pPr algn="l">
              <a:defRPr sz="3000" b="0" baseline="0">
                <a:solidFill>
                  <a:schemeClr val="tx1"/>
                </a:solidFill>
                <a:latin typeface="Calibri"/>
                <a:cs typeface="Calibri"/>
              </a:defRPr>
            </a:lvl1pPr>
          </a:lstStyle>
          <a:p>
            <a:r>
              <a:rPr lang="en-US" dirty="0" smtClean="0"/>
              <a:t>Display a striking statistic to illustrate your point</a:t>
            </a:r>
            <a:endParaRPr dirty="0"/>
          </a:p>
        </p:txBody>
      </p:sp>
      <p:pic>
        <p:nvPicPr>
          <p:cNvPr id="5" name="Picture 4" descr="UN026295_Med-Res.jpg"/>
          <p:cNvPicPr>
            <a:picLocks noChangeAspect="1"/>
          </p:cNvPicPr>
          <p:nvPr userDrawn="1"/>
        </p:nvPicPr>
        <p:blipFill rotWithShape="1">
          <a:blip r:embed="rId3" cstate="print">
            <a:extLst>
              <a:ext uri="{BEBA8EAE-BF5A-486C-A8C5-ECC9F3942E4B}">
                <a14:imgProps xmlns:a14="http://schemas.microsoft.com/office/drawing/2010/main">
                  <a14:imgLayer r:embed="rId4">
                    <a14:imgEffect>
                      <a14:artisticPaintBrush/>
                    </a14:imgEffect>
                  </a14:imgLayer>
                </a14:imgProps>
              </a:ext>
              <a:ext uri="{28A0092B-C50C-407E-A947-70E740481C1C}">
                <a14:useLocalDpi xmlns:a14="http://schemas.microsoft.com/office/drawing/2010/main" val="0"/>
              </a:ext>
            </a:extLst>
          </a:blip>
          <a:srcRect l="35898" r="29941" b="1100"/>
          <a:stretch/>
        </p:blipFill>
        <p:spPr>
          <a:xfrm>
            <a:off x="0" y="4975"/>
            <a:ext cx="3553270" cy="6858001"/>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solidFill>
                  <a:prstClr val="black">
                    <a:tint val="75000"/>
                  </a:prstClr>
                </a:solidFill>
              </a:rPr>
              <a:pPr/>
              <a:t>4/4/2018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5923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1000" y="2362200"/>
            <a:ext cx="3255264" cy="1162050"/>
          </a:xfrm>
        </p:spPr>
        <p:txBody>
          <a:bodyPr anchor="b">
            <a:normAutofit/>
          </a:bodyPr>
          <a:lstStyle>
            <a:lvl1pPr algn="l">
              <a:defRPr sz="3000" b="0">
                <a:solidFill>
                  <a:schemeClr val="bg1"/>
                </a:solidFill>
                <a:latin typeface="Calibri"/>
                <a:cs typeface="Calibri"/>
              </a:defRPr>
            </a:lvl1pPr>
          </a:lstStyle>
          <a:p>
            <a:r>
              <a:rPr lang="en-US" dirty="0" smtClean="0"/>
              <a:t>Click to edit Master title style</a:t>
            </a:r>
            <a:endParaRPr dirty="0"/>
          </a:p>
        </p:txBody>
      </p:sp>
      <p:sp>
        <p:nvSpPr>
          <p:cNvPr id="3" name="Content Placeholder 2"/>
          <p:cNvSpPr>
            <a:spLocks noGrp="1"/>
          </p:cNvSpPr>
          <p:nvPr>
            <p:ph idx="1"/>
          </p:nvPr>
        </p:nvSpPr>
        <p:spPr>
          <a:xfrm>
            <a:off x="4168775" y="304800"/>
            <a:ext cx="4597399" cy="6248400"/>
          </a:xfrm>
        </p:spPr>
        <p:txBody>
          <a:bodyPr>
            <a:normAutofit/>
          </a:bodyPr>
          <a:lstStyle>
            <a:lvl1pPr>
              <a:defRPr sz="1800">
                <a:latin typeface="Cambria"/>
                <a:cs typeface="Cambria"/>
              </a:defRPr>
            </a:lvl1pPr>
            <a:lvl2pPr>
              <a:defRPr sz="1800">
                <a:latin typeface="Cambria"/>
                <a:cs typeface="Cambria"/>
              </a:defRPr>
            </a:lvl2pPr>
            <a:lvl3pPr>
              <a:defRPr sz="1800">
                <a:latin typeface="Cambria"/>
                <a:cs typeface="Cambria"/>
              </a:defRPr>
            </a:lvl3pPr>
            <a:lvl4pPr>
              <a:defRPr sz="1800">
                <a:latin typeface="Cambria"/>
                <a:cs typeface="Cambria"/>
              </a:defRPr>
            </a:lvl4pPr>
            <a:lvl5pPr>
              <a:defRPr sz="1800">
                <a:latin typeface="Cambria"/>
                <a:cs typeface="Cambria"/>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Text Placeholder 3"/>
          <p:cNvSpPr>
            <a:spLocks noGrp="1"/>
          </p:cNvSpPr>
          <p:nvPr>
            <p:ph type="body" sz="half" idx="2"/>
          </p:nvPr>
        </p:nvSpPr>
        <p:spPr>
          <a:xfrm>
            <a:off x="381000" y="3505201"/>
            <a:ext cx="3255264" cy="1066800"/>
          </a:xfrm>
        </p:spPr>
        <p:txBody>
          <a:bodyPr>
            <a:normAutofit/>
          </a:bodyPr>
          <a:lstStyle>
            <a:lvl1pPr marL="0" indent="0">
              <a:spcBef>
                <a:spcPts val="600"/>
              </a:spcBef>
              <a:buNone/>
              <a:defRPr sz="2000">
                <a:solidFill>
                  <a:schemeClr val="bg1"/>
                </a:solidFill>
                <a:latin typeface="Cambria"/>
                <a:cs typeface="Cambr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11" name="Picture 10" descr="LOGO_AoR_FINAL_purple.pd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600" y="533400"/>
            <a:ext cx="2069575" cy="1557867"/>
          </a:xfrm>
          <a:prstGeom prst="rect">
            <a:avLst/>
          </a:prstGeom>
        </p:spPr>
      </p:pic>
      <p:pic>
        <p:nvPicPr>
          <p:cNvPr id="12" name="Picture 11" descr="CPIE Coordination Handbook.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21445">
            <a:off x="1282507" y="4689049"/>
            <a:ext cx="1074530" cy="1607834"/>
          </a:xfrm>
          <a:prstGeom prst="rect">
            <a:avLst/>
          </a:prstGeom>
          <a:effectLst>
            <a:outerShdw blurRad="76200" dir="13500000" sy="23000" kx="1200000" algn="br" rotWithShape="0">
              <a:prstClr val="black">
                <a:alpha val="2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Pictures with Caption, 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3810000"/>
            <a:ext cx="7010400" cy="947738"/>
          </a:xfrm>
        </p:spPr>
        <p:txBody>
          <a:bodyPr anchor="b">
            <a:noAutofit/>
          </a:bodyPr>
          <a:lstStyle>
            <a:lvl1pPr algn="ctr">
              <a:defRPr sz="3000" b="0">
                <a:latin typeface="Calibri"/>
                <a:cs typeface="Calibri"/>
              </a:defRPr>
            </a:lvl1pPr>
          </a:lstStyle>
          <a:p>
            <a:r>
              <a:rPr lang="en-US" dirty="0" smtClean="0"/>
              <a:t>Attribute Quote – Who Said it</a:t>
            </a:r>
            <a:endParaRPr dirty="0"/>
          </a:p>
        </p:txBody>
      </p:sp>
      <p:sp>
        <p:nvSpPr>
          <p:cNvPr id="4" name="Text Placeholder 3"/>
          <p:cNvSpPr>
            <a:spLocks noGrp="1"/>
          </p:cNvSpPr>
          <p:nvPr>
            <p:ph type="body" sz="half" idx="2" hasCustomPrompt="1"/>
          </p:nvPr>
        </p:nvSpPr>
        <p:spPr>
          <a:xfrm>
            <a:off x="1143000" y="1295400"/>
            <a:ext cx="7010400" cy="2438400"/>
          </a:xfrm>
        </p:spPr>
        <p:txBody>
          <a:bodyPr>
            <a:normAutofit/>
          </a:bodyPr>
          <a:lstStyle>
            <a:lvl1pPr marL="0" marR="0" indent="0" algn="ctr" defTabSz="914400" rtl="0" eaLnBrk="1" fontAlgn="auto" latinLnBrk="0" hangingPunct="1">
              <a:lnSpc>
                <a:spcPct val="100000"/>
              </a:lnSpc>
              <a:spcBef>
                <a:spcPts val="600"/>
              </a:spcBef>
              <a:spcAft>
                <a:spcPts val="0"/>
              </a:spcAft>
              <a:buClr>
                <a:schemeClr val="accent1"/>
              </a:buClr>
              <a:buSzPct val="75000"/>
              <a:buFont typeface="Arial"/>
              <a:buNone/>
              <a:tabLst/>
              <a:defRPr sz="2000">
                <a:latin typeface="Cambria"/>
                <a:cs typeface="Cambr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ts val="600"/>
              </a:spcBef>
              <a:spcAft>
                <a:spcPts val="0"/>
              </a:spcAft>
              <a:buClr>
                <a:schemeClr val="accent1"/>
              </a:buClr>
              <a:buSzPct val="75000"/>
              <a:buFont typeface="Arial"/>
              <a:buNone/>
              <a:tabLst/>
              <a:defRPr/>
            </a:pPr>
            <a:r>
              <a:rPr lang="fr-CH" sz="3200" spc="-175" dirty="0" smtClean="0">
                <a:latin typeface="Arial"/>
                <a:cs typeface="Arial"/>
              </a:rPr>
              <a:t>Quote illustrating your presentation</a:t>
            </a:r>
            <a:r>
              <a:rPr lang="fr-CH" sz="3200" spc="-100" dirty="0" smtClean="0">
                <a:latin typeface="Arial"/>
                <a:cs typeface="Arial"/>
              </a:rPr>
              <a:t>. Placeholder text, placeholder text, placeholder text</a:t>
            </a:r>
            <a:endParaRPr lang="en-US" dirty="0" smtClean="0"/>
          </a:p>
        </p:txBody>
      </p:sp>
      <p:pic>
        <p:nvPicPr>
          <p:cNvPr id="15" name="Picture 14" descr="AoR_Logo_new_colours_2_Fe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5562600"/>
            <a:ext cx="1676400" cy="1077685"/>
          </a:xfrm>
          <a:prstGeom prst="rect">
            <a:avLst/>
          </a:prstGeom>
        </p:spPr>
      </p:pic>
      <p:pic>
        <p:nvPicPr>
          <p:cNvPr id="16" name="Picture 15" descr="CPIE Coordination Handbook.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21445">
            <a:off x="672906" y="4917649"/>
            <a:ext cx="1074530" cy="1607834"/>
          </a:xfrm>
          <a:prstGeom prst="rect">
            <a:avLst/>
          </a:prstGeom>
          <a:effectLst>
            <a:outerShdw blurRad="76200" dir="13500000" sy="23000" kx="1200000" algn="br" rotWithShape="0">
              <a:prstClr val="black">
                <a:alpha val="20000"/>
              </a:prstClr>
            </a:outerShdw>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6359526" cy="1116106"/>
          </a:xfrm>
        </p:spPr>
        <p:txBody>
          <a:bodyPr/>
          <a:lstStyle>
            <a:lvl1pPr>
              <a:defRPr sz="4000">
                <a:latin typeface="Calibri"/>
                <a:cs typeface="Calibri"/>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1pPr>
              <a:defRPr>
                <a:latin typeface="Cambria"/>
                <a:cs typeface="Cambria"/>
              </a:defRPr>
            </a:lvl1pPr>
            <a:lvl2pPr>
              <a:defRPr>
                <a:latin typeface="Cambria"/>
                <a:cs typeface="Cambria"/>
              </a:defRPr>
            </a:lvl2pPr>
            <a:lvl3pPr>
              <a:defRPr>
                <a:latin typeface="Cambria"/>
                <a:cs typeface="Cambria"/>
              </a:defRPr>
            </a:lvl3pPr>
            <a:lvl4pPr>
              <a:defRPr>
                <a:latin typeface="Cambria"/>
                <a:cs typeface="Cambria"/>
              </a:defRPr>
            </a:lvl4pPr>
            <a:lvl5pPr>
              <a:defRPr>
                <a:latin typeface="Cambria"/>
                <a:cs typeface="Cambr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pic>
        <p:nvPicPr>
          <p:cNvPr id="11" name="Picture 10" descr="AoR_Logo_new_colours_2_Fe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6600" y="457200"/>
            <a:ext cx="1676400" cy="1077685"/>
          </a:xfrm>
          <a:prstGeom prst="rect">
            <a:avLst/>
          </a:prstGeom>
        </p:spPr>
      </p:pic>
      <p:pic>
        <p:nvPicPr>
          <p:cNvPr id="13" name="Picture 12" descr="CPIE Coordination Handbook.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21445">
            <a:off x="749105" y="4841449"/>
            <a:ext cx="1074530" cy="1607834"/>
          </a:xfrm>
          <a:prstGeom prst="rect">
            <a:avLst/>
          </a:prstGeom>
          <a:effectLst>
            <a:outerShdw blurRad="76200" dir="13500000" sy="23000" kx="1200000" algn="br" rotWithShape="0">
              <a:prstClr val="black">
                <a:alpha val="20000"/>
              </a:prstClr>
            </a:out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2" name="Title 1"/>
          <p:cNvSpPr>
            <a:spLocks noGrp="1"/>
          </p:cNvSpPr>
          <p:nvPr>
            <p:ph type="title"/>
          </p:nvPr>
        </p:nvSpPr>
        <p:spPr>
          <a:xfrm>
            <a:off x="498475" y="134471"/>
            <a:ext cx="6435725" cy="995082"/>
          </a:xfrm>
        </p:spPr>
        <p:txBody>
          <a:bodyPr anchor="b" anchorCtr="0"/>
          <a:lstStyle>
            <a:lvl1pPr>
              <a:defRPr sz="3800" b="0">
                <a:latin typeface="Calibri"/>
                <a:cs typeface="Calibri"/>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1pPr>
              <a:defRPr>
                <a:latin typeface="Cambria"/>
                <a:cs typeface="Cambria"/>
              </a:defRPr>
            </a:lvl1pPr>
            <a:lvl2pPr>
              <a:defRPr>
                <a:latin typeface="Cambria"/>
                <a:cs typeface="Cambria"/>
              </a:defRPr>
            </a:lvl2pPr>
            <a:lvl3pPr>
              <a:defRPr>
                <a:latin typeface="Cambria"/>
                <a:cs typeface="Cambria"/>
              </a:defRPr>
            </a:lvl3pPr>
            <a:lvl4pPr>
              <a:defRPr>
                <a:latin typeface="Cambria"/>
                <a:cs typeface="Cambria"/>
              </a:defRPr>
            </a:lvl4pPr>
            <a:lvl5pPr>
              <a:defRPr>
                <a:latin typeface="Cambria"/>
                <a:cs typeface="Cambr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10" name="Text Placeholder 3"/>
          <p:cNvSpPr>
            <a:spLocks noGrp="1"/>
          </p:cNvSpPr>
          <p:nvPr>
            <p:ph type="body" sz="half" idx="2"/>
          </p:nvPr>
        </p:nvSpPr>
        <p:spPr>
          <a:xfrm>
            <a:off x="498518" y="1129553"/>
            <a:ext cx="6435682" cy="774700"/>
          </a:xfrm>
        </p:spPr>
        <p:txBody>
          <a:bodyPr vert="horz" lIns="91440" tIns="45720" rIns="91440" bIns="45720" rtlCol="0" anchor="t" anchorCtr="0">
            <a:noAutofit/>
          </a:bodyPr>
          <a:lstStyle>
            <a:lvl1pPr marL="0" indent="0">
              <a:buNone/>
              <a:defRPr kumimoji="0" sz="3000" b="0" i="0" u="none" strike="noStrike" kern="1200" cap="none" spc="0" normalizeH="0" baseline="0">
                <a:ln>
                  <a:noFill/>
                </a:ln>
                <a:solidFill>
                  <a:srgbClr val="000000"/>
                </a:solidFill>
                <a:effectLst/>
                <a:uLnTx/>
                <a:uFillTx/>
                <a:latin typeface="Cambria"/>
                <a:ea typeface="+mj-ea"/>
                <a:cs typeface="Cambr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smtClean="0"/>
              <a:t>Click to edit Master text styles</a:t>
            </a:r>
          </a:p>
        </p:txBody>
      </p:sp>
      <p:pic>
        <p:nvPicPr>
          <p:cNvPr id="11" name="Picture 10" descr="AoR_Logo_new_colours_2_Fe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304800"/>
            <a:ext cx="1676400" cy="1077685"/>
          </a:xfrm>
          <a:prstGeom prst="rect">
            <a:avLst/>
          </a:prstGeom>
        </p:spPr>
      </p:pic>
      <p:pic>
        <p:nvPicPr>
          <p:cNvPr id="13" name="Picture 12" descr="CPIE Coordination Handbook.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21445">
            <a:off x="672906" y="4841449"/>
            <a:ext cx="1074530" cy="1607834"/>
          </a:xfrm>
          <a:prstGeom prst="rect">
            <a:avLst/>
          </a:prstGeom>
          <a:effectLst>
            <a:outerShdw blurRad="76200" dir="13500000" sy="23000" kx="1200000" algn="br" rotWithShape="0">
              <a:prstClr val="black">
                <a:alpha val="2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6588126" cy="1116106"/>
          </a:xfrm>
          <a:prstGeom prst="rect">
            <a:avLst/>
          </a:prstGeom>
        </p:spPr>
        <p:txBody>
          <a:bodyPr vert="horz" lIns="91440" tIns="45720" rIns="91440" bIns="45720" rtlCol="0" anchor="t" anchorCtr="0">
            <a:noAutofit/>
          </a:bodyPr>
          <a:lstStyle/>
          <a:p>
            <a:r>
              <a:rPr lang="en-US" dirty="0" smtClean="0"/>
              <a:t>Click to edit</a:t>
            </a:r>
            <a:endParaRPr dirty="0"/>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cSld>
  <p:clrMap bg1="lt1" tx1="dk1" bg2="lt2" tx2="dk2" accent1="accent1" accent2="accent2" accent3="accent3" accent4="accent4" accent5="accent5" accent6="accent6" hlink="hlink" folHlink="folHlink"/>
  <p:sldLayoutIdLst>
    <p:sldLayoutId id="2147483661" r:id="rId1"/>
    <p:sldLayoutId id="2147483664" r:id="rId2"/>
    <p:sldLayoutId id="2147483679" r:id="rId3"/>
    <p:sldLayoutId id="2147483665" r:id="rId4"/>
    <p:sldLayoutId id="2147483674" r:id="rId5"/>
    <p:sldLayoutId id="2147483673" r:id="rId6"/>
    <p:sldLayoutId id="2147483678" r:id="rId7"/>
    <p:sldLayoutId id="2147483662" r:id="rId8"/>
    <p:sldLayoutId id="2147483663" r:id="rId9"/>
    <p:sldLayoutId id="2147483666" r:id="rId10"/>
    <p:sldLayoutId id="2147483667" r:id="rId11"/>
    <p:sldLayoutId id="2147483668" r:id="rId12"/>
    <p:sldLayoutId id="2147483669" r:id="rId13"/>
    <p:sldLayoutId id="2147483671" r:id="rId14"/>
    <p:sldLayoutId id="2147483672" r:id="rId15"/>
    <p:sldLayoutId id="2147483675" r:id="rId16"/>
    <p:sldLayoutId id="2147483676" r:id="rId17"/>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Arial"/>
        <a:buChar char="•"/>
        <a:defRPr sz="2000" kern="1200">
          <a:solidFill>
            <a:schemeClr val="tx1"/>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Arial"/>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
          <a:schemeClr val="accent1"/>
        </a:buClr>
        <a:buSzPct val="75000"/>
        <a:buFont typeface="Arial"/>
        <a:buChar char="•"/>
        <a:defRPr sz="1800" kern="1200">
          <a:solidFill>
            <a:schemeClr val="tx1"/>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Arial"/>
        <a:buChar char="•"/>
        <a:defRPr sz="1800" kern="1200">
          <a:solidFill>
            <a:schemeClr val="tx1"/>
          </a:solidFill>
          <a:latin typeface="+mn-lt"/>
          <a:ea typeface="+mn-ea"/>
          <a:cs typeface="+mn-cs"/>
        </a:defRPr>
      </a:lvl4pPr>
      <a:lvl5pPr marL="1143000" indent="-228600" algn="l" defTabSz="914400" rtl="0" eaLnBrk="1" latinLnBrk="0" hangingPunct="1">
        <a:spcBef>
          <a:spcPts val="600"/>
        </a:spcBef>
        <a:buClr>
          <a:schemeClr val="accent1"/>
        </a:buClr>
        <a:buSzPct val="75000"/>
        <a:buFont typeface="Arial"/>
        <a:buChar char="•"/>
        <a:defRPr sz="1800" kern="1200">
          <a:solidFill>
            <a:schemeClr val="tx1"/>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E7B928-FF05-4680-B9E6-9CBF46CCBEEC}" type="datetimeFigureOut">
              <a:rPr lang="en-US" smtClean="0">
                <a:solidFill>
                  <a:prstClr val="black">
                    <a:tint val="75000"/>
                  </a:prstClr>
                </a:solidFill>
              </a:rPr>
              <a:pPr/>
              <a:t>4/4/2018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420753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E7B928-FF05-4680-B9E6-9CBF46CCBEEC}" type="datetimeFigureOut">
              <a:rPr lang="en-US" smtClean="0">
                <a:solidFill>
                  <a:prstClr val="black">
                    <a:tint val="75000"/>
                  </a:prstClr>
                </a:solidFill>
              </a:rPr>
              <a:pPr/>
              <a:t>4/4/2018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682676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E7B928-FF05-4680-B9E6-9CBF46CCBEEC}" type="datetimeFigureOut">
              <a:rPr lang="en-US" smtClean="0">
                <a:solidFill>
                  <a:prstClr val="black">
                    <a:tint val="75000"/>
                  </a:prstClr>
                </a:solidFill>
              </a:rPr>
              <a:pPr/>
              <a:t>4/4/2018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EA07C-EE9C-40C2-ADB5-5ED734F62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77884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41.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www.worldhumanitariansummit.org/sites/default/files/media/WHS%20Commitment%20to%20Action_8September2016.pdf"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hyperlink" Target="http://www.agendaforhumanity.org/initiatives/386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sz="3200" dirty="0" smtClean="0"/>
              <a:t>Localisation in Child Protection Coordination</a:t>
            </a:r>
            <a:endParaRPr lang="en-US" sz="3200" dirty="0"/>
          </a:p>
        </p:txBody>
      </p:sp>
      <p:sp>
        <p:nvSpPr>
          <p:cNvPr id="4" name="Subtitle 2"/>
          <p:cNvSpPr>
            <a:spLocks noGrp="1"/>
          </p:cNvSpPr>
          <p:nvPr>
            <p:ph type="subTitle" idx="1"/>
          </p:nvPr>
        </p:nvSpPr>
        <p:spPr>
          <a:xfrm>
            <a:off x="4648200" y="5715000"/>
            <a:ext cx="4191000" cy="748553"/>
          </a:xfrm>
        </p:spPr>
        <p:txBody>
          <a:bodyPr/>
          <a:lstStyle/>
          <a:p>
            <a:r>
              <a:rPr lang="en-GB" dirty="0" smtClean="0"/>
              <a:t>Preliminary Conceptual Framework </a:t>
            </a:r>
            <a:r>
              <a:rPr lang="en-GB" smtClean="0"/>
              <a:t>and Approach </a:t>
            </a:r>
            <a:endParaRPr lang="en-US" dirty="0"/>
          </a:p>
        </p:txBody>
      </p:sp>
    </p:spTree>
    <p:extLst>
      <p:ext uri="{BB962C8B-B14F-4D97-AF65-F5344CB8AC3E}">
        <p14:creationId xmlns:p14="http://schemas.microsoft.com/office/powerpoint/2010/main" val="3582210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98475" y="484188"/>
            <a:ext cx="6359525" cy="1116012"/>
          </a:xfrm>
        </p:spPr>
        <p:txBody>
          <a:bodyPr/>
          <a:lstStyle/>
          <a:p>
            <a:pPr eaLnBrk="1" hangingPunct="1"/>
            <a:r>
              <a:rPr lang="en-GB" altLang="en-US" dirty="0" smtClean="0">
                <a:latin typeface="Calibri" panose="020F0502020204030204" pitchFamily="34" charset="0"/>
                <a:ea typeface="Calibri" panose="020F0502020204030204" pitchFamily="34" charset="0"/>
                <a:cs typeface="Calibri" panose="020F0502020204030204" pitchFamily="34" charset="0"/>
              </a:rPr>
              <a:t>Governance and Decision-Making</a:t>
            </a:r>
            <a:endParaRPr lang="en-US" altLang="en-US" dirty="0" smtClean="0">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stretch>
            <a:fillRect/>
          </a:stretch>
        </p:blipFill>
        <p:spPr>
          <a:xfrm>
            <a:off x="498476" y="2057400"/>
            <a:ext cx="8032750" cy="4728958"/>
          </a:xfrm>
          <a:prstGeom prst="rect">
            <a:avLst/>
          </a:prstGeom>
        </p:spPr>
      </p:pic>
    </p:spTree>
    <p:extLst>
      <p:ext uri="{BB962C8B-B14F-4D97-AF65-F5344CB8AC3E}">
        <p14:creationId xmlns:p14="http://schemas.microsoft.com/office/powerpoint/2010/main" val="2993258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98475" y="484188"/>
            <a:ext cx="6359525" cy="1116012"/>
          </a:xfrm>
        </p:spPr>
        <p:txBody>
          <a:bodyPr/>
          <a:lstStyle/>
          <a:p>
            <a:pPr eaLnBrk="1" hangingPunct="1"/>
            <a:r>
              <a:rPr lang="en-GB" altLang="en-US" smtClean="0">
                <a:latin typeface="Calibri" panose="020F0502020204030204" pitchFamily="34" charset="0"/>
                <a:ea typeface="Calibri" panose="020F0502020204030204" pitchFamily="34" charset="0"/>
                <a:cs typeface="Calibri" panose="020F0502020204030204" pitchFamily="34" charset="0"/>
              </a:rPr>
              <a:t>Influence and Participation</a:t>
            </a:r>
            <a:endParaRPr lang="en-US" altLang="en-US" smtClean="0">
              <a:latin typeface="Calibri" panose="020F0502020204030204" pitchFamily="34" charset="0"/>
              <a:ea typeface="Calibri" panose="020F0502020204030204" pitchFamily="34" charset="0"/>
              <a:cs typeface="Calibri" panose="020F0502020204030204" pitchFamily="34" charset="0"/>
            </a:endParaRPr>
          </a:p>
        </p:txBody>
      </p:sp>
      <p:sp>
        <p:nvSpPr>
          <p:cNvPr id="38917" name="TextBox 11"/>
          <p:cNvSpPr txBox="1">
            <a:spLocks noChangeArrowheads="1"/>
          </p:cNvSpPr>
          <p:nvPr/>
        </p:nvSpPr>
        <p:spPr bwMode="auto">
          <a:xfrm>
            <a:off x="2971800" y="5181600"/>
            <a:ext cx="601980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eaLnBrk="0" fontAlgn="base" hangingPunct="0">
              <a:spcBef>
                <a:spcPct val="0"/>
              </a:spcBef>
              <a:spcAft>
                <a:spcPct val="0"/>
              </a:spcAft>
              <a:defRPr>
                <a:solidFill>
                  <a:schemeClr val="tx1"/>
                </a:solidFill>
                <a:latin typeface="Rockwell" panose="02060603020205020403" pitchFamily="18" charset="0"/>
              </a:defRPr>
            </a:lvl6pPr>
            <a:lvl7pPr marL="2971800" indent="-228600" eaLnBrk="0" fontAlgn="base" hangingPunct="0">
              <a:spcBef>
                <a:spcPct val="0"/>
              </a:spcBef>
              <a:spcAft>
                <a:spcPct val="0"/>
              </a:spcAft>
              <a:defRPr>
                <a:solidFill>
                  <a:schemeClr val="tx1"/>
                </a:solidFill>
                <a:latin typeface="Rockwell" panose="02060603020205020403" pitchFamily="18" charset="0"/>
              </a:defRPr>
            </a:lvl7pPr>
            <a:lvl8pPr marL="3429000" indent="-228600" eaLnBrk="0" fontAlgn="base" hangingPunct="0">
              <a:spcBef>
                <a:spcPct val="0"/>
              </a:spcBef>
              <a:spcAft>
                <a:spcPct val="0"/>
              </a:spcAft>
              <a:defRPr>
                <a:solidFill>
                  <a:schemeClr val="tx1"/>
                </a:solidFill>
                <a:latin typeface="Rockwell" panose="02060603020205020403" pitchFamily="18" charset="0"/>
              </a:defRPr>
            </a:lvl8pPr>
            <a:lvl9pPr marL="3886200" indent="-228600" eaLnBrk="0" fontAlgn="base" hangingPunct="0">
              <a:spcBef>
                <a:spcPct val="0"/>
              </a:spcBef>
              <a:spcAft>
                <a:spcPct val="0"/>
              </a:spcAft>
              <a:defRPr>
                <a:solidFill>
                  <a:schemeClr val="tx1"/>
                </a:solidFill>
                <a:latin typeface="Rockwell" panose="02060603020205020403" pitchFamily="18" charset="0"/>
              </a:defRPr>
            </a:lvl9pPr>
          </a:lstStyle>
          <a:p>
            <a:pPr eaLnBrk="1" hangingPunct="1"/>
            <a:r>
              <a:rPr lang="en-GB" altLang="en-US" sz="2500" i="1" dirty="0"/>
              <a:t>“… the door to cluster meetings is open, while the power dynamics in them are skewed towards INGOs and UN…”</a:t>
            </a:r>
            <a:endParaRPr lang="en-US" altLang="en-US" sz="2500" i="1" dirty="0"/>
          </a:p>
        </p:txBody>
      </p:sp>
      <p:pic>
        <p:nvPicPr>
          <p:cNvPr id="2" name="Picture 1"/>
          <p:cNvPicPr>
            <a:picLocks noChangeAspect="1"/>
          </p:cNvPicPr>
          <p:nvPr/>
        </p:nvPicPr>
        <p:blipFill>
          <a:blip r:embed="rId3"/>
          <a:stretch>
            <a:fillRect/>
          </a:stretch>
        </p:blipFill>
        <p:spPr>
          <a:xfrm>
            <a:off x="990600" y="1042194"/>
            <a:ext cx="6110287" cy="3991550"/>
          </a:xfrm>
          <a:prstGeom prst="rect">
            <a:avLst/>
          </a:prstGeom>
        </p:spPr>
      </p:pic>
    </p:spTree>
    <p:extLst>
      <p:ext uri="{BB962C8B-B14F-4D97-AF65-F5344CB8AC3E}">
        <p14:creationId xmlns:p14="http://schemas.microsoft.com/office/powerpoint/2010/main" val="1575604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8580"/>
            <a:ext cx="8229600" cy="1143000"/>
          </a:xfrm>
        </p:spPr>
        <p:txBody>
          <a:bodyPr>
            <a:normAutofit/>
          </a:bodyPr>
          <a:lstStyle/>
          <a:p>
            <a:r>
              <a:rPr lang="en-GB" dirty="0" smtClean="0"/>
              <a:t>Partnership - Cluster</a:t>
            </a:r>
            <a:endParaRPr lang="en-US" dirty="0"/>
          </a:p>
        </p:txBody>
      </p:sp>
      <p:graphicFrame>
        <p:nvGraphicFramePr>
          <p:cNvPr id="4" name="Chart 3"/>
          <p:cNvGraphicFramePr>
            <a:graphicFrameLocks/>
          </p:cNvGraphicFramePr>
          <p:nvPr>
            <p:extLst/>
          </p:nvPr>
        </p:nvGraphicFramePr>
        <p:xfrm>
          <a:off x="827584" y="1268760"/>
          <a:ext cx="4248472" cy="47525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nvPr>
        </p:nvGraphicFramePr>
        <p:xfrm>
          <a:off x="4854836" y="1232756"/>
          <a:ext cx="4197152" cy="4824536"/>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609600" y="5410200"/>
            <a:ext cx="7772400" cy="923330"/>
          </a:xfrm>
          <a:prstGeom prst="rect">
            <a:avLst/>
          </a:prstGeom>
          <a:noFill/>
        </p:spPr>
        <p:txBody>
          <a:bodyPr wrap="square" rtlCol="0">
            <a:spAutoFit/>
          </a:bodyPr>
          <a:lstStyle/>
          <a:p>
            <a:pPr algn="ctr"/>
            <a:r>
              <a:rPr lang="en-GB" b="1" dirty="0" smtClean="0"/>
              <a:t>Principles of Partnership: </a:t>
            </a:r>
          </a:p>
          <a:p>
            <a:pPr algn="ctr"/>
            <a:r>
              <a:rPr lang="en-US" dirty="0" smtClean="0"/>
              <a:t>Equality</a:t>
            </a:r>
            <a:r>
              <a:rPr lang="en-US" dirty="0"/>
              <a:t>, Transparency, Results-Oriented Approach, </a:t>
            </a:r>
            <a:endParaRPr lang="en-US" dirty="0" smtClean="0"/>
          </a:p>
          <a:p>
            <a:pPr algn="ctr"/>
            <a:r>
              <a:rPr lang="en-US" dirty="0" smtClean="0"/>
              <a:t>Responsibility </a:t>
            </a:r>
            <a:r>
              <a:rPr lang="en-US" dirty="0"/>
              <a:t>and Complementarity</a:t>
            </a:r>
            <a:endParaRPr lang="en-US" dirty="0"/>
          </a:p>
        </p:txBody>
      </p:sp>
    </p:spTree>
    <p:extLst>
      <p:ext uri="{BB962C8B-B14F-4D97-AF65-F5344CB8AC3E}">
        <p14:creationId xmlns:p14="http://schemas.microsoft.com/office/powerpoint/2010/main" val="2496225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Partnership (Principle: Responsibility)</a:t>
            </a:r>
            <a:endParaRPr lang="en-US" dirty="0"/>
          </a:p>
        </p:txBody>
      </p:sp>
      <p:pic>
        <p:nvPicPr>
          <p:cNvPr id="7" name="Picture 6"/>
          <p:cNvPicPr>
            <a:picLocks noChangeAspect="1"/>
          </p:cNvPicPr>
          <p:nvPr/>
        </p:nvPicPr>
        <p:blipFill>
          <a:blip r:embed="rId3"/>
          <a:stretch>
            <a:fillRect/>
          </a:stretch>
        </p:blipFill>
        <p:spPr>
          <a:xfrm>
            <a:off x="539552" y="1484784"/>
            <a:ext cx="7956376" cy="5031827"/>
          </a:xfrm>
          <a:prstGeom prst="rect">
            <a:avLst/>
          </a:prstGeom>
        </p:spPr>
      </p:pic>
    </p:spTree>
    <p:extLst>
      <p:ext uri="{BB962C8B-B14F-4D97-AF65-F5344CB8AC3E}">
        <p14:creationId xmlns:p14="http://schemas.microsoft.com/office/powerpoint/2010/main" val="9304510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Funding</a:t>
            </a:r>
            <a:endParaRPr lang="en-US" dirty="0"/>
          </a:p>
        </p:txBody>
      </p:sp>
      <p:graphicFrame>
        <p:nvGraphicFramePr>
          <p:cNvPr id="4" name="Chart 3"/>
          <p:cNvGraphicFramePr>
            <a:graphicFrameLocks/>
          </p:cNvGraphicFramePr>
          <p:nvPr>
            <p:extLst/>
          </p:nvPr>
        </p:nvGraphicFramePr>
        <p:xfrm>
          <a:off x="323528" y="1772816"/>
          <a:ext cx="3096344" cy="34129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nvGraphicFramePr>
        <p:xfrm>
          <a:off x="3995936" y="1772816"/>
          <a:ext cx="4889090" cy="3886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10041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98475" y="484188"/>
            <a:ext cx="6359525" cy="1116012"/>
          </a:xfrm>
        </p:spPr>
        <p:txBody>
          <a:bodyPr/>
          <a:lstStyle/>
          <a:p>
            <a:pPr eaLnBrk="1" hangingPunct="1"/>
            <a:r>
              <a:rPr lang="en-GB" altLang="en-US" smtClean="0">
                <a:latin typeface="Calibri" panose="020F0502020204030204" pitchFamily="34" charset="0"/>
                <a:ea typeface="Calibri" panose="020F0502020204030204" pitchFamily="34" charset="0"/>
                <a:cs typeface="Calibri" panose="020F0502020204030204" pitchFamily="34" charset="0"/>
              </a:rPr>
              <a:t>Institutional Capacity</a:t>
            </a:r>
            <a:endParaRPr lang="en-US" altLang="en-US" smtClean="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Chart 4">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w16se="http://schemas.microsoft.com/office/word/2015/wordml/symex" xmlns:w="http://schemas.openxmlformats.org/wordprocessingml/2006/main" xmlns:w10="urn:schemas-microsoft-com:office:word" xmlns:v="urn:schemas-microsoft-com:vml" xmlns:o="urn:schemas-microsoft-com:office:office"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 xmlns:lc="http://schemas.openxmlformats.org/drawingml/2006/lockedCanvas" id="{28E6BE65-C5F6-44C3-8D20-2DE940888216}"/>
              </a:ext>
            </a:extLst>
          </p:cNvPr>
          <p:cNvGraphicFramePr/>
          <p:nvPr>
            <p:extLst>
              <p:ext uri="{D42A27DB-BD31-4B8C-83A1-F6EECF244321}">
                <p14:modId xmlns:p14="http://schemas.microsoft.com/office/powerpoint/2010/main" val="3236363170"/>
              </p:ext>
            </p:extLst>
          </p:nvPr>
        </p:nvGraphicFramePr>
        <p:xfrm>
          <a:off x="914400" y="1600201"/>
          <a:ext cx="716280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9477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260648"/>
            <a:ext cx="8579296" cy="5865515"/>
          </a:xfrm>
        </p:spPr>
        <p:txBody>
          <a:bodyPr/>
          <a:lstStyle/>
          <a:p>
            <a:endParaRPr lang="en-US" dirty="0"/>
          </a:p>
        </p:txBody>
      </p:sp>
      <p:grpSp>
        <p:nvGrpSpPr>
          <p:cNvPr id="4" name="Group 3"/>
          <p:cNvGrpSpPr/>
          <p:nvPr/>
        </p:nvGrpSpPr>
        <p:grpSpPr>
          <a:xfrm>
            <a:off x="-86020" y="620688"/>
            <a:ext cx="9027592" cy="6010713"/>
            <a:chOff x="-810724" y="201047"/>
            <a:chExt cx="10526712" cy="5561671"/>
          </a:xfrm>
        </p:grpSpPr>
        <p:pic>
          <p:nvPicPr>
            <p:cNvPr id="5" name="Picture 4" descr="C:\Users\anolan\Documents\HPC graphic.png"/>
            <p:cNvPicPr/>
            <p:nvPr/>
          </p:nvPicPr>
          <p:blipFill>
            <a:blip r:embed="rId2">
              <a:extLst>
                <a:ext uri="{28A0092B-C50C-407E-A947-70E740481C1C}">
                  <a14:useLocalDpi xmlns:a14="http://schemas.microsoft.com/office/drawing/2010/main" val="0"/>
                </a:ext>
              </a:extLst>
            </a:blip>
            <a:srcRect/>
            <a:stretch>
              <a:fillRect/>
            </a:stretch>
          </p:blipFill>
          <p:spPr bwMode="auto">
            <a:xfrm>
              <a:off x="1309458" y="524526"/>
              <a:ext cx="6921395" cy="3777506"/>
            </a:xfrm>
            <a:prstGeom prst="rect">
              <a:avLst/>
            </a:prstGeom>
            <a:noFill/>
            <a:ln>
              <a:noFill/>
            </a:ln>
          </p:spPr>
        </p:pic>
        <p:sp>
          <p:nvSpPr>
            <p:cNvPr id="6" name="TextBox 4"/>
            <p:cNvSpPr txBox="1"/>
            <p:nvPr/>
          </p:nvSpPr>
          <p:spPr>
            <a:xfrm>
              <a:off x="4992740" y="201047"/>
              <a:ext cx="3977302" cy="1290830"/>
            </a:xfrm>
            <a:prstGeom prst="rect">
              <a:avLst/>
            </a:prstGeom>
            <a:noFill/>
          </p:spPr>
          <p:txBody>
            <a:bodyPr wrap="square" rtlCol="0">
              <a:noAutofit/>
            </a:bodyPr>
            <a:lstStyle/>
            <a:p>
              <a:pPr marL="342900" marR="0" lvl="0" indent="-342900">
                <a:spcBef>
                  <a:spcPts val="0"/>
                </a:spcBef>
                <a:spcAft>
                  <a:spcPts val="0"/>
                </a:spcAft>
                <a:buFont typeface="Arial" panose="020B0604020202020204" pitchFamily="34" charset="0"/>
                <a:buChar char="•"/>
                <a:tabLst>
                  <a:tab pos="342900" algn="l"/>
                </a:tabLst>
              </a:pPr>
              <a:r>
                <a:rPr lang="en-GB" sz="900" kern="1200">
                  <a:solidFill>
                    <a:srgbClr val="262626"/>
                  </a:solidFill>
                  <a:effectLst/>
                  <a:latin typeface="Calibri" panose="020F0502020204030204" pitchFamily="34" charset="0"/>
                  <a:ea typeface="Times New Roman" panose="02020603050405020304" pitchFamily="18" charset="0"/>
                  <a:cs typeface="Arial" panose="020B0604020202020204" pitchFamily="34" charset="0"/>
                </a:rPr>
                <a:t>Ensuring the HNO incorporates the views and data from local actors. This could also include academia, diaspora, private sector, in addition to civil society</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342900" algn="l"/>
                </a:tabLst>
              </a:pPr>
              <a:r>
                <a:rPr lang="en-GB" sz="900" kern="1200">
                  <a:solidFill>
                    <a:srgbClr val="262626"/>
                  </a:solidFill>
                  <a:effectLst/>
                  <a:latin typeface="Calibri" panose="020F0502020204030204" pitchFamily="34" charset="0"/>
                  <a:ea typeface="Times New Roman" panose="02020603050405020304" pitchFamily="18" charset="0"/>
                  <a:cs typeface="Arial" panose="020B0604020202020204" pitchFamily="34" charset="0"/>
                </a:rPr>
                <a:t>Ensuring HNO includes both needs of affected populations </a:t>
              </a:r>
              <a:r>
                <a:rPr lang="en-GB" sz="900" b="1" kern="1200">
                  <a:solidFill>
                    <a:srgbClr val="262626"/>
                  </a:solidFill>
                  <a:effectLst/>
                  <a:latin typeface="Calibri" panose="020F0502020204030204" pitchFamily="34" charset="0"/>
                  <a:ea typeface="Times New Roman" panose="02020603050405020304" pitchFamily="18" charset="0"/>
                  <a:cs typeface="Arial" panose="020B0604020202020204" pitchFamily="34" charset="0"/>
                </a:rPr>
                <a:t>and</a:t>
              </a:r>
              <a:r>
                <a:rPr lang="en-GB" sz="900" kern="1200">
                  <a:solidFill>
                    <a:srgbClr val="262626"/>
                  </a:solidFill>
                  <a:effectLst/>
                  <a:latin typeface="Calibri" panose="020F0502020204030204" pitchFamily="34" charset="0"/>
                  <a:ea typeface="Times New Roman" panose="02020603050405020304" pitchFamily="18" charset="0"/>
                  <a:cs typeface="Arial" panose="020B0604020202020204" pitchFamily="34" charset="0"/>
                </a:rPr>
                <a:t> the institutional capacity needs of local actors</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5"/>
            <p:cNvSpPr txBox="1"/>
            <p:nvPr/>
          </p:nvSpPr>
          <p:spPr>
            <a:xfrm>
              <a:off x="-376783" y="201047"/>
              <a:ext cx="2778323" cy="1984909"/>
            </a:xfrm>
            <a:prstGeom prst="rect">
              <a:avLst/>
            </a:prstGeom>
            <a:noFill/>
          </p:spPr>
          <p:txBody>
            <a:bodyPr wrap="square" rtlCol="0">
              <a:noAutofit/>
            </a:bodyPr>
            <a:lstStyle/>
            <a:p>
              <a:pPr marL="114300" marR="0" indent="-114300">
                <a:spcBef>
                  <a:spcPts val="0"/>
                </a:spcBef>
                <a:spcAft>
                  <a:spcPts val="0"/>
                </a:spcAft>
                <a:tabLst>
                  <a:tab pos="114300" algn="l"/>
                </a:tabLst>
              </a:pPr>
              <a:r>
                <a:rPr lang="en-GB" sz="900" kern="1200" dirty="0">
                  <a:solidFill>
                    <a:srgbClr val="262626"/>
                  </a:solidFill>
                  <a:effectLst/>
                  <a:latin typeface="Calibri" panose="020F0502020204030204" pitchFamily="34" charset="0"/>
                  <a:ea typeface="Times New Roman" panose="02020603050405020304" pitchFamily="18" charset="0"/>
                  <a:cs typeface="Arial" panose="020B0604020202020204" pitchFamily="34" charset="0"/>
                </a:rPr>
                <a:t>Supporting local agencies for Lead/Co-Lead positions or putting leadership transition strategies in place</a:t>
              </a:r>
              <a:endParaRPr lang="en-US" sz="900" dirty="0">
                <a:effectLst/>
                <a:latin typeface="Times New Roman" panose="02020603050405020304" pitchFamily="18" charset="0"/>
                <a:ea typeface="Times New Roman" panose="02020603050405020304" pitchFamily="18" charset="0"/>
              </a:endParaRPr>
            </a:p>
            <a:p>
              <a:pPr marL="114300" marR="0" indent="-114300">
                <a:spcBef>
                  <a:spcPts val="0"/>
                </a:spcBef>
                <a:spcAft>
                  <a:spcPts val="0"/>
                </a:spcAft>
                <a:tabLst>
                  <a:tab pos="114300" algn="l"/>
                </a:tabLst>
              </a:pPr>
              <a:r>
                <a:rPr lang="en-GB" sz="900" kern="1200" dirty="0">
                  <a:solidFill>
                    <a:srgbClr val="262626"/>
                  </a:solidFill>
                  <a:effectLst/>
                  <a:latin typeface="Calibri" panose="020F0502020204030204" pitchFamily="34" charset="0"/>
                  <a:ea typeface="Times New Roman" panose="02020603050405020304" pitchFamily="18" charset="0"/>
                  <a:cs typeface="Arial" panose="020B0604020202020204" pitchFamily="34" charset="0"/>
                </a:rPr>
                <a:t>Including local actors in Strategic Advisory Groups (SAG) and HCT </a:t>
              </a:r>
              <a:endParaRPr lang="en-US" sz="900" dirty="0">
                <a:effectLst/>
                <a:latin typeface="Times New Roman" panose="02020603050405020304" pitchFamily="18" charset="0"/>
                <a:ea typeface="Times New Roman" panose="02020603050405020304" pitchFamily="18" charset="0"/>
              </a:endParaRPr>
            </a:p>
            <a:p>
              <a:pPr marL="114300" marR="0" indent="-114300">
                <a:spcBef>
                  <a:spcPts val="0"/>
                </a:spcBef>
                <a:spcAft>
                  <a:spcPts val="0"/>
                </a:spcAft>
                <a:tabLst>
                  <a:tab pos="114300" algn="l"/>
                </a:tabLst>
              </a:pPr>
              <a:r>
                <a:rPr lang="en-GB" sz="900" kern="1200" dirty="0">
                  <a:solidFill>
                    <a:srgbClr val="262626"/>
                  </a:solidFill>
                  <a:effectLst/>
                  <a:latin typeface="Calibri" panose="020F0502020204030204" pitchFamily="34" charset="0"/>
                  <a:ea typeface="Times New Roman" panose="02020603050405020304" pitchFamily="18" charset="0"/>
                  <a:cs typeface="Arial" panose="020B0604020202020204" pitchFamily="34" charset="0"/>
                </a:rPr>
                <a:t>Modelling and monitoring a culture of principled partnerships in Clusters</a:t>
              </a:r>
              <a:endParaRPr lang="en-US" sz="900" dirty="0">
                <a:effectLst/>
                <a:latin typeface="Times New Roman" panose="02020603050405020304" pitchFamily="18" charset="0"/>
                <a:ea typeface="Times New Roman" panose="02020603050405020304" pitchFamily="18" charset="0"/>
              </a:endParaRPr>
            </a:p>
            <a:p>
              <a:pPr marL="114300" marR="0" indent="-114300">
                <a:spcBef>
                  <a:spcPts val="0"/>
                </a:spcBef>
                <a:spcAft>
                  <a:spcPts val="0"/>
                </a:spcAft>
                <a:tabLst>
                  <a:tab pos="114300" algn="l"/>
                </a:tabLst>
              </a:pPr>
              <a:r>
                <a:rPr lang="en-GB" sz="900" kern="1200" dirty="0">
                  <a:solidFill>
                    <a:srgbClr val="262626"/>
                  </a:solidFill>
                  <a:effectLst/>
                  <a:latin typeface="Calibri" panose="020F0502020204030204" pitchFamily="34" charset="0"/>
                  <a:ea typeface="Times New Roman" panose="02020603050405020304" pitchFamily="18" charset="0"/>
                  <a:cs typeface="Arial" panose="020B0604020202020204" pitchFamily="34" charset="0"/>
                </a:rPr>
                <a:t>Constantly reviewing service delivery and funding arrangements (such as localisation dashboards) with the SAG and AoR members and using recommendations to inform strategy and response.</a:t>
              </a:r>
              <a:endParaRPr lang="en-US" sz="900" dirty="0">
                <a:effectLst/>
                <a:latin typeface="Times New Roman" panose="02020603050405020304" pitchFamily="18" charset="0"/>
                <a:ea typeface="Times New Roman" panose="02020603050405020304" pitchFamily="18" charset="0"/>
              </a:endParaRPr>
            </a:p>
          </p:txBody>
        </p:sp>
        <p:sp>
          <p:nvSpPr>
            <p:cNvPr id="8" name="TextBox 6"/>
            <p:cNvSpPr txBox="1"/>
            <p:nvPr/>
          </p:nvSpPr>
          <p:spPr>
            <a:xfrm>
              <a:off x="7602001" y="1491877"/>
              <a:ext cx="2113987" cy="2184352"/>
            </a:xfrm>
            <a:prstGeom prst="rect">
              <a:avLst/>
            </a:prstGeom>
            <a:noFill/>
          </p:spPr>
          <p:txBody>
            <a:bodyPr wrap="square" rtlCol="0">
              <a:noAutofit/>
            </a:bodyPr>
            <a:lstStyle/>
            <a:p>
              <a:pPr marL="114300" marR="0" indent="-114300">
                <a:spcBef>
                  <a:spcPts val="0"/>
                </a:spcBef>
                <a:spcAft>
                  <a:spcPts val="0"/>
                </a:spcAft>
                <a:tabLst>
                  <a:tab pos="114300" algn="l"/>
                </a:tabLst>
              </a:pPr>
              <a:r>
                <a:rPr lang="en-GB" sz="900" kern="1200" dirty="0">
                  <a:solidFill>
                    <a:srgbClr val="262626"/>
                  </a:solidFill>
                  <a:effectLst/>
                  <a:latin typeface="Calibri" panose="020F0502020204030204" pitchFamily="34" charset="0"/>
                  <a:ea typeface="Times New Roman" panose="02020603050405020304" pitchFamily="18" charset="0"/>
                  <a:cs typeface="Arial" panose="020B0604020202020204" pitchFamily="34" charset="0"/>
                </a:rPr>
                <a:t>Prioritising service delivery by local actors HRP and cluster strategies, </a:t>
              </a:r>
              <a:r>
                <a:rPr lang="en-GB" sz="900" i="1" kern="1200" dirty="0">
                  <a:solidFill>
                    <a:srgbClr val="262626"/>
                  </a:solidFill>
                  <a:effectLst/>
                  <a:latin typeface="Calibri" panose="020F0502020204030204" pitchFamily="34" charset="0"/>
                  <a:ea typeface="Times New Roman" panose="02020603050405020304" pitchFamily="18" charset="0"/>
                  <a:cs typeface="Arial" panose="020B0604020202020204" pitchFamily="34" charset="0"/>
                </a:rPr>
                <a:t>where possible</a:t>
              </a:r>
              <a:endParaRPr lang="en-US" sz="900" dirty="0">
                <a:effectLst/>
                <a:latin typeface="Times New Roman" panose="02020603050405020304" pitchFamily="18" charset="0"/>
                <a:ea typeface="Times New Roman" panose="02020603050405020304" pitchFamily="18" charset="0"/>
              </a:endParaRPr>
            </a:p>
            <a:p>
              <a:pPr marL="114300" marR="0" indent="-114300">
                <a:spcBef>
                  <a:spcPts val="0"/>
                </a:spcBef>
                <a:spcAft>
                  <a:spcPts val="0"/>
                </a:spcAft>
                <a:tabLst>
                  <a:tab pos="114300" algn="l"/>
                </a:tabLst>
              </a:pPr>
              <a:r>
                <a:rPr lang="en-GB" sz="900" kern="1200" dirty="0">
                  <a:solidFill>
                    <a:srgbClr val="262626"/>
                  </a:solidFill>
                  <a:effectLst/>
                  <a:latin typeface="Calibri" panose="020F0502020204030204" pitchFamily="34" charset="0"/>
                  <a:ea typeface="Times New Roman" panose="02020603050405020304" pitchFamily="18" charset="0"/>
                  <a:cs typeface="Arial" panose="020B0604020202020204" pitchFamily="34" charset="0"/>
                </a:rPr>
                <a:t>Developing a sectoral institutional capacity building strategy as part of the HRP</a:t>
              </a:r>
              <a:endParaRPr lang="en-US" sz="900" dirty="0">
                <a:effectLst/>
                <a:latin typeface="Times New Roman" panose="02020603050405020304" pitchFamily="18" charset="0"/>
                <a:ea typeface="Times New Roman" panose="02020603050405020304" pitchFamily="18" charset="0"/>
              </a:endParaRPr>
            </a:p>
            <a:p>
              <a:pPr marL="114300" marR="0" indent="-114300">
                <a:spcBef>
                  <a:spcPts val="0"/>
                </a:spcBef>
                <a:spcAft>
                  <a:spcPts val="0"/>
                </a:spcAft>
                <a:tabLst>
                  <a:tab pos="114300" algn="l"/>
                </a:tabLst>
              </a:pPr>
              <a:r>
                <a:rPr lang="en-GB" sz="900" kern="1200" dirty="0">
                  <a:solidFill>
                    <a:srgbClr val="262626"/>
                  </a:solidFill>
                  <a:effectLst/>
                  <a:latin typeface="Calibri" panose="020F0502020204030204" pitchFamily="34" charset="0"/>
                  <a:ea typeface="Times New Roman" panose="02020603050405020304" pitchFamily="18" charset="0"/>
                  <a:cs typeface="Arial" panose="020B0604020202020204" pitchFamily="34" charset="0"/>
                </a:rPr>
                <a:t>Disaggregate cluster indicators by local/international</a:t>
              </a:r>
              <a:endParaRPr lang="en-US" sz="900" dirty="0">
                <a:effectLst/>
                <a:latin typeface="Times New Roman" panose="02020603050405020304" pitchFamily="18" charset="0"/>
                <a:ea typeface="Times New Roman" panose="02020603050405020304" pitchFamily="18" charset="0"/>
              </a:endParaRPr>
            </a:p>
            <a:p>
              <a:pPr marL="114300" marR="0" indent="-114300">
                <a:spcBef>
                  <a:spcPts val="0"/>
                </a:spcBef>
                <a:spcAft>
                  <a:spcPts val="0"/>
                </a:spcAft>
                <a:tabLst>
                  <a:tab pos="114300" algn="l"/>
                </a:tabLst>
              </a:pPr>
              <a:r>
                <a:rPr lang="en-GB" sz="900" kern="1200" dirty="0">
                  <a:solidFill>
                    <a:srgbClr val="262626"/>
                  </a:solidFill>
                  <a:effectLst/>
                  <a:latin typeface="Calibri" panose="020F0502020204030204" pitchFamily="34" charset="0"/>
                  <a:ea typeface="Times New Roman" panose="02020603050405020304" pitchFamily="18" charset="0"/>
                  <a:cs typeface="Arial" panose="020B0604020202020204" pitchFamily="34" charset="0"/>
                </a:rPr>
                <a:t>Promoting partnerships that draw on coaching and mentoring approaches, rather than sub-granting</a:t>
              </a:r>
              <a:endParaRPr lang="en-US" sz="900" dirty="0">
                <a:effectLst/>
                <a:latin typeface="Times New Roman" panose="02020603050405020304" pitchFamily="18" charset="0"/>
                <a:ea typeface="Times New Roman" panose="02020603050405020304" pitchFamily="18" charset="0"/>
              </a:endParaRPr>
            </a:p>
            <a:p>
              <a:pPr marL="114300" marR="0" indent="-114300">
                <a:spcBef>
                  <a:spcPts val="0"/>
                </a:spcBef>
                <a:spcAft>
                  <a:spcPts val="0"/>
                </a:spcAft>
                <a:tabLst>
                  <a:tab pos="114300" algn="l"/>
                </a:tabLst>
              </a:pPr>
              <a:r>
                <a:rPr lang="en-GB" sz="900" kern="1200" dirty="0">
                  <a:solidFill>
                    <a:srgbClr val="262626"/>
                  </a:solidFill>
                  <a:effectLst/>
                  <a:latin typeface="Calibri" panose="020F0502020204030204" pitchFamily="34" charset="0"/>
                  <a:ea typeface="Times New Roman" panose="02020603050405020304" pitchFamily="18" charset="0"/>
                  <a:cs typeface="Arial" panose="020B0604020202020204" pitchFamily="34" charset="0"/>
                </a:rPr>
                <a:t>Including explicit references to institutional capacity building outputs (</a:t>
              </a:r>
              <a:r>
                <a:rPr lang="en-GB" sz="900" kern="1200" dirty="0" err="1">
                  <a:solidFill>
                    <a:srgbClr val="262626"/>
                  </a:solidFill>
                  <a:effectLst/>
                  <a:latin typeface="Calibri" panose="020F0502020204030204" pitchFamily="34" charset="0"/>
                  <a:ea typeface="Times New Roman" panose="02020603050405020304" pitchFamily="18" charset="0"/>
                  <a:cs typeface="Arial" panose="020B0604020202020204" pitchFamily="34" charset="0"/>
                </a:rPr>
                <a:t>e.g</a:t>
              </a:r>
              <a:r>
                <a:rPr lang="en-GB" sz="900" kern="1200" dirty="0">
                  <a:solidFill>
                    <a:srgbClr val="262626"/>
                  </a:solidFill>
                  <a:effectLst/>
                  <a:latin typeface="Calibri" panose="020F0502020204030204" pitchFamily="34" charset="0"/>
                  <a:ea typeface="Times New Roman" panose="02020603050405020304" pitchFamily="18" charset="0"/>
                  <a:cs typeface="Arial" panose="020B0604020202020204" pitchFamily="34" charset="0"/>
                </a:rPr>
                <a:t> reduced risk ratings) in project sheets</a:t>
              </a:r>
              <a:endParaRPr lang="en-US" sz="900" dirty="0">
                <a:effectLst/>
                <a:latin typeface="Times New Roman" panose="02020603050405020304" pitchFamily="18" charset="0"/>
                <a:ea typeface="Times New Roman" panose="02020603050405020304" pitchFamily="18" charset="0"/>
              </a:endParaRPr>
            </a:p>
          </p:txBody>
        </p:sp>
        <p:sp>
          <p:nvSpPr>
            <p:cNvPr id="9" name="TextBox 7"/>
            <p:cNvSpPr txBox="1"/>
            <p:nvPr/>
          </p:nvSpPr>
          <p:spPr>
            <a:xfrm>
              <a:off x="4992737" y="4071736"/>
              <a:ext cx="3685975" cy="971861"/>
            </a:xfrm>
            <a:prstGeom prst="rect">
              <a:avLst/>
            </a:prstGeom>
            <a:noFill/>
          </p:spPr>
          <p:txBody>
            <a:bodyPr wrap="square" rtlCol="0">
              <a:noAutofit/>
            </a:bodyPr>
            <a:lstStyle/>
            <a:p>
              <a:pPr marL="342900" marR="0" lvl="0" indent="-342900">
                <a:spcBef>
                  <a:spcPts val="0"/>
                </a:spcBef>
                <a:spcAft>
                  <a:spcPts val="0"/>
                </a:spcAft>
                <a:buFont typeface="Arial" panose="020B0604020202020204" pitchFamily="34" charset="0"/>
                <a:buChar char="•"/>
                <a:tabLst>
                  <a:tab pos="342900" algn="l"/>
                </a:tabLst>
              </a:pPr>
              <a:r>
                <a:rPr lang="en-GB" sz="900" kern="1200" dirty="0">
                  <a:solidFill>
                    <a:srgbClr val="262626"/>
                  </a:solidFill>
                  <a:effectLst/>
                  <a:latin typeface="Calibri" panose="020F0502020204030204" pitchFamily="34" charset="0"/>
                  <a:ea typeface="Times New Roman" panose="02020603050405020304" pitchFamily="18" charset="0"/>
                  <a:cs typeface="Arial" panose="020B0604020202020204" pitchFamily="34" charset="0"/>
                </a:rPr>
                <a:t>Supporting local actors to contribute to FTS tracking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342900" algn="l"/>
                </a:tabLst>
              </a:pPr>
              <a:r>
                <a:rPr lang="en-GB" sz="900" kern="1200" dirty="0">
                  <a:solidFill>
                    <a:srgbClr val="262626"/>
                  </a:solidFill>
                  <a:effectLst/>
                  <a:latin typeface="Calibri" panose="020F0502020204030204" pitchFamily="34" charset="0"/>
                  <a:ea typeface="Times New Roman" panose="02020603050405020304" pitchFamily="18" charset="0"/>
                  <a:cs typeface="Arial" panose="020B0604020202020204" pitchFamily="34" charset="0"/>
                </a:rPr>
                <a:t>Prioritising approved local actors’ project sheets in funding rounds (e.g. pooled funds)</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342900" algn="l"/>
                </a:tabLst>
              </a:pPr>
              <a:r>
                <a:rPr lang="en-GB" sz="900" kern="1200" dirty="0">
                  <a:solidFill>
                    <a:srgbClr val="262626"/>
                  </a:solidFill>
                  <a:effectLst/>
                  <a:latin typeface="Calibri" panose="020F0502020204030204" pitchFamily="34" charset="0"/>
                  <a:ea typeface="Times New Roman" panose="02020603050405020304" pitchFamily="18" charset="0"/>
                  <a:cs typeface="Arial" panose="020B0604020202020204" pitchFamily="34" charset="0"/>
                </a:rPr>
                <a:t>Advocate for and include investments for institutional capacity building for local partners in pooled funds</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8"/>
            <p:cNvSpPr txBox="1"/>
            <p:nvPr/>
          </p:nvSpPr>
          <p:spPr>
            <a:xfrm>
              <a:off x="-810724" y="2841346"/>
              <a:ext cx="2996526" cy="2921372"/>
            </a:xfrm>
            <a:prstGeom prst="rect">
              <a:avLst/>
            </a:prstGeom>
            <a:noFill/>
          </p:spPr>
          <p:txBody>
            <a:bodyPr wrap="square" rtlCol="0">
              <a:noAutofit/>
            </a:bodyPr>
            <a:lstStyle/>
            <a:p>
              <a:pPr marL="342900" marR="0" indent="-114300">
                <a:spcBef>
                  <a:spcPts val="0"/>
                </a:spcBef>
                <a:spcAft>
                  <a:spcPts val="0"/>
                </a:spcAft>
                <a:tabLst>
                  <a:tab pos="342900" algn="l"/>
                </a:tabLst>
              </a:pPr>
              <a:r>
                <a:rPr lang="en-GB" sz="900" kern="1200" dirty="0">
                  <a:solidFill>
                    <a:srgbClr val="262626"/>
                  </a:solidFill>
                  <a:effectLst/>
                  <a:latin typeface="Calibri" panose="020F0502020204030204" pitchFamily="34" charset="0"/>
                  <a:ea typeface="Times New Roman" panose="02020603050405020304" pitchFamily="18" charset="0"/>
                  <a:cs typeface="Arial" panose="020B0604020202020204" pitchFamily="34" charset="0"/>
                </a:rPr>
                <a:t>Ensure that Cluster membership accurately reflects the diversity of the humanitarian community – including diaspora, private sector, academia </a:t>
              </a:r>
              <a:r>
                <a:rPr lang="en-GB" sz="900" kern="1200" dirty="0" err="1">
                  <a:solidFill>
                    <a:srgbClr val="262626"/>
                  </a:solidFill>
                  <a:effectLst/>
                  <a:latin typeface="Calibri" panose="020F0502020204030204" pitchFamily="34" charset="0"/>
                  <a:ea typeface="Times New Roman" panose="02020603050405020304" pitchFamily="18" charset="0"/>
                  <a:cs typeface="Arial" panose="020B0604020202020204" pitchFamily="34" charset="0"/>
                </a:rPr>
                <a:t>etc</a:t>
              </a:r>
              <a:r>
                <a:rPr lang="en-GB" sz="900" kern="1200" dirty="0">
                  <a:solidFill>
                    <a:srgbClr val="262626"/>
                  </a:solidFill>
                  <a:effectLst/>
                  <a:latin typeface="Calibri" panose="020F0502020204030204" pitchFamily="34" charset="0"/>
                  <a:ea typeface="Times New Roman" panose="02020603050405020304" pitchFamily="18" charset="0"/>
                  <a:cs typeface="Arial" panose="020B0604020202020204" pitchFamily="34" charset="0"/>
                </a:rPr>
                <a:t> </a:t>
              </a:r>
              <a:endParaRPr lang="en-US" sz="900" dirty="0">
                <a:effectLst/>
                <a:latin typeface="Times New Roman" panose="02020603050405020304" pitchFamily="18" charset="0"/>
                <a:ea typeface="Times New Roman" panose="02020603050405020304" pitchFamily="18" charset="0"/>
              </a:endParaRPr>
            </a:p>
            <a:p>
              <a:pPr marL="342900" marR="0" indent="-114300">
                <a:spcBef>
                  <a:spcPts val="0"/>
                </a:spcBef>
                <a:spcAft>
                  <a:spcPts val="0"/>
                </a:spcAft>
                <a:tabLst>
                  <a:tab pos="342900" algn="l"/>
                </a:tabLst>
              </a:pPr>
              <a:r>
                <a:rPr lang="en-GB" sz="900" kern="1200" dirty="0">
                  <a:solidFill>
                    <a:srgbClr val="262626"/>
                  </a:solidFill>
                  <a:effectLst/>
                  <a:latin typeface="Calibri" panose="020F0502020204030204" pitchFamily="34" charset="0"/>
                  <a:ea typeface="Times New Roman" panose="02020603050405020304" pitchFamily="18" charset="0"/>
                  <a:cs typeface="Arial" panose="020B0604020202020204" pitchFamily="34" charset="0"/>
                </a:rPr>
                <a:t>Translating key communications into local languages</a:t>
              </a:r>
              <a:endParaRPr lang="en-US" sz="900" dirty="0">
                <a:effectLst/>
                <a:latin typeface="Times New Roman" panose="02020603050405020304" pitchFamily="18" charset="0"/>
                <a:ea typeface="Times New Roman" panose="02020603050405020304" pitchFamily="18" charset="0"/>
              </a:endParaRPr>
            </a:p>
            <a:p>
              <a:pPr marL="342900" marR="0" indent="-114300">
                <a:spcBef>
                  <a:spcPts val="0"/>
                </a:spcBef>
                <a:spcAft>
                  <a:spcPts val="0"/>
                </a:spcAft>
                <a:tabLst>
                  <a:tab pos="342900" algn="l"/>
                </a:tabLst>
              </a:pPr>
              <a:r>
                <a:rPr lang="en-GB" sz="900" kern="1200" dirty="0">
                  <a:solidFill>
                    <a:srgbClr val="262626"/>
                  </a:solidFill>
                  <a:effectLst/>
                  <a:latin typeface="Calibri" panose="020F0502020204030204" pitchFamily="34" charset="0"/>
                  <a:ea typeface="Times New Roman" panose="02020603050405020304" pitchFamily="18" charset="0"/>
                  <a:cs typeface="Arial" panose="020B0604020202020204" pitchFamily="34" charset="0"/>
                </a:rPr>
                <a:t>Facilitate onsite coaching and mentoring support from international partners</a:t>
              </a:r>
              <a:endParaRPr lang="en-US" sz="900" dirty="0">
                <a:effectLst/>
                <a:latin typeface="Times New Roman" panose="02020603050405020304" pitchFamily="18" charset="0"/>
                <a:ea typeface="Times New Roman" panose="02020603050405020304" pitchFamily="18" charset="0"/>
              </a:endParaRPr>
            </a:p>
            <a:p>
              <a:pPr marL="342900" marR="0" indent="-114300">
                <a:spcBef>
                  <a:spcPts val="0"/>
                </a:spcBef>
                <a:spcAft>
                  <a:spcPts val="0"/>
                </a:spcAft>
                <a:tabLst>
                  <a:tab pos="342900" algn="l"/>
                </a:tabLst>
              </a:pPr>
              <a:r>
                <a:rPr lang="en-GB" sz="900" kern="1200" dirty="0">
                  <a:solidFill>
                    <a:srgbClr val="262626"/>
                  </a:solidFill>
                  <a:effectLst/>
                  <a:latin typeface="Calibri" panose="020F0502020204030204" pitchFamily="34" charset="0"/>
                  <a:ea typeface="Times New Roman" panose="02020603050405020304" pitchFamily="18" charset="0"/>
                  <a:cs typeface="Arial" panose="020B0604020202020204" pitchFamily="34" charset="0"/>
                </a:rPr>
                <a:t>Share good practices and promote these in future response plans</a:t>
              </a:r>
              <a:endParaRPr lang="en-US" sz="900" dirty="0">
                <a:effectLst/>
                <a:latin typeface="Times New Roman" panose="02020603050405020304" pitchFamily="18" charset="0"/>
                <a:ea typeface="Times New Roman" panose="02020603050405020304" pitchFamily="18" charset="0"/>
              </a:endParaRPr>
            </a:p>
            <a:p>
              <a:pPr marL="342900" marR="0" indent="-114300">
                <a:spcBef>
                  <a:spcPts val="0"/>
                </a:spcBef>
                <a:spcAft>
                  <a:spcPts val="0"/>
                </a:spcAft>
                <a:tabLst>
                  <a:tab pos="342900" algn="l"/>
                </a:tabLst>
              </a:pPr>
              <a:r>
                <a:rPr lang="en-GB" sz="900" kern="1200" dirty="0">
                  <a:solidFill>
                    <a:srgbClr val="262626"/>
                  </a:solidFill>
                  <a:effectLst/>
                  <a:latin typeface="Calibri" panose="020F0502020204030204" pitchFamily="34" charset="0"/>
                  <a:ea typeface="Times New Roman" panose="02020603050405020304" pitchFamily="18" charset="0"/>
                  <a:cs typeface="Arial" panose="020B0604020202020204" pitchFamily="34" charset="0"/>
                </a:rPr>
                <a:t>Adapt the 5Ws to allow for disaggregation by implementing and funding agency</a:t>
              </a:r>
              <a:endParaRPr lang="en-US" sz="900" dirty="0">
                <a:effectLst/>
                <a:latin typeface="Times New Roman" panose="02020603050405020304" pitchFamily="18" charset="0"/>
                <a:ea typeface="Times New Roman" panose="02020603050405020304" pitchFamily="18" charset="0"/>
              </a:endParaRPr>
            </a:p>
            <a:p>
              <a:pPr marL="342900" marR="0" indent="-114300">
                <a:spcBef>
                  <a:spcPts val="0"/>
                </a:spcBef>
                <a:spcAft>
                  <a:spcPts val="0"/>
                </a:spcAft>
                <a:tabLst>
                  <a:tab pos="342900" algn="l"/>
                </a:tabLst>
              </a:pPr>
              <a:r>
                <a:rPr lang="en-GB" sz="900" kern="1200" dirty="0">
                  <a:solidFill>
                    <a:srgbClr val="262626"/>
                  </a:solidFill>
                  <a:effectLst/>
                  <a:latin typeface="Calibri" panose="020F0502020204030204" pitchFamily="34" charset="0"/>
                  <a:ea typeface="Times New Roman" panose="02020603050405020304" pitchFamily="18" charset="0"/>
                  <a:cs typeface="Arial" panose="020B0604020202020204" pitchFamily="34" charset="0"/>
                </a:rPr>
                <a:t>Produce and share dashboards that provide analyses disaggregated by local/international implementing agencies</a:t>
              </a:r>
              <a:endParaRPr lang="en-US" sz="900" dirty="0">
                <a:effectLst/>
                <a:latin typeface="Times New Roman" panose="02020603050405020304" pitchFamily="18" charset="0"/>
                <a:ea typeface="Times New Roman" panose="02020603050405020304" pitchFamily="18" charset="0"/>
              </a:endParaRPr>
            </a:p>
            <a:p>
              <a:pPr marL="342900" marR="0" indent="-114300">
                <a:spcBef>
                  <a:spcPts val="0"/>
                </a:spcBef>
                <a:spcAft>
                  <a:spcPts val="0"/>
                </a:spcAft>
                <a:tabLst>
                  <a:tab pos="342900" algn="l"/>
                </a:tabLst>
              </a:pPr>
              <a:r>
                <a:rPr lang="en-GB" sz="900" kern="1200" dirty="0">
                  <a:solidFill>
                    <a:srgbClr val="262626"/>
                  </a:solidFill>
                  <a:effectLst/>
                  <a:latin typeface="Calibri" panose="020F0502020204030204" pitchFamily="34" charset="0"/>
                  <a:ea typeface="Times New Roman" panose="02020603050405020304" pitchFamily="18" charset="0"/>
                  <a:cs typeface="Arial" panose="020B0604020202020204" pitchFamily="34" charset="0"/>
                </a:rPr>
                <a:t>Continuously identify and advocate for local actors to be supported for service provision and capacity building opportunities </a:t>
              </a:r>
              <a:endParaRPr lang="en-US" sz="900" dirty="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28313456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98474" y="1621971"/>
            <a:ext cx="7556313" cy="4144963"/>
          </a:xfrm>
          <a:solidFill>
            <a:schemeClr val="bg1"/>
          </a:solidFill>
        </p:spPr>
        <p:txBody>
          <a:bodyPr>
            <a:normAutofit/>
          </a:bodyPr>
          <a:lstStyle/>
          <a:p>
            <a:pPr marL="0" indent="0" algn="ctr">
              <a:buNone/>
            </a:pPr>
            <a:r>
              <a:rPr lang="en-GB" sz="6600" dirty="0" smtClean="0"/>
              <a:t>SESSION 3: CURRENT SITUATION &amp; FUTURE VISION</a:t>
            </a:r>
            <a:endParaRPr lang="en-GB" sz="6600" dirty="0"/>
          </a:p>
        </p:txBody>
      </p:sp>
    </p:spTree>
    <p:extLst>
      <p:ext uri="{BB962C8B-B14F-4D97-AF65-F5344CB8AC3E}">
        <p14:creationId xmlns:p14="http://schemas.microsoft.com/office/powerpoint/2010/main" val="4096444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98474" y="1981200"/>
            <a:ext cx="7731126" cy="4572000"/>
          </a:xfrm>
          <a:solidFill>
            <a:schemeClr val="bg1"/>
          </a:solidFill>
        </p:spPr>
        <p:txBody>
          <a:bodyPr>
            <a:noAutofit/>
          </a:bodyPr>
          <a:lstStyle/>
          <a:p>
            <a:r>
              <a:rPr lang="en-GB" sz="3000" dirty="0" smtClean="0"/>
              <a:t>Break into 5 groups</a:t>
            </a:r>
          </a:p>
          <a:p>
            <a:r>
              <a:rPr lang="en-GB" sz="3000" dirty="0" smtClean="0"/>
              <a:t>Each group gathers around one of the “stations”. You will find a continuum: National                                   International.</a:t>
            </a:r>
          </a:p>
          <a:p>
            <a:r>
              <a:rPr lang="en-GB" sz="3000" dirty="0" smtClean="0"/>
              <a:t>As a group, </a:t>
            </a:r>
            <a:r>
              <a:rPr lang="en-US" sz="3000" dirty="0" smtClean="0"/>
              <a:t>debate </a:t>
            </a:r>
            <a:r>
              <a:rPr lang="en-US" sz="3000" dirty="0"/>
              <a:t>where along the continuum </a:t>
            </a:r>
            <a:r>
              <a:rPr lang="en-US" sz="3000" dirty="0" smtClean="0"/>
              <a:t>you believe </a:t>
            </a:r>
            <a:r>
              <a:rPr lang="en-US" sz="3000" dirty="0"/>
              <a:t>best satisfies the phrase “as local as possible, as international as </a:t>
            </a:r>
            <a:r>
              <a:rPr lang="en-US" sz="3000" dirty="0" smtClean="0"/>
              <a:t>necessary.”</a:t>
            </a:r>
            <a:endParaRPr lang="en-US" sz="3000" dirty="0"/>
          </a:p>
        </p:txBody>
      </p:sp>
      <p:cxnSp>
        <p:nvCxnSpPr>
          <p:cNvPr id="7" name="Straight Arrow Connector 6"/>
          <p:cNvCxnSpPr/>
          <p:nvPr/>
        </p:nvCxnSpPr>
        <p:spPr>
          <a:xfrm>
            <a:off x="2667000" y="3886200"/>
            <a:ext cx="1752600"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6987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98474" y="1621971"/>
            <a:ext cx="7556313" cy="4144963"/>
          </a:xfrm>
          <a:solidFill>
            <a:schemeClr val="bg1"/>
          </a:solidFill>
        </p:spPr>
        <p:txBody>
          <a:bodyPr>
            <a:normAutofit/>
          </a:bodyPr>
          <a:lstStyle/>
          <a:p>
            <a:pPr marL="0" indent="0" algn="ctr">
              <a:buNone/>
            </a:pPr>
            <a:r>
              <a:rPr lang="en-GB" sz="6600" dirty="0" smtClean="0"/>
              <a:t>SESSION 4: </a:t>
            </a:r>
          </a:p>
          <a:p>
            <a:pPr marL="0" indent="0" algn="ctr">
              <a:buNone/>
            </a:pPr>
            <a:r>
              <a:rPr lang="en-GB" sz="6600" dirty="0" smtClean="0"/>
              <a:t>ACTION PLANNING</a:t>
            </a:r>
            <a:endParaRPr lang="en-GB" sz="6600" dirty="0"/>
          </a:p>
        </p:txBody>
      </p:sp>
    </p:spTree>
    <p:extLst>
      <p:ext uri="{BB962C8B-B14F-4D97-AF65-F5344CB8AC3E}">
        <p14:creationId xmlns:p14="http://schemas.microsoft.com/office/powerpoint/2010/main" val="1340091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724400"/>
            <a:ext cx="2133600" cy="1828800"/>
          </a:xfrm>
          <a:prstGeom prst="rect">
            <a:avLst/>
          </a:prstGeom>
          <a:solidFill>
            <a:schemeClr val="bg1"/>
          </a:solidFill>
        </p:spPr>
        <p:txBody>
          <a:bodyPr wrap="square" rtlCol="0">
            <a:spAutoFit/>
          </a:bodyPr>
          <a:lstStyle/>
          <a:p>
            <a:endParaRPr lang="en-US" dirty="0"/>
          </a:p>
        </p:txBody>
      </p:sp>
      <p:sp>
        <p:nvSpPr>
          <p:cNvPr id="3" name="Title 2"/>
          <p:cNvSpPr>
            <a:spLocks noGrp="1"/>
          </p:cNvSpPr>
          <p:nvPr>
            <p:ph type="title"/>
          </p:nvPr>
        </p:nvSpPr>
        <p:spPr/>
        <p:txBody>
          <a:bodyPr/>
          <a:lstStyle/>
          <a:p>
            <a:endParaRPr lang="en-US" dirty="0"/>
          </a:p>
        </p:txBody>
      </p:sp>
      <p:sp>
        <p:nvSpPr>
          <p:cNvPr id="6" name="Content Placeholder 5"/>
          <p:cNvSpPr>
            <a:spLocks noGrp="1"/>
          </p:cNvSpPr>
          <p:nvPr>
            <p:ph idx="1"/>
          </p:nvPr>
        </p:nvSpPr>
        <p:spPr/>
        <p:txBody>
          <a:bodyPr>
            <a:normAutofit/>
          </a:bodyPr>
          <a:lstStyle/>
          <a:p>
            <a:pPr marL="0" indent="0" algn="ctr">
              <a:buNone/>
            </a:pPr>
            <a:r>
              <a:rPr lang="en-GB" sz="6600" dirty="0" smtClean="0"/>
              <a:t>SESSION 1: INTRODUCTION </a:t>
            </a:r>
          </a:p>
          <a:p>
            <a:pPr marL="0" indent="0">
              <a:buNone/>
            </a:pPr>
            <a:endParaRPr lang="en-GB" sz="3500" dirty="0"/>
          </a:p>
        </p:txBody>
      </p:sp>
    </p:spTree>
    <p:extLst>
      <p:ext uri="{BB962C8B-B14F-4D97-AF65-F5344CB8AC3E}">
        <p14:creationId xmlns:p14="http://schemas.microsoft.com/office/powerpoint/2010/main" val="946648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98474" y="1583094"/>
            <a:ext cx="7959726" cy="5046306"/>
          </a:xfrm>
          <a:solidFill>
            <a:schemeClr val="bg1"/>
          </a:solidFill>
        </p:spPr>
        <p:txBody>
          <a:bodyPr>
            <a:noAutofit/>
          </a:bodyPr>
          <a:lstStyle/>
          <a:p>
            <a:r>
              <a:rPr lang="en-GB" sz="3000" dirty="0" smtClean="0"/>
              <a:t>Return to your original group and “station”.</a:t>
            </a:r>
          </a:p>
          <a:p>
            <a:r>
              <a:rPr lang="en-US" sz="3000" dirty="0" smtClean="0"/>
              <a:t>List the actions </a:t>
            </a:r>
            <a:r>
              <a:rPr lang="en-US" sz="3000" dirty="0"/>
              <a:t>or activities that </a:t>
            </a:r>
            <a:r>
              <a:rPr lang="en-US" sz="3000" u="sng" dirty="0"/>
              <a:t>the Coordination Group</a:t>
            </a:r>
            <a:r>
              <a:rPr lang="en-US" sz="3000" dirty="0"/>
              <a:t> could undertake to achieve the </a:t>
            </a:r>
            <a:r>
              <a:rPr lang="en-US" sz="3000" dirty="0" smtClean="0"/>
              <a:t>desired localization</a:t>
            </a:r>
          </a:p>
          <a:p>
            <a:r>
              <a:rPr lang="en-GB" sz="3000" dirty="0" smtClean="0"/>
              <a:t>When instructed, move to the next “station” and add any additional ideas you have to the existing list.</a:t>
            </a:r>
          </a:p>
          <a:p>
            <a:r>
              <a:rPr lang="en-GB" sz="3000" dirty="0" smtClean="0"/>
              <a:t>At the end, the whole group will select the top 2-3 priorities.</a:t>
            </a:r>
          </a:p>
        </p:txBody>
      </p:sp>
    </p:spTree>
    <p:extLst>
      <p:ext uri="{BB962C8B-B14F-4D97-AF65-F5344CB8AC3E}">
        <p14:creationId xmlns:p14="http://schemas.microsoft.com/office/powerpoint/2010/main" val="2943701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98474" y="1621971"/>
            <a:ext cx="7556313" cy="4144963"/>
          </a:xfrm>
          <a:solidFill>
            <a:schemeClr val="bg1"/>
          </a:solidFill>
        </p:spPr>
        <p:txBody>
          <a:bodyPr>
            <a:normAutofit/>
          </a:bodyPr>
          <a:lstStyle/>
          <a:p>
            <a:pPr marL="0" indent="0" algn="ctr">
              <a:buNone/>
            </a:pPr>
            <a:r>
              <a:rPr lang="en-GB" sz="6600" smtClean="0"/>
              <a:t>SESSION 5: </a:t>
            </a:r>
            <a:endParaRPr lang="en-GB" sz="6600" dirty="0" smtClean="0"/>
          </a:p>
          <a:p>
            <a:pPr marL="0" indent="0" algn="ctr">
              <a:buNone/>
            </a:pPr>
            <a:r>
              <a:rPr lang="en-GB" sz="6600" dirty="0" smtClean="0"/>
              <a:t>MONITORING</a:t>
            </a:r>
            <a:endParaRPr lang="en-GB" sz="6600" dirty="0"/>
          </a:p>
        </p:txBody>
      </p:sp>
    </p:spTree>
    <p:extLst>
      <p:ext uri="{BB962C8B-B14F-4D97-AF65-F5344CB8AC3E}">
        <p14:creationId xmlns:p14="http://schemas.microsoft.com/office/powerpoint/2010/main" val="1327979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98474" y="1583094"/>
            <a:ext cx="7959726" cy="5046306"/>
          </a:xfrm>
          <a:solidFill>
            <a:schemeClr val="bg1"/>
          </a:solidFill>
        </p:spPr>
        <p:txBody>
          <a:bodyPr>
            <a:noAutofit/>
          </a:bodyPr>
          <a:lstStyle/>
          <a:p>
            <a:r>
              <a:rPr lang="en-GB" sz="2500" dirty="0" smtClean="0"/>
              <a:t>Return to your original group and “station”.</a:t>
            </a:r>
          </a:p>
          <a:p>
            <a:r>
              <a:rPr lang="en-GB" sz="2500" dirty="0" smtClean="0"/>
              <a:t>Review the top 2-3 priorities selected in the last session and answer the following:</a:t>
            </a:r>
          </a:p>
          <a:p>
            <a:pPr marL="0" indent="0">
              <a:buNone/>
            </a:pPr>
            <a:endParaRPr lang="en-GB" sz="2500" i="1" dirty="0" smtClean="0"/>
          </a:p>
          <a:p>
            <a:pPr lvl="1"/>
            <a:r>
              <a:rPr lang="en-US" sz="2500" i="1" dirty="0" smtClean="0"/>
              <a:t>How can the activities be </a:t>
            </a:r>
            <a:r>
              <a:rPr lang="en-US" sz="2500" i="1" dirty="0"/>
              <a:t>integrated into the existing or upcoming HRP</a:t>
            </a:r>
          </a:p>
          <a:p>
            <a:pPr lvl="1"/>
            <a:r>
              <a:rPr lang="en-US" sz="2500" i="1" dirty="0"/>
              <a:t>Identify an indicator for monitoring each one.</a:t>
            </a:r>
          </a:p>
          <a:p>
            <a:pPr lvl="1"/>
            <a:r>
              <a:rPr lang="en-US" sz="2500" i="1" dirty="0" smtClean="0"/>
              <a:t>How could the Cluster monitor progress? </a:t>
            </a:r>
            <a:endParaRPr lang="en-GB" sz="3000" dirty="0" smtClean="0"/>
          </a:p>
        </p:txBody>
      </p:sp>
    </p:spTree>
    <p:extLst>
      <p:ext uri="{BB962C8B-B14F-4D97-AF65-F5344CB8AC3E}">
        <p14:creationId xmlns:p14="http://schemas.microsoft.com/office/powerpoint/2010/main" val="577030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724400"/>
            <a:ext cx="2133600" cy="1828800"/>
          </a:xfrm>
          <a:prstGeom prst="rect">
            <a:avLst/>
          </a:prstGeom>
          <a:solidFill>
            <a:schemeClr val="bg1"/>
          </a:solidFill>
        </p:spPr>
        <p:txBody>
          <a:bodyPr wrap="square" rtlCol="0">
            <a:spAutoFit/>
          </a:bodyPr>
          <a:lstStyle/>
          <a:p>
            <a:endParaRPr lang="en-US" dirty="0"/>
          </a:p>
        </p:txBody>
      </p:sp>
      <p:sp>
        <p:nvSpPr>
          <p:cNvPr id="3" name="Title 2"/>
          <p:cNvSpPr>
            <a:spLocks noGrp="1"/>
          </p:cNvSpPr>
          <p:nvPr>
            <p:ph type="title"/>
          </p:nvPr>
        </p:nvSpPr>
        <p:spPr/>
        <p:txBody>
          <a:bodyPr/>
          <a:lstStyle/>
          <a:p>
            <a:endParaRPr lang="en-US" dirty="0"/>
          </a:p>
        </p:txBody>
      </p:sp>
      <p:sp>
        <p:nvSpPr>
          <p:cNvPr id="6" name="Content Placeholder 5"/>
          <p:cNvSpPr>
            <a:spLocks noGrp="1"/>
          </p:cNvSpPr>
          <p:nvPr>
            <p:ph idx="1"/>
          </p:nvPr>
        </p:nvSpPr>
        <p:spPr/>
        <p:txBody>
          <a:bodyPr>
            <a:normAutofit/>
          </a:bodyPr>
          <a:lstStyle/>
          <a:p>
            <a:pPr marL="0" indent="0">
              <a:buNone/>
            </a:pPr>
            <a:r>
              <a:rPr lang="en-GB" sz="3500" dirty="0" smtClean="0"/>
              <a:t>What does “</a:t>
            </a:r>
            <a:r>
              <a:rPr lang="en-GB" sz="3500" u="sng" dirty="0" smtClean="0">
                <a:solidFill>
                  <a:srgbClr val="7030A0"/>
                </a:solidFill>
              </a:rPr>
              <a:t>localisation</a:t>
            </a:r>
            <a:r>
              <a:rPr lang="en-GB" sz="3500" dirty="0" smtClean="0"/>
              <a:t>” mean to you?</a:t>
            </a:r>
          </a:p>
          <a:p>
            <a:pPr marL="0" indent="0">
              <a:buNone/>
            </a:pPr>
            <a:endParaRPr lang="en-GB" sz="3500" dirty="0"/>
          </a:p>
          <a:p>
            <a:pPr marL="0" indent="0" algn="ctr">
              <a:buNone/>
            </a:pPr>
            <a:r>
              <a:rPr lang="en-GB" sz="3000" dirty="0" smtClean="0"/>
              <a:t>(Write you answer on the cards provided and hand to the facilitator)</a:t>
            </a:r>
            <a:endParaRPr lang="en-GB" sz="3000" dirty="0"/>
          </a:p>
        </p:txBody>
      </p:sp>
    </p:spTree>
    <p:extLst>
      <p:ext uri="{BB962C8B-B14F-4D97-AF65-F5344CB8AC3E}">
        <p14:creationId xmlns:p14="http://schemas.microsoft.com/office/powerpoint/2010/main" val="3558626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724400"/>
            <a:ext cx="2133600" cy="1828800"/>
          </a:xfrm>
          <a:prstGeom prst="rect">
            <a:avLst/>
          </a:prstGeom>
          <a:solidFill>
            <a:schemeClr val="bg1"/>
          </a:solidFill>
        </p:spPr>
        <p:txBody>
          <a:bodyPr wrap="square" rtlCol="0">
            <a:spAutoFit/>
          </a:bodyPr>
          <a:lstStyle/>
          <a:p>
            <a:endParaRPr lang="en-US" dirty="0"/>
          </a:p>
        </p:txBody>
      </p:sp>
      <p:sp>
        <p:nvSpPr>
          <p:cNvPr id="3" name="Title 2"/>
          <p:cNvSpPr>
            <a:spLocks noGrp="1"/>
          </p:cNvSpPr>
          <p:nvPr>
            <p:ph type="title"/>
          </p:nvPr>
        </p:nvSpPr>
        <p:spPr/>
        <p:txBody>
          <a:bodyPr/>
          <a:lstStyle/>
          <a:p>
            <a:endParaRPr lang="en-US" dirty="0"/>
          </a:p>
        </p:txBody>
      </p:sp>
      <p:sp>
        <p:nvSpPr>
          <p:cNvPr id="6" name="Content Placeholder 5"/>
          <p:cNvSpPr>
            <a:spLocks noGrp="1"/>
          </p:cNvSpPr>
          <p:nvPr>
            <p:ph idx="1"/>
          </p:nvPr>
        </p:nvSpPr>
        <p:spPr/>
        <p:txBody>
          <a:bodyPr>
            <a:normAutofit/>
          </a:bodyPr>
          <a:lstStyle/>
          <a:p>
            <a:pPr marL="0" indent="0">
              <a:buNone/>
            </a:pPr>
            <a:r>
              <a:rPr lang="en-GB" sz="3500" dirty="0" smtClean="0"/>
              <a:t>Break into groups of 2-3.</a:t>
            </a:r>
          </a:p>
          <a:p>
            <a:pPr marL="0" indent="0">
              <a:buNone/>
            </a:pPr>
            <a:endParaRPr lang="en-GB" sz="3500" dirty="0"/>
          </a:p>
          <a:p>
            <a:pPr marL="514350" indent="-514350">
              <a:buAutoNum type="arabicPeriod"/>
            </a:pPr>
            <a:r>
              <a:rPr lang="en-GB" sz="3500" dirty="0" smtClean="0"/>
              <a:t>Introduce yourselves </a:t>
            </a:r>
          </a:p>
          <a:p>
            <a:pPr marL="514350" indent="-514350">
              <a:buAutoNum type="arabicPeriod"/>
            </a:pPr>
            <a:r>
              <a:rPr lang="en-GB" sz="3500" dirty="0" smtClean="0"/>
              <a:t>Discuss – who do you consider to be a </a:t>
            </a:r>
            <a:r>
              <a:rPr lang="en-GB" sz="3500" u="sng" dirty="0" smtClean="0"/>
              <a:t>local actor</a:t>
            </a:r>
            <a:r>
              <a:rPr lang="en-GB" sz="3500" dirty="0" smtClean="0"/>
              <a:t>?</a:t>
            </a:r>
          </a:p>
        </p:txBody>
      </p:sp>
    </p:spTree>
    <p:extLst>
      <p:ext uri="{BB962C8B-B14F-4D97-AF65-F5344CB8AC3E}">
        <p14:creationId xmlns:p14="http://schemas.microsoft.com/office/powerpoint/2010/main" val="3166736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724400"/>
            <a:ext cx="2133600" cy="1828800"/>
          </a:xfrm>
          <a:prstGeom prst="rect">
            <a:avLst/>
          </a:prstGeom>
          <a:solidFill>
            <a:schemeClr val="bg1"/>
          </a:solidFill>
        </p:spPr>
        <p:txBody>
          <a:bodyPr wrap="square" rtlCol="0">
            <a:spAutoFit/>
          </a:bodyPr>
          <a:lstStyle/>
          <a:p>
            <a:endParaRPr lang="en-US" dirty="0"/>
          </a:p>
        </p:txBody>
      </p:sp>
      <p:sp>
        <p:nvSpPr>
          <p:cNvPr id="3" name="Title 2"/>
          <p:cNvSpPr>
            <a:spLocks noGrp="1"/>
          </p:cNvSpPr>
          <p:nvPr>
            <p:ph type="title"/>
          </p:nvPr>
        </p:nvSpPr>
        <p:spPr/>
        <p:txBody>
          <a:bodyPr/>
          <a:lstStyle/>
          <a:p>
            <a:endParaRPr lang="en-US" dirty="0"/>
          </a:p>
        </p:txBody>
      </p:sp>
      <p:sp>
        <p:nvSpPr>
          <p:cNvPr id="6" name="Content Placeholder 5"/>
          <p:cNvSpPr>
            <a:spLocks noGrp="1"/>
          </p:cNvSpPr>
          <p:nvPr>
            <p:ph idx="1"/>
          </p:nvPr>
        </p:nvSpPr>
        <p:spPr/>
        <p:txBody>
          <a:bodyPr/>
          <a:lstStyle/>
          <a:p>
            <a:pPr marL="0" indent="0" algn="ctr">
              <a:buNone/>
            </a:pPr>
            <a:r>
              <a:rPr lang="en-GB" sz="3500" dirty="0"/>
              <a:t>“</a:t>
            </a:r>
            <a:r>
              <a:rPr lang="en-GB" sz="3500" i="1" dirty="0"/>
              <a:t>as local as possible, as international as </a:t>
            </a:r>
            <a:r>
              <a:rPr lang="en-GB" sz="3500" i="1" dirty="0" smtClean="0"/>
              <a:t>necessary.</a:t>
            </a:r>
            <a:r>
              <a:rPr lang="en-GB" sz="3500" dirty="0" smtClean="0"/>
              <a:t>”</a:t>
            </a:r>
          </a:p>
          <a:p>
            <a:pPr marL="0" indent="0">
              <a:buNone/>
            </a:pPr>
            <a:endParaRPr lang="en-GB" dirty="0" smtClean="0"/>
          </a:p>
          <a:p>
            <a:pPr marL="0" indent="0">
              <a:buNone/>
            </a:pPr>
            <a:r>
              <a:rPr lang="en-US" dirty="0" smtClean="0"/>
              <a:t>For more information on the World Humanitarian Summit: </a:t>
            </a:r>
            <a:r>
              <a:rPr lang="en-US" dirty="0" smtClean="0">
                <a:hlinkClick r:id="rId3"/>
              </a:rPr>
              <a:t>https</a:t>
            </a:r>
            <a:r>
              <a:rPr lang="en-US" dirty="0">
                <a:hlinkClick r:id="rId3"/>
              </a:rPr>
              <a:t>://</a:t>
            </a:r>
            <a:r>
              <a:rPr lang="en-US" dirty="0" smtClean="0">
                <a:hlinkClick r:id="rId3"/>
              </a:rPr>
              <a:t>www.worldhumanitariansummit.org/sites/default/files/media/WHS%20Commitment%20to%20Action_8September2016.pdf</a:t>
            </a:r>
            <a:r>
              <a:rPr lang="en-US" dirty="0" smtClean="0"/>
              <a:t> </a:t>
            </a:r>
          </a:p>
          <a:p>
            <a:pPr marL="0" indent="0">
              <a:buNone/>
            </a:pPr>
            <a:r>
              <a:rPr lang="en-US" dirty="0"/>
              <a:t>For more information on the </a:t>
            </a:r>
            <a:r>
              <a:rPr lang="en-US" dirty="0" smtClean="0"/>
              <a:t>Grand Bargain: </a:t>
            </a:r>
            <a:r>
              <a:rPr lang="en-US" dirty="0" smtClean="0">
                <a:hlinkClick r:id="rId4"/>
              </a:rPr>
              <a:t>http</a:t>
            </a:r>
            <a:r>
              <a:rPr lang="en-US" dirty="0">
                <a:hlinkClick r:id="rId4"/>
              </a:rPr>
              <a:t>://</a:t>
            </a:r>
            <a:r>
              <a:rPr lang="en-US" dirty="0" smtClean="0">
                <a:hlinkClick r:id="rId4"/>
              </a:rPr>
              <a:t>www.agendaforhumanity.org/initiatives/3861</a:t>
            </a:r>
            <a:r>
              <a:rPr lang="en-US" dirty="0" smtClean="0"/>
              <a:t> </a:t>
            </a:r>
            <a:endParaRPr lang="en-US" dirty="0"/>
          </a:p>
        </p:txBody>
      </p:sp>
    </p:spTree>
    <p:extLst>
      <p:ext uri="{BB962C8B-B14F-4D97-AF65-F5344CB8AC3E}">
        <p14:creationId xmlns:p14="http://schemas.microsoft.com/office/powerpoint/2010/main" val="485268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9144000" cy="6781800"/>
          </a:xfrm>
          <a:solidFill>
            <a:schemeClr val="bg1"/>
          </a:solidFill>
        </p:spPr>
        <p:txBody>
          <a:bodyPr/>
          <a:lstStyle/>
          <a:p>
            <a:pPr eaLnBrk="1" hangingPunct="1"/>
            <a:endParaRPr lang="en-US" altLang="en-US" smtClean="0">
              <a:latin typeface="Calibri" panose="020F0502020204030204" pitchFamily="34" charset="0"/>
              <a:ea typeface="Calibri" panose="020F0502020204030204" pitchFamily="34" charset="0"/>
              <a:cs typeface="Calibri" panose="020F0502020204030204" pitchFamily="34" charset="0"/>
            </a:endParaRPr>
          </a:p>
        </p:txBody>
      </p:sp>
      <p:pic>
        <p:nvPicPr>
          <p:cNvPr id="2457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14400" y="-304800"/>
            <a:ext cx="7391400" cy="7391400"/>
          </a:xfrm>
        </p:spPr>
      </p:pic>
    </p:spTree>
    <p:extLst>
      <p:ext uri="{BB962C8B-B14F-4D97-AF65-F5344CB8AC3E}">
        <p14:creationId xmlns:p14="http://schemas.microsoft.com/office/powerpoint/2010/main" val="3834839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GB" sz="6600" dirty="0" smtClean="0"/>
              <a:t>SESSION 2: CONCEPTUAL FRAMEWORK</a:t>
            </a:r>
            <a:endParaRPr lang="en-US" sz="6600" dirty="0"/>
          </a:p>
        </p:txBody>
      </p:sp>
    </p:spTree>
    <p:extLst>
      <p:ext uri="{BB962C8B-B14F-4D97-AF65-F5344CB8AC3E}">
        <p14:creationId xmlns:p14="http://schemas.microsoft.com/office/powerpoint/2010/main" val="2457202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98475" y="609600"/>
            <a:ext cx="6435725" cy="995363"/>
          </a:xfrm>
        </p:spPr>
        <p:txBody>
          <a:bodyPr/>
          <a:lstStyle/>
          <a:p>
            <a:r>
              <a:rPr lang="en-GB" altLang="en-US" smtClean="0">
                <a:latin typeface="Calibri" panose="020F0502020204030204" pitchFamily="34" charset="0"/>
                <a:ea typeface="Calibri" panose="020F0502020204030204" pitchFamily="34" charset="0"/>
                <a:cs typeface="Calibri" panose="020F0502020204030204" pitchFamily="34" charset="0"/>
              </a:rPr>
              <a:t>The role of the coordination system in localisation</a:t>
            </a:r>
            <a:endParaRPr lang="en-US" altLang="en-US" smtClean="0">
              <a:latin typeface="Calibri" panose="020F0502020204030204" pitchFamily="34" charset="0"/>
              <a:ea typeface="Calibri" panose="020F0502020204030204" pitchFamily="34" charset="0"/>
              <a:cs typeface="Calibri" panose="020F0502020204030204" pitchFamily="34" charset="0"/>
            </a:endParaRPr>
          </a:p>
        </p:txBody>
      </p:sp>
      <p:sp>
        <p:nvSpPr>
          <p:cNvPr id="24579" name="Content Placeholder 2"/>
          <p:cNvSpPr>
            <a:spLocks noGrp="1"/>
          </p:cNvSpPr>
          <p:nvPr>
            <p:ph idx="1"/>
          </p:nvPr>
        </p:nvSpPr>
        <p:spPr>
          <a:xfrm>
            <a:off x="498475" y="1981200"/>
            <a:ext cx="7556500" cy="4343400"/>
          </a:xfrm>
          <a:solidFill>
            <a:schemeClr val="bg1"/>
          </a:solidFill>
        </p:spPr>
        <p:txBody>
          <a:bodyPr/>
          <a:lstStyle/>
          <a:p>
            <a:r>
              <a:rPr lang="en-GB" altLang="en-US" sz="2200" smtClean="0">
                <a:latin typeface="Cambria" panose="02040503050406030204" pitchFamily="18" charset="0"/>
                <a:ea typeface="Cambria" panose="02040503050406030204" pitchFamily="18" charset="0"/>
                <a:cs typeface="Cambria" panose="02040503050406030204" pitchFamily="18" charset="0"/>
              </a:rPr>
              <a:t>There is an obligation to promote localisation (WHS/Grand Bargain)</a:t>
            </a:r>
          </a:p>
          <a:p>
            <a:r>
              <a:rPr lang="en-GB" altLang="en-US" sz="2200" smtClean="0">
                <a:latin typeface="Cambria" panose="02040503050406030204" pitchFamily="18" charset="0"/>
                <a:ea typeface="Cambria" panose="02040503050406030204" pitchFamily="18" charset="0"/>
                <a:cs typeface="Cambria" panose="02040503050406030204" pitchFamily="18" charset="0"/>
              </a:rPr>
              <a:t>More importantly, localisation can help us achieve our coordination objectives – </a:t>
            </a:r>
            <a:r>
              <a:rPr lang="en-GB" altLang="en-US" sz="2200" u="sng" smtClean="0">
                <a:latin typeface="Cambria" panose="02040503050406030204" pitchFamily="18" charset="0"/>
                <a:ea typeface="Cambria" panose="02040503050406030204" pitchFamily="18" charset="0"/>
                <a:cs typeface="Cambria" panose="02040503050406030204" pitchFamily="18" charset="0"/>
              </a:rPr>
              <a:t>increased coverage and quality</a:t>
            </a:r>
            <a:r>
              <a:rPr lang="en-GB" altLang="en-US" sz="2200" smtClean="0">
                <a:latin typeface="Cambria" panose="02040503050406030204" pitchFamily="18" charset="0"/>
                <a:ea typeface="Cambria" panose="02040503050406030204" pitchFamily="18" charset="0"/>
                <a:cs typeface="Cambria" panose="02040503050406030204" pitchFamily="18" charset="0"/>
              </a:rPr>
              <a:t>.</a:t>
            </a:r>
          </a:p>
          <a:p>
            <a:r>
              <a:rPr lang="en-GB" altLang="en-US" sz="2200" smtClean="0">
                <a:latin typeface="Cambria" panose="02040503050406030204" pitchFamily="18" charset="0"/>
                <a:ea typeface="Cambria" panose="02040503050406030204" pitchFamily="18" charset="0"/>
                <a:cs typeface="Cambria" panose="02040503050406030204" pitchFamily="18" charset="0"/>
              </a:rPr>
              <a:t>The coordination system can support agencies and networks to</a:t>
            </a:r>
            <a:r>
              <a:rPr lang="en-GB" altLang="en-US" smtClean="0">
                <a:latin typeface="Cambria" panose="02040503050406030204" pitchFamily="18" charset="0"/>
                <a:ea typeface="Cambria" panose="02040503050406030204" pitchFamily="18" charset="0"/>
                <a:cs typeface="Cambria" panose="02040503050406030204" pitchFamily="18" charset="0"/>
              </a:rPr>
              <a:t>:</a:t>
            </a:r>
          </a:p>
          <a:p>
            <a:pPr lvl="1"/>
            <a:r>
              <a:rPr lang="en-GB" altLang="en-US" sz="2000" b="1" smtClean="0">
                <a:latin typeface="Cambria" panose="02040503050406030204" pitchFamily="18" charset="0"/>
                <a:ea typeface="Cambria" panose="02040503050406030204" pitchFamily="18" charset="0"/>
                <a:cs typeface="Cambria" panose="02040503050406030204" pitchFamily="18" charset="0"/>
              </a:rPr>
              <a:t>amplify localisation efforts</a:t>
            </a:r>
          </a:p>
          <a:p>
            <a:pPr lvl="1"/>
            <a:r>
              <a:rPr lang="en-GB" altLang="en-US" sz="2000" b="1" smtClean="0">
                <a:latin typeface="Cambria" panose="02040503050406030204" pitchFamily="18" charset="0"/>
                <a:ea typeface="Cambria" panose="02040503050406030204" pitchFamily="18" charset="0"/>
                <a:cs typeface="Cambria" panose="02040503050406030204" pitchFamily="18" charset="0"/>
              </a:rPr>
              <a:t>take successful pilots to scale </a:t>
            </a:r>
          </a:p>
          <a:p>
            <a:pPr lvl="1"/>
            <a:r>
              <a:rPr lang="en-GB" altLang="en-US" sz="2000" b="1" smtClean="0">
                <a:latin typeface="Cambria" panose="02040503050406030204" pitchFamily="18" charset="0"/>
                <a:ea typeface="Cambria" panose="02040503050406030204" pitchFamily="18" charset="0"/>
                <a:cs typeface="Cambria" panose="02040503050406030204" pitchFamily="18" charset="0"/>
              </a:rPr>
              <a:t>Influence internal structural changes</a:t>
            </a:r>
            <a:endParaRPr lang="en-US" altLang="en-US" sz="2000" smtClean="0">
              <a:latin typeface="Cambria" panose="02040503050406030204" pitchFamily="18"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3326882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Conceptual Framework</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92743462"/>
              </p:ext>
            </p:extLst>
          </p:nvPr>
        </p:nvGraphicFramePr>
        <p:xfrm>
          <a:off x="498474" y="1981200"/>
          <a:ext cx="8264525"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1229582"/>
      </p:ext>
    </p:extLst>
  </p:cSld>
  <p:clrMapOvr>
    <a:masterClrMapping/>
  </p:clrMapOvr>
</p:sld>
</file>

<file path=ppt/theme/theme1.xml><?xml version="1.0" encoding="utf-8"?>
<a:theme xmlns:a="http://schemas.openxmlformats.org/drawingml/2006/main" name="Advantage">
  <a:themeElements>
    <a:clrScheme name="CP AoR Color Code 1">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P AoR Color Code 1">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P AoR Color Code 1">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Advantage.thmx</Template>
  <TotalTime>13033</TotalTime>
  <Words>3552</Words>
  <Application>Microsoft Office PowerPoint</Application>
  <PresentationFormat>On-screen Show (4:3)</PresentationFormat>
  <Paragraphs>260</Paragraphs>
  <Slides>22</Slides>
  <Notes>14</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22</vt:i4>
      </vt:variant>
    </vt:vector>
  </HeadingPairs>
  <TitlesOfParts>
    <vt:vector size="32" baseType="lpstr">
      <vt:lpstr>Arial</vt:lpstr>
      <vt:lpstr>Calibri</vt:lpstr>
      <vt:lpstr>Cambria</vt:lpstr>
      <vt:lpstr>Rockwell</vt:lpstr>
      <vt:lpstr>Times New Roman</vt:lpstr>
      <vt:lpstr>Wingdings</vt:lpstr>
      <vt:lpstr>Advantage</vt:lpstr>
      <vt:lpstr>Office Theme</vt:lpstr>
      <vt:lpstr>1_Office Theme</vt:lpstr>
      <vt:lpstr>3_Office Theme</vt:lpstr>
      <vt:lpstr>Localisation in Child Protection Coordination</vt:lpstr>
      <vt:lpstr>PowerPoint Presentation</vt:lpstr>
      <vt:lpstr>PowerPoint Presentation</vt:lpstr>
      <vt:lpstr>PowerPoint Presentation</vt:lpstr>
      <vt:lpstr>PowerPoint Presentation</vt:lpstr>
      <vt:lpstr>PowerPoint Presentation</vt:lpstr>
      <vt:lpstr>PowerPoint Presentation</vt:lpstr>
      <vt:lpstr>The role of the coordination system in localisation</vt:lpstr>
      <vt:lpstr>Conceptual Framework</vt:lpstr>
      <vt:lpstr>Governance and Decision-Making</vt:lpstr>
      <vt:lpstr>Influence and Participation</vt:lpstr>
      <vt:lpstr>Partnership - Cluster</vt:lpstr>
      <vt:lpstr>Partnership (Principle: Responsibility)</vt:lpstr>
      <vt:lpstr>Funding</vt:lpstr>
      <vt:lpstr>Institutional Capacity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UNICEF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CPMS Color Code</dc:title>
  <dc:creator>Jean Mege</dc:creator>
  <cp:lastModifiedBy>  </cp:lastModifiedBy>
  <cp:revision>91</cp:revision>
  <cp:lastPrinted>2017-06-23T11:04:59Z</cp:lastPrinted>
  <dcterms:created xsi:type="dcterms:W3CDTF">2014-10-12T12:40:51Z</dcterms:created>
  <dcterms:modified xsi:type="dcterms:W3CDTF">2018-04-04T13:13:17Z</dcterms:modified>
</cp:coreProperties>
</file>