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28"/>
  </p:notesMasterIdLst>
  <p:handoutMasterIdLst>
    <p:handoutMasterId r:id="rId29"/>
  </p:handoutMasterIdLst>
  <p:sldIdLst>
    <p:sldId id="325" r:id="rId5"/>
    <p:sldId id="349" r:id="rId6"/>
    <p:sldId id="367" r:id="rId7"/>
    <p:sldId id="369" r:id="rId8"/>
    <p:sldId id="346" r:id="rId9"/>
    <p:sldId id="375" r:id="rId10"/>
    <p:sldId id="312" r:id="rId11"/>
    <p:sldId id="309" r:id="rId12"/>
    <p:sldId id="370" r:id="rId13"/>
    <p:sldId id="371" r:id="rId14"/>
    <p:sldId id="372" r:id="rId15"/>
    <p:sldId id="373" r:id="rId16"/>
    <p:sldId id="351" r:id="rId17"/>
    <p:sldId id="376" r:id="rId18"/>
    <p:sldId id="352" r:id="rId19"/>
    <p:sldId id="374" r:id="rId20"/>
    <p:sldId id="357" r:id="rId21"/>
    <p:sldId id="377" r:id="rId22"/>
    <p:sldId id="294" r:id="rId23"/>
    <p:sldId id="316" r:id="rId24"/>
    <p:sldId id="353" r:id="rId25"/>
    <p:sldId id="291" r:id="rId26"/>
    <p:sldId id="326" r:id="rId27"/>
  </p:sldIdLst>
  <p:sldSz cx="10691813" cy="7559675"/>
  <p:notesSz cx="6858000" cy="9144000"/>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6429" userDrawn="1">
          <p15:clr>
            <a:srgbClr val="A4A3A4"/>
          </p15:clr>
        </p15:guide>
        <p15:guide id="3" pos="3368" userDrawn="1">
          <p15:clr>
            <a:srgbClr val="A4A3A4"/>
          </p15:clr>
        </p15:guide>
        <p15:guide id="4" pos="328" userDrawn="1">
          <p15:clr>
            <a:srgbClr val="A4A3A4"/>
          </p15:clr>
        </p15:guide>
        <p15:guide id="6" orient="horz" pos="4286" userDrawn="1">
          <p15:clr>
            <a:srgbClr val="A4A3A4"/>
          </p15:clr>
        </p15:guide>
        <p15:guide id="7" orient="horz" pos="612" userDrawn="1">
          <p15:clr>
            <a:srgbClr val="A4A3A4"/>
          </p15:clr>
        </p15:guide>
        <p15:guide id="8" pos="1326" userDrawn="1">
          <p15:clr>
            <a:srgbClr val="A4A3A4"/>
          </p15:clr>
        </p15:guide>
        <p15:guide id="9" orient="horz" pos="998" userDrawn="1">
          <p15:clr>
            <a:srgbClr val="A4A3A4"/>
          </p15:clr>
        </p15:guide>
        <p15:guide id="10" pos="47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SCUAL Natalia" initials="PN" lastIdx="2" clrIdx="0">
    <p:extLst>
      <p:ext uri="{19B8F6BF-5375-455C-9EA6-DF929625EA0E}">
        <p15:presenceInfo xmlns:p15="http://schemas.microsoft.com/office/powerpoint/2012/main" userId="S::npascual@iom.int::0f41393f-5f88-43c9-ab97-74c35aedb5eb" providerId="AD"/>
      </p:ext>
    </p:extLst>
  </p:cmAuthor>
  <p:cmAuthor id="2" name="annika grafweg" initials="ag" lastIdx="1" clrIdx="1">
    <p:extLst>
      <p:ext uri="{19B8F6BF-5375-455C-9EA6-DF929625EA0E}">
        <p15:presenceInfo xmlns:p15="http://schemas.microsoft.com/office/powerpoint/2012/main" userId="annika grafweg" providerId="None"/>
      </p:ext>
    </p:extLst>
  </p:cmAuthor>
  <p:cmAuthor id="3" name="KVERNMO Jennifer" initials="KJ" lastIdx="10" clrIdx="2">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456"/>
    <a:srgbClr val="2A87C8"/>
    <a:srgbClr val="B1B1B3"/>
    <a:srgbClr val="DCDCDC"/>
    <a:srgbClr val="9D4838"/>
    <a:srgbClr val="B0D5EE"/>
    <a:srgbClr val="E0EEF8"/>
    <a:srgbClr val="FFB600"/>
    <a:srgbClr val="FF9900"/>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30" autoAdjust="0"/>
    <p:restoredTop sz="90467" autoAdjust="0"/>
  </p:normalViewPr>
  <p:slideViewPr>
    <p:cSldViewPr snapToGrid="0">
      <p:cViewPr varScale="1">
        <p:scale>
          <a:sx n="62" d="100"/>
          <a:sy n="62" d="100"/>
        </p:scale>
        <p:origin x="60" y="228"/>
      </p:cViewPr>
      <p:guideLst>
        <p:guide orient="horz" pos="2381"/>
        <p:guide pos="6429"/>
        <p:guide pos="3368"/>
        <p:guide pos="328"/>
        <p:guide orient="horz" pos="4286"/>
        <p:guide orient="horz" pos="612"/>
        <p:guide pos="1326"/>
        <p:guide orient="horz" pos="998"/>
        <p:guide pos="4728"/>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77BF71-CEB3-4FA3-95E4-7278DE0A3C5D}" type="datetimeFigureOut">
              <a:rPr lang="en-GB" smtClean="0"/>
              <a:pPr/>
              <a:t>10/04/2019</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82F10C-21F3-4BD4-AB60-4B9EA885D7D8}" type="slidenum">
              <a:rPr lang="en-GB" smtClean="0"/>
              <a:pPr/>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C5ACF-D034-4F45-8610-CB6613FE683F}" type="datetimeFigureOut">
              <a:rPr lang="en-GB" smtClean="0"/>
              <a:pPr/>
              <a:t>10/04/2019</a:t>
            </a:fld>
            <a:endParaRPr lang="en-GB"/>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A815C3-FF10-434B-B435-6E13A5278B79}" type="slidenum">
              <a:rPr lang="en-GB" smtClean="0"/>
              <a:pPr/>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2</a:t>
            </a:fld>
            <a:endParaRPr lang="en-GB"/>
          </a:p>
        </p:txBody>
      </p:sp>
    </p:spTree>
    <p:extLst>
      <p:ext uri="{BB962C8B-B14F-4D97-AF65-F5344CB8AC3E}">
        <p14:creationId xmlns:p14="http://schemas.microsoft.com/office/powerpoint/2010/main" val="4180304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aim is to redress inequalities and undo mechanisms</a:t>
            </a:r>
            <a:r>
              <a:rPr lang="en-US" baseline="0" dirty="0"/>
              <a:t> that might cause them. Pre-existing risks exist in every setting of the world, certain risks are specific to emergency contexts, and others are humanitarian related. Protection of all persons affected and at risk must inform humanitarian decision making and response. It must be central to our preparedness efforts, and part of the immediate and life-saving activities. </a:t>
            </a:r>
            <a:endParaRPr lang="en-US" dirty="0"/>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11</a:t>
            </a:fld>
            <a:endParaRPr lang="en-GB"/>
          </a:p>
        </p:txBody>
      </p:sp>
    </p:spTree>
    <p:extLst>
      <p:ext uri="{BB962C8B-B14F-4D97-AF65-F5344CB8AC3E}">
        <p14:creationId xmlns:p14="http://schemas.microsoft.com/office/powerpoint/2010/main" val="3971615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to provide specific examples of why</a:t>
            </a:r>
            <a:r>
              <a:rPr lang="en-US" baseline="0" dirty="0"/>
              <a:t> these are the minimum mitigation measures in the training context. </a:t>
            </a:r>
          </a:p>
          <a:p>
            <a:endParaRPr lang="en-US" baseline="0" dirty="0"/>
          </a:p>
          <a:p>
            <a:r>
              <a:rPr lang="en-US" baseline="0" dirty="0"/>
              <a:t>! Establishing referral pathways does not have to mean that the GBV AOR or protection actors set up specific SOPs (although this is ideal). During an emergency having staff who know what to do (or not to do) is essential. Ask for examples from the group. </a:t>
            </a:r>
          </a:p>
          <a:p>
            <a:endParaRPr lang="en-US" baseline="0" dirty="0"/>
          </a:p>
          <a:p>
            <a:r>
              <a:rPr lang="en-US" baseline="0" dirty="0"/>
              <a:t>Service providers (in particular health) can also come from the resources in the camp community itself. Is there a midwife among the camp population? A police officer? An elder or religious leader who could assist in an emergency? How could you find out? </a:t>
            </a:r>
          </a:p>
          <a:p>
            <a:endParaRPr lang="en-US" baseline="0" dirty="0"/>
          </a:p>
          <a:p>
            <a:r>
              <a:rPr lang="en-US" baseline="0" dirty="0"/>
              <a:t>Training on psychological first aid is “an extra” but could easily be done through this training package to camp based staff. Having the right attitude of calm and compassion to someone in distress is what PFA is all about.</a:t>
            </a: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12</a:t>
            </a:fld>
            <a:endParaRPr lang="en-GB"/>
          </a:p>
        </p:txBody>
      </p:sp>
    </p:spTree>
    <p:extLst>
      <p:ext uri="{BB962C8B-B14F-4D97-AF65-F5344CB8AC3E}">
        <p14:creationId xmlns:p14="http://schemas.microsoft.com/office/powerpoint/2010/main" val="346614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Click to change from photo to key message</a:t>
            </a:r>
          </a:p>
          <a:p>
            <a:r>
              <a:rPr lang="en-GB" noProof="0" dirty="0"/>
              <a:t>Photo credit: IOM/Amanda Nero 2015</a:t>
            </a:r>
          </a:p>
        </p:txBody>
      </p:sp>
      <p:sp>
        <p:nvSpPr>
          <p:cNvPr id="4" name="Slide Number Placeholder 3"/>
          <p:cNvSpPr>
            <a:spLocks noGrp="1"/>
          </p:cNvSpPr>
          <p:nvPr>
            <p:ph type="sldNum" sz="quarter" idx="10"/>
          </p:nvPr>
        </p:nvSpPr>
        <p:spPr/>
        <p:txBody>
          <a:bodyPr/>
          <a:lstStyle/>
          <a:p>
            <a:fld id="{D2A815C3-FF10-434B-B435-6E13A5278B79}" type="slidenum">
              <a:rPr lang="en-GB" smtClean="0"/>
              <a:pPr/>
              <a:t>13</a:t>
            </a:fld>
            <a:endParaRPr lang="en-GB"/>
          </a:p>
        </p:txBody>
      </p:sp>
    </p:spTree>
    <p:extLst>
      <p:ext uri="{BB962C8B-B14F-4D97-AF65-F5344CB8AC3E}">
        <p14:creationId xmlns:p14="http://schemas.microsoft.com/office/powerpoint/2010/main" val="1566557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Click to change from photo to key message</a:t>
            </a:r>
          </a:p>
          <a:p>
            <a:r>
              <a:rPr lang="en-GB" noProof="0" dirty="0"/>
              <a:t>Photo credit: IOM/Amanda Nero 2015</a:t>
            </a:r>
          </a:p>
        </p:txBody>
      </p:sp>
      <p:sp>
        <p:nvSpPr>
          <p:cNvPr id="4" name="Slide Number Placeholder 3"/>
          <p:cNvSpPr>
            <a:spLocks noGrp="1"/>
          </p:cNvSpPr>
          <p:nvPr>
            <p:ph type="sldNum" sz="quarter" idx="10"/>
          </p:nvPr>
        </p:nvSpPr>
        <p:spPr/>
        <p:txBody>
          <a:bodyPr/>
          <a:lstStyle/>
          <a:p>
            <a:fld id="{D2A815C3-FF10-434B-B435-6E13A5278B79}" type="slidenum">
              <a:rPr lang="en-GB" smtClean="0"/>
              <a:pPr/>
              <a:t>14</a:t>
            </a:fld>
            <a:endParaRPr lang="en-GB"/>
          </a:p>
        </p:txBody>
      </p:sp>
    </p:spTree>
    <p:extLst>
      <p:ext uri="{BB962C8B-B14F-4D97-AF65-F5344CB8AC3E}">
        <p14:creationId xmlns:p14="http://schemas.microsoft.com/office/powerpoint/2010/main" val="262400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15</a:t>
            </a:fld>
            <a:endParaRPr lang="en-GB"/>
          </a:p>
        </p:txBody>
      </p:sp>
    </p:spTree>
    <p:extLst>
      <p:ext uri="{BB962C8B-B14F-4D97-AF65-F5344CB8AC3E}">
        <p14:creationId xmlns:p14="http://schemas.microsoft.com/office/powerpoint/2010/main" val="481752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Inform them that they are now going to use drama (theatre) or role playing to convey as many of the GBV mainstreaming activities that they are familiar with for their stage of camp life. </a:t>
            </a:r>
          </a:p>
          <a:p>
            <a:pPr eaLnBrk="1" hangingPunct="1">
              <a:defRPr/>
            </a:pPr>
            <a:endParaRPr lang="en-GB" dirty="0"/>
          </a:p>
          <a:p>
            <a:pPr eaLnBrk="1" hangingPunct="1">
              <a:defRPr/>
            </a:pPr>
            <a:r>
              <a:rPr lang="en-GB" dirty="0"/>
              <a:t>Camp</a:t>
            </a:r>
            <a:r>
              <a:rPr lang="en-GB" baseline="0" dirty="0"/>
              <a:t> planning and set up (risk – reduction):</a:t>
            </a:r>
          </a:p>
          <a:p>
            <a:pPr marL="171450" indent="-171450" eaLnBrk="1" hangingPunct="1">
              <a:buFontTx/>
              <a:buChar char="-"/>
              <a:defRPr/>
            </a:pPr>
            <a:r>
              <a:rPr lang="en-GB" baseline="0" dirty="0"/>
              <a:t>Confidential and non stigmatizing registration</a:t>
            </a:r>
          </a:p>
          <a:p>
            <a:pPr marL="171450" indent="-171450" eaLnBrk="1" hangingPunct="1">
              <a:buFontTx/>
              <a:buChar char="-"/>
              <a:defRPr/>
            </a:pPr>
            <a:r>
              <a:rPr lang="en-GB" baseline="0" dirty="0"/>
              <a:t>Safe sleeping areas, use of partitions for privacy</a:t>
            </a:r>
          </a:p>
          <a:p>
            <a:pPr marL="171450" indent="-171450" eaLnBrk="1" hangingPunct="1">
              <a:buFontTx/>
              <a:buChar char="-"/>
              <a:defRPr/>
            </a:pPr>
            <a:r>
              <a:rPr lang="en-GB" baseline="0" dirty="0"/>
              <a:t>Designated areas for women, adolescents, and child friendly spaces</a:t>
            </a:r>
          </a:p>
          <a:p>
            <a:pPr marL="171450" indent="-171450" eaLnBrk="1" hangingPunct="1">
              <a:buFontTx/>
              <a:buChar char="-"/>
              <a:defRPr/>
            </a:pPr>
            <a:endParaRPr lang="en-GB" baseline="0" dirty="0"/>
          </a:p>
          <a:p>
            <a:pPr marL="0" indent="0" eaLnBrk="1" hangingPunct="1">
              <a:buFontTx/>
              <a:buNone/>
              <a:defRPr/>
            </a:pPr>
            <a:r>
              <a:rPr lang="en-GB" baseline="0" dirty="0"/>
              <a:t>Care and Maintenance:</a:t>
            </a:r>
          </a:p>
          <a:p>
            <a:pPr marL="171450" indent="-171450" eaLnBrk="1" hangingPunct="1">
              <a:buFontTx/>
              <a:buChar char="-"/>
              <a:defRPr/>
            </a:pPr>
            <a:r>
              <a:rPr lang="en-GB" baseline="0" dirty="0"/>
              <a:t>Undertake frequent and regular checks on site security</a:t>
            </a:r>
          </a:p>
          <a:p>
            <a:pPr marL="171450" indent="-171450" eaLnBrk="1" hangingPunct="1">
              <a:buFontTx/>
              <a:buChar char="-"/>
              <a:defRPr/>
            </a:pPr>
            <a:r>
              <a:rPr lang="en-GB" baseline="0" dirty="0"/>
              <a:t>Create complaint and feedback mechanisms for community</a:t>
            </a:r>
          </a:p>
          <a:p>
            <a:pPr marL="0" indent="0" eaLnBrk="1" hangingPunct="1">
              <a:buFontTx/>
              <a:buNone/>
              <a:defRPr/>
            </a:pPr>
            <a:endParaRPr lang="en-GB" baseline="0" dirty="0"/>
          </a:p>
          <a:p>
            <a:pPr marL="0" indent="0" eaLnBrk="1" hangingPunct="1">
              <a:buFontTx/>
              <a:buNone/>
              <a:defRPr/>
            </a:pPr>
            <a:r>
              <a:rPr lang="en-GB" baseline="0" dirty="0"/>
              <a:t>Camp closure</a:t>
            </a:r>
          </a:p>
          <a:p>
            <a:pPr marL="171450" indent="-171450" eaLnBrk="1" hangingPunct="1">
              <a:buFontTx/>
              <a:buChar char="-"/>
              <a:defRPr/>
            </a:pPr>
            <a:r>
              <a:rPr lang="en-GB" baseline="0" dirty="0"/>
              <a:t>Closely monitor GBV risks for returning/resettling/residual population</a:t>
            </a:r>
          </a:p>
          <a:p>
            <a:pPr marL="171450" indent="-171450" eaLnBrk="1" hangingPunct="1">
              <a:buFontTx/>
              <a:buChar char="-"/>
              <a:defRPr/>
            </a:pPr>
            <a:r>
              <a:rPr lang="en-GB" baseline="0" dirty="0"/>
              <a:t>Work with service providers to ensure that continued delivery of services (including GBV to survivors) who are exiting camps</a:t>
            </a:r>
          </a:p>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16</a:t>
            </a:fld>
            <a:endParaRPr lang="en-GB"/>
          </a:p>
        </p:txBody>
      </p:sp>
    </p:spTree>
    <p:extLst>
      <p:ext uri="{BB962C8B-B14F-4D97-AF65-F5344CB8AC3E}">
        <p14:creationId xmlns:p14="http://schemas.microsoft.com/office/powerpoint/2010/main" val="2756277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17</a:t>
            </a:fld>
            <a:endParaRPr lang="en-GB"/>
          </a:p>
        </p:txBody>
      </p:sp>
    </p:spTree>
    <p:extLst>
      <p:ext uri="{BB962C8B-B14F-4D97-AF65-F5344CB8AC3E}">
        <p14:creationId xmlns:p14="http://schemas.microsoft.com/office/powerpoint/2010/main" val="2993932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18</a:t>
            </a:fld>
            <a:endParaRPr lang="en-GB"/>
          </a:p>
        </p:txBody>
      </p:sp>
    </p:spTree>
    <p:extLst>
      <p:ext uri="{BB962C8B-B14F-4D97-AF65-F5344CB8AC3E}">
        <p14:creationId xmlns:p14="http://schemas.microsoft.com/office/powerpoint/2010/main" val="1803973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a:t>
            </a:r>
            <a:r>
              <a:rPr lang="en-US" baseline="0" dirty="0"/>
              <a:t> phases of camp life are relevant to the activities below. These are just examples that could be reinforced by the group. Priorities will differ depending on the context. See background information. </a:t>
            </a:r>
          </a:p>
          <a:p>
            <a:endParaRPr lang="en-US" dirty="0"/>
          </a:p>
          <a:p>
            <a:r>
              <a:rPr lang="en-US" dirty="0"/>
              <a:t>1. Assessment, analysis and planning = conduct a context analysis, promote</a:t>
            </a:r>
            <a:r>
              <a:rPr lang="en-US" baseline="0" dirty="0"/>
              <a:t> active participation, analyze the physical safety in and around the site as it relates to GBV</a:t>
            </a:r>
          </a:p>
          <a:p>
            <a:r>
              <a:rPr lang="en-US" baseline="0" dirty="0"/>
              <a:t>2. Community participation = scale up activities that promote gender equity, work with communities to address practices that contribute to GBV </a:t>
            </a:r>
          </a:p>
          <a:p>
            <a:r>
              <a:rPr lang="en-US" baseline="0" dirty="0"/>
              <a:t>3. Protection = confidential and appropriate systems of care, (i.e. referral pathways) for survivors (all for sectors)</a:t>
            </a:r>
          </a:p>
          <a:p>
            <a:r>
              <a:rPr lang="en-US" baseline="0" dirty="0"/>
              <a:t>4. Monitoring = ensure that hotspots are immediately addressed through risk reduction strategies, lighting and security patrols from on set of camp set up, identify safe, </a:t>
            </a:r>
          </a:p>
          <a:p>
            <a:r>
              <a:rPr lang="en-US" baseline="0" dirty="0"/>
              <a:t>5. Data collection and sharing = collect, analyze and report on data disaggregation by age and sex, ensure that CCCM programs share information about reports of GBV within the sector or with partners in the larger humanitarian community and comply with safety and ethical standards, observe data protection protocols</a:t>
            </a:r>
          </a:p>
          <a:p>
            <a:r>
              <a:rPr lang="en-US" baseline="0" dirty="0"/>
              <a:t>6. Coordination = ensure that GBV risk reduction is a regular item on the agenda in all CCCM related coordination mechanisms</a:t>
            </a:r>
          </a:p>
          <a:p>
            <a:r>
              <a:rPr lang="en-US" baseline="0" dirty="0"/>
              <a:t>7. Human Resources = Involve women as camp management staff, administrators, field workers. 50% of the CM staff should be women</a:t>
            </a:r>
          </a:p>
          <a:p>
            <a:r>
              <a:rPr lang="en-US" baseline="0" dirty="0"/>
              <a:t>8. Staff learning  = Ensure training of staff, including Code of Conduct, PSEA, PFA</a:t>
            </a:r>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19</a:t>
            </a:fld>
            <a:endParaRPr lang="en-GB" dirty="0"/>
          </a:p>
        </p:txBody>
      </p:sp>
    </p:spTree>
    <p:extLst>
      <p:ext uri="{BB962C8B-B14F-4D97-AF65-F5344CB8AC3E}">
        <p14:creationId xmlns:p14="http://schemas.microsoft.com/office/powerpoint/2010/main" val="1498484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Groups</a:t>
            </a:r>
            <a:r>
              <a:rPr lang="en-US" baseline="0" dirty="0"/>
              <a:t> to share what are their goals for the camp setting where they are working</a:t>
            </a:r>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20</a:t>
            </a:fld>
            <a:endParaRPr lang="en-GB" dirty="0"/>
          </a:p>
        </p:txBody>
      </p:sp>
    </p:spTree>
    <p:extLst>
      <p:ext uri="{BB962C8B-B14F-4D97-AF65-F5344CB8AC3E}">
        <p14:creationId xmlns:p14="http://schemas.microsoft.com/office/powerpoint/2010/main" val="1963748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3</a:t>
            </a:fld>
            <a:endParaRPr lang="en-GB"/>
          </a:p>
        </p:txBody>
      </p:sp>
    </p:spTree>
    <p:extLst>
      <p:ext uri="{BB962C8B-B14F-4D97-AF65-F5344CB8AC3E}">
        <p14:creationId xmlns:p14="http://schemas.microsoft.com/office/powerpoint/2010/main" val="1701930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21</a:t>
            </a:fld>
            <a:endParaRPr lang="en-GB"/>
          </a:p>
        </p:txBody>
      </p:sp>
    </p:spTree>
    <p:extLst>
      <p:ext uri="{BB962C8B-B14F-4D97-AF65-F5344CB8AC3E}">
        <p14:creationId xmlns:p14="http://schemas.microsoft.com/office/powerpoint/2010/main" val="3600579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22</a:t>
            </a:fld>
            <a:endParaRPr lang="en-GB" dirty="0"/>
          </a:p>
        </p:txBody>
      </p:sp>
    </p:spTree>
    <p:extLst>
      <p:ext uri="{BB962C8B-B14F-4D97-AF65-F5344CB8AC3E}">
        <p14:creationId xmlns:p14="http://schemas.microsoft.com/office/powerpoint/2010/main" val="2628908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4</a:t>
            </a:fld>
            <a:endParaRPr lang="en-GB"/>
          </a:p>
        </p:txBody>
      </p:sp>
    </p:spTree>
    <p:extLst>
      <p:ext uri="{BB962C8B-B14F-4D97-AF65-F5344CB8AC3E}">
        <p14:creationId xmlns:p14="http://schemas.microsoft.com/office/powerpoint/2010/main" val="461816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a:t>
            </a:fld>
            <a:endParaRPr lang="en-GB"/>
          </a:p>
        </p:txBody>
      </p:sp>
    </p:spTree>
    <p:extLst>
      <p:ext uri="{BB962C8B-B14F-4D97-AF65-F5344CB8AC3E}">
        <p14:creationId xmlns:p14="http://schemas.microsoft.com/office/powerpoint/2010/main" val="2911700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6</a:t>
            </a:fld>
            <a:endParaRPr lang="en-GB"/>
          </a:p>
        </p:txBody>
      </p:sp>
    </p:spTree>
    <p:extLst>
      <p:ext uri="{BB962C8B-B14F-4D97-AF65-F5344CB8AC3E}">
        <p14:creationId xmlns:p14="http://schemas.microsoft.com/office/powerpoint/2010/main" val="748305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545456"/>
                </a:solidFill>
                <a:latin typeface="Calibri" panose="020F0502020204030204" pitchFamily="34" charset="0"/>
              </a:rPr>
              <a:t>Activity 1A and B: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7</a:t>
            </a:fld>
            <a:endParaRPr lang="en-GB"/>
          </a:p>
        </p:txBody>
      </p:sp>
    </p:spTree>
    <p:extLst>
      <p:ext uri="{BB962C8B-B14F-4D97-AF65-F5344CB8AC3E}">
        <p14:creationId xmlns:p14="http://schemas.microsoft.com/office/powerpoint/2010/main" val="614871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8</a:t>
            </a:fld>
            <a:endParaRPr lang="en-GB"/>
          </a:p>
        </p:txBody>
      </p:sp>
    </p:spTree>
    <p:extLst>
      <p:ext uri="{BB962C8B-B14F-4D97-AF65-F5344CB8AC3E}">
        <p14:creationId xmlns:p14="http://schemas.microsoft.com/office/powerpoint/2010/main" val="565823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Mission	</a:t>
            </a:r>
          </a:p>
          <a:p>
            <a:r>
              <a:rPr lang="en-US" dirty="0"/>
              <a:t>Within the overall humanitarian response architecture and in support of the governmental structures and activities, the Global CCCM Cluster will ensure and enhance the predictability, timeliness, quality and effectiveness of management and coordination of camps and camp-like settings , in the context of preparedness for and responses to humanitarian crises. </a:t>
            </a:r>
          </a:p>
          <a:p>
            <a:r>
              <a:rPr lang="en-US" dirty="0"/>
              <a:t>CCCM identifies and facilitates the best possible protection and assistance environments for displaced people, in accordance with international standards and through multi-sectorial approaches, linked from the start to finding early and durable solutions to their displacement. When needed, and as a last resort, this may include support to and/or management of camps and camp-like settings as a temporary displacement solution: the cluster’s core responsibility. </a:t>
            </a:r>
          </a:p>
          <a:p>
            <a:endParaRPr lang="en-US" dirty="0"/>
          </a:p>
          <a:p>
            <a:r>
              <a:rPr lang="en-US" dirty="0"/>
              <a:t>A comprehensive CCCM response aims at improving the quality of life, safety and dignity during displacement through participatory processes, working together with, and advocating on behalf of, internally displaced people, as well as other persons affected by humanitarian crisis. </a:t>
            </a:r>
          </a:p>
          <a:p>
            <a:r>
              <a:rPr lang="en-US" dirty="0"/>
              <a:t>It may also include management support as a critical contribution to displaced people who remain ‘hidden’ living scattered or dispersed among host communities, in which case the role of the CCCM Cluster is to ensure that any differential access to, or specific need for, protection and assistance faced by displaced people is </a:t>
            </a:r>
            <a:r>
              <a:rPr lang="en-US" dirty="0" err="1"/>
              <a:t>recognised</a:t>
            </a:r>
            <a:r>
              <a:rPr lang="en-US" dirty="0"/>
              <a:t> and addressed. </a:t>
            </a:r>
          </a:p>
          <a:p>
            <a:endParaRPr lang="en-US" dirty="0"/>
          </a:p>
          <a:p>
            <a:r>
              <a:rPr lang="en-US" b="1" dirty="0"/>
              <a:t>Core values and principles</a:t>
            </a:r>
          </a:p>
          <a:p>
            <a:r>
              <a:rPr lang="en-US" dirty="0"/>
              <a:t>With internally displaced people and accountability to them at the </a:t>
            </a:r>
            <a:r>
              <a:rPr lang="en-US" dirty="0" err="1"/>
              <a:t>centre</a:t>
            </a:r>
            <a:r>
              <a:rPr lang="en-US" dirty="0"/>
              <a:t> of its mission, the Global CCCM Cluster delivers collective outcomes through the application of its core values and principles.</a:t>
            </a:r>
          </a:p>
          <a:p>
            <a:r>
              <a:rPr lang="en-US" dirty="0"/>
              <a:t>•Camps as last resort: Camps should be considered temporary measures when alternatives to camps are not an appropriate or possible option. </a:t>
            </a:r>
          </a:p>
          <a:p>
            <a:r>
              <a:rPr lang="en-US" dirty="0"/>
              <a:t>•Collaborative partnership and multi-sectorial approach: capitalize on scarce resources, share essential good practice, and coordinate effectively to identify synergies within and across sectors, in order to respond and meet needs and reduce vulnerabilities of affected populations, striving for collective outcomes. </a:t>
            </a:r>
          </a:p>
          <a:p>
            <a:r>
              <a:rPr lang="en-US" dirty="0"/>
              <a:t>•Active and diverse participation: implement community </a:t>
            </a:r>
            <a:r>
              <a:rPr lang="en-US" dirty="0" err="1"/>
              <a:t>centred</a:t>
            </a:r>
            <a:r>
              <a:rPr lang="en-US" dirty="0"/>
              <a:t> management by working directly and daily with affected populations through elaborate community mobilization, participation, coordination and two-way communication channels. </a:t>
            </a:r>
          </a:p>
          <a:p>
            <a:r>
              <a:rPr lang="en-US" dirty="0"/>
              <a:t>•Accountability to Affected Populations: with active and diverse participation of affected people at the community level as the underpinning, make a commitment at all levels of the humanitarian architecture, and through all phases of the humanitarian programming cycle </a:t>
            </a:r>
          </a:p>
          <a:p>
            <a:r>
              <a:rPr lang="en-US" dirty="0"/>
              <a:t>•Equity and dignity: equitable and dignified access to protection and assistance across a humanitarian response takes into account the whole affected population, wherever they are located. </a:t>
            </a:r>
          </a:p>
          <a:p>
            <a:r>
              <a:rPr lang="en-US" dirty="0"/>
              <a:t>•Durable solutions and </a:t>
            </a:r>
            <a:r>
              <a:rPr lang="en-US" dirty="0" err="1"/>
              <a:t>localisation</a:t>
            </a:r>
            <a:r>
              <a:rPr lang="en-US" dirty="0"/>
              <a:t>: Local and national ownership of emergency preparedness and response is essential for effectiveness and sustainability. Involvement of local responders is acknowledged and promoted. Interventions, including assistance, should be linked to early recovery and durable solutions strategies from the onset.</a:t>
            </a:r>
          </a:p>
          <a:p>
            <a:r>
              <a:rPr lang="en-US" dirty="0"/>
              <a:t>•Do no harm: all CCCM interventions strive to do no or minimize the harm they may be inadvertently inflict on the affected population by these very interventions. This includes ensuring that interventions are supportive of recovery and long-term development.</a:t>
            </a:r>
          </a:p>
          <a:p>
            <a:r>
              <a:rPr lang="en-US" dirty="0"/>
              <a:t>•Centrality of protection, protection mainstreaming : maintaining a protective environment in displacement sites is central. Identification of risks and vulnerabilities of all displaced individuals, including gender based violence, child protection concerns, maintenance of civilian character of displacement locations and setting up of appropriate referral mechanisms, including for the protection from sexual exploitation and abuse (PSEA) is essential.  </a:t>
            </a:r>
          </a:p>
          <a:p>
            <a:endParaRPr lang="en-US" dirty="0"/>
          </a:p>
          <a:p>
            <a:r>
              <a:rPr lang="en-US" b="1" dirty="0"/>
              <a:t>4 High-level Strategic Objectives</a:t>
            </a:r>
          </a:p>
          <a:p>
            <a:r>
              <a:rPr lang="en-US" dirty="0"/>
              <a:t>The overall strategic goal of the Global CCCM Cluster, mirrored in its 4 objectives, is to introduce and strengthen camp coordination and camp management in all the relevant contexts, ensure that all the activities related to CCCM are done well, fully supported and enhanced by the Global CCCM Cluster, and adapted to the evolution in the displacement contexts and humanitarian action.  </a:t>
            </a:r>
          </a:p>
          <a:p>
            <a:endParaRPr lang="en-US" dirty="0"/>
          </a:p>
          <a:p>
            <a:r>
              <a:rPr lang="en-US" dirty="0"/>
              <a:t>1.</a:t>
            </a:r>
            <a:r>
              <a:rPr lang="en-US" baseline="0" dirty="0"/>
              <a:t> </a:t>
            </a:r>
            <a:r>
              <a:rPr lang="en-US" dirty="0"/>
              <a:t>The needs of displaced women, men, girls and boys in camps, camp-like and communal settings are addressed promptly from the onset and throughout their displacement in a comprehensive manner, with active participation of and feedback from the affected populations;</a:t>
            </a:r>
          </a:p>
          <a:p>
            <a:endParaRPr lang="en-US" dirty="0"/>
          </a:p>
          <a:p>
            <a:r>
              <a:rPr lang="en-US" dirty="0"/>
              <a:t>2.</a:t>
            </a:r>
            <a:r>
              <a:rPr lang="en-US" baseline="0" dirty="0"/>
              <a:t> </a:t>
            </a:r>
            <a:r>
              <a:rPr lang="en-US" dirty="0"/>
              <a:t>The activities and interventions of the CCCM cluster(s) are driven by efficient information management systems, based on sound analysis of the population needs, respect of minimum standards, and taking into consideration the findings of continuous monitoring and quality control measures;</a:t>
            </a:r>
          </a:p>
          <a:p>
            <a:endParaRPr lang="en-US" dirty="0"/>
          </a:p>
          <a:p>
            <a:r>
              <a:rPr lang="en-US" dirty="0"/>
              <a:t>3.</a:t>
            </a:r>
            <a:r>
              <a:rPr lang="en-US" baseline="0" dirty="0"/>
              <a:t> </a:t>
            </a:r>
            <a:r>
              <a:rPr lang="en-US" dirty="0"/>
              <a:t>The Global CCCM Cluster and its members actively search for synergies and collaboration with other clusters, members of the humanitarian community, governments, civil societies and private sector at the global and country levels and support country clusters in the discharge of their role;</a:t>
            </a:r>
          </a:p>
          <a:p>
            <a:endParaRPr lang="en-US" dirty="0"/>
          </a:p>
          <a:p>
            <a:r>
              <a:rPr lang="en-US" dirty="0"/>
              <a:t>4.</a:t>
            </a:r>
            <a:r>
              <a:rPr lang="en-US" baseline="0" dirty="0"/>
              <a:t> </a:t>
            </a:r>
            <a:r>
              <a:rPr lang="en-US" dirty="0"/>
              <a:t>The responses to current and evolving situations are efficient, drawing from good practice and lessons learnt, conceived and executed in an innovative manner.</a:t>
            </a: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9</a:t>
            </a:fld>
            <a:endParaRPr lang="en-GB"/>
          </a:p>
        </p:txBody>
      </p:sp>
    </p:spTree>
    <p:extLst>
      <p:ext uri="{BB962C8B-B14F-4D97-AF65-F5344CB8AC3E}">
        <p14:creationId xmlns:p14="http://schemas.microsoft.com/office/powerpoint/2010/main" val="1792424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 Cluster level, the national cluster coordinators and member of the working</a:t>
            </a:r>
            <a:r>
              <a:rPr lang="en-US" baseline="0" dirty="0"/>
              <a:t> group </a:t>
            </a:r>
            <a:r>
              <a:rPr lang="en-US" dirty="0"/>
              <a:t>are in charge of implementing gender mainstreaming, whereas at global level we have worked to provide you with the tools and examples of good practice. However, it is not only the responsibility of specific agencies or individuals working in certain areas or units. While specific structures should be established and persons responsible appointed, the responsibility for implementing gender based violence mainstreaming should be with the entire staff of public UN agencies, NGOs, civil society, government institutions, etc. under the leadership of the senior</a:t>
            </a:r>
            <a:r>
              <a:rPr lang="en-US" baseline="0" dirty="0"/>
              <a:t> humanitarian actors.</a:t>
            </a:r>
            <a:endParaRPr lang="en-US" dirty="0"/>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10</a:t>
            </a:fld>
            <a:endParaRPr lang="en-GB"/>
          </a:p>
        </p:txBody>
      </p:sp>
    </p:spTree>
    <p:extLst>
      <p:ext uri="{BB962C8B-B14F-4D97-AF65-F5344CB8AC3E}">
        <p14:creationId xmlns:p14="http://schemas.microsoft.com/office/powerpoint/2010/main" val="3509263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b="14978"/>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val="0"/>
              </a:ext>
            </a:extLst>
          </a:blip>
          <a:srcRect l="15599" r="12971"/>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rotWithShape="1">
          <a:blip r:embed="rId2" cstate="print">
            <a:extLst>
              <a:ext uri="{28A0092B-C50C-407E-A947-70E740481C1C}">
                <a14:useLocalDpi xmlns:a14="http://schemas.microsoft.com/office/drawing/2010/main" val="0"/>
              </a:ext>
            </a:extLst>
          </a:blip>
          <a:srcRect l="42842"/>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47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microsoft.com/office/2007/relationships/hdphoto" Target="../media/hdphoto5.wdp"/></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2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en-GB" dirty="0">
                <a:latin typeface="Calibri" panose="020F0502020204030204" pitchFamily="34" charset="0"/>
                <a:cs typeface="Calibri" panose="020F0502020204030204" pitchFamily="34" charset="0"/>
              </a:rPr>
              <a:t>GBV Mainstreaming in CCCM</a:t>
            </a:r>
          </a:p>
        </p:txBody>
      </p:sp>
      <p:sp>
        <p:nvSpPr>
          <p:cNvPr id="3" name="Subtitle 2"/>
          <p:cNvSpPr>
            <a:spLocks noGrp="1"/>
          </p:cNvSpPr>
          <p:nvPr>
            <p:ph type="subTitle" idx="1"/>
          </p:nvPr>
        </p:nvSpPr>
        <p:spPr>
          <a:xfrm>
            <a:off x="496738" y="5511343"/>
            <a:ext cx="6217320" cy="714379"/>
          </a:xfrm>
        </p:spPr>
        <p:txBody>
          <a:bodyPr/>
          <a:lstStyle/>
          <a:p>
            <a:endParaRPr lang="en-GB" dirty="0"/>
          </a:p>
        </p:txBody>
      </p:sp>
    </p:spTree>
    <p:extLst>
      <p:ext uri="{BB962C8B-B14F-4D97-AF65-F5344CB8AC3E}">
        <p14:creationId xmlns:p14="http://schemas.microsoft.com/office/powerpoint/2010/main" val="1086614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1" y="1498163"/>
            <a:ext cx="9629793" cy="5122953"/>
          </a:xfrm>
        </p:spPr>
        <p:txBody>
          <a:bodyPr/>
          <a:lstStyle/>
          <a:p>
            <a:pPr marL="0" indent="0">
              <a:buNone/>
            </a:pPr>
            <a:r>
              <a:rPr lang="en-US" sz="2800" b="1" dirty="0">
                <a:solidFill>
                  <a:srgbClr val="545456"/>
                </a:solidFill>
                <a:latin typeface="Calibri" panose="020F0502020204030204" pitchFamily="34" charset="0"/>
              </a:rPr>
              <a:t>Everyone working in the camp setting!</a:t>
            </a:r>
          </a:p>
          <a:p>
            <a:pPr marL="457200" indent="-457200"/>
            <a:endParaRPr lang="en-US" sz="2800" dirty="0">
              <a:solidFill>
                <a:srgbClr val="545456"/>
              </a:solidFill>
              <a:latin typeface="Calibri" panose="020F0502020204030204" pitchFamily="34" charset="0"/>
            </a:endParaRPr>
          </a:p>
          <a:p>
            <a:pPr marL="0" indent="0">
              <a:buNone/>
            </a:pPr>
            <a:r>
              <a:rPr lang="en-US" sz="2800" dirty="0">
                <a:solidFill>
                  <a:srgbClr val="545456"/>
                </a:solidFill>
                <a:latin typeface="Calibri" panose="020F0502020204030204" pitchFamily="34" charset="0"/>
              </a:rPr>
              <a:t>“To effectively prevent and respond to GBV a multi-sectorial and inter-agency approach is needed. Community services, protection, health, security, camp management and other sectors must work together to ensure that GBV prevention and response is integrated into all aspects of camp life.”</a:t>
            </a:r>
          </a:p>
          <a:p>
            <a:pPr marL="457200" indent="-457200"/>
            <a:endParaRPr lang="en-US" sz="2800" dirty="0">
              <a:solidFill>
                <a:srgbClr val="545456"/>
              </a:solidFill>
              <a:latin typeface="Calibri" panose="020F0502020204030204" pitchFamily="34" charset="0"/>
            </a:endParaRPr>
          </a:p>
          <a:p>
            <a:pPr marL="0" indent="0">
              <a:buNone/>
            </a:pPr>
            <a:r>
              <a:rPr lang="en-US" sz="2800" dirty="0">
                <a:solidFill>
                  <a:srgbClr val="545456"/>
                </a:solidFill>
                <a:latin typeface="Calibri" panose="020F0502020204030204" pitchFamily="34" charset="0"/>
              </a:rPr>
              <a:t>						- CM Toolkit, Chapter 12</a:t>
            </a:r>
          </a:p>
          <a:p>
            <a:pPr marL="457200" indent="-457200" algn="l"/>
            <a:endParaRPr lang="en-US" sz="2800" dirty="0">
              <a:solidFill>
                <a:srgbClr val="5454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Who is responsible?</a:t>
            </a:r>
          </a:p>
        </p:txBody>
      </p:sp>
    </p:spTree>
    <p:extLst>
      <p:ext uri="{BB962C8B-B14F-4D97-AF65-F5344CB8AC3E}">
        <p14:creationId xmlns:p14="http://schemas.microsoft.com/office/powerpoint/2010/main" val="3564626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1" y="1498163"/>
            <a:ext cx="9629793" cy="5122953"/>
          </a:xfrm>
        </p:spPr>
        <p:txBody>
          <a:bodyPr/>
          <a:lstStyle/>
          <a:p>
            <a:pPr marL="457200" indent="-457200" algn="l"/>
            <a:r>
              <a:rPr lang="en-US" sz="2800" dirty="0">
                <a:solidFill>
                  <a:srgbClr val="545456"/>
                </a:solidFill>
                <a:latin typeface="Calibri" panose="020F0502020204030204" pitchFamily="34" charset="0"/>
              </a:rPr>
              <a:t>GBV mainstreaming ensures that everyone is working for a higher quality of care and with greater relevance for the displaced people in the camps. </a:t>
            </a:r>
          </a:p>
          <a:p>
            <a:pPr marL="457200" indent="-457200" algn="l"/>
            <a:r>
              <a:rPr lang="en-US" sz="2800" dirty="0">
                <a:solidFill>
                  <a:srgbClr val="545456"/>
                </a:solidFill>
                <a:latin typeface="Calibri" panose="020F0502020204030204" pitchFamily="34" charset="0"/>
              </a:rPr>
              <a:t>It makes sure that practical procedures are put in place to respond to the needs of all residents  – women and men, girls and boys.</a:t>
            </a:r>
          </a:p>
          <a:p>
            <a:pPr marL="457200" indent="-457200" algn="l"/>
            <a:r>
              <a:rPr lang="en-US" sz="2800" dirty="0">
                <a:solidFill>
                  <a:srgbClr val="545456"/>
                </a:solidFill>
                <a:latin typeface="Calibri" panose="020F0502020204030204" pitchFamily="34" charset="0"/>
              </a:rPr>
              <a:t>It ensures that inequalities are not perpetuated.</a:t>
            </a:r>
          </a:p>
          <a:p>
            <a:pPr marL="457200" indent="-457200" algn="l"/>
            <a:r>
              <a:rPr lang="en-US" sz="2800" dirty="0">
                <a:solidFill>
                  <a:srgbClr val="545456"/>
                </a:solidFill>
                <a:latin typeface="Calibri" panose="020F0502020204030204" pitchFamily="34" charset="0"/>
              </a:rPr>
              <a:t>It implies </a:t>
            </a:r>
            <a:r>
              <a:rPr lang="en-US" sz="2800" dirty="0" err="1">
                <a:solidFill>
                  <a:srgbClr val="545456"/>
                </a:solidFill>
                <a:latin typeface="Calibri" panose="020F0502020204030204" pitchFamily="34" charset="0"/>
              </a:rPr>
              <a:t>analysing</a:t>
            </a:r>
            <a:r>
              <a:rPr lang="en-US" sz="2800" dirty="0">
                <a:solidFill>
                  <a:srgbClr val="545456"/>
                </a:solidFill>
                <a:latin typeface="Calibri" panose="020F0502020204030204" pitchFamily="34" charset="0"/>
              </a:rPr>
              <a:t> the existing situation to identify inequalities and develop good practices. </a:t>
            </a:r>
          </a:p>
          <a:p>
            <a:pPr marL="0" indent="0" algn="l">
              <a:buNone/>
            </a:pPr>
            <a:endParaRPr lang="en-US" sz="2800" dirty="0">
              <a:solidFill>
                <a:srgbClr val="5454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Why is it important?</a:t>
            </a:r>
          </a:p>
        </p:txBody>
      </p:sp>
    </p:spTree>
    <p:extLst>
      <p:ext uri="{BB962C8B-B14F-4D97-AF65-F5344CB8AC3E}">
        <p14:creationId xmlns:p14="http://schemas.microsoft.com/office/powerpoint/2010/main" val="509506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1" y="1498163"/>
            <a:ext cx="9629793" cy="5122953"/>
          </a:xfrm>
        </p:spPr>
        <p:txBody>
          <a:bodyPr/>
          <a:lstStyle/>
          <a:p>
            <a:pPr marL="457200" indent="-457200" algn="l"/>
            <a:r>
              <a:rPr lang="en-US" sz="2800" dirty="0">
                <a:solidFill>
                  <a:srgbClr val="545456"/>
                </a:solidFill>
                <a:latin typeface="Calibri" panose="020F0502020204030204" pitchFamily="34" charset="0"/>
              </a:rPr>
              <a:t>Knowledge of local culture</a:t>
            </a:r>
          </a:p>
          <a:p>
            <a:pPr marL="457200" indent="-457200" algn="l"/>
            <a:r>
              <a:rPr lang="en-US" sz="2800" dirty="0">
                <a:solidFill>
                  <a:srgbClr val="545456"/>
                </a:solidFill>
                <a:latin typeface="Calibri" panose="020F0502020204030204" pitchFamily="34" charset="0"/>
              </a:rPr>
              <a:t>Establish referral pathways</a:t>
            </a:r>
          </a:p>
          <a:p>
            <a:pPr marL="457200" indent="-457200" algn="l"/>
            <a:r>
              <a:rPr lang="en-US" sz="2800" dirty="0">
                <a:solidFill>
                  <a:srgbClr val="545456"/>
                </a:solidFill>
                <a:latin typeface="Calibri" panose="020F0502020204030204" pitchFamily="34" charset="0"/>
              </a:rPr>
              <a:t>Knowledge of service providers</a:t>
            </a:r>
          </a:p>
          <a:p>
            <a:pPr marL="457200" indent="-457200" algn="l"/>
            <a:r>
              <a:rPr lang="en-US" sz="2800" dirty="0">
                <a:solidFill>
                  <a:srgbClr val="545456"/>
                </a:solidFill>
                <a:latin typeface="Calibri" panose="020F0502020204030204" pitchFamily="34" charset="0"/>
              </a:rPr>
              <a:t>Risk mapping exercises</a:t>
            </a:r>
          </a:p>
          <a:p>
            <a:pPr marL="457200" indent="-457200" algn="l"/>
            <a:r>
              <a:rPr lang="en-US" sz="2800" dirty="0">
                <a:solidFill>
                  <a:srgbClr val="545456"/>
                </a:solidFill>
                <a:latin typeface="Calibri" panose="020F0502020204030204" pitchFamily="34" charset="0"/>
              </a:rPr>
              <a:t>Identification of groups at risk</a:t>
            </a:r>
          </a:p>
          <a:p>
            <a:pPr marL="457200" indent="-457200" algn="l"/>
            <a:r>
              <a:rPr lang="en-US" sz="2800" dirty="0">
                <a:solidFill>
                  <a:srgbClr val="545456"/>
                </a:solidFill>
                <a:latin typeface="Calibri" panose="020F0502020204030204" pitchFamily="34" charset="0"/>
              </a:rPr>
              <a:t>Service delivery monitoring (distributions, WASH, etc.)</a:t>
            </a:r>
          </a:p>
          <a:p>
            <a:pPr marL="0" indent="0" algn="l">
              <a:buNone/>
            </a:pPr>
            <a:r>
              <a:rPr lang="en-US" sz="2800" dirty="0">
                <a:solidFill>
                  <a:srgbClr val="545456"/>
                </a:solidFill>
                <a:latin typeface="Calibri" panose="020F0502020204030204" pitchFamily="34" charset="0"/>
              </a:rPr>
              <a:t>**  Training on psychological first aid</a:t>
            </a:r>
          </a:p>
          <a:p>
            <a:pPr marL="457200" indent="-457200" algn="l"/>
            <a:endParaRPr lang="en-US" sz="2800" dirty="0">
              <a:solidFill>
                <a:srgbClr val="545456"/>
              </a:solidFill>
              <a:latin typeface="Calibri" panose="020F0502020204030204" pitchFamily="34" charset="0"/>
            </a:endParaRPr>
          </a:p>
          <a:p>
            <a:pPr marL="0" indent="0" algn="l">
              <a:buNone/>
            </a:pPr>
            <a:endParaRPr lang="en-US" sz="2800" dirty="0">
              <a:solidFill>
                <a:srgbClr val="5454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What are the minimum mitigation measures?</a:t>
            </a:r>
          </a:p>
        </p:txBody>
      </p:sp>
    </p:spTree>
    <p:extLst>
      <p:ext uri="{BB962C8B-B14F-4D97-AF65-F5344CB8AC3E}">
        <p14:creationId xmlns:p14="http://schemas.microsoft.com/office/powerpoint/2010/main" val="2730765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9404" y="1138659"/>
            <a:ext cx="9793759" cy="5476908"/>
          </a:xfrm>
        </p:spPr>
        <p:txBody>
          <a:bodyPr anchor="ctr" anchorCtr="0"/>
          <a:lstStyle/>
          <a:p>
            <a:pPr marL="0" indent="0">
              <a:buNone/>
            </a:pPr>
            <a:r>
              <a:rPr lang="en-US" sz="2800" dirty="0">
                <a:solidFill>
                  <a:srgbClr val="545456"/>
                </a:solidFill>
                <a:latin typeface="Calibri" panose="020F0502020204030204" pitchFamily="34" charset="0"/>
              </a:rPr>
              <a:t>There are </a:t>
            </a:r>
            <a:r>
              <a:rPr lang="en-US" sz="2800" b="1" dirty="0">
                <a:solidFill>
                  <a:srgbClr val="545456"/>
                </a:solidFill>
                <a:latin typeface="Calibri" panose="020F0502020204030204" pitchFamily="34" charset="0"/>
              </a:rPr>
              <a:t>many advantages for mainstreaming in CCCM</a:t>
            </a:r>
            <a:r>
              <a:rPr lang="en-US" sz="2800" dirty="0">
                <a:solidFill>
                  <a:srgbClr val="545456"/>
                </a:solidFill>
                <a:latin typeface="Calibri" panose="020F0502020204030204" pitchFamily="34" charset="0"/>
              </a:rPr>
              <a:t>, while the consequences of not mainstreaming can be detrimental to the camp population.</a:t>
            </a:r>
          </a:p>
          <a:p>
            <a:pPr marL="0" indent="0">
              <a:buNone/>
            </a:pPr>
            <a:endParaRPr lang="en-US" sz="2800" dirty="0">
              <a:solidFill>
                <a:srgbClr val="545456"/>
              </a:solidFill>
              <a:latin typeface="Calibri" panose="020F0502020204030204" pitchFamily="34" charset="0"/>
            </a:endParaRPr>
          </a:p>
        </p:txBody>
      </p:sp>
      <p:pic>
        <p:nvPicPr>
          <p:cNvPr id="5" name="Picture 4">
            <a:extLst>
              <a:ext uri="{FF2B5EF4-FFF2-40B4-BE49-F238E27FC236}">
                <a16:creationId xmlns:a16="http://schemas.microsoft.com/office/drawing/2014/main" id="{8C0ECADE-EB48-4B97-90BE-C3DB24BE7ED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23" r="1880"/>
          <a:stretch/>
        </p:blipFill>
        <p:spPr>
          <a:xfrm>
            <a:off x="-60812" y="-1"/>
            <a:ext cx="10874189" cy="7559675"/>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661392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0ECADE-EB48-4B97-90BE-C3DB24BE7ED9}"/>
              </a:ext>
            </a:extLst>
          </p:cNvPr>
          <p:cNvPicPr>
            <a:picLocks noChangeAspect="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223" r="1880"/>
          <a:stretch/>
        </p:blipFill>
        <p:spPr>
          <a:xfrm>
            <a:off x="-60812" y="-1"/>
            <a:ext cx="10874189" cy="7559675"/>
          </a:xfrm>
          <a:prstGeom prst="rect">
            <a:avLst/>
          </a:prstGeom>
        </p:spPr>
      </p:pic>
      <p:sp>
        <p:nvSpPr>
          <p:cNvPr id="3" name="Content Placeholder 2"/>
          <p:cNvSpPr>
            <a:spLocks noGrp="1"/>
          </p:cNvSpPr>
          <p:nvPr>
            <p:ph idx="1"/>
          </p:nvPr>
        </p:nvSpPr>
        <p:spPr>
          <a:xfrm>
            <a:off x="479404" y="1138659"/>
            <a:ext cx="9793759" cy="5476908"/>
          </a:xfrm>
        </p:spPr>
        <p:txBody>
          <a:bodyPr anchor="ctr" anchorCtr="0"/>
          <a:lstStyle/>
          <a:p>
            <a:pPr marL="0" indent="0">
              <a:buNone/>
            </a:pPr>
            <a:r>
              <a:rPr lang="en-US" sz="2800" dirty="0">
                <a:latin typeface="Calibri" panose="020F0502020204030204" pitchFamily="34" charset="0"/>
              </a:rPr>
              <a:t>There are </a:t>
            </a:r>
            <a:r>
              <a:rPr lang="en-US" sz="2800" b="1" dirty="0">
                <a:latin typeface="Calibri" panose="020F0502020204030204" pitchFamily="34" charset="0"/>
              </a:rPr>
              <a:t>many advantages for mainstreaming in CCCM</a:t>
            </a:r>
            <a:r>
              <a:rPr lang="en-US" sz="2800" dirty="0">
                <a:latin typeface="Calibri" panose="020F0502020204030204" pitchFamily="34" charset="0"/>
              </a:rPr>
              <a:t>, while the consequences of not mainstreaming can be detrimental to the camp population.</a:t>
            </a:r>
          </a:p>
          <a:p>
            <a:pPr marL="0" indent="0">
              <a:buNone/>
            </a:pPr>
            <a:endParaRPr lang="en-US" sz="2800" dirty="0">
              <a:latin typeface="Calibri" panose="020F0502020204030204" pitchFamily="34" charset="0"/>
            </a:endParaRP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1813218410"/>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3" y="2088776"/>
            <a:ext cx="7128793" cy="143540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Mitigation and prevention in the camp life cycle</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501037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Group work	</a:t>
            </a:r>
            <a:r>
              <a:rPr lang="en-GB" dirty="0">
                <a:solidFill>
                  <a:srgbClr val="2A87C8"/>
                </a:solidFill>
                <a:latin typeface="Calibri" panose="020F0502020204030204" pitchFamily="34" charset="0"/>
              </a:rPr>
              <a:t>				      40’</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Plan a role play or drama…</a:t>
            </a: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5061" y="1972947"/>
            <a:ext cx="9623277"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b="1" dirty="0">
                <a:solidFill>
                  <a:srgbClr val="545456"/>
                </a:solidFill>
                <a:latin typeface="Calibri" panose="020F0502020204030204" pitchFamily="34" charset="0"/>
              </a:rPr>
              <a:t>Wi</a:t>
            </a:r>
            <a:r>
              <a:rPr lang="en-GB" sz="2800" b="1" dirty="0" err="1">
                <a:solidFill>
                  <a:srgbClr val="545456"/>
                </a:solidFill>
                <a:latin typeface="Calibri" panose="020F0502020204030204" pitchFamily="34" charset="0"/>
              </a:rPr>
              <a:t>th</a:t>
            </a:r>
            <a:r>
              <a:rPr lang="en-GB" sz="2800" b="1" dirty="0">
                <a:solidFill>
                  <a:srgbClr val="545456"/>
                </a:solidFill>
                <a:latin typeface="Calibri" panose="020F0502020204030204" pitchFamily="34" charset="0"/>
              </a:rPr>
              <a:t> your group, create a drama or role play that illustrates a good practice of GBV mainstreaming for your stage of camp life.</a:t>
            </a:r>
          </a:p>
          <a:p>
            <a:pPr marL="0" indent="0">
              <a:buNone/>
            </a:pPr>
            <a:endParaRPr lang="en-GB" sz="2800" b="1" dirty="0">
              <a:solidFill>
                <a:srgbClr val="545456"/>
              </a:solidFill>
              <a:latin typeface="Calibri" panose="020F0502020204030204" pitchFamily="34" charset="0"/>
            </a:endParaRPr>
          </a:p>
          <a:p>
            <a:pPr marL="0" indent="0">
              <a:buNone/>
            </a:pPr>
            <a:r>
              <a:rPr lang="en-GB" sz="2800" dirty="0">
                <a:solidFill>
                  <a:srgbClr val="545456"/>
                </a:solidFill>
                <a:latin typeface="Calibri" panose="020F0502020204030204" pitchFamily="34" charset="0"/>
              </a:rPr>
              <a:t>Take 10 minutes to prepare the drama and props for a skit that is a maximum of 10 minutes long. </a:t>
            </a: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9611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2579130"/>
            <a:ext cx="9505876" cy="3560167"/>
          </a:xfrm>
        </p:spPr>
        <p:txBody>
          <a:bodyPr anchor="ctr" anchorCtr="0"/>
          <a:lstStyle/>
          <a:p>
            <a:pPr marL="0" lvl="0" indent="0">
              <a:buNone/>
            </a:pPr>
            <a:r>
              <a:rPr lang="en-US" sz="2800" dirty="0">
                <a:latin typeface="Calibri" panose="020F0502020204030204" pitchFamily="34" charset="0"/>
              </a:rPr>
              <a:t>Camp Managers, Coordinators, and Administrators need to be as informed as possible of the </a:t>
            </a:r>
            <a:r>
              <a:rPr lang="en-US" sz="2800" b="1" dirty="0">
                <a:latin typeface="Calibri" panose="020F0502020204030204" pitchFamily="34" charset="0"/>
              </a:rPr>
              <a:t>resources and methodologies, guidelines and support</a:t>
            </a:r>
            <a:r>
              <a:rPr lang="en-US" sz="2800" dirty="0">
                <a:latin typeface="Calibri" panose="020F0502020204030204" pitchFamily="34" charset="0"/>
              </a:rPr>
              <a:t> that exist to avoid GBV in camp settings.</a:t>
            </a:r>
          </a:p>
          <a:p>
            <a:pPr marL="0" lvl="0" indent="0">
              <a:buNone/>
            </a:pPr>
            <a:endParaRPr lang="en-US" sz="2800" dirty="0">
              <a:latin typeface="Calibri" panose="020F0502020204030204" pitchFamily="34" charset="0"/>
            </a:endParaRPr>
          </a:p>
          <a:p>
            <a:pPr marL="0" lvl="0" indent="0">
              <a:buNone/>
            </a:pPr>
            <a:r>
              <a:rPr lang="en-US" sz="2800" dirty="0">
                <a:latin typeface="Calibri" panose="020F0502020204030204" pitchFamily="34" charset="0"/>
              </a:rPr>
              <a:t>Protection in camps involves making </a:t>
            </a:r>
            <a:r>
              <a:rPr lang="en-US" sz="2800" b="1" dirty="0">
                <a:latin typeface="Calibri" panose="020F0502020204030204" pitchFamily="34" charset="0"/>
              </a:rPr>
              <a:t>informed decisions concerning the prevention against risks</a:t>
            </a:r>
            <a:r>
              <a:rPr lang="en-US" sz="2800" dirty="0">
                <a:latin typeface="Calibri" panose="020F0502020204030204" pitchFamily="34" charset="0"/>
              </a:rPr>
              <a:t>. Together with appropriate Protection partners, CMAs monitor, refer and report human rights violations with due regard for confidentiality, security, accountability and response capacity. </a:t>
            </a:r>
          </a:p>
          <a:p>
            <a:pPr marL="0" lvl="0" indent="0">
              <a:buNone/>
            </a:pPr>
            <a:endParaRPr lang="en-US" sz="2800" dirty="0">
              <a:latin typeface="Calibri" panose="020F0502020204030204" pitchFamily="34" charset="0"/>
            </a:endParaRPr>
          </a:p>
        </p:txBody>
      </p:sp>
      <p:pic>
        <p:nvPicPr>
          <p:cNvPr id="5" name="Picture 4">
            <a:extLst>
              <a:ext uri="{FF2B5EF4-FFF2-40B4-BE49-F238E27FC236}">
                <a16:creationId xmlns:a16="http://schemas.microsoft.com/office/drawing/2014/main" id="{23AD3274-00E9-443E-A4AD-35FDBDA857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02" r="2119"/>
          <a:stretch/>
        </p:blipFill>
        <p:spPr>
          <a:xfrm>
            <a:off x="-73259" y="0"/>
            <a:ext cx="10838330" cy="7559675"/>
          </a:xfrm>
          <a:prstGeom prst="rect">
            <a:avLst/>
          </a:prstGeom>
        </p:spPr>
      </p:pic>
      <p:sp>
        <p:nvSpPr>
          <p:cNvPr id="2" name="Title 1"/>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7908678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AD3274-00E9-443E-A4AD-35FDBDA85767}"/>
              </a:ext>
            </a:extLst>
          </p:cNvPr>
          <p:cNvPicPr>
            <a:picLocks noChangeAspect="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2302" r="2119"/>
          <a:stretch/>
        </p:blipFill>
        <p:spPr>
          <a:xfrm>
            <a:off x="-73259" y="0"/>
            <a:ext cx="10838330" cy="7559675"/>
          </a:xfrm>
          <a:prstGeom prst="rect">
            <a:avLst/>
          </a:prstGeom>
        </p:spPr>
      </p:pic>
      <p:sp>
        <p:nvSpPr>
          <p:cNvPr id="3" name="Content Placeholder 2"/>
          <p:cNvSpPr>
            <a:spLocks noGrp="1"/>
          </p:cNvSpPr>
          <p:nvPr>
            <p:ph idx="1"/>
          </p:nvPr>
        </p:nvSpPr>
        <p:spPr>
          <a:xfrm>
            <a:off x="520700" y="1886673"/>
            <a:ext cx="9505876" cy="4537275"/>
          </a:xfrm>
        </p:spPr>
        <p:txBody>
          <a:bodyPr anchor="ctr" anchorCtr="0"/>
          <a:lstStyle/>
          <a:p>
            <a:pPr marL="0" lvl="0" indent="0">
              <a:buNone/>
            </a:pPr>
            <a:r>
              <a:rPr lang="en-US" sz="2800" dirty="0">
                <a:latin typeface="Calibri" panose="020F0502020204030204" pitchFamily="34" charset="0"/>
              </a:rPr>
              <a:t>Camp Managers, Coordinators, and Administrators need to be as informed as possible of the </a:t>
            </a:r>
            <a:r>
              <a:rPr lang="en-US" sz="2800" b="1" dirty="0">
                <a:latin typeface="Calibri" panose="020F0502020204030204" pitchFamily="34" charset="0"/>
              </a:rPr>
              <a:t>resources and methodologies, guidelines and support</a:t>
            </a:r>
            <a:r>
              <a:rPr lang="en-US" sz="2800" dirty="0">
                <a:latin typeface="Calibri" panose="020F0502020204030204" pitchFamily="34" charset="0"/>
              </a:rPr>
              <a:t> that exist to avoid GBV in camp settings.</a:t>
            </a:r>
          </a:p>
          <a:p>
            <a:pPr marL="0" lvl="0" indent="0">
              <a:buNone/>
            </a:pPr>
            <a:endParaRPr lang="en-US" sz="2800" dirty="0">
              <a:latin typeface="Calibri" panose="020F0502020204030204" pitchFamily="34" charset="0"/>
            </a:endParaRPr>
          </a:p>
          <a:p>
            <a:pPr marL="0" lvl="0" indent="0">
              <a:buNone/>
            </a:pPr>
            <a:r>
              <a:rPr lang="en-US" sz="2800" dirty="0">
                <a:latin typeface="Calibri" panose="020F0502020204030204" pitchFamily="34" charset="0"/>
              </a:rPr>
              <a:t>Protection in camps involves making </a:t>
            </a:r>
            <a:r>
              <a:rPr lang="en-US" sz="2800" b="1" dirty="0">
                <a:latin typeface="Calibri" panose="020F0502020204030204" pitchFamily="34" charset="0"/>
              </a:rPr>
              <a:t>informed decisions concerning the prevention against risks</a:t>
            </a:r>
            <a:r>
              <a:rPr lang="en-US" sz="2800" dirty="0">
                <a:latin typeface="Calibri" panose="020F0502020204030204" pitchFamily="34" charset="0"/>
              </a:rPr>
              <a:t>. Together with appropriate Protection partners, CMAs monitor, refer and report human rights violations with due regard for confidentiality, security, accountability and response capacity. </a:t>
            </a:r>
          </a:p>
          <a:p>
            <a:pPr marL="0" lvl="0" indent="0">
              <a:buNone/>
            </a:pPr>
            <a:endParaRPr lang="en-US" sz="2800" dirty="0">
              <a:latin typeface="Calibri" panose="020F0502020204030204" pitchFamily="34" charset="0"/>
            </a:endParaRPr>
          </a:p>
        </p:txBody>
      </p:sp>
      <p:sp>
        <p:nvSpPr>
          <p:cNvPr id="2" name="Title 1"/>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888115116"/>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latin typeface="Calibri" panose="020F0502020204030204" pitchFamily="34" charset="0"/>
                <a:cs typeface="Calibri" panose="020F0502020204030204" pitchFamily="34" charset="0"/>
              </a:rPr>
              <a:t>CCCM Core Responsibilities </a:t>
            </a:r>
          </a:p>
        </p:txBody>
      </p:sp>
      <p:pic>
        <p:nvPicPr>
          <p:cNvPr id="22" name="Picture 21"/>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8253876" y="2076776"/>
            <a:ext cx="952500" cy="952500"/>
          </a:xfrm>
          <a:prstGeom prst="rect">
            <a:avLst/>
          </a:prstGeom>
        </p:spPr>
      </p:pic>
      <p:pic>
        <p:nvPicPr>
          <p:cNvPr id="24" name="Picture 23"/>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3539970" y="2085168"/>
            <a:ext cx="952500" cy="952500"/>
          </a:xfrm>
          <a:prstGeom prst="rect">
            <a:avLst/>
          </a:prstGeom>
        </p:spPr>
      </p:pic>
      <p:sp>
        <p:nvSpPr>
          <p:cNvPr id="106" name="Content Placeholder 4"/>
          <p:cNvSpPr>
            <a:spLocks noGrp="1"/>
          </p:cNvSpPr>
          <p:nvPr>
            <p:ph sz="quarter" idx="4294967295"/>
          </p:nvPr>
        </p:nvSpPr>
        <p:spPr>
          <a:xfrm>
            <a:off x="548126" y="2859069"/>
            <a:ext cx="2236653" cy="918730"/>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Assessment, analysis and planning</a:t>
            </a:r>
          </a:p>
        </p:txBody>
      </p:sp>
      <p:sp>
        <p:nvSpPr>
          <p:cNvPr id="107" name="Oval 106"/>
          <p:cNvSpPr/>
          <p:nvPr/>
        </p:nvSpPr>
        <p:spPr>
          <a:xfrm>
            <a:off x="6270959" y="4051426"/>
            <a:ext cx="696987" cy="6971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08" name="Oval 107"/>
          <p:cNvSpPr/>
          <p:nvPr/>
        </p:nvSpPr>
        <p:spPr>
          <a:xfrm>
            <a:off x="3729506" y="1932760"/>
            <a:ext cx="696987" cy="697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09" name="Oval 108"/>
          <p:cNvSpPr/>
          <p:nvPr/>
        </p:nvSpPr>
        <p:spPr>
          <a:xfrm>
            <a:off x="1317959" y="1932760"/>
            <a:ext cx="696987" cy="6971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10" name="Oval 109"/>
          <p:cNvSpPr/>
          <p:nvPr/>
        </p:nvSpPr>
        <p:spPr>
          <a:xfrm>
            <a:off x="1317959" y="4051426"/>
            <a:ext cx="696987" cy="697168"/>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1400" dirty="0"/>
          </a:p>
        </p:txBody>
      </p:sp>
      <p:sp>
        <p:nvSpPr>
          <p:cNvPr id="111" name="Oval 110"/>
          <p:cNvSpPr/>
          <p:nvPr/>
        </p:nvSpPr>
        <p:spPr>
          <a:xfrm>
            <a:off x="3729506" y="4051426"/>
            <a:ext cx="696987" cy="697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12" name="Oval 111"/>
          <p:cNvSpPr/>
          <p:nvPr/>
        </p:nvSpPr>
        <p:spPr>
          <a:xfrm>
            <a:off x="6270959" y="1932760"/>
            <a:ext cx="696987" cy="697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13" name="Oval 112"/>
          <p:cNvSpPr/>
          <p:nvPr/>
        </p:nvSpPr>
        <p:spPr>
          <a:xfrm>
            <a:off x="8682506" y="4051426"/>
            <a:ext cx="696987" cy="697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14" name="Oval 113"/>
          <p:cNvSpPr/>
          <p:nvPr/>
        </p:nvSpPr>
        <p:spPr>
          <a:xfrm>
            <a:off x="8682506" y="1932760"/>
            <a:ext cx="696987" cy="697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16" name="Content Placeholder 4"/>
          <p:cNvSpPr>
            <a:spLocks noGrp="1"/>
          </p:cNvSpPr>
          <p:nvPr>
            <p:ph sz="quarter" idx="4294967295"/>
          </p:nvPr>
        </p:nvSpPr>
        <p:spPr>
          <a:xfrm>
            <a:off x="2959673" y="2859069"/>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Community participation</a:t>
            </a:r>
          </a:p>
        </p:txBody>
      </p:sp>
      <p:sp>
        <p:nvSpPr>
          <p:cNvPr id="118" name="Content Placeholder 4"/>
          <p:cNvSpPr>
            <a:spLocks noGrp="1"/>
          </p:cNvSpPr>
          <p:nvPr>
            <p:ph sz="quarter" idx="4294967295"/>
          </p:nvPr>
        </p:nvSpPr>
        <p:spPr>
          <a:xfrm>
            <a:off x="5501126" y="2859069"/>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Protection</a:t>
            </a:r>
            <a:r>
              <a:rPr lang="en-US" sz="1800" b="1" dirty="0"/>
              <a:t> </a:t>
            </a:r>
          </a:p>
        </p:txBody>
      </p:sp>
      <p:sp>
        <p:nvSpPr>
          <p:cNvPr id="120" name="Content Placeholder 4"/>
          <p:cNvSpPr>
            <a:spLocks noGrp="1"/>
          </p:cNvSpPr>
          <p:nvPr>
            <p:ph sz="quarter" idx="4294967295"/>
          </p:nvPr>
        </p:nvSpPr>
        <p:spPr>
          <a:xfrm>
            <a:off x="7912673" y="2859069"/>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Monitoring</a:t>
            </a:r>
          </a:p>
        </p:txBody>
      </p:sp>
      <p:sp>
        <p:nvSpPr>
          <p:cNvPr id="121" name="Content Placeholder 4"/>
          <p:cNvSpPr>
            <a:spLocks noGrp="1"/>
          </p:cNvSpPr>
          <p:nvPr>
            <p:ph sz="quarter" idx="4294967295"/>
          </p:nvPr>
        </p:nvSpPr>
        <p:spPr>
          <a:xfrm>
            <a:off x="548126" y="5022221"/>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Data collection and sharing </a:t>
            </a:r>
          </a:p>
        </p:txBody>
      </p:sp>
      <p:sp>
        <p:nvSpPr>
          <p:cNvPr id="122" name="Content Placeholder 4"/>
          <p:cNvSpPr>
            <a:spLocks noGrp="1"/>
          </p:cNvSpPr>
          <p:nvPr>
            <p:ph sz="quarter" idx="4294967295"/>
          </p:nvPr>
        </p:nvSpPr>
        <p:spPr>
          <a:xfrm>
            <a:off x="2959673" y="5022221"/>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Coordination</a:t>
            </a:r>
            <a:r>
              <a:rPr lang="en-US" sz="1800" b="1" dirty="0"/>
              <a:t> </a:t>
            </a:r>
          </a:p>
        </p:txBody>
      </p:sp>
      <p:sp>
        <p:nvSpPr>
          <p:cNvPr id="123" name="Content Placeholder 4"/>
          <p:cNvSpPr>
            <a:spLocks noGrp="1"/>
          </p:cNvSpPr>
          <p:nvPr>
            <p:ph sz="quarter" idx="4294967295"/>
          </p:nvPr>
        </p:nvSpPr>
        <p:spPr>
          <a:xfrm>
            <a:off x="5501126" y="5022221"/>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Human Resources</a:t>
            </a:r>
          </a:p>
        </p:txBody>
      </p:sp>
      <p:sp>
        <p:nvSpPr>
          <p:cNvPr id="124" name="Content Placeholder 4"/>
          <p:cNvSpPr>
            <a:spLocks noGrp="1"/>
          </p:cNvSpPr>
          <p:nvPr>
            <p:ph sz="quarter" idx="4294967295"/>
          </p:nvPr>
        </p:nvSpPr>
        <p:spPr>
          <a:xfrm>
            <a:off x="7912673" y="5022221"/>
            <a:ext cx="2236653" cy="304259"/>
          </a:xfrm>
          <a:prstGeom prst="rect">
            <a:avLst/>
          </a:prstGeom>
        </p:spPr>
        <p:txBody>
          <a:bodyPr/>
          <a:lstStyle/>
          <a:p>
            <a:pPr marL="0" indent="0" algn="ctr">
              <a:buNone/>
            </a:pPr>
            <a:r>
              <a:rPr lang="en-US" sz="1800" b="1" dirty="0">
                <a:latin typeface="Calibri" panose="020F0502020204030204" pitchFamily="34" charset="0"/>
                <a:cs typeface="Calibri" panose="020F0502020204030204" pitchFamily="34" charset="0"/>
              </a:rPr>
              <a:t>Staff training </a:t>
            </a:r>
          </a:p>
        </p:txBody>
      </p:sp>
      <p:pic>
        <p:nvPicPr>
          <p:cNvPr id="179" name="Picture 178"/>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6411194" y="2079746"/>
            <a:ext cx="426835" cy="426835"/>
          </a:xfrm>
          <a:prstGeom prst="rect">
            <a:avLst/>
          </a:prstGeom>
        </p:spPr>
      </p:pic>
      <p:pic>
        <p:nvPicPr>
          <p:cNvPr id="181" name="Picture 180"/>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3849658" y="4186592"/>
            <a:ext cx="426835" cy="426835"/>
          </a:xfrm>
          <a:prstGeom prst="rect">
            <a:avLst/>
          </a:prstGeom>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8205" y="2076776"/>
            <a:ext cx="407988" cy="407987"/>
          </a:xfrm>
          <a:prstGeom prst="rect">
            <a:avLst/>
          </a:prstGeom>
          <a:solidFill>
            <a:schemeClr val="bg1"/>
          </a:solidFill>
          <a:ln>
            <a:noFill/>
          </a:ln>
          <a:effec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27004" y="4186591"/>
            <a:ext cx="407988" cy="407987"/>
          </a:xfrm>
          <a:prstGeom prst="rect">
            <a:avLst/>
          </a:prstGeom>
          <a:solidFill>
            <a:schemeClr val="bg1"/>
          </a:solidFill>
          <a:ln>
            <a:noFill/>
          </a:ln>
          <a:effec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0041" y="4196015"/>
            <a:ext cx="407988" cy="407987"/>
          </a:xfrm>
          <a:prstGeom prst="rect">
            <a:avLst/>
          </a:prstGeom>
          <a:solidFill>
            <a:schemeClr val="bg1"/>
          </a:solidFill>
          <a:ln>
            <a:noFill/>
          </a:ln>
          <a:effectLst/>
        </p:spPr>
      </p:pic>
      <p:pic>
        <p:nvPicPr>
          <p:cNvPr id="103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62458" y="4186590"/>
            <a:ext cx="407988" cy="40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68505" y="2074925"/>
            <a:ext cx="407988" cy="407988"/>
          </a:xfrm>
          <a:prstGeom prst="rect">
            <a:avLst/>
          </a:prstGeom>
          <a:solidFill>
            <a:schemeClr val="bg1"/>
          </a:solidFill>
          <a:ln>
            <a:noFill/>
          </a:ln>
          <a:effectLst/>
        </p:spPr>
      </p:pic>
      <p:pic>
        <p:nvPicPr>
          <p:cNvPr id="1032"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827005" y="2074925"/>
            <a:ext cx="407988" cy="407988"/>
          </a:xfrm>
          <a:prstGeom prst="rect">
            <a:avLst/>
          </a:prstGeom>
          <a:solidFill>
            <a:schemeClr val="bg1"/>
          </a:solidFill>
          <a:ln>
            <a:noFill/>
          </a:ln>
          <a:effectLst/>
        </p:spPr>
      </p:pic>
    </p:spTree>
    <p:extLst>
      <p:ext uri="{BB962C8B-B14F-4D97-AF65-F5344CB8AC3E}">
        <p14:creationId xmlns:p14="http://schemas.microsoft.com/office/powerpoint/2010/main" val="329453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ppt_w</p:attrName>
                                        </p:attrNameLst>
                                      </p:cBhvr>
                                      <p:tavLst>
                                        <p:tav tm="0">
                                          <p:val>
                                            <p:fltVal val="0"/>
                                          </p:val>
                                        </p:tav>
                                        <p:tav tm="100000">
                                          <p:val>
                                            <p:strVal val="#ppt_w"/>
                                          </p:val>
                                        </p:tav>
                                      </p:tavLst>
                                    </p:anim>
                                    <p:anim calcmode="lin" valueType="num">
                                      <p:cBhvr>
                                        <p:cTn id="8" dur="500" fill="hold"/>
                                        <p:tgtEl>
                                          <p:spTgt spid="109"/>
                                        </p:tgtEl>
                                        <p:attrNameLst>
                                          <p:attrName>ppt_h</p:attrName>
                                        </p:attrNameLst>
                                      </p:cBhvr>
                                      <p:tavLst>
                                        <p:tav tm="0">
                                          <p:val>
                                            <p:fltVal val="0"/>
                                          </p:val>
                                        </p:tav>
                                        <p:tav tm="100000">
                                          <p:val>
                                            <p:strVal val="#ppt_h"/>
                                          </p:val>
                                        </p:tav>
                                      </p:tavLst>
                                    </p:anim>
                                    <p:anim calcmode="lin" valueType="num">
                                      <p:cBhvr>
                                        <p:cTn id="9" dur="500" fill="hold"/>
                                        <p:tgtEl>
                                          <p:spTgt spid="109"/>
                                        </p:tgtEl>
                                        <p:attrNameLst>
                                          <p:attrName>style.rotation</p:attrName>
                                        </p:attrNameLst>
                                      </p:cBhvr>
                                      <p:tavLst>
                                        <p:tav tm="0">
                                          <p:val>
                                            <p:fltVal val="360"/>
                                          </p:val>
                                        </p:tav>
                                        <p:tav tm="100000">
                                          <p:val>
                                            <p:fltVal val="0"/>
                                          </p:val>
                                        </p:tav>
                                      </p:tavLst>
                                    </p:anim>
                                    <p:animEffect transition="in" filter="fade">
                                      <p:cBhvr>
                                        <p:cTn id="10" dur="500"/>
                                        <p:tgtEl>
                                          <p:spTgt spid="10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6">
                                            <p:txEl>
                                              <p:pRg st="0" end="0"/>
                                            </p:txEl>
                                          </p:spTgt>
                                        </p:tgtEl>
                                        <p:attrNameLst>
                                          <p:attrName>style.visibility</p:attrName>
                                        </p:attrNameLst>
                                      </p:cBhvr>
                                      <p:to>
                                        <p:strVal val="visible"/>
                                      </p:to>
                                    </p:set>
                                    <p:animEffect transition="in" filter="wipe(left)">
                                      <p:cBhvr>
                                        <p:cTn id="14" dur="500"/>
                                        <p:tgtEl>
                                          <p:spTgt spid="10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8"/>
                                        </p:tgtEl>
                                        <p:attrNameLst>
                                          <p:attrName>style.visibility</p:attrName>
                                        </p:attrNameLst>
                                      </p:cBhvr>
                                      <p:to>
                                        <p:strVal val="visible"/>
                                      </p:to>
                                    </p:set>
                                    <p:animEffect transition="in" filter="fade">
                                      <p:cBhvr>
                                        <p:cTn id="18" dur="500"/>
                                        <p:tgtEl>
                                          <p:spTgt spid="108"/>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6">
                                            <p:txEl>
                                              <p:pRg st="0" end="0"/>
                                            </p:txEl>
                                          </p:spTgt>
                                        </p:tgtEl>
                                        <p:attrNameLst>
                                          <p:attrName>style.visibility</p:attrName>
                                        </p:attrNameLst>
                                      </p:cBhvr>
                                      <p:to>
                                        <p:strVal val="visible"/>
                                      </p:to>
                                    </p:set>
                                    <p:animEffect transition="in" filter="wipe(left)">
                                      <p:cBhvr>
                                        <p:cTn id="22" dur="500"/>
                                        <p:tgtEl>
                                          <p:spTgt spid="116">
                                            <p:txEl>
                                              <p:pRg st="0" end="0"/>
                                            </p:txEl>
                                          </p:spTgt>
                                        </p:tgtEl>
                                      </p:cBhvr>
                                    </p:animEffect>
                                  </p:childTnLst>
                                </p:cTn>
                              </p:par>
                            </p:childTnLst>
                          </p:cTn>
                        </p:par>
                        <p:par>
                          <p:cTn id="23" fill="hold">
                            <p:stCondLst>
                              <p:cond delay="2000"/>
                            </p:stCondLst>
                            <p:childTnLst>
                              <p:par>
                                <p:cTn id="24" presetID="49" presetClass="entr" presetSubtype="0" decel="100000" fill="hold" grpId="0" nodeType="afterEffect">
                                  <p:stCondLst>
                                    <p:cond delay="0"/>
                                  </p:stCondLst>
                                  <p:childTnLst>
                                    <p:set>
                                      <p:cBhvr>
                                        <p:cTn id="25" dur="1" fill="hold">
                                          <p:stCondLst>
                                            <p:cond delay="0"/>
                                          </p:stCondLst>
                                        </p:cTn>
                                        <p:tgtEl>
                                          <p:spTgt spid="112"/>
                                        </p:tgtEl>
                                        <p:attrNameLst>
                                          <p:attrName>style.visibility</p:attrName>
                                        </p:attrNameLst>
                                      </p:cBhvr>
                                      <p:to>
                                        <p:strVal val="visible"/>
                                      </p:to>
                                    </p:set>
                                    <p:anim calcmode="lin" valueType="num">
                                      <p:cBhvr>
                                        <p:cTn id="26" dur="500" fill="hold"/>
                                        <p:tgtEl>
                                          <p:spTgt spid="112"/>
                                        </p:tgtEl>
                                        <p:attrNameLst>
                                          <p:attrName>ppt_w</p:attrName>
                                        </p:attrNameLst>
                                      </p:cBhvr>
                                      <p:tavLst>
                                        <p:tav tm="0">
                                          <p:val>
                                            <p:fltVal val="0"/>
                                          </p:val>
                                        </p:tav>
                                        <p:tav tm="100000">
                                          <p:val>
                                            <p:strVal val="#ppt_w"/>
                                          </p:val>
                                        </p:tav>
                                      </p:tavLst>
                                    </p:anim>
                                    <p:anim calcmode="lin" valueType="num">
                                      <p:cBhvr>
                                        <p:cTn id="27" dur="500" fill="hold"/>
                                        <p:tgtEl>
                                          <p:spTgt spid="112"/>
                                        </p:tgtEl>
                                        <p:attrNameLst>
                                          <p:attrName>ppt_h</p:attrName>
                                        </p:attrNameLst>
                                      </p:cBhvr>
                                      <p:tavLst>
                                        <p:tav tm="0">
                                          <p:val>
                                            <p:fltVal val="0"/>
                                          </p:val>
                                        </p:tav>
                                        <p:tav tm="100000">
                                          <p:val>
                                            <p:strVal val="#ppt_h"/>
                                          </p:val>
                                        </p:tav>
                                      </p:tavLst>
                                    </p:anim>
                                    <p:anim calcmode="lin" valueType="num">
                                      <p:cBhvr>
                                        <p:cTn id="28" dur="500" fill="hold"/>
                                        <p:tgtEl>
                                          <p:spTgt spid="112"/>
                                        </p:tgtEl>
                                        <p:attrNameLst>
                                          <p:attrName>style.rotation</p:attrName>
                                        </p:attrNameLst>
                                      </p:cBhvr>
                                      <p:tavLst>
                                        <p:tav tm="0">
                                          <p:val>
                                            <p:fltVal val="360"/>
                                          </p:val>
                                        </p:tav>
                                        <p:tav tm="100000">
                                          <p:val>
                                            <p:fltVal val="0"/>
                                          </p:val>
                                        </p:tav>
                                      </p:tavLst>
                                    </p:anim>
                                    <p:animEffect transition="in" filter="fade">
                                      <p:cBhvr>
                                        <p:cTn id="29" dur="500"/>
                                        <p:tgtEl>
                                          <p:spTgt spid="1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18">
                                            <p:txEl>
                                              <p:pRg st="0" end="0"/>
                                            </p:txEl>
                                          </p:spTgt>
                                        </p:tgtEl>
                                        <p:attrNameLst>
                                          <p:attrName>style.visibility</p:attrName>
                                        </p:attrNameLst>
                                      </p:cBhvr>
                                      <p:to>
                                        <p:strVal val="visible"/>
                                      </p:to>
                                    </p:set>
                                    <p:animEffect transition="in" filter="wipe(left)">
                                      <p:cBhvr>
                                        <p:cTn id="33" dur="500"/>
                                        <p:tgtEl>
                                          <p:spTgt spid="118">
                                            <p:txEl>
                                              <p:pRg st="0" end="0"/>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fade">
                                      <p:cBhvr>
                                        <p:cTn id="37" dur="500"/>
                                        <p:tgtEl>
                                          <p:spTgt spid="114"/>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20">
                                            <p:txEl>
                                              <p:pRg st="0" end="0"/>
                                            </p:txEl>
                                          </p:spTgt>
                                        </p:tgtEl>
                                        <p:attrNameLst>
                                          <p:attrName>style.visibility</p:attrName>
                                        </p:attrNameLst>
                                      </p:cBhvr>
                                      <p:to>
                                        <p:strVal val="visible"/>
                                      </p:to>
                                    </p:set>
                                    <p:animEffect transition="in" filter="wipe(left)">
                                      <p:cBhvr>
                                        <p:cTn id="41" dur="500"/>
                                        <p:tgtEl>
                                          <p:spTgt spid="120">
                                            <p:txEl>
                                              <p:pRg st="0" end="0"/>
                                            </p:tx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10"/>
                                        </p:tgtEl>
                                        <p:attrNameLst>
                                          <p:attrName>style.visibility</p:attrName>
                                        </p:attrNameLst>
                                      </p:cBhvr>
                                      <p:to>
                                        <p:strVal val="visible"/>
                                      </p:to>
                                    </p:set>
                                    <p:animEffect transition="in" filter="fade">
                                      <p:cBhvr>
                                        <p:cTn id="45" dur="500"/>
                                        <p:tgtEl>
                                          <p:spTgt spid="110"/>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21">
                                            <p:txEl>
                                              <p:pRg st="0" end="0"/>
                                            </p:txEl>
                                          </p:spTgt>
                                        </p:tgtEl>
                                        <p:attrNameLst>
                                          <p:attrName>style.visibility</p:attrName>
                                        </p:attrNameLst>
                                      </p:cBhvr>
                                      <p:to>
                                        <p:strVal val="visible"/>
                                      </p:to>
                                    </p:set>
                                    <p:animEffect transition="in" filter="wipe(left)">
                                      <p:cBhvr>
                                        <p:cTn id="49" dur="500"/>
                                        <p:tgtEl>
                                          <p:spTgt spid="121">
                                            <p:txEl>
                                              <p:pRg st="0" end="0"/>
                                            </p:txEl>
                                          </p:spTgt>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22">
                                            <p:txEl>
                                              <p:pRg st="0" end="0"/>
                                            </p:txEl>
                                          </p:spTgt>
                                        </p:tgtEl>
                                        <p:attrNameLst>
                                          <p:attrName>style.visibility</p:attrName>
                                        </p:attrNameLst>
                                      </p:cBhvr>
                                      <p:to>
                                        <p:strVal val="visible"/>
                                      </p:to>
                                    </p:set>
                                    <p:animEffect transition="in" filter="wipe(left)">
                                      <p:cBhvr>
                                        <p:cTn id="57" dur="500"/>
                                        <p:tgtEl>
                                          <p:spTgt spid="122">
                                            <p:txEl>
                                              <p:pRg st="0" end="0"/>
                                            </p:txEl>
                                          </p:spTgt>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fade">
                                      <p:cBhvr>
                                        <p:cTn id="61" dur="500"/>
                                        <p:tgtEl>
                                          <p:spTgt spid="107"/>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23">
                                            <p:txEl>
                                              <p:pRg st="0" end="0"/>
                                            </p:txEl>
                                          </p:spTgt>
                                        </p:tgtEl>
                                        <p:attrNameLst>
                                          <p:attrName>style.visibility</p:attrName>
                                        </p:attrNameLst>
                                      </p:cBhvr>
                                      <p:to>
                                        <p:strVal val="visible"/>
                                      </p:to>
                                    </p:set>
                                    <p:animEffect transition="in" filter="wipe(left)">
                                      <p:cBhvr>
                                        <p:cTn id="65" dur="500"/>
                                        <p:tgtEl>
                                          <p:spTgt spid="123">
                                            <p:txEl>
                                              <p:pRg st="0" end="0"/>
                                            </p:txEl>
                                          </p:spTgt>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13"/>
                                        </p:tgtEl>
                                        <p:attrNameLst>
                                          <p:attrName>style.visibility</p:attrName>
                                        </p:attrNameLst>
                                      </p:cBhvr>
                                      <p:to>
                                        <p:strVal val="visible"/>
                                      </p:to>
                                    </p:set>
                                    <p:animEffect transition="in" filter="fade">
                                      <p:cBhvr>
                                        <p:cTn id="69" dur="500"/>
                                        <p:tgtEl>
                                          <p:spTgt spid="113"/>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124">
                                            <p:txEl>
                                              <p:pRg st="0" end="0"/>
                                            </p:txEl>
                                          </p:spTgt>
                                        </p:tgtEl>
                                        <p:attrNameLst>
                                          <p:attrName>style.visibility</p:attrName>
                                        </p:attrNameLst>
                                      </p:cBhvr>
                                      <p:to>
                                        <p:strVal val="visible"/>
                                      </p:to>
                                    </p:set>
                                    <p:animEffect transition="in" filter="wipe(left)">
                                      <p:cBhvr>
                                        <p:cTn id="73" dur="500"/>
                                        <p:tgtEl>
                                          <p:spTgt spid="1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uild="p"/>
      <p:bldP spid="107" grpId="0" animBg="1"/>
      <p:bldP spid="108" grpId="0" animBg="1"/>
      <p:bldP spid="109" grpId="0" animBg="1"/>
      <p:bldP spid="110" grpId="0" animBg="1"/>
      <p:bldP spid="111" grpId="0" animBg="1"/>
      <p:bldP spid="112" grpId="0" animBg="1"/>
      <p:bldP spid="113" grpId="0" animBg="1"/>
      <p:bldP spid="114" grpId="0" animBg="1"/>
      <p:bldP spid="116" grpId="0" build="p"/>
      <p:bldP spid="118" grpId="0" build="p"/>
      <p:bldP spid="120" grpId="0" build="p"/>
      <p:bldP spid="121" grpId="0" build="p"/>
      <p:bldP spid="122" grpId="0" build="p"/>
      <p:bldP spid="123" grpId="0" build="p"/>
      <p:bldP spid="12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267535"/>
            <a:ext cx="9433718" cy="5476908"/>
          </a:xfrm>
        </p:spPr>
        <p:txBody>
          <a:bodyPr/>
          <a:lstStyle/>
          <a:p>
            <a:pPr marL="474663" indent="-457200">
              <a:buFont typeface="Arial" charset="0"/>
              <a:buChar char="•"/>
            </a:pPr>
            <a:r>
              <a:rPr lang="en-US" sz="2800" dirty="0">
                <a:solidFill>
                  <a:srgbClr val="545456"/>
                </a:solidFill>
                <a:latin typeface="Calibri" panose="020F0502020204030204" pitchFamily="34" charset="0"/>
              </a:rPr>
              <a:t>Set out a common understanding of the definition of mainstreaming and identify the advantages of it in camp and camp like settings (CCCM)</a:t>
            </a:r>
          </a:p>
          <a:p>
            <a:pPr marL="474663" indent="-457200">
              <a:buFont typeface="Arial" charset="0"/>
              <a:buChar char="•"/>
            </a:pPr>
            <a:r>
              <a:rPr lang="en-US" sz="2800" dirty="0">
                <a:solidFill>
                  <a:srgbClr val="545456"/>
                </a:solidFill>
                <a:latin typeface="Calibri" panose="020F0502020204030204" pitchFamily="34" charset="0"/>
              </a:rPr>
              <a:t>Review  key mainstreaming activities that could take place in the three stages of the camp life cycle</a:t>
            </a:r>
          </a:p>
          <a:p>
            <a:pPr marL="474663" indent="-457200">
              <a:buFont typeface="Arial" charset="0"/>
              <a:buChar char="•"/>
            </a:pPr>
            <a:r>
              <a:rPr lang="en-US" sz="2800" dirty="0">
                <a:solidFill>
                  <a:srgbClr val="545456"/>
                </a:solidFill>
                <a:latin typeface="Calibri" panose="020F0502020204030204" pitchFamily="34" charset="0"/>
              </a:rPr>
              <a:t>Pinpoint areas where camp stakeholders (CA, CC or CM) could prevent and respond to protection risks in the current operation (action planning).</a:t>
            </a:r>
          </a:p>
          <a:p>
            <a:pPr marL="474663" indent="-457200">
              <a:buFont typeface="Arial" charset="0"/>
              <a:buChar char="•"/>
            </a:pPr>
            <a:r>
              <a:rPr lang="en-US" sz="2800" dirty="0">
                <a:solidFill>
                  <a:srgbClr val="545456"/>
                </a:solidFill>
                <a:latin typeface="Calibri" panose="020F0502020204030204" pitchFamily="34" charset="0"/>
              </a:rPr>
              <a:t>Discuss indicators to be used in monitoring success </a:t>
            </a: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Objectives</a:t>
            </a:r>
          </a:p>
        </p:txBody>
      </p:sp>
    </p:spTree>
    <p:extLst>
      <p:ext uri="{BB962C8B-B14F-4D97-AF65-F5344CB8AC3E}">
        <p14:creationId xmlns:p14="http://schemas.microsoft.com/office/powerpoint/2010/main" val="2504477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6763" t="7462" r="5461"/>
          <a:stretch/>
        </p:blipFill>
        <p:spPr>
          <a:xfrm>
            <a:off x="-134471" y="0"/>
            <a:ext cx="10826284" cy="7559675"/>
          </a:xfrm>
        </p:spPr>
      </p:pic>
      <p:sp>
        <p:nvSpPr>
          <p:cNvPr id="2" name="Title 1"/>
          <p:cNvSpPr>
            <a:spLocks noGrp="1"/>
          </p:cNvSpPr>
          <p:nvPr>
            <p:ph type="title"/>
          </p:nvPr>
        </p:nvSpPr>
        <p:spPr/>
        <p:txBody>
          <a:bodyPr/>
          <a:lstStyle/>
          <a:p>
            <a:r>
              <a:rPr lang="fr-CH" dirty="0"/>
              <a:t>What are targeted actions? </a:t>
            </a:r>
            <a:endParaRPr lang="en-US" dirty="0"/>
          </a:p>
        </p:txBody>
      </p:sp>
    </p:spTree>
    <p:extLst>
      <p:ext uri="{BB962C8B-B14F-4D97-AF65-F5344CB8AC3E}">
        <p14:creationId xmlns:p14="http://schemas.microsoft.com/office/powerpoint/2010/main" val="2790816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671482"/>
            <a:ext cx="7128793" cy="86561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Measuring progress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520056" y="3981280"/>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050057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latin typeface="Calibri" panose="020F0502020204030204" pitchFamily="34" charset="0"/>
                <a:cs typeface="Calibri" panose="020F0502020204030204" pitchFamily="34" charset="0"/>
              </a:rPr>
              <a:t>What indicators can I use? </a:t>
            </a:r>
          </a:p>
        </p:txBody>
      </p:sp>
      <p:sp>
        <p:nvSpPr>
          <p:cNvPr id="4" name="Text Placeholder 2"/>
          <p:cNvSpPr txBox="1">
            <a:spLocks/>
          </p:cNvSpPr>
          <p:nvPr/>
        </p:nvSpPr>
        <p:spPr>
          <a:xfrm>
            <a:off x="807772" y="3898500"/>
            <a:ext cx="1991315" cy="965200"/>
          </a:xfrm>
          <a:prstGeom prst="rect">
            <a:avLst/>
          </a:prstGeom>
        </p:spPr>
        <p:txBody>
          <a:bodyPr>
            <a:norm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mj-lt"/>
              </a:rPr>
              <a:t>  </a:t>
            </a:r>
          </a:p>
        </p:txBody>
      </p:sp>
      <p:sp>
        <p:nvSpPr>
          <p:cNvPr id="5" name="Content Placeholder 4"/>
          <p:cNvSpPr>
            <a:spLocks noGrp="1"/>
          </p:cNvSpPr>
          <p:nvPr>
            <p:ph sz="quarter" idx="4294967295"/>
          </p:nvPr>
        </p:nvSpPr>
        <p:spPr>
          <a:xfrm>
            <a:off x="845872" y="3383168"/>
            <a:ext cx="1915115" cy="292100"/>
          </a:xfrm>
          <a:prstGeom prst="rect">
            <a:avLst/>
          </a:prstGeom>
        </p:spPr>
        <p:txBody>
          <a:bodyPr/>
          <a:lstStyle/>
          <a:p>
            <a:pPr marL="0" indent="0" algn="ctr">
              <a:buNone/>
            </a:pPr>
            <a:r>
              <a:rPr lang="en-US" sz="2000" b="1" dirty="0">
                <a:solidFill>
                  <a:schemeClr val="accent1"/>
                </a:solidFill>
                <a:latin typeface="Calibri" panose="020F0502020204030204" pitchFamily="34" charset="0"/>
                <a:cs typeface="Calibri" panose="020F0502020204030204" pitchFamily="34" charset="0"/>
              </a:rPr>
              <a:t>WASH</a:t>
            </a:r>
          </a:p>
        </p:txBody>
      </p:sp>
      <p:sp>
        <p:nvSpPr>
          <p:cNvPr id="6" name="Freeform 5"/>
          <p:cNvSpPr/>
          <p:nvPr/>
        </p:nvSpPr>
        <p:spPr>
          <a:xfrm>
            <a:off x="1097434" y="1681368"/>
            <a:ext cx="1421435" cy="1421806"/>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1"/>
          </a:solidFill>
          <a:ln>
            <a:noFill/>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dirty="0">
              <a:solidFill>
                <a:srgbClr val="0070C0"/>
              </a:solidFill>
              <a:latin typeface="+mj-lt"/>
            </a:endParaRPr>
          </a:p>
        </p:txBody>
      </p:sp>
      <p:sp>
        <p:nvSpPr>
          <p:cNvPr id="7" name="Freeform 6"/>
          <p:cNvSpPr/>
          <p:nvPr/>
        </p:nvSpPr>
        <p:spPr>
          <a:xfrm>
            <a:off x="3455291" y="1681368"/>
            <a:ext cx="1421435" cy="1421806"/>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2"/>
          </a:solidFill>
          <a:ln>
            <a:noFill/>
          </a:ln>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dirty="0">
              <a:latin typeface="+mj-lt"/>
            </a:endParaRPr>
          </a:p>
        </p:txBody>
      </p:sp>
      <p:sp>
        <p:nvSpPr>
          <p:cNvPr id="8" name="Freeform 7"/>
          <p:cNvSpPr/>
          <p:nvPr/>
        </p:nvSpPr>
        <p:spPr>
          <a:xfrm>
            <a:off x="5878016" y="1681368"/>
            <a:ext cx="1421435" cy="1421806"/>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3"/>
          </a:solidFill>
          <a:ln>
            <a:noFill/>
          </a:ln>
        </p:spPr>
        <p:style>
          <a:lnRef idx="2">
            <a:schemeClr val="lt1">
              <a:hueOff val="0"/>
              <a:satOff val="0"/>
              <a:lumOff val="0"/>
              <a:alphaOff val="0"/>
            </a:schemeClr>
          </a:lnRef>
          <a:fillRef idx="1">
            <a:schemeClr val="accent1">
              <a:shade val="80000"/>
              <a:alpha val="50000"/>
              <a:hueOff val="204164"/>
              <a:satOff val="-2928"/>
              <a:lumOff val="17077"/>
              <a:alphaOff val="0"/>
            </a:schemeClr>
          </a:fillRef>
          <a:effectRef idx="0">
            <a:schemeClr val="accent1">
              <a:shade val="80000"/>
              <a:alpha val="50000"/>
              <a:hueOff val="204164"/>
              <a:satOff val="-2928"/>
              <a:lumOff val="17077"/>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dirty="0">
              <a:latin typeface="+mj-lt"/>
            </a:endParaRPr>
          </a:p>
        </p:txBody>
      </p:sp>
      <p:sp>
        <p:nvSpPr>
          <p:cNvPr id="9" name="Freeform 8"/>
          <p:cNvSpPr/>
          <p:nvPr/>
        </p:nvSpPr>
        <p:spPr>
          <a:xfrm>
            <a:off x="8169198" y="1681368"/>
            <a:ext cx="1421435" cy="1421806"/>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4"/>
          </a:solidFill>
          <a:ln>
            <a:noFill/>
          </a:ln>
        </p:spPr>
        <p:style>
          <a:lnRef idx="2">
            <a:schemeClr val="lt1">
              <a:hueOff val="0"/>
              <a:satOff val="0"/>
              <a:lumOff val="0"/>
              <a:alphaOff val="0"/>
            </a:schemeClr>
          </a:lnRef>
          <a:fillRef idx="1">
            <a:schemeClr val="accent1">
              <a:shade val="80000"/>
              <a:alpha val="50000"/>
              <a:hueOff val="306246"/>
              <a:satOff val="-4392"/>
              <a:lumOff val="25615"/>
              <a:alphaOff val="0"/>
            </a:schemeClr>
          </a:fillRef>
          <a:effectRef idx="0">
            <a:schemeClr val="accent1">
              <a:shade val="80000"/>
              <a:alpha val="50000"/>
              <a:hueOff val="306246"/>
              <a:satOff val="-4392"/>
              <a:lumOff val="25615"/>
              <a:alphaOff val="0"/>
            </a:schemeClr>
          </a:effectRef>
          <a:fontRef idx="minor">
            <a:schemeClr val="tx1"/>
          </a:fontRef>
        </p:style>
        <p:txBody>
          <a:bodyPr spcFirstLastPara="0" vert="horz" wrap="square" lIns="361030" tIns="309406" rIns="361030" bIns="309406" numCol="1" spcCol="1270" anchor="ctr" anchorCtr="0">
            <a:noAutofit/>
          </a:bodyPr>
          <a:lstStyle/>
          <a:p>
            <a:pPr algn="ctr" defTabSz="2192483">
              <a:lnSpc>
                <a:spcPct val="90000"/>
              </a:lnSpc>
              <a:spcBef>
                <a:spcPct val="0"/>
              </a:spcBef>
              <a:spcAft>
                <a:spcPct val="35000"/>
              </a:spcAft>
            </a:pPr>
            <a:endParaRPr lang="en-US" sz="1800" dirty="0">
              <a:latin typeface="+mj-lt"/>
            </a:endParaRPr>
          </a:p>
        </p:txBody>
      </p:sp>
      <p:sp>
        <p:nvSpPr>
          <p:cNvPr id="16" name="Text Placeholder 2"/>
          <p:cNvSpPr txBox="1">
            <a:spLocks/>
          </p:cNvSpPr>
          <p:nvPr/>
        </p:nvSpPr>
        <p:spPr>
          <a:xfrm>
            <a:off x="3170351" y="3873100"/>
            <a:ext cx="1991315" cy="965200"/>
          </a:xfrm>
          <a:prstGeom prst="rect">
            <a:avLst/>
          </a:prstGeom>
        </p:spPr>
        <p:txBody>
          <a:bodyPr>
            <a:norm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mj-lt"/>
              </a:rPr>
              <a:t> </a:t>
            </a:r>
          </a:p>
        </p:txBody>
      </p:sp>
      <p:sp>
        <p:nvSpPr>
          <p:cNvPr id="17" name="Content Placeholder 4"/>
          <p:cNvSpPr>
            <a:spLocks noGrp="1"/>
          </p:cNvSpPr>
          <p:nvPr>
            <p:ph sz="quarter" idx="4294967295"/>
          </p:nvPr>
        </p:nvSpPr>
        <p:spPr>
          <a:xfrm>
            <a:off x="3208451" y="3357768"/>
            <a:ext cx="1915115" cy="292100"/>
          </a:xfrm>
          <a:prstGeom prst="rect">
            <a:avLst/>
          </a:prstGeom>
        </p:spPr>
        <p:txBody>
          <a:bodyPr/>
          <a:lstStyle/>
          <a:p>
            <a:pPr marL="0" indent="0" algn="ctr">
              <a:buNone/>
            </a:pPr>
            <a:r>
              <a:rPr lang="en-US" sz="2000" b="1" dirty="0">
                <a:solidFill>
                  <a:schemeClr val="accent2"/>
                </a:solidFill>
                <a:latin typeface="Calibri" panose="020F0502020204030204" pitchFamily="34" charset="0"/>
                <a:cs typeface="Calibri" panose="020F0502020204030204" pitchFamily="34" charset="0"/>
              </a:rPr>
              <a:t>Protection</a:t>
            </a:r>
          </a:p>
        </p:txBody>
      </p:sp>
      <p:sp>
        <p:nvSpPr>
          <p:cNvPr id="18" name="Text Placeholder 2"/>
          <p:cNvSpPr txBox="1">
            <a:spLocks/>
          </p:cNvSpPr>
          <p:nvPr/>
        </p:nvSpPr>
        <p:spPr>
          <a:xfrm>
            <a:off x="5539285" y="3873100"/>
            <a:ext cx="2286000" cy="965200"/>
          </a:xfrm>
          <a:prstGeom prst="rect">
            <a:avLst/>
          </a:prstGeom>
        </p:spPr>
        <p:txBody>
          <a:bodyPr>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libri" panose="020F0502020204030204" pitchFamily="34" charset="0"/>
                <a:cs typeface="Calibri" panose="020F0502020204030204" pitchFamily="34" charset="0"/>
              </a:rPr>
              <a:t># of GBV case workers / population in a site</a:t>
            </a:r>
          </a:p>
        </p:txBody>
      </p:sp>
      <p:sp>
        <p:nvSpPr>
          <p:cNvPr id="19" name="Content Placeholder 4"/>
          <p:cNvSpPr>
            <a:spLocks noGrp="1"/>
          </p:cNvSpPr>
          <p:nvPr>
            <p:ph sz="quarter" idx="4294967295"/>
          </p:nvPr>
        </p:nvSpPr>
        <p:spPr>
          <a:xfrm>
            <a:off x="5631176" y="3357768"/>
            <a:ext cx="1915115" cy="292100"/>
          </a:xfrm>
          <a:prstGeom prst="rect">
            <a:avLst/>
          </a:prstGeom>
        </p:spPr>
        <p:txBody>
          <a:bodyPr/>
          <a:lstStyle/>
          <a:p>
            <a:pPr marL="0" indent="0" algn="ctr">
              <a:buNone/>
            </a:pPr>
            <a:r>
              <a:rPr lang="en-US" sz="2000" b="1" dirty="0">
                <a:solidFill>
                  <a:schemeClr val="accent3"/>
                </a:solidFill>
                <a:latin typeface="Calibri" panose="020F0502020204030204" pitchFamily="34" charset="0"/>
                <a:cs typeface="Calibri" panose="020F0502020204030204" pitchFamily="34" charset="0"/>
              </a:rPr>
              <a:t>Health</a:t>
            </a:r>
          </a:p>
        </p:txBody>
      </p:sp>
      <p:sp>
        <p:nvSpPr>
          <p:cNvPr id="20" name="Text Placeholder 2"/>
          <p:cNvSpPr txBox="1">
            <a:spLocks/>
          </p:cNvSpPr>
          <p:nvPr/>
        </p:nvSpPr>
        <p:spPr>
          <a:xfrm>
            <a:off x="7785641" y="3837240"/>
            <a:ext cx="2286000" cy="965200"/>
          </a:xfrm>
          <a:prstGeom prst="rect">
            <a:avLst/>
          </a:prstGeom>
        </p:spPr>
        <p:txBody>
          <a:bodyPr>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libri" panose="020F0502020204030204" pitchFamily="34" charset="0"/>
                <a:cs typeface="Calibri" panose="020F0502020204030204" pitchFamily="34" charset="0"/>
              </a:rPr>
              <a:t># of sites with safe access to fuel strategies in place </a:t>
            </a:r>
          </a:p>
        </p:txBody>
      </p:sp>
      <p:sp>
        <p:nvSpPr>
          <p:cNvPr id="21" name="Content Placeholder 4"/>
          <p:cNvSpPr>
            <a:spLocks noGrp="1"/>
          </p:cNvSpPr>
          <p:nvPr>
            <p:ph sz="quarter" idx="4294967295"/>
          </p:nvPr>
        </p:nvSpPr>
        <p:spPr>
          <a:xfrm>
            <a:off x="7922357" y="3357768"/>
            <a:ext cx="1915115" cy="292100"/>
          </a:xfrm>
          <a:prstGeom prst="rect">
            <a:avLst/>
          </a:prstGeom>
        </p:spPr>
        <p:txBody>
          <a:bodyPr/>
          <a:lstStyle/>
          <a:p>
            <a:pPr marL="0" indent="0" algn="ctr">
              <a:buNone/>
            </a:pPr>
            <a:r>
              <a:rPr lang="en-US" sz="2000" b="1" dirty="0">
                <a:solidFill>
                  <a:schemeClr val="accent4"/>
                </a:solidFill>
                <a:latin typeface="Calibri" panose="020F0502020204030204" pitchFamily="34" charset="0"/>
                <a:cs typeface="Calibri" panose="020F0502020204030204" pitchFamily="34" charset="0"/>
              </a:rPr>
              <a:t>Food Security</a:t>
            </a:r>
          </a:p>
        </p:txBody>
      </p:sp>
      <p:pic>
        <p:nvPicPr>
          <p:cNvPr id="22" name="Picture 21"/>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8403664" y="1907629"/>
            <a:ext cx="952500" cy="952500"/>
          </a:xfrm>
          <a:prstGeom prst="rect">
            <a:avLst/>
          </a:prstGeom>
        </p:spPr>
      </p:pic>
      <p:pic>
        <p:nvPicPr>
          <p:cNvPr id="23" name="Picture 22"/>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6112483" y="1907629"/>
            <a:ext cx="952500" cy="952500"/>
          </a:xfrm>
          <a:prstGeom prst="rect">
            <a:avLst/>
          </a:prstGeom>
        </p:spPr>
      </p:pic>
      <p:pic>
        <p:nvPicPr>
          <p:cNvPr id="24" name="Picture 23"/>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3689758" y="1916021"/>
            <a:ext cx="952500" cy="952500"/>
          </a:xfrm>
          <a:prstGeom prst="rect">
            <a:avLst/>
          </a:prstGeom>
        </p:spPr>
      </p:pic>
      <p:pic>
        <p:nvPicPr>
          <p:cNvPr id="25" name="Picture 24"/>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1327179" y="1980668"/>
            <a:ext cx="952500" cy="952500"/>
          </a:xfrm>
          <a:prstGeom prst="rect">
            <a:avLst/>
          </a:prstGeom>
        </p:spPr>
      </p:pic>
      <p:sp>
        <p:nvSpPr>
          <p:cNvPr id="26" name="Text Placeholder 2"/>
          <p:cNvSpPr txBox="1">
            <a:spLocks/>
          </p:cNvSpPr>
          <p:nvPr/>
        </p:nvSpPr>
        <p:spPr>
          <a:xfrm>
            <a:off x="807772" y="5336013"/>
            <a:ext cx="9029700" cy="1396151"/>
          </a:xfrm>
          <a:prstGeom prst="rect">
            <a:avLst/>
          </a:prstGeom>
          <a:solidFill>
            <a:schemeClr val="bg1">
              <a:lumMod val="95000"/>
            </a:schemeClr>
          </a:solidFill>
        </p:spPr>
        <p:txBody>
          <a:bodyPr anchor="ctr">
            <a:norm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dirty="0">
                <a:latin typeface="Calibri" panose="020F0502020204030204" pitchFamily="34" charset="0"/>
                <a:cs typeface="Calibri" panose="020F0502020204030204" pitchFamily="34" charset="0"/>
              </a:rPr>
              <a:t># of staff who in response to a prompted question correctly say that information shared on GBV reports should not reveal  the identity (name, age, ethnicity, location) of survivors / # of surveyed staff (cross sector survey)</a:t>
            </a:r>
          </a:p>
        </p:txBody>
      </p:sp>
      <p:sp>
        <p:nvSpPr>
          <p:cNvPr id="27" name="Text Placeholder 2"/>
          <p:cNvSpPr txBox="1">
            <a:spLocks/>
          </p:cNvSpPr>
          <p:nvPr/>
        </p:nvSpPr>
        <p:spPr>
          <a:xfrm>
            <a:off x="3134489" y="3779837"/>
            <a:ext cx="2286000" cy="1206693"/>
          </a:xfrm>
          <a:prstGeom prst="rect">
            <a:avLst/>
          </a:prstGeom>
        </p:spPr>
        <p:txBody>
          <a:bodyPr>
            <a:norm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dirty="0">
                <a:latin typeface="Calibri" panose="020F0502020204030204" pitchFamily="34" charset="0"/>
                <a:cs typeface="Calibri" panose="020F0502020204030204" pitchFamily="34" charset="0"/>
              </a:rPr>
              <a:t># of CCCM staff who can explain the referral pathways for a site</a:t>
            </a:r>
          </a:p>
        </p:txBody>
      </p:sp>
      <p:sp>
        <p:nvSpPr>
          <p:cNvPr id="28" name="Text Placeholder 2"/>
          <p:cNvSpPr txBox="1">
            <a:spLocks/>
          </p:cNvSpPr>
          <p:nvPr/>
        </p:nvSpPr>
        <p:spPr>
          <a:xfrm>
            <a:off x="675300" y="3796900"/>
            <a:ext cx="2286000" cy="1117600"/>
          </a:xfrm>
          <a:prstGeom prst="rect">
            <a:avLst/>
          </a:prstGeom>
        </p:spPr>
        <p:txBody>
          <a:bodyPr>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pPr>
            <a:r>
              <a:rPr lang="en-US" sz="1800" dirty="0">
                <a:latin typeface="Calibri" panose="020F0502020204030204" pitchFamily="34" charset="0"/>
                <a:cs typeface="Calibri" panose="020F0502020204030204" pitchFamily="34" charset="0"/>
              </a:rPr>
              <a:t>#</a:t>
            </a:r>
            <a:r>
              <a:rPr lang="en-GB" sz="1800" dirty="0">
                <a:latin typeface="Calibri" panose="020F0502020204030204" pitchFamily="34" charset="0"/>
                <a:cs typeface="Calibri" panose="020F0502020204030204" pitchFamily="34" charset="0"/>
              </a:rPr>
              <a:t> of locations inside or around a site identified in safety audits as “hotspot”  </a:t>
            </a:r>
            <a:r>
              <a:rPr lang="en-US" sz="18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9541013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s-ES_tradnl" dirty="0" err="1">
                <a:latin typeface="Calibri" panose="020F0502020204030204" pitchFamily="34" charset="0"/>
                <a:cs typeface="Calibri" panose="020F0502020204030204" pitchFamily="34" charset="0"/>
              </a:rPr>
              <a:t>Questions</a:t>
            </a:r>
            <a:endParaRPr lang="es-ES_tradnl"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51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2" y="1498163"/>
            <a:ext cx="5452240" cy="5122953"/>
          </a:xfrm>
        </p:spPr>
        <p:txBody>
          <a:bodyPr/>
          <a:lstStyle/>
          <a:p>
            <a:pPr marL="457200" indent="-457200"/>
            <a:r>
              <a:rPr lang="en-US" sz="2800" dirty="0">
                <a:solidFill>
                  <a:srgbClr val="545456"/>
                </a:solidFill>
                <a:latin typeface="Calibri" panose="020F0502020204030204" pitchFamily="34" charset="0"/>
              </a:rPr>
              <a:t>A mainstreaming approach seeks to address a certain problem or contribute to a certain outcome without creating a new program sector for it. </a:t>
            </a:r>
          </a:p>
          <a:p>
            <a:pPr marL="457200" indent="-457200"/>
            <a:r>
              <a:rPr lang="en-US" sz="2800" dirty="0">
                <a:solidFill>
                  <a:srgbClr val="545456"/>
                </a:solidFill>
                <a:latin typeface="Calibri" panose="020F0502020204030204" pitchFamily="34" charset="0"/>
              </a:rPr>
              <a:t>It maximizes the positive impacts in current programs in the situation it wants to address.</a:t>
            </a:r>
          </a:p>
          <a:p>
            <a:pPr marL="457200" indent="-457200"/>
            <a:r>
              <a:rPr lang="en-US" sz="2800" dirty="0">
                <a:solidFill>
                  <a:srgbClr val="545456"/>
                </a:solidFill>
                <a:latin typeface="Calibri" panose="020F0502020204030204" pitchFamily="34" charset="0"/>
              </a:rPr>
              <a:t>It does not just take place in the assessment phase, but is present  during all stages of program design. </a:t>
            </a:r>
          </a:p>
          <a:p>
            <a:pPr marL="457200" indent="-457200" algn="l"/>
            <a:endParaRPr lang="en-GB" sz="2800" dirty="0">
              <a:solidFill>
                <a:srgbClr val="5454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Mainstreaming defined</a:t>
            </a:r>
          </a:p>
        </p:txBody>
      </p:sp>
      <p:pic>
        <p:nvPicPr>
          <p:cNvPr id="6" name="Picture 5">
            <a:extLst>
              <a:ext uri="{FF2B5EF4-FFF2-40B4-BE49-F238E27FC236}">
                <a16:creationId xmlns:a16="http://schemas.microsoft.com/office/drawing/2014/main" id="{4044765D-6765-4BEB-A27C-06C1B9ED6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2790" y="2023283"/>
            <a:ext cx="4525620" cy="3513108"/>
          </a:xfrm>
          <a:prstGeom prst="rect">
            <a:avLst/>
          </a:prstGeom>
        </p:spPr>
      </p:pic>
    </p:spTree>
    <p:extLst>
      <p:ext uri="{BB962C8B-B14F-4D97-AF65-F5344CB8AC3E}">
        <p14:creationId xmlns:p14="http://schemas.microsoft.com/office/powerpoint/2010/main" val="2767290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1" y="1498163"/>
            <a:ext cx="9629793" cy="5122953"/>
          </a:xfrm>
        </p:spPr>
        <p:txBody>
          <a:bodyPr/>
          <a:lstStyle/>
          <a:p>
            <a:pPr marL="457200" indent="-457200" algn="l"/>
            <a:r>
              <a:rPr lang="en-US" sz="2800" dirty="0">
                <a:solidFill>
                  <a:srgbClr val="545456"/>
                </a:solidFill>
                <a:latin typeface="Calibri" panose="020F0502020204030204" pitchFamily="34" charset="0"/>
              </a:rPr>
              <a:t>Proximity</a:t>
            </a:r>
          </a:p>
          <a:p>
            <a:pPr marL="457200" indent="-457200" algn="l"/>
            <a:r>
              <a:rPr lang="en-US" sz="2800" dirty="0">
                <a:solidFill>
                  <a:srgbClr val="545456"/>
                </a:solidFill>
                <a:latin typeface="Calibri" panose="020F0502020204030204" pitchFamily="34" charset="0"/>
              </a:rPr>
              <a:t>Not linked to one specific agency </a:t>
            </a:r>
          </a:p>
          <a:p>
            <a:pPr marL="457200" indent="-457200" algn="l"/>
            <a:r>
              <a:rPr lang="en-US" sz="2800" dirty="0">
                <a:solidFill>
                  <a:srgbClr val="545456"/>
                </a:solidFill>
                <a:latin typeface="Calibri" panose="020F0502020204030204" pitchFamily="34" charset="0"/>
              </a:rPr>
              <a:t>Greater potential for consensus</a:t>
            </a:r>
          </a:p>
          <a:p>
            <a:pPr marL="457200" indent="-457200" algn="l"/>
            <a:r>
              <a:rPr lang="en-US" sz="2800" dirty="0">
                <a:solidFill>
                  <a:srgbClr val="545456"/>
                </a:solidFill>
                <a:latin typeface="Calibri" panose="020F0502020204030204" pitchFamily="34" charset="0"/>
              </a:rPr>
              <a:t>Can be interest, rather than agency/mandate, championed </a:t>
            </a:r>
          </a:p>
          <a:p>
            <a:pPr marL="457200" indent="-457200" algn="l"/>
            <a:r>
              <a:rPr lang="en-US" sz="2800" dirty="0">
                <a:solidFill>
                  <a:srgbClr val="545456"/>
                </a:solidFill>
                <a:latin typeface="Calibri" panose="020F0502020204030204" pitchFamily="34" charset="0"/>
              </a:rPr>
              <a:t>Usually is the most relevant or pressing need in the camp setting</a:t>
            </a:r>
          </a:p>
          <a:p>
            <a:pPr marL="457200" indent="-457200" algn="l"/>
            <a:r>
              <a:rPr lang="en-US" sz="2800" dirty="0">
                <a:solidFill>
                  <a:srgbClr val="545456"/>
                </a:solidFill>
                <a:latin typeface="Calibri" panose="020F0502020204030204" pitchFamily="34" charset="0"/>
              </a:rPr>
              <a:t>Shared accountability</a:t>
            </a:r>
          </a:p>
          <a:p>
            <a:pPr marL="457200" indent="-457200" algn="l"/>
            <a:r>
              <a:rPr lang="en-US" sz="2800" dirty="0">
                <a:solidFill>
                  <a:srgbClr val="545456"/>
                </a:solidFill>
                <a:latin typeface="Calibri" panose="020F0502020204030204" pitchFamily="34" charset="0"/>
              </a:rPr>
              <a:t>Less likely to be dropped</a:t>
            </a:r>
          </a:p>
          <a:p>
            <a:pPr marL="457200" indent="-457200" algn="l"/>
            <a:r>
              <a:rPr lang="en-US" sz="2800" dirty="0">
                <a:solidFill>
                  <a:srgbClr val="545456"/>
                </a:solidFill>
                <a:latin typeface="Calibri" panose="020F0502020204030204" pitchFamily="34" charset="0"/>
              </a:rPr>
              <a:t>Cost effective</a:t>
            </a: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Benefits of mainstreaming in CCCM</a:t>
            </a:r>
          </a:p>
        </p:txBody>
      </p:sp>
    </p:spTree>
    <p:extLst>
      <p:ext uri="{BB962C8B-B14F-4D97-AF65-F5344CB8AC3E}">
        <p14:creationId xmlns:p14="http://schemas.microsoft.com/office/powerpoint/2010/main" val="328527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3758877"/>
          </a:xfrm>
        </p:spPr>
        <p:txBody>
          <a:bodyPr anchor="ctr" anchorCtr="0"/>
          <a:lstStyle/>
          <a:p>
            <a:pPr marL="0" indent="0">
              <a:buNone/>
            </a:pPr>
            <a:r>
              <a:rPr lang="en-US" sz="2800" dirty="0">
                <a:solidFill>
                  <a:srgbClr val="545456"/>
                </a:solidFill>
                <a:latin typeface="Calibri" panose="020F0502020204030204" pitchFamily="34" charset="0"/>
              </a:rPr>
              <a:t>Mainstreaming does not just take place in the assessment stage of program design, but </a:t>
            </a:r>
            <a:r>
              <a:rPr lang="en-US" sz="2800" b="1" dirty="0">
                <a:solidFill>
                  <a:srgbClr val="545456"/>
                </a:solidFill>
                <a:latin typeface="Calibri" panose="020F0502020204030204" pitchFamily="34" charset="0"/>
              </a:rPr>
              <a:t>all phases of the camp life cycle</a:t>
            </a:r>
            <a:r>
              <a:rPr lang="en-US" sz="2800" dirty="0">
                <a:solidFill>
                  <a:srgbClr val="545456"/>
                </a:solidFill>
                <a:latin typeface="Calibri" panose="020F0502020204030204" pitchFamily="34" charset="0"/>
              </a:rPr>
              <a:t>. </a:t>
            </a:r>
          </a:p>
          <a:p>
            <a:pPr marL="0" indent="0">
              <a:buNone/>
            </a:pPr>
            <a:endParaRPr lang="en-US" sz="2800" dirty="0">
              <a:solidFill>
                <a:srgbClr val="545456"/>
              </a:solidFill>
              <a:latin typeface="Calibri" panose="020F0502020204030204" pitchFamily="34" charset="0"/>
            </a:endParaRPr>
          </a:p>
        </p:txBody>
      </p:sp>
      <p:pic>
        <p:nvPicPr>
          <p:cNvPr id="4" name="Picture 3">
            <a:extLst>
              <a:ext uri="{FF2B5EF4-FFF2-40B4-BE49-F238E27FC236}">
                <a16:creationId xmlns:a16="http://schemas.microsoft.com/office/drawing/2014/main" id="{2711DF66-F125-4873-860C-BE6209CF1F9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10691813"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1159724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11DF66-F125-4873-860C-BE6209CF1F95}"/>
              </a:ext>
            </a:extLst>
          </p:cNvPr>
          <p:cNvPicPr>
            <a:picLocks noChangeAspect="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l="2856" r="2856"/>
          <a:stretch/>
        </p:blipFill>
        <p:spPr>
          <a:xfrm>
            <a:off x="0" y="0"/>
            <a:ext cx="10691813" cy="7559675"/>
          </a:xfrm>
          <a:prstGeom prst="rect">
            <a:avLst/>
          </a:prstGeom>
        </p:spPr>
      </p:pic>
      <p:sp>
        <p:nvSpPr>
          <p:cNvPr id="3" name="Content Placeholder 2"/>
          <p:cNvSpPr>
            <a:spLocks noGrp="1"/>
          </p:cNvSpPr>
          <p:nvPr>
            <p:ph idx="1"/>
          </p:nvPr>
        </p:nvSpPr>
        <p:spPr>
          <a:xfrm>
            <a:off x="520699" y="1422400"/>
            <a:ext cx="9650413" cy="3758877"/>
          </a:xfrm>
        </p:spPr>
        <p:txBody>
          <a:bodyPr anchor="ctr" anchorCtr="0"/>
          <a:lstStyle/>
          <a:p>
            <a:pPr marL="0" indent="0">
              <a:buNone/>
            </a:pPr>
            <a:r>
              <a:rPr lang="en-US" sz="2800" dirty="0">
                <a:latin typeface="Calibri" panose="020F0502020204030204" pitchFamily="34" charset="0"/>
              </a:rPr>
              <a:t>Mainstreaming does not just take place in the assessment stage of program design, but </a:t>
            </a:r>
            <a:r>
              <a:rPr lang="en-US" sz="2800" b="1" dirty="0">
                <a:latin typeface="Calibri" panose="020F0502020204030204" pitchFamily="34" charset="0"/>
              </a:rPr>
              <a:t>all phases of the camp life cycle</a:t>
            </a:r>
            <a:r>
              <a:rPr lang="en-US" sz="2800" dirty="0">
                <a:latin typeface="Calibri" panose="020F0502020204030204" pitchFamily="34" charset="0"/>
              </a:rPr>
              <a:t>. </a:t>
            </a:r>
          </a:p>
          <a:p>
            <a:pPr marL="0" indent="0">
              <a:buNone/>
            </a:pPr>
            <a:endParaRPr lang="en-US" sz="2800" dirty="0">
              <a:latin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1507025301"/>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617694"/>
            <a:ext cx="7128793" cy="91939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Why do we mainstream?</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59625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en-GB" b="1" dirty="0">
                <a:solidFill>
                  <a:srgbClr val="2A87C8"/>
                </a:solidFill>
                <a:latin typeface="Calibri" panose="020F0502020204030204" pitchFamily="34" charset="0"/>
              </a:rPr>
              <a:t>Group work	</a:t>
            </a:r>
            <a:r>
              <a:rPr lang="en-GB" dirty="0">
                <a:solidFill>
                  <a:srgbClr val="2A87C8"/>
                </a:solidFill>
                <a:latin typeface="Calibri" panose="020F0502020204030204" pitchFamily="34" charset="0"/>
              </a:rPr>
              <a:t>				      10’</a:t>
            </a:r>
            <a:br>
              <a:rPr lang="en-GB" dirty="0">
                <a:solidFill>
                  <a:srgbClr val="2A87C8"/>
                </a:solidFill>
                <a:latin typeface="Calibri" panose="020F0502020204030204" pitchFamily="34" charset="0"/>
              </a:rPr>
            </a:br>
            <a:r>
              <a:rPr lang="en-GB" dirty="0">
                <a:solidFill>
                  <a:srgbClr val="2A87C8"/>
                </a:solidFill>
                <a:latin typeface="Calibri" panose="020F0502020204030204" pitchFamily="34" charset="0"/>
              </a:rPr>
              <a:t>Answering questions</a:t>
            </a:r>
            <a:br>
              <a:rPr lang="en-GB" dirty="0">
                <a:solidFill>
                  <a:srgbClr val="2A87C8"/>
                </a:solidFill>
                <a:latin typeface="Calibri" panose="020F0502020204030204" pitchFamily="34" charset="0"/>
              </a:rPr>
            </a:br>
            <a:br>
              <a:rPr lang="en-GB" dirty="0">
                <a:solidFill>
                  <a:srgbClr val="2A87C8"/>
                </a:solidFill>
                <a:latin typeface="Calibri" panose="020F0502020204030204" pitchFamily="34" charset="0"/>
              </a:rPr>
            </a:br>
            <a:endParaRPr lang="en-GB" sz="2800" dirty="0">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5061" y="1972947"/>
            <a:ext cx="9623277"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dirty="0">
                <a:solidFill>
                  <a:srgbClr val="545456"/>
                </a:solidFill>
                <a:latin typeface="Calibri" panose="020F0502020204030204" pitchFamily="34" charset="0"/>
              </a:rPr>
              <a:t>With your group, discuss and answer the following questions about GBV mainstreaming: </a:t>
            </a:r>
          </a:p>
          <a:p>
            <a:pPr marL="0" indent="0">
              <a:buNone/>
            </a:pPr>
            <a:endParaRPr lang="en-GB" sz="2800" b="1" dirty="0">
              <a:solidFill>
                <a:srgbClr val="545456"/>
              </a:solidFill>
              <a:latin typeface="Calibri" panose="020F0502020204030204" pitchFamily="34" charset="0"/>
            </a:endParaRPr>
          </a:p>
          <a:p>
            <a:pPr lvl="1" algn="l">
              <a:buFont typeface="Arial" panose="020B0604020202020204" pitchFamily="34" charset="0"/>
              <a:buChar char="•"/>
            </a:pPr>
            <a:r>
              <a:rPr lang="en-US" dirty="0">
                <a:solidFill>
                  <a:srgbClr val="545456"/>
                </a:solidFill>
                <a:latin typeface="Calibri" panose="020F0502020204030204" pitchFamily="34" charset="0"/>
              </a:rPr>
              <a:t>What actions does GBV mainstreaming entail?</a:t>
            </a:r>
          </a:p>
          <a:p>
            <a:pPr lvl="1" algn="l">
              <a:buFont typeface="Arial" panose="020B0604020202020204" pitchFamily="34" charset="0"/>
              <a:buChar char="•"/>
            </a:pPr>
            <a:r>
              <a:rPr lang="en-US" dirty="0">
                <a:solidFill>
                  <a:srgbClr val="545456"/>
                </a:solidFill>
                <a:latin typeface="Calibri" panose="020F0502020204030204" pitchFamily="34" charset="0"/>
              </a:rPr>
              <a:t>Who is responsible? </a:t>
            </a:r>
          </a:p>
          <a:p>
            <a:pPr lvl="1" algn="l">
              <a:buFont typeface="Arial" panose="020B0604020202020204" pitchFamily="34" charset="0"/>
              <a:buChar char="•"/>
            </a:pPr>
            <a:r>
              <a:rPr lang="en-US" dirty="0">
                <a:solidFill>
                  <a:srgbClr val="545456"/>
                </a:solidFill>
                <a:latin typeface="Calibri" panose="020F0502020204030204" pitchFamily="34" charset="0"/>
              </a:rPr>
              <a:t>Why is it important?  </a:t>
            </a:r>
          </a:p>
          <a:p>
            <a:pPr lvl="1" algn="l">
              <a:buFont typeface="Arial" panose="020B0604020202020204" pitchFamily="34" charset="0"/>
              <a:buChar char="•"/>
            </a:pPr>
            <a:r>
              <a:rPr lang="en-US" dirty="0">
                <a:solidFill>
                  <a:srgbClr val="545456"/>
                </a:solidFill>
                <a:latin typeface="Calibri" panose="020F0502020204030204" pitchFamily="34" charset="0"/>
              </a:rPr>
              <a:t>What are the minimum measures I can commit to in this setting? </a:t>
            </a:r>
          </a:p>
          <a:p>
            <a:pPr lvl="1" algn="l">
              <a:buFont typeface="Arial" panose="020B0604020202020204" pitchFamily="34" charset="0"/>
              <a:buChar char="•"/>
            </a:pPr>
            <a:endParaRPr lang="en-GB" dirty="0">
              <a:solidFill>
                <a:srgbClr val="545456"/>
              </a:solidFill>
              <a:latin typeface="Calibri" panose="020F0502020204030204"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129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1" y="1498163"/>
            <a:ext cx="9629793" cy="5122953"/>
          </a:xfrm>
        </p:spPr>
        <p:txBody>
          <a:bodyPr/>
          <a:lstStyle/>
          <a:p>
            <a:pPr marL="457200" indent="-457200" algn="l"/>
            <a:r>
              <a:rPr lang="en-US" sz="2800" dirty="0">
                <a:solidFill>
                  <a:srgbClr val="545456"/>
                </a:solidFill>
                <a:latin typeface="Calibri" panose="020F0502020204030204" pitchFamily="34" charset="0"/>
              </a:rPr>
              <a:t>Gender-based violence mainstreaming has been embraced by the CCCM Cluster as a </a:t>
            </a:r>
            <a:r>
              <a:rPr lang="en-US" sz="2800" b="1" dirty="0">
                <a:solidFill>
                  <a:srgbClr val="2A87C8"/>
                </a:solidFill>
                <a:latin typeface="Calibri" panose="020F0502020204030204" pitchFamily="34" charset="0"/>
              </a:rPr>
              <a:t>key part of its core value and principles</a:t>
            </a:r>
            <a:r>
              <a:rPr lang="en-US" sz="2800" b="1" dirty="0">
                <a:solidFill>
                  <a:srgbClr val="545456"/>
                </a:solidFill>
                <a:latin typeface="Calibri" panose="020F0502020204030204" pitchFamily="34" charset="0"/>
              </a:rPr>
              <a:t> </a:t>
            </a:r>
            <a:r>
              <a:rPr lang="en-US" sz="2800" dirty="0">
                <a:solidFill>
                  <a:srgbClr val="545456"/>
                </a:solidFill>
                <a:latin typeface="Calibri" panose="020F0502020204030204" pitchFamily="34" charset="0"/>
              </a:rPr>
              <a:t>and is part of its application towards </a:t>
            </a:r>
            <a:r>
              <a:rPr lang="en-US" sz="2800" b="1" dirty="0">
                <a:solidFill>
                  <a:srgbClr val="2A87C8"/>
                </a:solidFill>
                <a:latin typeface="Calibri" panose="020F0502020204030204" pitchFamily="34" charset="0"/>
              </a:rPr>
              <a:t>reducing risks and vulnerabilities</a:t>
            </a:r>
            <a:r>
              <a:rPr lang="en-US" sz="2800" dirty="0">
                <a:solidFill>
                  <a:srgbClr val="545456"/>
                </a:solidFill>
                <a:latin typeface="Calibri" panose="020F0502020204030204" pitchFamily="34" charset="0"/>
              </a:rPr>
              <a:t>. </a:t>
            </a:r>
          </a:p>
          <a:p>
            <a:pPr marL="457200" indent="-457200" algn="l"/>
            <a:r>
              <a:rPr lang="en-US" sz="2800" dirty="0">
                <a:solidFill>
                  <a:srgbClr val="545456"/>
                </a:solidFill>
                <a:latin typeface="Calibri" panose="020F0502020204030204" pitchFamily="34" charset="0"/>
              </a:rPr>
              <a:t>It involves </a:t>
            </a:r>
            <a:r>
              <a:rPr lang="en-US" sz="2800" b="1" dirty="0">
                <a:solidFill>
                  <a:srgbClr val="2A87C8"/>
                </a:solidFill>
                <a:latin typeface="Calibri" panose="020F0502020204030204" pitchFamily="34" charset="0"/>
              </a:rPr>
              <a:t>all actors </a:t>
            </a:r>
            <a:r>
              <a:rPr lang="en-US" sz="2800" dirty="0">
                <a:solidFill>
                  <a:srgbClr val="545456"/>
                </a:solidFill>
                <a:latin typeface="Calibri" panose="020F0502020204030204" pitchFamily="34" charset="0"/>
              </a:rPr>
              <a:t>working in the camp management team and can be incorporated in </a:t>
            </a:r>
            <a:r>
              <a:rPr lang="en-US" sz="2800" b="1" dirty="0">
                <a:solidFill>
                  <a:srgbClr val="2A87C8"/>
                </a:solidFill>
                <a:latin typeface="Calibri" panose="020F0502020204030204" pitchFamily="34" charset="0"/>
              </a:rPr>
              <a:t>each phase of the camp life cycle </a:t>
            </a:r>
            <a:r>
              <a:rPr lang="en-US" sz="2800" dirty="0">
                <a:solidFill>
                  <a:srgbClr val="545456"/>
                </a:solidFill>
                <a:latin typeface="Calibri" panose="020F0502020204030204" pitchFamily="34" charset="0"/>
              </a:rPr>
              <a:t>(including in the set up and design of sites, care and maintenance and closure of sites.) </a:t>
            </a:r>
          </a:p>
          <a:p>
            <a:pPr marL="457200" indent="-457200" algn="l"/>
            <a:r>
              <a:rPr lang="en-US" sz="2800" dirty="0">
                <a:solidFill>
                  <a:srgbClr val="545456"/>
                </a:solidFill>
                <a:latin typeface="Calibri" panose="020F0502020204030204" pitchFamily="34" charset="0"/>
              </a:rPr>
              <a:t>At minimum it ensures that that </a:t>
            </a:r>
            <a:r>
              <a:rPr lang="en-US" sz="2800" b="1" dirty="0">
                <a:solidFill>
                  <a:srgbClr val="2A87C8"/>
                </a:solidFill>
                <a:latin typeface="Calibri" panose="020F0502020204030204" pitchFamily="34" charset="0"/>
              </a:rPr>
              <a:t>appropriate referral mechanisms are in place </a:t>
            </a:r>
            <a:r>
              <a:rPr lang="en-US" sz="2800" dirty="0">
                <a:solidFill>
                  <a:srgbClr val="545456"/>
                </a:solidFill>
                <a:latin typeface="Calibri" panose="020F0502020204030204" pitchFamily="34" charset="0"/>
              </a:rPr>
              <a:t>and that agencies take into account </a:t>
            </a:r>
            <a:r>
              <a:rPr lang="en-US" sz="2800" b="1" dirty="0">
                <a:solidFill>
                  <a:srgbClr val="2A87C8"/>
                </a:solidFill>
                <a:latin typeface="Calibri" panose="020F0502020204030204" pitchFamily="34" charset="0"/>
              </a:rPr>
              <a:t>prevention and mitigation measures </a:t>
            </a:r>
            <a:r>
              <a:rPr lang="en-US" sz="2800" dirty="0">
                <a:solidFill>
                  <a:srgbClr val="545456"/>
                </a:solidFill>
                <a:latin typeface="Calibri" panose="020F0502020204030204" pitchFamily="34" charset="0"/>
              </a:rPr>
              <a:t>to prevent services from exacerbating GBV issues in assistance programs.</a:t>
            </a:r>
          </a:p>
          <a:p>
            <a:pPr marL="457200" indent="-457200" algn="l"/>
            <a:endParaRPr lang="en-US" sz="2800" dirty="0">
              <a:solidFill>
                <a:srgbClr val="5454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What is GBV mainstreaming?</a:t>
            </a:r>
          </a:p>
        </p:txBody>
      </p:sp>
    </p:spTree>
    <p:extLst>
      <p:ext uri="{BB962C8B-B14F-4D97-AF65-F5344CB8AC3E}">
        <p14:creationId xmlns:p14="http://schemas.microsoft.com/office/powerpoint/2010/main" val="2656622519"/>
      </p:ext>
    </p:extLst>
  </p:cSld>
  <p:clrMapOvr>
    <a:masterClrMapping/>
  </p:clrMapOvr>
</p:sld>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omments xmlns="4d2685e0-3ec3-4526-a337-bc02c6b3961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796D2C-8AD6-466B-B536-85715ED1CD39}">
  <ds:schemaRefs>
    <ds:schemaRef ds:uri="http://schemas.microsoft.com/office/2006/documentManagement/types"/>
    <ds:schemaRef ds:uri="http://schemas.openxmlformats.org/package/2006/metadata/core-properties"/>
    <ds:schemaRef ds:uri="http://purl.org/dc/dcmitype/"/>
    <ds:schemaRef ds:uri="http://purl.org/dc/elements/1.1/"/>
    <ds:schemaRef ds:uri="72eb3475-e0f4-42fd-ab5c-abe08d673cdb"/>
    <ds:schemaRef ds:uri="http://schemas.microsoft.com/office/2006/metadata/properties"/>
    <ds:schemaRef ds:uri="http://schemas.microsoft.com/office/infopath/2007/PartnerControls"/>
    <ds:schemaRef ds:uri="4d2685e0-3ec3-4526-a337-bc02c6b3961c"/>
    <ds:schemaRef ds:uri="http://www.w3.org/XML/1998/namespace"/>
    <ds:schemaRef ds:uri="http://purl.org/dc/terms/"/>
  </ds:schemaRefs>
</ds:datastoreItem>
</file>

<file path=customXml/itemProps2.xml><?xml version="1.0" encoding="utf-8"?>
<ds:datastoreItem xmlns:ds="http://schemas.openxmlformats.org/officeDocument/2006/customXml" ds:itemID="{345ECA1F-4F4E-4934-9396-CC15DFBD2CA8}"/>
</file>

<file path=customXml/itemProps3.xml><?xml version="1.0" encoding="utf-8"?>
<ds:datastoreItem xmlns:ds="http://schemas.openxmlformats.org/officeDocument/2006/customXml" ds:itemID="{3FEC7248-3B49-4473-B3BD-7EBA437514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1942</TotalTime>
  <Words>1827</Words>
  <Application>Microsoft Office PowerPoint</Application>
  <PresentationFormat>Custom</PresentationFormat>
  <Paragraphs>187</Paragraphs>
  <Slides>23</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Trebuchet MS</vt:lpstr>
      <vt:lpstr>1_CCCM - Titles</vt:lpstr>
      <vt:lpstr>GBV Mainstreaming in CCCM</vt:lpstr>
      <vt:lpstr>Objectives</vt:lpstr>
      <vt:lpstr>Mainstreaming defined</vt:lpstr>
      <vt:lpstr>Benefits of mainstreaming in CCCM</vt:lpstr>
      <vt:lpstr>    Key message                      </vt:lpstr>
      <vt:lpstr>    Key message                      </vt:lpstr>
      <vt:lpstr>PowerPoint Presentation</vt:lpstr>
      <vt:lpstr>Group work           10’ Answering questions  </vt:lpstr>
      <vt:lpstr>What is GBV mainstreaming?</vt:lpstr>
      <vt:lpstr>Who is responsible?</vt:lpstr>
      <vt:lpstr>Why is it important?</vt:lpstr>
      <vt:lpstr>What are the minimum mitigation measures?</vt:lpstr>
      <vt:lpstr>    Key message                      </vt:lpstr>
      <vt:lpstr>    Key message                      </vt:lpstr>
      <vt:lpstr>PowerPoint Presentation</vt:lpstr>
      <vt:lpstr>Group work           40’ Plan a role play or drama…  </vt:lpstr>
      <vt:lpstr>    Key message                      </vt:lpstr>
      <vt:lpstr>    Key message                      </vt:lpstr>
      <vt:lpstr>CCCM Core Responsibilities </vt:lpstr>
      <vt:lpstr>What are targeted actions? </vt:lpstr>
      <vt:lpstr>PowerPoint Presentation</vt:lpstr>
      <vt:lpstr>What indicators can I use?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lastModifiedBy>SOPHONPANICH Wan S.</cp:lastModifiedBy>
  <cp:revision>66</cp:revision>
  <dcterms:created xsi:type="dcterms:W3CDTF">1601-01-01T00:00:00Z</dcterms:created>
  <dcterms:modified xsi:type="dcterms:W3CDTF">2019-04-10T13:57:14Z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0x0101002311F0AB4D861F4989F82902B990608D</vt:lpwstr>
  </property>
  <property fmtid="{D5CDD505-2E9C-101B-9397-08002B2CF9AE}" pid="3" name="AuthorIds_UIVersion_512">
    <vt:lpwstr>12</vt:lpwstr>
  </property>
</Properties>
</file>