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3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smtClean="0"/>
              <a:t>Complaints/Self-Referrals</a:t>
            </a:r>
            <a:r>
              <a:rPr lang="en-GB" baseline="0" dirty="0" smtClean="0"/>
              <a:t> Received by ACTED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Cash Self Referrals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mmm\-yy</c:formatCode>
                <c:ptCount val="4"/>
                <c:pt idx="0">
                  <c:v>42339</c:v>
                </c:pt>
                <c:pt idx="1">
                  <c:v>42370</c:v>
                </c:pt>
                <c:pt idx="2">
                  <c:v>42401</c:v>
                </c:pt>
                <c:pt idx="3">
                  <c:v>42430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66</c:v>
                </c:pt>
                <c:pt idx="1">
                  <c:v>58</c:v>
                </c:pt>
                <c:pt idx="2">
                  <c:v>40</c:v>
                </c:pt>
                <c:pt idx="3">
                  <c:v>70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Other Self referrals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mmm\-yy</c:formatCode>
                <c:ptCount val="4"/>
                <c:pt idx="0">
                  <c:v>42339</c:v>
                </c:pt>
                <c:pt idx="1">
                  <c:v>42370</c:v>
                </c:pt>
                <c:pt idx="2">
                  <c:v>42401</c:v>
                </c:pt>
                <c:pt idx="3">
                  <c:v>42430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Cash Complaints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mmm\-yy</c:formatCode>
                <c:ptCount val="4"/>
                <c:pt idx="0">
                  <c:v>42339</c:v>
                </c:pt>
                <c:pt idx="1">
                  <c:v>42370</c:v>
                </c:pt>
                <c:pt idx="2">
                  <c:v>42401</c:v>
                </c:pt>
                <c:pt idx="3">
                  <c:v>42430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52</c:v>
                </c:pt>
                <c:pt idx="1">
                  <c:v>44</c:v>
                </c:pt>
                <c:pt idx="2">
                  <c:v>26</c:v>
                </c:pt>
                <c:pt idx="3">
                  <c:v>59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 Complaints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mmm\-yy</c:formatCode>
                <c:ptCount val="4"/>
                <c:pt idx="0">
                  <c:v>42339</c:v>
                </c:pt>
                <c:pt idx="1">
                  <c:v>42370</c:v>
                </c:pt>
                <c:pt idx="2">
                  <c:v>42401</c:v>
                </c:pt>
                <c:pt idx="3">
                  <c:v>42430</c:v>
                </c:pt>
              </c:numCache>
            </c:numRef>
          </c:cat>
          <c:val>
            <c:numRef>
              <c:f>Sheet1!$E$2:$E$5</c:f>
              <c:numCache>
                <c:formatCode>General</c:formatCode>
                <c:ptCount val="4"/>
                <c:pt idx="0">
                  <c:v>12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58555136"/>
        <c:axId val="158561024"/>
      </c:barChart>
      <c:dateAx>
        <c:axId val="158555136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561024"/>
        <c:crosses val="autoZero"/>
        <c:auto val="1"/>
        <c:lblOffset val="100"/>
        <c:baseTimeUnit val="months"/>
      </c:dateAx>
      <c:valAx>
        <c:axId val="158561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555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2606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:\Communication\2 - Outils de communication\2.5 - Identité\Charte graphique - LOGO\Logos Groupe ACTED\logo-generique_convergences_gauche_g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6" y="6381421"/>
            <a:ext cx="1368153" cy="336835"/>
          </a:xfrm>
          <a:prstGeom prst="rect">
            <a:avLst/>
          </a:prstGeom>
          <a:noFill/>
        </p:spPr>
      </p:pic>
      <p:pic>
        <p:nvPicPr>
          <p:cNvPr id="4" name="Picture 3" descr="P:\Communication\2 - Outils de communication\2.5 - Identité\Charte graphique - LOGO\Logos Groupe ACTED\Logo_OXUS_n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6428150"/>
            <a:ext cx="1080120" cy="266583"/>
          </a:xfrm>
          <a:prstGeom prst="rect">
            <a:avLst/>
          </a:prstGeom>
          <a:noFill/>
        </p:spPr>
      </p:pic>
      <p:pic>
        <p:nvPicPr>
          <p:cNvPr id="5" name="Picture 4" descr="P:\Communication\2 - Outils de communication\2.5 - Identité\Charte graphique - LOGO\Logos Groupe ACTED\Logo-ACTED-paysag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6" y="6381328"/>
            <a:ext cx="1368152" cy="360206"/>
          </a:xfrm>
          <a:prstGeom prst="rect">
            <a:avLst/>
          </a:prstGeom>
          <a:noFill/>
        </p:spPr>
      </p:pic>
      <p:pic>
        <p:nvPicPr>
          <p:cNvPr id="6" name="Picture 5" descr="P:\Communication\2 - Outils de communication\2.5 - Identité\Charte graphique - LOGO\Logos Groupe ACTED\Logo IMPAC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91757" y="6385194"/>
            <a:ext cx="1216149" cy="356267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 userDrawn="1"/>
        </p:nvSpPr>
        <p:spPr>
          <a:xfrm>
            <a:off x="0" y="6309330"/>
            <a:ext cx="5148064" cy="45719"/>
          </a:xfrm>
          <a:prstGeom prst="rect">
            <a:avLst/>
          </a:prstGeom>
          <a:solidFill>
            <a:srgbClr val="1E40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6902896" y="6453346"/>
            <a:ext cx="2133600" cy="365125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2ED74BC7-36B6-469E-99CE-05D26BD067B0}" type="slidenum">
              <a:rPr lang="fr-FR" smtClean="0">
                <a:solidFill>
                  <a:prstClr val="black"/>
                </a:solidFill>
              </a:rPr>
              <a:pPr/>
              <a:t>‹#›</a:t>
            </a:fld>
            <a:endParaRPr 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230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0064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4BC7-36B6-469E-99CE-05D26BD067B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377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4BC7-36B6-469E-99CE-05D26BD067B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9769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4BC7-36B6-469E-99CE-05D26BD067B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2088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4BC7-36B6-469E-99CE-05D26BD067B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747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4BC7-36B6-469E-99CE-05D26BD067B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54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4BC7-36B6-469E-99CE-05D26BD067B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0445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4BC7-36B6-469E-99CE-05D26BD067B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6901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4BC7-36B6-469E-99CE-05D26BD067B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189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4BC7-36B6-469E-99CE-05D26BD067B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1310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4BC7-36B6-469E-99CE-05D26BD067B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77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74BC7-36B6-469E-99CE-05D26BD067B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rgbClr val="1E40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9" name="Picture 2" descr="P:\Communication\2 - Outils de communication\2.5 - Identité\Charte graphique - LOGO\LOGO ACTED\Logos ACTED CURRENT\Logo ACTED portrait\Logo_ACTED.png"/>
          <p:cNvPicPr>
            <a:picLocks noChangeAspect="1" noChangeArrowheads="1"/>
          </p:cNvPicPr>
          <p:nvPr/>
        </p:nvPicPr>
        <p:blipFill>
          <a:blip r:embed="rId15" cstate="print"/>
          <a:srcRect b="23666"/>
          <a:stretch>
            <a:fillRect/>
          </a:stretch>
        </p:blipFill>
        <p:spPr bwMode="auto">
          <a:xfrm>
            <a:off x="-3348880" y="1484784"/>
            <a:ext cx="5000236" cy="446449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97210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292082" y="6309320"/>
            <a:ext cx="201622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10" name="ZoneTexte 20"/>
          <p:cNvSpPr txBox="1"/>
          <p:nvPr/>
        </p:nvSpPr>
        <p:spPr>
          <a:xfrm>
            <a:off x="1115616" y="1879079"/>
            <a:ext cx="79928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 smtClean="0">
              <a:solidFill>
                <a:srgbClr val="1E406E"/>
              </a:solidFill>
              <a:latin typeface="Century Gothic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1E406E"/>
                </a:solidFill>
                <a:latin typeface="Century Gothic" pitchFamily="34" charset="0"/>
              </a:rPr>
              <a:t>ACTED Accountability Systems</a:t>
            </a:r>
            <a:endParaRPr lang="en-US" sz="2800" dirty="0" smtClean="0">
              <a:solidFill>
                <a:srgbClr val="1E406E"/>
              </a:solidFill>
              <a:latin typeface="Century Gothic" pitchFamily="34" charset="0"/>
            </a:endParaRPr>
          </a:p>
          <a:p>
            <a:pPr algn="ctr"/>
            <a:r>
              <a:rPr lang="en-US" sz="2800" dirty="0" smtClean="0">
                <a:solidFill>
                  <a:srgbClr val="1E406E"/>
                </a:solidFill>
                <a:latin typeface="Century Gothic" pitchFamily="34" charset="0"/>
              </a:rPr>
              <a:t>8 April 2016</a:t>
            </a:r>
          </a:p>
          <a:p>
            <a:pPr algn="ctr"/>
            <a:endParaRPr lang="en-US" sz="2800" i="1" dirty="0" smtClean="0">
              <a:solidFill>
                <a:srgbClr val="1E406E"/>
              </a:solidFill>
              <a:latin typeface="Century Gothic" pitchFamily="34" charset="0"/>
            </a:endParaRPr>
          </a:p>
          <a:p>
            <a:pPr algn="ctr"/>
            <a:endParaRPr lang="en-US" sz="2800" i="1" dirty="0">
              <a:solidFill>
                <a:srgbClr val="1E406E"/>
              </a:solidFill>
              <a:latin typeface="Century Gothic" pitchFamily="34" charset="0"/>
            </a:endParaRPr>
          </a:p>
          <a:p>
            <a:pPr algn="ctr"/>
            <a:endParaRPr lang="en-US" sz="2800" dirty="0">
              <a:solidFill>
                <a:srgbClr val="1E406E"/>
              </a:solidFill>
              <a:latin typeface="Century Gothic" pitchFamily="34" charset="0"/>
            </a:endParaRPr>
          </a:p>
          <a:p>
            <a:pPr algn="ctr"/>
            <a:endParaRPr lang="en-US" sz="4000" dirty="0" smtClean="0">
              <a:solidFill>
                <a:srgbClr val="1E406E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2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D74BC7-36B6-469E-99CE-05D26BD067B0}" type="slidenum">
              <a:rPr lang="fr-FR" smtClean="0">
                <a:solidFill>
                  <a:prstClr val="black"/>
                </a:solidFill>
              </a:rPr>
              <a:pPr/>
              <a:t>2</a:t>
            </a:fld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07904" y="260652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 smtClean="0">
                <a:solidFill>
                  <a:prstClr val="white"/>
                </a:solidFill>
              </a:rPr>
              <a:t>General Overview</a:t>
            </a:r>
            <a:endParaRPr lang="en-GB" sz="3200" b="1" dirty="0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1037" y="1402105"/>
            <a:ext cx="7704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ACTED was </a:t>
            </a:r>
            <a:r>
              <a:rPr lang="en-US" dirty="0">
                <a:solidFill>
                  <a:prstClr val="black"/>
                </a:solidFill>
              </a:rPr>
              <a:t>a member of the Humanitarian Accountability Partnership (HAP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ACTED’s accountability systems follow the 4 pillars:</a:t>
            </a:r>
            <a:endParaRPr lang="en-GB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</a:rPr>
              <a:t>Transparency</a:t>
            </a:r>
            <a:r>
              <a:rPr lang="en-US" dirty="0">
                <a:solidFill>
                  <a:prstClr val="black"/>
                </a:solidFill>
              </a:rPr>
              <a:t>: </a:t>
            </a:r>
            <a:r>
              <a:rPr lang="en-US" dirty="0" smtClean="0">
                <a:solidFill>
                  <a:prstClr val="black"/>
                </a:solidFill>
              </a:rPr>
              <a:t>accessible </a:t>
            </a:r>
            <a:r>
              <a:rPr lang="en-US" dirty="0">
                <a:solidFill>
                  <a:prstClr val="black"/>
                </a:solidFill>
              </a:rPr>
              <a:t>and timely information to stakeholders </a:t>
            </a:r>
            <a:r>
              <a:rPr lang="en-US" b="1" dirty="0" smtClean="0">
                <a:solidFill>
                  <a:prstClr val="black"/>
                </a:solidFill>
              </a:rPr>
              <a:t>Participation</a:t>
            </a:r>
            <a:r>
              <a:rPr lang="en-US" dirty="0">
                <a:solidFill>
                  <a:prstClr val="black"/>
                </a:solidFill>
              </a:rPr>
              <a:t>: </a:t>
            </a:r>
            <a:r>
              <a:rPr lang="en-US" dirty="0" smtClean="0">
                <a:solidFill>
                  <a:prstClr val="black"/>
                </a:solidFill>
              </a:rPr>
              <a:t>enabling key </a:t>
            </a:r>
            <a:r>
              <a:rPr lang="en-US" dirty="0">
                <a:solidFill>
                  <a:prstClr val="black"/>
                </a:solidFill>
              </a:rPr>
              <a:t>stakeholders to play an active role in decision making processes and activities that affected them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</a:rPr>
              <a:t>Complaint </a:t>
            </a:r>
            <a:r>
              <a:rPr lang="en-US" b="1" dirty="0">
                <a:solidFill>
                  <a:prstClr val="black"/>
                </a:solidFill>
              </a:rPr>
              <a:t>&amp; response mechanisms</a:t>
            </a:r>
            <a:r>
              <a:rPr lang="en-US" dirty="0">
                <a:solidFill>
                  <a:prstClr val="black"/>
                </a:solidFill>
              </a:rPr>
              <a:t>: Mechanisms </a:t>
            </a:r>
            <a:r>
              <a:rPr lang="en-US" dirty="0" smtClean="0">
                <a:solidFill>
                  <a:prstClr val="black"/>
                </a:solidFill>
              </a:rPr>
              <a:t>for enabling stakeholders </a:t>
            </a:r>
            <a:r>
              <a:rPr lang="en-US" dirty="0">
                <a:solidFill>
                  <a:prstClr val="black"/>
                </a:solidFill>
              </a:rPr>
              <a:t>to address complaints against its decisions and </a:t>
            </a:r>
            <a:r>
              <a:rPr lang="en-US" dirty="0" smtClean="0">
                <a:solidFill>
                  <a:prstClr val="black"/>
                </a:solidFill>
              </a:rPr>
              <a:t>actions.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</a:rPr>
              <a:t>Evaluation</a:t>
            </a:r>
            <a:r>
              <a:rPr lang="en-US" dirty="0">
                <a:solidFill>
                  <a:prstClr val="black"/>
                </a:solidFill>
              </a:rPr>
              <a:t>: </a:t>
            </a:r>
            <a:r>
              <a:rPr lang="en-US" dirty="0" smtClean="0">
                <a:solidFill>
                  <a:prstClr val="black"/>
                </a:solidFill>
              </a:rPr>
              <a:t>monitoring of progress </a:t>
            </a:r>
            <a:r>
              <a:rPr lang="en-US" dirty="0">
                <a:solidFill>
                  <a:prstClr val="black"/>
                </a:solidFill>
              </a:rPr>
              <a:t>and results against goals and objectives; </a:t>
            </a:r>
            <a:r>
              <a:rPr lang="en-US" dirty="0" smtClean="0">
                <a:solidFill>
                  <a:prstClr val="black"/>
                </a:solidFill>
              </a:rPr>
              <a:t>feedback to improve program design, and reporting of the results of this process.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Systems in Place: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Hotline </a:t>
            </a:r>
            <a:r>
              <a:rPr lang="en-US" dirty="0">
                <a:solidFill>
                  <a:prstClr val="black"/>
                </a:solidFill>
              </a:rPr>
              <a:t>(beneficiary and stakeholder)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Community </a:t>
            </a:r>
            <a:r>
              <a:rPr lang="en-US" dirty="0">
                <a:solidFill>
                  <a:prstClr val="black"/>
                </a:solidFill>
              </a:rPr>
              <a:t>forums </a:t>
            </a:r>
            <a:endParaRPr lang="en-US" dirty="0" smtClean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prstClr val="black"/>
                </a:solidFill>
              </a:rPr>
              <a:t>Zoho</a:t>
            </a:r>
            <a:endParaRPr lang="en-US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Internal </a:t>
            </a:r>
            <a:r>
              <a:rPr lang="en-US" dirty="0">
                <a:solidFill>
                  <a:prstClr val="black"/>
                </a:solidFill>
              </a:rPr>
              <a:t>complaints database – internal version of RAIS to update on status of assistance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Digitalizing </a:t>
            </a:r>
            <a:r>
              <a:rPr lang="en-US" dirty="0">
                <a:solidFill>
                  <a:prstClr val="black"/>
                </a:solidFill>
              </a:rPr>
              <a:t>the interagency referral form for field use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1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D74BC7-36B6-469E-99CE-05D26BD067B0}" type="slidenum">
              <a:rPr lang="fr-FR" smtClean="0">
                <a:solidFill>
                  <a:prstClr val="black"/>
                </a:solidFill>
              </a:rPr>
              <a:pPr/>
              <a:t>3</a:t>
            </a:fld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31840" y="260648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solidFill>
                  <a:prstClr val="white"/>
                </a:solidFill>
              </a:rPr>
              <a:t>Complaint &amp; </a:t>
            </a:r>
            <a:r>
              <a:rPr lang="en-US" sz="2800" b="1" dirty="0" smtClean="0">
                <a:solidFill>
                  <a:prstClr val="white"/>
                </a:solidFill>
              </a:rPr>
              <a:t>Response Mechanisms</a:t>
            </a:r>
            <a:endParaRPr lang="en-GB" sz="2800" dirty="0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1700809"/>
            <a:ext cx="76328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ACTED’s complaint mechanisms consists of 2 dedicated hotlines.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First hotline for affected populations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Second hotline for local authorities and other key stakeholders (</a:t>
            </a:r>
            <a:r>
              <a:rPr lang="en-US" dirty="0">
                <a:solidFill>
                  <a:prstClr val="black"/>
                </a:solidFill>
              </a:rPr>
              <a:t>government line department personnel, community representatives, community leaders, </a:t>
            </a:r>
            <a:r>
              <a:rPr lang="en-US" dirty="0" smtClean="0">
                <a:solidFill>
                  <a:prstClr val="black"/>
                </a:solidFill>
              </a:rPr>
              <a:t>NGOs </a:t>
            </a:r>
            <a:r>
              <a:rPr lang="en-US" dirty="0" err="1" smtClean="0">
                <a:solidFill>
                  <a:prstClr val="black"/>
                </a:solidFill>
              </a:rPr>
              <a:t>etc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  <a:endParaRPr lang="en-GB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Beneficiaries can call the hotline for: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Information regarding ACTED as well as other </a:t>
            </a:r>
            <a:r>
              <a:rPr lang="en-GB" dirty="0" err="1" smtClean="0">
                <a:solidFill>
                  <a:prstClr val="black"/>
                </a:solidFill>
              </a:rPr>
              <a:t>iNGOs</a:t>
            </a:r>
            <a:r>
              <a:rPr lang="en-GB" dirty="0" smtClean="0">
                <a:solidFill>
                  <a:prstClr val="black"/>
                </a:solidFill>
              </a:rPr>
              <a:t> services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Self-referrals for ACTED’s programmes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Complaints regarding ACTED’s programmes or staff conduct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Any urgent or sensitive issues: issues related to SGBV, Child Protection, eviction issues </a:t>
            </a:r>
            <a:r>
              <a:rPr lang="en-GB" dirty="0" err="1" smtClean="0">
                <a:solidFill>
                  <a:prstClr val="black"/>
                </a:solidFill>
              </a:rPr>
              <a:t>etc</a:t>
            </a:r>
            <a:endParaRPr lang="en-GB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Complaints can be anonymous if the complainant wishes not to disclose their information</a:t>
            </a:r>
          </a:p>
        </p:txBody>
      </p:sp>
    </p:spTree>
    <p:extLst>
      <p:ext uri="{BB962C8B-B14F-4D97-AF65-F5344CB8AC3E}">
        <p14:creationId xmlns:p14="http://schemas.microsoft.com/office/powerpoint/2010/main" val="3039414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D74BC7-36B6-469E-99CE-05D26BD067B0}" type="slidenum">
              <a:rPr lang="fr-FR" smtClean="0">
                <a:solidFill>
                  <a:prstClr val="black"/>
                </a:solidFill>
              </a:rPr>
              <a:pPr/>
              <a:t>4</a:t>
            </a:fld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31840" y="188640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prstClr val="white"/>
                </a:solidFill>
              </a:rPr>
              <a:t>Information and Case Identification</a:t>
            </a:r>
            <a:endParaRPr lang="en-GB" sz="2800" dirty="0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3649" y="1484788"/>
            <a:ext cx="72728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ACTED actively seeks to disseminate information to beneficiaries on the complaints mechanism - IEC materials are dispersed by all field staff that have the hotline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ACTED’s staff also collect complaints/self-referrals in the field – during implementation of activities, assessments </a:t>
            </a:r>
            <a:r>
              <a:rPr lang="en-GB" dirty="0" err="1" smtClean="0">
                <a:solidFill>
                  <a:prstClr val="black"/>
                </a:solidFill>
              </a:rPr>
              <a:t>etc</a:t>
            </a:r>
            <a:endParaRPr lang="en-GB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Hotline managed by a dedicated Accountability Officer, who receives and registers all complaints/self-referrals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ACTED has developed a systematic process for data flow, to ensure complaints are responded to in a timely, sensitive and accurate manner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316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/>
          <p:nvPr/>
        </p:nvSpPr>
        <p:spPr>
          <a:xfrm>
            <a:off x="5870376" y="1772470"/>
            <a:ext cx="1524000" cy="2381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Is it sensitive or urgent?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Text Box 15"/>
          <p:cNvSpPr txBox="1"/>
          <p:nvPr/>
        </p:nvSpPr>
        <p:spPr>
          <a:xfrm>
            <a:off x="6418381" y="2324919"/>
            <a:ext cx="1219200" cy="20764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Register the complaint and refer using inter-agency referral on the same day.  We cannot keep record of sensitive cases unless they are coded. Close complaint after referral is done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ext Box 20"/>
          <p:cNvSpPr txBox="1"/>
          <p:nvPr/>
        </p:nvSpPr>
        <p:spPr>
          <a:xfrm>
            <a:off x="4955978" y="2324933"/>
            <a:ext cx="1381125" cy="20288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Do not register the complaint Standard message indicating ACTED does not work in the region and providing details of other organizations in the area  Provide information to beneficiaries as relevant/available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 Box 13"/>
          <p:cNvSpPr txBox="1"/>
          <p:nvPr/>
        </p:nvSpPr>
        <p:spPr>
          <a:xfrm>
            <a:off x="1984176" y="1772470"/>
            <a:ext cx="2057400" cy="2381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Is this a complaint or a self-referral?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Text Box 26"/>
          <p:cNvSpPr txBox="1"/>
          <p:nvPr/>
        </p:nvSpPr>
        <p:spPr>
          <a:xfrm>
            <a:off x="3308151" y="2353494"/>
            <a:ext cx="1409700" cy="5524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Is the complaint sensitive or urgent?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Text Box 27"/>
          <p:cNvSpPr txBox="1"/>
          <p:nvPr/>
        </p:nvSpPr>
        <p:spPr>
          <a:xfrm>
            <a:off x="1526977" y="2353508"/>
            <a:ext cx="1476375" cy="12096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Register their self-referral and let them know they will be considered for ACTED’s services based on assessments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Text Box 30"/>
          <p:cNvSpPr txBox="1"/>
          <p:nvPr/>
        </p:nvSpPr>
        <p:spPr>
          <a:xfrm>
            <a:off x="1765101" y="3982269"/>
            <a:ext cx="1485900" cy="2571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Urgent or Regular?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Text Box 31"/>
          <p:cNvSpPr txBox="1"/>
          <p:nvPr/>
        </p:nvSpPr>
        <p:spPr>
          <a:xfrm>
            <a:off x="1536503" y="4610933"/>
            <a:ext cx="1285875" cy="4476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Send all details to PC/DB immediately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Text Box 306"/>
          <p:cNvSpPr txBox="1"/>
          <p:nvPr/>
        </p:nvSpPr>
        <p:spPr>
          <a:xfrm>
            <a:off x="4679751" y="4610298"/>
            <a:ext cx="2209800" cy="4476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Flag the complaint for head of AMEU and Coordination immediately 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Text Box 315"/>
          <p:cNvSpPr txBox="1"/>
          <p:nvPr/>
        </p:nvSpPr>
        <p:spPr>
          <a:xfrm>
            <a:off x="5298878" y="5411019"/>
            <a:ext cx="1685925" cy="6858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Coordination to meet and discuss corrective action to be taken within 1 week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Text Box 288"/>
          <p:cNvSpPr txBox="1"/>
          <p:nvPr/>
        </p:nvSpPr>
        <p:spPr>
          <a:xfrm>
            <a:off x="1475656" y="5229200"/>
            <a:ext cx="1276350" cy="4572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Immediate field follow up</a:t>
            </a:r>
            <a:endParaRPr lang="en-GB" sz="11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1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" name="Text Box 295"/>
          <p:cNvSpPr txBox="1"/>
          <p:nvPr/>
        </p:nvSpPr>
        <p:spPr>
          <a:xfrm>
            <a:off x="1475657" y="5805264"/>
            <a:ext cx="1304925" cy="6477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Programs to let AO know within 48 hours</a:t>
            </a:r>
            <a:endParaRPr lang="en-GB" sz="11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1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822376" y="1610544"/>
            <a:ext cx="38481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822376" y="1610558"/>
            <a:ext cx="0" cy="161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670476" y="1610558"/>
            <a:ext cx="0" cy="161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384476" y="1420044"/>
            <a:ext cx="0" cy="190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 Box 296"/>
          <p:cNvSpPr txBox="1"/>
          <p:nvPr/>
        </p:nvSpPr>
        <p:spPr>
          <a:xfrm>
            <a:off x="3012876" y="4620458"/>
            <a:ext cx="1485900" cy="4476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Send all details to database twice a week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1" name="Text Box 297"/>
          <p:cNvSpPr txBox="1"/>
          <p:nvPr/>
        </p:nvSpPr>
        <p:spPr>
          <a:xfrm>
            <a:off x="2997324" y="5229214"/>
            <a:ext cx="1790700" cy="6953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Database adds programs check information and sends it to programs within one day.</a:t>
            </a:r>
            <a:endParaRPr lang="en-GB" sz="11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1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2" name="Text Box 298"/>
          <p:cNvSpPr txBox="1"/>
          <p:nvPr/>
        </p:nvSpPr>
        <p:spPr>
          <a:xfrm>
            <a:off x="2987824" y="6021288"/>
            <a:ext cx="1790700" cy="6667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Programs to let AO know within 1 week action being taken to address the complaint</a:t>
            </a:r>
            <a:endParaRPr lang="en-GB" sz="11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100" dirty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2212776" y="2182044"/>
            <a:ext cx="1828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212776" y="2182044"/>
            <a:ext cx="0" cy="171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041576" y="2182044"/>
            <a:ext cx="0" cy="171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898576" y="2010594"/>
            <a:ext cx="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212776" y="3563169"/>
            <a:ext cx="0" cy="419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984176" y="4468044"/>
            <a:ext cx="2057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984176" y="4468044"/>
            <a:ext cx="0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041576" y="4468058"/>
            <a:ext cx="0" cy="142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555676" y="4239444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641776" y="2182044"/>
            <a:ext cx="1485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641776" y="2182058"/>
            <a:ext cx="0" cy="142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127676" y="2182058"/>
            <a:ext cx="0" cy="142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670476" y="2010594"/>
            <a:ext cx="0" cy="171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384476" y="2905944"/>
            <a:ext cx="0" cy="1447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155876" y="4353744"/>
            <a:ext cx="685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 Box 346"/>
          <p:cNvSpPr txBox="1"/>
          <p:nvPr/>
        </p:nvSpPr>
        <p:spPr>
          <a:xfrm>
            <a:off x="1413311" y="2143944"/>
            <a:ext cx="800100" cy="152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8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Self-referral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4155876" y="4353758"/>
            <a:ext cx="0" cy="257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841676" y="4353758"/>
            <a:ext cx="0" cy="257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098976" y="5068119"/>
            <a:ext cx="0" cy="361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3812976" y="5068133"/>
            <a:ext cx="0" cy="1610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812976" y="5949280"/>
            <a:ext cx="0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2098476" y="5068133"/>
            <a:ext cx="0" cy="1610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098476" y="5661248"/>
            <a:ext cx="0" cy="171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 Box 341"/>
          <p:cNvSpPr txBox="1"/>
          <p:nvPr/>
        </p:nvSpPr>
        <p:spPr>
          <a:xfrm>
            <a:off x="2603303" y="1400994"/>
            <a:ext cx="409575" cy="152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8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Yes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9" name="Text Box 342"/>
          <p:cNvSpPr txBox="1"/>
          <p:nvPr/>
        </p:nvSpPr>
        <p:spPr>
          <a:xfrm>
            <a:off x="5870378" y="1377499"/>
            <a:ext cx="409575" cy="152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8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No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0" name="Text Box 343"/>
          <p:cNvSpPr txBox="1"/>
          <p:nvPr/>
        </p:nvSpPr>
        <p:spPr>
          <a:xfrm>
            <a:off x="7318178" y="2065204"/>
            <a:ext cx="409575" cy="152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8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Yes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1" name="Text Box 344"/>
          <p:cNvSpPr txBox="1"/>
          <p:nvPr/>
        </p:nvSpPr>
        <p:spPr>
          <a:xfrm>
            <a:off x="5070278" y="2065204"/>
            <a:ext cx="409575" cy="152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8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No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2" name="Text Box 345"/>
          <p:cNvSpPr txBox="1"/>
          <p:nvPr/>
        </p:nvSpPr>
        <p:spPr>
          <a:xfrm>
            <a:off x="4041578" y="2143944"/>
            <a:ext cx="485775" cy="152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8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Complaint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3" name="Text Box 348"/>
          <p:cNvSpPr txBox="1"/>
          <p:nvPr/>
        </p:nvSpPr>
        <p:spPr>
          <a:xfrm>
            <a:off x="1555553" y="4313104"/>
            <a:ext cx="485775" cy="152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8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Urgent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4" name="Text Box 349"/>
          <p:cNvSpPr txBox="1"/>
          <p:nvPr/>
        </p:nvSpPr>
        <p:spPr>
          <a:xfrm>
            <a:off x="3244016" y="4313104"/>
            <a:ext cx="485775" cy="152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8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Regular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" name="Text Box 350"/>
          <p:cNvSpPr txBox="1"/>
          <p:nvPr/>
        </p:nvSpPr>
        <p:spPr>
          <a:xfrm>
            <a:off x="4965503" y="4455979"/>
            <a:ext cx="409575" cy="152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8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Yes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6" name="Text Box 351"/>
          <p:cNvSpPr txBox="1"/>
          <p:nvPr/>
        </p:nvSpPr>
        <p:spPr>
          <a:xfrm>
            <a:off x="3920291" y="4122604"/>
            <a:ext cx="409575" cy="152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8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No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7" name="Rectangle 55"/>
          <p:cNvSpPr>
            <a:spLocks noChangeArrowheads="1"/>
          </p:cNvSpPr>
          <p:nvPr/>
        </p:nvSpPr>
        <p:spPr bwMode="auto">
          <a:xfrm>
            <a:off x="612583" y="-6315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8" name="Rectangle 82"/>
          <p:cNvSpPr>
            <a:spLocks noChangeArrowheads="1"/>
          </p:cNvSpPr>
          <p:nvPr/>
        </p:nvSpPr>
        <p:spPr bwMode="auto">
          <a:xfrm>
            <a:off x="612583" y="-572199"/>
            <a:ext cx="18473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100" smtClean="0">
              <a:solidFill>
                <a:prstClr val="black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smtClean="0">
                <a:solidFill>
                  <a:prstClr val="black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n-US" sz="1100" smtClean="0">
                <a:solidFill>
                  <a:prstClr val="black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US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4377491" y="700907"/>
            <a:ext cx="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3634541" y="243707"/>
            <a:ext cx="1457325" cy="457200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Complaint/self-referral Received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1" name="Text Box 12"/>
          <p:cNvSpPr txBox="1"/>
          <p:nvPr/>
        </p:nvSpPr>
        <p:spPr>
          <a:xfrm>
            <a:off x="3244016" y="929507"/>
            <a:ext cx="2228850" cy="4953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Is this in ACTED’s Area of Intervention (Geographic/programmatic)?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10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2" name="Rectangle 86"/>
          <p:cNvSpPr>
            <a:spLocks noChangeArrowheads="1"/>
          </p:cNvSpPr>
          <p:nvPr/>
        </p:nvSpPr>
        <p:spPr bwMode="auto">
          <a:xfrm>
            <a:off x="491298" y="-626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3" name="Rectangle 89"/>
          <p:cNvSpPr>
            <a:spLocks noChangeArrowheads="1"/>
          </p:cNvSpPr>
          <p:nvPr/>
        </p:nvSpPr>
        <p:spPr bwMode="auto">
          <a:xfrm>
            <a:off x="4970932" y="-567436"/>
            <a:ext cx="18473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100" smtClean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smtClean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1100" smtClean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152377" y="423114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prstClr val="white"/>
                </a:solidFill>
              </a:rPr>
              <a:t>Data Flow</a:t>
            </a:r>
            <a:endParaRPr lang="en-GB" sz="2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9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D74BC7-36B6-469E-99CE-05D26BD067B0}" type="slidenum">
              <a:rPr lang="fr-FR" smtClean="0">
                <a:solidFill>
                  <a:prstClr val="black"/>
                </a:solidFill>
              </a:rPr>
              <a:pPr/>
              <a:t>6</a:t>
            </a:fld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31840" y="404664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prstClr val="white"/>
                </a:solidFill>
              </a:rPr>
              <a:t>Digitization and Data Management</a:t>
            </a:r>
            <a:endParaRPr lang="en-GB" sz="2800" dirty="0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1628800"/>
            <a:ext cx="73448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Complaints </a:t>
            </a:r>
            <a:r>
              <a:rPr lang="en-GB" dirty="0" err="1" smtClean="0">
                <a:solidFill>
                  <a:prstClr val="black"/>
                </a:solidFill>
              </a:rPr>
              <a:t>redressal</a:t>
            </a:r>
            <a:r>
              <a:rPr lang="en-GB" dirty="0" smtClean="0">
                <a:solidFill>
                  <a:prstClr val="black"/>
                </a:solidFill>
              </a:rPr>
              <a:t> time consuming and human resource intensive – requires individual follow up with every beneficiary complaint</a:t>
            </a:r>
            <a:endParaRPr lang="en-GB" dirty="0">
              <a:solidFill>
                <a:prstClr val="black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ACTED is piloting a new platform that integrates ODK for </a:t>
            </a:r>
            <a:r>
              <a:rPr lang="en-US" dirty="0">
                <a:solidFill>
                  <a:prstClr val="black"/>
                </a:solidFill>
              </a:rPr>
              <a:t>interagency referral form for field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All field officers provided with a digital form with standardized questions when they are approached by a beneficiary with a complaint/self-referral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Filled forms are directly uploaded to ACTED’s online platform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Accountability officer validates and updates this information into the internal ACTED database (LEADS)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Complaints/self-referrals are automatically flagged for different project managers within ACTED for addressing them/assessing if a beneficiary is eligible for support or not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LCC </a:t>
            </a:r>
            <a:r>
              <a:rPr lang="en-GB" dirty="0" err="1" smtClean="0">
                <a:solidFill>
                  <a:prstClr val="black"/>
                </a:solidFill>
              </a:rPr>
              <a:t>beneficairy</a:t>
            </a:r>
            <a:r>
              <a:rPr lang="en-GB" dirty="0" smtClean="0">
                <a:solidFill>
                  <a:prstClr val="black"/>
                </a:solidFill>
              </a:rPr>
              <a:t> complaints also integrated into the inter-LCC complaint management system, </a:t>
            </a:r>
            <a:r>
              <a:rPr lang="en-GB" dirty="0" err="1" smtClean="0">
                <a:solidFill>
                  <a:prstClr val="black"/>
                </a:solidFill>
              </a:rPr>
              <a:t>Zoho</a:t>
            </a:r>
            <a:r>
              <a:rPr lang="en-GB" dirty="0" smtClean="0">
                <a:solidFill>
                  <a:prstClr val="black"/>
                </a:solidFill>
              </a:rPr>
              <a:t> for interagency follow up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2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D74BC7-36B6-469E-99CE-05D26BD067B0}" type="slidenum">
              <a:rPr lang="fr-FR" smtClean="0">
                <a:solidFill>
                  <a:prstClr val="black"/>
                </a:solidFill>
              </a:rPr>
              <a:pPr/>
              <a:t>7</a:t>
            </a:fld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31840" y="404664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prstClr val="white"/>
                </a:solidFill>
              </a:rPr>
              <a:t>Neighborhood Community Forums </a:t>
            </a:r>
            <a:endParaRPr lang="en-GB" sz="2800" dirty="0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1628800"/>
            <a:ext cx="73448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ACTED’s programming is largely based around targeting </a:t>
            </a:r>
            <a:r>
              <a:rPr lang="en-GB" b="1" dirty="0" smtClean="0">
                <a:solidFill>
                  <a:prstClr val="black"/>
                </a:solidFill>
              </a:rPr>
              <a:t>geographically restricted and highly vulnerable urban </a:t>
            </a:r>
            <a:r>
              <a:rPr lang="en-GB" b="1" dirty="0" err="1" smtClean="0">
                <a:solidFill>
                  <a:prstClr val="black"/>
                </a:solidFill>
              </a:rPr>
              <a:t>neighborhoods</a:t>
            </a:r>
            <a:r>
              <a:rPr lang="en-GB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GB" dirty="0" smtClean="0">
                <a:solidFill>
                  <a:prstClr val="black"/>
                </a:solidFill>
              </a:rPr>
              <a:t>In target </a:t>
            </a:r>
            <a:r>
              <a:rPr lang="en-GB" dirty="0" err="1" smtClean="0">
                <a:solidFill>
                  <a:prstClr val="black"/>
                </a:solidFill>
              </a:rPr>
              <a:t>neighborhoods</a:t>
            </a:r>
            <a:r>
              <a:rPr lang="en-GB" dirty="0" smtClean="0">
                <a:solidFill>
                  <a:prstClr val="black"/>
                </a:solidFill>
              </a:rPr>
              <a:t>, ACTED holds monthly </a:t>
            </a:r>
            <a:r>
              <a:rPr lang="en-GB" b="1" dirty="0" smtClean="0">
                <a:solidFill>
                  <a:prstClr val="black"/>
                </a:solidFill>
              </a:rPr>
              <a:t>community forums </a:t>
            </a:r>
            <a:r>
              <a:rPr lang="en-GB" dirty="0" smtClean="0">
                <a:solidFill>
                  <a:prstClr val="black"/>
                </a:solidFill>
              </a:rPr>
              <a:t>which aim to :</a:t>
            </a:r>
          </a:p>
          <a:p>
            <a:pPr marL="742950" lvl="1" indent="-285750">
              <a:buFontTx/>
              <a:buChar char="-"/>
            </a:pPr>
            <a:r>
              <a:rPr lang="en-GB" dirty="0" smtClean="0">
                <a:solidFill>
                  <a:prstClr val="black"/>
                </a:solidFill>
              </a:rPr>
              <a:t>Bring together all </a:t>
            </a:r>
            <a:r>
              <a:rPr lang="en-GB" b="1" dirty="0" smtClean="0">
                <a:solidFill>
                  <a:prstClr val="black"/>
                </a:solidFill>
              </a:rPr>
              <a:t>service providers </a:t>
            </a:r>
            <a:r>
              <a:rPr lang="en-GB" dirty="0" smtClean="0">
                <a:solidFill>
                  <a:prstClr val="black"/>
                </a:solidFill>
              </a:rPr>
              <a:t>targeting the area (private, public, NGO/CSO)</a:t>
            </a:r>
          </a:p>
          <a:p>
            <a:pPr marL="742950" lvl="1" indent="-285750">
              <a:buFontTx/>
              <a:buChar char="-"/>
            </a:pPr>
            <a:r>
              <a:rPr lang="en-GB" dirty="0" smtClean="0">
                <a:solidFill>
                  <a:prstClr val="black"/>
                </a:solidFill>
              </a:rPr>
              <a:t>Present </a:t>
            </a:r>
            <a:r>
              <a:rPr lang="en-GB" b="1" dirty="0" smtClean="0">
                <a:solidFill>
                  <a:prstClr val="black"/>
                </a:solidFill>
              </a:rPr>
              <a:t>key information </a:t>
            </a:r>
            <a:r>
              <a:rPr lang="en-GB" dirty="0" smtClean="0">
                <a:solidFill>
                  <a:prstClr val="black"/>
                </a:solidFill>
              </a:rPr>
              <a:t>through interactive campaigns</a:t>
            </a:r>
          </a:p>
          <a:p>
            <a:pPr marL="742950" lvl="1" indent="-285750">
              <a:buFontTx/>
              <a:buChar char="-"/>
            </a:pPr>
            <a:r>
              <a:rPr lang="en-GB" b="1" dirty="0" smtClean="0">
                <a:solidFill>
                  <a:prstClr val="black"/>
                </a:solidFill>
              </a:rPr>
              <a:t>Bring together all residents </a:t>
            </a:r>
            <a:r>
              <a:rPr lang="en-GB" dirty="0" smtClean="0">
                <a:solidFill>
                  <a:prstClr val="black"/>
                </a:solidFill>
              </a:rPr>
              <a:t>from different demographic group</a:t>
            </a:r>
          </a:p>
          <a:p>
            <a:pPr marL="742950" lvl="1" indent="-285750">
              <a:buFontTx/>
              <a:buChar char="-"/>
            </a:pPr>
            <a:endParaRPr lang="en-GB" dirty="0">
              <a:solidFill>
                <a:prstClr val="black"/>
              </a:solidFill>
            </a:endParaRPr>
          </a:p>
          <a:p>
            <a:r>
              <a:rPr lang="en-GB" dirty="0" smtClean="0">
                <a:solidFill>
                  <a:prstClr val="black"/>
                </a:solidFill>
              </a:rPr>
              <a:t>The aim is to promote:</a:t>
            </a:r>
          </a:p>
          <a:p>
            <a:pPr marL="285750" indent="-285750">
              <a:buFontTx/>
              <a:buChar char="-"/>
            </a:pPr>
            <a:r>
              <a:rPr lang="en-GB" b="1" dirty="0" smtClean="0">
                <a:solidFill>
                  <a:prstClr val="black"/>
                </a:solidFill>
              </a:rPr>
              <a:t>Dialogue</a:t>
            </a:r>
            <a:r>
              <a:rPr lang="en-GB" dirty="0" smtClean="0">
                <a:solidFill>
                  <a:prstClr val="black"/>
                </a:solidFill>
              </a:rPr>
              <a:t> (within community residents and with service providers)</a:t>
            </a:r>
          </a:p>
          <a:p>
            <a:pPr marL="285750" indent="-285750">
              <a:buFontTx/>
              <a:buChar char="-"/>
            </a:pPr>
            <a:r>
              <a:rPr lang="en-GB" b="1" dirty="0" smtClean="0">
                <a:solidFill>
                  <a:prstClr val="black"/>
                </a:solidFill>
              </a:rPr>
              <a:t>Accountability </a:t>
            </a:r>
            <a:r>
              <a:rPr lang="en-GB" dirty="0" smtClean="0">
                <a:solidFill>
                  <a:prstClr val="black"/>
                </a:solidFill>
              </a:rPr>
              <a:t>of service providers for quality of service delivery </a:t>
            </a:r>
          </a:p>
          <a:p>
            <a:pPr marL="285750" indent="-285750">
              <a:buFontTx/>
              <a:buChar char="-"/>
            </a:pPr>
            <a:r>
              <a:rPr lang="en-GB" b="1" dirty="0" smtClean="0">
                <a:solidFill>
                  <a:prstClr val="black"/>
                </a:solidFill>
              </a:rPr>
              <a:t>Awareness</a:t>
            </a:r>
            <a:r>
              <a:rPr lang="en-GB" dirty="0" smtClean="0">
                <a:solidFill>
                  <a:prstClr val="black"/>
                </a:solidFill>
              </a:rPr>
              <a:t> of available services and improve capacity to identify issues and refer to an adapted solutions</a:t>
            </a:r>
          </a:p>
          <a:p>
            <a:pPr marL="285750" indent="-285750">
              <a:buFontTx/>
              <a:buChar char="-"/>
            </a:pPr>
            <a:r>
              <a:rPr lang="en-GB" b="1" dirty="0" smtClean="0">
                <a:solidFill>
                  <a:prstClr val="black"/>
                </a:solidFill>
              </a:rPr>
              <a:t>Advocacy</a:t>
            </a:r>
            <a:r>
              <a:rPr lang="en-GB" dirty="0" smtClean="0">
                <a:solidFill>
                  <a:prstClr val="black"/>
                </a:solidFill>
              </a:rPr>
              <a:t> through identification </a:t>
            </a:r>
            <a:r>
              <a:rPr lang="en-GB" smtClean="0">
                <a:solidFill>
                  <a:prstClr val="black"/>
                </a:solidFill>
              </a:rPr>
              <a:t>and documentation  </a:t>
            </a:r>
            <a:r>
              <a:rPr lang="en-GB" dirty="0" smtClean="0">
                <a:solidFill>
                  <a:prstClr val="black"/>
                </a:solidFill>
              </a:rPr>
              <a:t>of common issues raised </a:t>
            </a:r>
            <a:r>
              <a:rPr lang="en-GB" smtClean="0">
                <a:solidFill>
                  <a:prstClr val="black"/>
                </a:solidFill>
              </a:rPr>
              <a:t>during forums</a:t>
            </a:r>
            <a:endParaRPr lang="en-GB" dirty="0" smtClean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70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D74BC7-36B6-469E-99CE-05D26BD067B0}" type="slidenum">
              <a:rPr lang="fr-FR" smtClean="0">
                <a:solidFill>
                  <a:prstClr val="black"/>
                </a:solidFill>
              </a:rPr>
              <a:pPr/>
              <a:t>8</a:t>
            </a:fld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31840" y="404664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prstClr val="white"/>
                </a:solidFill>
              </a:rPr>
              <a:t>Statistics</a:t>
            </a:r>
            <a:endParaRPr lang="en-GB" sz="2800" dirty="0">
              <a:solidFill>
                <a:prstClr val="white"/>
              </a:solidFill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543909108"/>
              </p:ext>
            </p:extLst>
          </p:nvPr>
        </p:nvGraphicFramePr>
        <p:xfrm>
          <a:off x="1187624" y="1340768"/>
          <a:ext cx="734481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2855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767</Words>
  <Application>Microsoft Office PowerPoint</Application>
  <PresentationFormat>On-screen Show (4:3)</PresentationFormat>
  <Paragraphs>104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1_Thème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UNHCRuser</dc:creator>
  <cp:lastModifiedBy>UNHCRuser</cp:lastModifiedBy>
  <cp:revision>1</cp:revision>
  <dcterms:created xsi:type="dcterms:W3CDTF">2006-08-16T00:00:00Z</dcterms:created>
  <dcterms:modified xsi:type="dcterms:W3CDTF">2016-04-18T05:36:10Z</dcterms:modified>
</cp:coreProperties>
</file>