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Ex2.xml" ContentType="application/vnd.ms-office.chartex+xml"/>
  <Override PartName="/ppt/charts/style14.xml" ContentType="application/vnd.ms-office.chartstyle+xml"/>
  <Override PartName="/ppt/charts/colors14.xml" ContentType="application/vnd.ms-office.chartcolorstyl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xml" ContentType="application/vnd.openxmlformats-officedocument.themeOverrid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3.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70" r:id="rId5"/>
    <p:sldId id="273" r:id="rId6"/>
    <p:sldId id="288" r:id="rId7"/>
    <p:sldId id="284" r:id="rId8"/>
    <p:sldId id="289" r:id="rId9"/>
    <p:sldId id="290" r:id="rId10"/>
    <p:sldId id="291" r:id="rId11"/>
    <p:sldId id="272" r:id="rId12"/>
    <p:sldId id="300" r:id="rId13"/>
    <p:sldId id="292" r:id="rId14"/>
    <p:sldId id="293" r:id="rId15"/>
    <p:sldId id="263" r:id="rId16"/>
    <p:sldId id="294" r:id="rId17"/>
    <p:sldId id="274" r:id="rId18"/>
    <p:sldId id="268" r:id="rId19"/>
    <p:sldId id="295"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a Kawar" initials="RK" lastIdx="7" clrIdx="0">
    <p:extLst>
      <p:ext uri="{19B8F6BF-5375-455C-9EA6-DF929625EA0E}">
        <p15:presenceInfo xmlns:p15="http://schemas.microsoft.com/office/powerpoint/2012/main" userId="S::rkawar@unicef.org::4bc8bea6-a179-4a11-9971-56a5e70538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1DA"/>
    <a:srgbClr val="DF959E"/>
    <a:srgbClr val="47527E"/>
    <a:srgbClr val="00B0F0"/>
    <a:srgbClr val="CF6370"/>
    <a:srgbClr val="FFE699"/>
    <a:srgbClr val="EFEFEF"/>
    <a:srgbClr val="99B3C6"/>
    <a:srgbClr val="9AB7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90149C-BA54-45B8-A2CA-4BD08712C65B}" v="187" dt="2020-10-08T05:22:14.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3817" autoAdjust="0"/>
  </p:normalViewPr>
  <p:slideViewPr>
    <p:cSldViewPr snapToGrid="0">
      <p:cViewPr varScale="1">
        <p:scale>
          <a:sx n="63" d="100"/>
          <a:sy n="63" d="100"/>
        </p:scale>
        <p:origin x="744" y="48"/>
      </p:cViewPr>
      <p:guideLst/>
    </p:cSldViewPr>
  </p:slideViewPr>
  <p:outlineViewPr>
    <p:cViewPr>
      <p:scale>
        <a:sx n="33" d="100"/>
        <a:sy n="33" d="100"/>
      </p:scale>
      <p:origin x="0" y="-8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unicef-my.sharepoint.com/personal/saljazara_unicef_org/Documents/Eduaction/SBTS%20analysis/OOSC%20analysis/All%20sources%20OOSC.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nicef-my.sharepoint.com/personal/saljazara_unicef_org/Documents/Eduaction/SBTS%20analysis/All%20sources%20OOSC/HC_OOSC_Kobo_Partners_Compiled_List.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https://unicef-my.sharepoint.com/personal/saljazara_unicef_org/Documents/Eduaction/SBTS%20analysis/OOSC%20analysis/OOSC%20data%20analysis%2020200909.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https://unicef-my.sharepoint.com/personal/saljazara_unicef_org/Documents/Eduaction/SBTS%20analysis/OOSC%20analysis/OOSC%20data%20analysis%2020200909.xlsx"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cef-my.sharepoint.com/personal/saljazara_unicef_org/Documents/Eduaction/SBTS%20analysis/All%20sources%20OOSC/HC_OOSC_Kobo_Partners_Compiled_Lis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cef-my.sharepoint.com/personal/saljazara_unicef_org/Documents/Eduaction/SBTS%20analysis/OOSC%20analysis/All%20sources%20OOS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icef-my.sharepoint.com/personal/saljazara_unicef_org/Documents/Eduaction/SBTS%20analysis/All%20sources%20OOSC/HC_OOSC_Kobo_Partners_Compiled_Lis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nicef-my.sharepoint.com/personal/saljazara_unicef_org/Documents/Eduaction/SBTS%20analysis/OOSC%20analysis/All%20sources%20OOSC.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nicef-my.sharepoint.com/personal/saljazara_unicef_org/Documents/Eduaction/SBTS%20analysis/OOSC%20analysis/OOSC%20data%20analysis%202020090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nicef-my.sharepoint.com/personal/saljazara_unicef_org/Documents/Eduaction/SBTS%20analysis/All%20sources%20OOSC/HC_OOSC_Kobo_Partners_Compiled_Lis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unicef-my.sharepoint.com/personal/saljazara_unicef_org/Documents/Eduaction/SBTS%20analysis/All%20sources%20OOSC/HC_OOSC_Kobo_Partners_Compiled_List.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saljazara\OneDrive%20-%20UNICEF\Eduaction\SBTS%20analysis\All%20sources%20OOSC\HC_OOSC_Kobo_Partners_Compiled_List.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oleObject" Target="file:///C:\Users\saljazara\OneDrive%20-%20UNICEF\Eduaction\SBTS%20analysis\OOSC%20analysis\OOSC%20data%20202009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dirty="0">
                <a:effectLst/>
              </a:rPr>
              <a:t>By Outreach Activity </a:t>
            </a:r>
            <a:endParaRPr lang="en-US"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893152791899485E-2"/>
          <c:y val="0.17057567146867433"/>
          <c:w val="0.90831904375853334"/>
          <c:h val="0.79136101810227832"/>
        </c:manualLayout>
      </c:layout>
      <c:barChart>
        <c:barDir val="bar"/>
        <c:grouping val="clustered"/>
        <c:varyColors val="0"/>
        <c:ser>
          <c:idx val="0"/>
          <c:order val="0"/>
          <c:spPr>
            <a:solidFill>
              <a:srgbClr val="00A1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Helpline</c:v>
                </c:pt>
                <c:pt idx="1">
                  <c:v>Camp</c:v>
                </c:pt>
                <c:pt idx="2">
                  <c:v>Host</c:v>
                </c:pt>
                <c:pt idx="3">
                  <c:v>Makani</c:v>
                </c:pt>
              </c:strCache>
            </c:strRef>
          </c:cat>
          <c:val>
            <c:numRef>
              <c:f>Sheet1!$B$8:$B$11</c:f>
              <c:numCache>
                <c:formatCode>#,##0</c:formatCode>
                <c:ptCount val="4"/>
                <c:pt idx="0" formatCode="General">
                  <c:v>560</c:v>
                </c:pt>
                <c:pt idx="1">
                  <c:v>1238</c:v>
                </c:pt>
                <c:pt idx="2">
                  <c:v>1333</c:v>
                </c:pt>
                <c:pt idx="3">
                  <c:v>3212</c:v>
                </c:pt>
              </c:numCache>
            </c:numRef>
          </c:val>
          <c:extLst>
            <c:ext xmlns:c16="http://schemas.microsoft.com/office/drawing/2014/chart" uri="{C3380CC4-5D6E-409C-BE32-E72D297353CC}">
              <c16:uniqueId val="{00000000-6254-4B1E-B9FA-F26F570CD7A1}"/>
            </c:ext>
          </c:extLst>
        </c:ser>
        <c:dLbls>
          <c:showLegendKey val="0"/>
          <c:showVal val="0"/>
          <c:showCatName val="0"/>
          <c:showSerName val="0"/>
          <c:showPercent val="0"/>
          <c:showBubbleSize val="0"/>
        </c:dLbls>
        <c:gapWidth val="182"/>
        <c:axId val="1509280544"/>
        <c:axId val="1506191504"/>
      </c:barChart>
      <c:catAx>
        <c:axId val="1509280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506191504"/>
        <c:crosses val="autoZero"/>
        <c:auto val="1"/>
        <c:lblAlgn val="ctr"/>
        <c:lblOffset val="100"/>
        <c:noMultiLvlLbl val="0"/>
      </c:catAx>
      <c:valAx>
        <c:axId val="1506191504"/>
        <c:scaling>
          <c:orientation val="minMax"/>
        </c:scaling>
        <c:delete val="1"/>
        <c:axPos val="b"/>
        <c:numFmt formatCode="General" sourceLinked="1"/>
        <c:majorTickMark val="none"/>
        <c:minorTickMark val="none"/>
        <c:tickLblPos val="nextTo"/>
        <c:crossAx val="1509280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How Many years the children are out of school</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A1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Sheet2!$C$32:$C$50</c:f>
              <c:strCache>
                <c:ptCount val="19"/>
                <c:pt idx="0">
                  <c:v>0 year</c:v>
                </c:pt>
                <c:pt idx="1">
                  <c:v>1 year</c:v>
                </c:pt>
                <c:pt idx="2">
                  <c:v>2 year</c:v>
                </c:pt>
                <c:pt idx="3">
                  <c:v>3 year</c:v>
                </c:pt>
                <c:pt idx="4">
                  <c:v>4 year</c:v>
                </c:pt>
                <c:pt idx="5">
                  <c:v>5 year</c:v>
                </c:pt>
                <c:pt idx="6">
                  <c:v>6 year</c:v>
                </c:pt>
                <c:pt idx="7">
                  <c:v>7 year</c:v>
                </c:pt>
                <c:pt idx="8">
                  <c:v>8 year</c:v>
                </c:pt>
                <c:pt idx="9">
                  <c:v>9 year</c:v>
                </c:pt>
                <c:pt idx="10">
                  <c:v>10 year</c:v>
                </c:pt>
                <c:pt idx="11">
                  <c:v>11 year</c:v>
                </c:pt>
                <c:pt idx="12">
                  <c:v>12 year</c:v>
                </c:pt>
                <c:pt idx="13">
                  <c:v>13 year</c:v>
                </c:pt>
                <c:pt idx="14">
                  <c:v>14 year</c:v>
                </c:pt>
                <c:pt idx="15">
                  <c:v>15 year</c:v>
                </c:pt>
                <c:pt idx="16">
                  <c:v>16 year</c:v>
                </c:pt>
                <c:pt idx="17">
                  <c:v>18 year</c:v>
                </c:pt>
                <c:pt idx="18">
                  <c:v>19 year</c:v>
                </c:pt>
              </c:strCache>
            </c:strRef>
          </c:cat>
          <c:val>
            <c:numRef>
              <c:f>Sheet2!$D$32:$D$50</c:f>
              <c:numCache>
                <c:formatCode>General</c:formatCode>
                <c:ptCount val="19"/>
                <c:pt idx="0">
                  <c:v>75</c:v>
                </c:pt>
                <c:pt idx="1">
                  <c:v>340</c:v>
                </c:pt>
                <c:pt idx="2">
                  <c:v>264</c:v>
                </c:pt>
                <c:pt idx="3">
                  <c:v>156</c:v>
                </c:pt>
                <c:pt idx="4">
                  <c:v>130</c:v>
                </c:pt>
                <c:pt idx="5">
                  <c:v>98</c:v>
                </c:pt>
                <c:pt idx="6">
                  <c:v>93</c:v>
                </c:pt>
                <c:pt idx="7">
                  <c:v>84</c:v>
                </c:pt>
                <c:pt idx="8">
                  <c:v>23</c:v>
                </c:pt>
                <c:pt idx="9">
                  <c:v>29</c:v>
                </c:pt>
                <c:pt idx="10">
                  <c:v>14</c:v>
                </c:pt>
                <c:pt idx="11">
                  <c:v>5</c:v>
                </c:pt>
                <c:pt idx="12">
                  <c:v>9</c:v>
                </c:pt>
                <c:pt idx="13">
                  <c:v>3</c:v>
                </c:pt>
                <c:pt idx="14">
                  <c:v>4</c:v>
                </c:pt>
                <c:pt idx="15">
                  <c:v>3</c:v>
                </c:pt>
                <c:pt idx="16">
                  <c:v>1</c:v>
                </c:pt>
                <c:pt idx="17">
                  <c:v>1</c:v>
                </c:pt>
                <c:pt idx="18">
                  <c:v>1</c:v>
                </c:pt>
              </c:numCache>
            </c:numRef>
          </c:val>
          <c:extLst>
            <c:ext xmlns:c16="http://schemas.microsoft.com/office/drawing/2014/chart" uri="{C3380CC4-5D6E-409C-BE32-E72D297353CC}">
              <c16:uniqueId val="{00000000-F915-41A5-B4A4-4A8C738CA458}"/>
            </c:ext>
          </c:extLst>
        </c:ser>
        <c:dLbls>
          <c:showLegendKey val="0"/>
          <c:showVal val="0"/>
          <c:showCatName val="0"/>
          <c:showSerName val="0"/>
          <c:showPercent val="0"/>
          <c:showBubbleSize val="0"/>
        </c:dLbls>
        <c:gapWidth val="219"/>
        <c:overlap val="-27"/>
        <c:axId val="1022949551"/>
        <c:axId val="1036993135"/>
      </c:barChart>
      <c:catAx>
        <c:axId val="102294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36993135"/>
        <c:crosses val="autoZero"/>
        <c:auto val="1"/>
        <c:lblAlgn val="ctr"/>
        <c:lblOffset val="100"/>
        <c:noMultiLvlLbl val="0"/>
      </c:catAx>
      <c:valAx>
        <c:axId val="1036993135"/>
        <c:scaling>
          <c:orientation val="minMax"/>
        </c:scaling>
        <c:delete val="1"/>
        <c:axPos val="l"/>
        <c:numFmt formatCode="General" sourceLinked="1"/>
        <c:majorTickMark val="none"/>
        <c:minorTickMark val="none"/>
        <c:tickLblPos val="nextTo"/>
        <c:crossAx val="10229495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719985001874774"/>
          <c:y val="7.0704549909403405E-3"/>
          <c:w val="0.52690547967218382"/>
          <c:h val="0.98585909001811933"/>
        </c:manualLayout>
      </c:layout>
      <c:barChart>
        <c:barDir val="bar"/>
        <c:grouping val="clustered"/>
        <c:varyColors val="0"/>
        <c:ser>
          <c:idx val="0"/>
          <c:order val="0"/>
          <c:spPr>
            <a:solidFill>
              <a:srgbClr val="00A1DA"/>
            </a:solidFill>
            <a:ln>
              <a:noFill/>
            </a:ln>
            <a:effectLst/>
          </c:spPr>
          <c:invertIfNegative val="0"/>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Sheet2!$A$35:$A$63</c:f>
              <c:strCache>
                <c:ptCount val="29"/>
                <c:pt idx="0">
                  <c:v>Dosen't have a settle place</c:v>
                </c:pt>
                <c:pt idx="1">
                  <c:v>Remedial education</c:v>
                </c:pt>
                <c:pt idx="2">
                  <c:v>Drop out</c:v>
                </c:pt>
                <c:pt idx="3">
                  <c:v>Informal Education</c:v>
                </c:pt>
                <c:pt idx="4">
                  <c:v>The class is not available</c:v>
                </c:pt>
                <c:pt idx="5">
                  <c:v>The child is working</c:v>
                </c:pt>
                <c:pt idx="6">
                  <c:v>E-learning difficulties</c:v>
                </c:pt>
                <c:pt idx="7">
                  <c:v>Covid-19 crisis</c:v>
                </c:pt>
                <c:pt idx="8">
                  <c:v>The child has not been in the camp for enough time</c:v>
                </c:pt>
                <c:pt idx="9">
                  <c:v>Psychological problems</c:v>
                </c:pt>
                <c:pt idx="10">
                  <c:v>No KG service available in the area</c:v>
                </c:pt>
                <c:pt idx="11">
                  <c:v>N/A</c:v>
                </c:pt>
                <c:pt idx="12">
                  <c:v>Because of the nationality</c:v>
                </c:pt>
                <c:pt idx="13">
                  <c:v>No reasons of rejection</c:v>
                </c:pt>
                <c:pt idx="14">
                  <c:v>The parent didn't find it's safe to send their children to the school</c:v>
                </c:pt>
                <c:pt idx="15">
                  <c:v>The child is taking care of the younger siblings of him</c:v>
                </c:pt>
                <c:pt idx="16">
                  <c:v>The child doesn't want to go to the school</c:v>
                </c:pt>
                <c:pt idx="17">
                  <c:v>Poor health state of the child</c:v>
                </c:pt>
                <c:pt idx="18">
                  <c:v>The child has fears to go to the school</c:v>
                </c:pt>
                <c:pt idx="19">
                  <c:v>Child is married/engaged</c:v>
                </c:pt>
                <c:pt idx="20">
                  <c:v>Child age is not suitable</c:v>
                </c:pt>
                <c:pt idx="21">
                  <c:v>The parent didn't think the child is learning</c:v>
                </c:pt>
                <c:pt idx="22">
                  <c:v>Child is working</c:v>
                </c:pt>
                <c:pt idx="23">
                  <c:v>The school is far away from the child home</c:v>
                </c:pt>
                <c:pt idx="24">
                  <c:v>Lack of Space in School </c:v>
                </c:pt>
                <c:pt idx="25">
                  <c:v>Children with Disabilities unable to register in school</c:v>
                </c:pt>
                <c:pt idx="26">
                  <c:v>Lack of documents</c:v>
                </c:pt>
                <c:pt idx="27">
                  <c:v>Need for Transportation  </c:v>
                </c:pt>
                <c:pt idx="28">
                  <c:v>Financial constraint, economic barriers, including education-related expenses </c:v>
                </c:pt>
              </c:strCache>
            </c:strRef>
          </c:cat>
          <c:val>
            <c:numRef>
              <c:f>Sheet2!$B$35:$B$63</c:f>
              <c:numCache>
                <c:formatCode>General</c:formatCode>
                <c:ptCount val="29"/>
                <c:pt idx="0">
                  <c:v>2</c:v>
                </c:pt>
                <c:pt idx="1">
                  <c:v>2</c:v>
                </c:pt>
                <c:pt idx="2">
                  <c:v>2</c:v>
                </c:pt>
                <c:pt idx="3">
                  <c:v>3</c:v>
                </c:pt>
                <c:pt idx="4">
                  <c:v>3</c:v>
                </c:pt>
                <c:pt idx="5">
                  <c:v>4</c:v>
                </c:pt>
                <c:pt idx="6">
                  <c:v>6</c:v>
                </c:pt>
                <c:pt idx="7">
                  <c:v>7</c:v>
                </c:pt>
                <c:pt idx="8">
                  <c:v>10</c:v>
                </c:pt>
                <c:pt idx="9">
                  <c:v>11</c:v>
                </c:pt>
                <c:pt idx="10">
                  <c:v>17</c:v>
                </c:pt>
                <c:pt idx="11">
                  <c:v>16</c:v>
                </c:pt>
                <c:pt idx="12">
                  <c:v>16</c:v>
                </c:pt>
                <c:pt idx="13">
                  <c:v>27</c:v>
                </c:pt>
                <c:pt idx="14">
                  <c:v>27</c:v>
                </c:pt>
                <c:pt idx="15">
                  <c:v>32</c:v>
                </c:pt>
                <c:pt idx="16">
                  <c:v>40</c:v>
                </c:pt>
                <c:pt idx="17">
                  <c:v>40</c:v>
                </c:pt>
                <c:pt idx="18">
                  <c:v>43</c:v>
                </c:pt>
                <c:pt idx="19">
                  <c:v>47</c:v>
                </c:pt>
                <c:pt idx="20">
                  <c:v>61</c:v>
                </c:pt>
                <c:pt idx="21">
                  <c:v>94</c:v>
                </c:pt>
                <c:pt idx="22">
                  <c:v>108</c:v>
                </c:pt>
                <c:pt idx="23">
                  <c:v>111</c:v>
                </c:pt>
                <c:pt idx="24">
                  <c:v>130</c:v>
                </c:pt>
                <c:pt idx="25">
                  <c:v>146</c:v>
                </c:pt>
                <c:pt idx="26">
                  <c:v>259</c:v>
                </c:pt>
                <c:pt idx="27">
                  <c:v>482</c:v>
                </c:pt>
                <c:pt idx="28">
                  <c:v>694</c:v>
                </c:pt>
              </c:numCache>
            </c:numRef>
          </c:val>
          <c:extLst>
            <c:ext xmlns:c16="http://schemas.microsoft.com/office/drawing/2014/chart" uri="{C3380CC4-5D6E-409C-BE32-E72D297353CC}">
              <c16:uniqueId val="{00000000-35A3-4655-A555-1AC8C5D1D537}"/>
            </c:ext>
          </c:extLst>
        </c:ser>
        <c:dLbls>
          <c:showLegendKey val="0"/>
          <c:showVal val="0"/>
          <c:showCatName val="0"/>
          <c:showSerName val="0"/>
          <c:showPercent val="0"/>
          <c:showBubbleSize val="0"/>
        </c:dLbls>
        <c:gapWidth val="74"/>
        <c:axId val="2114728127"/>
        <c:axId val="561003999"/>
      </c:barChart>
      <c:catAx>
        <c:axId val="21147281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61003999"/>
        <c:crosses val="autoZero"/>
        <c:auto val="1"/>
        <c:lblAlgn val="ctr"/>
        <c:lblOffset val="100"/>
        <c:noMultiLvlLbl val="0"/>
      </c:catAx>
      <c:valAx>
        <c:axId val="561003999"/>
        <c:scaling>
          <c:orientation val="minMax"/>
        </c:scaling>
        <c:delete val="1"/>
        <c:axPos val="b"/>
        <c:numFmt formatCode="General" sourceLinked="1"/>
        <c:majorTickMark val="none"/>
        <c:minorTickMark val="none"/>
        <c:tickLblPos val="nextTo"/>
        <c:crossAx val="21147281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[OOSC data analysis 20200909.xlsx]Sheet6!PivotTable16</c:name>
    <c:fmtId val="5"/>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0" dirty="0"/>
              <a:t>OOSC by gender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s>
    <c:plotArea>
      <c:layout/>
      <c:doughnutChart>
        <c:varyColors val="1"/>
        <c:ser>
          <c:idx val="0"/>
          <c:order val="0"/>
          <c:tx>
            <c:strRef>
              <c:f>Sheet6!$B$3</c:f>
              <c:strCache>
                <c:ptCount val="1"/>
                <c:pt idx="0">
                  <c:v>Total</c:v>
                </c:pt>
              </c:strCache>
            </c:strRef>
          </c:tx>
          <c:dPt>
            <c:idx val="0"/>
            <c:bubble3D val="0"/>
            <c:spPr>
              <a:solidFill>
                <a:srgbClr val="DF959E"/>
              </a:solidFill>
              <a:ln w="19050">
                <a:solidFill>
                  <a:schemeClr val="lt1"/>
                </a:solidFill>
              </a:ln>
              <a:effectLst/>
            </c:spPr>
            <c:extLst>
              <c:ext xmlns:c16="http://schemas.microsoft.com/office/drawing/2014/chart" uri="{C3380CC4-5D6E-409C-BE32-E72D297353CC}">
                <c16:uniqueId val="{00000001-22DC-4406-926B-D8E2FC25FE85}"/>
              </c:ext>
            </c:extLst>
          </c:dPt>
          <c:dPt>
            <c:idx val="1"/>
            <c:bubble3D val="0"/>
            <c:spPr>
              <a:solidFill>
                <a:srgbClr val="019DD7"/>
              </a:solidFill>
              <a:ln w="19050">
                <a:solidFill>
                  <a:schemeClr val="lt1"/>
                </a:solidFill>
              </a:ln>
              <a:effectLst/>
            </c:spPr>
            <c:extLst>
              <c:ext xmlns:c16="http://schemas.microsoft.com/office/drawing/2014/chart" uri="{C3380CC4-5D6E-409C-BE32-E72D297353CC}">
                <c16:uniqueId val="{00000003-22DC-4406-926B-D8E2FC25FE85}"/>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Sheet6!$A$4:$A$6</c:f>
              <c:strCache>
                <c:ptCount val="2"/>
                <c:pt idx="0">
                  <c:v>Female</c:v>
                </c:pt>
                <c:pt idx="1">
                  <c:v>Male</c:v>
                </c:pt>
              </c:strCache>
            </c:strRef>
          </c:cat>
          <c:val>
            <c:numRef>
              <c:f>Sheet6!$B$4:$B$6</c:f>
              <c:numCache>
                <c:formatCode>0%</c:formatCode>
                <c:ptCount val="2"/>
                <c:pt idx="0">
                  <c:v>0.49030694668820679</c:v>
                </c:pt>
                <c:pt idx="1">
                  <c:v>0.50969305331179326</c:v>
                </c:pt>
              </c:numCache>
            </c:numRef>
          </c:val>
          <c:extLst>
            <c:ext xmlns:c16="http://schemas.microsoft.com/office/drawing/2014/chart" uri="{C3380CC4-5D6E-409C-BE32-E72D297353CC}">
              <c16:uniqueId val="{00000004-22DC-4406-926B-D8E2FC25FE8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80906471370301836"/>
          <c:y val="0.37756707494896469"/>
          <c:w val="0.18815733901335424"/>
          <c:h val="0.2553054826480023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[OOSC data analysis 20200909.xlsx]Sheet6!PivotTable21</c:name>
    <c:fmtId val="13"/>
  </c:pivotSource>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OOSC by age</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5358705161854769E-2"/>
          <c:y val="0.14393518518518519"/>
          <c:w val="0.87240048118985136"/>
          <c:h val="0.72088764946048411"/>
        </c:manualLayout>
      </c:layout>
      <c:barChart>
        <c:barDir val="col"/>
        <c:grouping val="clustered"/>
        <c:varyColors val="0"/>
        <c:ser>
          <c:idx val="0"/>
          <c:order val="0"/>
          <c:tx>
            <c:strRef>
              <c:f>Sheet6!$S$3</c:f>
              <c:strCache>
                <c:ptCount val="1"/>
                <c:pt idx="0">
                  <c:v>Total</c:v>
                </c:pt>
              </c:strCache>
            </c:strRef>
          </c:tx>
          <c:spPr>
            <a:solidFill>
              <a:srgbClr val="019D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Sheet6!$R$4:$R$18</c:f>
              <c:strCache>
                <c:ptCount val="14"/>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strCache>
            </c:strRef>
          </c:cat>
          <c:val>
            <c:numRef>
              <c:f>Sheet6!$S$4:$S$18</c:f>
              <c:numCache>
                <c:formatCode>General</c:formatCode>
                <c:ptCount val="14"/>
                <c:pt idx="0">
                  <c:v>44</c:v>
                </c:pt>
                <c:pt idx="1">
                  <c:v>20</c:v>
                </c:pt>
                <c:pt idx="2">
                  <c:v>14</c:v>
                </c:pt>
                <c:pt idx="3">
                  <c:v>18</c:v>
                </c:pt>
                <c:pt idx="4">
                  <c:v>23</c:v>
                </c:pt>
                <c:pt idx="5">
                  <c:v>25</c:v>
                </c:pt>
                <c:pt idx="6">
                  <c:v>26</c:v>
                </c:pt>
                <c:pt idx="7">
                  <c:v>61</c:v>
                </c:pt>
                <c:pt idx="8">
                  <c:v>58</c:v>
                </c:pt>
                <c:pt idx="9">
                  <c:v>135</c:v>
                </c:pt>
                <c:pt idx="10">
                  <c:v>188</c:v>
                </c:pt>
                <c:pt idx="11">
                  <c:v>204</c:v>
                </c:pt>
                <c:pt idx="12">
                  <c:v>301</c:v>
                </c:pt>
                <c:pt idx="13">
                  <c:v>92</c:v>
                </c:pt>
              </c:numCache>
            </c:numRef>
          </c:val>
          <c:extLst>
            <c:ext xmlns:c16="http://schemas.microsoft.com/office/drawing/2014/chart" uri="{C3380CC4-5D6E-409C-BE32-E72D297353CC}">
              <c16:uniqueId val="{00000000-B859-4A68-9686-32299EB9F11A}"/>
            </c:ext>
          </c:extLst>
        </c:ser>
        <c:dLbls>
          <c:showLegendKey val="0"/>
          <c:showVal val="0"/>
          <c:showCatName val="0"/>
          <c:showSerName val="0"/>
          <c:showPercent val="0"/>
          <c:showBubbleSize val="0"/>
        </c:dLbls>
        <c:gapWidth val="219"/>
        <c:overlap val="-27"/>
        <c:axId val="1853865807"/>
        <c:axId val="1820551263"/>
      </c:barChart>
      <c:catAx>
        <c:axId val="1853865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0551263"/>
        <c:crosses val="autoZero"/>
        <c:auto val="1"/>
        <c:lblAlgn val="ctr"/>
        <c:lblOffset val="100"/>
        <c:noMultiLvlLbl val="0"/>
      </c:catAx>
      <c:valAx>
        <c:axId val="1820551263"/>
        <c:scaling>
          <c:orientation val="minMax"/>
        </c:scaling>
        <c:delete val="1"/>
        <c:axPos val="l"/>
        <c:numFmt formatCode="General" sourceLinked="1"/>
        <c:majorTickMark val="none"/>
        <c:minorTickMark val="none"/>
        <c:tickLblPos val="nextTo"/>
        <c:crossAx val="1853865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How Many years the children are out of school</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19D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Sheet6!$Y$4:$Y$22</c:f>
              <c:strCache>
                <c:ptCount val="19"/>
                <c:pt idx="0">
                  <c:v>0 year</c:v>
                </c:pt>
                <c:pt idx="1">
                  <c:v>1 year</c:v>
                </c:pt>
                <c:pt idx="2">
                  <c:v>2 year</c:v>
                </c:pt>
                <c:pt idx="3">
                  <c:v>3 year</c:v>
                </c:pt>
                <c:pt idx="4">
                  <c:v>4 year</c:v>
                </c:pt>
                <c:pt idx="5">
                  <c:v>5 year</c:v>
                </c:pt>
                <c:pt idx="6">
                  <c:v>6 year</c:v>
                </c:pt>
                <c:pt idx="7">
                  <c:v>7 year</c:v>
                </c:pt>
                <c:pt idx="8">
                  <c:v>8 year</c:v>
                </c:pt>
                <c:pt idx="9">
                  <c:v>9 year</c:v>
                </c:pt>
                <c:pt idx="10">
                  <c:v>10 year</c:v>
                </c:pt>
                <c:pt idx="11">
                  <c:v>11 year</c:v>
                </c:pt>
                <c:pt idx="12">
                  <c:v>12 year</c:v>
                </c:pt>
                <c:pt idx="13">
                  <c:v>13 year</c:v>
                </c:pt>
                <c:pt idx="14">
                  <c:v>14 year</c:v>
                </c:pt>
                <c:pt idx="15">
                  <c:v>15 year</c:v>
                </c:pt>
                <c:pt idx="16">
                  <c:v>16 year</c:v>
                </c:pt>
                <c:pt idx="17">
                  <c:v>17 year</c:v>
                </c:pt>
                <c:pt idx="18">
                  <c:v>18 year</c:v>
                </c:pt>
              </c:strCache>
            </c:strRef>
          </c:cat>
          <c:val>
            <c:numRef>
              <c:f>Sheet6!$Z$4:$Z$22</c:f>
              <c:numCache>
                <c:formatCode>General</c:formatCode>
                <c:ptCount val="19"/>
                <c:pt idx="0">
                  <c:v>22</c:v>
                </c:pt>
                <c:pt idx="1">
                  <c:v>189</c:v>
                </c:pt>
                <c:pt idx="2">
                  <c:v>207</c:v>
                </c:pt>
                <c:pt idx="3">
                  <c:v>179</c:v>
                </c:pt>
                <c:pt idx="4">
                  <c:v>168</c:v>
                </c:pt>
                <c:pt idx="5">
                  <c:v>137</c:v>
                </c:pt>
                <c:pt idx="6">
                  <c:v>99</c:v>
                </c:pt>
                <c:pt idx="7">
                  <c:v>94</c:v>
                </c:pt>
                <c:pt idx="8">
                  <c:v>51</c:v>
                </c:pt>
                <c:pt idx="9">
                  <c:v>29</c:v>
                </c:pt>
                <c:pt idx="10">
                  <c:v>11</c:v>
                </c:pt>
                <c:pt idx="11">
                  <c:v>4</c:v>
                </c:pt>
                <c:pt idx="12">
                  <c:v>6</c:v>
                </c:pt>
                <c:pt idx="13">
                  <c:v>4</c:v>
                </c:pt>
                <c:pt idx="14">
                  <c:v>7</c:v>
                </c:pt>
                <c:pt idx="15">
                  <c:v>7</c:v>
                </c:pt>
                <c:pt idx="16">
                  <c:v>11</c:v>
                </c:pt>
                <c:pt idx="17">
                  <c:v>5</c:v>
                </c:pt>
                <c:pt idx="18">
                  <c:v>8</c:v>
                </c:pt>
              </c:numCache>
            </c:numRef>
          </c:val>
          <c:extLst>
            <c:ext xmlns:c16="http://schemas.microsoft.com/office/drawing/2014/chart" uri="{C3380CC4-5D6E-409C-BE32-E72D297353CC}">
              <c16:uniqueId val="{00000000-415E-44BF-A797-260F397504FC}"/>
            </c:ext>
          </c:extLst>
        </c:ser>
        <c:dLbls>
          <c:showLegendKey val="0"/>
          <c:showVal val="0"/>
          <c:showCatName val="0"/>
          <c:showSerName val="0"/>
          <c:showPercent val="0"/>
          <c:showBubbleSize val="0"/>
        </c:dLbls>
        <c:gapWidth val="219"/>
        <c:overlap val="-27"/>
        <c:axId val="1080782031"/>
        <c:axId val="1085756447"/>
      </c:barChart>
      <c:catAx>
        <c:axId val="1080782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5756447"/>
        <c:crosses val="autoZero"/>
        <c:auto val="1"/>
        <c:lblAlgn val="ctr"/>
        <c:lblOffset val="100"/>
        <c:noMultiLvlLbl val="0"/>
      </c:catAx>
      <c:valAx>
        <c:axId val="1085756447"/>
        <c:scaling>
          <c:orientation val="minMax"/>
        </c:scaling>
        <c:delete val="1"/>
        <c:axPos val="l"/>
        <c:numFmt formatCode="General" sourceLinked="1"/>
        <c:majorTickMark val="none"/>
        <c:minorTickMark val="none"/>
        <c:tickLblPos val="nextTo"/>
        <c:crossAx val="1080782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[OOSC data analysis 20200909.xlsx]Sheet6!PivotTable25</c:name>
    <c:fmtId val="17"/>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Sheet6!$AE$3</c:f>
              <c:strCache>
                <c:ptCount val="1"/>
                <c:pt idx="0">
                  <c:v>Total</c:v>
                </c:pt>
              </c:strCache>
            </c:strRef>
          </c:tx>
          <c:spPr>
            <a:solidFill>
              <a:srgbClr val="019DD7"/>
            </a:solidFill>
            <a:ln>
              <a:noFill/>
            </a:ln>
            <a:effectLst/>
          </c:spPr>
          <c:invertIfNegative val="0"/>
          <c:dLbls>
            <c:spPr>
              <a:solidFill>
                <a:sysClr val="window" lastClr="FFFFFF">
                  <a:lumMod val="95000"/>
                </a:sys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Sheet6!$AD$4:$AD$26</c:f>
              <c:strCache>
                <c:ptCount val="22"/>
                <c:pt idx="0">
                  <c:v>Lack of documents</c:v>
                </c:pt>
                <c:pt idx="1">
                  <c:v>The child was out of the camp</c:v>
                </c:pt>
                <c:pt idx="2">
                  <c:v>The class is not available</c:v>
                </c:pt>
                <c:pt idx="3">
                  <c:v>Informal Education</c:v>
                </c:pt>
                <c:pt idx="4">
                  <c:v>N/A</c:v>
                </c:pt>
                <c:pt idx="5">
                  <c:v>Psycological problems</c:v>
                </c:pt>
                <c:pt idx="6">
                  <c:v>No capacity in the school</c:v>
                </c:pt>
                <c:pt idx="7">
                  <c:v>The child doesn't want to go to the school</c:v>
                </c:pt>
                <c:pt idx="8">
                  <c:v>Child age is not suitable</c:v>
                </c:pt>
                <c:pt idx="9">
                  <c:v>No reasons of rejection</c:v>
                </c:pt>
                <c:pt idx="10">
                  <c:v>Poor health state of the child</c:v>
                </c:pt>
                <c:pt idx="11">
                  <c:v>Lack of documemts</c:v>
                </c:pt>
                <c:pt idx="12">
                  <c:v>The child has fears to go to the school</c:v>
                </c:pt>
                <c:pt idx="13">
                  <c:v>The parent didn't find it's safe to send their children to the school</c:v>
                </c:pt>
                <c:pt idx="14">
                  <c:v>Financial constraint</c:v>
                </c:pt>
                <c:pt idx="15">
                  <c:v>The child is taking care of the younger siblings of him</c:v>
                </c:pt>
                <c:pt idx="16">
                  <c:v>The school is far away from the child home</c:v>
                </c:pt>
                <c:pt idx="17">
                  <c:v>Disability of the child</c:v>
                </c:pt>
                <c:pt idx="18">
                  <c:v>The child was not a resident of the camp</c:v>
                </c:pt>
                <c:pt idx="19">
                  <c:v>The parent didn't think the child is learning</c:v>
                </c:pt>
                <c:pt idx="20">
                  <c:v>Child is working</c:v>
                </c:pt>
                <c:pt idx="21">
                  <c:v>Child is married/engaged</c:v>
                </c:pt>
              </c:strCache>
            </c:strRef>
          </c:cat>
          <c:val>
            <c:numRef>
              <c:f>Sheet6!$AE$4:$AE$26</c:f>
              <c:numCache>
                <c:formatCode>General</c:formatCode>
                <c:ptCount val="22"/>
                <c:pt idx="0">
                  <c:v>2</c:v>
                </c:pt>
                <c:pt idx="1">
                  <c:v>2</c:v>
                </c:pt>
                <c:pt idx="2">
                  <c:v>2</c:v>
                </c:pt>
                <c:pt idx="3">
                  <c:v>3</c:v>
                </c:pt>
                <c:pt idx="4">
                  <c:v>4</c:v>
                </c:pt>
                <c:pt idx="5">
                  <c:v>5</c:v>
                </c:pt>
                <c:pt idx="6">
                  <c:v>22</c:v>
                </c:pt>
                <c:pt idx="7">
                  <c:v>23</c:v>
                </c:pt>
                <c:pt idx="8">
                  <c:v>24</c:v>
                </c:pt>
                <c:pt idx="9">
                  <c:v>28</c:v>
                </c:pt>
                <c:pt idx="10">
                  <c:v>30</c:v>
                </c:pt>
                <c:pt idx="11">
                  <c:v>31</c:v>
                </c:pt>
                <c:pt idx="12">
                  <c:v>34</c:v>
                </c:pt>
                <c:pt idx="13">
                  <c:v>37</c:v>
                </c:pt>
                <c:pt idx="14">
                  <c:v>37</c:v>
                </c:pt>
                <c:pt idx="15">
                  <c:v>53</c:v>
                </c:pt>
                <c:pt idx="16">
                  <c:v>65</c:v>
                </c:pt>
                <c:pt idx="17">
                  <c:v>72</c:v>
                </c:pt>
                <c:pt idx="18">
                  <c:v>91</c:v>
                </c:pt>
                <c:pt idx="19">
                  <c:v>143</c:v>
                </c:pt>
                <c:pt idx="20">
                  <c:v>213</c:v>
                </c:pt>
                <c:pt idx="21">
                  <c:v>317</c:v>
                </c:pt>
              </c:numCache>
            </c:numRef>
          </c:val>
          <c:extLst>
            <c:ext xmlns:c16="http://schemas.microsoft.com/office/drawing/2014/chart" uri="{C3380CC4-5D6E-409C-BE32-E72D297353CC}">
              <c16:uniqueId val="{00000000-EFBC-4C72-887B-7F28614ADF13}"/>
            </c:ext>
          </c:extLst>
        </c:ser>
        <c:dLbls>
          <c:showLegendKey val="0"/>
          <c:showVal val="0"/>
          <c:showCatName val="0"/>
          <c:showSerName val="0"/>
          <c:showPercent val="0"/>
          <c:showBubbleSize val="0"/>
        </c:dLbls>
        <c:gapWidth val="127"/>
        <c:axId val="1088778303"/>
        <c:axId val="1087706543"/>
      </c:barChart>
      <c:catAx>
        <c:axId val="10887783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87706543"/>
        <c:crosses val="autoZero"/>
        <c:auto val="1"/>
        <c:lblAlgn val="ctr"/>
        <c:lblOffset val="100"/>
        <c:noMultiLvlLbl val="0"/>
      </c:catAx>
      <c:valAx>
        <c:axId val="108770654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8778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OOSC by</a:t>
            </a:r>
            <a:r>
              <a:rPr lang="en-US" sz="1800" baseline="0" dirty="0"/>
              <a:t> gender</a:t>
            </a:r>
            <a:endParaRPr lang="en-US" sz="1800" dirty="0"/>
          </a:p>
        </c:rich>
      </c:tx>
      <c:layout>
        <c:manualLayout>
          <c:xMode val="edge"/>
          <c:yMode val="edge"/>
          <c:x val="0.33307009508165647"/>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953701402938802"/>
          <c:y val="0.22121425618789312"/>
          <c:w val="0.48890999161545828"/>
          <c:h val="0.5846457576165478"/>
        </c:manualLayout>
      </c:layout>
      <c:doughnutChart>
        <c:varyColors val="1"/>
        <c:ser>
          <c:idx val="0"/>
          <c:order val="0"/>
          <c:dPt>
            <c:idx val="0"/>
            <c:bubble3D val="0"/>
            <c:spPr>
              <a:solidFill>
                <a:srgbClr val="DF959E"/>
              </a:solidFill>
              <a:ln w="19050">
                <a:solidFill>
                  <a:schemeClr val="lt1"/>
                </a:solidFill>
              </a:ln>
              <a:effectLst/>
            </c:spPr>
            <c:extLst>
              <c:ext xmlns:c16="http://schemas.microsoft.com/office/drawing/2014/chart" uri="{C3380CC4-5D6E-409C-BE32-E72D297353CC}">
                <c16:uniqueId val="{00000001-70E5-4797-90A0-874F607B3A35}"/>
              </c:ext>
            </c:extLst>
          </c:dPt>
          <c:dPt>
            <c:idx val="1"/>
            <c:bubble3D val="0"/>
            <c:spPr>
              <a:solidFill>
                <a:srgbClr val="00A1DA"/>
              </a:solidFill>
              <a:ln w="19050">
                <a:solidFill>
                  <a:schemeClr val="lt1"/>
                </a:solidFill>
              </a:ln>
              <a:effectLst/>
            </c:spPr>
            <c:extLst>
              <c:ext xmlns:c16="http://schemas.microsoft.com/office/drawing/2014/chart" uri="{C3380CC4-5D6E-409C-BE32-E72D297353CC}">
                <c16:uniqueId val="{00000003-70E5-4797-90A0-874F607B3A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0E5-4797-90A0-874F607B3A35}"/>
              </c:ext>
            </c:extLst>
          </c:dPt>
          <c:dLbls>
            <c:dLbl>
              <c:idx val="0"/>
              <c:layout>
                <c:manualLayout>
                  <c:x val="0.11111111111111101"/>
                  <c:y val="9.2592592592592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E5-4797-90A0-874F607B3A35}"/>
                </c:ext>
              </c:extLst>
            </c:dLbl>
            <c:dLbl>
              <c:idx val="1"/>
              <c:layout>
                <c:manualLayout>
                  <c:x val="-9.1666666666666716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E5-4797-90A0-874F607B3A35}"/>
                </c:ext>
              </c:extLst>
            </c:dLbl>
            <c:dLbl>
              <c:idx val="2"/>
              <c:layout>
                <c:manualLayout>
                  <c:x val="-7.3570022781063366E-2"/>
                  <c:y val="-5.2415160457794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E5-4797-90A0-874F607B3A3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 sources OOSC.xlsx]Sheet4'!$A$16:$A$18</c:f>
              <c:strCache>
                <c:ptCount val="3"/>
                <c:pt idx="0">
                  <c:v>Female</c:v>
                </c:pt>
                <c:pt idx="1">
                  <c:v>Male</c:v>
                </c:pt>
                <c:pt idx="2">
                  <c:v>N/A</c:v>
                </c:pt>
              </c:strCache>
            </c:strRef>
          </c:cat>
          <c:val>
            <c:numRef>
              <c:f>'[All sources OOSC.xlsx]Sheet4'!$B$16:$B$18</c:f>
              <c:numCache>
                <c:formatCode>0%</c:formatCode>
                <c:ptCount val="3"/>
                <c:pt idx="0">
                  <c:v>0.44182067077344284</c:v>
                </c:pt>
                <c:pt idx="1">
                  <c:v>0.55065023956194392</c:v>
                </c:pt>
                <c:pt idx="2">
                  <c:v>7.5290896646132786E-3</c:v>
                </c:pt>
              </c:numCache>
            </c:numRef>
          </c:val>
          <c:extLst>
            <c:ext xmlns:c16="http://schemas.microsoft.com/office/drawing/2014/chart" uri="{C3380CC4-5D6E-409C-BE32-E72D297353CC}">
              <c16:uniqueId val="{00000006-70E5-4797-90A0-874F607B3A3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By nationality and gender</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A1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Sheet4!$D$17:$D$21</c:f>
              <c:strCache>
                <c:ptCount val="5"/>
                <c:pt idx="0">
                  <c:v>Syria</c:v>
                </c:pt>
                <c:pt idx="1">
                  <c:v>Jordan</c:v>
                </c:pt>
                <c:pt idx="2">
                  <c:v>Other</c:v>
                </c:pt>
                <c:pt idx="3">
                  <c:v>Palestine</c:v>
                </c:pt>
                <c:pt idx="4">
                  <c:v>NA</c:v>
                </c:pt>
              </c:strCache>
            </c:strRef>
          </c:cat>
          <c:val>
            <c:numRef>
              <c:f>Sheet4!$E$17:$E$21</c:f>
              <c:numCache>
                <c:formatCode>General</c:formatCode>
                <c:ptCount val="5"/>
                <c:pt idx="0">
                  <c:v>4789</c:v>
                </c:pt>
                <c:pt idx="1">
                  <c:v>1134</c:v>
                </c:pt>
                <c:pt idx="2">
                  <c:v>162</c:v>
                </c:pt>
                <c:pt idx="3">
                  <c:v>71</c:v>
                </c:pt>
                <c:pt idx="4">
                  <c:v>187</c:v>
                </c:pt>
              </c:numCache>
            </c:numRef>
          </c:val>
          <c:extLst>
            <c:ext xmlns:c16="http://schemas.microsoft.com/office/drawing/2014/chart" uri="{C3380CC4-5D6E-409C-BE32-E72D297353CC}">
              <c16:uniqueId val="{00000000-F596-4D55-9A6E-3021C39ECBE8}"/>
            </c:ext>
          </c:extLst>
        </c:ser>
        <c:dLbls>
          <c:showLegendKey val="0"/>
          <c:showVal val="0"/>
          <c:showCatName val="0"/>
          <c:showSerName val="0"/>
          <c:showPercent val="0"/>
          <c:showBubbleSize val="0"/>
        </c:dLbls>
        <c:gapWidth val="219"/>
        <c:overlap val="-27"/>
        <c:axId val="226843775"/>
        <c:axId val="906782575"/>
      </c:barChart>
      <c:catAx>
        <c:axId val="226843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06782575"/>
        <c:crosses val="autoZero"/>
        <c:auto val="1"/>
        <c:lblAlgn val="ctr"/>
        <c:lblOffset val="100"/>
        <c:noMultiLvlLbl val="0"/>
      </c:catAx>
      <c:valAx>
        <c:axId val="906782575"/>
        <c:scaling>
          <c:orientation val="minMax"/>
        </c:scaling>
        <c:delete val="1"/>
        <c:axPos val="l"/>
        <c:numFmt formatCode="General" sourceLinked="1"/>
        <c:majorTickMark val="none"/>
        <c:minorTickMark val="none"/>
        <c:tickLblPos val="nextTo"/>
        <c:crossAx val="2268437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By </a:t>
            </a:r>
            <a:r>
              <a:rPr lang="en-US" sz="1800" b="0" i="0" baseline="0" dirty="0" err="1">
                <a:effectLst/>
              </a:rPr>
              <a:t>Programme</a:t>
            </a:r>
            <a:r>
              <a:rPr lang="en-US" sz="1800" b="0" i="0" baseline="0" dirty="0">
                <a:effectLst/>
              </a:rPr>
              <a:t> Eligibility and Outreach Activity</a:t>
            </a:r>
            <a:endParaRPr lang="en-US" dirty="0">
              <a:effectLst/>
            </a:endParaRPr>
          </a:p>
        </c:rich>
      </c:tx>
      <c:layout>
        <c:manualLayout>
          <c:xMode val="edge"/>
          <c:yMode val="edge"/>
          <c:x val="0.29664695219459775"/>
          <c:y val="7.64633151892509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Sheet1!$N$1</c:f>
              <c:strCache>
                <c:ptCount val="1"/>
                <c:pt idx="0">
                  <c:v>Makani</c:v>
                </c:pt>
              </c:strCache>
            </c:strRef>
          </c:tx>
          <c:spPr>
            <a:solidFill>
              <a:srgbClr val="00A1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Sheet1!$M$2:$M$5</c:f>
              <c:strCache>
                <c:ptCount val="4"/>
                <c:pt idx="0">
                  <c:v>FE</c:v>
                </c:pt>
                <c:pt idx="1">
                  <c:v>Drop-out</c:v>
                </c:pt>
                <c:pt idx="2">
                  <c:v>Catch-up</c:v>
                </c:pt>
                <c:pt idx="3">
                  <c:v>N/A</c:v>
                </c:pt>
              </c:strCache>
            </c:strRef>
          </c:cat>
          <c:val>
            <c:numRef>
              <c:f>Sheet1!$N$2:$N$5</c:f>
              <c:numCache>
                <c:formatCode>General</c:formatCode>
                <c:ptCount val="4"/>
                <c:pt idx="0">
                  <c:v>1685</c:v>
                </c:pt>
                <c:pt idx="1">
                  <c:v>817</c:v>
                </c:pt>
                <c:pt idx="2">
                  <c:v>641</c:v>
                </c:pt>
                <c:pt idx="3">
                  <c:v>69</c:v>
                </c:pt>
              </c:numCache>
            </c:numRef>
          </c:val>
          <c:extLst>
            <c:ext xmlns:c16="http://schemas.microsoft.com/office/drawing/2014/chart" uri="{C3380CC4-5D6E-409C-BE32-E72D297353CC}">
              <c16:uniqueId val="{00000000-9B55-4AC1-B252-B49A93A6A5BB}"/>
            </c:ext>
          </c:extLst>
        </c:ser>
        <c:ser>
          <c:idx val="1"/>
          <c:order val="1"/>
          <c:tx>
            <c:strRef>
              <c:f>Sheet1!$O$1</c:f>
              <c:strCache>
                <c:ptCount val="1"/>
                <c:pt idx="0">
                  <c:v>Host</c:v>
                </c:pt>
              </c:strCache>
            </c:strRef>
          </c:tx>
          <c:spPr>
            <a:solidFill>
              <a:srgbClr val="47527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Sheet1!$M$2:$M$5</c:f>
              <c:strCache>
                <c:ptCount val="4"/>
                <c:pt idx="0">
                  <c:v>FE</c:v>
                </c:pt>
                <c:pt idx="1">
                  <c:v>Drop-out</c:v>
                </c:pt>
                <c:pt idx="2">
                  <c:v>Catch-up</c:v>
                </c:pt>
                <c:pt idx="3">
                  <c:v>N/A</c:v>
                </c:pt>
              </c:strCache>
            </c:strRef>
          </c:cat>
          <c:val>
            <c:numRef>
              <c:f>Sheet1!$O$2:$O$5</c:f>
              <c:numCache>
                <c:formatCode>General</c:formatCode>
                <c:ptCount val="4"/>
                <c:pt idx="0">
                  <c:v>639</c:v>
                </c:pt>
                <c:pt idx="1">
                  <c:v>518</c:v>
                </c:pt>
                <c:pt idx="2">
                  <c:v>77</c:v>
                </c:pt>
                <c:pt idx="3">
                  <c:v>99</c:v>
                </c:pt>
              </c:numCache>
            </c:numRef>
          </c:val>
          <c:extLst>
            <c:ext xmlns:c16="http://schemas.microsoft.com/office/drawing/2014/chart" uri="{C3380CC4-5D6E-409C-BE32-E72D297353CC}">
              <c16:uniqueId val="{00000001-9B55-4AC1-B252-B49A93A6A5BB}"/>
            </c:ext>
          </c:extLst>
        </c:ser>
        <c:ser>
          <c:idx val="2"/>
          <c:order val="2"/>
          <c:tx>
            <c:strRef>
              <c:f>Sheet1!$P$1</c:f>
              <c:strCache>
                <c:ptCount val="1"/>
                <c:pt idx="0">
                  <c:v>Camp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Sheet1!$M$2:$M$5</c:f>
              <c:strCache>
                <c:ptCount val="4"/>
                <c:pt idx="0">
                  <c:v>FE</c:v>
                </c:pt>
                <c:pt idx="1">
                  <c:v>Drop-out</c:v>
                </c:pt>
                <c:pt idx="2">
                  <c:v>Catch-up</c:v>
                </c:pt>
                <c:pt idx="3">
                  <c:v>N/A</c:v>
                </c:pt>
              </c:strCache>
            </c:strRef>
          </c:cat>
          <c:val>
            <c:numRef>
              <c:f>Sheet1!$P$2:$P$5</c:f>
              <c:numCache>
                <c:formatCode>General</c:formatCode>
                <c:ptCount val="4"/>
                <c:pt idx="0">
                  <c:v>418</c:v>
                </c:pt>
                <c:pt idx="1">
                  <c:v>718</c:v>
                </c:pt>
                <c:pt idx="2">
                  <c:v>49</c:v>
                </c:pt>
                <c:pt idx="3">
                  <c:v>53</c:v>
                </c:pt>
              </c:numCache>
            </c:numRef>
          </c:val>
          <c:extLst>
            <c:ext xmlns:c16="http://schemas.microsoft.com/office/drawing/2014/chart" uri="{C3380CC4-5D6E-409C-BE32-E72D297353CC}">
              <c16:uniqueId val="{00000002-9B55-4AC1-B252-B49A93A6A5BB}"/>
            </c:ext>
          </c:extLst>
        </c:ser>
        <c:ser>
          <c:idx val="3"/>
          <c:order val="3"/>
          <c:tx>
            <c:strRef>
              <c:f>Sheet1!$Q$1</c:f>
              <c:strCache>
                <c:ptCount val="1"/>
                <c:pt idx="0">
                  <c:v>Helpline</c:v>
                </c:pt>
              </c:strCache>
            </c:strRef>
          </c:tx>
          <c:spPr>
            <a:solidFill>
              <a:srgbClr val="DF95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Sheet1!$M$2:$M$5</c:f>
              <c:strCache>
                <c:ptCount val="4"/>
                <c:pt idx="0">
                  <c:v>FE</c:v>
                </c:pt>
                <c:pt idx="1">
                  <c:v>Drop-out</c:v>
                </c:pt>
                <c:pt idx="2">
                  <c:v>Catch-up</c:v>
                </c:pt>
                <c:pt idx="3">
                  <c:v>N/A</c:v>
                </c:pt>
              </c:strCache>
            </c:strRef>
          </c:cat>
          <c:val>
            <c:numRef>
              <c:f>Sheet1!$Q$2:$Q$5</c:f>
              <c:numCache>
                <c:formatCode>General</c:formatCode>
                <c:ptCount val="4"/>
                <c:pt idx="0">
                  <c:v>378</c:v>
                </c:pt>
                <c:pt idx="1">
                  <c:v>122</c:v>
                </c:pt>
                <c:pt idx="2">
                  <c:v>41</c:v>
                </c:pt>
                <c:pt idx="3">
                  <c:v>19</c:v>
                </c:pt>
              </c:numCache>
            </c:numRef>
          </c:val>
          <c:extLst>
            <c:ext xmlns:c16="http://schemas.microsoft.com/office/drawing/2014/chart" uri="{C3380CC4-5D6E-409C-BE32-E72D297353CC}">
              <c16:uniqueId val="{00000003-9B55-4AC1-B252-B49A93A6A5BB}"/>
            </c:ext>
          </c:extLst>
        </c:ser>
        <c:dLbls>
          <c:showLegendKey val="0"/>
          <c:showVal val="0"/>
          <c:showCatName val="0"/>
          <c:showSerName val="0"/>
          <c:showPercent val="0"/>
          <c:showBubbleSize val="0"/>
        </c:dLbls>
        <c:gapWidth val="219"/>
        <c:overlap val="-27"/>
        <c:axId val="1514227664"/>
        <c:axId val="1515080960"/>
      </c:barChart>
      <c:catAx>
        <c:axId val="151422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5080960"/>
        <c:crosses val="autoZero"/>
        <c:auto val="1"/>
        <c:lblAlgn val="ctr"/>
        <c:lblOffset val="100"/>
        <c:noMultiLvlLbl val="0"/>
      </c:catAx>
      <c:valAx>
        <c:axId val="1515080960"/>
        <c:scaling>
          <c:orientation val="minMax"/>
        </c:scaling>
        <c:delete val="1"/>
        <c:axPos val="l"/>
        <c:numFmt formatCode="General" sourceLinked="1"/>
        <c:majorTickMark val="none"/>
        <c:minorTickMark val="none"/>
        <c:tickLblPos val="nextTo"/>
        <c:crossAx val="1514227664"/>
        <c:crosses val="autoZero"/>
        <c:crossBetween val="between"/>
      </c:valAx>
      <c:spPr>
        <a:noFill/>
        <a:ln>
          <a:noFill/>
        </a:ln>
        <a:effectLst/>
      </c:spPr>
    </c:plotArea>
    <c:legend>
      <c:legendPos val="tr"/>
      <c:layout>
        <c:manualLayout>
          <c:xMode val="edge"/>
          <c:yMode val="edge"/>
          <c:x val="0.8835706053937521"/>
          <c:y val="0.11308936357957169"/>
          <c:w val="0.10911256453357705"/>
          <c:h val="0.529169490390668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OOSC by age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A1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Sheet5!$K$8:$K$22</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Sheet5!$L$8:$L$22</c:f>
              <c:numCache>
                <c:formatCode>General</c:formatCode>
                <c:ptCount val="15"/>
                <c:pt idx="0">
                  <c:v>71</c:v>
                </c:pt>
                <c:pt idx="1">
                  <c:v>536</c:v>
                </c:pt>
                <c:pt idx="2">
                  <c:v>375</c:v>
                </c:pt>
                <c:pt idx="3">
                  <c:v>302</c:v>
                </c:pt>
                <c:pt idx="4">
                  <c:v>353</c:v>
                </c:pt>
                <c:pt idx="5">
                  <c:v>359</c:v>
                </c:pt>
                <c:pt idx="6">
                  <c:v>329</c:v>
                </c:pt>
                <c:pt idx="7">
                  <c:v>364</c:v>
                </c:pt>
                <c:pt idx="8">
                  <c:v>428</c:v>
                </c:pt>
                <c:pt idx="9">
                  <c:v>438</c:v>
                </c:pt>
                <c:pt idx="10">
                  <c:v>578</c:v>
                </c:pt>
                <c:pt idx="11">
                  <c:v>665</c:v>
                </c:pt>
                <c:pt idx="12">
                  <c:v>689</c:v>
                </c:pt>
                <c:pt idx="13">
                  <c:v>584</c:v>
                </c:pt>
                <c:pt idx="14">
                  <c:v>169</c:v>
                </c:pt>
              </c:numCache>
            </c:numRef>
          </c:val>
          <c:extLst>
            <c:ext xmlns:c16="http://schemas.microsoft.com/office/drawing/2014/chart" uri="{C3380CC4-5D6E-409C-BE32-E72D297353CC}">
              <c16:uniqueId val="{00000000-35D4-4F43-BC35-EDED06581424}"/>
            </c:ext>
          </c:extLst>
        </c:ser>
        <c:dLbls>
          <c:showLegendKey val="0"/>
          <c:showVal val="0"/>
          <c:showCatName val="0"/>
          <c:showSerName val="0"/>
          <c:showPercent val="0"/>
          <c:showBubbleSize val="0"/>
        </c:dLbls>
        <c:gapWidth val="219"/>
        <c:overlap val="-27"/>
        <c:axId val="1069266863"/>
        <c:axId val="977356335"/>
      </c:barChart>
      <c:catAx>
        <c:axId val="106926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977356335"/>
        <c:crosses val="autoZero"/>
        <c:auto val="1"/>
        <c:lblAlgn val="ctr"/>
        <c:lblOffset val="100"/>
        <c:noMultiLvlLbl val="0"/>
      </c:catAx>
      <c:valAx>
        <c:axId val="977356335"/>
        <c:scaling>
          <c:orientation val="minMax"/>
        </c:scaling>
        <c:delete val="1"/>
        <c:axPos val="l"/>
        <c:numFmt formatCode="General" sourceLinked="1"/>
        <c:majorTickMark val="none"/>
        <c:minorTickMark val="none"/>
        <c:tickLblPos val="nextTo"/>
        <c:crossAx val="1069266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7081945490597E-2"/>
          <c:y val="0.10900972816235505"/>
          <c:w val="0.9666583610901881"/>
          <c:h val="0.65395380703015216"/>
        </c:manualLayout>
      </c:layout>
      <c:barChart>
        <c:barDir val="bar"/>
        <c:grouping val="stacked"/>
        <c:varyColors val="0"/>
        <c:ser>
          <c:idx val="0"/>
          <c:order val="0"/>
          <c:tx>
            <c:strRef>
              <c:f>Sheet1!$I$8</c:f>
              <c:strCache>
                <c:ptCount val="1"/>
                <c:pt idx="0">
                  <c:v>Closed</c:v>
                </c:pt>
              </c:strCache>
            </c:strRef>
          </c:tx>
          <c:spPr>
            <a:solidFill>
              <a:srgbClr val="00A1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Sheet1!$J$8</c:f>
              <c:numCache>
                <c:formatCode>General</c:formatCode>
                <c:ptCount val="1"/>
                <c:pt idx="0">
                  <c:v>462</c:v>
                </c:pt>
              </c:numCache>
            </c:numRef>
          </c:val>
          <c:extLst>
            <c:ext xmlns:c16="http://schemas.microsoft.com/office/drawing/2014/chart" uri="{C3380CC4-5D6E-409C-BE32-E72D297353CC}">
              <c16:uniqueId val="{00000000-D3E5-4AB3-AB7B-DD4BC53B2D3B}"/>
            </c:ext>
          </c:extLst>
        </c:ser>
        <c:ser>
          <c:idx val="1"/>
          <c:order val="1"/>
          <c:tx>
            <c:strRef>
              <c:f>Sheet1!$I$9</c:f>
              <c:strCache>
                <c:ptCount val="1"/>
                <c:pt idx="0">
                  <c:v>Pending</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Sheet1!$J$9</c:f>
              <c:numCache>
                <c:formatCode>General</c:formatCode>
                <c:ptCount val="1"/>
                <c:pt idx="0">
                  <c:v>59</c:v>
                </c:pt>
              </c:numCache>
            </c:numRef>
          </c:val>
          <c:extLst>
            <c:ext xmlns:c16="http://schemas.microsoft.com/office/drawing/2014/chart" uri="{C3380CC4-5D6E-409C-BE32-E72D297353CC}">
              <c16:uniqueId val="{00000001-D3E5-4AB3-AB7B-DD4BC53B2D3B}"/>
            </c:ext>
          </c:extLst>
        </c:ser>
        <c:ser>
          <c:idx val="2"/>
          <c:order val="2"/>
          <c:tx>
            <c:strRef>
              <c:f>Sheet1!$I$10</c:f>
              <c:strCache>
                <c:ptCount val="1"/>
                <c:pt idx="0">
                  <c:v>Rejected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Sheet1!$J$10</c:f>
              <c:numCache>
                <c:formatCode>General</c:formatCode>
                <c:ptCount val="1"/>
                <c:pt idx="0">
                  <c:v>30</c:v>
                </c:pt>
              </c:numCache>
            </c:numRef>
          </c:val>
          <c:extLst>
            <c:ext xmlns:c16="http://schemas.microsoft.com/office/drawing/2014/chart" uri="{C3380CC4-5D6E-409C-BE32-E72D297353CC}">
              <c16:uniqueId val="{00000002-D3E5-4AB3-AB7B-DD4BC53B2D3B}"/>
            </c:ext>
          </c:extLst>
        </c:ser>
        <c:ser>
          <c:idx val="3"/>
          <c:order val="3"/>
          <c:tx>
            <c:strRef>
              <c:f>Sheet1!$I$11</c:f>
              <c:strCache>
                <c:ptCount val="1"/>
                <c:pt idx="0">
                  <c:v>Ongoing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Sheet1!$J$11</c:f>
              <c:numCache>
                <c:formatCode>General</c:formatCode>
                <c:ptCount val="1"/>
                <c:pt idx="0">
                  <c:v>9</c:v>
                </c:pt>
              </c:numCache>
            </c:numRef>
          </c:val>
          <c:extLst>
            <c:ext xmlns:c16="http://schemas.microsoft.com/office/drawing/2014/chart" uri="{C3380CC4-5D6E-409C-BE32-E72D297353CC}">
              <c16:uniqueId val="{00000000-BB36-4A3B-B376-151CD8B61922}"/>
            </c:ext>
          </c:extLst>
        </c:ser>
        <c:dLbls>
          <c:showLegendKey val="0"/>
          <c:showVal val="0"/>
          <c:showCatName val="0"/>
          <c:showSerName val="0"/>
          <c:showPercent val="0"/>
          <c:showBubbleSize val="0"/>
        </c:dLbls>
        <c:gapWidth val="150"/>
        <c:overlap val="100"/>
        <c:axId val="1514221664"/>
        <c:axId val="1506208560"/>
      </c:barChart>
      <c:catAx>
        <c:axId val="1514221664"/>
        <c:scaling>
          <c:orientation val="minMax"/>
        </c:scaling>
        <c:delete val="1"/>
        <c:axPos val="l"/>
        <c:numFmt formatCode="General" sourceLinked="1"/>
        <c:majorTickMark val="none"/>
        <c:minorTickMark val="none"/>
        <c:tickLblPos val="nextTo"/>
        <c:crossAx val="1506208560"/>
        <c:crosses val="autoZero"/>
        <c:auto val="1"/>
        <c:lblAlgn val="ctr"/>
        <c:lblOffset val="100"/>
        <c:noMultiLvlLbl val="0"/>
      </c:catAx>
      <c:valAx>
        <c:axId val="1506208560"/>
        <c:scaling>
          <c:orientation val="minMax"/>
        </c:scaling>
        <c:delete val="1"/>
        <c:axPos val="b"/>
        <c:numFmt formatCode="General" sourceLinked="1"/>
        <c:majorTickMark val="none"/>
        <c:minorTickMark val="none"/>
        <c:tickLblPos val="nextTo"/>
        <c:crossAx val="1514221664"/>
        <c:crosses val="autoZero"/>
        <c:crossBetween val="between"/>
      </c:valAx>
      <c:spPr>
        <a:noFill/>
        <a:ln>
          <a:noFill/>
        </a:ln>
        <a:effectLst/>
      </c:spPr>
    </c:plotArea>
    <c:legend>
      <c:legendPos val="b"/>
      <c:layout>
        <c:manualLayout>
          <c:xMode val="edge"/>
          <c:yMode val="edge"/>
          <c:x val="0.3091302152098972"/>
          <c:y val="0.78667802802416165"/>
          <c:w val="0.45210052562121117"/>
          <c:h val="0.213321971975838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[OOSC data analysis 20200909.xlsx]Sheet5!PivotTable9</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OOSC by gender</a:t>
            </a:r>
          </a:p>
        </c:rich>
      </c:tx>
      <c:layout>
        <c:manualLayout>
          <c:xMode val="edge"/>
          <c:yMode val="edge"/>
          <c:x val="0.32149281693145254"/>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s>
    <c:plotArea>
      <c:layout>
        <c:manualLayout>
          <c:layoutTarget val="inner"/>
          <c:xMode val="edge"/>
          <c:yMode val="edge"/>
          <c:x val="0.23649988172677519"/>
          <c:y val="0.2230395158938466"/>
          <c:w val="0.39930384449376166"/>
          <c:h val="0.64700445675089646"/>
        </c:manualLayout>
      </c:layout>
      <c:doughnutChart>
        <c:varyColors val="1"/>
        <c:ser>
          <c:idx val="0"/>
          <c:order val="0"/>
          <c:tx>
            <c:strRef>
              <c:f>Sheet5!$G$3</c:f>
              <c:strCache>
                <c:ptCount val="1"/>
                <c:pt idx="0">
                  <c:v>Total</c:v>
                </c:pt>
              </c:strCache>
            </c:strRef>
          </c:tx>
          <c:dPt>
            <c:idx val="0"/>
            <c:bubble3D val="0"/>
            <c:spPr>
              <a:solidFill>
                <a:srgbClr val="DF959E"/>
              </a:solidFill>
              <a:ln w="19050">
                <a:solidFill>
                  <a:schemeClr val="lt1"/>
                </a:solidFill>
              </a:ln>
              <a:effectLst/>
            </c:spPr>
            <c:extLst>
              <c:ext xmlns:c16="http://schemas.microsoft.com/office/drawing/2014/chart" uri="{C3380CC4-5D6E-409C-BE32-E72D297353CC}">
                <c16:uniqueId val="{00000001-4295-4B47-A266-AB91355C51C3}"/>
              </c:ext>
            </c:extLst>
          </c:dPt>
          <c:dPt>
            <c:idx val="1"/>
            <c:bubble3D val="0"/>
            <c:spPr>
              <a:solidFill>
                <a:srgbClr val="019DD7"/>
              </a:solidFill>
              <a:ln w="19050">
                <a:solidFill>
                  <a:schemeClr val="lt1"/>
                </a:solidFill>
              </a:ln>
              <a:effectLst/>
            </c:spPr>
            <c:extLst>
              <c:ext xmlns:c16="http://schemas.microsoft.com/office/drawing/2014/chart" uri="{C3380CC4-5D6E-409C-BE32-E72D297353CC}">
                <c16:uniqueId val="{00000003-4295-4B47-A266-AB91355C51C3}"/>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Sheet5!$F$4:$F$6</c:f>
              <c:strCache>
                <c:ptCount val="2"/>
                <c:pt idx="0">
                  <c:v>Female</c:v>
                </c:pt>
                <c:pt idx="1">
                  <c:v>Male</c:v>
                </c:pt>
              </c:strCache>
            </c:strRef>
          </c:cat>
          <c:val>
            <c:numRef>
              <c:f>Sheet5!$G$4:$G$6</c:f>
              <c:numCache>
                <c:formatCode>0%</c:formatCode>
                <c:ptCount val="2"/>
                <c:pt idx="0">
                  <c:v>0.40940525587828491</c:v>
                </c:pt>
                <c:pt idx="1">
                  <c:v>0.59059474412171509</c:v>
                </c:pt>
              </c:numCache>
            </c:numRef>
          </c:val>
          <c:extLst>
            <c:ext xmlns:c16="http://schemas.microsoft.com/office/drawing/2014/chart" uri="{C3380CC4-5D6E-409C-BE32-E72D297353CC}">
              <c16:uniqueId val="{00000004-4295-4B47-A266-AB91355C51C3}"/>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76165266841644796"/>
          <c:y val="0.25130577427821521"/>
          <c:w val="0.17168066491688541"/>
          <c:h val="0.507828083989501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OOSC by Nationality</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A1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Sheet1!$A$10:$A$13</c:f>
              <c:strCache>
                <c:ptCount val="4"/>
                <c:pt idx="0">
                  <c:v>Syria</c:v>
                </c:pt>
                <c:pt idx="1">
                  <c:v>Jordan</c:v>
                </c:pt>
                <c:pt idx="2">
                  <c:v>Other</c:v>
                </c:pt>
                <c:pt idx="3">
                  <c:v>Palestine</c:v>
                </c:pt>
              </c:strCache>
            </c:strRef>
          </c:cat>
          <c:val>
            <c:numRef>
              <c:f>Sheet1!$B$10:$B$13</c:f>
              <c:numCache>
                <c:formatCode>0%</c:formatCode>
                <c:ptCount val="4"/>
                <c:pt idx="0">
                  <c:v>0.87021755438859716</c:v>
                </c:pt>
                <c:pt idx="1">
                  <c:v>9.9024756189047256E-2</c:v>
                </c:pt>
                <c:pt idx="2">
                  <c:v>1.9504876219054765E-2</c:v>
                </c:pt>
                <c:pt idx="3">
                  <c:v>1.1252813203300824E-2</c:v>
                </c:pt>
              </c:numCache>
            </c:numRef>
          </c:val>
          <c:extLst>
            <c:ext xmlns:c16="http://schemas.microsoft.com/office/drawing/2014/chart" uri="{C3380CC4-5D6E-409C-BE32-E72D297353CC}">
              <c16:uniqueId val="{00000000-3C6D-4C0E-A977-E6BA2C9586B4}"/>
            </c:ext>
          </c:extLst>
        </c:ser>
        <c:dLbls>
          <c:showLegendKey val="0"/>
          <c:showVal val="0"/>
          <c:showCatName val="0"/>
          <c:showSerName val="0"/>
          <c:showPercent val="0"/>
          <c:showBubbleSize val="0"/>
        </c:dLbls>
        <c:gapWidth val="219"/>
        <c:overlap val="-27"/>
        <c:axId val="272133791"/>
        <c:axId val="1038169999"/>
      </c:barChart>
      <c:catAx>
        <c:axId val="272133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38169999"/>
        <c:crosses val="autoZero"/>
        <c:auto val="1"/>
        <c:lblAlgn val="ctr"/>
        <c:lblOffset val="100"/>
        <c:noMultiLvlLbl val="0"/>
      </c:catAx>
      <c:valAx>
        <c:axId val="103816999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1337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OOSC by Age</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A1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Sheet2!$F$9:$F$23</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Sheet2!$G$9:$G$23</c:f>
              <c:numCache>
                <c:formatCode>General</c:formatCode>
                <c:ptCount val="15"/>
                <c:pt idx="0">
                  <c:v>27</c:v>
                </c:pt>
                <c:pt idx="1">
                  <c:v>99</c:v>
                </c:pt>
                <c:pt idx="2">
                  <c:v>63</c:v>
                </c:pt>
                <c:pt idx="3">
                  <c:v>25</c:v>
                </c:pt>
                <c:pt idx="4">
                  <c:v>36</c:v>
                </c:pt>
                <c:pt idx="5">
                  <c:v>31</c:v>
                </c:pt>
                <c:pt idx="6">
                  <c:v>54</c:v>
                </c:pt>
                <c:pt idx="7">
                  <c:v>43</c:v>
                </c:pt>
                <c:pt idx="8">
                  <c:v>63</c:v>
                </c:pt>
                <c:pt idx="9">
                  <c:v>100</c:v>
                </c:pt>
                <c:pt idx="10">
                  <c:v>145</c:v>
                </c:pt>
                <c:pt idx="11">
                  <c:v>173</c:v>
                </c:pt>
                <c:pt idx="12">
                  <c:v>220</c:v>
                </c:pt>
                <c:pt idx="13">
                  <c:v>153</c:v>
                </c:pt>
                <c:pt idx="14">
                  <c:v>38</c:v>
                </c:pt>
              </c:numCache>
            </c:numRef>
          </c:val>
          <c:extLst>
            <c:ext xmlns:c16="http://schemas.microsoft.com/office/drawing/2014/chart" uri="{C3380CC4-5D6E-409C-BE32-E72D297353CC}">
              <c16:uniqueId val="{00000000-75F2-4A15-92A6-05A84DCDA1E8}"/>
            </c:ext>
          </c:extLst>
        </c:ser>
        <c:dLbls>
          <c:showLegendKey val="0"/>
          <c:showVal val="0"/>
          <c:showCatName val="0"/>
          <c:showSerName val="0"/>
          <c:showPercent val="0"/>
          <c:showBubbleSize val="0"/>
        </c:dLbls>
        <c:gapWidth val="219"/>
        <c:overlap val="-27"/>
        <c:axId val="1120756671"/>
        <c:axId val="273535151"/>
      </c:barChart>
      <c:catAx>
        <c:axId val="1120756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535151"/>
        <c:crosses val="autoZero"/>
        <c:auto val="1"/>
        <c:lblAlgn val="ctr"/>
        <c:lblOffset val="100"/>
        <c:noMultiLvlLbl val="0"/>
      </c:catAx>
      <c:valAx>
        <c:axId val="273535151"/>
        <c:scaling>
          <c:orientation val="minMax"/>
        </c:scaling>
        <c:delete val="1"/>
        <c:axPos val="l"/>
        <c:numFmt formatCode="General" sourceLinked="1"/>
        <c:majorTickMark val="none"/>
        <c:minorTickMark val="none"/>
        <c:tickLblPos val="nextTo"/>
        <c:crossAx val="11207566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[HC_OOSC_Kobo_Partners_Compiled_List.xlsx]Sheet1!$D$10:$D$13</cx:f>
        <cx:lvl ptCount="4">
          <cx:pt idx="0">FE</cx:pt>
          <cx:pt idx="1">Drop-out</cx:pt>
          <cx:pt idx="2">N/A</cx:pt>
          <cx:pt idx="3">Catch-up</cx:pt>
        </cx:lvl>
      </cx:strDim>
      <cx:numDim type="val">
        <cx:f>[HC_OOSC_Kobo_Partners_Compiled_List.xlsx]Sheet1!$E$10:$E$13</cx:f>
        <cx:lvl ptCount="4" formatCode="0%">
          <cx:pt idx="0">0.47999999999999998</cx:pt>
          <cx:pt idx="1">0.39000000000000001</cx:pt>
          <cx:pt idx="2">0.070000000000000007</cx:pt>
          <cx:pt idx="3">0.059999999999999998</cx:pt>
        </cx:lvl>
      </cx:numDim>
    </cx:data>
  </cx:chartData>
  <cx:chart>
    <cx:title pos="t" align="ctr" overlay="0">
      <cx:tx>
        <cx:rich>
          <a:bodyPr spcFirstLastPara="1" vertOverflow="ellipsis" horzOverflow="overflow" wrap="square" lIns="0" tIns="0" rIns="0" bIns="0" anchor="ctr" anchorCtr="1"/>
          <a:lstStyle/>
          <a:p>
            <a:pPr rtl="0"/>
            <a:r>
              <a:rPr lang="en-US" sz="1600" b="0" i="0" u="none" strike="noStrike" baseline="0" dirty="0">
                <a:solidFill>
                  <a:prstClr val="black">
                    <a:lumMod val="65000"/>
                    <a:lumOff val="35000"/>
                  </a:prstClr>
                </a:solidFill>
                <a:effectLst/>
                <a:latin typeface="Calibri" panose="020F0502020204030204"/>
                <a:cs typeface="Calibri" panose="020F0502020204030204" pitchFamily="34" charset="0"/>
              </a:rPr>
              <a:t>OOSC by </a:t>
            </a:r>
            <a:r>
              <a:rPr lang="en-US" sz="1600" b="0" i="0" u="none" strike="noStrike" baseline="0" dirty="0" err="1">
                <a:solidFill>
                  <a:prstClr val="black">
                    <a:lumMod val="65000"/>
                    <a:lumOff val="35000"/>
                  </a:prstClr>
                </a:solidFill>
                <a:effectLst/>
                <a:latin typeface="Calibri" panose="020F0502020204030204"/>
                <a:cs typeface="Calibri" panose="020F0502020204030204" pitchFamily="34" charset="0"/>
              </a:rPr>
              <a:t>programme</a:t>
            </a:r>
            <a:r>
              <a:rPr lang="en-US" sz="1600" b="0" i="0" u="none" strike="noStrike" baseline="0" dirty="0">
                <a:solidFill>
                  <a:prstClr val="black">
                    <a:lumMod val="65000"/>
                    <a:lumOff val="35000"/>
                  </a:prstClr>
                </a:solidFill>
                <a:effectLst/>
                <a:latin typeface="Calibri" panose="020F0502020204030204"/>
                <a:cs typeface="Calibri" panose="020F0502020204030204" pitchFamily="34" charset="0"/>
              </a:rPr>
              <a:t> eligibility (N=1,333)</a:t>
            </a:r>
          </a:p>
        </cx:rich>
      </cx:tx>
    </cx:title>
    <cx:plotArea>
      <cx:plotAreaRegion>
        <cx:series layoutId="funnel" uniqueId="{7D75F599-ADED-40AD-B730-EE2C5CF65B75}">
          <cx:spPr>
            <a:solidFill>
              <a:srgbClr val="00A1DA"/>
            </a:solidFill>
          </cx:spPr>
          <cx:dataLabels>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000"/>
            </a:pPr>
            <a:endParaRPr lang="en-US" sz="1000" b="0" i="0" u="none" strike="noStrike" baseline="0">
              <a:solidFill>
                <a:prstClr val="black">
                  <a:lumMod val="65000"/>
                  <a:lumOff val="35000"/>
                </a:prstClr>
              </a:solidFill>
              <a:latin typeface="Calibri" panose="020F0502020204030204"/>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'[OOSC data 20200915.xlsx]Sheet5'!$A$13:$A$16</cx:f>
        <cx:lvl ptCount="4">
          <cx:pt idx="0">Drop out</cx:pt>
          <cx:pt idx="1">FE</cx:pt>
          <cx:pt idx="2">N/A</cx:pt>
          <cx:pt idx="3">Catch-Up</cx:pt>
        </cx:lvl>
      </cx:strDim>
      <cx:numDim type="val">
        <cx:f>'[OOSC data 20200915.xlsx]Sheet5'!$B$13:$B$16</cx:f>
        <cx:lvl ptCount="4" formatCode="0%">
          <cx:pt idx="0">0.57996768982229407</cx:pt>
          <cx:pt idx="1">0.33764135702746367</cx:pt>
          <cx:pt idx="2">0.042810985460420031</cx:pt>
          <cx:pt idx="3">0.039579967689822297</cx:pt>
        </cx:lvl>
      </cx:numDim>
    </cx:data>
  </cx:chartData>
  <cx:chart>
    <cx:title pos="t" align="ctr" overlay="0">
      <cx:tx>
        <cx:rich>
          <a:bodyPr spcFirstLastPara="1" vertOverflow="ellipsis" horzOverflow="overflow" wrap="square" lIns="0" tIns="0" rIns="0" bIns="0" anchor="ctr" anchorCtr="1"/>
          <a:lstStyle/>
          <a:p>
            <a:pPr rtl="0">
              <a:defRPr sz="1600"/>
            </a:pPr>
            <a:r>
              <a:rPr lang="en-US" sz="1600" b="0" i="0" baseline="0">
                <a:effectLst/>
              </a:rPr>
              <a:t>OOSC by programme eligibility (N=1,238)</a:t>
            </a:r>
            <a:endParaRPr lang="en-US" sz="1600">
              <a:effectLst/>
            </a:endParaRPr>
          </a:p>
        </cx:rich>
      </cx:tx>
    </cx:title>
    <cx:plotArea>
      <cx:plotAreaRegion>
        <cx:series layoutId="funnel" uniqueId="{260E72E9-FF06-48AC-8C27-E48547DFE209}">
          <cx:spPr>
            <a:solidFill>
              <a:srgbClr val="00A1DA"/>
            </a:solidFill>
          </cx:spPr>
          <cx:dataLabels>
            <cx:txPr>
              <a:bodyPr spcFirstLastPara="1" vertOverflow="ellipsis" horzOverflow="overflow" wrap="square" lIns="0" tIns="0" rIns="0" bIns="0" anchor="ctr" anchorCtr="1"/>
              <a:lstStyle/>
              <a:p>
                <a:pPr algn="ctr" rtl="0">
                  <a:defRPr sz="1050"/>
                </a:pPr>
                <a:endParaRPr lang="en-US" sz="1050" b="0" i="0" u="none" strike="noStrike" baseline="0">
                  <a:solidFill>
                    <a:prstClr val="black">
                      <a:lumMod val="65000"/>
                      <a:lumOff val="35000"/>
                    </a:prstClr>
                  </a:solidFill>
                  <a:latin typeface="Calibri" panose="020F0502020204030204"/>
                </a:endParaRPr>
              </a:p>
            </cx:txPr>
            <cx:visibility seriesName="0" categoryName="0" value="1"/>
          </cx:dataLabels>
          <cx:dataId val="0"/>
        </cx:series>
      </cx:plotAreaRegion>
      <cx:axis id="0">
        <cx:catScaling gapWidth="0.0599999987"/>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259E0-7BAB-4FF5-B51A-2D4CEAE42434}" type="datetimeFigureOut">
              <a:rPr lang="en-US" smtClean="0"/>
              <a:t>10/8/2020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607F9-437B-4877-8925-C5F2AE3E4DC8}" type="slidenum">
              <a:rPr lang="en-US" smtClean="0"/>
              <a:t>‹#›</a:t>
            </a:fld>
            <a:endParaRPr lang="en-US"/>
          </a:p>
        </p:txBody>
      </p:sp>
    </p:spTree>
    <p:extLst>
      <p:ext uri="{BB962C8B-B14F-4D97-AF65-F5344CB8AC3E}">
        <p14:creationId xmlns:p14="http://schemas.microsoft.com/office/powerpoint/2010/main" val="983263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BC607F9-437B-4877-8925-C5F2AE3E4DC8}" type="slidenum">
              <a:rPr lang="en-US" smtClean="0"/>
              <a:t>4</a:t>
            </a:fld>
            <a:endParaRPr lang="en-US"/>
          </a:p>
        </p:txBody>
      </p:sp>
    </p:spTree>
    <p:extLst>
      <p:ext uri="{BB962C8B-B14F-4D97-AF65-F5344CB8AC3E}">
        <p14:creationId xmlns:p14="http://schemas.microsoft.com/office/powerpoint/2010/main" val="218371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BC607F9-437B-4877-8925-C5F2AE3E4DC8}" type="slidenum">
              <a:rPr lang="en-US" smtClean="0"/>
              <a:t>5</a:t>
            </a:fld>
            <a:endParaRPr lang="en-US"/>
          </a:p>
        </p:txBody>
      </p:sp>
    </p:spTree>
    <p:extLst>
      <p:ext uri="{BB962C8B-B14F-4D97-AF65-F5344CB8AC3E}">
        <p14:creationId xmlns:p14="http://schemas.microsoft.com/office/powerpoint/2010/main" val="181901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607F9-437B-4877-8925-C5F2AE3E4DC8}" type="slidenum">
              <a:rPr lang="en-US" smtClean="0"/>
              <a:t>6</a:t>
            </a:fld>
            <a:endParaRPr lang="en-US"/>
          </a:p>
        </p:txBody>
      </p:sp>
    </p:spTree>
    <p:extLst>
      <p:ext uri="{BB962C8B-B14F-4D97-AF65-F5344CB8AC3E}">
        <p14:creationId xmlns:p14="http://schemas.microsoft.com/office/powerpoint/2010/main" val="20015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3BC607F9-437B-4877-8925-C5F2AE3E4DC8}" type="slidenum">
              <a:rPr lang="en-US" smtClean="0"/>
              <a:t>7</a:t>
            </a:fld>
            <a:endParaRPr lang="en-US"/>
          </a:p>
        </p:txBody>
      </p:sp>
    </p:spTree>
    <p:extLst>
      <p:ext uri="{BB962C8B-B14F-4D97-AF65-F5344CB8AC3E}">
        <p14:creationId xmlns:p14="http://schemas.microsoft.com/office/powerpoint/2010/main" val="329161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95E1F-0E16-9041-B7F2-F780B1DFEBE7}" type="slidenum">
              <a:rPr lang="en-US" smtClean="0"/>
              <a:t>9</a:t>
            </a:fld>
            <a:endParaRPr lang="en-US"/>
          </a:p>
        </p:txBody>
      </p:sp>
    </p:spTree>
    <p:extLst>
      <p:ext uri="{BB962C8B-B14F-4D97-AF65-F5344CB8AC3E}">
        <p14:creationId xmlns:p14="http://schemas.microsoft.com/office/powerpoint/2010/main" val="84392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4A8A-BC90-4068-B695-0E24D2AC55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CD1C95-CCCC-41DA-A516-F879419D75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5EA1CB-3496-48B8-A064-D0F3F02C335A}"/>
              </a:ext>
            </a:extLst>
          </p:cNvPr>
          <p:cNvSpPr>
            <a:spLocks noGrp="1"/>
          </p:cNvSpPr>
          <p:nvPr>
            <p:ph type="dt" sz="half" idx="10"/>
          </p:nvPr>
        </p:nvSpPr>
        <p:spPr/>
        <p:txBody>
          <a:bodyPr/>
          <a:lstStyle/>
          <a:p>
            <a:fld id="{353F9C98-B8A3-40DA-A88D-DB928ED26E92}" type="datetimeFigureOut">
              <a:rPr lang="en-US" smtClean="0"/>
              <a:t>10/8/2020</a:t>
            </a:fld>
            <a:endParaRPr lang="en-US"/>
          </a:p>
        </p:txBody>
      </p:sp>
      <p:sp>
        <p:nvSpPr>
          <p:cNvPr id="5" name="Footer Placeholder 4">
            <a:extLst>
              <a:ext uri="{FF2B5EF4-FFF2-40B4-BE49-F238E27FC236}">
                <a16:creationId xmlns:a16="http://schemas.microsoft.com/office/drawing/2014/main" id="{C7D919BA-99AF-46AF-BE25-3F8362BB0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B8B22-1B9E-416D-8C32-006FAAA963FF}"/>
              </a:ext>
            </a:extLst>
          </p:cNvPr>
          <p:cNvSpPr>
            <a:spLocks noGrp="1"/>
          </p:cNvSpPr>
          <p:nvPr>
            <p:ph type="sldNum" sz="quarter" idx="12"/>
          </p:nvPr>
        </p:nvSpPr>
        <p:spPr/>
        <p:txBody>
          <a:bodyPr/>
          <a:lstStyle/>
          <a:p>
            <a:fld id="{2F3D60BB-A43C-4EF8-9382-0ED0C2B9446E}" type="slidenum">
              <a:rPr lang="en-US" smtClean="0"/>
              <a:t>‹#›</a:t>
            </a:fld>
            <a:endParaRPr lang="en-US"/>
          </a:p>
        </p:txBody>
      </p:sp>
    </p:spTree>
    <p:extLst>
      <p:ext uri="{BB962C8B-B14F-4D97-AF65-F5344CB8AC3E}">
        <p14:creationId xmlns:p14="http://schemas.microsoft.com/office/powerpoint/2010/main" val="312358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578E-C962-44EF-A171-E700F20CCA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4A054-B279-4CF4-9A08-F90CDA891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57290-7F36-471E-8CEC-B224B96429F5}"/>
              </a:ext>
            </a:extLst>
          </p:cNvPr>
          <p:cNvSpPr>
            <a:spLocks noGrp="1"/>
          </p:cNvSpPr>
          <p:nvPr>
            <p:ph type="dt" sz="half" idx="10"/>
          </p:nvPr>
        </p:nvSpPr>
        <p:spPr/>
        <p:txBody>
          <a:bodyPr/>
          <a:lstStyle/>
          <a:p>
            <a:fld id="{353F9C98-B8A3-40DA-A88D-DB928ED26E92}" type="datetimeFigureOut">
              <a:rPr lang="en-US" smtClean="0"/>
              <a:t>10/8/2020</a:t>
            </a:fld>
            <a:endParaRPr lang="en-US"/>
          </a:p>
        </p:txBody>
      </p:sp>
      <p:sp>
        <p:nvSpPr>
          <p:cNvPr id="5" name="Footer Placeholder 4">
            <a:extLst>
              <a:ext uri="{FF2B5EF4-FFF2-40B4-BE49-F238E27FC236}">
                <a16:creationId xmlns:a16="http://schemas.microsoft.com/office/drawing/2014/main" id="{76184BDF-2A2D-42DA-908C-3E70DAEAD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61E52-E591-4DAB-8844-55AF2FDC5ACF}"/>
              </a:ext>
            </a:extLst>
          </p:cNvPr>
          <p:cNvSpPr>
            <a:spLocks noGrp="1"/>
          </p:cNvSpPr>
          <p:nvPr>
            <p:ph type="sldNum" sz="quarter" idx="12"/>
          </p:nvPr>
        </p:nvSpPr>
        <p:spPr/>
        <p:txBody>
          <a:bodyPr/>
          <a:lstStyle/>
          <a:p>
            <a:fld id="{2F3D60BB-A43C-4EF8-9382-0ED0C2B9446E}" type="slidenum">
              <a:rPr lang="en-US" smtClean="0"/>
              <a:t>‹#›</a:t>
            </a:fld>
            <a:endParaRPr lang="en-US"/>
          </a:p>
        </p:txBody>
      </p:sp>
    </p:spTree>
    <p:extLst>
      <p:ext uri="{BB962C8B-B14F-4D97-AF65-F5344CB8AC3E}">
        <p14:creationId xmlns:p14="http://schemas.microsoft.com/office/powerpoint/2010/main" val="406791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7FFAD7-ED2D-4A9B-B170-C1E5F6F378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C5F222-18FB-4693-B3B4-99CFB1F80B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E21A9-2997-4505-B345-7828BD582C8D}"/>
              </a:ext>
            </a:extLst>
          </p:cNvPr>
          <p:cNvSpPr>
            <a:spLocks noGrp="1"/>
          </p:cNvSpPr>
          <p:nvPr>
            <p:ph type="dt" sz="half" idx="10"/>
          </p:nvPr>
        </p:nvSpPr>
        <p:spPr/>
        <p:txBody>
          <a:bodyPr/>
          <a:lstStyle/>
          <a:p>
            <a:fld id="{353F9C98-B8A3-40DA-A88D-DB928ED26E92}" type="datetimeFigureOut">
              <a:rPr lang="en-US" smtClean="0"/>
              <a:t>10/8/2020</a:t>
            </a:fld>
            <a:endParaRPr lang="en-US"/>
          </a:p>
        </p:txBody>
      </p:sp>
      <p:sp>
        <p:nvSpPr>
          <p:cNvPr id="5" name="Footer Placeholder 4">
            <a:extLst>
              <a:ext uri="{FF2B5EF4-FFF2-40B4-BE49-F238E27FC236}">
                <a16:creationId xmlns:a16="http://schemas.microsoft.com/office/drawing/2014/main" id="{CB80F02C-8558-4597-9334-7A4867279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4129B-FF1D-47F0-A37B-47CA6D641871}"/>
              </a:ext>
            </a:extLst>
          </p:cNvPr>
          <p:cNvSpPr>
            <a:spLocks noGrp="1"/>
          </p:cNvSpPr>
          <p:nvPr>
            <p:ph type="sldNum" sz="quarter" idx="12"/>
          </p:nvPr>
        </p:nvSpPr>
        <p:spPr/>
        <p:txBody>
          <a:bodyPr/>
          <a:lstStyle/>
          <a:p>
            <a:fld id="{2F3D60BB-A43C-4EF8-9382-0ED0C2B9446E}" type="slidenum">
              <a:rPr lang="en-US" smtClean="0"/>
              <a:t>‹#›</a:t>
            </a:fld>
            <a:endParaRPr lang="en-US"/>
          </a:p>
        </p:txBody>
      </p:sp>
    </p:spTree>
    <p:extLst>
      <p:ext uri="{BB962C8B-B14F-4D97-AF65-F5344CB8AC3E}">
        <p14:creationId xmlns:p14="http://schemas.microsoft.com/office/powerpoint/2010/main" val="55729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3D8A-2C3D-48CD-ABF4-E9D2EA79C0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5DAF42-277D-402D-BB55-C96CE0AB7A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7E995-AB60-415B-AC0D-5FACEDAB8AA1}"/>
              </a:ext>
            </a:extLst>
          </p:cNvPr>
          <p:cNvSpPr>
            <a:spLocks noGrp="1"/>
          </p:cNvSpPr>
          <p:nvPr>
            <p:ph type="dt" sz="half" idx="10"/>
          </p:nvPr>
        </p:nvSpPr>
        <p:spPr/>
        <p:txBody>
          <a:bodyPr/>
          <a:lstStyle/>
          <a:p>
            <a:fld id="{353F9C98-B8A3-40DA-A88D-DB928ED26E92}" type="datetimeFigureOut">
              <a:rPr lang="en-US" smtClean="0"/>
              <a:t>10/8/2020</a:t>
            </a:fld>
            <a:endParaRPr lang="en-US"/>
          </a:p>
        </p:txBody>
      </p:sp>
      <p:sp>
        <p:nvSpPr>
          <p:cNvPr id="5" name="Footer Placeholder 4">
            <a:extLst>
              <a:ext uri="{FF2B5EF4-FFF2-40B4-BE49-F238E27FC236}">
                <a16:creationId xmlns:a16="http://schemas.microsoft.com/office/drawing/2014/main" id="{E8E5A7C0-A05E-4674-9801-5E90FE96E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F700D5-7203-41C9-B6E1-7BDD3BF7D4BF}"/>
              </a:ext>
            </a:extLst>
          </p:cNvPr>
          <p:cNvSpPr>
            <a:spLocks noGrp="1"/>
          </p:cNvSpPr>
          <p:nvPr>
            <p:ph type="sldNum" sz="quarter" idx="12"/>
          </p:nvPr>
        </p:nvSpPr>
        <p:spPr/>
        <p:txBody>
          <a:bodyPr/>
          <a:lstStyle/>
          <a:p>
            <a:fld id="{2F3D60BB-A43C-4EF8-9382-0ED0C2B9446E}" type="slidenum">
              <a:rPr lang="en-US" smtClean="0"/>
              <a:t>‹#›</a:t>
            </a:fld>
            <a:endParaRPr lang="en-US"/>
          </a:p>
        </p:txBody>
      </p:sp>
    </p:spTree>
    <p:extLst>
      <p:ext uri="{BB962C8B-B14F-4D97-AF65-F5344CB8AC3E}">
        <p14:creationId xmlns:p14="http://schemas.microsoft.com/office/powerpoint/2010/main" val="311700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CF8D3-5635-436E-AFB7-30873305D4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1E055B-BED2-4306-8C91-0AD28DA7DF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139A82-3069-4DCC-8CD6-1677E45BDEC1}"/>
              </a:ext>
            </a:extLst>
          </p:cNvPr>
          <p:cNvSpPr>
            <a:spLocks noGrp="1"/>
          </p:cNvSpPr>
          <p:nvPr>
            <p:ph type="dt" sz="half" idx="10"/>
          </p:nvPr>
        </p:nvSpPr>
        <p:spPr/>
        <p:txBody>
          <a:bodyPr/>
          <a:lstStyle/>
          <a:p>
            <a:fld id="{353F9C98-B8A3-40DA-A88D-DB928ED26E92}" type="datetimeFigureOut">
              <a:rPr lang="en-US" smtClean="0"/>
              <a:t>10/8/2020</a:t>
            </a:fld>
            <a:endParaRPr lang="en-US"/>
          </a:p>
        </p:txBody>
      </p:sp>
      <p:sp>
        <p:nvSpPr>
          <p:cNvPr id="5" name="Footer Placeholder 4">
            <a:extLst>
              <a:ext uri="{FF2B5EF4-FFF2-40B4-BE49-F238E27FC236}">
                <a16:creationId xmlns:a16="http://schemas.microsoft.com/office/drawing/2014/main" id="{E28AAFE7-FAEB-4287-B193-58F3537EA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ED553-2D6D-4C95-98FC-BD5004F0002B}"/>
              </a:ext>
            </a:extLst>
          </p:cNvPr>
          <p:cNvSpPr>
            <a:spLocks noGrp="1"/>
          </p:cNvSpPr>
          <p:nvPr>
            <p:ph type="sldNum" sz="quarter" idx="12"/>
          </p:nvPr>
        </p:nvSpPr>
        <p:spPr/>
        <p:txBody>
          <a:bodyPr/>
          <a:lstStyle/>
          <a:p>
            <a:fld id="{2F3D60BB-A43C-4EF8-9382-0ED0C2B9446E}" type="slidenum">
              <a:rPr lang="en-US" smtClean="0"/>
              <a:t>‹#›</a:t>
            </a:fld>
            <a:endParaRPr lang="en-US"/>
          </a:p>
        </p:txBody>
      </p:sp>
    </p:spTree>
    <p:extLst>
      <p:ext uri="{BB962C8B-B14F-4D97-AF65-F5344CB8AC3E}">
        <p14:creationId xmlns:p14="http://schemas.microsoft.com/office/powerpoint/2010/main" val="414208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C061-91A8-4184-9607-32320DD2A7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CFC3E5-A3E0-4DEE-B4A7-B5CC2C2902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5B3606-7CEA-45AF-AAF1-DFC1EE7385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91CD13-367E-4726-AAB4-CC8D67E56AB2}"/>
              </a:ext>
            </a:extLst>
          </p:cNvPr>
          <p:cNvSpPr>
            <a:spLocks noGrp="1"/>
          </p:cNvSpPr>
          <p:nvPr>
            <p:ph type="dt" sz="half" idx="10"/>
          </p:nvPr>
        </p:nvSpPr>
        <p:spPr/>
        <p:txBody>
          <a:bodyPr/>
          <a:lstStyle/>
          <a:p>
            <a:fld id="{353F9C98-B8A3-40DA-A88D-DB928ED26E92}" type="datetimeFigureOut">
              <a:rPr lang="en-US" smtClean="0"/>
              <a:t>10/8/2020</a:t>
            </a:fld>
            <a:endParaRPr lang="en-US"/>
          </a:p>
        </p:txBody>
      </p:sp>
      <p:sp>
        <p:nvSpPr>
          <p:cNvPr id="6" name="Footer Placeholder 5">
            <a:extLst>
              <a:ext uri="{FF2B5EF4-FFF2-40B4-BE49-F238E27FC236}">
                <a16:creationId xmlns:a16="http://schemas.microsoft.com/office/drawing/2014/main" id="{495C4007-3B24-4A41-BEB4-1E412C48DB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1CB1F-EA9E-49DE-B168-6C554829F755}"/>
              </a:ext>
            </a:extLst>
          </p:cNvPr>
          <p:cNvSpPr>
            <a:spLocks noGrp="1"/>
          </p:cNvSpPr>
          <p:nvPr>
            <p:ph type="sldNum" sz="quarter" idx="12"/>
          </p:nvPr>
        </p:nvSpPr>
        <p:spPr/>
        <p:txBody>
          <a:bodyPr/>
          <a:lstStyle/>
          <a:p>
            <a:fld id="{2F3D60BB-A43C-4EF8-9382-0ED0C2B9446E}" type="slidenum">
              <a:rPr lang="en-US" smtClean="0"/>
              <a:t>‹#›</a:t>
            </a:fld>
            <a:endParaRPr lang="en-US"/>
          </a:p>
        </p:txBody>
      </p:sp>
    </p:spTree>
    <p:extLst>
      <p:ext uri="{BB962C8B-B14F-4D97-AF65-F5344CB8AC3E}">
        <p14:creationId xmlns:p14="http://schemas.microsoft.com/office/powerpoint/2010/main" val="282902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03711-EEED-432C-B84B-44DF9613F8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702F59-F953-4629-803C-69061B8C80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27372E-6013-4007-8739-75F9D4CE17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05B269-6A09-4FC5-AA5A-7F08CB48DA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0B9A97-0A80-4D05-A2B4-64EC46ACDA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91CFB4-2BB2-4FE4-A7A7-59DF5F175B8E}"/>
              </a:ext>
            </a:extLst>
          </p:cNvPr>
          <p:cNvSpPr>
            <a:spLocks noGrp="1"/>
          </p:cNvSpPr>
          <p:nvPr>
            <p:ph type="dt" sz="half" idx="10"/>
          </p:nvPr>
        </p:nvSpPr>
        <p:spPr/>
        <p:txBody>
          <a:bodyPr/>
          <a:lstStyle/>
          <a:p>
            <a:fld id="{353F9C98-B8A3-40DA-A88D-DB928ED26E92}" type="datetimeFigureOut">
              <a:rPr lang="en-US" smtClean="0"/>
              <a:t>10/8/2020</a:t>
            </a:fld>
            <a:endParaRPr lang="en-US"/>
          </a:p>
        </p:txBody>
      </p:sp>
      <p:sp>
        <p:nvSpPr>
          <p:cNvPr id="8" name="Footer Placeholder 7">
            <a:extLst>
              <a:ext uri="{FF2B5EF4-FFF2-40B4-BE49-F238E27FC236}">
                <a16:creationId xmlns:a16="http://schemas.microsoft.com/office/drawing/2014/main" id="{B66964A1-8549-4762-B3D7-1A75283AFC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D88E3D-ED56-47D8-BAD2-F2678AF419C5}"/>
              </a:ext>
            </a:extLst>
          </p:cNvPr>
          <p:cNvSpPr>
            <a:spLocks noGrp="1"/>
          </p:cNvSpPr>
          <p:nvPr>
            <p:ph type="sldNum" sz="quarter" idx="12"/>
          </p:nvPr>
        </p:nvSpPr>
        <p:spPr/>
        <p:txBody>
          <a:bodyPr/>
          <a:lstStyle/>
          <a:p>
            <a:fld id="{2F3D60BB-A43C-4EF8-9382-0ED0C2B9446E}" type="slidenum">
              <a:rPr lang="en-US" smtClean="0"/>
              <a:t>‹#›</a:t>
            </a:fld>
            <a:endParaRPr lang="en-US"/>
          </a:p>
        </p:txBody>
      </p:sp>
    </p:spTree>
    <p:extLst>
      <p:ext uri="{BB962C8B-B14F-4D97-AF65-F5344CB8AC3E}">
        <p14:creationId xmlns:p14="http://schemas.microsoft.com/office/powerpoint/2010/main" val="3406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4BA7-E959-4C0B-AAD2-856EFB37E9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A77C43-A5F4-4889-88CE-24ED583FC58A}"/>
              </a:ext>
            </a:extLst>
          </p:cNvPr>
          <p:cNvSpPr>
            <a:spLocks noGrp="1"/>
          </p:cNvSpPr>
          <p:nvPr>
            <p:ph type="dt" sz="half" idx="10"/>
          </p:nvPr>
        </p:nvSpPr>
        <p:spPr/>
        <p:txBody>
          <a:bodyPr/>
          <a:lstStyle/>
          <a:p>
            <a:fld id="{353F9C98-B8A3-40DA-A88D-DB928ED26E92}" type="datetimeFigureOut">
              <a:rPr lang="en-US" smtClean="0"/>
              <a:t>10/8/2020</a:t>
            </a:fld>
            <a:endParaRPr lang="en-US"/>
          </a:p>
        </p:txBody>
      </p:sp>
      <p:sp>
        <p:nvSpPr>
          <p:cNvPr id="4" name="Footer Placeholder 3">
            <a:extLst>
              <a:ext uri="{FF2B5EF4-FFF2-40B4-BE49-F238E27FC236}">
                <a16:creationId xmlns:a16="http://schemas.microsoft.com/office/drawing/2014/main" id="{14C7AE7C-1902-4DF4-956F-E0EB940C27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0202DC-7745-4079-A5CB-46AE09BDC081}"/>
              </a:ext>
            </a:extLst>
          </p:cNvPr>
          <p:cNvSpPr>
            <a:spLocks noGrp="1"/>
          </p:cNvSpPr>
          <p:nvPr>
            <p:ph type="sldNum" sz="quarter" idx="12"/>
          </p:nvPr>
        </p:nvSpPr>
        <p:spPr/>
        <p:txBody>
          <a:bodyPr/>
          <a:lstStyle/>
          <a:p>
            <a:fld id="{2F3D60BB-A43C-4EF8-9382-0ED0C2B9446E}" type="slidenum">
              <a:rPr lang="en-US" smtClean="0"/>
              <a:t>‹#›</a:t>
            </a:fld>
            <a:endParaRPr lang="en-US"/>
          </a:p>
        </p:txBody>
      </p:sp>
    </p:spTree>
    <p:extLst>
      <p:ext uri="{BB962C8B-B14F-4D97-AF65-F5344CB8AC3E}">
        <p14:creationId xmlns:p14="http://schemas.microsoft.com/office/powerpoint/2010/main" val="332740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4EFCE1-4378-433F-A881-CFAEFDD9B8F4}"/>
              </a:ext>
            </a:extLst>
          </p:cNvPr>
          <p:cNvSpPr>
            <a:spLocks noGrp="1"/>
          </p:cNvSpPr>
          <p:nvPr>
            <p:ph type="dt" sz="half" idx="10"/>
          </p:nvPr>
        </p:nvSpPr>
        <p:spPr/>
        <p:txBody>
          <a:bodyPr/>
          <a:lstStyle/>
          <a:p>
            <a:fld id="{353F9C98-B8A3-40DA-A88D-DB928ED26E92}" type="datetimeFigureOut">
              <a:rPr lang="en-US" smtClean="0"/>
              <a:t>10/8/2020</a:t>
            </a:fld>
            <a:endParaRPr lang="en-US"/>
          </a:p>
        </p:txBody>
      </p:sp>
      <p:sp>
        <p:nvSpPr>
          <p:cNvPr id="3" name="Footer Placeholder 2">
            <a:extLst>
              <a:ext uri="{FF2B5EF4-FFF2-40B4-BE49-F238E27FC236}">
                <a16:creationId xmlns:a16="http://schemas.microsoft.com/office/drawing/2014/main" id="{9D0888A4-A810-448E-AF11-E7424688C3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F29747-D17A-4A65-9F2D-B7B343C04AB6}"/>
              </a:ext>
            </a:extLst>
          </p:cNvPr>
          <p:cNvSpPr>
            <a:spLocks noGrp="1"/>
          </p:cNvSpPr>
          <p:nvPr>
            <p:ph type="sldNum" sz="quarter" idx="12"/>
          </p:nvPr>
        </p:nvSpPr>
        <p:spPr/>
        <p:txBody>
          <a:bodyPr/>
          <a:lstStyle/>
          <a:p>
            <a:fld id="{2F3D60BB-A43C-4EF8-9382-0ED0C2B9446E}" type="slidenum">
              <a:rPr lang="en-US" smtClean="0"/>
              <a:t>‹#›</a:t>
            </a:fld>
            <a:endParaRPr lang="en-US"/>
          </a:p>
        </p:txBody>
      </p:sp>
    </p:spTree>
    <p:extLst>
      <p:ext uri="{BB962C8B-B14F-4D97-AF65-F5344CB8AC3E}">
        <p14:creationId xmlns:p14="http://schemas.microsoft.com/office/powerpoint/2010/main" val="126121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FB58-7E98-4D6A-BADD-D63597F78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869C4A-AE91-4172-9D5F-EED75C2C5B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0A9627-6F3A-4912-B1A7-A5ECF6FDE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53A02-9DAD-462D-B683-5F0D4B5E78C6}"/>
              </a:ext>
            </a:extLst>
          </p:cNvPr>
          <p:cNvSpPr>
            <a:spLocks noGrp="1"/>
          </p:cNvSpPr>
          <p:nvPr>
            <p:ph type="dt" sz="half" idx="10"/>
          </p:nvPr>
        </p:nvSpPr>
        <p:spPr/>
        <p:txBody>
          <a:bodyPr/>
          <a:lstStyle/>
          <a:p>
            <a:fld id="{353F9C98-B8A3-40DA-A88D-DB928ED26E92}" type="datetimeFigureOut">
              <a:rPr lang="en-US" smtClean="0"/>
              <a:t>10/8/2020</a:t>
            </a:fld>
            <a:endParaRPr lang="en-US"/>
          </a:p>
        </p:txBody>
      </p:sp>
      <p:sp>
        <p:nvSpPr>
          <p:cNvPr id="6" name="Footer Placeholder 5">
            <a:extLst>
              <a:ext uri="{FF2B5EF4-FFF2-40B4-BE49-F238E27FC236}">
                <a16:creationId xmlns:a16="http://schemas.microsoft.com/office/drawing/2014/main" id="{CCF87593-3B5E-4A7D-9B2D-415F02FAD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049F12-6C53-4CB6-B874-E15A34C858B7}"/>
              </a:ext>
            </a:extLst>
          </p:cNvPr>
          <p:cNvSpPr>
            <a:spLocks noGrp="1"/>
          </p:cNvSpPr>
          <p:nvPr>
            <p:ph type="sldNum" sz="quarter" idx="12"/>
          </p:nvPr>
        </p:nvSpPr>
        <p:spPr/>
        <p:txBody>
          <a:bodyPr/>
          <a:lstStyle/>
          <a:p>
            <a:fld id="{2F3D60BB-A43C-4EF8-9382-0ED0C2B9446E}" type="slidenum">
              <a:rPr lang="en-US" smtClean="0"/>
              <a:t>‹#›</a:t>
            </a:fld>
            <a:endParaRPr lang="en-US"/>
          </a:p>
        </p:txBody>
      </p:sp>
    </p:spTree>
    <p:extLst>
      <p:ext uri="{BB962C8B-B14F-4D97-AF65-F5344CB8AC3E}">
        <p14:creationId xmlns:p14="http://schemas.microsoft.com/office/powerpoint/2010/main" val="400072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CC9E4-61A5-4EC6-B7C8-A461F1ABB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FC1B29-F413-4E39-9AD9-EC0F5078D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F1BC29-330B-49A8-B335-50DBAA0CF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33ABB-D242-40BC-B854-827BC1D152FF}"/>
              </a:ext>
            </a:extLst>
          </p:cNvPr>
          <p:cNvSpPr>
            <a:spLocks noGrp="1"/>
          </p:cNvSpPr>
          <p:nvPr>
            <p:ph type="dt" sz="half" idx="10"/>
          </p:nvPr>
        </p:nvSpPr>
        <p:spPr/>
        <p:txBody>
          <a:bodyPr/>
          <a:lstStyle/>
          <a:p>
            <a:fld id="{353F9C98-B8A3-40DA-A88D-DB928ED26E92}" type="datetimeFigureOut">
              <a:rPr lang="en-US" smtClean="0"/>
              <a:t>10/8/2020</a:t>
            </a:fld>
            <a:endParaRPr lang="en-US"/>
          </a:p>
        </p:txBody>
      </p:sp>
      <p:sp>
        <p:nvSpPr>
          <p:cNvPr id="6" name="Footer Placeholder 5">
            <a:extLst>
              <a:ext uri="{FF2B5EF4-FFF2-40B4-BE49-F238E27FC236}">
                <a16:creationId xmlns:a16="http://schemas.microsoft.com/office/drawing/2014/main" id="{76B351C2-ABF8-4844-A9D8-D32991238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AD7E8-E585-484C-8CA2-81C447CCB502}"/>
              </a:ext>
            </a:extLst>
          </p:cNvPr>
          <p:cNvSpPr>
            <a:spLocks noGrp="1"/>
          </p:cNvSpPr>
          <p:nvPr>
            <p:ph type="sldNum" sz="quarter" idx="12"/>
          </p:nvPr>
        </p:nvSpPr>
        <p:spPr/>
        <p:txBody>
          <a:bodyPr/>
          <a:lstStyle/>
          <a:p>
            <a:fld id="{2F3D60BB-A43C-4EF8-9382-0ED0C2B9446E}" type="slidenum">
              <a:rPr lang="en-US" smtClean="0"/>
              <a:t>‹#›</a:t>
            </a:fld>
            <a:endParaRPr lang="en-US"/>
          </a:p>
        </p:txBody>
      </p:sp>
    </p:spTree>
    <p:extLst>
      <p:ext uri="{BB962C8B-B14F-4D97-AF65-F5344CB8AC3E}">
        <p14:creationId xmlns:p14="http://schemas.microsoft.com/office/powerpoint/2010/main" val="36936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68166B-564F-48ED-83A3-5F050B3BAE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B803B7-3D92-4CBF-9112-A2ECF19E4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5610-9495-4019-AD18-84B82B8D3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F9C98-B8A3-40DA-A88D-DB928ED26E92}" type="datetimeFigureOut">
              <a:rPr lang="en-US" smtClean="0"/>
              <a:t>10/8/2020</a:t>
            </a:fld>
            <a:endParaRPr lang="en-US"/>
          </a:p>
        </p:txBody>
      </p:sp>
      <p:sp>
        <p:nvSpPr>
          <p:cNvPr id="5" name="Footer Placeholder 4">
            <a:extLst>
              <a:ext uri="{FF2B5EF4-FFF2-40B4-BE49-F238E27FC236}">
                <a16:creationId xmlns:a16="http://schemas.microsoft.com/office/drawing/2014/main" id="{33C11F4F-DDDE-439A-B50B-C2067DF16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A21C8D-693A-467F-974D-A6788C6677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D60BB-A43C-4EF8-9382-0ED0C2B9446E}" type="slidenum">
              <a:rPr lang="en-US" smtClean="0"/>
              <a:t>‹#›</a:t>
            </a:fld>
            <a:endParaRPr lang="en-US"/>
          </a:p>
        </p:txBody>
      </p:sp>
    </p:spTree>
    <p:extLst>
      <p:ext uri="{BB962C8B-B14F-4D97-AF65-F5344CB8AC3E}">
        <p14:creationId xmlns:p14="http://schemas.microsoft.com/office/powerpoint/2010/main" val="372419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7.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14/relationships/chartEx" Target="../charts/chartEx1.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2.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14/relationships/chartEx" Target="../charts/chartEx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125EFB-7735-4178-89FC-A48E434D227E}"/>
              </a:ext>
            </a:extLst>
          </p:cNvPr>
          <p:cNvPicPr>
            <a:picLocks noChangeAspect="1"/>
          </p:cNvPicPr>
          <p:nvPr/>
        </p:nvPicPr>
        <p:blipFill rotWithShape="1">
          <a:blip r:embed="rId2">
            <a:extLst>
              <a:ext uri="{28A0092B-C50C-407E-A947-70E740481C1C}">
                <a14:useLocalDpi xmlns:a14="http://schemas.microsoft.com/office/drawing/2010/main" val="0"/>
              </a:ext>
            </a:extLst>
          </a:blip>
          <a:srcRect t="15605" b="-10472"/>
          <a:stretch/>
        </p:blipFill>
        <p:spPr>
          <a:xfrm>
            <a:off x="0" y="0"/>
            <a:ext cx="12192000" cy="7708921"/>
          </a:xfrm>
          <a:prstGeom prst="rect">
            <a:avLst/>
          </a:prstGeom>
        </p:spPr>
      </p:pic>
      <p:pic>
        <p:nvPicPr>
          <p:cNvPr id="4" name="Picture 3" descr="A picture containing object, clock, meter&#10;&#10;Description automatically generated">
            <a:extLst>
              <a:ext uri="{FF2B5EF4-FFF2-40B4-BE49-F238E27FC236}">
                <a16:creationId xmlns:a16="http://schemas.microsoft.com/office/drawing/2014/main" id="{B46FD46E-488B-4998-BC4A-280D8FE55EB3}"/>
              </a:ext>
            </a:extLst>
          </p:cNvPr>
          <p:cNvPicPr>
            <a:picLocks noChangeAspect="1"/>
          </p:cNvPicPr>
          <p:nvPr/>
        </p:nvPicPr>
        <p:blipFill>
          <a:blip r:embed="rId3">
            <a:alphaModFix/>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422167" y="6250488"/>
            <a:ext cx="2605709" cy="409760"/>
          </a:xfrm>
          <a:prstGeom prst="rect">
            <a:avLst/>
          </a:prstGeom>
          <a:noFill/>
        </p:spPr>
      </p:pic>
      <p:sp>
        <p:nvSpPr>
          <p:cNvPr id="2" name="Title 1">
            <a:extLst>
              <a:ext uri="{FF2B5EF4-FFF2-40B4-BE49-F238E27FC236}">
                <a16:creationId xmlns:a16="http://schemas.microsoft.com/office/drawing/2014/main" id="{5B5526E0-9BAF-4959-9B8E-9CC066BC6CC5}"/>
              </a:ext>
            </a:extLst>
          </p:cNvPr>
          <p:cNvSpPr>
            <a:spLocks noGrp="1"/>
          </p:cNvSpPr>
          <p:nvPr>
            <p:ph type="ctrTitle"/>
          </p:nvPr>
        </p:nvSpPr>
        <p:spPr>
          <a:xfrm>
            <a:off x="-2" y="3018773"/>
            <a:ext cx="12192001" cy="1238592"/>
          </a:xfrm>
          <a:solidFill>
            <a:schemeClr val="bg2">
              <a:lumMod val="90000"/>
              <a:alpha val="42000"/>
            </a:schemeClr>
          </a:solidFill>
        </p:spPr>
        <p:txBody>
          <a:bodyPr>
            <a:normAutofit/>
          </a:bodyPr>
          <a:lstStyle/>
          <a:p>
            <a:r>
              <a:rPr lang="en-US" sz="7200" dirty="0">
                <a:solidFill>
                  <a:schemeClr val="bg1"/>
                </a:solidFill>
                <a:latin typeface="Bahnschrift SemiLight Condensed" panose="020B0502040204020203" pitchFamily="34" charset="0"/>
                <a:cs typeface="Aharoni" panose="020B0604020202020204" pitchFamily="2" charset="-79"/>
              </a:rPr>
              <a:t>Safely Back to School (SB2S) Campaign </a:t>
            </a:r>
            <a:endParaRPr lang="en-US" sz="7200" dirty="0">
              <a:latin typeface="Bahnschrift SemiLight Condensed" panose="020B0502040204020203" pitchFamily="34" charset="0"/>
              <a:cs typeface="Aharoni" panose="020B0604020202020204" pitchFamily="2" charset="-79"/>
            </a:endParaRPr>
          </a:p>
        </p:txBody>
      </p:sp>
      <p:sp>
        <p:nvSpPr>
          <p:cNvPr id="6" name="Title 1">
            <a:extLst>
              <a:ext uri="{FF2B5EF4-FFF2-40B4-BE49-F238E27FC236}">
                <a16:creationId xmlns:a16="http://schemas.microsoft.com/office/drawing/2014/main" id="{41ABEF46-FF05-4256-A284-E0E75029E77C}"/>
              </a:ext>
            </a:extLst>
          </p:cNvPr>
          <p:cNvSpPr txBox="1">
            <a:spLocks/>
          </p:cNvSpPr>
          <p:nvPr/>
        </p:nvSpPr>
        <p:spPr>
          <a:xfrm>
            <a:off x="-2" y="4257365"/>
            <a:ext cx="12191999" cy="767050"/>
          </a:xfrm>
          <a:prstGeom prst="rect">
            <a:avLst/>
          </a:prstGeom>
          <a:solidFill>
            <a:schemeClr val="bg2">
              <a:lumMod val="90000"/>
              <a:alpha val="42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400" dirty="0">
                <a:solidFill>
                  <a:schemeClr val="bg1"/>
                </a:solidFill>
                <a:latin typeface="Bahnschrift SemiLight Condensed" panose="020B0502040204020203" pitchFamily="34" charset="0"/>
                <a:cs typeface="Aharoni" panose="020B0604020202020204" pitchFamily="2" charset="-79"/>
              </a:rPr>
              <a:t>Aug 2020</a:t>
            </a:r>
          </a:p>
        </p:txBody>
      </p:sp>
    </p:spTree>
    <p:extLst>
      <p:ext uri="{BB962C8B-B14F-4D97-AF65-F5344CB8AC3E}">
        <p14:creationId xmlns:p14="http://schemas.microsoft.com/office/powerpoint/2010/main" val="410867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2CBEA-68E9-4434-B32B-8BEBA18E5CF7}"/>
              </a:ext>
            </a:extLst>
          </p:cNvPr>
          <p:cNvSpPr>
            <a:spLocks noGrp="1"/>
          </p:cNvSpPr>
          <p:nvPr>
            <p:ph idx="1"/>
          </p:nvPr>
        </p:nvSpPr>
        <p:spPr>
          <a:xfrm>
            <a:off x="838200" y="2076361"/>
            <a:ext cx="10515600" cy="2705278"/>
          </a:xfrm>
        </p:spPr>
        <p:txBody>
          <a:bodyPr>
            <a:normAutofit/>
          </a:bodyPr>
          <a:lstStyle/>
          <a:p>
            <a:pPr marL="0" indent="0" algn="ctr">
              <a:buNone/>
            </a:pPr>
            <a:r>
              <a:rPr lang="en-US" sz="7200" dirty="0">
                <a:solidFill>
                  <a:schemeClr val="bg1"/>
                </a:solidFill>
              </a:rPr>
              <a:t>Host community </a:t>
            </a:r>
          </a:p>
          <a:p>
            <a:pPr marL="0" indent="0" algn="ctr">
              <a:buNone/>
            </a:pPr>
            <a:r>
              <a:rPr lang="en-US" sz="4800" dirty="0">
                <a:solidFill>
                  <a:schemeClr val="bg1"/>
                </a:solidFill>
              </a:rPr>
              <a:t>(Phone calls) </a:t>
            </a:r>
          </a:p>
        </p:txBody>
      </p:sp>
      <p:pic>
        <p:nvPicPr>
          <p:cNvPr id="4" name="Picture 3" descr="A picture containing object, clock, meter&#10;&#10;Description automatically generated">
            <a:extLst>
              <a:ext uri="{FF2B5EF4-FFF2-40B4-BE49-F238E27FC236}">
                <a16:creationId xmlns:a16="http://schemas.microsoft.com/office/drawing/2014/main" id="{C681815D-5A05-4990-8A09-4595D5544939}"/>
              </a:ext>
            </a:extLst>
          </p:cNvPr>
          <p:cNvPicPr>
            <a:picLocks noChangeAspect="1"/>
          </p:cNvPicPr>
          <p:nvPr/>
        </p:nvPicPr>
        <p:blipFill>
          <a:blip r:embed="rId2">
            <a:alphaModFix/>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298743" y="6231078"/>
            <a:ext cx="2729133" cy="429169"/>
          </a:xfrm>
          <a:prstGeom prst="rect">
            <a:avLst/>
          </a:prstGeom>
        </p:spPr>
      </p:pic>
    </p:spTree>
    <p:extLst>
      <p:ext uri="{BB962C8B-B14F-4D97-AF65-F5344CB8AC3E}">
        <p14:creationId xmlns:p14="http://schemas.microsoft.com/office/powerpoint/2010/main" val="37461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6B28-D725-4008-9C73-B56599E77ADA}"/>
              </a:ext>
            </a:extLst>
          </p:cNvPr>
          <p:cNvSpPr txBox="1">
            <a:spLocks/>
          </p:cNvSpPr>
          <p:nvPr/>
        </p:nvSpPr>
        <p:spPr>
          <a:xfrm>
            <a:off x="698186" y="211454"/>
            <a:ext cx="10551583" cy="99589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Ø"/>
            </a:pPr>
            <a:r>
              <a:rPr lang="en-US" sz="4000" b="1" dirty="0">
                <a:solidFill>
                  <a:srgbClr val="00B0F0"/>
                </a:solidFill>
              </a:rPr>
              <a:t>Charactrisicts Out of School Children</a:t>
            </a:r>
          </a:p>
        </p:txBody>
      </p:sp>
      <p:graphicFrame>
        <p:nvGraphicFramePr>
          <p:cNvPr id="7" name="Chart 6">
            <a:extLst>
              <a:ext uri="{FF2B5EF4-FFF2-40B4-BE49-F238E27FC236}">
                <a16:creationId xmlns:a16="http://schemas.microsoft.com/office/drawing/2014/main" id="{84869B24-09FE-49B7-A6B6-9A6FF5D0762A}"/>
              </a:ext>
            </a:extLst>
          </p:cNvPr>
          <p:cNvGraphicFramePr>
            <a:graphicFrameLocks/>
          </p:cNvGraphicFramePr>
          <p:nvPr>
            <p:extLst>
              <p:ext uri="{D42A27DB-BD31-4B8C-83A1-F6EECF244321}">
                <p14:modId xmlns:p14="http://schemas.microsoft.com/office/powerpoint/2010/main" val="1363847147"/>
              </p:ext>
            </p:extLst>
          </p:nvPr>
        </p:nvGraphicFramePr>
        <p:xfrm>
          <a:off x="6933492" y="1308101"/>
          <a:ext cx="4316277" cy="26638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FD9B679B-74A0-42FC-8FFE-65511EE8A9CA}"/>
              </a:ext>
            </a:extLst>
          </p:cNvPr>
          <p:cNvGraphicFramePr>
            <a:graphicFrameLocks noGrp="1"/>
          </p:cNvGraphicFramePr>
          <p:nvPr>
            <p:extLst>
              <p:ext uri="{D42A27DB-BD31-4B8C-83A1-F6EECF244321}">
                <p14:modId xmlns:p14="http://schemas.microsoft.com/office/powerpoint/2010/main" val="3642534539"/>
              </p:ext>
            </p:extLst>
          </p:nvPr>
        </p:nvGraphicFramePr>
        <p:xfrm>
          <a:off x="7589520" y="4358640"/>
          <a:ext cx="3248574" cy="1927553"/>
        </p:xfrm>
        <a:graphic>
          <a:graphicData uri="http://schemas.openxmlformats.org/drawingml/2006/table">
            <a:tbl>
              <a:tblPr/>
              <a:tblGrid>
                <a:gridCol w="1462933">
                  <a:extLst>
                    <a:ext uri="{9D8B030D-6E8A-4147-A177-3AD203B41FA5}">
                      <a16:colId xmlns:a16="http://schemas.microsoft.com/office/drawing/2014/main" val="1550665360"/>
                    </a:ext>
                  </a:extLst>
                </a:gridCol>
                <a:gridCol w="1785641">
                  <a:extLst>
                    <a:ext uri="{9D8B030D-6E8A-4147-A177-3AD203B41FA5}">
                      <a16:colId xmlns:a16="http://schemas.microsoft.com/office/drawing/2014/main" val="3038306366"/>
                    </a:ext>
                  </a:extLst>
                </a:gridCol>
              </a:tblGrid>
              <a:tr h="644869">
                <a:tc>
                  <a:txBody>
                    <a:bodyPr/>
                    <a:lstStyle/>
                    <a:p>
                      <a:pPr algn="ctr" fontAlgn="ctr"/>
                      <a:r>
                        <a:rPr lang="en-US" sz="1400" b="0" i="0" u="none" strike="noStrike" dirty="0">
                          <a:solidFill>
                            <a:srgbClr val="000000"/>
                          </a:solidFill>
                          <a:effectLst/>
                          <a:latin typeface="Calibri" panose="020F0502020204030204" pitchFamily="34" charset="0"/>
                        </a:rPr>
                        <a:t>Nationality</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9DD7"/>
                    </a:solidFill>
                  </a:tcPr>
                </a:tc>
                <a:tc>
                  <a:txBody>
                    <a:bodyPr/>
                    <a:lstStyle/>
                    <a:p>
                      <a:pPr algn="ctr" fontAlgn="ctr"/>
                      <a:r>
                        <a:rPr lang="en-US" sz="1400" b="0" i="0" u="none" strike="noStrike" dirty="0">
                          <a:solidFill>
                            <a:srgbClr val="000000"/>
                          </a:solidFill>
                          <a:effectLst/>
                          <a:latin typeface="Calibri" panose="020F0502020204030204" pitchFamily="34" charset="0"/>
                        </a:rPr>
                        <a:t>Number of OOSC</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9DD7"/>
                    </a:solidFill>
                  </a:tcPr>
                </a:tc>
                <a:extLst>
                  <a:ext uri="{0D108BD9-81ED-4DB2-BD59-A6C34878D82A}">
                    <a16:rowId xmlns:a16="http://schemas.microsoft.com/office/drawing/2014/main" val="3792851368"/>
                  </a:ext>
                </a:extLst>
              </a:tr>
              <a:tr h="259371">
                <a:tc>
                  <a:txBody>
                    <a:bodyPr/>
                    <a:lstStyle/>
                    <a:p>
                      <a:pPr algn="ctr" fontAlgn="b"/>
                      <a:r>
                        <a:rPr lang="en-US" sz="1400" b="0" i="0" u="none" strike="noStrike">
                          <a:solidFill>
                            <a:srgbClr val="000000"/>
                          </a:solidFill>
                          <a:effectLst/>
                          <a:latin typeface="Calibri" panose="020F0502020204030204" pitchFamily="34" charset="0"/>
                        </a:rPr>
                        <a:t>Syrian</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1,160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465167"/>
                  </a:ext>
                </a:extLst>
              </a:tr>
              <a:tr h="253960">
                <a:tc>
                  <a:txBody>
                    <a:bodyPr/>
                    <a:lstStyle/>
                    <a:p>
                      <a:pPr algn="ctr" fontAlgn="b"/>
                      <a:r>
                        <a:rPr lang="en-US" sz="1400" b="0" i="0" u="none" strike="noStrike">
                          <a:solidFill>
                            <a:srgbClr val="000000"/>
                          </a:solidFill>
                          <a:effectLst/>
                          <a:latin typeface="Calibri" panose="020F0502020204030204" pitchFamily="34" charset="0"/>
                        </a:rPr>
                        <a:t>Jordanian</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132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542165"/>
                  </a:ext>
                </a:extLst>
              </a:tr>
              <a:tr h="253960">
                <a:tc>
                  <a:txBody>
                    <a:bodyPr/>
                    <a:lstStyle/>
                    <a:p>
                      <a:pPr algn="ctr" fontAlgn="b"/>
                      <a:r>
                        <a:rPr lang="en-US" sz="1400" b="0" i="0" u="none" strike="noStrike">
                          <a:solidFill>
                            <a:srgbClr val="000000"/>
                          </a:solidFill>
                          <a:effectLst/>
                          <a:latin typeface="Calibri" panose="020F0502020204030204" pitchFamily="34" charset="0"/>
                        </a:rPr>
                        <a:t>Other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9849530"/>
                  </a:ext>
                </a:extLst>
              </a:tr>
              <a:tr h="253960">
                <a:tc>
                  <a:txBody>
                    <a:bodyPr/>
                    <a:lstStyle/>
                    <a:p>
                      <a:pPr algn="ctr" fontAlgn="b"/>
                      <a:r>
                        <a:rPr lang="en-US" sz="1400" b="0" i="0" u="none" strike="noStrike">
                          <a:solidFill>
                            <a:srgbClr val="000000"/>
                          </a:solidFill>
                          <a:effectLst/>
                          <a:latin typeface="Calibri" panose="020F0502020204030204" pitchFamily="34" charset="0"/>
                        </a:rPr>
                        <a:t>Palestinian</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982142"/>
                  </a:ext>
                </a:extLst>
              </a:tr>
              <a:tr h="261433">
                <a:tc>
                  <a:txBody>
                    <a:bodyPr/>
                    <a:lstStyle/>
                    <a:p>
                      <a:pPr algn="ctr" fontAlgn="b"/>
                      <a:r>
                        <a:rPr lang="en-US" sz="1400" b="0" i="0" u="none" strike="noStrike">
                          <a:solidFill>
                            <a:srgbClr val="000000"/>
                          </a:solidFill>
                          <a:effectLst/>
                          <a:latin typeface="Calibri" panose="020F0502020204030204" pitchFamily="34" charset="0"/>
                        </a:rPr>
                        <a:t>Total</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1,333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8270576"/>
                  </a:ext>
                </a:extLst>
              </a:tr>
            </a:tbl>
          </a:graphicData>
        </a:graphic>
      </p:graphicFrame>
      <p:cxnSp>
        <p:nvCxnSpPr>
          <p:cNvPr id="11" name="Straight Connector 10">
            <a:extLst>
              <a:ext uri="{FF2B5EF4-FFF2-40B4-BE49-F238E27FC236}">
                <a16:creationId xmlns:a16="http://schemas.microsoft.com/office/drawing/2014/main" id="{4C17F624-B5AA-45C5-B10A-42F31AF11FB4}"/>
              </a:ext>
            </a:extLst>
          </p:cNvPr>
          <p:cNvCxnSpPr/>
          <p:nvPr/>
        </p:nvCxnSpPr>
        <p:spPr>
          <a:xfrm>
            <a:off x="0" y="3971925"/>
            <a:ext cx="12192000"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813F2E0C-9B5C-449B-9150-AF76F0D016A2}"/>
              </a:ext>
            </a:extLst>
          </p:cNvPr>
          <p:cNvSpPr txBox="1"/>
          <p:nvPr/>
        </p:nvSpPr>
        <p:spPr>
          <a:xfrm>
            <a:off x="5819179" y="1735296"/>
            <a:ext cx="438152" cy="276999"/>
          </a:xfrm>
          <a:prstGeom prst="rect">
            <a:avLst/>
          </a:prstGeom>
          <a:noFill/>
        </p:spPr>
        <p:txBody>
          <a:bodyPr wrap="square" rtlCol="0">
            <a:spAutoFit/>
          </a:bodyPr>
          <a:lstStyle>
            <a:defPPr>
              <a:defRPr lang="en-US"/>
            </a:defPPr>
            <a:lvl1pPr>
              <a:defRPr sz="1200">
                <a:latin typeface="Calibri" panose="020F0502020204030204" pitchFamily="34" charset="0"/>
                <a:cs typeface="Calibri" panose="020F0502020204030204" pitchFamily="34" charset="0"/>
              </a:defRPr>
            </a:lvl1pPr>
          </a:lstStyle>
          <a:p>
            <a:r>
              <a:rPr lang="en-US" dirty="0"/>
              <a:t>639</a:t>
            </a:r>
          </a:p>
        </p:txBody>
      </p:sp>
      <p:sp>
        <p:nvSpPr>
          <p:cNvPr id="12" name="TextBox 11">
            <a:extLst>
              <a:ext uri="{FF2B5EF4-FFF2-40B4-BE49-F238E27FC236}">
                <a16:creationId xmlns:a16="http://schemas.microsoft.com/office/drawing/2014/main" id="{6A73E8D9-F024-4252-96CC-8B69DE4A17A2}"/>
              </a:ext>
            </a:extLst>
          </p:cNvPr>
          <p:cNvSpPr txBox="1"/>
          <p:nvPr/>
        </p:nvSpPr>
        <p:spPr>
          <a:xfrm>
            <a:off x="5360464" y="2273313"/>
            <a:ext cx="457067" cy="276999"/>
          </a:xfrm>
          <a:prstGeom prst="rect">
            <a:avLst/>
          </a:prstGeom>
          <a:noFill/>
        </p:spPr>
        <p:txBody>
          <a:bodyPr wrap="square" rtlCol="0">
            <a:spAutoFit/>
          </a:bodyPr>
          <a:lstStyle>
            <a:defPPr>
              <a:defRPr lang="en-US"/>
            </a:defPPr>
            <a:lvl1pPr>
              <a:defRPr sz="1200">
                <a:latin typeface="Calibri" panose="020F0502020204030204" pitchFamily="34" charset="0"/>
                <a:cs typeface="Calibri" panose="020F0502020204030204" pitchFamily="34" charset="0"/>
              </a:defRPr>
            </a:lvl1pPr>
          </a:lstStyle>
          <a:p>
            <a:r>
              <a:rPr lang="en-US" dirty="0"/>
              <a:t>518</a:t>
            </a:r>
          </a:p>
        </p:txBody>
      </p:sp>
      <p:sp>
        <p:nvSpPr>
          <p:cNvPr id="13" name="TextBox 12">
            <a:extLst>
              <a:ext uri="{FF2B5EF4-FFF2-40B4-BE49-F238E27FC236}">
                <a16:creationId xmlns:a16="http://schemas.microsoft.com/office/drawing/2014/main" id="{F89EE378-630A-46DC-8320-03DCFA066997}"/>
              </a:ext>
            </a:extLst>
          </p:cNvPr>
          <p:cNvSpPr txBox="1"/>
          <p:nvPr/>
        </p:nvSpPr>
        <p:spPr>
          <a:xfrm>
            <a:off x="3953171" y="3258529"/>
            <a:ext cx="466726" cy="276999"/>
          </a:xfrm>
          <a:prstGeom prst="rect">
            <a:avLst/>
          </a:prstGeom>
          <a:noFill/>
        </p:spPr>
        <p:txBody>
          <a:bodyPr wrap="square" rtlCol="0">
            <a:spAutoFit/>
          </a:bodyPr>
          <a:lstStyle>
            <a:defPPr>
              <a:defRPr lang="en-US"/>
            </a:defPPr>
            <a:lvl1pPr>
              <a:defRPr sz="1200">
                <a:latin typeface="Calibri" panose="020F0502020204030204" pitchFamily="34" charset="0"/>
                <a:cs typeface="Calibri" panose="020F0502020204030204" pitchFamily="34" charset="0"/>
              </a:defRPr>
            </a:lvl1pPr>
          </a:lstStyle>
          <a:p>
            <a:r>
              <a:rPr lang="en-US" dirty="0"/>
              <a:t>77</a:t>
            </a:r>
          </a:p>
        </p:txBody>
      </p:sp>
      <p:sp>
        <p:nvSpPr>
          <p:cNvPr id="14" name="TextBox 13">
            <a:extLst>
              <a:ext uri="{FF2B5EF4-FFF2-40B4-BE49-F238E27FC236}">
                <a16:creationId xmlns:a16="http://schemas.microsoft.com/office/drawing/2014/main" id="{57868A4A-7354-4828-BD4F-242CC7365144}"/>
              </a:ext>
            </a:extLst>
          </p:cNvPr>
          <p:cNvSpPr txBox="1"/>
          <p:nvPr/>
        </p:nvSpPr>
        <p:spPr>
          <a:xfrm>
            <a:off x="3953172" y="2749369"/>
            <a:ext cx="466725"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99</a:t>
            </a:r>
          </a:p>
        </p:txBody>
      </p:sp>
      <p:pic>
        <p:nvPicPr>
          <p:cNvPr id="15" name="Picture 14" descr="A picture containing object, clock, meter&#10;&#10;Description automatically generated">
            <a:extLst>
              <a:ext uri="{FF2B5EF4-FFF2-40B4-BE49-F238E27FC236}">
                <a16:creationId xmlns:a16="http://schemas.microsoft.com/office/drawing/2014/main" id="{A29E5E77-8491-4A81-A7F5-A699788D3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497" y="6403644"/>
            <a:ext cx="2106187" cy="331208"/>
          </a:xfrm>
          <a:prstGeom prst="rect">
            <a:avLst/>
          </a:prstGeom>
        </p:spPr>
      </p:pic>
      <p:graphicFrame>
        <p:nvGraphicFramePr>
          <p:cNvPr id="17" name="Chart 16">
            <a:extLst>
              <a:ext uri="{FF2B5EF4-FFF2-40B4-BE49-F238E27FC236}">
                <a16:creationId xmlns:a16="http://schemas.microsoft.com/office/drawing/2014/main" id="{1468483D-AA01-4153-8582-406EB6CE766E}"/>
              </a:ext>
            </a:extLst>
          </p:cNvPr>
          <p:cNvGraphicFramePr>
            <a:graphicFrameLocks/>
          </p:cNvGraphicFramePr>
          <p:nvPr>
            <p:extLst>
              <p:ext uri="{D42A27DB-BD31-4B8C-83A1-F6EECF244321}">
                <p14:modId xmlns:p14="http://schemas.microsoft.com/office/powerpoint/2010/main" val="3327816018"/>
              </p:ext>
            </p:extLst>
          </p:nvPr>
        </p:nvGraphicFramePr>
        <p:xfrm>
          <a:off x="1106025" y="4212379"/>
          <a:ext cx="4989975" cy="2191266"/>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cx2="http://schemas.microsoft.com/office/drawing/2015/10/21/chartex">
        <mc:Choice Requires="cx2">
          <p:graphicFrame>
            <p:nvGraphicFramePr>
              <p:cNvPr id="18" name="Chart 17">
                <a:extLst>
                  <a:ext uri="{FF2B5EF4-FFF2-40B4-BE49-F238E27FC236}">
                    <a16:creationId xmlns:a16="http://schemas.microsoft.com/office/drawing/2014/main" id="{2D3E559A-3784-41B9-A43A-B41C4BE2BA53}"/>
                  </a:ext>
                </a:extLst>
              </p:cNvPr>
              <p:cNvGraphicFramePr/>
              <p:nvPr>
                <p:extLst>
                  <p:ext uri="{D42A27DB-BD31-4B8C-83A1-F6EECF244321}">
                    <p14:modId xmlns:p14="http://schemas.microsoft.com/office/powerpoint/2010/main" val="30427020"/>
                  </p:ext>
                </p:extLst>
              </p:nvPr>
            </p:nvGraphicFramePr>
            <p:xfrm>
              <a:off x="1106025" y="1207347"/>
              <a:ext cx="4592463" cy="2486705"/>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8" name="Chart 17">
                <a:extLst>
                  <a:ext uri="{FF2B5EF4-FFF2-40B4-BE49-F238E27FC236}">
                    <a16:creationId xmlns:a16="http://schemas.microsoft.com/office/drawing/2014/main" id="{2D3E559A-3784-41B9-A43A-B41C4BE2BA53}"/>
                  </a:ext>
                </a:extLst>
              </p:cNvPr>
              <p:cNvPicPr>
                <a:picLocks noGrp="1" noRot="1" noChangeAspect="1" noMove="1" noResize="1" noEditPoints="1" noAdjustHandles="1" noChangeArrowheads="1" noChangeShapeType="1"/>
              </p:cNvPicPr>
              <p:nvPr/>
            </p:nvPicPr>
            <p:blipFill>
              <a:blip r:embed="rId6"/>
              <a:stretch>
                <a:fillRect/>
              </a:stretch>
            </p:blipFill>
            <p:spPr>
              <a:xfrm>
                <a:off x="1106025" y="1207347"/>
                <a:ext cx="4592463" cy="2486705"/>
              </a:xfrm>
              <a:prstGeom prst="rect">
                <a:avLst/>
              </a:prstGeom>
            </p:spPr>
          </p:pic>
        </mc:Fallback>
      </mc:AlternateContent>
    </p:spTree>
    <p:extLst>
      <p:ext uri="{BB962C8B-B14F-4D97-AF65-F5344CB8AC3E}">
        <p14:creationId xmlns:p14="http://schemas.microsoft.com/office/powerpoint/2010/main" val="305222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87DFAF-10DC-4352-A252-DD31AAAA1845}"/>
              </a:ext>
            </a:extLst>
          </p:cNvPr>
          <p:cNvSpPr txBox="1">
            <a:spLocks/>
          </p:cNvSpPr>
          <p:nvPr/>
        </p:nvSpPr>
        <p:spPr>
          <a:xfrm>
            <a:off x="760816" y="211454"/>
            <a:ext cx="10551583" cy="99589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Ø"/>
            </a:pPr>
            <a:r>
              <a:rPr lang="en-US" sz="4000" b="1" dirty="0">
                <a:solidFill>
                  <a:srgbClr val="019DD7"/>
                </a:solidFill>
              </a:rPr>
              <a:t>Charactrisicts Out of School Children</a:t>
            </a:r>
          </a:p>
        </p:txBody>
      </p:sp>
      <p:sp>
        <p:nvSpPr>
          <p:cNvPr id="7" name="TextBox 6">
            <a:extLst>
              <a:ext uri="{FF2B5EF4-FFF2-40B4-BE49-F238E27FC236}">
                <a16:creationId xmlns:a16="http://schemas.microsoft.com/office/drawing/2014/main" id="{306D69EB-12EE-424B-B171-0F169B406DD3}"/>
              </a:ext>
            </a:extLst>
          </p:cNvPr>
          <p:cNvSpPr txBox="1"/>
          <p:nvPr/>
        </p:nvSpPr>
        <p:spPr>
          <a:xfrm>
            <a:off x="1452858" y="1000591"/>
            <a:ext cx="3771900" cy="338554"/>
          </a:xfrm>
          <a:prstGeom prst="rect">
            <a:avLst/>
          </a:prstGeom>
          <a:noFill/>
        </p:spPr>
        <p:txBody>
          <a:bodyPr wrap="square" rtlCol="0">
            <a:spAutoFit/>
          </a:bodyPr>
          <a:lstStyle/>
          <a:p>
            <a:r>
              <a:rPr lang="en-US" sz="1600" dirty="0">
                <a:solidFill>
                  <a:schemeClr val="tx1">
                    <a:lumMod val="50000"/>
                    <a:lumOff val="50000"/>
                  </a:schemeClr>
                </a:solidFill>
              </a:rPr>
              <a:t>Out of school children= 1,333</a:t>
            </a:r>
          </a:p>
        </p:txBody>
      </p:sp>
      <p:pic>
        <p:nvPicPr>
          <p:cNvPr id="8" name="Picture 7" descr="A picture containing object, clock, meter&#10;&#10;Description automatically generated">
            <a:extLst>
              <a:ext uri="{FF2B5EF4-FFF2-40B4-BE49-F238E27FC236}">
                <a16:creationId xmlns:a16="http://schemas.microsoft.com/office/drawing/2014/main" id="{9199EA24-876D-46B5-8315-0FD31DCEE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8497" y="6403644"/>
            <a:ext cx="2106187" cy="331208"/>
          </a:xfrm>
          <a:prstGeom prst="rect">
            <a:avLst/>
          </a:prstGeom>
        </p:spPr>
      </p:pic>
      <p:graphicFrame>
        <p:nvGraphicFramePr>
          <p:cNvPr id="9" name="Chart 8">
            <a:extLst>
              <a:ext uri="{FF2B5EF4-FFF2-40B4-BE49-F238E27FC236}">
                <a16:creationId xmlns:a16="http://schemas.microsoft.com/office/drawing/2014/main" id="{0BD7D64F-92F6-4F22-89CE-BAD4A85B6A81}"/>
              </a:ext>
            </a:extLst>
          </p:cNvPr>
          <p:cNvGraphicFramePr>
            <a:graphicFrameLocks/>
          </p:cNvGraphicFramePr>
          <p:nvPr>
            <p:extLst>
              <p:ext uri="{D42A27DB-BD31-4B8C-83A1-F6EECF244321}">
                <p14:modId xmlns:p14="http://schemas.microsoft.com/office/powerpoint/2010/main" val="1144854679"/>
              </p:ext>
            </p:extLst>
          </p:nvPr>
        </p:nvGraphicFramePr>
        <p:xfrm>
          <a:off x="1005839" y="1339145"/>
          <a:ext cx="10000593" cy="2327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AC611A75-F59D-44AD-AA0A-A397FBA799AD}"/>
              </a:ext>
            </a:extLst>
          </p:cNvPr>
          <p:cNvGraphicFramePr>
            <a:graphicFrameLocks/>
          </p:cNvGraphicFramePr>
          <p:nvPr>
            <p:extLst>
              <p:ext uri="{D42A27DB-BD31-4B8C-83A1-F6EECF244321}">
                <p14:modId xmlns:p14="http://schemas.microsoft.com/office/powerpoint/2010/main" val="2882023359"/>
              </p:ext>
            </p:extLst>
          </p:nvPr>
        </p:nvGraphicFramePr>
        <p:xfrm>
          <a:off x="1412218" y="3870959"/>
          <a:ext cx="9553574" cy="25355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661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D692-D418-4E49-B465-CE54DAE9403A}"/>
              </a:ext>
            </a:extLst>
          </p:cNvPr>
          <p:cNvSpPr txBox="1">
            <a:spLocks/>
          </p:cNvSpPr>
          <p:nvPr/>
        </p:nvSpPr>
        <p:spPr>
          <a:xfrm>
            <a:off x="570285" y="221615"/>
            <a:ext cx="8129184" cy="7232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Ø"/>
            </a:pPr>
            <a:r>
              <a:rPr lang="en-US" sz="4000" b="1" dirty="0">
                <a:solidFill>
                  <a:srgbClr val="019DD7"/>
                </a:solidFill>
              </a:rPr>
              <a:t>Reasons for Being Out of School</a:t>
            </a:r>
          </a:p>
        </p:txBody>
      </p:sp>
      <p:graphicFrame>
        <p:nvGraphicFramePr>
          <p:cNvPr id="5" name="Chart 4">
            <a:extLst>
              <a:ext uri="{FF2B5EF4-FFF2-40B4-BE49-F238E27FC236}">
                <a16:creationId xmlns:a16="http://schemas.microsoft.com/office/drawing/2014/main" id="{5674A682-8DE5-4767-9660-8E28ACA6AD64}"/>
              </a:ext>
            </a:extLst>
          </p:cNvPr>
          <p:cNvGraphicFramePr>
            <a:graphicFrameLocks/>
          </p:cNvGraphicFramePr>
          <p:nvPr>
            <p:extLst>
              <p:ext uri="{D42A27DB-BD31-4B8C-83A1-F6EECF244321}">
                <p14:modId xmlns:p14="http://schemas.microsoft.com/office/powerpoint/2010/main" val="471290988"/>
              </p:ext>
            </p:extLst>
          </p:nvPr>
        </p:nvGraphicFramePr>
        <p:xfrm>
          <a:off x="333375" y="1142999"/>
          <a:ext cx="11668125" cy="5229225"/>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A picture containing object, clock, meter&#10;&#10;Description automatically generated">
            <a:extLst>
              <a:ext uri="{FF2B5EF4-FFF2-40B4-BE49-F238E27FC236}">
                <a16:creationId xmlns:a16="http://schemas.microsoft.com/office/drawing/2014/main" id="{8C09F5CF-CDD6-452B-9F3D-5AC7FE757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497" y="6403644"/>
            <a:ext cx="2106187" cy="331208"/>
          </a:xfrm>
          <a:prstGeom prst="rect">
            <a:avLst/>
          </a:prstGeom>
        </p:spPr>
      </p:pic>
    </p:spTree>
    <p:extLst>
      <p:ext uri="{BB962C8B-B14F-4D97-AF65-F5344CB8AC3E}">
        <p14:creationId xmlns:p14="http://schemas.microsoft.com/office/powerpoint/2010/main" val="280622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2CBEA-68E9-4434-B32B-8BEBA18E5CF7}"/>
              </a:ext>
            </a:extLst>
          </p:cNvPr>
          <p:cNvSpPr>
            <a:spLocks noGrp="1"/>
          </p:cNvSpPr>
          <p:nvPr>
            <p:ph idx="1"/>
          </p:nvPr>
        </p:nvSpPr>
        <p:spPr>
          <a:xfrm>
            <a:off x="838200" y="2479040"/>
            <a:ext cx="10515600" cy="2184400"/>
          </a:xfrm>
        </p:spPr>
        <p:txBody>
          <a:bodyPr>
            <a:normAutofit/>
          </a:bodyPr>
          <a:lstStyle/>
          <a:p>
            <a:pPr marL="0" indent="0" algn="ctr">
              <a:buNone/>
            </a:pPr>
            <a:r>
              <a:rPr lang="en-US" sz="7200" dirty="0">
                <a:solidFill>
                  <a:schemeClr val="bg1"/>
                </a:solidFill>
              </a:rPr>
              <a:t>Camps</a:t>
            </a:r>
            <a:br>
              <a:rPr lang="en-US" sz="7200" dirty="0">
                <a:solidFill>
                  <a:schemeClr val="bg1"/>
                </a:solidFill>
              </a:rPr>
            </a:br>
            <a:r>
              <a:rPr lang="en-US" sz="4800" dirty="0">
                <a:solidFill>
                  <a:schemeClr val="bg1"/>
                </a:solidFill>
              </a:rPr>
              <a:t>(Door to door visit)</a:t>
            </a:r>
            <a:endParaRPr lang="en-US" sz="7200" dirty="0">
              <a:solidFill>
                <a:schemeClr val="bg1"/>
              </a:solidFill>
            </a:endParaRPr>
          </a:p>
        </p:txBody>
      </p:sp>
      <p:pic>
        <p:nvPicPr>
          <p:cNvPr id="4" name="Picture 3" descr="A picture containing object, clock, meter&#10;&#10;Description automatically generated">
            <a:extLst>
              <a:ext uri="{FF2B5EF4-FFF2-40B4-BE49-F238E27FC236}">
                <a16:creationId xmlns:a16="http://schemas.microsoft.com/office/drawing/2014/main" id="{C681815D-5A05-4990-8A09-4595D5544939}"/>
              </a:ext>
            </a:extLst>
          </p:cNvPr>
          <p:cNvPicPr>
            <a:picLocks noChangeAspect="1"/>
          </p:cNvPicPr>
          <p:nvPr/>
        </p:nvPicPr>
        <p:blipFill>
          <a:blip r:embed="rId2">
            <a:alphaModFix/>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298743" y="6231078"/>
            <a:ext cx="2729133" cy="429169"/>
          </a:xfrm>
          <a:prstGeom prst="rect">
            <a:avLst/>
          </a:prstGeom>
        </p:spPr>
      </p:pic>
    </p:spTree>
    <p:extLst>
      <p:ext uri="{BB962C8B-B14F-4D97-AF65-F5344CB8AC3E}">
        <p14:creationId xmlns:p14="http://schemas.microsoft.com/office/powerpoint/2010/main" val="285200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8CF0-57A4-44D6-B019-16C823E4E5C3}"/>
              </a:ext>
            </a:extLst>
          </p:cNvPr>
          <p:cNvSpPr txBox="1">
            <a:spLocks/>
          </p:cNvSpPr>
          <p:nvPr/>
        </p:nvSpPr>
        <p:spPr>
          <a:xfrm>
            <a:off x="760816" y="211454"/>
            <a:ext cx="10551583" cy="99589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Ø"/>
            </a:pPr>
            <a:r>
              <a:rPr lang="en-US" sz="4000" b="1" dirty="0">
                <a:solidFill>
                  <a:srgbClr val="019DD7"/>
                </a:solidFill>
              </a:rPr>
              <a:t>Charactrisicts Out of School Children</a:t>
            </a:r>
          </a:p>
        </p:txBody>
      </p:sp>
      <p:graphicFrame>
        <p:nvGraphicFramePr>
          <p:cNvPr id="4" name="Chart 3">
            <a:extLst>
              <a:ext uri="{FF2B5EF4-FFF2-40B4-BE49-F238E27FC236}">
                <a16:creationId xmlns:a16="http://schemas.microsoft.com/office/drawing/2014/main" id="{78273F49-A3B0-40E3-B7AD-314939ED6CD3}"/>
              </a:ext>
            </a:extLst>
          </p:cNvPr>
          <p:cNvGraphicFramePr>
            <a:graphicFrameLocks/>
          </p:cNvGraphicFramePr>
          <p:nvPr>
            <p:extLst>
              <p:ext uri="{D42A27DB-BD31-4B8C-83A1-F6EECF244321}">
                <p14:modId xmlns:p14="http://schemas.microsoft.com/office/powerpoint/2010/main" val="2884514026"/>
              </p:ext>
            </p:extLst>
          </p:nvPr>
        </p:nvGraphicFramePr>
        <p:xfrm>
          <a:off x="7149973" y="2043112"/>
          <a:ext cx="4162426" cy="3119438"/>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descr="A picture containing object, clock, meter&#10;&#10;Description automatically generated">
            <a:extLst>
              <a:ext uri="{FF2B5EF4-FFF2-40B4-BE49-F238E27FC236}">
                <a16:creationId xmlns:a16="http://schemas.microsoft.com/office/drawing/2014/main" id="{8A79FDD0-399D-488D-8FA7-ABF53BBE9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497" y="6403644"/>
            <a:ext cx="2106187" cy="331208"/>
          </a:xfrm>
          <a:prstGeom prst="rect">
            <a:avLst/>
          </a:prstGeom>
        </p:spPr>
      </p:pic>
      <p:sp>
        <p:nvSpPr>
          <p:cNvPr id="7" name="TextBox 6">
            <a:extLst>
              <a:ext uri="{FF2B5EF4-FFF2-40B4-BE49-F238E27FC236}">
                <a16:creationId xmlns:a16="http://schemas.microsoft.com/office/drawing/2014/main" id="{3280169E-E1B2-49A6-B0D3-66D599943B6D}"/>
              </a:ext>
            </a:extLst>
          </p:cNvPr>
          <p:cNvSpPr txBox="1"/>
          <p:nvPr/>
        </p:nvSpPr>
        <p:spPr>
          <a:xfrm>
            <a:off x="6096000" y="2517616"/>
            <a:ext cx="438152" cy="276999"/>
          </a:xfrm>
          <a:prstGeom prst="rect">
            <a:avLst/>
          </a:prstGeom>
          <a:noFill/>
        </p:spPr>
        <p:txBody>
          <a:bodyPr wrap="square" rtlCol="0">
            <a:spAutoFit/>
          </a:bodyPr>
          <a:lstStyle>
            <a:defPPr>
              <a:defRPr lang="en-US"/>
            </a:defPPr>
            <a:lvl1pPr>
              <a:defRPr sz="1200">
                <a:latin typeface="Calibri" panose="020F0502020204030204" pitchFamily="34" charset="0"/>
                <a:cs typeface="Calibri" panose="020F0502020204030204" pitchFamily="34" charset="0"/>
              </a:defRPr>
            </a:lvl1pPr>
          </a:lstStyle>
          <a:p>
            <a:r>
              <a:rPr lang="en-US" dirty="0"/>
              <a:t>718</a:t>
            </a:r>
          </a:p>
        </p:txBody>
      </p:sp>
      <p:sp>
        <p:nvSpPr>
          <p:cNvPr id="9" name="TextBox 8">
            <a:extLst>
              <a:ext uri="{FF2B5EF4-FFF2-40B4-BE49-F238E27FC236}">
                <a16:creationId xmlns:a16="http://schemas.microsoft.com/office/drawing/2014/main" id="{BEEE61E2-9C25-419E-8B38-1A0129A376EA}"/>
              </a:ext>
            </a:extLst>
          </p:cNvPr>
          <p:cNvSpPr txBox="1"/>
          <p:nvPr/>
        </p:nvSpPr>
        <p:spPr>
          <a:xfrm>
            <a:off x="4114800" y="4840779"/>
            <a:ext cx="438152" cy="276999"/>
          </a:xfrm>
          <a:prstGeom prst="rect">
            <a:avLst/>
          </a:prstGeom>
          <a:noFill/>
        </p:spPr>
        <p:txBody>
          <a:bodyPr wrap="square" rtlCol="0">
            <a:spAutoFit/>
          </a:bodyPr>
          <a:lstStyle>
            <a:defPPr>
              <a:defRPr lang="en-US"/>
            </a:defPPr>
            <a:lvl1pPr>
              <a:defRPr sz="1200">
                <a:latin typeface="Calibri" panose="020F0502020204030204" pitchFamily="34" charset="0"/>
                <a:cs typeface="Calibri" panose="020F0502020204030204" pitchFamily="34" charset="0"/>
              </a:defRPr>
            </a:lvl1pPr>
          </a:lstStyle>
          <a:p>
            <a:r>
              <a:rPr lang="en-US" dirty="0"/>
              <a:t>49</a:t>
            </a:r>
          </a:p>
        </p:txBody>
      </p:sp>
      <p:sp>
        <p:nvSpPr>
          <p:cNvPr id="10" name="TextBox 9">
            <a:extLst>
              <a:ext uri="{FF2B5EF4-FFF2-40B4-BE49-F238E27FC236}">
                <a16:creationId xmlns:a16="http://schemas.microsoft.com/office/drawing/2014/main" id="{044A32B5-CB72-47B5-A32F-1AE9D36F198A}"/>
              </a:ext>
            </a:extLst>
          </p:cNvPr>
          <p:cNvSpPr txBox="1"/>
          <p:nvPr/>
        </p:nvSpPr>
        <p:spPr>
          <a:xfrm>
            <a:off x="4114800" y="4061936"/>
            <a:ext cx="438152" cy="276999"/>
          </a:xfrm>
          <a:prstGeom prst="rect">
            <a:avLst/>
          </a:prstGeom>
          <a:noFill/>
        </p:spPr>
        <p:txBody>
          <a:bodyPr wrap="square" rtlCol="0">
            <a:spAutoFit/>
          </a:bodyPr>
          <a:lstStyle>
            <a:defPPr>
              <a:defRPr lang="en-US"/>
            </a:defPPr>
            <a:lvl1pPr>
              <a:defRPr sz="1200">
                <a:latin typeface="Calibri" panose="020F0502020204030204" pitchFamily="34" charset="0"/>
                <a:cs typeface="Calibri" panose="020F0502020204030204" pitchFamily="34" charset="0"/>
              </a:defRPr>
            </a:lvl1pPr>
          </a:lstStyle>
          <a:p>
            <a:r>
              <a:rPr lang="en-US" dirty="0"/>
              <a:t>53</a:t>
            </a:r>
          </a:p>
        </p:txBody>
      </p:sp>
      <p:sp>
        <p:nvSpPr>
          <p:cNvPr id="12" name="TextBox 11">
            <a:extLst>
              <a:ext uri="{FF2B5EF4-FFF2-40B4-BE49-F238E27FC236}">
                <a16:creationId xmlns:a16="http://schemas.microsoft.com/office/drawing/2014/main" id="{41E56B76-9871-4597-9602-0236463B44D0}"/>
              </a:ext>
            </a:extLst>
          </p:cNvPr>
          <p:cNvSpPr txBox="1"/>
          <p:nvPr/>
        </p:nvSpPr>
        <p:spPr>
          <a:xfrm>
            <a:off x="5171440" y="3259792"/>
            <a:ext cx="438152" cy="276999"/>
          </a:xfrm>
          <a:prstGeom prst="rect">
            <a:avLst/>
          </a:prstGeom>
          <a:noFill/>
        </p:spPr>
        <p:txBody>
          <a:bodyPr wrap="square" rtlCol="0">
            <a:spAutoFit/>
          </a:bodyPr>
          <a:lstStyle>
            <a:defPPr>
              <a:defRPr lang="en-US"/>
            </a:defPPr>
            <a:lvl1pPr>
              <a:defRPr sz="1200">
                <a:latin typeface="Calibri" panose="020F0502020204030204" pitchFamily="34" charset="0"/>
                <a:cs typeface="Calibri" panose="020F0502020204030204" pitchFamily="34" charset="0"/>
              </a:defRPr>
            </a:lvl1pPr>
          </a:lstStyle>
          <a:p>
            <a:r>
              <a:rPr lang="en-US" dirty="0"/>
              <a:t>418</a:t>
            </a:r>
          </a:p>
        </p:txBody>
      </p:sp>
      <mc:AlternateContent xmlns:mc="http://schemas.openxmlformats.org/markup-compatibility/2006" xmlns:cx2="http://schemas.microsoft.com/office/drawing/2015/10/21/chartex">
        <mc:Choice Requires="cx2">
          <p:graphicFrame>
            <p:nvGraphicFramePr>
              <p:cNvPr id="13" name="Chart 12">
                <a:extLst>
                  <a:ext uri="{FF2B5EF4-FFF2-40B4-BE49-F238E27FC236}">
                    <a16:creationId xmlns:a16="http://schemas.microsoft.com/office/drawing/2014/main" id="{84F8C06E-9BCE-4B41-8450-C39748623ED9}"/>
                  </a:ext>
                </a:extLst>
              </p:cNvPr>
              <p:cNvGraphicFramePr/>
              <p:nvPr>
                <p:extLst>
                  <p:ext uri="{D42A27DB-BD31-4B8C-83A1-F6EECF244321}">
                    <p14:modId xmlns:p14="http://schemas.microsoft.com/office/powerpoint/2010/main" val="3977219373"/>
                  </p:ext>
                </p:extLst>
              </p:nvPr>
            </p:nvGraphicFramePr>
            <p:xfrm>
              <a:off x="1100119" y="1838960"/>
              <a:ext cx="4936488" cy="367792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3" name="Chart 12">
                <a:extLst>
                  <a:ext uri="{FF2B5EF4-FFF2-40B4-BE49-F238E27FC236}">
                    <a16:creationId xmlns:a16="http://schemas.microsoft.com/office/drawing/2014/main" id="{84F8C06E-9BCE-4B41-8450-C39748623ED9}"/>
                  </a:ext>
                </a:extLst>
              </p:cNvPr>
              <p:cNvPicPr>
                <a:picLocks noGrp="1" noRot="1" noChangeAspect="1" noMove="1" noResize="1" noEditPoints="1" noAdjustHandles="1" noChangeArrowheads="1" noChangeShapeType="1"/>
              </p:cNvPicPr>
              <p:nvPr/>
            </p:nvPicPr>
            <p:blipFill>
              <a:blip r:embed="rId5"/>
              <a:stretch>
                <a:fillRect/>
              </a:stretch>
            </p:blipFill>
            <p:spPr>
              <a:xfrm>
                <a:off x="1100119" y="1838960"/>
                <a:ext cx="4936488" cy="3677920"/>
              </a:xfrm>
              <a:prstGeom prst="rect">
                <a:avLst/>
              </a:prstGeom>
            </p:spPr>
          </p:pic>
        </mc:Fallback>
      </mc:AlternateContent>
    </p:spTree>
    <p:extLst>
      <p:ext uri="{BB962C8B-B14F-4D97-AF65-F5344CB8AC3E}">
        <p14:creationId xmlns:p14="http://schemas.microsoft.com/office/powerpoint/2010/main" val="70376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B9C4-1D20-4A26-B9D6-2E2C8FE16009}"/>
              </a:ext>
            </a:extLst>
          </p:cNvPr>
          <p:cNvSpPr txBox="1">
            <a:spLocks/>
          </p:cNvSpPr>
          <p:nvPr/>
        </p:nvSpPr>
        <p:spPr>
          <a:xfrm>
            <a:off x="760816" y="211454"/>
            <a:ext cx="10551583" cy="99589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Ø"/>
            </a:pPr>
            <a:r>
              <a:rPr lang="en-US" sz="4000" b="1" dirty="0">
                <a:solidFill>
                  <a:srgbClr val="019DD7"/>
                </a:solidFill>
              </a:rPr>
              <a:t>Charactrisicts Out of School Children</a:t>
            </a:r>
          </a:p>
        </p:txBody>
      </p:sp>
      <p:sp>
        <p:nvSpPr>
          <p:cNvPr id="4" name="TextBox 3">
            <a:extLst>
              <a:ext uri="{FF2B5EF4-FFF2-40B4-BE49-F238E27FC236}">
                <a16:creationId xmlns:a16="http://schemas.microsoft.com/office/drawing/2014/main" id="{4A76FBBD-07A7-40CB-811E-F061F89F943D}"/>
              </a:ext>
            </a:extLst>
          </p:cNvPr>
          <p:cNvSpPr txBox="1"/>
          <p:nvPr/>
        </p:nvSpPr>
        <p:spPr>
          <a:xfrm>
            <a:off x="879601" y="1038070"/>
            <a:ext cx="3771900" cy="338554"/>
          </a:xfrm>
          <a:prstGeom prst="rect">
            <a:avLst/>
          </a:prstGeom>
          <a:noFill/>
        </p:spPr>
        <p:txBody>
          <a:bodyPr wrap="square" rtlCol="0">
            <a:spAutoFit/>
          </a:bodyPr>
          <a:lstStyle/>
          <a:p>
            <a:r>
              <a:rPr lang="en-US" sz="1600" dirty="0">
                <a:solidFill>
                  <a:schemeClr val="tx1">
                    <a:lumMod val="50000"/>
                    <a:lumOff val="50000"/>
                  </a:schemeClr>
                </a:solidFill>
              </a:rPr>
              <a:t>Out of school children= 1,238</a:t>
            </a:r>
          </a:p>
        </p:txBody>
      </p:sp>
      <p:graphicFrame>
        <p:nvGraphicFramePr>
          <p:cNvPr id="5" name="Chart 4">
            <a:extLst>
              <a:ext uri="{FF2B5EF4-FFF2-40B4-BE49-F238E27FC236}">
                <a16:creationId xmlns:a16="http://schemas.microsoft.com/office/drawing/2014/main" id="{49E61DE7-A4D9-4E9C-9E26-5F278AF5D35D}"/>
              </a:ext>
            </a:extLst>
          </p:cNvPr>
          <p:cNvGraphicFramePr>
            <a:graphicFrameLocks/>
          </p:cNvGraphicFramePr>
          <p:nvPr>
            <p:extLst>
              <p:ext uri="{D42A27DB-BD31-4B8C-83A1-F6EECF244321}">
                <p14:modId xmlns:p14="http://schemas.microsoft.com/office/powerpoint/2010/main" val="3457880276"/>
              </p:ext>
            </p:extLst>
          </p:nvPr>
        </p:nvGraphicFramePr>
        <p:xfrm>
          <a:off x="1152525" y="1388172"/>
          <a:ext cx="9886949" cy="2171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F9F7F13B-15BF-4220-A8CF-F97C401847B6}"/>
              </a:ext>
            </a:extLst>
          </p:cNvPr>
          <p:cNvGraphicFramePr>
            <a:graphicFrameLocks/>
          </p:cNvGraphicFramePr>
          <p:nvPr>
            <p:extLst>
              <p:ext uri="{D42A27DB-BD31-4B8C-83A1-F6EECF244321}">
                <p14:modId xmlns:p14="http://schemas.microsoft.com/office/powerpoint/2010/main" val="1163723340"/>
              </p:ext>
            </p:extLst>
          </p:nvPr>
        </p:nvGraphicFramePr>
        <p:xfrm>
          <a:off x="1152526" y="3726040"/>
          <a:ext cx="9886948" cy="2400101"/>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picture containing object, clock, meter&#10;&#10;Description automatically generated">
            <a:extLst>
              <a:ext uri="{FF2B5EF4-FFF2-40B4-BE49-F238E27FC236}">
                <a16:creationId xmlns:a16="http://schemas.microsoft.com/office/drawing/2014/main" id="{E48D848B-8F1E-461D-8E21-DE8D67A39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8497" y="6403644"/>
            <a:ext cx="2106187" cy="331208"/>
          </a:xfrm>
          <a:prstGeom prst="rect">
            <a:avLst/>
          </a:prstGeom>
        </p:spPr>
      </p:pic>
    </p:spTree>
    <p:extLst>
      <p:ext uri="{BB962C8B-B14F-4D97-AF65-F5344CB8AC3E}">
        <p14:creationId xmlns:p14="http://schemas.microsoft.com/office/powerpoint/2010/main" val="1380363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D692-D418-4E49-B465-CE54DAE9403A}"/>
              </a:ext>
            </a:extLst>
          </p:cNvPr>
          <p:cNvSpPr txBox="1">
            <a:spLocks/>
          </p:cNvSpPr>
          <p:nvPr/>
        </p:nvSpPr>
        <p:spPr>
          <a:xfrm>
            <a:off x="369869" y="221615"/>
            <a:ext cx="8129184" cy="7232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Ø"/>
            </a:pPr>
            <a:r>
              <a:rPr lang="en-US" sz="4000" b="1" dirty="0">
                <a:solidFill>
                  <a:srgbClr val="019DD7"/>
                </a:solidFill>
              </a:rPr>
              <a:t>Reasons for Being Out of School</a:t>
            </a:r>
          </a:p>
        </p:txBody>
      </p:sp>
      <p:graphicFrame>
        <p:nvGraphicFramePr>
          <p:cNvPr id="4" name="Chart 3">
            <a:extLst>
              <a:ext uri="{FF2B5EF4-FFF2-40B4-BE49-F238E27FC236}">
                <a16:creationId xmlns:a16="http://schemas.microsoft.com/office/drawing/2014/main" id="{11C51641-91B1-4C98-A799-FAA5CF396AC3}"/>
              </a:ext>
            </a:extLst>
          </p:cNvPr>
          <p:cNvGraphicFramePr>
            <a:graphicFrameLocks/>
          </p:cNvGraphicFramePr>
          <p:nvPr/>
        </p:nvGraphicFramePr>
        <p:xfrm>
          <a:off x="1143000" y="1247773"/>
          <a:ext cx="9391650" cy="4991101"/>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A picture containing object, clock, meter&#10;&#10;Description automatically generated">
            <a:extLst>
              <a:ext uri="{FF2B5EF4-FFF2-40B4-BE49-F238E27FC236}">
                <a16:creationId xmlns:a16="http://schemas.microsoft.com/office/drawing/2014/main" id="{66ED9AA6-3F2B-405E-BF48-192E3F445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497" y="6403644"/>
            <a:ext cx="2106187" cy="331208"/>
          </a:xfrm>
          <a:prstGeom prst="rect">
            <a:avLst/>
          </a:prstGeom>
        </p:spPr>
      </p:pic>
    </p:spTree>
    <p:extLst>
      <p:ext uri="{BB962C8B-B14F-4D97-AF65-F5344CB8AC3E}">
        <p14:creationId xmlns:p14="http://schemas.microsoft.com/office/powerpoint/2010/main" val="406177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9339-5872-424D-BC84-E3A673BBF954}"/>
              </a:ext>
            </a:extLst>
          </p:cNvPr>
          <p:cNvSpPr>
            <a:spLocks noGrp="1"/>
          </p:cNvSpPr>
          <p:nvPr>
            <p:ph type="title"/>
          </p:nvPr>
        </p:nvSpPr>
        <p:spPr>
          <a:xfrm>
            <a:off x="838200" y="354851"/>
            <a:ext cx="10515600" cy="874509"/>
          </a:xfrm>
        </p:spPr>
        <p:txBody>
          <a:bodyPr/>
          <a:lstStyle/>
          <a:p>
            <a:r>
              <a:rPr lang="en-US" b="1" dirty="0">
                <a:solidFill>
                  <a:srgbClr val="00B0F0"/>
                </a:solidFill>
              </a:rPr>
              <a:t>Background</a:t>
            </a:r>
            <a:r>
              <a:rPr lang="en-US" dirty="0"/>
              <a:t> </a:t>
            </a:r>
          </a:p>
        </p:txBody>
      </p:sp>
      <p:sp>
        <p:nvSpPr>
          <p:cNvPr id="3" name="Content Placeholder 2">
            <a:extLst>
              <a:ext uri="{FF2B5EF4-FFF2-40B4-BE49-F238E27FC236}">
                <a16:creationId xmlns:a16="http://schemas.microsoft.com/office/drawing/2014/main" id="{0BD2BE69-9D61-4DF0-B38D-0B933B90797D}"/>
              </a:ext>
            </a:extLst>
          </p:cNvPr>
          <p:cNvSpPr>
            <a:spLocks noGrp="1"/>
          </p:cNvSpPr>
          <p:nvPr>
            <p:ph idx="1"/>
          </p:nvPr>
        </p:nvSpPr>
        <p:spPr>
          <a:xfrm>
            <a:off x="838200" y="1310640"/>
            <a:ext cx="10515600" cy="4937760"/>
          </a:xfrm>
        </p:spPr>
        <p:txBody>
          <a:bodyPr>
            <a:normAutofit fontScale="92500"/>
          </a:bodyPr>
          <a:lstStyle/>
          <a:p>
            <a:r>
              <a:rPr lang="en-US" b="1" dirty="0"/>
              <a:t>100,000</a:t>
            </a:r>
            <a:r>
              <a:rPr lang="en-US" dirty="0"/>
              <a:t> numbers targeted by ArabiaCell with one simple message around encouraging parents to register their children in school. This helped us identify the active numbers. This was based on data received from Open Emis on children who did not sit for the online assessments in DSS, L4A data for the past three years and Makani </a:t>
            </a:r>
            <a:r>
              <a:rPr lang="en-US" dirty="0" err="1"/>
              <a:t>Bayanati</a:t>
            </a:r>
            <a:r>
              <a:rPr lang="en-US" dirty="0"/>
              <a:t> data.</a:t>
            </a:r>
          </a:p>
          <a:p>
            <a:pPr marL="0" indent="0">
              <a:buNone/>
            </a:pPr>
            <a:r>
              <a:rPr lang="en-US" dirty="0"/>
              <a:t> </a:t>
            </a:r>
          </a:p>
          <a:p>
            <a:r>
              <a:rPr lang="en-US" dirty="0"/>
              <a:t>Active numbers were targeted with a Rapid Pro mini-questionnaire. (add description of the questionnaire) </a:t>
            </a:r>
          </a:p>
          <a:p>
            <a:pPr marL="0" indent="0">
              <a:buNone/>
            </a:pPr>
            <a:endParaRPr lang="en-US" dirty="0"/>
          </a:p>
          <a:p>
            <a:r>
              <a:rPr lang="en-US" dirty="0"/>
              <a:t>Results from the Rapid Pro identified a total of around </a:t>
            </a:r>
            <a:r>
              <a:rPr lang="en-US" b="1" dirty="0"/>
              <a:t>9,457</a:t>
            </a:r>
            <a:r>
              <a:rPr lang="en-US" dirty="0"/>
              <a:t> households, which were targeted by phone calls.  </a:t>
            </a:r>
            <a:br>
              <a:rPr lang="en-US" dirty="0"/>
            </a:br>
            <a:endParaRPr lang="en-US" dirty="0"/>
          </a:p>
          <a:p>
            <a:endParaRPr lang="en-US" dirty="0"/>
          </a:p>
          <a:p>
            <a:endParaRPr lang="en-US" dirty="0"/>
          </a:p>
        </p:txBody>
      </p:sp>
      <p:pic>
        <p:nvPicPr>
          <p:cNvPr id="4" name="Picture 3" descr="A picture containing object, clock, meter&#10;&#10;Description automatically generated">
            <a:extLst>
              <a:ext uri="{FF2B5EF4-FFF2-40B4-BE49-F238E27FC236}">
                <a16:creationId xmlns:a16="http://schemas.microsoft.com/office/drawing/2014/main" id="{A533E669-633B-4C64-A014-A003777BF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8497" y="6403644"/>
            <a:ext cx="2106187" cy="331208"/>
          </a:xfrm>
          <a:prstGeom prst="rect">
            <a:avLst/>
          </a:prstGeom>
        </p:spPr>
      </p:pic>
    </p:spTree>
    <p:extLst>
      <p:ext uri="{BB962C8B-B14F-4D97-AF65-F5344CB8AC3E}">
        <p14:creationId xmlns:p14="http://schemas.microsoft.com/office/powerpoint/2010/main" val="44172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8B1F-5932-4AE8-9F21-13E92A38ADC8}"/>
              </a:ext>
            </a:extLst>
          </p:cNvPr>
          <p:cNvSpPr>
            <a:spLocks noGrp="1"/>
          </p:cNvSpPr>
          <p:nvPr>
            <p:ph type="title"/>
          </p:nvPr>
        </p:nvSpPr>
        <p:spPr>
          <a:xfrm>
            <a:off x="762000" y="365125"/>
            <a:ext cx="10591800" cy="1325563"/>
          </a:xfrm>
        </p:spPr>
        <p:txBody>
          <a:bodyPr vert="horz" lIns="91440" tIns="45720" rIns="91440" bIns="45720" rtlCol="0" anchor="ctr">
            <a:normAutofit/>
          </a:bodyPr>
          <a:lstStyle/>
          <a:p>
            <a:r>
              <a:rPr lang="en-US" b="1" dirty="0">
                <a:solidFill>
                  <a:srgbClr val="00B0F0"/>
                </a:solidFill>
              </a:rPr>
              <a:t>Safely back to school (SB2S) Campaign Data</a:t>
            </a:r>
          </a:p>
        </p:txBody>
      </p:sp>
      <p:sp>
        <p:nvSpPr>
          <p:cNvPr id="3" name="Content Placeholder 2">
            <a:extLst>
              <a:ext uri="{FF2B5EF4-FFF2-40B4-BE49-F238E27FC236}">
                <a16:creationId xmlns:a16="http://schemas.microsoft.com/office/drawing/2014/main" id="{DC43DDA9-E2F5-45A4-B0C3-DEAEB1EAAF62}"/>
              </a:ext>
            </a:extLst>
          </p:cNvPr>
          <p:cNvSpPr>
            <a:spLocks noGrp="1"/>
          </p:cNvSpPr>
          <p:nvPr>
            <p:ph idx="1"/>
          </p:nvPr>
        </p:nvSpPr>
        <p:spPr/>
        <p:txBody>
          <a:bodyPr>
            <a:normAutofit fontScale="85000" lnSpcReduction="20000"/>
          </a:bodyPr>
          <a:lstStyle/>
          <a:p>
            <a:pPr marL="457200" lvl="1" indent="-457200">
              <a:spcBef>
                <a:spcPts val="750"/>
              </a:spcBef>
              <a:buFont typeface="Wingdings" panose="05000000000000000000" pitchFamily="2" charset="2"/>
              <a:buChar char="Ø"/>
            </a:pPr>
            <a:r>
              <a:rPr lang="en-US" sz="3200" dirty="0"/>
              <a:t>Outreach Activities: </a:t>
            </a:r>
          </a:p>
          <a:p>
            <a:pPr marL="800100" lvl="2" indent="-457200">
              <a:spcBef>
                <a:spcPts val="750"/>
              </a:spcBef>
              <a:buFont typeface="+mj-lt"/>
              <a:buAutoNum type="arabicPeriod"/>
            </a:pPr>
            <a:r>
              <a:rPr lang="en-US" sz="2400" dirty="0"/>
              <a:t>In camps through door to door outreach activities conducted by SATs (Syrian volunteers) in both Zaatari and Azraq.</a:t>
            </a:r>
          </a:p>
          <a:p>
            <a:pPr marL="800100" lvl="2" indent="-457200">
              <a:spcBef>
                <a:spcPts val="750"/>
              </a:spcBef>
              <a:buFont typeface="+mj-lt"/>
              <a:buAutoNum type="arabicPeriod"/>
            </a:pPr>
            <a:r>
              <a:rPr lang="en-US" sz="2400" dirty="0"/>
              <a:t>In HC through phone calls by a group of 30 volunteers. To this purpose, a questionnaire was developed and uploaded on Kobo</a:t>
            </a:r>
          </a:p>
          <a:p>
            <a:pPr marL="800100" lvl="2" indent="-457200">
              <a:spcBef>
                <a:spcPts val="750"/>
              </a:spcBef>
              <a:buFont typeface="+mj-lt"/>
              <a:buAutoNum type="arabicPeriod"/>
            </a:pPr>
            <a:r>
              <a:rPr lang="en-US" sz="2400" dirty="0"/>
              <a:t>National Helpline. The SOPs were updated based on questions included in Kobo. </a:t>
            </a:r>
          </a:p>
          <a:p>
            <a:pPr marL="800100" lvl="2" indent="-457200">
              <a:spcBef>
                <a:spcPts val="750"/>
              </a:spcBef>
              <a:buFont typeface="+mj-lt"/>
              <a:buAutoNum type="arabicPeriod"/>
            </a:pPr>
            <a:r>
              <a:rPr lang="en-US" sz="2400" dirty="0"/>
              <a:t>Makani outreach activities for the next registration cycle. </a:t>
            </a:r>
          </a:p>
          <a:p>
            <a:pPr marL="342900" lvl="2" indent="0">
              <a:spcBef>
                <a:spcPts val="750"/>
              </a:spcBef>
              <a:buNone/>
            </a:pPr>
            <a:endParaRPr lang="en-US" sz="2400" dirty="0"/>
          </a:p>
          <a:p>
            <a:pPr marL="457200" lvl="1" indent="-457200">
              <a:spcBef>
                <a:spcPts val="750"/>
              </a:spcBef>
              <a:buFont typeface="Wingdings" panose="05000000000000000000" pitchFamily="2" charset="2"/>
              <a:buChar char="Ø"/>
            </a:pPr>
            <a:r>
              <a:rPr lang="en-US" sz="2300" dirty="0"/>
              <a:t>Note. </a:t>
            </a:r>
            <a:r>
              <a:rPr lang="en-US" dirty="0"/>
              <a:t>Targeted age group 5-18 years old, and</a:t>
            </a:r>
            <a:r>
              <a:rPr lang="en-US" sz="2300" dirty="0"/>
              <a:t> the outreach activities run as following:</a:t>
            </a:r>
          </a:p>
          <a:p>
            <a:pPr marL="685800" lvl="2" indent="-342900">
              <a:spcBef>
                <a:spcPts val="750"/>
              </a:spcBef>
            </a:pPr>
            <a:r>
              <a:rPr lang="en-US" sz="2400" dirty="0"/>
              <a:t>Host community: Phone calls started on the (9</a:t>
            </a:r>
            <a:r>
              <a:rPr lang="en-US" sz="2400" baseline="30000" dirty="0"/>
              <a:t>th</a:t>
            </a:r>
            <a:r>
              <a:rPr lang="en-US" sz="2400" dirty="0"/>
              <a:t> August till 27</a:t>
            </a:r>
            <a:r>
              <a:rPr lang="en-US" sz="2400" baseline="30000" dirty="0"/>
              <a:t>th</a:t>
            </a:r>
            <a:r>
              <a:rPr lang="en-US" sz="2400" dirty="0"/>
              <a:t> Aug 2020)</a:t>
            </a:r>
          </a:p>
          <a:p>
            <a:pPr marL="685800" lvl="2" indent="-342900">
              <a:spcBef>
                <a:spcPts val="750"/>
              </a:spcBef>
            </a:pPr>
            <a:r>
              <a:rPr lang="en-US" sz="2400" dirty="0"/>
              <a:t>Camps: outreach completed the campaign in both camps (9</a:t>
            </a:r>
            <a:r>
              <a:rPr lang="en-US" sz="2400" baseline="30000" dirty="0"/>
              <a:t>th </a:t>
            </a:r>
            <a:r>
              <a:rPr lang="en-US" sz="2400" dirty="0"/>
              <a:t>Aug till 22</a:t>
            </a:r>
            <a:r>
              <a:rPr lang="en-US" sz="2400" baseline="30000" dirty="0"/>
              <a:t>nd</a:t>
            </a:r>
            <a:r>
              <a:rPr lang="en-US" sz="2400" dirty="0"/>
              <a:t> Aug 2020)</a:t>
            </a:r>
          </a:p>
          <a:p>
            <a:pPr marL="685800" lvl="2" indent="-342900">
              <a:spcBef>
                <a:spcPts val="750"/>
              </a:spcBef>
            </a:pPr>
            <a:r>
              <a:rPr lang="en-US" sz="2400" dirty="0"/>
              <a:t>Helpline: From Jun 2020 till Sep 2020 (</a:t>
            </a:r>
            <a:r>
              <a:rPr lang="en-US" sz="2400" dirty="0" err="1"/>
              <a:t>Con’t</a:t>
            </a:r>
            <a:r>
              <a:rPr lang="en-US" sz="2400" dirty="0"/>
              <a:t>)</a:t>
            </a:r>
          </a:p>
          <a:p>
            <a:pPr marL="685800" lvl="2" indent="-342900">
              <a:spcBef>
                <a:spcPts val="750"/>
              </a:spcBef>
            </a:pPr>
            <a:r>
              <a:rPr lang="en-US" sz="2400" dirty="0"/>
              <a:t>Makani: For Aug and Sep 2020</a:t>
            </a:r>
            <a:br>
              <a:rPr lang="en-US" sz="2400" dirty="0"/>
            </a:br>
            <a:endParaRPr lang="en-US" sz="3200" dirty="0"/>
          </a:p>
        </p:txBody>
      </p:sp>
      <p:pic>
        <p:nvPicPr>
          <p:cNvPr id="4" name="Picture 3" descr="A picture containing object, clock, meter&#10;&#10;Description automatically generated">
            <a:extLst>
              <a:ext uri="{FF2B5EF4-FFF2-40B4-BE49-F238E27FC236}">
                <a16:creationId xmlns:a16="http://schemas.microsoft.com/office/drawing/2014/main" id="{E97F583A-7E1F-4AAD-9448-7AFC404ED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8497" y="6403644"/>
            <a:ext cx="2106187" cy="331208"/>
          </a:xfrm>
          <a:prstGeom prst="rect">
            <a:avLst/>
          </a:prstGeom>
        </p:spPr>
      </p:pic>
    </p:spTree>
    <p:extLst>
      <p:ext uri="{BB962C8B-B14F-4D97-AF65-F5344CB8AC3E}">
        <p14:creationId xmlns:p14="http://schemas.microsoft.com/office/powerpoint/2010/main" val="9938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96AB4-EFA7-4E15-9B5F-3F2364CB0DB6}"/>
              </a:ext>
            </a:extLst>
          </p:cNvPr>
          <p:cNvSpPr txBox="1"/>
          <p:nvPr/>
        </p:nvSpPr>
        <p:spPr>
          <a:xfrm>
            <a:off x="624213" y="1284501"/>
            <a:ext cx="8002038" cy="707886"/>
          </a:xfrm>
          <a:prstGeom prst="rect">
            <a:avLst/>
          </a:prstGeom>
          <a:noFill/>
        </p:spPr>
        <p:txBody>
          <a:bodyPr wrap="square" rtlCol="0">
            <a:spAutoFit/>
          </a:bodyPr>
          <a:lstStyle/>
          <a:p>
            <a:pPr marL="285750" indent="-285750">
              <a:buFont typeface="Wingdings" panose="05000000000000000000" pitchFamily="2" charset="2"/>
              <a:buChar char="Ø"/>
            </a:pPr>
            <a:r>
              <a:rPr lang="en-US" dirty="0"/>
              <a:t>The campaign reached a total of </a:t>
            </a:r>
            <a:r>
              <a:rPr lang="en-US" sz="2000" dirty="0">
                <a:solidFill>
                  <a:srgbClr val="00B0F0"/>
                </a:solidFill>
              </a:rPr>
              <a:t>27,066</a:t>
            </a:r>
            <a:r>
              <a:rPr lang="en-US" sz="1600" dirty="0"/>
              <a:t> Children</a:t>
            </a:r>
            <a:r>
              <a:rPr lang="en-US" dirty="0"/>
              <a:t>.</a:t>
            </a:r>
          </a:p>
          <a:p>
            <a:pPr marL="285750" indent="-285750">
              <a:buFont typeface="Wingdings" panose="05000000000000000000" pitchFamily="2" charset="2"/>
              <a:buChar char="Ø"/>
            </a:pPr>
            <a:r>
              <a:rPr lang="en-US" dirty="0"/>
              <a:t>The total of </a:t>
            </a:r>
            <a:r>
              <a:rPr lang="en-US" sz="2000" dirty="0">
                <a:solidFill>
                  <a:srgbClr val="00B0F0"/>
                </a:solidFill>
              </a:rPr>
              <a:t>6,343 </a:t>
            </a:r>
            <a:r>
              <a:rPr lang="en-US" dirty="0"/>
              <a:t>are</a:t>
            </a:r>
            <a:r>
              <a:rPr lang="en-US" sz="2000" dirty="0">
                <a:solidFill>
                  <a:srgbClr val="00B0F0"/>
                </a:solidFill>
              </a:rPr>
              <a:t> </a:t>
            </a:r>
            <a:r>
              <a:rPr lang="en-US" dirty="0"/>
              <a:t>out of school children.</a:t>
            </a:r>
          </a:p>
        </p:txBody>
      </p:sp>
      <p:pic>
        <p:nvPicPr>
          <p:cNvPr id="4" name="Picture 3" descr="A picture containing object, clock, meter&#10;&#10;Description automatically generated">
            <a:extLst>
              <a:ext uri="{FF2B5EF4-FFF2-40B4-BE49-F238E27FC236}">
                <a16:creationId xmlns:a16="http://schemas.microsoft.com/office/drawing/2014/main" id="{FAF2C632-A75F-43D0-96E5-47EC041D3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497" y="6403644"/>
            <a:ext cx="2106187" cy="331208"/>
          </a:xfrm>
          <a:prstGeom prst="rect">
            <a:avLst/>
          </a:prstGeom>
        </p:spPr>
      </p:pic>
      <p:sp>
        <p:nvSpPr>
          <p:cNvPr id="8" name="Title 1">
            <a:extLst>
              <a:ext uri="{FF2B5EF4-FFF2-40B4-BE49-F238E27FC236}">
                <a16:creationId xmlns:a16="http://schemas.microsoft.com/office/drawing/2014/main" id="{B2B216CA-A660-4A4F-8E4C-A1FB69216F34}"/>
              </a:ext>
            </a:extLst>
          </p:cNvPr>
          <p:cNvSpPr txBox="1">
            <a:spLocks/>
          </p:cNvSpPr>
          <p:nvPr/>
        </p:nvSpPr>
        <p:spPr>
          <a:xfrm>
            <a:off x="624213" y="-41062"/>
            <a:ext cx="10591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B0F0"/>
                </a:solidFill>
              </a:rPr>
              <a:t>Safely back to school (SB2S) Campaign data</a:t>
            </a:r>
          </a:p>
        </p:txBody>
      </p:sp>
      <p:graphicFrame>
        <p:nvGraphicFramePr>
          <p:cNvPr id="11" name="Chart 10">
            <a:extLst>
              <a:ext uri="{FF2B5EF4-FFF2-40B4-BE49-F238E27FC236}">
                <a16:creationId xmlns:a16="http://schemas.microsoft.com/office/drawing/2014/main" id="{58F03267-8011-4DCC-AE8D-6E6F0B4D648F}"/>
              </a:ext>
            </a:extLst>
          </p:cNvPr>
          <p:cNvGraphicFramePr>
            <a:graphicFrameLocks/>
          </p:cNvGraphicFramePr>
          <p:nvPr>
            <p:extLst>
              <p:ext uri="{D42A27DB-BD31-4B8C-83A1-F6EECF244321}">
                <p14:modId xmlns:p14="http://schemas.microsoft.com/office/powerpoint/2010/main" val="4012545256"/>
              </p:ext>
            </p:extLst>
          </p:nvPr>
        </p:nvGraphicFramePr>
        <p:xfrm>
          <a:off x="1071881" y="2141875"/>
          <a:ext cx="9696463" cy="36702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5363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A2EA-F404-4390-8B4F-6D884ACDF097}"/>
              </a:ext>
            </a:extLst>
          </p:cNvPr>
          <p:cNvSpPr txBox="1">
            <a:spLocks/>
          </p:cNvSpPr>
          <p:nvPr/>
        </p:nvSpPr>
        <p:spPr>
          <a:xfrm>
            <a:off x="624213" y="-41062"/>
            <a:ext cx="10591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B0F0"/>
                </a:solidFill>
              </a:rPr>
              <a:t>Safely back to school (SB2S) Campaign data</a:t>
            </a:r>
          </a:p>
        </p:txBody>
      </p:sp>
      <p:graphicFrame>
        <p:nvGraphicFramePr>
          <p:cNvPr id="4" name="Chart 3">
            <a:extLst>
              <a:ext uri="{FF2B5EF4-FFF2-40B4-BE49-F238E27FC236}">
                <a16:creationId xmlns:a16="http://schemas.microsoft.com/office/drawing/2014/main" id="{FB25564E-5ABC-4B5F-81C3-A614619618CE}"/>
              </a:ext>
            </a:extLst>
          </p:cNvPr>
          <p:cNvGraphicFramePr>
            <a:graphicFrameLocks/>
          </p:cNvGraphicFramePr>
          <p:nvPr>
            <p:extLst>
              <p:ext uri="{D42A27DB-BD31-4B8C-83A1-F6EECF244321}">
                <p14:modId xmlns:p14="http://schemas.microsoft.com/office/powerpoint/2010/main" val="1087891223"/>
              </p:ext>
            </p:extLst>
          </p:nvPr>
        </p:nvGraphicFramePr>
        <p:xfrm>
          <a:off x="6801632" y="1834773"/>
          <a:ext cx="5010411" cy="4189956"/>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picture containing object, clock, meter&#10;&#10;Description automatically generated">
            <a:extLst>
              <a:ext uri="{FF2B5EF4-FFF2-40B4-BE49-F238E27FC236}">
                <a16:creationId xmlns:a16="http://schemas.microsoft.com/office/drawing/2014/main" id="{0694C8A1-3522-41AB-8428-57A010B05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8497" y="6403644"/>
            <a:ext cx="2106187" cy="331208"/>
          </a:xfrm>
          <a:prstGeom prst="rect">
            <a:avLst/>
          </a:prstGeom>
        </p:spPr>
      </p:pic>
      <p:sp>
        <p:nvSpPr>
          <p:cNvPr id="6" name="TextBox 5">
            <a:extLst>
              <a:ext uri="{FF2B5EF4-FFF2-40B4-BE49-F238E27FC236}">
                <a16:creationId xmlns:a16="http://schemas.microsoft.com/office/drawing/2014/main" id="{2DD521C1-2C36-4402-887C-E77941051154}"/>
              </a:ext>
            </a:extLst>
          </p:cNvPr>
          <p:cNvSpPr txBox="1"/>
          <p:nvPr/>
        </p:nvSpPr>
        <p:spPr>
          <a:xfrm>
            <a:off x="801667" y="1090242"/>
            <a:ext cx="9206629"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a:t>Out of </a:t>
            </a:r>
            <a:r>
              <a:rPr lang="en-US" b="1" dirty="0">
                <a:solidFill>
                  <a:srgbClr val="00B0F0"/>
                </a:solidFill>
              </a:rPr>
              <a:t>6,343 </a:t>
            </a:r>
            <a:r>
              <a:rPr lang="en-US" b="1" dirty="0"/>
              <a:t>OOSC </a:t>
            </a:r>
          </a:p>
        </p:txBody>
      </p:sp>
      <p:graphicFrame>
        <p:nvGraphicFramePr>
          <p:cNvPr id="9" name="Chart 8">
            <a:extLst>
              <a:ext uri="{FF2B5EF4-FFF2-40B4-BE49-F238E27FC236}">
                <a16:creationId xmlns:a16="http://schemas.microsoft.com/office/drawing/2014/main" id="{97E545A5-0141-491C-B1AF-C6DF1956F972}"/>
              </a:ext>
            </a:extLst>
          </p:cNvPr>
          <p:cNvGraphicFramePr>
            <a:graphicFrameLocks/>
          </p:cNvGraphicFramePr>
          <p:nvPr>
            <p:extLst>
              <p:ext uri="{D42A27DB-BD31-4B8C-83A1-F6EECF244321}">
                <p14:modId xmlns:p14="http://schemas.microsoft.com/office/powerpoint/2010/main" val="3696341899"/>
              </p:ext>
            </p:extLst>
          </p:nvPr>
        </p:nvGraphicFramePr>
        <p:xfrm>
          <a:off x="1085589" y="2062480"/>
          <a:ext cx="5010411" cy="37052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5127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32744-E439-450A-BEA4-E9FD13B290D7}"/>
              </a:ext>
            </a:extLst>
          </p:cNvPr>
          <p:cNvSpPr txBox="1">
            <a:spLocks/>
          </p:cNvSpPr>
          <p:nvPr/>
        </p:nvSpPr>
        <p:spPr>
          <a:xfrm>
            <a:off x="624213" y="-41062"/>
            <a:ext cx="10591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B0F0"/>
                </a:solidFill>
              </a:rPr>
              <a:t>Safe back to school (SB2S) Campaign data</a:t>
            </a:r>
          </a:p>
        </p:txBody>
      </p:sp>
      <p:sp>
        <p:nvSpPr>
          <p:cNvPr id="3" name="TextBox 2">
            <a:extLst>
              <a:ext uri="{FF2B5EF4-FFF2-40B4-BE49-F238E27FC236}">
                <a16:creationId xmlns:a16="http://schemas.microsoft.com/office/drawing/2014/main" id="{8D0E748D-E618-4055-AA1A-8773D6C0FBA1}"/>
              </a:ext>
            </a:extLst>
          </p:cNvPr>
          <p:cNvSpPr txBox="1"/>
          <p:nvPr/>
        </p:nvSpPr>
        <p:spPr>
          <a:xfrm>
            <a:off x="801667" y="1090242"/>
            <a:ext cx="9206629"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a:t>Out of </a:t>
            </a:r>
            <a:r>
              <a:rPr lang="en-US" b="1" dirty="0">
                <a:solidFill>
                  <a:srgbClr val="00B0F0"/>
                </a:solidFill>
              </a:rPr>
              <a:t>6,343 </a:t>
            </a:r>
            <a:r>
              <a:rPr lang="en-US" b="1" dirty="0"/>
              <a:t>OOSC </a:t>
            </a:r>
          </a:p>
        </p:txBody>
      </p:sp>
      <p:pic>
        <p:nvPicPr>
          <p:cNvPr id="7" name="Picture 6" descr="A picture containing object, clock, meter&#10;&#10;Description automatically generated">
            <a:extLst>
              <a:ext uri="{FF2B5EF4-FFF2-40B4-BE49-F238E27FC236}">
                <a16:creationId xmlns:a16="http://schemas.microsoft.com/office/drawing/2014/main" id="{BE7AED67-E417-41C7-99E8-0B160DB5C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497" y="6403644"/>
            <a:ext cx="2106187" cy="331208"/>
          </a:xfrm>
          <a:prstGeom prst="rect">
            <a:avLst/>
          </a:prstGeom>
        </p:spPr>
      </p:pic>
      <p:graphicFrame>
        <p:nvGraphicFramePr>
          <p:cNvPr id="8" name="Chart 7">
            <a:extLst>
              <a:ext uri="{FF2B5EF4-FFF2-40B4-BE49-F238E27FC236}">
                <a16:creationId xmlns:a16="http://schemas.microsoft.com/office/drawing/2014/main" id="{98337DAA-3A9E-4EF7-B228-A5E546BEAE7C}"/>
              </a:ext>
            </a:extLst>
          </p:cNvPr>
          <p:cNvGraphicFramePr>
            <a:graphicFrameLocks/>
          </p:cNvGraphicFramePr>
          <p:nvPr>
            <p:extLst>
              <p:ext uri="{D42A27DB-BD31-4B8C-83A1-F6EECF244321}">
                <p14:modId xmlns:p14="http://schemas.microsoft.com/office/powerpoint/2010/main" val="2024091965"/>
              </p:ext>
            </p:extLst>
          </p:nvPr>
        </p:nvGraphicFramePr>
        <p:xfrm>
          <a:off x="801667" y="1615440"/>
          <a:ext cx="10414346" cy="41523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6518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444DF-F50B-4DC9-80DA-8A71BDE8D9AF}"/>
              </a:ext>
            </a:extLst>
          </p:cNvPr>
          <p:cNvSpPr txBox="1">
            <a:spLocks/>
          </p:cNvSpPr>
          <p:nvPr/>
        </p:nvSpPr>
        <p:spPr>
          <a:xfrm>
            <a:off x="624213" y="-41062"/>
            <a:ext cx="10591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B0F0"/>
                </a:solidFill>
              </a:rPr>
              <a:t>Safely back to school (SB2S) Campaign data</a:t>
            </a:r>
          </a:p>
        </p:txBody>
      </p:sp>
      <p:sp>
        <p:nvSpPr>
          <p:cNvPr id="3" name="TextBox 2">
            <a:extLst>
              <a:ext uri="{FF2B5EF4-FFF2-40B4-BE49-F238E27FC236}">
                <a16:creationId xmlns:a16="http://schemas.microsoft.com/office/drawing/2014/main" id="{E9A7DAC0-E46A-4A62-AB80-4A6B8983B7AD}"/>
              </a:ext>
            </a:extLst>
          </p:cNvPr>
          <p:cNvSpPr txBox="1"/>
          <p:nvPr/>
        </p:nvSpPr>
        <p:spPr>
          <a:xfrm>
            <a:off x="801667" y="1090242"/>
            <a:ext cx="9206629" cy="400110"/>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t>Out of </a:t>
            </a:r>
            <a:r>
              <a:rPr lang="en-US" sz="2000" b="1" dirty="0">
                <a:solidFill>
                  <a:srgbClr val="00B0F0"/>
                </a:solidFill>
              </a:rPr>
              <a:t>6,343 </a:t>
            </a:r>
            <a:r>
              <a:rPr lang="en-US" sz="2000" b="1" dirty="0"/>
              <a:t>OOSC</a:t>
            </a:r>
            <a:endParaRPr lang="en-US" sz="2000" b="1" dirty="0">
              <a:solidFill>
                <a:srgbClr val="DF959E"/>
              </a:solidFill>
            </a:endParaRPr>
          </a:p>
        </p:txBody>
      </p:sp>
      <p:pic>
        <p:nvPicPr>
          <p:cNvPr id="4" name="Picture 3" descr="A picture containing object, clock, meter&#10;&#10;Description automatically generated">
            <a:extLst>
              <a:ext uri="{FF2B5EF4-FFF2-40B4-BE49-F238E27FC236}">
                <a16:creationId xmlns:a16="http://schemas.microsoft.com/office/drawing/2014/main" id="{4667A8FA-C5A8-4997-8142-85F0B1B25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497" y="6403644"/>
            <a:ext cx="2106187" cy="331208"/>
          </a:xfrm>
          <a:prstGeom prst="rect">
            <a:avLst/>
          </a:prstGeom>
        </p:spPr>
      </p:pic>
      <p:graphicFrame>
        <p:nvGraphicFramePr>
          <p:cNvPr id="7" name="Chart 6">
            <a:extLst>
              <a:ext uri="{FF2B5EF4-FFF2-40B4-BE49-F238E27FC236}">
                <a16:creationId xmlns:a16="http://schemas.microsoft.com/office/drawing/2014/main" id="{FF5FF2A6-F234-4C9A-82EA-716CF29CD370}"/>
              </a:ext>
            </a:extLst>
          </p:cNvPr>
          <p:cNvGraphicFramePr>
            <a:graphicFrameLocks/>
          </p:cNvGraphicFramePr>
          <p:nvPr>
            <p:extLst>
              <p:ext uri="{D42A27DB-BD31-4B8C-83A1-F6EECF244321}">
                <p14:modId xmlns:p14="http://schemas.microsoft.com/office/powerpoint/2010/main" val="408161705"/>
              </p:ext>
            </p:extLst>
          </p:nvPr>
        </p:nvGraphicFramePr>
        <p:xfrm>
          <a:off x="1442720" y="1778000"/>
          <a:ext cx="9662160" cy="39897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0181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2CBEA-68E9-4434-B32B-8BEBA18E5CF7}"/>
              </a:ext>
            </a:extLst>
          </p:cNvPr>
          <p:cNvSpPr>
            <a:spLocks noGrp="1"/>
          </p:cNvSpPr>
          <p:nvPr>
            <p:ph idx="1"/>
          </p:nvPr>
        </p:nvSpPr>
        <p:spPr>
          <a:xfrm>
            <a:off x="838200" y="2702661"/>
            <a:ext cx="10515600" cy="1856812"/>
          </a:xfrm>
        </p:spPr>
        <p:txBody>
          <a:bodyPr>
            <a:normAutofit/>
          </a:bodyPr>
          <a:lstStyle/>
          <a:p>
            <a:pPr marL="0" indent="0" algn="ctr">
              <a:buNone/>
            </a:pPr>
            <a:r>
              <a:rPr lang="en-US" sz="7200" dirty="0">
                <a:solidFill>
                  <a:schemeClr val="bg1"/>
                </a:solidFill>
              </a:rPr>
              <a:t>National Helpline</a:t>
            </a:r>
            <a:endParaRPr lang="en-US" sz="4800" dirty="0">
              <a:solidFill>
                <a:schemeClr val="bg1"/>
              </a:solidFill>
            </a:endParaRPr>
          </a:p>
        </p:txBody>
      </p:sp>
      <p:pic>
        <p:nvPicPr>
          <p:cNvPr id="4" name="Picture 3" descr="A picture containing object, clock, meter&#10;&#10;Description automatically generated">
            <a:extLst>
              <a:ext uri="{FF2B5EF4-FFF2-40B4-BE49-F238E27FC236}">
                <a16:creationId xmlns:a16="http://schemas.microsoft.com/office/drawing/2014/main" id="{C681815D-5A05-4990-8A09-4595D5544939}"/>
              </a:ext>
            </a:extLst>
          </p:cNvPr>
          <p:cNvPicPr>
            <a:picLocks noChangeAspect="1"/>
          </p:cNvPicPr>
          <p:nvPr/>
        </p:nvPicPr>
        <p:blipFill>
          <a:blip r:embed="rId2">
            <a:alphaModFix/>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298743" y="6231078"/>
            <a:ext cx="2729133" cy="429169"/>
          </a:xfrm>
          <a:prstGeom prst="rect">
            <a:avLst/>
          </a:prstGeom>
        </p:spPr>
      </p:pic>
    </p:spTree>
    <p:extLst>
      <p:ext uri="{BB962C8B-B14F-4D97-AF65-F5344CB8AC3E}">
        <p14:creationId xmlns:p14="http://schemas.microsoft.com/office/powerpoint/2010/main" val="427814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B278E6E-AE3A-47F7-8FBF-702D1CC1DFFC}"/>
              </a:ext>
            </a:extLst>
          </p:cNvPr>
          <p:cNvSpPr txBox="1">
            <a:spLocks/>
          </p:cNvSpPr>
          <p:nvPr/>
        </p:nvSpPr>
        <p:spPr>
          <a:xfrm>
            <a:off x="730855" y="1094562"/>
            <a:ext cx="10730290" cy="548160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spcBef>
                <a:spcPts val="1000"/>
              </a:spcBef>
              <a:buNone/>
            </a:pPr>
            <a:r>
              <a:rPr lang="en-US" sz="2133" b="1" dirty="0">
                <a:solidFill>
                  <a:srgbClr val="00B0F0"/>
                </a:solidFill>
                <a:latin typeface="Arial" charset="0"/>
                <a:cs typeface="Arial" charset="0"/>
              </a:rPr>
              <a:t>560</a:t>
            </a:r>
            <a:r>
              <a:rPr lang="en-US" sz="1867" dirty="0">
                <a:solidFill>
                  <a:schemeClr val="tx1">
                    <a:lumMod val="75000"/>
                    <a:lumOff val="25000"/>
                  </a:schemeClr>
                </a:solidFill>
                <a:latin typeface="Arial" charset="0"/>
                <a:cs typeface="Arial" charset="0"/>
              </a:rPr>
              <a:t> cases have been reported to UNICEF’s hotline as of September </a:t>
            </a:r>
            <a:r>
              <a:rPr lang="en-US" sz="1800" dirty="0">
                <a:solidFill>
                  <a:schemeClr val="tx1">
                    <a:lumMod val="75000"/>
                    <a:lumOff val="25000"/>
                  </a:schemeClr>
                </a:solidFill>
                <a:latin typeface="Arial" charset="0"/>
                <a:cs typeface="Arial" charset="0"/>
              </a:rPr>
              <a:t>30</a:t>
            </a:r>
            <a:r>
              <a:rPr lang="en-US" sz="1867" baseline="30000" dirty="0">
                <a:solidFill>
                  <a:schemeClr val="tx1">
                    <a:lumMod val="75000"/>
                    <a:lumOff val="25000"/>
                  </a:schemeClr>
                </a:solidFill>
                <a:latin typeface="Arial" charset="0"/>
                <a:cs typeface="Arial" charset="0"/>
              </a:rPr>
              <a:t>th</a:t>
            </a:r>
            <a:r>
              <a:rPr lang="en-US" sz="1867" dirty="0">
                <a:solidFill>
                  <a:schemeClr val="tx1">
                    <a:lumMod val="75000"/>
                    <a:lumOff val="25000"/>
                  </a:schemeClr>
                </a:solidFill>
                <a:latin typeface="Arial" charset="0"/>
                <a:cs typeface="Arial" charset="0"/>
              </a:rPr>
              <a:t>   </a:t>
            </a:r>
            <a:br>
              <a:rPr lang="en-US" sz="1867" dirty="0">
                <a:solidFill>
                  <a:schemeClr val="tx1">
                    <a:lumMod val="75000"/>
                    <a:lumOff val="25000"/>
                  </a:schemeClr>
                </a:solidFill>
                <a:latin typeface="Arial" charset="0"/>
                <a:cs typeface="Arial" charset="0"/>
              </a:rPr>
            </a:br>
            <a:endParaRPr lang="en-US" sz="1600" i="1" dirty="0">
              <a:solidFill>
                <a:schemeClr val="tx1">
                  <a:lumMod val="75000"/>
                  <a:lumOff val="25000"/>
                </a:schemeClr>
              </a:solidFill>
              <a:latin typeface="Arial" charset="0"/>
              <a:cs typeface="Arial" charset="0"/>
            </a:endParaRPr>
          </a:p>
          <a:p>
            <a:pPr marL="0" lvl="1" indent="0">
              <a:spcBef>
                <a:spcPts val="1000"/>
              </a:spcBef>
              <a:buNone/>
            </a:pPr>
            <a:endParaRPr lang="en-US" sz="1867" dirty="0">
              <a:solidFill>
                <a:schemeClr val="tx1">
                  <a:lumMod val="75000"/>
                  <a:lumOff val="25000"/>
                </a:schemeClr>
              </a:solidFill>
              <a:latin typeface="Arial" charset="0"/>
              <a:cs typeface="Arial" charset="0"/>
            </a:endParaRPr>
          </a:p>
          <a:p>
            <a:pPr marL="0" lvl="1" indent="0">
              <a:spcBef>
                <a:spcPts val="1000"/>
              </a:spcBef>
              <a:buNone/>
            </a:pPr>
            <a:endParaRPr lang="en-US" sz="1867" dirty="0">
              <a:solidFill>
                <a:schemeClr val="tx1">
                  <a:lumMod val="75000"/>
                  <a:lumOff val="25000"/>
                </a:schemeClr>
              </a:solidFill>
              <a:latin typeface="Arial" charset="0"/>
              <a:cs typeface="Arial" charset="0"/>
            </a:endParaRPr>
          </a:p>
          <a:p>
            <a:pPr marL="0" lvl="1" indent="0">
              <a:spcBef>
                <a:spcPts val="1000"/>
              </a:spcBef>
              <a:buNone/>
            </a:pPr>
            <a:endParaRPr lang="en-US" sz="1867" dirty="0">
              <a:solidFill>
                <a:schemeClr val="tx1">
                  <a:lumMod val="75000"/>
                  <a:lumOff val="25000"/>
                </a:schemeClr>
              </a:solidFill>
              <a:latin typeface="Arial" charset="0"/>
              <a:cs typeface="Arial" charset="0"/>
            </a:endParaRPr>
          </a:p>
          <a:p>
            <a:pPr marL="0" lvl="1" indent="0">
              <a:spcBef>
                <a:spcPts val="1000"/>
              </a:spcBef>
              <a:buNone/>
            </a:pPr>
            <a:endParaRPr lang="en-US" sz="1867" dirty="0">
              <a:solidFill>
                <a:schemeClr val="tx1">
                  <a:lumMod val="75000"/>
                  <a:lumOff val="25000"/>
                </a:schemeClr>
              </a:solidFill>
              <a:latin typeface="Arial" charset="0"/>
              <a:cs typeface="Arial" charset="0"/>
            </a:endParaRPr>
          </a:p>
          <a:p>
            <a:pPr marL="914377" lvl="2" indent="-457189">
              <a:spcBef>
                <a:spcPts val="1000"/>
              </a:spcBef>
              <a:buFont typeface="Wingdings" panose="05000000000000000000" pitchFamily="2" charset="2"/>
              <a:buChar char="Ø"/>
            </a:pPr>
            <a:r>
              <a:rPr lang="en-US" sz="1867" b="1" dirty="0">
                <a:solidFill>
                  <a:schemeClr val="tx1">
                    <a:lumMod val="75000"/>
                    <a:lumOff val="25000"/>
                  </a:schemeClr>
                </a:solidFill>
                <a:latin typeface="Arial" charset="0"/>
                <a:cs typeface="Arial" charset="0"/>
              </a:rPr>
              <a:t>462  (83%) </a:t>
            </a:r>
            <a:r>
              <a:rPr lang="en-US" sz="1867" dirty="0">
                <a:latin typeface="Arial" charset="0"/>
                <a:cs typeface="Arial" charset="0"/>
              </a:rPr>
              <a:t>cases have been </a:t>
            </a:r>
            <a:r>
              <a:rPr lang="en-US" sz="1867" b="1" dirty="0">
                <a:solidFill>
                  <a:schemeClr val="tx1">
                    <a:lumMod val="75000"/>
                    <a:lumOff val="25000"/>
                  </a:schemeClr>
                </a:solidFill>
                <a:latin typeface="Arial" charset="0"/>
                <a:cs typeface="Arial" charset="0"/>
              </a:rPr>
              <a:t>closed</a:t>
            </a:r>
            <a:r>
              <a:rPr lang="en-US" sz="1867" dirty="0">
                <a:latin typeface="Arial" charset="0"/>
                <a:cs typeface="Arial" charset="0"/>
              </a:rPr>
              <a:t>, but this doesn't mean they are successfully enrolled.</a:t>
            </a:r>
          </a:p>
          <a:p>
            <a:pPr marL="838179" lvl="2" indent="-380990">
              <a:spcBef>
                <a:spcPts val="1000"/>
              </a:spcBef>
              <a:buFont typeface="Wingdings" panose="05000000000000000000" pitchFamily="2" charset="2"/>
              <a:buChar char="Ø"/>
            </a:pPr>
            <a:r>
              <a:rPr lang="en-US" sz="1867" b="1" dirty="0">
                <a:solidFill>
                  <a:schemeClr val="tx1">
                    <a:lumMod val="75000"/>
                    <a:lumOff val="25000"/>
                  </a:schemeClr>
                </a:solidFill>
                <a:latin typeface="Arial" charset="0"/>
                <a:cs typeface="Arial" charset="0"/>
              </a:rPr>
              <a:t>30 (5%)</a:t>
            </a:r>
            <a:r>
              <a:rPr lang="en-US" sz="1867" dirty="0">
                <a:solidFill>
                  <a:schemeClr val="tx1">
                    <a:lumMod val="75000"/>
                    <a:lumOff val="25000"/>
                  </a:schemeClr>
                </a:solidFill>
                <a:latin typeface="Arial" charset="0"/>
                <a:cs typeface="Arial" charset="0"/>
              </a:rPr>
              <a:t> </a:t>
            </a:r>
            <a:r>
              <a:rPr lang="en-US" sz="1867" b="1" dirty="0">
                <a:solidFill>
                  <a:schemeClr val="tx1">
                    <a:lumMod val="75000"/>
                    <a:lumOff val="25000"/>
                  </a:schemeClr>
                </a:solidFill>
                <a:latin typeface="Arial" charset="0"/>
                <a:cs typeface="Arial" charset="0"/>
              </a:rPr>
              <a:t>rejection</a:t>
            </a:r>
            <a:r>
              <a:rPr lang="en-US" sz="1867" dirty="0">
                <a:solidFill>
                  <a:schemeClr val="tx1">
                    <a:lumMod val="75000"/>
                    <a:lumOff val="25000"/>
                  </a:schemeClr>
                </a:solidFill>
                <a:latin typeface="Arial" charset="0"/>
                <a:cs typeface="Arial" charset="0"/>
              </a:rPr>
              <a:t> cases and (</a:t>
            </a:r>
            <a:r>
              <a:rPr lang="en-US" sz="1867" b="1" dirty="0">
                <a:solidFill>
                  <a:schemeClr val="tx1">
                    <a:lumMod val="75000"/>
                    <a:lumOff val="25000"/>
                  </a:schemeClr>
                </a:solidFill>
                <a:latin typeface="Arial" charset="0"/>
                <a:cs typeface="Arial" charset="0"/>
              </a:rPr>
              <a:t>12%)</a:t>
            </a:r>
            <a:r>
              <a:rPr lang="en-US" sz="1867" dirty="0">
                <a:solidFill>
                  <a:schemeClr val="tx1">
                    <a:lumMod val="75000"/>
                    <a:lumOff val="25000"/>
                  </a:schemeClr>
                </a:solidFill>
                <a:latin typeface="Arial" charset="0"/>
                <a:cs typeface="Arial" charset="0"/>
              </a:rPr>
              <a:t> </a:t>
            </a:r>
            <a:r>
              <a:rPr lang="en-US" sz="1867" b="1" dirty="0">
                <a:solidFill>
                  <a:schemeClr val="tx1">
                    <a:lumMod val="75000"/>
                    <a:lumOff val="25000"/>
                  </a:schemeClr>
                </a:solidFill>
                <a:latin typeface="Arial" charset="0"/>
                <a:cs typeface="Arial" charset="0"/>
              </a:rPr>
              <a:t>pending</a:t>
            </a:r>
            <a:r>
              <a:rPr lang="en-US" sz="1867" dirty="0">
                <a:solidFill>
                  <a:schemeClr val="tx1">
                    <a:lumMod val="75000"/>
                    <a:lumOff val="25000"/>
                  </a:schemeClr>
                </a:solidFill>
                <a:latin typeface="Arial" charset="0"/>
                <a:cs typeface="Arial" charset="0"/>
              </a:rPr>
              <a:t> and </a:t>
            </a:r>
            <a:r>
              <a:rPr lang="en-US" sz="1867" b="1" dirty="0">
                <a:solidFill>
                  <a:schemeClr val="tx1">
                    <a:lumMod val="75000"/>
                    <a:lumOff val="25000"/>
                  </a:schemeClr>
                </a:solidFill>
                <a:latin typeface="Arial" charset="0"/>
                <a:cs typeface="Arial" charset="0"/>
              </a:rPr>
              <a:t>ongoing </a:t>
            </a:r>
            <a:r>
              <a:rPr lang="en-US" sz="1867" dirty="0">
                <a:solidFill>
                  <a:schemeClr val="tx1">
                    <a:lumMod val="75000"/>
                    <a:lumOff val="25000"/>
                  </a:schemeClr>
                </a:solidFill>
                <a:latin typeface="Arial" charset="0"/>
                <a:cs typeface="Arial" charset="0"/>
              </a:rPr>
              <a:t>cases.</a:t>
            </a:r>
          </a:p>
          <a:p>
            <a:pPr marL="838179" lvl="2" indent="-380990">
              <a:spcBef>
                <a:spcPts val="1000"/>
              </a:spcBef>
              <a:buFont typeface="Wingdings" panose="05000000000000000000" pitchFamily="2" charset="2"/>
              <a:buChar char="Ø"/>
            </a:pPr>
            <a:r>
              <a:rPr lang="en-US" sz="1867" b="1" dirty="0">
                <a:solidFill>
                  <a:schemeClr val="tx1">
                    <a:lumMod val="75000"/>
                    <a:lumOff val="25000"/>
                  </a:schemeClr>
                </a:solidFill>
                <a:latin typeface="Arial" charset="0"/>
                <a:cs typeface="Arial" charset="0"/>
              </a:rPr>
              <a:t>560 </a:t>
            </a:r>
            <a:r>
              <a:rPr lang="en-US" sz="1867" dirty="0">
                <a:solidFill>
                  <a:schemeClr val="tx1">
                    <a:lumMod val="75000"/>
                    <a:lumOff val="25000"/>
                  </a:schemeClr>
                </a:solidFill>
                <a:latin typeface="Arial" charset="0"/>
                <a:cs typeface="Arial" charset="0"/>
              </a:rPr>
              <a:t>out-of-school cases</a:t>
            </a:r>
            <a:r>
              <a:rPr lang="en-US" sz="1867" b="1" dirty="0">
                <a:solidFill>
                  <a:schemeClr val="tx1">
                    <a:lumMod val="75000"/>
                    <a:lumOff val="25000"/>
                  </a:schemeClr>
                </a:solidFill>
                <a:latin typeface="Arial" charset="0"/>
                <a:cs typeface="Arial" charset="0"/>
              </a:rPr>
              <a:t> </a:t>
            </a:r>
            <a:r>
              <a:rPr lang="en-US" sz="1867" dirty="0">
                <a:solidFill>
                  <a:schemeClr val="tx1">
                    <a:lumMod val="75000"/>
                    <a:lumOff val="25000"/>
                  </a:schemeClr>
                </a:solidFill>
                <a:latin typeface="Arial" charset="0"/>
                <a:cs typeface="Arial" charset="0"/>
              </a:rPr>
              <a:t>reported the following reasons for not registering:</a:t>
            </a:r>
          </a:p>
          <a:p>
            <a:pPr marL="1295368" lvl="3" indent="-380990">
              <a:spcBef>
                <a:spcPts val="1000"/>
              </a:spcBef>
            </a:pPr>
            <a:r>
              <a:rPr lang="en-US" sz="1867" dirty="0">
                <a:solidFill>
                  <a:schemeClr val="tx1">
                    <a:lumMod val="75000"/>
                    <a:lumOff val="25000"/>
                  </a:schemeClr>
                </a:solidFill>
                <a:latin typeface="Arial" charset="0"/>
                <a:cs typeface="Arial" charset="0"/>
              </a:rPr>
              <a:t>Financial constraints</a:t>
            </a:r>
          </a:p>
          <a:p>
            <a:pPr marL="1295368" lvl="3" indent="-380990">
              <a:spcBef>
                <a:spcPts val="1000"/>
              </a:spcBef>
            </a:pPr>
            <a:r>
              <a:rPr lang="en-US" sz="1867" dirty="0">
                <a:solidFill>
                  <a:schemeClr val="tx1">
                    <a:lumMod val="75000"/>
                    <a:lumOff val="25000"/>
                  </a:schemeClr>
                </a:solidFill>
                <a:latin typeface="Arial" charset="0"/>
                <a:cs typeface="Arial" charset="0"/>
              </a:rPr>
              <a:t>Lack of documentation </a:t>
            </a:r>
          </a:p>
          <a:p>
            <a:pPr marL="1295368" lvl="3" indent="-380990">
              <a:spcBef>
                <a:spcPts val="1000"/>
              </a:spcBef>
            </a:pPr>
            <a:r>
              <a:rPr lang="en-US" sz="1867" dirty="0">
                <a:solidFill>
                  <a:schemeClr val="tx1">
                    <a:lumMod val="75000"/>
                    <a:lumOff val="25000"/>
                  </a:schemeClr>
                </a:solidFill>
                <a:latin typeface="Arial" charset="0"/>
                <a:cs typeface="Arial" charset="0"/>
              </a:rPr>
              <a:t>School too far/ lack of transportation</a:t>
            </a:r>
          </a:p>
          <a:p>
            <a:pPr marL="1295368" lvl="3" indent="-380990">
              <a:spcBef>
                <a:spcPts val="1000"/>
              </a:spcBef>
            </a:pPr>
            <a:r>
              <a:rPr lang="en-US" sz="1867" dirty="0">
                <a:solidFill>
                  <a:schemeClr val="tx1">
                    <a:lumMod val="75000"/>
                    <a:lumOff val="25000"/>
                  </a:schemeClr>
                </a:solidFill>
                <a:latin typeface="Arial" charset="0"/>
                <a:cs typeface="Arial" charset="0"/>
              </a:rPr>
              <a:t>Disability</a:t>
            </a:r>
          </a:p>
          <a:p>
            <a:pPr marL="1295368" lvl="3" indent="-380990">
              <a:spcBef>
                <a:spcPts val="1000"/>
              </a:spcBef>
            </a:pPr>
            <a:r>
              <a:rPr lang="en-US" sz="1867" dirty="0">
                <a:solidFill>
                  <a:schemeClr val="tx1">
                    <a:lumMod val="75000"/>
                    <a:lumOff val="25000"/>
                  </a:schemeClr>
                </a:solidFill>
                <a:latin typeface="Arial" charset="0"/>
                <a:cs typeface="Arial" charset="0"/>
              </a:rPr>
              <a:t>No KGs</a:t>
            </a:r>
          </a:p>
          <a:p>
            <a:pPr marL="1295368" lvl="3" indent="-380990">
              <a:spcBef>
                <a:spcPts val="1000"/>
              </a:spcBef>
            </a:pPr>
            <a:endParaRPr lang="en-US" sz="1867" b="1" dirty="0"/>
          </a:p>
          <a:p>
            <a:pPr marL="457189" lvl="2" indent="0">
              <a:spcBef>
                <a:spcPts val="1000"/>
              </a:spcBef>
              <a:buNone/>
            </a:pPr>
            <a:endParaRPr lang="en-US" sz="1867" dirty="0">
              <a:solidFill>
                <a:schemeClr val="tx1">
                  <a:lumMod val="75000"/>
                  <a:lumOff val="25000"/>
                </a:schemeClr>
              </a:solidFill>
              <a:latin typeface="Arial" charset="0"/>
              <a:cs typeface="Arial" charset="0"/>
            </a:endParaRPr>
          </a:p>
          <a:p>
            <a:pPr marL="838179" lvl="2" indent="-380990">
              <a:spcBef>
                <a:spcPts val="1000"/>
              </a:spcBef>
              <a:buFont typeface="Wingdings" panose="05000000000000000000" pitchFamily="2" charset="2"/>
              <a:buChar char="Ø"/>
            </a:pPr>
            <a:endParaRPr lang="en-US" sz="1867" dirty="0">
              <a:solidFill>
                <a:schemeClr val="tx1">
                  <a:lumMod val="75000"/>
                  <a:lumOff val="25000"/>
                </a:schemeClr>
              </a:solidFill>
              <a:latin typeface="Arial" charset="0"/>
              <a:cs typeface="Arial" charset="0"/>
            </a:endParaRPr>
          </a:p>
          <a:p>
            <a:pPr marL="1295368" lvl="3" indent="-380990">
              <a:spcBef>
                <a:spcPts val="1000"/>
              </a:spcBef>
              <a:buFont typeface="Wingdings" panose="05000000000000000000" pitchFamily="2" charset="2"/>
              <a:buChar char="Ø"/>
            </a:pPr>
            <a:endParaRPr lang="en-US" sz="1867" dirty="0">
              <a:solidFill>
                <a:schemeClr val="tx1">
                  <a:lumMod val="75000"/>
                  <a:lumOff val="25000"/>
                </a:schemeClr>
              </a:solidFill>
              <a:latin typeface="Arial" charset="0"/>
              <a:cs typeface="Arial" charset="0"/>
            </a:endParaRPr>
          </a:p>
          <a:p>
            <a:pPr marL="457189" lvl="2" indent="0">
              <a:spcBef>
                <a:spcPts val="1000"/>
              </a:spcBef>
              <a:buNone/>
            </a:pPr>
            <a:endParaRPr lang="en-US" dirty="0">
              <a:latin typeface="Arial" charset="0"/>
              <a:cs typeface="Arial" charset="0"/>
            </a:endParaRPr>
          </a:p>
          <a:p>
            <a:endParaRPr lang="fr-CH" sz="2667" dirty="0">
              <a:latin typeface="Arial" charset="0"/>
              <a:ea typeface="Arial" charset="0"/>
              <a:cs typeface="Arial" charset="0"/>
            </a:endParaRPr>
          </a:p>
        </p:txBody>
      </p:sp>
      <p:sp>
        <p:nvSpPr>
          <p:cNvPr id="8" name="Rectangle 7">
            <a:extLst>
              <a:ext uri="{FF2B5EF4-FFF2-40B4-BE49-F238E27FC236}">
                <a16:creationId xmlns:a16="http://schemas.microsoft.com/office/drawing/2014/main" id="{1C6A1E2D-9573-45EB-A144-C94A28BC9D11}"/>
              </a:ext>
            </a:extLst>
          </p:cNvPr>
          <p:cNvSpPr/>
          <p:nvPr/>
        </p:nvSpPr>
        <p:spPr>
          <a:xfrm>
            <a:off x="220618" y="2735972"/>
            <a:ext cx="184731" cy="461665"/>
          </a:xfrm>
          <a:prstGeom prst="rect">
            <a:avLst/>
          </a:prstGeom>
        </p:spPr>
        <p:txBody>
          <a:bodyPr wrap="none">
            <a:spAutoFit/>
          </a:bodyPr>
          <a:lstStyle/>
          <a:p>
            <a:endParaRPr lang="en-US" sz="2400" b="1" dirty="0"/>
          </a:p>
        </p:txBody>
      </p:sp>
      <p:sp>
        <p:nvSpPr>
          <p:cNvPr id="9" name="Title 1">
            <a:extLst>
              <a:ext uri="{FF2B5EF4-FFF2-40B4-BE49-F238E27FC236}">
                <a16:creationId xmlns:a16="http://schemas.microsoft.com/office/drawing/2014/main" id="{8DD70D8E-295A-4D75-AF38-1A52D6FDDBA5}"/>
              </a:ext>
            </a:extLst>
          </p:cNvPr>
          <p:cNvSpPr txBox="1">
            <a:spLocks/>
          </p:cNvSpPr>
          <p:nvPr/>
        </p:nvSpPr>
        <p:spPr>
          <a:xfrm>
            <a:off x="332698" y="123148"/>
            <a:ext cx="10591800" cy="1080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Ø"/>
            </a:pPr>
            <a:r>
              <a:rPr lang="en-US" b="1" dirty="0">
                <a:solidFill>
                  <a:srgbClr val="00B0F0"/>
                </a:solidFill>
              </a:rPr>
              <a:t>Safely back to school (SB2S) Helpline cases</a:t>
            </a:r>
          </a:p>
        </p:txBody>
      </p:sp>
      <p:pic>
        <p:nvPicPr>
          <p:cNvPr id="10" name="Picture 9" descr="A picture containing object, clock, meter&#10;&#10;Description automatically generated">
            <a:extLst>
              <a:ext uri="{FF2B5EF4-FFF2-40B4-BE49-F238E27FC236}">
                <a16:creationId xmlns:a16="http://schemas.microsoft.com/office/drawing/2014/main" id="{64B8FFD0-491F-4C83-A051-6AA625917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497" y="6403644"/>
            <a:ext cx="2106187" cy="331208"/>
          </a:xfrm>
          <a:prstGeom prst="rect">
            <a:avLst/>
          </a:prstGeom>
        </p:spPr>
      </p:pic>
      <p:graphicFrame>
        <p:nvGraphicFramePr>
          <p:cNvPr id="11" name="Chart 10">
            <a:extLst>
              <a:ext uri="{FF2B5EF4-FFF2-40B4-BE49-F238E27FC236}">
                <a16:creationId xmlns:a16="http://schemas.microsoft.com/office/drawing/2014/main" id="{B90BEC17-D02E-4E5B-B175-3BE23F723CB3}"/>
              </a:ext>
            </a:extLst>
          </p:cNvPr>
          <p:cNvGraphicFramePr>
            <a:graphicFrameLocks/>
          </p:cNvGraphicFramePr>
          <p:nvPr>
            <p:extLst>
              <p:ext uri="{D42A27DB-BD31-4B8C-83A1-F6EECF244321}">
                <p14:modId xmlns:p14="http://schemas.microsoft.com/office/powerpoint/2010/main" val="2200942970"/>
              </p:ext>
            </p:extLst>
          </p:nvPr>
        </p:nvGraphicFramePr>
        <p:xfrm>
          <a:off x="1615860" y="1574397"/>
          <a:ext cx="8192021" cy="12815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7460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626752834FE44FA38E5846C9DFB89A" ma:contentTypeVersion="12" ma:contentTypeDescription="Create a new document." ma:contentTypeScope="" ma:versionID="4318ffa59720e67639e8b1311f62bcb4">
  <xsd:schema xmlns:xsd="http://www.w3.org/2001/XMLSchema" xmlns:xs="http://www.w3.org/2001/XMLSchema" xmlns:p="http://schemas.microsoft.com/office/2006/metadata/properties" xmlns:ns3="c7544e6f-8965-48a1-87c4-cefd8985f1e1" xmlns:ns4="4e74d4b1-486c-42b7-a9f3-0c26fe01503c" targetNamespace="http://schemas.microsoft.com/office/2006/metadata/properties" ma:root="true" ma:fieldsID="33f92514b81f84f185f5769f727e78ea" ns3:_="" ns4:_="">
    <xsd:import namespace="c7544e6f-8965-48a1-87c4-cefd8985f1e1"/>
    <xsd:import namespace="4e74d4b1-486c-42b7-a9f3-0c26fe01503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44e6f-8965-48a1-87c4-cefd8985f1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74d4b1-486c-42b7-a9f3-0c26fe0150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1268A0-8590-4851-A52B-CCB36062FCF3}">
  <ds:schemaRefs>
    <ds:schemaRef ds:uri="http://purl.org/dc/elements/1.1/"/>
    <ds:schemaRef ds:uri="http://purl.org/dc/terms/"/>
    <ds:schemaRef ds:uri="c7544e6f-8965-48a1-87c4-cefd8985f1e1"/>
    <ds:schemaRef ds:uri="http://schemas.microsoft.com/office/infopath/2007/PartnerControl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4e74d4b1-486c-42b7-a9f3-0c26fe01503c"/>
    <ds:schemaRef ds:uri="http://www.w3.org/XML/1998/namespace"/>
  </ds:schemaRefs>
</ds:datastoreItem>
</file>

<file path=customXml/itemProps2.xml><?xml version="1.0" encoding="utf-8"?>
<ds:datastoreItem xmlns:ds="http://schemas.openxmlformats.org/officeDocument/2006/customXml" ds:itemID="{B5DEE63B-FA53-4CC6-86BB-C5591D056761}">
  <ds:schemaRefs>
    <ds:schemaRef ds:uri="http://schemas.microsoft.com/sharepoint/v3/contenttype/forms"/>
  </ds:schemaRefs>
</ds:datastoreItem>
</file>

<file path=customXml/itemProps3.xml><?xml version="1.0" encoding="utf-8"?>
<ds:datastoreItem xmlns:ds="http://schemas.openxmlformats.org/officeDocument/2006/customXml" ds:itemID="{763C4498-5D3D-448E-94CB-ECB6A90E8A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44e6f-8965-48a1-87c4-cefd8985f1e1"/>
    <ds:schemaRef ds:uri="4e74d4b1-486c-42b7-a9f3-0c26fe0150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7421</TotalTime>
  <Words>499</Words>
  <Application>Microsoft Office PowerPoint</Application>
  <PresentationFormat>Widescreen</PresentationFormat>
  <Paragraphs>101</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Bahnschrift SemiLight Condensed</vt:lpstr>
      <vt:lpstr>Calibri</vt:lpstr>
      <vt:lpstr>Calibri Light</vt:lpstr>
      <vt:lpstr>Wingdings</vt:lpstr>
      <vt:lpstr>Office Theme</vt:lpstr>
      <vt:lpstr>Safely Back to School (SB2S) Campaign </vt:lpstr>
      <vt:lpstr>Background </vt:lpstr>
      <vt:lpstr>Safely back to school (SB2S) Campaign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SBTS campaign</dc:title>
  <dc:creator>Shaimaa Aljazara</dc:creator>
  <cp:lastModifiedBy>Rana Kawar</cp:lastModifiedBy>
  <cp:revision>8</cp:revision>
  <dcterms:created xsi:type="dcterms:W3CDTF">2020-08-20T15:26:35Z</dcterms:created>
  <dcterms:modified xsi:type="dcterms:W3CDTF">2020-10-08T06:29:36Z</dcterms:modified>
</cp:coreProperties>
</file>