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1"/>
  </p:sldMasterIdLst>
  <p:notesMasterIdLst>
    <p:notesMasterId r:id="rId28"/>
  </p:notesMasterIdLst>
  <p:sldIdLst>
    <p:sldId id="256" r:id="rId2"/>
    <p:sldId id="354" r:id="rId3"/>
    <p:sldId id="355" r:id="rId4"/>
    <p:sldId id="369" r:id="rId5"/>
    <p:sldId id="373" r:id="rId6"/>
    <p:sldId id="374" r:id="rId7"/>
    <p:sldId id="375" r:id="rId8"/>
    <p:sldId id="376" r:id="rId9"/>
    <p:sldId id="377" r:id="rId10"/>
    <p:sldId id="379" r:id="rId11"/>
    <p:sldId id="362" r:id="rId12"/>
    <p:sldId id="378" r:id="rId13"/>
    <p:sldId id="371" r:id="rId14"/>
    <p:sldId id="381" r:id="rId15"/>
    <p:sldId id="382" r:id="rId16"/>
    <p:sldId id="383" r:id="rId17"/>
    <p:sldId id="384" r:id="rId18"/>
    <p:sldId id="385" r:id="rId19"/>
    <p:sldId id="386" r:id="rId20"/>
    <p:sldId id="387" r:id="rId21"/>
    <p:sldId id="388" r:id="rId22"/>
    <p:sldId id="389" r:id="rId23"/>
    <p:sldId id="390" r:id="rId24"/>
    <p:sldId id="372" r:id="rId25"/>
    <p:sldId id="391" r:id="rId26"/>
    <p:sldId id="380" r:id="rId2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jwan Aldorgham" initials="NA" lastIdx="2" clrIdx="0">
    <p:extLst>
      <p:ext uri="{19B8F6BF-5375-455C-9EA6-DF929625EA0E}">
        <p15:presenceInfo xmlns:p15="http://schemas.microsoft.com/office/powerpoint/2012/main" userId="S-1-5-21-2676355427-447894320-4283101651-2439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4D7C2D"/>
    <a:srgbClr val="DE8922"/>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99" autoAdjust="0"/>
    <p:restoredTop sz="85490" autoAdjust="0"/>
  </p:normalViewPr>
  <p:slideViewPr>
    <p:cSldViewPr snapToGrid="0" snapToObjects="1">
      <p:cViewPr varScale="1">
        <p:scale>
          <a:sx n="88" d="100"/>
          <a:sy n="88" d="100"/>
        </p:scale>
        <p:origin x="680" y="64"/>
      </p:cViewPr>
      <p:guideLst>
        <p:guide orient="horz" pos="162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Disc\EDU-Assesment\Analyze-Syrians.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Disc\EDU-Assesment\Non-Syrians-All-with%20KOBO.xlsx" TargetMode="External"/><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oleObject" Target="file:///C:\Disc\EDU-Assesment\Analyze-Syrian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Disc\EDU-Assesment\Analyze-Syrian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Disc\EDU-Assesment\Analyze-Syrian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Disc\EDU-Assesment\Analyze-Syrians.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Disc\EDU-Assesment\Non-Syrians-All-with%20KOBO.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Disc\EDU-Assesment\Non-Syrians-All-with%20KOBO.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Disc\EDU-Assesment\Non-Syrians-All-with%20KOBO.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Disc\EDU-Assesment\Non-Syrians-All-with%20KOBO.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000">
                <a:solidFill>
                  <a:schemeClr val="accent1">
                    <a:lumMod val="50000"/>
                  </a:schemeClr>
                </a:solidFill>
              </a:rPr>
              <a:t>Age Ranges</a:t>
            </a:r>
          </a:p>
        </c:rich>
      </c:tx>
      <c:layout>
        <c:manualLayout>
          <c:xMode val="edge"/>
          <c:yMode val="edge"/>
          <c:x val="0.40736020285599894"/>
          <c:y val="4.9645390070921988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solidFill>
              <a:schemeClr val="accent1">
                <a:lumMod val="40000"/>
                <a:lumOff val="60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accent1">
                        <a:lumMod val="50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Figures!$G$10:$G$14</c:f>
              <c:strCache>
                <c:ptCount val="5"/>
                <c:pt idx="0">
                  <c:v>18-20</c:v>
                </c:pt>
                <c:pt idx="1">
                  <c:v>21-25</c:v>
                </c:pt>
                <c:pt idx="2">
                  <c:v>26-30</c:v>
                </c:pt>
                <c:pt idx="3">
                  <c:v>31-35</c:v>
                </c:pt>
                <c:pt idx="4">
                  <c:v>36-39</c:v>
                </c:pt>
              </c:strCache>
            </c:strRef>
          </c:cat>
          <c:val>
            <c:numRef>
              <c:f>Figures!$I$10:$I$14</c:f>
              <c:numCache>
                <c:formatCode>0%</c:formatCode>
                <c:ptCount val="5"/>
                <c:pt idx="0">
                  <c:v>0.15953307392996108</c:v>
                </c:pt>
                <c:pt idx="1">
                  <c:v>0.24513618677042801</c:v>
                </c:pt>
                <c:pt idx="2">
                  <c:v>0.1828793774319066</c:v>
                </c:pt>
                <c:pt idx="3">
                  <c:v>0.24124513618677043</c:v>
                </c:pt>
                <c:pt idx="4">
                  <c:v>0.15953307392996108</c:v>
                </c:pt>
              </c:numCache>
            </c:numRef>
          </c:val>
          <c:extLst>
            <c:ext xmlns:c16="http://schemas.microsoft.com/office/drawing/2014/chart" uri="{C3380CC4-5D6E-409C-BE32-E72D297353CC}">
              <c16:uniqueId val="{00000000-3554-4395-9053-5757525A5704}"/>
            </c:ext>
          </c:extLst>
        </c:ser>
        <c:dLbls>
          <c:showLegendKey val="0"/>
          <c:showVal val="1"/>
          <c:showCatName val="0"/>
          <c:showSerName val="0"/>
          <c:showPercent val="0"/>
          <c:showBubbleSize val="0"/>
        </c:dLbls>
        <c:gapWidth val="150"/>
        <c:shape val="box"/>
        <c:axId val="514297528"/>
        <c:axId val="514298512"/>
        <c:axId val="0"/>
      </c:bar3DChart>
      <c:catAx>
        <c:axId val="51429752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4298512"/>
        <c:crosses val="autoZero"/>
        <c:auto val="1"/>
        <c:lblAlgn val="ctr"/>
        <c:lblOffset val="100"/>
        <c:noMultiLvlLbl val="0"/>
      </c:catAx>
      <c:valAx>
        <c:axId val="5142985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429752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accent1">
                    <a:lumMod val="50000"/>
                  </a:schemeClr>
                </a:solidFill>
                <a:latin typeface="+mn-lt"/>
                <a:ea typeface="+mn-ea"/>
                <a:cs typeface="+mn-cs"/>
              </a:defRPr>
            </a:pPr>
            <a:r>
              <a:rPr lang="en-US">
                <a:solidFill>
                  <a:schemeClr val="accent1">
                    <a:lumMod val="50000"/>
                  </a:schemeClr>
                </a:solidFill>
              </a:rPr>
              <a:t>Drop factors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accent1">
                  <a:lumMod val="50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'Drop '!$M$13</c:f>
              <c:strCache>
                <c:ptCount val="1"/>
                <c:pt idx="0">
                  <c:v>Males</c:v>
                </c:pt>
              </c:strCache>
            </c:strRef>
          </c:tx>
          <c:spPr>
            <a:solidFill>
              <a:schemeClr val="accent1">
                <a:lumMod val="50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'Drop '!$L$14:$L$25</c:f>
              <c:strCache>
                <c:ptCount val="5"/>
                <c:pt idx="0">
                  <c:v>Location </c:v>
                </c:pt>
                <c:pt idx="1">
                  <c:v>Duration </c:v>
                </c:pt>
                <c:pt idx="2">
                  <c:v>Start working </c:v>
                </c:pt>
                <c:pt idx="3">
                  <c:v>Training material </c:v>
                </c:pt>
                <c:pt idx="4">
                  <c:v>Others…..</c:v>
                </c:pt>
              </c:strCache>
            </c:strRef>
          </c:cat>
          <c:val>
            <c:numRef>
              <c:f>'Drop '!$M$14:$M$25</c:f>
              <c:numCache>
                <c:formatCode>0%</c:formatCode>
                <c:ptCount val="5"/>
                <c:pt idx="0" formatCode="0.0%">
                  <c:v>0.43548387096774194</c:v>
                </c:pt>
                <c:pt idx="1">
                  <c:v>8.0645161290322578E-2</c:v>
                </c:pt>
                <c:pt idx="2" formatCode="0.0%">
                  <c:v>0.14516129032258066</c:v>
                </c:pt>
                <c:pt idx="3">
                  <c:v>9.6774193548387094E-2</c:v>
                </c:pt>
                <c:pt idx="4">
                  <c:v>0.24193548387096775</c:v>
                </c:pt>
              </c:numCache>
            </c:numRef>
          </c:val>
          <c:extLst>
            <c:ext xmlns:c16="http://schemas.microsoft.com/office/drawing/2014/chart" uri="{C3380CC4-5D6E-409C-BE32-E72D297353CC}">
              <c16:uniqueId val="{00000000-CE97-4B7E-8FF9-547297F60D62}"/>
            </c:ext>
          </c:extLst>
        </c:ser>
        <c:ser>
          <c:idx val="1"/>
          <c:order val="1"/>
          <c:tx>
            <c:strRef>
              <c:f>'Drop '!$N$13</c:f>
              <c:strCache>
                <c:ptCount val="1"/>
                <c:pt idx="0">
                  <c:v>Females</c:v>
                </c:pt>
              </c:strCache>
            </c:strRef>
          </c:tx>
          <c:spPr>
            <a:solidFill>
              <a:schemeClr val="accent1">
                <a:lumMod val="20000"/>
                <a:lumOff val="80000"/>
              </a:schemeClr>
            </a:solidFill>
            <a:ln>
              <a:noFill/>
            </a:ln>
            <a:effectLst/>
            <a:sp3d/>
          </c:spPr>
          <c:invertIfNegative val="0"/>
          <c:dLbls>
            <c:dLbl>
              <c:idx val="2"/>
              <c:layout>
                <c:manualLayout>
                  <c:x val="1.4388489208633094E-2"/>
                  <c:y val="-5.167958656330749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E97-4B7E-8FF9-547297F60D62}"/>
                </c:ext>
              </c:extLst>
            </c:dLbl>
            <c:dLbl>
              <c:idx val="4"/>
              <c:layout>
                <c:manualLayout>
                  <c:x val="2.7777777777777676E-2"/>
                  <c:y val="-1.388888888888897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E97-4B7E-8FF9-547297F60D62}"/>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'Drop '!$L$14:$L$25</c:f>
              <c:strCache>
                <c:ptCount val="5"/>
                <c:pt idx="0">
                  <c:v>Location </c:v>
                </c:pt>
                <c:pt idx="1">
                  <c:v>Duration </c:v>
                </c:pt>
                <c:pt idx="2">
                  <c:v>Start working </c:v>
                </c:pt>
                <c:pt idx="3">
                  <c:v>Training material </c:v>
                </c:pt>
                <c:pt idx="4">
                  <c:v>Others…..</c:v>
                </c:pt>
              </c:strCache>
            </c:strRef>
          </c:cat>
          <c:val>
            <c:numRef>
              <c:f>'Drop '!$N$14:$N$25</c:f>
              <c:numCache>
                <c:formatCode>0%</c:formatCode>
                <c:ptCount val="5"/>
                <c:pt idx="0">
                  <c:v>0.52173913043478259</c:v>
                </c:pt>
                <c:pt idx="1">
                  <c:v>0.2608695652173913</c:v>
                </c:pt>
                <c:pt idx="2">
                  <c:v>6.5217391304347824E-2</c:v>
                </c:pt>
                <c:pt idx="3">
                  <c:v>0.10869565217391304</c:v>
                </c:pt>
                <c:pt idx="4">
                  <c:v>4.3478260869565216E-2</c:v>
                </c:pt>
              </c:numCache>
            </c:numRef>
          </c:val>
          <c:extLst>
            <c:ext xmlns:c16="http://schemas.microsoft.com/office/drawing/2014/chart" uri="{C3380CC4-5D6E-409C-BE32-E72D297353CC}">
              <c16:uniqueId val="{00000003-CE97-4B7E-8FF9-547297F60D62}"/>
            </c:ext>
          </c:extLst>
        </c:ser>
        <c:dLbls>
          <c:showLegendKey val="0"/>
          <c:showVal val="1"/>
          <c:showCatName val="0"/>
          <c:showSerName val="0"/>
          <c:showPercent val="0"/>
          <c:showBubbleSize val="0"/>
        </c:dLbls>
        <c:gapWidth val="150"/>
        <c:shape val="box"/>
        <c:axId val="414536472"/>
        <c:axId val="412836664"/>
        <c:axId val="0"/>
      </c:bar3DChart>
      <c:catAx>
        <c:axId val="41453647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12836664"/>
        <c:crosses val="autoZero"/>
        <c:auto val="1"/>
        <c:lblAlgn val="ctr"/>
        <c:lblOffset val="100"/>
        <c:noMultiLvlLbl val="0"/>
      </c:catAx>
      <c:valAx>
        <c:axId val="41283666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145364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edu!$J$22</c:f>
              <c:strCache>
                <c:ptCount val="1"/>
                <c:pt idx="0">
                  <c:v>Males</c:v>
                </c:pt>
              </c:strCache>
            </c:strRef>
          </c:tx>
          <c:spPr>
            <a:solidFill>
              <a:schemeClr val="accent1">
                <a:lumMod val="50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edu!$H$23:$H$29</c:f>
              <c:strCache>
                <c:ptCount val="6"/>
                <c:pt idx="0">
                  <c:v>Illiterate  </c:v>
                </c:pt>
                <c:pt idx="1">
                  <c:v>Elementary </c:v>
                </c:pt>
                <c:pt idx="2">
                  <c:v>Intermediate </c:v>
                </c:pt>
                <c:pt idx="3">
                  <c:v>Secondary </c:v>
                </c:pt>
                <c:pt idx="4">
                  <c:v>University level</c:v>
                </c:pt>
                <c:pt idx="5">
                  <c:v>Technical or vocational  </c:v>
                </c:pt>
              </c:strCache>
            </c:strRef>
          </c:cat>
          <c:val>
            <c:numRef>
              <c:f>edu!$J$23:$J$29</c:f>
              <c:numCache>
                <c:formatCode>0.0%</c:formatCode>
                <c:ptCount val="6"/>
                <c:pt idx="0">
                  <c:v>4.5161290322580643E-2</c:v>
                </c:pt>
                <c:pt idx="1">
                  <c:v>0.18709677419354839</c:v>
                </c:pt>
                <c:pt idx="2">
                  <c:v>0.18709677419354839</c:v>
                </c:pt>
                <c:pt idx="3">
                  <c:v>0.2709677419354839</c:v>
                </c:pt>
                <c:pt idx="4" formatCode="0%">
                  <c:v>0.3032258064516129</c:v>
                </c:pt>
                <c:pt idx="5" formatCode="0%">
                  <c:v>6.4516129032258064E-3</c:v>
                </c:pt>
              </c:numCache>
            </c:numRef>
          </c:val>
          <c:extLst>
            <c:ext xmlns:c16="http://schemas.microsoft.com/office/drawing/2014/chart" uri="{C3380CC4-5D6E-409C-BE32-E72D297353CC}">
              <c16:uniqueId val="{00000000-8A4B-4E67-BAFD-E3445FEF2FF0}"/>
            </c:ext>
          </c:extLst>
        </c:ser>
        <c:ser>
          <c:idx val="1"/>
          <c:order val="1"/>
          <c:tx>
            <c:strRef>
              <c:f>edu!$N$22</c:f>
              <c:strCache>
                <c:ptCount val="1"/>
                <c:pt idx="0">
                  <c:v>Females</c:v>
                </c:pt>
              </c:strCache>
            </c:strRef>
          </c:tx>
          <c:spPr>
            <a:solidFill>
              <a:schemeClr val="accent1">
                <a:lumMod val="40000"/>
                <a:lumOff val="60000"/>
              </a:schemeClr>
            </a:solidFill>
            <a:ln>
              <a:noFill/>
            </a:ln>
            <a:effectLst/>
            <a:sp3d/>
          </c:spPr>
          <c:invertIfNegative val="0"/>
          <c:dLbls>
            <c:dLbl>
              <c:idx val="2"/>
              <c:layout>
                <c:manualLayout>
                  <c:x val="1.2330456226880395E-2"/>
                  <c:y val="-8.250825082508250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A4B-4E67-BAFD-E3445FEF2FF0}"/>
                </c:ext>
              </c:extLst>
            </c:dLbl>
            <c:dLbl>
              <c:idx val="3"/>
              <c:layout>
                <c:manualLayout>
                  <c:x val="1.4998125234345707E-2"/>
                  <c:y val="-8.4875562720133283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A4B-4E67-BAFD-E3445FEF2FF0}"/>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edu!$H$23:$H$29</c:f>
              <c:strCache>
                <c:ptCount val="6"/>
                <c:pt idx="0">
                  <c:v>Illiterate  </c:v>
                </c:pt>
                <c:pt idx="1">
                  <c:v>Elementary </c:v>
                </c:pt>
                <c:pt idx="2">
                  <c:v>Intermediate </c:v>
                </c:pt>
                <c:pt idx="3">
                  <c:v>Secondary </c:v>
                </c:pt>
                <c:pt idx="4">
                  <c:v>University level</c:v>
                </c:pt>
                <c:pt idx="5">
                  <c:v>Technical or vocational  </c:v>
                </c:pt>
              </c:strCache>
            </c:strRef>
          </c:cat>
          <c:val>
            <c:numRef>
              <c:f>edu!$N$23:$N$29</c:f>
              <c:numCache>
                <c:formatCode>0%</c:formatCode>
                <c:ptCount val="6"/>
                <c:pt idx="0">
                  <c:v>8.9108910891089105E-2</c:v>
                </c:pt>
                <c:pt idx="1">
                  <c:v>0.21782178217821782</c:v>
                </c:pt>
                <c:pt idx="2">
                  <c:v>0.19801980198019803</c:v>
                </c:pt>
                <c:pt idx="3">
                  <c:v>0.12871287128712872</c:v>
                </c:pt>
                <c:pt idx="4">
                  <c:v>0.35643564356435642</c:v>
                </c:pt>
                <c:pt idx="5">
                  <c:v>9.9009900990099011E-3</c:v>
                </c:pt>
              </c:numCache>
            </c:numRef>
          </c:val>
          <c:extLst>
            <c:ext xmlns:c16="http://schemas.microsoft.com/office/drawing/2014/chart" uri="{C3380CC4-5D6E-409C-BE32-E72D297353CC}">
              <c16:uniqueId val="{00000003-8A4B-4E67-BAFD-E3445FEF2FF0}"/>
            </c:ext>
          </c:extLst>
        </c:ser>
        <c:dLbls>
          <c:showLegendKey val="0"/>
          <c:showVal val="1"/>
          <c:showCatName val="0"/>
          <c:showSerName val="0"/>
          <c:showPercent val="0"/>
          <c:showBubbleSize val="0"/>
        </c:dLbls>
        <c:gapWidth val="150"/>
        <c:shape val="box"/>
        <c:axId val="421399800"/>
        <c:axId val="421400128"/>
        <c:axId val="0"/>
      </c:bar3DChart>
      <c:catAx>
        <c:axId val="421399800"/>
        <c:scaling>
          <c:orientation val="minMax"/>
        </c:scaling>
        <c:delete val="0"/>
        <c:axPos val="b"/>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21400128"/>
        <c:crosses val="autoZero"/>
        <c:auto val="1"/>
        <c:lblAlgn val="ctr"/>
        <c:lblOffset val="100"/>
        <c:noMultiLvlLbl val="0"/>
      </c:catAx>
      <c:valAx>
        <c:axId val="421400128"/>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21399800"/>
        <c:crosses val="autoZero"/>
        <c:crossBetween val="between"/>
      </c:valAx>
      <c:spPr>
        <a:noFill/>
        <a:ln>
          <a:noFill/>
        </a:ln>
        <a:effectLst/>
      </c:spPr>
    </c:plotArea>
    <c:legend>
      <c:legendPos val="r"/>
      <c:layout>
        <c:manualLayout>
          <c:xMode val="edge"/>
          <c:yMode val="edge"/>
          <c:x val="0.35802422479693075"/>
          <c:y val="0.94010539015529593"/>
          <c:w val="0.19510051401055184"/>
          <c:h val="5.3024085817697887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Took training while in Jordan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2935804899387576"/>
          <c:y val="0.25494350282485878"/>
          <c:w val="0.83244750656167976"/>
          <c:h val="0.43481972062814184"/>
        </c:manualLayout>
      </c:layout>
      <c:bar3DChart>
        <c:barDir val="col"/>
        <c:grouping val="clustered"/>
        <c:varyColors val="0"/>
        <c:ser>
          <c:idx val="0"/>
          <c:order val="0"/>
          <c:tx>
            <c:strRef>
              <c:f>took!$H$17</c:f>
              <c:strCache>
                <c:ptCount val="1"/>
                <c:pt idx="0">
                  <c:v>Female</c:v>
                </c:pt>
              </c:strCache>
            </c:strRef>
          </c:tx>
          <c:spPr>
            <a:solidFill>
              <a:schemeClr val="accent1">
                <a:lumMod val="40000"/>
                <a:lumOff val="60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took!$I$16:$J$16</c:f>
              <c:strCache>
                <c:ptCount val="2"/>
                <c:pt idx="0">
                  <c:v>Yes</c:v>
                </c:pt>
                <c:pt idx="1">
                  <c:v>No </c:v>
                </c:pt>
              </c:strCache>
            </c:strRef>
          </c:cat>
          <c:val>
            <c:numRef>
              <c:f>took!$I$17:$J$17</c:f>
              <c:numCache>
                <c:formatCode>0%</c:formatCode>
                <c:ptCount val="2"/>
                <c:pt idx="0">
                  <c:v>0.54</c:v>
                </c:pt>
                <c:pt idx="1">
                  <c:v>0.46</c:v>
                </c:pt>
              </c:numCache>
            </c:numRef>
          </c:val>
          <c:extLst>
            <c:ext xmlns:c16="http://schemas.microsoft.com/office/drawing/2014/chart" uri="{C3380CC4-5D6E-409C-BE32-E72D297353CC}">
              <c16:uniqueId val="{00000000-20A6-4D27-8E56-8F582C80DD5D}"/>
            </c:ext>
          </c:extLst>
        </c:ser>
        <c:ser>
          <c:idx val="1"/>
          <c:order val="1"/>
          <c:tx>
            <c:strRef>
              <c:f>took!$H$18</c:f>
              <c:strCache>
                <c:ptCount val="1"/>
                <c:pt idx="0">
                  <c:v>Male</c:v>
                </c:pt>
              </c:strCache>
            </c:strRef>
          </c:tx>
          <c:spPr>
            <a:solidFill>
              <a:schemeClr val="accent1">
                <a:lumMod val="50000"/>
              </a:schemeClr>
            </a:solidFill>
            <a:ln>
              <a:noFill/>
            </a:ln>
            <a:effectLst/>
            <a:sp3d/>
          </c:spPr>
          <c:invertIfNegative val="0"/>
          <c:dLbls>
            <c:dLbl>
              <c:idx val="0"/>
              <c:layout>
                <c:manualLayout>
                  <c:x val="3.4722222222222224E-2"/>
                  <c:y val="-2.604166666666674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0A6-4D27-8E56-8F582C80DD5D}"/>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took!$I$16:$J$16</c:f>
              <c:strCache>
                <c:ptCount val="2"/>
                <c:pt idx="0">
                  <c:v>Yes</c:v>
                </c:pt>
                <c:pt idx="1">
                  <c:v>No </c:v>
                </c:pt>
              </c:strCache>
            </c:strRef>
          </c:cat>
          <c:val>
            <c:numRef>
              <c:f>took!$I$18:$J$18</c:f>
              <c:numCache>
                <c:formatCode>0%</c:formatCode>
                <c:ptCount val="2"/>
                <c:pt idx="0">
                  <c:v>0.26</c:v>
                </c:pt>
                <c:pt idx="1">
                  <c:v>0.74</c:v>
                </c:pt>
              </c:numCache>
            </c:numRef>
          </c:val>
          <c:extLst>
            <c:ext xmlns:c16="http://schemas.microsoft.com/office/drawing/2014/chart" uri="{C3380CC4-5D6E-409C-BE32-E72D297353CC}">
              <c16:uniqueId val="{00000002-20A6-4D27-8E56-8F582C80DD5D}"/>
            </c:ext>
          </c:extLst>
        </c:ser>
        <c:dLbls>
          <c:showLegendKey val="0"/>
          <c:showVal val="1"/>
          <c:showCatName val="0"/>
          <c:showSerName val="0"/>
          <c:showPercent val="0"/>
          <c:showBubbleSize val="0"/>
        </c:dLbls>
        <c:gapWidth val="150"/>
        <c:shape val="box"/>
        <c:axId val="503439544"/>
        <c:axId val="399303272"/>
        <c:axId val="0"/>
      </c:bar3DChart>
      <c:catAx>
        <c:axId val="503439544"/>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99303272"/>
        <c:crosses val="autoZero"/>
        <c:auto val="1"/>
        <c:lblAlgn val="ctr"/>
        <c:lblOffset val="100"/>
        <c:noMultiLvlLbl val="0"/>
      </c:catAx>
      <c:valAx>
        <c:axId val="39930327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034395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'Q 13'!$I$21</c:f>
              <c:strCache>
                <c:ptCount val="1"/>
                <c:pt idx="0">
                  <c:v>Female</c:v>
                </c:pt>
              </c:strCache>
            </c:strRef>
          </c:tx>
          <c:spPr>
            <a:solidFill>
              <a:schemeClr val="accent1">
                <a:lumMod val="60000"/>
                <a:lumOff val="40000"/>
              </a:schemeClr>
            </a:solidFill>
            <a:ln>
              <a:noFill/>
            </a:ln>
            <a:effectLst/>
            <a:sp3d/>
          </c:spPr>
          <c:invertIfNegative val="0"/>
          <c:dLbls>
            <c:dLbl>
              <c:idx val="1"/>
              <c:layout>
                <c:manualLayout>
                  <c:x val="1.3057671381936834E-2"/>
                  <c:y val="-3.361344537815125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B30C-4BF5-95CC-00D96C9D67DD}"/>
                </c:ext>
              </c:extLst>
            </c:dLbl>
            <c:dLbl>
              <c:idx val="2"/>
              <c:layout>
                <c:manualLayout>
                  <c:x val="1.4508523757707652E-2"/>
                  <c:y val="-1.26050420168067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B30C-4BF5-95CC-00D96C9D67DD}"/>
                </c:ext>
              </c:extLst>
            </c:dLbl>
            <c:dLbl>
              <c:idx val="3"/>
              <c:layout>
                <c:manualLayout>
                  <c:x val="2.9017047515415306E-3"/>
                  <c:y val="-2.52100840336134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B30C-4BF5-95CC-00D96C9D67DD}"/>
                </c:ext>
              </c:extLst>
            </c:dLbl>
            <c:dLbl>
              <c:idx val="4"/>
              <c:layout>
                <c:manualLayout>
                  <c:x val="1.1606819006166122E-2"/>
                  <c:y val="-3.361344537815133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B30C-4BF5-95CC-00D96C9D67DD}"/>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 13'!$H$22:$H$26</c:f>
              <c:strCache>
                <c:ptCount val="5"/>
                <c:pt idx="0">
                  <c:v>Transportations </c:v>
                </c:pt>
                <c:pt idx="1">
                  <c:v>Short Duration</c:v>
                </c:pt>
                <c:pt idx="2">
                  <c:v>Certificates (accreditation) </c:v>
                </c:pt>
                <c:pt idx="3">
                  <c:v>Stipend </c:v>
                </c:pt>
                <c:pt idx="4">
                  <c:v>Others …..</c:v>
                </c:pt>
              </c:strCache>
            </c:strRef>
          </c:cat>
          <c:val>
            <c:numRef>
              <c:f>'Q 13'!$I$22:$I$26</c:f>
              <c:numCache>
                <c:formatCode>0%</c:formatCode>
                <c:ptCount val="5"/>
                <c:pt idx="0">
                  <c:v>0.32273838630806845</c:v>
                </c:pt>
                <c:pt idx="1">
                  <c:v>0.15892420537897312</c:v>
                </c:pt>
                <c:pt idx="2">
                  <c:v>0.25183374083129584</c:v>
                </c:pt>
                <c:pt idx="3">
                  <c:v>0.25672371638141811</c:v>
                </c:pt>
                <c:pt idx="4">
                  <c:v>9.7799511002444987E-3</c:v>
                </c:pt>
              </c:numCache>
            </c:numRef>
          </c:val>
          <c:extLst>
            <c:ext xmlns:c16="http://schemas.microsoft.com/office/drawing/2014/chart" uri="{C3380CC4-5D6E-409C-BE32-E72D297353CC}">
              <c16:uniqueId val="{00000000-B30C-4BF5-95CC-00D96C9D67DD}"/>
            </c:ext>
          </c:extLst>
        </c:ser>
        <c:ser>
          <c:idx val="1"/>
          <c:order val="1"/>
          <c:tx>
            <c:strRef>
              <c:f>'Q 13'!$J$21</c:f>
              <c:strCache>
                <c:ptCount val="1"/>
                <c:pt idx="0">
                  <c:v>Male</c:v>
                </c:pt>
              </c:strCache>
            </c:strRef>
          </c:tx>
          <c:spPr>
            <a:solidFill>
              <a:schemeClr val="accent1">
                <a:lumMod val="50000"/>
              </a:schemeClr>
            </a:solidFill>
            <a:ln>
              <a:noFill/>
            </a:ln>
            <a:effectLst/>
            <a:sp3d/>
          </c:spPr>
          <c:invertIfNegative val="0"/>
          <c:dLbls>
            <c:dLbl>
              <c:idx val="0"/>
              <c:layout>
                <c:manualLayout>
                  <c:x val="1.9658805542272506E-2"/>
                  <c:y val="-1.466750479719448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30C-4BF5-95CC-00D96C9D67DD}"/>
                </c:ext>
              </c:extLst>
            </c:dLbl>
            <c:dLbl>
              <c:idx val="1"/>
              <c:layout>
                <c:manualLayout>
                  <c:x val="1.5371102327623986E-2"/>
                  <c:y val="-5.232862375719566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30C-4BF5-95CC-00D96C9D67DD}"/>
                </c:ext>
              </c:extLst>
            </c:dLbl>
            <c:dLbl>
              <c:idx val="2"/>
              <c:layout>
                <c:manualLayout>
                  <c:x val="1.9096872956168728E-2"/>
                  <c:y val="-3.361344537815125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30C-4BF5-95CC-00D96C9D67DD}"/>
                </c:ext>
              </c:extLst>
            </c:dLbl>
            <c:dLbl>
              <c:idx val="3"/>
              <c:layout>
                <c:manualLayout>
                  <c:x val="1.4508523757707547E-2"/>
                  <c:y val="-1.68067226890756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B30C-4BF5-95CC-00D96C9D67DD}"/>
                </c:ext>
              </c:extLst>
            </c:dLbl>
            <c:dLbl>
              <c:idx val="4"/>
              <c:layout>
                <c:manualLayout>
                  <c:x val="1.8410745446808267E-2"/>
                  <c:y val="-3.8846357440614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30C-4BF5-95CC-00D96C9D67DD}"/>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 13'!$H$22:$H$26</c:f>
              <c:strCache>
                <c:ptCount val="5"/>
                <c:pt idx="0">
                  <c:v>Transportations </c:v>
                </c:pt>
                <c:pt idx="1">
                  <c:v>Short Duration</c:v>
                </c:pt>
                <c:pt idx="2">
                  <c:v>Certificates (accreditation) </c:v>
                </c:pt>
                <c:pt idx="3">
                  <c:v>Stipend </c:v>
                </c:pt>
                <c:pt idx="4">
                  <c:v>Others …..</c:v>
                </c:pt>
              </c:strCache>
            </c:strRef>
          </c:cat>
          <c:val>
            <c:numRef>
              <c:f>'Q 13'!$J$22:$J$26</c:f>
              <c:numCache>
                <c:formatCode>0.0%</c:formatCode>
                <c:ptCount val="5"/>
                <c:pt idx="0" formatCode="0.00%">
                  <c:v>0.2857142857142857</c:v>
                </c:pt>
                <c:pt idx="1">
                  <c:v>0.13824884792626729</c:v>
                </c:pt>
                <c:pt idx="2" formatCode="0.00%">
                  <c:v>0.24884792626728111</c:v>
                </c:pt>
                <c:pt idx="3" formatCode="0%">
                  <c:v>0.29953917050691242</c:v>
                </c:pt>
                <c:pt idx="4" formatCode="0.00%">
                  <c:v>2.7649769585253458E-2</c:v>
                </c:pt>
              </c:numCache>
            </c:numRef>
          </c:val>
          <c:extLst>
            <c:ext xmlns:c16="http://schemas.microsoft.com/office/drawing/2014/chart" uri="{C3380CC4-5D6E-409C-BE32-E72D297353CC}">
              <c16:uniqueId val="{00000005-B30C-4BF5-95CC-00D96C9D67DD}"/>
            </c:ext>
          </c:extLst>
        </c:ser>
        <c:dLbls>
          <c:showLegendKey val="0"/>
          <c:showVal val="1"/>
          <c:showCatName val="0"/>
          <c:showSerName val="0"/>
          <c:showPercent val="0"/>
          <c:showBubbleSize val="0"/>
        </c:dLbls>
        <c:gapWidth val="150"/>
        <c:shape val="box"/>
        <c:axId val="413309848"/>
        <c:axId val="413309192"/>
        <c:axId val="0"/>
      </c:bar3DChart>
      <c:catAx>
        <c:axId val="41330984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13309192"/>
        <c:crosses val="autoZero"/>
        <c:auto val="1"/>
        <c:lblAlgn val="ctr"/>
        <c:lblOffset val="100"/>
        <c:noMultiLvlLbl val="0"/>
      </c:catAx>
      <c:valAx>
        <c:axId val="41330919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133098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'Q 10'!$G$18</c:f>
              <c:strCache>
                <c:ptCount val="1"/>
                <c:pt idx="0">
                  <c:v>Females</c:v>
                </c:pt>
              </c:strCache>
            </c:strRef>
          </c:tx>
          <c:spPr>
            <a:solidFill>
              <a:schemeClr val="accent1">
                <a:lumMod val="60000"/>
                <a:lumOff val="40000"/>
              </a:schemeClr>
            </a:solidFill>
            <a:ln>
              <a:noFill/>
            </a:ln>
            <a:effectLst/>
            <a:sp3d/>
          </c:spPr>
          <c:invertIfNegative val="0"/>
          <c:dLbls>
            <c:dLbl>
              <c:idx val="0"/>
              <c:layout>
                <c:manualLayout>
                  <c:x val="2.7777777777777779E-3"/>
                  <c:y val="-3.240740740740748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7DD-47F5-8526-DD92230B3BBB}"/>
                </c:ext>
              </c:extLst>
            </c:dLbl>
            <c:dLbl>
              <c:idx val="1"/>
              <c:layout>
                <c:manualLayout>
                  <c:x val="1.1111111111111112E-2"/>
                  <c:y val="-2.77777777777777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7DD-47F5-8526-DD92230B3BBB}"/>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 10'!$F$19:$F$20</c:f>
              <c:strCache>
                <c:ptCount val="2"/>
                <c:pt idx="0">
                  <c:v>Yes </c:v>
                </c:pt>
                <c:pt idx="1">
                  <c:v>No</c:v>
                </c:pt>
              </c:strCache>
            </c:strRef>
          </c:cat>
          <c:val>
            <c:numRef>
              <c:f>'Q 10'!$G$19:$G$20</c:f>
              <c:numCache>
                <c:formatCode>0%</c:formatCode>
                <c:ptCount val="2"/>
                <c:pt idx="0">
                  <c:v>0.2774566473988439</c:v>
                </c:pt>
                <c:pt idx="1">
                  <c:v>0.7225433526011561</c:v>
                </c:pt>
              </c:numCache>
            </c:numRef>
          </c:val>
          <c:extLst>
            <c:ext xmlns:c16="http://schemas.microsoft.com/office/drawing/2014/chart" uri="{C3380CC4-5D6E-409C-BE32-E72D297353CC}">
              <c16:uniqueId val="{00000002-67DD-47F5-8526-DD92230B3BBB}"/>
            </c:ext>
          </c:extLst>
        </c:ser>
        <c:ser>
          <c:idx val="1"/>
          <c:order val="1"/>
          <c:tx>
            <c:strRef>
              <c:f>'Q 10'!$H$18</c:f>
              <c:strCache>
                <c:ptCount val="1"/>
                <c:pt idx="0">
                  <c:v>Males</c:v>
                </c:pt>
              </c:strCache>
            </c:strRef>
          </c:tx>
          <c:spPr>
            <a:solidFill>
              <a:schemeClr val="accent1">
                <a:lumMod val="50000"/>
              </a:schemeClr>
            </a:solidFill>
            <a:ln>
              <a:noFill/>
            </a:ln>
            <a:effectLst/>
            <a:sp3d/>
          </c:spPr>
          <c:invertIfNegative val="0"/>
          <c:dLbls>
            <c:dLbl>
              <c:idx val="0"/>
              <c:layout>
                <c:manualLayout>
                  <c:x val="1.3888888888888838E-2"/>
                  <c:y val="-3.240740740740740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7DD-47F5-8526-DD92230B3BBB}"/>
                </c:ext>
              </c:extLst>
            </c:dLbl>
            <c:dLbl>
              <c:idx val="1"/>
              <c:layout>
                <c:manualLayout>
                  <c:x val="2.777777777777788E-2"/>
                  <c:y val="-3.240740740740744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7DD-47F5-8526-DD92230B3BBB}"/>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 10'!$F$19:$F$20</c:f>
              <c:strCache>
                <c:ptCount val="2"/>
                <c:pt idx="0">
                  <c:v>Yes </c:v>
                </c:pt>
                <c:pt idx="1">
                  <c:v>No</c:v>
                </c:pt>
              </c:strCache>
            </c:strRef>
          </c:cat>
          <c:val>
            <c:numRef>
              <c:f>'Q 10'!$H$19:$H$20</c:f>
              <c:numCache>
                <c:formatCode>0%</c:formatCode>
                <c:ptCount val="2"/>
                <c:pt idx="0">
                  <c:v>0.56989247311827962</c:v>
                </c:pt>
                <c:pt idx="1">
                  <c:v>0.43010752688172044</c:v>
                </c:pt>
              </c:numCache>
            </c:numRef>
          </c:val>
          <c:extLst>
            <c:ext xmlns:c16="http://schemas.microsoft.com/office/drawing/2014/chart" uri="{C3380CC4-5D6E-409C-BE32-E72D297353CC}">
              <c16:uniqueId val="{00000005-67DD-47F5-8526-DD92230B3BBB}"/>
            </c:ext>
          </c:extLst>
        </c:ser>
        <c:dLbls>
          <c:showLegendKey val="0"/>
          <c:showVal val="1"/>
          <c:showCatName val="0"/>
          <c:showSerName val="0"/>
          <c:showPercent val="0"/>
          <c:showBubbleSize val="0"/>
        </c:dLbls>
        <c:gapWidth val="150"/>
        <c:shape val="box"/>
        <c:axId val="515161616"/>
        <c:axId val="515159976"/>
        <c:axId val="0"/>
      </c:bar3DChart>
      <c:catAx>
        <c:axId val="51516161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5159976"/>
        <c:crosses val="autoZero"/>
        <c:auto val="1"/>
        <c:lblAlgn val="ctr"/>
        <c:lblOffset val="100"/>
        <c:noMultiLvlLbl val="0"/>
      </c:catAx>
      <c:valAx>
        <c:axId val="51515997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51616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solidFill>
                  <a:schemeClr val="accent1">
                    <a:lumMod val="50000"/>
                  </a:schemeClr>
                </a:solidFill>
              </a:rPr>
              <a:t>Age Ranges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'M-F-EDU'!$N$28</c:f>
              <c:strCache>
                <c:ptCount val="1"/>
                <c:pt idx="0">
                  <c:v>Percenatge </c:v>
                </c:pt>
              </c:strCache>
            </c:strRef>
          </c:tx>
          <c:spPr>
            <a:solidFill>
              <a:schemeClr val="accent1">
                <a:lumMod val="40000"/>
                <a:lumOff val="60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'M-F-EDU'!$L$29:$L$33</c:f>
              <c:strCache>
                <c:ptCount val="5"/>
                <c:pt idx="0">
                  <c:v>18-20</c:v>
                </c:pt>
                <c:pt idx="1">
                  <c:v>21-25</c:v>
                </c:pt>
                <c:pt idx="2">
                  <c:v>26-30</c:v>
                </c:pt>
                <c:pt idx="3">
                  <c:v>31-35</c:v>
                </c:pt>
                <c:pt idx="4">
                  <c:v>36-39</c:v>
                </c:pt>
              </c:strCache>
            </c:strRef>
          </c:cat>
          <c:val>
            <c:numRef>
              <c:f>'M-F-EDU'!$N$29:$N$33</c:f>
              <c:numCache>
                <c:formatCode>0.0%</c:formatCode>
                <c:ptCount val="5"/>
                <c:pt idx="0">
                  <c:v>8.1967213114754092E-2</c:v>
                </c:pt>
                <c:pt idx="1">
                  <c:v>0.22131147540983606</c:v>
                </c:pt>
                <c:pt idx="2">
                  <c:v>0.26229508196721313</c:v>
                </c:pt>
                <c:pt idx="3" formatCode="0%">
                  <c:v>0.18032786885245902</c:v>
                </c:pt>
                <c:pt idx="4">
                  <c:v>0.25409836065573771</c:v>
                </c:pt>
              </c:numCache>
            </c:numRef>
          </c:val>
          <c:extLst>
            <c:ext xmlns:c16="http://schemas.microsoft.com/office/drawing/2014/chart" uri="{C3380CC4-5D6E-409C-BE32-E72D297353CC}">
              <c16:uniqueId val="{00000000-0788-4DC3-B0CC-9F760DEFEA95}"/>
            </c:ext>
          </c:extLst>
        </c:ser>
        <c:dLbls>
          <c:showLegendKey val="0"/>
          <c:showVal val="1"/>
          <c:showCatName val="0"/>
          <c:showSerName val="0"/>
          <c:showPercent val="0"/>
          <c:showBubbleSize val="0"/>
        </c:dLbls>
        <c:gapWidth val="150"/>
        <c:shape val="box"/>
        <c:axId val="405644424"/>
        <c:axId val="405645408"/>
        <c:axId val="0"/>
      </c:bar3DChart>
      <c:catAx>
        <c:axId val="405644424"/>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05645408"/>
        <c:crosses val="autoZero"/>
        <c:auto val="1"/>
        <c:lblAlgn val="ctr"/>
        <c:lblOffset val="100"/>
        <c:noMultiLvlLbl val="0"/>
      </c:catAx>
      <c:valAx>
        <c:axId val="405645408"/>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0564442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7.3940166927952897E-2"/>
          <c:y val="0.1801245794979853"/>
          <c:w val="0.90849024306744264"/>
          <c:h val="0.47711286089238847"/>
        </c:manualLayout>
      </c:layout>
      <c:bar3DChart>
        <c:barDir val="col"/>
        <c:grouping val="clustered"/>
        <c:varyColors val="0"/>
        <c:ser>
          <c:idx val="0"/>
          <c:order val="0"/>
          <c:tx>
            <c:strRef>
              <c:f>'M-F-EDU'!$M$2</c:f>
              <c:strCache>
                <c:ptCount val="1"/>
                <c:pt idx="0">
                  <c:v>Female</c:v>
                </c:pt>
              </c:strCache>
            </c:strRef>
          </c:tx>
          <c:spPr>
            <a:solidFill>
              <a:schemeClr val="accent1">
                <a:lumMod val="40000"/>
                <a:lumOff val="60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'M-F-EDU'!$J$3:$J$9</c:f>
              <c:strCache>
                <c:ptCount val="7"/>
                <c:pt idx="0">
                  <c:v>Illiterate  </c:v>
                </c:pt>
                <c:pt idx="1">
                  <c:v>Elementary </c:v>
                </c:pt>
                <c:pt idx="2">
                  <c:v>Intermediate </c:v>
                </c:pt>
                <c:pt idx="3">
                  <c:v>Secondary </c:v>
                </c:pt>
                <c:pt idx="4">
                  <c:v>University level</c:v>
                </c:pt>
                <c:pt idx="5">
                  <c:v>Post university level  </c:v>
                </c:pt>
                <c:pt idx="6">
                  <c:v>Technical or vocational  </c:v>
                </c:pt>
              </c:strCache>
            </c:strRef>
          </c:cat>
          <c:val>
            <c:numRef>
              <c:f>'M-F-EDU'!$M$3:$M$9</c:f>
              <c:numCache>
                <c:formatCode>0%</c:formatCode>
                <c:ptCount val="7"/>
                <c:pt idx="0">
                  <c:v>2.1276595744680851E-2</c:v>
                </c:pt>
                <c:pt idx="1">
                  <c:v>4.2553191489361701E-2</c:v>
                </c:pt>
                <c:pt idx="2">
                  <c:v>0.1276595744680851</c:v>
                </c:pt>
                <c:pt idx="3">
                  <c:v>0.34042553191489361</c:v>
                </c:pt>
                <c:pt idx="4">
                  <c:v>0.44680851063829785</c:v>
                </c:pt>
                <c:pt idx="5">
                  <c:v>2.1276595744680851E-2</c:v>
                </c:pt>
                <c:pt idx="6">
                  <c:v>0</c:v>
                </c:pt>
              </c:numCache>
            </c:numRef>
          </c:val>
          <c:extLst>
            <c:ext xmlns:c16="http://schemas.microsoft.com/office/drawing/2014/chart" uri="{C3380CC4-5D6E-409C-BE32-E72D297353CC}">
              <c16:uniqueId val="{00000000-79C1-4953-858F-DA6E89BF07F6}"/>
            </c:ext>
          </c:extLst>
        </c:ser>
        <c:ser>
          <c:idx val="1"/>
          <c:order val="1"/>
          <c:tx>
            <c:strRef>
              <c:f>'M-F-EDU'!$O$2</c:f>
              <c:strCache>
                <c:ptCount val="1"/>
                <c:pt idx="0">
                  <c:v>Male</c:v>
                </c:pt>
              </c:strCache>
            </c:strRef>
          </c:tx>
          <c:spPr>
            <a:solidFill>
              <a:schemeClr val="accent1">
                <a:lumMod val="50000"/>
              </a:schemeClr>
            </a:solidFill>
            <a:ln>
              <a:noFill/>
            </a:ln>
            <a:effectLst/>
            <a:sp3d/>
          </c:spPr>
          <c:invertIfNegative val="0"/>
          <c:dLbls>
            <c:dLbl>
              <c:idx val="0"/>
              <c:layout>
                <c:manualLayout>
                  <c:x val="1.1248593925759279E-2"/>
                  <c:y val="-1.408450704225352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9C1-4953-858F-DA6E89BF07F6}"/>
                </c:ext>
              </c:extLst>
            </c:dLbl>
            <c:dLbl>
              <c:idx val="1"/>
              <c:layout>
                <c:manualLayout>
                  <c:x val="1.1248593925759246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9C1-4953-858F-DA6E89BF07F6}"/>
                </c:ext>
              </c:extLst>
            </c:dLbl>
            <c:dLbl>
              <c:idx val="2"/>
              <c:layout>
                <c:manualLayout>
                  <c:x val="1.1248593925759279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9C1-4953-858F-DA6E89BF07F6}"/>
                </c:ext>
              </c:extLst>
            </c:dLbl>
            <c:dLbl>
              <c:idx val="3"/>
              <c:layout>
                <c:manualLayout>
                  <c:x val="5.6242969628795712E-3"/>
                  <c:y val="-4.6720493240440341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9C1-4953-858F-DA6E89BF07F6}"/>
                </c:ext>
              </c:extLst>
            </c:dLbl>
            <c:dLbl>
              <c:idx val="4"/>
              <c:layout>
                <c:manualLayout>
                  <c:x val="1.6529233058466118E-2"/>
                  <c:y val="-4.629696517293136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9C1-4953-858F-DA6E89BF07F6}"/>
                </c:ext>
              </c:extLst>
            </c:dLbl>
            <c:dLbl>
              <c:idx val="6"/>
              <c:layout>
                <c:manualLayout>
                  <c:x val="5.6242969628796397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79C1-4953-858F-DA6E89BF07F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'M-F-EDU'!$J$3:$J$9</c:f>
              <c:strCache>
                <c:ptCount val="7"/>
                <c:pt idx="0">
                  <c:v>Illiterate  </c:v>
                </c:pt>
                <c:pt idx="1">
                  <c:v>Elementary </c:v>
                </c:pt>
                <c:pt idx="2">
                  <c:v>Intermediate </c:v>
                </c:pt>
                <c:pt idx="3">
                  <c:v>Secondary </c:v>
                </c:pt>
                <c:pt idx="4">
                  <c:v>University level</c:v>
                </c:pt>
                <c:pt idx="5">
                  <c:v>Post university level  </c:v>
                </c:pt>
                <c:pt idx="6">
                  <c:v>Technical or vocational  </c:v>
                </c:pt>
              </c:strCache>
            </c:strRef>
          </c:cat>
          <c:val>
            <c:numRef>
              <c:f>'M-F-EDU'!$O$3:$O$9</c:f>
              <c:numCache>
                <c:formatCode>0.0%</c:formatCode>
                <c:ptCount val="7"/>
                <c:pt idx="0">
                  <c:v>3.896103896103896E-2</c:v>
                </c:pt>
                <c:pt idx="1">
                  <c:v>7.792207792207792E-2</c:v>
                </c:pt>
                <c:pt idx="2">
                  <c:v>6.4935064935064929E-2</c:v>
                </c:pt>
                <c:pt idx="3">
                  <c:v>0.40259740259740262</c:v>
                </c:pt>
                <c:pt idx="4" formatCode="0%">
                  <c:v>0.35064935064935066</c:v>
                </c:pt>
                <c:pt idx="5">
                  <c:v>5.1948051948051951E-2</c:v>
                </c:pt>
                <c:pt idx="6">
                  <c:v>1.2987012987012988E-2</c:v>
                </c:pt>
              </c:numCache>
            </c:numRef>
          </c:val>
          <c:extLst>
            <c:ext xmlns:c16="http://schemas.microsoft.com/office/drawing/2014/chart" uri="{C3380CC4-5D6E-409C-BE32-E72D297353CC}">
              <c16:uniqueId val="{00000007-79C1-4953-858F-DA6E89BF07F6}"/>
            </c:ext>
          </c:extLst>
        </c:ser>
        <c:dLbls>
          <c:showLegendKey val="0"/>
          <c:showVal val="1"/>
          <c:showCatName val="0"/>
          <c:showSerName val="0"/>
          <c:showPercent val="0"/>
          <c:showBubbleSize val="0"/>
        </c:dLbls>
        <c:gapWidth val="150"/>
        <c:shape val="box"/>
        <c:axId val="419082104"/>
        <c:axId val="419084072"/>
        <c:axId val="0"/>
      </c:bar3DChart>
      <c:catAx>
        <c:axId val="419082104"/>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19084072"/>
        <c:crosses val="autoZero"/>
        <c:auto val="1"/>
        <c:lblAlgn val="ctr"/>
        <c:lblOffset val="100"/>
        <c:noMultiLvlLbl val="0"/>
      </c:catAx>
      <c:valAx>
        <c:axId val="41908407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19082104"/>
        <c:crosses val="autoZero"/>
        <c:crossBetween val="between"/>
      </c:valAx>
      <c:spPr>
        <a:noFill/>
        <a:ln>
          <a:noFill/>
        </a:ln>
        <a:effectLst/>
      </c:spPr>
    </c:plotArea>
    <c:legend>
      <c:legendPos val="b"/>
      <c:layout>
        <c:manualLayout>
          <c:xMode val="edge"/>
          <c:yMode val="edge"/>
          <c:x val="0.38442025455479484"/>
          <c:y val="0.85796555523152196"/>
          <c:w val="0.22670374864559253"/>
          <c:h val="7.9225906620827333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accent1">
                    <a:lumMod val="50000"/>
                  </a:schemeClr>
                </a:solidFill>
                <a:latin typeface="+mn-lt"/>
                <a:ea typeface="+mn-ea"/>
                <a:cs typeface="+mn-cs"/>
              </a:defRPr>
            </a:pPr>
            <a:r>
              <a:rPr lang="en-US">
                <a:solidFill>
                  <a:schemeClr val="accent1">
                    <a:lumMod val="50000"/>
                  </a:schemeClr>
                </a:solidFill>
              </a:rPr>
              <a:t>Took training while in Jordan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accent1">
                  <a:lumMod val="50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Took!$J$15</c:f>
              <c:strCache>
                <c:ptCount val="1"/>
                <c:pt idx="0">
                  <c:v>Male</c:v>
                </c:pt>
              </c:strCache>
            </c:strRef>
          </c:tx>
          <c:spPr>
            <a:solidFill>
              <a:schemeClr val="accent1">
                <a:lumMod val="50000"/>
              </a:schemeClr>
            </a:solidFill>
            <a:ln>
              <a:noFill/>
            </a:ln>
            <a:effectLst/>
            <a:sp3d/>
          </c:spPr>
          <c:invertIfNegative val="0"/>
          <c:dLbls>
            <c:dLbl>
              <c:idx val="0"/>
              <c:layout>
                <c:manualLayout>
                  <c:x val="2.7777777777777779E-3"/>
                  <c:y val="-3.240740740740740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D40-4007-AF69-99E1A5185D2C}"/>
                </c:ext>
              </c:extLst>
            </c:dLbl>
            <c:dLbl>
              <c:idx val="1"/>
              <c:layout>
                <c:manualLayout>
                  <c:x val="3.0555555555555555E-2"/>
                  <c:y val="-2.77777777777777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D40-4007-AF69-99E1A5185D2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Took!$K$14:$L$14</c:f>
              <c:strCache>
                <c:ptCount val="2"/>
                <c:pt idx="0">
                  <c:v>YES </c:v>
                </c:pt>
                <c:pt idx="1">
                  <c:v>NO </c:v>
                </c:pt>
              </c:strCache>
            </c:strRef>
          </c:cat>
          <c:val>
            <c:numRef>
              <c:f>Took!$K$15:$L$15</c:f>
              <c:numCache>
                <c:formatCode>0%</c:formatCode>
                <c:ptCount val="2"/>
                <c:pt idx="0">
                  <c:v>0.19</c:v>
                </c:pt>
                <c:pt idx="1">
                  <c:v>0.81</c:v>
                </c:pt>
              </c:numCache>
            </c:numRef>
          </c:val>
          <c:extLst>
            <c:ext xmlns:c16="http://schemas.microsoft.com/office/drawing/2014/chart" uri="{C3380CC4-5D6E-409C-BE32-E72D297353CC}">
              <c16:uniqueId val="{00000002-CD40-4007-AF69-99E1A5185D2C}"/>
            </c:ext>
          </c:extLst>
        </c:ser>
        <c:ser>
          <c:idx val="1"/>
          <c:order val="1"/>
          <c:tx>
            <c:strRef>
              <c:f>Took!$J$16</c:f>
              <c:strCache>
                <c:ptCount val="1"/>
                <c:pt idx="0">
                  <c:v>Female</c:v>
                </c:pt>
              </c:strCache>
            </c:strRef>
          </c:tx>
          <c:spPr>
            <a:solidFill>
              <a:schemeClr val="accent1">
                <a:lumMod val="40000"/>
                <a:lumOff val="60000"/>
              </a:schemeClr>
            </a:solidFill>
            <a:ln>
              <a:noFill/>
            </a:ln>
            <a:effectLst/>
            <a:sp3d/>
          </c:spPr>
          <c:invertIfNegative val="0"/>
          <c:dLbls>
            <c:dLbl>
              <c:idx val="0"/>
              <c:layout>
                <c:manualLayout>
                  <c:x val="1.9444444444444445E-2"/>
                  <c:y val="-2.314814814814823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D40-4007-AF69-99E1A5185D2C}"/>
                </c:ext>
              </c:extLst>
            </c:dLbl>
            <c:dLbl>
              <c:idx val="1"/>
              <c:layout>
                <c:manualLayout>
                  <c:x val="2.5000000000000001E-2"/>
                  <c:y val="-3.240740740740744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D40-4007-AF69-99E1A5185D2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Took!$K$14:$L$14</c:f>
              <c:strCache>
                <c:ptCount val="2"/>
                <c:pt idx="0">
                  <c:v>YES </c:v>
                </c:pt>
                <c:pt idx="1">
                  <c:v>NO </c:v>
                </c:pt>
              </c:strCache>
            </c:strRef>
          </c:cat>
          <c:val>
            <c:numRef>
              <c:f>Took!$K$16:$L$16</c:f>
              <c:numCache>
                <c:formatCode>0%</c:formatCode>
                <c:ptCount val="2"/>
                <c:pt idx="0">
                  <c:v>0.39</c:v>
                </c:pt>
                <c:pt idx="1">
                  <c:v>0.61</c:v>
                </c:pt>
              </c:numCache>
            </c:numRef>
          </c:val>
          <c:extLst>
            <c:ext xmlns:c16="http://schemas.microsoft.com/office/drawing/2014/chart" uri="{C3380CC4-5D6E-409C-BE32-E72D297353CC}">
              <c16:uniqueId val="{00000005-CD40-4007-AF69-99E1A5185D2C}"/>
            </c:ext>
          </c:extLst>
        </c:ser>
        <c:dLbls>
          <c:showLegendKey val="0"/>
          <c:showVal val="1"/>
          <c:showCatName val="0"/>
          <c:showSerName val="0"/>
          <c:showPercent val="0"/>
          <c:showBubbleSize val="0"/>
        </c:dLbls>
        <c:gapWidth val="150"/>
        <c:shape val="box"/>
        <c:axId val="518966464"/>
        <c:axId val="518967776"/>
        <c:axId val="0"/>
      </c:bar3DChart>
      <c:catAx>
        <c:axId val="518966464"/>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8967776"/>
        <c:crosses val="autoZero"/>
        <c:auto val="1"/>
        <c:lblAlgn val="ctr"/>
        <c:lblOffset val="100"/>
        <c:noMultiLvlLbl val="0"/>
      </c:catAx>
      <c:valAx>
        <c:axId val="51896777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89664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Wanted!$N$10</c:f>
              <c:strCache>
                <c:ptCount val="1"/>
                <c:pt idx="0">
                  <c:v>Male</c:v>
                </c:pt>
              </c:strCache>
            </c:strRef>
          </c:tx>
          <c:spPr>
            <a:solidFill>
              <a:schemeClr val="accent1">
                <a:lumMod val="50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Wanted!$M$11:$M$15</c:f>
              <c:strCache>
                <c:ptCount val="5"/>
                <c:pt idx="0">
                  <c:v>Transportations </c:v>
                </c:pt>
                <c:pt idx="1">
                  <c:v>Short Duration</c:v>
                </c:pt>
                <c:pt idx="2">
                  <c:v>Certificates (accreditation) </c:v>
                </c:pt>
                <c:pt idx="3">
                  <c:v>Stipend </c:v>
                </c:pt>
                <c:pt idx="4">
                  <c:v>Others …..</c:v>
                </c:pt>
              </c:strCache>
            </c:strRef>
          </c:cat>
          <c:val>
            <c:numRef>
              <c:f>Wanted!$N$11:$N$15</c:f>
              <c:numCache>
                <c:formatCode>0%</c:formatCode>
                <c:ptCount val="5"/>
                <c:pt idx="0">
                  <c:v>0.26424870466321243</c:v>
                </c:pt>
                <c:pt idx="1">
                  <c:v>8.2901554404145081E-2</c:v>
                </c:pt>
                <c:pt idx="2">
                  <c:v>0.30051813471502592</c:v>
                </c:pt>
                <c:pt idx="3">
                  <c:v>0.31606217616580312</c:v>
                </c:pt>
                <c:pt idx="4">
                  <c:v>3.6269430051813469E-2</c:v>
                </c:pt>
              </c:numCache>
            </c:numRef>
          </c:val>
          <c:extLst>
            <c:ext xmlns:c16="http://schemas.microsoft.com/office/drawing/2014/chart" uri="{C3380CC4-5D6E-409C-BE32-E72D297353CC}">
              <c16:uniqueId val="{00000000-58E8-4CDD-91CC-690B80863F73}"/>
            </c:ext>
          </c:extLst>
        </c:ser>
        <c:ser>
          <c:idx val="1"/>
          <c:order val="1"/>
          <c:tx>
            <c:strRef>
              <c:f>Wanted!$O$10</c:f>
              <c:strCache>
                <c:ptCount val="1"/>
                <c:pt idx="0">
                  <c:v>Female</c:v>
                </c:pt>
              </c:strCache>
            </c:strRef>
          </c:tx>
          <c:spPr>
            <a:solidFill>
              <a:schemeClr val="accent1">
                <a:lumMod val="40000"/>
                <a:lumOff val="60000"/>
              </a:schemeClr>
            </a:solidFill>
            <a:ln>
              <a:noFill/>
            </a:ln>
            <a:effectLst/>
            <a:sp3d/>
          </c:spPr>
          <c:invertIfNegative val="0"/>
          <c:dLbls>
            <c:dLbl>
              <c:idx val="3"/>
              <c:layout>
                <c:manualLayout>
                  <c:x val="1.7258382642998029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8E8-4CDD-91CC-690B80863F73}"/>
                </c:ext>
              </c:extLst>
            </c:dLbl>
            <c:dLbl>
              <c:idx val="4"/>
              <c:layout>
                <c:manualLayout>
                  <c:x val="2.2189349112425854E-2"/>
                  <c:y val="-1.85185185185185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8E8-4CDD-91CC-690B80863F73}"/>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Wanted!$M$11:$M$15</c:f>
              <c:strCache>
                <c:ptCount val="5"/>
                <c:pt idx="0">
                  <c:v>Transportations </c:v>
                </c:pt>
                <c:pt idx="1">
                  <c:v>Short Duration</c:v>
                </c:pt>
                <c:pt idx="2">
                  <c:v>Certificates (accreditation) </c:v>
                </c:pt>
                <c:pt idx="3">
                  <c:v>Stipend </c:v>
                </c:pt>
                <c:pt idx="4">
                  <c:v>Others …..</c:v>
                </c:pt>
              </c:strCache>
            </c:strRef>
          </c:cat>
          <c:val>
            <c:numRef>
              <c:f>Wanted!$O$11:$O$15</c:f>
              <c:numCache>
                <c:formatCode>0%</c:formatCode>
                <c:ptCount val="5"/>
                <c:pt idx="0">
                  <c:v>0.31666666666666665</c:v>
                </c:pt>
                <c:pt idx="1">
                  <c:v>9.166666666666666E-2</c:v>
                </c:pt>
                <c:pt idx="2">
                  <c:v>0.34166666666666667</c:v>
                </c:pt>
                <c:pt idx="3">
                  <c:v>0.25</c:v>
                </c:pt>
                <c:pt idx="4">
                  <c:v>0</c:v>
                </c:pt>
              </c:numCache>
            </c:numRef>
          </c:val>
          <c:extLst>
            <c:ext xmlns:c16="http://schemas.microsoft.com/office/drawing/2014/chart" uri="{C3380CC4-5D6E-409C-BE32-E72D297353CC}">
              <c16:uniqueId val="{00000003-58E8-4CDD-91CC-690B80863F73}"/>
            </c:ext>
          </c:extLst>
        </c:ser>
        <c:dLbls>
          <c:showLegendKey val="0"/>
          <c:showVal val="1"/>
          <c:showCatName val="0"/>
          <c:showSerName val="0"/>
          <c:showPercent val="0"/>
          <c:showBubbleSize val="0"/>
        </c:dLbls>
        <c:gapWidth val="150"/>
        <c:shape val="box"/>
        <c:axId val="415746312"/>
        <c:axId val="415744016"/>
        <c:axId val="0"/>
      </c:bar3DChart>
      <c:catAx>
        <c:axId val="41574631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15744016"/>
        <c:crosses val="autoZero"/>
        <c:auto val="1"/>
        <c:lblAlgn val="ctr"/>
        <c:lblOffset val="100"/>
        <c:noMultiLvlLbl val="0"/>
      </c:catAx>
      <c:valAx>
        <c:axId val="41574401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157463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AE52C0-339B-4389-A3E2-365E438F03DF}" type="doc">
      <dgm:prSet loTypeId="urn:microsoft.com/office/officeart/2005/8/layout/arrow3" loCatId="relationship" qsTypeId="urn:microsoft.com/office/officeart/2005/8/quickstyle/simple1" qsCatId="simple" csTypeId="urn:microsoft.com/office/officeart/2005/8/colors/accent2_4" csCatId="accent2" phldr="1"/>
      <dgm:spPr/>
      <dgm:t>
        <a:bodyPr/>
        <a:lstStyle/>
        <a:p>
          <a:endParaRPr lang="en-US"/>
        </a:p>
      </dgm:t>
    </dgm:pt>
    <dgm:pt modelId="{ABA58763-0F03-401D-A9FE-B0837EF78D9B}">
      <dgm:prSet phldrT="[Text]"/>
      <dgm:spPr/>
      <dgm:t>
        <a:bodyPr/>
        <a:lstStyle/>
        <a:p>
          <a:r>
            <a:rPr lang="en-US">
              <a:solidFill>
                <a:schemeClr val="accent1">
                  <a:lumMod val="50000"/>
                </a:schemeClr>
              </a:solidFill>
            </a:rPr>
            <a:t>39% M</a:t>
          </a:r>
        </a:p>
      </dgm:t>
    </dgm:pt>
    <dgm:pt modelId="{E8E546BA-F1F4-4171-B166-746D2F06E2A0}" type="parTrans" cxnId="{9392A514-654E-48E0-BA3F-620F76151849}">
      <dgm:prSet/>
      <dgm:spPr/>
      <dgm:t>
        <a:bodyPr/>
        <a:lstStyle/>
        <a:p>
          <a:endParaRPr lang="en-US"/>
        </a:p>
      </dgm:t>
    </dgm:pt>
    <dgm:pt modelId="{77E0A83C-5260-477B-98D6-2377333B84A0}" type="sibTrans" cxnId="{9392A514-654E-48E0-BA3F-620F76151849}">
      <dgm:prSet/>
      <dgm:spPr/>
      <dgm:t>
        <a:bodyPr/>
        <a:lstStyle/>
        <a:p>
          <a:endParaRPr lang="en-US"/>
        </a:p>
      </dgm:t>
    </dgm:pt>
    <dgm:pt modelId="{CE0162B0-DDEA-4DD9-A755-86BB08B72004}">
      <dgm:prSet phldrT="[Text]"/>
      <dgm:spPr/>
      <dgm:t>
        <a:bodyPr/>
        <a:lstStyle/>
        <a:p>
          <a:r>
            <a:rPr lang="en-US">
              <a:solidFill>
                <a:schemeClr val="accent1">
                  <a:lumMod val="50000"/>
                </a:schemeClr>
              </a:solidFill>
            </a:rPr>
            <a:t>61% F</a:t>
          </a:r>
        </a:p>
      </dgm:t>
    </dgm:pt>
    <dgm:pt modelId="{56F0D016-1B73-4DD8-8D91-A246E5F4AB2E}" type="parTrans" cxnId="{E275D63F-6ACD-40AA-A012-CC636F53357F}">
      <dgm:prSet/>
      <dgm:spPr/>
      <dgm:t>
        <a:bodyPr/>
        <a:lstStyle/>
        <a:p>
          <a:endParaRPr lang="en-US"/>
        </a:p>
      </dgm:t>
    </dgm:pt>
    <dgm:pt modelId="{9BD86B2A-C7D2-4AE7-B3CF-ECA46151E2FC}" type="sibTrans" cxnId="{E275D63F-6ACD-40AA-A012-CC636F53357F}">
      <dgm:prSet/>
      <dgm:spPr/>
      <dgm:t>
        <a:bodyPr/>
        <a:lstStyle/>
        <a:p>
          <a:endParaRPr lang="en-US"/>
        </a:p>
      </dgm:t>
    </dgm:pt>
    <dgm:pt modelId="{7C075F39-66AC-4CAD-9270-E51B1A560821}" type="pres">
      <dgm:prSet presAssocID="{73AE52C0-339B-4389-A3E2-365E438F03DF}" presName="compositeShape" presStyleCnt="0">
        <dgm:presLayoutVars>
          <dgm:chMax val="2"/>
          <dgm:dir/>
          <dgm:resizeHandles val="exact"/>
        </dgm:presLayoutVars>
      </dgm:prSet>
      <dgm:spPr/>
    </dgm:pt>
    <dgm:pt modelId="{172922B7-6AE7-4E75-B801-576DF9A301B0}" type="pres">
      <dgm:prSet presAssocID="{73AE52C0-339B-4389-A3E2-365E438F03DF}" presName="divider" presStyleLbl="fgShp" presStyleIdx="0" presStyleCnt="1"/>
      <dgm:spPr/>
    </dgm:pt>
    <dgm:pt modelId="{452F198F-772C-47B6-BF44-230379E3216D}" type="pres">
      <dgm:prSet presAssocID="{ABA58763-0F03-401D-A9FE-B0837EF78D9B}" presName="downArrow" presStyleLbl="node1" presStyleIdx="0" presStyleCnt="2"/>
      <dgm:spPr>
        <a:solidFill>
          <a:schemeClr val="accent1">
            <a:lumMod val="75000"/>
          </a:schemeClr>
        </a:solidFill>
      </dgm:spPr>
    </dgm:pt>
    <dgm:pt modelId="{EE7D3BDE-7269-4A9D-B071-C92BF24AC761}" type="pres">
      <dgm:prSet presAssocID="{ABA58763-0F03-401D-A9FE-B0837EF78D9B}" presName="downArrowText" presStyleLbl="revTx" presStyleIdx="0" presStyleCnt="2">
        <dgm:presLayoutVars>
          <dgm:bulletEnabled val="1"/>
        </dgm:presLayoutVars>
      </dgm:prSet>
      <dgm:spPr/>
    </dgm:pt>
    <dgm:pt modelId="{389BB976-1B1C-431D-8F8B-2C427F34C082}" type="pres">
      <dgm:prSet presAssocID="{CE0162B0-DDEA-4DD9-A755-86BB08B72004}" presName="upArrow" presStyleLbl="node1" presStyleIdx="1" presStyleCnt="2"/>
      <dgm:spPr>
        <a:solidFill>
          <a:schemeClr val="accent1">
            <a:lumMod val="40000"/>
            <a:lumOff val="60000"/>
          </a:schemeClr>
        </a:solidFill>
      </dgm:spPr>
    </dgm:pt>
    <dgm:pt modelId="{D8769976-3239-4BDD-985E-66E3244E6424}" type="pres">
      <dgm:prSet presAssocID="{CE0162B0-DDEA-4DD9-A755-86BB08B72004}" presName="upArrowText" presStyleLbl="revTx" presStyleIdx="1" presStyleCnt="2">
        <dgm:presLayoutVars>
          <dgm:bulletEnabled val="1"/>
        </dgm:presLayoutVars>
      </dgm:prSet>
      <dgm:spPr/>
    </dgm:pt>
  </dgm:ptLst>
  <dgm:cxnLst>
    <dgm:cxn modelId="{276D670F-ADA3-408E-A395-501C6DB7C349}" type="presOf" srcId="{ABA58763-0F03-401D-A9FE-B0837EF78D9B}" destId="{EE7D3BDE-7269-4A9D-B071-C92BF24AC761}" srcOrd="0" destOrd="0" presId="urn:microsoft.com/office/officeart/2005/8/layout/arrow3"/>
    <dgm:cxn modelId="{9392A514-654E-48E0-BA3F-620F76151849}" srcId="{73AE52C0-339B-4389-A3E2-365E438F03DF}" destId="{ABA58763-0F03-401D-A9FE-B0837EF78D9B}" srcOrd="0" destOrd="0" parTransId="{E8E546BA-F1F4-4171-B166-746D2F06E2A0}" sibTransId="{77E0A83C-5260-477B-98D6-2377333B84A0}"/>
    <dgm:cxn modelId="{6C5BC11C-9E4C-429F-8964-DA69B8E1E616}" type="presOf" srcId="{CE0162B0-DDEA-4DD9-A755-86BB08B72004}" destId="{D8769976-3239-4BDD-985E-66E3244E6424}" srcOrd="0" destOrd="0" presId="urn:microsoft.com/office/officeart/2005/8/layout/arrow3"/>
    <dgm:cxn modelId="{E275D63F-6ACD-40AA-A012-CC636F53357F}" srcId="{73AE52C0-339B-4389-A3E2-365E438F03DF}" destId="{CE0162B0-DDEA-4DD9-A755-86BB08B72004}" srcOrd="1" destOrd="0" parTransId="{56F0D016-1B73-4DD8-8D91-A246E5F4AB2E}" sibTransId="{9BD86B2A-C7D2-4AE7-B3CF-ECA46151E2FC}"/>
    <dgm:cxn modelId="{E273E248-2466-4CC5-8049-434A3F4D8231}" type="presOf" srcId="{73AE52C0-339B-4389-A3E2-365E438F03DF}" destId="{7C075F39-66AC-4CAD-9270-E51B1A560821}" srcOrd="0" destOrd="0" presId="urn:microsoft.com/office/officeart/2005/8/layout/arrow3"/>
    <dgm:cxn modelId="{FCD391AF-EE56-49AD-A7CB-BC2BD0654A46}" type="presParOf" srcId="{7C075F39-66AC-4CAD-9270-E51B1A560821}" destId="{172922B7-6AE7-4E75-B801-576DF9A301B0}" srcOrd="0" destOrd="0" presId="urn:microsoft.com/office/officeart/2005/8/layout/arrow3"/>
    <dgm:cxn modelId="{16DAEE70-78A3-4D5F-9C01-28C8FFEA48D0}" type="presParOf" srcId="{7C075F39-66AC-4CAD-9270-E51B1A560821}" destId="{452F198F-772C-47B6-BF44-230379E3216D}" srcOrd="1" destOrd="0" presId="urn:microsoft.com/office/officeart/2005/8/layout/arrow3"/>
    <dgm:cxn modelId="{ECEF426F-5FEB-4ABC-8740-B2F6EDD40C31}" type="presParOf" srcId="{7C075F39-66AC-4CAD-9270-E51B1A560821}" destId="{EE7D3BDE-7269-4A9D-B071-C92BF24AC761}" srcOrd="2" destOrd="0" presId="urn:microsoft.com/office/officeart/2005/8/layout/arrow3"/>
    <dgm:cxn modelId="{A5316533-4D0A-4CC9-B092-A2CC0172AB0C}" type="presParOf" srcId="{7C075F39-66AC-4CAD-9270-E51B1A560821}" destId="{389BB976-1B1C-431D-8F8B-2C427F34C082}" srcOrd="3" destOrd="0" presId="urn:microsoft.com/office/officeart/2005/8/layout/arrow3"/>
    <dgm:cxn modelId="{414E4F17-7132-4DB2-9700-B8125C4EAE15}" type="presParOf" srcId="{7C075F39-66AC-4CAD-9270-E51B1A560821}" destId="{D8769976-3239-4BDD-985E-66E3244E6424}" srcOrd="4" destOrd="0" presId="urn:microsoft.com/office/officeart/2005/8/layout/arrow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AAD31BC-BCBF-49D1-8EAD-599C89354258}" type="doc">
      <dgm:prSet loTypeId="urn:microsoft.com/office/officeart/2005/8/layout/default" loCatId="list" qsTypeId="urn:microsoft.com/office/officeart/2005/8/quickstyle/simple1" qsCatId="simple" csTypeId="urn:microsoft.com/office/officeart/2005/8/colors/accent3_1" csCatId="accent3" phldr="1"/>
      <dgm:spPr/>
      <dgm:t>
        <a:bodyPr/>
        <a:lstStyle/>
        <a:p>
          <a:endParaRPr lang="en-GB"/>
        </a:p>
      </dgm:t>
    </dgm:pt>
    <dgm:pt modelId="{06A32D4E-9293-4720-86E3-3B40802C0D28}">
      <dgm:prSet phldrT="[Text]" custT="1"/>
      <dgm:spPr/>
      <dgm:t>
        <a:bodyPr/>
        <a:lstStyle/>
        <a:p>
          <a:r>
            <a:rPr lang="en-GB" sz="1800" dirty="0"/>
            <a:t>60.6% of the full sample said they prefer on the job training </a:t>
          </a:r>
        </a:p>
        <a:p>
          <a:r>
            <a:rPr lang="en-GB" sz="1800" dirty="0"/>
            <a:t>followed by 19.9% for blended learning </a:t>
          </a:r>
        </a:p>
        <a:p>
          <a:r>
            <a:rPr lang="en-GB" sz="1800" dirty="0"/>
            <a:t>14.5% for in class training</a:t>
          </a:r>
        </a:p>
        <a:p>
          <a:r>
            <a:rPr lang="en-GB" sz="1800" dirty="0"/>
            <a:t>5% only goes to online training. </a:t>
          </a:r>
        </a:p>
      </dgm:t>
    </dgm:pt>
    <dgm:pt modelId="{461604EA-61A3-438E-9A22-167570479FF2}" type="parTrans" cxnId="{1C5F9324-9C28-42ED-89FA-7BC1A667585F}">
      <dgm:prSet/>
      <dgm:spPr/>
      <dgm:t>
        <a:bodyPr/>
        <a:lstStyle/>
        <a:p>
          <a:endParaRPr lang="en-GB"/>
        </a:p>
      </dgm:t>
    </dgm:pt>
    <dgm:pt modelId="{CBF8D7A9-F040-484E-9B82-E4F8044E4518}" type="sibTrans" cxnId="{1C5F9324-9C28-42ED-89FA-7BC1A667585F}">
      <dgm:prSet/>
      <dgm:spPr/>
      <dgm:t>
        <a:bodyPr/>
        <a:lstStyle/>
        <a:p>
          <a:endParaRPr lang="en-GB"/>
        </a:p>
      </dgm:t>
    </dgm:pt>
    <dgm:pt modelId="{252FFCCD-DC97-43B5-8E31-A69755691E2B}">
      <dgm:prSet phldrT="[Text]" custT="1"/>
      <dgm:spPr/>
      <dgm:t>
        <a:bodyPr/>
        <a:lstStyle/>
        <a:p>
          <a:r>
            <a:rPr lang="en-GB" sz="1800" kern="1200" dirty="0">
              <a:solidFill>
                <a:prstClr val="black">
                  <a:hueOff val="0"/>
                  <a:satOff val="0"/>
                  <a:lumOff val="0"/>
                  <a:alphaOff val="0"/>
                </a:prstClr>
              </a:solidFill>
              <a:latin typeface="Arial"/>
              <a:ea typeface="+mn-ea"/>
              <a:cs typeface="+mn-cs"/>
            </a:rPr>
            <a:t>Overall refugees preferred morning rather than afternoon trainings (72% v 28%) </a:t>
          </a:r>
        </a:p>
        <a:p>
          <a:r>
            <a:rPr lang="en-GB" sz="1800" kern="1200" dirty="0">
              <a:solidFill>
                <a:prstClr val="black">
                  <a:hueOff val="0"/>
                  <a:satOff val="0"/>
                  <a:lumOff val="0"/>
                  <a:alphaOff val="0"/>
                </a:prstClr>
              </a:solidFill>
              <a:latin typeface="Arial"/>
              <a:ea typeface="+mn-ea"/>
              <a:cs typeface="+mn-cs"/>
            </a:rPr>
            <a:t> weekdays rather than weekends (69% v 31%). </a:t>
          </a:r>
        </a:p>
      </dgm:t>
    </dgm:pt>
    <dgm:pt modelId="{F653F166-BEA7-47B6-AFE1-38A24DF945E1}" type="parTrans" cxnId="{E82C6528-F134-4B24-9E39-8338141B2DDA}">
      <dgm:prSet/>
      <dgm:spPr/>
      <dgm:t>
        <a:bodyPr/>
        <a:lstStyle/>
        <a:p>
          <a:endParaRPr lang="en-GB"/>
        </a:p>
      </dgm:t>
    </dgm:pt>
    <dgm:pt modelId="{21763AE0-353C-47F0-80A2-00B87E4AA039}" type="sibTrans" cxnId="{E82C6528-F134-4B24-9E39-8338141B2DDA}">
      <dgm:prSet/>
      <dgm:spPr/>
      <dgm:t>
        <a:bodyPr/>
        <a:lstStyle/>
        <a:p>
          <a:endParaRPr lang="en-GB"/>
        </a:p>
      </dgm:t>
    </dgm:pt>
    <dgm:pt modelId="{29F6F8AD-066C-4BD7-8185-8966DABA35E5}">
      <dgm:prSet phldrT="[Text]" custT="1"/>
      <dgm:spPr/>
      <dgm:t>
        <a:bodyPr/>
        <a:lstStyle/>
        <a:p>
          <a:pPr marL="0" lvl="0" algn="ctr" defTabSz="800100">
            <a:lnSpc>
              <a:spcPct val="90000"/>
            </a:lnSpc>
            <a:spcBef>
              <a:spcPct val="0"/>
            </a:spcBef>
            <a:spcAft>
              <a:spcPct val="35000"/>
            </a:spcAft>
            <a:buNone/>
          </a:pPr>
          <a:r>
            <a:rPr lang="en-GB" sz="1800" kern="1200" dirty="0">
              <a:solidFill>
                <a:prstClr val="black">
                  <a:hueOff val="0"/>
                  <a:satOff val="0"/>
                  <a:lumOff val="0"/>
                  <a:alphaOff val="0"/>
                </a:prstClr>
              </a:solidFill>
              <a:latin typeface="Arial"/>
              <a:ea typeface="+mn-ea"/>
              <a:cs typeface="+mn-cs"/>
            </a:rPr>
            <a:t>43% preferred trainings that lasted for a month 23% said 2 months,20% goes to 3 months</a:t>
          </a:r>
        </a:p>
        <a:p>
          <a:pPr marL="0" lvl="0" algn="ctr" defTabSz="800100">
            <a:lnSpc>
              <a:spcPct val="90000"/>
            </a:lnSpc>
            <a:spcBef>
              <a:spcPct val="0"/>
            </a:spcBef>
            <a:spcAft>
              <a:spcPct val="35000"/>
            </a:spcAft>
            <a:buNone/>
          </a:pPr>
          <a:r>
            <a:rPr lang="en-GB" sz="1800" kern="1200" dirty="0">
              <a:solidFill>
                <a:prstClr val="black">
                  <a:hueOff val="0"/>
                  <a:satOff val="0"/>
                  <a:lumOff val="0"/>
                  <a:alphaOff val="0"/>
                </a:prstClr>
              </a:solidFill>
              <a:latin typeface="Arial"/>
              <a:ea typeface="+mn-ea"/>
              <a:cs typeface="+mn-cs"/>
            </a:rPr>
            <a:t>And only 14% more than that. </a:t>
          </a:r>
        </a:p>
      </dgm:t>
    </dgm:pt>
    <dgm:pt modelId="{A8A45A1A-B6B5-4632-8D25-6992081B3734}" type="parTrans" cxnId="{A68A99BB-6DB9-48AB-95FC-D2BA284E3845}">
      <dgm:prSet/>
      <dgm:spPr/>
      <dgm:t>
        <a:bodyPr/>
        <a:lstStyle/>
        <a:p>
          <a:endParaRPr lang="en-GB"/>
        </a:p>
      </dgm:t>
    </dgm:pt>
    <dgm:pt modelId="{FF25A179-AFD5-41C7-9241-F24A532DF1D0}" type="sibTrans" cxnId="{A68A99BB-6DB9-48AB-95FC-D2BA284E3845}">
      <dgm:prSet/>
      <dgm:spPr/>
      <dgm:t>
        <a:bodyPr/>
        <a:lstStyle/>
        <a:p>
          <a:endParaRPr lang="en-GB"/>
        </a:p>
      </dgm:t>
    </dgm:pt>
    <dgm:pt modelId="{383C8882-661E-4EB6-9444-2EFB7A782460}" type="pres">
      <dgm:prSet presAssocID="{2AAD31BC-BCBF-49D1-8EAD-599C89354258}" presName="diagram" presStyleCnt="0">
        <dgm:presLayoutVars>
          <dgm:dir/>
          <dgm:resizeHandles val="exact"/>
        </dgm:presLayoutVars>
      </dgm:prSet>
      <dgm:spPr/>
    </dgm:pt>
    <dgm:pt modelId="{22E19EC9-95C3-43C6-B93B-77A5D937FC7A}" type="pres">
      <dgm:prSet presAssocID="{06A32D4E-9293-4720-86E3-3B40802C0D28}" presName="node" presStyleLbl="node1" presStyleIdx="0" presStyleCnt="3" custScaleX="102502" custScaleY="153491" custLinFactNeighborX="632" custLinFactNeighborY="13230">
        <dgm:presLayoutVars>
          <dgm:bulletEnabled val="1"/>
        </dgm:presLayoutVars>
      </dgm:prSet>
      <dgm:spPr/>
    </dgm:pt>
    <dgm:pt modelId="{37EDC8F4-5998-4D93-840D-5970904766AA}" type="pres">
      <dgm:prSet presAssocID="{CBF8D7A9-F040-484E-9B82-E4F8044E4518}" presName="sibTrans" presStyleCnt="0"/>
      <dgm:spPr/>
    </dgm:pt>
    <dgm:pt modelId="{1C3B335E-EF73-4388-940E-AD879D421465}" type="pres">
      <dgm:prSet presAssocID="{252FFCCD-DC97-43B5-8E31-A69755691E2B}" presName="node" presStyleLbl="node1" presStyleIdx="1" presStyleCnt="3" custScaleY="157475" custLinFactNeighborX="-1255" custLinFactNeighborY="12628">
        <dgm:presLayoutVars>
          <dgm:bulletEnabled val="1"/>
        </dgm:presLayoutVars>
      </dgm:prSet>
      <dgm:spPr/>
    </dgm:pt>
    <dgm:pt modelId="{CB73532A-0C1C-4EB5-BFF5-406D70E335D6}" type="pres">
      <dgm:prSet presAssocID="{21763AE0-353C-47F0-80A2-00B87E4AA039}" presName="sibTrans" presStyleCnt="0"/>
      <dgm:spPr/>
    </dgm:pt>
    <dgm:pt modelId="{BABFD833-E056-4C44-BD27-8CBFFEFF3D96}" type="pres">
      <dgm:prSet presAssocID="{29F6F8AD-066C-4BD7-8185-8966DABA35E5}" presName="node" presStyleLbl="node1" presStyleIdx="2" presStyleCnt="3" custScaleY="151187" custLinFactNeighborX="-3101" custLinFactNeighborY="10730">
        <dgm:presLayoutVars>
          <dgm:bulletEnabled val="1"/>
        </dgm:presLayoutVars>
      </dgm:prSet>
      <dgm:spPr/>
    </dgm:pt>
  </dgm:ptLst>
  <dgm:cxnLst>
    <dgm:cxn modelId="{1C5F9324-9C28-42ED-89FA-7BC1A667585F}" srcId="{2AAD31BC-BCBF-49D1-8EAD-599C89354258}" destId="{06A32D4E-9293-4720-86E3-3B40802C0D28}" srcOrd="0" destOrd="0" parTransId="{461604EA-61A3-438E-9A22-167570479FF2}" sibTransId="{CBF8D7A9-F040-484E-9B82-E4F8044E4518}"/>
    <dgm:cxn modelId="{E82C6528-F134-4B24-9E39-8338141B2DDA}" srcId="{2AAD31BC-BCBF-49D1-8EAD-599C89354258}" destId="{252FFCCD-DC97-43B5-8E31-A69755691E2B}" srcOrd="1" destOrd="0" parTransId="{F653F166-BEA7-47B6-AFE1-38A24DF945E1}" sibTransId="{21763AE0-353C-47F0-80A2-00B87E4AA039}"/>
    <dgm:cxn modelId="{601A3736-034B-4B00-BC97-185DBC437AD1}" type="presOf" srcId="{2AAD31BC-BCBF-49D1-8EAD-599C89354258}" destId="{383C8882-661E-4EB6-9444-2EFB7A782460}" srcOrd="0" destOrd="0" presId="urn:microsoft.com/office/officeart/2005/8/layout/default"/>
    <dgm:cxn modelId="{4BFD076F-42BD-4BE4-9F78-79DBB05E7151}" type="presOf" srcId="{29F6F8AD-066C-4BD7-8185-8966DABA35E5}" destId="{BABFD833-E056-4C44-BD27-8CBFFEFF3D96}" srcOrd="0" destOrd="0" presId="urn:microsoft.com/office/officeart/2005/8/layout/default"/>
    <dgm:cxn modelId="{0E4FB459-AB4D-4DBE-BABA-68B6E903F36B}" type="presOf" srcId="{252FFCCD-DC97-43B5-8E31-A69755691E2B}" destId="{1C3B335E-EF73-4388-940E-AD879D421465}" srcOrd="0" destOrd="0" presId="urn:microsoft.com/office/officeart/2005/8/layout/default"/>
    <dgm:cxn modelId="{A68A99BB-6DB9-48AB-95FC-D2BA284E3845}" srcId="{2AAD31BC-BCBF-49D1-8EAD-599C89354258}" destId="{29F6F8AD-066C-4BD7-8185-8966DABA35E5}" srcOrd="2" destOrd="0" parTransId="{A8A45A1A-B6B5-4632-8D25-6992081B3734}" sibTransId="{FF25A179-AFD5-41C7-9241-F24A532DF1D0}"/>
    <dgm:cxn modelId="{6D43DDEC-0352-40BF-A1C5-B097F95958F4}" type="presOf" srcId="{06A32D4E-9293-4720-86E3-3B40802C0D28}" destId="{22E19EC9-95C3-43C6-B93B-77A5D937FC7A}" srcOrd="0" destOrd="0" presId="urn:microsoft.com/office/officeart/2005/8/layout/default"/>
    <dgm:cxn modelId="{D3DB8A2A-E83D-440B-8AEF-C770549A1672}" type="presParOf" srcId="{383C8882-661E-4EB6-9444-2EFB7A782460}" destId="{22E19EC9-95C3-43C6-B93B-77A5D937FC7A}" srcOrd="0" destOrd="0" presId="urn:microsoft.com/office/officeart/2005/8/layout/default"/>
    <dgm:cxn modelId="{BC983BFF-433F-40D7-B188-AD433B84B59B}" type="presParOf" srcId="{383C8882-661E-4EB6-9444-2EFB7A782460}" destId="{37EDC8F4-5998-4D93-840D-5970904766AA}" srcOrd="1" destOrd="0" presId="urn:microsoft.com/office/officeart/2005/8/layout/default"/>
    <dgm:cxn modelId="{210001A0-2DDB-42E3-87C5-BBD1E5047DB6}" type="presParOf" srcId="{383C8882-661E-4EB6-9444-2EFB7A782460}" destId="{1C3B335E-EF73-4388-940E-AD879D421465}" srcOrd="2" destOrd="0" presId="urn:microsoft.com/office/officeart/2005/8/layout/default"/>
    <dgm:cxn modelId="{AC1F61ED-77DB-4927-974E-1087468C3F4D}" type="presParOf" srcId="{383C8882-661E-4EB6-9444-2EFB7A782460}" destId="{CB73532A-0C1C-4EB5-BFF5-406D70E335D6}" srcOrd="3" destOrd="0" presId="urn:microsoft.com/office/officeart/2005/8/layout/default"/>
    <dgm:cxn modelId="{92C39583-46D5-4372-BB63-8F0E7FEA2061}" type="presParOf" srcId="{383C8882-661E-4EB6-9444-2EFB7A782460}" destId="{BABFD833-E056-4C44-BD27-8CBFFEFF3D96}" srcOrd="4" destOrd="0" presId="urn:microsoft.com/office/officeart/2005/8/layout/default"/>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3AE52C0-339B-4389-A3E2-365E438F03DF}" type="doc">
      <dgm:prSet loTypeId="urn:microsoft.com/office/officeart/2005/8/layout/arrow3" loCatId="relationship" qsTypeId="urn:microsoft.com/office/officeart/2005/8/quickstyle/simple1" qsCatId="simple" csTypeId="urn:microsoft.com/office/officeart/2005/8/colors/accent2_4" csCatId="accent2" phldr="1"/>
      <dgm:spPr/>
      <dgm:t>
        <a:bodyPr/>
        <a:lstStyle/>
        <a:p>
          <a:endParaRPr lang="en-US"/>
        </a:p>
      </dgm:t>
    </dgm:pt>
    <dgm:pt modelId="{ABA58763-0F03-401D-A9FE-B0837EF78D9B}">
      <dgm:prSet phldrT="[Text]"/>
      <dgm:spPr/>
      <dgm:t>
        <a:bodyPr/>
        <a:lstStyle/>
        <a:p>
          <a:r>
            <a:rPr lang="en-US">
              <a:solidFill>
                <a:schemeClr val="accent1">
                  <a:lumMod val="50000"/>
                </a:schemeClr>
              </a:solidFill>
            </a:rPr>
            <a:t>39% F</a:t>
          </a:r>
        </a:p>
      </dgm:t>
    </dgm:pt>
    <dgm:pt modelId="{E8E546BA-F1F4-4171-B166-746D2F06E2A0}" type="parTrans" cxnId="{9392A514-654E-48E0-BA3F-620F76151849}">
      <dgm:prSet/>
      <dgm:spPr/>
      <dgm:t>
        <a:bodyPr/>
        <a:lstStyle/>
        <a:p>
          <a:endParaRPr lang="en-US"/>
        </a:p>
      </dgm:t>
    </dgm:pt>
    <dgm:pt modelId="{77E0A83C-5260-477B-98D6-2377333B84A0}" type="sibTrans" cxnId="{9392A514-654E-48E0-BA3F-620F76151849}">
      <dgm:prSet/>
      <dgm:spPr/>
      <dgm:t>
        <a:bodyPr/>
        <a:lstStyle/>
        <a:p>
          <a:endParaRPr lang="en-US"/>
        </a:p>
      </dgm:t>
    </dgm:pt>
    <dgm:pt modelId="{CE0162B0-DDEA-4DD9-A755-86BB08B72004}">
      <dgm:prSet phldrT="[Text]"/>
      <dgm:spPr/>
      <dgm:t>
        <a:bodyPr/>
        <a:lstStyle/>
        <a:p>
          <a:r>
            <a:rPr lang="en-US" dirty="0">
              <a:solidFill>
                <a:schemeClr val="accent1">
                  <a:lumMod val="50000"/>
                </a:schemeClr>
              </a:solidFill>
            </a:rPr>
            <a:t>61% M</a:t>
          </a:r>
        </a:p>
      </dgm:t>
    </dgm:pt>
    <dgm:pt modelId="{56F0D016-1B73-4DD8-8D91-A246E5F4AB2E}" type="parTrans" cxnId="{E275D63F-6ACD-40AA-A012-CC636F53357F}">
      <dgm:prSet/>
      <dgm:spPr/>
      <dgm:t>
        <a:bodyPr/>
        <a:lstStyle/>
        <a:p>
          <a:endParaRPr lang="en-US"/>
        </a:p>
      </dgm:t>
    </dgm:pt>
    <dgm:pt modelId="{9BD86B2A-C7D2-4AE7-B3CF-ECA46151E2FC}" type="sibTrans" cxnId="{E275D63F-6ACD-40AA-A012-CC636F53357F}">
      <dgm:prSet/>
      <dgm:spPr/>
      <dgm:t>
        <a:bodyPr/>
        <a:lstStyle/>
        <a:p>
          <a:endParaRPr lang="en-US"/>
        </a:p>
      </dgm:t>
    </dgm:pt>
    <dgm:pt modelId="{7C075F39-66AC-4CAD-9270-E51B1A560821}" type="pres">
      <dgm:prSet presAssocID="{73AE52C0-339B-4389-A3E2-365E438F03DF}" presName="compositeShape" presStyleCnt="0">
        <dgm:presLayoutVars>
          <dgm:chMax val="2"/>
          <dgm:dir/>
          <dgm:resizeHandles val="exact"/>
        </dgm:presLayoutVars>
      </dgm:prSet>
      <dgm:spPr/>
    </dgm:pt>
    <dgm:pt modelId="{172922B7-6AE7-4E75-B801-576DF9A301B0}" type="pres">
      <dgm:prSet presAssocID="{73AE52C0-339B-4389-A3E2-365E438F03DF}" presName="divider" presStyleLbl="fgShp" presStyleIdx="0" presStyleCnt="1"/>
      <dgm:spPr/>
    </dgm:pt>
    <dgm:pt modelId="{452F198F-772C-47B6-BF44-230379E3216D}" type="pres">
      <dgm:prSet presAssocID="{ABA58763-0F03-401D-A9FE-B0837EF78D9B}" presName="downArrow" presStyleLbl="node1" presStyleIdx="0" presStyleCnt="2" custLinFactNeighborX="5128" custLinFactNeighborY="9615"/>
      <dgm:spPr>
        <a:solidFill>
          <a:schemeClr val="accent1">
            <a:lumMod val="75000"/>
          </a:schemeClr>
        </a:solidFill>
      </dgm:spPr>
    </dgm:pt>
    <dgm:pt modelId="{EE7D3BDE-7269-4A9D-B071-C92BF24AC761}" type="pres">
      <dgm:prSet presAssocID="{ABA58763-0F03-401D-A9FE-B0837EF78D9B}" presName="downArrowText" presStyleLbl="revTx" presStyleIdx="0" presStyleCnt="2" custScaleY="125886" custLinFactX="-7372" custLinFactY="34310" custLinFactNeighborX="-100000" custLinFactNeighborY="100000">
        <dgm:presLayoutVars>
          <dgm:bulletEnabled val="1"/>
        </dgm:presLayoutVars>
      </dgm:prSet>
      <dgm:spPr/>
    </dgm:pt>
    <dgm:pt modelId="{389BB976-1B1C-431D-8F8B-2C427F34C082}" type="pres">
      <dgm:prSet presAssocID="{CE0162B0-DDEA-4DD9-A755-86BB08B72004}" presName="upArrow" presStyleLbl="node1" presStyleIdx="1" presStyleCnt="2"/>
      <dgm:spPr>
        <a:solidFill>
          <a:schemeClr val="accent1">
            <a:lumMod val="40000"/>
            <a:lumOff val="60000"/>
          </a:schemeClr>
        </a:solidFill>
      </dgm:spPr>
    </dgm:pt>
    <dgm:pt modelId="{D8769976-3239-4BDD-985E-66E3244E6424}" type="pres">
      <dgm:prSet presAssocID="{CE0162B0-DDEA-4DD9-A755-86BB08B72004}" presName="upArrowText" presStyleLbl="revTx" presStyleIdx="1" presStyleCnt="2" custLinFactX="25554" custLinFactY="-25155" custLinFactNeighborX="100000" custLinFactNeighborY="-100000">
        <dgm:presLayoutVars>
          <dgm:bulletEnabled val="1"/>
        </dgm:presLayoutVars>
      </dgm:prSet>
      <dgm:spPr/>
    </dgm:pt>
  </dgm:ptLst>
  <dgm:cxnLst>
    <dgm:cxn modelId="{276D670F-ADA3-408E-A395-501C6DB7C349}" type="presOf" srcId="{ABA58763-0F03-401D-A9FE-B0837EF78D9B}" destId="{EE7D3BDE-7269-4A9D-B071-C92BF24AC761}" srcOrd="0" destOrd="0" presId="urn:microsoft.com/office/officeart/2005/8/layout/arrow3"/>
    <dgm:cxn modelId="{9392A514-654E-48E0-BA3F-620F76151849}" srcId="{73AE52C0-339B-4389-A3E2-365E438F03DF}" destId="{ABA58763-0F03-401D-A9FE-B0837EF78D9B}" srcOrd="0" destOrd="0" parTransId="{E8E546BA-F1F4-4171-B166-746D2F06E2A0}" sibTransId="{77E0A83C-5260-477B-98D6-2377333B84A0}"/>
    <dgm:cxn modelId="{6C5BC11C-9E4C-429F-8964-DA69B8E1E616}" type="presOf" srcId="{CE0162B0-DDEA-4DD9-A755-86BB08B72004}" destId="{D8769976-3239-4BDD-985E-66E3244E6424}" srcOrd="0" destOrd="0" presId="urn:microsoft.com/office/officeart/2005/8/layout/arrow3"/>
    <dgm:cxn modelId="{E275D63F-6ACD-40AA-A012-CC636F53357F}" srcId="{73AE52C0-339B-4389-A3E2-365E438F03DF}" destId="{CE0162B0-DDEA-4DD9-A755-86BB08B72004}" srcOrd="1" destOrd="0" parTransId="{56F0D016-1B73-4DD8-8D91-A246E5F4AB2E}" sibTransId="{9BD86B2A-C7D2-4AE7-B3CF-ECA46151E2FC}"/>
    <dgm:cxn modelId="{E273E248-2466-4CC5-8049-434A3F4D8231}" type="presOf" srcId="{73AE52C0-339B-4389-A3E2-365E438F03DF}" destId="{7C075F39-66AC-4CAD-9270-E51B1A560821}" srcOrd="0" destOrd="0" presId="urn:microsoft.com/office/officeart/2005/8/layout/arrow3"/>
    <dgm:cxn modelId="{FCD391AF-EE56-49AD-A7CB-BC2BD0654A46}" type="presParOf" srcId="{7C075F39-66AC-4CAD-9270-E51B1A560821}" destId="{172922B7-6AE7-4E75-B801-576DF9A301B0}" srcOrd="0" destOrd="0" presId="urn:microsoft.com/office/officeart/2005/8/layout/arrow3"/>
    <dgm:cxn modelId="{16DAEE70-78A3-4D5F-9C01-28C8FFEA48D0}" type="presParOf" srcId="{7C075F39-66AC-4CAD-9270-E51B1A560821}" destId="{452F198F-772C-47B6-BF44-230379E3216D}" srcOrd="1" destOrd="0" presId="urn:microsoft.com/office/officeart/2005/8/layout/arrow3"/>
    <dgm:cxn modelId="{ECEF426F-5FEB-4ABC-8740-B2F6EDD40C31}" type="presParOf" srcId="{7C075F39-66AC-4CAD-9270-E51B1A560821}" destId="{EE7D3BDE-7269-4A9D-B071-C92BF24AC761}" srcOrd="2" destOrd="0" presId="urn:microsoft.com/office/officeart/2005/8/layout/arrow3"/>
    <dgm:cxn modelId="{A5316533-4D0A-4CC9-B092-A2CC0172AB0C}" type="presParOf" srcId="{7C075F39-66AC-4CAD-9270-E51B1A560821}" destId="{389BB976-1B1C-431D-8F8B-2C427F34C082}" srcOrd="3" destOrd="0" presId="urn:microsoft.com/office/officeart/2005/8/layout/arrow3"/>
    <dgm:cxn modelId="{414E4F17-7132-4DB2-9700-B8125C4EAE15}" type="presParOf" srcId="{7C075F39-66AC-4CAD-9270-E51B1A560821}" destId="{D8769976-3239-4BDD-985E-66E3244E6424}" srcOrd="4" destOrd="0" presId="urn:microsoft.com/office/officeart/2005/8/layout/arrow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AAD31BC-BCBF-49D1-8EAD-599C89354258}" type="doc">
      <dgm:prSet loTypeId="urn:microsoft.com/office/officeart/2005/8/layout/default" loCatId="list" qsTypeId="urn:microsoft.com/office/officeart/2005/8/quickstyle/simple1" qsCatId="simple" csTypeId="urn:microsoft.com/office/officeart/2005/8/colors/accent3_1" csCatId="accent3" phldr="1"/>
      <dgm:spPr/>
      <dgm:t>
        <a:bodyPr/>
        <a:lstStyle/>
        <a:p>
          <a:endParaRPr lang="en-GB"/>
        </a:p>
      </dgm:t>
    </dgm:pt>
    <dgm:pt modelId="{06A32D4E-9293-4720-86E3-3B40802C0D28}">
      <dgm:prSet phldrT="[Text]" custT="1"/>
      <dgm:spPr/>
      <dgm:t>
        <a:bodyPr/>
        <a:lstStyle/>
        <a:p>
          <a:r>
            <a:rPr lang="en-GB" sz="1800" dirty="0"/>
            <a:t>50% of the full sample said they prefer on the job training </a:t>
          </a:r>
        </a:p>
        <a:p>
          <a:r>
            <a:rPr lang="en-GB" sz="1800" dirty="0"/>
            <a:t>followed by 21% for blended learning </a:t>
          </a:r>
        </a:p>
        <a:p>
          <a:r>
            <a:rPr lang="en-GB" sz="1800" dirty="0"/>
            <a:t>18% for in class training</a:t>
          </a:r>
        </a:p>
        <a:p>
          <a:r>
            <a:rPr lang="en-GB" sz="1800" dirty="0"/>
            <a:t>11% only goes to online training. </a:t>
          </a:r>
        </a:p>
      </dgm:t>
    </dgm:pt>
    <dgm:pt modelId="{461604EA-61A3-438E-9A22-167570479FF2}" type="parTrans" cxnId="{1C5F9324-9C28-42ED-89FA-7BC1A667585F}">
      <dgm:prSet/>
      <dgm:spPr/>
      <dgm:t>
        <a:bodyPr/>
        <a:lstStyle/>
        <a:p>
          <a:endParaRPr lang="en-GB"/>
        </a:p>
      </dgm:t>
    </dgm:pt>
    <dgm:pt modelId="{CBF8D7A9-F040-484E-9B82-E4F8044E4518}" type="sibTrans" cxnId="{1C5F9324-9C28-42ED-89FA-7BC1A667585F}">
      <dgm:prSet/>
      <dgm:spPr/>
      <dgm:t>
        <a:bodyPr/>
        <a:lstStyle/>
        <a:p>
          <a:endParaRPr lang="en-GB"/>
        </a:p>
      </dgm:t>
    </dgm:pt>
    <dgm:pt modelId="{252FFCCD-DC97-43B5-8E31-A69755691E2B}">
      <dgm:prSet phldrT="[Text]" custT="1"/>
      <dgm:spPr/>
      <dgm:t>
        <a:bodyPr/>
        <a:lstStyle/>
        <a:p>
          <a:r>
            <a:rPr lang="en-GB" sz="1800" kern="1200" dirty="0">
              <a:solidFill>
                <a:prstClr val="black">
                  <a:hueOff val="0"/>
                  <a:satOff val="0"/>
                  <a:lumOff val="0"/>
                  <a:alphaOff val="0"/>
                </a:prstClr>
              </a:solidFill>
              <a:latin typeface="Arial"/>
              <a:ea typeface="+mn-ea"/>
              <a:cs typeface="+mn-cs"/>
            </a:rPr>
            <a:t>Overall refugees preferred morning rather than afternoon trainings</a:t>
          </a:r>
        </a:p>
        <a:p>
          <a:r>
            <a:rPr lang="en-GB" sz="1800" kern="1200" dirty="0">
              <a:solidFill>
                <a:prstClr val="black">
                  <a:hueOff val="0"/>
                  <a:satOff val="0"/>
                  <a:lumOff val="0"/>
                  <a:alphaOff val="0"/>
                </a:prstClr>
              </a:solidFill>
              <a:latin typeface="Arial"/>
              <a:ea typeface="+mn-ea"/>
              <a:cs typeface="+mn-cs"/>
            </a:rPr>
            <a:t> (57% v 43%) </a:t>
          </a:r>
        </a:p>
        <a:p>
          <a:r>
            <a:rPr lang="en-GB" sz="1800" kern="1200" dirty="0">
              <a:solidFill>
                <a:prstClr val="black">
                  <a:hueOff val="0"/>
                  <a:satOff val="0"/>
                  <a:lumOff val="0"/>
                  <a:alphaOff val="0"/>
                </a:prstClr>
              </a:solidFill>
              <a:latin typeface="Arial"/>
              <a:ea typeface="+mn-ea"/>
              <a:cs typeface="+mn-cs"/>
            </a:rPr>
            <a:t> weekdays rather than weekends</a:t>
          </a:r>
        </a:p>
        <a:p>
          <a:r>
            <a:rPr lang="en-GB" sz="1800" kern="1200" dirty="0">
              <a:solidFill>
                <a:prstClr val="black">
                  <a:hueOff val="0"/>
                  <a:satOff val="0"/>
                  <a:lumOff val="0"/>
                  <a:alphaOff val="0"/>
                </a:prstClr>
              </a:solidFill>
              <a:latin typeface="Arial"/>
              <a:ea typeface="+mn-ea"/>
              <a:cs typeface="+mn-cs"/>
            </a:rPr>
            <a:t> (69% v 31%). </a:t>
          </a:r>
        </a:p>
      </dgm:t>
    </dgm:pt>
    <dgm:pt modelId="{F653F166-BEA7-47B6-AFE1-38A24DF945E1}" type="parTrans" cxnId="{E82C6528-F134-4B24-9E39-8338141B2DDA}">
      <dgm:prSet/>
      <dgm:spPr/>
      <dgm:t>
        <a:bodyPr/>
        <a:lstStyle/>
        <a:p>
          <a:endParaRPr lang="en-GB"/>
        </a:p>
      </dgm:t>
    </dgm:pt>
    <dgm:pt modelId="{21763AE0-353C-47F0-80A2-00B87E4AA039}" type="sibTrans" cxnId="{E82C6528-F134-4B24-9E39-8338141B2DDA}">
      <dgm:prSet/>
      <dgm:spPr/>
      <dgm:t>
        <a:bodyPr/>
        <a:lstStyle/>
        <a:p>
          <a:endParaRPr lang="en-GB"/>
        </a:p>
      </dgm:t>
    </dgm:pt>
    <dgm:pt modelId="{383C8882-661E-4EB6-9444-2EFB7A782460}" type="pres">
      <dgm:prSet presAssocID="{2AAD31BC-BCBF-49D1-8EAD-599C89354258}" presName="diagram" presStyleCnt="0">
        <dgm:presLayoutVars>
          <dgm:dir/>
          <dgm:resizeHandles val="exact"/>
        </dgm:presLayoutVars>
      </dgm:prSet>
      <dgm:spPr/>
    </dgm:pt>
    <dgm:pt modelId="{22E19EC9-95C3-43C6-B93B-77A5D937FC7A}" type="pres">
      <dgm:prSet presAssocID="{06A32D4E-9293-4720-86E3-3B40802C0D28}" presName="node" presStyleLbl="node1" presStyleIdx="0" presStyleCnt="2" custScaleX="102502" custScaleY="83037" custLinFactNeighborX="632" custLinFactNeighborY="13230">
        <dgm:presLayoutVars>
          <dgm:bulletEnabled val="1"/>
        </dgm:presLayoutVars>
      </dgm:prSet>
      <dgm:spPr/>
    </dgm:pt>
    <dgm:pt modelId="{37EDC8F4-5998-4D93-840D-5970904766AA}" type="pres">
      <dgm:prSet presAssocID="{CBF8D7A9-F040-484E-9B82-E4F8044E4518}" presName="sibTrans" presStyleCnt="0"/>
      <dgm:spPr/>
    </dgm:pt>
    <dgm:pt modelId="{1C3B335E-EF73-4388-940E-AD879D421465}" type="pres">
      <dgm:prSet presAssocID="{252FFCCD-DC97-43B5-8E31-A69755691E2B}" presName="node" presStyleLbl="node1" presStyleIdx="1" presStyleCnt="2" custScaleY="81463" custLinFactNeighborX="-1255" custLinFactNeighborY="12628">
        <dgm:presLayoutVars>
          <dgm:bulletEnabled val="1"/>
        </dgm:presLayoutVars>
      </dgm:prSet>
      <dgm:spPr/>
    </dgm:pt>
  </dgm:ptLst>
  <dgm:cxnLst>
    <dgm:cxn modelId="{1C5F9324-9C28-42ED-89FA-7BC1A667585F}" srcId="{2AAD31BC-BCBF-49D1-8EAD-599C89354258}" destId="{06A32D4E-9293-4720-86E3-3B40802C0D28}" srcOrd="0" destOrd="0" parTransId="{461604EA-61A3-438E-9A22-167570479FF2}" sibTransId="{CBF8D7A9-F040-484E-9B82-E4F8044E4518}"/>
    <dgm:cxn modelId="{E82C6528-F134-4B24-9E39-8338141B2DDA}" srcId="{2AAD31BC-BCBF-49D1-8EAD-599C89354258}" destId="{252FFCCD-DC97-43B5-8E31-A69755691E2B}" srcOrd="1" destOrd="0" parTransId="{F653F166-BEA7-47B6-AFE1-38A24DF945E1}" sibTransId="{21763AE0-353C-47F0-80A2-00B87E4AA039}"/>
    <dgm:cxn modelId="{601A3736-034B-4B00-BC97-185DBC437AD1}" type="presOf" srcId="{2AAD31BC-BCBF-49D1-8EAD-599C89354258}" destId="{383C8882-661E-4EB6-9444-2EFB7A782460}" srcOrd="0" destOrd="0" presId="urn:microsoft.com/office/officeart/2005/8/layout/default"/>
    <dgm:cxn modelId="{0E4FB459-AB4D-4DBE-BABA-68B6E903F36B}" type="presOf" srcId="{252FFCCD-DC97-43B5-8E31-A69755691E2B}" destId="{1C3B335E-EF73-4388-940E-AD879D421465}" srcOrd="0" destOrd="0" presId="urn:microsoft.com/office/officeart/2005/8/layout/default"/>
    <dgm:cxn modelId="{6D43DDEC-0352-40BF-A1C5-B097F95958F4}" type="presOf" srcId="{06A32D4E-9293-4720-86E3-3B40802C0D28}" destId="{22E19EC9-95C3-43C6-B93B-77A5D937FC7A}" srcOrd="0" destOrd="0" presId="urn:microsoft.com/office/officeart/2005/8/layout/default"/>
    <dgm:cxn modelId="{D3DB8A2A-E83D-440B-8AEF-C770549A1672}" type="presParOf" srcId="{383C8882-661E-4EB6-9444-2EFB7A782460}" destId="{22E19EC9-95C3-43C6-B93B-77A5D937FC7A}" srcOrd="0" destOrd="0" presId="urn:microsoft.com/office/officeart/2005/8/layout/default"/>
    <dgm:cxn modelId="{BC983BFF-433F-40D7-B188-AD433B84B59B}" type="presParOf" srcId="{383C8882-661E-4EB6-9444-2EFB7A782460}" destId="{37EDC8F4-5998-4D93-840D-5970904766AA}" srcOrd="1" destOrd="0" presId="urn:microsoft.com/office/officeart/2005/8/layout/default"/>
    <dgm:cxn modelId="{210001A0-2DDB-42E3-87C5-BBD1E5047DB6}" type="presParOf" srcId="{383C8882-661E-4EB6-9444-2EFB7A782460}" destId="{1C3B335E-EF73-4388-940E-AD879D421465}" srcOrd="2" destOrd="0" presId="urn:microsoft.com/office/officeart/2005/8/layout/default"/>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2922B7-6AE7-4E75-B801-576DF9A301B0}">
      <dsp:nvSpPr>
        <dsp:cNvPr id="0" name=""/>
        <dsp:cNvSpPr/>
      </dsp:nvSpPr>
      <dsp:spPr>
        <a:xfrm rot="21300000">
          <a:off x="4956" y="364311"/>
          <a:ext cx="1605234" cy="183823"/>
        </a:xfrm>
        <a:prstGeom prst="mathMinus">
          <a:avLst/>
        </a:prstGeom>
        <a:solidFill>
          <a:schemeClr val="accent2">
            <a:tint val="55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52F198F-772C-47B6-BF44-230379E3216D}">
      <dsp:nvSpPr>
        <dsp:cNvPr id="0" name=""/>
        <dsp:cNvSpPr/>
      </dsp:nvSpPr>
      <dsp:spPr>
        <a:xfrm>
          <a:off x="193817" y="45622"/>
          <a:ext cx="484544" cy="364978"/>
        </a:xfrm>
        <a:prstGeom prst="downArrow">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E7D3BDE-7269-4A9D-B071-C92BF24AC761}">
      <dsp:nvSpPr>
        <dsp:cNvPr id="0" name=""/>
        <dsp:cNvSpPr/>
      </dsp:nvSpPr>
      <dsp:spPr>
        <a:xfrm>
          <a:off x="856027" y="0"/>
          <a:ext cx="516847" cy="3832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64008" rIns="64008" bIns="64008" numCol="1" spcCol="1270" anchor="ctr" anchorCtr="0">
          <a:noAutofit/>
        </a:bodyPr>
        <a:lstStyle/>
        <a:p>
          <a:pPr marL="0" lvl="0" indent="0" algn="ctr" defTabSz="400050">
            <a:lnSpc>
              <a:spcPct val="90000"/>
            </a:lnSpc>
            <a:spcBef>
              <a:spcPct val="0"/>
            </a:spcBef>
            <a:spcAft>
              <a:spcPct val="35000"/>
            </a:spcAft>
            <a:buNone/>
          </a:pPr>
          <a:r>
            <a:rPr lang="en-US" sz="900" kern="1200">
              <a:solidFill>
                <a:schemeClr val="accent1">
                  <a:lumMod val="50000"/>
                </a:schemeClr>
              </a:solidFill>
            </a:rPr>
            <a:t>39% M</a:t>
          </a:r>
        </a:p>
      </dsp:txBody>
      <dsp:txXfrm>
        <a:off x="856027" y="0"/>
        <a:ext cx="516847" cy="383227"/>
      </dsp:txXfrm>
    </dsp:sp>
    <dsp:sp modelId="{389BB976-1B1C-431D-8F8B-2C427F34C082}">
      <dsp:nvSpPr>
        <dsp:cNvPr id="0" name=""/>
        <dsp:cNvSpPr/>
      </dsp:nvSpPr>
      <dsp:spPr>
        <a:xfrm>
          <a:off x="936785" y="501845"/>
          <a:ext cx="484544" cy="364978"/>
        </a:xfrm>
        <a:prstGeom prst="upArrow">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8769976-3239-4BDD-985E-66E3244E6424}">
      <dsp:nvSpPr>
        <dsp:cNvPr id="0" name=""/>
        <dsp:cNvSpPr/>
      </dsp:nvSpPr>
      <dsp:spPr>
        <a:xfrm>
          <a:off x="242272" y="529219"/>
          <a:ext cx="516847" cy="3832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64008" rIns="64008" bIns="64008" numCol="1" spcCol="1270" anchor="ctr" anchorCtr="0">
          <a:noAutofit/>
        </a:bodyPr>
        <a:lstStyle/>
        <a:p>
          <a:pPr marL="0" lvl="0" indent="0" algn="ctr" defTabSz="400050">
            <a:lnSpc>
              <a:spcPct val="90000"/>
            </a:lnSpc>
            <a:spcBef>
              <a:spcPct val="0"/>
            </a:spcBef>
            <a:spcAft>
              <a:spcPct val="35000"/>
            </a:spcAft>
            <a:buNone/>
          </a:pPr>
          <a:r>
            <a:rPr lang="en-US" sz="900" kern="1200">
              <a:solidFill>
                <a:schemeClr val="accent1">
                  <a:lumMod val="50000"/>
                </a:schemeClr>
              </a:solidFill>
            </a:rPr>
            <a:t>61% F</a:t>
          </a:r>
        </a:p>
      </dsp:txBody>
      <dsp:txXfrm>
        <a:off x="242272" y="529219"/>
        <a:ext cx="516847" cy="3832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E19EC9-95C3-43C6-B93B-77A5D937FC7A}">
      <dsp:nvSpPr>
        <dsp:cNvPr id="0" name=""/>
        <dsp:cNvSpPr/>
      </dsp:nvSpPr>
      <dsp:spPr>
        <a:xfrm>
          <a:off x="17393" y="680179"/>
          <a:ext cx="2781996" cy="2499530"/>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60.6% of the full sample said they prefer on the job training </a:t>
          </a:r>
        </a:p>
        <a:p>
          <a:pPr marL="0" lvl="0" indent="0" algn="ctr" defTabSz="800100">
            <a:lnSpc>
              <a:spcPct val="90000"/>
            </a:lnSpc>
            <a:spcBef>
              <a:spcPct val="0"/>
            </a:spcBef>
            <a:spcAft>
              <a:spcPct val="35000"/>
            </a:spcAft>
            <a:buNone/>
          </a:pPr>
          <a:r>
            <a:rPr lang="en-GB" sz="1800" kern="1200" dirty="0"/>
            <a:t>followed by 19.9% for blended learning </a:t>
          </a:r>
        </a:p>
        <a:p>
          <a:pPr marL="0" lvl="0" indent="0" algn="ctr" defTabSz="800100">
            <a:lnSpc>
              <a:spcPct val="90000"/>
            </a:lnSpc>
            <a:spcBef>
              <a:spcPct val="0"/>
            </a:spcBef>
            <a:spcAft>
              <a:spcPct val="35000"/>
            </a:spcAft>
            <a:buNone/>
          </a:pPr>
          <a:r>
            <a:rPr lang="en-GB" sz="1800" kern="1200" dirty="0"/>
            <a:t>14.5% for in class training</a:t>
          </a:r>
        </a:p>
        <a:p>
          <a:pPr marL="0" lvl="0" indent="0" algn="ctr" defTabSz="800100">
            <a:lnSpc>
              <a:spcPct val="90000"/>
            </a:lnSpc>
            <a:spcBef>
              <a:spcPct val="0"/>
            </a:spcBef>
            <a:spcAft>
              <a:spcPct val="35000"/>
            </a:spcAft>
            <a:buNone/>
          </a:pPr>
          <a:r>
            <a:rPr lang="en-GB" sz="1800" kern="1200" dirty="0"/>
            <a:t>5% only goes to online training. </a:t>
          </a:r>
        </a:p>
      </dsp:txBody>
      <dsp:txXfrm>
        <a:off x="17393" y="680179"/>
        <a:ext cx="2781996" cy="2499530"/>
      </dsp:txXfrm>
    </dsp:sp>
    <dsp:sp modelId="{1C3B335E-EF73-4388-940E-AD879D421465}">
      <dsp:nvSpPr>
        <dsp:cNvPr id="0" name=""/>
        <dsp:cNvSpPr/>
      </dsp:nvSpPr>
      <dsp:spPr>
        <a:xfrm>
          <a:off x="3019583" y="637937"/>
          <a:ext cx="2714090" cy="2564408"/>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solidFill>
                <a:prstClr val="black">
                  <a:hueOff val="0"/>
                  <a:satOff val="0"/>
                  <a:lumOff val="0"/>
                  <a:alphaOff val="0"/>
                </a:prstClr>
              </a:solidFill>
              <a:latin typeface="Arial"/>
              <a:ea typeface="+mn-ea"/>
              <a:cs typeface="+mn-cs"/>
            </a:rPr>
            <a:t>Overall refugees preferred morning rather than afternoon trainings (72% v 28%) </a:t>
          </a:r>
        </a:p>
        <a:p>
          <a:pPr marL="0" lvl="0" indent="0" algn="ctr" defTabSz="800100">
            <a:lnSpc>
              <a:spcPct val="90000"/>
            </a:lnSpc>
            <a:spcBef>
              <a:spcPct val="0"/>
            </a:spcBef>
            <a:spcAft>
              <a:spcPct val="35000"/>
            </a:spcAft>
            <a:buNone/>
          </a:pPr>
          <a:r>
            <a:rPr lang="en-GB" sz="1800" kern="1200" dirty="0">
              <a:solidFill>
                <a:prstClr val="black">
                  <a:hueOff val="0"/>
                  <a:satOff val="0"/>
                  <a:lumOff val="0"/>
                  <a:alphaOff val="0"/>
                </a:prstClr>
              </a:solidFill>
              <a:latin typeface="Arial"/>
              <a:ea typeface="+mn-ea"/>
              <a:cs typeface="+mn-cs"/>
            </a:rPr>
            <a:t> weekdays rather than weekends (69% v 31%). </a:t>
          </a:r>
        </a:p>
      </dsp:txBody>
      <dsp:txXfrm>
        <a:off x="3019583" y="637937"/>
        <a:ext cx="2714090" cy="2564408"/>
      </dsp:txXfrm>
    </dsp:sp>
    <dsp:sp modelId="{BABFD833-E056-4C44-BD27-8CBFFEFF3D96}">
      <dsp:nvSpPr>
        <dsp:cNvPr id="0" name=""/>
        <dsp:cNvSpPr/>
      </dsp:nvSpPr>
      <dsp:spPr>
        <a:xfrm>
          <a:off x="5954980" y="658227"/>
          <a:ext cx="2714090" cy="2462010"/>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solidFill>
                <a:prstClr val="black">
                  <a:hueOff val="0"/>
                  <a:satOff val="0"/>
                  <a:lumOff val="0"/>
                  <a:alphaOff val="0"/>
                </a:prstClr>
              </a:solidFill>
              <a:latin typeface="Arial"/>
              <a:ea typeface="+mn-ea"/>
              <a:cs typeface="+mn-cs"/>
            </a:rPr>
            <a:t>43% preferred trainings that lasted for a month 23% said 2 months,20% goes to 3 months</a:t>
          </a:r>
        </a:p>
        <a:p>
          <a:pPr marL="0" lvl="0" indent="0" algn="ctr" defTabSz="800100">
            <a:lnSpc>
              <a:spcPct val="90000"/>
            </a:lnSpc>
            <a:spcBef>
              <a:spcPct val="0"/>
            </a:spcBef>
            <a:spcAft>
              <a:spcPct val="35000"/>
            </a:spcAft>
            <a:buNone/>
          </a:pPr>
          <a:r>
            <a:rPr lang="en-GB" sz="1800" kern="1200" dirty="0">
              <a:solidFill>
                <a:prstClr val="black">
                  <a:hueOff val="0"/>
                  <a:satOff val="0"/>
                  <a:lumOff val="0"/>
                  <a:alphaOff val="0"/>
                </a:prstClr>
              </a:solidFill>
              <a:latin typeface="Arial"/>
              <a:ea typeface="+mn-ea"/>
              <a:cs typeface="+mn-cs"/>
            </a:rPr>
            <a:t>And only 14% more than that. </a:t>
          </a:r>
        </a:p>
      </dsp:txBody>
      <dsp:txXfrm>
        <a:off x="5954980" y="658227"/>
        <a:ext cx="2714090" cy="24620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2922B7-6AE7-4E75-B801-576DF9A301B0}">
      <dsp:nvSpPr>
        <dsp:cNvPr id="0" name=""/>
        <dsp:cNvSpPr/>
      </dsp:nvSpPr>
      <dsp:spPr>
        <a:xfrm rot="21300000">
          <a:off x="60998" y="237516"/>
          <a:ext cx="1363903" cy="119326"/>
        </a:xfrm>
        <a:prstGeom prst="mathMinus">
          <a:avLst/>
        </a:prstGeom>
        <a:solidFill>
          <a:schemeClr val="accent2">
            <a:tint val="55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52F198F-772C-47B6-BF44-230379E3216D}">
      <dsp:nvSpPr>
        <dsp:cNvPr id="0" name=""/>
        <dsp:cNvSpPr/>
      </dsp:nvSpPr>
      <dsp:spPr>
        <a:xfrm>
          <a:off x="201167" y="52577"/>
          <a:ext cx="445770" cy="237744"/>
        </a:xfrm>
        <a:prstGeom prst="downArrow">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E7D3BDE-7269-4A9D-B071-C92BF24AC761}">
      <dsp:nvSpPr>
        <dsp:cNvPr id="0" name=""/>
        <dsp:cNvSpPr/>
      </dsp:nvSpPr>
      <dsp:spPr>
        <a:xfrm>
          <a:off x="276986" y="280109"/>
          <a:ext cx="475488" cy="314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6896" tIns="56896" rIns="56896" bIns="56896" numCol="1" spcCol="1270" anchor="ctr" anchorCtr="0">
          <a:noAutofit/>
        </a:bodyPr>
        <a:lstStyle/>
        <a:p>
          <a:pPr marL="0" lvl="0" indent="0" algn="ctr" defTabSz="355600">
            <a:lnSpc>
              <a:spcPct val="90000"/>
            </a:lnSpc>
            <a:spcBef>
              <a:spcPct val="0"/>
            </a:spcBef>
            <a:spcAft>
              <a:spcPct val="35000"/>
            </a:spcAft>
            <a:buNone/>
          </a:pPr>
          <a:r>
            <a:rPr lang="en-US" sz="800" kern="1200">
              <a:solidFill>
                <a:schemeClr val="accent1">
                  <a:lumMod val="50000"/>
                </a:schemeClr>
              </a:solidFill>
            </a:rPr>
            <a:t>39% F</a:t>
          </a:r>
        </a:p>
      </dsp:txBody>
      <dsp:txXfrm>
        <a:off x="276986" y="280109"/>
        <a:ext cx="475488" cy="314250"/>
      </dsp:txXfrm>
    </dsp:sp>
    <dsp:sp modelId="{389BB976-1B1C-431D-8F8B-2C427F34C082}">
      <dsp:nvSpPr>
        <dsp:cNvPr id="0" name=""/>
        <dsp:cNvSpPr/>
      </dsp:nvSpPr>
      <dsp:spPr>
        <a:xfrm>
          <a:off x="861822" y="326898"/>
          <a:ext cx="445770" cy="237744"/>
        </a:xfrm>
        <a:prstGeom prst="upArrow">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8769976-3239-4BDD-985E-66E3244E6424}">
      <dsp:nvSpPr>
        <dsp:cNvPr id="0" name=""/>
        <dsp:cNvSpPr/>
      </dsp:nvSpPr>
      <dsp:spPr>
        <a:xfrm>
          <a:off x="819879" y="32302"/>
          <a:ext cx="475488" cy="2496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6896" tIns="56896" rIns="56896" bIns="56896" numCol="1" spcCol="1270" anchor="ctr" anchorCtr="0">
          <a:noAutofit/>
        </a:bodyPr>
        <a:lstStyle/>
        <a:p>
          <a:pPr marL="0" lvl="0" indent="0" algn="ctr" defTabSz="355600">
            <a:lnSpc>
              <a:spcPct val="90000"/>
            </a:lnSpc>
            <a:spcBef>
              <a:spcPct val="0"/>
            </a:spcBef>
            <a:spcAft>
              <a:spcPct val="35000"/>
            </a:spcAft>
            <a:buNone/>
          </a:pPr>
          <a:r>
            <a:rPr lang="en-US" sz="800" kern="1200" dirty="0">
              <a:solidFill>
                <a:schemeClr val="accent1">
                  <a:lumMod val="50000"/>
                </a:schemeClr>
              </a:solidFill>
            </a:rPr>
            <a:t>61% M</a:t>
          </a:r>
        </a:p>
      </dsp:txBody>
      <dsp:txXfrm>
        <a:off x="819879" y="32302"/>
        <a:ext cx="475488" cy="24963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E19EC9-95C3-43C6-B93B-77A5D937FC7A}">
      <dsp:nvSpPr>
        <dsp:cNvPr id="0" name=""/>
        <dsp:cNvSpPr/>
      </dsp:nvSpPr>
      <dsp:spPr>
        <a:xfrm>
          <a:off x="29444" y="1015884"/>
          <a:ext cx="4218996" cy="2050688"/>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50% of the full sample said they prefer on the job training </a:t>
          </a:r>
        </a:p>
        <a:p>
          <a:pPr marL="0" lvl="0" indent="0" algn="ctr" defTabSz="800100">
            <a:lnSpc>
              <a:spcPct val="90000"/>
            </a:lnSpc>
            <a:spcBef>
              <a:spcPct val="0"/>
            </a:spcBef>
            <a:spcAft>
              <a:spcPct val="35000"/>
            </a:spcAft>
            <a:buNone/>
          </a:pPr>
          <a:r>
            <a:rPr lang="en-GB" sz="1800" kern="1200" dirty="0"/>
            <a:t>followed by 21% for blended learning </a:t>
          </a:r>
        </a:p>
        <a:p>
          <a:pPr marL="0" lvl="0" indent="0" algn="ctr" defTabSz="800100">
            <a:lnSpc>
              <a:spcPct val="90000"/>
            </a:lnSpc>
            <a:spcBef>
              <a:spcPct val="0"/>
            </a:spcBef>
            <a:spcAft>
              <a:spcPct val="35000"/>
            </a:spcAft>
            <a:buNone/>
          </a:pPr>
          <a:r>
            <a:rPr lang="en-GB" sz="1800" kern="1200" dirty="0"/>
            <a:t>18% for in class training</a:t>
          </a:r>
        </a:p>
        <a:p>
          <a:pPr marL="0" lvl="0" indent="0" algn="ctr" defTabSz="800100">
            <a:lnSpc>
              <a:spcPct val="90000"/>
            </a:lnSpc>
            <a:spcBef>
              <a:spcPct val="0"/>
            </a:spcBef>
            <a:spcAft>
              <a:spcPct val="35000"/>
            </a:spcAft>
            <a:buNone/>
          </a:pPr>
          <a:r>
            <a:rPr lang="en-GB" sz="1800" kern="1200" dirty="0"/>
            <a:t>11% only goes to online training. </a:t>
          </a:r>
        </a:p>
      </dsp:txBody>
      <dsp:txXfrm>
        <a:off x="29444" y="1015884"/>
        <a:ext cx="4218996" cy="2050688"/>
      </dsp:txXfrm>
    </dsp:sp>
    <dsp:sp modelId="{1C3B335E-EF73-4388-940E-AD879D421465}">
      <dsp:nvSpPr>
        <dsp:cNvPr id="0" name=""/>
        <dsp:cNvSpPr/>
      </dsp:nvSpPr>
      <dsp:spPr>
        <a:xfrm>
          <a:off x="4582373" y="1020453"/>
          <a:ext cx="4116013" cy="2011817"/>
        </a:xfrm>
        <a:prstGeom prst="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solidFill>
                <a:prstClr val="black">
                  <a:hueOff val="0"/>
                  <a:satOff val="0"/>
                  <a:lumOff val="0"/>
                  <a:alphaOff val="0"/>
                </a:prstClr>
              </a:solidFill>
              <a:latin typeface="Arial"/>
              <a:ea typeface="+mn-ea"/>
              <a:cs typeface="+mn-cs"/>
            </a:rPr>
            <a:t>Overall refugees preferred morning rather than afternoon trainings</a:t>
          </a:r>
        </a:p>
        <a:p>
          <a:pPr marL="0" lvl="0" indent="0" algn="ctr" defTabSz="800100">
            <a:lnSpc>
              <a:spcPct val="90000"/>
            </a:lnSpc>
            <a:spcBef>
              <a:spcPct val="0"/>
            </a:spcBef>
            <a:spcAft>
              <a:spcPct val="35000"/>
            </a:spcAft>
            <a:buNone/>
          </a:pPr>
          <a:r>
            <a:rPr lang="en-GB" sz="1800" kern="1200" dirty="0">
              <a:solidFill>
                <a:prstClr val="black">
                  <a:hueOff val="0"/>
                  <a:satOff val="0"/>
                  <a:lumOff val="0"/>
                  <a:alphaOff val="0"/>
                </a:prstClr>
              </a:solidFill>
              <a:latin typeface="Arial"/>
              <a:ea typeface="+mn-ea"/>
              <a:cs typeface="+mn-cs"/>
            </a:rPr>
            <a:t> (57% v 43%) </a:t>
          </a:r>
        </a:p>
        <a:p>
          <a:pPr marL="0" lvl="0" indent="0" algn="ctr" defTabSz="800100">
            <a:lnSpc>
              <a:spcPct val="90000"/>
            </a:lnSpc>
            <a:spcBef>
              <a:spcPct val="0"/>
            </a:spcBef>
            <a:spcAft>
              <a:spcPct val="35000"/>
            </a:spcAft>
            <a:buNone/>
          </a:pPr>
          <a:r>
            <a:rPr lang="en-GB" sz="1800" kern="1200" dirty="0">
              <a:solidFill>
                <a:prstClr val="black">
                  <a:hueOff val="0"/>
                  <a:satOff val="0"/>
                  <a:lumOff val="0"/>
                  <a:alphaOff val="0"/>
                </a:prstClr>
              </a:solidFill>
              <a:latin typeface="Arial"/>
              <a:ea typeface="+mn-ea"/>
              <a:cs typeface="+mn-cs"/>
            </a:rPr>
            <a:t> weekdays rather than weekends</a:t>
          </a:r>
        </a:p>
        <a:p>
          <a:pPr marL="0" lvl="0" indent="0" algn="ctr" defTabSz="800100">
            <a:lnSpc>
              <a:spcPct val="90000"/>
            </a:lnSpc>
            <a:spcBef>
              <a:spcPct val="0"/>
            </a:spcBef>
            <a:spcAft>
              <a:spcPct val="35000"/>
            </a:spcAft>
            <a:buNone/>
          </a:pPr>
          <a:r>
            <a:rPr lang="en-GB" sz="1800" kern="1200" dirty="0">
              <a:solidFill>
                <a:prstClr val="black">
                  <a:hueOff val="0"/>
                  <a:satOff val="0"/>
                  <a:lumOff val="0"/>
                  <a:alphaOff val="0"/>
                </a:prstClr>
              </a:solidFill>
              <a:latin typeface="Arial"/>
              <a:ea typeface="+mn-ea"/>
              <a:cs typeface="+mn-cs"/>
            </a:rPr>
            <a:t> (69% v 31%). </a:t>
          </a:r>
        </a:p>
      </dsp:txBody>
      <dsp:txXfrm>
        <a:off x="4582373" y="1020453"/>
        <a:ext cx="4116013" cy="2011817"/>
      </dsp:txXfrm>
    </dsp:sp>
  </dsp:spTree>
</dsp:drawing>
</file>

<file path=ppt/diagrams/layout1.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HK"/>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20472C-31E8-4A05-A0D8-EC0542364696}" type="datetimeFigureOut">
              <a:rPr lang="en-HK" smtClean="0"/>
              <a:t>23/9/2020</a:t>
            </a:fld>
            <a:endParaRPr lang="en-HK"/>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HK"/>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HK"/>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HK"/>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BBC9A4-0EA7-4D3A-A1A4-6E46C69AD6E9}" type="slidenum">
              <a:rPr lang="en-HK" smtClean="0"/>
              <a:t>‹#›</a:t>
            </a:fld>
            <a:endParaRPr lang="en-HK"/>
          </a:p>
        </p:txBody>
      </p:sp>
    </p:spTree>
    <p:extLst>
      <p:ext uri="{BB962C8B-B14F-4D97-AF65-F5344CB8AC3E}">
        <p14:creationId xmlns:p14="http://schemas.microsoft.com/office/powerpoint/2010/main" val="3759835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K" dirty="0"/>
          </a:p>
        </p:txBody>
      </p:sp>
      <p:sp>
        <p:nvSpPr>
          <p:cNvPr id="4" name="Slide Number Placeholder 3"/>
          <p:cNvSpPr>
            <a:spLocks noGrp="1"/>
          </p:cNvSpPr>
          <p:nvPr>
            <p:ph type="sldNum" sz="quarter" idx="10"/>
          </p:nvPr>
        </p:nvSpPr>
        <p:spPr/>
        <p:txBody>
          <a:bodyPr/>
          <a:lstStyle/>
          <a:p>
            <a:fld id="{55BBC9A4-0EA7-4D3A-A1A4-6E46C69AD6E9}" type="slidenum">
              <a:rPr lang="en-HK" smtClean="0"/>
              <a:t>1</a:t>
            </a:fld>
            <a:endParaRPr lang="en-HK"/>
          </a:p>
        </p:txBody>
      </p:sp>
    </p:spTree>
    <p:extLst>
      <p:ext uri="{BB962C8B-B14F-4D97-AF65-F5344CB8AC3E}">
        <p14:creationId xmlns:p14="http://schemas.microsoft.com/office/powerpoint/2010/main" val="12272207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5BBC9A4-0EA7-4D3A-A1A4-6E46C69AD6E9}" type="slidenum">
              <a:rPr lang="en-HK" smtClean="0"/>
              <a:t>2</a:t>
            </a:fld>
            <a:endParaRPr lang="en-HK"/>
          </a:p>
        </p:txBody>
      </p:sp>
    </p:spTree>
    <p:extLst>
      <p:ext uri="{BB962C8B-B14F-4D97-AF65-F5344CB8AC3E}">
        <p14:creationId xmlns:p14="http://schemas.microsoft.com/office/powerpoint/2010/main" val="37238841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5BBC9A4-0EA7-4D3A-A1A4-6E46C69AD6E9}" type="slidenum">
              <a:rPr lang="en-HK" smtClean="0"/>
              <a:t>3</a:t>
            </a:fld>
            <a:endParaRPr lang="en-HK"/>
          </a:p>
        </p:txBody>
      </p:sp>
    </p:spTree>
    <p:extLst>
      <p:ext uri="{BB962C8B-B14F-4D97-AF65-F5344CB8AC3E}">
        <p14:creationId xmlns:p14="http://schemas.microsoft.com/office/powerpoint/2010/main" val="7709305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K" dirty="0"/>
          </a:p>
        </p:txBody>
      </p:sp>
      <p:sp>
        <p:nvSpPr>
          <p:cNvPr id="4" name="Slide Number Placeholder 3"/>
          <p:cNvSpPr>
            <a:spLocks noGrp="1"/>
          </p:cNvSpPr>
          <p:nvPr>
            <p:ph type="sldNum" sz="quarter" idx="10"/>
          </p:nvPr>
        </p:nvSpPr>
        <p:spPr/>
        <p:txBody>
          <a:bodyPr/>
          <a:lstStyle/>
          <a:p>
            <a:fld id="{55BBC9A4-0EA7-4D3A-A1A4-6E46C69AD6E9}" type="slidenum">
              <a:rPr lang="en-HK" smtClean="0"/>
              <a:t>26</a:t>
            </a:fld>
            <a:endParaRPr lang="en-HK"/>
          </a:p>
        </p:txBody>
      </p:sp>
    </p:spTree>
    <p:extLst>
      <p:ext uri="{BB962C8B-B14F-4D97-AF65-F5344CB8AC3E}">
        <p14:creationId xmlns:p14="http://schemas.microsoft.com/office/powerpoint/2010/main" val="208108603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82479" y="270039"/>
            <a:ext cx="8810063" cy="2277042"/>
          </a:xfrm>
        </p:spPr>
        <p:txBody>
          <a:bodyPr tIns="0" bIns="0" anchor="b" anchorCtr="0">
            <a:noAutofit/>
          </a:bodyPr>
          <a:lstStyle>
            <a:lvl1pPr algn="ctr">
              <a:defRPr sz="4400" b="1">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182479" y="2659180"/>
            <a:ext cx="8810063" cy="1445895"/>
          </a:xfrm>
        </p:spPr>
        <p:txBody>
          <a:bodyPr tIns="0" bIns="0">
            <a:normAutofit/>
          </a:bodyPr>
          <a:lstStyle>
            <a:lvl1pPr marL="0" indent="0" algn="ctr">
              <a:buNone/>
              <a:defRPr sz="2400">
                <a:solidFill>
                  <a:schemeClr val="accent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ACDB3CC-F982-40F9-8DD6-BCC9AFBF44BD}" type="datetime1">
              <a:rPr lang="en-US" smtClean="0"/>
              <a:pPr/>
              <a:t>9/23/2020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88E988-FB04-AB4E-BE5A-59F242AF7F7A}" type="slidenum">
              <a:rPr lang="en-US" smtClean="0"/>
              <a:t>‹#›</a:t>
            </a:fld>
            <a:endParaRPr lang="en-US"/>
          </a:p>
        </p:txBody>
      </p:sp>
      <p:pic>
        <p:nvPicPr>
          <p:cNvPr id="9" name="Picture 8" descr="bluestripe.png"/>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4510087"/>
            <a:ext cx="9144000" cy="633413"/>
          </a:xfrm>
          <a:prstGeom prst="rect">
            <a:avLst/>
          </a:prstGeom>
        </p:spPr>
      </p:pic>
    </p:spTree>
    <p:extLst>
      <p:ext uri="{BB962C8B-B14F-4D97-AF65-F5344CB8AC3E}">
        <p14:creationId xmlns:p14="http://schemas.microsoft.com/office/powerpoint/2010/main" val="1728351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and Light Background Image">
    <p:spTree>
      <p:nvGrpSpPr>
        <p:cNvPr id="1" name=""/>
        <p:cNvGrpSpPr/>
        <p:nvPr/>
      </p:nvGrpSpPr>
      <p:grpSpPr>
        <a:xfrm>
          <a:off x="0" y="0"/>
          <a:ext cx="0" cy="0"/>
          <a:chOff x="0" y="0"/>
          <a:chExt cx="0" cy="0"/>
        </a:xfrm>
      </p:grpSpPr>
      <p:sp>
        <p:nvSpPr>
          <p:cNvPr id="11" name="Picture Placeholder 10"/>
          <p:cNvSpPr>
            <a:spLocks noGrp="1"/>
          </p:cNvSpPr>
          <p:nvPr>
            <p:ph type="pic" sz="quarter" idx="13" hasCustomPrompt="1"/>
          </p:nvPr>
        </p:nvSpPr>
        <p:spPr>
          <a:xfrm>
            <a:off x="0" y="7299"/>
            <a:ext cx="9143999" cy="4503738"/>
          </a:xfrm>
          <a:solidFill>
            <a:schemeClr val="bg1">
              <a:lumMod val="85000"/>
            </a:schemeClr>
          </a:solidFill>
        </p:spPr>
        <p:txBody>
          <a:bodyPr anchor="ctr" anchorCtr="0">
            <a:normAutofit/>
          </a:bodyPr>
          <a:lstStyle>
            <a:lvl1pPr marL="0" indent="0" algn="r">
              <a:buFontTx/>
              <a:buNone/>
              <a:defRPr sz="2000" baseline="0"/>
            </a:lvl1pPr>
          </a:lstStyle>
          <a:p>
            <a:r>
              <a:rPr lang="en-US" dirty="0"/>
              <a:t>Drag picture to placeholder </a:t>
            </a:r>
            <a:br>
              <a:rPr lang="en-US" dirty="0"/>
            </a:br>
            <a:r>
              <a:rPr lang="en-US" dirty="0"/>
              <a:t>or click icon to add</a:t>
            </a:r>
          </a:p>
        </p:txBody>
      </p:sp>
      <p:sp>
        <p:nvSpPr>
          <p:cNvPr id="10" name="Rectangle 9"/>
          <p:cNvSpPr/>
          <p:nvPr userDrawn="1"/>
        </p:nvSpPr>
        <p:spPr>
          <a:xfrm>
            <a:off x="0" y="-1"/>
            <a:ext cx="4379485" cy="4511038"/>
          </a:xfrm>
          <a:prstGeom prst="rect">
            <a:avLst/>
          </a:prstGeom>
          <a:gradFill flip="none" rotWithShape="1">
            <a:gsLst>
              <a:gs pos="0">
                <a:schemeClr val="bg1">
                  <a:alpha val="70000"/>
                </a:schemeClr>
              </a:gs>
              <a:gs pos="100000">
                <a:schemeClr val="bg1">
                  <a:alpha val="0"/>
                </a:schemeClr>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9033" y="204348"/>
            <a:ext cx="5206929" cy="968351"/>
          </a:xfrm>
        </p:spPr>
        <p:txBody>
          <a:bodyPr/>
          <a:lstStyle>
            <a:lvl1pPr>
              <a:defRPr/>
            </a:lvl1pPr>
          </a:lstStyle>
          <a:p>
            <a:r>
              <a:rPr lang="en-US"/>
              <a:t>Click to edit Master title style</a:t>
            </a:r>
            <a:endParaRPr lang="en-US" dirty="0"/>
          </a:p>
        </p:txBody>
      </p:sp>
      <p:sp>
        <p:nvSpPr>
          <p:cNvPr id="4" name="Content Placeholder 3"/>
          <p:cNvSpPr>
            <a:spLocks noGrp="1"/>
          </p:cNvSpPr>
          <p:nvPr>
            <p:ph sz="half" idx="2"/>
          </p:nvPr>
        </p:nvSpPr>
        <p:spPr>
          <a:xfrm>
            <a:off x="209034" y="1299600"/>
            <a:ext cx="4155853" cy="302880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8C2560D-EC28-3B41-86E8-18F1CE0113B4}" type="datetimeFigureOut">
              <a:rPr lang="en-US" smtClean="0"/>
              <a:t>9/23/2020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3371572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8C2560D-EC28-3B41-86E8-18F1CE0113B4}" type="datetimeFigureOut">
              <a:rPr lang="en-US" smtClean="0"/>
              <a:t>9/23/2020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0847129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C2560D-EC28-3B41-86E8-18F1CE0113B4}" type="datetimeFigureOut">
              <a:rPr lang="en-US" smtClean="0"/>
              <a:t>9/23/2020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2492246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6389" y="204787"/>
            <a:ext cx="3180413" cy="871538"/>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575050" y="204788"/>
            <a:ext cx="5373698" cy="41669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06389" y="1299600"/>
            <a:ext cx="3180413" cy="307210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8C2560D-EC28-3B41-86E8-18F1CE0113B4}" type="datetimeFigureOut">
              <a:rPr lang="en-US" smtClean="0"/>
              <a:t>9/23/2020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Tree>
    <p:extLst>
      <p:ext uri="{BB962C8B-B14F-4D97-AF65-F5344CB8AC3E}">
        <p14:creationId xmlns:p14="http://schemas.microsoft.com/office/powerpoint/2010/main" val="12182203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0" y="0"/>
            <a:ext cx="9144000" cy="451037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p:txBody>
          <a:bodyPr/>
          <a:lstStyle/>
          <a:p>
            <a:fld id="{68C2560D-EC28-3B41-86E8-18F1CE0113B4}" type="datetimeFigureOut">
              <a:rPr lang="en-US" smtClean="0"/>
              <a:t>9/23/2020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6355A-084C-D24E-9AD2-7E4FC41EA627}" type="slidenum">
              <a:rPr lang="en-US" smtClean="0"/>
              <a:t>‹#›</a:t>
            </a:fld>
            <a:endParaRPr lang="en-US"/>
          </a:p>
        </p:txBody>
      </p:sp>
      <p:sp>
        <p:nvSpPr>
          <p:cNvPr id="9" name="Text Placeholder 3"/>
          <p:cNvSpPr>
            <a:spLocks noGrp="1"/>
          </p:cNvSpPr>
          <p:nvPr>
            <p:ph type="body" sz="half" idx="2"/>
          </p:nvPr>
        </p:nvSpPr>
        <p:spPr>
          <a:xfrm>
            <a:off x="0" y="3087195"/>
            <a:ext cx="9144000" cy="1423176"/>
          </a:xfrm>
          <a:gradFill flip="none" rotWithShape="1">
            <a:gsLst>
              <a:gs pos="21000">
                <a:schemeClr val="accent2">
                  <a:alpha val="75000"/>
                </a:schemeClr>
              </a:gs>
              <a:gs pos="100000">
                <a:schemeClr val="accent2">
                  <a:alpha val="0"/>
                </a:schemeClr>
              </a:gs>
            </a:gsLst>
            <a:lin ang="16200000" scaled="0"/>
            <a:tileRect/>
          </a:gradFill>
        </p:spPr>
        <p:txBody>
          <a:bodyPr lIns="180000" tIns="0" rIns="180000" bIns="180000" anchor="b" anchorCtr="0"/>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36159831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C2560D-EC28-3B41-86E8-18F1CE0113B4}" type="datetimeFigureOut">
              <a:rPr lang="en-US" smtClean="0"/>
              <a:t>9/23/2020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37233172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4870" y="205979"/>
            <a:ext cx="2057400" cy="41730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09034" y="205979"/>
            <a:ext cx="6523436" cy="417302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C2560D-EC28-3B41-86E8-18F1CE0113B4}" type="datetimeFigureOut">
              <a:rPr lang="en-US" smtClean="0"/>
              <a:t>9/23/2020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2417996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82479" y="270039"/>
            <a:ext cx="8810063" cy="2277042"/>
          </a:xfrm>
        </p:spPr>
        <p:txBody>
          <a:bodyPr tIns="0" bIns="0" anchor="b" anchorCtr="0">
            <a:noAutofit/>
          </a:bodyPr>
          <a:lstStyle>
            <a:lvl1pPr algn="ctr">
              <a:defRPr sz="4400" b="1">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182479" y="2659180"/>
            <a:ext cx="8810063" cy="1445895"/>
          </a:xfrm>
        </p:spPr>
        <p:txBody>
          <a:bodyPr tIns="0" bIns="0">
            <a:normAutofit/>
          </a:bodyPr>
          <a:lstStyle>
            <a:lvl1pPr marL="0" indent="0" algn="ct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ACDB3CC-F982-40F9-8DD6-BCC9AFBF44BD}" type="datetime1">
              <a:rPr lang="en-US" smtClean="0"/>
              <a:pPr/>
              <a:t>9/23/2020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88E988-FB04-AB4E-BE5A-59F242AF7F7A}" type="slidenum">
              <a:rPr lang="en-US" smtClean="0"/>
              <a:t>‹#›</a:t>
            </a:fld>
            <a:endParaRPr lang="en-US"/>
          </a:p>
        </p:txBody>
      </p:sp>
      <p:pic>
        <p:nvPicPr>
          <p:cNvPr id="9" name="Picture 8" descr="bluestripe.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4510087"/>
            <a:ext cx="9144000" cy="633413"/>
          </a:xfrm>
          <a:prstGeom prst="rect">
            <a:avLst/>
          </a:prstGeom>
        </p:spPr>
      </p:pic>
    </p:spTree>
    <p:extLst>
      <p:ext uri="{BB962C8B-B14F-4D97-AF65-F5344CB8AC3E}">
        <p14:creationId xmlns:p14="http://schemas.microsoft.com/office/powerpoint/2010/main" val="1675642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C2560D-EC28-3B41-86E8-18F1CE0113B4}" type="datetimeFigureOut">
              <a:rPr lang="en-US" smtClean="0"/>
              <a:t>9/23/2020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3220382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 No Footer">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83887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with Image">
    <p:bg>
      <p:bgPr>
        <a:blipFill rotWithShape="1">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3" hasCustomPrompt="1"/>
          </p:nvPr>
        </p:nvSpPr>
        <p:spPr>
          <a:xfrm>
            <a:off x="0" y="0"/>
            <a:ext cx="9144000" cy="4510087"/>
          </a:xfrm>
          <a:solidFill>
            <a:schemeClr val="bg1">
              <a:lumMod val="50000"/>
            </a:schemeClr>
          </a:solidFill>
        </p:spPr>
        <p:txBody>
          <a:bodyPr>
            <a:normAutofit/>
          </a:bodyPr>
          <a:lstStyle>
            <a:lvl1pPr marL="0" indent="0" algn="ctr">
              <a:buFontTx/>
              <a:buNone/>
              <a:defRPr sz="2000" baseline="0">
                <a:solidFill>
                  <a:schemeClr val="tx2"/>
                </a:solidFill>
              </a:defRPr>
            </a:lvl1pPr>
          </a:lstStyle>
          <a:p>
            <a:r>
              <a:rPr lang="en-US" dirty="0"/>
              <a:t>Drag background image here</a:t>
            </a:r>
          </a:p>
        </p:txBody>
      </p:sp>
      <p:sp>
        <p:nvSpPr>
          <p:cNvPr id="2" name="Title 1"/>
          <p:cNvSpPr>
            <a:spLocks noGrp="1"/>
          </p:cNvSpPr>
          <p:nvPr>
            <p:ph type="ctrTitle"/>
          </p:nvPr>
        </p:nvSpPr>
        <p:spPr>
          <a:xfrm>
            <a:off x="182479" y="488987"/>
            <a:ext cx="8810063" cy="2058093"/>
          </a:xfrm>
        </p:spPr>
        <p:txBody>
          <a:bodyPr tIns="0" bIns="0" anchor="b" anchorCtr="0">
            <a:noAutofit/>
          </a:bodyPr>
          <a:lstStyle>
            <a:lvl1pPr algn="ctr">
              <a:defRPr sz="4400" b="1">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182479" y="2659180"/>
            <a:ext cx="8810063" cy="1445895"/>
          </a:xfrm>
        </p:spPr>
        <p:txBody>
          <a:bodyPr tIns="0" bIns="0">
            <a:normAutofit/>
          </a:bodyPr>
          <a:lstStyle>
            <a:lvl1pPr marL="0" indent="0" algn="ctr">
              <a:buNone/>
              <a:defRPr sz="2400">
                <a:solidFill>
                  <a:schemeClr val="accent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194296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9034" y="2130362"/>
            <a:ext cx="8695919" cy="1021556"/>
          </a:xfr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209034" y="924940"/>
            <a:ext cx="8695919" cy="1125140"/>
          </a:xfrm>
        </p:spPr>
        <p:txBody>
          <a:bodyPr lIns="0" tIns="0" rIns="0" bIns="0" anchor="b">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A9E7B99-7C3F-4BC3-B7B8-7E1F8C620B24}" type="datetime1">
              <a:rPr lang="en-US" smtClean="0"/>
              <a:pPr/>
              <a:t>9/23/2020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AF2B4D-6B12-4EDF-87BB-2B55CECB6611}" type="slidenum">
              <a:rPr lang="en-US" smtClean="0"/>
              <a:pPr/>
              <a:t>‹#›</a:t>
            </a:fld>
            <a:endParaRPr lang="en-US"/>
          </a:p>
        </p:txBody>
      </p:sp>
    </p:spTree>
    <p:extLst>
      <p:ext uri="{BB962C8B-B14F-4D97-AF65-F5344CB8AC3E}">
        <p14:creationId xmlns:p14="http://schemas.microsoft.com/office/powerpoint/2010/main" val="1122394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09034" y="1299600"/>
            <a:ext cx="4286766" cy="308719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299600"/>
            <a:ext cx="4315146" cy="308719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8C2560D-EC28-3B41-86E8-18F1CE0113B4}" type="datetimeFigureOut">
              <a:rPr lang="en-US" smtClean="0"/>
              <a:t>9/23/2020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260594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and Right Image">
    <p:spTree>
      <p:nvGrpSpPr>
        <p:cNvPr id="1" name=""/>
        <p:cNvGrpSpPr/>
        <p:nvPr/>
      </p:nvGrpSpPr>
      <p:grpSpPr>
        <a:xfrm>
          <a:off x="0" y="0"/>
          <a:ext cx="0" cy="0"/>
          <a:chOff x="0" y="0"/>
          <a:chExt cx="0" cy="0"/>
        </a:xfrm>
      </p:grpSpPr>
      <p:sp>
        <p:nvSpPr>
          <p:cNvPr id="11" name="Picture Placeholder 10"/>
          <p:cNvSpPr>
            <a:spLocks noGrp="1"/>
          </p:cNvSpPr>
          <p:nvPr>
            <p:ph type="pic" sz="quarter" idx="13" hasCustomPrompt="1"/>
          </p:nvPr>
        </p:nvSpPr>
        <p:spPr>
          <a:xfrm>
            <a:off x="4598458" y="7299"/>
            <a:ext cx="4545541" cy="4503738"/>
          </a:xfrm>
          <a:solidFill>
            <a:schemeClr val="bg1">
              <a:lumMod val="85000"/>
            </a:schemeClr>
          </a:solidFill>
        </p:spPr>
        <p:txBody>
          <a:bodyPr anchor="ctr" anchorCtr="0">
            <a:normAutofit/>
          </a:bodyPr>
          <a:lstStyle>
            <a:lvl1pPr marL="0" indent="0" algn="ctr">
              <a:buFontTx/>
              <a:buNone/>
              <a:defRPr sz="2000"/>
            </a:lvl1pPr>
          </a:lstStyle>
          <a:p>
            <a:r>
              <a:rPr lang="en-US" dirty="0"/>
              <a:t>Click icon to add Image</a:t>
            </a:r>
          </a:p>
        </p:txBody>
      </p:sp>
      <p:sp>
        <p:nvSpPr>
          <p:cNvPr id="2" name="Title 1"/>
          <p:cNvSpPr>
            <a:spLocks noGrp="1"/>
          </p:cNvSpPr>
          <p:nvPr>
            <p:ph type="title"/>
          </p:nvPr>
        </p:nvSpPr>
        <p:spPr>
          <a:xfrm>
            <a:off x="209034" y="204348"/>
            <a:ext cx="4221550" cy="968351"/>
          </a:xfrm>
        </p:spPr>
        <p:txBody>
          <a:bodyPr/>
          <a:lstStyle>
            <a:lvl1pPr>
              <a:defRPr/>
            </a:lvl1pPr>
          </a:lstStyle>
          <a:p>
            <a:r>
              <a:rPr lang="en-US"/>
              <a:t>Click to edit Master title style</a:t>
            </a:r>
            <a:endParaRPr lang="en-US" dirty="0"/>
          </a:p>
        </p:txBody>
      </p:sp>
      <p:sp>
        <p:nvSpPr>
          <p:cNvPr id="4" name="Content Placeholder 3"/>
          <p:cNvSpPr>
            <a:spLocks noGrp="1"/>
          </p:cNvSpPr>
          <p:nvPr>
            <p:ph sz="half" idx="2"/>
          </p:nvPr>
        </p:nvSpPr>
        <p:spPr>
          <a:xfrm>
            <a:off x="209034" y="1299600"/>
            <a:ext cx="4221550" cy="302880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8C2560D-EC28-3B41-86E8-18F1CE0113B4}" type="datetimeFigureOut">
              <a:rPr lang="en-US" smtClean="0"/>
              <a:t>9/23/2020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2486824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and Dark Background Image">
    <p:spTree>
      <p:nvGrpSpPr>
        <p:cNvPr id="1" name=""/>
        <p:cNvGrpSpPr/>
        <p:nvPr/>
      </p:nvGrpSpPr>
      <p:grpSpPr>
        <a:xfrm>
          <a:off x="0" y="0"/>
          <a:ext cx="0" cy="0"/>
          <a:chOff x="0" y="0"/>
          <a:chExt cx="0" cy="0"/>
        </a:xfrm>
      </p:grpSpPr>
      <p:sp>
        <p:nvSpPr>
          <p:cNvPr id="11" name="Picture Placeholder 10"/>
          <p:cNvSpPr>
            <a:spLocks noGrp="1"/>
          </p:cNvSpPr>
          <p:nvPr>
            <p:ph type="pic" sz="quarter" idx="13" hasCustomPrompt="1"/>
          </p:nvPr>
        </p:nvSpPr>
        <p:spPr>
          <a:xfrm>
            <a:off x="0" y="7299"/>
            <a:ext cx="9143999" cy="4503738"/>
          </a:xfrm>
          <a:solidFill>
            <a:schemeClr val="accent2"/>
          </a:solidFill>
        </p:spPr>
        <p:txBody>
          <a:bodyPr anchor="ctr" anchorCtr="0">
            <a:normAutofit/>
          </a:bodyPr>
          <a:lstStyle>
            <a:lvl1pPr marL="0" indent="0" algn="r">
              <a:buFontTx/>
              <a:buNone/>
              <a:defRPr sz="2000" baseline="0">
                <a:solidFill>
                  <a:schemeClr val="bg1"/>
                </a:solidFill>
              </a:defRPr>
            </a:lvl1pPr>
          </a:lstStyle>
          <a:p>
            <a:r>
              <a:rPr lang="en-US" dirty="0"/>
              <a:t>Drag picture to placeholder </a:t>
            </a:r>
            <a:br>
              <a:rPr lang="en-US" dirty="0"/>
            </a:br>
            <a:r>
              <a:rPr lang="en-US" dirty="0"/>
              <a:t>or click icon to add</a:t>
            </a:r>
          </a:p>
        </p:txBody>
      </p:sp>
      <p:sp>
        <p:nvSpPr>
          <p:cNvPr id="2" name="Title 1"/>
          <p:cNvSpPr>
            <a:spLocks noGrp="1"/>
          </p:cNvSpPr>
          <p:nvPr>
            <p:ph type="title"/>
          </p:nvPr>
        </p:nvSpPr>
        <p:spPr>
          <a:xfrm>
            <a:off x="209033" y="204348"/>
            <a:ext cx="5206929" cy="968351"/>
          </a:xfrm>
        </p:spPr>
        <p:txBody>
          <a:bodyPr/>
          <a:lstStyle>
            <a:lvl1pPr>
              <a:defRPr>
                <a:solidFill>
                  <a:schemeClr val="tx2"/>
                </a:solidFill>
              </a:defRPr>
            </a:lvl1pPr>
          </a:lstStyle>
          <a:p>
            <a:r>
              <a:rPr lang="en-US"/>
              <a:t>Click to edit Master title style</a:t>
            </a:r>
            <a:endParaRPr lang="en-US" dirty="0"/>
          </a:p>
        </p:txBody>
      </p:sp>
      <p:sp>
        <p:nvSpPr>
          <p:cNvPr id="4" name="Content Placeholder 3"/>
          <p:cNvSpPr>
            <a:spLocks noGrp="1"/>
          </p:cNvSpPr>
          <p:nvPr>
            <p:ph sz="half" idx="2"/>
          </p:nvPr>
        </p:nvSpPr>
        <p:spPr>
          <a:xfrm>
            <a:off x="209034" y="1299600"/>
            <a:ext cx="4112058" cy="3028808"/>
          </a:xfrm>
        </p:spPr>
        <p:txBody>
          <a:bodyPr/>
          <a:lstStyle>
            <a:lvl1pPr>
              <a:buClr>
                <a:schemeClr val="accent3"/>
              </a:buClr>
              <a:defRPr sz="2400">
                <a:solidFill>
                  <a:schemeClr val="tx2"/>
                </a:solidFill>
              </a:defRPr>
            </a:lvl1pPr>
            <a:lvl2pPr>
              <a:buClr>
                <a:schemeClr val="accent3"/>
              </a:buClr>
              <a:defRPr sz="2000">
                <a:solidFill>
                  <a:schemeClr val="tx2"/>
                </a:solidFill>
              </a:defRPr>
            </a:lvl2pPr>
            <a:lvl3pPr>
              <a:buClr>
                <a:schemeClr val="accent3"/>
              </a:buClr>
              <a:defRPr sz="1800">
                <a:solidFill>
                  <a:schemeClr val="tx2"/>
                </a:solidFill>
              </a:defRPr>
            </a:lvl3pPr>
            <a:lvl4pPr>
              <a:buClr>
                <a:schemeClr val="accent3"/>
              </a:buClr>
              <a:defRPr sz="1600">
                <a:solidFill>
                  <a:schemeClr val="tx2"/>
                </a:solidFill>
              </a:defRPr>
            </a:lvl4pPr>
            <a:lvl5pPr>
              <a:buClr>
                <a:schemeClr val="accent3"/>
              </a:buClr>
              <a:defRPr sz="1600">
                <a:solidFill>
                  <a:schemeClr val="tx2"/>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8C2560D-EC28-3B41-86E8-18F1CE0113B4}" type="datetimeFigureOut">
              <a:rPr lang="en-US" smtClean="0"/>
              <a:t>9/23/2020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2665388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8"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9034" y="204348"/>
            <a:ext cx="8754312" cy="968351"/>
          </a:xfrm>
          <a:prstGeom prst="rect">
            <a:avLst/>
          </a:prstGeom>
        </p:spPr>
        <p:txBody>
          <a:bodyPr vert="horz" lIns="0" tIns="0" rIns="0" bIns="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209034" y="1299104"/>
            <a:ext cx="8754312" cy="3021510"/>
          </a:xfrm>
          <a:prstGeom prst="rect">
            <a:avLst/>
          </a:prstGeom>
        </p:spPr>
        <p:txBody>
          <a:bodyPr vert="horz" lIns="91440" tIns="45720" rIns="91440" bIns="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09034" y="4854839"/>
            <a:ext cx="652270" cy="155916"/>
          </a:xfrm>
          <a:prstGeom prst="rect">
            <a:avLst/>
          </a:prstGeom>
        </p:spPr>
        <p:txBody>
          <a:bodyPr vert="horz" lIns="0" tIns="0" rIns="0" bIns="0" rtlCol="0" anchor="t" anchorCtr="0"/>
          <a:lstStyle>
            <a:lvl1pPr algn="l">
              <a:defRPr sz="900">
                <a:solidFill>
                  <a:schemeClr val="bg1">
                    <a:lumMod val="50000"/>
                  </a:schemeClr>
                </a:solidFill>
              </a:defRPr>
            </a:lvl1pPr>
          </a:lstStyle>
          <a:p>
            <a:fld id="{68C2560D-EC28-3B41-86E8-18F1CE0113B4}" type="datetimeFigureOut">
              <a:rPr lang="en-US" smtClean="0"/>
              <a:pPr/>
              <a:t>9/23/2020</a:t>
            </a:fld>
            <a:endParaRPr lang="en-US" dirty="0"/>
          </a:p>
        </p:txBody>
      </p:sp>
      <p:sp>
        <p:nvSpPr>
          <p:cNvPr id="5" name="Footer Placeholder 4"/>
          <p:cNvSpPr>
            <a:spLocks noGrp="1"/>
          </p:cNvSpPr>
          <p:nvPr>
            <p:ph type="ftr" sz="quarter" idx="3"/>
          </p:nvPr>
        </p:nvSpPr>
        <p:spPr>
          <a:xfrm>
            <a:off x="209034" y="4594235"/>
            <a:ext cx="4221550" cy="227697"/>
          </a:xfrm>
          <a:prstGeom prst="rect">
            <a:avLst/>
          </a:prstGeom>
        </p:spPr>
        <p:txBody>
          <a:bodyPr vert="horz" lIns="0" tIns="0" rIns="0" bIns="0" rtlCol="0" anchor="b" anchorCtr="0">
            <a:noAutofit/>
          </a:bodyPr>
          <a:lstStyle>
            <a:lvl1pPr algn="l">
              <a:defRPr sz="1000">
                <a:solidFill>
                  <a:schemeClr val="bg1">
                    <a:lumMod val="50000"/>
                  </a:schemeClr>
                </a:solidFill>
              </a:defRPr>
            </a:lvl1pPr>
          </a:lstStyle>
          <a:p>
            <a:endParaRPr lang="en-US" dirty="0"/>
          </a:p>
        </p:txBody>
      </p:sp>
      <p:sp>
        <p:nvSpPr>
          <p:cNvPr id="6" name="Slide Number Placeholder 5"/>
          <p:cNvSpPr>
            <a:spLocks noGrp="1"/>
          </p:cNvSpPr>
          <p:nvPr>
            <p:ph type="sldNum" sz="quarter" idx="4"/>
          </p:nvPr>
        </p:nvSpPr>
        <p:spPr>
          <a:xfrm>
            <a:off x="861304" y="4854839"/>
            <a:ext cx="455188" cy="155916"/>
          </a:xfrm>
          <a:prstGeom prst="rect">
            <a:avLst/>
          </a:prstGeom>
        </p:spPr>
        <p:txBody>
          <a:bodyPr vert="horz" lIns="0" tIns="0" rIns="91440" bIns="0" rtlCol="0" anchor="t" anchorCtr="0"/>
          <a:lstStyle>
            <a:lvl1pPr algn="l">
              <a:defRPr sz="900">
                <a:solidFill>
                  <a:schemeClr val="bg1">
                    <a:lumMod val="50000"/>
                  </a:schemeClr>
                </a:solidFill>
              </a:defRPr>
            </a:lvl1pPr>
          </a:lstStyle>
          <a:p>
            <a:fld id="{2066355A-084C-D24E-9AD2-7E4FC41EA627}" type="slidenum">
              <a:rPr lang="en-US" smtClean="0"/>
              <a:pPr/>
              <a:t>‹#›</a:t>
            </a:fld>
            <a:endParaRPr lang="en-US" dirty="0"/>
          </a:p>
        </p:txBody>
      </p:sp>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6" r:id="rId1"/>
    <p:sldLayoutId id="2147493470" r:id="rId2"/>
    <p:sldLayoutId id="2147493457" r:id="rId3"/>
    <p:sldLayoutId id="2147493471" r:id="rId4"/>
    <p:sldLayoutId id="2147493467" r:id="rId5"/>
    <p:sldLayoutId id="2147493458" r:id="rId6"/>
    <p:sldLayoutId id="2147493459" r:id="rId7"/>
    <p:sldLayoutId id="2147493460" r:id="rId8"/>
    <p:sldLayoutId id="2147493468" r:id="rId9"/>
    <p:sldLayoutId id="2147493469" r:id="rId10"/>
    <p:sldLayoutId id="2147493461" r:id="rId11"/>
    <p:sldLayoutId id="2147493462" r:id="rId12"/>
    <p:sldLayoutId id="2147493463" r:id="rId13"/>
    <p:sldLayoutId id="2147493464" r:id="rId14"/>
    <p:sldLayoutId id="2147493465" r:id="rId15"/>
    <p:sldLayoutId id="2147493466" r:id="rId16"/>
  </p:sldLayoutIdLst>
  <p:txStyles>
    <p:titleStyle>
      <a:lvl1pPr algn="l" defTabSz="457200" rtl="0" eaLnBrk="1" latinLnBrk="0" hangingPunct="1">
        <a:lnSpc>
          <a:spcPct val="90000"/>
        </a:lnSpc>
        <a:spcBef>
          <a:spcPct val="0"/>
        </a:spcBef>
        <a:buNone/>
        <a:defRPr sz="3600" b="1" kern="1200">
          <a:solidFill>
            <a:schemeClr val="accent1"/>
          </a:solidFill>
          <a:latin typeface="+mj-lt"/>
          <a:ea typeface="+mj-ea"/>
          <a:cs typeface="+mj-cs"/>
        </a:defRPr>
      </a:lvl1pPr>
    </p:titleStyle>
    <p:bodyStyle>
      <a:lvl1pPr marL="342900" indent="-342900" algn="l" defTabSz="457200" rtl="0" eaLnBrk="1" latinLnBrk="0" hangingPunct="1">
        <a:spcBef>
          <a:spcPct val="20000"/>
        </a:spcBef>
        <a:buClr>
          <a:schemeClr val="accent1"/>
        </a:buClr>
        <a:buFont typeface="Arial"/>
        <a:buChar char="•"/>
        <a:defRPr sz="2800" kern="1200">
          <a:solidFill>
            <a:schemeClr val="tx1"/>
          </a:solidFill>
          <a:latin typeface="+mn-lt"/>
          <a:ea typeface="+mn-ea"/>
          <a:cs typeface="+mn-cs"/>
        </a:defRPr>
      </a:lvl1pPr>
      <a:lvl2pPr marL="742950" indent="-285750" algn="l" defTabSz="457200" rtl="0" eaLnBrk="1" latinLnBrk="0" hangingPunct="1">
        <a:spcBef>
          <a:spcPct val="20000"/>
        </a:spcBef>
        <a:buClr>
          <a:schemeClr val="accent1"/>
        </a:buClr>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Clr>
          <a:schemeClr val="accent1"/>
        </a:buClr>
        <a:buFont typeface="Arial"/>
        <a:buChar char="•"/>
        <a:defRPr sz="2000" kern="1200">
          <a:solidFill>
            <a:schemeClr val="tx1"/>
          </a:solidFill>
          <a:latin typeface="+mn-lt"/>
          <a:ea typeface="+mn-ea"/>
          <a:cs typeface="+mn-cs"/>
        </a:defRPr>
      </a:lvl3pPr>
      <a:lvl4pPr marL="1600200" indent="-228600" algn="l" defTabSz="457200" rtl="0" eaLnBrk="1" latinLnBrk="0" hangingPunct="1">
        <a:spcBef>
          <a:spcPct val="20000"/>
        </a:spcBef>
        <a:buClr>
          <a:schemeClr val="accent1"/>
        </a:buClr>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Clr>
          <a:schemeClr val="accent1"/>
        </a:buClr>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svg"/></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diagramLayout" Target="../diagrams/layout2.xml"/><Relationship Id="rId7" Type="http://schemas.openxmlformats.org/officeDocument/2006/relationships/image" Target="../media/image8.png"/><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chart" Target="../charts/chart6.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diagramLayout" Target="../diagrams/layout4.xml"/><Relationship Id="rId7" Type="http://schemas.openxmlformats.org/officeDocument/2006/relationships/image" Target="../media/image8.png"/><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2.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chart" Target="../charts/char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7220" y="270039"/>
            <a:ext cx="8375322" cy="2015961"/>
          </a:xfrm>
        </p:spPr>
        <p:txBody>
          <a:bodyPr/>
          <a:lstStyle/>
          <a:p>
            <a:pPr algn="l"/>
            <a:r>
              <a:rPr lang="en-US" dirty="0"/>
              <a:t>UNHCR Jordan</a:t>
            </a:r>
          </a:p>
        </p:txBody>
      </p:sp>
      <p:sp>
        <p:nvSpPr>
          <p:cNvPr id="4" name="TextBox 3">
            <a:extLst>
              <a:ext uri="{FF2B5EF4-FFF2-40B4-BE49-F238E27FC236}">
                <a16:creationId xmlns:a16="http://schemas.microsoft.com/office/drawing/2014/main" id="{16B6ECD6-AB74-41EA-829C-D4014444948D}"/>
              </a:ext>
            </a:extLst>
          </p:cNvPr>
          <p:cNvSpPr txBox="1"/>
          <p:nvPr/>
        </p:nvSpPr>
        <p:spPr>
          <a:xfrm>
            <a:off x="748144" y="4800602"/>
            <a:ext cx="3591739" cy="276999"/>
          </a:xfrm>
          <a:prstGeom prst="rect">
            <a:avLst/>
          </a:prstGeom>
          <a:noFill/>
        </p:spPr>
        <p:txBody>
          <a:bodyPr wrap="square" rtlCol="0">
            <a:spAutoFit/>
          </a:bodyPr>
          <a:lstStyle/>
          <a:p>
            <a:r>
              <a:rPr lang="en-GB" sz="1200" dirty="0">
                <a:solidFill>
                  <a:schemeClr val="bg1"/>
                </a:solidFill>
              </a:rPr>
              <a:t>allenf@unhcr.org , bakeerr@unhcr.org </a:t>
            </a:r>
            <a:endParaRPr lang="en-HK" sz="1200" dirty="0">
              <a:solidFill>
                <a:schemeClr val="bg1"/>
              </a:solidFill>
            </a:endParaRPr>
          </a:p>
        </p:txBody>
      </p:sp>
      <p:pic>
        <p:nvPicPr>
          <p:cNvPr id="6" name="Graphic 5" descr="Email">
            <a:extLst>
              <a:ext uri="{FF2B5EF4-FFF2-40B4-BE49-F238E27FC236}">
                <a16:creationId xmlns:a16="http://schemas.microsoft.com/office/drawing/2014/main" id="{6C1E070F-BBE5-4571-A81E-3019D70FEFBA}"/>
              </a:ext>
            </a:extLst>
          </p:cNvPr>
          <p:cNvPicPr>
            <a:picLocks noChangeAspect="1"/>
          </p:cNvPicPr>
          <p:nvPr/>
        </p:nvPicPr>
        <p:blipFill>
          <a:blip r:embed="rId3" cstate="email">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104362" y="4628034"/>
            <a:ext cx="387626" cy="387626"/>
          </a:xfrm>
          <a:prstGeom prst="rect">
            <a:avLst/>
          </a:prstGeom>
        </p:spPr>
      </p:pic>
      <p:sp>
        <p:nvSpPr>
          <p:cNvPr id="7" name="TextBox 6"/>
          <p:cNvSpPr txBox="1"/>
          <p:nvPr/>
        </p:nvSpPr>
        <p:spPr>
          <a:xfrm>
            <a:off x="881149" y="270039"/>
            <a:ext cx="2643447" cy="1583699"/>
          </a:xfrm>
          <a:prstGeom prst="rect">
            <a:avLst/>
          </a:prstGeom>
          <a:noFill/>
        </p:spPr>
        <p:txBody>
          <a:bodyPr wrap="square" rtlCol="0">
            <a:spAutoFit/>
          </a:bodyPr>
          <a:lstStyle/>
          <a:p>
            <a:endParaRPr lang="en-GB" dirty="0"/>
          </a:p>
        </p:txBody>
      </p:sp>
      <p:sp>
        <p:nvSpPr>
          <p:cNvPr id="10" name="Rectangle 2"/>
          <p:cNvSpPr>
            <a:spLocks noGrp="1" noChangeArrowheads="1"/>
          </p:cNvSpPr>
          <p:nvPr>
            <p:ph type="subTitle" idx="1"/>
          </p:nvPr>
        </p:nvSpPr>
        <p:spPr bwMode="auto">
          <a:xfrm>
            <a:off x="2181981" y="2377837"/>
            <a:ext cx="459997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ja-JP" sz="2400" b="1" i="0" u="none" strike="noStrike" cap="none" normalizeH="0" baseline="0" dirty="0">
                <a:ln>
                  <a:noFill/>
                </a:ln>
                <a:effectLst/>
                <a:latin typeface="Calibri" panose="020F0502020204030204" pitchFamily="34" charset="0"/>
                <a:ea typeface="Times New Roman" panose="02020603050405020304" pitchFamily="18" charset="0"/>
                <a:cs typeface="Tahoma" panose="020B0604030504040204" pitchFamily="34" charset="0"/>
              </a:rPr>
              <a:t>TVET Assessment-All Nationalities </a:t>
            </a:r>
            <a:endParaRPr kumimoji="0" lang="en-US" altLang="ja-JP" sz="1800" b="0" i="0" u="none" strike="noStrike" cap="none" normalizeH="0" baseline="0" dirty="0">
              <a:ln>
                <a:noFill/>
              </a:ln>
              <a:effectLst/>
              <a:latin typeface="Arial" panose="020B0604020202020204" pitchFamily="34" charset="0"/>
            </a:endParaRPr>
          </a:p>
        </p:txBody>
      </p:sp>
      <p:sp>
        <p:nvSpPr>
          <p:cNvPr id="11" name="Rectangle 10"/>
          <p:cNvSpPr/>
          <p:nvPr/>
        </p:nvSpPr>
        <p:spPr>
          <a:xfrm>
            <a:off x="6654018" y="270039"/>
            <a:ext cx="2338524" cy="661720"/>
          </a:xfrm>
          <a:prstGeom prst="rect">
            <a:avLst/>
          </a:prstGeom>
        </p:spPr>
        <p:txBody>
          <a:bodyPr wrap="square">
            <a:spAutoFit/>
          </a:bodyPr>
          <a:lstStyle/>
          <a:p>
            <a:pPr marL="45720" marR="45720" algn="r">
              <a:spcBef>
                <a:spcPts val="600"/>
              </a:spcBef>
            </a:pPr>
            <a:r>
              <a:rPr lang="en-US" sz="1600" b="1" kern="1100" cap="all" dirty="0">
                <a:solidFill>
                  <a:srgbClr val="FFFFFF"/>
                </a:solidFill>
                <a:latin typeface="Calibri" panose="020F0502020204030204" pitchFamily="34" charset="0"/>
                <a:ea typeface="Times New Roman" panose="02020603050405020304" pitchFamily="18" charset="0"/>
                <a:cs typeface="Tahoma" panose="020B0604030504040204" pitchFamily="34" charset="0"/>
              </a:rPr>
              <a:t>SEPTEMBER 2020</a:t>
            </a:r>
          </a:p>
          <a:p>
            <a:pPr marL="45720" marR="45720" algn="r">
              <a:spcBef>
                <a:spcPts val="600"/>
              </a:spcBef>
            </a:pPr>
            <a:endParaRPr lang="en-GB" sz="1600" b="1" kern="1100" cap="all" dirty="0">
              <a:solidFill>
                <a:srgbClr val="FFFFFF"/>
              </a:solidFill>
              <a:effectLst/>
              <a:latin typeface="Calibri" panose="020F0502020204030204" pitchFamily="34" charset="0"/>
              <a:ea typeface="Times New Roman" panose="02020603050405020304" pitchFamily="18" charset="0"/>
              <a:cs typeface="Tahoma" panose="020B0604030504040204" pitchFamily="34" charset="0"/>
            </a:endParaRPr>
          </a:p>
        </p:txBody>
      </p:sp>
    </p:spTree>
    <p:extLst>
      <p:ext uri="{BB962C8B-B14F-4D97-AF65-F5344CB8AC3E}">
        <p14:creationId xmlns:p14="http://schemas.microsoft.com/office/powerpoint/2010/main" val="3434294873"/>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034" y="204349"/>
            <a:ext cx="8754312" cy="595752"/>
          </a:xfrm>
        </p:spPr>
        <p:txBody>
          <a:bodyPr>
            <a:normAutofit/>
          </a:bodyPr>
          <a:lstStyle/>
          <a:p>
            <a:r>
              <a:rPr lang="en-US" sz="2800" dirty="0"/>
              <a:t>Preferences of refugees</a:t>
            </a:r>
            <a:endParaRPr lang="en-GB" sz="2800" dirty="0"/>
          </a:p>
        </p:txBody>
      </p:sp>
      <p:sp>
        <p:nvSpPr>
          <p:cNvPr id="5" name="Content Placeholder 4">
            <a:extLst>
              <a:ext uri="{FF2B5EF4-FFF2-40B4-BE49-F238E27FC236}">
                <a16:creationId xmlns:a16="http://schemas.microsoft.com/office/drawing/2014/main" id="{3B5E29C6-932C-4F86-9EB6-D5E09F63F762}"/>
              </a:ext>
            </a:extLst>
          </p:cNvPr>
          <p:cNvSpPr>
            <a:spLocks noGrp="1"/>
          </p:cNvSpPr>
          <p:nvPr>
            <p:ph idx="1"/>
          </p:nvPr>
        </p:nvSpPr>
        <p:spPr>
          <a:xfrm>
            <a:off x="328609" y="975547"/>
            <a:ext cx="8754312" cy="3021510"/>
          </a:xfrm>
        </p:spPr>
        <p:txBody>
          <a:bodyPr>
            <a:normAutofit/>
          </a:bodyPr>
          <a:lstStyle/>
          <a:p>
            <a:pPr marL="0" indent="0">
              <a:buNone/>
            </a:pPr>
            <a:r>
              <a:rPr lang="en-GB" sz="1600" dirty="0"/>
              <a:t>When we asked, ‘Is an end of training employment opportunity a key factor for you when you consider potential trainings?’ It was a key factor only for males</a:t>
            </a:r>
          </a:p>
          <a:p>
            <a:pPr marL="0" indent="0">
              <a:buNone/>
            </a:pPr>
            <a:endParaRPr lang="en-US" dirty="0"/>
          </a:p>
        </p:txBody>
      </p:sp>
      <p:graphicFrame>
        <p:nvGraphicFramePr>
          <p:cNvPr id="10" name="Chart 9">
            <a:extLst>
              <a:ext uri="{FF2B5EF4-FFF2-40B4-BE49-F238E27FC236}">
                <a16:creationId xmlns:a16="http://schemas.microsoft.com/office/drawing/2014/main" id="{AF16FF73-F1EE-4D38-AC08-43979A2882DB}"/>
              </a:ext>
            </a:extLst>
          </p:cNvPr>
          <p:cNvGraphicFramePr/>
          <p:nvPr>
            <p:extLst>
              <p:ext uri="{D42A27DB-BD31-4B8C-83A1-F6EECF244321}">
                <p14:modId xmlns:p14="http://schemas.microsoft.com/office/powerpoint/2010/main" val="2001608695"/>
              </p:ext>
            </p:extLst>
          </p:nvPr>
        </p:nvGraphicFramePr>
        <p:xfrm>
          <a:off x="2520583" y="2031097"/>
          <a:ext cx="3962400" cy="19659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46431367"/>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034" y="204349"/>
            <a:ext cx="8754312" cy="595752"/>
          </a:xfrm>
        </p:spPr>
        <p:txBody>
          <a:bodyPr>
            <a:normAutofit/>
          </a:bodyPr>
          <a:lstStyle/>
          <a:p>
            <a:r>
              <a:rPr lang="en-US" sz="2800" dirty="0"/>
              <a:t>Preferences of refugees – </a:t>
            </a:r>
            <a:r>
              <a:rPr lang="en-US" sz="2800" cap="all" dirty="0"/>
              <a:t>FULL sample</a:t>
            </a:r>
            <a:endParaRPr lang="en-GB"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62937381"/>
              </p:ext>
            </p:extLst>
          </p:nvPr>
        </p:nvGraphicFramePr>
        <p:xfrm>
          <a:off x="209550" y="1045029"/>
          <a:ext cx="8753475" cy="3429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p:cNvPicPr>
            <a:picLocks noChangeAspect="1"/>
          </p:cNvPicPr>
          <p:nvPr/>
        </p:nvPicPr>
        <p:blipFill>
          <a:blip r:embed="rId7"/>
          <a:stretch>
            <a:fillRect/>
          </a:stretch>
        </p:blipFill>
        <p:spPr>
          <a:xfrm>
            <a:off x="112588" y="959263"/>
            <a:ext cx="386302" cy="743990"/>
          </a:xfrm>
          <a:prstGeom prst="rect">
            <a:avLst/>
          </a:prstGeom>
        </p:spPr>
      </p:pic>
      <p:pic>
        <p:nvPicPr>
          <p:cNvPr id="7" name="Picture 6"/>
          <p:cNvPicPr>
            <a:picLocks noChangeAspect="1"/>
          </p:cNvPicPr>
          <p:nvPr/>
        </p:nvPicPr>
        <p:blipFill>
          <a:blip r:embed="rId7"/>
          <a:stretch>
            <a:fillRect/>
          </a:stretch>
        </p:blipFill>
        <p:spPr>
          <a:xfrm>
            <a:off x="3217684" y="929758"/>
            <a:ext cx="386302" cy="743990"/>
          </a:xfrm>
          <a:prstGeom prst="rect">
            <a:avLst/>
          </a:prstGeom>
        </p:spPr>
      </p:pic>
      <p:pic>
        <p:nvPicPr>
          <p:cNvPr id="8" name="Picture 7"/>
          <p:cNvPicPr>
            <a:picLocks noChangeAspect="1"/>
          </p:cNvPicPr>
          <p:nvPr/>
        </p:nvPicPr>
        <p:blipFill>
          <a:blip r:embed="rId8"/>
          <a:stretch>
            <a:fillRect/>
          </a:stretch>
        </p:blipFill>
        <p:spPr>
          <a:xfrm>
            <a:off x="3033917" y="800101"/>
            <a:ext cx="1192319" cy="870256"/>
          </a:xfrm>
          <a:prstGeom prst="rect">
            <a:avLst/>
          </a:prstGeom>
        </p:spPr>
      </p:pic>
      <p:pic>
        <p:nvPicPr>
          <p:cNvPr id="13" name="Picture 12">
            <a:extLst>
              <a:ext uri="{FF2B5EF4-FFF2-40B4-BE49-F238E27FC236}">
                <a16:creationId xmlns:a16="http://schemas.microsoft.com/office/drawing/2014/main" id="{152093FB-315D-4797-81E1-315D9253EFA9}"/>
              </a:ext>
            </a:extLst>
          </p:cNvPr>
          <p:cNvPicPr>
            <a:picLocks noChangeAspect="1"/>
          </p:cNvPicPr>
          <p:nvPr/>
        </p:nvPicPr>
        <p:blipFill>
          <a:blip r:embed="rId7"/>
          <a:stretch>
            <a:fillRect/>
          </a:stretch>
        </p:blipFill>
        <p:spPr>
          <a:xfrm>
            <a:off x="6184947" y="949000"/>
            <a:ext cx="386302" cy="743990"/>
          </a:xfrm>
          <a:prstGeom prst="rect">
            <a:avLst/>
          </a:prstGeom>
        </p:spPr>
      </p:pic>
      <p:pic>
        <p:nvPicPr>
          <p:cNvPr id="14" name="Picture 13">
            <a:extLst>
              <a:ext uri="{FF2B5EF4-FFF2-40B4-BE49-F238E27FC236}">
                <a16:creationId xmlns:a16="http://schemas.microsoft.com/office/drawing/2014/main" id="{E0CD9872-8B26-4797-9AF4-7C7B34AF4155}"/>
              </a:ext>
            </a:extLst>
          </p:cNvPr>
          <p:cNvPicPr>
            <a:picLocks noChangeAspect="1"/>
          </p:cNvPicPr>
          <p:nvPr/>
        </p:nvPicPr>
        <p:blipFill>
          <a:blip r:embed="rId8"/>
          <a:stretch>
            <a:fillRect/>
          </a:stretch>
        </p:blipFill>
        <p:spPr>
          <a:xfrm>
            <a:off x="0" y="845032"/>
            <a:ext cx="943002" cy="870256"/>
          </a:xfrm>
          <a:prstGeom prst="rect">
            <a:avLst/>
          </a:prstGeom>
        </p:spPr>
      </p:pic>
      <p:pic>
        <p:nvPicPr>
          <p:cNvPr id="6" name="Picture 5"/>
          <p:cNvPicPr>
            <a:picLocks noChangeAspect="1"/>
          </p:cNvPicPr>
          <p:nvPr/>
        </p:nvPicPr>
        <p:blipFill>
          <a:blip r:embed="rId8"/>
          <a:stretch>
            <a:fillRect/>
          </a:stretch>
        </p:blipFill>
        <p:spPr>
          <a:xfrm>
            <a:off x="6099748" y="822734"/>
            <a:ext cx="943002" cy="870256"/>
          </a:xfrm>
          <a:prstGeom prst="rect">
            <a:avLst/>
          </a:prstGeom>
        </p:spPr>
      </p:pic>
    </p:spTree>
    <p:extLst>
      <p:ext uri="{BB962C8B-B14F-4D97-AF65-F5344CB8AC3E}">
        <p14:creationId xmlns:p14="http://schemas.microsoft.com/office/powerpoint/2010/main" val="4043055133"/>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034" y="204349"/>
            <a:ext cx="8754312" cy="595752"/>
          </a:xfrm>
        </p:spPr>
        <p:txBody>
          <a:bodyPr>
            <a:normAutofit/>
          </a:bodyPr>
          <a:lstStyle/>
          <a:p>
            <a:r>
              <a:rPr lang="en-US" sz="2800" dirty="0"/>
              <a:t>Reasons to drop off</a:t>
            </a:r>
            <a:endParaRPr lang="en-GB" sz="2800" dirty="0"/>
          </a:p>
        </p:txBody>
      </p:sp>
      <p:sp>
        <p:nvSpPr>
          <p:cNvPr id="5" name="Content Placeholder 4">
            <a:extLst>
              <a:ext uri="{FF2B5EF4-FFF2-40B4-BE49-F238E27FC236}">
                <a16:creationId xmlns:a16="http://schemas.microsoft.com/office/drawing/2014/main" id="{3B5E29C6-932C-4F86-9EB6-D5E09F63F762}"/>
              </a:ext>
            </a:extLst>
          </p:cNvPr>
          <p:cNvSpPr>
            <a:spLocks noGrp="1"/>
          </p:cNvSpPr>
          <p:nvPr>
            <p:ph idx="1"/>
          </p:nvPr>
        </p:nvSpPr>
        <p:spPr>
          <a:xfrm>
            <a:off x="298371" y="1246492"/>
            <a:ext cx="8754312" cy="1253179"/>
          </a:xfrm>
        </p:spPr>
        <p:style>
          <a:lnRef idx="2">
            <a:schemeClr val="accent3"/>
          </a:lnRef>
          <a:fillRef idx="1">
            <a:schemeClr val="lt1"/>
          </a:fillRef>
          <a:effectRef idx="0">
            <a:schemeClr val="accent3"/>
          </a:effectRef>
          <a:fontRef idx="minor">
            <a:schemeClr val="dk1"/>
          </a:fontRef>
        </p:style>
        <p:txBody>
          <a:bodyPr>
            <a:normAutofit/>
          </a:bodyPr>
          <a:lstStyle/>
          <a:p>
            <a:pPr marL="0" indent="0">
              <a:buNone/>
            </a:pPr>
            <a:r>
              <a:rPr lang="en-GB" sz="1400" dirty="0"/>
              <a:t>  Were very focused on the location (51% would be dissuaded if the location was far away), </a:t>
            </a:r>
          </a:p>
          <a:p>
            <a:pPr marL="0" indent="0">
              <a:buNone/>
            </a:pPr>
            <a:r>
              <a:rPr lang="en-GB" sz="1400" dirty="0"/>
              <a:t>duration of training (24%) , </a:t>
            </a:r>
          </a:p>
          <a:p>
            <a:pPr marL="0" indent="0">
              <a:buNone/>
            </a:pPr>
            <a:r>
              <a:rPr lang="en-GB" sz="1400" dirty="0"/>
              <a:t>10% indicated training material, 5% new job</a:t>
            </a:r>
          </a:p>
          <a:p>
            <a:pPr marL="0" indent="0">
              <a:buNone/>
            </a:pPr>
            <a:r>
              <a:rPr lang="en-GB" sz="1400" dirty="0"/>
              <a:t>10% gave other reasons e.g. financial issues, if no stipend was provided and family obligations (if they have children’s).</a:t>
            </a:r>
          </a:p>
          <a:p>
            <a:pPr marL="0" indent="0">
              <a:buNone/>
            </a:pPr>
            <a:endParaRPr lang="en-US" sz="1400" dirty="0"/>
          </a:p>
        </p:txBody>
      </p:sp>
      <p:pic>
        <p:nvPicPr>
          <p:cNvPr id="4" name="Picture 3">
            <a:extLst>
              <a:ext uri="{FF2B5EF4-FFF2-40B4-BE49-F238E27FC236}">
                <a16:creationId xmlns:a16="http://schemas.microsoft.com/office/drawing/2014/main" id="{C027E53D-5DCA-4E6C-9C57-8DA64C688684}"/>
              </a:ext>
            </a:extLst>
          </p:cNvPr>
          <p:cNvPicPr>
            <a:picLocks noChangeAspect="1"/>
          </p:cNvPicPr>
          <p:nvPr/>
        </p:nvPicPr>
        <p:blipFill>
          <a:blip r:embed="rId2"/>
          <a:stretch>
            <a:fillRect/>
          </a:stretch>
        </p:blipFill>
        <p:spPr>
          <a:xfrm>
            <a:off x="-85774" y="653158"/>
            <a:ext cx="943002" cy="870256"/>
          </a:xfrm>
          <a:prstGeom prst="rect">
            <a:avLst/>
          </a:prstGeom>
        </p:spPr>
      </p:pic>
      <p:sp>
        <p:nvSpPr>
          <p:cNvPr id="7" name="Content Placeholder 4">
            <a:extLst>
              <a:ext uri="{FF2B5EF4-FFF2-40B4-BE49-F238E27FC236}">
                <a16:creationId xmlns:a16="http://schemas.microsoft.com/office/drawing/2014/main" id="{B34A8605-3C1E-4877-8ABC-E918D4283411}"/>
              </a:ext>
            </a:extLst>
          </p:cNvPr>
          <p:cNvSpPr txBox="1">
            <a:spLocks/>
          </p:cNvSpPr>
          <p:nvPr/>
        </p:nvSpPr>
        <p:spPr>
          <a:xfrm>
            <a:off x="298371" y="3355145"/>
            <a:ext cx="8754312" cy="1135197"/>
          </a:xfrm>
          <a:prstGeom prst="rect">
            <a:avLst/>
          </a:prstGeom>
        </p:spPr>
        <p:style>
          <a:lnRef idx="2">
            <a:schemeClr val="accent3"/>
          </a:lnRef>
          <a:fillRef idx="1">
            <a:schemeClr val="lt1"/>
          </a:fillRef>
          <a:effectRef idx="0">
            <a:schemeClr val="accent3"/>
          </a:effectRef>
          <a:fontRef idx="minor">
            <a:schemeClr val="dk1"/>
          </a:fontRef>
        </p:style>
        <p:txBody>
          <a:bodyPr vert="horz" lIns="91440" tIns="45720" rIns="91440" bIns="0" rtlCol="0">
            <a:normAutofit/>
          </a:bodyPr>
          <a:lstStyle>
            <a:lvl1pPr marL="342900" indent="-342900" algn="l" defTabSz="457200" rtl="0" eaLnBrk="1" latinLnBrk="0" hangingPunct="1">
              <a:spcBef>
                <a:spcPct val="20000"/>
              </a:spcBef>
              <a:buClr>
                <a:schemeClr val="accent1"/>
              </a:buClr>
              <a:buFont typeface="Arial"/>
              <a:buChar char="•"/>
              <a:defRPr sz="2800" kern="1200">
                <a:solidFill>
                  <a:schemeClr val="tx1"/>
                </a:solidFill>
                <a:latin typeface="+mn-lt"/>
                <a:ea typeface="+mn-ea"/>
                <a:cs typeface="+mn-cs"/>
              </a:defRPr>
            </a:lvl1pPr>
            <a:lvl2pPr marL="742950" indent="-285750" algn="l" defTabSz="457200" rtl="0" eaLnBrk="1" latinLnBrk="0" hangingPunct="1">
              <a:spcBef>
                <a:spcPct val="20000"/>
              </a:spcBef>
              <a:buClr>
                <a:schemeClr val="accent1"/>
              </a:buClr>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Clr>
                <a:schemeClr val="accent1"/>
              </a:buClr>
              <a:buFont typeface="Arial"/>
              <a:buChar char="•"/>
              <a:defRPr sz="2000" kern="1200">
                <a:solidFill>
                  <a:schemeClr val="tx1"/>
                </a:solidFill>
                <a:latin typeface="+mn-lt"/>
                <a:ea typeface="+mn-ea"/>
                <a:cs typeface="+mn-cs"/>
              </a:defRPr>
            </a:lvl3pPr>
            <a:lvl4pPr marL="1600200" indent="-228600" algn="l" defTabSz="457200" rtl="0" eaLnBrk="1" latinLnBrk="0" hangingPunct="1">
              <a:spcBef>
                <a:spcPct val="20000"/>
              </a:spcBef>
              <a:buClr>
                <a:schemeClr val="accent1"/>
              </a:buClr>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Clr>
                <a:schemeClr val="accent1"/>
              </a:buClr>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GB" sz="1400" dirty="0"/>
              <a:t>   42.1% rated location as the biggest impediment to joining followed by gaining a new job, and the training content 15.8%. </a:t>
            </a:r>
          </a:p>
          <a:p>
            <a:pPr marL="0" indent="0">
              <a:buNone/>
            </a:pPr>
            <a:r>
              <a:rPr lang="en-GB" sz="1400" dirty="0"/>
              <a:t>14.7% gave different reasons such as the way staff will treat them or for financial reasons.</a:t>
            </a:r>
          </a:p>
          <a:p>
            <a:pPr marL="0" indent="0">
              <a:buNone/>
            </a:pPr>
            <a:r>
              <a:rPr lang="en-GB" sz="1400" dirty="0"/>
              <a:t> While duration 11.6% </a:t>
            </a:r>
            <a:endParaRPr lang="en-US" sz="1400" dirty="0"/>
          </a:p>
          <a:p>
            <a:pPr marL="0" indent="0">
              <a:buFont typeface="Arial"/>
              <a:buNone/>
            </a:pPr>
            <a:endParaRPr lang="en-US" sz="1400" dirty="0"/>
          </a:p>
        </p:txBody>
      </p:sp>
      <p:pic>
        <p:nvPicPr>
          <p:cNvPr id="9" name="Picture 8">
            <a:extLst>
              <a:ext uri="{FF2B5EF4-FFF2-40B4-BE49-F238E27FC236}">
                <a16:creationId xmlns:a16="http://schemas.microsoft.com/office/drawing/2014/main" id="{7C180CF3-DF3F-49E4-AA68-8B7D4258A690}"/>
              </a:ext>
            </a:extLst>
          </p:cNvPr>
          <p:cNvPicPr>
            <a:picLocks noChangeAspect="1"/>
          </p:cNvPicPr>
          <p:nvPr/>
        </p:nvPicPr>
        <p:blipFill>
          <a:blip r:embed="rId3"/>
          <a:stretch>
            <a:fillRect/>
          </a:stretch>
        </p:blipFill>
        <p:spPr>
          <a:xfrm>
            <a:off x="196660" y="2897375"/>
            <a:ext cx="386302" cy="743990"/>
          </a:xfrm>
          <a:prstGeom prst="rect">
            <a:avLst/>
          </a:prstGeom>
        </p:spPr>
      </p:pic>
    </p:spTree>
    <p:extLst>
      <p:ext uri="{BB962C8B-B14F-4D97-AF65-F5344CB8AC3E}">
        <p14:creationId xmlns:p14="http://schemas.microsoft.com/office/powerpoint/2010/main" val="803280597"/>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826" y="156575"/>
            <a:ext cx="8754312" cy="427400"/>
          </a:xfrm>
        </p:spPr>
        <p:txBody>
          <a:bodyPr>
            <a:normAutofit fontScale="90000"/>
          </a:bodyPr>
          <a:lstStyle/>
          <a:p>
            <a:r>
              <a:rPr lang="en-US" dirty="0"/>
              <a:t>Outreach to refugees  </a:t>
            </a:r>
            <a:endParaRPr lang="en-GB" dirty="0"/>
          </a:p>
        </p:txBody>
      </p:sp>
      <p:sp>
        <p:nvSpPr>
          <p:cNvPr id="3" name="Content Placeholder 2"/>
          <p:cNvSpPr>
            <a:spLocks noGrp="1"/>
          </p:cNvSpPr>
          <p:nvPr>
            <p:ph idx="1"/>
          </p:nvPr>
        </p:nvSpPr>
        <p:spPr>
          <a:xfrm>
            <a:off x="209034" y="926926"/>
            <a:ext cx="8754312" cy="3393688"/>
          </a:xfrm>
        </p:spPr>
        <p:txBody>
          <a:bodyPr>
            <a:normAutofit/>
          </a:bodyPr>
          <a:lstStyle/>
          <a:p>
            <a:r>
              <a:rPr lang="en-GB" sz="1800" dirty="0"/>
              <a:t>62% of the sample stated that they prefer to be informed about available training opportunities through SMS, </a:t>
            </a:r>
          </a:p>
          <a:p>
            <a:r>
              <a:rPr lang="en-GB" sz="1800" dirty="0"/>
              <a:t>20% through social media, </a:t>
            </a:r>
          </a:p>
          <a:p>
            <a:r>
              <a:rPr lang="en-GB" sz="1800" dirty="0"/>
              <a:t>9% through UNHCR meetings,</a:t>
            </a:r>
          </a:p>
          <a:p>
            <a:r>
              <a:rPr lang="en-GB" sz="1800" dirty="0"/>
              <a:t>2% through the CSC’s,</a:t>
            </a:r>
          </a:p>
          <a:p>
            <a:r>
              <a:rPr lang="en-GB" sz="1800" dirty="0"/>
              <a:t>3% through other refugee and colleagues </a:t>
            </a:r>
          </a:p>
          <a:p>
            <a:r>
              <a:rPr lang="en-GB" sz="1800" dirty="0"/>
              <a:t>4% others e.g. leaflets.</a:t>
            </a:r>
            <a:endParaRPr lang="en-US" sz="1800" dirty="0"/>
          </a:p>
          <a:p>
            <a:pPr marL="0" indent="0">
              <a:buNone/>
            </a:pPr>
            <a:endParaRPr lang="en-GB" sz="1800" dirty="0"/>
          </a:p>
        </p:txBody>
      </p:sp>
    </p:spTree>
    <p:extLst>
      <p:ext uri="{BB962C8B-B14F-4D97-AF65-F5344CB8AC3E}">
        <p14:creationId xmlns:p14="http://schemas.microsoft.com/office/powerpoint/2010/main" val="20527331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Sample Demographics – Other nationalities</a:t>
            </a:r>
            <a:br>
              <a:rPr lang="en-GB" sz="2400" cap="all" dirty="0"/>
            </a:br>
            <a:endParaRPr lang="en-GB" sz="2400" dirty="0"/>
          </a:p>
        </p:txBody>
      </p:sp>
      <p:sp>
        <p:nvSpPr>
          <p:cNvPr id="3" name="Content Placeholder 2"/>
          <p:cNvSpPr>
            <a:spLocks noGrp="1"/>
          </p:cNvSpPr>
          <p:nvPr>
            <p:ph idx="1"/>
          </p:nvPr>
        </p:nvSpPr>
        <p:spPr/>
        <p:txBody>
          <a:bodyPr>
            <a:normAutofit/>
          </a:bodyPr>
          <a:lstStyle/>
          <a:p>
            <a:r>
              <a:rPr lang="en-GB" sz="1200" dirty="0"/>
              <a:t>For non-Syrian refugees, this report focused on refugees from Iraq, Somali</a:t>
            </a:r>
            <a:r>
              <a:rPr lang="en-US" sz="1200" dirty="0"/>
              <a:t>a</a:t>
            </a:r>
            <a:r>
              <a:rPr lang="en-GB" sz="1200" dirty="0"/>
              <a:t>, Sudan and Yemen</a:t>
            </a:r>
          </a:p>
          <a:p>
            <a:r>
              <a:rPr lang="en-GB" sz="1200" dirty="0"/>
              <a:t>A total of 126 refugees went through this assessment either through face to face interviews or through mobile assessment</a:t>
            </a:r>
          </a:p>
          <a:p>
            <a:r>
              <a:rPr lang="en-GB" sz="1200" dirty="0"/>
              <a:t>From which 39% females and 61% males.</a:t>
            </a:r>
          </a:p>
          <a:p>
            <a:r>
              <a:rPr lang="en-GB" sz="1200" dirty="0"/>
              <a:t>The age categories of the respondents varied as bellow. </a:t>
            </a:r>
            <a:endParaRPr lang="en-US" sz="1200" dirty="0"/>
          </a:p>
        </p:txBody>
      </p:sp>
      <p:graphicFrame>
        <p:nvGraphicFramePr>
          <p:cNvPr id="7" name="Diagram 6">
            <a:extLst>
              <a:ext uri="{FF2B5EF4-FFF2-40B4-BE49-F238E27FC236}">
                <a16:creationId xmlns:a16="http://schemas.microsoft.com/office/drawing/2014/main" id="{D191A9AE-CBBA-4096-AA0C-F499FCE00599}"/>
              </a:ext>
            </a:extLst>
          </p:cNvPr>
          <p:cNvGraphicFramePr/>
          <p:nvPr>
            <p:extLst>
              <p:ext uri="{D42A27DB-BD31-4B8C-83A1-F6EECF244321}">
                <p14:modId xmlns:p14="http://schemas.microsoft.com/office/powerpoint/2010/main" val="959515586"/>
              </p:ext>
            </p:extLst>
          </p:nvPr>
        </p:nvGraphicFramePr>
        <p:xfrm>
          <a:off x="7092755" y="473906"/>
          <a:ext cx="1485900" cy="594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Chart 7">
            <a:extLst>
              <a:ext uri="{FF2B5EF4-FFF2-40B4-BE49-F238E27FC236}">
                <a16:creationId xmlns:a16="http://schemas.microsoft.com/office/drawing/2014/main" id="{51B4417B-AD0D-41D8-AC3E-32180AE59D33}"/>
              </a:ext>
            </a:extLst>
          </p:cNvPr>
          <p:cNvGraphicFramePr/>
          <p:nvPr>
            <p:extLst>
              <p:ext uri="{D42A27DB-BD31-4B8C-83A1-F6EECF244321}">
                <p14:modId xmlns:p14="http://schemas.microsoft.com/office/powerpoint/2010/main" val="1192281434"/>
              </p:ext>
            </p:extLst>
          </p:nvPr>
        </p:nvGraphicFramePr>
        <p:xfrm>
          <a:off x="2187526" y="2232734"/>
          <a:ext cx="4572000" cy="2087880"/>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20325015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2E9B2-9D68-4148-A84F-149BF6A1B199}"/>
              </a:ext>
            </a:extLst>
          </p:cNvPr>
          <p:cNvSpPr>
            <a:spLocks noGrp="1"/>
          </p:cNvSpPr>
          <p:nvPr>
            <p:ph type="title"/>
          </p:nvPr>
        </p:nvSpPr>
        <p:spPr>
          <a:xfrm>
            <a:off x="209034" y="337621"/>
            <a:ext cx="8754312" cy="624059"/>
          </a:xfrm>
        </p:spPr>
        <p:txBody>
          <a:bodyPr>
            <a:normAutofit/>
          </a:bodyPr>
          <a:lstStyle/>
          <a:p>
            <a:r>
              <a:rPr lang="en-US" sz="2800" dirty="0"/>
              <a:t>Education level </a:t>
            </a:r>
          </a:p>
        </p:txBody>
      </p:sp>
      <p:graphicFrame>
        <p:nvGraphicFramePr>
          <p:cNvPr id="5" name="Content Placeholder 4">
            <a:extLst>
              <a:ext uri="{FF2B5EF4-FFF2-40B4-BE49-F238E27FC236}">
                <a16:creationId xmlns:a16="http://schemas.microsoft.com/office/drawing/2014/main" id="{226C6168-5D9F-4B66-AF61-A859D4C5476A}"/>
              </a:ext>
            </a:extLst>
          </p:cNvPr>
          <p:cNvGraphicFramePr>
            <a:graphicFrameLocks noGrp="1"/>
          </p:cNvGraphicFramePr>
          <p:nvPr>
            <p:ph idx="1"/>
          </p:nvPr>
        </p:nvGraphicFramePr>
        <p:xfrm>
          <a:off x="209550" y="1298575"/>
          <a:ext cx="8753475" cy="3022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134655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2E9B2-9D68-4148-A84F-149BF6A1B199}"/>
              </a:ext>
            </a:extLst>
          </p:cNvPr>
          <p:cNvSpPr>
            <a:spLocks noGrp="1"/>
          </p:cNvSpPr>
          <p:nvPr>
            <p:ph type="title"/>
          </p:nvPr>
        </p:nvSpPr>
        <p:spPr>
          <a:xfrm>
            <a:off x="209034" y="267281"/>
            <a:ext cx="8754312" cy="624059"/>
          </a:xfrm>
        </p:spPr>
        <p:txBody>
          <a:bodyPr>
            <a:normAutofit/>
          </a:bodyPr>
          <a:lstStyle/>
          <a:p>
            <a:r>
              <a:rPr lang="en-US" sz="2800" dirty="0"/>
              <a:t>Outcomes and Findings </a:t>
            </a:r>
          </a:p>
        </p:txBody>
      </p:sp>
      <p:sp>
        <p:nvSpPr>
          <p:cNvPr id="3" name="Content Placeholder 2">
            <a:extLst>
              <a:ext uri="{FF2B5EF4-FFF2-40B4-BE49-F238E27FC236}">
                <a16:creationId xmlns:a16="http://schemas.microsoft.com/office/drawing/2014/main" id="{BD7A05B7-B478-491C-88AF-2ED3068B3EDC}"/>
              </a:ext>
            </a:extLst>
          </p:cNvPr>
          <p:cNvSpPr>
            <a:spLocks noGrp="1"/>
          </p:cNvSpPr>
          <p:nvPr>
            <p:ph idx="1"/>
          </p:nvPr>
        </p:nvSpPr>
        <p:spPr>
          <a:xfrm>
            <a:off x="209034" y="1062111"/>
            <a:ext cx="8754312" cy="3258503"/>
          </a:xfrm>
        </p:spPr>
        <p:txBody>
          <a:bodyPr>
            <a:normAutofit/>
          </a:bodyPr>
          <a:lstStyle/>
          <a:p>
            <a:r>
              <a:rPr lang="en-US" sz="1400" dirty="0"/>
              <a:t>Non-Syrian refugees are overall not aware of the vocational and technical training programs provided in Jordan; they indicate a high interest in such opportunities</a:t>
            </a:r>
          </a:p>
          <a:p>
            <a:r>
              <a:rPr lang="en-GB" sz="1400" dirty="0"/>
              <a:t>The assessment revealed that females took trainings more than males while in Jordan.</a:t>
            </a:r>
          </a:p>
          <a:p>
            <a:r>
              <a:rPr lang="en-GB" sz="1400" dirty="0"/>
              <a:t>For females, </a:t>
            </a:r>
            <a:r>
              <a:rPr lang="en-US" sz="1400" dirty="0"/>
              <a:t>Those training were mainly in English 42% and in computer and IT 21%.</a:t>
            </a:r>
            <a:endParaRPr lang="en-GB" sz="1400" dirty="0"/>
          </a:p>
          <a:p>
            <a:r>
              <a:rPr lang="en-GB" sz="1400" dirty="0"/>
              <a:t>While for males the percentage was </a:t>
            </a:r>
            <a:r>
              <a:rPr lang="en-US" sz="1400" dirty="0"/>
              <a:t>37% in English, 16% in computer/IT.</a:t>
            </a:r>
          </a:p>
        </p:txBody>
      </p:sp>
      <p:graphicFrame>
        <p:nvGraphicFramePr>
          <p:cNvPr id="6" name="Chart 5">
            <a:extLst>
              <a:ext uri="{FF2B5EF4-FFF2-40B4-BE49-F238E27FC236}">
                <a16:creationId xmlns:a16="http://schemas.microsoft.com/office/drawing/2014/main" id="{A90E6E28-C6FC-4478-8CC3-336DF5E66957}"/>
              </a:ext>
            </a:extLst>
          </p:cNvPr>
          <p:cNvGraphicFramePr/>
          <p:nvPr>
            <p:extLst>
              <p:ext uri="{D42A27DB-BD31-4B8C-83A1-F6EECF244321}">
                <p14:modId xmlns:p14="http://schemas.microsoft.com/office/powerpoint/2010/main" val="1123587128"/>
              </p:ext>
            </p:extLst>
          </p:nvPr>
        </p:nvGraphicFramePr>
        <p:xfrm>
          <a:off x="2662018" y="2468880"/>
          <a:ext cx="3482340" cy="187833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170167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A8-18D3-499C-BA03-09C0867F0D9F}"/>
              </a:ext>
            </a:extLst>
          </p:cNvPr>
          <p:cNvSpPr>
            <a:spLocks noGrp="1"/>
          </p:cNvSpPr>
          <p:nvPr>
            <p:ph type="title"/>
          </p:nvPr>
        </p:nvSpPr>
        <p:spPr>
          <a:xfrm>
            <a:off x="209034" y="204349"/>
            <a:ext cx="8754312" cy="703206"/>
          </a:xfrm>
        </p:spPr>
        <p:txBody>
          <a:bodyPr>
            <a:noAutofit/>
          </a:bodyPr>
          <a:lstStyle/>
          <a:p>
            <a:br>
              <a:rPr lang="en-US" sz="2800" cap="all" dirty="0"/>
            </a:br>
            <a:br>
              <a:rPr lang="en-US" sz="2800" cap="all" dirty="0"/>
            </a:br>
            <a:br>
              <a:rPr lang="en-US" sz="2800" cap="all" dirty="0"/>
            </a:br>
            <a:br>
              <a:rPr lang="en-US" sz="2800" cap="all" dirty="0"/>
            </a:br>
            <a:r>
              <a:rPr lang="en-US" sz="2800" dirty="0"/>
              <a:t>Important factors to enrol</a:t>
            </a:r>
            <a:br>
              <a:rPr lang="en-US" sz="2800" dirty="0">
                <a:solidFill>
                  <a:schemeClr val="accent1">
                    <a:lumMod val="50000"/>
                  </a:schemeClr>
                </a:solidFill>
              </a:rPr>
            </a:br>
            <a:endParaRPr lang="en-US" sz="2800" cap="all" dirty="0"/>
          </a:p>
        </p:txBody>
      </p:sp>
      <p:graphicFrame>
        <p:nvGraphicFramePr>
          <p:cNvPr id="7" name="Chart 6">
            <a:extLst>
              <a:ext uri="{FF2B5EF4-FFF2-40B4-BE49-F238E27FC236}">
                <a16:creationId xmlns:a16="http://schemas.microsoft.com/office/drawing/2014/main" id="{5A7F3AE1-B292-47A5-8557-83B9FE46AE17}"/>
              </a:ext>
            </a:extLst>
          </p:cNvPr>
          <p:cNvGraphicFramePr/>
          <p:nvPr>
            <p:extLst>
              <p:ext uri="{D42A27DB-BD31-4B8C-83A1-F6EECF244321}">
                <p14:modId xmlns:p14="http://schemas.microsoft.com/office/powerpoint/2010/main" val="2715073121"/>
              </p:ext>
            </p:extLst>
          </p:nvPr>
        </p:nvGraphicFramePr>
        <p:xfrm>
          <a:off x="534571" y="738743"/>
          <a:ext cx="7294099" cy="302150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10392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FF10EFE-9184-466A-A501-00C3244BE09C}"/>
              </a:ext>
            </a:extLst>
          </p:cNvPr>
          <p:cNvSpPr/>
          <p:nvPr/>
        </p:nvSpPr>
        <p:spPr>
          <a:xfrm>
            <a:off x="209034" y="3628486"/>
            <a:ext cx="8539088" cy="646331"/>
          </a:xfrm>
          <a:prstGeom prst="rect">
            <a:avLst/>
          </a:prstGeom>
        </p:spPr>
        <p:txBody>
          <a:bodyPr wrap="square">
            <a:spAutoFit/>
          </a:bodyPr>
          <a:lstStyle/>
          <a:p>
            <a:r>
              <a:rPr lang="en-GB" dirty="0">
                <a:solidFill>
                  <a:schemeClr val="bg2">
                    <a:lumMod val="75000"/>
                  </a:schemeClr>
                </a:solidFill>
              </a:rPr>
              <a:t>9.3% suggested trainings in other sectors such as in graphic design, medical sector and human resources. </a:t>
            </a:r>
            <a:endParaRPr lang="en-US" dirty="0">
              <a:solidFill>
                <a:schemeClr val="bg2">
                  <a:lumMod val="75000"/>
                </a:schemeClr>
              </a:solidFill>
            </a:endParaRPr>
          </a:p>
        </p:txBody>
      </p:sp>
      <p:pic>
        <p:nvPicPr>
          <p:cNvPr id="4" name="Picture 3">
            <a:extLst>
              <a:ext uri="{FF2B5EF4-FFF2-40B4-BE49-F238E27FC236}">
                <a16:creationId xmlns:a16="http://schemas.microsoft.com/office/drawing/2014/main" id="{95D2B11E-B067-40DA-ABD1-5CEB3FFC119C}"/>
              </a:ext>
            </a:extLst>
          </p:cNvPr>
          <p:cNvPicPr/>
          <p:nvPr/>
        </p:nvPicPr>
        <p:blipFill rotWithShape="1">
          <a:blip r:embed="rId2"/>
          <a:srcRect l="14176" t="28238" r="24644" b="20353"/>
          <a:stretch/>
        </p:blipFill>
        <p:spPr bwMode="auto">
          <a:xfrm>
            <a:off x="1003610" y="485188"/>
            <a:ext cx="6831980" cy="2993991"/>
          </a:xfrm>
          <a:prstGeom prst="rect">
            <a:avLst/>
          </a:prstGeom>
          <a:ln>
            <a:solidFill>
              <a:schemeClr val="bg2">
                <a:lumMod val="75000"/>
              </a:schemeClr>
            </a:solid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2096335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FF10EFE-9184-466A-A501-00C3244BE09C}"/>
              </a:ext>
            </a:extLst>
          </p:cNvPr>
          <p:cNvSpPr/>
          <p:nvPr/>
        </p:nvSpPr>
        <p:spPr>
          <a:xfrm>
            <a:off x="209034" y="3821774"/>
            <a:ext cx="8539088" cy="646331"/>
          </a:xfrm>
          <a:prstGeom prst="rect">
            <a:avLst/>
          </a:prstGeom>
        </p:spPr>
        <p:txBody>
          <a:bodyPr wrap="square">
            <a:spAutoFit/>
          </a:bodyPr>
          <a:lstStyle/>
          <a:p>
            <a:r>
              <a:rPr lang="en-GB" dirty="0">
                <a:solidFill>
                  <a:schemeClr val="bg2">
                    <a:lumMod val="75000"/>
                  </a:schemeClr>
                </a:solidFill>
              </a:rPr>
              <a:t>9.9% suggested training in other sectors such as renewable energy, hybrid cars, car maintenance. </a:t>
            </a:r>
            <a:endParaRPr lang="en-US" dirty="0">
              <a:solidFill>
                <a:schemeClr val="bg2">
                  <a:lumMod val="75000"/>
                </a:schemeClr>
              </a:solidFill>
            </a:endParaRPr>
          </a:p>
        </p:txBody>
      </p:sp>
      <p:pic>
        <p:nvPicPr>
          <p:cNvPr id="5" name="Picture 4">
            <a:extLst>
              <a:ext uri="{FF2B5EF4-FFF2-40B4-BE49-F238E27FC236}">
                <a16:creationId xmlns:a16="http://schemas.microsoft.com/office/drawing/2014/main" id="{52ED6186-9A53-410F-A89C-4E8244769835}"/>
              </a:ext>
            </a:extLst>
          </p:cNvPr>
          <p:cNvPicPr/>
          <p:nvPr/>
        </p:nvPicPr>
        <p:blipFill rotWithShape="1">
          <a:blip r:embed="rId2"/>
          <a:srcRect l="8548" t="34953" r="15385" b="15162"/>
          <a:stretch/>
        </p:blipFill>
        <p:spPr bwMode="auto">
          <a:xfrm>
            <a:off x="438615" y="397411"/>
            <a:ext cx="7999141" cy="3312227"/>
          </a:xfrm>
          <a:prstGeom prst="rect">
            <a:avLst/>
          </a:prstGeom>
          <a:ln>
            <a:solidFill>
              <a:schemeClr val="bg2">
                <a:lumMod val="90000"/>
              </a:schemeClr>
            </a:solid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607263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034" y="203975"/>
            <a:ext cx="8754312" cy="602957"/>
          </a:xfrm>
        </p:spPr>
        <p:txBody>
          <a:bodyPr>
            <a:normAutofit/>
          </a:bodyPr>
          <a:lstStyle/>
          <a:p>
            <a:r>
              <a:rPr lang="en-US" sz="3200" dirty="0"/>
              <a:t>Introduction</a:t>
            </a:r>
            <a:endParaRPr lang="en-GB" sz="3200" dirty="0"/>
          </a:p>
        </p:txBody>
      </p:sp>
      <p:sp>
        <p:nvSpPr>
          <p:cNvPr id="3" name="Content Placeholder 2">
            <a:extLst>
              <a:ext uri="{FF2B5EF4-FFF2-40B4-BE49-F238E27FC236}">
                <a16:creationId xmlns:a16="http://schemas.microsoft.com/office/drawing/2014/main" id="{AB66AE5B-5B3D-430E-94CB-6D9FFBAF7416}"/>
              </a:ext>
            </a:extLst>
          </p:cNvPr>
          <p:cNvSpPr>
            <a:spLocks noGrp="1"/>
          </p:cNvSpPr>
          <p:nvPr>
            <p:ph idx="1"/>
          </p:nvPr>
        </p:nvSpPr>
        <p:spPr>
          <a:xfrm>
            <a:off x="209034" y="949569"/>
            <a:ext cx="8754312" cy="3371045"/>
          </a:xfrm>
        </p:spPr>
        <p:txBody>
          <a:bodyPr>
            <a:normAutofit lnSpcReduction="10000"/>
          </a:bodyPr>
          <a:lstStyle/>
          <a:p>
            <a:r>
              <a:rPr lang="en-GB" sz="1200" dirty="0"/>
              <a:t>UNHCR seeks the support of different donors and stakeholders to provide accredited opportunities to equip the refugee and Jordanian youths with the skills needed to enter the labour market and to bridge the gap between education and livelihood. </a:t>
            </a:r>
          </a:p>
          <a:p>
            <a:pPr marL="0" indent="0">
              <a:buNone/>
            </a:pPr>
            <a:endParaRPr lang="en-GB" sz="1200" dirty="0"/>
          </a:p>
          <a:p>
            <a:r>
              <a:rPr lang="en-GB" sz="1200" dirty="0"/>
              <a:t>TVET (Technical and Vocational Education and Training) opportunities are vital in order to empower youth (especially females) supporting them to be more independent, self-reliant, and resilient and enhancing ‘economic inclusion’. </a:t>
            </a:r>
            <a:endParaRPr lang="en-US" sz="1200" dirty="0"/>
          </a:p>
          <a:p>
            <a:pPr marL="0" indent="0">
              <a:buNone/>
            </a:pPr>
            <a:endParaRPr lang="en-GB" sz="1200" dirty="0"/>
          </a:p>
          <a:p>
            <a:r>
              <a:rPr lang="en-GB" sz="1200" dirty="0"/>
              <a:t>There is a need to harmonize TVET , reduce duplication and inefficient resource utilization, and enhance labour market outcomes. </a:t>
            </a:r>
          </a:p>
          <a:p>
            <a:pPr marL="0" indent="0">
              <a:buNone/>
            </a:pPr>
            <a:endParaRPr lang="en-GB" sz="1200" dirty="0"/>
          </a:p>
          <a:p>
            <a:r>
              <a:rPr lang="en-GB" sz="1200" dirty="0"/>
              <a:t>UNHCR’s Livelihoods unit has seen an increase in requests to support outreach to refugees aged 18-35. </a:t>
            </a:r>
          </a:p>
          <a:p>
            <a:pPr marL="0" indent="0">
              <a:buNone/>
            </a:pPr>
            <a:endParaRPr lang="en-GB" sz="1200" dirty="0"/>
          </a:p>
          <a:p>
            <a:r>
              <a:rPr lang="en-GB" sz="1200" dirty="0"/>
              <a:t>It has been noted that the number of Syrian refugees interested in training opportunities gets lower and lower. </a:t>
            </a:r>
          </a:p>
          <a:p>
            <a:endParaRPr lang="en-GB" sz="1200" dirty="0"/>
          </a:p>
          <a:p>
            <a:r>
              <a:rPr lang="en-GB" sz="1200" dirty="0"/>
              <a:t>Refugee requests for training opportunities are not looking for the available trainings or not under the available conditions.</a:t>
            </a:r>
          </a:p>
          <a:p>
            <a:pPr marL="0" indent="0">
              <a:buNone/>
            </a:pPr>
            <a:r>
              <a:rPr lang="en-GB" sz="1200" dirty="0"/>
              <a:t> </a:t>
            </a:r>
          </a:p>
          <a:p>
            <a:r>
              <a:rPr lang="en-GB" sz="1200" dirty="0"/>
              <a:t>It became essential to have an assessment of refugee TVET needs.  </a:t>
            </a:r>
          </a:p>
          <a:p>
            <a:endParaRPr lang="en-US" sz="1200" dirty="0"/>
          </a:p>
          <a:p>
            <a:endParaRPr lang="en-US" sz="1200" dirty="0"/>
          </a:p>
        </p:txBody>
      </p:sp>
    </p:spTree>
    <p:extLst>
      <p:ext uri="{BB962C8B-B14F-4D97-AF65-F5344CB8AC3E}">
        <p14:creationId xmlns:p14="http://schemas.microsoft.com/office/powerpoint/2010/main" val="1504449954"/>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034" y="204349"/>
            <a:ext cx="8754312" cy="595752"/>
          </a:xfrm>
        </p:spPr>
        <p:txBody>
          <a:bodyPr>
            <a:normAutofit/>
          </a:bodyPr>
          <a:lstStyle/>
          <a:p>
            <a:r>
              <a:rPr lang="en-US" sz="2800" dirty="0"/>
              <a:t>Preferences of refugees</a:t>
            </a:r>
            <a:endParaRPr lang="en-GB" sz="2800" dirty="0"/>
          </a:p>
        </p:txBody>
      </p:sp>
      <p:sp>
        <p:nvSpPr>
          <p:cNvPr id="5" name="Content Placeholder 4">
            <a:extLst>
              <a:ext uri="{FF2B5EF4-FFF2-40B4-BE49-F238E27FC236}">
                <a16:creationId xmlns:a16="http://schemas.microsoft.com/office/drawing/2014/main" id="{3B5E29C6-932C-4F86-9EB6-D5E09F63F762}"/>
              </a:ext>
            </a:extLst>
          </p:cNvPr>
          <p:cNvSpPr>
            <a:spLocks noGrp="1"/>
          </p:cNvSpPr>
          <p:nvPr>
            <p:ph idx="1"/>
          </p:nvPr>
        </p:nvSpPr>
        <p:spPr>
          <a:xfrm>
            <a:off x="328609" y="975547"/>
            <a:ext cx="8534037" cy="2513241"/>
          </a:xfrm>
        </p:spPr>
        <p:txBody>
          <a:bodyPr>
            <a:normAutofit/>
          </a:bodyPr>
          <a:lstStyle/>
          <a:p>
            <a:pPr marL="0" indent="0">
              <a:buNone/>
            </a:pPr>
            <a:r>
              <a:rPr lang="en-GB" sz="1600" dirty="0"/>
              <a:t>When we asked, ‘Is an end of training employment opportunity a key factor for you when you consider potential trainings?’</a:t>
            </a:r>
          </a:p>
          <a:p>
            <a:pPr marL="0" indent="0">
              <a:buNone/>
            </a:pPr>
            <a:endParaRPr lang="en-GB" sz="1600" dirty="0"/>
          </a:p>
          <a:p>
            <a:pPr marL="0" indent="0">
              <a:buNone/>
            </a:pPr>
            <a:r>
              <a:rPr lang="en-GB" sz="1600" dirty="0"/>
              <a:t>58% of the full sample responded that employment opportunity is a key factor for them when considering potential trainings.</a:t>
            </a:r>
            <a:endParaRPr lang="en-US" sz="1600" dirty="0"/>
          </a:p>
          <a:p>
            <a:pPr marL="0" indent="0">
              <a:buNone/>
            </a:pPr>
            <a:endParaRPr lang="en-GB" sz="1600" dirty="0"/>
          </a:p>
          <a:p>
            <a:pPr marL="0" indent="0">
              <a:buNone/>
            </a:pPr>
            <a:endParaRPr lang="en-US" dirty="0"/>
          </a:p>
        </p:txBody>
      </p:sp>
    </p:spTree>
    <p:extLst>
      <p:ext uri="{BB962C8B-B14F-4D97-AF65-F5344CB8AC3E}">
        <p14:creationId xmlns:p14="http://schemas.microsoft.com/office/powerpoint/2010/main" val="1378929321"/>
      </p:ext>
    </p:extLst>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034" y="204349"/>
            <a:ext cx="8754312" cy="595752"/>
          </a:xfrm>
        </p:spPr>
        <p:txBody>
          <a:bodyPr>
            <a:normAutofit/>
          </a:bodyPr>
          <a:lstStyle/>
          <a:p>
            <a:r>
              <a:rPr lang="en-US" sz="2800" dirty="0"/>
              <a:t>Preferences of refugees – </a:t>
            </a:r>
            <a:r>
              <a:rPr lang="en-US" sz="2800" cap="all" dirty="0"/>
              <a:t>FULL sample</a:t>
            </a:r>
            <a:endParaRPr lang="en-GB"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60786603"/>
              </p:ext>
            </p:extLst>
          </p:nvPr>
        </p:nvGraphicFramePr>
        <p:xfrm>
          <a:off x="209550" y="1045029"/>
          <a:ext cx="8753475" cy="3429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p:cNvPicPr>
            <a:picLocks noChangeAspect="1"/>
          </p:cNvPicPr>
          <p:nvPr/>
        </p:nvPicPr>
        <p:blipFill>
          <a:blip r:embed="rId7"/>
          <a:stretch>
            <a:fillRect/>
          </a:stretch>
        </p:blipFill>
        <p:spPr>
          <a:xfrm>
            <a:off x="112588" y="1559584"/>
            <a:ext cx="386302" cy="743990"/>
          </a:xfrm>
          <a:prstGeom prst="rect">
            <a:avLst/>
          </a:prstGeom>
        </p:spPr>
      </p:pic>
      <p:pic>
        <p:nvPicPr>
          <p:cNvPr id="7" name="Picture 6"/>
          <p:cNvPicPr>
            <a:picLocks noChangeAspect="1"/>
          </p:cNvPicPr>
          <p:nvPr/>
        </p:nvPicPr>
        <p:blipFill>
          <a:blip r:embed="rId7"/>
          <a:stretch>
            <a:fillRect/>
          </a:stretch>
        </p:blipFill>
        <p:spPr>
          <a:xfrm>
            <a:off x="4676350" y="1559584"/>
            <a:ext cx="386302" cy="743990"/>
          </a:xfrm>
          <a:prstGeom prst="rect">
            <a:avLst/>
          </a:prstGeom>
        </p:spPr>
      </p:pic>
      <p:pic>
        <p:nvPicPr>
          <p:cNvPr id="8" name="Picture 7"/>
          <p:cNvPicPr>
            <a:picLocks noChangeAspect="1"/>
          </p:cNvPicPr>
          <p:nvPr/>
        </p:nvPicPr>
        <p:blipFill>
          <a:blip r:embed="rId8"/>
          <a:stretch>
            <a:fillRect/>
          </a:stretch>
        </p:blipFill>
        <p:spPr>
          <a:xfrm>
            <a:off x="4466492" y="1433318"/>
            <a:ext cx="1192319" cy="870256"/>
          </a:xfrm>
          <a:prstGeom prst="rect">
            <a:avLst/>
          </a:prstGeom>
        </p:spPr>
      </p:pic>
      <p:pic>
        <p:nvPicPr>
          <p:cNvPr id="14" name="Picture 13">
            <a:extLst>
              <a:ext uri="{FF2B5EF4-FFF2-40B4-BE49-F238E27FC236}">
                <a16:creationId xmlns:a16="http://schemas.microsoft.com/office/drawing/2014/main" id="{E0CD9872-8B26-4797-9AF4-7C7B34AF4155}"/>
              </a:ext>
            </a:extLst>
          </p:cNvPr>
          <p:cNvPicPr>
            <a:picLocks noChangeAspect="1"/>
          </p:cNvPicPr>
          <p:nvPr/>
        </p:nvPicPr>
        <p:blipFill>
          <a:blip r:embed="rId8"/>
          <a:stretch>
            <a:fillRect/>
          </a:stretch>
        </p:blipFill>
        <p:spPr>
          <a:xfrm>
            <a:off x="27389" y="1433318"/>
            <a:ext cx="943002" cy="870256"/>
          </a:xfrm>
          <a:prstGeom prst="rect">
            <a:avLst/>
          </a:prstGeom>
        </p:spPr>
      </p:pic>
    </p:spTree>
    <p:extLst>
      <p:ext uri="{BB962C8B-B14F-4D97-AF65-F5344CB8AC3E}">
        <p14:creationId xmlns:p14="http://schemas.microsoft.com/office/powerpoint/2010/main" val="4117757431"/>
      </p:ext>
    </p:extLst>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034" y="204349"/>
            <a:ext cx="8754312" cy="595752"/>
          </a:xfrm>
        </p:spPr>
        <p:txBody>
          <a:bodyPr>
            <a:normAutofit/>
          </a:bodyPr>
          <a:lstStyle/>
          <a:p>
            <a:r>
              <a:rPr lang="en-US" sz="2800" dirty="0"/>
              <a:t>Reasons to drop off</a:t>
            </a:r>
            <a:endParaRPr lang="en-GB" sz="2800" dirty="0"/>
          </a:p>
        </p:txBody>
      </p:sp>
      <p:graphicFrame>
        <p:nvGraphicFramePr>
          <p:cNvPr id="10" name="Chart 9">
            <a:extLst>
              <a:ext uri="{FF2B5EF4-FFF2-40B4-BE49-F238E27FC236}">
                <a16:creationId xmlns:a16="http://schemas.microsoft.com/office/drawing/2014/main" id="{47972871-EE55-4C3C-AEDC-2962648337C9}"/>
              </a:ext>
            </a:extLst>
          </p:cNvPr>
          <p:cNvGraphicFramePr/>
          <p:nvPr>
            <p:extLst>
              <p:ext uri="{D42A27DB-BD31-4B8C-83A1-F6EECF244321}">
                <p14:modId xmlns:p14="http://schemas.microsoft.com/office/powerpoint/2010/main" val="3403300647"/>
              </p:ext>
            </p:extLst>
          </p:nvPr>
        </p:nvGraphicFramePr>
        <p:xfrm>
          <a:off x="791308" y="1076179"/>
          <a:ext cx="6843932" cy="2793536"/>
        </p:xfrm>
        <a:graphic>
          <a:graphicData uri="http://schemas.openxmlformats.org/drawingml/2006/chart">
            <c:chart xmlns:c="http://schemas.openxmlformats.org/drawingml/2006/chart" xmlns:r="http://schemas.openxmlformats.org/officeDocument/2006/relationships" r:id="rId2"/>
          </a:graphicData>
        </a:graphic>
      </p:graphicFrame>
      <p:sp>
        <p:nvSpPr>
          <p:cNvPr id="8" name="Rectangle 7">
            <a:extLst>
              <a:ext uri="{FF2B5EF4-FFF2-40B4-BE49-F238E27FC236}">
                <a16:creationId xmlns:a16="http://schemas.microsoft.com/office/drawing/2014/main" id="{44D5E90F-CF3B-4C93-A574-55034011795A}"/>
              </a:ext>
            </a:extLst>
          </p:cNvPr>
          <p:cNvSpPr/>
          <p:nvPr/>
        </p:nvSpPr>
        <p:spPr>
          <a:xfrm>
            <a:off x="330591" y="4007046"/>
            <a:ext cx="7765366" cy="369332"/>
          </a:xfrm>
          <a:prstGeom prst="rect">
            <a:avLst/>
          </a:prstGeom>
        </p:spPr>
        <p:txBody>
          <a:bodyPr wrap="square">
            <a:spAutoFit/>
          </a:bodyPr>
          <a:lstStyle/>
          <a:p>
            <a:r>
              <a:rPr lang="en-US" dirty="0">
                <a:solidFill>
                  <a:srgbClr val="1F497D"/>
                </a:solidFill>
                <a:latin typeface="Georgia" panose="02040502050405020303" pitchFamily="18" charset="0"/>
                <a:ea typeface="MS Mincho" panose="02020609040205080304" pitchFamily="49" charset="-128"/>
                <a:cs typeface="Times New Roman" panose="02020603050405020304" pitchFamily="18" charset="0"/>
              </a:rPr>
              <a:t>others provided different reasons often focused on financial considerations</a:t>
            </a:r>
            <a:endParaRPr lang="en-US" dirty="0"/>
          </a:p>
        </p:txBody>
      </p:sp>
    </p:spTree>
    <p:extLst>
      <p:ext uri="{BB962C8B-B14F-4D97-AF65-F5344CB8AC3E}">
        <p14:creationId xmlns:p14="http://schemas.microsoft.com/office/powerpoint/2010/main" val="1159605573"/>
      </p:ext>
    </p:extLst>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6875" y="179507"/>
            <a:ext cx="8754312" cy="427400"/>
          </a:xfrm>
        </p:spPr>
        <p:txBody>
          <a:bodyPr>
            <a:normAutofit fontScale="90000"/>
          </a:bodyPr>
          <a:lstStyle/>
          <a:p>
            <a:r>
              <a:rPr lang="en-US" dirty="0"/>
              <a:t>Outreach to refugees  </a:t>
            </a:r>
            <a:endParaRPr lang="en-GB" dirty="0"/>
          </a:p>
        </p:txBody>
      </p:sp>
      <p:sp>
        <p:nvSpPr>
          <p:cNvPr id="3" name="Content Placeholder 2"/>
          <p:cNvSpPr>
            <a:spLocks noGrp="1"/>
          </p:cNvSpPr>
          <p:nvPr>
            <p:ph idx="1"/>
          </p:nvPr>
        </p:nvSpPr>
        <p:spPr>
          <a:xfrm>
            <a:off x="209034" y="926926"/>
            <a:ext cx="8754312" cy="2611099"/>
          </a:xfrm>
        </p:spPr>
        <p:txBody>
          <a:bodyPr>
            <a:normAutofit/>
          </a:bodyPr>
          <a:lstStyle/>
          <a:p>
            <a:r>
              <a:rPr lang="en-GB" sz="1800" dirty="0"/>
              <a:t>62% of the sample stated that they prefer to be informed about available training opportunities through SMS, </a:t>
            </a:r>
          </a:p>
          <a:p>
            <a:r>
              <a:rPr lang="en-GB" sz="1800" dirty="0"/>
              <a:t>19% through social media, </a:t>
            </a:r>
          </a:p>
          <a:p>
            <a:r>
              <a:rPr lang="en-GB" sz="1800" dirty="0"/>
              <a:t>8% through UNHCR meetings,</a:t>
            </a:r>
          </a:p>
          <a:p>
            <a:r>
              <a:rPr lang="en-GB" sz="1800" dirty="0"/>
              <a:t>6% through the CSC’s,</a:t>
            </a:r>
          </a:p>
          <a:p>
            <a:r>
              <a:rPr lang="en-GB" sz="1800" dirty="0"/>
              <a:t>5% others e.g. to build mobile application that can share updates with refuges via their mobile devices.</a:t>
            </a:r>
            <a:endParaRPr lang="en-US" sz="1800" dirty="0"/>
          </a:p>
          <a:p>
            <a:pPr marL="0" indent="0">
              <a:buNone/>
            </a:pPr>
            <a:endParaRPr lang="en-GB" sz="1800" dirty="0"/>
          </a:p>
        </p:txBody>
      </p:sp>
    </p:spTree>
    <p:extLst>
      <p:ext uri="{BB962C8B-B14F-4D97-AF65-F5344CB8AC3E}">
        <p14:creationId xmlns:p14="http://schemas.microsoft.com/office/powerpoint/2010/main" val="6719195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844" y="196948"/>
            <a:ext cx="8754312" cy="414924"/>
          </a:xfrm>
        </p:spPr>
        <p:txBody>
          <a:bodyPr>
            <a:normAutofit/>
          </a:bodyPr>
          <a:lstStyle/>
          <a:p>
            <a:r>
              <a:rPr lang="en-US" sz="2800" dirty="0"/>
              <a:t>Recommendations </a:t>
            </a:r>
            <a:endParaRPr lang="en-GB" sz="2800" dirty="0"/>
          </a:p>
        </p:txBody>
      </p:sp>
      <p:sp>
        <p:nvSpPr>
          <p:cNvPr id="3" name="Content Placeholder 2"/>
          <p:cNvSpPr>
            <a:spLocks noGrp="1"/>
          </p:cNvSpPr>
          <p:nvPr>
            <p:ph idx="1"/>
          </p:nvPr>
        </p:nvSpPr>
        <p:spPr>
          <a:xfrm>
            <a:off x="209034" y="745588"/>
            <a:ext cx="8754312" cy="3727937"/>
          </a:xfrm>
        </p:spPr>
        <p:txBody>
          <a:bodyPr>
            <a:normAutofit fontScale="62500" lnSpcReduction="20000"/>
          </a:bodyPr>
          <a:lstStyle/>
          <a:p>
            <a:pPr lvl="0">
              <a:lnSpc>
                <a:spcPct val="120000"/>
              </a:lnSpc>
            </a:pPr>
            <a:r>
              <a:rPr lang="en-GB" dirty="0"/>
              <a:t>There is a need to plan and implement some TVET programs Jordan-wide and not to be centralized in specific locations.</a:t>
            </a:r>
            <a:endParaRPr lang="en-US" dirty="0"/>
          </a:p>
          <a:p>
            <a:pPr lvl="0">
              <a:lnSpc>
                <a:spcPct val="120000"/>
              </a:lnSpc>
            </a:pPr>
            <a:r>
              <a:rPr lang="en-GB" dirty="0"/>
              <a:t>Expand the age categories to include refugees above 35 but not at the overall expense of youth. </a:t>
            </a:r>
            <a:endParaRPr lang="en-US" dirty="0"/>
          </a:p>
          <a:p>
            <a:pPr lvl="0">
              <a:lnSpc>
                <a:spcPct val="120000"/>
              </a:lnSpc>
            </a:pPr>
            <a:r>
              <a:rPr lang="en-GB" dirty="0"/>
              <a:t>Transportation, stipend, short duration of the training and accreditation of the certificates are important factors to refugee to enrol in trainings.</a:t>
            </a:r>
            <a:endParaRPr lang="en-US" dirty="0"/>
          </a:p>
          <a:p>
            <a:pPr lvl="0">
              <a:lnSpc>
                <a:spcPct val="120000"/>
              </a:lnSpc>
            </a:pPr>
            <a:r>
              <a:rPr lang="en-GB" dirty="0"/>
              <a:t>Increase outreach to refugees on training opportunities around SMS and social media.</a:t>
            </a:r>
            <a:endParaRPr lang="en-US" dirty="0"/>
          </a:p>
          <a:p>
            <a:pPr lvl="0">
              <a:lnSpc>
                <a:spcPct val="120000"/>
              </a:lnSpc>
            </a:pPr>
            <a:r>
              <a:rPr lang="en-GB" dirty="0"/>
              <a:t>Planned trainings should reflect the interest and preferences of refugees, irrespective of the </a:t>
            </a:r>
            <a:r>
              <a:rPr lang="en-GB" dirty="0" err="1"/>
              <a:t>MoL’s</a:t>
            </a:r>
            <a:r>
              <a:rPr lang="en-GB" dirty="0"/>
              <a:t> open and closed profession criteria. </a:t>
            </a:r>
          </a:p>
          <a:p>
            <a:pPr>
              <a:lnSpc>
                <a:spcPct val="120000"/>
              </a:lnSpc>
            </a:pPr>
            <a:r>
              <a:rPr lang="en-GB" dirty="0"/>
              <a:t>TVET programs should be inclusive of UNHCR’s whole refugee communities. </a:t>
            </a:r>
          </a:p>
          <a:p>
            <a:pPr marL="0" indent="0">
              <a:lnSpc>
                <a:spcPct val="120000"/>
              </a:lnSpc>
              <a:buNone/>
            </a:pPr>
            <a:endParaRPr lang="en-US" dirty="0"/>
          </a:p>
          <a:p>
            <a:pPr marL="0" lvl="0" indent="0">
              <a:lnSpc>
                <a:spcPct val="120000"/>
              </a:lnSpc>
              <a:buNone/>
            </a:pPr>
            <a:endParaRPr lang="en-US" dirty="0"/>
          </a:p>
          <a:p>
            <a:pPr lvl="0">
              <a:lnSpc>
                <a:spcPct val="120000"/>
              </a:lnSpc>
            </a:pPr>
            <a:endParaRPr lang="en-GB" dirty="0"/>
          </a:p>
        </p:txBody>
      </p:sp>
    </p:spTree>
    <p:extLst>
      <p:ext uri="{BB962C8B-B14F-4D97-AF65-F5344CB8AC3E}">
        <p14:creationId xmlns:p14="http://schemas.microsoft.com/office/powerpoint/2010/main" val="22434645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06ACF-C055-44F8-B7A3-3A27B995C406}"/>
              </a:ext>
            </a:extLst>
          </p:cNvPr>
          <p:cNvSpPr>
            <a:spLocks noGrp="1"/>
          </p:cNvSpPr>
          <p:nvPr>
            <p:ph type="title"/>
          </p:nvPr>
        </p:nvSpPr>
        <p:spPr>
          <a:xfrm>
            <a:off x="209034" y="290266"/>
            <a:ext cx="8754312" cy="553721"/>
          </a:xfrm>
        </p:spPr>
        <p:txBody>
          <a:bodyPr/>
          <a:lstStyle/>
          <a:p>
            <a:r>
              <a:rPr lang="en-US" dirty="0"/>
              <a:t>Vocational Training Task Force </a:t>
            </a:r>
          </a:p>
        </p:txBody>
      </p:sp>
      <p:sp>
        <p:nvSpPr>
          <p:cNvPr id="3" name="Content Placeholder 2">
            <a:extLst>
              <a:ext uri="{FF2B5EF4-FFF2-40B4-BE49-F238E27FC236}">
                <a16:creationId xmlns:a16="http://schemas.microsoft.com/office/drawing/2014/main" id="{AB0093AB-2364-43A2-8E4B-EE4CB36CD6F1}"/>
              </a:ext>
            </a:extLst>
          </p:cNvPr>
          <p:cNvSpPr>
            <a:spLocks noGrp="1"/>
          </p:cNvSpPr>
          <p:nvPr>
            <p:ph idx="1"/>
          </p:nvPr>
        </p:nvSpPr>
        <p:spPr>
          <a:xfrm>
            <a:off x="209034" y="1160585"/>
            <a:ext cx="8754312" cy="3160029"/>
          </a:xfrm>
        </p:spPr>
        <p:txBody>
          <a:bodyPr>
            <a:normAutofit fontScale="92500"/>
          </a:bodyPr>
          <a:lstStyle/>
          <a:p>
            <a:r>
              <a:rPr lang="en-GB" dirty="0"/>
              <a:t>To reduce competition , duplication between partners and inefficient resource utilization in the field of VT.</a:t>
            </a:r>
          </a:p>
          <a:p>
            <a:pPr marL="0" indent="0">
              <a:buNone/>
            </a:pPr>
            <a:endParaRPr lang="en-GB" dirty="0"/>
          </a:p>
          <a:p>
            <a:r>
              <a:rPr lang="en-GB" dirty="0"/>
              <a:t>Those who have VT projects to join. </a:t>
            </a:r>
          </a:p>
          <a:p>
            <a:endParaRPr lang="en-GB" dirty="0"/>
          </a:p>
          <a:p>
            <a:r>
              <a:rPr lang="en-GB" dirty="0"/>
              <a:t>Welcome any suggestions for the co-leader (elections). </a:t>
            </a:r>
          </a:p>
          <a:p>
            <a:endParaRPr lang="en-US" dirty="0"/>
          </a:p>
        </p:txBody>
      </p:sp>
    </p:spTree>
    <p:extLst>
      <p:ext uri="{BB962C8B-B14F-4D97-AF65-F5344CB8AC3E}">
        <p14:creationId xmlns:p14="http://schemas.microsoft.com/office/powerpoint/2010/main" val="15649747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6B6ECD6-AB74-41EA-829C-D4014444948D}"/>
              </a:ext>
            </a:extLst>
          </p:cNvPr>
          <p:cNvSpPr txBox="1"/>
          <p:nvPr/>
        </p:nvSpPr>
        <p:spPr>
          <a:xfrm>
            <a:off x="748145" y="4734961"/>
            <a:ext cx="3147450" cy="276999"/>
          </a:xfrm>
          <a:prstGeom prst="rect">
            <a:avLst/>
          </a:prstGeom>
          <a:noFill/>
        </p:spPr>
        <p:txBody>
          <a:bodyPr wrap="square" rtlCol="0">
            <a:spAutoFit/>
          </a:bodyPr>
          <a:lstStyle/>
          <a:p>
            <a:r>
              <a:rPr lang="en-GB" sz="1200" dirty="0">
                <a:solidFill>
                  <a:schemeClr val="bg1"/>
                </a:solidFill>
              </a:rPr>
              <a:t>bakeerr@unhcr.org  </a:t>
            </a:r>
            <a:endParaRPr lang="en-HK" sz="1200" dirty="0">
              <a:solidFill>
                <a:schemeClr val="bg1"/>
              </a:solidFill>
            </a:endParaRPr>
          </a:p>
        </p:txBody>
      </p:sp>
      <p:pic>
        <p:nvPicPr>
          <p:cNvPr id="6" name="Graphic 5" descr="Email">
            <a:extLst>
              <a:ext uri="{FF2B5EF4-FFF2-40B4-BE49-F238E27FC236}">
                <a16:creationId xmlns:a16="http://schemas.microsoft.com/office/drawing/2014/main" id="{6C1E070F-BBE5-4571-A81E-3019D70FEFBA}"/>
              </a:ext>
            </a:extLst>
          </p:cNvPr>
          <p:cNvPicPr>
            <a:picLocks noChangeAspect="1"/>
          </p:cNvPicPr>
          <p:nvPr/>
        </p:nvPicPr>
        <p:blipFill>
          <a:blip r:embed="rId3" cstate="email">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104362" y="4628034"/>
            <a:ext cx="387626" cy="387626"/>
          </a:xfrm>
          <a:prstGeom prst="rect">
            <a:avLst/>
          </a:prstGeom>
        </p:spPr>
      </p:pic>
      <p:sp>
        <p:nvSpPr>
          <p:cNvPr id="7" name="TextBox 6"/>
          <p:cNvSpPr txBox="1"/>
          <p:nvPr/>
        </p:nvSpPr>
        <p:spPr>
          <a:xfrm>
            <a:off x="881149" y="270039"/>
            <a:ext cx="2643447" cy="1583699"/>
          </a:xfrm>
          <a:prstGeom prst="rect">
            <a:avLst/>
          </a:prstGeom>
          <a:noFill/>
        </p:spPr>
        <p:txBody>
          <a:bodyPr wrap="square" rtlCol="0">
            <a:spAutoFit/>
          </a:bodyPr>
          <a:lstStyle/>
          <a:p>
            <a:endParaRPr lang="en-GB" dirty="0"/>
          </a:p>
        </p:txBody>
      </p:sp>
      <p:sp>
        <p:nvSpPr>
          <p:cNvPr id="10" name="Rectangle 2"/>
          <p:cNvSpPr>
            <a:spLocks noGrp="1" noChangeArrowheads="1"/>
          </p:cNvSpPr>
          <p:nvPr>
            <p:ph type="subTitle" idx="1"/>
          </p:nvPr>
        </p:nvSpPr>
        <p:spPr bwMode="auto">
          <a:xfrm>
            <a:off x="3480099" y="1792184"/>
            <a:ext cx="218380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ja-JP" sz="3200" b="1" i="0" u="none" strike="noStrike" cap="none" normalizeH="0" baseline="0" dirty="0">
                <a:ln>
                  <a:noFill/>
                </a:ln>
                <a:effectLst/>
                <a:latin typeface="Calibri" panose="020F0502020204030204" pitchFamily="34" charset="0"/>
                <a:ea typeface="Times New Roman" panose="02020603050405020304" pitchFamily="18" charset="0"/>
                <a:cs typeface="Tahoma" panose="020B0604030504040204" pitchFamily="34" charset="0"/>
              </a:rPr>
              <a:t>Questions ?</a:t>
            </a:r>
            <a:endParaRPr kumimoji="0" lang="en-US" altLang="ja-JP" sz="3200" b="0" i="0" u="none" strike="noStrike" cap="none" normalizeH="0" baseline="0" dirty="0">
              <a:ln>
                <a:noFill/>
              </a:ln>
              <a:effectLst/>
              <a:latin typeface="Arial" panose="020B0604020202020204" pitchFamily="34" charset="0"/>
            </a:endParaRPr>
          </a:p>
        </p:txBody>
      </p:sp>
    </p:spTree>
    <p:extLst>
      <p:ext uri="{BB962C8B-B14F-4D97-AF65-F5344CB8AC3E}">
        <p14:creationId xmlns:p14="http://schemas.microsoft.com/office/powerpoint/2010/main" val="1221083333"/>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034" y="78825"/>
            <a:ext cx="8754312" cy="542078"/>
          </a:xfrm>
        </p:spPr>
        <p:txBody>
          <a:bodyPr/>
          <a:lstStyle/>
          <a:p>
            <a:r>
              <a:rPr lang="en-US" sz="2800" dirty="0"/>
              <a:t>Methodology</a:t>
            </a:r>
            <a:r>
              <a:rPr lang="en-US" dirty="0"/>
              <a:t> </a:t>
            </a:r>
            <a:endParaRPr lang="en-GB" dirty="0"/>
          </a:p>
        </p:txBody>
      </p:sp>
      <p:sp>
        <p:nvSpPr>
          <p:cNvPr id="3" name="Content Placeholder 2">
            <a:extLst>
              <a:ext uri="{FF2B5EF4-FFF2-40B4-BE49-F238E27FC236}">
                <a16:creationId xmlns:a16="http://schemas.microsoft.com/office/drawing/2014/main" id="{6F145F7C-9858-415B-875B-8D58A69D615D}"/>
              </a:ext>
            </a:extLst>
          </p:cNvPr>
          <p:cNvSpPr>
            <a:spLocks noGrp="1"/>
          </p:cNvSpPr>
          <p:nvPr>
            <p:ph idx="1"/>
          </p:nvPr>
        </p:nvSpPr>
        <p:spPr>
          <a:xfrm>
            <a:off x="209034" y="764628"/>
            <a:ext cx="8754312" cy="3555986"/>
          </a:xfrm>
        </p:spPr>
        <p:txBody>
          <a:bodyPr>
            <a:normAutofit/>
          </a:bodyPr>
          <a:lstStyle/>
          <a:p>
            <a:r>
              <a:rPr lang="en-GB" sz="1200" dirty="0"/>
              <a:t>A questionnaire was designed to assess refugee training needs </a:t>
            </a:r>
          </a:p>
          <a:p>
            <a:r>
              <a:rPr lang="en-GB" sz="1200" dirty="0"/>
              <a:t>It was administered to groups normally targeted by training providers, so mainly in the age bracket of18-39</a:t>
            </a:r>
          </a:p>
          <a:p>
            <a:r>
              <a:rPr lang="en-GB" sz="1200" dirty="0"/>
              <a:t>Who are resident in urban areas in Jordan. </a:t>
            </a:r>
          </a:p>
          <a:p>
            <a:pPr marL="0" indent="0">
              <a:buNone/>
            </a:pPr>
            <a:endParaRPr lang="en-US" sz="1200" dirty="0"/>
          </a:p>
        </p:txBody>
      </p:sp>
      <p:grpSp>
        <p:nvGrpSpPr>
          <p:cNvPr id="5" name="Group 4">
            <a:extLst>
              <a:ext uri="{FF2B5EF4-FFF2-40B4-BE49-F238E27FC236}">
                <a16:creationId xmlns:a16="http://schemas.microsoft.com/office/drawing/2014/main" id="{FBBC10C0-632F-4057-AF9B-C885BC41CA27}"/>
              </a:ext>
            </a:extLst>
          </p:cNvPr>
          <p:cNvGrpSpPr/>
          <p:nvPr/>
        </p:nvGrpSpPr>
        <p:grpSpPr>
          <a:xfrm>
            <a:off x="4963186" y="2141691"/>
            <a:ext cx="2802180" cy="1641276"/>
            <a:chOff x="0" y="893861"/>
            <a:chExt cx="2802180" cy="1641276"/>
          </a:xfrm>
        </p:grpSpPr>
        <p:sp>
          <p:nvSpPr>
            <p:cNvPr id="6" name="Rectangle 5">
              <a:extLst>
                <a:ext uri="{FF2B5EF4-FFF2-40B4-BE49-F238E27FC236}">
                  <a16:creationId xmlns:a16="http://schemas.microsoft.com/office/drawing/2014/main" id="{E017A7BB-70BC-4E90-8885-103887ED16C4}"/>
                </a:ext>
              </a:extLst>
            </p:cNvPr>
            <p:cNvSpPr/>
            <p:nvPr/>
          </p:nvSpPr>
          <p:spPr>
            <a:xfrm>
              <a:off x="0" y="893861"/>
              <a:ext cx="2735460" cy="1641276"/>
            </a:xfrm>
            <a:prstGeom prst="rect">
              <a:avLst/>
            </a:prstGeom>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7" name="TextBox 6">
              <a:extLst>
                <a:ext uri="{FF2B5EF4-FFF2-40B4-BE49-F238E27FC236}">
                  <a16:creationId xmlns:a16="http://schemas.microsoft.com/office/drawing/2014/main" id="{F1D905A9-3B43-49B3-A75B-D3C26B101408}"/>
                </a:ext>
              </a:extLst>
            </p:cNvPr>
            <p:cNvSpPr txBox="1"/>
            <p:nvPr/>
          </p:nvSpPr>
          <p:spPr>
            <a:xfrm>
              <a:off x="0" y="912025"/>
              <a:ext cx="2802180" cy="162311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000" dirty="0"/>
                <a:t>The same assessment was sent to refugees through their mobiles all over Jordan. Using KOBO as a tool. </a:t>
              </a:r>
              <a:endParaRPr lang="en-GB" sz="2000" kern="1200" dirty="0"/>
            </a:p>
          </p:txBody>
        </p:sp>
      </p:grpSp>
      <p:sp>
        <p:nvSpPr>
          <p:cNvPr id="8" name="TextBox 7">
            <a:extLst>
              <a:ext uri="{FF2B5EF4-FFF2-40B4-BE49-F238E27FC236}">
                <a16:creationId xmlns:a16="http://schemas.microsoft.com/office/drawing/2014/main" id="{C2AAB2A5-511C-46A4-B01C-3F3085ABD27A}"/>
              </a:ext>
            </a:extLst>
          </p:cNvPr>
          <p:cNvSpPr txBox="1"/>
          <p:nvPr/>
        </p:nvSpPr>
        <p:spPr>
          <a:xfrm>
            <a:off x="4210740" y="1792829"/>
            <a:ext cx="1504891" cy="276999"/>
          </a:xfrm>
          <a:prstGeom prst="rect">
            <a:avLst/>
          </a:prstGeom>
          <a:noFill/>
        </p:spPr>
        <p:txBody>
          <a:bodyPr wrap="square" rtlCol="0">
            <a:spAutoFit/>
          </a:bodyPr>
          <a:lstStyle/>
          <a:p>
            <a:r>
              <a:rPr lang="en-US" sz="1200" b="1" dirty="0">
                <a:solidFill>
                  <a:schemeClr val="accent3">
                    <a:lumMod val="50000"/>
                  </a:schemeClr>
                </a:solidFill>
              </a:rPr>
              <a:t>During COVID-19 </a:t>
            </a:r>
          </a:p>
        </p:txBody>
      </p:sp>
      <p:grpSp>
        <p:nvGrpSpPr>
          <p:cNvPr id="9" name="Group 8">
            <a:extLst>
              <a:ext uri="{FF2B5EF4-FFF2-40B4-BE49-F238E27FC236}">
                <a16:creationId xmlns:a16="http://schemas.microsoft.com/office/drawing/2014/main" id="{B0D42687-F6B7-459F-A49E-4B7BC325E666}"/>
              </a:ext>
            </a:extLst>
          </p:cNvPr>
          <p:cNvGrpSpPr/>
          <p:nvPr/>
        </p:nvGrpSpPr>
        <p:grpSpPr>
          <a:xfrm>
            <a:off x="1218380" y="2159856"/>
            <a:ext cx="2735460" cy="1641276"/>
            <a:chOff x="0" y="893861"/>
            <a:chExt cx="2735460" cy="1641276"/>
          </a:xfrm>
        </p:grpSpPr>
        <p:sp>
          <p:nvSpPr>
            <p:cNvPr id="10" name="Rectangle 9">
              <a:extLst>
                <a:ext uri="{FF2B5EF4-FFF2-40B4-BE49-F238E27FC236}">
                  <a16:creationId xmlns:a16="http://schemas.microsoft.com/office/drawing/2014/main" id="{95D7E676-3719-4F11-BB70-66BC3AEB38A0}"/>
                </a:ext>
              </a:extLst>
            </p:cNvPr>
            <p:cNvSpPr/>
            <p:nvPr/>
          </p:nvSpPr>
          <p:spPr>
            <a:xfrm>
              <a:off x="0" y="893861"/>
              <a:ext cx="2735460" cy="1641276"/>
            </a:xfrm>
            <a:prstGeom prst="rect">
              <a:avLst/>
            </a:prstGeom>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1" name="TextBox 10">
              <a:extLst>
                <a:ext uri="{FF2B5EF4-FFF2-40B4-BE49-F238E27FC236}">
                  <a16:creationId xmlns:a16="http://schemas.microsoft.com/office/drawing/2014/main" id="{E807E180-428D-4AC8-99E6-CE5586E6BC6E}"/>
                </a:ext>
              </a:extLst>
            </p:cNvPr>
            <p:cNvSpPr txBox="1"/>
            <p:nvPr/>
          </p:nvSpPr>
          <p:spPr>
            <a:xfrm>
              <a:off x="0" y="893861"/>
              <a:ext cx="2735460" cy="164127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000" dirty="0"/>
                <a:t>The assessment was done by face to face interviews followed by FGD in the CSC’s.</a:t>
              </a:r>
              <a:endParaRPr lang="en-GB" sz="2000" kern="1200" dirty="0"/>
            </a:p>
          </p:txBody>
        </p:sp>
      </p:grpSp>
      <p:sp>
        <p:nvSpPr>
          <p:cNvPr id="12" name="TextBox 11">
            <a:extLst>
              <a:ext uri="{FF2B5EF4-FFF2-40B4-BE49-F238E27FC236}">
                <a16:creationId xmlns:a16="http://schemas.microsoft.com/office/drawing/2014/main" id="{3AD757B0-6B7D-4B98-B627-9872CC04D33D}"/>
              </a:ext>
            </a:extLst>
          </p:cNvPr>
          <p:cNvSpPr txBox="1"/>
          <p:nvPr/>
        </p:nvSpPr>
        <p:spPr>
          <a:xfrm>
            <a:off x="560715" y="1840390"/>
            <a:ext cx="1315330" cy="276999"/>
          </a:xfrm>
          <a:prstGeom prst="rect">
            <a:avLst/>
          </a:prstGeom>
          <a:noFill/>
        </p:spPr>
        <p:txBody>
          <a:bodyPr wrap="square" rtlCol="0">
            <a:spAutoFit/>
          </a:bodyPr>
          <a:lstStyle/>
          <a:p>
            <a:r>
              <a:rPr lang="en-US" sz="1200" b="1" dirty="0">
                <a:solidFill>
                  <a:schemeClr val="accent3">
                    <a:lumMod val="50000"/>
                  </a:schemeClr>
                </a:solidFill>
              </a:rPr>
              <a:t>Pre COVID-19</a:t>
            </a:r>
          </a:p>
        </p:txBody>
      </p:sp>
    </p:spTree>
    <p:extLst>
      <p:ext uri="{BB962C8B-B14F-4D97-AF65-F5344CB8AC3E}">
        <p14:creationId xmlns:p14="http://schemas.microsoft.com/office/powerpoint/2010/main" val="3759176809"/>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Sample Demographics - Syrians</a:t>
            </a:r>
            <a:br>
              <a:rPr lang="en-GB" cap="all" dirty="0"/>
            </a:br>
            <a:endParaRPr lang="en-GB" dirty="0"/>
          </a:p>
        </p:txBody>
      </p:sp>
      <p:sp>
        <p:nvSpPr>
          <p:cNvPr id="3" name="Content Placeholder 2"/>
          <p:cNvSpPr>
            <a:spLocks noGrp="1"/>
          </p:cNvSpPr>
          <p:nvPr>
            <p:ph idx="1"/>
          </p:nvPr>
        </p:nvSpPr>
        <p:spPr/>
        <p:txBody>
          <a:bodyPr>
            <a:normAutofit/>
          </a:bodyPr>
          <a:lstStyle/>
          <a:p>
            <a:r>
              <a:rPr lang="en-GB" sz="1200" dirty="0"/>
              <a:t>A total of 275 refugees went through this assessment either through face to face interviews or through mobile assessment</a:t>
            </a:r>
          </a:p>
          <a:p>
            <a:r>
              <a:rPr lang="en-GB" sz="1200" dirty="0"/>
              <a:t>From which 39% males and 61% females.</a:t>
            </a:r>
          </a:p>
          <a:p>
            <a:r>
              <a:rPr lang="en-GB" sz="1200" dirty="0"/>
              <a:t>The age categories of the respondents varied as bellow. </a:t>
            </a:r>
            <a:endParaRPr lang="en-US" sz="1200" dirty="0"/>
          </a:p>
        </p:txBody>
      </p:sp>
      <p:graphicFrame>
        <p:nvGraphicFramePr>
          <p:cNvPr id="5" name="Diagram 4">
            <a:extLst>
              <a:ext uri="{FF2B5EF4-FFF2-40B4-BE49-F238E27FC236}">
                <a16:creationId xmlns:a16="http://schemas.microsoft.com/office/drawing/2014/main" id="{D191A9AE-CBBA-4096-AA0C-F499FCE00599}"/>
              </a:ext>
            </a:extLst>
          </p:cNvPr>
          <p:cNvGraphicFramePr/>
          <p:nvPr>
            <p:extLst>
              <p:ext uri="{D42A27DB-BD31-4B8C-83A1-F6EECF244321}">
                <p14:modId xmlns:p14="http://schemas.microsoft.com/office/powerpoint/2010/main" val="3641828609"/>
              </p:ext>
            </p:extLst>
          </p:nvPr>
        </p:nvGraphicFramePr>
        <p:xfrm>
          <a:off x="7134957" y="260252"/>
          <a:ext cx="1615147" cy="9124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Chart 5">
            <a:extLst>
              <a:ext uri="{FF2B5EF4-FFF2-40B4-BE49-F238E27FC236}">
                <a16:creationId xmlns:a16="http://schemas.microsoft.com/office/drawing/2014/main" id="{776998A4-0522-40CF-9737-5B19666B5E44}"/>
              </a:ext>
            </a:extLst>
          </p:cNvPr>
          <p:cNvGraphicFramePr/>
          <p:nvPr>
            <p:extLst>
              <p:ext uri="{D42A27DB-BD31-4B8C-83A1-F6EECF244321}">
                <p14:modId xmlns:p14="http://schemas.microsoft.com/office/powerpoint/2010/main" val="3085005765"/>
              </p:ext>
            </p:extLst>
          </p:nvPr>
        </p:nvGraphicFramePr>
        <p:xfrm>
          <a:off x="1793631" y="2180492"/>
          <a:ext cx="5183944" cy="2011094"/>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3290684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2E9B2-9D68-4148-A84F-149BF6A1B199}"/>
              </a:ext>
            </a:extLst>
          </p:cNvPr>
          <p:cNvSpPr>
            <a:spLocks noGrp="1"/>
          </p:cNvSpPr>
          <p:nvPr>
            <p:ph type="title"/>
          </p:nvPr>
        </p:nvSpPr>
        <p:spPr>
          <a:xfrm>
            <a:off x="209034" y="337621"/>
            <a:ext cx="8754312" cy="624059"/>
          </a:xfrm>
        </p:spPr>
        <p:txBody>
          <a:bodyPr>
            <a:normAutofit/>
          </a:bodyPr>
          <a:lstStyle/>
          <a:p>
            <a:r>
              <a:rPr lang="en-US" sz="2800" dirty="0"/>
              <a:t>Education level </a:t>
            </a:r>
          </a:p>
        </p:txBody>
      </p:sp>
      <p:graphicFrame>
        <p:nvGraphicFramePr>
          <p:cNvPr id="4" name="Content Placeholder 3">
            <a:extLst>
              <a:ext uri="{FF2B5EF4-FFF2-40B4-BE49-F238E27FC236}">
                <a16:creationId xmlns:a16="http://schemas.microsoft.com/office/drawing/2014/main" id="{2A601140-ECBD-48F2-95CC-60E680298532}"/>
              </a:ext>
            </a:extLst>
          </p:cNvPr>
          <p:cNvGraphicFramePr>
            <a:graphicFrameLocks noGrp="1"/>
          </p:cNvGraphicFramePr>
          <p:nvPr>
            <p:ph idx="1"/>
            <p:extLst>
              <p:ext uri="{D42A27DB-BD31-4B8C-83A1-F6EECF244321}">
                <p14:modId xmlns:p14="http://schemas.microsoft.com/office/powerpoint/2010/main" val="2661694909"/>
              </p:ext>
            </p:extLst>
          </p:nvPr>
        </p:nvGraphicFramePr>
        <p:xfrm>
          <a:off x="209550" y="1097280"/>
          <a:ext cx="8753475" cy="322389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54097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2E9B2-9D68-4148-A84F-149BF6A1B199}"/>
              </a:ext>
            </a:extLst>
          </p:cNvPr>
          <p:cNvSpPr>
            <a:spLocks noGrp="1"/>
          </p:cNvSpPr>
          <p:nvPr>
            <p:ph type="title"/>
          </p:nvPr>
        </p:nvSpPr>
        <p:spPr>
          <a:xfrm>
            <a:off x="209034" y="267281"/>
            <a:ext cx="8754312" cy="624059"/>
          </a:xfrm>
        </p:spPr>
        <p:txBody>
          <a:bodyPr>
            <a:normAutofit/>
          </a:bodyPr>
          <a:lstStyle/>
          <a:p>
            <a:r>
              <a:rPr lang="en-US" sz="2800" dirty="0"/>
              <a:t>Outcomes and Findings </a:t>
            </a:r>
          </a:p>
        </p:txBody>
      </p:sp>
      <p:sp>
        <p:nvSpPr>
          <p:cNvPr id="3" name="Content Placeholder 2">
            <a:extLst>
              <a:ext uri="{FF2B5EF4-FFF2-40B4-BE49-F238E27FC236}">
                <a16:creationId xmlns:a16="http://schemas.microsoft.com/office/drawing/2014/main" id="{BD7A05B7-B478-491C-88AF-2ED3068B3EDC}"/>
              </a:ext>
            </a:extLst>
          </p:cNvPr>
          <p:cNvSpPr>
            <a:spLocks noGrp="1"/>
          </p:cNvSpPr>
          <p:nvPr>
            <p:ph idx="1"/>
          </p:nvPr>
        </p:nvSpPr>
        <p:spPr>
          <a:xfrm>
            <a:off x="209034" y="1062111"/>
            <a:ext cx="8754312" cy="3258503"/>
          </a:xfrm>
        </p:spPr>
        <p:txBody>
          <a:bodyPr>
            <a:normAutofit/>
          </a:bodyPr>
          <a:lstStyle/>
          <a:p>
            <a:r>
              <a:rPr lang="en-GB" sz="1400" dirty="0"/>
              <a:t>Syrian Refugees are aware of the vocational and technical training programs being provided for them in Jordan and are very interested in such opportunities. </a:t>
            </a:r>
          </a:p>
          <a:p>
            <a:r>
              <a:rPr lang="en-GB" sz="1400" dirty="0"/>
              <a:t>The assessment revealed that females took trainings more than males while in Jordan.</a:t>
            </a:r>
          </a:p>
          <a:p>
            <a:r>
              <a:rPr lang="en-GB" sz="1400" dirty="0"/>
              <a:t>For females, those trainings were mainly 19% in computer/IT and beauticians 19%.</a:t>
            </a:r>
          </a:p>
          <a:p>
            <a:r>
              <a:rPr lang="en-GB" sz="1400" dirty="0"/>
              <a:t>While for males the percentage was a little bit higher, 28% in computer/IT, followed by 21% in English. </a:t>
            </a:r>
          </a:p>
          <a:p>
            <a:pPr marL="0" indent="0">
              <a:buNone/>
            </a:pPr>
            <a:endParaRPr lang="en-GB" sz="1400" dirty="0"/>
          </a:p>
          <a:p>
            <a:pPr marL="0" indent="0">
              <a:buNone/>
            </a:pPr>
            <a:endParaRPr lang="en-US" sz="1400" dirty="0"/>
          </a:p>
        </p:txBody>
      </p:sp>
      <p:graphicFrame>
        <p:nvGraphicFramePr>
          <p:cNvPr id="5" name="Chart 4">
            <a:extLst>
              <a:ext uri="{FF2B5EF4-FFF2-40B4-BE49-F238E27FC236}">
                <a16:creationId xmlns:a16="http://schemas.microsoft.com/office/drawing/2014/main" id="{E0218231-5D91-4331-B08E-03F3EE7104E4}"/>
              </a:ext>
            </a:extLst>
          </p:cNvPr>
          <p:cNvGraphicFramePr/>
          <p:nvPr>
            <p:extLst>
              <p:ext uri="{D42A27DB-BD31-4B8C-83A1-F6EECF244321}">
                <p14:modId xmlns:p14="http://schemas.microsoft.com/office/powerpoint/2010/main" val="429247151"/>
              </p:ext>
            </p:extLst>
          </p:nvPr>
        </p:nvGraphicFramePr>
        <p:xfrm>
          <a:off x="2703223" y="2522293"/>
          <a:ext cx="3929694" cy="19160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73725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A8-18D3-499C-BA03-09C0867F0D9F}"/>
              </a:ext>
            </a:extLst>
          </p:cNvPr>
          <p:cNvSpPr>
            <a:spLocks noGrp="1"/>
          </p:cNvSpPr>
          <p:nvPr>
            <p:ph type="title"/>
          </p:nvPr>
        </p:nvSpPr>
        <p:spPr>
          <a:xfrm>
            <a:off x="209034" y="204349"/>
            <a:ext cx="8754312" cy="703206"/>
          </a:xfrm>
        </p:spPr>
        <p:txBody>
          <a:bodyPr>
            <a:noAutofit/>
          </a:bodyPr>
          <a:lstStyle/>
          <a:p>
            <a:br>
              <a:rPr lang="en-US" sz="2800" cap="all" dirty="0"/>
            </a:br>
            <a:br>
              <a:rPr lang="en-US" sz="2800" cap="all" dirty="0"/>
            </a:br>
            <a:br>
              <a:rPr lang="en-US" sz="2800" cap="all" dirty="0"/>
            </a:br>
            <a:br>
              <a:rPr lang="en-US" sz="2800" cap="all" dirty="0"/>
            </a:br>
            <a:r>
              <a:rPr lang="en-US" sz="2800" dirty="0"/>
              <a:t>Important factors to enrol</a:t>
            </a:r>
            <a:br>
              <a:rPr lang="en-US" sz="2800" dirty="0">
                <a:solidFill>
                  <a:schemeClr val="accent1">
                    <a:lumMod val="50000"/>
                  </a:schemeClr>
                </a:solidFill>
              </a:rPr>
            </a:br>
            <a:endParaRPr lang="en-US" sz="2800" cap="all" dirty="0"/>
          </a:p>
        </p:txBody>
      </p:sp>
      <p:graphicFrame>
        <p:nvGraphicFramePr>
          <p:cNvPr id="4" name="Content Placeholder 3">
            <a:extLst>
              <a:ext uri="{FF2B5EF4-FFF2-40B4-BE49-F238E27FC236}">
                <a16:creationId xmlns:a16="http://schemas.microsoft.com/office/drawing/2014/main" id="{74A41CE3-D15A-4363-80A9-99D9C00A942D}"/>
              </a:ext>
            </a:extLst>
          </p:cNvPr>
          <p:cNvGraphicFramePr>
            <a:graphicFrameLocks noGrp="1"/>
          </p:cNvGraphicFramePr>
          <p:nvPr>
            <p:ph idx="1"/>
            <p:extLst>
              <p:ext uri="{D42A27DB-BD31-4B8C-83A1-F6EECF244321}">
                <p14:modId xmlns:p14="http://schemas.microsoft.com/office/powerpoint/2010/main" val="1231643757"/>
              </p:ext>
            </p:extLst>
          </p:nvPr>
        </p:nvGraphicFramePr>
        <p:xfrm>
          <a:off x="180654" y="792141"/>
          <a:ext cx="8479915" cy="3022600"/>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a:extLst>
              <a:ext uri="{FF2B5EF4-FFF2-40B4-BE49-F238E27FC236}">
                <a16:creationId xmlns:a16="http://schemas.microsoft.com/office/drawing/2014/main" id="{1FF10EFE-9184-466A-A501-00C3244BE09C}"/>
              </a:ext>
            </a:extLst>
          </p:cNvPr>
          <p:cNvSpPr/>
          <p:nvPr/>
        </p:nvSpPr>
        <p:spPr>
          <a:xfrm>
            <a:off x="209034" y="3821774"/>
            <a:ext cx="8539088" cy="703206"/>
          </a:xfrm>
          <a:prstGeom prst="rect">
            <a:avLst/>
          </a:prstGeom>
        </p:spPr>
        <p:txBody>
          <a:bodyPr wrap="square">
            <a:spAutoFit/>
          </a:bodyPr>
          <a:lstStyle/>
          <a:p>
            <a:pPr>
              <a:lnSpc>
                <a:spcPct val="115000"/>
              </a:lnSpc>
              <a:spcBef>
                <a:spcPts val="500"/>
              </a:spcBef>
              <a:spcAft>
                <a:spcPts val="1000"/>
              </a:spcAft>
            </a:pPr>
            <a:r>
              <a:rPr lang="en-GB" dirty="0">
                <a:solidFill>
                  <a:srgbClr val="1F497D"/>
                </a:solidFill>
                <a:latin typeface="Georgia" panose="02040502050405020303" pitchFamily="18" charset="0"/>
                <a:ea typeface="Georgia" panose="02040502050405020303" pitchFamily="18" charset="0"/>
                <a:cs typeface="Times New Roman" panose="02020603050405020304" pitchFamily="18" charset="0"/>
              </a:rPr>
              <a:t>Some female refugees stated that they need childcare facilities in order to be able to enrol. </a:t>
            </a:r>
            <a:endParaRPr lang="en-US" dirty="0">
              <a:latin typeface="Georgia" panose="02040502050405020303" pitchFamily="18"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266683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FF10EFE-9184-466A-A501-00C3244BE09C}"/>
              </a:ext>
            </a:extLst>
          </p:cNvPr>
          <p:cNvSpPr/>
          <p:nvPr/>
        </p:nvSpPr>
        <p:spPr>
          <a:xfrm>
            <a:off x="209034" y="3821774"/>
            <a:ext cx="8539088" cy="703078"/>
          </a:xfrm>
          <a:prstGeom prst="rect">
            <a:avLst/>
          </a:prstGeom>
        </p:spPr>
        <p:txBody>
          <a:bodyPr wrap="square">
            <a:spAutoFit/>
          </a:bodyPr>
          <a:lstStyle/>
          <a:p>
            <a:pPr>
              <a:lnSpc>
                <a:spcPct val="115000"/>
              </a:lnSpc>
              <a:spcBef>
                <a:spcPts val="500"/>
              </a:spcBef>
              <a:spcAft>
                <a:spcPts val="1000"/>
              </a:spcAft>
            </a:pPr>
            <a:r>
              <a:rPr lang="en-GB" dirty="0">
                <a:solidFill>
                  <a:schemeClr val="bg2">
                    <a:lumMod val="75000"/>
                  </a:schemeClr>
                </a:solidFill>
              </a:rPr>
              <a:t>11% suggested training in other sectors such as agriculture specifically the hydroponic, ICDL, HR, TOT, translation, marketing, HBB and media. </a:t>
            </a:r>
            <a:endParaRPr lang="en-US" dirty="0">
              <a:solidFill>
                <a:schemeClr val="bg2">
                  <a:lumMod val="75000"/>
                </a:schemeClr>
              </a:solidFill>
              <a:latin typeface="Georgia" panose="02040502050405020303" pitchFamily="18" charset="0"/>
              <a:ea typeface="MS Mincho" panose="02020609040205080304" pitchFamily="49" charset="-128"/>
              <a:cs typeface="Times New Roman" panose="02020603050405020304" pitchFamily="18" charset="0"/>
            </a:endParaRPr>
          </a:p>
        </p:txBody>
      </p:sp>
      <p:pic>
        <p:nvPicPr>
          <p:cNvPr id="8" name="Picture 7">
            <a:extLst>
              <a:ext uri="{FF2B5EF4-FFF2-40B4-BE49-F238E27FC236}">
                <a16:creationId xmlns:a16="http://schemas.microsoft.com/office/drawing/2014/main" id="{B2D58954-9464-4661-BF64-DEE7E704735B}"/>
              </a:ext>
            </a:extLst>
          </p:cNvPr>
          <p:cNvPicPr/>
          <p:nvPr/>
        </p:nvPicPr>
        <p:blipFill rotWithShape="1">
          <a:blip r:embed="rId2"/>
          <a:srcRect l="22222" t="33745" r="22222" b="35116"/>
          <a:stretch/>
        </p:blipFill>
        <p:spPr bwMode="auto">
          <a:xfrm>
            <a:off x="559677" y="402021"/>
            <a:ext cx="7559564" cy="3208282"/>
          </a:xfrm>
          <a:prstGeom prst="rect">
            <a:avLst/>
          </a:prstGeom>
          <a:ln w="3175">
            <a:solidFill>
              <a:schemeClr val="tx1"/>
            </a:solid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4050710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FF10EFE-9184-466A-A501-00C3244BE09C}"/>
              </a:ext>
            </a:extLst>
          </p:cNvPr>
          <p:cNvSpPr/>
          <p:nvPr/>
        </p:nvSpPr>
        <p:spPr>
          <a:xfrm>
            <a:off x="209034" y="3821774"/>
            <a:ext cx="8539088" cy="703078"/>
          </a:xfrm>
          <a:prstGeom prst="rect">
            <a:avLst/>
          </a:prstGeom>
        </p:spPr>
        <p:txBody>
          <a:bodyPr wrap="square">
            <a:spAutoFit/>
          </a:bodyPr>
          <a:lstStyle/>
          <a:p>
            <a:pPr>
              <a:lnSpc>
                <a:spcPct val="115000"/>
              </a:lnSpc>
              <a:spcBef>
                <a:spcPts val="500"/>
              </a:spcBef>
              <a:spcAft>
                <a:spcPts val="1000"/>
              </a:spcAft>
            </a:pPr>
            <a:r>
              <a:rPr lang="en-GB" dirty="0">
                <a:solidFill>
                  <a:schemeClr val="bg2">
                    <a:lumMod val="75000"/>
                  </a:schemeClr>
                </a:solidFill>
              </a:rPr>
              <a:t>15% suggested training in other sectors such as renewable energy, construction, interior design, accounting and steering calibration (wheel alignment). </a:t>
            </a:r>
            <a:endParaRPr lang="en-US" dirty="0">
              <a:solidFill>
                <a:schemeClr val="bg2">
                  <a:lumMod val="75000"/>
                </a:schemeClr>
              </a:solidFill>
              <a:latin typeface="Georgia" panose="02040502050405020303" pitchFamily="18" charset="0"/>
              <a:ea typeface="MS Mincho" panose="02020609040205080304" pitchFamily="49" charset="-128"/>
              <a:cs typeface="Times New Roman" panose="02020603050405020304" pitchFamily="18" charset="0"/>
            </a:endParaRPr>
          </a:p>
        </p:txBody>
      </p:sp>
      <p:pic>
        <p:nvPicPr>
          <p:cNvPr id="4" name="Picture 3">
            <a:extLst>
              <a:ext uri="{FF2B5EF4-FFF2-40B4-BE49-F238E27FC236}">
                <a16:creationId xmlns:a16="http://schemas.microsoft.com/office/drawing/2014/main" id="{4F9CC721-6C08-470C-8E37-0623847C13F8}"/>
              </a:ext>
            </a:extLst>
          </p:cNvPr>
          <p:cNvPicPr/>
          <p:nvPr/>
        </p:nvPicPr>
        <p:blipFill rotWithShape="1">
          <a:blip r:embed="rId2"/>
          <a:srcRect l="10956" t="34293" r="11651" b="13307"/>
          <a:stretch/>
        </p:blipFill>
        <p:spPr bwMode="auto">
          <a:xfrm>
            <a:off x="268014" y="291662"/>
            <a:ext cx="8666952" cy="3530112"/>
          </a:xfrm>
          <a:prstGeom prst="rect">
            <a:avLst/>
          </a:prstGeom>
          <a:ln>
            <a:solidFill>
              <a:schemeClr val="bg2">
                <a:lumMod val="75000"/>
              </a:schemeClr>
            </a:solid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265437760"/>
      </p:ext>
    </p:extLst>
  </p:cSld>
  <p:clrMapOvr>
    <a:masterClrMapping/>
  </p:clrMapOvr>
</p:sld>
</file>

<file path=ppt/theme/theme1.xml><?xml version="1.0" encoding="utf-8"?>
<a:theme xmlns:a="http://schemas.openxmlformats.org/drawingml/2006/main" name="UNHCR2016">
  <a:themeElements>
    <a:clrScheme name="UNHCR2016">
      <a:dk1>
        <a:sysClr val="windowText" lastClr="000000"/>
      </a:dk1>
      <a:lt1>
        <a:sysClr val="window" lastClr="FFFFFF"/>
      </a:lt1>
      <a:dk2>
        <a:srgbClr val="FFFFFF"/>
      </a:dk2>
      <a:lt2>
        <a:srgbClr val="0072BC"/>
      </a:lt2>
      <a:accent1>
        <a:srgbClr val="0072BC"/>
      </a:accent1>
      <a:accent2>
        <a:srgbClr val="000000"/>
      </a:accent2>
      <a:accent3>
        <a:srgbClr val="FAEB00"/>
      </a:accent3>
      <a:accent4>
        <a:srgbClr val="17375F"/>
      </a:accent4>
      <a:accent5>
        <a:srgbClr val="08B499"/>
      </a:accent5>
      <a:accent6>
        <a:srgbClr val="EF4960"/>
      </a:accent6>
      <a:hlink>
        <a:srgbClr val="0072BC"/>
      </a:hlink>
      <a:folHlink>
        <a:srgbClr val="0072BC"/>
      </a:folHlink>
    </a:clrScheme>
    <a:fontScheme name="UNHCR2016">
      <a:majorFont>
        <a:latin typeface="Arial"/>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UNHCR2016-Template-V2" id="{3E386AF6-AFA1-4435-B293-6BF6E93FC347}" vid="{380E39D3-DA05-4B59-A009-DFC129E09A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RF251983_UNHCR_Brand_Book_Template_2016_V1</Template>
  <TotalTime>4390</TotalTime>
  <Words>1333</Words>
  <Application>Microsoft Office PowerPoint</Application>
  <PresentationFormat>On-screen Show (16:9)</PresentationFormat>
  <Paragraphs>130</Paragraphs>
  <Slides>26</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Georgia</vt:lpstr>
      <vt:lpstr>UNHCR2016</vt:lpstr>
      <vt:lpstr>UNHCR Jordan</vt:lpstr>
      <vt:lpstr>Introduction</vt:lpstr>
      <vt:lpstr>Methodology </vt:lpstr>
      <vt:lpstr>Sample Demographics - Syrians </vt:lpstr>
      <vt:lpstr>Education level </vt:lpstr>
      <vt:lpstr>Outcomes and Findings </vt:lpstr>
      <vt:lpstr>    Important factors to enrol </vt:lpstr>
      <vt:lpstr>PowerPoint Presentation</vt:lpstr>
      <vt:lpstr>PowerPoint Presentation</vt:lpstr>
      <vt:lpstr>Preferences of refugees</vt:lpstr>
      <vt:lpstr>Preferences of refugees – FULL sample</vt:lpstr>
      <vt:lpstr>Reasons to drop off</vt:lpstr>
      <vt:lpstr>Outreach to refugees  </vt:lpstr>
      <vt:lpstr>Sample Demographics – Other nationalities </vt:lpstr>
      <vt:lpstr>Education level </vt:lpstr>
      <vt:lpstr>Outcomes and Findings </vt:lpstr>
      <vt:lpstr>    Important factors to enrol </vt:lpstr>
      <vt:lpstr>PowerPoint Presentation</vt:lpstr>
      <vt:lpstr>PowerPoint Presentation</vt:lpstr>
      <vt:lpstr>Preferences of refugees</vt:lpstr>
      <vt:lpstr>Preferences of refugees – FULL sample</vt:lpstr>
      <vt:lpstr>Reasons to drop off</vt:lpstr>
      <vt:lpstr>Outreach to refugees  </vt:lpstr>
      <vt:lpstr>Recommendations </vt:lpstr>
      <vt:lpstr>Vocational Training Task Force </vt:lpstr>
      <vt:lpstr>PowerPoint Presentation</vt:lpstr>
    </vt:vector>
  </TitlesOfParts>
  <Company>UNHCR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Harry Brown</dc:creator>
  <cp:lastModifiedBy>Saud Al-Sakr</cp:lastModifiedBy>
  <cp:revision>324</cp:revision>
  <dcterms:created xsi:type="dcterms:W3CDTF">2017-05-08T06:10:49Z</dcterms:created>
  <dcterms:modified xsi:type="dcterms:W3CDTF">2020-09-23T12:05:17Z</dcterms:modified>
</cp:coreProperties>
</file>