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0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5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7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8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9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0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1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2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33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4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5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36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37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38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0" r:id="rId1"/>
    <p:sldMasterId id="2147483695" r:id="rId2"/>
    <p:sldMasterId id="2147483701" r:id="rId3"/>
    <p:sldMasterId id="2147483697" r:id="rId4"/>
    <p:sldMasterId id="2147483703" r:id="rId5"/>
    <p:sldMasterId id="2147483685" r:id="rId6"/>
    <p:sldMasterId id="2147483723" r:id="rId7"/>
    <p:sldMasterId id="2147483727" r:id="rId8"/>
    <p:sldMasterId id="2147483730" r:id="rId9"/>
    <p:sldMasterId id="2147483740" r:id="rId10"/>
    <p:sldMasterId id="2147483688" r:id="rId11"/>
  </p:sldMasterIdLst>
  <p:notesMasterIdLst>
    <p:notesMasterId r:id="rId68"/>
  </p:notesMasterIdLst>
  <p:handoutMasterIdLst>
    <p:handoutMasterId r:id="rId69"/>
  </p:handoutMasterIdLst>
  <p:sldIdLst>
    <p:sldId id="296" r:id="rId12"/>
    <p:sldId id="361" r:id="rId13"/>
    <p:sldId id="438" r:id="rId14"/>
    <p:sldId id="536" r:id="rId15"/>
    <p:sldId id="362" r:id="rId16"/>
    <p:sldId id="531" r:id="rId17"/>
    <p:sldId id="532" r:id="rId18"/>
    <p:sldId id="533" r:id="rId19"/>
    <p:sldId id="534" r:id="rId20"/>
    <p:sldId id="535" r:id="rId21"/>
    <p:sldId id="364" r:id="rId22"/>
    <p:sldId id="368" r:id="rId23"/>
    <p:sldId id="459" r:id="rId24"/>
    <p:sldId id="464" r:id="rId25"/>
    <p:sldId id="458" r:id="rId26"/>
    <p:sldId id="468" r:id="rId27"/>
    <p:sldId id="521" r:id="rId28"/>
    <p:sldId id="371" r:id="rId29"/>
    <p:sldId id="500" r:id="rId30"/>
    <p:sldId id="366" r:id="rId31"/>
    <p:sldId id="454" r:id="rId32"/>
    <p:sldId id="420" r:id="rId33"/>
    <p:sldId id="522" r:id="rId34"/>
    <p:sldId id="422" r:id="rId35"/>
    <p:sldId id="447" r:id="rId36"/>
    <p:sldId id="523" r:id="rId37"/>
    <p:sldId id="507" r:id="rId38"/>
    <p:sldId id="524" r:id="rId39"/>
    <p:sldId id="525" r:id="rId40"/>
    <p:sldId id="374" r:id="rId41"/>
    <p:sldId id="494" r:id="rId42"/>
    <p:sldId id="526" r:id="rId43"/>
    <p:sldId id="527" r:id="rId44"/>
    <p:sldId id="528" r:id="rId45"/>
    <p:sldId id="495" r:id="rId46"/>
    <p:sldId id="367" r:id="rId47"/>
    <p:sldId id="492" r:id="rId48"/>
    <p:sldId id="498" r:id="rId49"/>
    <p:sldId id="369" r:id="rId50"/>
    <p:sldId id="471" r:id="rId51"/>
    <p:sldId id="519" r:id="rId52"/>
    <p:sldId id="475" r:id="rId53"/>
    <p:sldId id="473" r:id="rId54"/>
    <p:sldId id="529" r:id="rId55"/>
    <p:sldId id="370" r:id="rId56"/>
    <p:sldId id="479" r:id="rId57"/>
    <p:sldId id="480" r:id="rId58"/>
    <p:sldId id="482" r:id="rId59"/>
    <p:sldId id="341" r:id="rId60"/>
    <p:sldId id="517" r:id="rId61"/>
    <p:sldId id="530" r:id="rId62"/>
    <p:sldId id="515" r:id="rId63"/>
    <p:sldId id="477" r:id="rId64"/>
    <p:sldId id="510" r:id="rId65"/>
    <p:sldId id="508" r:id="rId66"/>
    <p:sldId id="338" r:id="rId6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89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pos="2245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a Mullafiroze" initials="RM" lastIdx="112" clrIdx="0">
    <p:extLst>
      <p:ext uri="{19B8F6BF-5375-455C-9EA6-DF929625EA0E}">
        <p15:presenceInfo xmlns:p15="http://schemas.microsoft.com/office/powerpoint/2012/main" userId="Roxana Mullafiroze" providerId="None"/>
      </p:ext>
    </p:extLst>
  </p:cmAuthor>
  <p:cmAuthor id="2" name="NainaCS " initials="NCS" lastIdx="21" clrIdx="1">
    <p:extLst>
      <p:ext uri="{19B8F6BF-5375-455C-9EA6-DF929625EA0E}">
        <p15:presenceInfo xmlns:p15="http://schemas.microsoft.com/office/powerpoint/2012/main" userId="NainaCS " providerId="None"/>
      </p:ext>
    </p:extLst>
  </p:cmAuthor>
  <p:cmAuthor id="3" name="Anja Grob" initials="AG" lastIdx="77" clrIdx="2">
    <p:extLst>
      <p:ext uri="{19B8F6BF-5375-455C-9EA6-DF929625EA0E}">
        <p15:presenceInfo xmlns:p15="http://schemas.microsoft.com/office/powerpoint/2012/main" userId="Anja Grob" providerId="None"/>
      </p:ext>
    </p:extLst>
  </p:cmAuthor>
  <p:cmAuthor id="4" name="Lea Barbezat" initials="LB" lastIdx="21" clrIdx="3">
    <p:extLst>
      <p:ext uri="{19B8F6BF-5375-455C-9EA6-DF929625EA0E}">
        <p15:presenceInfo xmlns:p15="http://schemas.microsoft.com/office/powerpoint/2012/main" userId="e35409a4d436bc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67A9"/>
    <a:srgbClr val="5B9BD5"/>
    <a:srgbClr val="CACACA"/>
    <a:srgbClr val="4D4D4D"/>
    <a:srgbClr val="95A0A9"/>
    <a:srgbClr val="000000"/>
    <a:srgbClr val="3B64AD"/>
    <a:srgbClr val="97979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86722" autoAdjust="0"/>
  </p:normalViewPr>
  <p:slideViewPr>
    <p:cSldViewPr snapToGrid="0">
      <p:cViewPr varScale="1">
        <p:scale>
          <a:sx n="74" d="100"/>
          <a:sy n="74" d="100"/>
        </p:scale>
        <p:origin x="1814" y="48"/>
      </p:cViewPr>
      <p:guideLst>
        <p:guide orient="horz" pos="2160"/>
        <p:guide pos="2789"/>
        <p:guide orient="horz" pos="1616"/>
        <p:guide pos="2245"/>
        <p:guide orient="horz" pos="1366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08"/>
    </p:cViewPr>
  </p:sorter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ACH\Dropbox\Anja\Work\Assessments\2020\2020_IRQ2007_MSNA_V_KR-I\5_Outputs\5_Other\Graphs\MSNA_Grap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Total household income and total household expenditure in the 30 days before the interview (in IQD) – Syrian refugee</a:t>
            </a:r>
            <a:r>
              <a:rPr lang="en-GB" baseline="0" dirty="0"/>
              <a:t> households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Livelihoods!$A$21</c:f>
              <c:strCache>
                <c:ptCount val="1"/>
                <c:pt idx="0">
                  <c:v>Total household income 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Livelihoods!$B$18:$E$18</c:f>
              <c:strCache>
                <c:ptCount val="1"/>
                <c:pt idx="0">
                  <c:v>Syrian refugee households</c:v>
                </c:pt>
              </c:strCache>
              <c:extLst/>
            </c:strRef>
          </c:cat>
          <c:val>
            <c:numRef>
              <c:f>Livelihoods!$B$21:$E$21</c:f>
              <c:numCache>
                <c:formatCode>_(* #,##0_);_(* \(#,##0\);_(* "-"??_);_(@_)</c:formatCode>
                <c:ptCount val="1"/>
                <c:pt idx="0">
                  <c:v>425000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C07-4CEE-976A-A4E9BDE43038}"/>
            </c:ext>
          </c:extLst>
        </c:ser>
        <c:ser>
          <c:idx val="3"/>
          <c:order val="3"/>
          <c:tx>
            <c:strRef>
              <c:f>Livelihoods!$A$22</c:f>
              <c:strCache>
                <c:ptCount val="1"/>
                <c:pt idx="0">
                  <c:v>Total household expenditure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Livelihoods!$B$18:$E$18</c:f>
              <c:strCache>
                <c:ptCount val="1"/>
                <c:pt idx="0">
                  <c:v>Syrian refugee households</c:v>
                </c:pt>
              </c:strCache>
              <c:extLst/>
            </c:strRef>
          </c:cat>
          <c:val>
            <c:numRef>
              <c:f>Livelihoods!$B$22:$E$22</c:f>
              <c:numCache>
                <c:formatCode>_(* #,##0_);_(* \(#,##0\);_(* "-"??_);_(@_)</c:formatCode>
                <c:ptCount val="1"/>
                <c:pt idx="0">
                  <c:v>550000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C07-4CEE-976A-A4E9BDE430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6271320"/>
        <c:axId val="6062716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Livelihoods!$A$19</c15:sqref>
                        </c15:formulaRef>
                      </c:ext>
                    </c:extLst>
                    <c:strCache>
                      <c:ptCount val="1"/>
                      <c:pt idx="0">
                        <c:v>Income generated through employment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Livelihoods!$B$18:$E$18</c15:sqref>
                        </c15:formulaRef>
                      </c:ext>
                    </c:extLst>
                    <c:strCache>
                      <c:ptCount val="1"/>
                      <c:pt idx="0">
                        <c:v>Syrian refugee households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Livelihoods!$B$19:$E$19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"/>
                      <c:pt idx="0">
                        <c:v>325000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C07-4CEE-976A-A4E9BDE4303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Livelihoods!$A$20</c15:sqref>
                        </c15:formulaRef>
                      </c:ext>
                    </c:extLst>
                    <c:strCache>
                      <c:ptCount val="1"/>
                      <c:pt idx="0">
                        <c:v>Income generated through other sources (remittances, humanitarian aid, donations, but excluding savings and debt)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Livelihoods!$B$18:$E$18</c15:sqref>
                        </c15:formulaRef>
                      </c:ext>
                    </c:extLst>
                    <c:strCache>
                      <c:ptCount val="1"/>
                      <c:pt idx="0">
                        <c:v>Syrian refugee households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Livelihoods!$B$20:$E$20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"/>
                      <c:pt idx="0">
                        <c:v>100000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C07-4CEE-976A-A4E9BDE43038}"/>
                  </c:ext>
                </c:extLst>
              </c15:ser>
            </c15:filteredBarSeries>
          </c:ext>
        </c:extLst>
      </c:barChart>
      <c:catAx>
        <c:axId val="60627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06271648"/>
        <c:crosses val="autoZero"/>
        <c:auto val="1"/>
        <c:lblAlgn val="ctr"/>
        <c:lblOffset val="100"/>
        <c:noMultiLvlLbl val="0"/>
      </c:catAx>
      <c:valAx>
        <c:axId val="606271648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606271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400" b="0" i="0" baseline="0" dirty="0">
                <a:effectLst/>
              </a:rPr>
              <a:t>Proportion of households knowing where and how to remotely report any protection concerns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sz="1400" b="0" i="0" baseline="0" dirty="0">
                <a:effectLst/>
              </a:rPr>
              <a:t> </a:t>
            </a:r>
            <a:endParaRPr lang="en-GB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Protection!$B$87</c:f>
              <c:strCache>
                <c:ptCount val="1"/>
                <c:pt idx="0">
                  <c:v>Syrian refugee households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E5-4784-B15B-62C72052FF0D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E5-4784-B15B-62C72052FF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Protection!$A$88:$A$89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Protection!$B$88:$B$89</c:f>
              <c:numCache>
                <c:formatCode>0%</c:formatCode>
                <c:ptCount val="2"/>
                <c:pt idx="0">
                  <c:v>0.82948922921001</c:v>
                </c:pt>
                <c:pt idx="1">
                  <c:v>0.17051077078999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E5-4784-B15B-62C72052FF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Proportion</a:t>
            </a:r>
            <a:r>
              <a:rPr lang="en-GB" baseline="0" dirty="0"/>
              <a:t> of households knowing how to </a:t>
            </a:r>
            <a:r>
              <a:rPr lang="en-GB" dirty="0"/>
              <a:t>report cases of sexual exploitation and abuse, fraud, and/or corruption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Protection!$B$73</c:f>
              <c:strCache>
                <c:ptCount val="1"/>
                <c:pt idx="0">
                  <c:v>Syrian refugee households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B5-4DBD-9192-A714DCC5852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B5-4DBD-9192-A714DCC58521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B5-4DBD-9192-A714DCC585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Protection!$A$74:$A$76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Decline to answer</c:v>
                </c:pt>
              </c:strCache>
            </c:strRef>
          </c:cat>
          <c:val>
            <c:numRef>
              <c:f>Protection!$B$74:$B$76</c:f>
              <c:numCache>
                <c:formatCode>0%</c:formatCode>
                <c:ptCount val="3"/>
                <c:pt idx="0">
                  <c:v>0.73002249551412901</c:v>
                </c:pt>
                <c:pt idx="1">
                  <c:v>0.26447656322958102</c:v>
                </c:pt>
                <c:pt idx="2">
                  <c:v>5.50094125629059E-3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B5-4DBD-9192-A714DCC5852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Proportion of households </a:t>
            </a:r>
            <a:r>
              <a:rPr lang="en-GB" dirty="0"/>
              <a:t>feeling that its interests are represented by other members of their community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Protection!$B$103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EA-4733-A2DD-DAFDAD1C08B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EA-4733-A2DD-DAFDAD1C08B4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EA-4733-A2DD-DAFDAD1C08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Protection!$A$104:$A$107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 not know</c:v>
                </c:pt>
              </c:strCache>
              <c:extLst/>
            </c:strRef>
          </c:cat>
          <c:val>
            <c:numRef>
              <c:f>Protection!$B$104:$B$107</c:f>
              <c:numCache>
                <c:formatCode>0%</c:formatCode>
                <c:ptCount val="3"/>
                <c:pt idx="0">
                  <c:v>0.63562043864540796</c:v>
                </c:pt>
                <c:pt idx="1">
                  <c:v>0.224772000158135</c:v>
                </c:pt>
                <c:pt idx="2">
                  <c:v>0.135618401971802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59C-4F16-9CEB-94553FA86B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Protection!$C$103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5">
                        <a:shade val="65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7-9AEA-4733-A2DD-DAFDAD1C08B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9-9AEA-4733-A2DD-DAFDAD1C08B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5">
                        <a:tint val="65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B-9AEA-4733-A2DD-DAFDAD1C08B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Protection!$A$104:$A$107</c15:sqref>
                        </c15:formulaRef>
                      </c:ext>
                    </c:extLst>
                    <c:strCache>
                      <c:ptCount val="3"/>
                      <c:pt idx="0">
                        <c:v>Yes</c:v>
                      </c:pt>
                      <c:pt idx="1">
                        <c:v>No</c:v>
                      </c:pt>
                      <c:pt idx="2">
                        <c:v>Do not know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Protection!$C$104:$C$107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0.86933333333333296</c:v>
                      </c:pt>
                      <c:pt idx="1">
                        <c:v>5.6000000000000001E-2</c:v>
                      </c:pt>
                      <c:pt idx="2">
                        <c:v>6.4000000000000001E-2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59C-4F16-9CEB-94553FA86B37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Protection!$D$103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5">
                        <a:shade val="6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9AEA-4733-A2DD-DAFDAD1C08B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9AEA-4733-A2DD-DAFDAD1C08B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5">
                        <a:tint val="6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9AEA-4733-A2DD-DAFDAD1C08B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Protection!$A$104:$A$107</c15:sqref>
                        </c15:formulaRef>
                      </c:ext>
                    </c:extLst>
                    <c:strCache>
                      <c:ptCount val="3"/>
                      <c:pt idx="0">
                        <c:v>Yes</c:v>
                      </c:pt>
                      <c:pt idx="1">
                        <c:v>No</c:v>
                      </c:pt>
                      <c:pt idx="2">
                        <c:v>Do not know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Protection!$D$104:$D$107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0.45906432748538001</c:v>
                      </c:pt>
                      <c:pt idx="1">
                        <c:v>0.30701754385964902</c:v>
                      </c:pt>
                      <c:pt idx="2">
                        <c:v>0.233918128654971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59C-4F16-9CEB-94553FA86B37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Protection!$E$103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5">
                        <a:shade val="6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9AEA-4733-A2DD-DAFDAD1C08B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9AEA-4733-A2DD-DAFDAD1C08B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5">
                        <a:tint val="6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9AEA-4733-A2DD-DAFDAD1C08B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Protection!$A$104:$A$107</c15:sqref>
                        </c15:formulaRef>
                      </c:ext>
                    </c:extLst>
                    <c:strCache>
                      <c:ptCount val="3"/>
                      <c:pt idx="0">
                        <c:v>Yes</c:v>
                      </c:pt>
                      <c:pt idx="1">
                        <c:v>No</c:v>
                      </c:pt>
                      <c:pt idx="2">
                        <c:v>Do not know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Protection!$E$104:$E$107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0.473829201101928</c:v>
                      </c:pt>
                      <c:pt idx="1">
                        <c:v>0.40220385674931097</c:v>
                      </c:pt>
                      <c:pt idx="2">
                        <c:v>0.12396694214876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59C-4F16-9CEB-94553FA86B37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Proportion of households </a:t>
            </a:r>
            <a:r>
              <a:rPr lang="en-GB" dirty="0"/>
              <a:t>feeling welcomed by the host community</a:t>
            </a:r>
            <a:r>
              <a:rPr lang="en-GB" baseline="0" dirty="0"/>
              <a:t> in their area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Protection!$B$122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0B-4A28-ACCA-90B6DADDCBF3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0B-4A28-ACCA-90B6DADDCBF3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0B-4A28-ACCA-90B6DADDCBF3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0B-4A28-ACCA-90B6DADDCB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Protection!$A$123:$A$126</c:f>
              <c:strCache>
                <c:ptCount val="4"/>
                <c:pt idx="0">
                  <c:v>Very welcome</c:v>
                </c:pt>
                <c:pt idx="1">
                  <c:v>Welcome</c:v>
                </c:pt>
                <c:pt idx="2">
                  <c:v>Neutral</c:v>
                </c:pt>
                <c:pt idx="3">
                  <c:v>Unwelcome</c:v>
                </c:pt>
              </c:strCache>
            </c:strRef>
          </c:cat>
          <c:val>
            <c:numRef>
              <c:f>Protection!$B$123:$B$126</c:f>
              <c:numCache>
                <c:formatCode>0%</c:formatCode>
                <c:ptCount val="4"/>
                <c:pt idx="0">
                  <c:v>0.24553978710982</c:v>
                </c:pt>
                <c:pt idx="1">
                  <c:v>0.69703478060829205</c:v>
                </c:pt>
                <c:pt idx="2">
                  <c:v>4.7095694511973103E-2</c:v>
                </c:pt>
                <c:pt idx="3">
                  <c:v>8.3679922875403902E-3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A-4756-A645-27E6AB8A3C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Protection!$C$122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5">
                        <a:shade val="58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9-930B-4A28-ACCA-90B6DADDCBF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>
                        <a:shade val="86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B-930B-4A28-ACCA-90B6DADDCBF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5">
                        <a:tint val="86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D-930B-4A28-ACCA-90B6DADDCBF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5">
                        <a:tint val="58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F-930B-4A28-ACCA-90B6DADDCBF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Protection!$A$123:$A$126</c15:sqref>
                        </c15:formulaRef>
                      </c:ext>
                    </c:extLst>
                    <c:strCache>
                      <c:ptCount val="4"/>
                      <c:pt idx="0">
                        <c:v>Very welcome</c:v>
                      </c:pt>
                      <c:pt idx="1">
                        <c:v>Welcome</c:v>
                      </c:pt>
                      <c:pt idx="2">
                        <c:v>Neutral</c:v>
                      </c:pt>
                      <c:pt idx="3">
                        <c:v>Unwelcome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Protection!$C$123:$C$126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0.421333333333333</c:v>
                      </c:pt>
                      <c:pt idx="1">
                        <c:v>0.51733333333333298</c:v>
                      </c:pt>
                      <c:pt idx="2">
                        <c:v>5.3333333333333302E-2</c:v>
                      </c:pt>
                      <c:pt idx="3">
                        <c:v>5.3333333333333297E-3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C2A-4756-A645-27E6AB8A3C7C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Protection!$D$122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5">
                        <a:shade val="58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930B-4A28-ACCA-90B6DADDCBF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>
                        <a:shade val="86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930B-4A28-ACCA-90B6DADDCBF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5">
                        <a:tint val="86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930B-4A28-ACCA-90B6DADDCBF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5">
                        <a:tint val="58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930B-4A28-ACCA-90B6DADDCBF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Protection!$A$123:$A$126</c15:sqref>
                        </c15:formulaRef>
                      </c:ext>
                    </c:extLst>
                    <c:strCache>
                      <c:ptCount val="4"/>
                      <c:pt idx="0">
                        <c:v>Very welcome</c:v>
                      </c:pt>
                      <c:pt idx="1">
                        <c:v>Welcome</c:v>
                      </c:pt>
                      <c:pt idx="2">
                        <c:v>Neutral</c:v>
                      </c:pt>
                      <c:pt idx="3">
                        <c:v>Unwelcome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Protection!$D$123:$D$126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0.36842105263157898</c:v>
                      </c:pt>
                      <c:pt idx="1">
                        <c:v>0.56725146198830401</c:v>
                      </c:pt>
                      <c:pt idx="2">
                        <c:v>3.8011695906432802E-2</c:v>
                      </c:pt>
                      <c:pt idx="3">
                        <c:v>2.3391812865497099E-2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C2A-4756-A645-27E6AB8A3C7C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Protection!$E$122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5">
                        <a:shade val="58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930B-4A28-ACCA-90B6DADDCBF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>
                        <a:shade val="86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930B-4A28-ACCA-90B6DADDCBF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5">
                        <a:tint val="86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930B-4A28-ACCA-90B6DADDCBF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5">
                        <a:tint val="58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930B-4A28-ACCA-90B6DADDCBF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Protection!$A$123:$A$126</c15:sqref>
                        </c15:formulaRef>
                      </c:ext>
                    </c:extLst>
                    <c:strCache>
                      <c:ptCount val="4"/>
                      <c:pt idx="0">
                        <c:v>Very welcome</c:v>
                      </c:pt>
                      <c:pt idx="1">
                        <c:v>Welcome</c:v>
                      </c:pt>
                      <c:pt idx="2">
                        <c:v>Neutral</c:v>
                      </c:pt>
                      <c:pt idx="3">
                        <c:v>Unwelcome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Protection!$E$123:$E$126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0.52341597796143202</c:v>
                      </c:pt>
                      <c:pt idx="1">
                        <c:v>0.44628099173553698</c:v>
                      </c:pt>
                      <c:pt idx="2">
                        <c:v>1.9283746556473799E-2</c:v>
                      </c:pt>
                      <c:pt idx="3">
                        <c:v>1.10192837465565E-2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C2A-4756-A645-27E6AB8A3C7C}"/>
                  </c:ext>
                </c:extLst>
              </c15:ser>
            </c15:filteredPieSeries>
          </c:ext>
        </c:extLst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Proportion of households feeling that any members of their community are at risk of any of these issues – Syrian refugee households*</a:t>
            </a:r>
            <a:r>
              <a:rPr lang="en-GB" sz="1400" b="0" i="0" u="none" strike="noStrike" baseline="0" dirty="0"/>
              <a:t> </a:t>
            </a:r>
            <a:endParaRPr lang="en-US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Protection!$B$175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Protection!$A$177:$A$182</c:f>
              <c:strCache>
                <c:ptCount val="6"/>
                <c:pt idx="0">
                  <c:v>Sexual Exploitation and abuse</c:v>
                </c:pt>
                <c:pt idx="1">
                  <c:v>Physical violence</c:v>
                </c:pt>
                <c:pt idx="2">
                  <c:v>Psychological abuse</c:v>
                </c:pt>
                <c:pt idx="3">
                  <c:v>Decline to answer</c:v>
                </c:pt>
                <c:pt idx="4">
                  <c:v>Verbal harassment</c:v>
                </c:pt>
                <c:pt idx="5">
                  <c:v>None</c:v>
                </c:pt>
              </c:strCache>
            </c:strRef>
          </c:cat>
          <c:val>
            <c:numRef>
              <c:f>Protection!$B$177:$B$182</c:f>
              <c:numCache>
                <c:formatCode>0%</c:formatCode>
                <c:ptCount val="6"/>
                <c:pt idx="0">
                  <c:v>5.9456790530781302E-3</c:v>
                </c:pt>
                <c:pt idx="1">
                  <c:v>1.28585267479036E-2</c:v>
                </c:pt>
                <c:pt idx="2">
                  <c:v>1.5988020636943E-2</c:v>
                </c:pt>
                <c:pt idx="3">
                  <c:v>3.2996453443884403E-2</c:v>
                </c:pt>
                <c:pt idx="4">
                  <c:v>7.4187389211108595E-2</c:v>
                </c:pt>
                <c:pt idx="5">
                  <c:v>0.87267615990449698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8-4741-A746-C04FC66652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919753536"/>
        <c:axId val="919753864"/>
      </c:barChart>
      <c:catAx>
        <c:axId val="919753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19753864"/>
        <c:crosses val="autoZero"/>
        <c:auto val="1"/>
        <c:lblAlgn val="ctr"/>
        <c:lblOffset val="100"/>
        <c:noMultiLvlLbl val="0"/>
      </c:catAx>
      <c:valAx>
        <c:axId val="9197538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1975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Proportion of households </a:t>
            </a:r>
            <a:r>
              <a:rPr lang="en-GB" dirty="0"/>
              <a:t>knowing where to access support services after a GBV incident that affected them (should this occur)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dirty="0"/>
              <a:t>*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Protection!$B$52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8.6079246225954937E-3"/>
                  <c:y val="-6.66996838855142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6B-4BC0-A4C6-89AB565BC0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Protection!$A$53:$A$60</c:f>
              <c:strCache>
                <c:ptCount val="8"/>
                <c:pt idx="0">
                  <c:v>MOLSA / DOLSA</c:v>
                </c:pt>
                <c:pt idx="1">
                  <c:v>Other</c:v>
                </c:pt>
                <c:pt idx="2">
                  <c:v>Decline to answer</c:v>
                </c:pt>
                <c:pt idx="3">
                  <c:v>Private lawyer / humanitarian legal assistance</c:v>
                </c:pt>
                <c:pt idx="4">
                  <c:v>DCVAW</c:v>
                </c:pt>
                <c:pt idx="5">
                  <c:v>Health facility</c:v>
                </c:pt>
                <c:pt idx="6">
                  <c:v>Women's centre</c:v>
                </c:pt>
                <c:pt idx="7">
                  <c:v>Do not know</c:v>
                </c:pt>
              </c:strCache>
            </c:strRef>
          </c:cat>
          <c:val>
            <c:numRef>
              <c:f>Protection!$B$53:$B$60</c:f>
              <c:numCache>
                <c:formatCode>0%</c:formatCode>
                <c:ptCount val="8"/>
                <c:pt idx="0">
                  <c:v>3.8465994477541701E-3</c:v>
                </c:pt>
                <c:pt idx="1">
                  <c:v>7.8285937417805606E-3</c:v>
                </c:pt>
                <c:pt idx="2">
                  <c:v>1.71727255616194E-2</c:v>
                </c:pt>
                <c:pt idx="3">
                  <c:v>4.41648748568782E-2</c:v>
                </c:pt>
                <c:pt idx="4">
                  <c:v>7.25217779851801E-2</c:v>
                </c:pt>
                <c:pt idx="5">
                  <c:v>9.9378193705891196E-2</c:v>
                </c:pt>
                <c:pt idx="6">
                  <c:v>0.16651710442102999</c:v>
                </c:pt>
                <c:pt idx="7">
                  <c:v>0.66531887307755699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A-4880-8FC7-4317D61485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555564808"/>
        <c:axId val="5555582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Protection!$C$52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Protection!$A$53:$A$60</c15:sqref>
                        </c15:formulaRef>
                      </c:ext>
                    </c:extLst>
                    <c:strCache>
                      <c:ptCount val="8"/>
                      <c:pt idx="0">
                        <c:v>MOLSA / DOLSA</c:v>
                      </c:pt>
                      <c:pt idx="1">
                        <c:v>Other</c:v>
                      </c:pt>
                      <c:pt idx="2">
                        <c:v>Decline to answer</c:v>
                      </c:pt>
                      <c:pt idx="3">
                        <c:v>Private lawyer / humanitarian legal assistance</c:v>
                      </c:pt>
                      <c:pt idx="4">
                        <c:v>DCVAW</c:v>
                      </c:pt>
                      <c:pt idx="5">
                        <c:v>Health facility</c:v>
                      </c:pt>
                      <c:pt idx="6">
                        <c:v>Women's centre</c:v>
                      </c:pt>
                      <c:pt idx="7">
                        <c:v>Do not know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Protection!$C$53:$C$60</c15:sqref>
                        </c15:formulaRef>
                      </c:ext>
                    </c:extLst>
                    <c:numCache>
                      <c:formatCode>0%</c:formatCode>
                      <c:ptCount val="8"/>
                      <c:pt idx="0">
                        <c:v>1.0666666666666699E-2</c:v>
                      </c:pt>
                      <c:pt idx="1">
                        <c:v>0</c:v>
                      </c:pt>
                      <c:pt idx="2">
                        <c:v>3.46666666666667E-2</c:v>
                      </c:pt>
                      <c:pt idx="3">
                        <c:v>1.8666666666666699E-2</c:v>
                      </c:pt>
                      <c:pt idx="4">
                        <c:v>9.6000000000000002E-2</c:v>
                      </c:pt>
                      <c:pt idx="5">
                        <c:v>0.293333333333333</c:v>
                      </c:pt>
                      <c:pt idx="6">
                        <c:v>0.36266666666666703</c:v>
                      </c:pt>
                      <c:pt idx="7">
                        <c:v>0.43733333333333302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36A-4880-8FC7-4317D61485E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Protection!$D$52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Protection!$A$53:$A$60</c15:sqref>
                        </c15:formulaRef>
                      </c:ext>
                    </c:extLst>
                    <c:strCache>
                      <c:ptCount val="8"/>
                      <c:pt idx="0">
                        <c:v>MOLSA / DOLSA</c:v>
                      </c:pt>
                      <c:pt idx="1">
                        <c:v>Other</c:v>
                      </c:pt>
                      <c:pt idx="2">
                        <c:v>Decline to answer</c:v>
                      </c:pt>
                      <c:pt idx="3">
                        <c:v>Private lawyer / humanitarian legal assistance</c:v>
                      </c:pt>
                      <c:pt idx="4">
                        <c:v>DCVAW</c:v>
                      </c:pt>
                      <c:pt idx="5">
                        <c:v>Health facility</c:v>
                      </c:pt>
                      <c:pt idx="6">
                        <c:v>Women's centre</c:v>
                      </c:pt>
                      <c:pt idx="7">
                        <c:v>Do not know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Protection!$D$53:$D$60</c15:sqref>
                        </c15:formulaRef>
                      </c:ext>
                    </c:extLst>
                    <c:numCache>
                      <c:formatCode>0%</c:formatCode>
                      <c:ptCount val="8"/>
                      <c:pt idx="0">
                        <c:v>2.6315789473684199E-2</c:v>
                      </c:pt>
                      <c:pt idx="1">
                        <c:v>5.8479532163742704E-3</c:v>
                      </c:pt>
                      <c:pt idx="2">
                        <c:v>8.7719298245613996E-3</c:v>
                      </c:pt>
                      <c:pt idx="3">
                        <c:v>5.5555555555555601E-2</c:v>
                      </c:pt>
                      <c:pt idx="4">
                        <c:v>0.105263157894737</c:v>
                      </c:pt>
                      <c:pt idx="5">
                        <c:v>0.11111111111111099</c:v>
                      </c:pt>
                      <c:pt idx="6">
                        <c:v>0.25730994152046799</c:v>
                      </c:pt>
                      <c:pt idx="7">
                        <c:v>0.51754385964912297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36A-4880-8FC7-4317D61485E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Protection!$E$52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Protection!$A$53:$A$60</c15:sqref>
                        </c15:formulaRef>
                      </c:ext>
                    </c:extLst>
                    <c:strCache>
                      <c:ptCount val="8"/>
                      <c:pt idx="0">
                        <c:v>MOLSA / DOLSA</c:v>
                      </c:pt>
                      <c:pt idx="1">
                        <c:v>Other</c:v>
                      </c:pt>
                      <c:pt idx="2">
                        <c:v>Decline to answer</c:v>
                      </c:pt>
                      <c:pt idx="3">
                        <c:v>Private lawyer / humanitarian legal assistance</c:v>
                      </c:pt>
                      <c:pt idx="4">
                        <c:v>DCVAW</c:v>
                      </c:pt>
                      <c:pt idx="5">
                        <c:v>Health facility</c:v>
                      </c:pt>
                      <c:pt idx="6">
                        <c:v>Women's centre</c:v>
                      </c:pt>
                      <c:pt idx="7">
                        <c:v>Do not know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Protection!$E$53:$E$60</c15:sqref>
                        </c15:formulaRef>
                      </c:ext>
                    </c:extLst>
                    <c:numCache>
                      <c:formatCode>0%</c:formatCode>
                      <c:ptCount val="8"/>
                      <c:pt idx="0">
                        <c:v>4.1322314049586799E-2</c:v>
                      </c:pt>
                      <c:pt idx="1">
                        <c:v>0</c:v>
                      </c:pt>
                      <c:pt idx="2">
                        <c:v>6.3360881542699699E-2</c:v>
                      </c:pt>
                      <c:pt idx="3">
                        <c:v>8.8154269972451793E-2</c:v>
                      </c:pt>
                      <c:pt idx="4">
                        <c:v>0.12672176308539901</c:v>
                      </c:pt>
                      <c:pt idx="5">
                        <c:v>7.1625344352617096E-2</c:v>
                      </c:pt>
                      <c:pt idx="6">
                        <c:v>0.52066115702479299</c:v>
                      </c:pt>
                      <c:pt idx="7">
                        <c:v>0.300275482093664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36A-4880-8FC7-4317D61485EA}"/>
                  </c:ext>
                </c:extLst>
              </c15:ser>
            </c15:filteredBarSeries>
          </c:ext>
        </c:extLst>
      </c:barChart>
      <c:catAx>
        <c:axId val="555564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55558248"/>
        <c:crosses val="autoZero"/>
        <c:auto val="1"/>
        <c:lblAlgn val="ctr"/>
        <c:lblOffset val="100"/>
        <c:noMultiLvlLbl val="0"/>
      </c:catAx>
      <c:valAx>
        <c:axId val="555558248"/>
        <c:scaling>
          <c:orientation val="minMax"/>
          <c:max val="0.8"/>
        </c:scaling>
        <c:delete val="1"/>
        <c:axPos val="b"/>
        <c:numFmt formatCode="0%" sourceLinked="1"/>
        <c:majorTickMark val="out"/>
        <c:minorTickMark val="none"/>
        <c:tickLblPos val="nextTo"/>
        <c:crossAx val="555564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Three most frequently noticed changes in children's behaviour during</a:t>
            </a:r>
            <a:r>
              <a:rPr lang="en-GB" baseline="0" dirty="0"/>
              <a:t> the last lockdown</a:t>
            </a:r>
            <a:r>
              <a:rPr lang="en-GB" dirty="0"/>
              <a:t>, as reported by household representative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dirty="0"/>
              <a:t>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'COVID-19'!$B$84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'COVID-19'!$A$85:$A$90</c:f>
              <c:strCache>
                <c:ptCount val="3"/>
                <c:pt idx="0">
                  <c:v>Yes, children were more attached</c:v>
                </c:pt>
                <c:pt idx="1">
                  <c:v>Yes, children felt more isolated</c:v>
                </c:pt>
                <c:pt idx="2">
                  <c:v>No change observed</c:v>
                </c:pt>
              </c:strCache>
              <c:extLst/>
            </c:strRef>
          </c:cat>
          <c:val>
            <c:numRef>
              <c:f>'COVID-19'!$B$85:$B$90</c:f>
              <c:numCache>
                <c:formatCode>0%</c:formatCode>
                <c:ptCount val="3"/>
                <c:pt idx="0">
                  <c:v>0.14425268063816099</c:v>
                </c:pt>
                <c:pt idx="1">
                  <c:v>0.321979119752976</c:v>
                </c:pt>
                <c:pt idx="2">
                  <c:v>0.61986775386855997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6C8-4F6A-AB66-BC62AB1B6F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overlap val="-25"/>
        <c:axId val="739761496"/>
        <c:axId val="73976871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'COVID-19'!$C$84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'COVID-19'!$A$85:$A$90</c15:sqref>
                        </c15:formulaRef>
                      </c:ext>
                    </c:extLst>
                    <c:strCache>
                      <c:ptCount val="3"/>
                      <c:pt idx="0">
                        <c:v>Yes, children were more attached</c:v>
                      </c:pt>
                      <c:pt idx="1">
                        <c:v>Yes, children felt more isolated</c:v>
                      </c:pt>
                      <c:pt idx="2">
                        <c:v>No change observed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'COVID-19'!$C$85:$C$90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0.13716814159292001</c:v>
                      </c:pt>
                      <c:pt idx="1">
                        <c:v>0.16371681415929201</c:v>
                      </c:pt>
                      <c:pt idx="2">
                        <c:v>0.712389380530973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6C8-4F6A-AB66-BC62AB1B6F7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'COVID-19'!$D$84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'COVID-19'!$A$85:$A$90</c15:sqref>
                        </c15:formulaRef>
                      </c:ext>
                    </c:extLst>
                    <c:strCache>
                      <c:ptCount val="3"/>
                      <c:pt idx="0">
                        <c:v>Yes, children were more attached</c:v>
                      </c:pt>
                      <c:pt idx="1">
                        <c:v>Yes, children felt more isolated</c:v>
                      </c:pt>
                      <c:pt idx="2">
                        <c:v>No change observed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'COVID-19'!$D$85:$D$90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0.14176245210728</c:v>
                      </c:pt>
                      <c:pt idx="1">
                        <c:v>0.32950191570881199</c:v>
                      </c:pt>
                      <c:pt idx="2">
                        <c:v>0.60153256704980895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6C8-4F6A-AB66-BC62AB1B6F7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'COVID-19'!$E$84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'COVID-19'!$A$85:$A$90</c15:sqref>
                        </c15:formulaRef>
                      </c:ext>
                    </c:extLst>
                    <c:strCache>
                      <c:ptCount val="3"/>
                      <c:pt idx="0">
                        <c:v>Yes, children were more attached</c:v>
                      </c:pt>
                      <c:pt idx="1">
                        <c:v>Yes, children felt more isolated</c:v>
                      </c:pt>
                      <c:pt idx="2">
                        <c:v>No change observed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'COVID-19'!$E$85:$E$90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0.34975369458128103</c:v>
                      </c:pt>
                      <c:pt idx="1">
                        <c:v>0.22167487684729101</c:v>
                      </c:pt>
                      <c:pt idx="2">
                        <c:v>0.48768472906403898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6C8-4F6A-AB66-BC62AB1B6F79}"/>
                  </c:ext>
                </c:extLst>
              </c15:ser>
            </c15:filteredBarSeries>
          </c:ext>
        </c:extLst>
      </c:barChart>
      <c:catAx>
        <c:axId val="739761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39768712"/>
        <c:crosses val="autoZero"/>
        <c:auto val="1"/>
        <c:lblAlgn val="ctr"/>
        <c:lblOffset val="100"/>
        <c:noMultiLvlLbl val="0"/>
      </c:catAx>
      <c:valAx>
        <c:axId val="7397687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3976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Five most frequently reported information needs from aid providers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dirty="0"/>
              <a:t>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Communication!$B$24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Communication!$A$25:$A$39</c:f>
              <c:strCache>
                <c:ptCount val="5"/>
                <c:pt idx="0">
                  <c:v>Access to information</c:v>
                </c:pt>
                <c:pt idx="1">
                  <c:v>Access to healthcare</c:v>
                </c:pt>
                <c:pt idx="2">
                  <c:v>Rent and housing</c:v>
                </c:pt>
                <c:pt idx="3">
                  <c:v>COVID-19-related concerns</c:v>
                </c:pt>
                <c:pt idx="4">
                  <c:v>Access to livelihood</c:v>
                </c:pt>
              </c:strCache>
              <c:extLst/>
            </c:strRef>
          </c:cat>
          <c:val>
            <c:numRef>
              <c:f>Communication!$B$25:$B$39</c:f>
              <c:numCache>
                <c:formatCode>0%</c:formatCode>
                <c:ptCount val="5"/>
                <c:pt idx="0">
                  <c:v>0.158728624167812</c:v>
                </c:pt>
                <c:pt idx="1">
                  <c:v>0.248050902670302</c:v>
                </c:pt>
                <c:pt idx="2">
                  <c:v>0.48322860913519</c:v>
                </c:pt>
                <c:pt idx="3">
                  <c:v>0.602657010087298</c:v>
                </c:pt>
                <c:pt idx="4">
                  <c:v>0.84928838840125898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429-42CB-AEB1-6194D3526C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738882016"/>
        <c:axId val="738883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Communication!$C$24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Communication!$A$25:$A$39</c15:sqref>
                        </c15:formulaRef>
                      </c:ext>
                    </c:extLst>
                    <c:strCache>
                      <c:ptCount val="5"/>
                      <c:pt idx="0">
                        <c:v>Access to information</c:v>
                      </c:pt>
                      <c:pt idx="1">
                        <c:v>Access to healthcare</c:v>
                      </c:pt>
                      <c:pt idx="2">
                        <c:v>Rent and housing</c:v>
                      </c:pt>
                      <c:pt idx="3">
                        <c:v>COVID-19-related concerns</c:v>
                      </c:pt>
                      <c:pt idx="4">
                        <c:v>Access to livelihood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Communication!$C$25:$C$39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5.6000000000000001E-2</c:v>
                      </c:pt>
                      <c:pt idx="1">
                        <c:v>0.40799999999999997</c:v>
                      </c:pt>
                      <c:pt idx="2">
                        <c:v>0.43733333333333302</c:v>
                      </c:pt>
                      <c:pt idx="3">
                        <c:v>0.242666666666667</c:v>
                      </c:pt>
                      <c:pt idx="4">
                        <c:v>0.88266666666666704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429-42CB-AEB1-6194D3526C7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Communication!$D$24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Communication!$A$25:$A$39</c15:sqref>
                        </c15:formulaRef>
                      </c:ext>
                    </c:extLst>
                    <c:strCache>
                      <c:ptCount val="5"/>
                      <c:pt idx="0">
                        <c:v>Access to information</c:v>
                      </c:pt>
                      <c:pt idx="1">
                        <c:v>Access to healthcare</c:v>
                      </c:pt>
                      <c:pt idx="2">
                        <c:v>Rent and housing</c:v>
                      </c:pt>
                      <c:pt idx="3">
                        <c:v>COVID-19-related concerns</c:v>
                      </c:pt>
                      <c:pt idx="4">
                        <c:v>Access to livelihood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Communication!$D$25:$D$39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4.9707602339181298E-2</c:v>
                      </c:pt>
                      <c:pt idx="1">
                        <c:v>0.35672514619883</c:v>
                      </c:pt>
                      <c:pt idx="2">
                        <c:v>0.34210526315789502</c:v>
                      </c:pt>
                      <c:pt idx="3">
                        <c:v>0.34795321637426901</c:v>
                      </c:pt>
                      <c:pt idx="4">
                        <c:v>0.73976608187134496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429-42CB-AEB1-6194D3526C7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Communication!$E$24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Communication!$A$25:$A$39</c15:sqref>
                        </c15:formulaRef>
                      </c:ext>
                    </c:extLst>
                    <c:strCache>
                      <c:ptCount val="5"/>
                      <c:pt idx="0">
                        <c:v>Access to information</c:v>
                      </c:pt>
                      <c:pt idx="1">
                        <c:v>Access to healthcare</c:v>
                      </c:pt>
                      <c:pt idx="2">
                        <c:v>Rent and housing</c:v>
                      </c:pt>
                      <c:pt idx="3">
                        <c:v>COVID-19-related concerns</c:v>
                      </c:pt>
                      <c:pt idx="4">
                        <c:v>Access to livelihood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Communication!$E$25:$E$39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6.0606060606060601E-2</c:v>
                      </c:pt>
                      <c:pt idx="1">
                        <c:v>0.22038567493112901</c:v>
                      </c:pt>
                      <c:pt idx="2">
                        <c:v>0.37190082644628097</c:v>
                      </c:pt>
                      <c:pt idx="3">
                        <c:v>0.60606060606060597</c:v>
                      </c:pt>
                      <c:pt idx="4">
                        <c:v>0.49035812672176299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429-42CB-AEB1-6194D3526C7F}"/>
                  </c:ext>
                </c:extLst>
              </c15:ser>
            </c15:filteredBarSeries>
          </c:ext>
        </c:extLst>
      </c:barChart>
      <c:catAx>
        <c:axId val="73888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38883984"/>
        <c:crosses val="autoZero"/>
        <c:auto val="1"/>
        <c:lblAlgn val="ctr"/>
        <c:lblOffset val="100"/>
        <c:noMultiLvlLbl val="0"/>
      </c:catAx>
      <c:valAx>
        <c:axId val="7388839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3888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Five most frequently reported means of receiving information from aid providers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dirty="0"/>
              <a:t>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Communication!$B$42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Communication!$A$43:$A$52</c:f>
              <c:strCache>
                <c:ptCount val="5"/>
                <c:pt idx="0">
                  <c:v>SMS</c:v>
                </c:pt>
                <c:pt idx="1">
                  <c:v>Telephonic Hotlines</c:v>
                </c:pt>
                <c:pt idx="2">
                  <c:v>Websites</c:v>
                </c:pt>
                <c:pt idx="3">
                  <c:v>Face-to-face with community members</c:v>
                </c:pt>
                <c:pt idx="4">
                  <c:v>Face-to-face with NGO staff</c:v>
                </c:pt>
              </c:strCache>
              <c:extLst/>
            </c:strRef>
          </c:cat>
          <c:val>
            <c:numRef>
              <c:f>Communication!$B$43:$B$52</c:f>
              <c:numCache>
                <c:formatCode>0%</c:formatCode>
                <c:ptCount val="5"/>
                <c:pt idx="0">
                  <c:v>0.10708312184709801</c:v>
                </c:pt>
                <c:pt idx="1">
                  <c:v>0.27601903612622603</c:v>
                </c:pt>
                <c:pt idx="2">
                  <c:v>0.405295575506678</c:v>
                </c:pt>
                <c:pt idx="3">
                  <c:v>0.54804029048197</c:v>
                </c:pt>
                <c:pt idx="4">
                  <c:v>0.56423030849952804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1FA-4D1E-9598-F17D9B578F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739751328"/>
        <c:axId val="7397601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Communication!$C$42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Communication!$A$43:$A$52</c15:sqref>
                        </c15:formulaRef>
                      </c:ext>
                    </c:extLst>
                    <c:strCache>
                      <c:ptCount val="5"/>
                      <c:pt idx="0">
                        <c:v>SMS</c:v>
                      </c:pt>
                      <c:pt idx="1">
                        <c:v>Telephonic Hotlines</c:v>
                      </c:pt>
                      <c:pt idx="2">
                        <c:v>Websites</c:v>
                      </c:pt>
                      <c:pt idx="3">
                        <c:v>Face-to-face with community members</c:v>
                      </c:pt>
                      <c:pt idx="4">
                        <c:v>Face-to-face with NGO staff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Communication!$C$43:$C$52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0.152</c:v>
                      </c:pt>
                      <c:pt idx="1">
                        <c:v>0.22666666666666699</c:v>
                      </c:pt>
                      <c:pt idx="2">
                        <c:v>8.5333333333333303E-2</c:v>
                      </c:pt>
                      <c:pt idx="3">
                        <c:v>0.52266666666666695</c:v>
                      </c:pt>
                      <c:pt idx="4">
                        <c:v>0.24533333333333299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1FA-4D1E-9598-F17D9B578FB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Communication!$D$42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Communication!$A$43:$A$52</c15:sqref>
                        </c15:formulaRef>
                      </c:ext>
                    </c:extLst>
                    <c:strCache>
                      <c:ptCount val="5"/>
                      <c:pt idx="0">
                        <c:v>SMS</c:v>
                      </c:pt>
                      <c:pt idx="1">
                        <c:v>Telephonic Hotlines</c:v>
                      </c:pt>
                      <c:pt idx="2">
                        <c:v>Websites</c:v>
                      </c:pt>
                      <c:pt idx="3">
                        <c:v>Face-to-face with community members</c:v>
                      </c:pt>
                      <c:pt idx="4">
                        <c:v>Face-to-face with NGO staff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Communication!$D$43:$D$52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0.25730994152046799</c:v>
                      </c:pt>
                      <c:pt idx="1">
                        <c:v>0.64327485380117</c:v>
                      </c:pt>
                      <c:pt idx="2">
                        <c:v>0.11111111111111099</c:v>
                      </c:pt>
                      <c:pt idx="3">
                        <c:v>0.33040935672514599</c:v>
                      </c:pt>
                      <c:pt idx="4">
                        <c:v>0.43567251461988299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1FA-4D1E-9598-F17D9B578FB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Communication!$E$42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Communication!$A$43:$A$52</c15:sqref>
                        </c15:formulaRef>
                      </c:ext>
                    </c:extLst>
                    <c:strCache>
                      <c:ptCount val="5"/>
                      <c:pt idx="0">
                        <c:v>SMS</c:v>
                      </c:pt>
                      <c:pt idx="1">
                        <c:v>Telephonic Hotlines</c:v>
                      </c:pt>
                      <c:pt idx="2">
                        <c:v>Websites</c:v>
                      </c:pt>
                      <c:pt idx="3">
                        <c:v>Face-to-face with community members</c:v>
                      </c:pt>
                      <c:pt idx="4">
                        <c:v>Face-to-face with NGO staff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Communication!$E$43:$E$52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0.35812672176308502</c:v>
                      </c:pt>
                      <c:pt idx="1">
                        <c:v>0.50137741046831996</c:v>
                      </c:pt>
                      <c:pt idx="2">
                        <c:v>0.184573002754821</c:v>
                      </c:pt>
                      <c:pt idx="3">
                        <c:v>0.35812672176308502</c:v>
                      </c:pt>
                      <c:pt idx="4">
                        <c:v>0.556473829201102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1FA-4D1E-9598-F17D9B578FB1}"/>
                  </c:ext>
                </c:extLst>
              </c15:ser>
            </c15:filteredBarSeries>
          </c:ext>
        </c:extLst>
      </c:barChart>
      <c:catAx>
        <c:axId val="73975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39760184"/>
        <c:crosses val="autoZero"/>
        <c:auto val="1"/>
        <c:lblAlgn val="ctr"/>
        <c:lblOffset val="100"/>
        <c:noMultiLvlLbl val="0"/>
      </c:catAx>
      <c:valAx>
        <c:axId val="7397601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3975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Preferred means of giving feedback to aid providers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Communication!$B$59</c:f>
              <c:strCache>
                <c:ptCount val="1"/>
                <c:pt idx="0">
                  <c:v>Syrian refugee households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AE-4389-A366-9ED071F3D386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AE-4389-A366-9ED071F3D386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AE-4389-A366-9ED071F3D386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AE-4389-A366-9ED071F3D3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Communication!$A$60:$A$63</c:f>
              <c:strCache>
                <c:ptCount val="4"/>
                <c:pt idx="0">
                  <c:v>Complaint boxes</c:v>
                </c:pt>
                <c:pt idx="1">
                  <c:v>Helpdesks</c:v>
                </c:pt>
                <c:pt idx="2">
                  <c:v>Hotlines</c:v>
                </c:pt>
                <c:pt idx="3">
                  <c:v>Personal contacts with staff of organization</c:v>
                </c:pt>
              </c:strCache>
            </c:strRef>
          </c:cat>
          <c:val>
            <c:numRef>
              <c:f>Communication!$B$60:$B$63</c:f>
              <c:numCache>
                <c:formatCode>0%</c:formatCode>
                <c:ptCount val="4"/>
                <c:pt idx="0">
                  <c:v>0.29440508527235398</c:v>
                </c:pt>
                <c:pt idx="1">
                  <c:v>0.29592867232814601</c:v>
                </c:pt>
                <c:pt idx="2">
                  <c:v>0.14566710002288299</c:v>
                </c:pt>
                <c:pt idx="3">
                  <c:v>0.26203739689424199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AE-4389-A366-9ED071F3D3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Income from employment and other sources and total household expenditure in the 30 days before the interview (in IQD) </a:t>
            </a:r>
            <a:r>
              <a:rPr lang="en-GB" sz="1400" b="0" i="0" u="none" strike="noStrike" baseline="0" dirty="0">
                <a:effectLst/>
              </a:rPr>
              <a:t>– all refugee households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2"/>
          <c:order val="2"/>
          <c:tx>
            <c:strRef>
              <c:f>Livelihoods!$D$28</c:f>
              <c:strCache>
                <c:ptCount val="1"/>
                <c:pt idx="0">
                  <c:v>filler 1</c:v>
                </c:pt>
              </c:strCache>
            </c:strRef>
          </c:tx>
          <c:spPr>
            <a:solidFill>
              <a:schemeClr val="accent5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Livelihoods!$A$29:$A$32</c:f>
              <c:strCache>
                <c:ptCount val="4"/>
                <c:pt idx="0">
                  <c:v>Syrian refugee households</c:v>
                </c:pt>
                <c:pt idx="1">
                  <c:v>Iranian refugee households</c:v>
                </c:pt>
                <c:pt idx="2">
                  <c:v>Turkish refugee households</c:v>
                </c:pt>
                <c:pt idx="3">
                  <c:v>Palestinian refugee households</c:v>
                </c:pt>
              </c:strCache>
            </c:strRef>
          </c:cat>
          <c:val>
            <c:numRef>
              <c:f>Livelihoods!$D$29:$D$32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B53B-41EB-98DE-D3BDF9F2FE31}"/>
            </c:ext>
          </c:extLst>
        </c:ser>
        <c:ser>
          <c:idx val="3"/>
          <c:order val="3"/>
          <c:tx>
            <c:strRef>
              <c:f>Livelihoods!$E$28</c:f>
              <c:strCache>
                <c:ptCount val="1"/>
                <c:pt idx="0">
                  <c:v>filler 2</c:v>
                </c:pt>
              </c:strCache>
            </c:strRef>
          </c:tx>
          <c:spPr>
            <a:solidFill>
              <a:schemeClr val="accent5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Livelihoods!$A$29:$A$32</c:f>
              <c:strCache>
                <c:ptCount val="4"/>
                <c:pt idx="0">
                  <c:v>Syrian refugee households</c:v>
                </c:pt>
                <c:pt idx="1">
                  <c:v>Iranian refugee households</c:v>
                </c:pt>
                <c:pt idx="2">
                  <c:v>Turkish refugee households</c:v>
                </c:pt>
                <c:pt idx="3">
                  <c:v>Palestinian refugee households</c:v>
                </c:pt>
              </c:strCache>
            </c:strRef>
          </c:cat>
          <c:val>
            <c:numRef>
              <c:f>Livelihoods!$E$29:$E$32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53B-41EB-98DE-D3BDF9F2FE31}"/>
            </c:ext>
          </c:extLst>
        </c:ser>
        <c:ser>
          <c:idx val="5"/>
          <c:order val="5"/>
          <c:tx>
            <c:strRef>
              <c:f>Livelihoods!$G$28</c:f>
              <c:strCache>
                <c:ptCount val="1"/>
                <c:pt idx="0">
                  <c:v>Total household expenditure</c:v>
                </c:pt>
              </c:strCache>
            </c:strRef>
          </c:tx>
          <c:spPr>
            <a:solidFill>
              <a:schemeClr val="accent5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Livelihoods!$A$29:$A$32</c:f>
              <c:strCache>
                <c:ptCount val="4"/>
                <c:pt idx="0">
                  <c:v>Syrian refugee households</c:v>
                </c:pt>
                <c:pt idx="1">
                  <c:v>Iranian refugee households</c:v>
                </c:pt>
                <c:pt idx="2">
                  <c:v>Turkish refugee households</c:v>
                </c:pt>
                <c:pt idx="3">
                  <c:v>Palestinian refugee households</c:v>
                </c:pt>
              </c:strCache>
            </c:strRef>
          </c:cat>
          <c:val>
            <c:numRef>
              <c:f>Livelihoods!$G$29:$G$32</c:f>
              <c:numCache>
                <c:formatCode>_(* #,##0_);_(* \(#,##0\);_(* "-"??_);_(@_)</c:formatCode>
                <c:ptCount val="4"/>
                <c:pt idx="0">
                  <c:v>550000</c:v>
                </c:pt>
                <c:pt idx="1">
                  <c:v>300000</c:v>
                </c:pt>
                <c:pt idx="2">
                  <c:v>630000</c:v>
                </c:pt>
                <c:pt idx="3">
                  <c:v>580000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3B-41EB-98DE-D3BDF9F2FE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08943488"/>
        <c:axId val="608941848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Livelihoods!$F$28</c15:sqref>
                        </c15:formulaRef>
                      </c:ext>
                    </c:extLst>
                    <c:strCache>
                      <c:ptCount val="1"/>
                      <c:pt idx="0">
                        <c:v>Total household income </c:v>
                      </c:pt>
                    </c:strCache>
                  </c:strRef>
                </c:tx>
                <c:spPr>
                  <a:solidFill>
                    <a:schemeClr val="accent5">
                      <a:tint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Livelihoods!$A$29:$A$32</c15:sqref>
                        </c15:formulaRef>
                      </c:ext>
                    </c:extLst>
                    <c:strCache>
                      <c:ptCount val="4"/>
                      <c:pt idx="0">
                        <c:v>Syrian refugee households</c:v>
                      </c:pt>
                      <c:pt idx="1">
                        <c:v>Iranian refugee households</c:v>
                      </c:pt>
                      <c:pt idx="2">
                        <c:v>Turkish refugee households</c:v>
                      </c:pt>
                      <c:pt idx="3">
                        <c:v>Palestinian refugee households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Livelihoods!$F$29:$F$32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4"/>
                      <c:pt idx="0">
                        <c:v>425000</c:v>
                      </c:pt>
                      <c:pt idx="1">
                        <c:v>330000</c:v>
                      </c:pt>
                      <c:pt idx="2">
                        <c:v>425000</c:v>
                      </c:pt>
                      <c:pt idx="3">
                        <c:v>520000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B53B-41EB-98DE-D3BDF9F2FE31}"/>
                  </c:ext>
                </c:extLst>
              </c15:ser>
            </c15:filteredBarSeries>
          </c:ext>
        </c:extLst>
      </c:barChart>
      <c:barChart>
        <c:barDir val="bar"/>
        <c:grouping val="stacked"/>
        <c:varyColors val="0"/>
        <c:ser>
          <c:idx val="0"/>
          <c:order val="0"/>
          <c:tx>
            <c:strRef>
              <c:f>Livelihoods!$B$28</c:f>
              <c:strCache>
                <c:ptCount val="1"/>
                <c:pt idx="0">
                  <c:v>Income generated through employment</c:v>
                </c:pt>
              </c:strCache>
            </c:strRef>
          </c:tx>
          <c:spPr>
            <a:solidFill>
              <a:schemeClr val="accent5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Livelihoods!$A$29:$A$32</c:f>
              <c:strCache>
                <c:ptCount val="4"/>
                <c:pt idx="0">
                  <c:v>Syrian refugee households</c:v>
                </c:pt>
                <c:pt idx="1">
                  <c:v>Iranian refugee households</c:v>
                </c:pt>
                <c:pt idx="2">
                  <c:v>Turkish refugee households</c:v>
                </c:pt>
                <c:pt idx="3">
                  <c:v>Palestinian refugee households</c:v>
                </c:pt>
              </c:strCache>
            </c:strRef>
          </c:cat>
          <c:val>
            <c:numRef>
              <c:f>Livelihoods!$B$29:$B$32</c:f>
              <c:numCache>
                <c:formatCode>_(* #,##0_);_(* \(#,##0\);_(* "-"??_);_(@_)</c:formatCode>
                <c:ptCount val="4"/>
                <c:pt idx="0">
                  <c:v>325000</c:v>
                </c:pt>
                <c:pt idx="1">
                  <c:v>230000</c:v>
                </c:pt>
                <c:pt idx="2">
                  <c:v>305000</c:v>
                </c:pt>
                <c:pt idx="3">
                  <c:v>475000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3B-41EB-98DE-D3BDF9F2FE31}"/>
            </c:ext>
          </c:extLst>
        </c:ser>
        <c:ser>
          <c:idx val="1"/>
          <c:order val="1"/>
          <c:tx>
            <c:strRef>
              <c:f>Livelihoods!$C$28</c:f>
              <c:strCache>
                <c:ptCount val="1"/>
                <c:pt idx="0">
                  <c:v>Income generated through other sources*</c:v>
                </c:pt>
              </c:strCache>
            </c:strRef>
          </c:tx>
          <c:spPr>
            <a:solidFill>
              <a:schemeClr val="accent5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Livelihoods!$A$29:$A$32</c:f>
              <c:strCache>
                <c:ptCount val="4"/>
                <c:pt idx="0">
                  <c:v>Syrian refugee households</c:v>
                </c:pt>
                <c:pt idx="1">
                  <c:v>Iranian refugee households</c:v>
                </c:pt>
                <c:pt idx="2">
                  <c:v>Turkish refugee households</c:v>
                </c:pt>
                <c:pt idx="3">
                  <c:v>Palestinian refugee households</c:v>
                </c:pt>
              </c:strCache>
            </c:strRef>
          </c:cat>
          <c:val>
            <c:numRef>
              <c:f>Livelihoods!$C$29:$C$32</c:f>
              <c:numCache>
                <c:formatCode>_(* #,##0_);_(* \(#,##0\);_(* "-"??_);_(@_)</c:formatCode>
                <c:ptCount val="4"/>
                <c:pt idx="0">
                  <c:v>100000</c:v>
                </c:pt>
                <c:pt idx="1">
                  <c:v>100000</c:v>
                </c:pt>
                <c:pt idx="2">
                  <c:v>120000</c:v>
                </c:pt>
                <c:pt idx="3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3B-41EB-98DE-D3BDF9F2FE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100"/>
        <c:axId val="608938896"/>
        <c:axId val="608936600"/>
      </c:barChart>
      <c:catAx>
        <c:axId val="608943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08941848"/>
        <c:crosses val="autoZero"/>
        <c:auto val="1"/>
        <c:lblAlgn val="ctr"/>
        <c:lblOffset val="100"/>
        <c:noMultiLvlLbl val="0"/>
      </c:catAx>
      <c:valAx>
        <c:axId val="608941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08943488"/>
        <c:crosses val="autoZero"/>
        <c:crossBetween val="between"/>
      </c:valAx>
      <c:valAx>
        <c:axId val="608936600"/>
        <c:scaling>
          <c:orientation val="minMax"/>
        </c:scaling>
        <c:delete val="1"/>
        <c:axPos val="t"/>
        <c:numFmt formatCode="_(* #,##0_);_(* \(#,##0\);_(* &quot;-&quot;??_);_(@_)" sourceLinked="1"/>
        <c:majorTickMark val="out"/>
        <c:minorTickMark val="none"/>
        <c:tickLblPos val="nextTo"/>
        <c:crossAx val="608938896"/>
        <c:crosses val="max"/>
        <c:crossBetween val="between"/>
      </c:valAx>
      <c:catAx>
        <c:axId val="608938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8936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Primary health care provider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Health!$B$19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34-45B4-98F2-3BB4127F29FE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34-45B4-98F2-3BB4127F29F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34-45B4-98F2-3BB4127F29FE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34-45B4-98F2-3BB4127F29FE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134-45B4-98F2-3BB4127F29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Health!$A$20:$A$25</c:f>
              <c:strCache>
                <c:ptCount val="5"/>
                <c:pt idx="0">
                  <c:v>Public healthcare provider</c:v>
                </c:pt>
                <c:pt idx="1">
                  <c:v>Private healthcare provider</c:v>
                </c:pt>
                <c:pt idx="2">
                  <c:v>Semi-private healthcare provider (paid services under public provider)</c:v>
                </c:pt>
                <c:pt idx="3">
                  <c:v>International organization (UN, Iraqi Red Crescent, MSF)</c:v>
                </c:pt>
                <c:pt idx="4">
                  <c:v>None</c:v>
                </c:pt>
              </c:strCache>
              <c:extLst/>
            </c:strRef>
          </c:cat>
          <c:val>
            <c:numRef>
              <c:f>Health!$B$20:$B$25</c:f>
              <c:numCache>
                <c:formatCode>0%</c:formatCode>
                <c:ptCount val="5"/>
                <c:pt idx="0">
                  <c:v>0.80729746957925497</c:v>
                </c:pt>
                <c:pt idx="1">
                  <c:v>0.10414839704786601</c:v>
                </c:pt>
                <c:pt idx="2">
                  <c:v>4.8604157609330401E-2</c:v>
                </c:pt>
                <c:pt idx="3">
                  <c:v>2.1579200306121801E-2</c:v>
                </c:pt>
                <c:pt idx="4">
                  <c:v>1.5185880254259499E-2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84D-4254-ACFD-CF5802E41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Health!$C$19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5">
                        <a:shade val="53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B-5134-45B4-98F2-3BB4127F29F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>
                        <a:shade val="76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D-5134-45B4-98F2-3BB4127F29F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F-5134-45B4-98F2-3BB4127F29F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5">
                        <a:tint val="77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1-5134-45B4-98F2-3BB4127F29F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>
                        <a:tint val="54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3-5134-45B4-98F2-3BB4127F29F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Health!$A$20:$A$25</c15:sqref>
                        </c15:formulaRef>
                      </c:ext>
                    </c:extLst>
                    <c:strCache>
                      <c:ptCount val="5"/>
                      <c:pt idx="0">
                        <c:v>Public healthcare provider</c:v>
                      </c:pt>
                      <c:pt idx="1">
                        <c:v>Private healthcare provider</c:v>
                      </c:pt>
                      <c:pt idx="2">
                        <c:v>Semi-private healthcare provider (paid services under public provider)</c:v>
                      </c:pt>
                      <c:pt idx="3">
                        <c:v>International organization (UN, Iraqi Red Crescent, MSF)</c:v>
                      </c:pt>
                      <c:pt idx="4">
                        <c:v>None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Health!$C$20:$C$25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0.96533333333333304</c:v>
                      </c:pt>
                      <c:pt idx="1">
                        <c:v>3.46666666666667E-2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84D-4254-ACFD-CF5802E416DB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Health!$D$19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5">
                        <a:shade val="53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5134-45B4-98F2-3BB4127F29F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>
                        <a:shade val="76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5134-45B4-98F2-3BB4127F29F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5134-45B4-98F2-3BB4127F29F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5">
                        <a:tint val="77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5134-45B4-98F2-3BB4127F29F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>
                        <a:tint val="54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5134-45B4-98F2-3BB4127F29F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Health!$A$20:$A$25</c15:sqref>
                        </c15:formulaRef>
                      </c:ext>
                    </c:extLst>
                    <c:strCache>
                      <c:ptCount val="5"/>
                      <c:pt idx="0">
                        <c:v>Public healthcare provider</c:v>
                      </c:pt>
                      <c:pt idx="1">
                        <c:v>Private healthcare provider</c:v>
                      </c:pt>
                      <c:pt idx="2">
                        <c:v>Semi-private healthcare provider (paid services under public provider)</c:v>
                      </c:pt>
                      <c:pt idx="3">
                        <c:v>International organization (UN, Iraqi Red Crescent, MSF)</c:v>
                      </c:pt>
                      <c:pt idx="4">
                        <c:v>None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Health!$D$20:$D$25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0.65497076023391798</c:v>
                      </c:pt>
                      <c:pt idx="1">
                        <c:v>0.20175438596491199</c:v>
                      </c:pt>
                      <c:pt idx="2">
                        <c:v>0.105263157894737</c:v>
                      </c:pt>
                      <c:pt idx="4">
                        <c:v>1.4619883040935699E-2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84D-4254-ACFD-CF5802E416DB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Health!$E$19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5">
                        <a:shade val="53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5134-45B4-98F2-3BB4127F29F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>
                        <a:shade val="76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5134-45B4-98F2-3BB4127F29F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5134-45B4-98F2-3BB4127F29F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5">
                        <a:tint val="77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5134-45B4-98F2-3BB4127F29F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>
                        <a:tint val="54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5134-45B4-98F2-3BB4127F29F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Health!$A$20:$A$25</c15:sqref>
                        </c15:formulaRef>
                      </c:ext>
                    </c:extLst>
                    <c:strCache>
                      <c:ptCount val="5"/>
                      <c:pt idx="0">
                        <c:v>Public healthcare provider</c:v>
                      </c:pt>
                      <c:pt idx="1">
                        <c:v>Private healthcare provider</c:v>
                      </c:pt>
                      <c:pt idx="2">
                        <c:v>Semi-private healthcare provider (paid services under public provider)</c:v>
                      </c:pt>
                      <c:pt idx="3">
                        <c:v>International organization (UN, Iraqi Red Crescent, MSF)</c:v>
                      </c:pt>
                      <c:pt idx="4">
                        <c:v>None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Health!$E$20:$E$25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0.59504132231405005</c:v>
                      </c:pt>
                      <c:pt idx="1">
                        <c:v>0.269972451790634</c:v>
                      </c:pt>
                      <c:pt idx="2">
                        <c:v>0.12947658402203899</c:v>
                      </c:pt>
                      <c:pt idx="3">
                        <c:v>5.5096418732782397E-3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84D-4254-ACFD-CF5802E416DB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400" dirty="0"/>
              <a:t>Ten most frequently reported problems faced when trying to access health services before COVID-19 (February and</a:t>
            </a:r>
            <a:r>
              <a:rPr lang="en-US" sz="1400" baseline="0" dirty="0"/>
              <a:t> March)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US" sz="1400" baseline="0" dirty="0"/>
              <a:t>**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Health!$B$44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Health!$A$45:$A$65</c:f>
              <c:strCache>
                <c:ptCount val="10"/>
                <c:pt idx="0">
                  <c:v>No treatment available at  public health clinic</c:v>
                </c:pt>
                <c:pt idx="1">
                  <c:v>No medicine available at pharmacy</c:v>
                </c:pt>
                <c:pt idx="2">
                  <c:v>No treatment available at the hospital</c:v>
                </c:pt>
                <c:pt idx="3">
                  <c:v>The treatment center was too far away</c:v>
                </c:pt>
                <c:pt idx="4">
                  <c:v>No medicine available at public health clinic</c:v>
                </c:pt>
                <c:pt idx="5">
                  <c:v>No qualified health staff at primary health clinic</c:v>
                </c:pt>
                <c:pt idx="6">
                  <c:v>No medicine available at hospital</c:v>
                </c:pt>
                <c:pt idx="7">
                  <c:v>No qualified health staff at hospital</c:v>
                </c:pt>
                <c:pt idx="8">
                  <c:v>Cost of medicine was too high</c:v>
                </c:pt>
                <c:pt idx="9">
                  <c:v>Cost of services was too high</c:v>
                </c:pt>
              </c:strCache>
              <c:extLst/>
            </c:strRef>
          </c:cat>
          <c:val>
            <c:numRef>
              <c:f>Health!$B$45:$B$65</c:f>
              <c:numCache>
                <c:formatCode>0%</c:formatCode>
                <c:ptCount val="10"/>
                <c:pt idx="0">
                  <c:v>2.2354037955386201E-2</c:v>
                </c:pt>
                <c:pt idx="1">
                  <c:v>2.5749834784735099E-2</c:v>
                </c:pt>
                <c:pt idx="2">
                  <c:v>2.77629011059486E-2</c:v>
                </c:pt>
                <c:pt idx="3">
                  <c:v>3.2183209413463899E-2</c:v>
                </c:pt>
                <c:pt idx="4">
                  <c:v>3.3437439160026103E-2</c:v>
                </c:pt>
                <c:pt idx="5">
                  <c:v>6.1252422651972803E-2</c:v>
                </c:pt>
                <c:pt idx="6">
                  <c:v>0.100046605964573</c:v>
                </c:pt>
                <c:pt idx="7">
                  <c:v>0.13565402677262001</c:v>
                </c:pt>
                <c:pt idx="8">
                  <c:v>0.60551302865479795</c:v>
                </c:pt>
                <c:pt idx="9">
                  <c:v>0.71883556862710996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0EA-436F-879D-7BFECF4C15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561437656"/>
        <c:axId val="5614327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Health!$C$44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Health!$A$45:$A$65</c15:sqref>
                        </c15:formulaRef>
                      </c:ext>
                    </c:extLst>
                    <c:strCache>
                      <c:ptCount val="10"/>
                      <c:pt idx="0">
                        <c:v>No treatment available at  public health clinic</c:v>
                      </c:pt>
                      <c:pt idx="1">
                        <c:v>No medicine available at pharmacy</c:v>
                      </c:pt>
                      <c:pt idx="2">
                        <c:v>No treatment available at the hospital</c:v>
                      </c:pt>
                      <c:pt idx="3">
                        <c:v>The treatment center was too far away</c:v>
                      </c:pt>
                      <c:pt idx="4">
                        <c:v>No medicine available at public health clinic</c:v>
                      </c:pt>
                      <c:pt idx="5">
                        <c:v>No qualified health staff at primary health clinic</c:v>
                      </c:pt>
                      <c:pt idx="6">
                        <c:v>No medicine available at hospital</c:v>
                      </c:pt>
                      <c:pt idx="7">
                        <c:v>No qualified health staff at hospital</c:v>
                      </c:pt>
                      <c:pt idx="8">
                        <c:v>Cost of medicine was too high</c:v>
                      </c:pt>
                      <c:pt idx="9">
                        <c:v>Cost of services was too high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Health!$C$45:$C$65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4.7619047619047603E-2</c:v>
                      </c:pt>
                      <c:pt idx="1">
                        <c:v>1.58730158730159E-2</c:v>
                      </c:pt>
                      <c:pt idx="2">
                        <c:v>1.58730158730159E-2</c:v>
                      </c:pt>
                      <c:pt idx="4">
                        <c:v>4.7619047619047603E-2</c:v>
                      </c:pt>
                      <c:pt idx="5">
                        <c:v>9.5238095238095205E-2</c:v>
                      </c:pt>
                      <c:pt idx="6">
                        <c:v>0.17460317460317501</c:v>
                      </c:pt>
                      <c:pt idx="7">
                        <c:v>0.33333333333333298</c:v>
                      </c:pt>
                      <c:pt idx="8">
                        <c:v>0.60317460317460303</c:v>
                      </c:pt>
                      <c:pt idx="9">
                        <c:v>0.92063492063492103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0EA-436F-879D-7BFECF4C150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Health!$D$44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Health!$A$45:$A$65</c15:sqref>
                        </c15:formulaRef>
                      </c:ext>
                    </c:extLst>
                    <c:strCache>
                      <c:ptCount val="10"/>
                      <c:pt idx="0">
                        <c:v>No treatment available at  public health clinic</c:v>
                      </c:pt>
                      <c:pt idx="1">
                        <c:v>No medicine available at pharmacy</c:v>
                      </c:pt>
                      <c:pt idx="2">
                        <c:v>No treatment available at the hospital</c:v>
                      </c:pt>
                      <c:pt idx="3">
                        <c:v>The treatment center was too far away</c:v>
                      </c:pt>
                      <c:pt idx="4">
                        <c:v>No medicine available at public health clinic</c:v>
                      </c:pt>
                      <c:pt idx="5">
                        <c:v>No qualified health staff at primary health clinic</c:v>
                      </c:pt>
                      <c:pt idx="6">
                        <c:v>No medicine available at hospital</c:v>
                      </c:pt>
                      <c:pt idx="7">
                        <c:v>No qualified health staff at hospital</c:v>
                      </c:pt>
                      <c:pt idx="8">
                        <c:v>Cost of medicine was too high</c:v>
                      </c:pt>
                      <c:pt idx="9">
                        <c:v>Cost of services was too high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Health!$D$45:$D$65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2.3809523809523801E-2</c:v>
                      </c:pt>
                      <c:pt idx="1">
                        <c:v>2.9761904761904798E-2</c:v>
                      </c:pt>
                      <c:pt idx="2">
                        <c:v>1.7857142857142901E-2</c:v>
                      </c:pt>
                      <c:pt idx="3">
                        <c:v>7.1428571428571397E-2</c:v>
                      </c:pt>
                      <c:pt idx="4">
                        <c:v>5.95238095238095E-2</c:v>
                      </c:pt>
                      <c:pt idx="5">
                        <c:v>3.5714285714285698E-2</c:v>
                      </c:pt>
                      <c:pt idx="6">
                        <c:v>0.19642857142857101</c:v>
                      </c:pt>
                      <c:pt idx="7">
                        <c:v>0.101190476190476</c:v>
                      </c:pt>
                      <c:pt idx="8">
                        <c:v>0.63690476190476197</c:v>
                      </c:pt>
                      <c:pt idx="9">
                        <c:v>0.63095238095238104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0EA-436F-879D-7BFECF4C150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Health!$E$44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Health!$A$45:$A$65</c15:sqref>
                        </c15:formulaRef>
                      </c:ext>
                    </c:extLst>
                    <c:strCache>
                      <c:ptCount val="10"/>
                      <c:pt idx="0">
                        <c:v>No treatment available at  public health clinic</c:v>
                      </c:pt>
                      <c:pt idx="1">
                        <c:v>No medicine available at pharmacy</c:v>
                      </c:pt>
                      <c:pt idx="2">
                        <c:v>No treatment available at the hospital</c:v>
                      </c:pt>
                      <c:pt idx="3">
                        <c:v>The treatment center was too far away</c:v>
                      </c:pt>
                      <c:pt idx="4">
                        <c:v>No medicine available at public health clinic</c:v>
                      </c:pt>
                      <c:pt idx="5">
                        <c:v>No qualified health staff at primary health clinic</c:v>
                      </c:pt>
                      <c:pt idx="6">
                        <c:v>No medicine available at hospital</c:v>
                      </c:pt>
                      <c:pt idx="7">
                        <c:v>No qualified health staff at hospital</c:v>
                      </c:pt>
                      <c:pt idx="8">
                        <c:v>Cost of medicine was too high</c:v>
                      </c:pt>
                      <c:pt idx="9">
                        <c:v>Cost of services was too high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Health!$E$45:$E$65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1">
                        <c:v>7.8431372549019607E-2</c:v>
                      </c:pt>
                      <c:pt idx="4">
                        <c:v>0.43137254901960798</c:v>
                      </c:pt>
                      <c:pt idx="6">
                        <c:v>0.27450980392156898</c:v>
                      </c:pt>
                      <c:pt idx="7">
                        <c:v>7.8431372549019607E-2</c:v>
                      </c:pt>
                      <c:pt idx="8">
                        <c:v>0.58823529411764697</c:v>
                      </c:pt>
                      <c:pt idx="9">
                        <c:v>0.37254901960784298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0EA-436F-879D-7BFECF4C1501}"/>
                  </c:ext>
                </c:extLst>
              </c15:ser>
            </c15:filteredBarSeries>
          </c:ext>
        </c:extLst>
      </c:barChart>
      <c:catAx>
        <c:axId val="561437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61432736"/>
        <c:crosses val="autoZero"/>
        <c:auto val="1"/>
        <c:lblAlgn val="ctr"/>
        <c:lblOffset val="100"/>
        <c:noMultiLvlLbl val="0"/>
      </c:catAx>
      <c:valAx>
        <c:axId val="5614327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6143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400" b="0" i="0" baseline="0" dirty="0">
                <a:effectLst/>
              </a:rPr>
              <a:t>Ten most frequently reported problems faced when trying to access health services since </a:t>
            </a:r>
            <a:r>
              <a:rPr lang="en-GB" sz="1400" dirty="0"/>
              <a:t>COVID-19 started in Iraq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sz="1400" dirty="0"/>
              <a:t>**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Health!$B$76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Health!$A$77:$A$98</c:f>
              <c:strCache>
                <c:ptCount val="10"/>
                <c:pt idx="0">
                  <c:v>No medicine available at pharmacy</c:v>
                </c:pt>
                <c:pt idx="1">
                  <c:v>No treatment available at the hospital</c:v>
                </c:pt>
                <c:pt idx="2">
                  <c:v>No medicine available at public health clinic</c:v>
                </c:pt>
                <c:pt idx="3">
                  <c:v>The treatment center was too far away</c:v>
                </c:pt>
                <c:pt idx="4">
                  <c:v>No treatment available at the public health clinic</c:v>
                </c:pt>
                <c:pt idx="5">
                  <c:v>No medicine available at hospital</c:v>
                </c:pt>
                <c:pt idx="6">
                  <c:v>No qualified health staff at hospital</c:v>
                </c:pt>
                <c:pt idx="7">
                  <c:v>Closure of health care centre because of COVID-19</c:v>
                </c:pt>
                <c:pt idx="8">
                  <c:v>Cost of medicine was too high</c:v>
                </c:pt>
                <c:pt idx="9">
                  <c:v>Cost of services was too high</c:v>
                </c:pt>
              </c:strCache>
              <c:extLst/>
            </c:strRef>
          </c:cat>
          <c:val>
            <c:numRef>
              <c:f>Health!$B$77:$B$98</c:f>
              <c:numCache>
                <c:formatCode>0%</c:formatCode>
                <c:ptCount val="10"/>
                <c:pt idx="0">
                  <c:v>1.3650331971845399E-2</c:v>
                </c:pt>
                <c:pt idx="1">
                  <c:v>1.6876534114498701E-2</c:v>
                </c:pt>
                <c:pt idx="2">
                  <c:v>3.19237085607538E-2</c:v>
                </c:pt>
                <c:pt idx="3">
                  <c:v>3.2216394663772803E-2</c:v>
                </c:pt>
                <c:pt idx="4">
                  <c:v>4.42434620015386E-2</c:v>
                </c:pt>
                <c:pt idx="5">
                  <c:v>8.0215353974631906E-2</c:v>
                </c:pt>
                <c:pt idx="6">
                  <c:v>8.2904671381020104E-2</c:v>
                </c:pt>
                <c:pt idx="7">
                  <c:v>0.235935798302739</c:v>
                </c:pt>
                <c:pt idx="8">
                  <c:v>0.58798770889597096</c:v>
                </c:pt>
                <c:pt idx="9">
                  <c:v>0.66758899028312901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0DE-48BD-8070-5D1DF8CB3E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603627912"/>
        <c:axId val="60362332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Health!$C$76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Health!$A$77:$A$98</c15:sqref>
                        </c15:formulaRef>
                      </c:ext>
                    </c:extLst>
                    <c:strCache>
                      <c:ptCount val="10"/>
                      <c:pt idx="0">
                        <c:v>No medicine available at pharmacy</c:v>
                      </c:pt>
                      <c:pt idx="1">
                        <c:v>No treatment available at the hospital</c:v>
                      </c:pt>
                      <c:pt idx="2">
                        <c:v>No medicine available at public health clinic</c:v>
                      </c:pt>
                      <c:pt idx="3">
                        <c:v>The treatment center was too far away</c:v>
                      </c:pt>
                      <c:pt idx="4">
                        <c:v>No treatment available at the public health clinic</c:v>
                      </c:pt>
                      <c:pt idx="5">
                        <c:v>No medicine available at hospital</c:v>
                      </c:pt>
                      <c:pt idx="6">
                        <c:v>No qualified health staff at hospital</c:v>
                      </c:pt>
                      <c:pt idx="7">
                        <c:v>Closure of health care centre because of COVID-19</c:v>
                      </c:pt>
                      <c:pt idx="8">
                        <c:v>Cost of medicine was too high</c:v>
                      </c:pt>
                      <c:pt idx="9">
                        <c:v>Cost of services was too high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Health!$C$77:$C$98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4" formatCode="0%">
                        <c:v>2.27272727272727E-2</c:v>
                      </c:pt>
                      <c:pt idx="5" formatCode="0%">
                        <c:v>6.8181818181818205E-2</c:v>
                      </c:pt>
                      <c:pt idx="6" formatCode="0%">
                        <c:v>0.15909090909090901</c:v>
                      </c:pt>
                      <c:pt idx="7" formatCode="0%">
                        <c:v>0.36363636363636398</c:v>
                      </c:pt>
                      <c:pt idx="8" formatCode="0%">
                        <c:v>0.5</c:v>
                      </c:pt>
                      <c:pt idx="9" formatCode="0%">
                        <c:v>0.88636363636363602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0DE-48BD-8070-5D1DF8CB3E3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Health!$D$76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Health!$A$77:$A$98</c15:sqref>
                        </c15:formulaRef>
                      </c:ext>
                    </c:extLst>
                    <c:strCache>
                      <c:ptCount val="10"/>
                      <c:pt idx="0">
                        <c:v>No medicine available at pharmacy</c:v>
                      </c:pt>
                      <c:pt idx="1">
                        <c:v>No treatment available at the hospital</c:v>
                      </c:pt>
                      <c:pt idx="2">
                        <c:v>No medicine available at public health clinic</c:v>
                      </c:pt>
                      <c:pt idx="3">
                        <c:v>The treatment center was too far away</c:v>
                      </c:pt>
                      <c:pt idx="4">
                        <c:v>No treatment available at the public health clinic</c:v>
                      </c:pt>
                      <c:pt idx="5">
                        <c:v>No medicine available at hospital</c:v>
                      </c:pt>
                      <c:pt idx="6">
                        <c:v>No qualified health staff at hospital</c:v>
                      </c:pt>
                      <c:pt idx="7">
                        <c:v>Closure of health care centre because of COVID-19</c:v>
                      </c:pt>
                      <c:pt idx="8">
                        <c:v>Cost of medicine was too high</c:v>
                      </c:pt>
                      <c:pt idx="9">
                        <c:v>Cost of services was too high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Health!$D$77:$D$98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5.0955414012738898E-2</c:v>
                      </c:pt>
                      <c:pt idx="1">
                        <c:v>2.54777070063694E-2</c:v>
                      </c:pt>
                      <c:pt idx="2">
                        <c:v>2.54777070063694E-2</c:v>
                      </c:pt>
                      <c:pt idx="3">
                        <c:v>7.0063694267515894E-2</c:v>
                      </c:pt>
                      <c:pt idx="4">
                        <c:v>6.3694267515923596E-3</c:v>
                      </c:pt>
                      <c:pt idx="5">
                        <c:v>0.184713375796178</c:v>
                      </c:pt>
                      <c:pt idx="6">
                        <c:v>7.0063694267515894E-2</c:v>
                      </c:pt>
                      <c:pt idx="7">
                        <c:v>0.210191082802548</c:v>
                      </c:pt>
                      <c:pt idx="8">
                        <c:v>0.579617834394904</c:v>
                      </c:pt>
                      <c:pt idx="9">
                        <c:v>0.67515923566878999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0DE-48BD-8070-5D1DF8CB3E3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Health!$E$76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Health!$A$77:$A$98</c15:sqref>
                        </c15:formulaRef>
                      </c:ext>
                    </c:extLst>
                    <c:strCache>
                      <c:ptCount val="10"/>
                      <c:pt idx="0">
                        <c:v>No medicine available at pharmacy</c:v>
                      </c:pt>
                      <c:pt idx="1">
                        <c:v>No treatment available at the hospital</c:v>
                      </c:pt>
                      <c:pt idx="2">
                        <c:v>No medicine available at public health clinic</c:v>
                      </c:pt>
                      <c:pt idx="3">
                        <c:v>The treatment center was too far away</c:v>
                      </c:pt>
                      <c:pt idx="4">
                        <c:v>No treatment available at the public health clinic</c:v>
                      </c:pt>
                      <c:pt idx="5">
                        <c:v>No medicine available at hospital</c:v>
                      </c:pt>
                      <c:pt idx="6">
                        <c:v>No qualified health staff at hospital</c:v>
                      </c:pt>
                      <c:pt idx="7">
                        <c:v>Closure of health care centre because of COVID-19</c:v>
                      </c:pt>
                      <c:pt idx="8">
                        <c:v>Cost of medicine was too high</c:v>
                      </c:pt>
                      <c:pt idx="9">
                        <c:v>Cost of services was too high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Health!$E$77:$E$98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 formatCode="0%">
                        <c:v>1.4492753623188401E-2</c:v>
                      </c:pt>
                      <c:pt idx="2" formatCode="0%">
                        <c:v>0.46376811594202899</c:v>
                      </c:pt>
                      <c:pt idx="4" formatCode="0%">
                        <c:v>1.4492753623188401E-2</c:v>
                      </c:pt>
                      <c:pt idx="5" formatCode="0%">
                        <c:v>0.26086956521739102</c:v>
                      </c:pt>
                      <c:pt idx="6" formatCode="0%">
                        <c:v>4.3478260869565202E-2</c:v>
                      </c:pt>
                      <c:pt idx="7" formatCode="0%">
                        <c:v>4.3478260869565202E-2</c:v>
                      </c:pt>
                      <c:pt idx="8" formatCode="0%">
                        <c:v>0.46376811594202899</c:v>
                      </c:pt>
                      <c:pt idx="9" formatCode="0%">
                        <c:v>0.405797101449275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0DE-48BD-8070-5D1DF8CB3E34}"/>
                  </c:ext>
                </c:extLst>
              </c15:ser>
            </c15:filteredBarSeries>
          </c:ext>
        </c:extLst>
      </c:barChart>
      <c:catAx>
        <c:axId val="603627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03623320"/>
        <c:crosses val="autoZero"/>
        <c:auto val="1"/>
        <c:lblAlgn val="ctr"/>
        <c:lblOffset val="100"/>
        <c:noMultiLvlLbl val="0"/>
      </c:catAx>
      <c:valAx>
        <c:axId val="6036233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0362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Proportion of households </a:t>
            </a:r>
            <a:r>
              <a:rPr lang="en-GB" dirty="0"/>
              <a:t>reporting having access to specialized reproductive healthcare services for women of reproductive age (12-49 years)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dirty="0"/>
              <a:t>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Health!$B$128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32-4DF4-9AED-70428F46745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32-4DF4-9AED-70428F46745E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32-4DF4-9AED-70428F4674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Health!$A$129:$A$132</c:f>
              <c:strCache>
                <c:ptCount val="3"/>
                <c:pt idx="0">
                  <c:v>Yes</c:v>
                </c:pt>
                <c:pt idx="1">
                  <c:v>Do not know</c:v>
                </c:pt>
                <c:pt idx="2">
                  <c:v>No</c:v>
                </c:pt>
              </c:strCache>
              <c:extLst/>
            </c:strRef>
          </c:cat>
          <c:val>
            <c:numRef>
              <c:f>Health!$B$129:$B$132</c:f>
              <c:numCache>
                <c:formatCode>0%</c:formatCode>
                <c:ptCount val="3"/>
                <c:pt idx="0">
                  <c:v>0.79207713915710398</c:v>
                </c:pt>
                <c:pt idx="1">
                  <c:v>0.14033431191520801</c:v>
                </c:pt>
                <c:pt idx="2">
                  <c:v>6.7588548927687994E-2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5A32-4DF4-9AED-70428F4674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Health!$C$128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5">
                        <a:shade val="65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5A32-4DF4-9AED-70428F4674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5A32-4DF4-9AED-70428F4674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5">
                        <a:tint val="65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5A32-4DF4-9AED-70428F4674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Health!$A$129:$A$132</c15:sqref>
                        </c15:formulaRef>
                      </c:ext>
                    </c:extLst>
                    <c:strCache>
                      <c:ptCount val="3"/>
                      <c:pt idx="0">
                        <c:v>Yes</c:v>
                      </c:pt>
                      <c:pt idx="1">
                        <c:v>Do not know</c:v>
                      </c:pt>
                      <c:pt idx="2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Health!$C$129:$C$132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0.75806451612903203</c:v>
                      </c:pt>
                      <c:pt idx="1">
                        <c:v>0.17741935483870999</c:v>
                      </c:pt>
                      <c:pt idx="2">
                        <c:v>5.8064516129032302E-2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5A32-4DF4-9AED-70428F46745E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Health!$D$128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5">
                        <a:shade val="6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5A32-4DF4-9AED-70428F4674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5A32-4DF4-9AED-70428F4674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5">
                        <a:tint val="6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5A32-4DF4-9AED-70428F4674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Health!$A$129:$A$132</c15:sqref>
                        </c15:formulaRef>
                      </c:ext>
                    </c:extLst>
                    <c:strCache>
                      <c:ptCount val="3"/>
                      <c:pt idx="0">
                        <c:v>Yes</c:v>
                      </c:pt>
                      <c:pt idx="1">
                        <c:v>Do not know</c:v>
                      </c:pt>
                      <c:pt idx="2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Health!$D$129:$D$132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0.634228187919463</c:v>
                      </c:pt>
                      <c:pt idx="1">
                        <c:v>0.25167785234899298</c:v>
                      </c:pt>
                      <c:pt idx="2">
                        <c:v>0.114093959731544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5A32-4DF4-9AED-70428F46745E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Health!$E$128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5">
                        <a:shade val="6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5A32-4DF4-9AED-70428F4674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5A32-4DF4-9AED-70428F4674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5">
                        <a:tint val="6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5A32-4DF4-9AED-70428F4674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Health!$A$129:$A$132</c15:sqref>
                        </c15:formulaRef>
                      </c:ext>
                    </c:extLst>
                    <c:strCache>
                      <c:ptCount val="3"/>
                      <c:pt idx="0">
                        <c:v>Yes</c:v>
                      </c:pt>
                      <c:pt idx="1">
                        <c:v>Do not know</c:v>
                      </c:pt>
                      <c:pt idx="2">
                        <c:v>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Health!$E$129:$E$132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1">
                        <c:v>0.23611111111111099</c:v>
                      </c:pt>
                      <c:pt idx="2">
                        <c:v>0.76041666666666696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5A32-4DF4-9AED-70428F46745E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Proportion of households with at least one</a:t>
            </a:r>
            <a:r>
              <a:rPr lang="en-GB" sz="1400" dirty="0"/>
              <a:t> member needing access to </a:t>
            </a:r>
            <a:r>
              <a:rPr lang="en-US" sz="1400" b="0" i="0" u="none" strike="noStrike" baseline="0" dirty="0">
                <a:effectLst/>
              </a:rPr>
              <a:t>psychological support services and treatment</a:t>
            </a:r>
            <a:r>
              <a:rPr lang="en-GB" sz="1400" dirty="0"/>
              <a:t> facing problems doing so </a:t>
            </a:r>
            <a:r>
              <a:rPr lang="en-GB" sz="1400" b="0" i="0" u="none" strike="noStrike" baseline="0" dirty="0">
                <a:effectLst/>
              </a:rPr>
              <a:t>– Syrian refugee households*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0"/>
          <c:tx>
            <c:strRef>
              <c:f>'Mental Health'!$B$12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13-4EE9-9639-5459349C14E4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13-4EE9-9639-5459349C14E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113-4EE9-9639-5459349C14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'Mental Health'!$A$13:$A$14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'Mental Health'!$B$13:$B$14</c:f>
              <c:numCache>
                <c:formatCode>0%</c:formatCode>
                <c:ptCount val="2"/>
                <c:pt idx="0">
                  <c:v>0.25080560070242602</c:v>
                </c:pt>
                <c:pt idx="1">
                  <c:v>0.74546062692036597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13-4EE9-9639-5459349C1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dirty="0"/>
              <a:t>Type of problems faced when trying to access psychological support services and treatment </a:t>
            </a:r>
            <a:r>
              <a:rPr lang="en-GB" sz="1400" b="0" i="0" u="none" strike="noStrike" baseline="0" dirty="0">
                <a:effectLst/>
              </a:rPr>
              <a:t>– Syrian refugee households**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'Mental Health'!$B$28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'Mental Health'!$A$29:$A$51</c:f>
              <c:strCache>
                <c:ptCount val="10"/>
                <c:pt idx="0">
                  <c:v>No medicine available at hospital</c:v>
                </c:pt>
                <c:pt idx="1">
                  <c:v>No medicine available at public health clinic</c:v>
                </c:pt>
                <c:pt idx="2">
                  <c:v>No transport available</c:v>
                </c:pt>
                <c:pt idx="3">
                  <c:v>Stigma</c:v>
                </c:pt>
                <c:pt idx="4">
                  <c:v>No treatment available at public health clinic</c:v>
                </c:pt>
                <c:pt idx="5">
                  <c:v>Did not know where to access such services</c:v>
                </c:pt>
                <c:pt idx="6">
                  <c:v>Closure of services because of COVID-19</c:v>
                </c:pt>
                <c:pt idx="7">
                  <c:v>Cost of medicine was too high</c:v>
                </c:pt>
                <c:pt idx="8">
                  <c:v>The treatment center was too far away</c:v>
                </c:pt>
                <c:pt idx="9">
                  <c:v>Cost of services was too high</c:v>
                </c:pt>
              </c:strCache>
              <c:extLst/>
            </c:strRef>
          </c:cat>
          <c:val>
            <c:numRef>
              <c:f>'Mental Health'!$B$29:$B$51</c:f>
              <c:numCache>
                <c:formatCode>0%</c:formatCode>
                <c:ptCount val="10"/>
                <c:pt idx="0">
                  <c:v>3.05996859394231E-2</c:v>
                </c:pt>
                <c:pt idx="1">
                  <c:v>3.2371188793161698E-2</c:v>
                </c:pt>
                <c:pt idx="2">
                  <c:v>4.8813784712889198E-2</c:v>
                </c:pt>
                <c:pt idx="3">
                  <c:v>4.8813784712889198E-2</c:v>
                </c:pt>
                <c:pt idx="4">
                  <c:v>6.0699654400218399E-2</c:v>
                </c:pt>
                <c:pt idx="5">
                  <c:v>0.115763860398659</c:v>
                </c:pt>
                <c:pt idx="6">
                  <c:v>0.15577019967710001</c:v>
                </c:pt>
                <c:pt idx="7">
                  <c:v>0.1587426206259</c:v>
                </c:pt>
                <c:pt idx="8">
                  <c:v>0.18494862188654401</c:v>
                </c:pt>
                <c:pt idx="9">
                  <c:v>0.85769102369823103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63E-4683-A612-D334FAD8AC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750075184"/>
        <c:axId val="7500781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'Mental Health'!$C$28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'Mental Health'!$A$29:$A$51</c15:sqref>
                        </c15:formulaRef>
                      </c:ext>
                    </c:extLst>
                    <c:strCache>
                      <c:ptCount val="10"/>
                      <c:pt idx="0">
                        <c:v>No medicine available at hospital</c:v>
                      </c:pt>
                      <c:pt idx="1">
                        <c:v>No medicine available at public health clinic</c:v>
                      </c:pt>
                      <c:pt idx="2">
                        <c:v>No transport available</c:v>
                      </c:pt>
                      <c:pt idx="3">
                        <c:v>Stigma</c:v>
                      </c:pt>
                      <c:pt idx="4">
                        <c:v>No treatment available at public health clinic</c:v>
                      </c:pt>
                      <c:pt idx="5">
                        <c:v>Did not know where to access such services</c:v>
                      </c:pt>
                      <c:pt idx="6">
                        <c:v>Closure of services because of COVID-19</c:v>
                      </c:pt>
                      <c:pt idx="7">
                        <c:v>Cost of medicine was too high</c:v>
                      </c:pt>
                      <c:pt idx="8">
                        <c:v>The treatment center was too far away</c:v>
                      </c:pt>
                      <c:pt idx="9">
                        <c:v>Cost of services was too high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'Mental Health'!$C$29:$C$51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 formatCode="0%">
                        <c:v>4.6511627906976702E-2</c:v>
                      </c:pt>
                      <c:pt idx="5" formatCode="0%">
                        <c:v>0.162790697674419</c:v>
                      </c:pt>
                      <c:pt idx="6" formatCode="0%">
                        <c:v>0.55813953488372103</c:v>
                      </c:pt>
                      <c:pt idx="7" formatCode="0%">
                        <c:v>0.25581395348837199</c:v>
                      </c:pt>
                      <c:pt idx="8" formatCode="0%">
                        <c:v>0.186046511627907</c:v>
                      </c:pt>
                      <c:pt idx="9" formatCode="0%">
                        <c:v>0.74418604651162801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63E-4683-A612-D334FAD8ACE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'Mental Health'!$D$28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'Mental Health'!$A$29:$A$51</c15:sqref>
                        </c15:formulaRef>
                      </c:ext>
                    </c:extLst>
                    <c:strCache>
                      <c:ptCount val="10"/>
                      <c:pt idx="0">
                        <c:v>No medicine available at hospital</c:v>
                      </c:pt>
                      <c:pt idx="1">
                        <c:v>No medicine available at public health clinic</c:v>
                      </c:pt>
                      <c:pt idx="2">
                        <c:v>No transport available</c:v>
                      </c:pt>
                      <c:pt idx="3">
                        <c:v>Stigma</c:v>
                      </c:pt>
                      <c:pt idx="4">
                        <c:v>No treatment available at public health clinic</c:v>
                      </c:pt>
                      <c:pt idx="5">
                        <c:v>Did not know where to access such services</c:v>
                      </c:pt>
                      <c:pt idx="6">
                        <c:v>Closure of services because of COVID-19</c:v>
                      </c:pt>
                      <c:pt idx="7">
                        <c:v>Cost of medicine was too high</c:v>
                      </c:pt>
                      <c:pt idx="8">
                        <c:v>The treatment center was too far away</c:v>
                      </c:pt>
                      <c:pt idx="9">
                        <c:v>Cost of services was too high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'Mental Health'!$D$29:$D$51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 formatCode="0%">
                        <c:v>2.5000000000000001E-2</c:v>
                      </c:pt>
                      <c:pt idx="4" formatCode="0%">
                        <c:v>2.5000000000000001E-2</c:v>
                      </c:pt>
                      <c:pt idx="6" formatCode="0%">
                        <c:v>0.27500000000000002</c:v>
                      </c:pt>
                      <c:pt idx="7" formatCode="0%">
                        <c:v>0.22500000000000001</c:v>
                      </c:pt>
                      <c:pt idx="8" formatCode="0%">
                        <c:v>0.35</c:v>
                      </c:pt>
                      <c:pt idx="9" formatCode="0%">
                        <c:v>0.875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63E-4683-A612-D334FAD8ACE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'Mental Health'!$E$28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'Mental Health'!$A$29:$A$51</c15:sqref>
                        </c15:formulaRef>
                      </c:ext>
                    </c:extLst>
                    <c:strCache>
                      <c:ptCount val="10"/>
                      <c:pt idx="0">
                        <c:v>No medicine available at hospital</c:v>
                      </c:pt>
                      <c:pt idx="1">
                        <c:v>No medicine available at public health clinic</c:v>
                      </c:pt>
                      <c:pt idx="2">
                        <c:v>No transport available</c:v>
                      </c:pt>
                      <c:pt idx="3">
                        <c:v>Stigma</c:v>
                      </c:pt>
                      <c:pt idx="4">
                        <c:v>No treatment available at public health clinic</c:v>
                      </c:pt>
                      <c:pt idx="5">
                        <c:v>Did not know where to access such services</c:v>
                      </c:pt>
                      <c:pt idx="6">
                        <c:v>Closure of services because of COVID-19</c:v>
                      </c:pt>
                      <c:pt idx="7">
                        <c:v>Cost of medicine was too high</c:v>
                      </c:pt>
                      <c:pt idx="8">
                        <c:v>The treatment center was too far away</c:v>
                      </c:pt>
                      <c:pt idx="9">
                        <c:v>Cost of services was too high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'Mental Health'!$E$29:$E$51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2.3809523809523801E-2</c:v>
                      </c:pt>
                      <c:pt idx="1">
                        <c:v>0.26190476190476197</c:v>
                      </c:pt>
                      <c:pt idx="4">
                        <c:v>9.5238095238095205E-2</c:v>
                      </c:pt>
                      <c:pt idx="5">
                        <c:v>4.7619047619047603E-2</c:v>
                      </c:pt>
                      <c:pt idx="6">
                        <c:v>9.5238095238095205E-2</c:v>
                      </c:pt>
                      <c:pt idx="7">
                        <c:v>0.33333333333333298</c:v>
                      </c:pt>
                      <c:pt idx="8">
                        <c:v>0.28571428571428598</c:v>
                      </c:pt>
                      <c:pt idx="9">
                        <c:v>0.30952380952380998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63E-4683-A612-D334FAD8ACE7}"/>
                  </c:ext>
                </c:extLst>
              </c15:ser>
            </c15:filteredBarSeries>
          </c:ext>
        </c:extLst>
      </c:barChart>
      <c:catAx>
        <c:axId val="750075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50078136"/>
        <c:crosses val="autoZero"/>
        <c:auto val="1"/>
        <c:lblAlgn val="ctr"/>
        <c:lblOffset val="100"/>
        <c:noMultiLvlLbl val="0"/>
      </c:catAx>
      <c:valAx>
        <c:axId val="7500781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5007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Proportion of households with </a:t>
            </a:r>
            <a:r>
              <a:rPr lang="en-GB" dirty="0"/>
              <a:t>access to alternative school types due to COVID-19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dirty="0"/>
              <a:t>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Education!$B$1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Education!$A$2:$A$7</c:f>
              <c:strCache>
                <c:ptCount val="6"/>
                <c:pt idx="0">
                  <c:v>EWANE</c:v>
                </c:pt>
                <c:pt idx="1">
                  <c:v>Other alternative school types</c:v>
                </c:pt>
                <c:pt idx="2">
                  <c:v>Self-learning materials</c:v>
                </c:pt>
                <c:pt idx="3">
                  <c:v>Educational TV</c:v>
                </c:pt>
                <c:pt idx="4">
                  <c:v>Other online platforms</c:v>
                </c:pt>
                <c:pt idx="5">
                  <c:v>No access to any alternative types of schooling</c:v>
                </c:pt>
              </c:strCache>
            </c:strRef>
          </c:cat>
          <c:val>
            <c:numRef>
              <c:f>Education!$B$2:$B$7</c:f>
              <c:numCache>
                <c:formatCode>0%</c:formatCode>
                <c:ptCount val="6"/>
                <c:pt idx="0">
                  <c:v>3.8607134187065698E-2</c:v>
                </c:pt>
                <c:pt idx="1">
                  <c:v>6.8207680296614503E-2</c:v>
                </c:pt>
                <c:pt idx="2">
                  <c:v>0.18383980951422799</c:v>
                </c:pt>
                <c:pt idx="3">
                  <c:v>0.228893385494158</c:v>
                </c:pt>
                <c:pt idx="4">
                  <c:v>0.320175007250872</c:v>
                </c:pt>
                <c:pt idx="5">
                  <c:v>0.401418011253587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4-47B6-BFE2-6A27814ADD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14104328"/>
        <c:axId val="61409875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Education!$C$1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Education!$A$2:$A$7</c15:sqref>
                        </c15:formulaRef>
                      </c:ext>
                    </c:extLst>
                    <c:strCache>
                      <c:ptCount val="6"/>
                      <c:pt idx="0">
                        <c:v>EWANE</c:v>
                      </c:pt>
                      <c:pt idx="1">
                        <c:v>Other alternative school types</c:v>
                      </c:pt>
                      <c:pt idx="2">
                        <c:v>Self-learning materials</c:v>
                      </c:pt>
                      <c:pt idx="3">
                        <c:v>Educational TV</c:v>
                      </c:pt>
                      <c:pt idx="4">
                        <c:v>Other online platforms</c:v>
                      </c:pt>
                      <c:pt idx="5">
                        <c:v>No access to any alternative types of schooling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Education!$C$2:$C$7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5.52763819095477E-2</c:v>
                      </c:pt>
                      <c:pt idx="1">
                        <c:v>0</c:v>
                      </c:pt>
                      <c:pt idx="2">
                        <c:v>0.231155778894472</c:v>
                      </c:pt>
                      <c:pt idx="3">
                        <c:v>0.20100502512562801</c:v>
                      </c:pt>
                      <c:pt idx="4">
                        <c:v>9.5477386934673406E-2</c:v>
                      </c:pt>
                      <c:pt idx="5">
                        <c:v>0.66834170854271402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374-47B6-BFE2-6A27814ADD0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Education!$D$1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Education!$A$2:$A$7</c15:sqref>
                        </c15:formulaRef>
                      </c:ext>
                    </c:extLst>
                    <c:strCache>
                      <c:ptCount val="6"/>
                      <c:pt idx="0">
                        <c:v>EWANE</c:v>
                      </c:pt>
                      <c:pt idx="1">
                        <c:v>Other alternative school types</c:v>
                      </c:pt>
                      <c:pt idx="2">
                        <c:v>Self-learning materials</c:v>
                      </c:pt>
                      <c:pt idx="3">
                        <c:v>Educational TV</c:v>
                      </c:pt>
                      <c:pt idx="4">
                        <c:v>Other online platforms</c:v>
                      </c:pt>
                      <c:pt idx="5">
                        <c:v>No access to any alternative types of schooling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Education!$D$2:$D$7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0.13063063063063099</c:v>
                      </c:pt>
                      <c:pt idx="1">
                        <c:v>4.5045045045045001E-2</c:v>
                      </c:pt>
                      <c:pt idx="2">
                        <c:v>0.121621621621622</c:v>
                      </c:pt>
                      <c:pt idx="3">
                        <c:v>0.13963963963963999</c:v>
                      </c:pt>
                      <c:pt idx="4">
                        <c:v>0.112612612612613</c:v>
                      </c:pt>
                      <c:pt idx="5">
                        <c:v>0.54054054054054101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374-47B6-BFE2-6A27814ADD0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Education!$E$1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Education!$A$2:$A$7</c15:sqref>
                        </c15:formulaRef>
                      </c:ext>
                    </c:extLst>
                    <c:strCache>
                      <c:ptCount val="6"/>
                      <c:pt idx="0">
                        <c:v>EWANE</c:v>
                      </c:pt>
                      <c:pt idx="1">
                        <c:v>Other alternative school types</c:v>
                      </c:pt>
                      <c:pt idx="2">
                        <c:v>Self-learning materials</c:v>
                      </c:pt>
                      <c:pt idx="3">
                        <c:v>Educational TV</c:v>
                      </c:pt>
                      <c:pt idx="4">
                        <c:v>Other online platforms</c:v>
                      </c:pt>
                      <c:pt idx="5">
                        <c:v>No access to any alternative types of schooling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Education!$E$2:$E$7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 formatCode="0%">
                        <c:v>0.179190751445087</c:v>
                      </c:pt>
                      <c:pt idx="2" formatCode="0%">
                        <c:v>0.27167630057803499</c:v>
                      </c:pt>
                      <c:pt idx="3" formatCode="0%">
                        <c:v>0.15606936416184999</c:v>
                      </c:pt>
                      <c:pt idx="4" formatCode="0%">
                        <c:v>0.38150289017340999</c:v>
                      </c:pt>
                      <c:pt idx="5" formatCode="0%">
                        <c:v>0.225433526011561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374-47B6-BFE2-6A27814ADD09}"/>
                  </c:ext>
                </c:extLst>
              </c15:ser>
            </c15:filteredBarSeries>
          </c:ext>
        </c:extLst>
      </c:barChart>
      <c:catAx>
        <c:axId val="614104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14098752"/>
        <c:crosses val="autoZero"/>
        <c:auto val="1"/>
        <c:lblAlgn val="ctr"/>
        <c:lblOffset val="100"/>
        <c:noMultiLvlLbl val="0"/>
      </c:catAx>
      <c:valAx>
        <c:axId val="6140987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41043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Reasons for not having access to alternative school types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dirty="0"/>
              <a:t>**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Education!$B$12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Education!$A$13:$A$23</c:f>
              <c:strCache>
                <c:ptCount val="8"/>
                <c:pt idx="0">
                  <c:v>No access to physical study materials</c:v>
                </c:pt>
                <c:pt idx="1">
                  <c:v>Insufficient smartphone devices compared to the number of school-age children</c:v>
                </c:pt>
                <c:pt idx="2">
                  <c:v>Children struggle to focus in an out of school setting</c:v>
                </c:pt>
                <c:pt idx="3">
                  <c:v>Household is prioritizing other needs (i.e. food, rent)</c:v>
                </c:pt>
                <c:pt idx="4">
                  <c:v>No access to internet and/or electricity for e-learning</c:v>
                </c:pt>
                <c:pt idx="5">
                  <c:v>Did not know about any of these alternatives</c:v>
                </c:pt>
                <c:pt idx="6">
                  <c:v>Parents are unable to support learning</c:v>
                </c:pt>
                <c:pt idx="7">
                  <c:v>No access to smartphone, etc for e-learning</c:v>
                </c:pt>
              </c:strCache>
              <c:extLst/>
            </c:strRef>
          </c:cat>
          <c:val>
            <c:numRef>
              <c:f>Education!$B$13:$B$23</c:f>
              <c:numCache>
                <c:formatCode>0%</c:formatCode>
                <c:ptCount val="8"/>
                <c:pt idx="0">
                  <c:v>6.9593670916744997E-3</c:v>
                </c:pt>
                <c:pt idx="1">
                  <c:v>7.52158353427584E-2</c:v>
                </c:pt>
                <c:pt idx="2">
                  <c:v>0.10071388329563501</c:v>
                </c:pt>
                <c:pt idx="3">
                  <c:v>0.199910456684296</c:v>
                </c:pt>
                <c:pt idx="4">
                  <c:v>0.210133435455606</c:v>
                </c:pt>
                <c:pt idx="5">
                  <c:v>0.29127993072038699</c:v>
                </c:pt>
                <c:pt idx="6">
                  <c:v>0.30739237571855199</c:v>
                </c:pt>
                <c:pt idx="7">
                  <c:v>0.31396285753549202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94E-4153-A314-0FEB69EC40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03626600"/>
        <c:axId val="60362397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Education!$C$12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Education!$A$13:$A$23</c15:sqref>
                        </c15:formulaRef>
                      </c:ext>
                    </c:extLst>
                    <c:strCache>
                      <c:ptCount val="8"/>
                      <c:pt idx="0">
                        <c:v>No access to physical study materials</c:v>
                      </c:pt>
                      <c:pt idx="1">
                        <c:v>Insufficient smartphone devices compared to the number of school-age children</c:v>
                      </c:pt>
                      <c:pt idx="2">
                        <c:v>Children struggle to focus in an out of school setting</c:v>
                      </c:pt>
                      <c:pt idx="3">
                        <c:v>Household is prioritizing other needs (i.e. food, rent)</c:v>
                      </c:pt>
                      <c:pt idx="4">
                        <c:v>No access to internet and/or electricity for e-learning</c:v>
                      </c:pt>
                      <c:pt idx="5">
                        <c:v>Did not know about any of these alternatives</c:v>
                      </c:pt>
                      <c:pt idx="6">
                        <c:v>Parents are unable to support learning</c:v>
                      </c:pt>
                      <c:pt idx="7">
                        <c:v>No access to smartphone, etc for e-learning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Education!$C$13:$C$23</c15:sqref>
                        </c15:formulaRef>
                      </c:ext>
                    </c:extLst>
                    <c:numCache>
                      <c:formatCode>0%</c:formatCode>
                      <c:ptCount val="8"/>
                      <c:pt idx="0">
                        <c:v>3.00751879699248E-2</c:v>
                      </c:pt>
                      <c:pt idx="1">
                        <c:v>9.0225563909774403E-2</c:v>
                      </c:pt>
                      <c:pt idx="3">
                        <c:v>1.50375939849624E-2</c:v>
                      </c:pt>
                      <c:pt idx="4">
                        <c:v>0.42857142857142899</c:v>
                      </c:pt>
                      <c:pt idx="5">
                        <c:v>0.51879699248120303</c:v>
                      </c:pt>
                      <c:pt idx="6">
                        <c:v>9.7744360902255606E-2</c:v>
                      </c:pt>
                      <c:pt idx="7">
                        <c:v>0.33834586466165401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94E-4153-A314-0FEB69EC408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Education!$D$12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Education!$A$13:$A$23</c15:sqref>
                        </c15:formulaRef>
                      </c:ext>
                    </c:extLst>
                    <c:strCache>
                      <c:ptCount val="8"/>
                      <c:pt idx="0">
                        <c:v>No access to physical study materials</c:v>
                      </c:pt>
                      <c:pt idx="1">
                        <c:v>Insufficient smartphone devices compared to the number of school-age children</c:v>
                      </c:pt>
                      <c:pt idx="2">
                        <c:v>Children struggle to focus in an out of school setting</c:v>
                      </c:pt>
                      <c:pt idx="3">
                        <c:v>Household is prioritizing other needs (i.e. food, rent)</c:v>
                      </c:pt>
                      <c:pt idx="4">
                        <c:v>No access to internet and/or electricity for e-learning</c:v>
                      </c:pt>
                      <c:pt idx="5">
                        <c:v>Did not know about any of these alternatives</c:v>
                      </c:pt>
                      <c:pt idx="6">
                        <c:v>Parents are unable to support learning</c:v>
                      </c:pt>
                      <c:pt idx="7">
                        <c:v>No access to smartphone, etc for e-learning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Education!$D$13:$D$23</c15:sqref>
                        </c15:formulaRef>
                      </c:ext>
                    </c:extLst>
                    <c:numCache>
                      <c:formatCode>0%</c:formatCode>
                      <c:ptCount val="8"/>
                      <c:pt idx="1">
                        <c:v>0.116666666666667</c:v>
                      </c:pt>
                      <c:pt idx="2">
                        <c:v>8.3333333333333297E-3</c:v>
                      </c:pt>
                      <c:pt idx="3">
                        <c:v>0.125</c:v>
                      </c:pt>
                      <c:pt idx="4">
                        <c:v>0.31666666666666698</c:v>
                      </c:pt>
                      <c:pt idx="5">
                        <c:v>0.56666666666666698</c:v>
                      </c:pt>
                      <c:pt idx="6">
                        <c:v>0.16666666666666699</c:v>
                      </c:pt>
                      <c:pt idx="7">
                        <c:v>0.27500000000000002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94E-4153-A314-0FEB69EC408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Education!$E$12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Education!$A$13:$A$23</c15:sqref>
                        </c15:formulaRef>
                      </c:ext>
                    </c:extLst>
                    <c:strCache>
                      <c:ptCount val="8"/>
                      <c:pt idx="0">
                        <c:v>No access to physical study materials</c:v>
                      </c:pt>
                      <c:pt idx="1">
                        <c:v>Insufficient smartphone devices compared to the number of school-age children</c:v>
                      </c:pt>
                      <c:pt idx="2">
                        <c:v>Children struggle to focus in an out of school setting</c:v>
                      </c:pt>
                      <c:pt idx="3">
                        <c:v>Household is prioritizing other needs (i.e. food, rent)</c:v>
                      </c:pt>
                      <c:pt idx="4">
                        <c:v>No access to internet and/or electricity for e-learning</c:v>
                      </c:pt>
                      <c:pt idx="5">
                        <c:v>Did not know about any of these alternatives</c:v>
                      </c:pt>
                      <c:pt idx="6">
                        <c:v>Parents are unable to support learning</c:v>
                      </c:pt>
                      <c:pt idx="7">
                        <c:v>No access to smartphone, etc for e-learning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Education!$E$13:$E$23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3" formatCode="0%">
                        <c:v>7.69230769230769E-2</c:v>
                      </c:pt>
                      <c:pt idx="4" formatCode="0%">
                        <c:v>2.5641025641025599E-2</c:v>
                      </c:pt>
                      <c:pt idx="5" formatCode="0%">
                        <c:v>0.82051282051282004</c:v>
                      </c:pt>
                      <c:pt idx="6" formatCode="0%">
                        <c:v>2.5641025641025599E-2</c:v>
                      </c:pt>
                      <c:pt idx="7" formatCode="0%">
                        <c:v>0.256410256410256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94E-4153-A314-0FEB69EC4086}"/>
                  </c:ext>
                </c:extLst>
              </c15:ser>
            </c15:filteredBarSeries>
          </c:ext>
        </c:extLst>
      </c:barChart>
      <c:catAx>
        <c:axId val="603626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03623976"/>
        <c:crosses val="autoZero"/>
        <c:auto val="1"/>
        <c:lblAlgn val="l"/>
        <c:lblOffset val="100"/>
        <c:noMultiLvlLbl val="0"/>
      </c:catAx>
      <c:valAx>
        <c:axId val="6036239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03626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600" b="0" i="0" u="none" strike="noStrike" baseline="0" dirty="0">
                <a:effectLst/>
              </a:rPr>
              <a:t>Proportion of households reporting distance to </a:t>
            </a:r>
            <a:r>
              <a:rPr lang="en-GB" sz="1600" dirty="0"/>
              <a:t>closest functioning schools</a:t>
            </a:r>
            <a:r>
              <a:rPr lang="en-GB" sz="1600" baseline="0" dirty="0"/>
              <a:t> </a:t>
            </a:r>
            <a:r>
              <a:rPr lang="en-GB" sz="1600" b="0" i="0" u="none" strike="noStrike" baseline="0" dirty="0">
                <a:effectLst/>
              </a:rPr>
              <a:t>– Syrian refugee households</a:t>
            </a:r>
            <a:r>
              <a:rPr lang="en-GB" sz="1600" dirty="0"/>
              <a:t>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Education!$A$54</c:f>
              <c:strCache>
                <c:ptCount val="1"/>
                <c:pt idx="0">
                  <c:v>Within 2 km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Education!$B$53:$C$53</c:f>
              <c:strCache>
                <c:ptCount val="2"/>
                <c:pt idx="0">
                  <c:v>Primary school </c:v>
                </c:pt>
                <c:pt idx="1">
                  <c:v>Secondary school</c:v>
                </c:pt>
              </c:strCache>
            </c:strRef>
          </c:cat>
          <c:val>
            <c:numRef>
              <c:f>Education!$B$54:$C$54</c:f>
              <c:numCache>
                <c:formatCode>0%</c:formatCode>
                <c:ptCount val="2"/>
                <c:pt idx="0">
                  <c:v>0.81172735457084899</c:v>
                </c:pt>
                <c:pt idx="1">
                  <c:v>0.72737871778086305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7-4887-98ED-B1E61CE32B03}"/>
            </c:ext>
          </c:extLst>
        </c:ser>
        <c:ser>
          <c:idx val="1"/>
          <c:order val="1"/>
          <c:tx>
            <c:strRef>
              <c:f>Education!$A$55</c:f>
              <c:strCache>
                <c:ptCount val="1"/>
                <c:pt idx="0">
                  <c:v>Between 2-5 km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Education!$B$53:$C$53</c:f>
              <c:strCache>
                <c:ptCount val="2"/>
                <c:pt idx="0">
                  <c:v>Primary school </c:v>
                </c:pt>
                <c:pt idx="1">
                  <c:v>Secondary school</c:v>
                </c:pt>
              </c:strCache>
            </c:strRef>
          </c:cat>
          <c:val>
            <c:numRef>
              <c:f>Education!$B$55:$C$55</c:f>
              <c:numCache>
                <c:formatCode>0%</c:formatCode>
                <c:ptCount val="2"/>
                <c:pt idx="0">
                  <c:v>0.17653079826326201</c:v>
                </c:pt>
                <c:pt idx="1">
                  <c:v>0.24753936876608401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07-4887-98ED-B1E61CE32B03}"/>
            </c:ext>
          </c:extLst>
        </c:ser>
        <c:ser>
          <c:idx val="2"/>
          <c:order val="2"/>
          <c:tx>
            <c:strRef>
              <c:f>Education!$A$56</c:f>
              <c:strCache>
                <c:ptCount val="1"/>
                <c:pt idx="0">
                  <c:v>More than 5 km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Education!$B$53:$C$53</c:f>
              <c:strCache>
                <c:ptCount val="2"/>
                <c:pt idx="0">
                  <c:v>Primary school </c:v>
                </c:pt>
                <c:pt idx="1">
                  <c:v>Secondary school</c:v>
                </c:pt>
              </c:strCache>
            </c:strRef>
          </c:cat>
          <c:val>
            <c:numRef>
              <c:f>Education!$B$56:$C$56</c:f>
              <c:numCache>
                <c:formatCode>0%</c:formatCode>
                <c:ptCount val="2"/>
                <c:pt idx="0">
                  <c:v>1.17418471658892E-2</c:v>
                </c:pt>
                <c:pt idx="1">
                  <c:v>1.6721275635368401E-2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07-4887-98ED-B1E61CE32B03}"/>
            </c:ext>
          </c:extLst>
        </c:ser>
        <c:ser>
          <c:idx val="3"/>
          <c:order val="3"/>
          <c:tx>
            <c:strRef>
              <c:f>Education!$A$57</c:f>
              <c:strCache>
                <c:ptCount val="1"/>
                <c:pt idx="0">
                  <c:v>Do not know of a functioning school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Education!$B$53:$C$53</c:f>
              <c:strCache>
                <c:ptCount val="2"/>
                <c:pt idx="0">
                  <c:v>Primary school </c:v>
                </c:pt>
                <c:pt idx="1">
                  <c:v>Secondary school</c:v>
                </c:pt>
              </c:strCache>
            </c:strRef>
          </c:cat>
          <c:val>
            <c:numRef>
              <c:f>Education!$B$57:$C$57</c:f>
              <c:numCache>
                <c:formatCode>0%</c:formatCode>
                <c:ptCount val="2"/>
                <c:pt idx="0">
                  <c:v>0</c:v>
                </c:pt>
                <c:pt idx="1">
                  <c:v>8.3606378176842092E-3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07-4887-98ED-B1E61CE32B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1700752"/>
        <c:axId val="821699440"/>
      </c:barChart>
      <c:catAx>
        <c:axId val="82170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21699440"/>
        <c:crosses val="autoZero"/>
        <c:auto val="1"/>
        <c:lblAlgn val="ctr"/>
        <c:lblOffset val="100"/>
        <c:noMultiLvlLbl val="0"/>
      </c:catAx>
      <c:valAx>
        <c:axId val="8216994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2170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Most frequently reported shelter types </a:t>
            </a:r>
            <a:r>
              <a:rPr lang="en-GB" sz="1400" b="0" i="0" u="none" strike="noStrike" baseline="0" dirty="0">
                <a:effectLst/>
              </a:rPr>
              <a:t>– Syrian refugee households*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Shelter!$B$1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Shelter!$A$2:$A$13</c:f>
              <c:strCache>
                <c:ptCount val="6"/>
                <c:pt idx="0">
                  <c:v>House</c:v>
                </c:pt>
                <c:pt idx="1">
                  <c:v>Apartment</c:v>
                </c:pt>
                <c:pt idx="2">
                  <c:v>Non-Residential structure (garage, farm House, shop)</c:v>
                </c:pt>
                <c:pt idx="3">
                  <c:v>Hotel</c:v>
                </c:pt>
                <c:pt idx="4">
                  <c:v>Damaged residential building</c:v>
                </c:pt>
                <c:pt idx="5">
                  <c:v>Other</c:v>
                </c:pt>
              </c:strCache>
              <c:extLst/>
            </c:strRef>
          </c:cat>
          <c:val>
            <c:numRef>
              <c:f>Shelter!$B$2:$B$13</c:f>
              <c:numCache>
                <c:formatCode>0%</c:formatCode>
                <c:ptCount val="6"/>
                <c:pt idx="0">
                  <c:v>0.77322302666689802</c:v>
                </c:pt>
                <c:pt idx="1">
                  <c:v>0.194342232437519</c:v>
                </c:pt>
                <c:pt idx="2">
                  <c:v>1.16825592361858E-2</c:v>
                </c:pt>
                <c:pt idx="3">
                  <c:v>8.6833802738817394E-3</c:v>
                </c:pt>
                <c:pt idx="4">
                  <c:v>5.4791371554959098E-3</c:v>
                </c:pt>
                <c:pt idx="5">
                  <c:v>0.01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C74-4886-B0D4-C7C397EDDE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6269024"/>
        <c:axId val="5916934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Shelter!$C$1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Shelter!$A$2:$A$13</c15:sqref>
                        </c15:formulaRef>
                      </c:ext>
                    </c:extLst>
                    <c:strCache>
                      <c:ptCount val="6"/>
                      <c:pt idx="0">
                        <c:v>House</c:v>
                      </c:pt>
                      <c:pt idx="1">
                        <c:v>Apartment</c:v>
                      </c:pt>
                      <c:pt idx="2">
                        <c:v>Non-Residential structure (garage, farm House, shop)</c:v>
                      </c:pt>
                      <c:pt idx="3">
                        <c:v>Hotel</c:v>
                      </c:pt>
                      <c:pt idx="4">
                        <c:v>Damaged residential building</c:v>
                      </c:pt>
                      <c:pt idx="5">
                        <c:v>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Shelter!$C$2:$C$13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0.92266666666666697</c:v>
                      </c:pt>
                      <c:pt idx="1">
                        <c:v>4.5333333333333302E-2</c:v>
                      </c:pt>
                      <c:pt idx="2">
                        <c:v>1.0666666666666699E-2</c:v>
                      </c:pt>
                      <c:pt idx="3">
                        <c:v>5.3333333333333297E-3</c:v>
                      </c:pt>
                      <c:pt idx="5">
                        <c:v>5.3333333333333297E-3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C74-4886-B0D4-C7C397EDDE7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Shelter!$D$1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Shelter!$A$2:$A$13</c15:sqref>
                        </c15:formulaRef>
                      </c:ext>
                    </c:extLst>
                    <c:strCache>
                      <c:ptCount val="6"/>
                      <c:pt idx="0">
                        <c:v>House</c:v>
                      </c:pt>
                      <c:pt idx="1">
                        <c:v>Apartment</c:v>
                      </c:pt>
                      <c:pt idx="2">
                        <c:v>Non-Residential structure (garage, farm House, shop)</c:v>
                      </c:pt>
                      <c:pt idx="3">
                        <c:v>Hotel</c:v>
                      </c:pt>
                      <c:pt idx="4">
                        <c:v>Damaged residential building</c:v>
                      </c:pt>
                      <c:pt idx="5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Shelter!$D$2:$D$13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0.7719298245614038</c:v>
                      </c:pt>
                      <c:pt idx="1">
                        <c:v>0.14327485380117</c:v>
                      </c:pt>
                      <c:pt idx="2">
                        <c:v>5.8479532163742704E-3</c:v>
                      </c:pt>
                      <c:pt idx="3">
                        <c:v>5.8479532163742704E-3</c:v>
                      </c:pt>
                      <c:pt idx="4">
                        <c:v>2.9239766081871298E-2</c:v>
                      </c:pt>
                      <c:pt idx="5">
                        <c:v>2.92397660818713E-3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C74-4886-B0D4-C7C397EDDE7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Shelter!$E$1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Shelter!$A$2:$A$13</c15:sqref>
                        </c15:formulaRef>
                      </c:ext>
                    </c:extLst>
                    <c:strCache>
                      <c:ptCount val="6"/>
                      <c:pt idx="0">
                        <c:v>House</c:v>
                      </c:pt>
                      <c:pt idx="1">
                        <c:v>Apartment</c:v>
                      </c:pt>
                      <c:pt idx="2">
                        <c:v>Non-Residential structure (garage, farm House, shop)</c:v>
                      </c:pt>
                      <c:pt idx="3">
                        <c:v>Hotel</c:v>
                      </c:pt>
                      <c:pt idx="4">
                        <c:v>Damaged residential building</c:v>
                      </c:pt>
                      <c:pt idx="5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Shelter!$E$2:$E$13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0.35537190082644599</c:v>
                      </c:pt>
                      <c:pt idx="1">
                        <c:v>0.63911845730027494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C74-4886-B0D4-C7C397EDDE70}"/>
                  </c:ext>
                </c:extLst>
              </c15:ser>
            </c15:filteredBarSeries>
          </c:ext>
        </c:extLst>
      </c:barChart>
      <c:catAx>
        <c:axId val="60626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91693408"/>
        <c:crosses val="autoZero"/>
        <c:auto val="1"/>
        <c:lblAlgn val="ctr"/>
        <c:lblOffset val="100"/>
        <c:noMultiLvlLbl val="0"/>
      </c:catAx>
      <c:valAx>
        <c:axId val="591693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0626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Primary income sources in the 30 days before the interview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dirty="0"/>
              <a:t>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246014491796507E-2"/>
          <c:y val="0.15986270702508626"/>
          <c:w val="0.89337769453814775"/>
          <c:h val="0.62648948755575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Livelihoods!$B$1</c:f>
              <c:strCache>
                <c:ptCount val="1"/>
                <c:pt idx="0">
                  <c:v>Syrian 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Livelihoods!$A$2:$A$15</c:f>
              <c:strCache>
                <c:ptCount val="9"/>
                <c:pt idx="0">
                  <c:v>Employment</c:v>
                </c:pt>
                <c:pt idx="1">
                  <c:v>Loans or debts</c:v>
                </c:pt>
                <c:pt idx="2">
                  <c:v>NGO or charity assistance</c:v>
                </c:pt>
                <c:pt idx="3">
                  <c:v>Savings</c:v>
                </c:pt>
                <c:pt idx="4">
                  <c:v>Support from community, friends, family</c:v>
                </c:pt>
                <c:pt idx="5">
                  <c:v>Remittances</c:v>
                </c:pt>
                <c:pt idx="6">
                  <c:v>MoDM cash assistance</c:v>
                </c:pt>
                <c:pt idx="7">
                  <c:v>Selling household assets</c:v>
                </c:pt>
                <c:pt idx="8">
                  <c:v>Other sources</c:v>
                </c:pt>
              </c:strCache>
              <c:extLst/>
            </c:strRef>
          </c:cat>
          <c:val>
            <c:numRef>
              <c:f>Livelihoods!$B$2:$B$15</c:f>
              <c:numCache>
                <c:formatCode>0%</c:formatCode>
                <c:ptCount val="9"/>
                <c:pt idx="0">
                  <c:v>0.83</c:v>
                </c:pt>
                <c:pt idx="1">
                  <c:v>0.46</c:v>
                </c:pt>
                <c:pt idx="2">
                  <c:v>0.25</c:v>
                </c:pt>
                <c:pt idx="3">
                  <c:v>0.11</c:v>
                </c:pt>
                <c:pt idx="4">
                  <c:v>0.09</c:v>
                </c:pt>
                <c:pt idx="5">
                  <c:v>0.04</c:v>
                </c:pt>
                <c:pt idx="6">
                  <c:v>0.02</c:v>
                </c:pt>
                <c:pt idx="7">
                  <c:v>0.01</c:v>
                </c:pt>
                <c:pt idx="8">
                  <c:v>0.01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EB0-4C13-841E-4303759667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overlap val="-50"/>
        <c:axId val="614111872"/>
        <c:axId val="61411056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Livelihoods!$C$1</c15:sqref>
                        </c15:formulaRef>
                      </c:ext>
                    </c:extLst>
                    <c:strCache>
                      <c:ptCount val="1"/>
                      <c:pt idx="0">
                        <c:v>Iranian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Livelihoods!$A$2:$A$15</c15:sqref>
                        </c15:formulaRef>
                      </c:ext>
                    </c:extLst>
                    <c:strCache>
                      <c:ptCount val="9"/>
                      <c:pt idx="0">
                        <c:v>Employment</c:v>
                      </c:pt>
                      <c:pt idx="1">
                        <c:v>Loans or debts</c:v>
                      </c:pt>
                      <c:pt idx="2">
                        <c:v>NGO or charity assistance</c:v>
                      </c:pt>
                      <c:pt idx="3">
                        <c:v>Savings</c:v>
                      </c:pt>
                      <c:pt idx="4">
                        <c:v>Support from community, friends, family</c:v>
                      </c:pt>
                      <c:pt idx="5">
                        <c:v>Remittances</c:v>
                      </c:pt>
                      <c:pt idx="6">
                        <c:v>MoDM cash assistance</c:v>
                      </c:pt>
                      <c:pt idx="7">
                        <c:v>Selling household assets</c:v>
                      </c:pt>
                      <c:pt idx="8">
                        <c:v>Other sources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Livelihoods!$C$2:$C$15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0.81</c:v>
                      </c:pt>
                      <c:pt idx="1">
                        <c:v>0.35</c:v>
                      </c:pt>
                      <c:pt idx="2">
                        <c:v>0.24</c:v>
                      </c:pt>
                      <c:pt idx="3">
                        <c:v>0.01</c:v>
                      </c:pt>
                      <c:pt idx="4">
                        <c:v>0.17</c:v>
                      </c:pt>
                      <c:pt idx="5">
                        <c:v>0.01</c:v>
                      </c:pt>
                      <c:pt idx="6">
                        <c:v>0.02</c:v>
                      </c:pt>
                      <c:pt idx="7">
                        <c:v>0.01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EB0-4C13-841E-4303759667E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Livelihoods!$D$1</c15:sqref>
                        </c15:formulaRef>
                      </c:ext>
                    </c:extLst>
                    <c:strCache>
                      <c:ptCount val="1"/>
                      <c:pt idx="0">
                        <c:v>Turkish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Livelihoods!$A$2:$A$15</c15:sqref>
                        </c15:formulaRef>
                      </c:ext>
                    </c:extLst>
                    <c:strCache>
                      <c:ptCount val="9"/>
                      <c:pt idx="0">
                        <c:v>Employment</c:v>
                      </c:pt>
                      <c:pt idx="1">
                        <c:v>Loans or debts</c:v>
                      </c:pt>
                      <c:pt idx="2">
                        <c:v>NGO or charity assistance</c:v>
                      </c:pt>
                      <c:pt idx="3">
                        <c:v>Savings</c:v>
                      </c:pt>
                      <c:pt idx="4">
                        <c:v>Support from community, friends, family</c:v>
                      </c:pt>
                      <c:pt idx="5">
                        <c:v>Remittances</c:v>
                      </c:pt>
                      <c:pt idx="6">
                        <c:v>MoDM cash assistance</c:v>
                      </c:pt>
                      <c:pt idx="7">
                        <c:v>Selling household assets</c:v>
                      </c:pt>
                      <c:pt idx="8">
                        <c:v>Other sources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Livelihoods!$D$2:$D$15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0.75</c:v>
                      </c:pt>
                      <c:pt idx="1">
                        <c:v>0.61</c:v>
                      </c:pt>
                      <c:pt idx="2">
                        <c:v>0.16</c:v>
                      </c:pt>
                      <c:pt idx="3">
                        <c:v>0.18</c:v>
                      </c:pt>
                      <c:pt idx="4">
                        <c:v>0.17</c:v>
                      </c:pt>
                      <c:pt idx="5">
                        <c:v>0.03</c:v>
                      </c:pt>
                      <c:pt idx="6">
                        <c:v>0</c:v>
                      </c:pt>
                      <c:pt idx="7">
                        <c:v>0.01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EB0-4C13-841E-4303759667E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Livelihoods!$E$1</c15:sqref>
                        </c15:formulaRef>
                      </c:ext>
                    </c:extLst>
                    <c:strCache>
                      <c:ptCount val="1"/>
                      <c:pt idx="0">
                        <c:v>Palestinian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Livelihoods!$A$2:$A$15</c15:sqref>
                        </c15:formulaRef>
                      </c:ext>
                    </c:extLst>
                    <c:strCache>
                      <c:ptCount val="9"/>
                      <c:pt idx="0">
                        <c:v>Employment</c:v>
                      </c:pt>
                      <c:pt idx="1">
                        <c:v>Loans or debts</c:v>
                      </c:pt>
                      <c:pt idx="2">
                        <c:v>NGO or charity assistance</c:v>
                      </c:pt>
                      <c:pt idx="3">
                        <c:v>Savings</c:v>
                      </c:pt>
                      <c:pt idx="4">
                        <c:v>Support from community, friends, family</c:v>
                      </c:pt>
                      <c:pt idx="5">
                        <c:v>Remittances</c:v>
                      </c:pt>
                      <c:pt idx="6">
                        <c:v>MoDM cash assistance</c:v>
                      </c:pt>
                      <c:pt idx="7">
                        <c:v>Selling household assets</c:v>
                      </c:pt>
                      <c:pt idx="8">
                        <c:v>Other sources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Livelihoods!$E$2:$E$15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0.77</c:v>
                      </c:pt>
                      <c:pt idx="1">
                        <c:v>0.12</c:v>
                      </c:pt>
                      <c:pt idx="2">
                        <c:v>0.02</c:v>
                      </c:pt>
                      <c:pt idx="3">
                        <c:v>0.01</c:v>
                      </c:pt>
                      <c:pt idx="4">
                        <c:v>0.13</c:v>
                      </c:pt>
                      <c:pt idx="5">
                        <c:v>0.02</c:v>
                      </c:pt>
                      <c:pt idx="6">
                        <c:v>0.01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EB0-4C13-841E-4303759667E3}"/>
                  </c:ext>
                </c:extLst>
              </c15:ser>
            </c15:filteredBarSeries>
          </c:ext>
        </c:extLst>
      </c:barChart>
      <c:catAx>
        <c:axId val="61411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14110560"/>
        <c:crosses val="autoZero"/>
        <c:auto val="1"/>
        <c:lblAlgn val="ctr"/>
        <c:lblOffset val="100"/>
        <c:noMultiLvlLbl val="0"/>
      </c:catAx>
      <c:valAx>
        <c:axId val="614110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411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Type of provision for shelter </a:t>
            </a:r>
            <a:r>
              <a:rPr lang="en-GB" sz="1400" b="0" i="0" u="none" strike="noStrike" baseline="0" dirty="0">
                <a:effectLst/>
              </a:rPr>
              <a:t>– Syrian refugee households*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Shelter!$B$17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Shelter!$A$18:$A$25</c:f>
              <c:strCache>
                <c:ptCount val="7"/>
                <c:pt idx="0">
                  <c:v>Renting with cash assistance or received subsidies</c:v>
                </c:pt>
                <c:pt idx="1">
                  <c:v>Squatting</c:v>
                </c:pt>
                <c:pt idx="2">
                  <c:v>Provided in exchange for labour</c:v>
                </c:pt>
                <c:pt idx="3">
                  <c:v>Provided for free by host family</c:v>
                </c:pt>
                <c:pt idx="4">
                  <c:v>Owned</c:v>
                </c:pt>
                <c:pt idx="5">
                  <c:v>Provided by camp</c:v>
                </c:pt>
                <c:pt idx="6">
                  <c:v>Renting with own resources</c:v>
                </c:pt>
              </c:strCache>
              <c:extLst/>
            </c:strRef>
          </c:cat>
          <c:val>
            <c:numRef>
              <c:f>Shelter!$B$18:$B$25</c:f>
              <c:numCache>
                <c:formatCode>0%</c:formatCode>
                <c:ptCount val="7"/>
                <c:pt idx="0">
                  <c:v>5.3842335768707096E-3</c:v>
                </c:pt>
                <c:pt idx="1">
                  <c:v>5.9425107340597E-3</c:v>
                </c:pt>
                <c:pt idx="2">
                  <c:v>1.02820244316668E-2</c:v>
                </c:pt>
                <c:pt idx="3">
                  <c:v>1.7977567772905201E-2</c:v>
                </c:pt>
                <c:pt idx="4">
                  <c:v>4.7252445985191099E-2</c:v>
                </c:pt>
                <c:pt idx="5">
                  <c:v>0.28244438016544898</c:v>
                </c:pt>
                <c:pt idx="6">
                  <c:v>0.62691005404852695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CDD-4905-AC6B-70BDDDFC97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747303800"/>
        <c:axId val="74730576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Shelter!$C$17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Shelter!$A$18:$A$25</c15:sqref>
                        </c15:formulaRef>
                      </c:ext>
                    </c:extLst>
                    <c:strCache>
                      <c:ptCount val="7"/>
                      <c:pt idx="0">
                        <c:v>Renting with cash assistance or received subsidies</c:v>
                      </c:pt>
                      <c:pt idx="1">
                        <c:v>Squatting</c:v>
                      </c:pt>
                      <c:pt idx="2">
                        <c:v>Provided in exchange for labour</c:v>
                      </c:pt>
                      <c:pt idx="3">
                        <c:v>Provided for free by host family</c:v>
                      </c:pt>
                      <c:pt idx="4">
                        <c:v>Owned</c:v>
                      </c:pt>
                      <c:pt idx="5">
                        <c:v>Provided by camp</c:v>
                      </c:pt>
                      <c:pt idx="6">
                        <c:v>Renting with own resources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Shelter!$C$18:$C$25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8.0000000000000002E-3</c:v>
                      </c:pt>
                      <c:pt idx="1">
                        <c:v>4.8000000000000001E-2</c:v>
                      </c:pt>
                      <c:pt idx="2">
                        <c:v>2.66666666666667E-3</c:v>
                      </c:pt>
                      <c:pt idx="3">
                        <c:v>0.04</c:v>
                      </c:pt>
                      <c:pt idx="4">
                        <c:v>0.36799999999999999</c:v>
                      </c:pt>
                      <c:pt idx="5">
                        <c:v>0.112</c:v>
                      </c:pt>
                      <c:pt idx="6">
                        <c:v>0.421333333333333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CDD-4905-AC6B-70BDDDFC97B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Shelter!$D$17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Shelter!$A$18:$A$25</c15:sqref>
                        </c15:formulaRef>
                      </c:ext>
                    </c:extLst>
                    <c:strCache>
                      <c:ptCount val="7"/>
                      <c:pt idx="0">
                        <c:v>Renting with cash assistance or received subsidies</c:v>
                      </c:pt>
                      <c:pt idx="1">
                        <c:v>Squatting</c:v>
                      </c:pt>
                      <c:pt idx="2">
                        <c:v>Provided in exchange for labour</c:v>
                      </c:pt>
                      <c:pt idx="3">
                        <c:v>Provided for free by host family</c:v>
                      </c:pt>
                      <c:pt idx="4">
                        <c:v>Owned</c:v>
                      </c:pt>
                      <c:pt idx="5">
                        <c:v>Provided by camp</c:v>
                      </c:pt>
                      <c:pt idx="6">
                        <c:v>Renting with own resources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Shelter!$D$18:$D$25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5.8479532163742704E-3</c:v>
                      </c:pt>
                      <c:pt idx="1">
                        <c:v>4.6783625730994198E-2</c:v>
                      </c:pt>
                      <c:pt idx="2">
                        <c:v>1.4619883040935699E-2</c:v>
                      </c:pt>
                      <c:pt idx="3">
                        <c:v>6.4327485380116997E-2</c:v>
                      </c:pt>
                      <c:pt idx="4">
                        <c:v>0.34502923976608202</c:v>
                      </c:pt>
                      <c:pt idx="5">
                        <c:v>9.0643274853801206E-2</c:v>
                      </c:pt>
                      <c:pt idx="6">
                        <c:v>0.426900584795322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CDD-4905-AC6B-70BDDDFC97B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Shelter!$E$17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Shelter!$A$18:$A$25</c15:sqref>
                        </c15:formulaRef>
                      </c:ext>
                    </c:extLst>
                    <c:strCache>
                      <c:ptCount val="7"/>
                      <c:pt idx="0">
                        <c:v>Renting with cash assistance or received subsidies</c:v>
                      </c:pt>
                      <c:pt idx="1">
                        <c:v>Squatting</c:v>
                      </c:pt>
                      <c:pt idx="2">
                        <c:v>Provided in exchange for labour</c:v>
                      </c:pt>
                      <c:pt idx="3">
                        <c:v>Provided for free by host family</c:v>
                      </c:pt>
                      <c:pt idx="4">
                        <c:v>Owned</c:v>
                      </c:pt>
                      <c:pt idx="5">
                        <c:v>Provided by camp</c:v>
                      </c:pt>
                      <c:pt idx="6">
                        <c:v>Renting with own resources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Shelter!$E$18:$E$25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8.2644628099173598E-2</c:v>
                      </c:pt>
                      <c:pt idx="1">
                        <c:v>2.4793388429752101E-2</c:v>
                      </c:pt>
                      <c:pt idx="2">
                        <c:v>2.7548209366391198E-3</c:v>
                      </c:pt>
                      <c:pt idx="3">
                        <c:v>1.9283746556473799E-2</c:v>
                      </c:pt>
                      <c:pt idx="4">
                        <c:v>0.37190082644628097</c:v>
                      </c:pt>
                      <c:pt idx="5">
                        <c:v>2.7548209366391198E-3</c:v>
                      </c:pt>
                      <c:pt idx="6">
                        <c:v>0.495867768595041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CDD-4905-AC6B-70BDDDFC97BB}"/>
                  </c:ext>
                </c:extLst>
              </c15:ser>
            </c15:filteredBarSeries>
          </c:ext>
        </c:extLst>
      </c:barChart>
      <c:catAx>
        <c:axId val="747303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47305768"/>
        <c:crosses val="autoZero"/>
        <c:auto val="1"/>
        <c:lblAlgn val="ctr"/>
        <c:lblOffset val="100"/>
        <c:noMultiLvlLbl val="0"/>
      </c:catAx>
      <c:valAx>
        <c:axId val="7473057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4730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Proportion of households </a:t>
            </a:r>
            <a:r>
              <a:rPr lang="en-GB" dirty="0"/>
              <a:t>reporting issues with shelter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dirty="0"/>
              <a:t>*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Shelter!$B$54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Shelter!$A$55:$A$59</c:f>
              <c:strCache>
                <c:ptCount val="5"/>
                <c:pt idx="0">
                  <c:v>No issues</c:v>
                </c:pt>
                <c:pt idx="1">
                  <c:v>Roof water leakage</c:v>
                </c:pt>
                <c:pt idx="2">
                  <c:v>Wall problem</c:v>
                </c:pt>
                <c:pt idx="3">
                  <c:v>Door &amp; window problem</c:v>
                </c:pt>
                <c:pt idx="4">
                  <c:v>Electrical problem</c:v>
                </c:pt>
              </c:strCache>
            </c:strRef>
          </c:cat>
          <c:val>
            <c:numRef>
              <c:f>Shelter!$B$55:$B$59</c:f>
              <c:numCache>
                <c:formatCode>0%</c:formatCode>
                <c:ptCount val="5"/>
                <c:pt idx="0">
                  <c:v>0.77013208797050103</c:v>
                </c:pt>
                <c:pt idx="1">
                  <c:v>0.16288248197319999</c:v>
                </c:pt>
                <c:pt idx="2">
                  <c:v>8.3656745126894E-2</c:v>
                </c:pt>
                <c:pt idx="3">
                  <c:v>6.3267735641277495E-2</c:v>
                </c:pt>
                <c:pt idx="4">
                  <c:v>8.4173520367727701E-3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0-4DB5-82B4-48F7D0D077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4054880"/>
        <c:axId val="4440561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Shelter!$C$54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Shelter!$A$55:$A$59</c15:sqref>
                        </c15:formulaRef>
                      </c:ext>
                    </c:extLst>
                    <c:strCache>
                      <c:ptCount val="5"/>
                      <c:pt idx="0">
                        <c:v>No issues</c:v>
                      </c:pt>
                      <c:pt idx="1">
                        <c:v>Roof water leakage</c:v>
                      </c:pt>
                      <c:pt idx="2">
                        <c:v>Wall problem</c:v>
                      </c:pt>
                      <c:pt idx="3">
                        <c:v>Door &amp; window problem</c:v>
                      </c:pt>
                      <c:pt idx="4">
                        <c:v>Electrical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Shelter!$C$55:$C$59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0.90133333333333299</c:v>
                      </c:pt>
                      <c:pt idx="1">
                        <c:v>8.5333333333333303E-2</c:v>
                      </c:pt>
                      <c:pt idx="2">
                        <c:v>3.2000000000000001E-2</c:v>
                      </c:pt>
                      <c:pt idx="3">
                        <c:v>4.5333333333333302E-2</c:v>
                      </c:pt>
                      <c:pt idx="4">
                        <c:v>8.0000000000000002E-3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220-4DB5-82B4-48F7D0D0774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Shelter!$D$54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Shelter!$A$55:$A$59</c15:sqref>
                        </c15:formulaRef>
                      </c:ext>
                    </c:extLst>
                    <c:strCache>
                      <c:ptCount val="5"/>
                      <c:pt idx="0">
                        <c:v>No issues</c:v>
                      </c:pt>
                      <c:pt idx="1">
                        <c:v>Roof water leakage</c:v>
                      </c:pt>
                      <c:pt idx="2">
                        <c:v>Wall problem</c:v>
                      </c:pt>
                      <c:pt idx="3">
                        <c:v>Door &amp; window problem</c:v>
                      </c:pt>
                      <c:pt idx="4">
                        <c:v>Electrical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Shelter!$D$55:$D$59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0.70175438596491202</c:v>
                      </c:pt>
                      <c:pt idx="1">
                        <c:v>0.251461988304094</c:v>
                      </c:pt>
                      <c:pt idx="2">
                        <c:v>0.14619883040935699</c:v>
                      </c:pt>
                      <c:pt idx="3">
                        <c:v>0.114035087719298</c:v>
                      </c:pt>
                      <c:pt idx="4">
                        <c:v>1.4619883040935699E-2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220-4DB5-82B4-48F7D0D0774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Shelter!$E$54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Shelter!$A$55:$A$59</c15:sqref>
                        </c15:formulaRef>
                      </c:ext>
                    </c:extLst>
                    <c:strCache>
                      <c:ptCount val="5"/>
                      <c:pt idx="0">
                        <c:v>No issues</c:v>
                      </c:pt>
                      <c:pt idx="1">
                        <c:v>Roof water leakage</c:v>
                      </c:pt>
                      <c:pt idx="2">
                        <c:v>Wall problem</c:v>
                      </c:pt>
                      <c:pt idx="3">
                        <c:v>Door &amp; window problem</c:v>
                      </c:pt>
                      <c:pt idx="4">
                        <c:v>Electrical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Shelter!$E$55:$E$59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0.70798898071625305</c:v>
                      </c:pt>
                      <c:pt idx="1">
                        <c:v>0.15151515151515199</c:v>
                      </c:pt>
                      <c:pt idx="2">
                        <c:v>7.43801652892562E-2</c:v>
                      </c:pt>
                      <c:pt idx="3">
                        <c:v>9.3663911845730002E-2</c:v>
                      </c:pt>
                      <c:pt idx="4">
                        <c:v>9.0909090909090898E-2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220-4DB5-82B4-48F7D0D0774D}"/>
                  </c:ext>
                </c:extLst>
              </c15:ser>
            </c15:filteredBarSeries>
          </c:ext>
        </c:extLst>
      </c:barChart>
      <c:catAx>
        <c:axId val="44405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44056192"/>
        <c:crosses val="autoZero"/>
        <c:auto val="1"/>
        <c:lblAlgn val="ctr"/>
        <c:lblOffset val="100"/>
        <c:noMultiLvlLbl val="0"/>
      </c:catAx>
      <c:valAx>
        <c:axId val="444056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405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Proportion of households </a:t>
            </a:r>
            <a:r>
              <a:rPr lang="en-GB" dirty="0"/>
              <a:t>facing problems accessing heating fuel in the past winter period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Shelter!$B$82</c:f>
              <c:strCache>
                <c:ptCount val="1"/>
                <c:pt idx="0">
                  <c:v>Syrian refugee households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3D-4B97-A95D-245E48034E8D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3D-4B97-A95D-245E48034E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Shelter!$A$83:$A$84</c:f>
              <c:strCache>
                <c:ptCount val="2"/>
                <c:pt idx="0">
                  <c:v>No issues accessing heating fuel</c:v>
                </c:pt>
                <c:pt idx="1">
                  <c:v>Had issues accessing heating fuel</c:v>
                </c:pt>
              </c:strCache>
            </c:strRef>
          </c:cat>
          <c:val>
            <c:numRef>
              <c:f>Shelter!$B$83:$B$84</c:f>
              <c:numCache>
                <c:formatCode>0%</c:formatCode>
                <c:ptCount val="2"/>
                <c:pt idx="0">
                  <c:v>0.72869892270190495</c:v>
                </c:pt>
                <c:pt idx="1">
                  <c:v>0.27130107729809499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3D-4B97-A95D-245E48034E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Proportion of households </a:t>
            </a:r>
            <a:r>
              <a:rPr lang="en-GB" dirty="0"/>
              <a:t>with access to a space for self-isolation in case of suspected or confirmed case of COVID-19 </a:t>
            </a:r>
            <a:r>
              <a:rPr lang="en-GB" sz="1400" b="0" i="0" u="none" strike="noStrike" baseline="0" dirty="0">
                <a:effectLst/>
              </a:rPr>
              <a:t>– all refugee households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926988265971316E-2"/>
          <c:y val="0.21635533416355335"/>
          <c:w val="0.72895715488301904"/>
          <c:h val="0.6124663744553724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Shelter!$A$99</c:f>
              <c:strCache>
                <c:ptCount val="1"/>
                <c:pt idx="0">
                  <c:v>Do not know if household has access to a self-isolation area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Shelter!$B$98:$E$98</c:f>
              <c:strCache>
                <c:ptCount val="4"/>
                <c:pt idx="0">
                  <c:v>Syrian refugee households</c:v>
                </c:pt>
                <c:pt idx="1">
                  <c:v>Iranian refugee households</c:v>
                </c:pt>
                <c:pt idx="2">
                  <c:v>Turkish refugee households</c:v>
                </c:pt>
                <c:pt idx="3">
                  <c:v>Palestinian refugee households</c:v>
                </c:pt>
              </c:strCache>
            </c:strRef>
          </c:cat>
          <c:val>
            <c:numRef>
              <c:f>Shelter!$B$99:$E$99</c:f>
              <c:numCache>
                <c:formatCode>0%</c:formatCode>
                <c:ptCount val="4"/>
                <c:pt idx="0">
                  <c:v>1.01015523034357E-2</c:v>
                </c:pt>
                <c:pt idx="1">
                  <c:v>6.6666666666666693E-2</c:v>
                </c:pt>
                <c:pt idx="2">
                  <c:v>1.7543859649122799E-2</c:v>
                </c:pt>
                <c:pt idx="3">
                  <c:v>6.8870523415978005E-2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7-4D4F-8497-80189CA28DD1}"/>
            </c:ext>
          </c:extLst>
        </c:ser>
        <c:ser>
          <c:idx val="1"/>
          <c:order val="1"/>
          <c:tx>
            <c:strRef>
              <c:f>Shelter!$A$100</c:f>
              <c:strCache>
                <c:ptCount val="1"/>
                <c:pt idx="0">
                  <c:v>No access to a self-isolation area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Shelter!$B$98:$E$98</c:f>
              <c:strCache>
                <c:ptCount val="4"/>
                <c:pt idx="0">
                  <c:v>Syrian refugee households</c:v>
                </c:pt>
                <c:pt idx="1">
                  <c:v>Iranian refugee households</c:v>
                </c:pt>
                <c:pt idx="2">
                  <c:v>Turkish refugee households</c:v>
                </c:pt>
                <c:pt idx="3">
                  <c:v>Palestinian refugee households</c:v>
                </c:pt>
              </c:strCache>
            </c:strRef>
          </c:cat>
          <c:val>
            <c:numRef>
              <c:f>Shelter!$B$100:$E$100</c:f>
              <c:numCache>
                <c:formatCode>0%</c:formatCode>
                <c:ptCount val="4"/>
                <c:pt idx="0">
                  <c:v>0.49546197122623897</c:v>
                </c:pt>
                <c:pt idx="1">
                  <c:v>0.61066666666666702</c:v>
                </c:pt>
                <c:pt idx="2">
                  <c:v>0.38304093567251501</c:v>
                </c:pt>
                <c:pt idx="3">
                  <c:v>0.29476584022038599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67-4D4F-8497-80189CA28DD1}"/>
            </c:ext>
          </c:extLst>
        </c:ser>
        <c:ser>
          <c:idx val="2"/>
          <c:order val="2"/>
          <c:tx>
            <c:strRef>
              <c:f>Shelter!$A$101</c:f>
              <c:strCache>
                <c:ptCount val="1"/>
                <c:pt idx="0">
                  <c:v>Access to a self-isolation area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Shelter!$B$98:$E$98</c:f>
              <c:strCache>
                <c:ptCount val="4"/>
                <c:pt idx="0">
                  <c:v>Syrian refugee households</c:v>
                </c:pt>
                <c:pt idx="1">
                  <c:v>Iranian refugee households</c:v>
                </c:pt>
                <c:pt idx="2">
                  <c:v>Turkish refugee households</c:v>
                </c:pt>
                <c:pt idx="3">
                  <c:v>Palestinian refugee households</c:v>
                </c:pt>
              </c:strCache>
            </c:strRef>
          </c:cat>
          <c:val>
            <c:numRef>
              <c:f>Shelter!$B$101:$E$101</c:f>
              <c:numCache>
                <c:formatCode>0%</c:formatCode>
                <c:ptCount val="4"/>
                <c:pt idx="0">
                  <c:v>0.49443647647032601</c:v>
                </c:pt>
                <c:pt idx="1">
                  <c:v>0.32266666666666699</c:v>
                </c:pt>
                <c:pt idx="2">
                  <c:v>0.59941520467836296</c:v>
                </c:pt>
                <c:pt idx="3">
                  <c:v>0.63636363636363602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67-4D4F-8497-80189CA28D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11891448"/>
        <c:axId val="611882592"/>
      </c:barChart>
      <c:catAx>
        <c:axId val="61189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11882592"/>
        <c:crosses val="autoZero"/>
        <c:auto val="1"/>
        <c:lblAlgn val="ctr"/>
        <c:lblOffset val="100"/>
        <c:noMultiLvlLbl val="0"/>
      </c:catAx>
      <c:valAx>
        <c:axId val="6118825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1891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81373897689124"/>
          <c:y val="0.25611012508866027"/>
          <c:w val="0.1814079037871244"/>
          <c:h val="0.6128108830729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Primary source of drinking water </a:t>
            </a:r>
            <a:r>
              <a:rPr lang="en-GB" sz="1400" b="0" i="0" u="none" strike="noStrike" baseline="0" dirty="0">
                <a:effectLst/>
              </a:rPr>
              <a:t>– all refugee households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WASH!$B$1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WASH!$A$2:$A$8</c:f>
              <c:strCache>
                <c:ptCount val="4"/>
                <c:pt idx="0">
                  <c:v>Purchased from shop</c:v>
                </c:pt>
                <c:pt idx="1">
                  <c:v>Network (private access)</c:v>
                </c:pt>
                <c:pt idx="2">
                  <c:v>Water tank (shared or private)</c:v>
                </c:pt>
                <c:pt idx="3">
                  <c:v>Network (communal access)</c:v>
                </c:pt>
              </c:strCache>
              <c:extLst/>
            </c:strRef>
          </c:cat>
          <c:val>
            <c:numRef>
              <c:f>WASH!$B$2:$B$8</c:f>
              <c:numCache>
                <c:formatCode>0%</c:formatCode>
                <c:ptCount val="4"/>
                <c:pt idx="0">
                  <c:v>3.8832990051153198E-2</c:v>
                </c:pt>
                <c:pt idx="1">
                  <c:v>0.200983357884227</c:v>
                </c:pt>
                <c:pt idx="2">
                  <c:v>0.29194190075592202</c:v>
                </c:pt>
                <c:pt idx="3">
                  <c:v>0.46509856103081698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DDE-44FC-923A-047C893F3177}"/>
            </c:ext>
          </c:extLst>
        </c:ser>
        <c:ser>
          <c:idx val="1"/>
          <c:order val="1"/>
          <c:tx>
            <c:strRef>
              <c:f>WASH!$C$1</c:f>
              <c:strCache>
                <c:ptCount val="1"/>
                <c:pt idx="0">
                  <c:v>Iranian refugee households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WASH!$A$2:$A$8</c:f>
              <c:strCache>
                <c:ptCount val="4"/>
                <c:pt idx="0">
                  <c:v>Purchased from shop</c:v>
                </c:pt>
                <c:pt idx="1">
                  <c:v>Network (private access)</c:v>
                </c:pt>
                <c:pt idx="2">
                  <c:v>Water tank (shared or private)</c:v>
                </c:pt>
                <c:pt idx="3">
                  <c:v>Network (communal access)</c:v>
                </c:pt>
              </c:strCache>
              <c:extLst/>
            </c:strRef>
          </c:cat>
          <c:val>
            <c:numRef>
              <c:f>WASH!$C$2:$C$8</c:f>
              <c:numCache>
                <c:formatCode>0%</c:formatCode>
                <c:ptCount val="4"/>
                <c:pt idx="0">
                  <c:v>1.8666666666666699E-2</c:v>
                </c:pt>
                <c:pt idx="1">
                  <c:v>0.30133333333333301</c:v>
                </c:pt>
                <c:pt idx="2">
                  <c:v>0.20799999999999999</c:v>
                </c:pt>
                <c:pt idx="3">
                  <c:v>0.46933333333333299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DDE-44FC-923A-047C893F3177}"/>
            </c:ext>
          </c:extLst>
        </c:ser>
        <c:ser>
          <c:idx val="2"/>
          <c:order val="2"/>
          <c:tx>
            <c:strRef>
              <c:f>WASH!$D$1</c:f>
              <c:strCache>
                <c:ptCount val="1"/>
                <c:pt idx="0">
                  <c:v>Turkish refugee households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WASH!$A$2:$A$8</c:f>
              <c:strCache>
                <c:ptCount val="4"/>
                <c:pt idx="0">
                  <c:v>Purchased from shop</c:v>
                </c:pt>
                <c:pt idx="1">
                  <c:v>Network (private access)</c:v>
                </c:pt>
                <c:pt idx="2">
                  <c:v>Water tank (shared or private)</c:v>
                </c:pt>
                <c:pt idx="3">
                  <c:v>Network (communal access)</c:v>
                </c:pt>
              </c:strCache>
              <c:extLst/>
            </c:strRef>
          </c:cat>
          <c:val>
            <c:numRef>
              <c:f>WASH!$D$2:$D$8</c:f>
              <c:numCache>
                <c:formatCode>0%</c:formatCode>
                <c:ptCount val="4"/>
                <c:pt idx="0">
                  <c:v>5.8479532163742704E-3</c:v>
                </c:pt>
                <c:pt idx="1">
                  <c:v>0.35087719298245601</c:v>
                </c:pt>
                <c:pt idx="2">
                  <c:v>0.157894736842105</c:v>
                </c:pt>
                <c:pt idx="3">
                  <c:v>0.47953216374268998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DDE-44FC-923A-047C893F3177}"/>
            </c:ext>
          </c:extLst>
        </c:ser>
        <c:ser>
          <c:idx val="3"/>
          <c:order val="3"/>
          <c:tx>
            <c:strRef>
              <c:f>WASH!$E$1</c:f>
              <c:strCache>
                <c:ptCount val="1"/>
                <c:pt idx="0">
                  <c:v>Palestinian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WASH!$A$2:$A$8</c:f>
              <c:strCache>
                <c:ptCount val="4"/>
                <c:pt idx="0">
                  <c:v>Purchased from shop</c:v>
                </c:pt>
                <c:pt idx="1">
                  <c:v>Network (private access)</c:v>
                </c:pt>
                <c:pt idx="2">
                  <c:v>Water tank (shared or private)</c:v>
                </c:pt>
                <c:pt idx="3">
                  <c:v>Network (communal access)</c:v>
                </c:pt>
              </c:strCache>
              <c:extLst/>
            </c:strRef>
          </c:cat>
          <c:val>
            <c:numRef>
              <c:f>WASH!$E$2:$E$8</c:f>
              <c:numCache>
                <c:formatCode>0%</c:formatCode>
                <c:ptCount val="4"/>
                <c:pt idx="0">
                  <c:v>0.85674931129476595</c:v>
                </c:pt>
                <c:pt idx="1">
                  <c:v>3.8567493112947701E-2</c:v>
                </c:pt>
                <c:pt idx="2">
                  <c:v>4.1322314049586799E-2</c:v>
                </c:pt>
                <c:pt idx="3">
                  <c:v>6.3360881542699699E-2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DDE-44FC-923A-047C893F31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overlap val="-50"/>
        <c:axId val="747325776"/>
        <c:axId val="747326432"/>
        <c:extLst/>
      </c:barChart>
      <c:catAx>
        <c:axId val="747325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47326432"/>
        <c:crosses val="autoZero"/>
        <c:auto val="1"/>
        <c:lblAlgn val="ctr"/>
        <c:lblOffset val="100"/>
        <c:noMultiLvlLbl val="0"/>
      </c:catAx>
      <c:valAx>
        <c:axId val="7473264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4732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Most</a:t>
            </a:r>
            <a:r>
              <a:rPr lang="en-GB" baseline="0" dirty="0"/>
              <a:t> frequently reported </a:t>
            </a:r>
            <a:r>
              <a:rPr lang="en-GB" dirty="0"/>
              <a:t>means of waste disposal </a:t>
            </a:r>
            <a:r>
              <a:rPr lang="en-GB" sz="1400" b="0" i="0" u="none" strike="noStrike" baseline="0" dirty="0">
                <a:effectLst/>
              </a:rPr>
              <a:t>– all refugee households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WASH!$B$38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WASH!$A$39:$A$43</c:f>
              <c:strCache>
                <c:ptCount val="3"/>
                <c:pt idx="0">
                  <c:v>Collected by municipality</c:v>
                </c:pt>
                <c:pt idx="1">
                  <c:v>Communal garbage bin</c:v>
                </c:pt>
                <c:pt idx="2">
                  <c:v>Throw in street / open space</c:v>
                </c:pt>
              </c:strCache>
              <c:extLst/>
            </c:strRef>
          </c:cat>
          <c:val>
            <c:numRef>
              <c:f>WASH!$B$39:$B$43</c:f>
              <c:numCache>
                <c:formatCode>0%</c:formatCode>
                <c:ptCount val="3"/>
                <c:pt idx="0">
                  <c:v>0.978550113942941</c:v>
                </c:pt>
                <c:pt idx="1">
                  <c:v>1.7202089141647201E-2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E92-4F18-910A-32021050A4B9}"/>
            </c:ext>
          </c:extLst>
        </c:ser>
        <c:ser>
          <c:idx val="1"/>
          <c:order val="1"/>
          <c:tx>
            <c:strRef>
              <c:f>WASH!$C$38</c:f>
              <c:strCache>
                <c:ptCount val="1"/>
                <c:pt idx="0">
                  <c:v>Iranian refugee households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WASH!$A$39:$A$43</c:f>
              <c:strCache>
                <c:ptCount val="3"/>
                <c:pt idx="0">
                  <c:v>Collected by municipality</c:v>
                </c:pt>
                <c:pt idx="1">
                  <c:v>Communal garbage bin</c:v>
                </c:pt>
                <c:pt idx="2">
                  <c:v>Throw in street / open space</c:v>
                </c:pt>
              </c:strCache>
              <c:extLst/>
            </c:strRef>
          </c:cat>
          <c:val>
            <c:numRef>
              <c:f>WASH!$C$39:$C$43</c:f>
              <c:numCache>
                <c:formatCode>0%</c:formatCode>
                <c:ptCount val="3"/>
                <c:pt idx="0">
                  <c:v>0.98933333333333295</c:v>
                </c:pt>
                <c:pt idx="1">
                  <c:v>5.3333333333333297E-3</c:v>
                </c:pt>
                <c:pt idx="2">
                  <c:v>5.3333333333333297E-3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E92-4F18-910A-32021050A4B9}"/>
            </c:ext>
          </c:extLst>
        </c:ser>
        <c:ser>
          <c:idx val="2"/>
          <c:order val="2"/>
          <c:tx>
            <c:strRef>
              <c:f>WASH!$D$38</c:f>
              <c:strCache>
                <c:ptCount val="1"/>
                <c:pt idx="0">
                  <c:v>Turkish refugee households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WASH!$A$39:$A$43</c:f>
              <c:strCache>
                <c:ptCount val="3"/>
                <c:pt idx="0">
                  <c:v>Collected by municipality</c:v>
                </c:pt>
                <c:pt idx="1">
                  <c:v>Communal garbage bin</c:v>
                </c:pt>
                <c:pt idx="2">
                  <c:v>Throw in street / open space</c:v>
                </c:pt>
              </c:strCache>
              <c:extLst/>
            </c:strRef>
          </c:cat>
          <c:val>
            <c:numRef>
              <c:f>WASH!$D$39:$D$43</c:f>
              <c:numCache>
                <c:formatCode>0%</c:formatCode>
                <c:ptCount val="3"/>
                <c:pt idx="0">
                  <c:v>0.89181286549707595</c:v>
                </c:pt>
                <c:pt idx="1">
                  <c:v>4.9707602339181298E-2</c:v>
                </c:pt>
                <c:pt idx="2">
                  <c:v>8.7719298245613996E-3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E92-4F18-910A-32021050A4B9}"/>
            </c:ext>
          </c:extLst>
        </c:ser>
        <c:ser>
          <c:idx val="3"/>
          <c:order val="3"/>
          <c:tx>
            <c:strRef>
              <c:f>WASH!$E$38</c:f>
              <c:strCache>
                <c:ptCount val="1"/>
                <c:pt idx="0">
                  <c:v>Palestinian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WASH!$A$39:$A$43</c:f>
              <c:strCache>
                <c:ptCount val="3"/>
                <c:pt idx="0">
                  <c:v>Collected by municipality</c:v>
                </c:pt>
                <c:pt idx="1">
                  <c:v>Communal garbage bin</c:v>
                </c:pt>
                <c:pt idx="2">
                  <c:v>Throw in street / open space</c:v>
                </c:pt>
              </c:strCache>
              <c:extLst/>
            </c:strRef>
          </c:cat>
          <c:val>
            <c:numRef>
              <c:f>WASH!$E$39:$E$43</c:f>
              <c:numCache>
                <c:formatCode>0%</c:formatCode>
                <c:ptCount val="3"/>
                <c:pt idx="0">
                  <c:v>0.59504132231405005</c:v>
                </c:pt>
                <c:pt idx="1">
                  <c:v>0.39393939393939398</c:v>
                </c:pt>
                <c:pt idx="2">
                  <c:v>1.10192837465565E-2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E92-4F18-910A-32021050A4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4022080"/>
        <c:axId val="444022408"/>
      </c:barChart>
      <c:catAx>
        <c:axId val="44402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44022408"/>
        <c:crosses val="autoZero"/>
        <c:auto val="1"/>
        <c:lblAlgn val="ctr"/>
        <c:lblOffset val="100"/>
        <c:noMultiLvlLbl val="0"/>
      </c:catAx>
      <c:valAx>
        <c:axId val="444022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402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Proportion of households </a:t>
            </a:r>
            <a:r>
              <a:rPr lang="en-GB" dirty="0"/>
              <a:t>with access to WASH facilities </a:t>
            </a:r>
            <a:r>
              <a:rPr lang="en-GB" sz="1400" b="0" i="0" u="none" strike="noStrike" baseline="0" dirty="0">
                <a:effectLst/>
              </a:rPr>
              <a:t>– all refugee households</a:t>
            </a:r>
            <a:r>
              <a:rPr lang="en-GB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WASH!$A$72</c:f>
              <c:strCache>
                <c:ptCount val="1"/>
                <c:pt idx="0">
                  <c:v>Access to adequate and functional handwashing facilities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WASH!$B$71:$E$71</c:f>
              <c:strCache>
                <c:ptCount val="4"/>
                <c:pt idx="0">
                  <c:v>Syrian refugee households</c:v>
                </c:pt>
                <c:pt idx="1">
                  <c:v>Iranian refugee households</c:v>
                </c:pt>
                <c:pt idx="2">
                  <c:v>Turkish refugee households</c:v>
                </c:pt>
                <c:pt idx="3">
                  <c:v>Palestinian refugee households</c:v>
                </c:pt>
              </c:strCache>
              <c:extLst/>
            </c:strRef>
          </c:cat>
          <c:val>
            <c:numRef>
              <c:f>WASH!$B$72:$E$72</c:f>
              <c:numCache>
                <c:formatCode>0%</c:formatCode>
                <c:ptCount val="4"/>
                <c:pt idx="0">
                  <c:v>0.98551752891561395</c:v>
                </c:pt>
                <c:pt idx="1">
                  <c:v>0.99466666666666703</c:v>
                </c:pt>
                <c:pt idx="2">
                  <c:v>0.97660818713450304</c:v>
                </c:pt>
                <c:pt idx="3">
                  <c:v>0.99724517906336096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5DE-4D31-810C-DD4825A17741}"/>
            </c:ext>
          </c:extLst>
        </c:ser>
        <c:ser>
          <c:idx val="1"/>
          <c:order val="1"/>
          <c:tx>
            <c:strRef>
              <c:f>WASH!$A$73</c:f>
              <c:strCache>
                <c:ptCount val="1"/>
                <c:pt idx="0">
                  <c:v>Access to adequate and functional toilets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WASH!$B$71:$E$71</c:f>
              <c:strCache>
                <c:ptCount val="4"/>
                <c:pt idx="0">
                  <c:v>Syrian refugee households</c:v>
                </c:pt>
                <c:pt idx="1">
                  <c:v>Iranian refugee households</c:v>
                </c:pt>
                <c:pt idx="2">
                  <c:v>Turkish refugee households</c:v>
                </c:pt>
                <c:pt idx="3">
                  <c:v>Palestinian refugee households</c:v>
                </c:pt>
              </c:strCache>
              <c:extLst/>
            </c:strRef>
          </c:cat>
          <c:val>
            <c:numRef>
              <c:f>WASH!$B$73:$E$73</c:f>
              <c:numCache>
                <c:formatCode>0%</c:formatCode>
                <c:ptCount val="4"/>
                <c:pt idx="0">
                  <c:v>0.99605768431323505</c:v>
                </c:pt>
                <c:pt idx="1">
                  <c:v>0.99733333333333296</c:v>
                </c:pt>
                <c:pt idx="2">
                  <c:v>0.99122807017543901</c:v>
                </c:pt>
                <c:pt idx="3">
                  <c:v>0.99724517906336096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5DE-4D31-810C-DD4825A17741}"/>
            </c:ext>
          </c:extLst>
        </c:ser>
        <c:ser>
          <c:idx val="2"/>
          <c:order val="2"/>
          <c:tx>
            <c:strRef>
              <c:f>WASH!$A$74</c:f>
              <c:strCache>
                <c:ptCount val="1"/>
                <c:pt idx="0">
                  <c:v>Access to sufficient amounts of soap and disinfectant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WASH!$B$71:$E$71</c:f>
              <c:strCache>
                <c:ptCount val="4"/>
                <c:pt idx="0">
                  <c:v>Syrian refugee households</c:v>
                </c:pt>
                <c:pt idx="1">
                  <c:v>Iranian refugee households</c:v>
                </c:pt>
                <c:pt idx="2">
                  <c:v>Turkish refugee households</c:v>
                </c:pt>
                <c:pt idx="3">
                  <c:v>Palestinian refugee households</c:v>
                </c:pt>
              </c:strCache>
              <c:extLst/>
            </c:strRef>
          </c:cat>
          <c:val>
            <c:numRef>
              <c:f>WASH!$B$74:$E$74</c:f>
              <c:numCache>
                <c:formatCode>0%</c:formatCode>
                <c:ptCount val="4"/>
                <c:pt idx="0">
                  <c:v>0.98089062878099098</c:v>
                </c:pt>
                <c:pt idx="1">
                  <c:v>1</c:v>
                </c:pt>
                <c:pt idx="2">
                  <c:v>0.94736842105263197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5DE-4D31-810C-DD4825A177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7301832"/>
        <c:axId val="747307080"/>
      </c:barChart>
      <c:catAx>
        <c:axId val="74730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47307080"/>
        <c:crosses val="autoZero"/>
        <c:auto val="1"/>
        <c:lblAlgn val="ctr"/>
        <c:lblOffset val="100"/>
        <c:noMultiLvlLbl val="0"/>
      </c:catAx>
      <c:valAx>
        <c:axId val="747307080"/>
        <c:scaling>
          <c:orientation val="minMax"/>
          <c:max val="1.2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4730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Proportion of households </a:t>
            </a:r>
            <a:r>
              <a:rPr lang="en-GB" dirty="0"/>
              <a:t>reporting moving restrictions due to COVID-19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'COVID-19'!$B$1</c:f>
              <c:strCache>
                <c:ptCount val="1"/>
                <c:pt idx="0">
                  <c:v>Syrian refugee households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95-4BB3-AA9C-B81501E5574B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95-4BB3-AA9C-B81501E557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'COVID-19'!$A$2:$A$3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'COVID-19'!$B$2:$B$3</c:f>
              <c:numCache>
                <c:formatCode>0%</c:formatCode>
                <c:ptCount val="2"/>
                <c:pt idx="0">
                  <c:v>0.98063875920764199</c:v>
                </c:pt>
                <c:pt idx="1">
                  <c:v>1.9361240792358202E-2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95-4BB3-AA9C-B81501E557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Most</a:t>
            </a:r>
            <a:r>
              <a:rPr lang="en-GB" baseline="0" dirty="0"/>
              <a:t> frequently reported t</a:t>
            </a:r>
            <a:r>
              <a:rPr lang="en-GB" dirty="0"/>
              <a:t>ype of impact of COVID-19</a:t>
            </a:r>
            <a:r>
              <a:rPr lang="en-GB" baseline="0" dirty="0"/>
              <a:t> </a:t>
            </a:r>
            <a:r>
              <a:rPr lang="en-GB" dirty="0"/>
              <a:t>movement restrictions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dirty="0"/>
              <a:t>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'COVID-19'!$B$20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'COVID-19'!$A$22:$A$27</c:f>
              <c:strCache>
                <c:ptCount val="6"/>
                <c:pt idx="0">
                  <c:v>No access to humanitarian assistance</c:v>
                </c:pt>
                <c:pt idx="1">
                  <c:v>No access to health care for non-COVID-19 illnesses</c:v>
                </c:pt>
                <c:pt idx="2">
                  <c:v>Children of the household could not go to school</c:v>
                </c:pt>
                <c:pt idx="3">
                  <c:v>No access to grocery store to buy necessities (food, water, hygiene articles, etc.)</c:v>
                </c:pt>
                <c:pt idx="4">
                  <c:v>Could not visit family or friends</c:v>
                </c:pt>
                <c:pt idx="5">
                  <c:v>Could not access their work</c:v>
                </c:pt>
              </c:strCache>
            </c:strRef>
          </c:cat>
          <c:val>
            <c:numRef>
              <c:f>'COVID-19'!$B$22:$B$27</c:f>
              <c:numCache>
                <c:formatCode>0%</c:formatCode>
                <c:ptCount val="6"/>
                <c:pt idx="0">
                  <c:v>6.2508318357642506E-2</c:v>
                </c:pt>
                <c:pt idx="1">
                  <c:v>0.126833112423066</c:v>
                </c:pt>
                <c:pt idx="2">
                  <c:v>0.23363922899272199</c:v>
                </c:pt>
                <c:pt idx="3">
                  <c:v>0.292809523242821</c:v>
                </c:pt>
                <c:pt idx="4">
                  <c:v>0.61244458566459303</c:v>
                </c:pt>
                <c:pt idx="5">
                  <c:v>0.84923586076206703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4-4FD4-AE7D-4A29639633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1016012000"/>
        <c:axId val="10160041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'COVID-19'!$C$20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'COVID-19'!$A$22:$A$27</c15:sqref>
                        </c15:formulaRef>
                      </c:ext>
                    </c:extLst>
                    <c:strCache>
                      <c:ptCount val="6"/>
                      <c:pt idx="0">
                        <c:v>No access to humanitarian assistance</c:v>
                      </c:pt>
                      <c:pt idx="1">
                        <c:v>No access to health care for non-COVID-19 illnesses</c:v>
                      </c:pt>
                      <c:pt idx="2">
                        <c:v>Children of the household could not go to school</c:v>
                      </c:pt>
                      <c:pt idx="3">
                        <c:v>No access to grocery store to buy necessities (food, water, hygiene articles, etc.)</c:v>
                      </c:pt>
                      <c:pt idx="4">
                        <c:v>Could not visit family or friends</c:v>
                      </c:pt>
                      <c:pt idx="5">
                        <c:v>Could not access their work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'COVID-19'!$C$22:$C$27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3.0219780219780199E-2</c:v>
                      </c:pt>
                      <c:pt idx="1">
                        <c:v>0.21703296703296701</c:v>
                      </c:pt>
                      <c:pt idx="2">
                        <c:v>0.36263736263736301</c:v>
                      </c:pt>
                      <c:pt idx="3">
                        <c:v>0.134615384615385</c:v>
                      </c:pt>
                      <c:pt idx="4">
                        <c:v>0.40384615384615402</c:v>
                      </c:pt>
                      <c:pt idx="5">
                        <c:v>0.70329670329670302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024-4FD4-AE7D-4A29639633F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'COVID-19'!$D$20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'COVID-19'!$A$22:$A$27</c15:sqref>
                        </c15:formulaRef>
                      </c:ext>
                    </c:extLst>
                    <c:strCache>
                      <c:ptCount val="6"/>
                      <c:pt idx="0">
                        <c:v>No access to humanitarian assistance</c:v>
                      </c:pt>
                      <c:pt idx="1">
                        <c:v>No access to health care for non-COVID-19 illnesses</c:v>
                      </c:pt>
                      <c:pt idx="2">
                        <c:v>Children of the household could not go to school</c:v>
                      </c:pt>
                      <c:pt idx="3">
                        <c:v>No access to grocery store to buy necessities (food, water, hygiene articles, etc.)</c:v>
                      </c:pt>
                      <c:pt idx="4">
                        <c:v>Could not visit family or friends</c:v>
                      </c:pt>
                      <c:pt idx="5">
                        <c:v>Could not access their work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'COVID-19'!$D$22:$D$27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0.25</c:v>
                      </c:pt>
                      <c:pt idx="1">
                        <c:v>0.21385542168674701</c:v>
                      </c:pt>
                      <c:pt idx="2">
                        <c:v>0.36445783132530102</c:v>
                      </c:pt>
                      <c:pt idx="3">
                        <c:v>0.33433734939759002</c:v>
                      </c:pt>
                      <c:pt idx="4">
                        <c:v>0.40361445783132499</c:v>
                      </c:pt>
                      <c:pt idx="5">
                        <c:v>0.81626506024096401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024-4FD4-AE7D-4A29639633F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'COVID-19'!$E$20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'COVID-19'!$A$22:$A$27</c15:sqref>
                        </c15:formulaRef>
                      </c:ext>
                    </c:extLst>
                    <c:strCache>
                      <c:ptCount val="6"/>
                      <c:pt idx="0">
                        <c:v>No access to humanitarian assistance</c:v>
                      </c:pt>
                      <c:pt idx="1">
                        <c:v>No access to health care for non-COVID-19 illnesses</c:v>
                      </c:pt>
                      <c:pt idx="2">
                        <c:v>Children of the household could not go to school</c:v>
                      </c:pt>
                      <c:pt idx="3">
                        <c:v>No access to grocery store to buy necessities (food, water, hygiene articles, etc.)</c:v>
                      </c:pt>
                      <c:pt idx="4">
                        <c:v>Could not visit family or friends</c:v>
                      </c:pt>
                      <c:pt idx="5">
                        <c:v>Could not access their work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'COVID-19'!$E$22:$E$27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3.0030030030029999E-2</c:v>
                      </c:pt>
                      <c:pt idx="1">
                        <c:v>0.18618618618618599</c:v>
                      </c:pt>
                      <c:pt idx="2">
                        <c:v>0.15915915915915901</c:v>
                      </c:pt>
                      <c:pt idx="3">
                        <c:v>0.31231231231231199</c:v>
                      </c:pt>
                      <c:pt idx="4">
                        <c:v>0.25825825825825799</c:v>
                      </c:pt>
                      <c:pt idx="5">
                        <c:v>0.68468468468468502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024-4FD4-AE7D-4A29639633F2}"/>
                  </c:ext>
                </c:extLst>
              </c15:ser>
            </c15:filteredBarSeries>
          </c:ext>
        </c:extLst>
      </c:barChart>
      <c:catAx>
        <c:axId val="1016012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016004128"/>
        <c:crosses val="autoZero"/>
        <c:auto val="1"/>
        <c:lblAlgn val="ctr"/>
        <c:lblOffset val="100"/>
        <c:noMultiLvlLbl val="0"/>
      </c:catAx>
      <c:valAx>
        <c:axId val="1016004128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01601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Proportion of households reporting </a:t>
            </a:r>
            <a:r>
              <a:rPr lang="en-US" dirty="0"/>
              <a:t>impact of COVID-19 on stress level in household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'COVID-19'!$B$33</c:f>
              <c:strCache>
                <c:ptCount val="1"/>
                <c:pt idx="0">
                  <c:v>Syrian refugee households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BE-4A91-8BFE-1CBBFCF6DF47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BE-4A91-8BFE-1CBBFCF6DF47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BE-4A91-8BFE-1CBBFCF6DF47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BE-4A91-8BFE-1CBBFCF6DF4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2BE-4A91-8BFE-1CBBFCF6DF4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2BE-4A91-8BFE-1CBBFCF6D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'COVID-19'!$A$34:$A$37</c:f>
              <c:strCache>
                <c:ptCount val="4"/>
                <c:pt idx="0">
                  <c:v>Yes, increased</c:v>
                </c:pt>
                <c:pt idx="1">
                  <c:v>No change</c:v>
                </c:pt>
                <c:pt idx="2">
                  <c:v>Yes, decreased</c:v>
                </c:pt>
                <c:pt idx="3">
                  <c:v>Do not know</c:v>
                </c:pt>
              </c:strCache>
            </c:strRef>
          </c:cat>
          <c:val>
            <c:numRef>
              <c:f>'COVID-19'!$B$34:$B$37</c:f>
              <c:numCache>
                <c:formatCode>0%</c:formatCode>
                <c:ptCount val="4"/>
                <c:pt idx="0">
                  <c:v>0.78307334465496503</c:v>
                </c:pt>
                <c:pt idx="1">
                  <c:v>0.190714929243575</c:v>
                </c:pt>
                <c:pt idx="2">
                  <c:v>1.6810227442710102E-2</c:v>
                </c:pt>
                <c:pt idx="3">
                  <c:v>9.4014986587493601E-3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BE-4A91-8BFE-1CBBFCF6DF4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Primary reason for taking on debt </a:t>
            </a:r>
            <a:r>
              <a:rPr lang="en-GB" sz="1400" b="0" i="0" u="none" strike="noStrike" baseline="0" dirty="0">
                <a:effectLst/>
              </a:rPr>
              <a:t>– Syrian refugee households*</a:t>
            </a:r>
            <a:r>
              <a:rPr lang="en-GB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Livelihoods!$B$79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Livelihoods!$A$80:$A$87</c:f>
              <c:strCache>
                <c:ptCount val="8"/>
                <c:pt idx="0">
                  <c:v>Education</c:v>
                </c:pt>
                <c:pt idx="1">
                  <c:v>Clothing or NFIs</c:v>
                </c:pt>
                <c:pt idx="2">
                  <c:v>Purchasing productive assets</c:v>
                </c:pt>
                <c:pt idx="3">
                  <c:v>Other reasons</c:v>
                </c:pt>
                <c:pt idx="4">
                  <c:v>Lost income due to COVID-19</c:v>
                </c:pt>
                <c:pt idx="5">
                  <c:v>Healthcare</c:v>
                </c:pt>
                <c:pt idx="6">
                  <c:v>Basic household expenditures (rent, utilities)</c:v>
                </c:pt>
                <c:pt idx="7">
                  <c:v>Food</c:v>
                </c:pt>
              </c:strCache>
            </c:strRef>
          </c:cat>
          <c:val>
            <c:numRef>
              <c:f>Livelihoods!$B$80:$B$87</c:f>
              <c:numCache>
                <c:formatCode>0%</c:formatCode>
                <c:ptCount val="8"/>
                <c:pt idx="0">
                  <c:v>0</c:v>
                </c:pt>
                <c:pt idx="1">
                  <c:v>0.01</c:v>
                </c:pt>
                <c:pt idx="2">
                  <c:v>0.03</c:v>
                </c:pt>
                <c:pt idx="3">
                  <c:v>0.04</c:v>
                </c:pt>
                <c:pt idx="4">
                  <c:v>0.12</c:v>
                </c:pt>
                <c:pt idx="5">
                  <c:v>0.17</c:v>
                </c:pt>
                <c:pt idx="6">
                  <c:v>0.28000000000000003</c:v>
                </c:pt>
                <c:pt idx="7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8-40BC-B32F-CFF0395B77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591694720"/>
        <c:axId val="59169209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Livelihoods!$C$79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Livelihoods!$A$80:$A$87</c15:sqref>
                        </c15:formulaRef>
                      </c:ext>
                    </c:extLst>
                    <c:strCache>
                      <c:ptCount val="8"/>
                      <c:pt idx="0">
                        <c:v>Education</c:v>
                      </c:pt>
                      <c:pt idx="1">
                        <c:v>Clothing or NFIs</c:v>
                      </c:pt>
                      <c:pt idx="2">
                        <c:v>Purchasing productive assets</c:v>
                      </c:pt>
                      <c:pt idx="3">
                        <c:v>Other reasons</c:v>
                      </c:pt>
                      <c:pt idx="4">
                        <c:v>Lost income due to COVID-19</c:v>
                      </c:pt>
                      <c:pt idx="5">
                        <c:v>Healthcare</c:v>
                      </c:pt>
                      <c:pt idx="6">
                        <c:v>Basic household expenditures (rent, utilities)</c:v>
                      </c:pt>
                      <c:pt idx="7">
                        <c:v>Food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Livelihoods!$C$80:$C$87</c15:sqref>
                        </c15:formulaRef>
                      </c:ext>
                    </c:extLst>
                    <c:numCache>
                      <c:formatCode>0%</c:formatCode>
                      <c:ptCount val="8"/>
                      <c:pt idx="0">
                        <c:v>0</c:v>
                      </c:pt>
                      <c:pt idx="1">
                        <c:v>0.01</c:v>
                      </c:pt>
                      <c:pt idx="2">
                        <c:v>0.01</c:v>
                      </c:pt>
                      <c:pt idx="3">
                        <c:v>0.02</c:v>
                      </c:pt>
                      <c:pt idx="4">
                        <c:v>0</c:v>
                      </c:pt>
                      <c:pt idx="5">
                        <c:v>0.24</c:v>
                      </c:pt>
                      <c:pt idx="6">
                        <c:v>0.34</c:v>
                      </c:pt>
                      <c:pt idx="7">
                        <c:v>0.38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0C8-40BC-B32F-CFF0395B776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Livelihoods!$D$79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Livelihoods!$A$80:$A$87</c15:sqref>
                        </c15:formulaRef>
                      </c:ext>
                    </c:extLst>
                    <c:strCache>
                      <c:ptCount val="8"/>
                      <c:pt idx="0">
                        <c:v>Education</c:v>
                      </c:pt>
                      <c:pt idx="1">
                        <c:v>Clothing or NFIs</c:v>
                      </c:pt>
                      <c:pt idx="2">
                        <c:v>Purchasing productive assets</c:v>
                      </c:pt>
                      <c:pt idx="3">
                        <c:v>Other reasons</c:v>
                      </c:pt>
                      <c:pt idx="4">
                        <c:v>Lost income due to COVID-19</c:v>
                      </c:pt>
                      <c:pt idx="5">
                        <c:v>Healthcare</c:v>
                      </c:pt>
                      <c:pt idx="6">
                        <c:v>Basic household expenditures (rent, utilities)</c:v>
                      </c:pt>
                      <c:pt idx="7">
                        <c:v>Food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Livelihoods!$D$80:$D$87</c15:sqref>
                        </c15:formulaRef>
                      </c:ext>
                    </c:extLst>
                    <c:numCache>
                      <c:formatCode>0%</c:formatCode>
                      <c:ptCount val="8"/>
                      <c:pt idx="0">
                        <c:v>0</c:v>
                      </c:pt>
                      <c:pt idx="1">
                        <c:v>0.01</c:v>
                      </c:pt>
                      <c:pt idx="2">
                        <c:v>7.0000000000000007E-2</c:v>
                      </c:pt>
                      <c:pt idx="3">
                        <c:v>0.06</c:v>
                      </c:pt>
                      <c:pt idx="4">
                        <c:v>0.03</c:v>
                      </c:pt>
                      <c:pt idx="5">
                        <c:v>0.15</c:v>
                      </c:pt>
                      <c:pt idx="6">
                        <c:v>0.33</c:v>
                      </c:pt>
                      <c:pt idx="7">
                        <c:v>0.36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0C8-40BC-B32F-CFF0395B776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Livelihoods!$E$79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Livelihoods!$A$80:$A$87</c15:sqref>
                        </c15:formulaRef>
                      </c:ext>
                    </c:extLst>
                    <c:strCache>
                      <c:ptCount val="8"/>
                      <c:pt idx="0">
                        <c:v>Education</c:v>
                      </c:pt>
                      <c:pt idx="1">
                        <c:v>Clothing or NFIs</c:v>
                      </c:pt>
                      <c:pt idx="2">
                        <c:v>Purchasing productive assets</c:v>
                      </c:pt>
                      <c:pt idx="3">
                        <c:v>Other reasons</c:v>
                      </c:pt>
                      <c:pt idx="4">
                        <c:v>Lost income due to COVID-19</c:v>
                      </c:pt>
                      <c:pt idx="5">
                        <c:v>Healthcare</c:v>
                      </c:pt>
                      <c:pt idx="6">
                        <c:v>Basic household expenditures (rent, utilities)</c:v>
                      </c:pt>
                      <c:pt idx="7">
                        <c:v>Food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Livelihoods!$E$80:$E$87</c15:sqref>
                        </c15:formulaRef>
                      </c:ext>
                    </c:extLst>
                    <c:numCache>
                      <c:formatCode>0%</c:formatCode>
                      <c:ptCount val="8"/>
                      <c:pt idx="0">
                        <c:v>0.01</c:v>
                      </c:pt>
                      <c:pt idx="1">
                        <c:v>0.03</c:v>
                      </c:pt>
                      <c:pt idx="2">
                        <c:v>0.01</c:v>
                      </c:pt>
                      <c:pt idx="3">
                        <c:v>0.01</c:v>
                      </c:pt>
                      <c:pt idx="4">
                        <c:v>0.09</c:v>
                      </c:pt>
                      <c:pt idx="5">
                        <c:v>0.3</c:v>
                      </c:pt>
                      <c:pt idx="6">
                        <c:v>0.43</c:v>
                      </c:pt>
                      <c:pt idx="7">
                        <c:v>0.12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0C8-40BC-B32F-CFF0395B776B}"/>
                  </c:ext>
                </c:extLst>
              </c15:ser>
            </c15:filteredBarSeries>
          </c:ext>
        </c:extLst>
      </c:barChart>
      <c:catAx>
        <c:axId val="59169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91692096"/>
        <c:crosses val="autoZero"/>
        <c:auto val="1"/>
        <c:lblAlgn val="ctr"/>
        <c:lblOffset val="100"/>
        <c:noMultiLvlLbl val="0"/>
      </c:catAx>
      <c:valAx>
        <c:axId val="5916920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9169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Five most frequently</a:t>
            </a:r>
            <a:r>
              <a:rPr lang="en-GB" baseline="0" dirty="0"/>
              <a:t> reported types of </a:t>
            </a:r>
            <a:r>
              <a:rPr lang="en-GB" dirty="0"/>
              <a:t>stress faced in household due to COVID-19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dirty="0"/>
              <a:t>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'COVID-19'!$B$47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'COVID-19'!$A$48:$A$57</c:f>
              <c:strCache>
                <c:ptCount val="5"/>
                <c:pt idx="0">
                  <c:v>Fear or worry of not being able to provide for children</c:v>
                </c:pt>
                <c:pt idx="1">
                  <c:v>Stress or sadness because of feeling isolated</c:v>
                </c:pt>
                <c:pt idx="2">
                  <c:v>Fear to contract COVID-19</c:v>
                </c:pt>
                <c:pt idx="3">
                  <c:v>Financial insecurity because of taking on or increasing debt</c:v>
                </c:pt>
                <c:pt idx="4">
                  <c:v>Financial struggles because of lack of income</c:v>
                </c:pt>
              </c:strCache>
              <c:extLst/>
            </c:strRef>
          </c:cat>
          <c:val>
            <c:numRef>
              <c:f>'COVID-19'!$B$48:$B$57</c:f>
              <c:numCache>
                <c:formatCode>0%</c:formatCode>
                <c:ptCount val="5"/>
                <c:pt idx="0">
                  <c:v>0.37099598439265802</c:v>
                </c:pt>
                <c:pt idx="1">
                  <c:v>0.41416097405932001</c:v>
                </c:pt>
                <c:pt idx="2">
                  <c:v>0.748614632785779</c:v>
                </c:pt>
                <c:pt idx="3">
                  <c:v>0.79672327069903004</c:v>
                </c:pt>
                <c:pt idx="4">
                  <c:v>0.88595405510685599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583-443A-8C75-92ADAFE79E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739769696"/>
        <c:axId val="7397677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'COVID-19'!$C$47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'COVID-19'!$A$48:$A$57</c15:sqref>
                        </c15:formulaRef>
                      </c:ext>
                    </c:extLst>
                    <c:strCache>
                      <c:ptCount val="5"/>
                      <c:pt idx="0">
                        <c:v>Fear or worry of not being able to provide for children</c:v>
                      </c:pt>
                      <c:pt idx="1">
                        <c:v>Stress or sadness because of feeling isolated</c:v>
                      </c:pt>
                      <c:pt idx="2">
                        <c:v>Fear to contract COVID-19</c:v>
                      </c:pt>
                      <c:pt idx="3">
                        <c:v>Financial insecurity because of taking on or increasing debt</c:v>
                      </c:pt>
                      <c:pt idx="4">
                        <c:v>Financial struggles because of lack of income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'COVID-19'!$C$48:$C$57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7.4889867841409705E-2</c:v>
                      </c:pt>
                      <c:pt idx="1">
                        <c:v>0.28193832599118901</c:v>
                      </c:pt>
                      <c:pt idx="2">
                        <c:v>0.82819383259911905</c:v>
                      </c:pt>
                      <c:pt idx="3">
                        <c:v>0.63876651982378896</c:v>
                      </c:pt>
                      <c:pt idx="4">
                        <c:v>0.90748898678414103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583-443A-8C75-92ADAFE79E1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'COVID-19'!$D$47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'COVID-19'!$A$48:$A$57</c15:sqref>
                        </c15:formulaRef>
                      </c:ext>
                    </c:extLst>
                    <c:strCache>
                      <c:ptCount val="5"/>
                      <c:pt idx="0">
                        <c:v>Fear or worry of not being able to provide for children</c:v>
                      </c:pt>
                      <c:pt idx="1">
                        <c:v>Stress or sadness because of feeling isolated</c:v>
                      </c:pt>
                      <c:pt idx="2">
                        <c:v>Fear to contract COVID-19</c:v>
                      </c:pt>
                      <c:pt idx="3">
                        <c:v>Financial insecurity because of taking on or increasing debt</c:v>
                      </c:pt>
                      <c:pt idx="4">
                        <c:v>Financial struggles because of lack of income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'COVID-19'!$D$48:$D$57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0.33852140077821002</c:v>
                      </c:pt>
                      <c:pt idx="1">
                        <c:v>0.34630350194552501</c:v>
                      </c:pt>
                      <c:pt idx="2">
                        <c:v>0.73151750972762597</c:v>
                      </c:pt>
                      <c:pt idx="3">
                        <c:v>0.67315175097276303</c:v>
                      </c:pt>
                      <c:pt idx="4">
                        <c:v>0.82879377431906598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583-443A-8C75-92ADAFE79E1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'COVID-19'!$E$47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'COVID-19'!$A$48:$A$57</c15:sqref>
                        </c15:formulaRef>
                      </c:ext>
                    </c:extLst>
                    <c:strCache>
                      <c:ptCount val="5"/>
                      <c:pt idx="0">
                        <c:v>Fear or worry of not being able to provide for children</c:v>
                      </c:pt>
                      <c:pt idx="1">
                        <c:v>Stress or sadness because of feeling isolated</c:v>
                      </c:pt>
                      <c:pt idx="2">
                        <c:v>Fear to contract COVID-19</c:v>
                      </c:pt>
                      <c:pt idx="3">
                        <c:v>Financial insecurity because of taking on or increasing debt</c:v>
                      </c:pt>
                      <c:pt idx="4">
                        <c:v>Financial struggles because of lack of income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'COVID-19'!$E$48:$E$57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6.6433566433566404E-2</c:v>
                      </c:pt>
                      <c:pt idx="1">
                        <c:v>0.12237762237762199</c:v>
                      </c:pt>
                      <c:pt idx="2">
                        <c:v>0.62937062937062904</c:v>
                      </c:pt>
                      <c:pt idx="3">
                        <c:v>0.33566433566433601</c:v>
                      </c:pt>
                      <c:pt idx="4">
                        <c:v>0.54195804195804198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583-443A-8C75-92ADAFE79E1B}"/>
                  </c:ext>
                </c:extLst>
              </c15:ser>
            </c15:filteredBarSeries>
          </c:ext>
        </c:extLst>
      </c:barChart>
      <c:catAx>
        <c:axId val="739769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39767728"/>
        <c:crosses val="autoZero"/>
        <c:auto val="1"/>
        <c:lblAlgn val="r"/>
        <c:lblOffset val="100"/>
        <c:noMultiLvlLbl val="0"/>
      </c:catAx>
      <c:valAx>
        <c:axId val="7397677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3976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Proportion of households </a:t>
            </a:r>
            <a:r>
              <a:rPr lang="en-GB" dirty="0"/>
              <a:t>intending to move to another location in the three months after the interview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'Movement Intentions'!$B$1</c:f>
              <c:strCache>
                <c:ptCount val="1"/>
                <c:pt idx="0">
                  <c:v>Syrian refugee households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45-4B09-951B-8208908F72B7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45-4B09-951B-8208908F72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'Movement Intentions'!$A$3:$A$4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'Movement Intentions'!$B$3:$B$4</c:f>
              <c:numCache>
                <c:formatCode>0%</c:formatCode>
                <c:ptCount val="2"/>
                <c:pt idx="0">
                  <c:v>0.96016395325292803</c:v>
                </c:pt>
                <c:pt idx="1">
                  <c:v>3.9836046747071703E-2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45-4B09-951B-8208908F72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dirty="0"/>
              <a:t>Syrian</a:t>
            </a:r>
            <a:r>
              <a:rPr lang="en-US" baseline="0" dirty="0"/>
              <a:t> refugee households in debt at the time of the interview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43340382039724"/>
          <c:y val="0.17803068912193237"/>
          <c:w val="0.51750466558582719"/>
          <c:h val="0.68902744651115988"/>
        </c:manualLayout>
      </c:layout>
      <c:pieChart>
        <c:varyColors val="1"/>
        <c:ser>
          <c:idx val="0"/>
          <c:order val="0"/>
          <c:tx>
            <c:strRef>
              <c:f>Livelihoods!$B$50</c:f>
              <c:strCache>
                <c:ptCount val="1"/>
                <c:pt idx="0">
                  <c:v>Syrian refugee households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6E-4F6A-96B3-9EA3EA0A6C4A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6E-4F6A-96B3-9EA3EA0A6C4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6E-4F6A-96B3-9EA3EA0A6C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Livelihoods!$A$51:$A$52</c:f>
              <c:strCache>
                <c:ptCount val="2"/>
                <c:pt idx="0">
                  <c:v>Household in debt</c:v>
                </c:pt>
                <c:pt idx="1">
                  <c:v>Household not in debt</c:v>
                </c:pt>
              </c:strCache>
            </c:strRef>
          </c:cat>
          <c:val>
            <c:numRef>
              <c:f>Livelihoods!$B$51:$B$52</c:f>
              <c:numCache>
                <c:formatCode>0%</c:formatCode>
                <c:ptCount val="2"/>
                <c:pt idx="0">
                  <c:v>0.82558166392238697</c:v>
                </c:pt>
                <c:pt idx="1">
                  <c:v>0.17441833607761301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6E-4F6A-96B3-9EA3EA0A6C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Impact of COVID-19 on market access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dirty="0"/>
              <a:t>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Livelihoods!$B$95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Livelihoods!$A$96:$A$101</c:f>
              <c:strCache>
                <c:ptCount val="5"/>
                <c:pt idx="0">
                  <c:v>No effect</c:v>
                </c:pt>
                <c:pt idx="1">
                  <c:v>Less availability of basic items</c:v>
                </c:pt>
                <c:pt idx="2">
                  <c:v>Basic goods have become more expensive</c:v>
                </c:pt>
                <c:pt idx="3">
                  <c:v>Physical access to market is more difficult due to movement restrictions</c:v>
                </c:pt>
                <c:pt idx="4">
                  <c:v>Less financial access due to reduced income</c:v>
                </c:pt>
              </c:strCache>
              <c:extLst/>
            </c:strRef>
          </c:cat>
          <c:val>
            <c:numRef>
              <c:f>Livelihoods!$B$96:$B$101</c:f>
              <c:numCache>
                <c:formatCode>0%</c:formatCode>
                <c:ptCount val="5"/>
                <c:pt idx="0">
                  <c:v>0.02</c:v>
                </c:pt>
                <c:pt idx="1">
                  <c:v>0.08</c:v>
                </c:pt>
                <c:pt idx="2">
                  <c:v>0.12</c:v>
                </c:pt>
                <c:pt idx="3">
                  <c:v>0.37</c:v>
                </c:pt>
                <c:pt idx="4">
                  <c:v>0.82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69B-4535-9C24-94EEB50C5F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820178840"/>
        <c:axId val="82017031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Livelihoods!$C$95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Livelihoods!$A$96:$A$101</c15:sqref>
                        </c15:formulaRef>
                      </c:ext>
                    </c:extLst>
                    <c:strCache>
                      <c:ptCount val="5"/>
                      <c:pt idx="0">
                        <c:v>No effect</c:v>
                      </c:pt>
                      <c:pt idx="1">
                        <c:v>Less availability of basic items</c:v>
                      </c:pt>
                      <c:pt idx="2">
                        <c:v>Basic goods have become more expensive</c:v>
                      </c:pt>
                      <c:pt idx="3">
                        <c:v>Physical access to market is more difficult due to movement restrictions</c:v>
                      </c:pt>
                      <c:pt idx="4">
                        <c:v>Less financial access due to reduced income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Livelihoods!$C$96:$C$101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0.03</c:v>
                      </c:pt>
                      <c:pt idx="1">
                        <c:v>0.03</c:v>
                      </c:pt>
                      <c:pt idx="2">
                        <c:v>0.01</c:v>
                      </c:pt>
                      <c:pt idx="3">
                        <c:v>0.18</c:v>
                      </c:pt>
                      <c:pt idx="4">
                        <c:v>0.94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69B-4535-9C24-94EEB50C5F9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Livelihoods!$D$95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Livelihoods!$A$96:$A$101</c15:sqref>
                        </c15:formulaRef>
                      </c:ext>
                    </c:extLst>
                    <c:strCache>
                      <c:ptCount val="5"/>
                      <c:pt idx="0">
                        <c:v>No effect</c:v>
                      </c:pt>
                      <c:pt idx="1">
                        <c:v>Less availability of basic items</c:v>
                      </c:pt>
                      <c:pt idx="2">
                        <c:v>Basic goods have become more expensive</c:v>
                      </c:pt>
                      <c:pt idx="3">
                        <c:v>Physical access to market is more difficult due to movement restrictions</c:v>
                      </c:pt>
                      <c:pt idx="4">
                        <c:v>Less financial access due to reduced income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Livelihoods!$D$96:$D$101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0.06</c:v>
                      </c:pt>
                      <c:pt idx="1">
                        <c:v>0.1</c:v>
                      </c:pt>
                      <c:pt idx="2">
                        <c:v>0.21</c:v>
                      </c:pt>
                      <c:pt idx="3">
                        <c:v>0.42</c:v>
                      </c:pt>
                      <c:pt idx="4">
                        <c:v>0.65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69B-4535-9C24-94EEB50C5F9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Livelihoods!$E$95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Livelihoods!$A$96:$A$101</c15:sqref>
                        </c15:formulaRef>
                      </c:ext>
                    </c:extLst>
                    <c:strCache>
                      <c:ptCount val="5"/>
                      <c:pt idx="0">
                        <c:v>No effect</c:v>
                      </c:pt>
                      <c:pt idx="1">
                        <c:v>Less availability of basic items</c:v>
                      </c:pt>
                      <c:pt idx="2">
                        <c:v>Basic goods have become more expensive</c:v>
                      </c:pt>
                      <c:pt idx="3">
                        <c:v>Physical access to market is more difficult due to movement restrictions</c:v>
                      </c:pt>
                      <c:pt idx="4">
                        <c:v>Less financial access due to reduced income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Livelihoods!$E$96:$E$101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0.2</c:v>
                      </c:pt>
                      <c:pt idx="1">
                        <c:v>0.25</c:v>
                      </c:pt>
                      <c:pt idx="2">
                        <c:v>0.15</c:v>
                      </c:pt>
                      <c:pt idx="3">
                        <c:v>0.36</c:v>
                      </c:pt>
                      <c:pt idx="4">
                        <c:v>0.44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69B-4535-9C24-94EEB50C5F9A}"/>
                  </c:ext>
                </c:extLst>
              </c15:ser>
            </c15:filteredBarSeries>
          </c:ext>
        </c:extLst>
      </c:barChart>
      <c:catAx>
        <c:axId val="820178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20170312"/>
        <c:crosses val="autoZero"/>
        <c:auto val="1"/>
        <c:lblAlgn val="ctr"/>
        <c:lblOffset val="100"/>
        <c:noMultiLvlLbl val="0"/>
      </c:catAx>
      <c:valAx>
        <c:axId val="8201703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201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400" dirty="0"/>
              <a:t>Main source of food </a:t>
            </a:r>
            <a:r>
              <a:rPr lang="en-US" sz="1400" dirty="0">
                <a:effectLst/>
              </a:rPr>
              <a:t>in the seven </a:t>
            </a:r>
            <a: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days prior to the interview </a:t>
            </a:r>
            <a:r>
              <a:rPr lang="en-GB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– Syrian refugee households</a:t>
            </a:r>
            <a:endParaRPr lang="en-US" sz="1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'Food Security'!$B$1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Security'!$A$2:$A$11</c:f>
              <c:strCache>
                <c:ptCount val="5"/>
                <c:pt idx="0">
                  <c:v>Gift of food from family or friends</c:v>
                </c:pt>
                <c:pt idx="1">
                  <c:v>Received in-kind for labour or other items</c:v>
                </c:pt>
                <c:pt idx="2">
                  <c:v>Purchased with cash assistance</c:v>
                </c:pt>
                <c:pt idx="3">
                  <c:v>Purchased on credit (debt)</c:v>
                </c:pt>
                <c:pt idx="4">
                  <c:v>Purchased with own cash</c:v>
                </c:pt>
              </c:strCache>
              <c:extLst/>
            </c:strRef>
          </c:cat>
          <c:val>
            <c:numRef>
              <c:f>'Food Security'!$B$2:$B$11</c:f>
              <c:numCache>
                <c:formatCode>0%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0.04</c:v>
                </c:pt>
                <c:pt idx="3">
                  <c:v>0.32</c:v>
                </c:pt>
                <c:pt idx="4">
                  <c:v>0.61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660-4E43-8738-E8180A2207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606258528"/>
        <c:axId val="60625951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'Food Security'!$C$1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'Food Security'!$A$2:$A$11</c15:sqref>
                        </c15:formulaRef>
                      </c:ext>
                    </c:extLst>
                    <c:strCache>
                      <c:ptCount val="5"/>
                      <c:pt idx="0">
                        <c:v>Gift of food from family or friends</c:v>
                      </c:pt>
                      <c:pt idx="1">
                        <c:v>Received in-kind for labour or other items</c:v>
                      </c:pt>
                      <c:pt idx="2">
                        <c:v>Purchased with cash assistance</c:v>
                      </c:pt>
                      <c:pt idx="3">
                        <c:v>Purchased on credit (debt)</c:v>
                      </c:pt>
                      <c:pt idx="4">
                        <c:v>Purchased with own cash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'Food Security'!$C$2:$C$11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 formatCode="0%">
                        <c:v>0.02</c:v>
                      </c:pt>
                      <c:pt idx="2" formatCode="0%">
                        <c:v>7.0000000000000007E-2</c:v>
                      </c:pt>
                      <c:pt idx="3" formatCode="0%">
                        <c:v>0.28000000000000003</c:v>
                      </c:pt>
                      <c:pt idx="4" formatCode="0%">
                        <c:v>0.61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660-4E43-8738-E8180A2207D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'Food Security'!$D$1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'Food Security'!$A$2:$A$11</c15:sqref>
                        </c15:formulaRef>
                      </c:ext>
                    </c:extLst>
                    <c:strCache>
                      <c:ptCount val="5"/>
                      <c:pt idx="0">
                        <c:v>Gift of food from family or friends</c:v>
                      </c:pt>
                      <c:pt idx="1">
                        <c:v>Received in-kind for labour or other items</c:v>
                      </c:pt>
                      <c:pt idx="2">
                        <c:v>Purchased with cash assistance</c:v>
                      </c:pt>
                      <c:pt idx="3">
                        <c:v>Purchased on credit (debt)</c:v>
                      </c:pt>
                      <c:pt idx="4">
                        <c:v>Purchased with own cash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'Food Security'!$D$2:$D$11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 formatCode="0%">
                        <c:v>0.02</c:v>
                      </c:pt>
                      <c:pt idx="2" formatCode="0%">
                        <c:v>0.04</c:v>
                      </c:pt>
                      <c:pt idx="3" formatCode="0%">
                        <c:v>0.44</c:v>
                      </c:pt>
                      <c:pt idx="4" formatCode="0%">
                        <c:v>0.47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660-4E43-8738-E8180A2207D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'Food Security'!$E$1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'Food Security'!$A$2:$A$11</c15:sqref>
                        </c15:formulaRef>
                      </c:ext>
                    </c:extLst>
                    <c:strCache>
                      <c:ptCount val="5"/>
                      <c:pt idx="0">
                        <c:v>Gift of food from family or friends</c:v>
                      </c:pt>
                      <c:pt idx="1">
                        <c:v>Received in-kind for labour or other items</c:v>
                      </c:pt>
                      <c:pt idx="2">
                        <c:v>Purchased with cash assistance</c:v>
                      </c:pt>
                      <c:pt idx="3">
                        <c:v>Purchased on credit (debt)</c:v>
                      </c:pt>
                      <c:pt idx="4">
                        <c:v>Purchased with own cash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'Food Security'!$E$2:$E$11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 formatCode="0%">
                        <c:v>0.02</c:v>
                      </c:pt>
                      <c:pt idx="2" formatCode="0%">
                        <c:v>0.04</c:v>
                      </c:pt>
                      <c:pt idx="3" formatCode="0%">
                        <c:v>0.16</c:v>
                      </c:pt>
                      <c:pt idx="4" formatCode="0%">
                        <c:v>0.78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660-4E43-8738-E8180A2207DC}"/>
                  </c:ext>
                </c:extLst>
              </c15:ser>
            </c15:filteredBarSeries>
          </c:ext>
        </c:extLst>
      </c:barChart>
      <c:catAx>
        <c:axId val="60625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06259512"/>
        <c:crosses val="autoZero"/>
        <c:auto val="1"/>
        <c:lblAlgn val="ctr"/>
        <c:lblOffset val="100"/>
        <c:noMultiLvlLbl val="0"/>
      </c:catAx>
      <c:valAx>
        <c:axId val="6062595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0625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/>
              <a:t>Five most frequently mentioned concerns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r>
              <a:rPr lang="en-GB" dirty="0"/>
              <a:t>*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Communication!$B$1</c:f>
              <c:strCache>
                <c:ptCount val="1"/>
                <c:pt idx="0">
                  <c:v>Syrian refugee households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Communication!$A$2:$A$16</c:f>
              <c:strCache>
                <c:ptCount val="5"/>
                <c:pt idx="0">
                  <c:v>Access to education</c:v>
                </c:pt>
                <c:pt idx="1">
                  <c:v>Access to healthcare</c:v>
                </c:pt>
                <c:pt idx="2">
                  <c:v>Rent and housing</c:v>
                </c:pt>
                <c:pt idx="3">
                  <c:v>COVID-19-related concerns</c:v>
                </c:pt>
                <c:pt idx="4">
                  <c:v>Access to livelihood</c:v>
                </c:pt>
              </c:strCache>
              <c:extLst/>
            </c:strRef>
          </c:cat>
          <c:val>
            <c:numRef>
              <c:f>Communication!$B$2:$B$16</c:f>
              <c:numCache>
                <c:formatCode>0%</c:formatCode>
                <c:ptCount val="5"/>
                <c:pt idx="0">
                  <c:v>0.12786190116431001</c:v>
                </c:pt>
                <c:pt idx="1">
                  <c:v>0.29231226005109801</c:v>
                </c:pt>
                <c:pt idx="2">
                  <c:v>0.483657425696921</c:v>
                </c:pt>
                <c:pt idx="3">
                  <c:v>0.58115914641841904</c:v>
                </c:pt>
                <c:pt idx="4">
                  <c:v>0.876215028546935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872-4F67-B657-64DA0FEBBC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8"/>
        <c:axId val="919733856"/>
        <c:axId val="919742056"/>
      </c:barChart>
      <c:catAx>
        <c:axId val="91973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19742056"/>
        <c:crosses val="autoZero"/>
        <c:auto val="1"/>
        <c:lblAlgn val="ctr"/>
        <c:lblOffset val="100"/>
        <c:noMultiLvlLbl val="0"/>
      </c:catAx>
      <c:valAx>
        <c:axId val="9197420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1973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sz="1400" dirty="0"/>
              <a:t>Proportion</a:t>
            </a:r>
            <a:r>
              <a:rPr lang="en-GB" sz="1400" baseline="0" dirty="0"/>
              <a:t> of households</a:t>
            </a:r>
            <a:r>
              <a:rPr lang="en-GB" sz="1400" dirty="0"/>
              <a:t> with at least one member which is not registered with UNHCR </a:t>
            </a:r>
            <a:r>
              <a:rPr lang="en-GB" sz="1400" b="0" i="0" u="none" strike="noStrike" baseline="0" dirty="0">
                <a:effectLst/>
              </a:rPr>
              <a:t>– Syrian refugee households</a:t>
            </a:r>
            <a:endParaRPr lang="en-GB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Protection!$B$1</c:f>
              <c:strCache>
                <c:ptCount val="1"/>
                <c:pt idx="0">
                  <c:v>Syrian refugee households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F8-480B-9A7F-8E7AAF072884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F8-480B-9A7F-8E7AAF0728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Protection!$A$2:$A$5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  <c:extLst/>
            </c:strRef>
          </c:cat>
          <c:val>
            <c:numRef>
              <c:f>Protection!$B$2:$B$5</c:f>
              <c:numCache>
                <c:formatCode>0%</c:formatCode>
                <c:ptCount val="2"/>
                <c:pt idx="0">
                  <c:v>0.88873916943604203</c:v>
                </c:pt>
                <c:pt idx="1">
                  <c:v>0.111260830563958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BFF8-480B-9A7F-8E7AAF07288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Protection!$C$1</c15:sqref>
                        </c15:formulaRef>
                      </c:ext>
                    </c:extLst>
                    <c:strCache>
                      <c:ptCount val="1"/>
                      <c:pt idx="0">
                        <c:v>Iranian refugee households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5">
                        <a:shade val="7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BFF8-480B-9A7F-8E7AAF07288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>
                        <a:tint val="7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BFF8-480B-9A7F-8E7AAF07288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Protection!$A$2:$A$5</c15:sqref>
                        </c15:formulaRef>
                      </c:ext>
                    </c:extLst>
                    <c:strCache>
                      <c:ptCount val="2"/>
                      <c:pt idx="0">
                        <c:v>No</c:v>
                      </c:pt>
                      <c:pt idx="1">
                        <c:v>Yes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Protection!$C$2:$C$5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0.90666666666666695</c:v>
                      </c:pt>
                      <c:pt idx="1">
                        <c:v>9.0666666666666701E-2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BFF8-480B-9A7F-8E7AAF072884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Protection!$D$1</c15:sqref>
                        </c15:formulaRef>
                      </c:ext>
                    </c:extLst>
                    <c:strCache>
                      <c:ptCount val="1"/>
                      <c:pt idx="0">
                        <c:v>Turkish refugee households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5">
                        <a:shade val="7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BFF8-480B-9A7F-8E7AAF07288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>
                        <a:tint val="7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BFF8-480B-9A7F-8E7AAF07288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Protection!$A$2:$A$5</c15:sqref>
                        </c15:formulaRef>
                      </c:ext>
                    </c:extLst>
                    <c:strCache>
                      <c:ptCount val="2"/>
                      <c:pt idx="0">
                        <c:v>No</c:v>
                      </c:pt>
                      <c:pt idx="1">
                        <c:v>Yes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Protection!$D$2:$D$5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0.80409356725146197</c:v>
                      </c:pt>
                      <c:pt idx="1">
                        <c:v>0.19298245614035101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FF8-480B-9A7F-8E7AAF072884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Protection!$E$1</c15:sqref>
                        </c15:formulaRef>
                      </c:ext>
                    </c:extLst>
                    <c:strCache>
                      <c:ptCount val="1"/>
                      <c:pt idx="0">
                        <c:v>Palestinian refugee households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5">
                        <a:shade val="7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BFF8-480B-9A7F-8E7AAF07288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>
                        <a:tint val="7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BFF8-480B-9A7F-8E7AAF07288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Protection!$A$2:$A$5</c15:sqref>
                        </c15:formulaRef>
                      </c:ext>
                    </c:extLst>
                    <c:strCache>
                      <c:ptCount val="2"/>
                      <c:pt idx="0">
                        <c:v>No</c:v>
                      </c:pt>
                      <c:pt idx="1">
                        <c:v>Yes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Protection!$E$2:$E$5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0.91460055096418702</c:v>
                      </c:pt>
                      <c:pt idx="1">
                        <c:v>6.8870523415978005E-2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BFF8-480B-9A7F-8E7AAF072884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FAF7C-22FE-4B25-8038-72C6F10A04A6}" type="datetimeFigureOut">
              <a:rPr lang="es-ES" smtClean="0"/>
              <a:t>23/10/2020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D9281-98E6-4673-90BC-4D024FB6E19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138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E245-9F2B-496A-8F1A-EDBE6B40A2B7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DA776-ADAC-457F-9D5E-CBA80E8795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58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69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191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556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300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301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746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73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376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218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GB" sz="11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27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51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GB" sz="11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092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96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80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61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22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04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3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567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051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7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244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100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8483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6608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109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8093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624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5685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494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835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9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5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0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16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97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DA776-ADAC-457F-9D5E-CBA80E879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55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00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979797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737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389664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979797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3" y="549526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2960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666666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259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1376329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049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97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CA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00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73250"/>
            <a:ext cx="1799924" cy="3767154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73250"/>
            <a:ext cx="1799924" cy="3767154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73250"/>
            <a:ext cx="1799924" cy="3767154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73250"/>
            <a:ext cx="1799924" cy="3767154"/>
          </a:xfrm>
          <a:prstGeom prst="rect">
            <a:avLst/>
          </a:prstGeom>
          <a:solidFill>
            <a:srgbClr val="97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989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556329" y="1709530"/>
            <a:ext cx="3776870" cy="4114800"/>
            <a:chOff x="3611217" y="1716157"/>
            <a:chExt cx="3776870" cy="4114800"/>
          </a:xfrm>
        </p:grpSpPr>
        <p:sp>
          <p:nvSpPr>
            <p:cNvPr id="37" name="Rectangle 36"/>
            <p:cNvSpPr/>
            <p:nvPr/>
          </p:nvSpPr>
          <p:spPr>
            <a:xfrm>
              <a:off x="3611217" y="1881809"/>
              <a:ext cx="3776870" cy="39491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11217" y="1716157"/>
              <a:ext cx="3776870" cy="165652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4810277" y="1709530"/>
            <a:ext cx="3776870" cy="4114800"/>
            <a:chOff x="3611217" y="1716157"/>
            <a:chExt cx="3776870" cy="4114800"/>
          </a:xfrm>
        </p:grpSpPr>
        <p:sp>
          <p:nvSpPr>
            <p:cNvPr id="40" name="Rectangle 39"/>
            <p:cNvSpPr/>
            <p:nvPr/>
          </p:nvSpPr>
          <p:spPr>
            <a:xfrm>
              <a:off x="3611217" y="1881809"/>
              <a:ext cx="3776870" cy="3949148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11217" y="1716157"/>
              <a:ext cx="3776870" cy="165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12065" y="232304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654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1433454942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60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chart</a:t>
            </a:r>
          </a:p>
        </p:txBody>
      </p:sp>
    </p:spTree>
    <p:extLst>
      <p:ext uri="{BB962C8B-B14F-4D97-AF65-F5344CB8AC3E}">
        <p14:creationId xmlns:p14="http://schemas.microsoft.com/office/powerpoint/2010/main" val="380421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latin typeface="Arial Narrow" panose="020B0606020202030204" pitchFamily="34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www.impact-initiatives.org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IMPACT_init</a:t>
            </a:r>
            <a:endParaRPr lang="es-E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3" cy="980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80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 SmartArt</a:t>
            </a:r>
          </a:p>
        </p:txBody>
      </p:sp>
    </p:spTree>
    <p:extLst>
      <p:ext uri="{BB962C8B-B14F-4D97-AF65-F5344CB8AC3E}">
        <p14:creationId xmlns:p14="http://schemas.microsoft.com/office/powerpoint/2010/main" val="2389951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97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589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0963" y="1774825"/>
            <a:ext cx="8974137" cy="4410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86326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40370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953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162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561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371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770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580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2635250" y="331797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756150" y="331797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6877050" y="332643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108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304800"/>
            <a:ext cx="4714315" cy="26087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422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phone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www.impact-initiatives.org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IMPACT_init</a:t>
            </a:r>
            <a:endParaRPr lang="es-E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2" cy="980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72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87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97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83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666666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4598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196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latin typeface="Arial Narrow" panose="020B0606020202030204" pitchFamily="34" charset="0"/>
              </a:rPr>
              <a:t>THANK YOU FOR YOUR ATTENTION</a:t>
            </a:r>
            <a:endParaRPr lang="es-ES" sz="4400" b="1" dirty="0"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577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91212"/>
          </a:xfrm>
          <a:prstGeom prst="rect">
            <a:avLst/>
          </a:prstGeom>
        </p:spPr>
        <p:txBody>
          <a:bodyPr/>
          <a:lstStyle>
            <a:lvl1pPr>
              <a:defRPr i="0"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1361766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979797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737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1486735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551277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>
                <a:solidFill>
                  <a:srgbClr val="979797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3" y="18445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109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666666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0512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3492085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737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97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CA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3323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73250"/>
            <a:ext cx="1799924" cy="3767154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73250"/>
            <a:ext cx="1799924" cy="3767154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73250"/>
            <a:ext cx="1799924" cy="3767154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73250"/>
            <a:ext cx="1799924" cy="3767154"/>
          </a:xfrm>
          <a:prstGeom prst="rect">
            <a:avLst/>
          </a:prstGeom>
          <a:solidFill>
            <a:srgbClr val="97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2454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556329" y="1709530"/>
            <a:ext cx="3776870" cy="4114800"/>
            <a:chOff x="3611217" y="1716157"/>
            <a:chExt cx="3776870" cy="4114800"/>
          </a:xfrm>
        </p:grpSpPr>
        <p:sp>
          <p:nvSpPr>
            <p:cNvPr id="37" name="Rectangle 36"/>
            <p:cNvSpPr/>
            <p:nvPr/>
          </p:nvSpPr>
          <p:spPr>
            <a:xfrm>
              <a:off x="3611217" y="1881809"/>
              <a:ext cx="3776870" cy="39491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11217" y="1716157"/>
              <a:ext cx="3776870" cy="165652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4810277" y="1709530"/>
            <a:ext cx="3776870" cy="4114800"/>
            <a:chOff x="3611217" y="1716157"/>
            <a:chExt cx="3776870" cy="4114800"/>
          </a:xfrm>
        </p:grpSpPr>
        <p:sp>
          <p:nvSpPr>
            <p:cNvPr id="40" name="Rectangle 39"/>
            <p:cNvSpPr/>
            <p:nvPr/>
          </p:nvSpPr>
          <p:spPr>
            <a:xfrm>
              <a:off x="3611217" y="1881809"/>
              <a:ext cx="3776870" cy="3949148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11217" y="1716157"/>
              <a:ext cx="3776870" cy="165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12065" y="232304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5521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680864655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5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97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870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chart</a:t>
            </a:r>
          </a:p>
        </p:txBody>
      </p:sp>
    </p:spTree>
    <p:extLst>
      <p:ext uri="{BB962C8B-B14F-4D97-AF65-F5344CB8AC3E}">
        <p14:creationId xmlns:p14="http://schemas.microsoft.com/office/powerpoint/2010/main" val="2940353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 SmartArt</a:t>
            </a:r>
          </a:p>
        </p:txBody>
      </p:sp>
    </p:spTree>
    <p:extLst>
      <p:ext uri="{BB962C8B-B14F-4D97-AF65-F5344CB8AC3E}">
        <p14:creationId xmlns:p14="http://schemas.microsoft.com/office/powerpoint/2010/main" val="33122083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ig Bann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0963" y="1774825"/>
            <a:ext cx="8974137" cy="4410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3115061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ig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40370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953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162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561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371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770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580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2635250" y="331797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756150" y="331797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6877050" y="332643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2038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Cover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38536" y="0"/>
            <a:ext cx="5288096" cy="461606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070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Cover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43571" y="0"/>
            <a:ext cx="5288096" cy="461606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85526" y="0"/>
            <a:ext cx="0" cy="40815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302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270286"/>
            <a:ext cx="3976091" cy="3273866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 Narrow" panose="020B0606020202030204" pitchFamily="34" charset="0"/>
              </a:rPr>
              <a:t>THANK</a:t>
            </a:r>
            <a:r>
              <a:rPr lang="en-US" b="1" baseline="0" dirty="0">
                <a:latin typeface="Arial Narrow" panose="020B0606020202030204" pitchFamily="34" charset="0"/>
              </a:rPr>
              <a:t> YOU FOR YOUR ATTENTION</a:t>
            </a:r>
            <a:endParaRPr lang="es-ES" b="1" dirty="0"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phone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www.impact-initiatives.org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IMPACT_init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3" cy="980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3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9988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5167909" y="2270286"/>
            <a:ext cx="3976091" cy="3273866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 userDrawn="1"/>
        </p:nvSpPr>
        <p:spPr>
          <a:xfrm>
            <a:off x="5472704" y="2270290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latin typeface="Arial Narrow" panose="020B0606020202030204" pitchFamily="34" charset="0"/>
              </a:rPr>
              <a:t>THANK YOU FOR YOUR ATTENTION</a:t>
            </a:r>
            <a:endParaRPr lang="es-ES" sz="4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19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97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</a:t>
            </a:r>
            <a:r>
              <a:rPr lang="en-US"/>
              <a:t>OF YOUR </a:t>
            </a:r>
            <a:r>
              <a:rPr lang="en-US" dirty="0"/>
              <a:t>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661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97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</a:t>
            </a:r>
            <a:r>
              <a:rPr lang="en-US"/>
              <a:t>OF YOUR </a:t>
            </a:r>
            <a:r>
              <a:rPr lang="en-US" dirty="0"/>
              <a:t>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435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131622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666666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03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666666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9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08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91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310903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22.jpg"/><Relationship Id="rId4" Type="http://schemas.openxmlformats.org/officeDocument/2006/relationships/image" Target="../media/image12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jpg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20.jpg"/><Relationship Id="rId4" Type="http://schemas.openxmlformats.org/officeDocument/2006/relationships/image" Target="../media/image10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21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1.jp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300"/>
                    </a14:imgEffect>
                    <a14:imgEffect>
                      <a14:saturation sat="0"/>
                    </a14:imgEffect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4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9" r:id="rId2"/>
    <p:sldLayoutId id="2147483743" r:id="rId3"/>
    <p:sldLayoutId id="2147483712" r:id="rId4"/>
    <p:sldLayoutId id="2147483747" r:id="rId5"/>
    <p:sldLayoutId id="214748374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501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85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721" r:id="rId3"/>
    <p:sldLayoutId id="2147483745" r:id="rId4"/>
    <p:sldLayoutId id="2147483692" r:id="rId5"/>
    <p:sldLayoutId id="214748372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42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6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9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88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7" r:id="rId3"/>
    <p:sldLayoutId id="2147483716" r:id="rId4"/>
    <p:sldLayoutId id="2147483717" r:id="rId5"/>
    <p:sldLayoutId id="2147483718" r:id="rId6"/>
    <p:sldLayoutId id="2147483709" r:id="rId7"/>
    <p:sldLayoutId id="2147483714" r:id="rId8"/>
    <p:sldLayoutId id="2147483715" r:id="rId9"/>
    <p:sldLayoutId id="214748374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3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00"/>
                    </a14:imgEffect>
                    <a14:imgEffect>
                      <a14:saturation sat="0"/>
                    </a14:imgEffect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225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20" r:id="rId2"/>
    <p:sldLayoutId id="2147483744" r:id="rId3"/>
    <p:sldLayoutId id="214748369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65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12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3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3635" y="412376"/>
            <a:ext cx="6995919" cy="2501153"/>
          </a:xfrm>
        </p:spPr>
        <p:txBody>
          <a:bodyPr/>
          <a:lstStyle/>
          <a:p>
            <a:r>
              <a:rPr lang="es-ES" dirty="0"/>
              <a:t>MULTI-SECTORAL NEEDS ASSESSMENT (MSNA V)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Preliminary Findings Presentation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22 October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7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Assessment Methodology: Challenges and Limitations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76" y="1485900"/>
            <a:ext cx="8202140" cy="428625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Arial Narrow" panose="020B0606020202030204" pitchFamily="34" charset="0"/>
                <a:cs typeface="Times New Roman" panose="02020603050405020304" pitchFamily="18" charset="0"/>
              </a:rPr>
              <a:t>The sampling frame consisted only of </a:t>
            </a:r>
            <a:r>
              <a:rPr lang="en-US" sz="16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cases that were registered as active with UNHCR</a:t>
            </a:r>
            <a:r>
              <a:rPr lang="en-US" sz="1600" dirty="0">
                <a:ea typeface="Arial Narrow" panose="020B0606020202030204" pitchFamily="34" charset="0"/>
                <a:cs typeface="Times New Roman" panose="02020603050405020304" pitchFamily="18" charset="0"/>
              </a:rPr>
              <a:t>, thereby excluding any potential non-registered or inactive persons of concern (</a:t>
            </a:r>
            <a:r>
              <a:rPr lang="en-US" sz="1600" dirty="0" err="1">
                <a:ea typeface="Arial Narrow" panose="020B0606020202030204" pitchFamily="34" charset="0"/>
                <a:cs typeface="Times New Roman" panose="02020603050405020304" pitchFamily="18" charset="0"/>
              </a:rPr>
              <a:t>PoCs</a:t>
            </a:r>
            <a:r>
              <a:rPr lang="en-US" sz="1600" dirty="0">
                <a:ea typeface="Arial Narrow" panose="020B0606020202030204" pitchFamily="34" charset="0"/>
                <a:cs typeface="Times New Roman" panose="02020603050405020304" pitchFamily="18" charset="0"/>
              </a:rPr>
              <a:t>) from the assessment.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Due to the continuously difficult public health situation because of COVID-19 in Iraq, </a:t>
            </a:r>
            <a:r>
              <a:rPr lang="en-US" sz="1600" b="1" dirty="0"/>
              <a:t>data was collected remotely through phone-based interviews</a:t>
            </a:r>
            <a:r>
              <a:rPr lang="en-US" sz="1600" dirty="0"/>
              <a:t>, to ensure duty of care for refugee households as well as IMPACT staff. Building trust with participants was more difficult and might reflect on the accuracy of the data.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Arial Narrow" panose="020B0606020202030204" pitchFamily="34" charset="0"/>
                <a:cs typeface="Times New Roman" panose="02020603050405020304" pitchFamily="18" charset="0"/>
              </a:rPr>
              <a:t>As all information is </a:t>
            </a:r>
            <a:r>
              <a:rPr lang="en-US" sz="16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self-reported</a:t>
            </a:r>
            <a:r>
              <a:rPr lang="en-US" sz="1600" dirty="0">
                <a:ea typeface="Arial Narrow" panose="020B0606020202030204" pitchFamily="34" charset="0"/>
                <a:cs typeface="Times New Roman" panose="02020603050405020304" pitchFamily="18" charset="0"/>
              </a:rPr>
              <a:t> by a representative of the household, certain indicators may be either </a:t>
            </a:r>
            <a:r>
              <a:rPr lang="en-US" sz="16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under- or over-reported</a:t>
            </a:r>
            <a:r>
              <a:rPr lang="en-US" sz="1600" dirty="0">
                <a:ea typeface="Arial Narrow" panose="020B0606020202030204" pitchFamily="34" charset="0"/>
                <a:cs typeface="Times New Roman" panose="02020603050405020304" pitchFamily="18" charset="0"/>
              </a:rPr>
              <a:t>. For instance, figures for children out of school or assistance received might be affected by this.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Arial Narrow" panose="020B060602020203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unit of assessment </a:t>
            </a:r>
            <a:r>
              <a:rPr lang="en-US" sz="1600" dirty="0">
                <a:ea typeface="Arial Narrow" panose="020B0606020202030204" pitchFamily="34" charset="0"/>
                <a:cs typeface="Times New Roman" panose="02020603050405020304" pitchFamily="18" charset="0"/>
              </a:rPr>
              <a:t>is the household and represented by the head of household. Often, this is a male, adult member, which may also result in under- or over-reporting for certain indicators. To mitigate this, certain indicators were collected at the individual household member level (such as school attendance and missing documentation), represented by the head of household.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8661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FC98210-DBB2-4107-AC6D-339F756D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1940" y="2168601"/>
            <a:ext cx="4251960" cy="1743959"/>
          </a:xfrm>
        </p:spPr>
        <p:txBody>
          <a:bodyPr anchor="ctr"/>
          <a:lstStyle/>
          <a:p>
            <a:r>
              <a:rPr lang="en-GB" sz="3600" b="1" dirty="0"/>
              <a:t>Key Findings per sector (focus on Syrian caseload)</a:t>
            </a:r>
          </a:p>
        </p:txBody>
      </p:sp>
    </p:spTree>
    <p:extLst>
      <p:ext uri="{BB962C8B-B14F-4D97-AF65-F5344CB8AC3E}">
        <p14:creationId xmlns:p14="http://schemas.microsoft.com/office/powerpoint/2010/main" val="403427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FC98210-DBB2-4107-AC6D-339F756D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1940" y="2168601"/>
            <a:ext cx="5052060" cy="174395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3600" dirty="0"/>
              <a:t>Livelihoods</a:t>
            </a:r>
          </a:p>
        </p:txBody>
      </p:sp>
    </p:spTree>
    <p:extLst>
      <p:ext uri="{BB962C8B-B14F-4D97-AF65-F5344CB8AC3E}">
        <p14:creationId xmlns:p14="http://schemas.microsoft.com/office/powerpoint/2010/main" val="162899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Livelihoods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02467" y="1677725"/>
            <a:ext cx="8941533" cy="42106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Income and Expenditure 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600" dirty="0"/>
              <a:t>HH income and expenditure in the 30 days preceding data collection varied per governorate, with an </a:t>
            </a:r>
            <a:r>
              <a:rPr lang="en-US" sz="1600" b="1" dirty="0"/>
              <a:t>average monthly income of 425,000 IQD* </a:t>
            </a:r>
            <a:r>
              <a:rPr lang="en-US" sz="1600" dirty="0"/>
              <a:t>and </a:t>
            </a:r>
            <a:r>
              <a:rPr lang="en-US" sz="1600" b="1" dirty="0"/>
              <a:t>an average expenditure of 550,000 IQD </a:t>
            </a:r>
            <a:r>
              <a:rPr lang="en-US" sz="1600" dirty="0"/>
              <a:t>for Syrian refugee households.</a:t>
            </a:r>
            <a:endParaRPr lang="en-US" sz="1600" b="1" dirty="0"/>
          </a:p>
          <a:p>
            <a:pPr>
              <a:lnSpc>
                <a:spcPct val="100000"/>
              </a:lnSpc>
            </a:pPr>
            <a:endParaRPr lang="en-GB" sz="1400" b="1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76068" y="6022187"/>
            <a:ext cx="42114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*includes non-employment income sources such as assistance or remittances.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9" name="image89.png">
            <a:extLst>
              <a:ext uri="{FF2B5EF4-FFF2-40B4-BE49-F238E27FC236}">
                <a16:creationId xmlns:a16="http://schemas.microsoft.com/office/drawing/2014/main" id="{C67C5BF1-F2DE-4213-B3B6-61543D6D2B4E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2467" y="1379565"/>
            <a:ext cx="594360" cy="59436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F651007-5B5B-4E6A-A25F-5C3936BD0C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969090"/>
              </p:ext>
            </p:extLst>
          </p:nvPr>
        </p:nvGraphicFramePr>
        <p:xfrm>
          <a:off x="386176" y="2743201"/>
          <a:ext cx="7687560" cy="314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910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Livelihoods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02467" y="1677724"/>
            <a:ext cx="8941533" cy="42068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Income from employment and non-employment sources</a:t>
            </a:r>
            <a:endParaRPr lang="en-US" sz="1600" b="1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However, a breakdown of HH income sources shows a heavy reliance on </a:t>
            </a:r>
            <a:r>
              <a:rPr lang="en-US" sz="1400" b="1" dirty="0"/>
              <a:t>non-employment sources </a:t>
            </a:r>
            <a:r>
              <a:rPr lang="en-US" sz="1400" dirty="0"/>
              <a:t>for some refugee groups.</a:t>
            </a: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GB" sz="1400" dirty="0"/>
          </a:p>
          <a:p>
            <a:endParaRPr lang="en-US" dirty="0"/>
          </a:p>
        </p:txBody>
      </p:sp>
      <p:pic>
        <p:nvPicPr>
          <p:cNvPr id="9" name="image89.png">
            <a:extLst>
              <a:ext uri="{FF2B5EF4-FFF2-40B4-BE49-F238E27FC236}">
                <a16:creationId xmlns:a16="http://schemas.microsoft.com/office/drawing/2014/main" id="{4F4744B3-3AA7-40FB-A672-DABBCA7A253C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2467" y="1379565"/>
            <a:ext cx="594360" cy="59436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FF39F18-B9F5-4373-B1DF-FD1908A7B8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221697"/>
              </p:ext>
            </p:extLst>
          </p:nvPr>
        </p:nvGraphicFramePr>
        <p:xfrm>
          <a:off x="386176" y="2524991"/>
          <a:ext cx="8383751" cy="351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B04951B-4C92-4158-900A-FAAB07AE60F3}"/>
              </a:ext>
            </a:extLst>
          </p:cNvPr>
          <p:cNvSpPr/>
          <p:nvPr/>
        </p:nvSpPr>
        <p:spPr>
          <a:xfrm>
            <a:off x="125350" y="6047511"/>
            <a:ext cx="42114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*includes non-employment income sources such as assistance or remittances.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65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Livelihoods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02467" y="1677725"/>
            <a:ext cx="8801848" cy="42106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Breakdown of income sources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While a majority of Syrian refugee households reported </a:t>
            </a:r>
            <a:r>
              <a:rPr lang="en-US" sz="1600" b="1" dirty="0"/>
              <a:t>employment</a:t>
            </a:r>
            <a:r>
              <a:rPr lang="en-US" sz="1600" dirty="0"/>
              <a:t> as a primary income source, </a:t>
            </a:r>
            <a:r>
              <a:rPr lang="en-US" sz="1600" b="1" dirty="0"/>
              <a:t>coping mechanisms </a:t>
            </a:r>
            <a:r>
              <a:rPr lang="en-US" sz="1600" dirty="0"/>
              <a:t>such as using savings and accumulating debt, or </a:t>
            </a:r>
            <a:r>
              <a:rPr lang="en-US" sz="1600" b="1" dirty="0"/>
              <a:t>assistance from NGOs</a:t>
            </a:r>
            <a:r>
              <a:rPr lang="en-US" sz="1600" dirty="0"/>
              <a:t> and </a:t>
            </a:r>
            <a:r>
              <a:rPr lang="en-US" sz="1600" b="1" dirty="0"/>
              <a:t>private assistance </a:t>
            </a:r>
            <a:r>
              <a:rPr lang="en-US" sz="1600" dirty="0"/>
              <a:t>such as support from family or the community, are often added to the household budget.</a:t>
            </a:r>
            <a:endParaRPr lang="en-US" sz="1800" dirty="0"/>
          </a:p>
          <a:p>
            <a:pPr>
              <a:lnSpc>
                <a:spcPct val="100000"/>
              </a:lnSpc>
            </a:pPr>
            <a:endParaRPr lang="en-GB" sz="1400" dirty="0"/>
          </a:p>
          <a:p>
            <a:endParaRPr lang="en-US" dirty="0"/>
          </a:p>
        </p:txBody>
      </p:sp>
      <p:pic>
        <p:nvPicPr>
          <p:cNvPr id="6" name="image89.png">
            <a:extLst>
              <a:ext uri="{FF2B5EF4-FFF2-40B4-BE49-F238E27FC236}">
                <a16:creationId xmlns:a16="http://schemas.microsoft.com/office/drawing/2014/main" id="{4749E0C8-C6D9-416F-9277-D9C85289EFD0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2467" y="1379565"/>
            <a:ext cx="594360" cy="59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2AEF83-48E5-410F-8873-52F45089DCA4}"/>
              </a:ext>
            </a:extLst>
          </p:cNvPr>
          <p:cNvSpPr txBox="1"/>
          <p:nvPr/>
        </p:nvSpPr>
        <p:spPr>
          <a:xfrm>
            <a:off x="58584" y="6019311"/>
            <a:ext cx="4182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Multiple responses possible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2056E36-B2B7-4B4C-86E7-1ECE6F51BB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499155"/>
              </p:ext>
            </p:extLst>
          </p:nvPr>
        </p:nvGraphicFramePr>
        <p:xfrm>
          <a:off x="58584" y="2930236"/>
          <a:ext cx="8333576" cy="302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606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Livelihoods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02467" y="1677724"/>
            <a:ext cx="8271549" cy="41737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Debt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Even though many Syrian refugee households reported employment as a primary income source, </a:t>
            </a:r>
            <a:r>
              <a:rPr lang="en-US" sz="1600" b="1" dirty="0"/>
              <a:t>83%</a:t>
            </a:r>
            <a:r>
              <a:rPr lang="en-US" sz="1600" dirty="0"/>
              <a:t> of households reported currently being in debt. </a:t>
            </a:r>
            <a:r>
              <a:rPr lang="en-US" sz="1600" b="1" dirty="0"/>
              <a:t>Food </a:t>
            </a:r>
            <a:r>
              <a:rPr lang="en-US" sz="1600" dirty="0"/>
              <a:t>and</a:t>
            </a:r>
            <a:r>
              <a:rPr lang="en-US" sz="1600" b="1" dirty="0"/>
              <a:t> basic household expenditures</a:t>
            </a:r>
            <a:r>
              <a:rPr lang="en-US" sz="1600" dirty="0"/>
              <a:t> were the primary reasons for taking on debt.</a:t>
            </a:r>
            <a:endParaRPr lang="en-GB" sz="1400" dirty="0"/>
          </a:p>
        </p:txBody>
      </p:sp>
      <p:pic>
        <p:nvPicPr>
          <p:cNvPr id="6" name="image89.png">
            <a:extLst>
              <a:ext uri="{FF2B5EF4-FFF2-40B4-BE49-F238E27FC236}">
                <a16:creationId xmlns:a16="http://schemas.microsoft.com/office/drawing/2014/main" id="{D750DF4B-B432-44F9-8068-767650DBB293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2467" y="1379565"/>
            <a:ext cx="594360" cy="59436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56014C0-2B43-4CBF-AE9E-FA061A3A81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231394"/>
              </p:ext>
            </p:extLst>
          </p:nvPr>
        </p:nvGraphicFramePr>
        <p:xfrm>
          <a:off x="4714797" y="2915372"/>
          <a:ext cx="4226736" cy="307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1642F65-140F-49EA-A013-BCBB5BC02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015847"/>
              </p:ext>
            </p:extLst>
          </p:nvPr>
        </p:nvGraphicFramePr>
        <p:xfrm>
          <a:off x="314501" y="2845927"/>
          <a:ext cx="4114703" cy="330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7666DB-ADED-4B76-9758-C128CBC1B97F}"/>
              </a:ext>
            </a:extLst>
          </p:cNvPr>
          <p:cNvCxnSpPr>
            <a:cxnSpLocks/>
          </p:cNvCxnSpPr>
          <p:nvPr/>
        </p:nvCxnSpPr>
        <p:spPr>
          <a:xfrm>
            <a:off x="4430096" y="2795748"/>
            <a:ext cx="0" cy="30711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AB264CA-D8F4-4C51-B6B5-9560793AF72D}"/>
              </a:ext>
            </a:extLst>
          </p:cNvPr>
          <p:cNvSpPr txBox="1"/>
          <p:nvPr/>
        </p:nvSpPr>
        <p:spPr>
          <a:xfrm>
            <a:off x="4500879" y="5986517"/>
            <a:ext cx="4182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Subset of Syrian households reporting being in debt at time of the interview. 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Livelihoods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02467" y="1677724"/>
            <a:ext cx="8271549" cy="41737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Markets and COVID-19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Due to the COVID-19 pandemic, the vast majority of Syrian refugee households (98%) faced </a:t>
            </a:r>
            <a:r>
              <a:rPr lang="en-US" sz="1600" b="1" dirty="0"/>
              <a:t>problems related to their access to markets</a:t>
            </a:r>
            <a:r>
              <a:rPr lang="en-US" sz="1600" dirty="0"/>
              <a:t>. The most frequently reported reason was </a:t>
            </a:r>
            <a:r>
              <a:rPr lang="en-US" sz="1600" b="1" dirty="0"/>
              <a:t>reduced income </a:t>
            </a:r>
            <a:r>
              <a:rPr lang="en-US" sz="1600" dirty="0"/>
              <a:t>impeding financial access to markets.</a:t>
            </a:r>
            <a:endParaRPr lang="en-GB" sz="1400" dirty="0"/>
          </a:p>
        </p:txBody>
      </p:sp>
      <p:pic>
        <p:nvPicPr>
          <p:cNvPr id="6" name="image89.png">
            <a:extLst>
              <a:ext uri="{FF2B5EF4-FFF2-40B4-BE49-F238E27FC236}">
                <a16:creationId xmlns:a16="http://schemas.microsoft.com/office/drawing/2014/main" id="{D750DF4B-B432-44F9-8068-767650DBB293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2467" y="1379565"/>
            <a:ext cx="594360" cy="5943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FFA0A42-9AB5-4D6C-BD96-BB65B5E63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423962"/>
              </p:ext>
            </p:extLst>
          </p:nvPr>
        </p:nvGraphicFramePr>
        <p:xfrm>
          <a:off x="883920" y="2880359"/>
          <a:ext cx="7193280" cy="3138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0860C77-1DE7-4F3D-BF71-0749C6406CDF}"/>
              </a:ext>
            </a:extLst>
          </p:cNvPr>
          <p:cNvSpPr txBox="1"/>
          <p:nvPr/>
        </p:nvSpPr>
        <p:spPr>
          <a:xfrm>
            <a:off x="58584" y="6019311"/>
            <a:ext cx="4182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Multiple responses possible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48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FC98210-DBB2-4107-AC6D-339F756D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1940" y="2168601"/>
            <a:ext cx="5052060" cy="174395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3600" dirty="0"/>
              <a:t>Food Security</a:t>
            </a:r>
          </a:p>
        </p:txBody>
      </p:sp>
    </p:spTree>
    <p:extLst>
      <p:ext uri="{BB962C8B-B14F-4D97-AF65-F5344CB8AC3E}">
        <p14:creationId xmlns:p14="http://schemas.microsoft.com/office/powerpoint/2010/main" val="148578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Security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29350" y="1683327"/>
            <a:ext cx="8685300" cy="43752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b="1" dirty="0"/>
              <a:t>	Expenditure on Food</a:t>
            </a:r>
            <a:endParaRPr lang="en-US" sz="1800" b="1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Almost two out of three Syrian refugee households </a:t>
            </a:r>
            <a:r>
              <a:rPr lang="en-US" sz="1600" b="1" dirty="0"/>
              <a:t>purchase their food with their own cash </a:t>
            </a:r>
            <a:r>
              <a:rPr lang="en-US" sz="1600" dirty="0"/>
              <a:t>(61%). </a:t>
            </a:r>
            <a:endParaRPr lang="en-US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</p:txBody>
      </p:sp>
      <p:pic>
        <p:nvPicPr>
          <p:cNvPr id="6" name="image1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350" y="1373809"/>
            <a:ext cx="622582" cy="621246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23FF439-6BD8-43C9-AAD7-ECBCAD0FC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229427"/>
              </p:ext>
            </p:extLst>
          </p:nvPr>
        </p:nvGraphicFramePr>
        <p:xfrm>
          <a:off x="1442720" y="2743200"/>
          <a:ext cx="5902960" cy="3069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918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98352" y="1388946"/>
            <a:ext cx="4732898" cy="341376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Introduction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Assessment Methodology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Key Findings per sector (focus on Syrian caseload)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1789835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FC98210-DBB2-4107-AC6D-339F756D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1940" y="2168601"/>
            <a:ext cx="5052060" cy="174395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3600" dirty="0"/>
              <a:t>Protection</a:t>
            </a:r>
          </a:p>
        </p:txBody>
      </p:sp>
    </p:spTree>
    <p:extLst>
      <p:ext uri="{BB962C8B-B14F-4D97-AF65-F5344CB8AC3E}">
        <p14:creationId xmlns:p14="http://schemas.microsoft.com/office/powerpoint/2010/main" val="2336542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Protection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199533" y="1692072"/>
            <a:ext cx="8741918" cy="41963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Main reported concerns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Accessing livelihoods </a:t>
            </a:r>
            <a:r>
              <a:rPr lang="en-US" sz="1600" dirty="0"/>
              <a:t>was the most frequently reported concern, by 88% of Syrian refugee households.</a:t>
            </a:r>
          </a:p>
          <a:p>
            <a:pPr>
              <a:lnSpc>
                <a:spcPct val="100000"/>
              </a:lnSpc>
            </a:pPr>
            <a:endParaRPr lang="en-GB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F03034-4557-40C6-90EA-A11945D85489}"/>
              </a:ext>
            </a:extLst>
          </p:cNvPr>
          <p:cNvSpPr txBox="1"/>
          <p:nvPr/>
        </p:nvSpPr>
        <p:spPr>
          <a:xfrm>
            <a:off x="199532" y="6003694"/>
            <a:ext cx="4182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Multiple responses possible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0889576-3816-4907-8192-5EB9E7B4CB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641702"/>
              </p:ext>
            </p:extLst>
          </p:nvPr>
        </p:nvGraphicFramePr>
        <p:xfrm>
          <a:off x="386176" y="2678463"/>
          <a:ext cx="7934862" cy="332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19.png">
            <a:extLst>
              <a:ext uri="{FF2B5EF4-FFF2-40B4-BE49-F238E27FC236}">
                <a16:creationId xmlns:a16="http://schemas.microsoft.com/office/drawing/2014/main" id="{382DAD4F-5850-4A54-9E1C-0689A66C4B1C}"/>
              </a:ext>
            </a:extLst>
          </p:cNvPr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550" y="1383014"/>
            <a:ext cx="59436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1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Protection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02550" y="1685676"/>
            <a:ext cx="4009978" cy="4082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UNHCR Registration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Roughly one out of ten Syrian refugee households </a:t>
            </a:r>
            <a:r>
              <a:rPr lang="en-US" sz="1600" b="1" dirty="0"/>
              <a:t>(11%) </a:t>
            </a:r>
            <a:r>
              <a:rPr lang="en-US" sz="1600" dirty="0"/>
              <a:t>reported having at least one member which was </a:t>
            </a:r>
            <a:r>
              <a:rPr lang="en-US" sz="1600" b="1" dirty="0"/>
              <a:t>not registered with UNHCR.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two most frequently reported reasons were </a:t>
            </a:r>
            <a:r>
              <a:rPr lang="en-US" sz="1600" b="1" dirty="0"/>
              <a:t>lack of access to registration services due to COVID-19 restrictions </a:t>
            </a:r>
            <a:r>
              <a:rPr lang="en-US" sz="1600" dirty="0"/>
              <a:t>and the household member in question being </a:t>
            </a:r>
            <a:r>
              <a:rPr lang="en-US" sz="1600" b="1" dirty="0"/>
              <a:t>recently born.</a:t>
            </a:r>
            <a:endParaRPr lang="en-US" sz="1600" dirty="0"/>
          </a:p>
          <a:p>
            <a:pPr>
              <a:lnSpc>
                <a:spcPct val="100000"/>
              </a:lnSpc>
            </a:pPr>
            <a:endParaRPr lang="en-US" sz="18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0F89F4-72E5-43ED-B466-ECBF0F7944C0}"/>
              </a:ext>
            </a:extLst>
          </p:cNvPr>
          <p:cNvCxnSpPr>
            <a:cxnSpLocks/>
          </p:cNvCxnSpPr>
          <p:nvPr/>
        </p:nvCxnSpPr>
        <p:spPr>
          <a:xfrm>
            <a:off x="4380255" y="1550693"/>
            <a:ext cx="0" cy="447354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image19.png">
            <a:extLst>
              <a:ext uri="{FF2B5EF4-FFF2-40B4-BE49-F238E27FC236}">
                <a16:creationId xmlns:a16="http://schemas.microsoft.com/office/drawing/2014/main" id="{021D465A-1299-41CF-9393-9D91A514E572}"/>
              </a:ext>
            </a:extLst>
          </p:cNvPr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550" y="1383014"/>
            <a:ext cx="594360" cy="594360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16794B6-1308-4988-B741-BACDD7C527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359512"/>
              </p:ext>
            </p:extLst>
          </p:nvPr>
        </p:nvGraphicFramePr>
        <p:xfrm>
          <a:off x="4752476" y="1977374"/>
          <a:ext cx="3657502" cy="353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1846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Protection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02549" y="1685676"/>
            <a:ext cx="8380341" cy="17433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Reporting mechanisms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Almost three quarters of all Syrian refugee households reported knowing </a:t>
            </a:r>
            <a:r>
              <a:rPr lang="en-US" sz="1600" b="1" dirty="0"/>
              <a:t>how to report cases of sexual exploitation or abuse, fraud or corruption (73%), </a:t>
            </a:r>
            <a:r>
              <a:rPr lang="en-US" sz="1600" dirty="0"/>
              <a:t>while </a:t>
            </a:r>
            <a:r>
              <a:rPr lang="en-US" sz="1600" b="1" dirty="0"/>
              <a:t>83%</a:t>
            </a:r>
            <a:r>
              <a:rPr lang="en-US" sz="1600" dirty="0"/>
              <a:t> of Syrian refugee households reported knowing </a:t>
            </a:r>
            <a:r>
              <a:rPr lang="en-US" sz="1600" b="1" dirty="0"/>
              <a:t>how to report protection concerns remotely </a:t>
            </a:r>
            <a:r>
              <a:rPr lang="en-US" sz="1600" dirty="0"/>
              <a:t>during COVID-19.</a:t>
            </a:r>
          </a:p>
          <a:p>
            <a:pPr>
              <a:lnSpc>
                <a:spcPct val="100000"/>
              </a:lnSpc>
            </a:pPr>
            <a:endParaRPr lang="en-US" sz="18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0F89F4-72E5-43ED-B466-ECBF0F7944C0}"/>
              </a:ext>
            </a:extLst>
          </p:cNvPr>
          <p:cNvCxnSpPr>
            <a:cxnSpLocks/>
          </p:cNvCxnSpPr>
          <p:nvPr/>
        </p:nvCxnSpPr>
        <p:spPr>
          <a:xfrm flipH="1">
            <a:off x="4430096" y="3066069"/>
            <a:ext cx="1" cy="29581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image19.png">
            <a:extLst>
              <a:ext uri="{FF2B5EF4-FFF2-40B4-BE49-F238E27FC236}">
                <a16:creationId xmlns:a16="http://schemas.microsoft.com/office/drawing/2014/main" id="{021D465A-1299-41CF-9393-9D91A514E572}"/>
              </a:ext>
            </a:extLst>
          </p:cNvPr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550" y="1383014"/>
            <a:ext cx="594360" cy="59436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84A45EC-7EDF-4B43-98D9-BCEE32D13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514190"/>
              </p:ext>
            </p:extLst>
          </p:nvPr>
        </p:nvGraphicFramePr>
        <p:xfrm>
          <a:off x="4480622" y="3066069"/>
          <a:ext cx="4532935" cy="295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9824C75-D61C-4043-A498-8369259EDB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201161"/>
              </p:ext>
            </p:extLst>
          </p:nvPr>
        </p:nvGraphicFramePr>
        <p:xfrm>
          <a:off x="13960" y="3066069"/>
          <a:ext cx="4266612" cy="295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08945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Protection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02550" y="1680194"/>
            <a:ext cx="8356592" cy="44686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Community support and social cohesion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Most Syrian refugee households reported </a:t>
            </a:r>
            <a:r>
              <a:rPr lang="en-US" sz="1600" b="1" dirty="0"/>
              <a:t>feeling their interests being represented in their community (64%) </a:t>
            </a:r>
            <a:r>
              <a:rPr lang="en-US" sz="1600" dirty="0"/>
              <a:t>and </a:t>
            </a:r>
            <a:r>
              <a:rPr lang="en-US" sz="1600" b="1" dirty="0"/>
              <a:t>feel either welcomed or very welcomed (95%) </a:t>
            </a:r>
            <a:r>
              <a:rPr lang="en-US" sz="1600" dirty="0"/>
              <a:t>in their area.</a:t>
            </a:r>
          </a:p>
          <a:p>
            <a:pPr>
              <a:lnSpc>
                <a:spcPct val="100000"/>
              </a:lnSpc>
            </a:pPr>
            <a:endParaRPr lang="en-US" sz="1100" dirty="0"/>
          </a:p>
          <a:p>
            <a:pPr>
              <a:lnSpc>
                <a:spcPct val="100000"/>
              </a:lnSpc>
            </a:pPr>
            <a:endParaRPr lang="en-US" sz="1100" dirty="0"/>
          </a:p>
          <a:p>
            <a:pPr>
              <a:lnSpc>
                <a:spcPct val="100000"/>
              </a:lnSpc>
            </a:pPr>
            <a:endParaRPr lang="en-US" sz="1100" dirty="0"/>
          </a:p>
          <a:p>
            <a:pPr>
              <a:lnSpc>
                <a:spcPct val="100000"/>
              </a:lnSpc>
            </a:pPr>
            <a:endParaRPr lang="en-US" sz="1100" dirty="0"/>
          </a:p>
          <a:p>
            <a:pPr>
              <a:lnSpc>
                <a:spcPct val="100000"/>
              </a:lnSpc>
            </a:pPr>
            <a:endParaRPr lang="en-US" sz="1100" dirty="0"/>
          </a:p>
          <a:p>
            <a:pPr>
              <a:lnSpc>
                <a:spcPct val="100000"/>
              </a:lnSpc>
            </a:pPr>
            <a:endParaRPr lang="en-US" sz="1100" dirty="0"/>
          </a:p>
          <a:p>
            <a:pPr>
              <a:lnSpc>
                <a:spcPct val="100000"/>
              </a:lnSpc>
            </a:pPr>
            <a:endParaRPr lang="en-US" sz="1100" dirty="0"/>
          </a:p>
          <a:p>
            <a:pPr>
              <a:lnSpc>
                <a:spcPct val="100000"/>
              </a:lnSpc>
            </a:pPr>
            <a:endParaRPr lang="en-US" sz="1100" dirty="0"/>
          </a:p>
          <a:p>
            <a:pPr>
              <a:lnSpc>
                <a:spcPct val="100000"/>
              </a:lnSpc>
            </a:pPr>
            <a:endParaRPr lang="en-US" sz="100" dirty="0"/>
          </a:p>
          <a:p>
            <a:pPr>
              <a:lnSpc>
                <a:spcPct val="100000"/>
              </a:lnSpc>
            </a:pPr>
            <a:endParaRPr lang="en-US" sz="1800" b="1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6947EB-51BF-459B-B2FD-68FE5065D8F0}"/>
              </a:ext>
            </a:extLst>
          </p:cNvPr>
          <p:cNvCxnSpPr>
            <a:cxnSpLocks/>
          </p:cNvCxnSpPr>
          <p:nvPr/>
        </p:nvCxnSpPr>
        <p:spPr>
          <a:xfrm>
            <a:off x="4479304" y="3005742"/>
            <a:ext cx="0" cy="314307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image19.png">
            <a:extLst>
              <a:ext uri="{FF2B5EF4-FFF2-40B4-BE49-F238E27FC236}">
                <a16:creationId xmlns:a16="http://schemas.microsoft.com/office/drawing/2014/main" id="{AC1D9BE6-2BF2-4926-94A3-BBC17A3E4556}"/>
              </a:ext>
            </a:extLst>
          </p:cNvPr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550" y="1383014"/>
            <a:ext cx="594360" cy="59436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83BA21F-F4BF-4772-88AF-FBE83E495D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40622"/>
              </p:ext>
            </p:extLst>
          </p:nvPr>
        </p:nvGraphicFramePr>
        <p:xfrm>
          <a:off x="644537" y="3005741"/>
          <a:ext cx="3578172" cy="299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617B6D7-D917-414B-BBCB-C72335B2DB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401880"/>
              </p:ext>
            </p:extLst>
          </p:nvPr>
        </p:nvGraphicFramePr>
        <p:xfrm>
          <a:off x="4664696" y="3005741"/>
          <a:ext cx="4276753" cy="289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3270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Protection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86176" y="1520191"/>
            <a:ext cx="8087840" cy="451296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5C61416-9F1C-41A2-AC25-645842D29F4A}"/>
              </a:ext>
            </a:extLst>
          </p:cNvPr>
          <p:cNvSpPr txBox="1">
            <a:spLocks/>
          </p:cNvSpPr>
          <p:nvPr/>
        </p:nvSpPr>
        <p:spPr>
          <a:xfrm>
            <a:off x="202549" y="1687309"/>
            <a:ext cx="8455093" cy="41874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GBV</a:t>
            </a:r>
            <a:endParaRPr lang="en-GB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Slightly more than one out of ten </a:t>
            </a:r>
            <a:r>
              <a:rPr lang="en-US" sz="1600" dirty="0"/>
              <a:t>Syrian refugee </a:t>
            </a:r>
            <a:r>
              <a:rPr lang="en-GB" sz="1600" dirty="0"/>
              <a:t>households (10%) reported feeling that</a:t>
            </a:r>
            <a:r>
              <a:rPr lang="en-GB" sz="1600" b="1" dirty="0"/>
              <a:t> members of their community are at risk of issues such as verbal harassment or psychological abuse</a:t>
            </a:r>
            <a:r>
              <a:rPr lang="en-GB" sz="1600" dirty="0"/>
              <a:t>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Two out of three Syrian refugee households (67%) reported </a:t>
            </a:r>
            <a:r>
              <a:rPr lang="en-GB" sz="1600" b="1" dirty="0"/>
              <a:t>not knowing where members of their household could go after a GBV incident</a:t>
            </a:r>
            <a:r>
              <a:rPr lang="en-GB" sz="160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US" dirty="0"/>
          </a:p>
        </p:txBody>
      </p:sp>
      <p:pic>
        <p:nvPicPr>
          <p:cNvPr id="19" name="image19.png">
            <a:extLst>
              <a:ext uri="{FF2B5EF4-FFF2-40B4-BE49-F238E27FC236}">
                <a16:creationId xmlns:a16="http://schemas.microsoft.com/office/drawing/2014/main" id="{F6234A10-5DEF-4B2F-B6D0-995B81F55449}"/>
              </a:ext>
            </a:extLst>
          </p:cNvPr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550" y="1383014"/>
            <a:ext cx="594360" cy="5943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B7FD81-63D4-4FC1-BEB1-659CBA593481}"/>
              </a:ext>
            </a:extLst>
          </p:cNvPr>
          <p:cNvSpPr txBox="1"/>
          <p:nvPr/>
        </p:nvSpPr>
        <p:spPr>
          <a:xfrm>
            <a:off x="-7263" y="5980782"/>
            <a:ext cx="4182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Multiple responses possible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21021E3F-FDE5-495F-AFE3-5C76E6067F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441162"/>
              </p:ext>
            </p:extLst>
          </p:nvPr>
        </p:nvGraphicFramePr>
        <p:xfrm>
          <a:off x="386175" y="3231574"/>
          <a:ext cx="3805124" cy="300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CB8A1CE-B1CD-486E-9ABE-EBC327C012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522863"/>
              </p:ext>
            </p:extLst>
          </p:nvPr>
        </p:nvGraphicFramePr>
        <p:xfrm>
          <a:off x="4475108" y="3231574"/>
          <a:ext cx="4575972" cy="306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9E29CD-03C0-4061-A24F-DB568845C665}"/>
              </a:ext>
            </a:extLst>
          </p:cNvPr>
          <p:cNvCxnSpPr>
            <a:cxnSpLocks/>
          </p:cNvCxnSpPr>
          <p:nvPr/>
        </p:nvCxnSpPr>
        <p:spPr>
          <a:xfrm>
            <a:off x="4346610" y="3200401"/>
            <a:ext cx="0" cy="294564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83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Protection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5C61416-9F1C-41A2-AC25-645842D29F4A}"/>
              </a:ext>
            </a:extLst>
          </p:cNvPr>
          <p:cNvSpPr txBox="1">
            <a:spLocks/>
          </p:cNvSpPr>
          <p:nvPr/>
        </p:nvSpPr>
        <p:spPr>
          <a:xfrm>
            <a:off x="202549" y="1687309"/>
            <a:ext cx="7945443" cy="41874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Child Protection</a:t>
            </a:r>
          </a:p>
          <a:p>
            <a:pPr>
              <a:lnSpc>
                <a:spcPct val="100000"/>
              </a:lnSpc>
            </a:pPr>
            <a:endParaRPr lang="en-US" sz="1800" b="1" dirty="0"/>
          </a:p>
          <a:p>
            <a:pPr>
              <a:lnSpc>
                <a:spcPct val="100000"/>
              </a:lnSpc>
            </a:pPr>
            <a:endParaRPr lang="en-US" sz="1800" b="1" dirty="0"/>
          </a:p>
          <a:p>
            <a:pPr>
              <a:lnSpc>
                <a:spcPct val="100000"/>
              </a:lnSpc>
            </a:pPr>
            <a:endParaRPr lang="en-US" sz="1800" b="1" dirty="0"/>
          </a:p>
          <a:p>
            <a:pPr>
              <a:lnSpc>
                <a:spcPct val="100000"/>
              </a:lnSpc>
            </a:pPr>
            <a:endParaRPr lang="en-US" sz="1800" b="1" dirty="0"/>
          </a:p>
          <a:p>
            <a:pPr>
              <a:lnSpc>
                <a:spcPct val="100000"/>
              </a:lnSpc>
            </a:pPr>
            <a:r>
              <a:rPr lang="en-US" sz="1800" b="1" dirty="0"/>
              <a:t>Safety and Security</a:t>
            </a:r>
            <a:endParaRPr lang="en-US" sz="2000" b="1" dirty="0"/>
          </a:p>
          <a:p>
            <a:pPr>
              <a:lnSpc>
                <a:spcPct val="100000"/>
              </a:lnSpc>
            </a:pPr>
            <a:endParaRPr lang="en-GB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b="1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EE6CB9-576F-4E43-8E69-7AB4AFF2C1F0}"/>
              </a:ext>
            </a:extLst>
          </p:cNvPr>
          <p:cNvSpPr txBox="1">
            <a:spLocks/>
          </p:cNvSpPr>
          <p:nvPr/>
        </p:nvSpPr>
        <p:spPr>
          <a:xfrm>
            <a:off x="5171182" y="4124962"/>
            <a:ext cx="1989992" cy="1855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 Narrow"/>
                <a:ea typeface="ＭＳ Ｐゴシック"/>
              </a:rPr>
              <a:t>Number of households reporting child marriage: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000000"/>
              </a:solidFill>
              <a:latin typeface="Arial Narrow"/>
              <a:ea typeface="ＭＳ Ｐゴシック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 Narrow"/>
                <a:ea typeface="ＭＳ Ｐゴシック"/>
              </a:rPr>
              <a:t>Number of households reporting child labour:</a:t>
            </a:r>
            <a:endParaRPr lang="en-US" sz="1100" baseline="30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100" baseline="30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solidFill>
                <a:srgbClr val="000000"/>
              </a:solidFill>
              <a:latin typeface="Arial Narrow"/>
              <a:ea typeface="ＭＳ Ｐゴシック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>
              <a:solidFill>
                <a:srgbClr val="000000"/>
              </a:solidFill>
              <a:latin typeface="Arial Narrow"/>
              <a:ea typeface="ＭＳ Ｐゴシック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6C88D9-39E9-4829-8FFD-9D470354C082}"/>
              </a:ext>
            </a:extLst>
          </p:cNvPr>
          <p:cNvGrpSpPr/>
          <p:nvPr/>
        </p:nvGrpSpPr>
        <p:grpSpPr>
          <a:xfrm>
            <a:off x="7128224" y="4455006"/>
            <a:ext cx="2126509" cy="1258513"/>
            <a:chOff x="-1131970" y="2776767"/>
            <a:chExt cx="2126509" cy="1258513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C2AC1F6B-CE70-48C4-BE82-6FFE62E121D6}"/>
                </a:ext>
              </a:extLst>
            </p:cNvPr>
            <p:cNvSpPr txBox="1">
              <a:spLocks/>
            </p:cNvSpPr>
            <p:nvPr/>
          </p:nvSpPr>
          <p:spPr>
            <a:xfrm>
              <a:off x="-1131970" y="2776767"/>
              <a:ext cx="2126509" cy="246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7800" b="1" dirty="0">
                  <a:solidFill>
                    <a:srgbClr val="95A0A9"/>
                  </a:solidFill>
                  <a:latin typeface="Arial Narrow"/>
                  <a:ea typeface="ＭＳ Ｐゴシック"/>
                </a:rPr>
                <a:t>11 HHs </a:t>
              </a:r>
              <a:r>
                <a:rPr lang="en-US" sz="4800" b="1" dirty="0">
                  <a:solidFill>
                    <a:srgbClr val="95A0A9"/>
                  </a:solidFill>
                  <a:latin typeface="Arial Narrow"/>
                  <a:ea typeface="ＭＳ Ｐゴシック"/>
                </a:rPr>
                <a:t>(5 boys &amp; 6 girls)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9AE88074-15BA-4C22-8941-FF49C6DE8926}"/>
                </a:ext>
              </a:extLst>
            </p:cNvPr>
            <p:cNvSpPr txBox="1">
              <a:spLocks/>
            </p:cNvSpPr>
            <p:nvPr/>
          </p:nvSpPr>
          <p:spPr>
            <a:xfrm>
              <a:off x="-1131970" y="3719308"/>
              <a:ext cx="2126509" cy="3159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7800" b="1" dirty="0">
                  <a:solidFill>
                    <a:srgbClr val="95A0A9"/>
                  </a:solidFill>
                  <a:latin typeface="Arial Narrow"/>
                  <a:ea typeface="ＭＳ Ｐゴシック"/>
                </a:rPr>
                <a:t>26 HHs </a:t>
              </a:r>
              <a:r>
                <a:rPr lang="en-US" sz="4800" b="1" dirty="0">
                  <a:solidFill>
                    <a:srgbClr val="95A0A9"/>
                  </a:solidFill>
                  <a:latin typeface="Arial Narrow"/>
                  <a:ea typeface="ＭＳ Ｐゴシック"/>
                </a:rPr>
                <a:t>(29 boys &amp; 2 girls)</a:t>
              </a:r>
              <a:endParaRPr lang="en-US" sz="1100" dirty="0">
                <a:solidFill>
                  <a:srgbClr val="95A0A9"/>
                </a:solidFill>
                <a:latin typeface="Arial Narrow"/>
                <a:ea typeface="ＭＳ Ｐゴシック"/>
              </a:endParaRPr>
            </a:p>
          </p:txBody>
        </p:sp>
      </p:grpSp>
      <p:pic>
        <p:nvPicPr>
          <p:cNvPr id="19" name="image19.png">
            <a:extLst>
              <a:ext uri="{FF2B5EF4-FFF2-40B4-BE49-F238E27FC236}">
                <a16:creationId xmlns:a16="http://schemas.microsoft.com/office/drawing/2014/main" id="{F6234A10-5DEF-4B2F-B6D0-995B81F55449}"/>
              </a:ext>
            </a:extLst>
          </p:cNvPr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550" y="1383014"/>
            <a:ext cx="594360" cy="5943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B7FD81-63D4-4FC1-BEB1-659CBA593481}"/>
              </a:ext>
            </a:extLst>
          </p:cNvPr>
          <p:cNvSpPr txBox="1"/>
          <p:nvPr/>
        </p:nvSpPr>
        <p:spPr>
          <a:xfrm>
            <a:off x="-7263" y="5980782"/>
            <a:ext cx="5649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Subset of Syrian refugee households with at least one child under 18 in their household. Multiple responses possible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2DCB36-DD17-4788-A1F5-F5440E0556EB}"/>
              </a:ext>
            </a:extLst>
          </p:cNvPr>
          <p:cNvCxnSpPr/>
          <p:nvPr/>
        </p:nvCxnSpPr>
        <p:spPr>
          <a:xfrm>
            <a:off x="726150" y="3667320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A18302-0410-4C9D-AE02-7C515DAD158D}"/>
              </a:ext>
            </a:extLst>
          </p:cNvPr>
          <p:cNvSpPr txBox="1">
            <a:spLocks/>
          </p:cNvSpPr>
          <p:nvPr/>
        </p:nvSpPr>
        <p:spPr>
          <a:xfrm>
            <a:off x="193620" y="4106721"/>
            <a:ext cx="4369450" cy="132513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5600" dirty="0">
                <a:solidFill>
                  <a:srgbClr val="000000"/>
                </a:solidFill>
                <a:latin typeface="Arial Narrow" panose="020B0606020202030204" pitchFamily="34" charset="0"/>
              </a:rPr>
              <a:t>Proportion of </a:t>
            </a:r>
            <a:r>
              <a:rPr lang="en-US" sz="5600" dirty="0">
                <a:solidFill>
                  <a:srgbClr val="000000"/>
                </a:solidFill>
                <a:latin typeface="Arial Narrow" panose="020B0606020202030204" pitchFamily="34" charset="0"/>
              </a:rPr>
              <a:t>Syrian refugee households </a:t>
            </a:r>
            <a:r>
              <a:rPr lang="en-GB" sz="5600" dirty="0">
                <a:solidFill>
                  <a:srgbClr val="000000"/>
                </a:solidFill>
                <a:latin typeface="Arial Narrow" panose="020B0606020202030204" pitchFamily="34" charset="0"/>
              </a:rPr>
              <a:t>reporting being </a:t>
            </a:r>
            <a:r>
              <a:rPr lang="en-US" sz="5600" dirty="0">
                <a:solidFill>
                  <a:srgbClr val="000000"/>
                </a:solidFill>
                <a:latin typeface="Arial Narrow" panose="020B0606020202030204" pitchFamily="34" charset="0"/>
              </a:rPr>
              <a:t>affected by a </a:t>
            </a:r>
            <a:r>
              <a:rPr lang="en-US" sz="5600" b="1" dirty="0">
                <a:solidFill>
                  <a:srgbClr val="000000"/>
                </a:solidFill>
                <a:latin typeface="Arial Narrow" panose="020B0606020202030204" pitchFamily="34" charset="0"/>
              </a:rPr>
              <a:t>safety or security incident </a:t>
            </a:r>
            <a:r>
              <a:rPr lang="en-US" sz="5600" dirty="0">
                <a:solidFill>
                  <a:srgbClr val="000000"/>
                </a:solidFill>
                <a:latin typeface="Arial Narrow" panose="020B0606020202030204" pitchFamily="34" charset="0"/>
              </a:rPr>
              <a:t>in the three months prior to data collection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5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5600" dirty="0">
                <a:solidFill>
                  <a:srgbClr val="000000"/>
                </a:solidFill>
                <a:latin typeface="Arial Narrow" panose="020B0606020202030204" pitchFamily="34" charset="0"/>
              </a:rPr>
              <a:t>Proportion of </a:t>
            </a:r>
            <a:r>
              <a:rPr lang="en-US" sz="5600" dirty="0">
                <a:solidFill>
                  <a:srgbClr val="000000"/>
                </a:solidFill>
                <a:latin typeface="Arial Narrow" panose="020B0606020202030204" pitchFamily="34" charset="0"/>
              </a:rPr>
              <a:t>Syrian refugee households </a:t>
            </a:r>
            <a:r>
              <a:rPr lang="en-GB" sz="5600" dirty="0">
                <a:solidFill>
                  <a:srgbClr val="000000"/>
                </a:solidFill>
                <a:latin typeface="Arial Narrow" panose="020B0606020202030204" pitchFamily="34" charset="0"/>
              </a:rPr>
              <a:t>with at least one member </a:t>
            </a:r>
            <a:r>
              <a:rPr lang="en-US" sz="5600" dirty="0">
                <a:solidFill>
                  <a:srgbClr val="000000"/>
                </a:solidFill>
                <a:latin typeface="Arial Narrow" panose="020B0606020202030204" pitchFamily="34" charset="0"/>
              </a:rPr>
              <a:t>being involved in any </a:t>
            </a:r>
            <a:r>
              <a:rPr lang="en-US" sz="5600" b="1" dirty="0">
                <a:solidFill>
                  <a:srgbClr val="000000"/>
                </a:solidFill>
                <a:latin typeface="Arial Narrow" panose="020B0606020202030204" pitchFamily="34" charset="0"/>
              </a:rPr>
              <a:t>civil or legal disputes </a:t>
            </a:r>
            <a:r>
              <a:rPr lang="en-US" sz="5600" dirty="0">
                <a:solidFill>
                  <a:srgbClr val="000000"/>
                </a:solidFill>
                <a:latin typeface="Arial Narrow" panose="020B0606020202030204" pitchFamily="34" charset="0"/>
              </a:rPr>
              <a:t>in the three months prior to data collection (even if not officially processed)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>
              <a:solidFill>
                <a:srgbClr val="000000"/>
              </a:solidFill>
              <a:latin typeface="Arial Narrow"/>
              <a:ea typeface="ＭＳ Ｐゴシック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B2FAAD-48D5-42A4-AB2E-B6582CEFBB4D}"/>
              </a:ext>
            </a:extLst>
          </p:cNvPr>
          <p:cNvGrpSpPr/>
          <p:nvPr/>
        </p:nvGrpSpPr>
        <p:grpSpPr>
          <a:xfrm>
            <a:off x="4409645" y="4320057"/>
            <a:ext cx="569732" cy="1268547"/>
            <a:chOff x="1695020" y="2769092"/>
            <a:chExt cx="2131757" cy="1268547"/>
          </a:xfrm>
        </p:grpSpPr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A3668F20-31D6-4F4C-89B8-95C34603FFBF}"/>
                </a:ext>
              </a:extLst>
            </p:cNvPr>
            <p:cNvSpPr txBox="1">
              <a:spLocks/>
            </p:cNvSpPr>
            <p:nvPr/>
          </p:nvSpPr>
          <p:spPr>
            <a:xfrm>
              <a:off x="1695020" y="2769092"/>
              <a:ext cx="2126509" cy="246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7800" b="1" dirty="0">
                  <a:solidFill>
                    <a:srgbClr val="95A0A9"/>
                  </a:solidFill>
                  <a:latin typeface="Arial Narrow"/>
                  <a:ea typeface="ＭＳ Ｐゴシック"/>
                </a:rPr>
                <a:t>1%</a:t>
              </a:r>
              <a:endParaRPr lang="en-US" sz="4800" b="1" dirty="0">
                <a:latin typeface="Arial Narrow"/>
                <a:ea typeface="ＭＳ Ｐゴシック"/>
              </a:endParaRP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D8397CFE-30A6-4C9F-93A8-15A170C3139D}"/>
                </a:ext>
              </a:extLst>
            </p:cNvPr>
            <p:cNvSpPr txBox="1">
              <a:spLocks/>
            </p:cNvSpPr>
            <p:nvPr/>
          </p:nvSpPr>
          <p:spPr>
            <a:xfrm>
              <a:off x="1700270" y="3721667"/>
              <a:ext cx="2126507" cy="3159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7800" b="1" dirty="0">
                  <a:solidFill>
                    <a:srgbClr val="95A0A9"/>
                  </a:solidFill>
                  <a:latin typeface="Arial Narrow"/>
                  <a:ea typeface="ＭＳ Ｐゴシック"/>
                </a:rPr>
                <a:t>1%</a:t>
              </a:r>
              <a:endParaRPr lang="en-US" sz="1100" dirty="0">
                <a:solidFill>
                  <a:srgbClr val="95A0A9"/>
                </a:solidFill>
                <a:latin typeface="Arial Narrow"/>
                <a:ea typeface="ＭＳ Ｐゴシック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380F58-FE2D-4A9E-8E29-C65685231622}"/>
              </a:ext>
            </a:extLst>
          </p:cNvPr>
          <p:cNvCxnSpPr>
            <a:cxnSpLocks/>
          </p:cNvCxnSpPr>
          <p:nvPr/>
        </p:nvCxnSpPr>
        <p:spPr>
          <a:xfrm>
            <a:off x="4992880" y="4117481"/>
            <a:ext cx="0" cy="159603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5458EB19-09FE-4320-8AF7-6F1193C84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504030"/>
              </p:ext>
            </p:extLst>
          </p:nvPr>
        </p:nvGraphicFramePr>
        <p:xfrm>
          <a:off x="540328" y="2057399"/>
          <a:ext cx="7821352" cy="170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5648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Protection</a:t>
            </a:r>
            <a:endParaRPr lang="en-US" dirty="0"/>
          </a:p>
        </p:txBody>
      </p:sp>
      <p:pic>
        <p:nvPicPr>
          <p:cNvPr id="6" name="image9.png">
            <a:extLst>
              <a:ext uri="{FF2B5EF4-FFF2-40B4-BE49-F238E27FC236}">
                <a16:creationId xmlns:a16="http://schemas.microsoft.com/office/drawing/2014/main" id="{401FD3A8-1CE1-4332-8C16-B1B65306B53A}"/>
              </a:ext>
            </a:extLst>
          </p:cNvPr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532" y="1375411"/>
            <a:ext cx="594360" cy="594360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4016334-7200-47CA-8D96-DD7DB0FC7A23}"/>
              </a:ext>
            </a:extLst>
          </p:cNvPr>
          <p:cNvSpPr txBox="1">
            <a:spLocks/>
          </p:cNvSpPr>
          <p:nvPr/>
        </p:nvSpPr>
        <p:spPr>
          <a:xfrm>
            <a:off x="199533" y="1692072"/>
            <a:ext cx="8744936" cy="41963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Communication with aid providers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As </a:t>
            </a:r>
            <a:r>
              <a:rPr lang="en-US" sz="1600" b="1" dirty="0"/>
              <a:t>access to livelihood </a:t>
            </a:r>
            <a:r>
              <a:rPr lang="en-US" sz="1600" dirty="0"/>
              <a:t>was raised as a main concern for the vast majority of Syrian refugee households (88%), this was also most frequently reported (by 85%) as a </a:t>
            </a:r>
            <a:r>
              <a:rPr lang="en-US" sz="1600" b="1" dirty="0"/>
              <a:t>type of information wished to be received from aid providers</a:t>
            </a:r>
            <a:r>
              <a:rPr lang="en-US" sz="1600" dirty="0"/>
              <a:t>, followed by six out of ten households (60%) needing </a:t>
            </a:r>
            <a:r>
              <a:rPr lang="en-US" sz="1600" b="1" dirty="0"/>
              <a:t>information on COVID-19 related concerns</a:t>
            </a:r>
            <a:r>
              <a:rPr lang="en-US" sz="1600" dirty="0"/>
              <a:t>.</a:t>
            </a:r>
            <a:endParaRPr lang="en-US" sz="1600" b="1" dirty="0"/>
          </a:p>
          <a:p>
            <a:pPr>
              <a:lnSpc>
                <a:spcPct val="100000"/>
              </a:lnSpc>
            </a:pPr>
            <a:endParaRPr lang="en-GB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8DFEA92-51FD-4036-8270-47739F0B09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98673"/>
              </p:ext>
            </p:extLst>
          </p:nvPr>
        </p:nvGraphicFramePr>
        <p:xfrm>
          <a:off x="629920" y="3314701"/>
          <a:ext cx="7650480" cy="273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6F5272-0F74-4FCD-A4A3-090CD540872A}"/>
              </a:ext>
            </a:extLst>
          </p:cNvPr>
          <p:cNvSpPr txBox="1"/>
          <p:nvPr/>
        </p:nvSpPr>
        <p:spPr>
          <a:xfrm>
            <a:off x="199532" y="6003694"/>
            <a:ext cx="4182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Multiple responses possible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E84F74-6F73-4EB8-A8AB-1B083D2C38AE}"/>
              </a:ext>
            </a:extLst>
          </p:cNvPr>
          <p:cNvCxnSpPr/>
          <p:nvPr/>
        </p:nvCxnSpPr>
        <p:spPr>
          <a:xfrm>
            <a:off x="629920" y="3278218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384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Protection</a:t>
            </a:r>
            <a:endParaRPr lang="en-US" dirty="0"/>
          </a:p>
        </p:txBody>
      </p:sp>
      <p:pic>
        <p:nvPicPr>
          <p:cNvPr id="6" name="image9.png">
            <a:extLst>
              <a:ext uri="{FF2B5EF4-FFF2-40B4-BE49-F238E27FC236}">
                <a16:creationId xmlns:a16="http://schemas.microsoft.com/office/drawing/2014/main" id="{401FD3A8-1CE1-4332-8C16-B1B65306B53A}"/>
              </a:ext>
            </a:extLst>
          </p:cNvPr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532" y="1375411"/>
            <a:ext cx="594360" cy="594360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4016334-7200-47CA-8D96-DD7DB0FC7A23}"/>
              </a:ext>
            </a:extLst>
          </p:cNvPr>
          <p:cNvSpPr txBox="1">
            <a:spLocks/>
          </p:cNvSpPr>
          <p:nvPr/>
        </p:nvSpPr>
        <p:spPr>
          <a:xfrm>
            <a:off x="199533" y="1692072"/>
            <a:ext cx="8744936" cy="41963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Communication with aid providers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More than half of all Syrian refugee households reported receiving information from aid providers through </a:t>
            </a:r>
            <a:r>
              <a:rPr lang="en-US" sz="1600" b="1" dirty="0"/>
              <a:t>face-to-face interactions with NGO staff</a:t>
            </a:r>
            <a:r>
              <a:rPr lang="en-US" sz="1600" dirty="0"/>
              <a:t> (56%) or </a:t>
            </a:r>
            <a:r>
              <a:rPr lang="en-US" sz="1600" b="1" dirty="0"/>
              <a:t>community members </a:t>
            </a:r>
            <a:r>
              <a:rPr lang="en-US" sz="1600" dirty="0"/>
              <a:t>(55%).</a:t>
            </a:r>
            <a:r>
              <a:rPr lang="en-US" sz="1800" b="1" dirty="0"/>
              <a:t> </a:t>
            </a:r>
            <a:endParaRPr lang="en-US" sz="2000" b="1" dirty="0"/>
          </a:p>
          <a:p>
            <a:pPr>
              <a:lnSpc>
                <a:spcPct val="100000"/>
              </a:lnSpc>
            </a:pPr>
            <a:endParaRPr lang="en-GB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6F5272-0F74-4FCD-A4A3-090CD540872A}"/>
              </a:ext>
            </a:extLst>
          </p:cNvPr>
          <p:cNvSpPr txBox="1"/>
          <p:nvPr/>
        </p:nvSpPr>
        <p:spPr>
          <a:xfrm>
            <a:off x="199532" y="6003694"/>
            <a:ext cx="4182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Multiple responses possible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D569E2-8235-4280-9F02-9BBEB332C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219361"/>
              </p:ext>
            </p:extLst>
          </p:nvPr>
        </p:nvGraphicFramePr>
        <p:xfrm>
          <a:off x="793892" y="2784764"/>
          <a:ext cx="7680124" cy="3218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044D0E-6999-48B3-AC7D-03B47316C008}"/>
              </a:ext>
            </a:extLst>
          </p:cNvPr>
          <p:cNvCxnSpPr/>
          <p:nvPr/>
        </p:nvCxnSpPr>
        <p:spPr>
          <a:xfrm>
            <a:off x="628422" y="2784764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800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Protection</a:t>
            </a:r>
            <a:endParaRPr lang="en-US" dirty="0"/>
          </a:p>
        </p:txBody>
      </p:sp>
      <p:pic>
        <p:nvPicPr>
          <p:cNvPr id="6" name="image9.png">
            <a:extLst>
              <a:ext uri="{FF2B5EF4-FFF2-40B4-BE49-F238E27FC236}">
                <a16:creationId xmlns:a16="http://schemas.microsoft.com/office/drawing/2014/main" id="{401FD3A8-1CE1-4332-8C16-B1B65306B53A}"/>
              </a:ext>
            </a:extLst>
          </p:cNvPr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532" y="1375411"/>
            <a:ext cx="594360" cy="594360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4016334-7200-47CA-8D96-DD7DB0FC7A23}"/>
              </a:ext>
            </a:extLst>
          </p:cNvPr>
          <p:cNvSpPr txBox="1">
            <a:spLocks/>
          </p:cNvSpPr>
          <p:nvPr/>
        </p:nvSpPr>
        <p:spPr>
          <a:xfrm>
            <a:off x="199532" y="1692072"/>
            <a:ext cx="9143251" cy="41963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Communication with aid providers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Four different </a:t>
            </a:r>
            <a:r>
              <a:rPr lang="en-US" sz="1600" b="1" dirty="0"/>
              <a:t>means of giving feedback</a:t>
            </a:r>
            <a:r>
              <a:rPr lang="en-US" sz="1600" dirty="0"/>
              <a:t> were reported similarly frequently by Syrian refugee households.</a:t>
            </a:r>
            <a:r>
              <a:rPr lang="en-US" sz="1600" b="1" dirty="0"/>
              <a:t> </a:t>
            </a:r>
            <a:r>
              <a:rPr lang="en-US" sz="1800" b="1" dirty="0"/>
              <a:t> </a:t>
            </a:r>
            <a:endParaRPr lang="en-US" sz="2000" b="1" dirty="0"/>
          </a:p>
          <a:p>
            <a:pPr>
              <a:lnSpc>
                <a:spcPct val="100000"/>
              </a:lnSpc>
            </a:pPr>
            <a:endParaRPr lang="en-GB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2275CC9-EBC8-4B1B-8742-BFC8B50E88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704774"/>
              </p:ext>
            </p:extLst>
          </p:nvPr>
        </p:nvGraphicFramePr>
        <p:xfrm>
          <a:off x="599440" y="2670860"/>
          <a:ext cx="7630160" cy="3217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4652F9-DF71-462C-9F39-32F977651A39}"/>
              </a:ext>
            </a:extLst>
          </p:cNvPr>
          <p:cNvCxnSpPr/>
          <p:nvPr/>
        </p:nvCxnSpPr>
        <p:spPr>
          <a:xfrm>
            <a:off x="726152" y="2634377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6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AEC9AE-9747-46C9-8375-FD3B43A11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3103976" cy="1743959"/>
          </a:xfrm>
        </p:spPr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41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FC98210-DBB2-4107-AC6D-339F756D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1940" y="2168601"/>
            <a:ext cx="5052060" cy="174395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3600" dirty="0"/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3878431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3EEDA17-DBA3-4B9A-B3CD-F748D8655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36330"/>
              </p:ext>
            </p:extLst>
          </p:nvPr>
        </p:nvGraphicFramePr>
        <p:xfrm>
          <a:off x="986048" y="2899064"/>
          <a:ext cx="6898112" cy="288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289" y="1633311"/>
            <a:ext cx="8554992" cy="1544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ial Narrow" panose="020B0606020202030204" pitchFamily="34" charset="0"/>
              </a:rPr>
              <a:t>	Access to healthcare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The majority of Syrian refugee households (81%) reported </a:t>
            </a:r>
            <a:r>
              <a:rPr lang="en-US" sz="1600" b="1" dirty="0">
                <a:latin typeface="Arial Narrow" panose="020B0606020202030204" pitchFamily="34" charset="0"/>
              </a:rPr>
              <a:t>public healthcare services </a:t>
            </a:r>
            <a:r>
              <a:rPr lang="en-US" sz="1600" dirty="0">
                <a:latin typeface="Arial Narrow" panose="020B0606020202030204" pitchFamily="34" charset="0"/>
              </a:rPr>
              <a:t>as their primary provider.</a:t>
            </a:r>
          </a:p>
          <a:p>
            <a:pPr>
              <a:lnSpc>
                <a:spcPct val="100000"/>
              </a:lnSpc>
            </a:pPr>
            <a:endParaRPr lang="en-US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14" name="image13.png">
            <a:extLst>
              <a:ext uri="{FF2B5EF4-FFF2-40B4-BE49-F238E27FC236}">
                <a16:creationId xmlns:a16="http://schemas.microsoft.com/office/drawing/2014/main" id="{A9D8E00D-7634-4AFE-972A-68C908B8E9E6}"/>
              </a:ext>
            </a:extLst>
          </p:cNvPr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289" y="1408283"/>
            <a:ext cx="594360" cy="5943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30AA3A-1CC4-4EF9-BB12-34FF7C9CFCF7}"/>
              </a:ext>
            </a:extLst>
          </p:cNvPr>
          <p:cNvCxnSpPr/>
          <p:nvPr/>
        </p:nvCxnSpPr>
        <p:spPr>
          <a:xfrm>
            <a:off x="726152" y="2821017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25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289" y="1633311"/>
            <a:ext cx="8554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ial Narrow" panose="020B0606020202030204" pitchFamily="34" charset="0"/>
              </a:rPr>
              <a:t>	Access to health services before COVID-19 (February and March)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2495" y="1947505"/>
            <a:ext cx="1143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solidFill>
                  <a:srgbClr val="8CA0A9"/>
                </a:solidFill>
                <a:latin typeface="Arial Narrow" panose="020B0606020202030204" pitchFamily="34" charset="0"/>
              </a:rPr>
              <a:t>51% </a:t>
            </a:r>
            <a:endParaRPr lang="en-US" sz="4000" baseline="300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8161" y="1980101"/>
            <a:ext cx="3353958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of </a:t>
            </a:r>
            <a:r>
              <a:rPr lang="en-US" sz="1400" dirty="0">
                <a:latin typeface="Arial Narrow" panose="020B0606020202030204" pitchFamily="34" charset="0"/>
              </a:rPr>
              <a:t>Syrian refugee households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 needing access to health services and hospitals 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reported facing problems 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while doing so before COVID-19 started.*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0414FD-5E81-480E-A99D-0254664140B6}"/>
              </a:ext>
            </a:extLst>
          </p:cNvPr>
          <p:cNvCxnSpPr>
            <a:cxnSpLocks/>
          </p:cNvCxnSpPr>
          <p:nvPr/>
        </p:nvCxnSpPr>
        <p:spPr>
          <a:xfrm>
            <a:off x="4475047" y="2086812"/>
            <a:ext cx="0" cy="859104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7753" y="1947505"/>
            <a:ext cx="1143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solidFill>
                  <a:srgbClr val="8CA0A9"/>
                </a:solidFill>
                <a:latin typeface="Arial Narrow" panose="020B0606020202030204" pitchFamily="34" charset="0"/>
              </a:rPr>
              <a:t>51% </a:t>
            </a:r>
            <a:endParaRPr lang="en-US" sz="4000" baseline="300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3193" y="2014076"/>
            <a:ext cx="2785224" cy="843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of </a:t>
            </a:r>
            <a:r>
              <a:rPr lang="en-US" sz="1400" dirty="0">
                <a:latin typeface="Arial Narrow" panose="020B0606020202030204" pitchFamily="34" charset="0"/>
              </a:rPr>
              <a:t>Syrian refugee households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reported needing access to health services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 in February or March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.</a:t>
            </a:r>
            <a:endParaRPr lang="en-US" sz="1400" dirty="0">
              <a:solidFill>
                <a:srgbClr val="000000"/>
              </a:solidFill>
              <a:latin typeface="Arial Narrow" panose="020B0606020202030204" pitchFamily="34" charset="0"/>
              <a:ea typeface="ＭＳ Ｐゴシック"/>
            </a:endParaRPr>
          </a:p>
        </p:txBody>
      </p:sp>
      <p:pic>
        <p:nvPicPr>
          <p:cNvPr id="14" name="image13.png">
            <a:extLst>
              <a:ext uri="{FF2B5EF4-FFF2-40B4-BE49-F238E27FC236}">
                <a16:creationId xmlns:a16="http://schemas.microsoft.com/office/drawing/2014/main" id="{A9D8E00D-7634-4AFE-972A-68C908B8E9E6}"/>
              </a:ext>
            </a:extLst>
          </p:cNvPr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289" y="1408283"/>
            <a:ext cx="594360" cy="594360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13C4BB3-614B-486A-888A-8F7911EBD2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732478"/>
              </p:ext>
            </p:extLst>
          </p:nvPr>
        </p:nvGraphicFramePr>
        <p:xfrm>
          <a:off x="731859" y="3205881"/>
          <a:ext cx="7396474" cy="2801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7B742D-677C-49FE-B143-E52611B04841}"/>
              </a:ext>
            </a:extLst>
          </p:cNvPr>
          <p:cNvSpPr txBox="1"/>
          <p:nvPr/>
        </p:nvSpPr>
        <p:spPr>
          <a:xfrm>
            <a:off x="239288" y="5887260"/>
            <a:ext cx="8811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Subset of Syrian refugee households needing access to health services in February and March (before COVID-19)</a:t>
            </a:r>
          </a:p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** Subset of Syrian refugee households facing problems while accessing healthcare services in February and March (before COVID-19). Multiple responses possible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9D35F0-8840-44B9-85FB-E0DB9E6D1BF2}"/>
              </a:ext>
            </a:extLst>
          </p:cNvPr>
          <p:cNvCxnSpPr/>
          <p:nvPr/>
        </p:nvCxnSpPr>
        <p:spPr>
          <a:xfrm>
            <a:off x="629199" y="3189637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627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289" y="1633311"/>
            <a:ext cx="8554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ial Narrow" panose="020B0606020202030204" pitchFamily="34" charset="0"/>
              </a:rPr>
              <a:t>	Access to health services since COVID-19 started in Iraq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2495" y="1947505"/>
            <a:ext cx="1143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solidFill>
                  <a:srgbClr val="8CA0A9"/>
                </a:solidFill>
                <a:latin typeface="Arial Narrow" panose="020B0606020202030204" pitchFamily="34" charset="0"/>
              </a:rPr>
              <a:t>60% </a:t>
            </a:r>
            <a:endParaRPr lang="en-US" sz="4000" baseline="300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3357" y="2005250"/>
            <a:ext cx="3354928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of </a:t>
            </a:r>
            <a:r>
              <a:rPr lang="en-US" sz="1400" dirty="0">
                <a:latin typeface="Arial Narrow" panose="020B0606020202030204" pitchFamily="34" charset="0"/>
              </a:rPr>
              <a:t>Syrian refugee households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 needing access to health services and hospitals 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reported facing problems 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while doing so since COVID-19 started in Iraq.*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0414FD-5E81-480E-A99D-0254664140B6}"/>
              </a:ext>
            </a:extLst>
          </p:cNvPr>
          <p:cNvCxnSpPr>
            <a:cxnSpLocks/>
          </p:cNvCxnSpPr>
          <p:nvPr/>
        </p:nvCxnSpPr>
        <p:spPr>
          <a:xfrm>
            <a:off x="4464656" y="2134085"/>
            <a:ext cx="0" cy="859104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7753" y="1947505"/>
            <a:ext cx="1143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solidFill>
                  <a:srgbClr val="8CA0A9"/>
                </a:solidFill>
                <a:latin typeface="Arial Narrow" panose="020B0606020202030204" pitchFamily="34" charset="0"/>
              </a:rPr>
              <a:t>46% </a:t>
            </a:r>
            <a:endParaRPr lang="en-US" sz="4000" baseline="300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3193" y="2014076"/>
            <a:ext cx="2785224" cy="843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of </a:t>
            </a:r>
            <a:r>
              <a:rPr lang="en-US" sz="1400" dirty="0">
                <a:latin typeface="Arial Narrow" panose="020B0606020202030204" pitchFamily="34" charset="0"/>
              </a:rPr>
              <a:t>Syrian refugee households 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reported needing access to health services since COVID-19 started in Iraq.</a:t>
            </a:r>
            <a:endParaRPr lang="en-US" sz="1400" dirty="0">
              <a:solidFill>
                <a:srgbClr val="000000"/>
              </a:solidFill>
              <a:latin typeface="Arial Narrow" panose="020B0606020202030204" pitchFamily="34" charset="0"/>
              <a:ea typeface="ＭＳ Ｐゴシック"/>
            </a:endParaRPr>
          </a:p>
        </p:txBody>
      </p:sp>
      <p:pic>
        <p:nvPicPr>
          <p:cNvPr id="14" name="image13.png">
            <a:extLst>
              <a:ext uri="{FF2B5EF4-FFF2-40B4-BE49-F238E27FC236}">
                <a16:creationId xmlns:a16="http://schemas.microsoft.com/office/drawing/2014/main" id="{A9D8E00D-7634-4AFE-972A-68C908B8E9E6}"/>
              </a:ext>
            </a:extLst>
          </p:cNvPr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289" y="1408283"/>
            <a:ext cx="594360" cy="594360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4163698-397F-4009-BC6F-D70A360F1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845607"/>
              </p:ext>
            </p:extLst>
          </p:nvPr>
        </p:nvGraphicFramePr>
        <p:xfrm>
          <a:off x="386176" y="3219354"/>
          <a:ext cx="8087837" cy="283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6BC1F99-DF30-4282-AF0B-A90483F65829}"/>
              </a:ext>
            </a:extLst>
          </p:cNvPr>
          <p:cNvSpPr txBox="1"/>
          <p:nvPr/>
        </p:nvSpPr>
        <p:spPr>
          <a:xfrm>
            <a:off x="239289" y="5857405"/>
            <a:ext cx="743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Subset of Syrian refugee households needing access to health services since COVID-19 started in Iraq.</a:t>
            </a:r>
          </a:p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** Subset of Syrian refugee households facing problems while accessing healthcare services since COVID-19 started in Iraq. Multiple responses possible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6184F5-6867-4985-92AF-C1497D40A49C}"/>
              </a:ext>
            </a:extLst>
          </p:cNvPr>
          <p:cNvCxnSpPr/>
          <p:nvPr/>
        </p:nvCxnSpPr>
        <p:spPr>
          <a:xfrm>
            <a:off x="618808" y="3219354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13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289" y="1633311"/>
            <a:ext cx="8554992" cy="1544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ial Narrow" panose="020B0606020202030204" pitchFamily="34" charset="0"/>
              </a:rPr>
              <a:t>	Reproductive healthcare services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Almost four out of five Syrian refugee households with at least one female member between 12 and 49 (79%) reported </a:t>
            </a:r>
            <a:r>
              <a:rPr lang="en-US" sz="1600" b="1" dirty="0">
                <a:latin typeface="Arial Narrow" panose="020B0606020202030204" pitchFamily="34" charset="0"/>
              </a:rPr>
              <a:t>having access to specialized reproductive healthcare services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6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14" name="image13.png">
            <a:extLst>
              <a:ext uri="{FF2B5EF4-FFF2-40B4-BE49-F238E27FC236}">
                <a16:creationId xmlns:a16="http://schemas.microsoft.com/office/drawing/2014/main" id="{A9D8E00D-7634-4AFE-972A-68C908B8E9E6}"/>
              </a:ext>
            </a:extLst>
          </p:cNvPr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289" y="1408283"/>
            <a:ext cx="594360" cy="594360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4483900-F5E3-46A8-958B-B622C86B1D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383832"/>
              </p:ext>
            </p:extLst>
          </p:nvPr>
        </p:nvGraphicFramePr>
        <p:xfrm>
          <a:off x="701569" y="2763982"/>
          <a:ext cx="7243551" cy="3037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4912EB-4C6D-4241-9E86-0C4001C03482}"/>
              </a:ext>
            </a:extLst>
          </p:cNvPr>
          <p:cNvSpPr txBox="1"/>
          <p:nvPr/>
        </p:nvSpPr>
        <p:spPr>
          <a:xfrm>
            <a:off x="199532" y="6003694"/>
            <a:ext cx="5702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Subset of Syrian refugee households with at least one female household member between 12 and 49.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B66E2F-436A-47E3-A446-D63021998797}"/>
              </a:ext>
            </a:extLst>
          </p:cNvPr>
          <p:cNvCxnSpPr/>
          <p:nvPr/>
        </p:nvCxnSpPr>
        <p:spPr>
          <a:xfrm>
            <a:off x="545294" y="2691246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91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04" y="1633311"/>
            <a:ext cx="7645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ial Narrow" panose="020B0606020202030204" pitchFamily="34" charset="0"/>
              </a:rPr>
              <a:t>	Mental healthcare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879785" y="1967329"/>
            <a:ext cx="0" cy="39938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D8E41E-6A60-4B5C-BA6E-120667C62502}"/>
              </a:ext>
            </a:extLst>
          </p:cNvPr>
          <p:cNvSpPr txBox="1"/>
          <p:nvPr/>
        </p:nvSpPr>
        <p:spPr>
          <a:xfrm>
            <a:off x="4223520" y="5901126"/>
            <a:ext cx="4182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** Subset of Syrian refugee households reporting facing problems accessing PSS. Multiple responses possible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image13.png">
            <a:extLst>
              <a:ext uri="{FF2B5EF4-FFF2-40B4-BE49-F238E27FC236}">
                <a16:creationId xmlns:a16="http://schemas.microsoft.com/office/drawing/2014/main" id="{0FD25866-DB79-44F4-B956-93844D61E2A4}"/>
              </a:ext>
            </a:extLst>
          </p:cNvPr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289" y="1408283"/>
            <a:ext cx="594360" cy="594360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ECE69C9-0AEE-4724-8D6F-C440CDBF20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255842"/>
              </p:ext>
            </p:extLst>
          </p:nvPr>
        </p:nvGraphicFramePr>
        <p:xfrm>
          <a:off x="180822" y="2267413"/>
          <a:ext cx="3819677" cy="356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8C896FA-160E-4BCB-8196-3BCDCB7862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44052"/>
              </p:ext>
            </p:extLst>
          </p:nvPr>
        </p:nvGraphicFramePr>
        <p:xfrm>
          <a:off x="4157451" y="2993683"/>
          <a:ext cx="4747260" cy="2833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01CAA02-265D-4BA0-89B7-3E7A619ED47C}"/>
              </a:ext>
            </a:extLst>
          </p:cNvPr>
          <p:cNvSpPr/>
          <p:nvPr/>
        </p:nvSpPr>
        <p:spPr>
          <a:xfrm>
            <a:off x="4225909" y="1575566"/>
            <a:ext cx="1143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solidFill>
                  <a:srgbClr val="8CA0A9"/>
                </a:solidFill>
                <a:latin typeface="Arial Narrow" panose="020B0606020202030204" pitchFamily="34" charset="0"/>
              </a:rPr>
              <a:t>26% </a:t>
            </a:r>
            <a:endParaRPr lang="en-US" sz="4000" baseline="300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52032-6F76-46AB-BD2F-D129907F65A7}"/>
              </a:ext>
            </a:extLst>
          </p:cNvPr>
          <p:cNvSpPr/>
          <p:nvPr/>
        </p:nvSpPr>
        <p:spPr>
          <a:xfrm>
            <a:off x="5369171" y="1633311"/>
            <a:ext cx="3354928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Arial Narrow"/>
                <a:ea typeface="ＭＳ Ｐゴシック"/>
              </a:rPr>
              <a:t>Of Syrian refugee households </a:t>
            </a:r>
            <a:r>
              <a:rPr lang="en-US" sz="1400" b="1" dirty="0">
                <a:solidFill>
                  <a:srgbClr val="000000"/>
                </a:solidFill>
                <a:latin typeface="Arial Narrow"/>
                <a:ea typeface="ＭＳ Ｐゴシック"/>
              </a:rPr>
              <a:t>reported at least one member needing access to psychological support services and treatments 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ＭＳ Ｐゴシック"/>
              </a:rPr>
              <a:t>in the three months before the interview.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31CF5-9C8A-41FF-837F-2630F21E21A6}"/>
              </a:ext>
            </a:extLst>
          </p:cNvPr>
          <p:cNvSpPr txBox="1"/>
          <p:nvPr/>
        </p:nvSpPr>
        <p:spPr>
          <a:xfrm>
            <a:off x="40987" y="5892193"/>
            <a:ext cx="4182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Subset of Syrian refugee households reporting at least one household member needing access to PSS.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14E223-99CA-459C-85A5-469C3FDED7EA}"/>
              </a:ext>
            </a:extLst>
          </p:cNvPr>
          <p:cNvCxnSpPr>
            <a:cxnSpLocks/>
          </p:cNvCxnSpPr>
          <p:nvPr/>
        </p:nvCxnSpPr>
        <p:spPr>
          <a:xfrm>
            <a:off x="4208318" y="2982191"/>
            <a:ext cx="47548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725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FC98210-DBB2-4107-AC6D-339F756D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1940" y="2168601"/>
            <a:ext cx="5052060" cy="174395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3600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561064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452" y="1692083"/>
            <a:ext cx="8776556" cy="1236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b="1" dirty="0">
                <a:latin typeface="Arial Narrow" panose="020B0606020202030204" pitchFamily="34" charset="0"/>
              </a:rPr>
              <a:t>	Alternative schooling during COVID-19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Four out of ten Syrian refugee households with at least one child of school-age reported </a:t>
            </a:r>
            <a:r>
              <a:rPr lang="en-US" sz="1600" b="1" dirty="0">
                <a:latin typeface="Arial Narrow" panose="020B0606020202030204" pitchFamily="34" charset="0"/>
              </a:rPr>
              <a:t>not having access to alternative types of school</a:t>
            </a:r>
            <a:r>
              <a:rPr lang="en-US" sz="1600" dirty="0">
                <a:latin typeface="Arial Narrow" panose="020B0606020202030204" pitchFamily="34" charset="0"/>
              </a:rPr>
              <a:t> during COVID-19. Reasons reported for this included </a:t>
            </a:r>
            <a:r>
              <a:rPr lang="en-US" sz="1600" b="1" dirty="0">
                <a:latin typeface="Arial Narrow" panose="020B0606020202030204" pitchFamily="34" charset="0"/>
              </a:rPr>
              <a:t>lack of a proper set-up </a:t>
            </a:r>
            <a:r>
              <a:rPr lang="en-US" sz="1600" dirty="0">
                <a:latin typeface="Arial Narrow" panose="020B0606020202030204" pitchFamily="34" charset="0"/>
              </a:rPr>
              <a:t>(enough electronic devices or stable internet) or </a:t>
            </a:r>
            <a:r>
              <a:rPr lang="en-US" sz="1600" b="1" dirty="0">
                <a:latin typeface="Arial Narrow" panose="020B0606020202030204" pitchFamily="34" charset="0"/>
              </a:rPr>
              <a:t>lack of capacity of the parents to support their children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9BEBA9-8CB3-4A07-A492-7A953A508D58}"/>
              </a:ext>
            </a:extLst>
          </p:cNvPr>
          <p:cNvCxnSpPr>
            <a:cxnSpLocks/>
          </p:cNvCxnSpPr>
          <p:nvPr/>
        </p:nvCxnSpPr>
        <p:spPr>
          <a:xfrm>
            <a:off x="4516341" y="3086100"/>
            <a:ext cx="0" cy="29489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image7.png">
            <a:extLst>
              <a:ext uri="{FF2B5EF4-FFF2-40B4-BE49-F238E27FC236}">
                <a16:creationId xmlns:a16="http://schemas.microsoft.com/office/drawing/2014/main" id="{D9A33CCF-9298-43CE-AFCC-2ED9B7EC6609}"/>
              </a:ext>
            </a:extLst>
          </p:cNvPr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452" y="1370641"/>
            <a:ext cx="643822" cy="642306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1FAF8BE-C85C-4AD0-A8C8-30BBBFDCB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106245"/>
              </p:ext>
            </p:extLst>
          </p:nvPr>
        </p:nvGraphicFramePr>
        <p:xfrm>
          <a:off x="222452" y="2849130"/>
          <a:ext cx="4158800" cy="327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B597683-C097-44AD-B86C-DC4FCD2EB9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22436"/>
              </p:ext>
            </p:extLst>
          </p:nvPr>
        </p:nvGraphicFramePr>
        <p:xfrm>
          <a:off x="4627662" y="2849130"/>
          <a:ext cx="4238224" cy="327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455F069-1A78-48B9-9EAE-1350C350A8C1}"/>
              </a:ext>
            </a:extLst>
          </p:cNvPr>
          <p:cNvSpPr txBox="1"/>
          <p:nvPr/>
        </p:nvSpPr>
        <p:spPr>
          <a:xfrm>
            <a:off x="222449" y="5918161"/>
            <a:ext cx="4158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Subset of Syrian refugee households with at least one child of school-age (6 to 18). Multiple responses possible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C3A43-8008-4D27-92A8-AD4DC35953BE}"/>
              </a:ext>
            </a:extLst>
          </p:cNvPr>
          <p:cNvSpPr txBox="1"/>
          <p:nvPr/>
        </p:nvSpPr>
        <p:spPr>
          <a:xfrm>
            <a:off x="4610730" y="5918161"/>
            <a:ext cx="4182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** Subset of Syrian refugee households reporting not having access to alternative school types. Multiple responses possible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B75F61-980E-4D4D-8182-5EC5E3387A9B}"/>
              </a:ext>
            </a:extLst>
          </p:cNvPr>
          <p:cNvCxnSpPr/>
          <p:nvPr/>
        </p:nvCxnSpPr>
        <p:spPr>
          <a:xfrm>
            <a:off x="670493" y="2928319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743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Education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22452" y="1694046"/>
            <a:ext cx="8464348" cy="43811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Access and Conditions of Schools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Most Syrian households with children enrolled in primary (99%) or secondary school (98%) reported </a:t>
            </a:r>
            <a:r>
              <a:rPr lang="en-US" sz="1600" b="1" dirty="0"/>
              <a:t>functioning schools to be accessible within 5km. </a:t>
            </a:r>
          </a:p>
          <a:p>
            <a:pPr>
              <a:lnSpc>
                <a:spcPct val="100000"/>
              </a:lnSpc>
            </a:pPr>
            <a:endParaRPr lang="en-US" sz="1800" b="1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US" dirty="0"/>
          </a:p>
        </p:txBody>
      </p:sp>
      <p:pic>
        <p:nvPicPr>
          <p:cNvPr id="13" name="image7.png">
            <a:extLst>
              <a:ext uri="{FF2B5EF4-FFF2-40B4-BE49-F238E27FC236}">
                <a16:creationId xmlns:a16="http://schemas.microsoft.com/office/drawing/2014/main" id="{48DA5DC7-3937-4C46-877D-B3616B13D012}"/>
              </a:ext>
            </a:extLst>
          </p:cNvPr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452" y="1370641"/>
            <a:ext cx="643822" cy="642306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B9A4D9A-85F2-4941-AC0D-8C76C6B7E9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792850"/>
              </p:ext>
            </p:extLst>
          </p:nvPr>
        </p:nvGraphicFramePr>
        <p:xfrm>
          <a:off x="633845" y="2909454"/>
          <a:ext cx="7377545" cy="30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5FE721D-36A7-4524-8A32-50D6A0F2A62B}"/>
              </a:ext>
            </a:extLst>
          </p:cNvPr>
          <p:cNvSpPr txBox="1"/>
          <p:nvPr/>
        </p:nvSpPr>
        <p:spPr>
          <a:xfrm>
            <a:off x="199532" y="6003694"/>
            <a:ext cx="6481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Subset of Syrian refugee households with at least one child enrolled in primary or secondary school respectively.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E4CE54-6926-45A1-8BB5-6E97144E69B0}"/>
              </a:ext>
            </a:extLst>
          </p:cNvPr>
          <p:cNvCxnSpPr/>
          <p:nvPr/>
        </p:nvCxnSpPr>
        <p:spPr>
          <a:xfrm>
            <a:off x="545294" y="2867567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646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FC98210-DBB2-4107-AC6D-339F756D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1940" y="2168601"/>
            <a:ext cx="5052060" cy="174395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3600" dirty="0"/>
              <a:t>Shelter</a:t>
            </a:r>
          </a:p>
        </p:txBody>
      </p:sp>
    </p:spTree>
    <p:extLst>
      <p:ext uri="{BB962C8B-B14F-4D97-AF65-F5344CB8AC3E}">
        <p14:creationId xmlns:p14="http://schemas.microsoft.com/office/powerpoint/2010/main" val="27882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29578" y="1578140"/>
            <a:ext cx="7826049" cy="447890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Objective of MSNA: </a:t>
            </a:r>
            <a:r>
              <a:rPr lang="en-US" sz="1600" dirty="0"/>
              <a:t>Provide a comprehensive, evidence-based understanding of multi-sectoral needs of refugees living in and out of formal camps in Iraq, that will inform UNHCR and implementing partners’ humanitarian programming. 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 Narrow" panose="020B0606020202030204" pitchFamily="34" charset="0"/>
              </a:rPr>
              <a:t>Identify needs across different sectors of refugee households living in Iraq and the KR-I 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 Narrow" panose="020B0606020202030204" pitchFamily="34" charset="0"/>
              </a:rPr>
              <a:t>Identify the short-term impacts and understand the perceived mid- and long-term impacts, as reported by assessed population, related to COVID-19 on the sectoral and multi-sectoral needs of refugee households living in Iraq and the KR-I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 Narrow" panose="020B0606020202030204" pitchFamily="34" charset="0"/>
              </a:rPr>
              <a:t>Map movement intentions of refugee households living in Iraq and the KR-I 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 Narrow" panose="020B0606020202030204" pitchFamily="34" charset="0"/>
              </a:rPr>
              <a:t>Based on the first three objectives identify most vulnerable subsets of refugee households living in Iraq and the KR-I 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 Narrow" panose="020B0606020202030204" pitchFamily="34" charset="0"/>
              </a:rPr>
              <a:t>Based on identified sectoral needs and most vulnerable subsets of refugee population, identify gaps in programming and service delivery for refugee households living in Iraq and the KR-I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 Narrow" panose="020B0606020202030204" pitchFamily="34" charset="0"/>
              </a:rPr>
              <a:t>Conducted by </a:t>
            </a:r>
            <a:r>
              <a:rPr lang="en-US" sz="1600" b="1" dirty="0">
                <a:latin typeface="Arial Narrow" panose="020B0606020202030204" pitchFamily="34" charset="0"/>
              </a:rPr>
              <a:t>IMPACT Initiatives </a:t>
            </a:r>
            <a:r>
              <a:rPr lang="en-US" sz="1600" dirty="0">
                <a:latin typeface="Arial Narrow" panose="020B0606020202030204" pitchFamily="34" charset="0"/>
              </a:rPr>
              <a:t>on behalf of </a:t>
            </a:r>
            <a:r>
              <a:rPr lang="en-US" sz="1600" b="1" dirty="0">
                <a:latin typeface="Arial Narrow" panose="020B0606020202030204" pitchFamily="34" charset="0"/>
              </a:rPr>
              <a:t>UNHCR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 Narrow" panose="020B0606020202030204" pitchFamily="34" charset="0"/>
              </a:rPr>
              <a:t>Round V </a:t>
            </a:r>
            <a:r>
              <a:rPr lang="en-US" sz="1600" dirty="0">
                <a:latin typeface="Arial Narrow" panose="020B0606020202030204" pitchFamily="34" charset="0"/>
              </a:rPr>
              <a:t>of the MSNA, last round was conducted in August/September 2018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b="1" dirty="0">
              <a:latin typeface="Arial Narrow" panose="020B0606020202030204" pitchFamily="34" charset="0"/>
            </a:endParaRP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400" dirty="0">
              <a:latin typeface="Arial Narrow" panose="020B0606020202030204" pitchFamily="34" charset="0"/>
            </a:endParaRPr>
          </a:p>
        </p:txBody>
      </p:sp>
      <p:pic>
        <p:nvPicPr>
          <p:cNvPr id="8" name="image141.png"/>
          <p:cNvPicPr/>
          <p:nvPr/>
        </p:nvPicPr>
        <p:blipFill>
          <a:blip r:embed="rId3" cstate="print">
            <a:biLevel thresh="75000"/>
          </a:blip>
          <a:stretch>
            <a:fillRect/>
          </a:stretch>
        </p:blipFill>
        <p:spPr>
          <a:xfrm>
            <a:off x="184690" y="1652567"/>
            <a:ext cx="538321" cy="53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65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Shelter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36282" y="1637414"/>
            <a:ext cx="8554427" cy="45188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Shelter type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The vast majority (96%) </a:t>
            </a:r>
            <a:r>
              <a:rPr lang="en-US" sz="1600" dirty="0"/>
              <a:t>of Syrian out-of-camp HHs live in </a:t>
            </a:r>
            <a:r>
              <a:rPr lang="en-US" sz="1600" b="1" dirty="0"/>
              <a:t>houses or apartments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Other types of accommodation reported were non-residential structures, hotels, damaged residential buildings, as well as </a:t>
            </a:r>
            <a:r>
              <a:rPr lang="en-US" sz="1600" dirty="0"/>
              <a:t>makeshift shelter (with scavenged materials), public buildings (i.e. school, etc), religious buildings, or unfinished or abandoned residential buildings.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281" y="1375230"/>
            <a:ext cx="600503" cy="622743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1E54E91-C477-4C9B-BC4B-6404D24AF2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004223"/>
              </p:ext>
            </p:extLst>
          </p:nvPr>
        </p:nvGraphicFramePr>
        <p:xfrm>
          <a:off x="467591" y="3271519"/>
          <a:ext cx="8006425" cy="277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147F71-92F1-4F0A-887C-4567B12BA002}"/>
              </a:ext>
            </a:extLst>
          </p:cNvPr>
          <p:cNvCxnSpPr/>
          <p:nvPr/>
        </p:nvCxnSpPr>
        <p:spPr>
          <a:xfrm>
            <a:off x="726152" y="3297382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B29622C-7341-4129-AFB4-E1503EA59B7A}"/>
              </a:ext>
            </a:extLst>
          </p:cNvPr>
          <p:cNvSpPr txBox="1"/>
          <p:nvPr/>
        </p:nvSpPr>
        <p:spPr>
          <a:xfrm>
            <a:off x="199532" y="6003694"/>
            <a:ext cx="6481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Subset of out-of-camp Syrian refugee households.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09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Shelter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36282" y="1637414"/>
            <a:ext cx="8737597" cy="45188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Provision for shelter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Two thirds of (63%) </a:t>
            </a:r>
            <a:r>
              <a:rPr lang="en-US" sz="1600" dirty="0"/>
              <a:t>of Syrian refugee households provided for their accommodation with their own resources.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93% of out-of-camp Syrian refugee households </a:t>
            </a:r>
            <a:r>
              <a:rPr lang="en-US" sz="1600" dirty="0"/>
              <a:t>provided for their accommodation with their </a:t>
            </a:r>
            <a:r>
              <a:rPr lang="en-US" sz="1600" b="1" dirty="0"/>
              <a:t>own resources, </a:t>
            </a:r>
            <a:r>
              <a:rPr lang="en-US" sz="1600" dirty="0"/>
              <a:t>while </a:t>
            </a:r>
            <a:r>
              <a:rPr lang="en-US" sz="1600" b="1" dirty="0"/>
              <a:t>85% of in-camp Syrian refugee households </a:t>
            </a:r>
            <a:r>
              <a:rPr lang="en-US" sz="1600" dirty="0"/>
              <a:t>reported their accommodation as being </a:t>
            </a:r>
            <a:r>
              <a:rPr lang="en-US" sz="1600" b="1" dirty="0"/>
              <a:t>provided for by the camp.</a:t>
            </a:r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281" y="1375230"/>
            <a:ext cx="600503" cy="622743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B8F19AA-E41D-4BFB-808F-917BCF29B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726208"/>
              </p:ext>
            </p:extLst>
          </p:nvPr>
        </p:nvGraphicFramePr>
        <p:xfrm>
          <a:off x="571500" y="3429001"/>
          <a:ext cx="7902516" cy="272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6AD3D0-A94B-4296-BC0F-94C4CB4DC22D}"/>
              </a:ext>
            </a:extLst>
          </p:cNvPr>
          <p:cNvCxnSpPr/>
          <p:nvPr/>
        </p:nvCxnSpPr>
        <p:spPr>
          <a:xfrm>
            <a:off x="726152" y="3309390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76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Shelter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7515" y="2787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36281" y="1683327"/>
            <a:ext cx="8907719" cy="42165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Shelter issues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dirty="0"/>
              <a:t>23% of all Syrian refugee households </a:t>
            </a:r>
            <a:r>
              <a:rPr lang="en-GB" sz="1600" dirty="0"/>
              <a:t>reported having shelter issues – although this proportion was </a:t>
            </a:r>
            <a:r>
              <a:rPr lang="en-GB" sz="1600" b="1" dirty="0"/>
              <a:t>larger in-camp (34%) </a:t>
            </a:r>
            <a:r>
              <a:rPr lang="en-GB" sz="1600" dirty="0"/>
              <a:t>than</a:t>
            </a:r>
            <a:r>
              <a:rPr lang="en-GB" sz="1600" b="1" dirty="0"/>
              <a:t> out-of-camp (18%)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10ACBF-86F5-4BBE-B242-4773AA5E7C4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281" y="1375230"/>
            <a:ext cx="600503" cy="622743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F6C38B9-9683-474C-8ABC-3C762245C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536426"/>
              </p:ext>
            </p:extLst>
          </p:nvPr>
        </p:nvGraphicFramePr>
        <p:xfrm>
          <a:off x="386176" y="2787040"/>
          <a:ext cx="8087840" cy="329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F8A717-2B6B-420E-8FD4-D56A8E3E34E7}"/>
              </a:ext>
            </a:extLst>
          </p:cNvPr>
          <p:cNvSpPr txBox="1"/>
          <p:nvPr/>
        </p:nvSpPr>
        <p:spPr>
          <a:xfrm>
            <a:off x="166795" y="5995107"/>
            <a:ext cx="4158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Multiple responses possible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35EF65-1962-41E1-8888-F243B49A28C2}"/>
              </a:ext>
            </a:extLst>
          </p:cNvPr>
          <p:cNvCxnSpPr/>
          <p:nvPr/>
        </p:nvCxnSpPr>
        <p:spPr>
          <a:xfrm>
            <a:off x="600228" y="2802512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497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Shelter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7515" y="2787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36281" y="1641764"/>
            <a:ext cx="8544037" cy="42581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Access to electricity and fuel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Almost all Syrian refugee households (99%) reported having </a:t>
            </a:r>
            <a:r>
              <a:rPr lang="en-US" sz="1600" b="1" dirty="0"/>
              <a:t>access to electricity in their shelter.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More than a quarter of Syrian refugee households reported facing </a:t>
            </a:r>
            <a:r>
              <a:rPr lang="en-US" sz="1600" b="1" dirty="0"/>
              <a:t>difficulties accessing heating fuel in the last winter period (27%)</a:t>
            </a:r>
            <a:r>
              <a:rPr lang="en-US" sz="1600" dirty="0"/>
              <a:t>. </a:t>
            </a:r>
            <a:r>
              <a:rPr lang="en-GB" sz="1600" dirty="0"/>
              <a:t> 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C1435B-4DB1-4407-BC69-FF50B3C0BF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281" y="1375230"/>
            <a:ext cx="600503" cy="622743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C5CEF80-DD94-4BC2-9899-13191FA867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746410"/>
              </p:ext>
            </p:extLst>
          </p:nvPr>
        </p:nvGraphicFramePr>
        <p:xfrm>
          <a:off x="1601359" y="3067595"/>
          <a:ext cx="5297170" cy="294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6541BD-7D8F-4949-A72E-1222119A11B0}"/>
              </a:ext>
            </a:extLst>
          </p:cNvPr>
          <p:cNvCxnSpPr/>
          <p:nvPr/>
        </p:nvCxnSpPr>
        <p:spPr>
          <a:xfrm>
            <a:off x="628421" y="3015640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90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Shelter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7515" y="2787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36281" y="1641764"/>
            <a:ext cx="8544037" cy="42581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Access to self-isolation areas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Roughly </a:t>
            </a:r>
            <a:r>
              <a:rPr lang="en-US" sz="1600" b="1" dirty="0"/>
              <a:t>half of all Syrian refugee households (49%) </a:t>
            </a:r>
            <a:r>
              <a:rPr lang="en-US" sz="1600" dirty="0"/>
              <a:t>reported having </a:t>
            </a:r>
            <a:r>
              <a:rPr lang="en-US" sz="1600" b="1" dirty="0"/>
              <a:t>access to a self-isolation area </a:t>
            </a:r>
            <a:r>
              <a:rPr lang="en-US" sz="1600" dirty="0"/>
              <a:t>in case of a suspected COVID-19 case.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This </a:t>
            </a:r>
            <a:r>
              <a:rPr lang="en-US" sz="1600" b="1" dirty="0"/>
              <a:t>varied between the different refugee groups</a:t>
            </a:r>
            <a:r>
              <a:rPr lang="en-US" sz="1600" dirty="0"/>
              <a:t>, with more Iranian refugee households reporting not having access to a self-isolation area (61%) than Turkish (38%) and Palestinian refugee households (29%).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C1435B-4DB1-4407-BC69-FF50B3C0BF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281" y="1375230"/>
            <a:ext cx="600503" cy="622743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78C9EC9-BBD5-462E-B9AC-6977A318AE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70471"/>
              </p:ext>
            </p:extLst>
          </p:nvPr>
        </p:nvGraphicFramePr>
        <p:xfrm>
          <a:off x="579120" y="3244240"/>
          <a:ext cx="7792720" cy="305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857F5-4812-42EE-94FD-D5FD30A113D6}"/>
              </a:ext>
            </a:extLst>
          </p:cNvPr>
          <p:cNvCxnSpPr/>
          <p:nvPr/>
        </p:nvCxnSpPr>
        <p:spPr>
          <a:xfrm>
            <a:off x="579120" y="3244240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33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FC98210-DBB2-4107-AC6D-339F756D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1940" y="2168601"/>
            <a:ext cx="5052060" cy="174395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3600" dirty="0"/>
              <a:t>WASH</a:t>
            </a:r>
          </a:p>
        </p:txBody>
      </p:sp>
    </p:spTree>
    <p:extLst>
      <p:ext uri="{BB962C8B-B14F-4D97-AF65-F5344CB8AC3E}">
        <p14:creationId xmlns:p14="http://schemas.microsoft.com/office/powerpoint/2010/main" val="2062575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WASH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12363" y="1690561"/>
            <a:ext cx="8535397" cy="16904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/>
              <a:t>	</a:t>
            </a:r>
            <a:r>
              <a:rPr lang="en-US" sz="1800" b="1" dirty="0"/>
              <a:t>Water access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Syrian, Iranian and Turkish refugee households reported relying mainly on water from </a:t>
            </a:r>
            <a:r>
              <a:rPr lang="en-US" sz="1600" b="1" dirty="0"/>
              <a:t>tanks</a:t>
            </a:r>
            <a:r>
              <a:rPr lang="en-US" sz="1600" dirty="0"/>
              <a:t> and </a:t>
            </a:r>
            <a:r>
              <a:rPr lang="en-US" sz="1600" b="1" dirty="0"/>
              <a:t>networks</a:t>
            </a:r>
            <a:r>
              <a:rPr lang="en-US" sz="1600" dirty="0"/>
              <a:t> as primary sources of drinking water, unlike Palestinian refugee households who reported mainly purchasing water from the shop (86%).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363" y="1429781"/>
            <a:ext cx="621846" cy="57307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49CE48A-9C64-4C2C-A783-305108551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782174"/>
              </p:ext>
            </p:extLst>
          </p:nvPr>
        </p:nvGraphicFramePr>
        <p:xfrm>
          <a:off x="519545" y="2900044"/>
          <a:ext cx="8006425" cy="317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14F22B-3A50-47D3-99B6-E13EB7306AAB}"/>
              </a:ext>
            </a:extLst>
          </p:cNvPr>
          <p:cNvCxnSpPr/>
          <p:nvPr/>
        </p:nvCxnSpPr>
        <p:spPr>
          <a:xfrm>
            <a:off x="618030" y="2931217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484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WASH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43119" y="1741714"/>
            <a:ext cx="8900881" cy="4160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b="1" dirty="0"/>
              <a:t>	Sanitation</a:t>
            </a:r>
            <a:r>
              <a:rPr lang="en-GB" sz="1600" b="1" dirty="0"/>
              <a:t> – </a:t>
            </a:r>
            <a:r>
              <a:rPr lang="en-US" sz="1600" b="1" dirty="0"/>
              <a:t>Waste disposal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The majority of all households reported having their </a:t>
            </a:r>
            <a:r>
              <a:rPr lang="en-US" sz="1600" b="1" dirty="0"/>
              <a:t>waste collected, </a:t>
            </a:r>
            <a:r>
              <a:rPr lang="en-US" sz="1600" dirty="0"/>
              <a:t>although methods of waste disposal varied for Palestinian refugee households (who mostly resided in governorates of federal Iraq).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119" y="1436321"/>
            <a:ext cx="600503" cy="600503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0B48D68-074C-46EC-B77A-C513522999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61140"/>
              </p:ext>
            </p:extLst>
          </p:nvPr>
        </p:nvGraphicFramePr>
        <p:xfrm>
          <a:off x="548640" y="2905760"/>
          <a:ext cx="7660640" cy="311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881C77-8A7D-4FE6-868D-C35946B9993A}"/>
              </a:ext>
            </a:extLst>
          </p:cNvPr>
          <p:cNvCxnSpPr/>
          <p:nvPr/>
        </p:nvCxnSpPr>
        <p:spPr>
          <a:xfrm>
            <a:off x="669985" y="2904146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333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WASH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48591" y="1759131"/>
            <a:ext cx="8646818" cy="41738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b="1" dirty="0"/>
              <a:t>	Sanitation</a:t>
            </a:r>
            <a:r>
              <a:rPr lang="en-GB" sz="1600" b="1" dirty="0"/>
              <a:t> – </a:t>
            </a:r>
            <a:r>
              <a:rPr lang="en-US" sz="1600" b="1" dirty="0"/>
              <a:t>Access to WASH facilities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Almost all refugee households </a:t>
            </a:r>
            <a:r>
              <a:rPr lang="en-US" sz="1600" dirty="0"/>
              <a:t>were found to have access to adequate and functional handwashing facilities, toilets and sufficient amounts of soap and disinfectant.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428750" lvl="2" indent="-285750">
              <a:lnSpc>
                <a:spcPct val="100000"/>
              </a:lnSpc>
            </a:pPr>
            <a:endParaRPr lang="en-US" sz="2500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590" y="1434365"/>
            <a:ext cx="622267" cy="645313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355C50F-68C9-4B4A-AD29-EDB7D2CD94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696320"/>
              </p:ext>
            </p:extLst>
          </p:nvPr>
        </p:nvGraphicFramePr>
        <p:xfrm>
          <a:off x="619760" y="2847826"/>
          <a:ext cx="7650480" cy="308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4FA8EC-16D0-49C9-B25B-92533C5F4F9D}"/>
              </a:ext>
            </a:extLst>
          </p:cNvPr>
          <p:cNvCxnSpPr/>
          <p:nvPr/>
        </p:nvCxnSpPr>
        <p:spPr>
          <a:xfrm>
            <a:off x="669985" y="2862578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7707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97C12E-D3BE-49F8-88ED-4E7E93E86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4074" y="2168601"/>
            <a:ext cx="5344256" cy="1743959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GB" dirty="0"/>
              <a:t>OVID-19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0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AEC9AE-9747-46C9-8375-FD3B43A11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5514" y="2168601"/>
            <a:ext cx="4567016" cy="1743959"/>
          </a:xfrm>
        </p:spPr>
        <p:txBody>
          <a:bodyPr/>
          <a:lstStyle/>
          <a:p>
            <a:r>
              <a:rPr lang="en-GB" dirty="0"/>
              <a:t>Assessment Methodology</a:t>
            </a:r>
          </a:p>
        </p:txBody>
      </p:sp>
    </p:spTree>
    <p:extLst>
      <p:ext uri="{BB962C8B-B14F-4D97-AF65-F5344CB8AC3E}">
        <p14:creationId xmlns:p14="http://schemas.microsoft.com/office/powerpoint/2010/main" val="2648216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36281" y="1641764"/>
            <a:ext cx="8544037" cy="42581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Movement restrictions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majority of Syrian refugee households reporting movement restrictions mentioned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partial lockdowns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(i.e. being allowed to leave residence for basic needs, i.e. pharmacy, grocery shopping, short walks) in their areas (88% of Syrian refugee households)</a:t>
            </a:r>
            <a:r>
              <a:rPr lang="en-US" sz="2400" dirty="0"/>
              <a:t> </a:t>
            </a:r>
            <a:endParaRPr lang="en-US" sz="18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COVID-19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7515" y="2787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C1435B-4DB1-4407-BC69-FF50B3C0BF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281" y="1375230"/>
            <a:ext cx="600503" cy="622743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33B890B-E7F7-4630-8573-4B20845F8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844334"/>
              </p:ext>
            </p:extLst>
          </p:nvPr>
        </p:nvGraphicFramePr>
        <p:xfrm>
          <a:off x="236281" y="3097876"/>
          <a:ext cx="3451799" cy="302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E42726-C575-436A-B26D-3E039D3FB852}"/>
              </a:ext>
            </a:extLst>
          </p:cNvPr>
          <p:cNvCxnSpPr>
            <a:cxnSpLocks/>
          </p:cNvCxnSpPr>
          <p:nvPr/>
        </p:nvCxnSpPr>
        <p:spPr>
          <a:xfrm>
            <a:off x="3879785" y="3139440"/>
            <a:ext cx="0" cy="282170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9661398-541A-40DF-96B2-642C19824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90954"/>
              </p:ext>
            </p:extLst>
          </p:nvPr>
        </p:nvGraphicFramePr>
        <p:xfrm>
          <a:off x="4071491" y="3138118"/>
          <a:ext cx="4572000" cy="296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E759489-F958-4C21-8988-BCF19ADA4E07}"/>
              </a:ext>
            </a:extLst>
          </p:cNvPr>
          <p:cNvSpPr txBox="1"/>
          <p:nvPr/>
        </p:nvSpPr>
        <p:spPr>
          <a:xfrm>
            <a:off x="166795" y="5995107"/>
            <a:ext cx="5485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Subset of Syrian refugee households reporting movement restrictions. Multiple responses possible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CAC545-F074-4181-BCA6-4643CE0FCE68}"/>
              </a:ext>
            </a:extLst>
          </p:cNvPr>
          <p:cNvCxnSpPr/>
          <p:nvPr/>
        </p:nvCxnSpPr>
        <p:spPr>
          <a:xfrm>
            <a:off x="669985" y="3060000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166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36281" y="1641764"/>
            <a:ext cx="8544037" cy="42581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Impact of COVID-19 on stress levels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Roughly three out of four Syrian refugee households reported </a:t>
            </a:r>
            <a:r>
              <a:rPr lang="en-US" sz="1800" b="1" dirty="0"/>
              <a:t>COVID-19 increased the level of stress </a:t>
            </a:r>
            <a:r>
              <a:rPr lang="en-US" sz="1800" dirty="0"/>
              <a:t>in their household (78%).</a:t>
            </a:r>
            <a:r>
              <a:rPr lang="en-US" sz="2400" dirty="0"/>
              <a:t> </a:t>
            </a:r>
            <a:endParaRPr lang="en-US" sz="18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COVID-19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C1435B-4DB1-4407-BC69-FF50B3C0BF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281" y="1375230"/>
            <a:ext cx="600503" cy="6227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E42726-C575-436A-B26D-3E039D3FB852}"/>
              </a:ext>
            </a:extLst>
          </p:cNvPr>
          <p:cNvCxnSpPr>
            <a:cxnSpLocks/>
          </p:cNvCxnSpPr>
          <p:nvPr/>
        </p:nvCxnSpPr>
        <p:spPr>
          <a:xfrm>
            <a:off x="3879785" y="2946400"/>
            <a:ext cx="0" cy="301474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28A3BE4-4B41-48D4-9084-5743EFD01E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765065"/>
              </p:ext>
            </p:extLst>
          </p:nvPr>
        </p:nvGraphicFramePr>
        <p:xfrm>
          <a:off x="236281" y="2753360"/>
          <a:ext cx="3451795" cy="331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7F10911-F50E-4749-8870-9B4970555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558931"/>
              </p:ext>
            </p:extLst>
          </p:nvPr>
        </p:nvGraphicFramePr>
        <p:xfrm>
          <a:off x="4208318" y="2753360"/>
          <a:ext cx="4572000" cy="331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4749B3-17EE-4210-94C9-8D8960BE9436}"/>
              </a:ext>
            </a:extLst>
          </p:cNvPr>
          <p:cNvCxnSpPr/>
          <p:nvPr/>
        </p:nvCxnSpPr>
        <p:spPr>
          <a:xfrm>
            <a:off x="669985" y="2789843"/>
            <a:ext cx="76916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F1ADE5-FE50-4274-B5CA-118EC850054D}"/>
              </a:ext>
            </a:extLst>
          </p:cNvPr>
          <p:cNvSpPr txBox="1"/>
          <p:nvPr/>
        </p:nvSpPr>
        <p:spPr>
          <a:xfrm>
            <a:off x="166794" y="5995107"/>
            <a:ext cx="6088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808080"/>
                </a:solidFill>
                <a:latin typeface="Arial Narrow" panose="020B0606020202030204" pitchFamily="34" charset="0"/>
              </a:rPr>
              <a:t>* Subset of Syrian refugee households reporting increased levels of stress because of COVID-19. Multiple responses possible.</a:t>
            </a:r>
            <a:endParaRPr lang="en-GB" sz="1000" dirty="0">
              <a:solidFill>
                <a:srgbClr val="80808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025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97C12E-D3BE-49F8-88ED-4E7E93E86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4074" y="2168601"/>
            <a:ext cx="5344256" cy="1743959"/>
          </a:xfrm>
        </p:spPr>
        <p:txBody>
          <a:bodyPr/>
          <a:lstStyle/>
          <a:p>
            <a:r>
              <a:rPr lang="en-GB" dirty="0"/>
              <a:t>Movement Intentions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639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Movement Intentions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7515" y="2787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5F3D0B-3A4B-437F-86C3-8EBE08048938}"/>
              </a:ext>
            </a:extLst>
          </p:cNvPr>
          <p:cNvSpPr txBox="1">
            <a:spLocks/>
          </p:cNvSpPr>
          <p:nvPr/>
        </p:nvSpPr>
        <p:spPr>
          <a:xfrm>
            <a:off x="239487" y="1709057"/>
            <a:ext cx="4870994" cy="45937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/>
              <a:t>	Movement Intentions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Only a small proportion of Syrian refugee households indicated an </a:t>
            </a:r>
            <a:r>
              <a:rPr lang="en-US" sz="1600" b="1" dirty="0"/>
              <a:t>intention to move </a:t>
            </a:r>
            <a:r>
              <a:rPr lang="en-US" sz="1600" dirty="0"/>
              <a:t>to a different place within the next 3 months (</a:t>
            </a:r>
            <a:r>
              <a:rPr lang="en-US" sz="1600" b="1" dirty="0"/>
              <a:t>4%</a:t>
            </a:r>
            <a:r>
              <a:rPr lang="en-US" sz="1600" dirty="0"/>
              <a:t>).</a:t>
            </a:r>
            <a:endParaRPr lang="en-GB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This figure was slightly higher for Palestinian refugee households (</a:t>
            </a:r>
            <a:r>
              <a:rPr lang="en-GB" sz="1600" b="1" dirty="0"/>
              <a:t>8%</a:t>
            </a:r>
            <a:r>
              <a:rPr lang="en-GB" sz="1600" dirty="0"/>
              <a:t>).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most commonly mentioned reasons for wanting to move were: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 Narrow" panose="020B0606020202030204" pitchFamily="34" charset="0"/>
              </a:rPr>
              <a:t>Better access to essential services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 Narrow" panose="020B0606020202030204" pitchFamily="34" charset="0"/>
              </a:rPr>
              <a:t>Family reunification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 Narrow" panose="020B0606020202030204" pitchFamily="34" charset="0"/>
              </a:rPr>
              <a:t>Better employment opportunities elsewhere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 Narrow" panose="020B0606020202030204" pitchFamily="34" charset="0"/>
              </a:rPr>
              <a:t>Cost of living is too high in this location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5" y="1338632"/>
            <a:ext cx="731520" cy="73152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EBB53A5-C892-4E2E-B809-B098B9149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5544"/>
              </p:ext>
            </p:extLst>
          </p:nvPr>
        </p:nvGraphicFramePr>
        <p:xfrm>
          <a:off x="5202452" y="2070152"/>
          <a:ext cx="3372587" cy="377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16877D-653E-4476-8EF8-0D496DAA6C6D}"/>
              </a:ext>
            </a:extLst>
          </p:cNvPr>
          <p:cNvCxnSpPr>
            <a:cxnSpLocks/>
          </p:cNvCxnSpPr>
          <p:nvPr/>
        </p:nvCxnSpPr>
        <p:spPr>
          <a:xfrm>
            <a:off x="5180876" y="2070152"/>
            <a:ext cx="0" cy="362775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147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97C12E-D3BE-49F8-88ED-4E7E93E86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4074" y="2168601"/>
            <a:ext cx="4688590" cy="1743959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0953154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Next steps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6B500-AF5C-491B-9988-5D7AF5D81B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176" y="1333833"/>
            <a:ext cx="8529224" cy="4828428"/>
          </a:xfrm>
        </p:spPr>
        <p:txBody>
          <a:bodyPr anchor="ctr"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Bilateral consultations with sectors leads: </a:t>
            </a:r>
            <a:r>
              <a:rPr lang="en-US" sz="2000" dirty="0"/>
              <a:t>Between 25 October and 12 November 2020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Bilateral consultations with field offices: </a:t>
            </a:r>
            <a:r>
              <a:rPr lang="en-US" sz="2000" dirty="0"/>
              <a:t>Between 25 October and 12 November 2020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Additional analysis conducted by IMPACT</a:t>
            </a:r>
            <a:r>
              <a:rPr lang="en-US" sz="2000" dirty="0"/>
              <a:t>: Ongoing</a:t>
            </a:r>
            <a:endParaRPr lang="en-US" sz="2000" b="1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Final presentation with inputs from consultations and additional analysis</a:t>
            </a:r>
            <a:r>
              <a:rPr lang="en-US" sz="2000" dirty="0"/>
              <a:t>: Week of 15 November 2020 (date to be confirmed)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After the final presentation, </a:t>
            </a:r>
            <a:r>
              <a:rPr lang="en-US" sz="2000" b="1" dirty="0"/>
              <a:t>IMPACT remains available for bilateral discussions and data requests </a:t>
            </a:r>
            <a:r>
              <a:rPr lang="en-US" sz="2000" dirty="0"/>
              <a:t>as feasible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Final </a:t>
            </a:r>
            <a:r>
              <a:rPr lang="en-US" sz="2000" b="1" dirty="0"/>
              <a:t>executive summary report </a:t>
            </a:r>
            <a:r>
              <a:rPr lang="en-US" sz="2000" dirty="0"/>
              <a:t>and </a:t>
            </a:r>
            <a:r>
              <a:rPr lang="en-US" sz="2000" b="1" dirty="0"/>
              <a:t>factsheets </a:t>
            </a:r>
            <a:r>
              <a:rPr lang="en-US" sz="2000" dirty="0"/>
              <a:t>for sectoral findings will be published in January or February 2021.</a:t>
            </a:r>
          </a:p>
        </p:txBody>
      </p:sp>
    </p:spTree>
    <p:extLst>
      <p:ext uri="{BB962C8B-B14F-4D97-AF65-F5344CB8AC3E}">
        <p14:creationId xmlns:p14="http://schemas.microsoft.com/office/powerpoint/2010/main" val="4186507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69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Assessment Methodology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29578" y="1578140"/>
            <a:ext cx="7826049" cy="447890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Geographic coverage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Arial Narrow" panose="020B0606020202030204" pitchFamily="34" charset="0"/>
                <a:cs typeface="Times New Roman" panose="02020603050405020304" pitchFamily="18" charset="0"/>
              </a:rPr>
              <a:t>nationwide</a:t>
            </a:r>
            <a:r>
              <a:rPr lang="en-US" sz="1700" dirty="0">
                <a:ea typeface="Arial Narrow" panose="020B0606020202030204" pitchFamily="34" charset="0"/>
                <a:cs typeface="Times New Roman" panose="02020603050405020304" pitchFamily="18" charset="0"/>
              </a:rPr>
              <a:t>		</a:t>
            </a:r>
            <a:endParaRPr lang="en-US" sz="1700" b="1" dirty="0">
              <a:ea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Population of interest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Refugee households that are registered with UNHCR and have been in contact with UNHCR within the last 12 months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 Narrow" panose="020B0606020202030204" pitchFamily="34" charset="0"/>
              </a:rPr>
              <a:t>In- and out-of-camp Syrian refugee households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 Narrow" panose="020B0606020202030204" pitchFamily="34" charset="0"/>
              </a:rPr>
              <a:t>Out-of-camp Iranian refugee households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 Narrow" panose="020B0606020202030204" pitchFamily="34" charset="0"/>
              </a:rPr>
              <a:t>Out-of-camp Turkish refugee households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 Narrow" panose="020B0606020202030204" pitchFamily="34" charset="0"/>
              </a:rPr>
              <a:t>Out-of-camp Palestinian refugee households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b="1" dirty="0">
                <a:cs typeface="Times New Roman" panose="02020603050405020304" pitchFamily="18" charset="0"/>
              </a:rPr>
              <a:t>Data collection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31 August to 1 October 2020 through phone surveys</a:t>
            </a:r>
          </a:p>
        </p:txBody>
      </p:sp>
      <p:pic>
        <p:nvPicPr>
          <p:cNvPr id="8" name="image141.png"/>
          <p:cNvPicPr/>
          <p:nvPr/>
        </p:nvPicPr>
        <p:blipFill>
          <a:blip r:embed="rId3" cstate="print">
            <a:biLevel thresh="75000"/>
          </a:blip>
          <a:stretch>
            <a:fillRect/>
          </a:stretch>
        </p:blipFill>
        <p:spPr>
          <a:xfrm>
            <a:off x="184690" y="1652567"/>
            <a:ext cx="538321" cy="53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3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Assessment Methodology: Sampling Methodology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77194" y="1464855"/>
            <a:ext cx="8087840" cy="459485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         Full sample for Syrian, Iranian, Turkish and Palestinian refugees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700" dirty="0">
              <a:cs typeface="Times New Roman" panose="02020603050405020304" pitchFamily="18" charset="0"/>
            </a:endParaRP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700" dirty="0">
              <a:cs typeface="Times New Roman" panose="02020603050405020304" pitchFamily="18" charset="0"/>
            </a:endParaRP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700" dirty="0">
              <a:cs typeface="Times New Roman" panose="02020603050405020304" pitchFamily="18" charset="0"/>
            </a:endParaRP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700" dirty="0">
              <a:cs typeface="Times New Roman" panose="02020603050405020304" pitchFamily="18" charset="0"/>
            </a:endParaRP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700" dirty="0">
              <a:cs typeface="Times New Roman" panose="02020603050405020304" pitchFamily="18" charset="0"/>
            </a:endParaRP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700" dirty="0">
              <a:cs typeface="Times New Roman" panose="02020603050405020304" pitchFamily="18" charset="0"/>
            </a:endParaRP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7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7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cs typeface="Times New Roman" panose="02020603050405020304" pitchFamily="18" charset="0"/>
              </a:rPr>
              <a:t>Findings are </a:t>
            </a:r>
            <a:r>
              <a:rPr lang="en-US" sz="1700" b="1" dirty="0">
                <a:cs typeface="Times New Roman" panose="02020603050405020304" pitchFamily="18" charset="0"/>
              </a:rPr>
              <a:t>representative: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cs typeface="Times New Roman" panose="02020603050405020304" pitchFamily="18" charset="0"/>
              </a:rPr>
              <a:t>At population group level: with a </a:t>
            </a:r>
            <a:r>
              <a:rPr lang="en-US" sz="17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95%</a:t>
            </a:r>
            <a:r>
              <a:rPr lang="en-US" sz="1700" b="1" dirty="0">
                <a:cs typeface="Times New Roman" panose="02020603050405020304" pitchFamily="18" charset="0"/>
              </a:rPr>
              <a:t> </a:t>
            </a:r>
            <a:r>
              <a:rPr lang="en-US" sz="1700" dirty="0">
                <a:cs typeface="Times New Roman" panose="02020603050405020304" pitchFamily="18" charset="0"/>
              </a:rPr>
              <a:t>confidence level and </a:t>
            </a:r>
            <a:r>
              <a:rPr lang="en-US" sz="17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5%</a:t>
            </a:r>
            <a:r>
              <a:rPr lang="en-US" sz="1700" b="1" dirty="0">
                <a:cs typeface="Times New Roman" panose="02020603050405020304" pitchFamily="18" charset="0"/>
              </a:rPr>
              <a:t> </a:t>
            </a:r>
            <a:r>
              <a:rPr lang="en-US" sz="1700" dirty="0">
                <a:cs typeface="Times New Roman" panose="02020603050405020304" pitchFamily="18" charset="0"/>
              </a:rPr>
              <a:t>margin of error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6E6F87-A869-474C-A9BE-4933F9852AB3}"/>
              </a:ext>
            </a:extLst>
          </p:cNvPr>
          <p:cNvSpPr txBox="1"/>
          <p:nvPr/>
        </p:nvSpPr>
        <p:spPr>
          <a:xfrm>
            <a:off x="4315430" y="2028429"/>
            <a:ext cx="304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719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Syrian Refugee Household surveys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3BC6AF-2604-494E-897C-9E1EF91E6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" y="1338167"/>
            <a:ext cx="640080" cy="6400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6E6F87-A869-474C-A9BE-4933F9852AB3}"/>
              </a:ext>
            </a:extLst>
          </p:cNvPr>
          <p:cNvSpPr txBox="1"/>
          <p:nvPr/>
        </p:nvSpPr>
        <p:spPr>
          <a:xfrm>
            <a:off x="600891" y="2931287"/>
            <a:ext cx="2560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1,799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Household surveys in total</a:t>
            </a:r>
          </a:p>
          <a:p>
            <a:pPr algn="ctr"/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AB7E40-5B2F-4869-B93D-A37D97176B66}"/>
              </a:ext>
            </a:extLst>
          </p:cNvPr>
          <p:cNvCxnSpPr/>
          <p:nvPr/>
        </p:nvCxnSpPr>
        <p:spPr>
          <a:xfrm>
            <a:off x="3566723" y="3062542"/>
            <a:ext cx="397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0DB869E-6E8C-4A59-A74E-625CBE8C983D}"/>
              </a:ext>
            </a:extLst>
          </p:cNvPr>
          <p:cNvCxnSpPr/>
          <p:nvPr/>
        </p:nvCxnSpPr>
        <p:spPr>
          <a:xfrm>
            <a:off x="3566723" y="2360088"/>
            <a:ext cx="397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0B64920-66FB-4C7F-9E36-0EF76378B0F1}"/>
              </a:ext>
            </a:extLst>
          </p:cNvPr>
          <p:cNvCxnSpPr/>
          <p:nvPr/>
        </p:nvCxnSpPr>
        <p:spPr>
          <a:xfrm>
            <a:off x="3566723" y="3733703"/>
            <a:ext cx="397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AACEF8-C4E7-42B4-BEDF-EBDB2FA1A1C8}"/>
              </a:ext>
            </a:extLst>
          </p:cNvPr>
          <p:cNvCxnSpPr/>
          <p:nvPr/>
        </p:nvCxnSpPr>
        <p:spPr>
          <a:xfrm>
            <a:off x="3566723" y="4335515"/>
            <a:ext cx="397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29B0B5-10A0-471C-8F61-CB29D35E158B}"/>
              </a:ext>
            </a:extLst>
          </p:cNvPr>
          <p:cNvSpPr txBox="1"/>
          <p:nvPr/>
        </p:nvSpPr>
        <p:spPr>
          <a:xfrm>
            <a:off x="4321114" y="2613204"/>
            <a:ext cx="304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375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Iranian Refugee Household surveys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19A385-90F2-448B-A24F-4914158EB755}"/>
              </a:ext>
            </a:extLst>
          </p:cNvPr>
          <p:cNvSpPr txBox="1"/>
          <p:nvPr/>
        </p:nvSpPr>
        <p:spPr>
          <a:xfrm>
            <a:off x="4315430" y="3324667"/>
            <a:ext cx="304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342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Turkish Refugee Household surveys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45809-9C57-4354-9ED9-7409FE3C18A1}"/>
              </a:ext>
            </a:extLst>
          </p:cNvPr>
          <p:cNvSpPr txBox="1"/>
          <p:nvPr/>
        </p:nvSpPr>
        <p:spPr>
          <a:xfrm>
            <a:off x="4315430" y="4018980"/>
            <a:ext cx="304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363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Palestinian Refugee Household surveys</a:t>
            </a:r>
          </a:p>
        </p:txBody>
      </p:sp>
    </p:spTree>
    <p:extLst>
      <p:ext uri="{BB962C8B-B14F-4D97-AF65-F5344CB8AC3E}">
        <p14:creationId xmlns:p14="http://schemas.microsoft.com/office/powerpoint/2010/main" val="174201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Assessment Methodology: Sampling Methodology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77194" y="1464855"/>
            <a:ext cx="8087840" cy="459485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         Syrian refugee household subset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700" dirty="0">
              <a:cs typeface="Times New Roman" panose="02020603050405020304" pitchFamily="18" charset="0"/>
            </a:endParaRP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700" dirty="0">
              <a:cs typeface="Times New Roman" panose="02020603050405020304" pitchFamily="18" charset="0"/>
            </a:endParaRP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700" dirty="0">
              <a:cs typeface="Times New Roman" panose="02020603050405020304" pitchFamily="18" charset="0"/>
            </a:endParaRP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700" dirty="0">
              <a:cs typeface="Times New Roman" panose="02020603050405020304" pitchFamily="18" charset="0"/>
            </a:endParaRP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7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05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cs typeface="Times New Roman" panose="02020603050405020304" pitchFamily="18" charset="0"/>
              </a:rPr>
              <a:t>Findings for Syrian refugee households are </a:t>
            </a:r>
            <a:r>
              <a:rPr lang="en-US" sz="1700" b="1" dirty="0">
                <a:cs typeface="Times New Roman" panose="02020603050405020304" pitchFamily="18" charset="0"/>
              </a:rPr>
              <a:t>representative: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cs typeface="Times New Roman" panose="02020603050405020304" pitchFamily="18" charset="0"/>
              </a:rPr>
              <a:t>At national level: with a </a:t>
            </a:r>
            <a:r>
              <a:rPr lang="en-US" sz="17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95%</a:t>
            </a:r>
            <a:r>
              <a:rPr lang="en-US" sz="1700" b="1" dirty="0">
                <a:cs typeface="Times New Roman" panose="02020603050405020304" pitchFamily="18" charset="0"/>
              </a:rPr>
              <a:t> </a:t>
            </a:r>
            <a:r>
              <a:rPr lang="en-US" sz="1700" dirty="0">
                <a:cs typeface="Times New Roman" panose="02020603050405020304" pitchFamily="18" charset="0"/>
              </a:rPr>
              <a:t>confidence level and </a:t>
            </a:r>
            <a:r>
              <a:rPr lang="en-US" sz="17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5%</a:t>
            </a:r>
            <a:r>
              <a:rPr lang="en-US" sz="1700" b="1" dirty="0">
                <a:cs typeface="Times New Roman" panose="02020603050405020304" pitchFamily="18" charset="0"/>
              </a:rPr>
              <a:t> </a:t>
            </a:r>
            <a:r>
              <a:rPr lang="en-US" sz="1700" dirty="0">
                <a:cs typeface="Times New Roman" panose="02020603050405020304" pitchFamily="18" charset="0"/>
              </a:rPr>
              <a:t>margin of error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cs typeface="Times New Roman" panose="02020603050405020304" pitchFamily="18" charset="0"/>
              </a:rPr>
              <a:t>At governorate level: with a </a:t>
            </a:r>
            <a:r>
              <a:rPr lang="en-US" sz="17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95%</a:t>
            </a:r>
            <a:r>
              <a:rPr lang="en-US" sz="1700" b="1" dirty="0">
                <a:cs typeface="Times New Roman" panose="02020603050405020304" pitchFamily="18" charset="0"/>
              </a:rPr>
              <a:t> </a:t>
            </a:r>
            <a:r>
              <a:rPr lang="en-US" sz="1700" dirty="0">
                <a:cs typeface="Times New Roman" panose="02020603050405020304" pitchFamily="18" charset="0"/>
              </a:rPr>
              <a:t>confidence level and </a:t>
            </a:r>
            <a:r>
              <a:rPr lang="en-US" sz="17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10%</a:t>
            </a:r>
            <a:r>
              <a:rPr lang="en-US" sz="1700" b="1" dirty="0">
                <a:cs typeface="Times New Roman" panose="02020603050405020304" pitchFamily="18" charset="0"/>
              </a:rPr>
              <a:t> </a:t>
            </a:r>
            <a:r>
              <a:rPr lang="en-US" sz="1700" dirty="0">
                <a:cs typeface="Times New Roman" panose="02020603050405020304" pitchFamily="18" charset="0"/>
              </a:rPr>
              <a:t>margin of error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 Narrow" panose="020B0606020202030204" pitchFamily="34" charset="0"/>
              </a:rPr>
              <a:t>Governorates in federal Iraq are grouped together as ‘Centre South’ for Syrian refugee households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cs typeface="Times New Roman" panose="02020603050405020304" pitchFamily="18" charset="0"/>
              </a:rPr>
              <a:t>At camp/out-of-camp residence level: with a </a:t>
            </a:r>
            <a:r>
              <a:rPr lang="en-US" sz="17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95%</a:t>
            </a:r>
            <a:r>
              <a:rPr lang="en-US" sz="1700" dirty="0">
                <a:cs typeface="Times New Roman" panose="02020603050405020304" pitchFamily="18" charset="0"/>
              </a:rPr>
              <a:t> confidence level and </a:t>
            </a:r>
            <a:r>
              <a:rPr lang="en-US" sz="17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10%</a:t>
            </a:r>
            <a:r>
              <a:rPr lang="en-US" sz="1700" dirty="0">
                <a:cs typeface="Times New Roman" panose="02020603050405020304" pitchFamily="18" charset="0"/>
              </a:rPr>
              <a:t> margin of error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6E6F87-A869-474C-A9BE-4933F9852AB3}"/>
              </a:ext>
            </a:extLst>
          </p:cNvPr>
          <p:cNvSpPr txBox="1"/>
          <p:nvPr/>
        </p:nvSpPr>
        <p:spPr>
          <a:xfrm>
            <a:off x="2612700" y="2764241"/>
            <a:ext cx="1944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719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Syrian Refugee Household surveys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3BC6AF-2604-494E-897C-9E1EF91E6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" y="1338167"/>
            <a:ext cx="640080" cy="6400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550378-4733-49B9-B67E-334C9135A7C8}"/>
              </a:ext>
            </a:extLst>
          </p:cNvPr>
          <p:cNvSpPr txBox="1"/>
          <p:nvPr/>
        </p:nvSpPr>
        <p:spPr>
          <a:xfrm>
            <a:off x="5211565" y="2379490"/>
            <a:ext cx="292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100 </a:t>
            </a:r>
            <a:r>
              <a:rPr lang="en-US" sz="1200" dirty="0">
                <a:latin typeface="Arial" charset="0"/>
                <a:cs typeface="Arial" charset="0"/>
              </a:rPr>
              <a:t>in-camp and 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111 </a:t>
            </a:r>
            <a:r>
              <a:rPr lang="en-US" sz="1200" dirty="0">
                <a:latin typeface="Arial" charset="0"/>
                <a:cs typeface="Arial" charset="0"/>
              </a:rPr>
              <a:t>out-of-camp households 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in Erbil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550378-4733-49B9-B67E-334C9135A7C8}"/>
              </a:ext>
            </a:extLst>
          </p:cNvPr>
          <p:cNvSpPr txBox="1"/>
          <p:nvPr/>
        </p:nvSpPr>
        <p:spPr>
          <a:xfrm>
            <a:off x="5211565" y="1656728"/>
            <a:ext cx="315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102 </a:t>
            </a:r>
            <a:r>
              <a:rPr lang="en-US" sz="1200" dirty="0">
                <a:latin typeface="Arial" charset="0"/>
                <a:cs typeface="Arial" charset="0"/>
              </a:rPr>
              <a:t>in-camp and 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102 </a:t>
            </a:r>
            <a:r>
              <a:rPr lang="en-US" sz="1200" dirty="0">
                <a:latin typeface="Arial" charset="0"/>
                <a:cs typeface="Arial" charset="0"/>
              </a:rPr>
              <a:t>out-of-camp 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households in Duhok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550378-4733-49B9-B67E-334C9135A7C8}"/>
              </a:ext>
            </a:extLst>
          </p:cNvPr>
          <p:cNvSpPr txBox="1"/>
          <p:nvPr/>
        </p:nvSpPr>
        <p:spPr>
          <a:xfrm>
            <a:off x="5211565" y="3068360"/>
            <a:ext cx="292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108 </a:t>
            </a:r>
            <a:r>
              <a:rPr lang="en-US" sz="1200" dirty="0">
                <a:latin typeface="Arial" charset="0"/>
                <a:cs typeface="Arial" charset="0"/>
              </a:rPr>
              <a:t>in-camp and 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106 </a:t>
            </a:r>
            <a:r>
              <a:rPr lang="en-US" sz="1200" dirty="0">
                <a:latin typeface="Arial" charset="0"/>
                <a:cs typeface="Arial" charset="0"/>
              </a:rPr>
              <a:t>out-of-camp h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ouseholds in Al-Sulaymaniyah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E6F87-A869-474C-A9BE-4933F9852AB3}"/>
              </a:ext>
            </a:extLst>
          </p:cNvPr>
          <p:cNvSpPr txBox="1"/>
          <p:nvPr/>
        </p:nvSpPr>
        <p:spPr>
          <a:xfrm>
            <a:off x="-557489" y="2764241"/>
            <a:ext cx="372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1,799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Household surveys in total</a:t>
            </a:r>
          </a:p>
          <a:p>
            <a:pPr algn="ctr"/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79A5D8-0733-405E-917E-5620F277A383}"/>
              </a:ext>
            </a:extLst>
          </p:cNvPr>
          <p:cNvCxnSpPr/>
          <p:nvPr/>
        </p:nvCxnSpPr>
        <p:spPr>
          <a:xfrm>
            <a:off x="2417086" y="3083901"/>
            <a:ext cx="397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AB7E40-5B2F-4869-B93D-A37D97176B66}"/>
              </a:ext>
            </a:extLst>
          </p:cNvPr>
          <p:cNvCxnSpPr/>
          <p:nvPr/>
        </p:nvCxnSpPr>
        <p:spPr>
          <a:xfrm>
            <a:off x="4668159" y="2656520"/>
            <a:ext cx="397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0DB869E-6E8C-4A59-A74E-625CBE8C983D}"/>
              </a:ext>
            </a:extLst>
          </p:cNvPr>
          <p:cNvCxnSpPr/>
          <p:nvPr/>
        </p:nvCxnSpPr>
        <p:spPr>
          <a:xfrm>
            <a:off x="4668159" y="1954066"/>
            <a:ext cx="397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0B64920-66FB-4C7F-9E36-0EF76378B0F1}"/>
              </a:ext>
            </a:extLst>
          </p:cNvPr>
          <p:cNvCxnSpPr/>
          <p:nvPr/>
        </p:nvCxnSpPr>
        <p:spPr>
          <a:xfrm>
            <a:off x="4668159" y="3327681"/>
            <a:ext cx="397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AACEF8-C4E7-42B4-BEDF-EBDB2FA1A1C8}"/>
              </a:ext>
            </a:extLst>
          </p:cNvPr>
          <p:cNvCxnSpPr/>
          <p:nvPr/>
        </p:nvCxnSpPr>
        <p:spPr>
          <a:xfrm>
            <a:off x="4668159" y="3929493"/>
            <a:ext cx="397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0E2FA95-F763-497B-AB2D-D388621119B0}"/>
              </a:ext>
            </a:extLst>
          </p:cNvPr>
          <p:cNvSpPr txBox="1"/>
          <p:nvPr/>
        </p:nvSpPr>
        <p:spPr>
          <a:xfrm>
            <a:off x="5193820" y="3648672"/>
            <a:ext cx="317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90</a:t>
            </a:r>
            <a:r>
              <a:rPr lang="en-US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out-of-camp households in governorates in federal Iraq</a:t>
            </a:r>
          </a:p>
        </p:txBody>
      </p:sp>
    </p:spTree>
    <p:extLst>
      <p:ext uri="{BB962C8B-B14F-4D97-AF65-F5344CB8AC3E}">
        <p14:creationId xmlns:p14="http://schemas.microsoft.com/office/powerpoint/2010/main" val="30639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Assessment Methodology: Sectors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86175" y="1405891"/>
            <a:ext cx="8477269" cy="47091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The following sectors were assessed: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Livelihoods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Food Security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Protection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Health (including mental health)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Education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Shelter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WASH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effectLst/>
                <a:latin typeface="Arial Narrow" panose="020B0606020202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Child Protection and Gender-Based Violence (GBV)-related indicators</a:t>
            </a:r>
            <a:r>
              <a:rPr lang="en-US" sz="1800" dirty="0">
                <a:effectLst/>
                <a:latin typeface="Arial Narrow" panose="020B0606020202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were assessed as cross-cutting issues</a:t>
            </a:r>
            <a:r>
              <a:rPr lang="en-US" sz="1800" b="1" dirty="0">
                <a:effectLst/>
                <a:latin typeface="Arial Narrow" panose="020B0606020202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Further, </a:t>
            </a:r>
            <a:r>
              <a:rPr lang="en-US" sz="1800" b="1" dirty="0">
                <a:ea typeface="Cambria" panose="02040503050406030204" pitchFamily="18" charset="0"/>
                <a:cs typeface="Times New Roman" panose="02020603050405020304" pitchFamily="18" charset="0"/>
              </a:rPr>
              <a:t>movement intentions </a:t>
            </a:r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and perceived </a:t>
            </a:r>
            <a:r>
              <a:rPr lang="en-US" sz="1800" b="1" dirty="0">
                <a:ea typeface="Cambria" panose="02040503050406030204" pitchFamily="18" charset="0"/>
                <a:cs typeface="Times New Roman" panose="02020603050405020304" pitchFamily="18" charset="0"/>
              </a:rPr>
              <a:t>changes in household needs due to COVID-19 </a:t>
            </a:r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were assessed</a:t>
            </a:r>
            <a:r>
              <a:rPr lang="en-US" sz="1800" b="1" dirty="0"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000" b="1" dirty="0"/>
          </a:p>
          <a:p>
            <a:pPr lvl="1" indent="0">
              <a:lnSpc>
                <a:spcPct val="100000"/>
              </a:lnSpc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lvl="1" indent="0">
              <a:lnSpc>
                <a:spcPct val="100000"/>
              </a:lnSpc>
              <a:buNone/>
            </a:pPr>
            <a:r>
              <a:rPr lang="en-US" sz="1800" dirty="0">
                <a:latin typeface="Arial Narrow" panose="020B0606020202030204" pitchFamily="34" charset="0"/>
              </a:rPr>
              <a:t>		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 sz="1800" dirty="0">
                <a:latin typeface="Arial Narrow" panose="020B0606020202030204" pitchFamily="34" charset="0"/>
              </a:rPr>
              <a:t>	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 sz="1800" dirty="0">
                <a:latin typeface="Arial Narrow" panose="020B0606020202030204" pitchFamily="34" charset="0"/>
              </a:rPr>
              <a:t>	</a:t>
            </a:r>
          </a:p>
          <a:p>
            <a:pPr>
              <a:lnSpc>
                <a:spcPct val="100000"/>
              </a:lnSpc>
            </a:pPr>
            <a:endParaRPr lang="en-GB" sz="2000" dirty="0">
              <a:latin typeface="OCHA Icons Bounded" panose="02000503000000000000" pitchFamily="2" charset="0"/>
            </a:endParaRPr>
          </a:p>
          <a:p>
            <a:pPr marL="971550" lvl="1" indent="-285750">
              <a:lnSpc>
                <a:spcPct val="100000"/>
              </a:lnSpc>
            </a:pPr>
            <a:endParaRPr lang="en-GB" sz="31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 indent="0">
              <a:lnSpc>
                <a:spcPct val="100000"/>
              </a:lnSpc>
              <a:buNone/>
            </a:pPr>
            <a:endParaRPr lang="en-GB" sz="1600" dirty="0">
              <a:latin typeface="Arial Narrow" panose="020B0606020202030204" pitchFamily="34" charset="0"/>
            </a:endParaRPr>
          </a:p>
          <a:p>
            <a:pPr marL="971550" lvl="1" indent="-285750"/>
            <a:endParaRPr lang="en-GB" dirty="0"/>
          </a:p>
          <a:p>
            <a:pPr lvl="1" indent="0">
              <a:buNone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51688"/>
      </p:ext>
    </p:extLst>
  </p:cSld>
  <p:clrMapOvr>
    <a:masterClrMapping/>
  </p:clrMapOvr>
</p:sld>
</file>

<file path=ppt/theme/theme1.xml><?xml version="1.0" encoding="utf-8"?>
<a:theme xmlns:a="http://schemas.openxmlformats.org/drawingml/2006/main" name="Op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B44FF6C3-8C4A-4718-9A78-1A4FA464F24E}"/>
    </a:ext>
  </a:extLst>
</a:theme>
</file>

<file path=ppt/theme/theme10.xml><?xml version="1.0" encoding="utf-8"?>
<a:theme xmlns:a="http://schemas.openxmlformats.org/drawingml/2006/main" name="Op2 Top big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5593DA22-6F83-4A00-8A43-73ADAA83409B}"/>
    </a:ext>
  </a:extLst>
</a:theme>
</file>

<file path=ppt/theme/theme11.xml><?xml version="1.0" encoding="utf-8"?>
<a:theme xmlns:a="http://schemas.openxmlformats.org/drawingml/2006/main" name="O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210193F8-95C4-4B55-9279-5FEAA56AFE60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1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F2CFDD0B-5CF6-49FF-A5D5-F381F93047D5}"/>
    </a:ext>
  </a:extLst>
</a:theme>
</file>

<file path=ppt/theme/theme3.xml><?xml version="1.0" encoding="utf-8"?>
<a:theme xmlns:a="http://schemas.openxmlformats.org/drawingml/2006/main" name="Op1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CDF7FA1B-8FB0-46FF-B334-F0370F8EA3F8}"/>
    </a:ext>
  </a:extLst>
</a:theme>
</file>

<file path=ppt/theme/theme4.xml><?xml version="1.0" encoding="utf-8"?>
<a:theme xmlns:a="http://schemas.openxmlformats.org/drawingml/2006/main" name="Op1 Top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C730AC34-B05E-408E-9FF6-BAB647C6509F}"/>
    </a:ext>
  </a:extLst>
</a:theme>
</file>

<file path=ppt/theme/theme5.xml><?xml version="1.0" encoding="utf-8"?>
<a:theme xmlns:a="http://schemas.openxmlformats.org/drawingml/2006/main" name="Op1 Top big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598B2C9D-219A-4BE1-A3F9-72930D8DF17E}"/>
    </a:ext>
  </a:extLst>
</a:theme>
</file>

<file path=ppt/theme/theme6.xml><?xml version="1.0" encoding="utf-8"?>
<a:theme xmlns:a="http://schemas.openxmlformats.org/drawingml/2006/main" name="Op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C1B20E7E-B7F2-4305-B20F-8189567EF81A}"/>
    </a:ext>
  </a:extLst>
</a:theme>
</file>

<file path=ppt/theme/theme7.xml><?xml version="1.0" encoding="utf-8"?>
<a:theme xmlns:a="http://schemas.openxmlformats.org/drawingml/2006/main" name="Op2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CBB58D96-C071-4547-8A27-231CEBFD551B}"/>
    </a:ext>
  </a:extLst>
</a:theme>
</file>

<file path=ppt/theme/theme8.xml><?xml version="1.0" encoding="utf-8"?>
<a:theme xmlns:a="http://schemas.openxmlformats.org/drawingml/2006/main" name="Op2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B1C7F54A-33C6-49EC-9894-0E2736028C10}"/>
    </a:ext>
  </a:extLst>
</a:theme>
</file>

<file path=ppt/theme/theme9.xml><?xml version="1.0" encoding="utf-8"?>
<a:theme xmlns:a="http://schemas.openxmlformats.org/drawingml/2006/main" name="Op2 Top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06F5B274-7F78-4852-B1DE-3DB9161EE8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IMPACT_Powerpoint_Template_MasterSlides</Template>
  <TotalTime>11129</TotalTime>
  <Words>3367</Words>
  <Application>Microsoft Office PowerPoint</Application>
  <PresentationFormat>On-screen Show (4:3)</PresentationFormat>
  <Paragraphs>416</Paragraphs>
  <Slides>56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Arial</vt:lpstr>
      <vt:lpstr>Arial Narrow</vt:lpstr>
      <vt:lpstr>Calibri</vt:lpstr>
      <vt:lpstr>OCHA Icons Bounded</vt:lpstr>
      <vt:lpstr>Op1</vt:lpstr>
      <vt:lpstr>Op1 Left banner layout</vt:lpstr>
      <vt:lpstr>Op1 Big Left banner layout</vt:lpstr>
      <vt:lpstr>Op1 Top banner layout</vt:lpstr>
      <vt:lpstr>Op1 Top big banner layout</vt:lpstr>
      <vt:lpstr>Op2</vt:lpstr>
      <vt:lpstr>Op2 Left banner layout</vt:lpstr>
      <vt:lpstr>Op2 Big Left banner layout</vt:lpstr>
      <vt:lpstr>Op2 Top banner layout</vt:lpstr>
      <vt:lpstr>Op2 Top big banner layout</vt:lpstr>
      <vt:lpstr>Op3</vt:lpstr>
      <vt:lpstr>MULTI-SECTORAL NEEDS ASSESSMENT (MSNA V) </vt:lpstr>
      <vt:lpstr>AGENDA</vt:lpstr>
      <vt:lpstr>PowerPoint Presentation</vt:lpstr>
      <vt:lpstr>Introduction</vt:lpstr>
      <vt:lpstr>PowerPoint Presentation</vt:lpstr>
      <vt:lpstr>Assessment Methodology</vt:lpstr>
      <vt:lpstr>Assessment Methodology: Sampling Methodology </vt:lpstr>
      <vt:lpstr>Assessment Methodology: Sampling Methodology </vt:lpstr>
      <vt:lpstr>Assessment Methodology: Sectors </vt:lpstr>
      <vt:lpstr>Assessment Methodology: Challenges and Limitations </vt:lpstr>
      <vt:lpstr>PowerPoint Presentation</vt:lpstr>
      <vt:lpstr>PowerPoint Presentation</vt:lpstr>
      <vt:lpstr>Livelihoods</vt:lpstr>
      <vt:lpstr>Livelihoods</vt:lpstr>
      <vt:lpstr>Livelihoods</vt:lpstr>
      <vt:lpstr>Livelihoods</vt:lpstr>
      <vt:lpstr>Livelihoods</vt:lpstr>
      <vt:lpstr>PowerPoint Presentation</vt:lpstr>
      <vt:lpstr>Food Security</vt:lpstr>
      <vt:lpstr>PowerPoint Presentation</vt:lpstr>
      <vt:lpstr>Protection</vt:lpstr>
      <vt:lpstr>Protection</vt:lpstr>
      <vt:lpstr>Protection</vt:lpstr>
      <vt:lpstr>Protection</vt:lpstr>
      <vt:lpstr>Protection</vt:lpstr>
      <vt:lpstr>Protection</vt:lpstr>
      <vt:lpstr>Protection</vt:lpstr>
      <vt:lpstr>Protection</vt:lpstr>
      <vt:lpstr>Protection</vt:lpstr>
      <vt:lpstr>PowerPoint Presentation</vt:lpstr>
      <vt:lpstr>Health</vt:lpstr>
      <vt:lpstr>Health</vt:lpstr>
      <vt:lpstr>Health</vt:lpstr>
      <vt:lpstr>Health</vt:lpstr>
      <vt:lpstr>Health</vt:lpstr>
      <vt:lpstr>PowerPoint Presentation</vt:lpstr>
      <vt:lpstr>Education</vt:lpstr>
      <vt:lpstr>Education</vt:lpstr>
      <vt:lpstr>PowerPoint Presentation</vt:lpstr>
      <vt:lpstr>Shelter</vt:lpstr>
      <vt:lpstr>Shelter</vt:lpstr>
      <vt:lpstr>Shelter</vt:lpstr>
      <vt:lpstr>Shelter</vt:lpstr>
      <vt:lpstr>Shelter</vt:lpstr>
      <vt:lpstr>PowerPoint Presentation</vt:lpstr>
      <vt:lpstr>WASH</vt:lpstr>
      <vt:lpstr>WASH</vt:lpstr>
      <vt:lpstr>WASH</vt:lpstr>
      <vt:lpstr>PowerPoint Presentation</vt:lpstr>
      <vt:lpstr>COVID-19</vt:lpstr>
      <vt:lpstr>COVID-19</vt:lpstr>
      <vt:lpstr>PowerPoint Presentation</vt:lpstr>
      <vt:lpstr>Movement Intentions</vt:lpstr>
      <vt:lpstr>PowerPoint Presentation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Pastor Melo</dc:creator>
  <cp:lastModifiedBy>Anja GROB</cp:lastModifiedBy>
  <cp:revision>571</cp:revision>
  <dcterms:created xsi:type="dcterms:W3CDTF">2018-03-16T08:31:35Z</dcterms:created>
  <dcterms:modified xsi:type="dcterms:W3CDTF">2020-10-23T17:18:18Z</dcterms:modified>
</cp:coreProperties>
</file>