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256" r:id="rId5"/>
    <p:sldId id="257" r:id="rId6"/>
    <p:sldId id="268" r:id="rId7"/>
    <p:sldId id="267" r:id="rId8"/>
    <p:sldId id="26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1909" autoAdjust="0"/>
  </p:normalViewPr>
  <p:slideViewPr>
    <p:cSldViewPr snapToGrid="0">
      <p:cViewPr varScale="1">
        <p:scale>
          <a:sx n="82" d="100"/>
          <a:sy n="82" d="100"/>
        </p:scale>
        <p:origin x="10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7B1566-DC18-4E17-8ADA-2D8EE0BE8122}" type="datetimeFigureOut">
              <a:rPr lang="en-US" smtClean="0"/>
              <a:t>9/22/2020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AFC17E-73B1-4EA0-AAB8-032DBA523AF7}" type="slidenum">
              <a:rPr lang="en-US" smtClean="0"/>
              <a:t>‹#›</a:t>
            </a:fld>
            <a:endParaRPr lang="en-US"/>
          </a:p>
        </p:txBody>
      </p:sp>
    </p:spTree>
    <p:extLst>
      <p:ext uri="{BB962C8B-B14F-4D97-AF65-F5344CB8AC3E}">
        <p14:creationId xmlns:p14="http://schemas.microsoft.com/office/powerpoint/2010/main" val="4090832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5"/>
          </p:nvPr>
        </p:nvSpPr>
        <p:spPr/>
        <p:txBody>
          <a:bodyPr/>
          <a:lstStyle/>
          <a:p>
            <a:fld id="{4DAFC17E-73B1-4EA0-AAB8-032DBA523AF7}" type="slidenum">
              <a:rPr lang="en-US" smtClean="0"/>
              <a:t>2</a:t>
            </a:fld>
            <a:endParaRPr lang="en-US"/>
          </a:p>
        </p:txBody>
      </p:sp>
    </p:spTree>
    <p:extLst>
      <p:ext uri="{BB962C8B-B14F-4D97-AF65-F5344CB8AC3E}">
        <p14:creationId xmlns:p14="http://schemas.microsoft.com/office/powerpoint/2010/main" val="1694550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AFC17E-73B1-4EA0-AAB8-032DBA523AF7}" type="slidenum">
              <a:rPr lang="en-US" smtClean="0"/>
              <a:t>4</a:t>
            </a:fld>
            <a:endParaRPr lang="en-US"/>
          </a:p>
        </p:txBody>
      </p:sp>
    </p:spTree>
    <p:extLst>
      <p:ext uri="{BB962C8B-B14F-4D97-AF65-F5344CB8AC3E}">
        <p14:creationId xmlns:p14="http://schemas.microsoft.com/office/powerpoint/2010/main" val="1599004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AFC17E-73B1-4EA0-AAB8-032DBA523AF7}" type="slidenum">
              <a:rPr lang="en-US" smtClean="0"/>
              <a:t>5</a:t>
            </a:fld>
            <a:endParaRPr lang="en-US"/>
          </a:p>
        </p:txBody>
      </p:sp>
    </p:spTree>
    <p:extLst>
      <p:ext uri="{BB962C8B-B14F-4D97-AF65-F5344CB8AC3E}">
        <p14:creationId xmlns:p14="http://schemas.microsoft.com/office/powerpoint/2010/main" val="341803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5266E-1F43-4B4A-B0EF-DDC370F2D9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84D2379-C53D-48D9-A2DE-7474479499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E1661B-00B1-4C84-8E2F-85842FABC58A}"/>
              </a:ext>
            </a:extLst>
          </p:cNvPr>
          <p:cNvSpPr>
            <a:spLocks noGrp="1"/>
          </p:cNvSpPr>
          <p:nvPr>
            <p:ph type="dt" sz="half" idx="10"/>
          </p:nvPr>
        </p:nvSpPr>
        <p:spPr/>
        <p:txBody>
          <a:bodyPr/>
          <a:lstStyle/>
          <a:p>
            <a:fld id="{ED7EACF3-DCA4-443F-A5DD-3C3FD8E70D59}" type="datetime1">
              <a:rPr lang="en-US" smtClean="0"/>
              <a:t>9/22/2020</a:t>
            </a:fld>
            <a:endParaRPr lang="en-US"/>
          </a:p>
        </p:txBody>
      </p:sp>
      <p:sp>
        <p:nvSpPr>
          <p:cNvPr id="5" name="Footer Placeholder 4">
            <a:extLst>
              <a:ext uri="{FF2B5EF4-FFF2-40B4-BE49-F238E27FC236}">
                <a16:creationId xmlns:a16="http://schemas.microsoft.com/office/drawing/2014/main" id="{F966773B-EB90-429D-BCBA-D8E33F151D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AB3744-3EB5-4AE3-ACAD-767F6329A94D}"/>
              </a:ext>
            </a:extLst>
          </p:cNvPr>
          <p:cNvSpPr>
            <a:spLocks noGrp="1"/>
          </p:cNvSpPr>
          <p:nvPr>
            <p:ph type="sldNum" sz="quarter" idx="12"/>
          </p:nvPr>
        </p:nvSpPr>
        <p:spPr/>
        <p:txBody>
          <a:bodyPr/>
          <a:lstStyle/>
          <a:p>
            <a:fld id="{1CA18B7A-A95E-484B-A2EE-1BBD2EA96164}" type="slidenum">
              <a:rPr lang="en-US" smtClean="0"/>
              <a:t>‹#›</a:t>
            </a:fld>
            <a:endParaRPr lang="en-US"/>
          </a:p>
        </p:txBody>
      </p:sp>
    </p:spTree>
    <p:extLst>
      <p:ext uri="{BB962C8B-B14F-4D97-AF65-F5344CB8AC3E}">
        <p14:creationId xmlns:p14="http://schemas.microsoft.com/office/powerpoint/2010/main" val="4230188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29BAD-F181-4038-B0BE-0BD317DAC6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89581BB-E428-43BE-BC87-3C4360519E2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B6C7F4-F5BD-4F02-AB49-C543ED335447}"/>
              </a:ext>
            </a:extLst>
          </p:cNvPr>
          <p:cNvSpPr>
            <a:spLocks noGrp="1"/>
          </p:cNvSpPr>
          <p:nvPr>
            <p:ph type="dt" sz="half" idx="10"/>
          </p:nvPr>
        </p:nvSpPr>
        <p:spPr/>
        <p:txBody>
          <a:bodyPr/>
          <a:lstStyle/>
          <a:p>
            <a:fld id="{3BC76E57-2B52-4591-A4D8-37FB87A72454}" type="datetime1">
              <a:rPr lang="en-US" smtClean="0"/>
              <a:t>9/22/2020</a:t>
            </a:fld>
            <a:endParaRPr lang="en-US"/>
          </a:p>
        </p:txBody>
      </p:sp>
      <p:sp>
        <p:nvSpPr>
          <p:cNvPr id="5" name="Footer Placeholder 4">
            <a:extLst>
              <a:ext uri="{FF2B5EF4-FFF2-40B4-BE49-F238E27FC236}">
                <a16:creationId xmlns:a16="http://schemas.microsoft.com/office/drawing/2014/main" id="{14533F30-5764-432D-9B94-927F8F4C3B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6CF564-B6D7-4D53-9EBA-8C5F0E84B751}"/>
              </a:ext>
            </a:extLst>
          </p:cNvPr>
          <p:cNvSpPr>
            <a:spLocks noGrp="1"/>
          </p:cNvSpPr>
          <p:nvPr>
            <p:ph type="sldNum" sz="quarter" idx="12"/>
          </p:nvPr>
        </p:nvSpPr>
        <p:spPr/>
        <p:txBody>
          <a:bodyPr/>
          <a:lstStyle/>
          <a:p>
            <a:fld id="{1CA18B7A-A95E-484B-A2EE-1BBD2EA96164}" type="slidenum">
              <a:rPr lang="en-US" smtClean="0"/>
              <a:t>‹#›</a:t>
            </a:fld>
            <a:endParaRPr lang="en-US"/>
          </a:p>
        </p:txBody>
      </p:sp>
    </p:spTree>
    <p:extLst>
      <p:ext uri="{BB962C8B-B14F-4D97-AF65-F5344CB8AC3E}">
        <p14:creationId xmlns:p14="http://schemas.microsoft.com/office/powerpoint/2010/main" val="49302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13E0D4-EB73-4684-96ED-78984E6AF14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D443A27-42CB-471F-8147-BC56052683E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5A8421-3DA0-4246-BA18-6F34D312DEC8}"/>
              </a:ext>
            </a:extLst>
          </p:cNvPr>
          <p:cNvSpPr>
            <a:spLocks noGrp="1"/>
          </p:cNvSpPr>
          <p:nvPr>
            <p:ph type="dt" sz="half" idx="10"/>
          </p:nvPr>
        </p:nvSpPr>
        <p:spPr/>
        <p:txBody>
          <a:bodyPr/>
          <a:lstStyle/>
          <a:p>
            <a:fld id="{57F65747-A7C8-49EC-A314-D77354C2E0AF}" type="datetime1">
              <a:rPr lang="en-US" smtClean="0"/>
              <a:t>9/22/2020</a:t>
            </a:fld>
            <a:endParaRPr lang="en-US"/>
          </a:p>
        </p:txBody>
      </p:sp>
      <p:sp>
        <p:nvSpPr>
          <p:cNvPr id="5" name="Footer Placeholder 4">
            <a:extLst>
              <a:ext uri="{FF2B5EF4-FFF2-40B4-BE49-F238E27FC236}">
                <a16:creationId xmlns:a16="http://schemas.microsoft.com/office/drawing/2014/main" id="{078A3ACC-AE0D-4C1F-AB51-62E737BC19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01884A-D6A0-4DAE-9D66-50AAE407A079}"/>
              </a:ext>
            </a:extLst>
          </p:cNvPr>
          <p:cNvSpPr>
            <a:spLocks noGrp="1"/>
          </p:cNvSpPr>
          <p:nvPr>
            <p:ph type="sldNum" sz="quarter" idx="12"/>
          </p:nvPr>
        </p:nvSpPr>
        <p:spPr/>
        <p:txBody>
          <a:bodyPr/>
          <a:lstStyle/>
          <a:p>
            <a:fld id="{1CA18B7A-A95E-484B-A2EE-1BBD2EA96164}" type="slidenum">
              <a:rPr lang="en-US" smtClean="0"/>
              <a:t>‹#›</a:t>
            </a:fld>
            <a:endParaRPr lang="en-US"/>
          </a:p>
        </p:txBody>
      </p:sp>
    </p:spTree>
    <p:extLst>
      <p:ext uri="{BB962C8B-B14F-4D97-AF65-F5344CB8AC3E}">
        <p14:creationId xmlns:p14="http://schemas.microsoft.com/office/powerpoint/2010/main" val="1330417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6745A-E92C-4342-BDCB-AB33B77D4B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D6F79D-1E42-45B7-8382-DCC36D0E1D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7BE63F-7CE6-4580-9A9F-833BA9EDC782}"/>
              </a:ext>
            </a:extLst>
          </p:cNvPr>
          <p:cNvSpPr>
            <a:spLocks noGrp="1"/>
          </p:cNvSpPr>
          <p:nvPr>
            <p:ph type="dt" sz="half" idx="10"/>
          </p:nvPr>
        </p:nvSpPr>
        <p:spPr/>
        <p:txBody>
          <a:bodyPr/>
          <a:lstStyle/>
          <a:p>
            <a:fld id="{08AA805C-D466-4517-A302-44FCB2781C96}" type="datetime1">
              <a:rPr lang="en-US" smtClean="0"/>
              <a:t>9/22/2020</a:t>
            </a:fld>
            <a:endParaRPr lang="en-US"/>
          </a:p>
        </p:txBody>
      </p:sp>
      <p:sp>
        <p:nvSpPr>
          <p:cNvPr id="5" name="Footer Placeholder 4">
            <a:extLst>
              <a:ext uri="{FF2B5EF4-FFF2-40B4-BE49-F238E27FC236}">
                <a16:creationId xmlns:a16="http://schemas.microsoft.com/office/drawing/2014/main" id="{21DE3B32-13BE-4434-841B-046F4A2E26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40D025-B894-49C0-83ED-76C41E04E1EB}"/>
              </a:ext>
            </a:extLst>
          </p:cNvPr>
          <p:cNvSpPr>
            <a:spLocks noGrp="1"/>
          </p:cNvSpPr>
          <p:nvPr>
            <p:ph type="sldNum" sz="quarter" idx="12"/>
          </p:nvPr>
        </p:nvSpPr>
        <p:spPr/>
        <p:txBody>
          <a:bodyPr/>
          <a:lstStyle/>
          <a:p>
            <a:fld id="{1CA18B7A-A95E-484B-A2EE-1BBD2EA96164}" type="slidenum">
              <a:rPr lang="en-US" smtClean="0"/>
              <a:t>‹#›</a:t>
            </a:fld>
            <a:endParaRPr lang="en-US"/>
          </a:p>
        </p:txBody>
      </p:sp>
    </p:spTree>
    <p:extLst>
      <p:ext uri="{BB962C8B-B14F-4D97-AF65-F5344CB8AC3E}">
        <p14:creationId xmlns:p14="http://schemas.microsoft.com/office/powerpoint/2010/main" val="2608827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B0476-B6A2-4483-B82D-8BDCE3D023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6822BC-5C02-4CE5-9900-6F3981A4F4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C2C6419-BFBF-4112-AB63-B18775AFFB52}"/>
              </a:ext>
            </a:extLst>
          </p:cNvPr>
          <p:cNvSpPr>
            <a:spLocks noGrp="1"/>
          </p:cNvSpPr>
          <p:nvPr>
            <p:ph type="dt" sz="half" idx="10"/>
          </p:nvPr>
        </p:nvSpPr>
        <p:spPr/>
        <p:txBody>
          <a:bodyPr/>
          <a:lstStyle/>
          <a:p>
            <a:fld id="{BBEE24BB-FC31-4F64-A345-494F368133BA}" type="datetime1">
              <a:rPr lang="en-US" smtClean="0"/>
              <a:t>9/22/2020</a:t>
            </a:fld>
            <a:endParaRPr lang="en-US"/>
          </a:p>
        </p:txBody>
      </p:sp>
      <p:sp>
        <p:nvSpPr>
          <p:cNvPr id="5" name="Footer Placeholder 4">
            <a:extLst>
              <a:ext uri="{FF2B5EF4-FFF2-40B4-BE49-F238E27FC236}">
                <a16:creationId xmlns:a16="http://schemas.microsoft.com/office/drawing/2014/main" id="{45EA11DC-3E56-435B-96E5-908514D26A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C31357-1A28-44A9-B2B1-B4E54F4E5066}"/>
              </a:ext>
            </a:extLst>
          </p:cNvPr>
          <p:cNvSpPr>
            <a:spLocks noGrp="1"/>
          </p:cNvSpPr>
          <p:nvPr>
            <p:ph type="sldNum" sz="quarter" idx="12"/>
          </p:nvPr>
        </p:nvSpPr>
        <p:spPr/>
        <p:txBody>
          <a:bodyPr/>
          <a:lstStyle/>
          <a:p>
            <a:fld id="{1CA18B7A-A95E-484B-A2EE-1BBD2EA96164}" type="slidenum">
              <a:rPr lang="en-US" smtClean="0"/>
              <a:t>‹#›</a:t>
            </a:fld>
            <a:endParaRPr lang="en-US"/>
          </a:p>
        </p:txBody>
      </p:sp>
    </p:spTree>
    <p:extLst>
      <p:ext uri="{BB962C8B-B14F-4D97-AF65-F5344CB8AC3E}">
        <p14:creationId xmlns:p14="http://schemas.microsoft.com/office/powerpoint/2010/main" val="2655952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5D4F4-E409-4EBA-BB93-37A425844E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FAABCA-7320-4DDD-8160-E63EB231AB4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CC0CA4-391A-4B57-BBDE-87C349867E4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52AD51-9F85-400E-BA8F-DD3C84024BED}"/>
              </a:ext>
            </a:extLst>
          </p:cNvPr>
          <p:cNvSpPr>
            <a:spLocks noGrp="1"/>
          </p:cNvSpPr>
          <p:nvPr>
            <p:ph type="dt" sz="half" idx="10"/>
          </p:nvPr>
        </p:nvSpPr>
        <p:spPr/>
        <p:txBody>
          <a:bodyPr/>
          <a:lstStyle/>
          <a:p>
            <a:fld id="{BFDC880D-E337-4CC8-A998-2DFB147CA17E}" type="datetime1">
              <a:rPr lang="en-US" smtClean="0"/>
              <a:t>9/22/2020</a:t>
            </a:fld>
            <a:endParaRPr lang="en-US"/>
          </a:p>
        </p:txBody>
      </p:sp>
      <p:sp>
        <p:nvSpPr>
          <p:cNvPr id="6" name="Footer Placeholder 5">
            <a:extLst>
              <a:ext uri="{FF2B5EF4-FFF2-40B4-BE49-F238E27FC236}">
                <a16:creationId xmlns:a16="http://schemas.microsoft.com/office/drawing/2014/main" id="{1D569BB5-62D6-40B2-AC11-91B7B5C9F8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47D1D5-261B-4DCA-A7EC-A7B2F3E8AC09}"/>
              </a:ext>
            </a:extLst>
          </p:cNvPr>
          <p:cNvSpPr>
            <a:spLocks noGrp="1"/>
          </p:cNvSpPr>
          <p:nvPr>
            <p:ph type="sldNum" sz="quarter" idx="12"/>
          </p:nvPr>
        </p:nvSpPr>
        <p:spPr/>
        <p:txBody>
          <a:bodyPr/>
          <a:lstStyle/>
          <a:p>
            <a:fld id="{1CA18B7A-A95E-484B-A2EE-1BBD2EA96164}" type="slidenum">
              <a:rPr lang="en-US" smtClean="0"/>
              <a:t>‹#›</a:t>
            </a:fld>
            <a:endParaRPr lang="en-US"/>
          </a:p>
        </p:txBody>
      </p:sp>
    </p:spTree>
    <p:extLst>
      <p:ext uri="{BB962C8B-B14F-4D97-AF65-F5344CB8AC3E}">
        <p14:creationId xmlns:p14="http://schemas.microsoft.com/office/powerpoint/2010/main" val="965671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E2708-809A-4F80-B48A-831243B172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6EB7801-E659-439F-8587-E8EA5EC714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65DB46C-D2AD-460B-B1EF-96CE26C86C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7FB0F68-C06D-49A0-ADFA-1A7867069F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444686-7DCF-43CA-A624-9CB5EE97B68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A654A23-2502-4F10-A341-2957F2EBE446}"/>
              </a:ext>
            </a:extLst>
          </p:cNvPr>
          <p:cNvSpPr>
            <a:spLocks noGrp="1"/>
          </p:cNvSpPr>
          <p:nvPr>
            <p:ph type="dt" sz="half" idx="10"/>
          </p:nvPr>
        </p:nvSpPr>
        <p:spPr/>
        <p:txBody>
          <a:bodyPr/>
          <a:lstStyle/>
          <a:p>
            <a:fld id="{F3876BF4-D2A3-4498-BD19-36FCD3C226BE}" type="datetime1">
              <a:rPr lang="en-US" smtClean="0"/>
              <a:t>9/22/2020</a:t>
            </a:fld>
            <a:endParaRPr lang="en-US"/>
          </a:p>
        </p:txBody>
      </p:sp>
      <p:sp>
        <p:nvSpPr>
          <p:cNvPr id="8" name="Footer Placeholder 7">
            <a:extLst>
              <a:ext uri="{FF2B5EF4-FFF2-40B4-BE49-F238E27FC236}">
                <a16:creationId xmlns:a16="http://schemas.microsoft.com/office/drawing/2014/main" id="{2E62ED19-A41B-4274-8CCC-08CA2AC568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988DC62-68DD-4975-905C-1F7330F67C43}"/>
              </a:ext>
            </a:extLst>
          </p:cNvPr>
          <p:cNvSpPr>
            <a:spLocks noGrp="1"/>
          </p:cNvSpPr>
          <p:nvPr>
            <p:ph type="sldNum" sz="quarter" idx="12"/>
          </p:nvPr>
        </p:nvSpPr>
        <p:spPr/>
        <p:txBody>
          <a:bodyPr/>
          <a:lstStyle/>
          <a:p>
            <a:fld id="{1CA18B7A-A95E-484B-A2EE-1BBD2EA96164}" type="slidenum">
              <a:rPr lang="en-US" smtClean="0"/>
              <a:t>‹#›</a:t>
            </a:fld>
            <a:endParaRPr lang="en-US"/>
          </a:p>
        </p:txBody>
      </p:sp>
    </p:spTree>
    <p:extLst>
      <p:ext uri="{BB962C8B-B14F-4D97-AF65-F5344CB8AC3E}">
        <p14:creationId xmlns:p14="http://schemas.microsoft.com/office/powerpoint/2010/main" val="1456338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A4317-8335-49EC-93E6-4F0E9B81D1C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7050E9D-10E2-4D42-85D2-27D837A850DF}"/>
              </a:ext>
            </a:extLst>
          </p:cNvPr>
          <p:cNvSpPr>
            <a:spLocks noGrp="1"/>
          </p:cNvSpPr>
          <p:nvPr>
            <p:ph type="dt" sz="half" idx="10"/>
          </p:nvPr>
        </p:nvSpPr>
        <p:spPr/>
        <p:txBody>
          <a:bodyPr/>
          <a:lstStyle/>
          <a:p>
            <a:fld id="{BDC59D61-E6D6-472C-8B13-EBA23DF4EEE1}" type="datetime1">
              <a:rPr lang="en-US" smtClean="0"/>
              <a:t>9/22/2020</a:t>
            </a:fld>
            <a:endParaRPr lang="en-US"/>
          </a:p>
        </p:txBody>
      </p:sp>
      <p:sp>
        <p:nvSpPr>
          <p:cNvPr id="4" name="Footer Placeholder 3">
            <a:extLst>
              <a:ext uri="{FF2B5EF4-FFF2-40B4-BE49-F238E27FC236}">
                <a16:creationId xmlns:a16="http://schemas.microsoft.com/office/drawing/2014/main" id="{DF2A7177-FEAA-44FA-8106-9471CE1087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5ED2306-4BB6-4C6E-A7D5-8661C6B1F18F}"/>
              </a:ext>
            </a:extLst>
          </p:cNvPr>
          <p:cNvSpPr>
            <a:spLocks noGrp="1"/>
          </p:cNvSpPr>
          <p:nvPr>
            <p:ph type="sldNum" sz="quarter" idx="12"/>
          </p:nvPr>
        </p:nvSpPr>
        <p:spPr/>
        <p:txBody>
          <a:bodyPr/>
          <a:lstStyle/>
          <a:p>
            <a:fld id="{1CA18B7A-A95E-484B-A2EE-1BBD2EA96164}" type="slidenum">
              <a:rPr lang="en-US" smtClean="0"/>
              <a:t>‹#›</a:t>
            </a:fld>
            <a:endParaRPr lang="en-US"/>
          </a:p>
        </p:txBody>
      </p:sp>
    </p:spTree>
    <p:extLst>
      <p:ext uri="{BB962C8B-B14F-4D97-AF65-F5344CB8AC3E}">
        <p14:creationId xmlns:p14="http://schemas.microsoft.com/office/powerpoint/2010/main" val="1446487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40CDA3-6290-42E3-8E56-A54BAF8FBD64}"/>
              </a:ext>
            </a:extLst>
          </p:cNvPr>
          <p:cNvSpPr>
            <a:spLocks noGrp="1"/>
          </p:cNvSpPr>
          <p:nvPr>
            <p:ph type="dt" sz="half" idx="10"/>
          </p:nvPr>
        </p:nvSpPr>
        <p:spPr/>
        <p:txBody>
          <a:bodyPr/>
          <a:lstStyle/>
          <a:p>
            <a:fld id="{13D71CDB-F765-474F-A7D1-4A8FD6061EC9}" type="datetime1">
              <a:rPr lang="en-US" smtClean="0"/>
              <a:t>9/22/2020</a:t>
            </a:fld>
            <a:endParaRPr lang="en-US"/>
          </a:p>
        </p:txBody>
      </p:sp>
      <p:sp>
        <p:nvSpPr>
          <p:cNvPr id="3" name="Footer Placeholder 2">
            <a:extLst>
              <a:ext uri="{FF2B5EF4-FFF2-40B4-BE49-F238E27FC236}">
                <a16:creationId xmlns:a16="http://schemas.microsoft.com/office/drawing/2014/main" id="{43B322E8-11C4-4519-9B72-56F83F0B34A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DC85337-3E46-4EF8-BE81-29D14FF30860}"/>
              </a:ext>
            </a:extLst>
          </p:cNvPr>
          <p:cNvSpPr>
            <a:spLocks noGrp="1"/>
          </p:cNvSpPr>
          <p:nvPr>
            <p:ph type="sldNum" sz="quarter" idx="12"/>
          </p:nvPr>
        </p:nvSpPr>
        <p:spPr/>
        <p:txBody>
          <a:bodyPr/>
          <a:lstStyle/>
          <a:p>
            <a:fld id="{1CA18B7A-A95E-484B-A2EE-1BBD2EA96164}" type="slidenum">
              <a:rPr lang="en-US" smtClean="0"/>
              <a:t>‹#›</a:t>
            </a:fld>
            <a:endParaRPr lang="en-US"/>
          </a:p>
        </p:txBody>
      </p:sp>
    </p:spTree>
    <p:extLst>
      <p:ext uri="{BB962C8B-B14F-4D97-AF65-F5344CB8AC3E}">
        <p14:creationId xmlns:p14="http://schemas.microsoft.com/office/powerpoint/2010/main" val="5195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36817-8FED-4040-9B4C-F814989C7C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FBC740-942D-48FE-B49A-A59EFE26A2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7B78F5-E6AB-4073-9B6F-BA5D344382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1AB6BF-AB4D-4E94-80F2-22520BE8B99A}"/>
              </a:ext>
            </a:extLst>
          </p:cNvPr>
          <p:cNvSpPr>
            <a:spLocks noGrp="1"/>
          </p:cNvSpPr>
          <p:nvPr>
            <p:ph type="dt" sz="half" idx="10"/>
          </p:nvPr>
        </p:nvSpPr>
        <p:spPr/>
        <p:txBody>
          <a:bodyPr/>
          <a:lstStyle/>
          <a:p>
            <a:fld id="{435EDA3A-4B33-48C9-AE6C-EAA14DB4B50B}" type="datetime1">
              <a:rPr lang="en-US" smtClean="0"/>
              <a:t>9/22/2020</a:t>
            </a:fld>
            <a:endParaRPr lang="en-US"/>
          </a:p>
        </p:txBody>
      </p:sp>
      <p:sp>
        <p:nvSpPr>
          <p:cNvPr id="6" name="Footer Placeholder 5">
            <a:extLst>
              <a:ext uri="{FF2B5EF4-FFF2-40B4-BE49-F238E27FC236}">
                <a16:creationId xmlns:a16="http://schemas.microsoft.com/office/drawing/2014/main" id="{3A67F215-7EEC-4FCE-8898-743DA4F414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85A284-481A-4579-B7A5-3CE8D5DB2AB8}"/>
              </a:ext>
            </a:extLst>
          </p:cNvPr>
          <p:cNvSpPr>
            <a:spLocks noGrp="1"/>
          </p:cNvSpPr>
          <p:nvPr>
            <p:ph type="sldNum" sz="quarter" idx="12"/>
          </p:nvPr>
        </p:nvSpPr>
        <p:spPr/>
        <p:txBody>
          <a:bodyPr/>
          <a:lstStyle/>
          <a:p>
            <a:fld id="{1CA18B7A-A95E-484B-A2EE-1BBD2EA96164}" type="slidenum">
              <a:rPr lang="en-US" smtClean="0"/>
              <a:t>‹#›</a:t>
            </a:fld>
            <a:endParaRPr lang="en-US"/>
          </a:p>
        </p:txBody>
      </p:sp>
    </p:spTree>
    <p:extLst>
      <p:ext uri="{BB962C8B-B14F-4D97-AF65-F5344CB8AC3E}">
        <p14:creationId xmlns:p14="http://schemas.microsoft.com/office/powerpoint/2010/main" val="327417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35249-4C81-4F4E-9624-291776ED2B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6C2AEC3-C4A4-4148-9206-6ED2B65B72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0DC26F5-3FD4-4572-9E9C-8F9803B055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FB6C30-DE00-40B6-86D2-DEC5882EBB94}"/>
              </a:ext>
            </a:extLst>
          </p:cNvPr>
          <p:cNvSpPr>
            <a:spLocks noGrp="1"/>
          </p:cNvSpPr>
          <p:nvPr>
            <p:ph type="dt" sz="half" idx="10"/>
          </p:nvPr>
        </p:nvSpPr>
        <p:spPr/>
        <p:txBody>
          <a:bodyPr/>
          <a:lstStyle/>
          <a:p>
            <a:fld id="{B1DFEA55-55E1-441F-A966-249F082A819F}" type="datetime1">
              <a:rPr lang="en-US" smtClean="0"/>
              <a:t>9/22/2020</a:t>
            </a:fld>
            <a:endParaRPr lang="en-US"/>
          </a:p>
        </p:txBody>
      </p:sp>
      <p:sp>
        <p:nvSpPr>
          <p:cNvPr id="6" name="Footer Placeholder 5">
            <a:extLst>
              <a:ext uri="{FF2B5EF4-FFF2-40B4-BE49-F238E27FC236}">
                <a16:creationId xmlns:a16="http://schemas.microsoft.com/office/drawing/2014/main" id="{FADCEADC-F7F1-480F-ACCD-5386D25F5B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7D3EE1-DFA0-4D86-9554-C32FD365A1EA}"/>
              </a:ext>
            </a:extLst>
          </p:cNvPr>
          <p:cNvSpPr>
            <a:spLocks noGrp="1"/>
          </p:cNvSpPr>
          <p:nvPr>
            <p:ph type="sldNum" sz="quarter" idx="12"/>
          </p:nvPr>
        </p:nvSpPr>
        <p:spPr/>
        <p:txBody>
          <a:bodyPr/>
          <a:lstStyle/>
          <a:p>
            <a:fld id="{1CA18B7A-A95E-484B-A2EE-1BBD2EA96164}" type="slidenum">
              <a:rPr lang="en-US" smtClean="0"/>
              <a:t>‹#›</a:t>
            </a:fld>
            <a:endParaRPr lang="en-US"/>
          </a:p>
        </p:txBody>
      </p:sp>
    </p:spTree>
    <p:extLst>
      <p:ext uri="{BB962C8B-B14F-4D97-AF65-F5344CB8AC3E}">
        <p14:creationId xmlns:p14="http://schemas.microsoft.com/office/powerpoint/2010/main" val="4024781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06A4EA-F1B5-49BE-AA15-37A7CA7C45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2A7E9EA-3E18-424F-90A5-4D3495288B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BEA544-C2E9-40D2-912D-5923CCC18E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8D5280-3BD8-4EF7-BE09-7ECA9B647930}" type="datetime1">
              <a:rPr lang="en-US" smtClean="0"/>
              <a:t>9/22/2020</a:t>
            </a:fld>
            <a:endParaRPr lang="en-US"/>
          </a:p>
        </p:txBody>
      </p:sp>
      <p:sp>
        <p:nvSpPr>
          <p:cNvPr id="5" name="Footer Placeholder 4">
            <a:extLst>
              <a:ext uri="{FF2B5EF4-FFF2-40B4-BE49-F238E27FC236}">
                <a16:creationId xmlns:a16="http://schemas.microsoft.com/office/drawing/2014/main" id="{5D4E572B-EBE4-4C9B-A313-9492F419E8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372C8C3-F5E7-4467-936F-F5BFD08B57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A18B7A-A95E-484B-A2EE-1BBD2EA96164}" type="slidenum">
              <a:rPr lang="en-US" smtClean="0"/>
              <a:t>‹#›</a:t>
            </a:fld>
            <a:endParaRPr lang="en-US"/>
          </a:p>
        </p:txBody>
      </p:sp>
    </p:spTree>
    <p:extLst>
      <p:ext uri="{BB962C8B-B14F-4D97-AF65-F5344CB8AC3E}">
        <p14:creationId xmlns:p14="http://schemas.microsoft.com/office/powerpoint/2010/main" val="449169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unicef.org/media/82736/file/Considerations-for-school-related-public-health%20measures-in-COVID-19-2020.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person standing in front of a crowd&#10;&#10;Description automatically generated">
            <a:extLst>
              <a:ext uri="{FF2B5EF4-FFF2-40B4-BE49-F238E27FC236}">
                <a16:creationId xmlns:a16="http://schemas.microsoft.com/office/drawing/2014/main" id="{DDDB142C-EAA9-45B0-9950-65B3B0EEE541}"/>
              </a:ext>
            </a:extLst>
          </p:cNvPr>
          <p:cNvPicPr>
            <a:picLocks noChangeAspect="1"/>
          </p:cNvPicPr>
          <p:nvPr/>
        </p:nvPicPr>
        <p:blipFill rotWithShape="1">
          <a:blip r:embed="rId2">
            <a:extLst>
              <a:ext uri="{28A0092B-C50C-407E-A947-70E740481C1C}">
                <a14:useLocalDpi xmlns:a14="http://schemas.microsoft.com/office/drawing/2010/main" val="0"/>
              </a:ext>
            </a:extLst>
          </a:blip>
          <a:srcRect t="9091" r="23585"/>
          <a:stretch/>
        </p:blipFill>
        <p:spPr>
          <a:xfrm>
            <a:off x="3523488" y="10"/>
            <a:ext cx="8668512" cy="6857990"/>
          </a:xfrm>
          <a:prstGeom prst="rect">
            <a:avLst/>
          </a:prstGeom>
        </p:spPr>
      </p:pic>
      <p:sp>
        <p:nvSpPr>
          <p:cNvPr id="13" name="Rectangle 12">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F74BAD3-A3BB-4E11-8C96-EAE61383418C}"/>
              </a:ext>
            </a:extLst>
          </p:cNvPr>
          <p:cNvSpPr>
            <a:spLocks noGrp="1"/>
          </p:cNvSpPr>
          <p:nvPr>
            <p:ph type="ctrTitle"/>
          </p:nvPr>
        </p:nvSpPr>
        <p:spPr>
          <a:xfrm>
            <a:off x="477981" y="1122363"/>
            <a:ext cx="4371110" cy="3204134"/>
          </a:xfrm>
        </p:spPr>
        <p:txBody>
          <a:bodyPr anchor="b">
            <a:normAutofit/>
          </a:bodyPr>
          <a:lstStyle/>
          <a:p>
            <a:pPr algn="l"/>
            <a:r>
              <a:rPr lang="en-GB" sz="3400" dirty="0"/>
              <a:t>Humanitarian Partners Forum in Jordan</a:t>
            </a:r>
            <a:br>
              <a:rPr lang="en-GB" sz="3400" dirty="0"/>
            </a:br>
            <a:br>
              <a:rPr lang="en-GB" sz="3400" dirty="0"/>
            </a:br>
            <a:r>
              <a:rPr lang="en-GB" sz="3400" dirty="0"/>
              <a:t>Back to School and Continuous Learning</a:t>
            </a:r>
            <a:endParaRPr lang="en-US" sz="3400" dirty="0"/>
          </a:p>
        </p:txBody>
      </p:sp>
      <p:sp>
        <p:nvSpPr>
          <p:cNvPr id="3" name="Subtitle 2">
            <a:extLst>
              <a:ext uri="{FF2B5EF4-FFF2-40B4-BE49-F238E27FC236}">
                <a16:creationId xmlns:a16="http://schemas.microsoft.com/office/drawing/2014/main" id="{FBCF6395-5B15-437A-BA28-101811D1B439}"/>
              </a:ext>
            </a:extLst>
          </p:cNvPr>
          <p:cNvSpPr>
            <a:spLocks noGrp="1"/>
          </p:cNvSpPr>
          <p:nvPr>
            <p:ph type="subTitle" idx="1"/>
          </p:nvPr>
        </p:nvSpPr>
        <p:spPr>
          <a:xfrm>
            <a:off x="477980" y="4872922"/>
            <a:ext cx="4023359" cy="933821"/>
          </a:xfrm>
        </p:spPr>
        <p:txBody>
          <a:bodyPr>
            <a:normAutofit fontScale="85000" lnSpcReduction="20000"/>
          </a:bodyPr>
          <a:lstStyle/>
          <a:p>
            <a:pPr algn="r"/>
            <a:endParaRPr lang="en-GB" sz="2000" dirty="0"/>
          </a:p>
          <a:p>
            <a:pPr algn="r"/>
            <a:r>
              <a:rPr lang="en-GB" sz="2000" dirty="0">
                <a:latin typeface="+mj-lt"/>
              </a:rPr>
              <a:t>16 September 2020</a:t>
            </a:r>
          </a:p>
          <a:p>
            <a:pPr algn="r"/>
            <a:r>
              <a:rPr lang="en-GB" sz="2000" dirty="0">
                <a:latin typeface="+mj-lt"/>
              </a:rPr>
              <a:t>Amman</a:t>
            </a:r>
            <a:endParaRPr lang="en-US" sz="2000" dirty="0">
              <a:latin typeface="+mj-lt"/>
            </a:endParaRPr>
          </a:p>
        </p:txBody>
      </p:sp>
      <p:sp>
        <p:nvSpPr>
          <p:cNvPr id="15" name="Rectangle 1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7" name="Rectangle 1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26597B37-A1B2-41C3-ACA5-F25C0E68E141}"/>
              </a:ext>
            </a:extLst>
          </p:cNvPr>
          <p:cNvSpPr>
            <a:spLocks noGrp="1"/>
          </p:cNvSpPr>
          <p:nvPr>
            <p:ph type="sldNum" sz="quarter" idx="12"/>
          </p:nvPr>
        </p:nvSpPr>
        <p:spPr>
          <a:xfrm>
            <a:off x="8970819" y="6356350"/>
            <a:ext cx="2743200" cy="365125"/>
          </a:xfrm>
        </p:spPr>
        <p:txBody>
          <a:bodyPr>
            <a:normAutofit/>
          </a:bodyPr>
          <a:lstStyle/>
          <a:p>
            <a:pPr>
              <a:spcAft>
                <a:spcPts val="600"/>
              </a:spcAft>
            </a:pPr>
            <a:fld id="{1CA18B7A-A95E-484B-A2EE-1BBD2EA96164}" type="slidenum">
              <a:rPr lang="en-US">
                <a:solidFill>
                  <a:schemeClr val="bg1"/>
                </a:solidFill>
              </a:rPr>
              <a:pPr>
                <a:spcAft>
                  <a:spcPts val="600"/>
                </a:spcAft>
              </a:pPr>
              <a:t>1</a:t>
            </a:fld>
            <a:endParaRPr lang="en-US">
              <a:solidFill>
                <a:schemeClr val="bg1"/>
              </a:solidFill>
            </a:endParaRPr>
          </a:p>
        </p:txBody>
      </p:sp>
    </p:spTree>
    <p:extLst>
      <p:ext uri="{BB962C8B-B14F-4D97-AF65-F5344CB8AC3E}">
        <p14:creationId xmlns:p14="http://schemas.microsoft.com/office/powerpoint/2010/main" val="935808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AB8BC-0989-4E23-8583-D59C5204E9A2}"/>
              </a:ext>
            </a:extLst>
          </p:cNvPr>
          <p:cNvSpPr>
            <a:spLocks noGrp="1"/>
          </p:cNvSpPr>
          <p:nvPr>
            <p:ph type="title"/>
          </p:nvPr>
        </p:nvSpPr>
        <p:spPr/>
        <p:txBody>
          <a:bodyPr/>
          <a:lstStyle/>
          <a:p>
            <a:r>
              <a:rPr lang="en-GB" b="1" dirty="0"/>
              <a:t>1. Back to School in Jordan</a:t>
            </a:r>
            <a:endParaRPr lang="en-US" b="1" dirty="0"/>
          </a:p>
        </p:txBody>
      </p:sp>
      <p:sp>
        <p:nvSpPr>
          <p:cNvPr id="3" name="Content Placeholder 2">
            <a:extLst>
              <a:ext uri="{FF2B5EF4-FFF2-40B4-BE49-F238E27FC236}">
                <a16:creationId xmlns:a16="http://schemas.microsoft.com/office/drawing/2014/main" id="{57F6E3AD-305C-4E42-9585-945EDD94DA9F}"/>
              </a:ext>
            </a:extLst>
          </p:cNvPr>
          <p:cNvSpPr>
            <a:spLocks noGrp="1"/>
          </p:cNvSpPr>
          <p:nvPr>
            <p:ph idx="1"/>
          </p:nvPr>
        </p:nvSpPr>
        <p:spPr>
          <a:xfrm>
            <a:off x="838200" y="1825625"/>
            <a:ext cx="10515600" cy="4800462"/>
          </a:xfrm>
        </p:spPr>
        <p:txBody>
          <a:bodyPr>
            <a:normAutofit fontScale="85000" lnSpcReduction="10000"/>
          </a:bodyPr>
          <a:lstStyle/>
          <a:p>
            <a:r>
              <a:rPr lang="en-US" sz="2400" b="1" dirty="0"/>
              <a:t>Safely Back to School </a:t>
            </a:r>
            <a:r>
              <a:rPr lang="en-US" sz="2400" dirty="0"/>
              <a:t>with national media campaign and outreach by phone and home visits.   22,500 children were contacted in camps and host communities, of whom close to 2,700 are out of school.   Follow ups and referrals by partners underway</a:t>
            </a:r>
          </a:p>
          <a:p>
            <a:r>
              <a:rPr lang="en-US" sz="2400" dirty="0"/>
              <a:t>Schools opened on 1</a:t>
            </a:r>
            <a:r>
              <a:rPr lang="en-US" sz="2400" baseline="30000" dirty="0"/>
              <a:t>st</a:t>
            </a:r>
            <a:r>
              <a:rPr lang="en-US" sz="2400" dirty="0"/>
              <a:t> September, with </a:t>
            </a:r>
            <a:r>
              <a:rPr lang="en-US" sz="2400" b="1" dirty="0"/>
              <a:t>safe school health protocols </a:t>
            </a:r>
            <a:r>
              <a:rPr lang="en-US" sz="2400" dirty="0"/>
              <a:t>implemented based on UN guidance i.e. provision of additional hygiene materials, IPC training, masks and physical distancing and rotation in school settings.</a:t>
            </a:r>
          </a:p>
          <a:p>
            <a:r>
              <a:rPr lang="en-US" sz="2400" b="1" dirty="0"/>
              <a:t>Camps in schools not opened </a:t>
            </a:r>
            <a:r>
              <a:rPr lang="en-US" sz="2400" dirty="0"/>
              <a:t>and from 17</a:t>
            </a:r>
            <a:r>
              <a:rPr lang="en-US" sz="2400" baseline="30000" dirty="0"/>
              <a:t>th</a:t>
            </a:r>
            <a:r>
              <a:rPr lang="en-US" sz="2400" dirty="0"/>
              <a:t> September, all schools will be partially closed for 14 days and shifted towards remote learning, for Grades 1, 2, 3 and 12 in attendance is optional. </a:t>
            </a:r>
          </a:p>
          <a:p>
            <a:r>
              <a:rPr lang="en-US" sz="2400" dirty="0"/>
              <a:t>DARSAK II </a:t>
            </a:r>
            <a:r>
              <a:rPr lang="en-US" sz="2400" b="1" dirty="0"/>
              <a:t>online learning platform </a:t>
            </a:r>
            <a:r>
              <a:rPr lang="en-US" sz="2400" dirty="0"/>
              <a:t>launched with lessons available on TV.  DARSAK is zero rated from 6am to 4pm.</a:t>
            </a:r>
          </a:p>
          <a:p>
            <a:r>
              <a:rPr lang="en-US" sz="2400" b="1" dirty="0"/>
              <a:t>Learning Bridges </a:t>
            </a:r>
            <a:r>
              <a:rPr lang="en-US" sz="2400" dirty="0"/>
              <a:t>is a national blended learning program for 850,000 children from Grade 4 to 9 supported by up to 500 community organizations.  Home learning packages for KG2 to G3 planned in camps.</a:t>
            </a:r>
          </a:p>
          <a:p>
            <a:r>
              <a:rPr lang="en-US" sz="2400" b="1" dirty="0"/>
              <a:t>Higher education: </a:t>
            </a:r>
            <a:r>
              <a:rPr lang="en-US" sz="2400" dirty="0"/>
              <a:t>Public universities are scheduled to open on 27</a:t>
            </a:r>
            <a:r>
              <a:rPr lang="en-US" sz="2400" baseline="30000" dirty="0"/>
              <a:t>th</a:t>
            </a:r>
            <a:r>
              <a:rPr lang="en-US" sz="2400" dirty="0"/>
              <a:t> September and private universities on 18</a:t>
            </a:r>
            <a:r>
              <a:rPr lang="en-US" sz="2400" baseline="30000" dirty="0"/>
              <a:t>th</a:t>
            </a:r>
            <a:r>
              <a:rPr lang="en-US" sz="2400" dirty="0"/>
              <a:t> October. Teaching methods are going to be blended with regular face-to-face and online remote education. However, this may change, depending on the COVID-19 situation. </a:t>
            </a:r>
          </a:p>
        </p:txBody>
      </p:sp>
      <p:sp>
        <p:nvSpPr>
          <p:cNvPr id="4" name="Slide Number Placeholder 3">
            <a:extLst>
              <a:ext uri="{FF2B5EF4-FFF2-40B4-BE49-F238E27FC236}">
                <a16:creationId xmlns:a16="http://schemas.microsoft.com/office/drawing/2014/main" id="{7E5CA06B-588B-43D5-8BCF-9E2BB7811825}"/>
              </a:ext>
            </a:extLst>
          </p:cNvPr>
          <p:cNvSpPr>
            <a:spLocks noGrp="1"/>
          </p:cNvSpPr>
          <p:nvPr>
            <p:ph type="sldNum" sz="quarter" idx="12"/>
          </p:nvPr>
        </p:nvSpPr>
        <p:spPr/>
        <p:txBody>
          <a:bodyPr/>
          <a:lstStyle/>
          <a:p>
            <a:fld id="{1CA18B7A-A95E-484B-A2EE-1BBD2EA96164}" type="slidenum">
              <a:rPr lang="en-US" smtClean="0"/>
              <a:t>2</a:t>
            </a:fld>
            <a:endParaRPr lang="en-US"/>
          </a:p>
        </p:txBody>
      </p:sp>
    </p:spTree>
    <p:extLst>
      <p:ext uri="{BB962C8B-B14F-4D97-AF65-F5344CB8AC3E}">
        <p14:creationId xmlns:p14="http://schemas.microsoft.com/office/powerpoint/2010/main" val="1630016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C88BF-5084-43C8-BB6E-9ED71006BB77}"/>
              </a:ext>
            </a:extLst>
          </p:cNvPr>
          <p:cNvSpPr>
            <a:spLocks noGrp="1"/>
          </p:cNvSpPr>
          <p:nvPr>
            <p:ph type="title"/>
          </p:nvPr>
        </p:nvSpPr>
        <p:spPr/>
        <p:txBody>
          <a:bodyPr/>
          <a:lstStyle/>
          <a:p>
            <a:r>
              <a:rPr lang="en-GB" dirty="0"/>
              <a:t>2. UN considerations for school reopening</a:t>
            </a:r>
            <a:endParaRPr lang="en-US" dirty="0"/>
          </a:p>
        </p:txBody>
      </p:sp>
      <p:sp>
        <p:nvSpPr>
          <p:cNvPr id="3" name="Content Placeholder 2">
            <a:extLst>
              <a:ext uri="{FF2B5EF4-FFF2-40B4-BE49-F238E27FC236}">
                <a16:creationId xmlns:a16="http://schemas.microsoft.com/office/drawing/2014/main" id="{EDFE03BD-6AF0-4489-9824-7BAAB475993A}"/>
              </a:ext>
            </a:extLst>
          </p:cNvPr>
          <p:cNvSpPr>
            <a:spLocks noGrp="1"/>
          </p:cNvSpPr>
          <p:nvPr>
            <p:ph idx="1"/>
          </p:nvPr>
        </p:nvSpPr>
        <p:spPr>
          <a:xfrm>
            <a:off x="838200" y="1825625"/>
            <a:ext cx="10515600" cy="4667250"/>
          </a:xfrm>
        </p:spPr>
        <p:txBody>
          <a:bodyPr>
            <a:normAutofit fontScale="92500" lnSpcReduction="10000"/>
          </a:bodyPr>
          <a:lstStyle/>
          <a:p>
            <a:pPr marL="0" indent="0">
              <a:buNone/>
            </a:pPr>
            <a:r>
              <a:rPr lang="en-US" sz="2600" dirty="0">
                <a:hlinkClick r:id="rId2"/>
              </a:rPr>
              <a:t>The WHO-UNICEF-UNESCO guidance </a:t>
            </a:r>
            <a:r>
              <a:rPr lang="en-US" sz="2600" dirty="0"/>
              <a:t>published on 14 September regarding school-related public health measures in the context of COVID-19.</a:t>
            </a:r>
          </a:p>
          <a:p>
            <a:pPr marL="0" indent="0">
              <a:buNone/>
            </a:pPr>
            <a:endParaRPr lang="en-US" sz="2600" dirty="0"/>
          </a:p>
          <a:p>
            <a:pPr marL="0" indent="0">
              <a:buNone/>
            </a:pPr>
            <a:r>
              <a:rPr lang="en-US" sz="2600" dirty="0"/>
              <a:t>Whether to close or reopen schools should be guided by </a:t>
            </a:r>
            <a:r>
              <a:rPr lang="en-US" sz="2600" b="1" dirty="0"/>
              <a:t>a risk-based approach </a:t>
            </a:r>
            <a:r>
              <a:rPr lang="en-US" sz="2600" dirty="0"/>
              <a:t>and taking into consideration the following factors:</a:t>
            </a:r>
          </a:p>
          <a:p>
            <a:pPr marL="0" indent="0">
              <a:buNone/>
            </a:pPr>
            <a:endParaRPr lang="en-US" sz="2600" dirty="0"/>
          </a:p>
          <a:p>
            <a:pPr lvl="1"/>
            <a:r>
              <a:rPr lang="en-US" sz="2600" b="1" dirty="0"/>
              <a:t>Epidemiology</a:t>
            </a:r>
            <a:r>
              <a:rPr lang="en-US" sz="2600" dirty="0"/>
              <a:t> of COVID-19 at the local level;</a:t>
            </a:r>
          </a:p>
          <a:p>
            <a:pPr lvl="1"/>
            <a:r>
              <a:rPr lang="en-US" sz="2600" b="1" dirty="0"/>
              <a:t>Capacity</a:t>
            </a:r>
            <a:r>
              <a:rPr lang="en-US" sz="2600" dirty="0"/>
              <a:t> of educational institutions to adapt their system to operate safely; </a:t>
            </a:r>
          </a:p>
          <a:p>
            <a:pPr lvl="1"/>
            <a:r>
              <a:rPr lang="en-US" sz="2600" b="1" dirty="0"/>
              <a:t>Impact</a:t>
            </a:r>
            <a:r>
              <a:rPr lang="en-US" sz="2600" dirty="0"/>
              <a:t> of school closures on educational loss, equity, general health and wellbeing of children; and</a:t>
            </a:r>
          </a:p>
          <a:p>
            <a:pPr lvl="1"/>
            <a:r>
              <a:rPr lang="en-US" sz="2600" dirty="0"/>
              <a:t>The range of other </a:t>
            </a:r>
            <a:r>
              <a:rPr lang="en-US" sz="2600" b="1" dirty="0"/>
              <a:t>public health measures</a:t>
            </a:r>
            <a:r>
              <a:rPr lang="en-US" sz="2600" dirty="0"/>
              <a:t> being implemented outside school.</a:t>
            </a:r>
          </a:p>
          <a:p>
            <a:endParaRPr lang="en-US" dirty="0"/>
          </a:p>
        </p:txBody>
      </p:sp>
      <p:sp>
        <p:nvSpPr>
          <p:cNvPr id="4" name="Slide Number Placeholder 3">
            <a:extLst>
              <a:ext uri="{FF2B5EF4-FFF2-40B4-BE49-F238E27FC236}">
                <a16:creationId xmlns:a16="http://schemas.microsoft.com/office/drawing/2014/main" id="{3486FB85-599B-4EC1-9C5C-EC6F88474BFF}"/>
              </a:ext>
            </a:extLst>
          </p:cNvPr>
          <p:cNvSpPr>
            <a:spLocks noGrp="1"/>
          </p:cNvSpPr>
          <p:nvPr>
            <p:ph type="sldNum" sz="quarter" idx="12"/>
          </p:nvPr>
        </p:nvSpPr>
        <p:spPr/>
        <p:txBody>
          <a:bodyPr/>
          <a:lstStyle/>
          <a:p>
            <a:fld id="{1CA18B7A-A95E-484B-A2EE-1BBD2EA96164}" type="slidenum">
              <a:rPr lang="en-US" smtClean="0"/>
              <a:t>3</a:t>
            </a:fld>
            <a:endParaRPr lang="en-US"/>
          </a:p>
        </p:txBody>
      </p:sp>
    </p:spTree>
    <p:extLst>
      <p:ext uri="{BB962C8B-B14F-4D97-AF65-F5344CB8AC3E}">
        <p14:creationId xmlns:p14="http://schemas.microsoft.com/office/powerpoint/2010/main" val="1005672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59D49-8117-401E-9F19-FEF35B624051}"/>
              </a:ext>
            </a:extLst>
          </p:cNvPr>
          <p:cNvSpPr>
            <a:spLocks noGrp="1"/>
          </p:cNvSpPr>
          <p:nvPr>
            <p:ph type="title"/>
          </p:nvPr>
        </p:nvSpPr>
        <p:spPr/>
        <p:txBody>
          <a:bodyPr/>
          <a:lstStyle/>
          <a:p>
            <a:r>
              <a:rPr lang="en-GB" dirty="0"/>
              <a:t>3. Ongoing Education SWG response</a:t>
            </a:r>
            <a:endParaRPr lang="en-US" dirty="0"/>
          </a:p>
        </p:txBody>
      </p:sp>
      <p:sp>
        <p:nvSpPr>
          <p:cNvPr id="3" name="Content Placeholder 2">
            <a:extLst>
              <a:ext uri="{FF2B5EF4-FFF2-40B4-BE49-F238E27FC236}">
                <a16:creationId xmlns:a16="http://schemas.microsoft.com/office/drawing/2014/main" id="{DD2DCD2D-A3B2-4080-A26E-DD5D3E3558A7}"/>
              </a:ext>
            </a:extLst>
          </p:cNvPr>
          <p:cNvSpPr>
            <a:spLocks noGrp="1"/>
          </p:cNvSpPr>
          <p:nvPr>
            <p:ph sz="half" idx="2"/>
          </p:nvPr>
        </p:nvSpPr>
        <p:spPr>
          <a:xfrm>
            <a:off x="708371" y="1515788"/>
            <a:ext cx="5183187" cy="5030787"/>
          </a:xfrm>
        </p:spPr>
        <p:txBody>
          <a:bodyPr>
            <a:normAutofit fontScale="47500" lnSpcReduction="20000"/>
          </a:bodyPr>
          <a:lstStyle/>
          <a:p>
            <a:pPr lvl="0"/>
            <a:r>
              <a:rPr lang="en-US" sz="3800" dirty="0"/>
              <a:t>Developed </a:t>
            </a:r>
            <a:r>
              <a:rPr lang="en-US" sz="3800" b="1" dirty="0"/>
              <a:t>Safe School Health Protocols </a:t>
            </a:r>
            <a:r>
              <a:rPr lang="en-US" sz="3800" dirty="0"/>
              <a:t>for public schools based on UN guidance</a:t>
            </a:r>
          </a:p>
          <a:p>
            <a:pPr lvl="0"/>
            <a:r>
              <a:rPr lang="en-US" sz="3800" dirty="0"/>
              <a:t>National </a:t>
            </a:r>
            <a:r>
              <a:rPr lang="en-US" sz="3800" b="1" dirty="0"/>
              <a:t>Safely Back to School </a:t>
            </a:r>
            <a:r>
              <a:rPr lang="en-US" sz="3800" dirty="0"/>
              <a:t>campaign with MOE and partners</a:t>
            </a:r>
          </a:p>
          <a:p>
            <a:pPr lvl="0"/>
            <a:r>
              <a:rPr lang="en-US" sz="3800" dirty="0"/>
              <a:t>Outreach to 22,000 vulnerable children to support </a:t>
            </a:r>
            <a:r>
              <a:rPr lang="en-US" sz="3800" b="1" dirty="0"/>
              <a:t>re-enrollment and referrals</a:t>
            </a:r>
          </a:p>
          <a:p>
            <a:pPr lvl="0"/>
            <a:r>
              <a:rPr lang="en-US" sz="3800" b="1" dirty="0"/>
              <a:t>Infection, Prevention and Control (IPC) </a:t>
            </a:r>
            <a:r>
              <a:rPr lang="en-US" sz="3800" dirty="0"/>
              <a:t>training for Directorates and schools, and hygiene materials</a:t>
            </a:r>
          </a:p>
          <a:p>
            <a:pPr lvl="0"/>
            <a:r>
              <a:rPr lang="en-US" sz="3800" b="1" dirty="0"/>
              <a:t>Home visits </a:t>
            </a:r>
            <a:r>
              <a:rPr lang="en-US" sz="3800" dirty="0"/>
              <a:t>for over 1,000 children with disabilities to support continued learning</a:t>
            </a:r>
          </a:p>
          <a:p>
            <a:pPr lvl="0"/>
            <a:r>
              <a:rPr lang="en-US" sz="3800" b="1" dirty="0"/>
              <a:t>‘Learning Bridges’ </a:t>
            </a:r>
            <a:r>
              <a:rPr lang="en-US" sz="3800" dirty="0"/>
              <a:t>developed with MOE as a  blended learning for 850,000 students in Grades 4-9, including online training for teachers</a:t>
            </a:r>
          </a:p>
          <a:p>
            <a:pPr lvl="0"/>
            <a:r>
              <a:rPr lang="en-US" sz="3800" b="1" dirty="0"/>
              <a:t>School readiness </a:t>
            </a:r>
            <a:r>
              <a:rPr lang="en-US" sz="3800" dirty="0"/>
              <a:t>for 1,300 children in camps, including use of blended learning with parents</a:t>
            </a:r>
          </a:p>
          <a:p>
            <a:pPr lvl="0"/>
            <a:r>
              <a:rPr lang="en-US" sz="3800" dirty="0"/>
              <a:t>Regular distributions of </a:t>
            </a:r>
            <a:r>
              <a:rPr lang="en-US" sz="3800" b="1" dirty="0"/>
              <a:t>learning materials</a:t>
            </a:r>
            <a:r>
              <a:rPr lang="en-US" sz="3800" dirty="0"/>
              <a:t>, games and activity packs to over 20,000 children in camps and ITS</a:t>
            </a:r>
          </a:p>
          <a:p>
            <a:pPr lvl="0"/>
            <a:r>
              <a:rPr lang="en-US" sz="3800" b="1" dirty="0"/>
              <a:t>Online safeguarding </a:t>
            </a:r>
            <a:r>
              <a:rPr lang="en-US" sz="3800" dirty="0"/>
              <a:t>training for teachers rolling out, and already in place for all NGO partners</a:t>
            </a:r>
          </a:p>
          <a:p>
            <a:pPr lvl="0"/>
            <a:endParaRPr lang="en-US" dirty="0"/>
          </a:p>
          <a:p>
            <a:endParaRPr lang="en-GB" dirty="0"/>
          </a:p>
        </p:txBody>
      </p:sp>
      <p:sp>
        <p:nvSpPr>
          <p:cNvPr id="7" name="Content Placeholder 6">
            <a:extLst>
              <a:ext uri="{FF2B5EF4-FFF2-40B4-BE49-F238E27FC236}">
                <a16:creationId xmlns:a16="http://schemas.microsoft.com/office/drawing/2014/main" id="{86168978-E20D-4066-B543-BBDD63A00C69}"/>
              </a:ext>
            </a:extLst>
          </p:cNvPr>
          <p:cNvSpPr>
            <a:spLocks noGrp="1"/>
          </p:cNvSpPr>
          <p:nvPr>
            <p:ph sz="quarter" idx="4"/>
          </p:nvPr>
        </p:nvSpPr>
        <p:spPr>
          <a:xfrm>
            <a:off x="6096000" y="1515788"/>
            <a:ext cx="5259388" cy="5167312"/>
          </a:xfrm>
        </p:spPr>
        <p:txBody>
          <a:bodyPr>
            <a:normAutofit fontScale="47500" lnSpcReduction="20000"/>
          </a:bodyPr>
          <a:lstStyle/>
          <a:p>
            <a:pPr lvl="0"/>
            <a:r>
              <a:rPr lang="en-US" sz="3300" b="1" dirty="0"/>
              <a:t>Distributing 200,000 masks </a:t>
            </a:r>
            <a:r>
              <a:rPr lang="en-US" sz="3300" dirty="0"/>
              <a:t>to Syrian students in camps and double shifted schools, and vulnerable groups in ITS;</a:t>
            </a:r>
          </a:p>
          <a:p>
            <a:pPr lvl="0"/>
            <a:r>
              <a:rPr lang="en-US" sz="3300" dirty="0"/>
              <a:t>Providing </a:t>
            </a:r>
            <a:r>
              <a:rPr lang="en-US" sz="3300" b="1" dirty="0"/>
              <a:t>data bundles </a:t>
            </a:r>
            <a:r>
              <a:rPr lang="en-US" sz="3300" dirty="0"/>
              <a:t>to all 9,000 vulnerable households with children enrolled in camps </a:t>
            </a:r>
          </a:p>
          <a:p>
            <a:pPr lvl="0"/>
            <a:r>
              <a:rPr lang="en-US" sz="3300" dirty="0"/>
              <a:t>Distance learning for up to 5000 students in</a:t>
            </a:r>
            <a:r>
              <a:rPr lang="en-US" sz="3300" b="1" dirty="0"/>
              <a:t> Non-Formal Education </a:t>
            </a:r>
            <a:r>
              <a:rPr lang="en-US" sz="3300" dirty="0"/>
              <a:t>and 20,000 vulnerable children in </a:t>
            </a:r>
            <a:r>
              <a:rPr lang="en-US" sz="3300" b="1" dirty="0"/>
              <a:t>Learning Support Services</a:t>
            </a:r>
            <a:r>
              <a:rPr lang="en-US" sz="3300" dirty="0"/>
              <a:t>, including in camps and ITS</a:t>
            </a:r>
          </a:p>
          <a:p>
            <a:pPr lvl="0"/>
            <a:r>
              <a:rPr lang="en-US" sz="3300" b="1" dirty="0"/>
              <a:t>Mental health and PSS </a:t>
            </a:r>
            <a:r>
              <a:rPr lang="en-US" sz="3300" dirty="0"/>
              <a:t>for boys and girls; cash distributions; transportation, hardware (tablets)</a:t>
            </a:r>
          </a:p>
          <a:p>
            <a:pPr lvl="0"/>
            <a:r>
              <a:rPr lang="en-US" sz="3300" dirty="0"/>
              <a:t>ESWG meets regularly and facilitates coordination and knowledge-sharing to inform </a:t>
            </a:r>
            <a:r>
              <a:rPr lang="en-US" sz="3300" b="1" dirty="0"/>
              <a:t>evidence-based education response planning</a:t>
            </a:r>
            <a:r>
              <a:rPr lang="en-US" sz="3300" dirty="0"/>
              <a:t>, various needs assessments</a:t>
            </a:r>
          </a:p>
          <a:p>
            <a:pPr lvl="0"/>
            <a:r>
              <a:rPr lang="en-US" sz="3300" b="1" dirty="0"/>
              <a:t>KOLIBRI app and Learning Passports </a:t>
            </a:r>
            <a:r>
              <a:rPr lang="en-US" sz="3300" dirty="0"/>
              <a:t>launched to provide access to learning for young people</a:t>
            </a:r>
          </a:p>
          <a:p>
            <a:pPr lvl="0"/>
            <a:r>
              <a:rPr lang="en-US" sz="3300" dirty="0"/>
              <a:t>Supported MOE to develop and implement </a:t>
            </a:r>
            <a:r>
              <a:rPr lang="en-US" sz="3300" b="1" dirty="0"/>
              <a:t>Education During Emergencies Plan</a:t>
            </a:r>
            <a:r>
              <a:rPr lang="en-US" sz="3300" dirty="0"/>
              <a:t>, with equity focus</a:t>
            </a:r>
          </a:p>
          <a:p>
            <a:pPr lvl="0"/>
            <a:r>
              <a:rPr lang="en-US" sz="3300" dirty="0"/>
              <a:t>Supported MOHE to admit </a:t>
            </a:r>
            <a:r>
              <a:rPr lang="en-US" sz="3300" b="1" dirty="0"/>
              <a:t>university students with disabilities to enroll </a:t>
            </a:r>
            <a:r>
              <a:rPr lang="en-US" sz="3300" dirty="0"/>
              <a:t>and benefit from regular programme in Jordanian public universities and supported those willing to bridge public and private universities.</a:t>
            </a:r>
          </a:p>
          <a:p>
            <a:pPr lvl="0"/>
            <a:r>
              <a:rPr lang="en-US" sz="3300" dirty="0"/>
              <a:t>Supported the Vocational Training Corporation and the Ministry of Youth in conducting </a:t>
            </a:r>
            <a:r>
              <a:rPr lang="en-US" sz="3300" b="1" dirty="0"/>
              <a:t>TVET training </a:t>
            </a:r>
            <a:r>
              <a:rPr lang="en-US" sz="3300" dirty="0"/>
              <a:t>and issue certificates for successful trainees. </a:t>
            </a:r>
          </a:p>
          <a:p>
            <a:endParaRPr lang="en-US" dirty="0"/>
          </a:p>
        </p:txBody>
      </p:sp>
      <p:sp>
        <p:nvSpPr>
          <p:cNvPr id="4" name="Slide Number Placeholder 3">
            <a:extLst>
              <a:ext uri="{FF2B5EF4-FFF2-40B4-BE49-F238E27FC236}">
                <a16:creationId xmlns:a16="http://schemas.microsoft.com/office/drawing/2014/main" id="{8A17E87F-DF7F-408E-87D7-E2651324204C}"/>
              </a:ext>
            </a:extLst>
          </p:cNvPr>
          <p:cNvSpPr>
            <a:spLocks noGrp="1"/>
          </p:cNvSpPr>
          <p:nvPr>
            <p:ph type="sldNum" sz="quarter" idx="12"/>
          </p:nvPr>
        </p:nvSpPr>
        <p:spPr/>
        <p:txBody>
          <a:bodyPr/>
          <a:lstStyle/>
          <a:p>
            <a:fld id="{1CA18B7A-A95E-484B-A2EE-1BBD2EA96164}" type="slidenum">
              <a:rPr lang="en-US" smtClean="0"/>
              <a:t>4</a:t>
            </a:fld>
            <a:endParaRPr lang="en-US"/>
          </a:p>
        </p:txBody>
      </p:sp>
    </p:spTree>
    <p:extLst>
      <p:ext uri="{BB962C8B-B14F-4D97-AF65-F5344CB8AC3E}">
        <p14:creationId xmlns:p14="http://schemas.microsoft.com/office/powerpoint/2010/main" val="797641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50A1A-A87C-4AB0-8807-3C407FFEC55B}"/>
              </a:ext>
            </a:extLst>
          </p:cNvPr>
          <p:cNvSpPr>
            <a:spLocks noGrp="1"/>
          </p:cNvSpPr>
          <p:nvPr>
            <p:ph type="title"/>
          </p:nvPr>
        </p:nvSpPr>
        <p:spPr>
          <a:xfrm>
            <a:off x="771525" y="18255"/>
            <a:ext cx="10515600" cy="1325563"/>
          </a:xfrm>
        </p:spPr>
        <p:txBody>
          <a:bodyPr/>
          <a:lstStyle/>
          <a:p>
            <a:r>
              <a:rPr lang="en-GB" b="1" dirty="0"/>
              <a:t>4. Challenges</a:t>
            </a:r>
            <a:endParaRPr lang="en-US" b="1" dirty="0"/>
          </a:p>
        </p:txBody>
      </p:sp>
      <p:sp>
        <p:nvSpPr>
          <p:cNvPr id="4" name="Slide Number Placeholder 3">
            <a:extLst>
              <a:ext uri="{FF2B5EF4-FFF2-40B4-BE49-F238E27FC236}">
                <a16:creationId xmlns:a16="http://schemas.microsoft.com/office/drawing/2014/main" id="{EB97FD97-E2FA-4D64-A581-685260EE1FA0}"/>
              </a:ext>
            </a:extLst>
          </p:cNvPr>
          <p:cNvSpPr>
            <a:spLocks noGrp="1"/>
          </p:cNvSpPr>
          <p:nvPr>
            <p:ph type="sldNum" sz="quarter" idx="12"/>
          </p:nvPr>
        </p:nvSpPr>
        <p:spPr/>
        <p:txBody>
          <a:bodyPr/>
          <a:lstStyle/>
          <a:p>
            <a:fld id="{1CA18B7A-A95E-484B-A2EE-1BBD2EA96164}" type="slidenum">
              <a:rPr lang="en-US" smtClean="0"/>
              <a:t>5</a:t>
            </a:fld>
            <a:endParaRPr lang="en-US"/>
          </a:p>
        </p:txBody>
      </p:sp>
      <p:sp>
        <p:nvSpPr>
          <p:cNvPr id="5" name="Content Placeholder 4">
            <a:extLst>
              <a:ext uri="{FF2B5EF4-FFF2-40B4-BE49-F238E27FC236}">
                <a16:creationId xmlns:a16="http://schemas.microsoft.com/office/drawing/2014/main" id="{B502EAFE-9142-4EC5-978C-8F5875A77D75}"/>
              </a:ext>
            </a:extLst>
          </p:cNvPr>
          <p:cNvSpPr>
            <a:spLocks noGrp="1"/>
          </p:cNvSpPr>
          <p:nvPr>
            <p:ph idx="1"/>
          </p:nvPr>
        </p:nvSpPr>
        <p:spPr>
          <a:xfrm>
            <a:off x="838200" y="1219200"/>
            <a:ext cx="10515600" cy="4957763"/>
          </a:xfrm>
        </p:spPr>
        <p:txBody>
          <a:bodyPr>
            <a:normAutofit fontScale="70000" lnSpcReduction="20000"/>
          </a:bodyPr>
          <a:lstStyle/>
          <a:p>
            <a:pPr lvl="0"/>
            <a:r>
              <a:rPr lang="en-US" sz="3200" dirty="0"/>
              <a:t>Children need to catch up on lost learning and then accelerate learning given reduced time in classroom.  Likely to be </a:t>
            </a:r>
            <a:r>
              <a:rPr lang="en-US" sz="3200" b="1" dirty="0"/>
              <a:t>significant impact on learning outcomes and retention</a:t>
            </a:r>
            <a:r>
              <a:rPr lang="en-US" sz="3200" dirty="0"/>
              <a:t> lasting for at least five years.</a:t>
            </a:r>
          </a:p>
          <a:p>
            <a:pPr lvl="0"/>
            <a:r>
              <a:rPr lang="en-US" sz="3200" dirty="0"/>
              <a:t>During school closures, not all students have the data, devices, connectivity or parental support; with 23% of vulnerable families with no access to internet (UN Rapid Needs Assessment, April 20) and girls’ less access to online (UNICEF, 2020).   </a:t>
            </a:r>
            <a:r>
              <a:rPr lang="en-US" sz="3200" b="1" dirty="0"/>
              <a:t>Exacerbating gender and income inequalitie</a:t>
            </a:r>
            <a:r>
              <a:rPr lang="en-US" sz="3200" dirty="0"/>
              <a:t>s in learning</a:t>
            </a:r>
          </a:p>
          <a:p>
            <a:pPr lvl="0"/>
            <a:r>
              <a:rPr lang="en-US" sz="3200" dirty="0"/>
              <a:t>Need to evidenced based and </a:t>
            </a:r>
            <a:r>
              <a:rPr lang="en-US" sz="3200" b="1" dirty="0"/>
              <a:t>localized approach </a:t>
            </a:r>
            <a:r>
              <a:rPr lang="en-US" sz="3200" dirty="0"/>
              <a:t>to future school closures.   MOE has four scenarios based on local epidemiological situation, which we hope will be basis for decision making</a:t>
            </a:r>
          </a:p>
          <a:p>
            <a:pPr lvl="0"/>
            <a:r>
              <a:rPr lang="en-US" sz="3200" b="1" dirty="0"/>
              <a:t>Blended learning</a:t>
            </a:r>
            <a:r>
              <a:rPr lang="en-US" sz="3200" dirty="0"/>
              <a:t> requires mix of modalities, including printed materials for the most vulnerable.  DARSAK II lessons need to be complemented by interaction with teachers (assignments/feedback)</a:t>
            </a:r>
          </a:p>
          <a:p>
            <a:pPr lvl="0"/>
            <a:r>
              <a:rPr lang="en-US" sz="3200" dirty="0"/>
              <a:t>There is a persistent need to advocate for the registration of </a:t>
            </a:r>
            <a:r>
              <a:rPr lang="en-US" sz="3200" b="1" i="1" dirty="0"/>
              <a:t>all</a:t>
            </a:r>
            <a:r>
              <a:rPr lang="en-US" sz="3200" b="1" dirty="0"/>
              <a:t> </a:t>
            </a:r>
            <a:r>
              <a:rPr lang="en-US" sz="3200" dirty="0"/>
              <a:t>refugee children in public schools, including those without documentation (i.e. MOI card, UNHCR card, rent document, residence </a:t>
            </a:r>
            <a:r>
              <a:rPr lang="en-US" sz="3200" dirty="0" err="1"/>
              <a:t>etc</a:t>
            </a:r>
            <a:r>
              <a:rPr lang="en-US" sz="3200" dirty="0"/>
              <a:t>).</a:t>
            </a:r>
          </a:p>
          <a:p>
            <a:pPr lvl="0"/>
            <a:r>
              <a:rPr lang="en-US" sz="3200" b="1" dirty="0"/>
              <a:t>Child protection concerns </a:t>
            </a:r>
            <a:r>
              <a:rPr lang="en-US" sz="3200" dirty="0"/>
              <a:t>as raising child marriage and </a:t>
            </a:r>
            <a:r>
              <a:rPr lang="en-US" sz="3200" dirty="0" err="1"/>
              <a:t>labour</a:t>
            </a:r>
            <a:r>
              <a:rPr lang="en-US" sz="3200" dirty="0"/>
              <a:t>, as well as GBV.  </a:t>
            </a:r>
            <a:r>
              <a:rPr lang="en-US" sz="3200" dirty="0">
                <a:highlight>
                  <a:srgbClr val="FFFF00"/>
                </a:highlight>
              </a:rPr>
              <a:t> </a:t>
            </a:r>
          </a:p>
          <a:p>
            <a:endParaRPr lang="en-US" dirty="0"/>
          </a:p>
        </p:txBody>
      </p:sp>
    </p:spTree>
    <p:extLst>
      <p:ext uri="{BB962C8B-B14F-4D97-AF65-F5344CB8AC3E}">
        <p14:creationId xmlns:p14="http://schemas.microsoft.com/office/powerpoint/2010/main" val="37486690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9E2C5CEA0E0EF40B4CCF1BE8089ED85" ma:contentTypeVersion="12" ma:contentTypeDescription="Create a new document." ma:contentTypeScope="" ma:versionID="da7d1dc334ed5b909e18b23113d30dd4">
  <xsd:schema xmlns:xsd="http://www.w3.org/2001/XMLSchema" xmlns:xs="http://www.w3.org/2001/XMLSchema" xmlns:p="http://schemas.microsoft.com/office/2006/metadata/properties" xmlns:ns3="eebddfe5-932c-441e-8ea7-2aa05749ff05" xmlns:ns4="b25f6a05-cb05-432d-9dea-621854ceb8f2" targetNamespace="http://schemas.microsoft.com/office/2006/metadata/properties" ma:root="true" ma:fieldsID="04807c8af400189575a267636ede29c3" ns3:_="" ns4:_="">
    <xsd:import namespace="eebddfe5-932c-441e-8ea7-2aa05749ff05"/>
    <xsd:import namespace="b25f6a05-cb05-432d-9dea-621854ceb8f2"/>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bddfe5-932c-441e-8ea7-2aa05749ff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25f6a05-cb05-432d-9dea-621854ceb8f2"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21EE2AA-ECEB-463F-BD3B-CC399CE986E1}">
  <ds:schemaRefs>
    <ds:schemaRef ds:uri="b25f6a05-cb05-432d-9dea-621854ceb8f2"/>
    <ds:schemaRef ds:uri="http://purl.org/dc/elements/1.1/"/>
    <ds:schemaRef ds:uri="http://schemas.microsoft.com/office/2006/metadata/properties"/>
    <ds:schemaRef ds:uri="http://schemas.microsoft.com/office/2006/documentManagement/types"/>
    <ds:schemaRef ds:uri="http://purl.org/dc/terms/"/>
    <ds:schemaRef ds:uri="eebddfe5-932c-441e-8ea7-2aa05749ff05"/>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4FB27E4-2C58-4EC5-9644-D8EA8FE7D2B7}">
  <ds:schemaRefs>
    <ds:schemaRef ds:uri="http://schemas.microsoft.com/sharepoint/v3/contenttype/forms"/>
  </ds:schemaRefs>
</ds:datastoreItem>
</file>

<file path=customXml/itemProps3.xml><?xml version="1.0" encoding="utf-8"?>
<ds:datastoreItem xmlns:ds="http://schemas.openxmlformats.org/officeDocument/2006/customXml" ds:itemID="{8B123D7D-0AC3-4597-B449-0883B09C67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bddfe5-932c-441e-8ea7-2aa05749ff05"/>
    <ds:schemaRef ds:uri="b25f6a05-cb05-432d-9dea-621854ceb8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783</TotalTime>
  <Words>873</Words>
  <Application>Microsoft Office PowerPoint</Application>
  <PresentationFormat>Widescreen</PresentationFormat>
  <Paragraphs>55</Paragraphs>
  <Slides>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Humanitarian Partners Forum in Jordan  Back to School and Continuous Learning</vt:lpstr>
      <vt:lpstr>1. Back to School in Jordan</vt:lpstr>
      <vt:lpstr>2. UN considerations for school reopening</vt:lpstr>
      <vt:lpstr>3. Ongoing Education SWG response</vt:lpstr>
      <vt:lpstr>4. Challenges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Humanitarian Partners Forum   Safely Back to School in Jordan</dc:title>
  <dc:creator>Tomoya Sonoda</dc:creator>
  <cp:lastModifiedBy>Saud Al-Sakr</cp:lastModifiedBy>
  <cp:revision>47</cp:revision>
  <dcterms:created xsi:type="dcterms:W3CDTF">2020-09-14T07:34:15Z</dcterms:created>
  <dcterms:modified xsi:type="dcterms:W3CDTF">2020-09-22T08:45:48Z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0x01010009E2C5CEA0E0EF40B4CCF1BE8089ED85</vt:lpwstr>
  </property>
</Properties>
</file>