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32" r:id="rId2"/>
    <p:sldMasterId id="2147483660" r:id="rId3"/>
    <p:sldMasterId id="2147483672" r:id="rId4"/>
    <p:sldMasterId id="2147483720" r:id="rId5"/>
    <p:sldMasterId id="2147483708" r:id="rId6"/>
    <p:sldMasterId id="2147483696" r:id="rId7"/>
    <p:sldMasterId id="2147483684" r:id="rId8"/>
  </p:sldMasterIdLst>
  <p:notesMasterIdLst>
    <p:notesMasterId r:id="rId55"/>
  </p:notesMasterIdLst>
  <p:handoutMasterIdLst>
    <p:handoutMasterId r:id="rId56"/>
  </p:handoutMasterIdLst>
  <p:sldIdLst>
    <p:sldId id="256" r:id="rId9"/>
    <p:sldId id="257" r:id="rId10"/>
    <p:sldId id="258" r:id="rId11"/>
    <p:sldId id="259" r:id="rId12"/>
    <p:sldId id="260" r:id="rId13"/>
    <p:sldId id="303" r:id="rId14"/>
    <p:sldId id="262" r:id="rId15"/>
    <p:sldId id="263" r:id="rId16"/>
    <p:sldId id="264" r:id="rId17"/>
    <p:sldId id="266" r:id="rId18"/>
    <p:sldId id="267" r:id="rId19"/>
    <p:sldId id="268" r:id="rId20"/>
    <p:sldId id="269" r:id="rId21"/>
    <p:sldId id="270" r:id="rId22"/>
    <p:sldId id="271" r:id="rId23"/>
    <p:sldId id="272" r:id="rId24"/>
    <p:sldId id="273" r:id="rId25"/>
    <p:sldId id="274" r:id="rId26"/>
    <p:sldId id="275" r:id="rId27"/>
    <p:sldId id="304"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
          <p15:clr>
            <a:srgbClr val="A4A3A4"/>
          </p15:clr>
        </p15:guide>
        <p15:guide id="2" pos="481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E7EAE9"/>
    <a:srgbClr val="E5E9EA"/>
    <a:srgbClr val="E7EBEC"/>
    <a:srgbClr val="D0D8E8"/>
    <a:srgbClr val="748ABC"/>
    <a:srgbClr val="475F9A"/>
    <a:srgbClr val="505F7F"/>
    <a:srgbClr val="3B4F7D"/>
    <a:srgbClr val="3944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0" autoAdjust="0"/>
    <p:restoredTop sz="79938" autoAdjust="0"/>
  </p:normalViewPr>
  <p:slideViewPr>
    <p:cSldViewPr snapToGrid="0" snapToObjects="1" showGuides="1">
      <p:cViewPr varScale="1">
        <p:scale>
          <a:sx n="62" d="100"/>
          <a:sy n="62" d="100"/>
        </p:scale>
        <p:origin x="1812" y="72"/>
      </p:cViewPr>
      <p:guideLst>
        <p:guide orient="horz" pos="237"/>
        <p:guide pos="4815"/>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86" d="100"/>
          <a:sy n="86" d="100"/>
        </p:scale>
        <p:origin x="-85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F51811-D795-404D-8445-3BAA9AA0A6EE}" type="doc">
      <dgm:prSet loTypeId="urn:microsoft.com/office/officeart/2005/8/layout/chevron1" loCatId="" qsTypeId="urn:microsoft.com/office/officeart/2005/8/quickstyle/simple3" qsCatId="simple" csTypeId="urn:microsoft.com/office/officeart/2005/8/colors/accent0_3" csCatId="mainScheme" phldr="1"/>
      <dgm:spPr/>
    </dgm:pt>
    <dgm:pt modelId="{C09DBBDD-8C12-E643-B5D2-50A2B3CC2E2D}">
      <dgm:prSet phldrT="[Text]"/>
      <dgm:spPr>
        <a:solidFill>
          <a:srgbClr val="3B4F7D"/>
        </a:solidFill>
      </dgm:spPr>
      <dgm:t>
        <a:bodyPr/>
        <a:lstStyle/>
        <a:p>
          <a:r>
            <a:rPr lang="en-US" dirty="0" smtClean="0">
              <a:solidFill>
                <a:schemeClr val="bg1">
                  <a:lumMod val="85000"/>
                </a:schemeClr>
              </a:solidFill>
            </a:rPr>
            <a:t>Knowledge</a:t>
          </a:r>
          <a:endParaRPr lang="en-US" dirty="0">
            <a:solidFill>
              <a:schemeClr val="bg1">
                <a:lumMod val="85000"/>
              </a:schemeClr>
            </a:solidFill>
          </a:endParaRPr>
        </a:p>
      </dgm:t>
    </dgm:pt>
    <dgm:pt modelId="{B29A0176-A27F-BE42-BF35-ADFFAEB70C58}" type="parTrans" cxnId="{7A08528F-2A60-044C-ABCA-231FE44483A5}">
      <dgm:prSet/>
      <dgm:spPr/>
      <dgm:t>
        <a:bodyPr/>
        <a:lstStyle/>
        <a:p>
          <a:endParaRPr lang="en-US"/>
        </a:p>
      </dgm:t>
    </dgm:pt>
    <dgm:pt modelId="{D3A5FCA9-1066-5449-8AE2-674252E59671}" type="sibTrans" cxnId="{7A08528F-2A60-044C-ABCA-231FE44483A5}">
      <dgm:prSet/>
      <dgm:spPr/>
      <dgm:t>
        <a:bodyPr/>
        <a:lstStyle/>
        <a:p>
          <a:endParaRPr lang="en-US"/>
        </a:p>
      </dgm:t>
    </dgm:pt>
    <dgm:pt modelId="{724C5B73-106D-AC44-9E71-68EB13826075}">
      <dgm:prSet phldrT="[Text]"/>
      <dgm:spPr>
        <a:solidFill>
          <a:srgbClr val="3B4F7D"/>
        </a:solidFill>
      </dgm:spPr>
      <dgm:t>
        <a:bodyPr/>
        <a:lstStyle/>
        <a:p>
          <a:r>
            <a:rPr lang="en-US" dirty="0" smtClean="0">
              <a:solidFill>
                <a:schemeClr val="bg1">
                  <a:lumMod val="85000"/>
                </a:schemeClr>
              </a:solidFill>
            </a:rPr>
            <a:t>Guidance</a:t>
          </a:r>
          <a:endParaRPr lang="en-US" dirty="0">
            <a:solidFill>
              <a:schemeClr val="bg1">
                <a:lumMod val="85000"/>
              </a:schemeClr>
            </a:solidFill>
          </a:endParaRPr>
        </a:p>
      </dgm:t>
    </dgm:pt>
    <dgm:pt modelId="{EB818D47-A97A-2E47-B9AF-F19A0FF2E99D}" type="parTrans" cxnId="{BE4469EE-C6D0-F440-B5A7-5C8AF093D3E9}">
      <dgm:prSet/>
      <dgm:spPr/>
      <dgm:t>
        <a:bodyPr/>
        <a:lstStyle/>
        <a:p>
          <a:endParaRPr lang="en-US"/>
        </a:p>
      </dgm:t>
    </dgm:pt>
    <dgm:pt modelId="{C028AB3C-4BE5-E14B-8038-19D66DEF50CC}" type="sibTrans" cxnId="{BE4469EE-C6D0-F440-B5A7-5C8AF093D3E9}">
      <dgm:prSet/>
      <dgm:spPr/>
      <dgm:t>
        <a:bodyPr/>
        <a:lstStyle/>
        <a:p>
          <a:endParaRPr lang="en-US"/>
        </a:p>
      </dgm:t>
    </dgm:pt>
    <dgm:pt modelId="{FE2B35B2-E587-4A4E-A1FC-A3AFEC226C10}">
      <dgm:prSet phldrT="[Text]"/>
      <dgm:spPr>
        <a:solidFill>
          <a:srgbClr val="3B4F7D"/>
        </a:solidFill>
      </dgm:spPr>
      <dgm:t>
        <a:bodyPr/>
        <a:lstStyle/>
        <a:p>
          <a:r>
            <a:rPr lang="en-US" dirty="0" smtClean="0">
              <a:solidFill>
                <a:schemeClr val="bg1">
                  <a:lumMod val="85000"/>
                </a:schemeClr>
              </a:solidFill>
            </a:rPr>
            <a:t>Tool</a:t>
          </a:r>
          <a:endParaRPr lang="en-US" dirty="0">
            <a:solidFill>
              <a:schemeClr val="bg1">
                <a:lumMod val="85000"/>
              </a:schemeClr>
            </a:solidFill>
          </a:endParaRPr>
        </a:p>
      </dgm:t>
    </dgm:pt>
    <dgm:pt modelId="{6C36CBF3-3DA9-B049-A2A4-A7C049C8F4E8}" type="parTrans" cxnId="{9F37274E-B759-ED4E-B162-9F6EA69586F7}">
      <dgm:prSet/>
      <dgm:spPr/>
      <dgm:t>
        <a:bodyPr/>
        <a:lstStyle/>
        <a:p>
          <a:endParaRPr lang="en-US"/>
        </a:p>
      </dgm:t>
    </dgm:pt>
    <dgm:pt modelId="{8F0F25B7-0967-BE49-B77B-296DA9AFAC08}" type="sibTrans" cxnId="{9F37274E-B759-ED4E-B162-9F6EA69586F7}">
      <dgm:prSet/>
      <dgm:spPr/>
      <dgm:t>
        <a:bodyPr/>
        <a:lstStyle/>
        <a:p>
          <a:endParaRPr lang="en-US"/>
        </a:p>
      </dgm:t>
    </dgm:pt>
    <dgm:pt modelId="{40789238-264D-604A-AD96-A13BC7003E0F}">
      <dgm:prSet phldrT="[Text]"/>
      <dgm:spPr>
        <a:solidFill>
          <a:srgbClr val="3B4F7D"/>
        </a:solidFill>
      </dgm:spPr>
      <dgm:t>
        <a:bodyPr/>
        <a:lstStyle/>
        <a:p>
          <a:r>
            <a:rPr lang="en-US" dirty="0" smtClean="0">
              <a:solidFill>
                <a:schemeClr val="bg1">
                  <a:lumMod val="85000"/>
                </a:schemeClr>
              </a:solidFill>
            </a:rPr>
            <a:t>Confidence</a:t>
          </a:r>
          <a:endParaRPr lang="en-US" dirty="0">
            <a:solidFill>
              <a:schemeClr val="bg1">
                <a:lumMod val="85000"/>
              </a:schemeClr>
            </a:solidFill>
          </a:endParaRPr>
        </a:p>
      </dgm:t>
    </dgm:pt>
    <dgm:pt modelId="{76EAE730-B3DE-0F49-AA0D-5ADB75343E9C}" type="parTrans" cxnId="{6A11E688-AA8F-FB45-9027-FFAB04DB9937}">
      <dgm:prSet/>
      <dgm:spPr/>
      <dgm:t>
        <a:bodyPr/>
        <a:lstStyle/>
        <a:p>
          <a:endParaRPr lang="en-US"/>
        </a:p>
      </dgm:t>
    </dgm:pt>
    <dgm:pt modelId="{EE5CF352-6C8A-D24D-977E-0A0FAAF0741E}" type="sibTrans" cxnId="{6A11E688-AA8F-FB45-9027-FFAB04DB9937}">
      <dgm:prSet/>
      <dgm:spPr/>
      <dgm:t>
        <a:bodyPr/>
        <a:lstStyle/>
        <a:p>
          <a:endParaRPr lang="en-US"/>
        </a:p>
      </dgm:t>
    </dgm:pt>
    <dgm:pt modelId="{06D598E3-796B-984D-B4C6-BCEA386261A7}" type="pres">
      <dgm:prSet presAssocID="{A6F51811-D795-404D-8445-3BAA9AA0A6EE}" presName="Name0" presStyleCnt="0">
        <dgm:presLayoutVars>
          <dgm:dir/>
          <dgm:animLvl val="lvl"/>
          <dgm:resizeHandles val="exact"/>
        </dgm:presLayoutVars>
      </dgm:prSet>
      <dgm:spPr/>
    </dgm:pt>
    <dgm:pt modelId="{11F87A7A-3D67-5F47-BE4A-24E3C7AD5B18}" type="pres">
      <dgm:prSet presAssocID="{C09DBBDD-8C12-E643-B5D2-50A2B3CC2E2D}" presName="parTxOnly" presStyleLbl="node1" presStyleIdx="0" presStyleCnt="4">
        <dgm:presLayoutVars>
          <dgm:chMax val="0"/>
          <dgm:chPref val="0"/>
          <dgm:bulletEnabled val="1"/>
        </dgm:presLayoutVars>
      </dgm:prSet>
      <dgm:spPr/>
      <dgm:t>
        <a:bodyPr/>
        <a:lstStyle/>
        <a:p>
          <a:endParaRPr lang="en-US"/>
        </a:p>
      </dgm:t>
    </dgm:pt>
    <dgm:pt modelId="{6CC504B7-B244-6042-92D3-7EC87BFF8FE3}" type="pres">
      <dgm:prSet presAssocID="{D3A5FCA9-1066-5449-8AE2-674252E59671}" presName="parTxOnlySpace" presStyleCnt="0"/>
      <dgm:spPr/>
    </dgm:pt>
    <dgm:pt modelId="{7462F8FA-1906-7B45-8D28-59C32297F7A2}" type="pres">
      <dgm:prSet presAssocID="{724C5B73-106D-AC44-9E71-68EB13826075}" presName="parTxOnly" presStyleLbl="node1" presStyleIdx="1" presStyleCnt="4">
        <dgm:presLayoutVars>
          <dgm:chMax val="0"/>
          <dgm:chPref val="0"/>
          <dgm:bulletEnabled val="1"/>
        </dgm:presLayoutVars>
      </dgm:prSet>
      <dgm:spPr/>
      <dgm:t>
        <a:bodyPr/>
        <a:lstStyle/>
        <a:p>
          <a:endParaRPr lang="en-US"/>
        </a:p>
      </dgm:t>
    </dgm:pt>
    <dgm:pt modelId="{277191E0-D82C-B74E-8472-384C5FED8D73}" type="pres">
      <dgm:prSet presAssocID="{C028AB3C-4BE5-E14B-8038-19D66DEF50CC}" presName="parTxOnlySpace" presStyleCnt="0"/>
      <dgm:spPr/>
    </dgm:pt>
    <dgm:pt modelId="{582C2218-F753-9546-8432-47C6421CDC7B}" type="pres">
      <dgm:prSet presAssocID="{FE2B35B2-E587-4A4E-A1FC-A3AFEC226C10}" presName="parTxOnly" presStyleLbl="node1" presStyleIdx="2" presStyleCnt="4">
        <dgm:presLayoutVars>
          <dgm:chMax val="0"/>
          <dgm:chPref val="0"/>
          <dgm:bulletEnabled val="1"/>
        </dgm:presLayoutVars>
      </dgm:prSet>
      <dgm:spPr/>
      <dgm:t>
        <a:bodyPr/>
        <a:lstStyle/>
        <a:p>
          <a:endParaRPr lang="en-US"/>
        </a:p>
      </dgm:t>
    </dgm:pt>
    <dgm:pt modelId="{239C41A8-46B6-7C46-ADF8-564D379E74A4}" type="pres">
      <dgm:prSet presAssocID="{8F0F25B7-0967-BE49-B77B-296DA9AFAC08}" presName="parTxOnlySpace" presStyleCnt="0"/>
      <dgm:spPr/>
    </dgm:pt>
    <dgm:pt modelId="{B631FC5C-A19A-F541-AD7E-99A9D244544A}" type="pres">
      <dgm:prSet presAssocID="{40789238-264D-604A-AD96-A13BC7003E0F}" presName="parTxOnly" presStyleLbl="node1" presStyleIdx="3" presStyleCnt="4" custLinFactNeighborY="3683">
        <dgm:presLayoutVars>
          <dgm:chMax val="0"/>
          <dgm:chPref val="0"/>
          <dgm:bulletEnabled val="1"/>
        </dgm:presLayoutVars>
      </dgm:prSet>
      <dgm:spPr/>
      <dgm:t>
        <a:bodyPr/>
        <a:lstStyle/>
        <a:p>
          <a:endParaRPr lang="en-US"/>
        </a:p>
      </dgm:t>
    </dgm:pt>
  </dgm:ptLst>
  <dgm:cxnLst>
    <dgm:cxn modelId="{C0DB4ED6-E57E-CE43-9A10-4F28F37B20F2}" type="presOf" srcId="{724C5B73-106D-AC44-9E71-68EB13826075}" destId="{7462F8FA-1906-7B45-8D28-59C32297F7A2}" srcOrd="0" destOrd="0" presId="urn:microsoft.com/office/officeart/2005/8/layout/chevron1"/>
    <dgm:cxn modelId="{18C9488C-A931-654A-A265-D0E53E407873}" type="presOf" srcId="{40789238-264D-604A-AD96-A13BC7003E0F}" destId="{B631FC5C-A19A-F541-AD7E-99A9D244544A}" srcOrd="0" destOrd="0" presId="urn:microsoft.com/office/officeart/2005/8/layout/chevron1"/>
    <dgm:cxn modelId="{6A11E688-AA8F-FB45-9027-FFAB04DB9937}" srcId="{A6F51811-D795-404D-8445-3BAA9AA0A6EE}" destId="{40789238-264D-604A-AD96-A13BC7003E0F}" srcOrd="3" destOrd="0" parTransId="{76EAE730-B3DE-0F49-AA0D-5ADB75343E9C}" sibTransId="{EE5CF352-6C8A-D24D-977E-0A0FAAF0741E}"/>
    <dgm:cxn modelId="{9F37274E-B759-ED4E-B162-9F6EA69586F7}" srcId="{A6F51811-D795-404D-8445-3BAA9AA0A6EE}" destId="{FE2B35B2-E587-4A4E-A1FC-A3AFEC226C10}" srcOrd="2" destOrd="0" parTransId="{6C36CBF3-3DA9-B049-A2A4-A7C049C8F4E8}" sibTransId="{8F0F25B7-0967-BE49-B77B-296DA9AFAC08}"/>
    <dgm:cxn modelId="{E8F81BD3-B51A-594C-84EA-F83C80233749}" type="presOf" srcId="{C09DBBDD-8C12-E643-B5D2-50A2B3CC2E2D}" destId="{11F87A7A-3D67-5F47-BE4A-24E3C7AD5B18}" srcOrd="0" destOrd="0" presId="urn:microsoft.com/office/officeart/2005/8/layout/chevron1"/>
    <dgm:cxn modelId="{A62DB242-080F-A14F-88D8-13C11ABB09DF}" type="presOf" srcId="{A6F51811-D795-404D-8445-3BAA9AA0A6EE}" destId="{06D598E3-796B-984D-B4C6-BCEA386261A7}" srcOrd="0" destOrd="0" presId="urn:microsoft.com/office/officeart/2005/8/layout/chevron1"/>
    <dgm:cxn modelId="{7A08528F-2A60-044C-ABCA-231FE44483A5}" srcId="{A6F51811-D795-404D-8445-3BAA9AA0A6EE}" destId="{C09DBBDD-8C12-E643-B5D2-50A2B3CC2E2D}" srcOrd="0" destOrd="0" parTransId="{B29A0176-A27F-BE42-BF35-ADFFAEB70C58}" sibTransId="{D3A5FCA9-1066-5449-8AE2-674252E59671}"/>
    <dgm:cxn modelId="{BE4469EE-C6D0-F440-B5A7-5C8AF093D3E9}" srcId="{A6F51811-D795-404D-8445-3BAA9AA0A6EE}" destId="{724C5B73-106D-AC44-9E71-68EB13826075}" srcOrd="1" destOrd="0" parTransId="{EB818D47-A97A-2E47-B9AF-F19A0FF2E99D}" sibTransId="{C028AB3C-4BE5-E14B-8038-19D66DEF50CC}"/>
    <dgm:cxn modelId="{F76200F4-FF9A-6D44-B44A-5B3EF3A7A006}" type="presOf" srcId="{FE2B35B2-E587-4A4E-A1FC-A3AFEC226C10}" destId="{582C2218-F753-9546-8432-47C6421CDC7B}" srcOrd="0" destOrd="0" presId="urn:microsoft.com/office/officeart/2005/8/layout/chevron1"/>
    <dgm:cxn modelId="{32A8B034-B030-A041-840C-4D62A6E9EFF1}" type="presParOf" srcId="{06D598E3-796B-984D-B4C6-BCEA386261A7}" destId="{11F87A7A-3D67-5F47-BE4A-24E3C7AD5B18}" srcOrd="0" destOrd="0" presId="urn:microsoft.com/office/officeart/2005/8/layout/chevron1"/>
    <dgm:cxn modelId="{CB8322E0-D34C-ED48-AE17-7C220893FEC1}" type="presParOf" srcId="{06D598E3-796B-984D-B4C6-BCEA386261A7}" destId="{6CC504B7-B244-6042-92D3-7EC87BFF8FE3}" srcOrd="1" destOrd="0" presId="urn:microsoft.com/office/officeart/2005/8/layout/chevron1"/>
    <dgm:cxn modelId="{1EFE6255-59EF-DE43-B6FD-E788DF4ED4CD}" type="presParOf" srcId="{06D598E3-796B-984D-B4C6-BCEA386261A7}" destId="{7462F8FA-1906-7B45-8D28-59C32297F7A2}" srcOrd="2" destOrd="0" presId="urn:microsoft.com/office/officeart/2005/8/layout/chevron1"/>
    <dgm:cxn modelId="{9E668A8B-B37E-1F46-8C06-793A176551BA}" type="presParOf" srcId="{06D598E3-796B-984D-B4C6-BCEA386261A7}" destId="{277191E0-D82C-B74E-8472-384C5FED8D73}" srcOrd="3" destOrd="0" presId="urn:microsoft.com/office/officeart/2005/8/layout/chevron1"/>
    <dgm:cxn modelId="{AB23C5F6-9606-4847-AEC2-A0D84737AD7D}" type="presParOf" srcId="{06D598E3-796B-984D-B4C6-BCEA386261A7}" destId="{582C2218-F753-9546-8432-47C6421CDC7B}" srcOrd="4" destOrd="0" presId="urn:microsoft.com/office/officeart/2005/8/layout/chevron1"/>
    <dgm:cxn modelId="{3867529B-58C8-BE4C-983E-F721857EB2B8}" type="presParOf" srcId="{06D598E3-796B-984D-B4C6-BCEA386261A7}" destId="{239C41A8-46B6-7C46-ADF8-564D379E74A4}" srcOrd="5" destOrd="0" presId="urn:microsoft.com/office/officeart/2005/8/layout/chevron1"/>
    <dgm:cxn modelId="{C2F13301-7921-CF4B-B721-916052FF57C1}" type="presParOf" srcId="{06D598E3-796B-984D-B4C6-BCEA386261A7}" destId="{B631FC5C-A19A-F541-AD7E-99A9D244544A}" srcOrd="6" destOrd="0" presId="urn:microsoft.com/office/officeart/2005/8/layout/chevron1"/>
  </dgm:cxnLst>
  <dgm:bg>
    <a:solidFill>
      <a:srgbClr val="3B4F7D"/>
    </a:solidFill>
  </dgm:bg>
  <dgm:whole/>
  <dgm:extLst>
    <a:ext uri="http://schemas.microsoft.com/office/drawing/2008/diagram">
      <dsp:dataModelExt xmlns:dsp="http://schemas.microsoft.com/office/drawing/2008/diagram" relId="rId1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F51811-D795-404D-8445-3BAA9AA0A6EE}" type="doc">
      <dgm:prSet loTypeId="urn:microsoft.com/office/officeart/2005/8/layout/chevron1" loCatId="" qsTypeId="urn:microsoft.com/office/officeart/2005/8/quickstyle/simple3" qsCatId="simple" csTypeId="urn:microsoft.com/office/officeart/2005/8/colors/accent0_3" csCatId="mainScheme" phldr="1"/>
      <dgm:spPr/>
    </dgm:pt>
    <dgm:pt modelId="{C09DBBDD-8C12-E643-B5D2-50A2B3CC2E2D}">
      <dgm:prSet phldrT="[Text]"/>
      <dgm:spPr>
        <a:solidFill>
          <a:srgbClr val="3B4F7D"/>
        </a:solidFill>
      </dgm:spPr>
      <dgm:t>
        <a:bodyPr/>
        <a:lstStyle/>
        <a:p>
          <a:r>
            <a:rPr lang="en-US" b="1" dirty="0" smtClean="0">
              <a:solidFill>
                <a:schemeClr val="bg1"/>
              </a:solidFill>
            </a:rPr>
            <a:t>Knowledge</a:t>
          </a:r>
          <a:endParaRPr lang="en-US" b="1" dirty="0">
            <a:solidFill>
              <a:schemeClr val="bg1"/>
            </a:solidFill>
          </a:endParaRPr>
        </a:p>
      </dgm:t>
    </dgm:pt>
    <dgm:pt modelId="{B29A0176-A27F-BE42-BF35-ADFFAEB70C58}" type="parTrans" cxnId="{7A08528F-2A60-044C-ABCA-231FE44483A5}">
      <dgm:prSet/>
      <dgm:spPr/>
      <dgm:t>
        <a:bodyPr/>
        <a:lstStyle/>
        <a:p>
          <a:endParaRPr lang="en-US"/>
        </a:p>
      </dgm:t>
    </dgm:pt>
    <dgm:pt modelId="{D3A5FCA9-1066-5449-8AE2-674252E59671}" type="sibTrans" cxnId="{7A08528F-2A60-044C-ABCA-231FE44483A5}">
      <dgm:prSet/>
      <dgm:spPr/>
      <dgm:t>
        <a:bodyPr/>
        <a:lstStyle/>
        <a:p>
          <a:endParaRPr lang="en-US"/>
        </a:p>
      </dgm:t>
    </dgm:pt>
    <dgm:pt modelId="{724C5B73-106D-AC44-9E71-68EB13826075}">
      <dgm:prSet phldrT="[Text]"/>
      <dgm:spPr>
        <a:solidFill>
          <a:srgbClr val="3B4F7D"/>
        </a:solidFill>
      </dgm:spPr>
      <dgm:t>
        <a:bodyPr/>
        <a:lstStyle/>
        <a:p>
          <a:r>
            <a:rPr lang="en-US" dirty="0" smtClean="0">
              <a:solidFill>
                <a:schemeClr val="bg1">
                  <a:lumMod val="85000"/>
                </a:schemeClr>
              </a:solidFill>
            </a:rPr>
            <a:t>Guidance</a:t>
          </a:r>
          <a:endParaRPr lang="en-US" dirty="0">
            <a:solidFill>
              <a:schemeClr val="bg1">
                <a:lumMod val="85000"/>
              </a:schemeClr>
            </a:solidFill>
          </a:endParaRPr>
        </a:p>
      </dgm:t>
    </dgm:pt>
    <dgm:pt modelId="{EB818D47-A97A-2E47-B9AF-F19A0FF2E99D}" type="parTrans" cxnId="{BE4469EE-C6D0-F440-B5A7-5C8AF093D3E9}">
      <dgm:prSet/>
      <dgm:spPr/>
      <dgm:t>
        <a:bodyPr/>
        <a:lstStyle/>
        <a:p>
          <a:endParaRPr lang="en-US"/>
        </a:p>
      </dgm:t>
    </dgm:pt>
    <dgm:pt modelId="{C028AB3C-4BE5-E14B-8038-19D66DEF50CC}" type="sibTrans" cxnId="{BE4469EE-C6D0-F440-B5A7-5C8AF093D3E9}">
      <dgm:prSet/>
      <dgm:spPr/>
      <dgm:t>
        <a:bodyPr/>
        <a:lstStyle/>
        <a:p>
          <a:endParaRPr lang="en-US"/>
        </a:p>
      </dgm:t>
    </dgm:pt>
    <dgm:pt modelId="{FE2B35B2-E587-4A4E-A1FC-A3AFEC226C10}">
      <dgm:prSet phldrT="[Text]"/>
      <dgm:spPr>
        <a:solidFill>
          <a:srgbClr val="3B4F7D"/>
        </a:solidFill>
      </dgm:spPr>
      <dgm:t>
        <a:bodyPr/>
        <a:lstStyle/>
        <a:p>
          <a:r>
            <a:rPr lang="en-US" dirty="0" smtClean="0">
              <a:solidFill>
                <a:schemeClr val="bg1">
                  <a:lumMod val="85000"/>
                </a:schemeClr>
              </a:solidFill>
            </a:rPr>
            <a:t>Tool</a:t>
          </a:r>
          <a:endParaRPr lang="en-US" dirty="0">
            <a:solidFill>
              <a:schemeClr val="bg1">
                <a:lumMod val="85000"/>
              </a:schemeClr>
            </a:solidFill>
          </a:endParaRPr>
        </a:p>
      </dgm:t>
    </dgm:pt>
    <dgm:pt modelId="{6C36CBF3-3DA9-B049-A2A4-A7C049C8F4E8}" type="parTrans" cxnId="{9F37274E-B759-ED4E-B162-9F6EA69586F7}">
      <dgm:prSet/>
      <dgm:spPr/>
      <dgm:t>
        <a:bodyPr/>
        <a:lstStyle/>
        <a:p>
          <a:endParaRPr lang="en-US"/>
        </a:p>
      </dgm:t>
    </dgm:pt>
    <dgm:pt modelId="{8F0F25B7-0967-BE49-B77B-296DA9AFAC08}" type="sibTrans" cxnId="{9F37274E-B759-ED4E-B162-9F6EA69586F7}">
      <dgm:prSet/>
      <dgm:spPr/>
      <dgm:t>
        <a:bodyPr/>
        <a:lstStyle/>
        <a:p>
          <a:endParaRPr lang="en-US"/>
        </a:p>
      </dgm:t>
    </dgm:pt>
    <dgm:pt modelId="{40789238-264D-604A-AD96-A13BC7003E0F}">
      <dgm:prSet phldrT="[Text]"/>
      <dgm:spPr>
        <a:solidFill>
          <a:srgbClr val="3B4F7D"/>
        </a:solidFill>
      </dgm:spPr>
      <dgm:t>
        <a:bodyPr/>
        <a:lstStyle/>
        <a:p>
          <a:r>
            <a:rPr lang="en-US" dirty="0" smtClean="0">
              <a:solidFill>
                <a:schemeClr val="bg1">
                  <a:lumMod val="85000"/>
                </a:schemeClr>
              </a:solidFill>
            </a:rPr>
            <a:t>Confidence</a:t>
          </a:r>
          <a:endParaRPr lang="en-US" dirty="0">
            <a:solidFill>
              <a:schemeClr val="bg1">
                <a:lumMod val="85000"/>
              </a:schemeClr>
            </a:solidFill>
          </a:endParaRPr>
        </a:p>
      </dgm:t>
    </dgm:pt>
    <dgm:pt modelId="{76EAE730-B3DE-0F49-AA0D-5ADB75343E9C}" type="parTrans" cxnId="{6A11E688-AA8F-FB45-9027-FFAB04DB9937}">
      <dgm:prSet/>
      <dgm:spPr/>
      <dgm:t>
        <a:bodyPr/>
        <a:lstStyle/>
        <a:p>
          <a:endParaRPr lang="en-US"/>
        </a:p>
      </dgm:t>
    </dgm:pt>
    <dgm:pt modelId="{EE5CF352-6C8A-D24D-977E-0A0FAAF0741E}" type="sibTrans" cxnId="{6A11E688-AA8F-FB45-9027-FFAB04DB9937}">
      <dgm:prSet/>
      <dgm:spPr/>
      <dgm:t>
        <a:bodyPr/>
        <a:lstStyle/>
        <a:p>
          <a:endParaRPr lang="en-US"/>
        </a:p>
      </dgm:t>
    </dgm:pt>
    <dgm:pt modelId="{06D598E3-796B-984D-B4C6-BCEA386261A7}" type="pres">
      <dgm:prSet presAssocID="{A6F51811-D795-404D-8445-3BAA9AA0A6EE}" presName="Name0" presStyleCnt="0">
        <dgm:presLayoutVars>
          <dgm:dir/>
          <dgm:animLvl val="lvl"/>
          <dgm:resizeHandles val="exact"/>
        </dgm:presLayoutVars>
      </dgm:prSet>
      <dgm:spPr/>
    </dgm:pt>
    <dgm:pt modelId="{11F87A7A-3D67-5F47-BE4A-24E3C7AD5B18}" type="pres">
      <dgm:prSet presAssocID="{C09DBBDD-8C12-E643-B5D2-50A2B3CC2E2D}" presName="parTxOnly" presStyleLbl="node1" presStyleIdx="0" presStyleCnt="4">
        <dgm:presLayoutVars>
          <dgm:chMax val="0"/>
          <dgm:chPref val="0"/>
          <dgm:bulletEnabled val="1"/>
        </dgm:presLayoutVars>
      </dgm:prSet>
      <dgm:spPr/>
      <dgm:t>
        <a:bodyPr/>
        <a:lstStyle/>
        <a:p>
          <a:endParaRPr lang="en-US"/>
        </a:p>
      </dgm:t>
    </dgm:pt>
    <dgm:pt modelId="{6CC504B7-B244-6042-92D3-7EC87BFF8FE3}" type="pres">
      <dgm:prSet presAssocID="{D3A5FCA9-1066-5449-8AE2-674252E59671}" presName="parTxOnlySpace" presStyleCnt="0"/>
      <dgm:spPr/>
    </dgm:pt>
    <dgm:pt modelId="{7462F8FA-1906-7B45-8D28-59C32297F7A2}" type="pres">
      <dgm:prSet presAssocID="{724C5B73-106D-AC44-9E71-68EB13826075}" presName="parTxOnly" presStyleLbl="node1" presStyleIdx="1" presStyleCnt="4">
        <dgm:presLayoutVars>
          <dgm:chMax val="0"/>
          <dgm:chPref val="0"/>
          <dgm:bulletEnabled val="1"/>
        </dgm:presLayoutVars>
      </dgm:prSet>
      <dgm:spPr/>
      <dgm:t>
        <a:bodyPr/>
        <a:lstStyle/>
        <a:p>
          <a:endParaRPr lang="en-US"/>
        </a:p>
      </dgm:t>
    </dgm:pt>
    <dgm:pt modelId="{277191E0-D82C-B74E-8472-384C5FED8D73}" type="pres">
      <dgm:prSet presAssocID="{C028AB3C-4BE5-E14B-8038-19D66DEF50CC}" presName="parTxOnlySpace" presStyleCnt="0"/>
      <dgm:spPr/>
    </dgm:pt>
    <dgm:pt modelId="{582C2218-F753-9546-8432-47C6421CDC7B}" type="pres">
      <dgm:prSet presAssocID="{FE2B35B2-E587-4A4E-A1FC-A3AFEC226C10}" presName="parTxOnly" presStyleLbl="node1" presStyleIdx="2" presStyleCnt="4">
        <dgm:presLayoutVars>
          <dgm:chMax val="0"/>
          <dgm:chPref val="0"/>
          <dgm:bulletEnabled val="1"/>
        </dgm:presLayoutVars>
      </dgm:prSet>
      <dgm:spPr/>
      <dgm:t>
        <a:bodyPr/>
        <a:lstStyle/>
        <a:p>
          <a:endParaRPr lang="en-US"/>
        </a:p>
      </dgm:t>
    </dgm:pt>
    <dgm:pt modelId="{239C41A8-46B6-7C46-ADF8-564D379E74A4}" type="pres">
      <dgm:prSet presAssocID="{8F0F25B7-0967-BE49-B77B-296DA9AFAC08}" presName="parTxOnlySpace" presStyleCnt="0"/>
      <dgm:spPr/>
    </dgm:pt>
    <dgm:pt modelId="{B631FC5C-A19A-F541-AD7E-99A9D244544A}" type="pres">
      <dgm:prSet presAssocID="{40789238-264D-604A-AD96-A13BC7003E0F}" presName="parTxOnly" presStyleLbl="node1" presStyleIdx="3" presStyleCnt="4" custLinFactNeighborY="3683">
        <dgm:presLayoutVars>
          <dgm:chMax val="0"/>
          <dgm:chPref val="0"/>
          <dgm:bulletEnabled val="1"/>
        </dgm:presLayoutVars>
      </dgm:prSet>
      <dgm:spPr/>
      <dgm:t>
        <a:bodyPr/>
        <a:lstStyle/>
        <a:p>
          <a:endParaRPr lang="en-US"/>
        </a:p>
      </dgm:t>
    </dgm:pt>
  </dgm:ptLst>
  <dgm:cxnLst>
    <dgm:cxn modelId="{9F37274E-B759-ED4E-B162-9F6EA69586F7}" srcId="{A6F51811-D795-404D-8445-3BAA9AA0A6EE}" destId="{FE2B35B2-E587-4A4E-A1FC-A3AFEC226C10}" srcOrd="2" destOrd="0" parTransId="{6C36CBF3-3DA9-B049-A2A4-A7C049C8F4E8}" sibTransId="{8F0F25B7-0967-BE49-B77B-296DA9AFAC08}"/>
    <dgm:cxn modelId="{3638E24E-9B4F-804E-8DAF-46E85A3D22FC}" type="presOf" srcId="{FE2B35B2-E587-4A4E-A1FC-A3AFEC226C10}" destId="{582C2218-F753-9546-8432-47C6421CDC7B}" srcOrd="0" destOrd="0" presId="urn:microsoft.com/office/officeart/2005/8/layout/chevron1"/>
    <dgm:cxn modelId="{84FF261C-13ED-0347-871A-AD6738AEDFFB}" type="presOf" srcId="{C09DBBDD-8C12-E643-B5D2-50A2B3CC2E2D}" destId="{11F87A7A-3D67-5F47-BE4A-24E3C7AD5B18}" srcOrd="0" destOrd="0" presId="urn:microsoft.com/office/officeart/2005/8/layout/chevron1"/>
    <dgm:cxn modelId="{0432C50C-B21A-9849-9ABA-06F3FDF683BE}" type="presOf" srcId="{724C5B73-106D-AC44-9E71-68EB13826075}" destId="{7462F8FA-1906-7B45-8D28-59C32297F7A2}" srcOrd="0" destOrd="0" presId="urn:microsoft.com/office/officeart/2005/8/layout/chevron1"/>
    <dgm:cxn modelId="{07E868FC-67EE-D849-A763-2F47A9626830}" type="presOf" srcId="{40789238-264D-604A-AD96-A13BC7003E0F}" destId="{B631FC5C-A19A-F541-AD7E-99A9D244544A}" srcOrd="0" destOrd="0" presId="urn:microsoft.com/office/officeart/2005/8/layout/chevron1"/>
    <dgm:cxn modelId="{BE4469EE-C6D0-F440-B5A7-5C8AF093D3E9}" srcId="{A6F51811-D795-404D-8445-3BAA9AA0A6EE}" destId="{724C5B73-106D-AC44-9E71-68EB13826075}" srcOrd="1" destOrd="0" parTransId="{EB818D47-A97A-2E47-B9AF-F19A0FF2E99D}" sibTransId="{C028AB3C-4BE5-E14B-8038-19D66DEF50CC}"/>
    <dgm:cxn modelId="{6A11E688-AA8F-FB45-9027-FFAB04DB9937}" srcId="{A6F51811-D795-404D-8445-3BAA9AA0A6EE}" destId="{40789238-264D-604A-AD96-A13BC7003E0F}" srcOrd="3" destOrd="0" parTransId="{76EAE730-B3DE-0F49-AA0D-5ADB75343E9C}" sibTransId="{EE5CF352-6C8A-D24D-977E-0A0FAAF0741E}"/>
    <dgm:cxn modelId="{0B3F10A4-AF97-D648-95F1-29A239F2948E}" type="presOf" srcId="{A6F51811-D795-404D-8445-3BAA9AA0A6EE}" destId="{06D598E3-796B-984D-B4C6-BCEA386261A7}" srcOrd="0" destOrd="0" presId="urn:microsoft.com/office/officeart/2005/8/layout/chevron1"/>
    <dgm:cxn modelId="{7A08528F-2A60-044C-ABCA-231FE44483A5}" srcId="{A6F51811-D795-404D-8445-3BAA9AA0A6EE}" destId="{C09DBBDD-8C12-E643-B5D2-50A2B3CC2E2D}" srcOrd="0" destOrd="0" parTransId="{B29A0176-A27F-BE42-BF35-ADFFAEB70C58}" sibTransId="{D3A5FCA9-1066-5449-8AE2-674252E59671}"/>
    <dgm:cxn modelId="{265CAAA2-52E3-EE4C-AA82-F31BF2D0421D}" type="presParOf" srcId="{06D598E3-796B-984D-B4C6-BCEA386261A7}" destId="{11F87A7A-3D67-5F47-BE4A-24E3C7AD5B18}" srcOrd="0" destOrd="0" presId="urn:microsoft.com/office/officeart/2005/8/layout/chevron1"/>
    <dgm:cxn modelId="{AE72D75C-0EBD-4B42-90EA-17BAFF66ADFC}" type="presParOf" srcId="{06D598E3-796B-984D-B4C6-BCEA386261A7}" destId="{6CC504B7-B244-6042-92D3-7EC87BFF8FE3}" srcOrd="1" destOrd="0" presId="urn:microsoft.com/office/officeart/2005/8/layout/chevron1"/>
    <dgm:cxn modelId="{19CF5A2D-55E7-2E4F-BD63-77986A0E0859}" type="presParOf" srcId="{06D598E3-796B-984D-B4C6-BCEA386261A7}" destId="{7462F8FA-1906-7B45-8D28-59C32297F7A2}" srcOrd="2" destOrd="0" presId="urn:microsoft.com/office/officeart/2005/8/layout/chevron1"/>
    <dgm:cxn modelId="{3567B428-87A0-3F4C-82BC-2637AAD4FF2E}" type="presParOf" srcId="{06D598E3-796B-984D-B4C6-BCEA386261A7}" destId="{277191E0-D82C-B74E-8472-384C5FED8D73}" srcOrd="3" destOrd="0" presId="urn:microsoft.com/office/officeart/2005/8/layout/chevron1"/>
    <dgm:cxn modelId="{44A51861-D494-AE4E-93E8-1A420E341235}" type="presParOf" srcId="{06D598E3-796B-984D-B4C6-BCEA386261A7}" destId="{582C2218-F753-9546-8432-47C6421CDC7B}" srcOrd="4" destOrd="0" presId="urn:microsoft.com/office/officeart/2005/8/layout/chevron1"/>
    <dgm:cxn modelId="{7B83999A-0CD3-2643-A19D-6B1D079BD5E1}" type="presParOf" srcId="{06D598E3-796B-984D-B4C6-BCEA386261A7}" destId="{239C41A8-46B6-7C46-ADF8-564D379E74A4}" srcOrd="5" destOrd="0" presId="urn:microsoft.com/office/officeart/2005/8/layout/chevron1"/>
    <dgm:cxn modelId="{F810FB0A-3874-3941-AF3E-C3F69B57F42D}" type="presParOf" srcId="{06D598E3-796B-984D-B4C6-BCEA386261A7}" destId="{B631FC5C-A19A-F541-AD7E-99A9D244544A}" srcOrd="6" destOrd="0" presId="urn:microsoft.com/office/officeart/2005/8/layout/chevron1"/>
  </dgm:cxnLst>
  <dgm:bg>
    <a:solidFill>
      <a:srgbClr val="3B4F7D"/>
    </a:solidFill>
  </dgm:bg>
  <dgm:whole/>
  <dgm:extLst>
    <a:ext uri="http://schemas.microsoft.com/office/drawing/2008/diagram">
      <dsp:dataModelExt xmlns:dsp="http://schemas.microsoft.com/office/drawing/2008/diagram" relId="rId1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F51811-D795-404D-8445-3BAA9AA0A6EE}" type="doc">
      <dgm:prSet loTypeId="urn:microsoft.com/office/officeart/2005/8/layout/chevron1" loCatId="" qsTypeId="urn:microsoft.com/office/officeart/2005/8/quickstyle/simple3" qsCatId="simple" csTypeId="urn:microsoft.com/office/officeart/2005/8/colors/accent0_3" csCatId="mainScheme" phldr="1"/>
      <dgm:spPr/>
    </dgm:pt>
    <dgm:pt modelId="{C09DBBDD-8C12-E643-B5D2-50A2B3CC2E2D}">
      <dgm:prSet phldrT="[Text]"/>
      <dgm:spPr>
        <a:solidFill>
          <a:srgbClr val="3B4F7D"/>
        </a:solidFill>
      </dgm:spPr>
      <dgm:t>
        <a:bodyPr/>
        <a:lstStyle/>
        <a:p>
          <a:r>
            <a:rPr lang="en-US" dirty="0" smtClean="0">
              <a:solidFill>
                <a:schemeClr val="bg1">
                  <a:lumMod val="85000"/>
                </a:schemeClr>
              </a:solidFill>
            </a:rPr>
            <a:t>Knowledge</a:t>
          </a:r>
          <a:endParaRPr lang="en-US" dirty="0">
            <a:solidFill>
              <a:schemeClr val="bg1">
                <a:lumMod val="85000"/>
              </a:schemeClr>
            </a:solidFill>
          </a:endParaRPr>
        </a:p>
      </dgm:t>
    </dgm:pt>
    <dgm:pt modelId="{B29A0176-A27F-BE42-BF35-ADFFAEB70C58}" type="parTrans" cxnId="{7A08528F-2A60-044C-ABCA-231FE44483A5}">
      <dgm:prSet/>
      <dgm:spPr/>
      <dgm:t>
        <a:bodyPr/>
        <a:lstStyle/>
        <a:p>
          <a:endParaRPr lang="en-US"/>
        </a:p>
      </dgm:t>
    </dgm:pt>
    <dgm:pt modelId="{D3A5FCA9-1066-5449-8AE2-674252E59671}" type="sibTrans" cxnId="{7A08528F-2A60-044C-ABCA-231FE44483A5}">
      <dgm:prSet/>
      <dgm:spPr/>
      <dgm:t>
        <a:bodyPr/>
        <a:lstStyle/>
        <a:p>
          <a:endParaRPr lang="en-US"/>
        </a:p>
      </dgm:t>
    </dgm:pt>
    <dgm:pt modelId="{724C5B73-106D-AC44-9E71-68EB13826075}">
      <dgm:prSet phldrT="[Text]"/>
      <dgm:spPr>
        <a:solidFill>
          <a:srgbClr val="3B4F7D"/>
        </a:solidFill>
      </dgm:spPr>
      <dgm:t>
        <a:bodyPr/>
        <a:lstStyle/>
        <a:p>
          <a:r>
            <a:rPr lang="en-US" b="1" dirty="0" smtClean="0">
              <a:solidFill>
                <a:srgbClr val="FFFFFF"/>
              </a:solidFill>
            </a:rPr>
            <a:t>Guidance</a:t>
          </a:r>
          <a:endParaRPr lang="en-US" b="1" dirty="0">
            <a:solidFill>
              <a:srgbClr val="FFFFFF"/>
            </a:solidFill>
          </a:endParaRPr>
        </a:p>
      </dgm:t>
    </dgm:pt>
    <dgm:pt modelId="{EB818D47-A97A-2E47-B9AF-F19A0FF2E99D}" type="parTrans" cxnId="{BE4469EE-C6D0-F440-B5A7-5C8AF093D3E9}">
      <dgm:prSet/>
      <dgm:spPr/>
      <dgm:t>
        <a:bodyPr/>
        <a:lstStyle/>
        <a:p>
          <a:endParaRPr lang="en-US"/>
        </a:p>
      </dgm:t>
    </dgm:pt>
    <dgm:pt modelId="{C028AB3C-4BE5-E14B-8038-19D66DEF50CC}" type="sibTrans" cxnId="{BE4469EE-C6D0-F440-B5A7-5C8AF093D3E9}">
      <dgm:prSet/>
      <dgm:spPr/>
      <dgm:t>
        <a:bodyPr/>
        <a:lstStyle/>
        <a:p>
          <a:endParaRPr lang="en-US"/>
        </a:p>
      </dgm:t>
    </dgm:pt>
    <dgm:pt modelId="{FE2B35B2-E587-4A4E-A1FC-A3AFEC226C10}">
      <dgm:prSet phldrT="[Text]"/>
      <dgm:spPr>
        <a:solidFill>
          <a:srgbClr val="3B4F7D"/>
        </a:solidFill>
      </dgm:spPr>
      <dgm:t>
        <a:bodyPr/>
        <a:lstStyle/>
        <a:p>
          <a:r>
            <a:rPr lang="en-US" dirty="0" smtClean="0">
              <a:solidFill>
                <a:schemeClr val="bg1">
                  <a:lumMod val="85000"/>
                </a:schemeClr>
              </a:solidFill>
            </a:rPr>
            <a:t>Tool</a:t>
          </a:r>
          <a:endParaRPr lang="en-US" dirty="0">
            <a:solidFill>
              <a:schemeClr val="bg1">
                <a:lumMod val="85000"/>
              </a:schemeClr>
            </a:solidFill>
          </a:endParaRPr>
        </a:p>
      </dgm:t>
    </dgm:pt>
    <dgm:pt modelId="{6C36CBF3-3DA9-B049-A2A4-A7C049C8F4E8}" type="parTrans" cxnId="{9F37274E-B759-ED4E-B162-9F6EA69586F7}">
      <dgm:prSet/>
      <dgm:spPr/>
      <dgm:t>
        <a:bodyPr/>
        <a:lstStyle/>
        <a:p>
          <a:endParaRPr lang="en-US"/>
        </a:p>
      </dgm:t>
    </dgm:pt>
    <dgm:pt modelId="{8F0F25B7-0967-BE49-B77B-296DA9AFAC08}" type="sibTrans" cxnId="{9F37274E-B759-ED4E-B162-9F6EA69586F7}">
      <dgm:prSet/>
      <dgm:spPr/>
      <dgm:t>
        <a:bodyPr/>
        <a:lstStyle/>
        <a:p>
          <a:endParaRPr lang="en-US"/>
        </a:p>
      </dgm:t>
    </dgm:pt>
    <dgm:pt modelId="{40789238-264D-604A-AD96-A13BC7003E0F}">
      <dgm:prSet phldrT="[Text]"/>
      <dgm:spPr>
        <a:solidFill>
          <a:srgbClr val="3B4F7D"/>
        </a:solidFill>
      </dgm:spPr>
      <dgm:t>
        <a:bodyPr/>
        <a:lstStyle/>
        <a:p>
          <a:r>
            <a:rPr lang="en-US" dirty="0" smtClean="0">
              <a:solidFill>
                <a:schemeClr val="bg1">
                  <a:lumMod val="85000"/>
                </a:schemeClr>
              </a:solidFill>
            </a:rPr>
            <a:t>Confidence</a:t>
          </a:r>
          <a:endParaRPr lang="en-US" dirty="0">
            <a:solidFill>
              <a:schemeClr val="bg1">
                <a:lumMod val="85000"/>
              </a:schemeClr>
            </a:solidFill>
          </a:endParaRPr>
        </a:p>
      </dgm:t>
    </dgm:pt>
    <dgm:pt modelId="{76EAE730-B3DE-0F49-AA0D-5ADB75343E9C}" type="parTrans" cxnId="{6A11E688-AA8F-FB45-9027-FFAB04DB9937}">
      <dgm:prSet/>
      <dgm:spPr/>
      <dgm:t>
        <a:bodyPr/>
        <a:lstStyle/>
        <a:p>
          <a:endParaRPr lang="en-US"/>
        </a:p>
      </dgm:t>
    </dgm:pt>
    <dgm:pt modelId="{EE5CF352-6C8A-D24D-977E-0A0FAAF0741E}" type="sibTrans" cxnId="{6A11E688-AA8F-FB45-9027-FFAB04DB9937}">
      <dgm:prSet/>
      <dgm:spPr/>
      <dgm:t>
        <a:bodyPr/>
        <a:lstStyle/>
        <a:p>
          <a:endParaRPr lang="en-US"/>
        </a:p>
      </dgm:t>
    </dgm:pt>
    <dgm:pt modelId="{06D598E3-796B-984D-B4C6-BCEA386261A7}" type="pres">
      <dgm:prSet presAssocID="{A6F51811-D795-404D-8445-3BAA9AA0A6EE}" presName="Name0" presStyleCnt="0">
        <dgm:presLayoutVars>
          <dgm:dir/>
          <dgm:animLvl val="lvl"/>
          <dgm:resizeHandles val="exact"/>
        </dgm:presLayoutVars>
      </dgm:prSet>
      <dgm:spPr/>
    </dgm:pt>
    <dgm:pt modelId="{11F87A7A-3D67-5F47-BE4A-24E3C7AD5B18}" type="pres">
      <dgm:prSet presAssocID="{C09DBBDD-8C12-E643-B5D2-50A2B3CC2E2D}" presName="parTxOnly" presStyleLbl="node1" presStyleIdx="0" presStyleCnt="4">
        <dgm:presLayoutVars>
          <dgm:chMax val="0"/>
          <dgm:chPref val="0"/>
          <dgm:bulletEnabled val="1"/>
        </dgm:presLayoutVars>
      </dgm:prSet>
      <dgm:spPr/>
      <dgm:t>
        <a:bodyPr/>
        <a:lstStyle/>
        <a:p>
          <a:endParaRPr lang="en-US"/>
        </a:p>
      </dgm:t>
    </dgm:pt>
    <dgm:pt modelId="{6CC504B7-B244-6042-92D3-7EC87BFF8FE3}" type="pres">
      <dgm:prSet presAssocID="{D3A5FCA9-1066-5449-8AE2-674252E59671}" presName="parTxOnlySpace" presStyleCnt="0"/>
      <dgm:spPr/>
    </dgm:pt>
    <dgm:pt modelId="{7462F8FA-1906-7B45-8D28-59C32297F7A2}" type="pres">
      <dgm:prSet presAssocID="{724C5B73-106D-AC44-9E71-68EB13826075}" presName="parTxOnly" presStyleLbl="node1" presStyleIdx="1" presStyleCnt="4">
        <dgm:presLayoutVars>
          <dgm:chMax val="0"/>
          <dgm:chPref val="0"/>
          <dgm:bulletEnabled val="1"/>
        </dgm:presLayoutVars>
      </dgm:prSet>
      <dgm:spPr/>
      <dgm:t>
        <a:bodyPr/>
        <a:lstStyle/>
        <a:p>
          <a:endParaRPr lang="en-US"/>
        </a:p>
      </dgm:t>
    </dgm:pt>
    <dgm:pt modelId="{277191E0-D82C-B74E-8472-384C5FED8D73}" type="pres">
      <dgm:prSet presAssocID="{C028AB3C-4BE5-E14B-8038-19D66DEF50CC}" presName="parTxOnlySpace" presStyleCnt="0"/>
      <dgm:spPr/>
    </dgm:pt>
    <dgm:pt modelId="{582C2218-F753-9546-8432-47C6421CDC7B}" type="pres">
      <dgm:prSet presAssocID="{FE2B35B2-E587-4A4E-A1FC-A3AFEC226C10}" presName="parTxOnly" presStyleLbl="node1" presStyleIdx="2" presStyleCnt="4">
        <dgm:presLayoutVars>
          <dgm:chMax val="0"/>
          <dgm:chPref val="0"/>
          <dgm:bulletEnabled val="1"/>
        </dgm:presLayoutVars>
      </dgm:prSet>
      <dgm:spPr/>
      <dgm:t>
        <a:bodyPr/>
        <a:lstStyle/>
        <a:p>
          <a:endParaRPr lang="en-US"/>
        </a:p>
      </dgm:t>
    </dgm:pt>
    <dgm:pt modelId="{239C41A8-46B6-7C46-ADF8-564D379E74A4}" type="pres">
      <dgm:prSet presAssocID="{8F0F25B7-0967-BE49-B77B-296DA9AFAC08}" presName="parTxOnlySpace" presStyleCnt="0"/>
      <dgm:spPr/>
    </dgm:pt>
    <dgm:pt modelId="{B631FC5C-A19A-F541-AD7E-99A9D244544A}" type="pres">
      <dgm:prSet presAssocID="{40789238-264D-604A-AD96-A13BC7003E0F}" presName="parTxOnly" presStyleLbl="node1" presStyleIdx="3" presStyleCnt="4" custLinFactNeighborY="3683">
        <dgm:presLayoutVars>
          <dgm:chMax val="0"/>
          <dgm:chPref val="0"/>
          <dgm:bulletEnabled val="1"/>
        </dgm:presLayoutVars>
      </dgm:prSet>
      <dgm:spPr/>
      <dgm:t>
        <a:bodyPr/>
        <a:lstStyle/>
        <a:p>
          <a:endParaRPr lang="en-US"/>
        </a:p>
      </dgm:t>
    </dgm:pt>
  </dgm:ptLst>
  <dgm:cxnLst>
    <dgm:cxn modelId="{17484EF7-024C-5A4B-862D-6B12FEF8BB88}" type="presOf" srcId="{A6F51811-D795-404D-8445-3BAA9AA0A6EE}" destId="{06D598E3-796B-984D-B4C6-BCEA386261A7}" srcOrd="0" destOrd="0" presId="urn:microsoft.com/office/officeart/2005/8/layout/chevron1"/>
    <dgm:cxn modelId="{9F37274E-B759-ED4E-B162-9F6EA69586F7}" srcId="{A6F51811-D795-404D-8445-3BAA9AA0A6EE}" destId="{FE2B35B2-E587-4A4E-A1FC-A3AFEC226C10}" srcOrd="2" destOrd="0" parTransId="{6C36CBF3-3DA9-B049-A2A4-A7C049C8F4E8}" sibTransId="{8F0F25B7-0967-BE49-B77B-296DA9AFAC08}"/>
    <dgm:cxn modelId="{0EBF90FA-D892-7B40-8077-1F6AF442DA18}" type="presOf" srcId="{FE2B35B2-E587-4A4E-A1FC-A3AFEC226C10}" destId="{582C2218-F753-9546-8432-47C6421CDC7B}" srcOrd="0" destOrd="0" presId="urn:microsoft.com/office/officeart/2005/8/layout/chevron1"/>
    <dgm:cxn modelId="{B1361065-0B25-2D40-A890-6A4F49AADEFD}" type="presOf" srcId="{724C5B73-106D-AC44-9E71-68EB13826075}" destId="{7462F8FA-1906-7B45-8D28-59C32297F7A2}" srcOrd="0" destOrd="0" presId="urn:microsoft.com/office/officeart/2005/8/layout/chevron1"/>
    <dgm:cxn modelId="{7FA0B0B9-CBFA-2A48-AFFB-8AE0939D91F6}" type="presOf" srcId="{C09DBBDD-8C12-E643-B5D2-50A2B3CC2E2D}" destId="{11F87A7A-3D67-5F47-BE4A-24E3C7AD5B18}" srcOrd="0" destOrd="0" presId="urn:microsoft.com/office/officeart/2005/8/layout/chevron1"/>
    <dgm:cxn modelId="{57323F44-03E7-F84C-8379-61695E2904FC}" type="presOf" srcId="{40789238-264D-604A-AD96-A13BC7003E0F}" destId="{B631FC5C-A19A-F541-AD7E-99A9D244544A}" srcOrd="0" destOrd="0" presId="urn:microsoft.com/office/officeart/2005/8/layout/chevron1"/>
    <dgm:cxn modelId="{BE4469EE-C6D0-F440-B5A7-5C8AF093D3E9}" srcId="{A6F51811-D795-404D-8445-3BAA9AA0A6EE}" destId="{724C5B73-106D-AC44-9E71-68EB13826075}" srcOrd="1" destOrd="0" parTransId="{EB818D47-A97A-2E47-B9AF-F19A0FF2E99D}" sibTransId="{C028AB3C-4BE5-E14B-8038-19D66DEF50CC}"/>
    <dgm:cxn modelId="{6A11E688-AA8F-FB45-9027-FFAB04DB9937}" srcId="{A6F51811-D795-404D-8445-3BAA9AA0A6EE}" destId="{40789238-264D-604A-AD96-A13BC7003E0F}" srcOrd="3" destOrd="0" parTransId="{76EAE730-B3DE-0F49-AA0D-5ADB75343E9C}" sibTransId="{EE5CF352-6C8A-D24D-977E-0A0FAAF0741E}"/>
    <dgm:cxn modelId="{7A08528F-2A60-044C-ABCA-231FE44483A5}" srcId="{A6F51811-D795-404D-8445-3BAA9AA0A6EE}" destId="{C09DBBDD-8C12-E643-B5D2-50A2B3CC2E2D}" srcOrd="0" destOrd="0" parTransId="{B29A0176-A27F-BE42-BF35-ADFFAEB70C58}" sibTransId="{D3A5FCA9-1066-5449-8AE2-674252E59671}"/>
    <dgm:cxn modelId="{A20E26C5-315B-2645-B6EE-A21B70C20224}" type="presParOf" srcId="{06D598E3-796B-984D-B4C6-BCEA386261A7}" destId="{11F87A7A-3D67-5F47-BE4A-24E3C7AD5B18}" srcOrd="0" destOrd="0" presId="urn:microsoft.com/office/officeart/2005/8/layout/chevron1"/>
    <dgm:cxn modelId="{43B29858-E251-9D40-9AF0-F1EDE221D462}" type="presParOf" srcId="{06D598E3-796B-984D-B4C6-BCEA386261A7}" destId="{6CC504B7-B244-6042-92D3-7EC87BFF8FE3}" srcOrd="1" destOrd="0" presId="urn:microsoft.com/office/officeart/2005/8/layout/chevron1"/>
    <dgm:cxn modelId="{34805C05-FF41-A745-BD53-9E6036D76ACA}" type="presParOf" srcId="{06D598E3-796B-984D-B4C6-BCEA386261A7}" destId="{7462F8FA-1906-7B45-8D28-59C32297F7A2}" srcOrd="2" destOrd="0" presId="urn:microsoft.com/office/officeart/2005/8/layout/chevron1"/>
    <dgm:cxn modelId="{C4F4EBC2-6704-D34C-98A5-ADB86FF677EA}" type="presParOf" srcId="{06D598E3-796B-984D-B4C6-BCEA386261A7}" destId="{277191E0-D82C-B74E-8472-384C5FED8D73}" srcOrd="3" destOrd="0" presId="urn:microsoft.com/office/officeart/2005/8/layout/chevron1"/>
    <dgm:cxn modelId="{3A24D2B9-4EA7-9542-904C-7C7603580AC2}" type="presParOf" srcId="{06D598E3-796B-984D-B4C6-BCEA386261A7}" destId="{582C2218-F753-9546-8432-47C6421CDC7B}" srcOrd="4" destOrd="0" presId="urn:microsoft.com/office/officeart/2005/8/layout/chevron1"/>
    <dgm:cxn modelId="{8BA8755F-0358-B047-9ADF-EE52230F9686}" type="presParOf" srcId="{06D598E3-796B-984D-B4C6-BCEA386261A7}" destId="{239C41A8-46B6-7C46-ADF8-564D379E74A4}" srcOrd="5" destOrd="0" presId="urn:microsoft.com/office/officeart/2005/8/layout/chevron1"/>
    <dgm:cxn modelId="{3CAFEE56-4457-EA48-A786-74D836D68ED6}" type="presParOf" srcId="{06D598E3-796B-984D-B4C6-BCEA386261A7}" destId="{B631FC5C-A19A-F541-AD7E-99A9D244544A}" srcOrd="6" destOrd="0" presId="urn:microsoft.com/office/officeart/2005/8/layout/chevron1"/>
  </dgm:cxnLst>
  <dgm:bg>
    <a:solidFill>
      <a:srgbClr val="3B4F7D"/>
    </a:solidFill>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F51811-D795-404D-8445-3BAA9AA0A6EE}" type="doc">
      <dgm:prSet loTypeId="urn:microsoft.com/office/officeart/2005/8/layout/chevron1" loCatId="" qsTypeId="urn:microsoft.com/office/officeart/2005/8/quickstyle/simple3" qsCatId="simple" csTypeId="urn:microsoft.com/office/officeart/2005/8/colors/accent0_3" csCatId="mainScheme" phldr="1"/>
      <dgm:spPr/>
    </dgm:pt>
    <dgm:pt modelId="{C09DBBDD-8C12-E643-B5D2-50A2B3CC2E2D}">
      <dgm:prSet phldrT="[Text]"/>
      <dgm:spPr>
        <a:solidFill>
          <a:srgbClr val="3B4F7D"/>
        </a:solidFill>
      </dgm:spPr>
      <dgm:t>
        <a:bodyPr/>
        <a:lstStyle/>
        <a:p>
          <a:r>
            <a:rPr lang="en-US" dirty="0" smtClean="0">
              <a:solidFill>
                <a:schemeClr val="bg1">
                  <a:lumMod val="85000"/>
                </a:schemeClr>
              </a:solidFill>
            </a:rPr>
            <a:t>Knowledge</a:t>
          </a:r>
          <a:endParaRPr lang="en-US" dirty="0">
            <a:solidFill>
              <a:schemeClr val="bg1">
                <a:lumMod val="85000"/>
              </a:schemeClr>
            </a:solidFill>
          </a:endParaRPr>
        </a:p>
      </dgm:t>
    </dgm:pt>
    <dgm:pt modelId="{B29A0176-A27F-BE42-BF35-ADFFAEB70C58}" type="parTrans" cxnId="{7A08528F-2A60-044C-ABCA-231FE44483A5}">
      <dgm:prSet/>
      <dgm:spPr/>
      <dgm:t>
        <a:bodyPr/>
        <a:lstStyle/>
        <a:p>
          <a:endParaRPr lang="en-US"/>
        </a:p>
      </dgm:t>
    </dgm:pt>
    <dgm:pt modelId="{D3A5FCA9-1066-5449-8AE2-674252E59671}" type="sibTrans" cxnId="{7A08528F-2A60-044C-ABCA-231FE44483A5}">
      <dgm:prSet/>
      <dgm:spPr/>
      <dgm:t>
        <a:bodyPr/>
        <a:lstStyle/>
        <a:p>
          <a:endParaRPr lang="en-US"/>
        </a:p>
      </dgm:t>
    </dgm:pt>
    <dgm:pt modelId="{724C5B73-106D-AC44-9E71-68EB13826075}">
      <dgm:prSet phldrT="[Text]"/>
      <dgm:spPr>
        <a:solidFill>
          <a:srgbClr val="3B4F7D"/>
        </a:solidFill>
      </dgm:spPr>
      <dgm:t>
        <a:bodyPr/>
        <a:lstStyle/>
        <a:p>
          <a:r>
            <a:rPr lang="en-US" dirty="0" smtClean="0">
              <a:solidFill>
                <a:schemeClr val="bg1">
                  <a:lumMod val="85000"/>
                </a:schemeClr>
              </a:solidFill>
            </a:rPr>
            <a:t>Guidance</a:t>
          </a:r>
          <a:endParaRPr lang="en-US" dirty="0">
            <a:solidFill>
              <a:schemeClr val="bg1">
                <a:lumMod val="85000"/>
              </a:schemeClr>
            </a:solidFill>
          </a:endParaRPr>
        </a:p>
      </dgm:t>
    </dgm:pt>
    <dgm:pt modelId="{EB818D47-A97A-2E47-B9AF-F19A0FF2E99D}" type="parTrans" cxnId="{BE4469EE-C6D0-F440-B5A7-5C8AF093D3E9}">
      <dgm:prSet/>
      <dgm:spPr/>
      <dgm:t>
        <a:bodyPr/>
        <a:lstStyle/>
        <a:p>
          <a:endParaRPr lang="en-US"/>
        </a:p>
      </dgm:t>
    </dgm:pt>
    <dgm:pt modelId="{C028AB3C-4BE5-E14B-8038-19D66DEF50CC}" type="sibTrans" cxnId="{BE4469EE-C6D0-F440-B5A7-5C8AF093D3E9}">
      <dgm:prSet/>
      <dgm:spPr/>
      <dgm:t>
        <a:bodyPr/>
        <a:lstStyle/>
        <a:p>
          <a:endParaRPr lang="en-US"/>
        </a:p>
      </dgm:t>
    </dgm:pt>
    <dgm:pt modelId="{FE2B35B2-E587-4A4E-A1FC-A3AFEC226C10}">
      <dgm:prSet phldrT="[Text]"/>
      <dgm:spPr>
        <a:solidFill>
          <a:srgbClr val="3B4F7D"/>
        </a:solidFill>
      </dgm:spPr>
      <dgm:t>
        <a:bodyPr/>
        <a:lstStyle/>
        <a:p>
          <a:r>
            <a:rPr lang="en-US" b="1" dirty="0" smtClean="0">
              <a:solidFill>
                <a:srgbClr val="FFFFFF"/>
              </a:solidFill>
            </a:rPr>
            <a:t>Tool</a:t>
          </a:r>
          <a:endParaRPr lang="en-US" b="1" dirty="0">
            <a:solidFill>
              <a:srgbClr val="FFFFFF"/>
            </a:solidFill>
          </a:endParaRPr>
        </a:p>
      </dgm:t>
    </dgm:pt>
    <dgm:pt modelId="{6C36CBF3-3DA9-B049-A2A4-A7C049C8F4E8}" type="parTrans" cxnId="{9F37274E-B759-ED4E-B162-9F6EA69586F7}">
      <dgm:prSet/>
      <dgm:spPr/>
      <dgm:t>
        <a:bodyPr/>
        <a:lstStyle/>
        <a:p>
          <a:endParaRPr lang="en-US"/>
        </a:p>
      </dgm:t>
    </dgm:pt>
    <dgm:pt modelId="{8F0F25B7-0967-BE49-B77B-296DA9AFAC08}" type="sibTrans" cxnId="{9F37274E-B759-ED4E-B162-9F6EA69586F7}">
      <dgm:prSet/>
      <dgm:spPr/>
      <dgm:t>
        <a:bodyPr/>
        <a:lstStyle/>
        <a:p>
          <a:endParaRPr lang="en-US"/>
        </a:p>
      </dgm:t>
    </dgm:pt>
    <dgm:pt modelId="{40789238-264D-604A-AD96-A13BC7003E0F}">
      <dgm:prSet phldrT="[Text]"/>
      <dgm:spPr>
        <a:solidFill>
          <a:srgbClr val="3B4F7D"/>
        </a:solidFill>
      </dgm:spPr>
      <dgm:t>
        <a:bodyPr/>
        <a:lstStyle/>
        <a:p>
          <a:r>
            <a:rPr lang="en-US" dirty="0" smtClean="0">
              <a:solidFill>
                <a:schemeClr val="bg1">
                  <a:lumMod val="85000"/>
                </a:schemeClr>
              </a:solidFill>
            </a:rPr>
            <a:t>Confidence</a:t>
          </a:r>
          <a:endParaRPr lang="en-US" dirty="0">
            <a:solidFill>
              <a:schemeClr val="bg1">
                <a:lumMod val="85000"/>
              </a:schemeClr>
            </a:solidFill>
          </a:endParaRPr>
        </a:p>
      </dgm:t>
    </dgm:pt>
    <dgm:pt modelId="{76EAE730-B3DE-0F49-AA0D-5ADB75343E9C}" type="parTrans" cxnId="{6A11E688-AA8F-FB45-9027-FFAB04DB9937}">
      <dgm:prSet/>
      <dgm:spPr/>
      <dgm:t>
        <a:bodyPr/>
        <a:lstStyle/>
        <a:p>
          <a:endParaRPr lang="en-US"/>
        </a:p>
      </dgm:t>
    </dgm:pt>
    <dgm:pt modelId="{EE5CF352-6C8A-D24D-977E-0A0FAAF0741E}" type="sibTrans" cxnId="{6A11E688-AA8F-FB45-9027-FFAB04DB9937}">
      <dgm:prSet/>
      <dgm:spPr/>
      <dgm:t>
        <a:bodyPr/>
        <a:lstStyle/>
        <a:p>
          <a:endParaRPr lang="en-US"/>
        </a:p>
      </dgm:t>
    </dgm:pt>
    <dgm:pt modelId="{06D598E3-796B-984D-B4C6-BCEA386261A7}" type="pres">
      <dgm:prSet presAssocID="{A6F51811-D795-404D-8445-3BAA9AA0A6EE}" presName="Name0" presStyleCnt="0">
        <dgm:presLayoutVars>
          <dgm:dir/>
          <dgm:animLvl val="lvl"/>
          <dgm:resizeHandles val="exact"/>
        </dgm:presLayoutVars>
      </dgm:prSet>
      <dgm:spPr/>
    </dgm:pt>
    <dgm:pt modelId="{11F87A7A-3D67-5F47-BE4A-24E3C7AD5B18}" type="pres">
      <dgm:prSet presAssocID="{C09DBBDD-8C12-E643-B5D2-50A2B3CC2E2D}" presName="parTxOnly" presStyleLbl="node1" presStyleIdx="0" presStyleCnt="4">
        <dgm:presLayoutVars>
          <dgm:chMax val="0"/>
          <dgm:chPref val="0"/>
          <dgm:bulletEnabled val="1"/>
        </dgm:presLayoutVars>
      </dgm:prSet>
      <dgm:spPr/>
      <dgm:t>
        <a:bodyPr/>
        <a:lstStyle/>
        <a:p>
          <a:endParaRPr lang="en-US"/>
        </a:p>
      </dgm:t>
    </dgm:pt>
    <dgm:pt modelId="{6CC504B7-B244-6042-92D3-7EC87BFF8FE3}" type="pres">
      <dgm:prSet presAssocID="{D3A5FCA9-1066-5449-8AE2-674252E59671}" presName="parTxOnlySpace" presStyleCnt="0"/>
      <dgm:spPr/>
    </dgm:pt>
    <dgm:pt modelId="{7462F8FA-1906-7B45-8D28-59C32297F7A2}" type="pres">
      <dgm:prSet presAssocID="{724C5B73-106D-AC44-9E71-68EB13826075}" presName="parTxOnly" presStyleLbl="node1" presStyleIdx="1" presStyleCnt="4">
        <dgm:presLayoutVars>
          <dgm:chMax val="0"/>
          <dgm:chPref val="0"/>
          <dgm:bulletEnabled val="1"/>
        </dgm:presLayoutVars>
      </dgm:prSet>
      <dgm:spPr/>
      <dgm:t>
        <a:bodyPr/>
        <a:lstStyle/>
        <a:p>
          <a:endParaRPr lang="en-US"/>
        </a:p>
      </dgm:t>
    </dgm:pt>
    <dgm:pt modelId="{277191E0-D82C-B74E-8472-384C5FED8D73}" type="pres">
      <dgm:prSet presAssocID="{C028AB3C-4BE5-E14B-8038-19D66DEF50CC}" presName="parTxOnlySpace" presStyleCnt="0"/>
      <dgm:spPr/>
    </dgm:pt>
    <dgm:pt modelId="{582C2218-F753-9546-8432-47C6421CDC7B}" type="pres">
      <dgm:prSet presAssocID="{FE2B35B2-E587-4A4E-A1FC-A3AFEC226C10}" presName="parTxOnly" presStyleLbl="node1" presStyleIdx="2" presStyleCnt="4">
        <dgm:presLayoutVars>
          <dgm:chMax val="0"/>
          <dgm:chPref val="0"/>
          <dgm:bulletEnabled val="1"/>
        </dgm:presLayoutVars>
      </dgm:prSet>
      <dgm:spPr/>
      <dgm:t>
        <a:bodyPr/>
        <a:lstStyle/>
        <a:p>
          <a:endParaRPr lang="en-US"/>
        </a:p>
      </dgm:t>
    </dgm:pt>
    <dgm:pt modelId="{239C41A8-46B6-7C46-ADF8-564D379E74A4}" type="pres">
      <dgm:prSet presAssocID="{8F0F25B7-0967-BE49-B77B-296DA9AFAC08}" presName="parTxOnlySpace" presStyleCnt="0"/>
      <dgm:spPr/>
    </dgm:pt>
    <dgm:pt modelId="{B631FC5C-A19A-F541-AD7E-99A9D244544A}" type="pres">
      <dgm:prSet presAssocID="{40789238-264D-604A-AD96-A13BC7003E0F}" presName="parTxOnly" presStyleLbl="node1" presStyleIdx="3" presStyleCnt="4" custLinFactNeighborY="3683">
        <dgm:presLayoutVars>
          <dgm:chMax val="0"/>
          <dgm:chPref val="0"/>
          <dgm:bulletEnabled val="1"/>
        </dgm:presLayoutVars>
      </dgm:prSet>
      <dgm:spPr/>
      <dgm:t>
        <a:bodyPr/>
        <a:lstStyle/>
        <a:p>
          <a:endParaRPr lang="en-US"/>
        </a:p>
      </dgm:t>
    </dgm:pt>
  </dgm:ptLst>
  <dgm:cxnLst>
    <dgm:cxn modelId="{9F37274E-B759-ED4E-B162-9F6EA69586F7}" srcId="{A6F51811-D795-404D-8445-3BAA9AA0A6EE}" destId="{FE2B35B2-E587-4A4E-A1FC-A3AFEC226C10}" srcOrd="2" destOrd="0" parTransId="{6C36CBF3-3DA9-B049-A2A4-A7C049C8F4E8}" sibTransId="{8F0F25B7-0967-BE49-B77B-296DA9AFAC08}"/>
    <dgm:cxn modelId="{60C1C031-154E-7245-9449-200C0B1ECF65}" type="presOf" srcId="{FE2B35B2-E587-4A4E-A1FC-A3AFEC226C10}" destId="{582C2218-F753-9546-8432-47C6421CDC7B}" srcOrd="0" destOrd="0" presId="urn:microsoft.com/office/officeart/2005/8/layout/chevron1"/>
    <dgm:cxn modelId="{E636E06C-3F4F-EE49-8A63-141BC8F6C537}" type="presOf" srcId="{C09DBBDD-8C12-E643-B5D2-50A2B3CC2E2D}" destId="{11F87A7A-3D67-5F47-BE4A-24E3C7AD5B18}" srcOrd="0" destOrd="0" presId="urn:microsoft.com/office/officeart/2005/8/layout/chevron1"/>
    <dgm:cxn modelId="{2CFCCADF-D93F-BC41-A1DB-45E00637845A}" type="presOf" srcId="{724C5B73-106D-AC44-9E71-68EB13826075}" destId="{7462F8FA-1906-7B45-8D28-59C32297F7A2}" srcOrd="0" destOrd="0" presId="urn:microsoft.com/office/officeart/2005/8/layout/chevron1"/>
    <dgm:cxn modelId="{34E641E1-4C91-B149-99A4-23699EC8135A}" type="presOf" srcId="{A6F51811-D795-404D-8445-3BAA9AA0A6EE}" destId="{06D598E3-796B-984D-B4C6-BCEA386261A7}" srcOrd="0" destOrd="0" presId="urn:microsoft.com/office/officeart/2005/8/layout/chevron1"/>
    <dgm:cxn modelId="{BE4469EE-C6D0-F440-B5A7-5C8AF093D3E9}" srcId="{A6F51811-D795-404D-8445-3BAA9AA0A6EE}" destId="{724C5B73-106D-AC44-9E71-68EB13826075}" srcOrd="1" destOrd="0" parTransId="{EB818D47-A97A-2E47-B9AF-F19A0FF2E99D}" sibTransId="{C028AB3C-4BE5-E14B-8038-19D66DEF50CC}"/>
    <dgm:cxn modelId="{6A11E688-AA8F-FB45-9027-FFAB04DB9937}" srcId="{A6F51811-D795-404D-8445-3BAA9AA0A6EE}" destId="{40789238-264D-604A-AD96-A13BC7003E0F}" srcOrd="3" destOrd="0" parTransId="{76EAE730-B3DE-0F49-AA0D-5ADB75343E9C}" sibTransId="{EE5CF352-6C8A-D24D-977E-0A0FAAF0741E}"/>
    <dgm:cxn modelId="{7A08528F-2A60-044C-ABCA-231FE44483A5}" srcId="{A6F51811-D795-404D-8445-3BAA9AA0A6EE}" destId="{C09DBBDD-8C12-E643-B5D2-50A2B3CC2E2D}" srcOrd="0" destOrd="0" parTransId="{B29A0176-A27F-BE42-BF35-ADFFAEB70C58}" sibTransId="{D3A5FCA9-1066-5449-8AE2-674252E59671}"/>
    <dgm:cxn modelId="{3CAC5674-61F4-B140-A9E4-289FAFB25AED}" type="presOf" srcId="{40789238-264D-604A-AD96-A13BC7003E0F}" destId="{B631FC5C-A19A-F541-AD7E-99A9D244544A}" srcOrd="0" destOrd="0" presId="urn:microsoft.com/office/officeart/2005/8/layout/chevron1"/>
    <dgm:cxn modelId="{58E1E73F-5A13-DF49-B5D1-30691A76F329}" type="presParOf" srcId="{06D598E3-796B-984D-B4C6-BCEA386261A7}" destId="{11F87A7A-3D67-5F47-BE4A-24E3C7AD5B18}" srcOrd="0" destOrd="0" presId="urn:microsoft.com/office/officeart/2005/8/layout/chevron1"/>
    <dgm:cxn modelId="{4AF44AC9-433E-2E4E-B39D-2F08EFF975AE}" type="presParOf" srcId="{06D598E3-796B-984D-B4C6-BCEA386261A7}" destId="{6CC504B7-B244-6042-92D3-7EC87BFF8FE3}" srcOrd="1" destOrd="0" presId="urn:microsoft.com/office/officeart/2005/8/layout/chevron1"/>
    <dgm:cxn modelId="{B292EAEE-6D10-1540-A428-C3F2B12B8EB6}" type="presParOf" srcId="{06D598E3-796B-984D-B4C6-BCEA386261A7}" destId="{7462F8FA-1906-7B45-8D28-59C32297F7A2}" srcOrd="2" destOrd="0" presId="urn:microsoft.com/office/officeart/2005/8/layout/chevron1"/>
    <dgm:cxn modelId="{E3ECA48D-8EA5-3F4B-AC7B-D5BDA7C75B1F}" type="presParOf" srcId="{06D598E3-796B-984D-B4C6-BCEA386261A7}" destId="{277191E0-D82C-B74E-8472-384C5FED8D73}" srcOrd="3" destOrd="0" presId="urn:microsoft.com/office/officeart/2005/8/layout/chevron1"/>
    <dgm:cxn modelId="{0B8716AE-29C9-8A41-A593-09735C527AE6}" type="presParOf" srcId="{06D598E3-796B-984D-B4C6-BCEA386261A7}" destId="{582C2218-F753-9546-8432-47C6421CDC7B}" srcOrd="4" destOrd="0" presId="urn:microsoft.com/office/officeart/2005/8/layout/chevron1"/>
    <dgm:cxn modelId="{E35370DD-71FA-B747-B9A1-B7904F53954F}" type="presParOf" srcId="{06D598E3-796B-984D-B4C6-BCEA386261A7}" destId="{239C41A8-46B6-7C46-ADF8-564D379E74A4}" srcOrd="5" destOrd="0" presId="urn:microsoft.com/office/officeart/2005/8/layout/chevron1"/>
    <dgm:cxn modelId="{115B39F7-E7E5-5143-8F0A-2B8666535576}" type="presParOf" srcId="{06D598E3-796B-984D-B4C6-BCEA386261A7}" destId="{B631FC5C-A19A-F541-AD7E-99A9D244544A}" srcOrd="6" destOrd="0" presId="urn:microsoft.com/office/officeart/2005/8/layout/chevron1"/>
  </dgm:cxnLst>
  <dgm:bg>
    <a:solidFill>
      <a:srgbClr val="3B4F7D"/>
    </a:solidFill>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F51811-D795-404D-8445-3BAA9AA0A6EE}" type="doc">
      <dgm:prSet loTypeId="urn:microsoft.com/office/officeart/2005/8/layout/chevron1" loCatId="" qsTypeId="urn:microsoft.com/office/officeart/2005/8/quickstyle/simple3" qsCatId="simple" csTypeId="urn:microsoft.com/office/officeart/2005/8/colors/accent0_3" csCatId="mainScheme" phldr="1"/>
      <dgm:spPr/>
    </dgm:pt>
    <dgm:pt modelId="{C09DBBDD-8C12-E643-B5D2-50A2B3CC2E2D}">
      <dgm:prSet phldrT="[Text]"/>
      <dgm:spPr>
        <a:solidFill>
          <a:srgbClr val="3B4F7D"/>
        </a:solidFill>
      </dgm:spPr>
      <dgm:t>
        <a:bodyPr/>
        <a:lstStyle/>
        <a:p>
          <a:r>
            <a:rPr lang="en-US" dirty="0" smtClean="0">
              <a:solidFill>
                <a:schemeClr val="bg1">
                  <a:lumMod val="85000"/>
                </a:schemeClr>
              </a:solidFill>
            </a:rPr>
            <a:t>Knowledge</a:t>
          </a:r>
          <a:endParaRPr lang="en-US" dirty="0">
            <a:solidFill>
              <a:schemeClr val="bg1">
                <a:lumMod val="85000"/>
              </a:schemeClr>
            </a:solidFill>
          </a:endParaRPr>
        </a:p>
      </dgm:t>
    </dgm:pt>
    <dgm:pt modelId="{B29A0176-A27F-BE42-BF35-ADFFAEB70C58}" type="parTrans" cxnId="{7A08528F-2A60-044C-ABCA-231FE44483A5}">
      <dgm:prSet/>
      <dgm:spPr/>
      <dgm:t>
        <a:bodyPr/>
        <a:lstStyle/>
        <a:p>
          <a:endParaRPr lang="en-US"/>
        </a:p>
      </dgm:t>
    </dgm:pt>
    <dgm:pt modelId="{D3A5FCA9-1066-5449-8AE2-674252E59671}" type="sibTrans" cxnId="{7A08528F-2A60-044C-ABCA-231FE44483A5}">
      <dgm:prSet/>
      <dgm:spPr/>
      <dgm:t>
        <a:bodyPr/>
        <a:lstStyle/>
        <a:p>
          <a:endParaRPr lang="en-US"/>
        </a:p>
      </dgm:t>
    </dgm:pt>
    <dgm:pt modelId="{724C5B73-106D-AC44-9E71-68EB13826075}">
      <dgm:prSet phldrT="[Text]"/>
      <dgm:spPr>
        <a:solidFill>
          <a:srgbClr val="3B4F7D"/>
        </a:solidFill>
      </dgm:spPr>
      <dgm:t>
        <a:bodyPr/>
        <a:lstStyle/>
        <a:p>
          <a:r>
            <a:rPr lang="en-US" dirty="0" smtClean="0">
              <a:solidFill>
                <a:schemeClr val="bg1">
                  <a:lumMod val="85000"/>
                </a:schemeClr>
              </a:solidFill>
            </a:rPr>
            <a:t>Guidance</a:t>
          </a:r>
          <a:endParaRPr lang="en-US" dirty="0">
            <a:solidFill>
              <a:schemeClr val="bg1">
                <a:lumMod val="85000"/>
              </a:schemeClr>
            </a:solidFill>
          </a:endParaRPr>
        </a:p>
      </dgm:t>
    </dgm:pt>
    <dgm:pt modelId="{EB818D47-A97A-2E47-B9AF-F19A0FF2E99D}" type="parTrans" cxnId="{BE4469EE-C6D0-F440-B5A7-5C8AF093D3E9}">
      <dgm:prSet/>
      <dgm:spPr/>
      <dgm:t>
        <a:bodyPr/>
        <a:lstStyle/>
        <a:p>
          <a:endParaRPr lang="en-US"/>
        </a:p>
      </dgm:t>
    </dgm:pt>
    <dgm:pt modelId="{C028AB3C-4BE5-E14B-8038-19D66DEF50CC}" type="sibTrans" cxnId="{BE4469EE-C6D0-F440-B5A7-5C8AF093D3E9}">
      <dgm:prSet/>
      <dgm:spPr/>
      <dgm:t>
        <a:bodyPr/>
        <a:lstStyle/>
        <a:p>
          <a:endParaRPr lang="en-US"/>
        </a:p>
      </dgm:t>
    </dgm:pt>
    <dgm:pt modelId="{FE2B35B2-E587-4A4E-A1FC-A3AFEC226C10}">
      <dgm:prSet phldrT="[Text]"/>
      <dgm:spPr>
        <a:solidFill>
          <a:srgbClr val="3B4F7D"/>
        </a:solidFill>
      </dgm:spPr>
      <dgm:t>
        <a:bodyPr/>
        <a:lstStyle/>
        <a:p>
          <a:r>
            <a:rPr lang="en-US" dirty="0" smtClean="0">
              <a:solidFill>
                <a:schemeClr val="bg1">
                  <a:lumMod val="85000"/>
                </a:schemeClr>
              </a:solidFill>
            </a:rPr>
            <a:t>Tool</a:t>
          </a:r>
          <a:endParaRPr lang="en-US" dirty="0">
            <a:solidFill>
              <a:schemeClr val="bg1">
                <a:lumMod val="85000"/>
              </a:schemeClr>
            </a:solidFill>
          </a:endParaRPr>
        </a:p>
      </dgm:t>
    </dgm:pt>
    <dgm:pt modelId="{6C36CBF3-3DA9-B049-A2A4-A7C049C8F4E8}" type="parTrans" cxnId="{9F37274E-B759-ED4E-B162-9F6EA69586F7}">
      <dgm:prSet/>
      <dgm:spPr/>
      <dgm:t>
        <a:bodyPr/>
        <a:lstStyle/>
        <a:p>
          <a:endParaRPr lang="en-US"/>
        </a:p>
      </dgm:t>
    </dgm:pt>
    <dgm:pt modelId="{8F0F25B7-0967-BE49-B77B-296DA9AFAC08}" type="sibTrans" cxnId="{9F37274E-B759-ED4E-B162-9F6EA69586F7}">
      <dgm:prSet/>
      <dgm:spPr/>
      <dgm:t>
        <a:bodyPr/>
        <a:lstStyle/>
        <a:p>
          <a:endParaRPr lang="en-US"/>
        </a:p>
      </dgm:t>
    </dgm:pt>
    <dgm:pt modelId="{40789238-264D-604A-AD96-A13BC7003E0F}">
      <dgm:prSet phldrT="[Text]"/>
      <dgm:spPr>
        <a:solidFill>
          <a:srgbClr val="3B4F7D"/>
        </a:solidFill>
      </dgm:spPr>
      <dgm:t>
        <a:bodyPr/>
        <a:lstStyle/>
        <a:p>
          <a:r>
            <a:rPr lang="en-US" b="1" dirty="0" smtClean="0">
              <a:solidFill>
                <a:srgbClr val="FFFFFF"/>
              </a:solidFill>
            </a:rPr>
            <a:t>Confidence</a:t>
          </a:r>
          <a:endParaRPr lang="en-US" b="1" dirty="0">
            <a:solidFill>
              <a:srgbClr val="FFFFFF"/>
            </a:solidFill>
          </a:endParaRPr>
        </a:p>
      </dgm:t>
    </dgm:pt>
    <dgm:pt modelId="{76EAE730-B3DE-0F49-AA0D-5ADB75343E9C}" type="parTrans" cxnId="{6A11E688-AA8F-FB45-9027-FFAB04DB9937}">
      <dgm:prSet/>
      <dgm:spPr/>
      <dgm:t>
        <a:bodyPr/>
        <a:lstStyle/>
        <a:p>
          <a:endParaRPr lang="en-US"/>
        </a:p>
      </dgm:t>
    </dgm:pt>
    <dgm:pt modelId="{EE5CF352-6C8A-D24D-977E-0A0FAAF0741E}" type="sibTrans" cxnId="{6A11E688-AA8F-FB45-9027-FFAB04DB9937}">
      <dgm:prSet/>
      <dgm:spPr/>
      <dgm:t>
        <a:bodyPr/>
        <a:lstStyle/>
        <a:p>
          <a:endParaRPr lang="en-US"/>
        </a:p>
      </dgm:t>
    </dgm:pt>
    <dgm:pt modelId="{06D598E3-796B-984D-B4C6-BCEA386261A7}" type="pres">
      <dgm:prSet presAssocID="{A6F51811-D795-404D-8445-3BAA9AA0A6EE}" presName="Name0" presStyleCnt="0">
        <dgm:presLayoutVars>
          <dgm:dir/>
          <dgm:animLvl val="lvl"/>
          <dgm:resizeHandles val="exact"/>
        </dgm:presLayoutVars>
      </dgm:prSet>
      <dgm:spPr/>
    </dgm:pt>
    <dgm:pt modelId="{11F87A7A-3D67-5F47-BE4A-24E3C7AD5B18}" type="pres">
      <dgm:prSet presAssocID="{C09DBBDD-8C12-E643-B5D2-50A2B3CC2E2D}" presName="parTxOnly" presStyleLbl="node1" presStyleIdx="0" presStyleCnt="4">
        <dgm:presLayoutVars>
          <dgm:chMax val="0"/>
          <dgm:chPref val="0"/>
          <dgm:bulletEnabled val="1"/>
        </dgm:presLayoutVars>
      </dgm:prSet>
      <dgm:spPr/>
      <dgm:t>
        <a:bodyPr/>
        <a:lstStyle/>
        <a:p>
          <a:endParaRPr lang="en-US"/>
        </a:p>
      </dgm:t>
    </dgm:pt>
    <dgm:pt modelId="{6CC504B7-B244-6042-92D3-7EC87BFF8FE3}" type="pres">
      <dgm:prSet presAssocID="{D3A5FCA9-1066-5449-8AE2-674252E59671}" presName="parTxOnlySpace" presStyleCnt="0"/>
      <dgm:spPr/>
    </dgm:pt>
    <dgm:pt modelId="{7462F8FA-1906-7B45-8D28-59C32297F7A2}" type="pres">
      <dgm:prSet presAssocID="{724C5B73-106D-AC44-9E71-68EB13826075}" presName="parTxOnly" presStyleLbl="node1" presStyleIdx="1" presStyleCnt="4">
        <dgm:presLayoutVars>
          <dgm:chMax val="0"/>
          <dgm:chPref val="0"/>
          <dgm:bulletEnabled val="1"/>
        </dgm:presLayoutVars>
      </dgm:prSet>
      <dgm:spPr/>
      <dgm:t>
        <a:bodyPr/>
        <a:lstStyle/>
        <a:p>
          <a:endParaRPr lang="en-US"/>
        </a:p>
      </dgm:t>
    </dgm:pt>
    <dgm:pt modelId="{277191E0-D82C-B74E-8472-384C5FED8D73}" type="pres">
      <dgm:prSet presAssocID="{C028AB3C-4BE5-E14B-8038-19D66DEF50CC}" presName="parTxOnlySpace" presStyleCnt="0"/>
      <dgm:spPr/>
    </dgm:pt>
    <dgm:pt modelId="{582C2218-F753-9546-8432-47C6421CDC7B}" type="pres">
      <dgm:prSet presAssocID="{FE2B35B2-E587-4A4E-A1FC-A3AFEC226C10}" presName="parTxOnly" presStyleLbl="node1" presStyleIdx="2" presStyleCnt="4">
        <dgm:presLayoutVars>
          <dgm:chMax val="0"/>
          <dgm:chPref val="0"/>
          <dgm:bulletEnabled val="1"/>
        </dgm:presLayoutVars>
      </dgm:prSet>
      <dgm:spPr/>
      <dgm:t>
        <a:bodyPr/>
        <a:lstStyle/>
        <a:p>
          <a:endParaRPr lang="en-US"/>
        </a:p>
      </dgm:t>
    </dgm:pt>
    <dgm:pt modelId="{239C41A8-46B6-7C46-ADF8-564D379E74A4}" type="pres">
      <dgm:prSet presAssocID="{8F0F25B7-0967-BE49-B77B-296DA9AFAC08}" presName="parTxOnlySpace" presStyleCnt="0"/>
      <dgm:spPr/>
    </dgm:pt>
    <dgm:pt modelId="{B631FC5C-A19A-F541-AD7E-99A9D244544A}" type="pres">
      <dgm:prSet presAssocID="{40789238-264D-604A-AD96-A13BC7003E0F}" presName="parTxOnly" presStyleLbl="node1" presStyleIdx="3" presStyleCnt="4" custLinFactNeighborY="3683">
        <dgm:presLayoutVars>
          <dgm:chMax val="0"/>
          <dgm:chPref val="0"/>
          <dgm:bulletEnabled val="1"/>
        </dgm:presLayoutVars>
      </dgm:prSet>
      <dgm:spPr/>
      <dgm:t>
        <a:bodyPr/>
        <a:lstStyle/>
        <a:p>
          <a:endParaRPr lang="en-US"/>
        </a:p>
      </dgm:t>
    </dgm:pt>
  </dgm:ptLst>
  <dgm:cxnLst>
    <dgm:cxn modelId="{9F37274E-B759-ED4E-B162-9F6EA69586F7}" srcId="{A6F51811-D795-404D-8445-3BAA9AA0A6EE}" destId="{FE2B35B2-E587-4A4E-A1FC-A3AFEC226C10}" srcOrd="2" destOrd="0" parTransId="{6C36CBF3-3DA9-B049-A2A4-A7C049C8F4E8}" sibTransId="{8F0F25B7-0967-BE49-B77B-296DA9AFAC08}"/>
    <dgm:cxn modelId="{12F5818B-AD39-6642-8C77-C3ACE093CBEA}" type="presOf" srcId="{40789238-264D-604A-AD96-A13BC7003E0F}" destId="{B631FC5C-A19A-F541-AD7E-99A9D244544A}" srcOrd="0" destOrd="0" presId="urn:microsoft.com/office/officeart/2005/8/layout/chevron1"/>
    <dgm:cxn modelId="{DB2C9AC5-B546-4D4E-9887-B7485BBFAE2E}" type="presOf" srcId="{C09DBBDD-8C12-E643-B5D2-50A2B3CC2E2D}" destId="{11F87A7A-3D67-5F47-BE4A-24E3C7AD5B18}" srcOrd="0" destOrd="0" presId="urn:microsoft.com/office/officeart/2005/8/layout/chevron1"/>
    <dgm:cxn modelId="{43018683-1A76-F240-8423-CE67243B733E}" type="presOf" srcId="{724C5B73-106D-AC44-9E71-68EB13826075}" destId="{7462F8FA-1906-7B45-8D28-59C32297F7A2}" srcOrd="0" destOrd="0" presId="urn:microsoft.com/office/officeart/2005/8/layout/chevron1"/>
    <dgm:cxn modelId="{F9949E68-3909-5E48-9FE8-22A7015125D1}" type="presOf" srcId="{A6F51811-D795-404D-8445-3BAA9AA0A6EE}" destId="{06D598E3-796B-984D-B4C6-BCEA386261A7}" srcOrd="0" destOrd="0" presId="urn:microsoft.com/office/officeart/2005/8/layout/chevron1"/>
    <dgm:cxn modelId="{69027533-7123-E64D-BBA9-D96BD60C008B}" type="presOf" srcId="{FE2B35B2-E587-4A4E-A1FC-A3AFEC226C10}" destId="{582C2218-F753-9546-8432-47C6421CDC7B}" srcOrd="0" destOrd="0" presId="urn:microsoft.com/office/officeart/2005/8/layout/chevron1"/>
    <dgm:cxn modelId="{BE4469EE-C6D0-F440-B5A7-5C8AF093D3E9}" srcId="{A6F51811-D795-404D-8445-3BAA9AA0A6EE}" destId="{724C5B73-106D-AC44-9E71-68EB13826075}" srcOrd="1" destOrd="0" parTransId="{EB818D47-A97A-2E47-B9AF-F19A0FF2E99D}" sibTransId="{C028AB3C-4BE5-E14B-8038-19D66DEF50CC}"/>
    <dgm:cxn modelId="{6A11E688-AA8F-FB45-9027-FFAB04DB9937}" srcId="{A6F51811-D795-404D-8445-3BAA9AA0A6EE}" destId="{40789238-264D-604A-AD96-A13BC7003E0F}" srcOrd="3" destOrd="0" parTransId="{76EAE730-B3DE-0F49-AA0D-5ADB75343E9C}" sibTransId="{EE5CF352-6C8A-D24D-977E-0A0FAAF0741E}"/>
    <dgm:cxn modelId="{7A08528F-2A60-044C-ABCA-231FE44483A5}" srcId="{A6F51811-D795-404D-8445-3BAA9AA0A6EE}" destId="{C09DBBDD-8C12-E643-B5D2-50A2B3CC2E2D}" srcOrd="0" destOrd="0" parTransId="{B29A0176-A27F-BE42-BF35-ADFFAEB70C58}" sibTransId="{D3A5FCA9-1066-5449-8AE2-674252E59671}"/>
    <dgm:cxn modelId="{534940EA-3198-BC44-AE90-652836746706}" type="presParOf" srcId="{06D598E3-796B-984D-B4C6-BCEA386261A7}" destId="{11F87A7A-3D67-5F47-BE4A-24E3C7AD5B18}" srcOrd="0" destOrd="0" presId="urn:microsoft.com/office/officeart/2005/8/layout/chevron1"/>
    <dgm:cxn modelId="{A31EF7F5-0B8E-D540-8F7B-451F505DF788}" type="presParOf" srcId="{06D598E3-796B-984D-B4C6-BCEA386261A7}" destId="{6CC504B7-B244-6042-92D3-7EC87BFF8FE3}" srcOrd="1" destOrd="0" presId="urn:microsoft.com/office/officeart/2005/8/layout/chevron1"/>
    <dgm:cxn modelId="{CBB6CC4B-B028-684A-A6AD-FE07ABF028CB}" type="presParOf" srcId="{06D598E3-796B-984D-B4C6-BCEA386261A7}" destId="{7462F8FA-1906-7B45-8D28-59C32297F7A2}" srcOrd="2" destOrd="0" presId="urn:microsoft.com/office/officeart/2005/8/layout/chevron1"/>
    <dgm:cxn modelId="{0EA4389C-89A8-3F4C-817D-05D9F45A131B}" type="presParOf" srcId="{06D598E3-796B-984D-B4C6-BCEA386261A7}" destId="{277191E0-D82C-B74E-8472-384C5FED8D73}" srcOrd="3" destOrd="0" presId="urn:microsoft.com/office/officeart/2005/8/layout/chevron1"/>
    <dgm:cxn modelId="{F3615D5E-2F15-F34D-91EA-D4E7F8341059}" type="presParOf" srcId="{06D598E3-796B-984D-B4C6-BCEA386261A7}" destId="{582C2218-F753-9546-8432-47C6421CDC7B}" srcOrd="4" destOrd="0" presId="urn:microsoft.com/office/officeart/2005/8/layout/chevron1"/>
    <dgm:cxn modelId="{5A1909A6-BCDB-FD48-A893-B978B81D531A}" type="presParOf" srcId="{06D598E3-796B-984D-B4C6-BCEA386261A7}" destId="{239C41A8-46B6-7C46-ADF8-564D379E74A4}" srcOrd="5" destOrd="0" presId="urn:microsoft.com/office/officeart/2005/8/layout/chevron1"/>
    <dgm:cxn modelId="{48A215C1-3856-E24E-A256-10A2C3F7C25F}" type="presParOf" srcId="{06D598E3-796B-984D-B4C6-BCEA386261A7}" destId="{B631FC5C-A19A-F541-AD7E-99A9D244544A}" srcOrd="6" destOrd="0" presId="urn:microsoft.com/office/officeart/2005/8/layout/chevron1"/>
  </dgm:cxnLst>
  <dgm:bg>
    <a:solidFill>
      <a:srgbClr val="3B4F7D"/>
    </a:solidFill>
  </dgm:bg>
  <dgm:whole/>
  <dgm:extLst>
    <a:ext uri="http://schemas.microsoft.com/office/drawing/2008/diagram">
      <dsp:dataModelExt xmlns:dsp="http://schemas.microsoft.com/office/drawing/2008/diagram" relId="rId1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9B1318-B43B-6242-87AB-E3D144B07283}" type="doc">
      <dgm:prSet loTypeId="urn:microsoft.com/office/officeart/2005/8/layout/chevron1" loCatId="" qsTypeId="urn:microsoft.com/office/officeart/2005/8/quickstyle/simple1" qsCatId="simple" csTypeId="urn:microsoft.com/office/officeart/2005/8/colors/accent1_2" csCatId="accent1" phldr="1"/>
      <dgm:spPr/>
    </dgm:pt>
    <dgm:pt modelId="{CB7EE25D-0DEF-5344-8215-F748297049BD}">
      <dgm:prSet phldrT="[Text]"/>
      <dgm:spPr/>
      <dgm:t>
        <a:bodyPr/>
        <a:lstStyle/>
        <a:p>
          <a:r>
            <a:rPr lang="en-US" smtClean="0"/>
            <a:t>Response Analysis</a:t>
          </a:r>
          <a:endParaRPr lang="en-US" dirty="0"/>
        </a:p>
      </dgm:t>
    </dgm:pt>
    <dgm:pt modelId="{8C003ED3-5C9C-F143-BBB5-7A169D36B283}" type="parTrans" cxnId="{A59CD472-D19E-2946-82DE-B0A6D54DBB4A}">
      <dgm:prSet/>
      <dgm:spPr/>
      <dgm:t>
        <a:bodyPr/>
        <a:lstStyle/>
        <a:p>
          <a:endParaRPr lang="en-US"/>
        </a:p>
      </dgm:t>
    </dgm:pt>
    <dgm:pt modelId="{9AC53A03-A963-4C4F-8A1D-0F78982CBE58}" type="sibTrans" cxnId="{A59CD472-D19E-2946-82DE-B0A6D54DBB4A}">
      <dgm:prSet/>
      <dgm:spPr/>
      <dgm:t>
        <a:bodyPr/>
        <a:lstStyle/>
        <a:p>
          <a:endParaRPr lang="en-US"/>
        </a:p>
      </dgm:t>
    </dgm:pt>
    <dgm:pt modelId="{71FB2D61-E870-C140-8A33-6E2774FF20A7}">
      <dgm:prSet phldrT="[Text]"/>
      <dgm:spPr/>
      <dgm:t>
        <a:bodyPr/>
        <a:lstStyle/>
        <a:p>
          <a:r>
            <a:rPr lang="en-US" smtClean="0"/>
            <a:t>Program Design</a:t>
          </a:r>
          <a:endParaRPr lang="en-US" dirty="0"/>
        </a:p>
      </dgm:t>
    </dgm:pt>
    <dgm:pt modelId="{F83376CC-0D30-B64C-AA98-A6892D68E24B}" type="parTrans" cxnId="{CE2E6DD5-6466-134D-8DB1-596734D3FFFC}">
      <dgm:prSet/>
      <dgm:spPr/>
      <dgm:t>
        <a:bodyPr/>
        <a:lstStyle/>
        <a:p>
          <a:endParaRPr lang="en-US"/>
        </a:p>
      </dgm:t>
    </dgm:pt>
    <dgm:pt modelId="{18058F68-7D30-774C-9F74-FCD527EB6754}" type="sibTrans" cxnId="{CE2E6DD5-6466-134D-8DB1-596734D3FFFC}">
      <dgm:prSet/>
      <dgm:spPr/>
      <dgm:t>
        <a:bodyPr/>
        <a:lstStyle/>
        <a:p>
          <a:endParaRPr lang="en-US"/>
        </a:p>
      </dgm:t>
    </dgm:pt>
    <dgm:pt modelId="{E5A8D6CA-0462-5A43-9286-FC958B44900B}">
      <dgm:prSet phldrT="[Text]"/>
      <dgm:spPr/>
      <dgm:t>
        <a:bodyPr/>
        <a:lstStyle/>
        <a:p>
          <a:r>
            <a:rPr lang="en-US" dirty="0" smtClean="0"/>
            <a:t>Mitigation</a:t>
          </a:r>
          <a:endParaRPr lang="en-US" dirty="0"/>
        </a:p>
      </dgm:t>
    </dgm:pt>
    <dgm:pt modelId="{8EF2C6C9-43BE-DB4A-8AFC-5CEC177873C3}" type="parTrans" cxnId="{B0FC0911-486E-054B-8DA0-224C15B7021F}">
      <dgm:prSet/>
      <dgm:spPr/>
      <dgm:t>
        <a:bodyPr/>
        <a:lstStyle/>
        <a:p>
          <a:endParaRPr lang="en-US"/>
        </a:p>
      </dgm:t>
    </dgm:pt>
    <dgm:pt modelId="{FE3470F8-F14B-224C-A75C-49ED3B8B2085}" type="sibTrans" cxnId="{B0FC0911-486E-054B-8DA0-224C15B7021F}">
      <dgm:prSet/>
      <dgm:spPr/>
      <dgm:t>
        <a:bodyPr/>
        <a:lstStyle/>
        <a:p>
          <a:endParaRPr lang="en-US"/>
        </a:p>
      </dgm:t>
    </dgm:pt>
    <dgm:pt modelId="{79F135C6-433C-4A4A-B264-D91AFF0BB23D}" type="pres">
      <dgm:prSet presAssocID="{7C9B1318-B43B-6242-87AB-E3D144B07283}" presName="Name0" presStyleCnt="0">
        <dgm:presLayoutVars>
          <dgm:dir/>
          <dgm:animLvl val="lvl"/>
          <dgm:resizeHandles val="exact"/>
        </dgm:presLayoutVars>
      </dgm:prSet>
      <dgm:spPr/>
    </dgm:pt>
    <dgm:pt modelId="{9C581BB4-A830-4A41-8BB4-5D945EB5A611}" type="pres">
      <dgm:prSet presAssocID="{CB7EE25D-0DEF-5344-8215-F748297049BD}" presName="parTxOnly" presStyleLbl="node1" presStyleIdx="0" presStyleCnt="3" custLinFactY="75764" custLinFactNeighborY="100000">
        <dgm:presLayoutVars>
          <dgm:chMax val="0"/>
          <dgm:chPref val="0"/>
          <dgm:bulletEnabled val="1"/>
        </dgm:presLayoutVars>
      </dgm:prSet>
      <dgm:spPr/>
      <dgm:t>
        <a:bodyPr/>
        <a:lstStyle/>
        <a:p>
          <a:endParaRPr lang="en-US"/>
        </a:p>
      </dgm:t>
    </dgm:pt>
    <dgm:pt modelId="{D26C0B2F-7951-5947-89D6-A9D74F641D32}" type="pres">
      <dgm:prSet presAssocID="{9AC53A03-A963-4C4F-8A1D-0F78982CBE58}" presName="parTxOnlySpace" presStyleCnt="0"/>
      <dgm:spPr/>
    </dgm:pt>
    <dgm:pt modelId="{A03FE43E-EB58-F54D-AD66-897EE278153F}" type="pres">
      <dgm:prSet presAssocID="{71FB2D61-E870-C140-8A33-6E2774FF20A7}" presName="parTxOnly" presStyleLbl="node1" presStyleIdx="1" presStyleCnt="3" custLinFactY="75764" custLinFactNeighborY="100000">
        <dgm:presLayoutVars>
          <dgm:chMax val="0"/>
          <dgm:chPref val="0"/>
          <dgm:bulletEnabled val="1"/>
        </dgm:presLayoutVars>
      </dgm:prSet>
      <dgm:spPr/>
      <dgm:t>
        <a:bodyPr/>
        <a:lstStyle/>
        <a:p>
          <a:endParaRPr lang="en-US"/>
        </a:p>
      </dgm:t>
    </dgm:pt>
    <dgm:pt modelId="{124649A1-62A8-CA40-B126-65257B0C3674}" type="pres">
      <dgm:prSet presAssocID="{18058F68-7D30-774C-9F74-FCD527EB6754}" presName="parTxOnlySpace" presStyleCnt="0"/>
      <dgm:spPr/>
    </dgm:pt>
    <dgm:pt modelId="{3C6FF096-F6D3-E94C-BDBA-E9F09A769BAB}" type="pres">
      <dgm:prSet presAssocID="{E5A8D6CA-0462-5A43-9286-FC958B44900B}" presName="parTxOnly" presStyleLbl="node1" presStyleIdx="2" presStyleCnt="3" custLinFactY="75764" custLinFactNeighborY="100000">
        <dgm:presLayoutVars>
          <dgm:chMax val="0"/>
          <dgm:chPref val="0"/>
          <dgm:bulletEnabled val="1"/>
        </dgm:presLayoutVars>
      </dgm:prSet>
      <dgm:spPr/>
      <dgm:t>
        <a:bodyPr/>
        <a:lstStyle/>
        <a:p>
          <a:endParaRPr lang="en-US"/>
        </a:p>
      </dgm:t>
    </dgm:pt>
  </dgm:ptLst>
  <dgm:cxnLst>
    <dgm:cxn modelId="{CE2E6DD5-6466-134D-8DB1-596734D3FFFC}" srcId="{7C9B1318-B43B-6242-87AB-E3D144B07283}" destId="{71FB2D61-E870-C140-8A33-6E2774FF20A7}" srcOrd="1" destOrd="0" parTransId="{F83376CC-0D30-B64C-AA98-A6892D68E24B}" sibTransId="{18058F68-7D30-774C-9F74-FCD527EB6754}"/>
    <dgm:cxn modelId="{E1BA043E-4DAB-3840-A05B-7285E4CD9477}" type="presOf" srcId="{CB7EE25D-0DEF-5344-8215-F748297049BD}" destId="{9C581BB4-A830-4A41-8BB4-5D945EB5A611}" srcOrd="0" destOrd="0" presId="urn:microsoft.com/office/officeart/2005/8/layout/chevron1"/>
    <dgm:cxn modelId="{A59CD472-D19E-2946-82DE-B0A6D54DBB4A}" srcId="{7C9B1318-B43B-6242-87AB-E3D144B07283}" destId="{CB7EE25D-0DEF-5344-8215-F748297049BD}" srcOrd="0" destOrd="0" parTransId="{8C003ED3-5C9C-F143-BBB5-7A169D36B283}" sibTransId="{9AC53A03-A963-4C4F-8A1D-0F78982CBE58}"/>
    <dgm:cxn modelId="{6F2918A3-51F7-AD44-81F5-2BFECDC1DF02}" type="presOf" srcId="{7C9B1318-B43B-6242-87AB-E3D144B07283}" destId="{79F135C6-433C-4A4A-B264-D91AFF0BB23D}" srcOrd="0" destOrd="0" presId="urn:microsoft.com/office/officeart/2005/8/layout/chevron1"/>
    <dgm:cxn modelId="{B0FC0911-486E-054B-8DA0-224C15B7021F}" srcId="{7C9B1318-B43B-6242-87AB-E3D144B07283}" destId="{E5A8D6CA-0462-5A43-9286-FC958B44900B}" srcOrd="2" destOrd="0" parTransId="{8EF2C6C9-43BE-DB4A-8AFC-5CEC177873C3}" sibTransId="{FE3470F8-F14B-224C-A75C-49ED3B8B2085}"/>
    <dgm:cxn modelId="{4FF65BB7-B9C8-4442-96FF-6A00BE54CD88}" type="presOf" srcId="{E5A8D6CA-0462-5A43-9286-FC958B44900B}" destId="{3C6FF096-F6D3-E94C-BDBA-E9F09A769BAB}" srcOrd="0" destOrd="0" presId="urn:microsoft.com/office/officeart/2005/8/layout/chevron1"/>
    <dgm:cxn modelId="{C4C50597-53B3-B74F-A5B4-AA17227C8868}" type="presOf" srcId="{71FB2D61-E870-C140-8A33-6E2774FF20A7}" destId="{A03FE43E-EB58-F54D-AD66-897EE278153F}" srcOrd="0" destOrd="0" presId="urn:microsoft.com/office/officeart/2005/8/layout/chevron1"/>
    <dgm:cxn modelId="{C9D7352F-47CA-7347-B7EB-018236B1965B}" type="presParOf" srcId="{79F135C6-433C-4A4A-B264-D91AFF0BB23D}" destId="{9C581BB4-A830-4A41-8BB4-5D945EB5A611}" srcOrd="0" destOrd="0" presId="urn:microsoft.com/office/officeart/2005/8/layout/chevron1"/>
    <dgm:cxn modelId="{8F58ED1A-CDC6-4E47-A0BE-B32388066421}" type="presParOf" srcId="{79F135C6-433C-4A4A-B264-D91AFF0BB23D}" destId="{D26C0B2F-7951-5947-89D6-A9D74F641D32}" srcOrd="1" destOrd="0" presId="urn:microsoft.com/office/officeart/2005/8/layout/chevron1"/>
    <dgm:cxn modelId="{73F2974D-3C99-5541-AD12-3D738C37A0C8}" type="presParOf" srcId="{79F135C6-433C-4A4A-B264-D91AFF0BB23D}" destId="{A03FE43E-EB58-F54D-AD66-897EE278153F}" srcOrd="2" destOrd="0" presId="urn:microsoft.com/office/officeart/2005/8/layout/chevron1"/>
    <dgm:cxn modelId="{0DA47444-EEB5-9843-8702-FF64A8E28332}" type="presParOf" srcId="{79F135C6-433C-4A4A-B264-D91AFF0BB23D}" destId="{124649A1-62A8-CA40-B126-65257B0C3674}" srcOrd="3" destOrd="0" presId="urn:microsoft.com/office/officeart/2005/8/layout/chevron1"/>
    <dgm:cxn modelId="{873E8B19-03C0-E249-9AC5-EF62AB2A93A9}" type="presParOf" srcId="{79F135C6-433C-4A4A-B264-D91AFF0BB23D}" destId="{3C6FF096-F6D3-E94C-BDBA-E9F09A769BAB}"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87A7A-3D67-5F47-BE4A-24E3C7AD5B18}">
      <dsp:nvSpPr>
        <dsp:cNvPr id="0" name=""/>
        <dsp:cNvSpPr/>
      </dsp:nvSpPr>
      <dsp:spPr>
        <a:xfrm>
          <a:off x="2827" y="0"/>
          <a:ext cx="1646039" cy="450948"/>
        </a:xfrm>
        <a:prstGeom prst="chevron">
          <a:avLst/>
        </a:prstGeom>
        <a:solidFill>
          <a:srgbClr val="3B4F7D"/>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lumMod val="85000"/>
                </a:schemeClr>
              </a:solidFill>
            </a:rPr>
            <a:t>Knowledge</a:t>
          </a:r>
          <a:endParaRPr lang="en-US" sz="1800" kern="1200" dirty="0">
            <a:solidFill>
              <a:schemeClr val="bg1">
                <a:lumMod val="85000"/>
              </a:schemeClr>
            </a:solidFill>
          </a:endParaRPr>
        </a:p>
      </dsp:txBody>
      <dsp:txXfrm>
        <a:off x="228301" y="0"/>
        <a:ext cx="1195091" cy="450948"/>
      </dsp:txXfrm>
    </dsp:sp>
    <dsp:sp modelId="{7462F8FA-1906-7B45-8D28-59C32297F7A2}">
      <dsp:nvSpPr>
        <dsp:cNvPr id="0" name=""/>
        <dsp:cNvSpPr/>
      </dsp:nvSpPr>
      <dsp:spPr>
        <a:xfrm>
          <a:off x="1484262" y="0"/>
          <a:ext cx="1646039" cy="450948"/>
        </a:xfrm>
        <a:prstGeom prst="chevron">
          <a:avLst/>
        </a:prstGeom>
        <a:solidFill>
          <a:srgbClr val="3B4F7D"/>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lumMod val="85000"/>
                </a:schemeClr>
              </a:solidFill>
            </a:rPr>
            <a:t>Guidance</a:t>
          </a:r>
          <a:endParaRPr lang="en-US" sz="1800" kern="1200" dirty="0">
            <a:solidFill>
              <a:schemeClr val="bg1">
                <a:lumMod val="85000"/>
              </a:schemeClr>
            </a:solidFill>
          </a:endParaRPr>
        </a:p>
      </dsp:txBody>
      <dsp:txXfrm>
        <a:off x="1709736" y="0"/>
        <a:ext cx="1195091" cy="450948"/>
      </dsp:txXfrm>
    </dsp:sp>
    <dsp:sp modelId="{582C2218-F753-9546-8432-47C6421CDC7B}">
      <dsp:nvSpPr>
        <dsp:cNvPr id="0" name=""/>
        <dsp:cNvSpPr/>
      </dsp:nvSpPr>
      <dsp:spPr>
        <a:xfrm>
          <a:off x="2965698" y="0"/>
          <a:ext cx="1646039" cy="450948"/>
        </a:xfrm>
        <a:prstGeom prst="chevron">
          <a:avLst/>
        </a:prstGeom>
        <a:solidFill>
          <a:srgbClr val="3B4F7D"/>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lumMod val="85000"/>
                </a:schemeClr>
              </a:solidFill>
            </a:rPr>
            <a:t>Tool</a:t>
          </a:r>
          <a:endParaRPr lang="en-US" sz="1800" kern="1200" dirty="0">
            <a:solidFill>
              <a:schemeClr val="bg1">
                <a:lumMod val="85000"/>
              </a:schemeClr>
            </a:solidFill>
          </a:endParaRPr>
        </a:p>
      </dsp:txBody>
      <dsp:txXfrm>
        <a:off x="3191172" y="0"/>
        <a:ext cx="1195091" cy="450948"/>
      </dsp:txXfrm>
    </dsp:sp>
    <dsp:sp modelId="{B631FC5C-A19A-F541-AD7E-99A9D244544A}">
      <dsp:nvSpPr>
        <dsp:cNvPr id="0" name=""/>
        <dsp:cNvSpPr/>
      </dsp:nvSpPr>
      <dsp:spPr>
        <a:xfrm>
          <a:off x="4447133" y="0"/>
          <a:ext cx="1646039" cy="450948"/>
        </a:xfrm>
        <a:prstGeom prst="chevron">
          <a:avLst/>
        </a:prstGeom>
        <a:solidFill>
          <a:srgbClr val="3B4F7D"/>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lumMod val="85000"/>
                </a:schemeClr>
              </a:solidFill>
            </a:rPr>
            <a:t>Confidence</a:t>
          </a:r>
          <a:endParaRPr lang="en-US" sz="1800" kern="1200" dirty="0">
            <a:solidFill>
              <a:schemeClr val="bg1">
                <a:lumMod val="85000"/>
              </a:schemeClr>
            </a:solidFill>
          </a:endParaRPr>
        </a:p>
      </dsp:txBody>
      <dsp:txXfrm>
        <a:off x="4672607" y="0"/>
        <a:ext cx="1195091" cy="450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87A7A-3D67-5F47-BE4A-24E3C7AD5B18}">
      <dsp:nvSpPr>
        <dsp:cNvPr id="0" name=""/>
        <dsp:cNvSpPr/>
      </dsp:nvSpPr>
      <dsp:spPr>
        <a:xfrm>
          <a:off x="2827" y="0"/>
          <a:ext cx="1646039" cy="450948"/>
        </a:xfrm>
        <a:prstGeom prst="chevron">
          <a:avLst/>
        </a:prstGeom>
        <a:solidFill>
          <a:srgbClr val="3B4F7D"/>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Knowledge</a:t>
          </a:r>
          <a:endParaRPr lang="en-US" sz="1800" b="1" kern="1200" dirty="0">
            <a:solidFill>
              <a:schemeClr val="bg1"/>
            </a:solidFill>
          </a:endParaRPr>
        </a:p>
      </dsp:txBody>
      <dsp:txXfrm>
        <a:off x="228301" y="0"/>
        <a:ext cx="1195091" cy="450948"/>
      </dsp:txXfrm>
    </dsp:sp>
    <dsp:sp modelId="{7462F8FA-1906-7B45-8D28-59C32297F7A2}">
      <dsp:nvSpPr>
        <dsp:cNvPr id="0" name=""/>
        <dsp:cNvSpPr/>
      </dsp:nvSpPr>
      <dsp:spPr>
        <a:xfrm>
          <a:off x="1484262" y="0"/>
          <a:ext cx="1646039" cy="450948"/>
        </a:xfrm>
        <a:prstGeom prst="chevron">
          <a:avLst/>
        </a:prstGeom>
        <a:solidFill>
          <a:srgbClr val="3B4F7D"/>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lumMod val="85000"/>
                </a:schemeClr>
              </a:solidFill>
            </a:rPr>
            <a:t>Guidance</a:t>
          </a:r>
          <a:endParaRPr lang="en-US" sz="1800" kern="1200" dirty="0">
            <a:solidFill>
              <a:schemeClr val="bg1">
                <a:lumMod val="85000"/>
              </a:schemeClr>
            </a:solidFill>
          </a:endParaRPr>
        </a:p>
      </dsp:txBody>
      <dsp:txXfrm>
        <a:off x="1709736" y="0"/>
        <a:ext cx="1195091" cy="450948"/>
      </dsp:txXfrm>
    </dsp:sp>
    <dsp:sp modelId="{582C2218-F753-9546-8432-47C6421CDC7B}">
      <dsp:nvSpPr>
        <dsp:cNvPr id="0" name=""/>
        <dsp:cNvSpPr/>
      </dsp:nvSpPr>
      <dsp:spPr>
        <a:xfrm>
          <a:off x="2965698" y="0"/>
          <a:ext cx="1646039" cy="450948"/>
        </a:xfrm>
        <a:prstGeom prst="chevron">
          <a:avLst/>
        </a:prstGeom>
        <a:solidFill>
          <a:srgbClr val="3B4F7D"/>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lumMod val="85000"/>
                </a:schemeClr>
              </a:solidFill>
            </a:rPr>
            <a:t>Tool</a:t>
          </a:r>
          <a:endParaRPr lang="en-US" sz="1800" kern="1200" dirty="0">
            <a:solidFill>
              <a:schemeClr val="bg1">
                <a:lumMod val="85000"/>
              </a:schemeClr>
            </a:solidFill>
          </a:endParaRPr>
        </a:p>
      </dsp:txBody>
      <dsp:txXfrm>
        <a:off x="3191172" y="0"/>
        <a:ext cx="1195091" cy="450948"/>
      </dsp:txXfrm>
    </dsp:sp>
    <dsp:sp modelId="{B631FC5C-A19A-F541-AD7E-99A9D244544A}">
      <dsp:nvSpPr>
        <dsp:cNvPr id="0" name=""/>
        <dsp:cNvSpPr/>
      </dsp:nvSpPr>
      <dsp:spPr>
        <a:xfrm>
          <a:off x="4447133" y="0"/>
          <a:ext cx="1646039" cy="450948"/>
        </a:xfrm>
        <a:prstGeom prst="chevron">
          <a:avLst/>
        </a:prstGeom>
        <a:solidFill>
          <a:srgbClr val="3B4F7D"/>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lumMod val="85000"/>
                </a:schemeClr>
              </a:solidFill>
            </a:rPr>
            <a:t>Confidence</a:t>
          </a:r>
          <a:endParaRPr lang="en-US" sz="1800" kern="1200" dirty="0">
            <a:solidFill>
              <a:schemeClr val="bg1">
                <a:lumMod val="85000"/>
              </a:schemeClr>
            </a:solidFill>
          </a:endParaRPr>
        </a:p>
      </dsp:txBody>
      <dsp:txXfrm>
        <a:off x="4672607" y="0"/>
        <a:ext cx="1195091" cy="450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3B62F06-86C6-C64B-B6FA-F9D43C7F8017}" type="datetime1">
              <a:rPr lang="en-GB" smtClean="0"/>
              <a:pPr/>
              <a:t>14/12/2016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95DE7C-EA5C-034D-B24C-B796664974FE}" type="slidenum">
              <a:rPr lang="en-US" smtClean="0"/>
              <a:pPr/>
              <a:t>‹#›</a:t>
            </a:fld>
            <a:endParaRPr lang="en-US"/>
          </a:p>
        </p:txBody>
      </p:sp>
    </p:spTree>
    <p:extLst>
      <p:ext uri="{BB962C8B-B14F-4D97-AF65-F5344CB8AC3E}">
        <p14:creationId xmlns:p14="http://schemas.microsoft.com/office/powerpoint/2010/main" val="32222881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30FA3E-1083-884F-A4E2-20D846A09081}" type="datetime1">
              <a:rPr lang="en-GB" smtClean="0"/>
              <a:pPr/>
              <a:t>14/12/2016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BACEEF-B3EC-BA42-9F07-133C39521336}" type="slidenum">
              <a:rPr lang="en-US" smtClean="0"/>
              <a:pPr/>
              <a:t>‹#›</a:t>
            </a:fld>
            <a:endParaRPr lang="en-US"/>
          </a:p>
        </p:txBody>
      </p:sp>
    </p:spTree>
    <p:extLst>
      <p:ext uri="{BB962C8B-B14F-4D97-AF65-F5344CB8AC3E}">
        <p14:creationId xmlns:p14="http://schemas.microsoft.com/office/powerpoint/2010/main" val="13530692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This participatory curriculum developed by the Women’s Refugee Commission (WRC) and the Office of</a:t>
            </a:r>
            <a:r>
              <a:rPr lang="en-US" altLang="en-US" baseline="0" dirty="0" smtClean="0"/>
              <a:t> the UN High Commissioner for Refugees (</a:t>
            </a:r>
            <a:r>
              <a:rPr lang="en-US" altLang="en-US" dirty="0" smtClean="0"/>
              <a:t>UNHCR) is based on the ECHO-ERC supported, UNHCR-led, inter-agency developed </a:t>
            </a:r>
            <a:r>
              <a:rPr lang="en-US" altLang="en-US" i="1" dirty="0" smtClean="0"/>
              <a:t>Guide for Protection in Cash-based Interventions. </a:t>
            </a:r>
          </a:p>
          <a:p>
            <a:pPr eaLnBrk="1" hangingPunct="1">
              <a:spcBef>
                <a:spcPct val="0"/>
              </a:spcBef>
            </a:pPr>
            <a:endParaRPr lang="en-US" altLang="en-US" i="1" dirty="0" smtClean="0"/>
          </a:p>
          <a:p>
            <a:pPr eaLnBrk="1" hangingPunct="1">
              <a:spcBef>
                <a:spcPct val="0"/>
              </a:spcBef>
            </a:pPr>
            <a:r>
              <a:rPr lang="en-US" altLang="en-US" dirty="0" smtClean="0"/>
              <a:t>Cash-based interventions (CBI) have become an essential part of humanitarian response to crisis and are gaining recognition for their potential to provide dignified, market-based, timely and flexible assistance to affected communities in camp and out-of-camp settings. Recognition for and the application of protection in CBIs is an essential aspect of this frontier. It is critical that humanitarian agencies institutionalize protection in CBIs and for agency staff to be knowledgeable about protection in response analysis when considering and implementing CBIs across sectors. Ensuring protection in CBIs should not only reduce the risks faced, but enhance the benefits of humanitarian interventions for affected communities. </a:t>
            </a:r>
          </a:p>
          <a:p>
            <a:endParaRPr lang="en-US" dirty="0"/>
          </a:p>
        </p:txBody>
      </p:sp>
      <p:sp>
        <p:nvSpPr>
          <p:cNvPr id="4" name="Slide Number Placeholder 3"/>
          <p:cNvSpPr>
            <a:spLocks noGrp="1"/>
          </p:cNvSpPr>
          <p:nvPr>
            <p:ph type="sldNum" sz="quarter" idx="10"/>
          </p:nvPr>
        </p:nvSpPr>
        <p:spPr/>
        <p:txBody>
          <a:bodyPr/>
          <a:lstStyle/>
          <a:p>
            <a:fld id="{0FBACEEF-B3EC-BA42-9F07-133C39521336}" type="slidenum">
              <a:rPr lang="en-US" smtClean="0"/>
              <a:pPr/>
              <a:t>1</a:t>
            </a:fld>
            <a:endParaRPr lang="en-US"/>
          </a:p>
        </p:txBody>
      </p:sp>
    </p:spTree>
    <p:extLst>
      <p:ext uri="{BB962C8B-B14F-4D97-AF65-F5344CB8AC3E}">
        <p14:creationId xmlns:p14="http://schemas.microsoft.com/office/powerpoint/2010/main" val="2239375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What</a:t>
            </a:r>
            <a:r>
              <a:rPr lang="en-US" altLang="en-US" sz="1200" baseline="0" dirty="0" smtClean="0"/>
              <a:t> are the assumptions about CBI risks?</a:t>
            </a:r>
            <a:endParaRPr lang="en-US" altLang="en-US" sz="1200" dirty="0" smtClean="0"/>
          </a:p>
          <a:p>
            <a:pPr marL="173336" indent="-173336">
              <a:buFontTx/>
              <a:buChar char="•"/>
            </a:pPr>
            <a:r>
              <a:rPr lang="en-US" altLang="en-US" sz="1200" dirty="0" smtClean="0"/>
              <a:t>Many of the assumption about CBIs are common to in-kind assistance, many of which can be mitigated through good program design, after thorough assessments and response analysis.  </a:t>
            </a:r>
          </a:p>
          <a:p>
            <a:pPr marL="173336" indent="-173336">
              <a:buFontTx/>
              <a:buChar char="•"/>
            </a:pPr>
            <a:r>
              <a:rPr lang="en-US" altLang="en-US" sz="1200" dirty="0" smtClean="0"/>
              <a:t>Failure to use an AGD approach can lead to protection risks, while its use enhances the benefits of CBIs. </a:t>
            </a:r>
          </a:p>
          <a:p>
            <a:pPr marL="635565" lvl="1" indent="-173336">
              <a:buFontTx/>
              <a:buChar char="•"/>
            </a:pPr>
            <a:r>
              <a:rPr lang="en-US" altLang="en-US" sz="1200" dirty="0" smtClean="0"/>
              <a:t>It is critical to assess specific vulnerabilities (such as (un)married adolescent girls, unaccompanied minors). </a:t>
            </a:r>
          </a:p>
          <a:p>
            <a:pPr marL="173336" indent="-173336">
              <a:buFontTx/>
              <a:buChar char="•"/>
            </a:pPr>
            <a:r>
              <a:rPr lang="en-US" altLang="en-US" sz="1200" dirty="0" smtClean="0"/>
              <a:t>Protection risks, mitigation measures and benefits should always be considered and analyzed in CBIs with a specific focus on the gender and the social impacts of cash. </a:t>
            </a:r>
          </a:p>
          <a:p>
            <a:endParaRPr lang="en-US" dirty="0"/>
          </a:p>
        </p:txBody>
      </p:sp>
      <p:sp>
        <p:nvSpPr>
          <p:cNvPr id="4" name="Slide Number Placeholder 3"/>
          <p:cNvSpPr>
            <a:spLocks noGrp="1"/>
          </p:cNvSpPr>
          <p:nvPr>
            <p:ph type="sldNum" sz="quarter" idx="10"/>
          </p:nvPr>
        </p:nvSpPr>
        <p:spPr/>
        <p:txBody>
          <a:bodyPr/>
          <a:lstStyle/>
          <a:p>
            <a:fld id="{0FBACEEF-B3EC-BA42-9F07-133C39521336}" type="slidenum">
              <a:rPr lang="en-US" smtClean="0"/>
              <a:pPr/>
              <a:t>11</a:t>
            </a:fld>
            <a:endParaRPr lang="en-US"/>
          </a:p>
        </p:txBody>
      </p:sp>
    </p:spTree>
    <p:extLst>
      <p:ext uri="{BB962C8B-B14F-4D97-AF65-F5344CB8AC3E}">
        <p14:creationId xmlns:p14="http://schemas.microsoft.com/office/powerpoint/2010/main" val="363115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8893" indent="-288893">
              <a:defRPr/>
            </a:pPr>
            <a:r>
              <a:rPr lang="en-US" sz="1200" dirty="0" smtClean="0"/>
              <a:t>When we talk about maximizing benefits and minimizing risks, what do we mean? </a:t>
            </a:r>
          </a:p>
          <a:p>
            <a:pPr marL="288893" indent="-288893">
              <a:defRPr/>
            </a:pPr>
            <a:endParaRPr lang="en-US" sz="1200" dirty="0" smtClean="0"/>
          </a:p>
          <a:p>
            <a:pPr marL="288893" indent="-288893">
              <a:defRPr/>
            </a:pPr>
            <a:r>
              <a:rPr lang="en-US" sz="1200" b="1" dirty="0" smtClean="0"/>
              <a:t>To minimize the risks of CBIs we need to:</a:t>
            </a:r>
          </a:p>
          <a:p>
            <a:pPr marL="288893" indent="-288893">
              <a:buFont typeface="Arial" panose="020B0604020202020204" pitchFamily="34" charset="0"/>
              <a:buChar char="•"/>
              <a:defRPr/>
            </a:pPr>
            <a:r>
              <a:rPr lang="en-US" sz="1200" dirty="0" smtClean="0"/>
              <a:t>Incorporate protective design, implementation and monitoring elements into CBIs so that the programming does not increase, and rather helps to mitigate, risks for beneficiaries or persons of concern. </a:t>
            </a:r>
          </a:p>
          <a:p>
            <a:pPr marL="288893" indent="-288893">
              <a:buFont typeface="Arial" panose="020B0604020202020204" pitchFamily="34" charset="0"/>
              <a:buChar char="•"/>
              <a:defRPr/>
            </a:pPr>
            <a:r>
              <a:rPr lang="en-US" sz="1200" dirty="0" smtClean="0"/>
              <a:t>Design interventions that mitigate unintended consequences related to the introduction of cash (so as to not exacerbate community tensions, relationships between beneficiaries and non-beneficiaries of assistance, and within households), monitoring risks and making design adjustments as necessary. </a:t>
            </a:r>
          </a:p>
          <a:p>
            <a:pPr defTabSz="924458">
              <a:defRPr/>
            </a:pPr>
            <a:endParaRPr lang="en-US" sz="1200" b="1" dirty="0" smtClean="0"/>
          </a:p>
          <a:p>
            <a:pPr>
              <a:defRPr/>
            </a:pPr>
            <a:r>
              <a:rPr lang="en-US" sz="1200" b="1" dirty="0" smtClean="0"/>
              <a:t>To maximize the benefits of CBIs we need to:</a:t>
            </a:r>
            <a:endParaRPr lang="en-US" sz="1200" dirty="0" smtClean="0"/>
          </a:p>
          <a:p>
            <a:pPr marL="288893" indent="-288893">
              <a:buFont typeface="Arial" panose="020B0604020202020204" pitchFamily="34" charset="0"/>
              <a:buChar char="•"/>
              <a:defRPr/>
            </a:pPr>
            <a:r>
              <a:rPr lang="en-US" sz="1200" dirty="0" smtClean="0"/>
              <a:t>Design and revise programs so that CBIs enhance protection benefits (such as improved household and community relations, dignity through choice, and safe, impartial access to assistance). </a:t>
            </a:r>
          </a:p>
          <a:p>
            <a:pPr marL="288893" indent="-288893">
              <a:buFont typeface="Arial" panose="020B0604020202020204" pitchFamily="34" charset="0"/>
              <a:buChar char="•"/>
              <a:defRPr/>
            </a:pPr>
            <a:r>
              <a:rPr lang="en-US" sz="1200" dirty="0" smtClean="0"/>
              <a:t>Build upon the inherent potential of CBI to contribute to participation, accountability and meeting the needs of different groups and individuals.</a:t>
            </a:r>
          </a:p>
          <a:p>
            <a:pPr marL="288893" indent="-288893">
              <a:buFont typeface="Arial" panose="020B0604020202020204" pitchFamily="34" charset="0"/>
              <a:buChar char="•"/>
              <a:defRPr/>
            </a:pPr>
            <a:endParaRPr lang="en-US" sz="1200" dirty="0" smtClean="0"/>
          </a:p>
          <a:p>
            <a:pPr marL="0" indent="0">
              <a:buFont typeface="Arial" panose="020B0604020202020204" pitchFamily="34" charset="0"/>
              <a:buNone/>
              <a:defRPr/>
            </a:pPr>
            <a:r>
              <a:rPr lang="en-US" sz="1200" dirty="0" smtClean="0"/>
              <a:t>Example:</a:t>
            </a:r>
            <a:r>
              <a:rPr lang="en-US" sz="1200" baseline="0" dirty="0" smtClean="0"/>
              <a:t> Design to avoid risks during delivery, or to protect data. </a:t>
            </a:r>
          </a:p>
          <a:p>
            <a:pPr marL="0" indent="0">
              <a:buFont typeface="Arial" panose="020B0604020202020204" pitchFamily="34" charset="0"/>
              <a:buNone/>
              <a:defRPr/>
            </a:pPr>
            <a:endParaRPr lang="en-US" sz="1200" baseline="0" dirty="0" smtClean="0"/>
          </a:p>
          <a:p>
            <a:pPr marL="0" indent="0">
              <a:buFont typeface="Arial" panose="020B0604020202020204" pitchFamily="34" charset="0"/>
              <a:buNone/>
              <a:defRPr/>
            </a:pPr>
            <a:r>
              <a:rPr lang="en-US" sz="1200" dirty="0" smtClean="0"/>
              <a:t>Example</a:t>
            </a:r>
            <a:r>
              <a:rPr lang="en-US" sz="1200" baseline="0" dirty="0" smtClean="0"/>
              <a:t> from IRC Jordan study 2014: cash to refugees had a multiplier effect on the local economy, and improved relations between refugees and the host community. This was a positive consequence of the cash modality, but not the (only) objective of the </a:t>
            </a:r>
            <a:r>
              <a:rPr lang="en-US" sz="1200" baseline="0" dirty="0" err="1" smtClean="0"/>
              <a:t>programme</a:t>
            </a:r>
            <a:r>
              <a:rPr lang="en-US" sz="1200" baseline="0" dirty="0" smtClean="0"/>
              <a:t>, which intended to meet basic needs of refugees.</a:t>
            </a:r>
            <a:endParaRPr lang="en-US" sz="1200" dirty="0" smtClean="0"/>
          </a:p>
          <a:p>
            <a:pPr>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0FBACEEF-B3EC-BA42-9F07-133C39521336}" type="slidenum">
              <a:rPr lang="en-US" smtClean="0"/>
              <a:pPr/>
              <a:t>12</a:t>
            </a:fld>
            <a:endParaRPr lang="en-US"/>
          </a:p>
        </p:txBody>
      </p:sp>
    </p:spTree>
    <p:extLst>
      <p:ext uri="{BB962C8B-B14F-4D97-AF65-F5344CB8AC3E}">
        <p14:creationId xmlns:p14="http://schemas.microsoft.com/office/powerpoint/2010/main" val="1968663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ACEEF-B3EC-BA42-9F07-133C39521336}" type="slidenum">
              <a:rPr lang="en-US" smtClean="0"/>
              <a:pPr/>
              <a:t>13</a:t>
            </a:fld>
            <a:endParaRPr lang="en-US"/>
          </a:p>
        </p:txBody>
      </p:sp>
    </p:spTree>
    <p:extLst>
      <p:ext uri="{BB962C8B-B14F-4D97-AF65-F5344CB8AC3E}">
        <p14:creationId xmlns:p14="http://schemas.microsoft.com/office/powerpoint/2010/main" val="3486860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defRPr/>
            </a:pPr>
            <a:r>
              <a:rPr lang="en-US" altLang="en-US" sz="1200" dirty="0" err="1" smtClean="0"/>
              <a:t>Programme</a:t>
            </a:r>
            <a:r>
              <a:rPr lang="en-US" altLang="en-US" sz="1200" dirty="0" smtClean="0"/>
              <a:t> Cycle or Operations</a:t>
            </a:r>
            <a:r>
              <a:rPr lang="en-US" altLang="en-US" sz="1200" baseline="0" dirty="0" smtClean="0"/>
              <a:t> Cycle </a:t>
            </a:r>
            <a:r>
              <a:rPr lang="en-US" altLang="en-US" sz="1200" dirty="0" smtClean="0"/>
              <a:t>includes the following steps, with the omission of Evaluation, which is not covered in the Guide or this</a:t>
            </a:r>
            <a:r>
              <a:rPr lang="en-US" altLang="en-US" sz="1200" baseline="0" dirty="0" smtClean="0"/>
              <a:t> Training</a:t>
            </a:r>
            <a:r>
              <a:rPr lang="en-US" altLang="en-US" sz="1200" dirty="0" smtClean="0"/>
              <a:t>. </a:t>
            </a:r>
          </a:p>
          <a:p>
            <a:pPr>
              <a:buFont typeface="Arial" panose="020B0604020202020204" pitchFamily="34" charset="0"/>
              <a:buNone/>
              <a:defRPr/>
            </a:pPr>
            <a:endParaRPr lang="en-US" altLang="en-US" sz="1200" dirty="0" smtClean="0"/>
          </a:p>
          <a:p>
            <a:pPr>
              <a:buFont typeface="Arial" panose="020B0604020202020204" pitchFamily="34" charset="0"/>
              <a:buNone/>
              <a:defRPr/>
            </a:pPr>
            <a:r>
              <a:rPr lang="en-US" altLang="en-US" sz="1200" dirty="0" smtClean="0"/>
              <a:t>There is</a:t>
            </a:r>
            <a:r>
              <a:rPr lang="en-US" altLang="en-US" sz="1200" baseline="0" dirty="0" smtClean="0"/>
              <a:t> a degree of overlap – the guide is not meant to be chronological but rather to highlight key points at key steps. </a:t>
            </a:r>
            <a:r>
              <a:rPr lang="en-US" altLang="en-US" sz="1200" dirty="0" smtClean="0"/>
              <a:t>Delivery</a:t>
            </a:r>
            <a:r>
              <a:rPr lang="en-US" altLang="en-US" sz="1200" baseline="0" dirty="0" smtClean="0"/>
              <a:t> mechanism selection is specific to CBI, and is thus drawn out here, but is part of the both response analysis (which options are available and feasible) and design process (deciding on the delivery mechanism).</a:t>
            </a:r>
            <a:endParaRPr lang="en-US" altLang="en-US" sz="1200" dirty="0" smtClean="0"/>
          </a:p>
          <a:p>
            <a:pPr>
              <a:buFont typeface="Arial" panose="020B0604020202020204" pitchFamily="34" charset="0"/>
              <a:buNone/>
              <a:defRPr/>
            </a:pPr>
            <a:endParaRPr lang="en-US" altLang="en-US" sz="1200" dirty="0" smtClean="0"/>
          </a:p>
          <a:p>
            <a:pPr>
              <a:buFont typeface="Arial" panose="020B0604020202020204" pitchFamily="34" charset="0"/>
              <a:buNone/>
              <a:defRPr/>
            </a:pPr>
            <a:r>
              <a:rPr lang="en-US" altLang="en-US" sz="1200" dirty="0" smtClean="0"/>
              <a:t>Throughout the program cycle: </a:t>
            </a:r>
          </a:p>
          <a:p>
            <a:pPr marL="173336" indent="-173336">
              <a:buFont typeface="Arial" panose="020B0604020202020204" pitchFamily="34" charset="0"/>
              <a:buChar char="•"/>
              <a:defRPr/>
            </a:pPr>
            <a:r>
              <a:rPr lang="en-US" altLang="en-US" sz="1200" dirty="0" smtClean="0"/>
              <a:t>Use a participatory approach and/or support a community-led process. </a:t>
            </a:r>
          </a:p>
          <a:p>
            <a:pPr marL="173336" indent="-173336">
              <a:buFont typeface="Arial" panose="020B0604020202020204" pitchFamily="34" charset="0"/>
              <a:buChar char="•"/>
              <a:defRPr/>
            </a:pPr>
            <a:r>
              <a:rPr lang="en-US" altLang="en-US" sz="1200" dirty="0" smtClean="0"/>
              <a:t>Look within and beyond the household unit: disaggregate information or include samples of individuals using an AGD approach.</a:t>
            </a:r>
          </a:p>
          <a:p>
            <a:pPr marL="173336" indent="-173336">
              <a:buFont typeface="Arial" panose="020B0604020202020204" pitchFamily="34" charset="0"/>
              <a:buChar char="•"/>
              <a:defRPr/>
            </a:pPr>
            <a:r>
              <a:rPr lang="en-US" altLang="en-US" sz="1200" dirty="0" smtClean="0"/>
              <a:t>Establish an accountability framework for multi-channel feedback throughout the phases.</a:t>
            </a:r>
          </a:p>
          <a:p>
            <a:pPr marL="173336" indent="-173336">
              <a:buFont typeface="Arial" panose="020B0604020202020204" pitchFamily="34" charset="0"/>
              <a:buChar char="•"/>
              <a:defRPr/>
            </a:pPr>
            <a:endParaRPr lang="en-US" sz="1200" dirty="0" smtClean="0"/>
          </a:p>
          <a:p>
            <a:pPr>
              <a:defRPr/>
            </a:pPr>
            <a:r>
              <a:rPr lang="en-US" sz="1200" dirty="0" smtClean="0"/>
              <a:t>Note than needs assessment and situation analysis will often overlap with response analysis</a:t>
            </a:r>
            <a:r>
              <a:rPr lang="en-US" sz="1200" baseline="0" dirty="0" smtClean="0"/>
              <a:t>.</a:t>
            </a:r>
            <a:endParaRPr lang="en-US" sz="1200" dirty="0" smtClean="0"/>
          </a:p>
        </p:txBody>
      </p:sp>
      <p:sp>
        <p:nvSpPr>
          <p:cNvPr id="4" name="Slide Number Placeholder 3"/>
          <p:cNvSpPr>
            <a:spLocks noGrp="1"/>
          </p:cNvSpPr>
          <p:nvPr>
            <p:ph type="sldNum" sz="quarter" idx="10"/>
          </p:nvPr>
        </p:nvSpPr>
        <p:spPr/>
        <p:txBody>
          <a:bodyPr/>
          <a:lstStyle/>
          <a:p>
            <a:fld id="{0FBACEEF-B3EC-BA42-9F07-133C39521336}" type="slidenum">
              <a:rPr lang="en-US" smtClean="0"/>
              <a:pPr/>
              <a:t>14</a:t>
            </a:fld>
            <a:endParaRPr lang="en-US"/>
          </a:p>
        </p:txBody>
      </p:sp>
    </p:spTree>
    <p:extLst>
      <p:ext uri="{BB962C8B-B14F-4D97-AF65-F5344CB8AC3E}">
        <p14:creationId xmlns:p14="http://schemas.microsoft.com/office/powerpoint/2010/main" val="107273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noProof="0" dirty="0" smtClean="0"/>
              <a:t>[threats</a:t>
            </a:r>
            <a:r>
              <a:rPr lang="en-GB" altLang="en-US" sz="1200" baseline="0" noProof="0" dirty="0" smtClean="0"/>
              <a:t> – could include violence, harassment or discrimination] </a:t>
            </a:r>
          </a:p>
          <a:p>
            <a:endParaRPr lang="en-GB" altLang="en-US" sz="1200" noProof="0" dirty="0" smtClean="0"/>
          </a:p>
          <a:p>
            <a:r>
              <a:rPr lang="en-GB" altLang="en-US" sz="1200" noProof="0" dirty="0" smtClean="0"/>
              <a:t>What</a:t>
            </a:r>
            <a:r>
              <a:rPr lang="en-GB" altLang="en-US" sz="1200" baseline="0" noProof="0" dirty="0" smtClean="0"/>
              <a:t> questions do you ask in needs assessments (general)?</a:t>
            </a:r>
          </a:p>
          <a:p>
            <a:endParaRPr lang="en-GB" altLang="en-US" sz="1200" baseline="0" noProof="0" dirty="0" smtClean="0"/>
          </a:p>
          <a:p>
            <a:r>
              <a:rPr lang="en-GB" altLang="en-US" sz="1200" baseline="0" noProof="0" dirty="0" smtClean="0"/>
              <a:t>Then with protection lens:</a:t>
            </a:r>
          </a:p>
          <a:p>
            <a:r>
              <a:rPr lang="en-GB" altLang="en-US" sz="1200" baseline="0" noProof="0" dirty="0" smtClean="0"/>
              <a:t>What protection information sources would you use?</a:t>
            </a:r>
          </a:p>
          <a:p>
            <a:endParaRPr lang="en-GB" altLang="en-US" sz="1200" baseline="0" noProof="0" dirty="0" smtClean="0"/>
          </a:p>
          <a:p>
            <a:r>
              <a:rPr lang="en-GB" altLang="en-US" sz="1200" baseline="0" noProof="0" dirty="0" smtClean="0"/>
              <a:t>Remind to disaggregate needs by groups and sub-groups such as adolescent girls, married or unmarried, or people with disabilities, mental or physical, etc.</a:t>
            </a:r>
            <a:endParaRPr lang="en-GB" altLang="en-US" sz="1200" noProof="0" dirty="0" smtClean="0"/>
          </a:p>
          <a:p>
            <a:endParaRPr lang="en-US" dirty="0"/>
          </a:p>
        </p:txBody>
      </p:sp>
      <p:sp>
        <p:nvSpPr>
          <p:cNvPr id="4" name="Slide Number Placeholder 3"/>
          <p:cNvSpPr>
            <a:spLocks noGrp="1"/>
          </p:cNvSpPr>
          <p:nvPr>
            <p:ph type="sldNum" sz="quarter" idx="10"/>
          </p:nvPr>
        </p:nvSpPr>
        <p:spPr/>
        <p:txBody>
          <a:bodyPr/>
          <a:lstStyle/>
          <a:p>
            <a:fld id="{0FBACEEF-B3EC-BA42-9F07-133C39521336}" type="slidenum">
              <a:rPr lang="en-US" smtClean="0"/>
              <a:pPr/>
              <a:t>15</a:t>
            </a:fld>
            <a:endParaRPr lang="en-US"/>
          </a:p>
        </p:txBody>
      </p:sp>
    </p:spTree>
    <p:extLst>
      <p:ext uri="{BB962C8B-B14F-4D97-AF65-F5344CB8AC3E}">
        <p14:creationId xmlns:p14="http://schemas.microsoft.com/office/powerpoint/2010/main" val="324228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noProof="0" dirty="0" smtClean="0"/>
              <a:t>What are the questions you would ask in market analysis (general)? Examples: supply of goods and services, prices, relationships between actors in key markets, if markets are functioning after a crisis, key barriers for market functionality.</a:t>
            </a:r>
          </a:p>
          <a:p>
            <a:pPr lvl="0"/>
            <a:endParaRPr lang="en-US" sz="1200" noProof="0" dirty="0" smtClean="0"/>
          </a:p>
          <a:p>
            <a:pPr lvl="0"/>
            <a:r>
              <a:rPr lang="en-US" sz="1200" noProof="0" dirty="0" smtClean="0"/>
              <a:t>Then with protection lens:</a:t>
            </a:r>
          </a:p>
          <a:p>
            <a:pPr lvl="0"/>
            <a:r>
              <a:rPr lang="en-US" sz="1200" noProof="0" dirty="0" smtClean="0"/>
              <a:t>Consider restriction of movement, illegal bribes, supplier agreements with local traders. See </a:t>
            </a:r>
            <a:r>
              <a:rPr lang="en-US" sz="1200" i="1" noProof="0" dirty="0" smtClean="0"/>
              <a:t>Protection Benefits and Risk Analysis Tool.  </a:t>
            </a:r>
          </a:p>
          <a:p>
            <a:pPr lvl="0"/>
            <a:endParaRPr lang="en-US" sz="1200" i="1" noProof="0" dirty="0" smtClean="0"/>
          </a:p>
          <a:p>
            <a:pPr lvl="0"/>
            <a:r>
              <a:rPr lang="en-US" sz="1200" noProof="0" dirty="0" smtClean="0"/>
              <a:t>What are examples of protection-related market systems? </a:t>
            </a:r>
          </a:p>
          <a:p>
            <a:pPr lvl="0"/>
            <a:r>
              <a:rPr lang="en-US" sz="1200" noProof="0" dirty="0" smtClean="0"/>
              <a:t>[These will be used for group work]:</a:t>
            </a:r>
          </a:p>
          <a:p>
            <a:pPr lvl="0"/>
            <a:r>
              <a:rPr lang="en-US" sz="1200" noProof="0" dirty="0" smtClean="0"/>
              <a:t>Alternative care</a:t>
            </a:r>
          </a:p>
          <a:p>
            <a:pPr lvl="0"/>
            <a:r>
              <a:rPr lang="en-US" sz="1200" noProof="0" dirty="0" smtClean="0"/>
              <a:t>Health</a:t>
            </a:r>
          </a:p>
          <a:p>
            <a:pPr lvl="0"/>
            <a:r>
              <a:rPr lang="en-US" sz="1200" noProof="0" dirty="0" smtClean="0"/>
              <a:t>Legal services</a:t>
            </a:r>
          </a:p>
          <a:p>
            <a:pPr lvl="0"/>
            <a:r>
              <a:rPr lang="en-US" sz="1200" noProof="0" dirty="0" smtClean="0"/>
              <a:t>Transport</a:t>
            </a:r>
          </a:p>
          <a:p>
            <a:pPr lvl="0"/>
            <a:r>
              <a:rPr lang="en-US" sz="1200" noProof="0" dirty="0" smtClean="0"/>
              <a:t>Communications</a:t>
            </a:r>
          </a:p>
          <a:p>
            <a:pPr lvl="0"/>
            <a:r>
              <a:rPr lang="en-US" sz="1200" noProof="0" dirty="0" smtClean="0"/>
              <a:t>Education</a:t>
            </a:r>
          </a:p>
          <a:p>
            <a:pPr lvl="0"/>
            <a:r>
              <a:rPr lang="en-US" sz="1200" noProof="0" dirty="0" smtClean="0"/>
              <a:t>Birth registration  </a:t>
            </a:r>
            <a:endParaRPr lang="en-US" sz="1200" i="1" noProof="0" dirty="0" smtClean="0"/>
          </a:p>
          <a:p>
            <a:pPr lvl="3"/>
            <a:endParaRPr lang="en-US" altLang="en-US" sz="1200" noProof="0" dirty="0" smtClean="0"/>
          </a:p>
          <a:p>
            <a:r>
              <a:rPr lang="en-US" altLang="en-US" sz="1200" noProof="0" dirty="0" smtClean="0"/>
              <a:t>Social relations –</a:t>
            </a:r>
            <a:r>
              <a:rPr lang="en-US" altLang="en-US" sz="1200" baseline="0" noProof="0" dirty="0" smtClean="0"/>
              <a:t> example- traders from host community discrimination against refugee or minority customers</a:t>
            </a:r>
            <a:endParaRPr lang="en-US" altLang="en-US" sz="1200" noProof="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FBACEEF-B3EC-BA42-9F07-133C39521336}" type="slidenum">
              <a:rPr lang="en-US" smtClean="0"/>
              <a:pPr/>
              <a:t>17</a:t>
            </a:fld>
            <a:endParaRPr lang="en-US"/>
          </a:p>
        </p:txBody>
      </p:sp>
    </p:spTree>
    <p:extLst>
      <p:ext uri="{BB962C8B-B14F-4D97-AF65-F5344CB8AC3E}">
        <p14:creationId xmlns:p14="http://schemas.microsoft.com/office/powerpoint/2010/main" val="80838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altLang="en-US" dirty="0" smtClean="0"/>
              <a:t>Do</a:t>
            </a:r>
            <a:r>
              <a:rPr lang="de-DE" altLang="en-US" baseline="0" dirty="0" smtClean="0"/>
              <a:t> Quiz after this slide.</a:t>
            </a:r>
          </a:p>
          <a:p>
            <a:endParaRPr lang="en-US" dirty="0"/>
          </a:p>
        </p:txBody>
      </p:sp>
      <p:sp>
        <p:nvSpPr>
          <p:cNvPr id="4" name="Slide Number Placeholder 3"/>
          <p:cNvSpPr>
            <a:spLocks noGrp="1"/>
          </p:cNvSpPr>
          <p:nvPr>
            <p:ph type="sldNum" sz="quarter" idx="10"/>
          </p:nvPr>
        </p:nvSpPr>
        <p:spPr/>
        <p:txBody>
          <a:bodyPr/>
          <a:lstStyle/>
          <a:p>
            <a:fld id="{0FBACEEF-B3EC-BA42-9F07-133C39521336}" type="slidenum">
              <a:rPr lang="en-US" smtClean="0"/>
              <a:pPr/>
              <a:t>18</a:t>
            </a:fld>
            <a:endParaRPr lang="en-US"/>
          </a:p>
        </p:txBody>
      </p:sp>
    </p:spTree>
    <p:extLst>
      <p:ext uri="{BB962C8B-B14F-4D97-AF65-F5344CB8AC3E}">
        <p14:creationId xmlns:p14="http://schemas.microsoft.com/office/powerpoint/2010/main" val="3199074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smtClean="0"/>
              <a:t>Talk through</a:t>
            </a:r>
            <a:r>
              <a:rPr lang="en-US" altLang="en-US" baseline="0" dirty="0" smtClean="0"/>
              <a:t> the whole Protection Risk and Benefit Analysis tool, starting with the Decision Tree.</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baseline="0" dirty="0" smtClean="0"/>
              <a:t>Questions?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baseline="0" dirty="0" smtClean="0"/>
              <a:t>The information in the tool (the </a:t>
            </a:r>
            <a:r>
              <a:rPr lang="en-US" altLang="en-US" baseline="0" smtClean="0"/>
              <a:t>blank worksheet) </a:t>
            </a:r>
            <a:r>
              <a:rPr lang="en-US" altLang="en-US" baseline="0" dirty="0" smtClean="0"/>
              <a:t>should be updated regularly.</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0FBACEEF-B3EC-BA42-9F07-133C39521336}" type="slidenum">
              <a:rPr lang="en-US" smtClean="0"/>
              <a:pPr/>
              <a:t>19</a:t>
            </a:fld>
            <a:endParaRPr lang="en-US"/>
          </a:p>
        </p:txBody>
      </p:sp>
    </p:spTree>
    <p:extLst>
      <p:ext uri="{BB962C8B-B14F-4D97-AF65-F5344CB8AC3E}">
        <p14:creationId xmlns:p14="http://schemas.microsoft.com/office/powerpoint/2010/main" val="1286504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ACEEF-B3EC-BA42-9F07-133C39521336}" type="slidenum">
              <a:rPr lang="en-US" smtClean="0"/>
              <a:pPr/>
              <a:t>20</a:t>
            </a:fld>
            <a:endParaRPr lang="en-US"/>
          </a:p>
        </p:txBody>
      </p:sp>
    </p:spTree>
    <p:extLst>
      <p:ext uri="{BB962C8B-B14F-4D97-AF65-F5344CB8AC3E}">
        <p14:creationId xmlns:p14="http://schemas.microsoft.com/office/powerpoint/2010/main" val="1688314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rPr>
              <a:t>What</a:t>
            </a:r>
            <a:r>
              <a:rPr lang="en-US" altLang="en-US" baseline="0" dirty="0" smtClean="0">
                <a:latin typeface="Arial" panose="020B0604020202020204" pitchFamily="34" charset="0"/>
              </a:rPr>
              <a:t> do you think this picture represents?</a:t>
            </a:r>
          </a:p>
          <a:p>
            <a:endParaRPr lang="en-US" altLang="en-US" dirty="0" smtClean="0">
              <a:latin typeface="Arial" panose="020B0604020202020204" pitchFamily="34" charset="0"/>
            </a:endParaRPr>
          </a:p>
          <a:p>
            <a:r>
              <a:rPr lang="en-US" altLang="en-US" dirty="0" smtClean="0">
                <a:latin typeface="Arial" panose="020B0604020202020204" pitchFamily="34" charset="0"/>
              </a:rPr>
              <a:t>What</a:t>
            </a:r>
            <a:r>
              <a:rPr lang="en-US" altLang="en-US" baseline="0" dirty="0" smtClean="0">
                <a:latin typeface="Arial" panose="020B0604020202020204" pitchFamily="34" charset="0"/>
              </a:rPr>
              <a:t> are examples of risks? [Draw out specific protection risks – child protection, SGBV, etc.)</a:t>
            </a:r>
          </a:p>
          <a:p>
            <a:r>
              <a:rPr lang="en-US" altLang="en-US" baseline="0" dirty="0" smtClean="0">
                <a:latin typeface="Arial" panose="020B0604020202020204" pitchFamily="34" charset="0"/>
              </a:rPr>
              <a:t>What are examples of mitigation strategies?</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[remember self-protection and community-based mitigation strategies]</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pPr marL="173336" indent="-173336">
              <a:buFont typeface="Arial" charset="0"/>
              <a:buChar char="•"/>
            </a:pPr>
            <a:r>
              <a:rPr lang="en-US" altLang="en-US" dirty="0" smtClean="0">
                <a:latin typeface="Arial" panose="020B0604020202020204" pitchFamily="34" charset="0"/>
              </a:rPr>
              <a:t>Make sure to examine risks from multiple perspectives. </a:t>
            </a:r>
          </a:p>
          <a:p>
            <a:pPr marL="173336" indent="-173336">
              <a:buFontTx/>
              <a:buChar char="•"/>
            </a:pPr>
            <a:r>
              <a:rPr lang="en-US" altLang="en-US" dirty="0" smtClean="0">
                <a:latin typeface="Arial" panose="020B0604020202020204" pitchFamily="34" charset="0"/>
              </a:rPr>
              <a:t>Risks will vary based on age, gender and diversity. </a:t>
            </a:r>
          </a:p>
          <a:p>
            <a:pPr marL="173336" indent="-173336">
              <a:buFontTx/>
              <a:buChar char="•"/>
            </a:pPr>
            <a:r>
              <a:rPr lang="en-US" altLang="en-US" dirty="0" smtClean="0">
                <a:latin typeface="Arial" panose="020B0604020202020204" pitchFamily="34" charset="0"/>
              </a:rPr>
              <a:t>In order to ensure inclusion and non-discrimination, risks must be identified and protective elements incorporated into program design, implementation and monitoring. </a:t>
            </a:r>
          </a:p>
          <a:p>
            <a:pPr marL="173336" indent="-173336">
              <a:buFontTx/>
              <a:buChar char="•"/>
            </a:pPr>
            <a:endParaRPr lang="en-US" altLang="en-US" dirty="0" smtClean="0">
              <a:latin typeface="Arial" panose="020B0604020202020204" pitchFamily="34" charset="0"/>
            </a:endParaRPr>
          </a:p>
          <a:p>
            <a:r>
              <a:rPr lang="en-US" dirty="0" smtClean="0"/>
              <a:t>[Hand</a:t>
            </a:r>
            <a:r>
              <a:rPr lang="en-US" baseline="0" dirty="0" smtClean="0"/>
              <a:t> out Risk Examples A and B.]</a:t>
            </a:r>
            <a:endParaRPr lang="en-US" dirty="0"/>
          </a:p>
        </p:txBody>
      </p:sp>
      <p:sp>
        <p:nvSpPr>
          <p:cNvPr id="4" name="Slide Number Placeholder 3"/>
          <p:cNvSpPr>
            <a:spLocks noGrp="1"/>
          </p:cNvSpPr>
          <p:nvPr>
            <p:ph type="sldNum" sz="quarter" idx="10"/>
          </p:nvPr>
        </p:nvSpPr>
        <p:spPr/>
        <p:txBody>
          <a:bodyPr/>
          <a:lstStyle/>
          <a:p>
            <a:fld id="{0FBACEEF-B3EC-BA42-9F07-133C39521336}" type="slidenum">
              <a:rPr lang="en-US" smtClean="0"/>
              <a:pPr/>
              <a:t>21</a:t>
            </a:fld>
            <a:endParaRPr lang="en-US"/>
          </a:p>
        </p:txBody>
      </p:sp>
    </p:spTree>
    <p:extLst>
      <p:ext uri="{BB962C8B-B14F-4D97-AF65-F5344CB8AC3E}">
        <p14:creationId xmlns:p14="http://schemas.microsoft.com/office/powerpoint/2010/main" val="595318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BACEEF-B3EC-BA42-9F07-133C39521336}" type="slidenum">
              <a:rPr lang="en-US" smtClean="0"/>
              <a:pPr/>
              <a:t>2</a:t>
            </a:fld>
            <a:endParaRPr lang="en-US"/>
          </a:p>
        </p:txBody>
      </p:sp>
    </p:spTree>
    <p:extLst>
      <p:ext uri="{BB962C8B-B14F-4D97-AF65-F5344CB8AC3E}">
        <p14:creationId xmlns:p14="http://schemas.microsoft.com/office/powerpoint/2010/main" val="3944391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Elements incorporated into program design, implementation and monitoring. </a:t>
            </a:r>
          </a:p>
          <a:p>
            <a:endParaRPr lang="en-US" dirty="0" smtClean="0"/>
          </a:p>
          <a:p>
            <a:r>
              <a:rPr lang="en-US" dirty="0" smtClean="0"/>
              <a:t>This is one example from</a:t>
            </a:r>
            <a:r>
              <a:rPr lang="en-US" baseline="0" dirty="0" smtClean="0"/>
              <a:t> Risk Example A. It is not meant to be a ‘best practice’ but just a recent field example for your discussion.</a:t>
            </a:r>
            <a:endParaRPr lang="en-US" dirty="0"/>
          </a:p>
        </p:txBody>
      </p:sp>
      <p:sp>
        <p:nvSpPr>
          <p:cNvPr id="4" name="Slide Number Placeholder 3"/>
          <p:cNvSpPr>
            <a:spLocks noGrp="1"/>
          </p:cNvSpPr>
          <p:nvPr>
            <p:ph type="sldNum" sz="quarter" idx="10"/>
          </p:nvPr>
        </p:nvSpPr>
        <p:spPr/>
        <p:txBody>
          <a:bodyPr/>
          <a:lstStyle/>
          <a:p>
            <a:fld id="{0FBACEEF-B3EC-BA42-9F07-133C39521336}" type="slidenum">
              <a:rPr lang="en-US" smtClean="0"/>
              <a:pPr/>
              <a:t>22</a:t>
            </a:fld>
            <a:endParaRPr lang="en-US"/>
          </a:p>
        </p:txBody>
      </p:sp>
    </p:spTree>
    <p:extLst>
      <p:ext uri="{BB962C8B-B14F-4D97-AF65-F5344CB8AC3E}">
        <p14:creationId xmlns:p14="http://schemas.microsoft.com/office/powerpoint/2010/main" val="855967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Account for specific vulnerabilities faced by women, men, girls and boys, elderly, persons with disabilities and sexual and other minorities.</a:t>
            </a:r>
          </a:p>
          <a:p>
            <a:endParaRPr lang="en-US" dirty="0"/>
          </a:p>
        </p:txBody>
      </p:sp>
      <p:sp>
        <p:nvSpPr>
          <p:cNvPr id="4" name="Slide Number Placeholder 3"/>
          <p:cNvSpPr>
            <a:spLocks noGrp="1"/>
          </p:cNvSpPr>
          <p:nvPr>
            <p:ph type="sldNum" sz="quarter" idx="10"/>
          </p:nvPr>
        </p:nvSpPr>
        <p:spPr/>
        <p:txBody>
          <a:bodyPr/>
          <a:lstStyle/>
          <a:p>
            <a:fld id="{0FBACEEF-B3EC-BA42-9F07-133C39521336}" type="slidenum">
              <a:rPr lang="en-US" smtClean="0"/>
              <a:pPr/>
              <a:t>23</a:t>
            </a:fld>
            <a:endParaRPr lang="en-US"/>
          </a:p>
        </p:txBody>
      </p:sp>
    </p:spTree>
    <p:extLst>
      <p:ext uri="{BB962C8B-B14F-4D97-AF65-F5344CB8AC3E}">
        <p14:creationId xmlns:p14="http://schemas.microsoft.com/office/powerpoint/2010/main" val="2300620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noProof="0" dirty="0" smtClean="0"/>
              <a:t>Eligibility criteria: Standards or characteristics by which inclusion or eligibility in the </a:t>
            </a:r>
            <a:r>
              <a:rPr lang="en-US" sz="1200" noProof="0" dirty="0" err="1" smtClean="0"/>
              <a:t>programme</a:t>
            </a:r>
            <a:r>
              <a:rPr lang="en-US" sz="1200" noProof="0" dirty="0" smtClean="0"/>
              <a:t> may be decided. </a:t>
            </a:r>
          </a:p>
          <a:p>
            <a:pPr lvl="0"/>
            <a:r>
              <a:rPr lang="en-US" sz="1200" noProof="0" dirty="0" smtClean="0"/>
              <a:t>Targeting is “the process of identifying the intended beneficiaries of a program, and then ensuring that, as far as possible, the benefits actually reach those people and not others.” </a:t>
            </a:r>
          </a:p>
          <a:p>
            <a:pPr lvl="0"/>
            <a:r>
              <a:rPr lang="en-US" sz="1200" noProof="0" dirty="0" smtClean="0"/>
              <a:t>The goal is to link </a:t>
            </a:r>
            <a:r>
              <a:rPr lang="en-US" sz="1200" b="1" noProof="0" dirty="0" smtClean="0"/>
              <a:t>people</a:t>
            </a:r>
            <a:r>
              <a:rPr lang="en-US" sz="1200" noProof="0" dirty="0" smtClean="0"/>
              <a:t> to </a:t>
            </a:r>
            <a:r>
              <a:rPr lang="en-US" sz="1200" b="1" noProof="0" dirty="0" smtClean="0"/>
              <a:t>interventions</a:t>
            </a:r>
            <a:r>
              <a:rPr lang="en-US" sz="1200" noProof="0" dirty="0" smtClean="0"/>
              <a:t> most </a:t>
            </a:r>
            <a:r>
              <a:rPr lang="en-US" sz="1200" b="1" noProof="0" dirty="0" smtClean="0"/>
              <a:t>appropriate</a:t>
            </a:r>
            <a:r>
              <a:rPr lang="en-US" sz="1200" noProof="0" dirty="0" smtClean="0"/>
              <a:t> for them.</a:t>
            </a:r>
          </a:p>
          <a:p>
            <a:pPr lvl="0"/>
            <a:endParaRPr lang="en-US" sz="1200" noProof="0" dirty="0" smtClean="0"/>
          </a:p>
          <a:p>
            <a:pPr lvl="0"/>
            <a:r>
              <a:rPr lang="en-US" sz="1200" noProof="0" dirty="0" smtClean="0"/>
              <a:t>To address different types of needs, Cash/economic and Protection colleagues should discuss needs, vulnerabilities and risks together and with communities to develop a targeting strategy.</a:t>
            </a:r>
          </a:p>
          <a:p>
            <a:pPr>
              <a:defRPr/>
            </a:pPr>
            <a:endParaRPr lang="en-US" altLang="en-US" sz="1200" noProof="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200" noProof="0" dirty="0" smtClean="0"/>
              <a:t>G</a:t>
            </a:r>
            <a:r>
              <a:rPr lang="en-US" altLang="en-US" sz="1200" baseline="0" noProof="0" dirty="0" smtClean="0"/>
              <a:t>enerally we need to explore the linkages (or lack of linkages) between protection and socio-economic characteristics and work together in this regard to inform vulnerability analysis and targeting. </a:t>
            </a:r>
            <a:r>
              <a:rPr lang="en-US" dirty="0" smtClean="0"/>
              <a:t>There may or may not be correlations (links) between economic and protection needs.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sz="1200" baseline="0" noProof="0" dirty="0" smtClean="0"/>
          </a:p>
          <a:p>
            <a:pPr marL="10058" lvl="0" defTabSz="924458">
              <a:defRPr/>
            </a:pPr>
            <a:r>
              <a:rPr lang="de-DE" altLang="en-US" b="1" baseline="0" dirty="0" smtClean="0"/>
              <a:t>Are there any aspects of protection risks that could be addressed by CBI? </a:t>
            </a:r>
            <a:r>
              <a:rPr lang="de-DE" altLang="en-US" baseline="0" dirty="0" smtClean="0"/>
              <a:t>This point links back to market analysis, and identifying protection-related market systems. </a:t>
            </a:r>
            <a:endParaRPr lang="de-DE" altLang="en-US" b="1" dirty="0" smtClean="0"/>
          </a:p>
          <a:p>
            <a:pPr lvl="0"/>
            <a:r>
              <a:rPr lang="en-US" dirty="0" smtClean="0"/>
              <a:t>CBIs may address an economic need or entry point related to a protection issue. These entry points will be context- and individual-specific.</a:t>
            </a:r>
            <a:endParaRPr lang="en-GB" sz="1400" dirty="0" smtClean="0"/>
          </a:p>
        </p:txBody>
      </p:sp>
      <p:sp>
        <p:nvSpPr>
          <p:cNvPr id="4" name="Slide Number Placeholder 3"/>
          <p:cNvSpPr>
            <a:spLocks noGrp="1"/>
          </p:cNvSpPr>
          <p:nvPr>
            <p:ph type="sldNum" sz="quarter" idx="10"/>
          </p:nvPr>
        </p:nvSpPr>
        <p:spPr/>
        <p:txBody>
          <a:bodyPr/>
          <a:lstStyle/>
          <a:p>
            <a:fld id="{0FBACEEF-B3EC-BA42-9F07-133C39521336}" type="slidenum">
              <a:rPr lang="en-US" smtClean="0"/>
              <a:pPr/>
              <a:t>24</a:t>
            </a:fld>
            <a:endParaRPr lang="en-US"/>
          </a:p>
        </p:txBody>
      </p:sp>
    </p:spTree>
    <p:extLst>
      <p:ext uri="{BB962C8B-B14F-4D97-AF65-F5344CB8AC3E}">
        <p14:creationId xmlns:p14="http://schemas.microsoft.com/office/powerpoint/2010/main" val="2970742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People with specific protection risks or specific needs should always be identified and assessed, and referred to other assistance if CBIs are not relevant.</a:t>
            </a:r>
          </a:p>
          <a:p>
            <a:pPr lvl="0"/>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noProof="0" dirty="0" smtClean="0"/>
              <a:t>To be most effective, targeting should engage communities throughout the targeting cycle, ensuring the views of affected communities – and particularly those of potentially </a:t>
            </a:r>
            <a:r>
              <a:rPr lang="en-US" sz="1200" noProof="0" dirty="0" err="1" smtClean="0"/>
              <a:t>marginalised</a:t>
            </a:r>
            <a:r>
              <a:rPr lang="en-US" sz="1200" noProof="0" dirty="0" smtClean="0"/>
              <a:t> and most vulnerable groups – can influence the targeting process.</a:t>
            </a:r>
          </a:p>
          <a:p>
            <a:pPr lvl="0"/>
            <a:endParaRPr lang="en-GB" dirty="0" smtClean="0"/>
          </a:p>
          <a:p>
            <a:pPr lvl="0"/>
            <a:r>
              <a:rPr lang="en-US" dirty="0" smtClean="0"/>
              <a:t>For further advice on Targeting and Cash, refer to the Multipurpose Cash Grant Toolkit section on Targeting.</a:t>
            </a:r>
          </a:p>
          <a:p>
            <a:pPr lvl="1"/>
            <a:endParaRPr lang="en-US" dirty="0" smtClean="0"/>
          </a:p>
          <a:p>
            <a:pPr lvl="0"/>
            <a:r>
              <a:rPr lang="en-US" dirty="0" smtClean="0"/>
              <a:t>[Conduct exercise on targeting.]</a:t>
            </a:r>
            <a:endParaRPr lang="en-GB" dirty="0" smtClean="0"/>
          </a:p>
        </p:txBody>
      </p:sp>
      <p:sp>
        <p:nvSpPr>
          <p:cNvPr id="4" name="Slide Number Placeholder 3"/>
          <p:cNvSpPr>
            <a:spLocks noGrp="1"/>
          </p:cNvSpPr>
          <p:nvPr>
            <p:ph type="sldNum" sz="quarter" idx="10"/>
          </p:nvPr>
        </p:nvSpPr>
        <p:spPr/>
        <p:txBody>
          <a:bodyPr/>
          <a:lstStyle/>
          <a:p>
            <a:fld id="{0FBACEEF-B3EC-BA42-9F07-133C39521336}" type="slidenum">
              <a:rPr lang="en-US" smtClean="0"/>
              <a:pPr/>
              <a:t>25</a:t>
            </a:fld>
            <a:endParaRPr lang="en-US"/>
          </a:p>
        </p:txBody>
      </p:sp>
    </p:spTree>
    <p:extLst>
      <p:ext uri="{BB962C8B-B14F-4D97-AF65-F5344CB8AC3E}">
        <p14:creationId xmlns:p14="http://schemas.microsoft.com/office/powerpoint/2010/main" val="2394073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smtClean="0"/>
              <a:t>Recap</a:t>
            </a:r>
            <a:r>
              <a:rPr lang="en-US" altLang="en-US" baseline="0" dirty="0" smtClean="0"/>
              <a:t> the </a:t>
            </a:r>
            <a:r>
              <a:rPr lang="en-US" altLang="en-US" baseline="0" dirty="0" err="1" smtClean="0"/>
              <a:t>Programme</a:t>
            </a:r>
            <a:r>
              <a:rPr lang="en-US" altLang="en-US" baseline="0" dirty="0" smtClean="0"/>
              <a:t> Cycle and key points that have come up from the group.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0FBACEEF-B3EC-BA42-9F07-133C39521336}" type="slidenum">
              <a:rPr lang="en-US" smtClean="0"/>
              <a:pPr/>
              <a:t>26</a:t>
            </a:fld>
            <a:endParaRPr lang="en-US"/>
          </a:p>
        </p:txBody>
      </p:sp>
    </p:spTree>
    <p:extLst>
      <p:ext uri="{BB962C8B-B14F-4D97-AF65-F5344CB8AC3E}">
        <p14:creationId xmlns:p14="http://schemas.microsoft.com/office/powerpoint/2010/main" val="107273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noProof="0" dirty="0" smtClean="0"/>
              <a:t>Consider</a:t>
            </a:r>
            <a:r>
              <a:rPr lang="en-US" altLang="en-US" baseline="0" noProof="0" dirty="0" smtClean="0"/>
              <a:t> multiple delivery mechanisms if part of your beneficiary group requires an alternate mechanism. For example, if the elderly are not comfortable with bank cards.</a:t>
            </a:r>
            <a:endParaRPr lang="en-US" altLang="en-US" noProof="0" dirty="0" smtClean="0"/>
          </a:p>
          <a:p>
            <a:endParaRPr lang="en-US" dirty="0"/>
          </a:p>
        </p:txBody>
      </p:sp>
      <p:sp>
        <p:nvSpPr>
          <p:cNvPr id="4" name="Slide Number Placeholder 3"/>
          <p:cNvSpPr>
            <a:spLocks noGrp="1"/>
          </p:cNvSpPr>
          <p:nvPr>
            <p:ph type="sldNum" sz="quarter" idx="10"/>
          </p:nvPr>
        </p:nvSpPr>
        <p:spPr/>
        <p:txBody>
          <a:bodyPr/>
          <a:lstStyle/>
          <a:p>
            <a:fld id="{0FBACEEF-B3EC-BA42-9F07-133C39521336}" type="slidenum">
              <a:rPr lang="en-US" smtClean="0"/>
              <a:pPr/>
              <a:t>27</a:t>
            </a:fld>
            <a:endParaRPr lang="en-US"/>
          </a:p>
        </p:txBody>
      </p:sp>
    </p:spTree>
    <p:extLst>
      <p:ext uri="{BB962C8B-B14F-4D97-AF65-F5344CB8AC3E}">
        <p14:creationId xmlns:p14="http://schemas.microsoft.com/office/powerpoint/2010/main" val="3000266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noProof="0" dirty="0" smtClean="0"/>
              <a:t>When did </a:t>
            </a:r>
            <a:r>
              <a:rPr lang="en-US" altLang="en-US" baseline="0" noProof="0" dirty="0" smtClean="0"/>
              <a:t>you adapt a program due to risks identified after the start of implementation/when mitigation measures were not working? (CBI or other)</a:t>
            </a:r>
          </a:p>
          <a:p>
            <a:r>
              <a:rPr lang="en-US" altLang="en-US" baseline="0" noProof="0" dirty="0" smtClean="0"/>
              <a:t>When did you pause/stop a program due to reports of protection violations/issues? (CBI or other)</a:t>
            </a:r>
          </a:p>
          <a:p>
            <a:endParaRPr lang="en-US" altLang="en-US" baseline="0" noProof="0" dirty="0" smtClean="0"/>
          </a:p>
          <a:p>
            <a:r>
              <a:rPr lang="en-US" altLang="en-US" baseline="0" noProof="0" dirty="0" smtClean="0"/>
              <a:t>Ensure that program design includes mitigation measures for ALL risks identified during assessments. </a:t>
            </a:r>
          </a:p>
          <a:p>
            <a:r>
              <a:rPr lang="en-US" altLang="en-US" baseline="0" noProof="0" dirty="0" smtClean="0"/>
              <a:t>Ensure that program design has a sustainable exit strategy. </a:t>
            </a:r>
          </a:p>
          <a:p>
            <a:endParaRPr lang="en-US" dirty="0"/>
          </a:p>
        </p:txBody>
      </p:sp>
      <p:sp>
        <p:nvSpPr>
          <p:cNvPr id="4" name="Slide Number Placeholder 3"/>
          <p:cNvSpPr>
            <a:spLocks noGrp="1"/>
          </p:cNvSpPr>
          <p:nvPr>
            <p:ph type="sldNum" sz="quarter" idx="10"/>
          </p:nvPr>
        </p:nvSpPr>
        <p:spPr/>
        <p:txBody>
          <a:bodyPr/>
          <a:lstStyle/>
          <a:p>
            <a:fld id="{0FBACEEF-B3EC-BA42-9F07-133C39521336}" type="slidenum">
              <a:rPr lang="en-US" smtClean="0"/>
              <a:pPr/>
              <a:t>28</a:t>
            </a:fld>
            <a:endParaRPr lang="en-US"/>
          </a:p>
        </p:txBody>
      </p:sp>
    </p:spTree>
    <p:extLst>
      <p:ext uri="{BB962C8B-B14F-4D97-AF65-F5344CB8AC3E}">
        <p14:creationId xmlns:p14="http://schemas.microsoft.com/office/powerpoint/2010/main" val="755989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dirty="0" smtClean="0"/>
              <a:t>Ad-hoc adjustment of amount, frequency and duration as needed to respond to risks</a:t>
            </a:r>
            <a:r>
              <a:rPr lang="en-US" sz="2400" dirty="0" smtClean="0"/>
              <a:t>, </a:t>
            </a:r>
            <a:r>
              <a:rPr lang="en-US" dirty="0" smtClean="0"/>
              <a:t>seasonal variation,</a:t>
            </a:r>
            <a:r>
              <a:rPr lang="en-US" baseline="0" dirty="0" smtClean="0"/>
              <a:t> t</a:t>
            </a:r>
            <a:r>
              <a:rPr lang="en-US" dirty="0" smtClean="0"/>
              <a:t>ransaction costs (formal and informal)</a:t>
            </a:r>
            <a:endParaRPr lang="en-US" sz="2400" dirty="0" smtClean="0"/>
          </a:p>
          <a:p>
            <a:pPr lvl="0" algn="l"/>
            <a:endParaRPr lang="en-US" dirty="0" smtClean="0"/>
          </a:p>
          <a:p>
            <a:pPr lvl="0" algn="l"/>
            <a:r>
              <a:rPr lang="en-US" dirty="0" smtClean="0"/>
              <a:t>Portability (cash vs. in-kind)</a:t>
            </a:r>
            <a:endParaRPr lang="en-US" sz="2400" dirty="0" smtClean="0"/>
          </a:p>
          <a:p>
            <a:pPr lvl="0" algn="l"/>
            <a:endParaRPr lang="en-US" dirty="0" smtClean="0"/>
          </a:p>
          <a:p>
            <a:pPr lvl="0" algn="l"/>
            <a:r>
              <a:rPr lang="en-US" dirty="0" smtClean="0"/>
              <a:t>Register alternate recipient if requested</a:t>
            </a:r>
            <a:endParaRPr lang="en-US" sz="2400" dirty="0"/>
          </a:p>
        </p:txBody>
      </p:sp>
      <p:sp>
        <p:nvSpPr>
          <p:cNvPr id="4" name="Slide Number Placeholder 3"/>
          <p:cNvSpPr>
            <a:spLocks noGrp="1"/>
          </p:cNvSpPr>
          <p:nvPr>
            <p:ph type="sldNum" sz="quarter" idx="10"/>
          </p:nvPr>
        </p:nvSpPr>
        <p:spPr/>
        <p:txBody>
          <a:bodyPr/>
          <a:lstStyle/>
          <a:p>
            <a:fld id="{0FBACEEF-B3EC-BA42-9F07-133C39521336}" type="slidenum">
              <a:rPr lang="en-US" smtClean="0"/>
              <a:pPr/>
              <a:t>29</a:t>
            </a:fld>
            <a:endParaRPr lang="en-US"/>
          </a:p>
        </p:txBody>
      </p:sp>
    </p:spTree>
    <p:extLst>
      <p:ext uri="{BB962C8B-B14F-4D97-AF65-F5344CB8AC3E}">
        <p14:creationId xmlns:p14="http://schemas.microsoft.com/office/powerpoint/2010/main" val="7559899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Data protection, confidentiality and opt-out clauses are essential components of service agreements and standard operating procedures (SOPs). </a:t>
            </a:r>
            <a:endParaRPr lang="en-US" sz="2400" dirty="0" smtClean="0"/>
          </a:p>
          <a:p>
            <a:pPr lvl="0"/>
            <a:endParaRPr lang="en-US" dirty="0" smtClean="0"/>
          </a:p>
          <a:p>
            <a:pPr lvl="0"/>
            <a:r>
              <a:rPr lang="en-US" dirty="0" smtClean="0"/>
              <a:t>Design should consider specific risks and mitigation mechanisms related to child protection and GBV, in particular for women and girls. </a:t>
            </a:r>
            <a:endParaRPr lang="en-US" sz="2400" dirty="0" smtClean="0"/>
          </a:p>
          <a:p>
            <a:pPr lvl="0"/>
            <a:endParaRPr lang="en-US" dirty="0" smtClean="0"/>
          </a:p>
          <a:p>
            <a:pPr lvl="0"/>
            <a:r>
              <a:rPr lang="en-US" dirty="0" smtClean="0"/>
              <a:t>Program design must consider durable solutions and address early recovery needs. </a:t>
            </a:r>
          </a:p>
          <a:p>
            <a:pPr lvl="0"/>
            <a:endParaRPr lang="en-US" dirty="0" smtClean="0"/>
          </a:p>
          <a:p>
            <a:pPr lvl="0"/>
            <a:r>
              <a:rPr lang="en-US" dirty="0" smtClean="0"/>
              <a:t>An exit strategy is essential and critical in order to “Do No Harm.”  </a:t>
            </a:r>
            <a:endParaRPr lang="en-US" sz="2400" dirty="0" smtClean="0"/>
          </a:p>
        </p:txBody>
      </p:sp>
      <p:sp>
        <p:nvSpPr>
          <p:cNvPr id="4" name="Slide Number Placeholder 3"/>
          <p:cNvSpPr>
            <a:spLocks noGrp="1"/>
          </p:cNvSpPr>
          <p:nvPr>
            <p:ph type="sldNum" sz="quarter" idx="10"/>
          </p:nvPr>
        </p:nvSpPr>
        <p:spPr/>
        <p:txBody>
          <a:bodyPr/>
          <a:lstStyle/>
          <a:p>
            <a:fld id="{0FBACEEF-B3EC-BA42-9F07-133C39521336}" type="slidenum">
              <a:rPr lang="en-US" smtClean="0"/>
              <a:pPr/>
              <a:t>30</a:t>
            </a:fld>
            <a:endParaRPr lang="en-US"/>
          </a:p>
        </p:txBody>
      </p:sp>
    </p:spTree>
    <p:extLst>
      <p:ext uri="{BB962C8B-B14F-4D97-AF65-F5344CB8AC3E}">
        <p14:creationId xmlns:p14="http://schemas.microsoft.com/office/powerpoint/2010/main" val="1486281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number of models for “post-distribution monitoring” of CBIs,</a:t>
            </a:r>
            <a:r>
              <a:rPr lang="en-US" baseline="0" dirty="0" smtClean="0"/>
              <a:t> but not one global template. They may be adapted based on context, but generally focus on the process of delivery the CBI, and in some cases on the expenditures of recipients. They are generally carried out 2-4 weeks after the delivery of CBI, and on a regular basis in the case of multiple installments.</a:t>
            </a:r>
            <a:endParaRPr lang="en-GB" dirty="0"/>
          </a:p>
        </p:txBody>
      </p:sp>
      <p:sp>
        <p:nvSpPr>
          <p:cNvPr id="4" name="Slide Number Placeholder 3"/>
          <p:cNvSpPr>
            <a:spLocks noGrp="1"/>
          </p:cNvSpPr>
          <p:nvPr>
            <p:ph type="sldNum" sz="quarter" idx="10"/>
          </p:nvPr>
        </p:nvSpPr>
        <p:spPr/>
        <p:txBody>
          <a:bodyPr/>
          <a:lstStyle/>
          <a:p>
            <a:fld id="{0FBACEEF-B3EC-BA42-9F07-133C39521336}" type="slidenum">
              <a:rPr lang="en-US" smtClean="0"/>
              <a:pPr/>
              <a:t>31</a:t>
            </a:fld>
            <a:endParaRPr lang="en-US"/>
          </a:p>
        </p:txBody>
      </p:sp>
    </p:spTree>
    <p:extLst>
      <p:ext uri="{BB962C8B-B14F-4D97-AF65-F5344CB8AC3E}">
        <p14:creationId xmlns:p14="http://schemas.microsoft.com/office/powerpoint/2010/main" val="2872999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defRPr/>
            </a:pPr>
            <a:r>
              <a:rPr lang="en-US" dirty="0" smtClean="0"/>
              <a:t>Learning outcomes:</a:t>
            </a:r>
          </a:p>
          <a:p>
            <a:pPr marL="288893" indent="-288893">
              <a:buFont typeface="Arial" panose="020B0604020202020204" pitchFamily="34" charset="0"/>
              <a:buChar char="•"/>
              <a:defRPr/>
            </a:pPr>
            <a:endParaRPr lang="en-US" dirty="0" smtClean="0"/>
          </a:p>
          <a:p>
            <a:pPr marL="288893" indent="-288893">
              <a:buFont typeface="Arial" panose="020B0604020202020204" pitchFamily="34" charset="0"/>
              <a:buChar char="•"/>
              <a:defRPr/>
            </a:pPr>
            <a:r>
              <a:rPr lang="en-US" dirty="0" smtClean="0"/>
              <a:t>Strengthen knowledge of protection in response analysis.</a:t>
            </a:r>
          </a:p>
          <a:p>
            <a:pPr marL="288893" indent="-288893">
              <a:buFont typeface="Arial" panose="020B0604020202020204" pitchFamily="34" charset="0"/>
              <a:buChar char="•"/>
              <a:defRPr/>
            </a:pPr>
            <a:endParaRPr lang="en-US" dirty="0" smtClean="0"/>
          </a:p>
          <a:p>
            <a:pPr marL="288893" indent="-288893">
              <a:buFont typeface="Arial" panose="020B0604020202020204" pitchFamily="34" charset="0"/>
              <a:buChar char="•"/>
              <a:defRPr/>
            </a:pPr>
            <a:r>
              <a:rPr lang="en-US" dirty="0" smtClean="0"/>
              <a:t>Become familiar with the Guide for Protection and Cash-Based Interventions and key resources </a:t>
            </a:r>
            <a:r>
              <a:rPr lang="en-US" b="1" dirty="0" smtClean="0"/>
              <a:t>so as to enhance decision making capacities for modality choice and design with regards to a) mainstreaming protection in CBIs and/or b) operationalizing CBIs for protection outcomes.</a:t>
            </a:r>
          </a:p>
          <a:p>
            <a:pPr marL="288893" indent="-288893">
              <a:buFont typeface="Arial" panose="020B0604020202020204" pitchFamily="34" charset="0"/>
              <a:buChar char="•"/>
              <a:defRPr/>
            </a:pPr>
            <a:endParaRPr lang="en-US" dirty="0" smtClean="0"/>
          </a:p>
          <a:p>
            <a:pPr marL="288893" indent="-288893">
              <a:buFont typeface="Arial" panose="020B0604020202020204" pitchFamily="34" charset="0"/>
              <a:buChar char="•"/>
              <a:defRPr/>
            </a:pPr>
            <a:r>
              <a:rPr lang="en-US" dirty="0" smtClean="0"/>
              <a:t>Be able to use the Protection Risks and Benefits Analysis tool to inform response analysis. </a:t>
            </a:r>
          </a:p>
          <a:p>
            <a:pPr marL="288893" indent="-288893">
              <a:buFont typeface="Arial" panose="020B0604020202020204" pitchFamily="34" charset="0"/>
              <a:buChar char="•"/>
              <a:defRPr/>
            </a:pPr>
            <a:endParaRPr lang="en-US" dirty="0" smtClean="0"/>
          </a:p>
          <a:p>
            <a:pPr marL="288893" indent="-288893">
              <a:buFont typeface="Arial" panose="020B0604020202020204" pitchFamily="34" charset="0"/>
              <a:buChar char="•"/>
              <a:defRPr/>
            </a:pPr>
            <a:r>
              <a:rPr lang="en-US" dirty="0" smtClean="0"/>
              <a:t>Develop confidence analyzing and monitoring protection risks and benefits in cash-based programming and prevention or mitigation measures </a:t>
            </a:r>
            <a:r>
              <a:rPr lang="en-US" b="1" dirty="0" smtClean="0"/>
              <a:t>so as to reduce risks and enhance benefits. </a:t>
            </a:r>
            <a:endParaRPr lang="en-US" altLang="en-US" dirty="0" smtClean="0"/>
          </a:p>
          <a:p>
            <a:pPr>
              <a:defRPr/>
            </a:pPr>
            <a:endParaRPr lang="en-US" dirty="0" smtClean="0"/>
          </a:p>
          <a:p>
            <a:pPr>
              <a:defRPr/>
            </a:pPr>
            <a:r>
              <a:rPr lang="en-US" dirty="0" smtClean="0"/>
              <a:t>Present Agenda</a:t>
            </a:r>
            <a:r>
              <a:rPr lang="en-US" baseline="0" dirty="0" smtClean="0"/>
              <a:t> after this slide.</a:t>
            </a:r>
            <a:endParaRPr lang="en-US" dirty="0" smtClean="0"/>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FBACEEF-B3EC-BA42-9F07-133C39521336}" type="slidenum">
              <a:rPr lang="en-US" smtClean="0"/>
              <a:pPr/>
              <a:t>3</a:t>
            </a:fld>
            <a:endParaRPr lang="en-US"/>
          </a:p>
        </p:txBody>
      </p:sp>
    </p:spTree>
    <p:extLst>
      <p:ext uri="{BB962C8B-B14F-4D97-AF65-F5344CB8AC3E}">
        <p14:creationId xmlns:p14="http://schemas.microsoft.com/office/powerpoint/2010/main" val="1326016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117" lvl="0" defTabSz="924458">
              <a:defRPr/>
            </a:pPr>
            <a:r>
              <a:rPr lang="en-US" dirty="0" smtClean="0"/>
              <a:t>How CBIs could help mitigate protection risks and how cash could enhance people’s capacity to cope.</a:t>
            </a:r>
          </a:p>
          <a:p>
            <a:pPr lvl="0"/>
            <a:r>
              <a:rPr lang="en-US" b="1" dirty="0" smtClean="0"/>
              <a:t>– complementary advocacy could contribute to reducing protection threats.</a:t>
            </a:r>
          </a:p>
          <a:p>
            <a:pPr lvl="4"/>
            <a:endParaRPr lang="en-US" dirty="0" smtClean="0"/>
          </a:p>
          <a:p>
            <a:pPr marL="20117" lvl="0" defTabSz="924458">
              <a:defRPr/>
            </a:pPr>
            <a:r>
              <a:rPr lang="en-US" dirty="0" smtClean="0"/>
              <a:t>Result or impact indicators for protection benefits</a:t>
            </a:r>
            <a:r>
              <a:rPr lang="en-US" baseline="0" dirty="0" smtClean="0"/>
              <a:t> </a:t>
            </a:r>
            <a:r>
              <a:rPr lang="en-US" b="1" dirty="0" smtClean="0"/>
              <a:t>– context specific, based on consultations with affected populations and program objectives. </a:t>
            </a:r>
          </a:p>
          <a:p>
            <a:pPr lvl="4"/>
            <a:endParaRPr lang="en-US" dirty="0" smtClean="0"/>
          </a:p>
          <a:p>
            <a:pPr>
              <a:defRPr/>
            </a:pPr>
            <a:endParaRPr lang="de-DE" altLang="en-US" dirty="0" smtClean="0"/>
          </a:p>
          <a:p>
            <a:endParaRPr lang="en-US" dirty="0"/>
          </a:p>
        </p:txBody>
      </p:sp>
      <p:sp>
        <p:nvSpPr>
          <p:cNvPr id="4" name="Slide Number Placeholder 3"/>
          <p:cNvSpPr>
            <a:spLocks noGrp="1"/>
          </p:cNvSpPr>
          <p:nvPr>
            <p:ph type="sldNum" sz="quarter" idx="10"/>
          </p:nvPr>
        </p:nvSpPr>
        <p:spPr/>
        <p:txBody>
          <a:bodyPr/>
          <a:lstStyle/>
          <a:p>
            <a:fld id="{0FBACEEF-B3EC-BA42-9F07-133C39521336}" type="slidenum">
              <a:rPr lang="en-US" smtClean="0"/>
              <a:pPr/>
              <a:t>32</a:t>
            </a:fld>
            <a:endParaRPr lang="en-US"/>
          </a:p>
        </p:txBody>
      </p:sp>
    </p:spTree>
    <p:extLst>
      <p:ext uri="{BB962C8B-B14F-4D97-AF65-F5344CB8AC3E}">
        <p14:creationId xmlns:p14="http://schemas.microsoft.com/office/powerpoint/2010/main" val="16122687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would need</a:t>
            </a:r>
            <a:r>
              <a:rPr lang="en-US" baseline="0" dirty="0" smtClean="0"/>
              <a:t> to be compared to a baseline, and would be measured as percentage change.</a:t>
            </a:r>
            <a:endParaRPr lang="en-GB" dirty="0"/>
          </a:p>
        </p:txBody>
      </p:sp>
      <p:sp>
        <p:nvSpPr>
          <p:cNvPr id="4" name="Slide Number Placeholder 3"/>
          <p:cNvSpPr>
            <a:spLocks noGrp="1"/>
          </p:cNvSpPr>
          <p:nvPr>
            <p:ph type="sldNum" sz="quarter" idx="10"/>
          </p:nvPr>
        </p:nvSpPr>
        <p:spPr/>
        <p:txBody>
          <a:bodyPr/>
          <a:lstStyle/>
          <a:p>
            <a:fld id="{0FBACEEF-B3EC-BA42-9F07-133C39521336}" type="slidenum">
              <a:rPr lang="en-US" smtClean="0"/>
              <a:pPr/>
              <a:t>33</a:t>
            </a:fld>
            <a:endParaRPr lang="en-US"/>
          </a:p>
        </p:txBody>
      </p:sp>
    </p:spTree>
    <p:extLst>
      <p:ext uri="{BB962C8B-B14F-4D97-AF65-F5344CB8AC3E}">
        <p14:creationId xmlns:p14="http://schemas.microsoft.com/office/powerpoint/2010/main" val="40416195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smtClean="0"/>
              <a:t>Recap</a:t>
            </a:r>
            <a:r>
              <a:rPr lang="en-US" altLang="en-US" baseline="0" dirty="0" smtClean="0"/>
              <a:t> </a:t>
            </a:r>
            <a:r>
              <a:rPr lang="en-US" altLang="en-US" baseline="0" dirty="0" err="1" smtClean="0"/>
              <a:t>Programme</a:t>
            </a:r>
            <a:r>
              <a:rPr lang="en-US" altLang="en-US" baseline="0" dirty="0" smtClean="0"/>
              <a:t> Cycle and main points from the group.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0FBACEEF-B3EC-BA42-9F07-133C39521336}" type="slidenum">
              <a:rPr lang="en-US" smtClean="0"/>
              <a:pPr/>
              <a:t>34</a:t>
            </a:fld>
            <a:endParaRPr lang="en-US"/>
          </a:p>
        </p:txBody>
      </p:sp>
    </p:spTree>
    <p:extLst>
      <p:ext uri="{BB962C8B-B14F-4D97-AF65-F5344CB8AC3E}">
        <p14:creationId xmlns:p14="http://schemas.microsoft.com/office/powerpoint/2010/main" val="1072733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ACEEF-B3EC-BA42-9F07-133C39521336}" type="slidenum">
              <a:rPr lang="en-US" smtClean="0"/>
              <a:pPr/>
              <a:t>35</a:t>
            </a:fld>
            <a:endParaRPr lang="en-US"/>
          </a:p>
        </p:txBody>
      </p:sp>
    </p:spTree>
    <p:extLst>
      <p:ext uri="{BB962C8B-B14F-4D97-AF65-F5344CB8AC3E}">
        <p14:creationId xmlns:p14="http://schemas.microsoft.com/office/powerpoint/2010/main" val="34868607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smtClean="0"/>
              <a:t>Share instructions for practice session.</a:t>
            </a:r>
          </a:p>
          <a:p>
            <a:endParaRPr lang="en-US" dirty="0"/>
          </a:p>
        </p:txBody>
      </p:sp>
      <p:sp>
        <p:nvSpPr>
          <p:cNvPr id="4" name="Slide Number Placeholder 3"/>
          <p:cNvSpPr>
            <a:spLocks noGrp="1"/>
          </p:cNvSpPr>
          <p:nvPr>
            <p:ph type="sldNum" sz="quarter" idx="10"/>
          </p:nvPr>
        </p:nvSpPr>
        <p:spPr/>
        <p:txBody>
          <a:bodyPr/>
          <a:lstStyle/>
          <a:p>
            <a:fld id="{0FBACEEF-B3EC-BA42-9F07-133C39521336}" type="slidenum">
              <a:rPr lang="en-US" smtClean="0"/>
              <a:pPr/>
              <a:t>36</a:t>
            </a:fld>
            <a:endParaRPr lang="en-US"/>
          </a:p>
        </p:txBody>
      </p:sp>
    </p:spTree>
    <p:extLst>
      <p:ext uri="{BB962C8B-B14F-4D97-AF65-F5344CB8AC3E}">
        <p14:creationId xmlns:p14="http://schemas.microsoft.com/office/powerpoint/2010/main" val="13814957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a:buFontTx/>
              <a:buChar char="•"/>
            </a:pPr>
            <a:r>
              <a:rPr lang="en-US" altLang="en-US" dirty="0" smtClean="0"/>
              <a:t>Response analysis and decision-making about modality</a:t>
            </a:r>
            <a:r>
              <a:rPr lang="en-US" altLang="en-US" baseline="0" dirty="0" smtClean="0"/>
              <a:t> and delivery mechanism </a:t>
            </a:r>
            <a:r>
              <a:rPr lang="en-US" altLang="en-US" dirty="0" smtClean="0"/>
              <a:t>will differ significantly depending on context.</a:t>
            </a:r>
          </a:p>
          <a:p>
            <a:pPr marL="173336" indent="-173336">
              <a:buFontTx/>
              <a:buChar char="•"/>
            </a:pPr>
            <a:r>
              <a:rPr lang="en-US" altLang="en-US" dirty="0" smtClean="0"/>
              <a:t>Analysis of gender and social impacts of cash is essential in order to indicate protection risks, mitigation measures and benefits.</a:t>
            </a:r>
          </a:p>
          <a:p>
            <a:pPr marL="173336" indent="-173336">
              <a:buFontTx/>
              <a:buChar char="•"/>
            </a:pPr>
            <a:r>
              <a:rPr lang="en-US" altLang="en-US" dirty="0" smtClean="0"/>
              <a:t>A clear exit strategy is required.</a:t>
            </a:r>
          </a:p>
        </p:txBody>
      </p:sp>
      <p:sp>
        <p:nvSpPr>
          <p:cNvPr id="4" name="Slide Number Placeholder 3"/>
          <p:cNvSpPr>
            <a:spLocks noGrp="1"/>
          </p:cNvSpPr>
          <p:nvPr>
            <p:ph type="sldNum" sz="quarter" idx="10"/>
          </p:nvPr>
        </p:nvSpPr>
        <p:spPr/>
        <p:txBody>
          <a:bodyPr/>
          <a:lstStyle/>
          <a:p>
            <a:fld id="{0FBACEEF-B3EC-BA42-9F07-133C39521336}" type="slidenum">
              <a:rPr lang="en-US" smtClean="0"/>
              <a:pPr/>
              <a:t>37</a:t>
            </a:fld>
            <a:endParaRPr lang="en-US"/>
          </a:p>
        </p:txBody>
      </p:sp>
    </p:spTree>
    <p:extLst>
      <p:ext uri="{BB962C8B-B14F-4D97-AF65-F5344CB8AC3E}">
        <p14:creationId xmlns:p14="http://schemas.microsoft.com/office/powerpoint/2010/main" val="34868607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Share instructions for the plenary session. </a:t>
            </a:r>
          </a:p>
          <a:p>
            <a:endParaRPr lang="en-US" altLang="en-US" sz="1200" dirty="0" smtClean="0"/>
          </a:p>
          <a:p>
            <a:pPr marL="0" lvl="2" defTabSz="924458">
              <a:defRPr/>
            </a:pPr>
            <a:r>
              <a:rPr lang="en-US" altLang="en-US" sz="1200" dirty="0" smtClean="0">
                <a:solidFill>
                  <a:schemeClr val="accent1"/>
                </a:solidFill>
              </a:rPr>
              <a:t>Did the group take forward the proposed intervention and why or why  not? How did they change the proposed response (to better mainstream protection)?</a:t>
            </a:r>
          </a:p>
          <a:p>
            <a:pPr marL="0" lvl="2" defTabSz="924458">
              <a:defRPr/>
            </a:pPr>
            <a:endParaRPr lang="en-US" altLang="en-US" sz="1200" dirty="0" smtClean="0">
              <a:solidFill>
                <a:schemeClr val="accent1"/>
              </a:solidFill>
            </a:endParaRPr>
          </a:p>
          <a:p>
            <a:pPr marL="0" lvl="2" defTabSz="924458">
              <a:defRPr/>
            </a:pPr>
            <a:r>
              <a:rPr lang="en-US" altLang="en-US" sz="1200" dirty="0" smtClean="0">
                <a:solidFill>
                  <a:schemeClr val="accent1"/>
                </a:solidFill>
              </a:rPr>
              <a:t>How did they</a:t>
            </a:r>
            <a:r>
              <a:rPr lang="en-US" altLang="en-US" sz="1200" baseline="0" dirty="0" smtClean="0">
                <a:solidFill>
                  <a:schemeClr val="accent1"/>
                </a:solidFill>
              </a:rPr>
              <a:t> use the PRBA tool, and was it helpful? Any comments?</a:t>
            </a:r>
            <a:endParaRPr lang="en-US" altLang="en-US" sz="1200" dirty="0" smtClean="0">
              <a:solidFill>
                <a:schemeClr val="accent1"/>
              </a:solidFill>
            </a:endParaRPr>
          </a:p>
          <a:p>
            <a:endParaRPr lang="en-US" dirty="0"/>
          </a:p>
        </p:txBody>
      </p:sp>
      <p:sp>
        <p:nvSpPr>
          <p:cNvPr id="4" name="Slide Number Placeholder 3"/>
          <p:cNvSpPr>
            <a:spLocks noGrp="1"/>
          </p:cNvSpPr>
          <p:nvPr>
            <p:ph type="sldNum" sz="quarter" idx="10"/>
          </p:nvPr>
        </p:nvSpPr>
        <p:spPr/>
        <p:txBody>
          <a:bodyPr/>
          <a:lstStyle/>
          <a:p>
            <a:fld id="{0FBACEEF-B3EC-BA42-9F07-133C39521336}" type="slidenum">
              <a:rPr lang="en-US" smtClean="0"/>
              <a:pPr/>
              <a:t>38</a:t>
            </a:fld>
            <a:endParaRPr lang="en-US"/>
          </a:p>
        </p:txBody>
      </p:sp>
    </p:spTree>
    <p:extLst>
      <p:ext uri="{BB962C8B-B14F-4D97-AF65-F5344CB8AC3E}">
        <p14:creationId xmlns:p14="http://schemas.microsoft.com/office/powerpoint/2010/main" val="26286990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Return to the Decision Tree Handout, bottom</a:t>
            </a:r>
            <a:r>
              <a:rPr lang="en-US" altLang="en-US" baseline="0" dirty="0" smtClean="0"/>
              <a:t> section.</a:t>
            </a:r>
          </a:p>
          <a:p>
            <a:endParaRPr lang="en-US" altLang="en-US" dirty="0" smtClean="0"/>
          </a:p>
          <a:p>
            <a:pPr marL="0" lvl="3" indent="0">
              <a:buFontTx/>
              <a:buNone/>
            </a:pPr>
            <a:r>
              <a:rPr lang="en-US" altLang="en-US" dirty="0" smtClean="0"/>
              <a:t>For practical purposes the case studies used here had CBIs as an inevitable modality. However, be sure to follow the Decision Tree and to design programing accordingly. </a:t>
            </a:r>
          </a:p>
        </p:txBody>
      </p:sp>
      <p:sp>
        <p:nvSpPr>
          <p:cNvPr id="4" name="Slide Number Placeholder 3"/>
          <p:cNvSpPr>
            <a:spLocks noGrp="1"/>
          </p:cNvSpPr>
          <p:nvPr>
            <p:ph type="sldNum" sz="quarter" idx="10"/>
          </p:nvPr>
        </p:nvSpPr>
        <p:spPr/>
        <p:txBody>
          <a:bodyPr/>
          <a:lstStyle/>
          <a:p>
            <a:fld id="{0FBACEEF-B3EC-BA42-9F07-133C39521336}" type="slidenum">
              <a:rPr lang="en-US" smtClean="0"/>
              <a:pPr/>
              <a:t>39</a:t>
            </a:fld>
            <a:endParaRPr lang="en-US"/>
          </a:p>
        </p:txBody>
      </p:sp>
    </p:spTree>
    <p:extLst>
      <p:ext uri="{BB962C8B-B14F-4D97-AF65-F5344CB8AC3E}">
        <p14:creationId xmlns:p14="http://schemas.microsoft.com/office/powerpoint/2010/main" val="5683638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smtClean="0"/>
              <a:t>[Consider during coffee breaks/lunch</a:t>
            </a:r>
            <a:r>
              <a:rPr lang="en-US" altLang="en-US" baseline="0" dirty="0" smtClean="0"/>
              <a:t> break the major points coming out from participants throughout the day and insert here in the notes, to give a recap back to the group.]</a:t>
            </a:r>
            <a:endParaRPr lang="en-US" altLang="en-US" dirty="0" smtClean="0"/>
          </a:p>
        </p:txBody>
      </p:sp>
      <p:sp>
        <p:nvSpPr>
          <p:cNvPr id="4" name="Slide Number Placeholder 3"/>
          <p:cNvSpPr>
            <a:spLocks noGrp="1"/>
          </p:cNvSpPr>
          <p:nvPr>
            <p:ph type="sldNum" sz="quarter" idx="10"/>
          </p:nvPr>
        </p:nvSpPr>
        <p:spPr/>
        <p:txBody>
          <a:bodyPr/>
          <a:lstStyle/>
          <a:p>
            <a:fld id="{0FBACEEF-B3EC-BA42-9F07-133C39521336}" type="slidenum">
              <a:rPr lang="en-US" smtClean="0"/>
              <a:pPr/>
              <a:t>40</a:t>
            </a:fld>
            <a:endParaRPr lang="en-US"/>
          </a:p>
        </p:txBody>
      </p:sp>
    </p:spTree>
    <p:extLst>
      <p:ext uri="{BB962C8B-B14F-4D97-AF65-F5344CB8AC3E}">
        <p14:creationId xmlns:p14="http://schemas.microsoft.com/office/powerpoint/2010/main" val="5850645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smtClean="0"/>
              <a:t>Reminder of the Protection</a:t>
            </a:r>
            <a:r>
              <a:rPr lang="en-US" altLang="en-US" baseline="0" dirty="0" smtClean="0"/>
              <a:t> Mainstreaming Principles</a:t>
            </a:r>
            <a:endParaRPr lang="de-DE" altLang="en-US" dirty="0" smtClean="0"/>
          </a:p>
        </p:txBody>
      </p:sp>
      <p:sp>
        <p:nvSpPr>
          <p:cNvPr id="4" name="Slide Number Placeholder 3"/>
          <p:cNvSpPr>
            <a:spLocks noGrp="1"/>
          </p:cNvSpPr>
          <p:nvPr>
            <p:ph type="sldNum" sz="quarter" idx="10"/>
          </p:nvPr>
        </p:nvSpPr>
        <p:spPr/>
        <p:txBody>
          <a:bodyPr/>
          <a:lstStyle/>
          <a:p>
            <a:fld id="{0FBACEEF-B3EC-BA42-9F07-133C39521336}" type="slidenum">
              <a:rPr lang="en-US" smtClean="0"/>
              <a:pPr/>
              <a:t>41</a:t>
            </a:fld>
            <a:endParaRPr lang="en-US"/>
          </a:p>
        </p:txBody>
      </p:sp>
    </p:spTree>
    <p:extLst>
      <p:ext uri="{BB962C8B-B14F-4D97-AF65-F5344CB8AC3E}">
        <p14:creationId xmlns:p14="http://schemas.microsoft.com/office/powerpoint/2010/main" val="1679026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smtClean="0"/>
              <a:t>Do the Ice</a:t>
            </a:r>
            <a:r>
              <a:rPr lang="en-US" altLang="en-US" baseline="0" dirty="0" smtClean="0"/>
              <a:t> Breaker with protection definition before showing the next slide.</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0FBACEEF-B3EC-BA42-9F07-133C39521336}" type="slidenum">
              <a:rPr lang="en-US" smtClean="0"/>
              <a:pPr/>
              <a:t>4</a:t>
            </a:fld>
            <a:endParaRPr lang="en-US"/>
          </a:p>
        </p:txBody>
      </p:sp>
    </p:spTree>
    <p:extLst>
      <p:ext uri="{BB962C8B-B14F-4D97-AF65-F5344CB8AC3E}">
        <p14:creationId xmlns:p14="http://schemas.microsoft.com/office/powerpoint/2010/main" val="49407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Ask everyone</a:t>
            </a:r>
            <a:r>
              <a:rPr lang="en-US" altLang="en-US" baseline="0" dirty="0" smtClean="0"/>
              <a:t> to write on a post-it or card one thing they learned today, referring to a phase of the </a:t>
            </a:r>
            <a:r>
              <a:rPr lang="en-US" altLang="en-US" baseline="0" dirty="0" err="1" smtClean="0"/>
              <a:t>programme</a:t>
            </a:r>
            <a:r>
              <a:rPr lang="en-US" altLang="en-US" baseline="0" dirty="0" smtClean="0"/>
              <a:t> cycle. Ask to share in plenary if they wish.</a:t>
            </a:r>
            <a:endParaRPr lang="en-US" altLang="en-US" dirty="0" smtClean="0"/>
          </a:p>
        </p:txBody>
      </p:sp>
      <p:sp>
        <p:nvSpPr>
          <p:cNvPr id="4" name="Slide Number Placeholder 3"/>
          <p:cNvSpPr>
            <a:spLocks noGrp="1"/>
          </p:cNvSpPr>
          <p:nvPr>
            <p:ph type="sldNum" sz="quarter" idx="10"/>
          </p:nvPr>
        </p:nvSpPr>
        <p:spPr/>
        <p:txBody>
          <a:bodyPr/>
          <a:lstStyle/>
          <a:p>
            <a:fld id="{0FBACEEF-B3EC-BA42-9F07-133C39521336}" type="slidenum">
              <a:rPr lang="en-US" smtClean="0"/>
              <a:pPr/>
              <a:t>42</a:t>
            </a:fld>
            <a:endParaRPr lang="en-US"/>
          </a:p>
        </p:txBody>
      </p:sp>
    </p:spTree>
    <p:extLst>
      <p:ext uri="{BB962C8B-B14F-4D97-AF65-F5344CB8AC3E}">
        <p14:creationId xmlns:p14="http://schemas.microsoft.com/office/powerpoint/2010/main" val="1072733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29" lvl="0" indent="0">
              <a:buFontTx/>
              <a:buNone/>
            </a:pPr>
            <a:r>
              <a:rPr lang="en-US" altLang="en-US" dirty="0" smtClean="0"/>
              <a:t>Which of these learning outcomes were </a:t>
            </a:r>
            <a:r>
              <a:rPr lang="en-US" altLang="en-US" dirty="0" err="1" smtClean="0"/>
              <a:t>achieved?Which</a:t>
            </a:r>
            <a:r>
              <a:rPr lang="en-US" altLang="en-US" dirty="0" smtClean="0"/>
              <a:t> of these learning outcomes require additional support?</a:t>
            </a:r>
          </a:p>
        </p:txBody>
      </p:sp>
      <p:sp>
        <p:nvSpPr>
          <p:cNvPr id="4" name="Slide Number Placeholder 3"/>
          <p:cNvSpPr>
            <a:spLocks noGrp="1"/>
          </p:cNvSpPr>
          <p:nvPr>
            <p:ph type="sldNum" sz="quarter" idx="10"/>
          </p:nvPr>
        </p:nvSpPr>
        <p:spPr/>
        <p:txBody>
          <a:bodyPr/>
          <a:lstStyle/>
          <a:p>
            <a:fld id="{0FBACEEF-B3EC-BA42-9F07-133C39521336}" type="slidenum">
              <a:rPr lang="en-US" smtClean="0"/>
              <a:pPr/>
              <a:t>44</a:t>
            </a:fld>
            <a:endParaRPr lang="en-US"/>
          </a:p>
        </p:txBody>
      </p:sp>
    </p:spTree>
    <p:extLst>
      <p:ext uri="{BB962C8B-B14F-4D97-AF65-F5344CB8AC3E}">
        <p14:creationId xmlns:p14="http://schemas.microsoft.com/office/powerpoint/2010/main" val="2611935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dirty="0" smtClean="0"/>
              <a:t>The Guide for Protection in Cash-based Interventions alongside other ERC grant resources are hosted on the </a:t>
            </a:r>
            <a:r>
              <a:rPr lang="en-US" altLang="en-US" dirty="0" err="1" smtClean="0"/>
              <a:t>CaLP</a:t>
            </a:r>
            <a:r>
              <a:rPr lang="en-US" altLang="en-US" dirty="0" smtClean="0"/>
              <a:t> Cash and Protection thematic page.</a:t>
            </a:r>
          </a:p>
          <a:p>
            <a:pPr lvl="1"/>
            <a:endParaRPr lang="en-US" altLang="en-US" dirty="0" smtClean="0"/>
          </a:p>
          <a:p>
            <a:pPr marL="10058" lvl="0" indent="0">
              <a:buFontTx/>
              <a:buNone/>
            </a:pPr>
            <a:r>
              <a:rPr lang="en-US" altLang="en-US" dirty="0" smtClean="0"/>
              <a:t>The Guide includes a </a:t>
            </a:r>
            <a:r>
              <a:rPr lang="en-US" dirty="0" smtClean="0"/>
              <a:t>list of resources which is not meant to be exhaustive, but rather highlights the most useful, field-friendly guidance and tools currently available, with specific references to </a:t>
            </a:r>
            <a:r>
              <a:rPr lang="en-US" b="1" dirty="0" smtClean="0"/>
              <a:t>cash-based interventions</a:t>
            </a:r>
            <a:r>
              <a:rPr lang="en-US" dirty="0" smtClean="0"/>
              <a:t> </a:t>
            </a:r>
            <a:r>
              <a:rPr lang="en-US" b="1" dirty="0" smtClean="0"/>
              <a:t>and protection</a:t>
            </a:r>
            <a:r>
              <a:rPr lang="en-US" dirty="0" smtClean="0"/>
              <a:t>. In addition, other key protection resources that do not necessarily reference cash are included.</a:t>
            </a:r>
          </a:p>
        </p:txBody>
      </p:sp>
      <p:sp>
        <p:nvSpPr>
          <p:cNvPr id="4" name="Slide Number Placeholder 3"/>
          <p:cNvSpPr>
            <a:spLocks noGrp="1"/>
          </p:cNvSpPr>
          <p:nvPr>
            <p:ph type="sldNum" sz="quarter" idx="10"/>
          </p:nvPr>
        </p:nvSpPr>
        <p:spPr/>
        <p:txBody>
          <a:bodyPr/>
          <a:lstStyle/>
          <a:p>
            <a:fld id="{0FBACEEF-B3EC-BA42-9F07-133C39521336}" type="slidenum">
              <a:rPr lang="en-US" smtClean="0"/>
              <a:pPr/>
              <a:t>45</a:t>
            </a:fld>
            <a:endParaRPr lang="en-US"/>
          </a:p>
        </p:txBody>
      </p:sp>
    </p:spTree>
    <p:extLst>
      <p:ext uri="{BB962C8B-B14F-4D97-AF65-F5344CB8AC3E}">
        <p14:creationId xmlns:p14="http://schemas.microsoft.com/office/powerpoint/2010/main" val="19128193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smtClean="0"/>
              <a:t>Thank you for your engagement and congratulations for completing the training on Protection in CBIs!</a:t>
            </a:r>
          </a:p>
        </p:txBody>
      </p:sp>
      <p:sp>
        <p:nvSpPr>
          <p:cNvPr id="4" name="Slide Number Placeholder 3"/>
          <p:cNvSpPr>
            <a:spLocks noGrp="1"/>
          </p:cNvSpPr>
          <p:nvPr>
            <p:ph type="sldNum" sz="quarter" idx="10"/>
          </p:nvPr>
        </p:nvSpPr>
        <p:spPr/>
        <p:txBody>
          <a:bodyPr/>
          <a:lstStyle/>
          <a:p>
            <a:fld id="{0FBACEEF-B3EC-BA42-9F07-133C39521336}" type="slidenum">
              <a:rPr lang="en-US" smtClean="0"/>
              <a:pPr/>
              <a:t>46</a:t>
            </a:fld>
            <a:endParaRPr lang="en-US"/>
          </a:p>
        </p:txBody>
      </p:sp>
    </p:spTree>
    <p:extLst>
      <p:ext uri="{BB962C8B-B14F-4D97-AF65-F5344CB8AC3E}">
        <p14:creationId xmlns:p14="http://schemas.microsoft.com/office/powerpoint/2010/main" val="986459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t>Humanitarian practitioners in all sectors should be familiar with the Sphere Protection Principles. Integrating these principles throughout the program cycle can help ensure that protection risks and benefits are considered in CBI, as part of all humanitarian assistance and protection. </a:t>
            </a:r>
          </a:p>
          <a:p>
            <a:pPr>
              <a:defRPr/>
            </a:pPr>
            <a:endParaRPr lang="en-US" dirty="0" smtClean="0"/>
          </a:p>
          <a:p>
            <a:pPr marL="288893" indent="-288893">
              <a:buFont typeface="Arial" panose="020B0604020202020204" pitchFamily="34" charset="0"/>
              <a:buChar char="•"/>
              <a:defRPr/>
            </a:pPr>
            <a:r>
              <a:rPr lang="en-US" dirty="0" smtClean="0"/>
              <a:t>Avoid exposing people to further harm as a result of your actions. </a:t>
            </a:r>
          </a:p>
          <a:p>
            <a:pPr>
              <a:defRPr/>
            </a:pPr>
            <a:endParaRPr lang="en-US" dirty="0" smtClean="0"/>
          </a:p>
          <a:p>
            <a:pPr marL="288893" indent="-288893">
              <a:buFont typeface="Arial" panose="020B0604020202020204" pitchFamily="34" charset="0"/>
              <a:buChar char="•"/>
              <a:defRPr/>
            </a:pPr>
            <a:r>
              <a:rPr lang="en-US" dirty="0" smtClean="0"/>
              <a:t>Ensure people’s access to impartial assistance – in proportion to need and without discrimination. </a:t>
            </a:r>
          </a:p>
          <a:p>
            <a:pPr>
              <a:defRPr/>
            </a:pPr>
            <a:endParaRPr lang="en-US" dirty="0" smtClean="0"/>
          </a:p>
          <a:p>
            <a:pPr marL="288893" indent="-288893">
              <a:buFont typeface="Arial" panose="020B0604020202020204" pitchFamily="34" charset="0"/>
              <a:buChar char="•"/>
              <a:defRPr/>
            </a:pPr>
            <a:r>
              <a:rPr lang="en-US" dirty="0" smtClean="0"/>
              <a:t>Protect people from physical and psychological harm arising from violence and coercion. </a:t>
            </a:r>
          </a:p>
          <a:p>
            <a:pPr>
              <a:defRPr/>
            </a:pPr>
            <a:endParaRPr lang="en-US" dirty="0" smtClean="0"/>
          </a:p>
          <a:p>
            <a:pPr marL="288893" indent="-288893">
              <a:buFont typeface="Arial" panose="020B0604020202020204" pitchFamily="34" charset="0"/>
              <a:buChar char="•"/>
              <a:defRPr/>
            </a:pPr>
            <a:r>
              <a:rPr lang="en-US" dirty="0" smtClean="0"/>
              <a:t>Assist people to claim their rights, access available remedies and recover from the effects of abuse. </a:t>
            </a:r>
          </a:p>
          <a:p>
            <a:pPr marL="288893" indent="-288893">
              <a:buFont typeface="Arial" panose="020B0604020202020204" pitchFamily="34" charset="0"/>
              <a:buChar char="•"/>
              <a:defRPr/>
            </a:pPr>
            <a:endParaRPr lang="en-US" dirty="0" smtClean="0"/>
          </a:p>
          <a:p>
            <a:pPr>
              <a:defRPr/>
            </a:pPr>
            <a:r>
              <a:rPr lang="en-US" dirty="0" smtClean="0"/>
              <a:t>These principles have informed the definition of key areas for protection mainstreaming: </a:t>
            </a:r>
            <a:r>
              <a:rPr lang="en-US" i="1" dirty="0" smtClean="0"/>
              <a:t>safety and dignity; meaningful access; accountability; participation and empowerment</a:t>
            </a:r>
            <a:r>
              <a:rPr lang="en-US" dirty="0" smtClean="0"/>
              <a:t>. </a:t>
            </a:r>
          </a:p>
        </p:txBody>
      </p:sp>
      <p:sp>
        <p:nvSpPr>
          <p:cNvPr id="4" name="Slide Number Placeholder 3"/>
          <p:cNvSpPr>
            <a:spLocks noGrp="1"/>
          </p:cNvSpPr>
          <p:nvPr>
            <p:ph type="sldNum" sz="quarter" idx="10"/>
          </p:nvPr>
        </p:nvSpPr>
        <p:spPr/>
        <p:txBody>
          <a:bodyPr/>
          <a:lstStyle/>
          <a:p>
            <a:fld id="{0FBACEEF-B3EC-BA42-9F07-133C39521336}" type="slidenum">
              <a:rPr lang="en-US" smtClean="0"/>
              <a:pPr/>
              <a:t>6</a:t>
            </a:fld>
            <a:endParaRPr lang="en-US"/>
          </a:p>
        </p:txBody>
      </p:sp>
    </p:spTree>
    <p:extLst>
      <p:ext uri="{BB962C8B-B14F-4D97-AF65-F5344CB8AC3E}">
        <p14:creationId xmlns:p14="http://schemas.microsoft.com/office/powerpoint/2010/main" val="1679026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dirty="0" smtClean="0"/>
              <a:t>What is the equation for risk?</a:t>
            </a:r>
          </a:p>
          <a:p>
            <a:endParaRPr lang="en-GB" sz="1200" b="1" i="1" dirty="0" smtClean="0"/>
          </a:p>
          <a:p>
            <a:r>
              <a:rPr lang="en-GB" sz="1200" b="1" i="1" dirty="0" smtClean="0"/>
              <a:t>Thus goal of the intervention and desired impact is</a:t>
            </a:r>
            <a:r>
              <a:rPr lang="en-GB" sz="1200" i="1" dirty="0" smtClean="0"/>
              <a:t>:</a:t>
            </a:r>
            <a:endParaRPr lang="en-US" sz="1200" dirty="0" smtClean="0"/>
          </a:p>
          <a:p>
            <a:pPr lvl="0"/>
            <a:r>
              <a:rPr lang="en-US" sz="1200" i="1" dirty="0" smtClean="0"/>
              <a:t>Reduction of threat and vulnerability</a:t>
            </a:r>
            <a:endParaRPr lang="en-US" sz="1200" dirty="0" smtClean="0"/>
          </a:p>
          <a:p>
            <a:r>
              <a:rPr lang="en-GB" sz="1200" b="1" i="1" dirty="0" smtClean="0"/>
              <a:t>+</a:t>
            </a:r>
            <a:endParaRPr lang="en-US" sz="1200" dirty="0" smtClean="0"/>
          </a:p>
          <a:p>
            <a:pPr lvl="0"/>
            <a:r>
              <a:rPr lang="en-US" sz="1200" i="1" dirty="0" smtClean="0"/>
              <a:t>Increase of capacity</a:t>
            </a:r>
          </a:p>
          <a:p>
            <a:endParaRPr lang="en-US" sz="1200" dirty="0" smtClean="0"/>
          </a:p>
          <a:p>
            <a:r>
              <a:rPr lang="en-US" sz="1200" b="1" dirty="0" smtClean="0"/>
              <a:t>THREAT</a:t>
            </a:r>
            <a:r>
              <a:rPr lang="en-US" sz="1200" dirty="0" smtClean="0"/>
              <a:t> is the potential for physical or psychological harm and/or potential barrier to access. Potential perpetrators could be armed forces, militia groups, community members, family members, or even aid workers. Potential barriers to access could be a physically inaccessible entrance to facilities, or management of a service by a particular ethnic group to the exclusion of other groups.</a:t>
            </a:r>
          </a:p>
          <a:p>
            <a:endParaRPr lang="en-US" sz="1200" dirty="0" smtClean="0"/>
          </a:p>
          <a:p>
            <a:r>
              <a:rPr lang="en-US" sz="1200" dirty="0" smtClean="0"/>
              <a:t>The </a:t>
            </a:r>
            <a:r>
              <a:rPr lang="en-US" sz="1200" b="1" dirty="0" smtClean="0"/>
              <a:t>VULNERABILITY</a:t>
            </a:r>
            <a:r>
              <a:rPr lang="en-US" sz="1200" dirty="0" smtClean="0"/>
              <a:t> is what makes the potential victim susceptible to the risk: e.g. their location, the timing of the activity, lack of knowledge about rights or safe practices, their gender, their age, their ethnic/religious group, their disability.</a:t>
            </a:r>
          </a:p>
          <a:p>
            <a:endParaRPr lang="en-US" sz="1200" dirty="0" smtClean="0"/>
          </a:p>
          <a:p>
            <a:r>
              <a:rPr lang="en-US" sz="1200" dirty="0" smtClean="0"/>
              <a:t>The </a:t>
            </a:r>
            <a:r>
              <a:rPr lang="en-US" sz="1200" b="1" dirty="0" smtClean="0"/>
              <a:t>CAPACITIES </a:t>
            </a:r>
            <a:r>
              <a:rPr lang="en-US" sz="1200" dirty="0" smtClean="0"/>
              <a:t>represent the strengths both individuals and communities have to keep themselves safe: e.g. designated safe spaces, community plans, linkages with protection-sensitive institutions, awareness of rights and responsibilities.</a:t>
            </a:r>
          </a:p>
          <a:p>
            <a:endParaRPr lang="en-GB" sz="1200" dirty="0" smtClean="0"/>
          </a:p>
          <a:p>
            <a:r>
              <a:rPr lang="en-GB" sz="1200" dirty="0" smtClean="0"/>
              <a:t>Source: Global Protection Cluster (2014)</a:t>
            </a:r>
            <a:endParaRPr lang="en-GB" sz="1200" i="1" dirty="0" smtClean="0"/>
          </a:p>
          <a:p>
            <a:endParaRPr lang="de-DE" altLang="en-US" sz="1200" dirty="0" smtClean="0"/>
          </a:p>
          <a:p>
            <a:r>
              <a:rPr lang="en-US" altLang="en-US" sz="1200" noProof="0" dirty="0" smtClean="0"/>
              <a:t>Give contextual examples of reduced threat, reduced vulnerability, and increased capacity. </a:t>
            </a:r>
          </a:p>
          <a:p>
            <a:endParaRPr lang="de-DE" altLang="en-US" sz="1200" b="1" dirty="0" smtClean="0"/>
          </a:p>
          <a:p>
            <a:endParaRPr lang="de-DE" altLang="en-US" sz="1200" dirty="0" smtClean="0"/>
          </a:p>
          <a:p>
            <a:endParaRPr lang="en-US" dirty="0"/>
          </a:p>
        </p:txBody>
      </p:sp>
      <p:sp>
        <p:nvSpPr>
          <p:cNvPr id="4" name="Slide Number Placeholder 3"/>
          <p:cNvSpPr>
            <a:spLocks noGrp="1"/>
          </p:cNvSpPr>
          <p:nvPr>
            <p:ph type="sldNum" sz="quarter" idx="10"/>
          </p:nvPr>
        </p:nvSpPr>
        <p:spPr/>
        <p:txBody>
          <a:bodyPr/>
          <a:lstStyle/>
          <a:p>
            <a:fld id="{0FBACEEF-B3EC-BA42-9F07-133C39521336}" type="slidenum">
              <a:rPr lang="en-US" smtClean="0"/>
              <a:pPr/>
              <a:t>7</a:t>
            </a:fld>
            <a:endParaRPr lang="en-US"/>
          </a:p>
        </p:txBody>
      </p:sp>
    </p:spTree>
    <p:extLst>
      <p:ext uri="{BB962C8B-B14F-4D97-AF65-F5344CB8AC3E}">
        <p14:creationId xmlns:p14="http://schemas.microsoft.com/office/powerpoint/2010/main" val="1554756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noProof="0" dirty="0" smtClean="0"/>
              <a:t>Breaking</a:t>
            </a:r>
            <a:r>
              <a:rPr lang="en-US" altLang="en-US" baseline="0" noProof="0" dirty="0" smtClean="0"/>
              <a:t> down the risk to outline the threat / vulnerability / possible response that will result in increased capacity and the final intended outcome.</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baseline="0" noProof="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baseline="0" noProof="0" dirty="0" smtClean="0"/>
              <a:t>Freedom from threat of exploitation: how to recognize issue, know their rights and go for help</a:t>
            </a:r>
            <a:endParaRPr lang="en-US" altLang="en-US" noProof="0" dirty="0" smtClean="0"/>
          </a:p>
          <a:p>
            <a:endParaRPr lang="en-US" dirty="0"/>
          </a:p>
        </p:txBody>
      </p:sp>
      <p:sp>
        <p:nvSpPr>
          <p:cNvPr id="4" name="Slide Number Placeholder 3"/>
          <p:cNvSpPr>
            <a:spLocks noGrp="1"/>
          </p:cNvSpPr>
          <p:nvPr>
            <p:ph type="sldNum" sz="quarter" idx="10"/>
          </p:nvPr>
        </p:nvSpPr>
        <p:spPr/>
        <p:txBody>
          <a:bodyPr/>
          <a:lstStyle/>
          <a:p>
            <a:fld id="{0FBACEEF-B3EC-BA42-9F07-133C39521336}" type="slidenum">
              <a:rPr lang="en-US" smtClean="0"/>
              <a:pPr/>
              <a:t>8</a:t>
            </a:fld>
            <a:endParaRPr lang="en-US"/>
          </a:p>
        </p:txBody>
      </p:sp>
    </p:spTree>
    <p:extLst>
      <p:ext uri="{BB962C8B-B14F-4D97-AF65-F5344CB8AC3E}">
        <p14:creationId xmlns:p14="http://schemas.microsoft.com/office/powerpoint/2010/main" val="3137314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a:buFont typeface="Arial" panose="020B0604020202020204" pitchFamily="34" charset="0"/>
              <a:buChar char="•"/>
              <a:defRPr/>
            </a:pPr>
            <a:r>
              <a:rPr lang="en-US" sz="1200" dirty="0" smtClean="0"/>
              <a:t>CBIs are a tool, not a program.</a:t>
            </a:r>
          </a:p>
          <a:p>
            <a:pPr marL="173336" indent="-173336">
              <a:buFont typeface="Arial" panose="020B0604020202020204" pitchFamily="34" charset="0"/>
              <a:buChar char="•"/>
              <a:defRPr/>
            </a:pPr>
            <a:r>
              <a:rPr lang="en-US" sz="1200" dirty="0" smtClean="0"/>
              <a:t>CBIs have great potential (choice, affected communities know their needs/priorities, market-based to strengthen the local economy, timely, flexible, reinforce community relations). </a:t>
            </a:r>
          </a:p>
          <a:p>
            <a:pPr marL="173336" indent="-173336">
              <a:buFont typeface="Arial" panose="020B0604020202020204" pitchFamily="34" charset="0"/>
              <a:buChar char="•"/>
              <a:defRPr/>
            </a:pPr>
            <a:r>
              <a:rPr lang="en-US" sz="1200" dirty="0" smtClean="0"/>
              <a:t>CBIs should be designed, implemented and monitored with protection at their core through: the right mechanisms, staff, skills and attitudes to mainstream protection and ensure safe and conflict-sensitive cash and voucher interventions. </a:t>
            </a:r>
          </a:p>
          <a:p>
            <a:pPr marL="173336" indent="-173336">
              <a:buFont typeface="Arial" panose="020B0604020202020204" pitchFamily="34" charset="0"/>
              <a:buChar char="•"/>
              <a:defRPr/>
            </a:pPr>
            <a:r>
              <a:rPr lang="en-US" sz="1200" dirty="0" smtClean="0"/>
              <a:t>Cash-based interventions can be divided into three rough categories: </a:t>
            </a:r>
          </a:p>
          <a:p>
            <a:pPr>
              <a:buFont typeface="Arial" panose="020B0604020202020204" pitchFamily="34" charset="0"/>
              <a:buNone/>
              <a:defRPr/>
            </a:pPr>
            <a:r>
              <a:rPr lang="en-US" sz="1200" dirty="0" smtClean="0"/>
              <a:t>	• Cash for work programs, where the beneficiaries are paid cash for work on public or community works schemes. </a:t>
            </a:r>
          </a:p>
          <a:p>
            <a:pPr>
              <a:buFont typeface="Arial" panose="020B0604020202020204" pitchFamily="34" charset="0"/>
              <a:buNone/>
              <a:defRPr/>
            </a:pPr>
            <a:r>
              <a:rPr lang="en-US" sz="1200" dirty="0" smtClean="0"/>
              <a:t>	• Vouchers, which give the beneficiaries access to pre-defined commodities. Vouchers can be given as a grant or in exchange for work. </a:t>
            </a:r>
          </a:p>
          <a:p>
            <a:pPr defTabSz="924458">
              <a:defRPr/>
            </a:pPr>
            <a:r>
              <a:rPr lang="en-US" sz="1200" dirty="0" smtClean="0"/>
              <a:t>	• Cash grants, where cash (in envelopes,</a:t>
            </a:r>
            <a:r>
              <a:rPr lang="en-US" sz="1200" baseline="0" dirty="0" smtClean="0"/>
              <a:t> cards, mobile phones </a:t>
            </a:r>
            <a:r>
              <a:rPr lang="en-US" sz="1200" baseline="0" dirty="0" err="1" smtClean="0"/>
              <a:t>etc</a:t>
            </a:r>
            <a:r>
              <a:rPr lang="en-US" sz="1200" baseline="0" dirty="0" smtClean="0"/>
              <a:t>)</a:t>
            </a:r>
            <a:r>
              <a:rPr lang="en-US" sz="1200" dirty="0" smtClean="0"/>
              <a:t> is provided. </a:t>
            </a:r>
          </a:p>
          <a:p>
            <a:pPr>
              <a:defRPr/>
            </a:pPr>
            <a:endParaRPr lang="en-US" sz="1200" dirty="0" smtClean="0"/>
          </a:p>
          <a:p>
            <a:pPr>
              <a:defRPr/>
            </a:pPr>
            <a:r>
              <a:rPr lang="en-GB" sz="1200" b="1" dirty="0" smtClean="0"/>
              <a:t>“Unrestricted” denotes that the cash is not restricted to certain types of expenditures or vendors (sector-specific). </a:t>
            </a:r>
            <a:endParaRPr lang="en-US" sz="1200" dirty="0" smtClean="0"/>
          </a:p>
          <a:p>
            <a:pPr>
              <a:defRPr/>
            </a:pPr>
            <a:r>
              <a:rPr lang="en-GB" sz="1200" dirty="0" smtClean="0"/>
              <a:t>There is some debate as to whether vouchers are restricted; they may not be in terms of items but as they must be linked to certain vendors, unless they cover all vendors of goods and services in a given area than they are restricted in terms of the range of goods or services offered by the vendors chosen for the project. </a:t>
            </a:r>
          </a:p>
          <a:p>
            <a:pPr>
              <a:defRPr/>
            </a:pPr>
            <a:endParaRPr lang="en-US" sz="1200" dirty="0" smtClean="0"/>
          </a:p>
          <a:p>
            <a:pPr>
              <a:defRPr/>
            </a:pPr>
            <a:r>
              <a:rPr lang="en-GB" sz="1200" b="1" dirty="0" smtClean="0"/>
              <a:t>“Unconditional” refers to the fact that beneficiaries do not need to meet conditions for behaviour (such as attend a training, produce receipts or a first phase of construction, send their children to school) to receive cash.</a:t>
            </a:r>
            <a:r>
              <a:rPr lang="en-GB" sz="1200" dirty="0" smtClean="0"/>
              <a:t> They will only need to meet the eligibility criteria.</a:t>
            </a:r>
          </a:p>
          <a:p>
            <a:pPr>
              <a:defRPr/>
            </a:pPr>
            <a:endParaRPr lang="en-US" sz="1200" dirty="0" smtClean="0"/>
          </a:p>
          <a:p>
            <a:r>
              <a:rPr lang="en-GB" sz="1200" dirty="0" smtClean="0"/>
              <a:t>Multipurpose Cash Grants (MPGs) are </a:t>
            </a:r>
            <a:r>
              <a:rPr lang="en-GB" sz="1200" b="1" dirty="0" smtClean="0"/>
              <a:t>unrestricted </a:t>
            </a:r>
            <a:r>
              <a:rPr lang="en-GB" sz="1200" dirty="0" smtClean="0"/>
              <a:t>cash transfers that place beneficiary choice and prioritisation of his/her needs at the forefront of the response.</a:t>
            </a:r>
            <a:endParaRPr lang="en-US" sz="1200" dirty="0" smtClean="0"/>
          </a:p>
          <a:p>
            <a:pPr marL="173336" indent="-173336">
              <a:buFont typeface="Arial" panose="020B0604020202020204" pitchFamily="34" charset="0"/>
              <a:buChar char="•"/>
              <a:defRPr/>
            </a:pPr>
            <a:endParaRPr lang="en-US" sz="1200" dirty="0" smtClean="0"/>
          </a:p>
          <a:p>
            <a:pPr>
              <a:buFont typeface="Arial" panose="020B0604020202020204" pitchFamily="34" charset="0"/>
              <a:buNone/>
              <a:defRPr/>
            </a:pPr>
            <a:r>
              <a:rPr lang="en-US" sz="1200" dirty="0" smtClean="0"/>
              <a:t>When is cash appropriate?</a:t>
            </a:r>
          </a:p>
          <a:p>
            <a:pPr marL="173336" indent="-173336">
              <a:buFont typeface="Arial" panose="020B0604020202020204" pitchFamily="34" charset="0"/>
              <a:buChar char="•"/>
              <a:defRPr/>
            </a:pPr>
            <a:r>
              <a:rPr lang="en-US" sz="1200" dirty="0" smtClean="0"/>
              <a:t>Monetized economy</a:t>
            </a:r>
          </a:p>
          <a:p>
            <a:pPr marL="173336" indent="-173336">
              <a:buFont typeface="Arial" panose="020B0604020202020204" pitchFamily="34" charset="0"/>
              <a:buChar char="•"/>
              <a:defRPr/>
            </a:pPr>
            <a:r>
              <a:rPr lang="en-US" sz="1200" dirty="0" smtClean="0"/>
              <a:t>Reactive markets able to respond to an increase demand without causing inflation.</a:t>
            </a:r>
          </a:p>
          <a:p>
            <a:pPr marL="173336" indent="-173336">
              <a:buFont typeface="Arial" panose="020B0604020202020204" pitchFamily="34" charset="0"/>
              <a:buChar char="•"/>
              <a:defRPr/>
            </a:pPr>
            <a:r>
              <a:rPr lang="en-US" sz="1200" dirty="0" smtClean="0"/>
              <a:t>Beneficiary acceptance and ‘literacy’ of the aid modality</a:t>
            </a:r>
          </a:p>
          <a:p>
            <a:pPr marL="173336" indent="-173336">
              <a:buFont typeface="Arial" panose="020B0604020202020204" pitchFamily="34" charset="0"/>
              <a:buChar char="•"/>
              <a:defRPr/>
            </a:pPr>
            <a:r>
              <a:rPr lang="en-US" sz="1200" dirty="0" smtClean="0"/>
              <a:t>Availability of sufficient and safe delivery options</a:t>
            </a:r>
          </a:p>
          <a:p>
            <a:pPr marL="173336" indent="-173336">
              <a:buFont typeface="Arial" panose="020B0604020202020204" pitchFamily="34" charset="0"/>
              <a:buChar char="•"/>
              <a:defRPr/>
            </a:pPr>
            <a:r>
              <a:rPr lang="en-US" sz="1200" dirty="0" smtClean="0"/>
              <a:t>Timeliness and feasibility, e.g. from a skills and capacity perspective</a:t>
            </a:r>
          </a:p>
          <a:p>
            <a:pPr marL="173336" indent="-173336">
              <a:buFont typeface="Arial" panose="020B0604020202020204" pitchFamily="34" charset="0"/>
              <a:buChar char="•"/>
              <a:defRPr/>
            </a:pPr>
            <a:r>
              <a:rPr lang="en-US" sz="1200" dirty="0" smtClean="0"/>
              <a:t>Security and adequate protection</a:t>
            </a:r>
          </a:p>
          <a:p>
            <a:endParaRPr lang="en-US" dirty="0"/>
          </a:p>
        </p:txBody>
      </p:sp>
      <p:sp>
        <p:nvSpPr>
          <p:cNvPr id="4" name="Slide Number Placeholder 3"/>
          <p:cNvSpPr>
            <a:spLocks noGrp="1"/>
          </p:cNvSpPr>
          <p:nvPr>
            <p:ph type="sldNum" sz="quarter" idx="10"/>
          </p:nvPr>
        </p:nvSpPr>
        <p:spPr/>
        <p:txBody>
          <a:bodyPr/>
          <a:lstStyle/>
          <a:p>
            <a:fld id="{0FBACEEF-B3EC-BA42-9F07-133C39521336}" type="slidenum">
              <a:rPr lang="en-US" smtClean="0"/>
              <a:pPr/>
              <a:t>9</a:t>
            </a:fld>
            <a:endParaRPr lang="en-US"/>
          </a:p>
        </p:txBody>
      </p:sp>
    </p:spTree>
    <p:extLst>
      <p:ext uri="{BB962C8B-B14F-4D97-AF65-F5344CB8AC3E}">
        <p14:creationId xmlns:p14="http://schemas.microsoft.com/office/powerpoint/2010/main" val="3278542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a:buFont typeface="Arial" panose="020B0604020202020204" pitchFamily="34" charset="0"/>
              <a:buChar char="•"/>
              <a:defRPr/>
            </a:pPr>
            <a:r>
              <a:rPr lang="en-GB" altLang="en-US" dirty="0" smtClean="0">
                <a:latin typeface="+mn-lt"/>
              </a:rPr>
              <a:t>We have used the term ‘programme cycle’ here to refer</a:t>
            </a:r>
            <a:r>
              <a:rPr lang="en-GB" altLang="en-US" baseline="0" dirty="0" smtClean="0">
                <a:latin typeface="+mn-lt"/>
              </a:rPr>
              <a:t> to the standard terminology. UNHCR calls this the Operations Cycle. </a:t>
            </a:r>
          </a:p>
          <a:p>
            <a:pPr marL="173336" indent="-173336">
              <a:buFont typeface="Arial" panose="020B0604020202020204" pitchFamily="34" charset="0"/>
              <a:buChar char="•"/>
              <a:defRPr/>
            </a:pPr>
            <a:endParaRPr lang="en-GB" altLang="en-US" dirty="0" smtClean="0">
              <a:latin typeface="+mn-lt"/>
            </a:endParaRPr>
          </a:p>
          <a:p>
            <a:pPr marL="173336" indent="-173336">
              <a:buFont typeface="Arial" panose="020B0604020202020204" pitchFamily="34" charset="0"/>
              <a:buChar char="•"/>
              <a:defRPr/>
            </a:pPr>
            <a:r>
              <a:rPr lang="en-GB" altLang="en-US" dirty="0" smtClean="0">
                <a:latin typeface="+mn-lt"/>
              </a:rPr>
              <a:t>Response analysis is a process to determine whether or not cash-based interventions, either alone or in combination with other types of assistance, are an appropriate and feasible method to meet refugee needs and reflect their preferences.</a:t>
            </a:r>
          </a:p>
          <a:p>
            <a:pPr marL="173336" indent="-173336">
              <a:buFont typeface="Arial" panose="020B0604020202020204" pitchFamily="34" charset="0"/>
              <a:buChar char="•"/>
              <a:defRPr/>
            </a:pPr>
            <a:endParaRPr lang="en-GB" altLang="en-US" dirty="0" smtClean="0">
              <a:latin typeface="+mn-lt"/>
            </a:endParaRPr>
          </a:p>
          <a:p>
            <a:pPr marL="173336" indent="-173336">
              <a:buFont typeface="Arial" panose="020B0604020202020204" pitchFamily="34" charset="0"/>
              <a:buChar char="•"/>
              <a:defRPr/>
            </a:pPr>
            <a:r>
              <a:rPr lang="en-US" altLang="en-US" dirty="0" smtClean="0">
                <a:latin typeface="+mn-lt"/>
              </a:rPr>
              <a:t>The result of response analysis should not be either/or but rather what option(s) maximize benefits and minimize risks.</a:t>
            </a:r>
          </a:p>
          <a:p>
            <a:pPr marL="173336" indent="-173336">
              <a:buFont typeface="Arial" panose="020B0604020202020204" pitchFamily="34" charset="0"/>
              <a:buChar char="•"/>
              <a:defRPr/>
            </a:pPr>
            <a:endParaRPr lang="en-US" altLang="en-US" dirty="0" smtClean="0">
              <a:latin typeface="+mn-lt"/>
            </a:endParaRPr>
          </a:p>
          <a:p>
            <a:pPr>
              <a:defRPr/>
            </a:pPr>
            <a:r>
              <a:rPr lang="en-US" altLang="en-US" dirty="0" smtClean="0">
                <a:latin typeface="+mn-lt"/>
              </a:rPr>
              <a:t>What kind of approach should go around this whole circle?</a:t>
            </a:r>
          </a:p>
          <a:p>
            <a:pPr marL="173336" indent="-173336">
              <a:buFont typeface="Arial" panose="020B0604020202020204" pitchFamily="34" charset="0"/>
              <a:buChar char="•"/>
              <a:defRPr/>
            </a:pPr>
            <a:r>
              <a:rPr lang="en-US" altLang="en-US" dirty="0" smtClean="0">
                <a:latin typeface="+mn-lt"/>
              </a:rPr>
              <a:t>Ensure that AGD and participatory</a:t>
            </a:r>
            <a:r>
              <a:rPr lang="en-US" altLang="en-US" baseline="0" dirty="0" smtClean="0">
                <a:latin typeface="+mn-lt"/>
              </a:rPr>
              <a:t> </a:t>
            </a:r>
            <a:r>
              <a:rPr lang="en-US" altLang="en-US" dirty="0" smtClean="0">
                <a:latin typeface="+mn-lt"/>
              </a:rPr>
              <a:t>approaches is applied throughout the program cycle and across response analysis. </a:t>
            </a:r>
          </a:p>
          <a:p>
            <a:pPr>
              <a:defRPr/>
            </a:pPr>
            <a:endParaRPr lang="en-US" altLang="en-US" dirty="0" smtClean="0">
              <a:latin typeface="+mn-lt"/>
            </a:endParaRPr>
          </a:p>
          <a:p>
            <a:pPr>
              <a:defRPr/>
            </a:pPr>
            <a:r>
              <a:rPr lang="en-US" altLang="en-US" dirty="0" smtClean="0">
                <a:latin typeface="+mn-lt"/>
              </a:rPr>
              <a:t>What</a:t>
            </a:r>
            <a:r>
              <a:rPr lang="en-US" altLang="en-US" baseline="0" dirty="0" smtClean="0">
                <a:latin typeface="+mn-lt"/>
              </a:rPr>
              <a:t> does AGD mean? What is a participatory approach?</a:t>
            </a:r>
            <a:endParaRPr lang="en-US" altLang="en-US" dirty="0" smtClean="0">
              <a:latin typeface="+mn-lt"/>
            </a:endParaRPr>
          </a:p>
          <a:p>
            <a:pPr marL="173336" indent="-173336">
              <a:buFont typeface="Arial" panose="020B0604020202020204" pitchFamily="34" charset="0"/>
              <a:buChar char="•"/>
              <a:defRPr/>
            </a:pPr>
            <a:endParaRPr lang="en-US" altLang="en-US" dirty="0" smtClean="0">
              <a:latin typeface="+mn-lt"/>
            </a:endParaRPr>
          </a:p>
          <a:p>
            <a:pPr>
              <a:defRPr/>
            </a:pPr>
            <a:r>
              <a:rPr lang="en-US" dirty="0" smtClean="0">
                <a:latin typeface="+mn-lt"/>
              </a:rPr>
              <a:t>A comprehensive AGD approach is required in order to ensure inclusion and prevent discrimination against individuals, households and communities affected by crisis.</a:t>
            </a:r>
          </a:p>
          <a:p>
            <a:pPr>
              <a:defRPr/>
            </a:pPr>
            <a:endParaRPr lang="en-US" altLang="en-US" dirty="0" smtClean="0">
              <a:latin typeface="+mn-lt"/>
            </a:endParaRPr>
          </a:p>
          <a:p>
            <a:r>
              <a:rPr lang="en-US" dirty="0" smtClean="0">
                <a:latin typeface="+mn-lt"/>
              </a:rPr>
              <a:t>Protection information gathering and analysis should span the program cycle.  </a:t>
            </a:r>
            <a:endParaRPr lang="en-US" dirty="0"/>
          </a:p>
        </p:txBody>
      </p:sp>
      <p:sp>
        <p:nvSpPr>
          <p:cNvPr id="4" name="Slide Number Placeholder 3"/>
          <p:cNvSpPr>
            <a:spLocks noGrp="1"/>
          </p:cNvSpPr>
          <p:nvPr>
            <p:ph type="sldNum" sz="quarter" idx="10"/>
          </p:nvPr>
        </p:nvSpPr>
        <p:spPr/>
        <p:txBody>
          <a:bodyPr/>
          <a:lstStyle/>
          <a:p>
            <a:fld id="{0FBACEEF-B3EC-BA42-9F07-133C39521336}" type="slidenum">
              <a:rPr lang="en-US" smtClean="0"/>
              <a:pPr/>
              <a:t>10</a:t>
            </a:fld>
            <a:endParaRPr lang="en-US"/>
          </a:p>
        </p:txBody>
      </p:sp>
    </p:spTree>
    <p:extLst>
      <p:ext uri="{BB962C8B-B14F-4D97-AF65-F5344CB8AC3E}">
        <p14:creationId xmlns:p14="http://schemas.microsoft.com/office/powerpoint/2010/main" val="3842790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34965" y="2130425"/>
            <a:ext cx="6723234" cy="3256181"/>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734965" y="873198"/>
            <a:ext cx="7409035" cy="816496"/>
          </a:xfrm>
          <a:solidFill>
            <a:srgbClr val="748ABC"/>
          </a:solidFill>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4" name="Date Placeholder 3"/>
          <p:cNvSpPr>
            <a:spLocks noGrp="1"/>
          </p:cNvSpPr>
          <p:nvPr>
            <p:ph type="dt" sz="half" idx="10"/>
          </p:nvPr>
        </p:nvSpPr>
        <p:spPr>
          <a:xfrm>
            <a:off x="1120530" y="6356350"/>
            <a:ext cx="1470269" cy="365125"/>
          </a:xfrm>
          <a:prstGeom prst="rect">
            <a:avLst/>
          </a:prstGeom>
        </p:spPr>
        <p:txBody>
          <a:bodyPr/>
          <a:lstStyle>
            <a:lvl1pPr>
              <a:defRPr>
                <a:solidFill>
                  <a:schemeClr val="bg1"/>
                </a:solidFill>
              </a:defRPr>
            </a:lvl1pPr>
          </a:lstStyle>
          <a:p>
            <a:fld id="{216BB4AF-F1AF-564A-B739-5991D0241284}" type="datetime1">
              <a:rPr lang="en-GB" smtClean="0"/>
              <a:pPr/>
              <a:t>14/12/2016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800"/>
            </a:lvl1pPr>
          </a:lstStyle>
          <a:p>
            <a:fld id="{C7FBAF83-4A56-D243-9B94-5D7B66796F45}" type="slidenum">
              <a:rPr lang="en-US" smtClean="0"/>
              <a:pPr/>
              <a:t>‹#›</a:t>
            </a:fld>
            <a:endParaRPr lang="en-US" dirty="0"/>
          </a:p>
        </p:txBody>
      </p:sp>
    </p:spTree>
    <p:extLst>
      <p:ext uri="{BB962C8B-B14F-4D97-AF65-F5344CB8AC3E}">
        <p14:creationId xmlns:p14="http://schemas.microsoft.com/office/powerpoint/2010/main" val="17128523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6A6F73-57E6-5D46-B91A-0857164459B5}" type="datetime1">
              <a:rPr lang="en-GB" smtClean="0"/>
              <a:pPr/>
              <a:t>14/12/2016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BAF83-4A56-D243-9B94-5D7B66796F45}" type="slidenum">
              <a:rPr lang="en-US" smtClean="0"/>
              <a:pPr/>
              <a:t>‹#›</a:t>
            </a:fld>
            <a:endParaRPr lang="en-US"/>
          </a:p>
        </p:txBody>
      </p:sp>
    </p:spTree>
    <p:extLst>
      <p:ext uri="{BB962C8B-B14F-4D97-AF65-F5344CB8AC3E}">
        <p14:creationId xmlns:p14="http://schemas.microsoft.com/office/powerpoint/2010/main" val="12732683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3A7426C-D47E-6A41-805A-8FA56C779846}" type="datetime1">
              <a:rPr lang="en-GB" smtClean="0"/>
              <a:pPr/>
              <a:t>14/12/2016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BAF83-4A56-D243-9B94-5D7B66796F45}" type="slidenum">
              <a:rPr lang="en-US" smtClean="0"/>
              <a:pPr/>
              <a:t>‹#›</a:t>
            </a:fld>
            <a:endParaRPr lang="en-US"/>
          </a:p>
        </p:txBody>
      </p:sp>
    </p:spTree>
    <p:extLst>
      <p:ext uri="{BB962C8B-B14F-4D97-AF65-F5344CB8AC3E}">
        <p14:creationId xmlns:p14="http://schemas.microsoft.com/office/powerpoint/2010/main" val="4285705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DFA8222-F643-2447-931E-8702FEE39673}" type="datetimeFigureOut">
              <a:rPr lang="en-US" smtClean="0"/>
              <a:pPr/>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62164-944E-CC42-8D60-5B2404EB6DA3}" type="slidenum">
              <a:rPr lang="en-US" smtClean="0"/>
              <a:pPr/>
              <a:t>‹#›</a:t>
            </a:fld>
            <a:endParaRPr lang="en-US"/>
          </a:p>
        </p:txBody>
      </p:sp>
    </p:spTree>
    <p:extLst>
      <p:ext uri="{BB962C8B-B14F-4D97-AF65-F5344CB8AC3E}">
        <p14:creationId xmlns:p14="http://schemas.microsoft.com/office/powerpoint/2010/main" val="209321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DFA8222-F643-2447-931E-8702FEE39673}" type="datetimeFigureOut">
              <a:rPr lang="en-US" smtClean="0"/>
              <a:pPr/>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62164-944E-CC42-8D60-5B2404EB6DA3}" type="slidenum">
              <a:rPr lang="en-US" smtClean="0"/>
              <a:pPr/>
              <a:t>‹#›</a:t>
            </a:fld>
            <a:endParaRPr lang="en-US"/>
          </a:p>
        </p:txBody>
      </p:sp>
    </p:spTree>
    <p:extLst>
      <p:ext uri="{BB962C8B-B14F-4D97-AF65-F5344CB8AC3E}">
        <p14:creationId xmlns:p14="http://schemas.microsoft.com/office/powerpoint/2010/main" val="1825149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7099" y="2153104"/>
            <a:ext cx="7686901" cy="1362075"/>
          </a:xfrm>
        </p:spPr>
        <p:txBody>
          <a:bodyPr anchor="t"/>
          <a:lstStyle>
            <a:lvl1pPr algn="ctr">
              <a:defRPr sz="4000" b="1" cap="all">
                <a:solidFill>
                  <a:schemeClr val="bg1"/>
                </a:solidFill>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1457099" y="3873500"/>
            <a:ext cx="7686901" cy="460829"/>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
        <p:nvSpPr>
          <p:cNvPr id="4" name="Date Placeholder 3"/>
          <p:cNvSpPr>
            <a:spLocks noGrp="1"/>
          </p:cNvSpPr>
          <p:nvPr>
            <p:ph type="dt" sz="half" idx="10"/>
          </p:nvPr>
        </p:nvSpPr>
        <p:spPr/>
        <p:txBody>
          <a:bodyPr/>
          <a:lstStyle/>
          <a:p>
            <a:fld id="{9DFA8222-F643-2447-931E-8702FEE39673}" type="datetimeFigureOut">
              <a:rPr lang="en-US" smtClean="0"/>
              <a:pPr/>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62164-944E-CC42-8D60-5B2404EB6DA3}" type="slidenum">
              <a:rPr lang="en-US" smtClean="0"/>
              <a:pPr/>
              <a:t>‹#›</a:t>
            </a:fld>
            <a:endParaRPr lang="en-US"/>
          </a:p>
        </p:txBody>
      </p:sp>
    </p:spTree>
    <p:extLst>
      <p:ext uri="{BB962C8B-B14F-4D97-AF65-F5344CB8AC3E}">
        <p14:creationId xmlns:p14="http://schemas.microsoft.com/office/powerpoint/2010/main" val="318667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DFA8222-F643-2447-931E-8702FEE39673}" type="datetimeFigureOut">
              <a:rPr lang="en-US" smtClean="0"/>
              <a:pPr/>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62164-944E-CC42-8D60-5B2404EB6DA3}" type="slidenum">
              <a:rPr lang="en-US" smtClean="0"/>
              <a:pPr/>
              <a:t>‹#›</a:t>
            </a:fld>
            <a:endParaRPr lang="en-US"/>
          </a:p>
        </p:txBody>
      </p:sp>
    </p:spTree>
    <p:extLst>
      <p:ext uri="{BB962C8B-B14F-4D97-AF65-F5344CB8AC3E}">
        <p14:creationId xmlns:p14="http://schemas.microsoft.com/office/powerpoint/2010/main" val="1710899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DFA8222-F643-2447-931E-8702FEE39673}" type="datetimeFigureOut">
              <a:rPr lang="en-US" smtClean="0"/>
              <a:pPr/>
              <a:t>12/14/2016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162164-944E-CC42-8D60-5B2404EB6DA3}" type="slidenum">
              <a:rPr lang="en-US" smtClean="0"/>
              <a:pPr/>
              <a:t>‹#›</a:t>
            </a:fld>
            <a:endParaRPr lang="en-US"/>
          </a:p>
        </p:txBody>
      </p:sp>
    </p:spTree>
    <p:extLst>
      <p:ext uri="{BB962C8B-B14F-4D97-AF65-F5344CB8AC3E}">
        <p14:creationId xmlns:p14="http://schemas.microsoft.com/office/powerpoint/2010/main" val="312191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DFA8222-F643-2447-931E-8702FEE39673}" type="datetimeFigureOut">
              <a:rPr lang="en-US" smtClean="0"/>
              <a:pPr/>
              <a:t>12/14/2016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162164-944E-CC42-8D60-5B2404EB6DA3}" type="slidenum">
              <a:rPr lang="en-US" smtClean="0"/>
              <a:pPr/>
              <a:t>‹#›</a:t>
            </a:fld>
            <a:endParaRPr lang="en-US"/>
          </a:p>
        </p:txBody>
      </p:sp>
    </p:spTree>
    <p:extLst>
      <p:ext uri="{BB962C8B-B14F-4D97-AF65-F5344CB8AC3E}">
        <p14:creationId xmlns:p14="http://schemas.microsoft.com/office/powerpoint/2010/main" val="1865253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A8222-F643-2447-931E-8702FEE39673}" type="datetimeFigureOut">
              <a:rPr lang="en-US" smtClean="0"/>
              <a:pPr/>
              <a:t>12/14/2016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162164-944E-CC42-8D60-5B2404EB6DA3}" type="slidenum">
              <a:rPr lang="en-US" smtClean="0"/>
              <a:pPr/>
              <a:t>‹#›</a:t>
            </a:fld>
            <a:endParaRPr lang="en-US"/>
          </a:p>
        </p:txBody>
      </p:sp>
    </p:spTree>
    <p:extLst>
      <p:ext uri="{BB962C8B-B14F-4D97-AF65-F5344CB8AC3E}">
        <p14:creationId xmlns:p14="http://schemas.microsoft.com/office/powerpoint/2010/main" val="2335169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DFA8222-F643-2447-931E-8702FEE39673}" type="datetimeFigureOut">
              <a:rPr lang="en-US" smtClean="0"/>
              <a:pPr/>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62164-944E-CC42-8D60-5B2404EB6DA3}" type="slidenum">
              <a:rPr lang="en-US" smtClean="0"/>
              <a:pPr/>
              <a:t>‹#›</a:t>
            </a:fld>
            <a:endParaRPr lang="en-US"/>
          </a:p>
        </p:txBody>
      </p:sp>
    </p:spTree>
    <p:extLst>
      <p:ext uri="{BB962C8B-B14F-4D97-AF65-F5344CB8AC3E}">
        <p14:creationId xmlns:p14="http://schemas.microsoft.com/office/powerpoint/2010/main" val="1893051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1149556" y="6356350"/>
            <a:ext cx="1441244" cy="365125"/>
          </a:xfrm>
          <a:prstGeom prst="rect">
            <a:avLst/>
          </a:prstGeom>
        </p:spPr>
        <p:txBody>
          <a:bodyPr/>
          <a:lstStyle/>
          <a:p>
            <a:fld id="{CC75D538-5F03-474B-8828-D91B1EF95F95}" type="datetime1">
              <a:rPr lang="en-GB" smtClean="0"/>
              <a:pPr/>
              <a:t>14/12/2016</a:t>
            </a:fld>
            <a:endParaRPr lang="en-US"/>
          </a:p>
        </p:txBody>
      </p:sp>
      <p:sp>
        <p:nvSpPr>
          <p:cNvPr id="5" name="Footer Placeholder 4"/>
          <p:cNvSpPr>
            <a:spLocks noGrp="1"/>
          </p:cNvSpPr>
          <p:nvPr>
            <p:ph type="ftr" sz="quarter" idx="11"/>
          </p:nvPr>
        </p:nvSpPr>
        <p:spPr>
          <a:xfrm>
            <a:off x="3409949" y="6356350"/>
            <a:ext cx="3443965" cy="365125"/>
          </a:xfrm>
        </p:spPr>
        <p:txBody>
          <a:bodyPr/>
          <a:lstStyle/>
          <a:p>
            <a:endParaRPr lang="en-US" dirty="0"/>
          </a:p>
        </p:txBody>
      </p:sp>
      <p:sp>
        <p:nvSpPr>
          <p:cNvPr id="6" name="Slide Number Placeholder 5"/>
          <p:cNvSpPr>
            <a:spLocks noGrp="1"/>
          </p:cNvSpPr>
          <p:nvPr>
            <p:ph type="sldNum" sz="quarter" idx="12"/>
          </p:nvPr>
        </p:nvSpPr>
        <p:spPr>
          <a:xfrm>
            <a:off x="7320802" y="6356350"/>
            <a:ext cx="1365997" cy="365125"/>
          </a:xfrm>
        </p:spPr>
        <p:txBody>
          <a:bodyPr/>
          <a:lstStyle/>
          <a:p>
            <a:fld id="{C7FBAF83-4A56-D243-9B94-5D7B66796F45}" type="slidenum">
              <a:rPr lang="en-US" smtClean="0"/>
              <a:pPr/>
              <a:t>‹#›</a:t>
            </a:fld>
            <a:endParaRPr lang="en-US"/>
          </a:p>
        </p:txBody>
      </p:sp>
    </p:spTree>
    <p:extLst>
      <p:ext uri="{BB962C8B-B14F-4D97-AF65-F5344CB8AC3E}">
        <p14:creationId xmlns:p14="http://schemas.microsoft.com/office/powerpoint/2010/main" val="161217887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DFA8222-F643-2447-931E-8702FEE39673}" type="datetimeFigureOut">
              <a:rPr lang="en-US" smtClean="0"/>
              <a:pPr/>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62164-944E-CC42-8D60-5B2404EB6DA3}" type="slidenum">
              <a:rPr lang="en-US" smtClean="0"/>
              <a:pPr/>
              <a:t>‹#›</a:t>
            </a:fld>
            <a:endParaRPr lang="en-US"/>
          </a:p>
        </p:txBody>
      </p:sp>
    </p:spTree>
    <p:extLst>
      <p:ext uri="{BB962C8B-B14F-4D97-AF65-F5344CB8AC3E}">
        <p14:creationId xmlns:p14="http://schemas.microsoft.com/office/powerpoint/2010/main" val="2791752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DFA8222-F643-2447-931E-8702FEE39673}" type="datetimeFigureOut">
              <a:rPr lang="en-US" smtClean="0"/>
              <a:pPr/>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62164-944E-CC42-8D60-5B2404EB6DA3}" type="slidenum">
              <a:rPr lang="en-US" smtClean="0"/>
              <a:pPr/>
              <a:t>‹#›</a:t>
            </a:fld>
            <a:endParaRPr lang="en-US"/>
          </a:p>
        </p:txBody>
      </p:sp>
    </p:spTree>
    <p:extLst>
      <p:ext uri="{BB962C8B-B14F-4D97-AF65-F5344CB8AC3E}">
        <p14:creationId xmlns:p14="http://schemas.microsoft.com/office/powerpoint/2010/main" val="3252793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DFA8222-F643-2447-931E-8702FEE39673}" type="datetimeFigureOut">
              <a:rPr lang="en-US" smtClean="0"/>
              <a:pPr/>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62164-944E-CC42-8D60-5B2404EB6DA3}" type="slidenum">
              <a:rPr lang="en-US" smtClean="0"/>
              <a:pPr/>
              <a:t>‹#›</a:t>
            </a:fld>
            <a:endParaRPr lang="en-US"/>
          </a:p>
        </p:txBody>
      </p:sp>
    </p:spTree>
    <p:extLst>
      <p:ext uri="{BB962C8B-B14F-4D97-AF65-F5344CB8AC3E}">
        <p14:creationId xmlns:p14="http://schemas.microsoft.com/office/powerpoint/2010/main" val="2602373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B2BD612-B289-DF4F-8BE1-886E85AEF487}" type="datetime1">
              <a:rPr lang="en-GB" smtClean="0"/>
              <a:pPr/>
              <a:t>14/12/2016</a:t>
            </a:fld>
            <a:endParaRPr lang="en-US"/>
          </a:p>
        </p:txBody>
      </p:sp>
      <p:sp>
        <p:nvSpPr>
          <p:cNvPr id="5" name="Footer Placeholder 4"/>
          <p:cNvSpPr>
            <a:spLocks noGrp="1"/>
          </p:cNvSpPr>
          <p:nvPr>
            <p:ph type="ftr" sz="quarter" idx="11"/>
          </p:nvPr>
        </p:nvSpPr>
        <p:spPr>
          <a:xfrm>
            <a:off x="3124200" y="6359397"/>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30005756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77541D4-AEED-B94D-AB69-D3C818C865EA}" type="datetime1">
              <a:rPr lang="en-GB" smtClean="0"/>
              <a:pPr/>
              <a:t>14/12/2016</a:t>
            </a:fld>
            <a:endParaRPr lang="en-US"/>
          </a:p>
        </p:txBody>
      </p:sp>
      <p:sp>
        <p:nvSpPr>
          <p:cNvPr id="5" name="Footer Placeholder 4"/>
          <p:cNvSpPr>
            <a:spLocks noGrp="1"/>
          </p:cNvSpPr>
          <p:nvPr>
            <p:ph type="ftr" sz="quarter" idx="11"/>
          </p:nvPr>
        </p:nvSpPr>
        <p:spPr>
          <a:xfrm>
            <a:off x="3124200" y="6359397"/>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399216568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AFC2A44-5514-9B45-A4EF-B52C75BAE5A5}" type="datetime1">
              <a:rPr lang="en-GB" smtClean="0"/>
              <a:pPr/>
              <a:t>14/12/2016</a:t>
            </a:fld>
            <a:endParaRPr lang="en-US"/>
          </a:p>
        </p:txBody>
      </p:sp>
      <p:sp>
        <p:nvSpPr>
          <p:cNvPr id="5" name="Footer Placeholder 4"/>
          <p:cNvSpPr>
            <a:spLocks noGrp="1"/>
          </p:cNvSpPr>
          <p:nvPr>
            <p:ph type="ftr" sz="quarter" idx="11"/>
          </p:nvPr>
        </p:nvSpPr>
        <p:spPr>
          <a:xfrm>
            <a:off x="3124200" y="6359397"/>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386611855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172BAD6-23EC-9A44-9B99-B14794D41321}" type="datetime1">
              <a:rPr lang="en-GB" smtClean="0"/>
              <a:pPr/>
              <a:t>14/12/2016</a:t>
            </a:fld>
            <a:endParaRPr lang="en-US"/>
          </a:p>
        </p:txBody>
      </p:sp>
      <p:sp>
        <p:nvSpPr>
          <p:cNvPr id="6" name="Footer Placeholder 5"/>
          <p:cNvSpPr>
            <a:spLocks noGrp="1"/>
          </p:cNvSpPr>
          <p:nvPr>
            <p:ph type="ftr" sz="quarter" idx="11"/>
          </p:nvPr>
        </p:nvSpPr>
        <p:spPr>
          <a:xfrm>
            <a:off x="3124200" y="6359397"/>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27319114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AAAA827-1738-7C4A-B27F-0C56C98EC8E2}" type="datetime1">
              <a:rPr lang="en-GB" smtClean="0"/>
              <a:pPr/>
              <a:t>14/12/2016</a:t>
            </a:fld>
            <a:endParaRPr lang="en-US"/>
          </a:p>
        </p:txBody>
      </p:sp>
      <p:sp>
        <p:nvSpPr>
          <p:cNvPr id="8" name="Footer Placeholder 7"/>
          <p:cNvSpPr>
            <a:spLocks noGrp="1"/>
          </p:cNvSpPr>
          <p:nvPr>
            <p:ph type="ftr" sz="quarter" idx="11"/>
          </p:nvPr>
        </p:nvSpPr>
        <p:spPr>
          <a:xfrm>
            <a:off x="3124200" y="6359397"/>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FF73EF1F-6CCE-B940-A07B-8C288DA89EDD}" type="slidenum">
              <a:rPr lang="en-US" smtClean="0"/>
              <a:pPr/>
              <a:t>‹#›</a:t>
            </a:fld>
            <a:endParaRPr lang="en-US" dirty="0"/>
          </a:p>
        </p:txBody>
      </p:sp>
    </p:spTree>
    <p:extLst>
      <p:ext uri="{BB962C8B-B14F-4D97-AF65-F5344CB8AC3E}">
        <p14:creationId xmlns:p14="http://schemas.microsoft.com/office/powerpoint/2010/main" val="140494089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3DDE7B1-4241-E14A-B9D1-06EC069B870E}" type="datetime1">
              <a:rPr lang="en-GB" smtClean="0"/>
              <a:pPr/>
              <a:t>14/12/2016</a:t>
            </a:fld>
            <a:endParaRPr lang="en-US"/>
          </a:p>
        </p:txBody>
      </p:sp>
      <p:sp>
        <p:nvSpPr>
          <p:cNvPr id="4" name="Footer Placeholder 3"/>
          <p:cNvSpPr>
            <a:spLocks noGrp="1"/>
          </p:cNvSpPr>
          <p:nvPr>
            <p:ph type="ftr" sz="quarter" idx="11"/>
          </p:nvPr>
        </p:nvSpPr>
        <p:spPr>
          <a:xfrm>
            <a:off x="3124200" y="6359397"/>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3667914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0EBB3E-6225-544E-BA1F-97FCA4249A03}" type="datetime1">
              <a:rPr lang="en-GB" smtClean="0"/>
              <a:pPr/>
              <a:t>14/12/2016</a:t>
            </a:fld>
            <a:endParaRPr lang="en-US"/>
          </a:p>
        </p:txBody>
      </p:sp>
      <p:sp>
        <p:nvSpPr>
          <p:cNvPr id="3" name="Footer Placeholder 2"/>
          <p:cNvSpPr>
            <a:spLocks noGrp="1"/>
          </p:cNvSpPr>
          <p:nvPr>
            <p:ph type="ftr" sz="quarter" idx="11"/>
          </p:nvPr>
        </p:nvSpPr>
        <p:spPr>
          <a:xfrm>
            <a:off x="3124200" y="6359397"/>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2723209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80191" y="2558328"/>
            <a:ext cx="7486235" cy="2819763"/>
          </a:xfrm>
        </p:spPr>
        <p:txBody>
          <a:bodyPr anchor="ctr"/>
          <a:lstStyle>
            <a:lvl1pPr algn="ctr">
              <a:defRPr sz="4000" b="1" cap="all"/>
            </a:lvl1pPr>
          </a:lstStyle>
          <a:p>
            <a:r>
              <a:rPr lang="en-GB" dirty="0" smtClean="0"/>
              <a:t>Click to edit Master title style</a:t>
            </a:r>
            <a:endParaRPr lang="en-US" dirty="0"/>
          </a:p>
        </p:txBody>
      </p:sp>
      <p:sp>
        <p:nvSpPr>
          <p:cNvPr id="3" name="Text Placeholder 2"/>
          <p:cNvSpPr>
            <a:spLocks noGrp="1"/>
          </p:cNvSpPr>
          <p:nvPr>
            <p:ph type="body" idx="1"/>
          </p:nvPr>
        </p:nvSpPr>
        <p:spPr>
          <a:xfrm>
            <a:off x="1774173" y="1170038"/>
            <a:ext cx="7369827" cy="865420"/>
          </a:xfrm>
        </p:spPr>
        <p:txBody>
          <a:bodyPr anchor="b">
            <a:normAutofit/>
          </a:bodyPr>
          <a:lstStyle>
            <a:lvl1pPr marL="0" indent="0">
              <a:buNone/>
              <a:defRPr sz="24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
        <p:nvSpPr>
          <p:cNvPr id="4" name="Date Placeholder 3"/>
          <p:cNvSpPr>
            <a:spLocks noGrp="1"/>
          </p:cNvSpPr>
          <p:nvPr>
            <p:ph type="dt" sz="half" idx="10"/>
          </p:nvPr>
        </p:nvSpPr>
        <p:spPr>
          <a:xfrm>
            <a:off x="1008476" y="6356350"/>
            <a:ext cx="1582323" cy="365125"/>
          </a:xfrm>
          <a:prstGeom prst="rect">
            <a:avLst/>
          </a:prstGeom>
        </p:spPr>
        <p:txBody>
          <a:bodyPr/>
          <a:lstStyle>
            <a:lvl1pPr>
              <a:defRPr>
                <a:solidFill>
                  <a:schemeClr val="bg1"/>
                </a:solidFill>
              </a:defRPr>
            </a:lvl1pPr>
          </a:lstStyle>
          <a:p>
            <a:fld id="{D823A6F4-8FDB-CF4A-B2AD-FB80DCD83856}" type="datetime1">
              <a:rPr lang="en-GB" smtClean="0"/>
              <a:pPr/>
              <a:t>14/12/2016</a:t>
            </a:fld>
            <a:endParaRPr lang="en-US" dirty="0"/>
          </a:p>
        </p:txBody>
      </p:sp>
      <p:sp>
        <p:nvSpPr>
          <p:cNvPr id="5" name="Footer Placeholder 4"/>
          <p:cNvSpPr>
            <a:spLocks noGrp="1"/>
          </p:cNvSpPr>
          <p:nvPr>
            <p:ph type="ftr" sz="quarter" idx="11"/>
          </p:nvPr>
        </p:nvSpPr>
        <p:spPr>
          <a:xfrm>
            <a:off x="3124199" y="6356350"/>
            <a:ext cx="3636337" cy="365125"/>
          </a:xfrm>
        </p:spPr>
        <p:txBody>
          <a:bodyPr/>
          <a:lstStyle/>
          <a:p>
            <a:endParaRPr lang="en-US" dirty="0"/>
          </a:p>
        </p:txBody>
      </p:sp>
      <p:sp>
        <p:nvSpPr>
          <p:cNvPr id="6" name="Slide Number Placeholder 5"/>
          <p:cNvSpPr>
            <a:spLocks noGrp="1"/>
          </p:cNvSpPr>
          <p:nvPr>
            <p:ph type="sldNum" sz="quarter" idx="12"/>
          </p:nvPr>
        </p:nvSpPr>
        <p:spPr>
          <a:xfrm>
            <a:off x="7339478" y="6356350"/>
            <a:ext cx="1347322" cy="365125"/>
          </a:xfrm>
        </p:spPr>
        <p:txBody>
          <a:bodyPr/>
          <a:lstStyle>
            <a:lvl1pPr>
              <a:defRPr sz="1800"/>
            </a:lvl1pPr>
          </a:lstStyle>
          <a:p>
            <a:fld id="{50AFB694-6C09-2A4A-AAD6-A7D97990F5A3}" type="slidenum">
              <a:rPr lang="en-US" smtClean="0"/>
              <a:pPr/>
              <a:t>‹#›</a:t>
            </a:fld>
            <a:endParaRPr lang="en-US" dirty="0"/>
          </a:p>
        </p:txBody>
      </p:sp>
    </p:spTree>
    <p:extLst>
      <p:ext uri="{BB962C8B-B14F-4D97-AF65-F5344CB8AC3E}">
        <p14:creationId xmlns:p14="http://schemas.microsoft.com/office/powerpoint/2010/main" val="225425134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FAA33D1-B96A-494E-ADAA-30CC265E12A0}" type="datetime1">
              <a:rPr lang="en-GB" smtClean="0"/>
              <a:pPr/>
              <a:t>14/12/2016</a:t>
            </a:fld>
            <a:endParaRPr lang="en-US"/>
          </a:p>
        </p:txBody>
      </p:sp>
      <p:sp>
        <p:nvSpPr>
          <p:cNvPr id="6" name="Footer Placeholder 5"/>
          <p:cNvSpPr>
            <a:spLocks noGrp="1"/>
          </p:cNvSpPr>
          <p:nvPr>
            <p:ph type="ftr" sz="quarter" idx="11"/>
          </p:nvPr>
        </p:nvSpPr>
        <p:spPr>
          <a:xfrm>
            <a:off x="3124200" y="6359397"/>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1024414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A986B3A-CEC1-EE4E-A057-75F8D78FC213}" type="datetime1">
              <a:rPr lang="en-GB" smtClean="0"/>
              <a:pPr/>
              <a:t>14/12/2016</a:t>
            </a:fld>
            <a:endParaRPr lang="en-US"/>
          </a:p>
        </p:txBody>
      </p:sp>
      <p:sp>
        <p:nvSpPr>
          <p:cNvPr id="6" name="Footer Placeholder 5"/>
          <p:cNvSpPr>
            <a:spLocks noGrp="1"/>
          </p:cNvSpPr>
          <p:nvPr>
            <p:ph type="ftr" sz="quarter" idx="11"/>
          </p:nvPr>
        </p:nvSpPr>
        <p:spPr>
          <a:xfrm>
            <a:off x="3124200" y="6359397"/>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11855386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42C7867-69BB-B442-939D-ED35C2A25ED8}" type="datetime1">
              <a:rPr lang="en-GB" smtClean="0"/>
              <a:pPr/>
              <a:t>14/12/2016</a:t>
            </a:fld>
            <a:endParaRPr lang="en-US"/>
          </a:p>
        </p:txBody>
      </p:sp>
      <p:sp>
        <p:nvSpPr>
          <p:cNvPr id="5" name="Footer Placeholder 4"/>
          <p:cNvSpPr>
            <a:spLocks noGrp="1"/>
          </p:cNvSpPr>
          <p:nvPr>
            <p:ph type="ftr" sz="quarter" idx="11"/>
          </p:nvPr>
        </p:nvSpPr>
        <p:spPr>
          <a:xfrm>
            <a:off x="3124200" y="6359397"/>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25326808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DAF61EC-8855-0C48-B247-52A006852DFB}" type="datetime1">
              <a:rPr lang="en-GB" smtClean="0"/>
              <a:pPr/>
              <a:t>14/12/2016</a:t>
            </a:fld>
            <a:endParaRPr lang="en-US"/>
          </a:p>
        </p:txBody>
      </p:sp>
      <p:sp>
        <p:nvSpPr>
          <p:cNvPr id="5" name="Footer Placeholder 4"/>
          <p:cNvSpPr>
            <a:spLocks noGrp="1"/>
          </p:cNvSpPr>
          <p:nvPr>
            <p:ph type="ftr" sz="quarter" idx="11"/>
          </p:nvPr>
        </p:nvSpPr>
        <p:spPr>
          <a:xfrm>
            <a:off x="3124200" y="6359397"/>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31642943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3E6F483-83DB-9A4B-8C8F-07FD5A1BCFAA}" type="datetime1">
              <a:rPr lang="en-GB" smtClean="0"/>
              <a:pPr/>
              <a:t>14/12/2016</a:t>
            </a:fld>
            <a:endParaRPr lang="en-US"/>
          </a:p>
        </p:txBody>
      </p:sp>
      <p:sp>
        <p:nvSpPr>
          <p:cNvPr id="5" name="Footer Placeholder 4"/>
          <p:cNvSpPr>
            <a:spLocks noGrp="1"/>
          </p:cNvSpPr>
          <p:nvPr>
            <p:ph type="ftr" sz="quarter" idx="11"/>
          </p:nvPr>
        </p:nvSpPr>
        <p:spPr>
          <a:xfrm>
            <a:off x="3124200" y="6359397"/>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277293814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dirty="0" smtClean="0"/>
              <a:t>Click to edit Master title style</a:t>
            </a:r>
            <a:endParaRPr lang="en-US"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2C53AE8-99B0-6947-825B-0CB111074F3E}" type="datetime1">
              <a:rPr lang="en-GB" smtClean="0"/>
              <a:pPr/>
              <a:t>14/12/2016</a:t>
            </a:fld>
            <a:endParaRPr lang="en-US"/>
          </a:p>
        </p:txBody>
      </p:sp>
      <p:sp>
        <p:nvSpPr>
          <p:cNvPr id="5" name="Footer Placeholder 4"/>
          <p:cNvSpPr>
            <a:spLocks noGrp="1"/>
          </p:cNvSpPr>
          <p:nvPr>
            <p:ph type="ftr" sz="quarter" idx="11"/>
          </p:nvPr>
        </p:nvSpPr>
        <p:spPr>
          <a:xfrm>
            <a:off x="3124200" y="6359397"/>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276399782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04BB03E-C399-C344-B8B4-733EC916DFEA}" type="datetime1">
              <a:rPr lang="en-GB" smtClean="0"/>
              <a:pPr/>
              <a:t>14/12/2016</a:t>
            </a:fld>
            <a:endParaRPr lang="en-US"/>
          </a:p>
        </p:txBody>
      </p:sp>
      <p:sp>
        <p:nvSpPr>
          <p:cNvPr id="5" name="Footer Placeholder 4"/>
          <p:cNvSpPr>
            <a:spLocks noGrp="1"/>
          </p:cNvSpPr>
          <p:nvPr>
            <p:ph type="ftr" sz="quarter" idx="11"/>
          </p:nvPr>
        </p:nvSpPr>
        <p:spPr>
          <a:xfrm>
            <a:off x="3124200" y="6359397"/>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422356417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FCBC265-8D77-674E-9959-A1D4ABFF5183}" type="datetime1">
              <a:rPr lang="en-GB" smtClean="0"/>
              <a:pPr/>
              <a:t>14/12/2016</a:t>
            </a:fld>
            <a:endParaRPr lang="en-US"/>
          </a:p>
        </p:txBody>
      </p:sp>
      <p:sp>
        <p:nvSpPr>
          <p:cNvPr id="6" name="Footer Placeholder 5"/>
          <p:cNvSpPr>
            <a:spLocks noGrp="1"/>
          </p:cNvSpPr>
          <p:nvPr>
            <p:ph type="ftr" sz="quarter" idx="11"/>
          </p:nvPr>
        </p:nvSpPr>
        <p:spPr>
          <a:xfrm>
            <a:off x="3124200" y="6359397"/>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254806838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25FD8E4-4EDE-4042-A4DB-44BFA6594088}" type="datetime1">
              <a:rPr lang="en-GB" smtClean="0"/>
              <a:pPr/>
              <a:t>14/12/2016</a:t>
            </a:fld>
            <a:endParaRPr lang="en-US"/>
          </a:p>
        </p:txBody>
      </p:sp>
      <p:sp>
        <p:nvSpPr>
          <p:cNvPr id="8" name="Footer Placeholder 7"/>
          <p:cNvSpPr>
            <a:spLocks noGrp="1"/>
          </p:cNvSpPr>
          <p:nvPr>
            <p:ph type="ftr" sz="quarter" idx="11"/>
          </p:nvPr>
        </p:nvSpPr>
        <p:spPr>
          <a:xfrm>
            <a:off x="3124200" y="6359397"/>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128671536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dirty="0" smtClean="0"/>
              <a:t>Click to edit Master title style</a:t>
            </a:r>
            <a:endParaRPr lang="en-US" dirty="0"/>
          </a:p>
        </p:txBody>
      </p:sp>
      <p:sp>
        <p:nvSpPr>
          <p:cNvPr id="3" name="Date Placeholder 2"/>
          <p:cNvSpPr>
            <a:spLocks noGrp="1"/>
          </p:cNvSpPr>
          <p:nvPr>
            <p:ph type="dt" sz="half" idx="10"/>
          </p:nvPr>
        </p:nvSpPr>
        <p:spPr/>
        <p:txBody>
          <a:bodyPr/>
          <a:lstStyle/>
          <a:p>
            <a:fld id="{D8387216-F94D-9740-9295-890E06543773}" type="datetime1">
              <a:rPr lang="en-GB" smtClean="0"/>
              <a:pPr/>
              <a:t>14/12/2016</a:t>
            </a:fld>
            <a:endParaRPr lang="en-US"/>
          </a:p>
        </p:txBody>
      </p:sp>
      <p:sp>
        <p:nvSpPr>
          <p:cNvPr id="4" name="Footer Placeholder 3"/>
          <p:cNvSpPr>
            <a:spLocks noGrp="1"/>
          </p:cNvSpPr>
          <p:nvPr>
            <p:ph type="ftr" sz="quarter" idx="11"/>
          </p:nvPr>
        </p:nvSpPr>
        <p:spPr>
          <a:xfrm>
            <a:off x="3124200" y="6359397"/>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21827326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868DE50-05A3-504B-8AC3-BF7EA23CBBEA}" type="datetime1">
              <a:rPr lang="en-GB" smtClean="0"/>
              <a:pPr/>
              <a:t>14/12/2016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BAF83-4A56-D243-9B94-5D7B66796F45}" type="slidenum">
              <a:rPr lang="en-US" smtClean="0"/>
              <a:pPr/>
              <a:t>‹#›</a:t>
            </a:fld>
            <a:endParaRPr lang="en-US"/>
          </a:p>
        </p:txBody>
      </p:sp>
    </p:spTree>
    <p:extLst>
      <p:ext uri="{BB962C8B-B14F-4D97-AF65-F5344CB8AC3E}">
        <p14:creationId xmlns:p14="http://schemas.microsoft.com/office/powerpoint/2010/main" val="63508139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8FA9F-8E1C-0E42-A7E3-BF3D3C50D1EA}" type="datetime1">
              <a:rPr lang="en-GB" smtClean="0"/>
              <a:pPr/>
              <a:t>14/12/2016</a:t>
            </a:fld>
            <a:endParaRPr lang="en-US"/>
          </a:p>
        </p:txBody>
      </p:sp>
      <p:sp>
        <p:nvSpPr>
          <p:cNvPr id="3" name="Footer Placeholder 2"/>
          <p:cNvSpPr>
            <a:spLocks noGrp="1"/>
          </p:cNvSpPr>
          <p:nvPr>
            <p:ph type="ftr" sz="quarter" idx="11"/>
          </p:nvPr>
        </p:nvSpPr>
        <p:spPr>
          <a:xfrm>
            <a:off x="3124200" y="6359397"/>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84581848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1D16C4A-B779-B748-8B09-509EAA72FA2E}" type="datetime1">
              <a:rPr lang="en-GB" smtClean="0"/>
              <a:pPr/>
              <a:t>14/12/2016</a:t>
            </a:fld>
            <a:endParaRPr lang="en-US"/>
          </a:p>
        </p:txBody>
      </p:sp>
      <p:sp>
        <p:nvSpPr>
          <p:cNvPr id="6" name="Footer Placeholder 5"/>
          <p:cNvSpPr>
            <a:spLocks noGrp="1"/>
          </p:cNvSpPr>
          <p:nvPr>
            <p:ph type="ftr" sz="quarter" idx="11"/>
          </p:nvPr>
        </p:nvSpPr>
        <p:spPr>
          <a:xfrm>
            <a:off x="3124200" y="6359397"/>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403851394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B09F6AF-30E8-C349-881A-C08DE945B884}" type="datetime1">
              <a:rPr lang="en-GB" smtClean="0"/>
              <a:pPr/>
              <a:t>14/12/2016</a:t>
            </a:fld>
            <a:endParaRPr lang="en-US"/>
          </a:p>
        </p:txBody>
      </p:sp>
      <p:sp>
        <p:nvSpPr>
          <p:cNvPr id="6" name="Footer Placeholder 5"/>
          <p:cNvSpPr>
            <a:spLocks noGrp="1"/>
          </p:cNvSpPr>
          <p:nvPr>
            <p:ph type="ftr" sz="quarter" idx="11"/>
          </p:nvPr>
        </p:nvSpPr>
        <p:spPr>
          <a:xfrm>
            <a:off x="3124200" y="6359397"/>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274987076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0F88816-578C-894A-8FBE-63092C09ABDB}" type="datetime1">
              <a:rPr lang="en-GB" smtClean="0"/>
              <a:pPr/>
              <a:t>14/12/2016</a:t>
            </a:fld>
            <a:endParaRPr lang="en-US"/>
          </a:p>
        </p:txBody>
      </p:sp>
      <p:sp>
        <p:nvSpPr>
          <p:cNvPr id="5" name="Footer Placeholder 4"/>
          <p:cNvSpPr>
            <a:spLocks noGrp="1"/>
          </p:cNvSpPr>
          <p:nvPr>
            <p:ph type="ftr" sz="quarter" idx="11"/>
          </p:nvPr>
        </p:nvSpPr>
        <p:spPr>
          <a:xfrm>
            <a:off x="3124200" y="6359397"/>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339621789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0FB8F3E-0500-4F4D-87B1-F2BAC266CB1A}" type="datetime1">
              <a:rPr lang="en-GB" smtClean="0"/>
              <a:pPr/>
              <a:t>14/12/2016</a:t>
            </a:fld>
            <a:endParaRPr lang="en-US"/>
          </a:p>
        </p:txBody>
      </p:sp>
      <p:sp>
        <p:nvSpPr>
          <p:cNvPr id="5" name="Footer Placeholder 4"/>
          <p:cNvSpPr>
            <a:spLocks noGrp="1"/>
          </p:cNvSpPr>
          <p:nvPr>
            <p:ph type="ftr" sz="quarter" idx="11"/>
          </p:nvPr>
        </p:nvSpPr>
        <p:spPr>
          <a:xfrm>
            <a:off x="3124200" y="6359397"/>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220729921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8B284A8-FB86-B446-99AA-9C855947000C}" type="datetime1">
              <a:rPr lang="en-GB" smtClean="0"/>
              <a:pPr/>
              <a:t>14/12/2016</a:t>
            </a:fld>
            <a:endParaRPr lang="en-US"/>
          </a:p>
        </p:txBody>
      </p:sp>
      <p:sp>
        <p:nvSpPr>
          <p:cNvPr id="5" name="Footer Placeholder 4"/>
          <p:cNvSpPr>
            <a:spLocks noGrp="1"/>
          </p:cNvSpPr>
          <p:nvPr>
            <p:ph type="ftr" sz="quarter" idx="11"/>
          </p:nvPr>
        </p:nvSpPr>
        <p:spPr>
          <a:xfrm>
            <a:off x="3124200" y="6359397"/>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42693281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DF99A96-FFD2-F344-A9E7-531FDBF71348}" type="datetime1">
              <a:rPr lang="en-GB" smtClean="0"/>
              <a:pPr/>
              <a:t>14/12/2016</a:t>
            </a:fld>
            <a:endParaRPr lang="en-US"/>
          </a:p>
        </p:txBody>
      </p:sp>
      <p:sp>
        <p:nvSpPr>
          <p:cNvPr id="5" name="Footer Placeholder 4"/>
          <p:cNvSpPr>
            <a:spLocks noGrp="1"/>
          </p:cNvSpPr>
          <p:nvPr>
            <p:ph type="ftr" sz="quarter" idx="11"/>
          </p:nvPr>
        </p:nvSpPr>
        <p:spPr>
          <a:xfrm>
            <a:off x="3124200" y="6359397"/>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98653441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6030715-E070-2945-99D9-1747F991F485}" type="datetime1">
              <a:rPr lang="en-GB" smtClean="0"/>
              <a:pPr/>
              <a:t>14/12/2016</a:t>
            </a:fld>
            <a:endParaRPr lang="en-US"/>
          </a:p>
        </p:txBody>
      </p:sp>
      <p:sp>
        <p:nvSpPr>
          <p:cNvPr id="5" name="Footer Placeholder 4"/>
          <p:cNvSpPr>
            <a:spLocks noGrp="1"/>
          </p:cNvSpPr>
          <p:nvPr>
            <p:ph type="ftr" sz="quarter" idx="11"/>
          </p:nvPr>
        </p:nvSpPr>
        <p:spPr>
          <a:xfrm>
            <a:off x="3124200" y="6359397"/>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329213125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F9A4E87-3D27-3541-A0BF-C2C0C18C4AC7}" type="datetime1">
              <a:rPr lang="en-GB" smtClean="0"/>
              <a:pPr/>
              <a:t>14/12/2016</a:t>
            </a:fld>
            <a:endParaRPr lang="en-US"/>
          </a:p>
        </p:txBody>
      </p:sp>
      <p:sp>
        <p:nvSpPr>
          <p:cNvPr id="6" name="Footer Placeholder 5"/>
          <p:cNvSpPr>
            <a:spLocks noGrp="1"/>
          </p:cNvSpPr>
          <p:nvPr>
            <p:ph type="ftr" sz="quarter" idx="11"/>
          </p:nvPr>
        </p:nvSpPr>
        <p:spPr>
          <a:xfrm>
            <a:off x="3124200" y="6359397"/>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7229913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D7E9836-9898-174F-9069-7008854B2374}" type="datetime1">
              <a:rPr lang="en-GB" smtClean="0"/>
              <a:pPr/>
              <a:t>14/12/2016</a:t>
            </a:fld>
            <a:endParaRPr lang="en-US"/>
          </a:p>
        </p:txBody>
      </p:sp>
      <p:sp>
        <p:nvSpPr>
          <p:cNvPr id="8" name="Footer Placeholder 7"/>
          <p:cNvSpPr>
            <a:spLocks noGrp="1"/>
          </p:cNvSpPr>
          <p:nvPr>
            <p:ph type="ftr" sz="quarter" idx="11"/>
          </p:nvPr>
        </p:nvSpPr>
        <p:spPr>
          <a:xfrm>
            <a:off x="3124200" y="6359397"/>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23318272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6C5255D-BEED-6B4B-B763-762B1181E920}" type="datetime1">
              <a:rPr lang="en-GB" smtClean="0"/>
              <a:pPr/>
              <a:t>14/12/2016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FBAF83-4A56-D243-9B94-5D7B66796F45}" type="slidenum">
              <a:rPr lang="en-US" smtClean="0"/>
              <a:pPr/>
              <a:t>‹#›</a:t>
            </a:fld>
            <a:endParaRPr lang="en-US"/>
          </a:p>
        </p:txBody>
      </p:sp>
    </p:spTree>
    <p:extLst>
      <p:ext uri="{BB962C8B-B14F-4D97-AF65-F5344CB8AC3E}">
        <p14:creationId xmlns:p14="http://schemas.microsoft.com/office/powerpoint/2010/main" val="76068716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AAABA7E-CB81-584F-96BD-B778EEE7C18F}" type="datetime1">
              <a:rPr lang="en-GB" smtClean="0"/>
              <a:pPr/>
              <a:t>14/12/2016</a:t>
            </a:fld>
            <a:endParaRPr lang="en-US"/>
          </a:p>
        </p:txBody>
      </p:sp>
      <p:sp>
        <p:nvSpPr>
          <p:cNvPr id="4" name="Footer Placeholder 3"/>
          <p:cNvSpPr>
            <a:spLocks noGrp="1"/>
          </p:cNvSpPr>
          <p:nvPr>
            <p:ph type="ftr" sz="quarter" idx="11"/>
          </p:nvPr>
        </p:nvSpPr>
        <p:spPr>
          <a:xfrm>
            <a:off x="3124200" y="6359397"/>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20554870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6B0BC0-798F-8543-80A9-964962EA74D0}" type="datetime1">
              <a:rPr lang="en-GB" smtClean="0"/>
              <a:pPr/>
              <a:t>14/12/2016</a:t>
            </a:fld>
            <a:endParaRPr lang="en-US"/>
          </a:p>
        </p:txBody>
      </p:sp>
      <p:sp>
        <p:nvSpPr>
          <p:cNvPr id="3" name="Footer Placeholder 2"/>
          <p:cNvSpPr>
            <a:spLocks noGrp="1"/>
          </p:cNvSpPr>
          <p:nvPr>
            <p:ph type="ftr" sz="quarter" idx="11"/>
          </p:nvPr>
        </p:nvSpPr>
        <p:spPr>
          <a:xfrm>
            <a:off x="3124200" y="6359397"/>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325387127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8531DC7-CAC3-6E46-8139-F0016766D511}" type="datetime1">
              <a:rPr lang="en-GB" smtClean="0"/>
              <a:pPr/>
              <a:t>14/12/2016</a:t>
            </a:fld>
            <a:endParaRPr lang="en-US"/>
          </a:p>
        </p:txBody>
      </p:sp>
      <p:sp>
        <p:nvSpPr>
          <p:cNvPr id="6" name="Footer Placeholder 5"/>
          <p:cNvSpPr>
            <a:spLocks noGrp="1"/>
          </p:cNvSpPr>
          <p:nvPr>
            <p:ph type="ftr" sz="quarter" idx="11"/>
          </p:nvPr>
        </p:nvSpPr>
        <p:spPr>
          <a:xfrm>
            <a:off x="3124200" y="6359397"/>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202945802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544EEBB-770F-A24F-AAC9-006C9AF1CC21}" type="datetime1">
              <a:rPr lang="en-GB" smtClean="0"/>
              <a:pPr/>
              <a:t>14/12/2016</a:t>
            </a:fld>
            <a:endParaRPr lang="en-US"/>
          </a:p>
        </p:txBody>
      </p:sp>
      <p:sp>
        <p:nvSpPr>
          <p:cNvPr id="6" name="Footer Placeholder 5"/>
          <p:cNvSpPr>
            <a:spLocks noGrp="1"/>
          </p:cNvSpPr>
          <p:nvPr>
            <p:ph type="ftr" sz="quarter" idx="11"/>
          </p:nvPr>
        </p:nvSpPr>
        <p:spPr>
          <a:xfrm>
            <a:off x="3124200" y="6359397"/>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210220737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19C5C63-B41C-CB42-A418-DCD09A039FDA}" type="datetime1">
              <a:rPr lang="en-GB" smtClean="0"/>
              <a:pPr/>
              <a:t>14/12/2016</a:t>
            </a:fld>
            <a:endParaRPr lang="en-US"/>
          </a:p>
        </p:txBody>
      </p:sp>
      <p:sp>
        <p:nvSpPr>
          <p:cNvPr id="5" name="Footer Placeholder 4"/>
          <p:cNvSpPr>
            <a:spLocks noGrp="1"/>
          </p:cNvSpPr>
          <p:nvPr>
            <p:ph type="ftr" sz="quarter" idx="11"/>
          </p:nvPr>
        </p:nvSpPr>
        <p:spPr>
          <a:xfrm>
            <a:off x="3124200" y="6359397"/>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292908038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132B5FA-B6B0-954C-8652-593D3E315C53}" type="datetime1">
              <a:rPr lang="en-GB" smtClean="0"/>
              <a:pPr/>
              <a:t>14/12/2016</a:t>
            </a:fld>
            <a:endParaRPr lang="en-US"/>
          </a:p>
        </p:txBody>
      </p:sp>
      <p:sp>
        <p:nvSpPr>
          <p:cNvPr id="5" name="Footer Placeholder 4"/>
          <p:cNvSpPr>
            <a:spLocks noGrp="1"/>
          </p:cNvSpPr>
          <p:nvPr>
            <p:ph type="ftr" sz="quarter" idx="11"/>
          </p:nvPr>
        </p:nvSpPr>
        <p:spPr>
          <a:xfrm>
            <a:off x="3124200" y="6359397"/>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205805898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ACD966F2-E85F-9F48-9D1D-865BE8E1123B}" type="datetime1">
              <a:rPr lang="en-GB" smtClean="0"/>
              <a:pPr/>
              <a:t>14/12/2016</a:t>
            </a:fld>
            <a:endParaRPr lang="en-US"/>
          </a:p>
        </p:txBody>
      </p:sp>
      <p:sp>
        <p:nvSpPr>
          <p:cNvPr id="5" name="Footer Placeholder 4"/>
          <p:cNvSpPr>
            <a:spLocks noGrp="1"/>
          </p:cNvSpPr>
          <p:nvPr>
            <p:ph type="ftr" sz="quarter" idx="11"/>
          </p:nvPr>
        </p:nvSpPr>
        <p:spPr>
          <a:xfrm>
            <a:off x="3124200" y="6359397"/>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307504698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3E05A19-7712-4749-9F6E-FB6450B5DC02}" type="datetime1">
              <a:rPr lang="en-GB" smtClean="0"/>
              <a:pPr/>
              <a:t>14/12/2016</a:t>
            </a:fld>
            <a:endParaRPr lang="en-US"/>
          </a:p>
        </p:txBody>
      </p:sp>
      <p:sp>
        <p:nvSpPr>
          <p:cNvPr id="5" name="Footer Placeholder 4"/>
          <p:cNvSpPr>
            <a:spLocks noGrp="1"/>
          </p:cNvSpPr>
          <p:nvPr>
            <p:ph type="ftr" sz="quarter" idx="11"/>
          </p:nvPr>
        </p:nvSpPr>
        <p:spPr>
          <a:xfrm>
            <a:off x="3124200" y="6359397"/>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236733318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4822382-A7B7-454F-86FB-6C4ECB1F0E49}" type="datetime1">
              <a:rPr lang="en-GB" smtClean="0"/>
              <a:pPr/>
              <a:t>14/12/2016</a:t>
            </a:fld>
            <a:endParaRPr lang="en-US"/>
          </a:p>
        </p:txBody>
      </p:sp>
      <p:sp>
        <p:nvSpPr>
          <p:cNvPr id="5" name="Footer Placeholder 4"/>
          <p:cNvSpPr>
            <a:spLocks noGrp="1"/>
          </p:cNvSpPr>
          <p:nvPr>
            <p:ph type="ftr" sz="quarter" idx="11"/>
          </p:nvPr>
        </p:nvSpPr>
        <p:spPr>
          <a:xfrm>
            <a:off x="3124200" y="6359397"/>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357811021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34A5F320-B9E2-6A46-966D-842678EF8D51}" type="datetime1">
              <a:rPr lang="en-GB" smtClean="0"/>
              <a:pPr/>
              <a:t>14/12/2016</a:t>
            </a:fld>
            <a:endParaRPr lang="en-US"/>
          </a:p>
        </p:txBody>
      </p:sp>
      <p:sp>
        <p:nvSpPr>
          <p:cNvPr id="6" name="Footer Placeholder 5"/>
          <p:cNvSpPr>
            <a:spLocks noGrp="1"/>
          </p:cNvSpPr>
          <p:nvPr>
            <p:ph type="ftr" sz="quarter" idx="11"/>
          </p:nvPr>
        </p:nvSpPr>
        <p:spPr>
          <a:xfrm>
            <a:off x="3124200" y="6359397"/>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26472344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528289A-9CBF-F441-B421-2E7C45981A9E}" type="datetime1">
              <a:rPr lang="en-GB" smtClean="0"/>
              <a:pPr/>
              <a:t>14/12/2016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FBAF83-4A56-D243-9B94-5D7B66796F45}" type="slidenum">
              <a:rPr lang="en-US" smtClean="0"/>
              <a:pPr/>
              <a:t>‹#›</a:t>
            </a:fld>
            <a:endParaRPr lang="en-US"/>
          </a:p>
        </p:txBody>
      </p:sp>
    </p:spTree>
    <p:extLst>
      <p:ext uri="{BB962C8B-B14F-4D97-AF65-F5344CB8AC3E}">
        <p14:creationId xmlns:p14="http://schemas.microsoft.com/office/powerpoint/2010/main" val="231699938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EB85C82-498C-7C40-937A-20B43C4DF137}" type="datetime1">
              <a:rPr lang="en-GB" smtClean="0"/>
              <a:pPr/>
              <a:t>14/12/2016</a:t>
            </a:fld>
            <a:endParaRPr lang="en-US"/>
          </a:p>
        </p:txBody>
      </p:sp>
      <p:sp>
        <p:nvSpPr>
          <p:cNvPr id="8" name="Footer Placeholder 7"/>
          <p:cNvSpPr>
            <a:spLocks noGrp="1"/>
          </p:cNvSpPr>
          <p:nvPr>
            <p:ph type="ftr" sz="quarter" idx="11"/>
          </p:nvPr>
        </p:nvSpPr>
        <p:spPr>
          <a:xfrm>
            <a:off x="3124200" y="6359397"/>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326225582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4EDC8B8-2708-D44D-97C4-8602B8F7ED23}" type="datetime1">
              <a:rPr lang="en-GB" smtClean="0"/>
              <a:pPr/>
              <a:t>14/12/2016</a:t>
            </a:fld>
            <a:endParaRPr lang="en-US"/>
          </a:p>
        </p:txBody>
      </p:sp>
      <p:sp>
        <p:nvSpPr>
          <p:cNvPr id="4" name="Footer Placeholder 3"/>
          <p:cNvSpPr>
            <a:spLocks noGrp="1"/>
          </p:cNvSpPr>
          <p:nvPr>
            <p:ph type="ftr" sz="quarter" idx="11"/>
          </p:nvPr>
        </p:nvSpPr>
        <p:spPr>
          <a:xfrm>
            <a:off x="3124200" y="6359397"/>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359458232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F168A-1D2D-874D-855B-75667988FA14}" type="datetime1">
              <a:rPr lang="en-GB" smtClean="0"/>
              <a:pPr/>
              <a:t>14/12/2016</a:t>
            </a:fld>
            <a:endParaRPr lang="en-US"/>
          </a:p>
        </p:txBody>
      </p:sp>
      <p:sp>
        <p:nvSpPr>
          <p:cNvPr id="3" name="Footer Placeholder 2"/>
          <p:cNvSpPr>
            <a:spLocks noGrp="1"/>
          </p:cNvSpPr>
          <p:nvPr>
            <p:ph type="ftr" sz="quarter" idx="11"/>
          </p:nvPr>
        </p:nvSpPr>
        <p:spPr>
          <a:xfrm>
            <a:off x="3124200" y="6359397"/>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381348648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A976146-F462-AB4F-B1B6-246CF1D9F1BA}" type="datetime1">
              <a:rPr lang="en-GB" smtClean="0"/>
              <a:pPr/>
              <a:t>14/12/2016</a:t>
            </a:fld>
            <a:endParaRPr lang="en-US"/>
          </a:p>
        </p:txBody>
      </p:sp>
      <p:sp>
        <p:nvSpPr>
          <p:cNvPr id="6" name="Footer Placeholder 5"/>
          <p:cNvSpPr>
            <a:spLocks noGrp="1"/>
          </p:cNvSpPr>
          <p:nvPr>
            <p:ph type="ftr" sz="quarter" idx="11"/>
          </p:nvPr>
        </p:nvSpPr>
        <p:spPr>
          <a:xfrm>
            <a:off x="3124200" y="6359397"/>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176914330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E81A439-5B5A-7B46-9065-9C53B6CA38D2}" type="datetime1">
              <a:rPr lang="en-GB" smtClean="0"/>
              <a:pPr/>
              <a:t>14/12/2016</a:t>
            </a:fld>
            <a:endParaRPr lang="en-US"/>
          </a:p>
        </p:txBody>
      </p:sp>
      <p:sp>
        <p:nvSpPr>
          <p:cNvPr id="6" name="Footer Placeholder 5"/>
          <p:cNvSpPr>
            <a:spLocks noGrp="1"/>
          </p:cNvSpPr>
          <p:nvPr>
            <p:ph type="ftr" sz="quarter" idx="11"/>
          </p:nvPr>
        </p:nvSpPr>
        <p:spPr>
          <a:xfrm>
            <a:off x="3124200" y="6359397"/>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4017983488"/>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F5D8F21-6332-3247-9C92-E7158718B6C9}" type="datetime1">
              <a:rPr lang="en-GB" smtClean="0"/>
              <a:pPr/>
              <a:t>14/12/2016</a:t>
            </a:fld>
            <a:endParaRPr lang="en-US"/>
          </a:p>
        </p:txBody>
      </p:sp>
      <p:sp>
        <p:nvSpPr>
          <p:cNvPr id="5" name="Footer Placeholder 4"/>
          <p:cNvSpPr>
            <a:spLocks noGrp="1"/>
          </p:cNvSpPr>
          <p:nvPr>
            <p:ph type="ftr" sz="quarter" idx="11"/>
          </p:nvPr>
        </p:nvSpPr>
        <p:spPr>
          <a:xfrm>
            <a:off x="3124200" y="6359397"/>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247498524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295E9E0-06B6-ED48-99B4-9DE066139659}" type="datetime1">
              <a:rPr lang="en-GB" smtClean="0"/>
              <a:pPr/>
              <a:t>14/12/2016</a:t>
            </a:fld>
            <a:endParaRPr lang="en-US"/>
          </a:p>
        </p:txBody>
      </p:sp>
      <p:sp>
        <p:nvSpPr>
          <p:cNvPr id="5" name="Footer Placeholder 4"/>
          <p:cNvSpPr>
            <a:spLocks noGrp="1"/>
          </p:cNvSpPr>
          <p:nvPr>
            <p:ph type="ftr" sz="quarter" idx="11"/>
          </p:nvPr>
        </p:nvSpPr>
        <p:spPr>
          <a:xfrm>
            <a:off x="3124200" y="6359397"/>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3141204840"/>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72A7F65-21E6-534B-9488-C6EC0927CE39}" type="datetime1">
              <a:rPr lang="en-GB" smtClean="0"/>
              <a:pPr/>
              <a:t>14/12/2016</a:t>
            </a:fld>
            <a:endParaRPr lang="en-US"/>
          </a:p>
        </p:txBody>
      </p:sp>
      <p:sp>
        <p:nvSpPr>
          <p:cNvPr id="5" name="Footer Placeholder 4"/>
          <p:cNvSpPr>
            <a:spLocks noGrp="1"/>
          </p:cNvSpPr>
          <p:nvPr>
            <p:ph type="ftr" sz="quarter" idx="11"/>
          </p:nvPr>
        </p:nvSpPr>
        <p:spPr>
          <a:xfrm>
            <a:off x="3124200" y="6359397"/>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244349607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2EB6E51-86E3-F449-B4AD-EEF3C4584AFE}" type="datetime1">
              <a:rPr lang="en-GB" smtClean="0"/>
              <a:pPr/>
              <a:t>14/12/2016</a:t>
            </a:fld>
            <a:endParaRPr lang="en-US"/>
          </a:p>
        </p:txBody>
      </p:sp>
      <p:sp>
        <p:nvSpPr>
          <p:cNvPr id="5" name="Footer Placeholder 4"/>
          <p:cNvSpPr>
            <a:spLocks noGrp="1"/>
          </p:cNvSpPr>
          <p:nvPr>
            <p:ph type="ftr" sz="quarter" idx="11"/>
          </p:nvPr>
        </p:nvSpPr>
        <p:spPr>
          <a:xfrm>
            <a:off x="3124200" y="6359397"/>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151152972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A0505A3-1689-DF4B-BA9A-146A0B7489A4}" type="datetime1">
              <a:rPr lang="en-GB" smtClean="0"/>
              <a:pPr/>
              <a:t>14/12/2016</a:t>
            </a:fld>
            <a:endParaRPr lang="en-US"/>
          </a:p>
        </p:txBody>
      </p:sp>
      <p:sp>
        <p:nvSpPr>
          <p:cNvPr id="5" name="Footer Placeholder 4"/>
          <p:cNvSpPr>
            <a:spLocks noGrp="1"/>
          </p:cNvSpPr>
          <p:nvPr>
            <p:ph type="ftr" sz="quarter" idx="11"/>
          </p:nvPr>
        </p:nvSpPr>
        <p:spPr>
          <a:xfrm>
            <a:off x="3124200" y="6359397"/>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3116319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6E004C1-A0C2-E240-B577-36DD5A4B717E}" type="datetime1">
              <a:rPr lang="en-GB" smtClean="0"/>
              <a:pPr/>
              <a:t>14/12/2016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FBAF83-4A56-D243-9B94-5D7B66796F45}" type="slidenum">
              <a:rPr lang="en-US" smtClean="0"/>
              <a:pPr/>
              <a:t>‹#›</a:t>
            </a:fld>
            <a:endParaRPr lang="en-US"/>
          </a:p>
        </p:txBody>
      </p:sp>
    </p:spTree>
    <p:extLst>
      <p:ext uri="{BB962C8B-B14F-4D97-AF65-F5344CB8AC3E}">
        <p14:creationId xmlns:p14="http://schemas.microsoft.com/office/powerpoint/2010/main" val="57540848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C39C419-AE2E-6C41-BD02-0ED3844609EC}" type="datetime1">
              <a:rPr lang="en-GB" smtClean="0"/>
              <a:pPr/>
              <a:t>14/12/2016</a:t>
            </a:fld>
            <a:endParaRPr lang="en-US"/>
          </a:p>
        </p:txBody>
      </p:sp>
      <p:sp>
        <p:nvSpPr>
          <p:cNvPr id="6" name="Footer Placeholder 5"/>
          <p:cNvSpPr>
            <a:spLocks noGrp="1"/>
          </p:cNvSpPr>
          <p:nvPr>
            <p:ph type="ftr" sz="quarter" idx="11"/>
          </p:nvPr>
        </p:nvSpPr>
        <p:spPr>
          <a:xfrm>
            <a:off x="3124200" y="6359397"/>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201344052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10EAA4D9-499C-4843-A8A1-B511842485C0}" type="datetime1">
              <a:rPr lang="en-GB" smtClean="0"/>
              <a:pPr/>
              <a:t>14/12/2016</a:t>
            </a:fld>
            <a:endParaRPr lang="en-US"/>
          </a:p>
        </p:txBody>
      </p:sp>
      <p:sp>
        <p:nvSpPr>
          <p:cNvPr id="8" name="Footer Placeholder 7"/>
          <p:cNvSpPr>
            <a:spLocks noGrp="1"/>
          </p:cNvSpPr>
          <p:nvPr>
            <p:ph type="ftr" sz="quarter" idx="11"/>
          </p:nvPr>
        </p:nvSpPr>
        <p:spPr>
          <a:xfrm>
            <a:off x="3124200" y="6359397"/>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1473389851"/>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A8638A91-32E3-1948-84A7-15443572711A}" type="datetime1">
              <a:rPr lang="en-GB" smtClean="0"/>
              <a:pPr/>
              <a:t>14/12/2016</a:t>
            </a:fld>
            <a:endParaRPr lang="en-US"/>
          </a:p>
        </p:txBody>
      </p:sp>
      <p:sp>
        <p:nvSpPr>
          <p:cNvPr id="4" name="Footer Placeholder 3"/>
          <p:cNvSpPr>
            <a:spLocks noGrp="1"/>
          </p:cNvSpPr>
          <p:nvPr>
            <p:ph type="ftr" sz="quarter" idx="11"/>
          </p:nvPr>
        </p:nvSpPr>
        <p:spPr>
          <a:xfrm>
            <a:off x="3124200" y="6359397"/>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4218169661"/>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9A3B0-CECE-5144-9AE6-F0D4EEBF11D1}" type="datetime1">
              <a:rPr lang="en-GB" smtClean="0"/>
              <a:pPr/>
              <a:t>14/12/2016</a:t>
            </a:fld>
            <a:endParaRPr lang="en-US"/>
          </a:p>
        </p:txBody>
      </p:sp>
      <p:sp>
        <p:nvSpPr>
          <p:cNvPr id="3" name="Footer Placeholder 2"/>
          <p:cNvSpPr>
            <a:spLocks noGrp="1"/>
          </p:cNvSpPr>
          <p:nvPr>
            <p:ph type="ftr" sz="quarter" idx="11"/>
          </p:nvPr>
        </p:nvSpPr>
        <p:spPr>
          <a:xfrm>
            <a:off x="3124200" y="6359397"/>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1336385575"/>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A38C278-D07B-0444-AFE9-1F49F8E14554}" type="datetime1">
              <a:rPr lang="en-GB" smtClean="0"/>
              <a:pPr/>
              <a:t>14/12/2016</a:t>
            </a:fld>
            <a:endParaRPr lang="en-US"/>
          </a:p>
        </p:txBody>
      </p:sp>
      <p:sp>
        <p:nvSpPr>
          <p:cNvPr id="6" name="Footer Placeholder 5"/>
          <p:cNvSpPr>
            <a:spLocks noGrp="1"/>
          </p:cNvSpPr>
          <p:nvPr>
            <p:ph type="ftr" sz="quarter" idx="11"/>
          </p:nvPr>
        </p:nvSpPr>
        <p:spPr>
          <a:xfrm>
            <a:off x="3124200" y="6359397"/>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33917346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21BF1CF-07AC-CB4B-B4BB-194DD337590D}" type="datetime1">
              <a:rPr lang="en-GB" smtClean="0"/>
              <a:pPr/>
              <a:t>14/12/2016</a:t>
            </a:fld>
            <a:endParaRPr lang="en-US"/>
          </a:p>
        </p:txBody>
      </p:sp>
      <p:sp>
        <p:nvSpPr>
          <p:cNvPr id="6" name="Footer Placeholder 5"/>
          <p:cNvSpPr>
            <a:spLocks noGrp="1"/>
          </p:cNvSpPr>
          <p:nvPr>
            <p:ph type="ftr" sz="quarter" idx="11"/>
          </p:nvPr>
        </p:nvSpPr>
        <p:spPr>
          <a:xfrm>
            <a:off x="3124200" y="6359397"/>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100709032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6383372-40A3-0C49-8A49-CD3E8C0A08F7}" type="datetime1">
              <a:rPr lang="en-GB" smtClean="0"/>
              <a:pPr/>
              <a:t>14/12/2016</a:t>
            </a:fld>
            <a:endParaRPr lang="en-US"/>
          </a:p>
        </p:txBody>
      </p:sp>
      <p:sp>
        <p:nvSpPr>
          <p:cNvPr id="5" name="Footer Placeholder 4"/>
          <p:cNvSpPr>
            <a:spLocks noGrp="1"/>
          </p:cNvSpPr>
          <p:nvPr>
            <p:ph type="ftr" sz="quarter" idx="11"/>
          </p:nvPr>
        </p:nvSpPr>
        <p:spPr>
          <a:xfrm>
            <a:off x="3124200" y="6359397"/>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1854617059"/>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7AC8E88-3A5D-884F-AA96-616A2B21ABEA}" type="datetime1">
              <a:rPr lang="en-GB" smtClean="0"/>
              <a:pPr/>
              <a:t>14/12/2016</a:t>
            </a:fld>
            <a:endParaRPr lang="en-US"/>
          </a:p>
        </p:txBody>
      </p:sp>
      <p:sp>
        <p:nvSpPr>
          <p:cNvPr id="5" name="Footer Placeholder 4"/>
          <p:cNvSpPr>
            <a:spLocks noGrp="1"/>
          </p:cNvSpPr>
          <p:nvPr>
            <p:ph type="ftr" sz="quarter" idx="11"/>
          </p:nvPr>
        </p:nvSpPr>
        <p:spPr>
          <a:xfrm>
            <a:off x="3124200" y="6359397"/>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127674266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15A2159-539D-134C-AEF9-464F2E5B26C7}" type="datetime1">
              <a:rPr lang="en-GB" smtClean="0"/>
              <a:pPr/>
              <a:t>14/12/2016</a:t>
            </a:fld>
            <a:endParaRPr lang="en-US"/>
          </a:p>
        </p:txBody>
      </p:sp>
      <p:sp>
        <p:nvSpPr>
          <p:cNvPr id="5" name="Footer Placeholder 4"/>
          <p:cNvSpPr>
            <a:spLocks noGrp="1"/>
          </p:cNvSpPr>
          <p:nvPr>
            <p:ph type="ftr" sz="quarter" idx="11"/>
          </p:nvPr>
        </p:nvSpPr>
        <p:spPr>
          <a:xfrm>
            <a:off x="3124200" y="6359397"/>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352680137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F9D240A-19F7-6B4E-AD96-A6130C81CB87}" type="datetime1">
              <a:rPr lang="en-GB" smtClean="0"/>
              <a:pPr/>
              <a:t>14/12/2016</a:t>
            </a:fld>
            <a:endParaRPr lang="en-US"/>
          </a:p>
        </p:txBody>
      </p:sp>
      <p:sp>
        <p:nvSpPr>
          <p:cNvPr id="5" name="Footer Placeholder 4"/>
          <p:cNvSpPr>
            <a:spLocks noGrp="1"/>
          </p:cNvSpPr>
          <p:nvPr>
            <p:ph type="ftr" sz="quarter" idx="11"/>
          </p:nvPr>
        </p:nvSpPr>
        <p:spPr>
          <a:xfrm>
            <a:off x="3124200" y="6359397"/>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20482141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7C9B556-C2EC-3149-BD99-7B733571EAF5}" type="datetime1">
              <a:rPr lang="en-GB" smtClean="0"/>
              <a:pPr/>
              <a:t>14/12/2016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BAF83-4A56-D243-9B94-5D7B66796F45}" type="slidenum">
              <a:rPr lang="en-US" smtClean="0"/>
              <a:pPr/>
              <a:t>‹#›</a:t>
            </a:fld>
            <a:endParaRPr lang="en-US"/>
          </a:p>
        </p:txBody>
      </p:sp>
    </p:spTree>
    <p:extLst>
      <p:ext uri="{BB962C8B-B14F-4D97-AF65-F5344CB8AC3E}">
        <p14:creationId xmlns:p14="http://schemas.microsoft.com/office/powerpoint/2010/main" val="115844359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7DAD86A-DFA0-D442-95EB-82902B94E01A}" type="datetime1">
              <a:rPr lang="en-GB" smtClean="0"/>
              <a:pPr/>
              <a:t>14/12/2016</a:t>
            </a:fld>
            <a:endParaRPr lang="en-US"/>
          </a:p>
        </p:txBody>
      </p:sp>
      <p:sp>
        <p:nvSpPr>
          <p:cNvPr id="5" name="Footer Placeholder 4"/>
          <p:cNvSpPr>
            <a:spLocks noGrp="1"/>
          </p:cNvSpPr>
          <p:nvPr>
            <p:ph type="ftr" sz="quarter" idx="11"/>
          </p:nvPr>
        </p:nvSpPr>
        <p:spPr>
          <a:xfrm>
            <a:off x="3124200" y="6359397"/>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42996928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C9DAE824-41A5-F848-9156-4E96B463D04E}" type="datetime1">
              <a:rPr lang="en-GB" smtClean="0"/>
              <a:pPr/>
              <a:t>14/12/2016</a:t>
            </a:fld>
            <a:endParaRPr lang="en-US"/>
          </a:p>
        </p:txBody>
      </p:sp>
      <p:sp>
        <p:nvSpPr>
          <p:cNvPr id="6" name="Footer Placeholder 5"/>
          <p:cNvSpPr>
            <a:spLocks noGrp="1"/>
          </p:cNvSpPr>
          <p:nvPr>
            <p:ph type="ftr" sz="quarter" idx="11"/>
          </p:nvPr>
        </p:nvSpPr>
        <p:spPr>
          <a:xfrm>
            <a:off x="3124200" y="6359397"/>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3625545483"/>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F975C90-E316-F245-82D3-A57A4D4E02D2}" type="datetime1">
              <a:rPr lang="en-GB" smtClean="0"/>
              <a:pPr/>
              <a:t>14/12/2016</a:t>
            </a:fld>
            <a:endParaRPr lang="en-US"/>
          </a:p>
        </p:txBody>
      </p:sp>
      <p:sp>
        <p:nvSpPr>
          <p:cNvPr id="8" name="Footer Placeholder 7"/>
          <p:cNvSpPr>
            <a:spLocks noGrp="1"/>
          </p:cNvSpPr>
          <p:nvPr>
            <p:ph type="ftr" sz="quarter" idx="11"/>
          </p:nvPr>
        </p:nvSpPr>
        <p:spPr>
          <a:xfrm>
            <a:off x="3124200" y="6359397"/>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1061921224"/>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C0FBA72-6FE7-DA4A-B7ED-504E6DE700DE}" type="datetime1">
              <a:rPr lang="en-GB" smtClean="0"/>
              <a:pPr/>
              <a:t>14/12/2016</a:t>
            </a:fld>
            <a:endParaRPr lang="en-US"/>
          </a:p>
        </p:txBody>
      </p:sp>
      <p:sp>
        <p:nvSpPr>
          <p:cNvPr id="4" name="Footer Placeholder 3"/>
          <p:cNvSpPr>
            <a:spLocks noGrp="1"/>
          </p:cNvSpPr>
          <p:nvPr>
            <p:ph type="ftr" sz="quarter" idx="11"/>
          </p:nvPr>
        </p:nvSpPr>
        <p:spPr>
          <a:xfrm>
            <a:off x="3124200" y="6359397"/>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220342876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4A8DD3-9DFB-ED49-93D7-A16C72F2027A}" type="datetime1">
              <a:rPr lang="en-GB" smtClean="0"/>
              <a:pPr/>
              <a:t>14/12/2016</a:t>
            </a:fld>
            <a:endParaRPr lang="en-US"/>
          </a:p>
        </p:txBody>
      </p:sp>
      <p:sp>
        <p:nvSpPr>
          <p:cNvPr id="3" name="Footer Placeholder 2"/>
          <p:cNvSpPr>
            <a:spLocks noGrp="1"/>
          </p:cNvSpPr>
          <p:nvPr>
            <p:ph type="ftr" sz="quarter" idx="11"/>
          </p:nvPr>
        </p:nvSpPr>
        <p:spPr>
          <a:xfrm>
            <a:off x="3124200" y="6359397"/>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351439968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5CCFB24-CCA8-AC4B-B820-5446AE7DABBA}" type="datetime1">
              <a:rPr lang="en-GB" smtClean="0"/>
              <a:pPr/>
              <a:t>14/12/2016</a:t>
            </a:fld>
            <a:endParaRPr lang="en-US"/>
          </a:p>
        </p:txBody>
      </p:sp>
      <p:sp>
        <p:nvSpPr>
          <p:cNvPr id="6" name="Footer Placeholder 5"/>
          <p:cNvSpPr>
            <a:spLocks noGrp="1"/>
          </p:cNvSpPr>
          <p:nvPr>
            <p:ph type="ftr" sz="quarter" idx="11"/>
          </p:nvPr>
        </p:nvSpPr>
        <p:spPr>
          <a:xfrm>
            <a:off x="3124200" y="6359397"/>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2509539354"/>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DD4C0B8-17F0-EF48-8BB3-83529322C9DE}" type="datetime1">
              <a:rPr lang="en-GB" smtClean="0"/>
              <a:pPr/>
              <a:t>14/12/2016</a:t>
            </a:fld>
            <a:endParaRPr lang="en-US"/>
          </a:p>
        </p:txBody>
      </p:sp>
      <p:sp>
        <p:nvSpPr>
          <p:cNvPr id="6" name="Footer Placeholder 5"/>
          <p:cNvSpPr>
            <a:spLocks noGrp="1"/>
          </p:cNvSpPr>
          <p:nvPr>
            <p:ph type="ftr" sz="quarter" idx="11"/>
          </p:nvPr>
        </p:nvSpPr>
        <p:spPr>
          <a:xfrm>
            <a:off x="3124200" y="6359397"/>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1587639115"/>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A9BEC7F-D799-884C-AAE6-C39DB6B97A73}" type="datetime1">
              <a:rPr lang="en-GB" smtClean="0"/>
              <a:pPr/>
              <a:t>14/12/2016</a:t>
            </a:fld>
            <a:endParaRPr lang="en-US"/>
          </a:p>
        </p:txBody>
      </p:sp>
      <p:sp>
        <p:nvSpPr>
          <p:cNvPr id="5" name="Footer Placeholder 4"/>
          <p:cNvSpPr>
            <a:spLocks noGrp="1"/>
          </p:cNvSpPr>
          <p:nvPr>
            <p:ph type="ftr" sz="quarter" idx="11"/>
          </p:nvPr>
        </p:nvSpPr>
        <p:spPr>
          <a:xfrm>
            <a:off x="3124200" y="6359397"/>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2760747725"/>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2AC7E24-0BD1-8841-87A9-AE292BE4CC1E}" type="datetime1">
              <a:rPr lang="en-GB" smtClean="0"/>
              <a:pPr/>
              <a:t>14/12/2016</a:t>
            </a:fld>
            <a:endParaRPr lang="en-US"/>
          </a:p>
        </p:txBody>
      </p:sp>
      <p:sp>
        <p:nvSpPr>
          <p:cNvPr id="5" name="Footer Placeholder 4"/>
          <p:cNvSpPr>
            <a:spLocks noGrp="1"/>
          </p:cNvSpPr>
          <p:nvPr>
            <p:ph type="ftr" sz="quarter" idx="11"/>
          </p:nvPr>
        </p:nvSpPr>
        <p:spPr>
          <a:xfrm>
            <a:off x="3124200" y="6359397"/>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AB47E16-98EF-7740-8C43-996CA41E0038}" type="slidenum">
              <a:rPr lang="en-US" smtClean="0"/>
              <a:pPr/>
              <a:t>‹#›</a:t>
            </a:fld>
            <a:endParaRPr lang="en-US"/>
          </a:p>
        </p:txBody>
      </p:sp>
    </p:spTree>
    <p:extLst>
      <p:ext uri="{BB962C8B-B14F-4D97-AF65-F5344CB8AC3E}">
        <p14:creationId xmlns:p14="http://schemas.microsoft.com/office/powerpoint/2010/main" val="9692434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8079DDE-3894-CF43-8AE0-FAFBDE067622}" type="datetime1">
              <a:rPr lang="en-GB" smtClean="0"/>
              <a:pPr/>
              <a:t>14/12/2016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BAF83-4A56-D243-9B94-5D7B66796F45}" type="slidenum">
              <a:rPr lang="en-US" smtClean="0"/>
              <a:pPr/>
              <a:t>‹#›</a:t>
            </a:fld>
            <a:endParaRPr lang="en-US"/>
          </a:p>
        </p:txBody>
      </p:sp>
    </p:spTree>
    <p:extLst>
      <p:ext uri="{BB962C8B-B14F-4D97-AF65-F5344CB8AC3E}">
        <p14:creationId xmlns:p14="http://schemas.microsoft.com/office/powerpoint/2010/main" val="31082407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18" Type="http://schemas.microsoft.com/office/2007/relationships/diagramDrawing" Target="../diagrams/drawing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diagramColors" Target="../diagrams/colors1.xml"/><Relationship Id="rId2" Type="http://schemas.openxmlformats.org/officeDocument/2006/relationships/slideLayout" Target="../slideLayouts/slideLayout35.xml"/><Relationship Id="rId16" Type="http://schemas.openxmlformats.org/officeDocument/2006/relationships/diagramQuickStyle" Target="../diagrams/quickStyle1.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diagramLayout" Target="../diagrams/layout1.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diagramData" Target="../diagrams/data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18" Type="http://schemas.microsoft.com/office/2007/relationships/diagramDrawing" Target="../diagrams/drawing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diagramColors" Target="../diagrams/colors2.xml"/><Relationship Id="rId2" Type="http://schemas.openxmlformats.org/officeDocument/2006/relationships/slideLayout" Target="../slideLayouts/slideLayout46.xml"/><Relationship Id="rId16" Type="http://schemas.openxmlformats.org/officeDocument/2006/relationships/diagramQuickStyle" Target="../diagrams/quickStyle2.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diagramLayout" Target="../diagrams/layout2.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diagramData" Target="../diagrams/data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jpeg"/><Relationship Id="rId18" Type="http://schemas.microsoft.com/office/2007/relationships/diagramDrawing" Target="../diagrams/drawing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diagramColors" Target="../diagrams/colors3.xml"/><Relationship Id="rId2" Type="http://schemas.openxmlformats.org/officeDocument/2006/relationships/slideLayout" Target="../slideLayouts/slideLayout57.xml"/><Relationship Id="rId16" Type="http://schemas.openxmlformats.org/officeDocument/2006/relationships/diagramQuickStyle" Target="../diagrams/quickStyle3.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diagramLayout" Target="../diagrams/layout3.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diagramData" Target="../diagrams/data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5.jpeg"/><Relationship Id="rId18" Type="http://schemas.microsoft.com/office/2007/relationships/diagramDrawing" Target="../diagrams/drawing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diagramColors" Target="../diagrams/colors4.xml"/><Relationship Id="rId2" Type="http://schemas.openxmlformats.org/officeDocument/2006/relationships/slideLayout" Target="../slideLayouts/slideLayout68.xml"/><Relationship Id="rId16" Type="http://schemas.openxmlformats.org/officeDocument/2006/relationships/diagramQuickStyle" Target="../diagrams/quickStyle4.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diagramLayout" Target="../diagrams/layout4.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diagramData" Target="../diagrams/data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5.jpeg"/><Relationship Id="rId18" Type="http://schemas.microsoft.com/office/2007/relationships/diagramDrawing" Target="../diagrams/drawing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diagramColors" Target="../diagrams/colors5.xml"/><Relationship Id="rId2" Type="http://schemas.openxmlformats.org/officeDocument/2006/relationships/slideLayout" Target="../slideLayouts/slideLayout79.xml"/><Relationship Id="rId16" Type="http://schemas.openxmlformats.org/officeDocument/2006/relationships/diagramQuickStyle" Target="../diagrams/quickStyle5.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diagramLayout" Target="../diagrams/layout5.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diagramData" Target="../diagrams/data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 Title Pag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userDrawn="1">
            <p:ph type="title"/>
          </p:nvPr>
        </p:nvSpPr>
        <p:spPr>
          <a:xfrm>
            <a:off x="1149556" y="274638"/>
            <a:ext cx="7537244"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userDrawn="1">
            <p:ph type="body" idx="1"/>
          </p:nvPr>
        </p:nvSpPr>
        <p:spPr>
          <a:xfrm>
            <a:off x="1149556" y="1600200"/>
            <a:ext cx="7537244" cy="4368800"/>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Footer Placeholder 4"/>
          <p:cNvSpPr>
            <a:spLocks noGrp="1"/>
          </p:cNvSpPr>
          <p:nvPr userDrawn="1">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userDrawn="1">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defRPr>
            </a:lvl1pPr>
          </a:lstStyle>
          <a:p>
            <a:fld id="{C7FBAF83-4A56-D243-9B94-5D7B66796F45}" type="slidenum">
              <a:rPr lang="en-US" smtClean="0"/>
              <a:pPr/>
              <a:t>‹#›</a:t>
            </a:fld>
            <a:endParaRPr lang="en-US" dirty="0"/>
          </a:p>
        </p:txBody>
      </p:sp>
      <p:pic>
        <p:nvPicPr>
          <p:cNvPr id="12" name="Picture 4" descr="WRC Final Bars!.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66502" y="5633818"/>
            <a:ext cx="510413" cy="99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UNHCR logo.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34072" y="4391302"/>
            <a:ext cx="601130" cy="787046"/>
          </a:xfrm>
          <a:prstGeom prst="rect">
            <a:avLst/>
          </a:prstGeom>
        </p:spPr>
      </p:pic>
    </p:spTree>
    <p:extLst>
      <p:ext uri="{BB962C8B-B14F-4D97-AF65-F5344CB8AC3E}">
        <p14:creationId xmlns:p14="http://schemas.microsoft.com/office/powerpoint/2010/main" val="3646513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A8222-F643-2447-931E-8702FEE39673}" type="datetimeFigureOut">
              <a:rPr lang="en-US" smtClean="0"/>
              <a:pPr/>
              <a:t>12/14/2016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162164-944E-CC42-8D60-5B2404EB6DA3}" type="slidenum">
              <a:rPr lang="en-US" smtClean="0"/>
              <a:pPr/>
              <a:t>‹#›</a:t>
            </a:fld>
            <a:endParaRPr lang="en-US"/>
          </a:p>
        </p:txBody>
      </p:sp>
      <p:pic>
        <p:nvPicPr>
          <p:cNvPr id="7" name="Picture 6" descr="PPT Title Pag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flag-HACP_en.ai"/>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917" y="5155578"/>
            <a:ext cx="1203018" cy="1702422"/>
          </a:xfrm>
          <a:prstGeom prst="rect">
            <a:avLst/>
          </a:prstGeom>
        </p:spPr>
      </p:pic>
    </p:spTree>
    <p:extLst>
      <p:ext uri="{BB962C8B-B14F-4D97-AF65-F5344CB8AC3E}">
        <p14:creationId xmlns:p14="http://schemas.microsoft.com/office/powerpoint/2010/main" val="306085267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Dots.jpg"/>
          <p:cNvPicPr>
            <a:picLocks noChangeAspect="1"/>
          </p:cNvPicPr>
          <p:nvPr userDrawn="1"/>
        </p:nvPicPr>
        <p:blipFill rotWithShape="1">
          <a:blip r:embed="rId13">
            <a:extLst>
              <a:ext uri="{28A0092B-C50C-407E-A947-70E740481C1C}">
                <a14:useLocalDpi xmlns:a14="http://schemas.microsoft.com/office/drawing/2010/main" val="0"/>
              </a:ext>
            </a:extLst>
          </a:blip>
          <a:srcRect t="-64218" b="94813"/>
          <a:stretch/>
        </p:blipFill>
        <p:spPr>
          <a:xfrm>
            <a:off x="-1036" y="71376"/>
            <a:ext cx="9161089" cy="6888848"/>
          </a:xfrm>
          <a:prstGeom prst="rect">
            <a:avLst/>
          </a:prstGeom>
        </p:spPr>
      </p:pic>
      <p:sp>
        <p:nvSpPr>
          <p:cNvPr id="2" name="Title Placeholder 1"/>
          <p:cNvSpPr>
            <a:spLocks noGrp="1"/>
          </p:cNvSpPr>
          <p:nvPr>
            <p:ph type="title"/>
          </p:nvPr>
        </p:nvSpPr>
        <p:spPr>
          <a:xfrm>
            <a:off x="457200" y="578346"/>
            <a:ext cx="8229600" cy="839291"/>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66802"/>
            <a:ext cx="2133600" cy="593422"/>
          </a:xfrm>
          <a:prstGeom prst="rect">
            <a:avLst/>
          </a:prstGeom>
        </p:spPr>
        <p:txBody>
          <a:bodyPr vert="horz" lIns="91440" tIns="45720" rIns="91440" bIns="45720" rtlCol="0" anchor="ctr"/>
          <a:lstStyle>
            <a:lvl1pPr algn="l">
              <a:defRPr sz="1200">
                <a:solidFill>
                  <a:srgbClr val="FFFFFF"/>
                </a:solidFill>
              </a:defRPr>
            </a:lvl1pPr>
          </a:lstStyle>
          <a:p>
            <a:fld id="{54136F7B-4C92-DB4F-96A6-6D97658BC481}" type="datetime1">
              <a:rPr lang="en-GB" smtClean="0"/>
              <a:pPr/>
              <a:t>14/12/2016</a:t>
            </a:fld>
            <a:endParaRPr lang="en-US" dirty="0"/>
          </a:p>
        </p:txBody>
      </p:sp>
      <p:sp>
        <p:nvSpPr>
          <p:cNvPr id="6" name="Slide Number Placeholder 5"/>
          <p:cNvSpPr>
            <a:spLocks noGrp="1"/>
          </p:cNvSpPr>
          <p:nvPr>
            <p:ph type="sldNum" sz="quarter" idx="4"/>
          </p:nvPr>
        </p:nvSpPr>
        <p:spPr>
          <a:xfrm>
            <a:off x="6553200" y="6370737"/>
            <a:ext cx="2133600" cy="589487"/>
          </a:xfrm>
          <a:prstGeom prst="rect">
            <a:avLst/>
          </a:prstGeom>
        </p:spPr>
        <p:txBody>
          <a:bodyPr vert="horz" lIns="91440" tIns="45720" rIns="91440" bIns="45720" rtlCol="0" anchor="ctr"/>
          <a:lstStyle>
            <a:lvl1pPr algn="r">
              <a:defRPr sz="1800">
                <a:solidFill>
                  <a:srgbClr val="FFFFFF"/>
                </a:solidFill>
              </a:defRPr>
            </a:lvl1pPr>
          </a:lstStyle>
          <a:p>
            <a:fld id="{A210ECAB-0F99-FC42-9CD5-1E0534239730}" type="slidenum">
              <a:rPr lang="en-US" smtClean="0"/>
              <a:pPr/>
              <a:t>‹#›</a:t>
            </a:fld>
            <a:endParaRPr lang="en-US" dirty="0"/>
          </a:p>
        </p:txBody>
      </p:sp>
      <p:sp>
        <p:nvSpPr>
          <p:cNvPr id="7" name="Snip Single Corner Rectangle 6"/>
          <p:cNvSpPr/>
          <p:nvPr userDrawn="1"/>
        </p:nvSpPr>
        <p:spPr>
          <a:xfrm flipV="1">
            <a:off x="0" y="0"/>
            <a:ext cx="8686800" cy="578347"/>
          </a:xfrm>
          <a:prstGeom prst="snip1Rect">
            <a:avLst>
              <a:gd name="adj" fmla="val 50000"/>
            </a:avLst>
          </a:prstGeom>
          <a:solidFill>
            <a:srgbClr val="3B4F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3326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457200" rtl="0" eaLnBrk="1" latinLnBrk="0" hangingPunct="1">
        <a:spcBef>
          <a:spcPct val="0"/>
        </a:spcBef>
        <a:buNone/>
        <a:defRPr sz="4000" b="1"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Dots.jpg"/>
          <p:cNvPicPr>
            <a:picLocks noChangeAspect="1"/>
          </p:cNvPicPr>
          <p:nvPr userDrawn="1"/>
        </p:nvPicPr>
        <p:blipFill rotWithShape="1">
          <a:blip r:embed="rId13">
            <a:extLst>
              <a:ext uri="{28A0092B-C50C-407E-A947-70E740481C1C}">
                <a14:useLocalDpi xmlns:a14="http://schemas.microsoft.com/office/drawing/2010/main" val="0"/>
              </a:ext>
            </a:extLst>
          </a:blip>
          <a:srcRect t="-64218" b="94813"/>
          <a:stretch/>
        </p:blipFill>
        <p:spPr>
          <a:xfrm>
            <a:off x="-1036" y="71376"/>
            <a:ext cx="9162676" cy="6888848"/>
          </a:xfrm>
          <a:prstGeom prst="rect">
            <a:avLst/>
          </a:prstGeom>
        </p:spPr>
      </p:pic>
      <p:sp>
        <p:nvSpPr>
          <p:cNvPr id="2" name="Title Placeholder 1"/>
          <p:cNvSpPr>
            <a:spLocks noGrp="1"/>
          </p:cNvSpPr>
          <p:nvPr>
            <p:ph type="title"/>
          </p:nvPr>
        </p:nvSpPr>
        <p:spPr>
          <a:xfrm>
            <a:off x="457200" y="578346"/>
            <a:ext cx="8229600" cy="839291"/>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66802"/>
            <a:ext cx="2133600" cy="593422"/>
          </a:xfrm>
          <a:prstGeom prst="rect">
            <a:avLst/>
          </a:prstGeom>
        </p:spPr>
        <p:txBody>
          <a:bodyPr vert="horz" lIns="91440" tIns="45720" rIns="91440" bIns="45720" rtlCol="0" anchor="ctr"/>
          <a:lstStyle>
            <a:lvl1pPr algn="l">
              <a:defRPr sz="1200">
                <a:solidFill>
                  <a:srgbClr val="FFFFFF"/>
                </a:solidFill>
              </a:defRPr>
            </a:lvl1pPr>
          </a:lstStyle>
          <a:p>
            <a:fld id="{E854B261-59ED-F248-90FB-2D78C6F2BE93}" type="datetime1">
              <a:rPr lang="en-GB" smtClean="0"/>
              <a:pPr/>
              <a:t>14/12/2016</a:t>
            </a:fld>
            <a:endParaRPr lang="en-US" dirty="0"/>
          </a:p>
        </p:txBody>
      </p:sp>
      <p:sp>
        <p:nvSpPr>
          <p:cNvPr id="6" name="Slide Number Placeholder 5"/>
          <p:cNvSpPr>
            <a:spLocks noGrp="1"/>
          </p:cNvSpPr>
          <p:nvPr>
            <p:ph type="sldNum" sz="quarter" idx="4"/>
          </p:nvPr>
        </p:nvSpPr>
        <p:spPr>
          <a:xfrm>
            <a:off x="6553200" y="6370737"/>
            <a:ext cx="2133600" cy="589487"/>
          </a:xfrm>
          <a:prstGeom prst="rect">
            <a:avLst/>
          </a:prstGeom>
        </p:spPr>
        <p:txBody>
          <a:bodyPr vert="horz" lIns="91440" tIns="45720" rIns="91440" bIns="45720" rtlCol="0" anchor="ctr"/>
          <a:lstStyle>
            <a:lvl1pPr algn="r">
              <a:defRPr sz="1800">
                <a:solidFill>
                  <a:srgbClr val="FFFFFF"/>
                </a:solidFill>
              </a:defRPr>
            </a:lvl1pPr>
          </a:lstStyle>
          <a:p>
            <a:fld id="{4FD68D75-28BC-2041-B5C9-FC85A8BD1C23}" type="slidenum">
              <a:rPr lang="en-US" smtClean="0"/>
              <a:pPr/>
              <a:t>‹#›</a:t>
            </a:fld>
            <a:endParaRPr lang="en-US" dirty="0"/>
          </a:p>
        </p:txBody>
      </p:sp>
      <p:sp>
        <p:nvSpPr>
          <p:cNvPr id="7" name="Snip Single Corner Rectangle 6"/>
          <p:cNvSpPr/>
          <p:nvPr userDrawn="1"/>
        </p:nvSpPr>
        <p:spPr>
          <a:xfrm flipV="1">
            <a:off x="0" y="0"/>
            <a:ext cx="8686800" cy="578347"/>
          </a:xfrm>
          <a:prstGeom prst="snip1Rect">
            <a:avLst>
              <a:gd name="adj" fmla="val 50000"/>
            </a:avLst>
          </a:prstGeom>
          <a:solidFill>
            <a:srgbClr val="3B4F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 name="Diagram 4"/>
          <p:cNvGraphicFramePr/>
          <p:nvPr userDrawn="1">
            <p:extLst>
              <p:ext uri="{D42A27DB-BD31-4B8C-83A1-F6EECF244321}">
                <p14:modId xmlns:p14="http://schemas.microsoft.com/office/powerpoint/2010/main" val="974847081"/>
              </p:ext>
            </p:extLst>
          </p:nvPr>
        </p:nvGraphicFramePr>
        <p:xfrm>
          <a:off x="457200" y="71376"/>
          <a:ext cx="6096000" cy="45094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35056353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4572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Dots.jpg"/>
          <p:cNvPicPr>
            <a:picLocks noChangeAspect="1"/>
          </p:cNvPicPr>
          <p:nvPr userDrawn="1"/>
        </p:nvPicPr>
        <p:blipFill rotWithShape="1">
          <a:blip r:embed="rId13">
            <a:extLst>
              <a:ext uri="{28A0092B-C50C-407E-A947-70E740481C1C}">
                <a14:useLocalDpi xmlns:a14="http://schemas.microsoft.com/office/drawing/2010/main" val="0"/>
              </a:ext>
            </a:extLst>
          </a:blip>
          <a:srcRect t="-64218" b="94813"/>
          <a:stretch/>
        </p:blipFill>
        <p:spPr>
          <a:xfrm>
            <a:off x="-1" y="80689"/>
            <a:ext cx="9161641" cy="6940708"/>
          </a:xfrm>
          <a:prstGeom prst="rect">
            <a:avLst/>
          </a:prstGeom>
        </p:spPr>
      </p:pic>
      <p:sp>
        <p:nvSpPr>
          <p:cNvPr id="2" name="Title Placeholder 1"/>
          <p:cNvSpPr>
            <a:spLocks noGrp="1"/>
          </p:cNvSpPr>
          <p:nvPr>
            <p:ph type="title"/>
          </p:nvPr>
        </p:nvSpPr>
        <p:spPr>
          <a:xfrm>
            <a:off x="457200" y="578346"/>
            <a:ext cx="8229600" cy="839291"/>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66802"/>
            <a:ext cx="2133600" cy="654595"/>
          </a:xfrm>
          <a:prstGeom prst="rect">
            <a:avLst/>
          </a:prstGeom>
        </p:spPr>
        <p:txBody>
          <a:bodyPr vert="horz" lIns="91440" tIns="45720" rIns="91440" bIns="45720" rtlCol="0" anchor="ctr"/>
          <a:lstStyle>
            <a:lvl1pPr algn="l">
              <a:defRPr sz="1200">
                <a:solidFill>
                  <a:srgbClr val="FFFFFF"/>
                </a:solidFill>
              </a:defRPr>
            </a:lvl1pPr>
          </a:lstStyle>
          <a:p>
            <a:fld id="{BBFE0FF3-DA08-0C4F-8773-B7F33D6386BE}" type="datetime1">
              <a:rPr lang="en-GB" smtClean="0"/>
              <a:pPr/>
              <a:t>14/12/2016</a:t>
            </a:fld>
            <a:endParaRPr lang="en-US" dirty="0"/>
          </a:p>
        </p:txBody>
      </p:sp>
      <p:sp>
        <p:nvSpPr>
          <p:cNvPr id="6" name="Slide Number Placeholder 5"/>
          <p:cNvSpPr>
            <a:spLocks noGrp="1"/>
          </p:cNvSpPr>
          <p:nvPr>
            <p:ph type="sldNum" sz="quarter" idx="4"/>
          </p:nvPr>
        </p:nvSpPr>
        <p:spPr>
          <a:xfrm>
            <a:off x="6553200" y="6370737"/>
            <a:ext cx="2133600" cy="650660"/>
          </a:xfrm>
          <a:prstGeom prst="rect">
            <a:avLst/>
          </a:prstGeom>
        </p:spPr>
        <p:txBody>
          <a:bodyPr vert="horz" lIns="91440" tIns="45720" rIns="91440" bIns="45720" rtlCol="0" anchor="ctr"/>
          <a:lstStyle>
            <a:lvl1pPr algn="r">
              <a:defRPr sz="1800">
                <a:solidFill>
                  <a:srgbClr val="FFFFFF"/>
                </a:solidFill>
              </a:defRPr>
            </a:lvl1pPr>
          </a:lstStyle>
          <a:p>
            <a:fld id="{4CBD5F43-A836-2740-A9F2-89237F93F9BC}" type="slidenum">
              <a:rPr lang="en-US" smtClean="0"/>
              <a:pPr/>
              <a:t>‹#›</a:t>
            </a:fld>
            <a:endParaRPr lang="en-US" dirty="0"/>
          </a:p>
        </p:txBody>
      </p:sp>
      <p:sp>
        <p:nvSpPr>
          <p:cNvPr id="7" name="Snip Single Corner Rectangle 6"/>
          <p:cNvSpPr/>
          <p:nvPr userDrawn="1"/>
        </p:nvSpPr>
        <p:spPr>
          <a:xfrm flipV="1">
            <a:off x="0" y="0"/>
            <a:ext cx="8686800" cy="578347"/>
          </a:xfrm>
          <a:prstGeom prst="snip1Rect">
            <a:avLst>
              <a:gd name="adj" fmla="val 50000"/>
            </a:avLst>
          </a:prstGeom>
          <a:solidFill>
            <a:srgbClr val="3B4F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 name="Diagram 9"/>
          <p:cNvGraphicFramePr/>
          <p:nvPr userDrawn="1">
            <p:extLst>
              <p:ext uri="{D42A27DB-BD31-4B8C-83A1-F6EECF244321}">
                <p14:modId xmlns:p14="http://schemas.microsoft.com/office/powerpoint/2010/main" val="1029945097"/>
              </p:ext>
            </p:extLst>
          </p:nvPr>
        </p:nvGraphicFramePr>
        <p:xfrm>
          <a:off x="457200" y="71376"/>
          <a:ext cx="6096000" cy="45094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251072013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hdr="0" ftr="0" dt="0"/>
  <p:txStyles>
    <p:titleStyle>
      <a:lvl1pPr algn="ctr" defTabSz="457200" rtl="0" eaLnBrk="1" latinLnBrk="0" hangingPunct="1">
        <a:spcBef>
          <a:spcPct val="0"/>
        </a:spcBef>
        <a:buNone/>
        <a:defRPr sz="4000" b="1" kern="1200">
          <a:solidFill>
            <a:schemeClr val="tx2"/>
          </a:solidFill>
          <a:latin typeface="+mj-lt"/>
          <a:ea typeface="+mj-ea"/>
          <a:cs typeface="+mj-cs"/>
        </a:defRPr>
      </a:lvl1pPr>
    </p:titleStyle>
    <p:bodyStyle>
      <a:lvl1pPr marL="342900" indent="-342900" algn="l" defTabSz="457200" rtl="0" eaLnBrk="1" latinLnBrk="0" hangingPunct="1">
        <a:spcBef>
          <a:spcPct val="20000"/>
        </a:spcBef>
        <a:spcAft>
          <a:spcPts val="1600"/>
        </a:spcAft>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spcAft>
          <a:spcPts val="1400"/>
        </a:spcAft>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spcAft>
          <a:spcPts val="1200"/>
        </a:spcAft>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Dots.jpg"/>
          <p:cNvPicPr>
            <a:picLocks noChangeAspect="1"/>
          </p:cNvPicPr>
          <p:nvPr userDrawn="1"/>
        </p:nvPicPr>
        <p:blipFill rotWithShape="1">
          <a:blip r:embed="rId13">
            <a:extLst>
              <a:ext uri="{28A0092B-C50C-407E-A947-70E740481C1C}">
                <a14:useLocalDpi xmlns:a14="http://schemas.microsoft.com/office/drawing/2010/main" val="0"/>
              </a:ext>
            </a:extLst>
          </a:blip>
          <a:srcRect t="-64218" b="94813"/>
          <a:stretch/>
        </p:blipFill>
        <p:spPr>
          <a:xfrm>
            <a:off x="-1036" y="71376"/>
            <a:ext cx="9162676" cy="6888848"/>
          </a:xfrm>
          <a:prstGeom prst="rect">
            <a:avLst/>
          </a:prstGeom>
        </p:spPr>
      </p:pic>
      <p:sp>
        <p:nvSpPr>
          <p:cNvPr id="2" name="Title Placeholder 1"/>
          <p:cNvSpPr>
            <a:spLocks noGrp="1"/>
          </p:cNvSpPr>
          <p:nvPr>
            <p:ph type="title"/>
          </p:nvPr>
        </p:nvSpPr>
        <p:spPr>
          <a:xfrm>
            <a:off x="457200" y="578346"/>
            <a:ext cx="8229600" cy="839291"/>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66802"/>
            <a:ext cx="2133600" cy="593422"/>
          </a:xfrm>
          <a:prstGeom prst="rect">
            <a:avLst/>
          </a:prstGeom>
        </p:spPr>
        <p:txBody>
          <a:bodyPr vert="horz" lIns="91440" tIns="45720" rIns="91440" bIns="45720" rtlCol="0" anchor="ctr"/>
          <a:lstStyle>
            <a:lvl1pPr algn="l">
              <a:defRPr sz="1200">
                <a:solidFill>
                  <a:srgbClr val="FFFFFF"/>
                </a:solidFill>
              </a:defRPr>
            </a:lvl1pPr>
          </a:lstStyle>
          <a:p>
            <a:fld id="{B22B6AA6-F4C0-3146-B819-40F1679CED61}" type="datetime1">
              <a:rPr lang="en-GB" smtClean="0"/>
              <a:pPr/>
              <a:t>14/12/2016</a:t>
            </a:fld>
            <a:endParaRPr lang="en-US" dirty="0"/>
          </a:p>
        </p:txBody>
      </p:sp>
      <p:sp>
        <p:nvSpPr>
          <p:cNvPr id="6" name="Slide Number Placeholder 5"/>
          <p:cNvSpPr>
            <a:spLocks noGrp="1"/>
          </p:cNvSpPr>
          <p:nvPr>
            <p:ph type="sldNum" sz="quarter" idx="4"/>
          </p:nvPr>
        </p:nvSpPr>
        <p:spPr>
          <a:xfrm>
            <a:off x="6553200" y="6370737"/>
            <a:ext cx="2133600" cy="589487"/>
          </a:xfrm>
          <a:prstGeom prst="rect">
            <a:avLst/>
          </a:prstGeom>
        </p:spPr>
        <p:txBody>
          <a:bodyPr vert="horz" lIns="91440" tIns="45720" rIns="91440" bIns="45720" rtlCol="0" anchor="ctr"/>
          <a:lstStyle>
            <a:lvl1pPr algn="r">
              <a:defRPr sz="1800">
                <a:solidFill>
                  <a:srgbClr val="FFFFFF"/>
                </a:solidFill>
              </a:defRPr>
            </a:lvl1pPr>
          </a:lstStyle>
          <a:p>
            <a:fld id="{1929C48C-6127-5345-B35D-55D518A3EA1D}" type="slidenum">
              <a:rPr lang="en-US" smtClean="0"/>
              <a:pPr/>
              <a:t>‹#›</a:t>
            </a:fld>
            <a:endParaRPr lang="en-US" dirty="0"/>
          </a:p>
        </p:txBody>
      </p:sp>
      <p:sp>
        <p:nvSpPr>
          <p:cNvPr id="7" name="Snip Single Corner Rectangle 6"/>
          <p:cNvSpPr/>
          <p:nvPr userDrawn="1"/>
        </p:nvSpPr>
        <p:spPr>
          <a:xfrm flipV="1">
            <a:off x="0" y="0"/>
            <a:ext cx="8686800" cy="578347"/>
          </a:xfrm>
          <a:prstGeom prst="snip1Rect">
            <a:avLst>
              <a:gd name="adj" fmla="val 50000"/>
            </a:avLst>
          </a:prstGeom>
          <a:solidFill>
            <a:srgbClr val="3B4F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 name="Diagram 9"/>
          <p:cNvGraphicFramePr/>
          <p:nvPr userDrawn="1">
            <p:extLst>
              <p:ext uri="{D42A27DB-BD31-4B8C-83A1-F6EECF244321}">
                <p14:modId xmlns:p14="http://schemas.microsoft.com/office/powerpoint/2010/main" val="3733718096"/>
              </p:ext>
            </p:extLst>
          </p:nvPr>
        </p:nvGraphicFramePr>
        <p:xfrm>
          <a:off x="457200" y="71376"/>
          <a:ext cx="6096000" cy="45094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40023585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ftr="0" dt="0"/>
  <p:txStyles>
    <p:titleStyle>
      <a:lvl1pPr algn="ctr" defTabSz="457200" rtl="0" eaLnBrk="1" latinLnBrk="0" hangingPunct="1">
        <a:spcBef>
          <a:spcPct val="0"/>
        </a:spcBef>
        <a:buNone/>
        <a:defRPr sz="4000" b="1" kern="1200">
          <a:solidFill>
            <a:schemeClr val="tx2"/>
          </a:solidFill>
          <a:latin typeface="+mj-lt"/>
          <a:ea typeface="+mj-ea"/>
          <a:cs typeface="+mj-cs"/>
        </a:defRPr>
      </a:lvl1pPr>
    </p:titleStyle>
    <p:bodyStyle>
      <a:lvl1pPr marL="342900" indent="-342900" algn="l" defTabSz="457200" rtl="0" eaLnBrk="1" latinLnBrk="0" hangingPunct="1">
        <a:spcBef>
          <a:spcPct val="20000"/>
        </a:spcBef>
        <a:spcAft>
          <a:spcPts val="1600"/>
        </a:spcAft>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spcAft>
          <a:spcPts val="1400"/>
        </a:spcAft>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spcAft>
          <a:spcPts val="1200"/>
        </a:spcAft>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Dots.jpg"/>
          <p:cNvPicPr>
            <a:picLocks noChangeAspect="1"/>
          </p:cNvPicPr>
          <p:nvPr userDrawn="1"/>
        </p:nvPicPr>
        <p:blipFill rotWithShape="1">
          <a:blip r:embed="rId13">
            <a:extLst>
              <a:ext uri="{28A0092B-C50C-407E-A947-70E740481C1C}">
                <a14:useLocalDpi xmlns:a14="http://schemas.microsoft.com/office/drawing/2010/main" val="0"/>
              </a:ext>
            </a:extLst>
          </a:blip>
          <a:srcRect t="-64218" b="94813"/>
          <a:stretch/>
        </p:blipFill>
        <p:spPr>
          <a:xfrm>
            <a:off x="-1037" y="71375"/>
            <a:ext cx="9162677" cy="6931347"/>
          </a:xfrm>
          <a:prstGeom prst="rect">
            <a:avLst/>
          </a:prstGeom>
        </p:spPr>
      </p:pic>
      <p:sp>
        <p:nvSpPr>
          <p:cNvPr id="2" name="Title Placeholder 1"/>
          <p:cNvSpPr>
            <a:spLocks noGrp="1"/>
          </p:cNvSpPr>
          <p:nvPr>
            <p:ph type="title"/>
          </p:nvPr>
        </p:nvSpPr>
        <p:spPr>
          <a:xfrm>
            <a:off x="457200" y="578346"/>
            <a:ext cx="8229600" cy="839291"/>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66802"/>
            <a:ext cx="2133600" cy="635920"/>
          </a:xfrm>
          <a:prstGeom prst="rect">
            <a:avLst/>
          </a:prstGeom>
        </p:spPr>
        <p:txBody>
          <a:bodyPr vert="horz" lIns="91440" tIns="45720" rIns="91440" bIns="45720" rtlCol="0" anchor="ctr"/>
          <a:lstStyle>
            <a:lvl1pPr algn="l">
              <a:defRPr sz="1200">
                <a:solidFill>
                  <a:srgbClr val="FFFFFF"/>
                </a:solidFill>
              </a:defRPr>
            </a:lvl1pPr>
          </a:lstStyle>
          <a:p>
            <a:fld id="{17A9B6E6-6423-B546-8DC3-734CCF685A4B}" type="datetime1">
              <a:rPr lang="en-GB" smtClean="0"/>
              <a:pPr/>
              <a:t>14/12/2016</a:t>
            </a:fld>
            <a:endParaRPr lang="en-US" dirty="0"/>
          </a:p>
        </p:txBody>
      </p:sp>
      <p:sp>
        <p:nvSpPr>
          <p:cNvPr id="6" name="Slide Number Placeholder 5"/>
          <p:cNvSpPr>
            <a:spLocks noGrp="1"/>
          </p:cNvSpPr>
          <p:nvPr>
            <p:ph type="sldNum" sz="quarter" idx="4"/>
          </p:nvPr>
        </p:nvSpPr>
        <p:spPr>
          <a:xfrm>
            <a:off x="6553200" y="6370737"/>
            <a:ext cx="2133600" cy="631985"/>
          </a:xfrm>
          <a:prstGeom prst="rect">
            <a:avLst/>
          </a:prstGeom>
        </p:spPr>
        <p:txBody>
          <a:bodyPr vert="horz" lIns="91440" tIns="45720" rIns="91440" bIns="45720" rtlCol="0" anchor="ctr"/>
          <a:lstStyle>
            <a:lvl1pPr algn="r">
              <a:defRPr sz="1800">
                <a:solidFill>
                  <a:srgbClr val="FFFFFF"/>
                </a:solidFill>
              </a:defRPr>
            </a:lvl1pPr>
          </a:lstStyle>
          <a:p>
            <a:fld id="{D959755F-EDCF-2E44-A448-DFC0685A2261}" type="slidenum">
              <a:rPr lang="en-US" smtClean="0"/>
              <a:pPr/>
              <a:t>‹#›</a:t>
            </a:fld>
            <a:endParaRPr lang="en-US" dirty="0"/>
          </a:p>
        </p:txBody>
      </p:sp>
      <p:sp>
        <p:nvSpPr>
          <p:cNvPr id="7" name="Snip Single Corner Rectangle 6"/>
          <p:cNvSpPr/>
          <p:nvPr userDrawn="1"/>
        </p:nvSpPr>
        <p:spPr>
          <a:xfrm flipV="1">
            <a:off x="0" y="0"/>
            <a:ext cx="8686800" cy="578347"/>
          </a:xfrm>
          <a:prstGeom prst="snip1Rect">
            <a:avLst>
              <a:gd name="adj" fmla="val 50000"/>
            </a:avLst>
          </a:prstGeom>
          <a:solidFill>
            <a:srgbClr val="3B4F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 name="Diagram 9"/>
          <p:cNvGraphicFramePr/>
          <p:nvPr userDrawn="1">
            <p:extLst>
              <p:ext uri="{D42A27DB-BD31-4B8C-83A1-F6EECF244321}">
                <p14:modId xmlns:p14="http://schemas.microsoft.com/office/powerpoint/2010/main" val="3156825402"/>
              </p:ext>
            </p:extLst>
          </p:nvPr>
        </p:nvGraphicFramePr>
        <p:xfrm>
          <a:off x="457200" y="71376"/>
          <a:ext cx="6096000" cy="45094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1117757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457200" rtl="0" eaLnBrk="1" latinLnBrk="0" hangingPunct="1">
        <a:spcBef>
          <a:spcPct val="0"/>
        </a:spcBef>
        <a:buNone/>
        <a:defRPr sz="4000" b="1" kern="1200">
          <a:solidFill>
            <a:schemeClr val="tx2"/>
          </a:solidFill>
          <a:latin typeface="+mj-lt"/>
          <a:ea typeface="+mj-ea"/>
          <a:cs typeface="+mj-cs"/>
        </a:defRPr>
      </a:lvl1pPr>
    </p:titleStyle>
    <p:bodyStyle>
      <a:lvl1pPr marL="342900" indent="-342900" algn="l" defTabSz="457200" rtl="0" eaLnBrk="1" latinLnBrk="0" hangingPunct="1">
        <a:spcBef>
          <a:spcPts val="768"/>
        </a:spcBef>
        <a:spcAft>
          <a:spcPts val="1600"/>
        </a:spcAft>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672"/>
        </a:spcBef>
        <a:spcAft>
          <a:spcPts val="1400"/>
        </a:spcAft>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spcAft>
          <a:spcPts val="1200"/>
        </a:spcAft>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Dots.jpg"/>
          <p:cNvPicPr>
            <a:picLocks noChangeAspect="1"/>
          </p:cNvPicPr>
          <p:nvPr userDrawn="1"/>
        </p:nvPicPr>
        <p:blipFill rotWithShape="1">
          <a:blip r:embed="rId13">
            <a:extLst>
              <a:ext uri="{28A0092B-C50C-407E-A947-70E740481C1C}">
                <a14:useLocalDpi xmlns:a14="http://schemas.microsoft.com/office/drawing/2010/main" val="0"/>
              </a:ext>
            </a:extLst>
          </a:blip>
          <a:srcRect t="-64218" b="94813"/>
          <a:stretch/>
        </p:blipFill>
        <p:spPr>
          <a:xfrm>
            <a:off x="-1036" y="71376"/>
            <a:ext cx="9161089" cy="6888848"/>
          </a:xfrm>
          <a:prstGeom prst="rect">
            <a:avLst/>
          </a:prstGeom>
        </p:spPr>
      </p:pic>
      <p:sp>
        <p:nvSpPr>
          <p:cNvPr id="2" name="Title Placeholder 1"/>
          <p:cNvSpPr>
            <a:spLocks noGrp="1"/>
          </p:cNvSpPr>
          <p:nvPr>
            <p:ph type="title"/>
          </p:nvPr>
        </p:nvSpPr>
        <p:spPr>
          <a:xfrm>
            <a:off x="457200" y="578346"/>
            <a:ext cx="8229600" cy="839291"/>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66802"/>
            <a:ext cx="2418830" cy="491198"/>
          </a:xfrm>
          <a:prstGeom prst="rect">
            <a:avLst/>
          </a:prstGeom>
        </p:spPr>
        <p:txBody>
          <a:bodyPr vert="horz" lIns="91440" tIns="45720" rIns="91440" bIns="45720" rtlCol="0" anchor="ctr"/>
          <a:lstStyle>
            <a:lvl1pPr algn="l">
              <a:defRPr sz="1200">
                <a:solidFill>
                  <a:srgbClr val="FFFFFF"/>
                </a:solidFill>
              </a:defRPr>
            </a:lvl1pPr>
          </a:lstStyle>
          <a:p>
            <a:fld id="{BA07FD91-8D40-944C-B041-C54397704498}" type="datetime1">
              <a:rPr lang="en-GB" smtClean="0"/>
              <a:pPr/>
              <a:t>14/12/2016</a:t>
            </a:fld>
            <a:endParaRPr lang="en-US" dirty="0"/>
          </a:p>
        </p:txBody>
      </p:sp>
      <p:sp>
        <p:nvSpPr>
          <p:cNvPr id="6" name="Slide Number Placeholder 5"/>
          <p:cNvSpPr>
            <a:spLocks noGrp="1"/>
          </p:cNvSpPr>
          <p:nvPr>
            <p:ph type="sldNum" sz="quarter" idx="4"/>
          </p:nvPr>
        </p:nvSpPr>
        <p:spPr>
          <a:xfrm>
            <a:off x="6553200" y="6370737"/>
            <a:ext cx="2133600" cy="487263"/>
          </a:xfrm>
          <a:prstGeom prst="rect">
            <a:avLst/>
          </a:prstGeom>
        </p:spPr>
        <p:txBody>
          <a:bodyPr vert="horz" lIns="91440" tIns="45720" rIns="91440" bIns="45720" rtlCol="0" anchor="ctr"/>
          <a:lstStyle>
            <a:lvl1pPr algn="r">
              <a:defRPr sz="1800">
                <a:solidFill>
                  <a:srgbClr val="FFFFFF"/>
                </a:solidFill>
              </a:defRPr>
            </a:lvl1pPr>
          </a:lstStyle>
          <a:p>
            <a:fld id="{6CDA4071-EEF9-6446-B9C4-6F1D2CC6350A}" type="slidenum">
              <a:rPr lang="en-US" smtClean="0"/>
              <a:pPr/>
              <a:t>‹#›</a:t>
            </a:fld>
            <a:endParaRPr lang="en-US" dirty="0"/>
          </a:p>
        </p:txBody>
      </p:sp>
      <p:sp>
        <p:nvSpPr>
          <p:cNvPr id="7" name="Snip Single Corner Rectangle 6"/>
          <p:cNvSpPr/>
          <p:nvPr userDrawn="1"/>
        </p:nvSpPr>
        <p:spPr>
          <a:xfrm flipV="1">
            <a:off x="0" y="0"/>
            <a:ext cx="8686800" cy="578347"/>
          </a:xfrm>
          <a:prstGeom prst="snip1Rect">
            <a:avLst>
              <a:gd name="adj" fmla="val 50000"/>
            </a:avLst>
          </a:prstGeom>
          <a:solidFill>
            <a:srgbClr val="3B4F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 name="Diagram 9"/>
          <p:cNvGraphicFramePr/>
          <p:nvPr userDrawn="1">
            <p:extLst>
              <p:ext uri="{D42A27DB-BD31-4B8C-83A1-F6EECF244321}">
                <p14:modId xmlns:p14="http://schemas.microsoft.com/office/powerpoint/2010/main" val="1117108234"/>
              </p:ext>
            </p:extLst>
          </p:nvPr>
        </p:nvGraphicFramePr>
        <p:xfrm>
          <a:off x="457200" y="71376"/>
          <a:ext cx="6096000" cy="45094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5913453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457200" rtl="0" eaLnBrk="1" latinLnBrk="0" hangingPunct="1">
        <a:spcBef>
          <a:spcPct val="0"/>
        </a:spcBef>
        <a:buNone/>
        <a:defRPr sz="4000" b="1" kern="1200">
          <a:solidFill>
            <a:schemeClr val="tx2"/>
          </a:solidFill>
          <a:latin typeface="+mj-lt"/>
          <a:ea typeface="+mj-ea"/>
          <a:cs typeface="+mj-cs"/>
        </a:defRPr>
      </a:lvl1pPr>
    </p:titleStyle>
    <p:bodyStyle>
      <a:lvl1pPr marL="342900" indent="-342900" algn="l" defTabSz="457200" rtl="0" eaLnBrk="1" latinLnBrk="0" hangingPunct="1">
        <a:spcBef>
          <a:spcPct val="20000"/>
        </a:spcBef>
        <a:spcAft>
          <a:spcPts val="1600"/>
        </a:spcAft>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spcAft>
          <a:spcPts val="1400"/>
        </a:spcAft>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4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9.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2317" y="1943685"/>
            <a:ext cx="6723234" cy="3256181"/>
          </a:xfrm>
        </p:spPr>
        <p:txBody>
          <a:bodyPr/>
          <a:lstStyle/>
          <a:p>
            <a:pPr>
              <a:spcAft>
                <a:spcPts val="2400"/>
              </a:spcAft>
            </a:pPr>
            <a:r>
              <a:rPr lang="en-US" dirty="0" smtClean="0"/>
              <a:t>Training on Protection in Cash-based Interventions</a:t>
            </a:r>
            <a:br>
              <a:rPr lang="en-US" dirty="0" smtClean="0"/>
            </a:br>
            <a:r>
              <a:rPr lang="en-US" sz="3200" dirty="0" smtClean="0"/>
              <a:t/>
            </a:r>
            <a:br>
              <a:rPr lang="en-US" sz="3200" dirty="0" smtClean="0"/>
            </a:br>
            <a:r>
              <a:rPr lang="en-US" sz="2400" dirty="0" smtClean="0"/>
              <a:t>Building Capacity to Maximize Benefits </a:t>
            </a:r>
            <a:br>
              <a:rPr lang="en-US" sz="2400" dirty="0" smtClean="0"/>
            </a:br>
            <a:r>
              <a:rPr lang="en-US" sz="2400" dirty="0" smtClean="0"/>
              <a:t>and Minimize Risks</a:t>
            </a:r>
            <a:endParaRPr lang="en-US" dirty="0"/>
          </a:p>
        </p:txBody>
      </p:sp>
      <p:sp>
        <p:nvSpPr>
          <p:cNvPr id="3" name="Subtitle 2"/>
          <p:cNvSpPr>
            <a:spLocks noGrp="1"/>
          </p:cNvSpPr>
          <p:nvPr>
            <p:ph type="subTitle" idx="1"/>
          </p:nvPr>
        </p:nvSpPr>
        <p:spPr>
          <a:xfrm>
            <a:off x="1734965" y="873198"/>
            <a:ext cx="7409035" cy="816496"/>
          </a:xfrm>
        </p:spPr>
        <p:txBody>
          <a:bodyPr>
            <a:normAutofit fontScale="77500" lnSpcReduction="20000"/>
          </a:bodyPr>
          <a:lstStyle/>
          <a:p>
            <a:pPr algn="l"/>
            <a:r>
              <a:rPr lang="en-US" dirty="0" smtClean="0"/>
              <a:t>IMPROVING CASH-BASED INTERVENTIONS</a:t>
            </a:r>
          </a:p>
          <a:p>
            <a:pPr algn="l"/>
            <a:r>
              <a:rPr lang="en-US" dirty="0" smtClean="0"/>
              <a:t>MULTI-PURPOSE CASH GRANTS AND PROTECTION</a:t>
            </a:r>
          </a:p>
          <a:p>
            <a:pPr algn="l"/>
            <a:r>
              <a:rPr lang="en-US" dirty="0" smtClean="0"/>
              <a:t>Enhanced Response Capacity Project 2014–2015</a:t>
            </a:r>
            <a:endParaRPr lang="en-US" dirty="0"/>
          </a:p>
        </p:txBody>
      </p:sp>
    </p:spTree>
    <p:extLst>
      <p:ext uri="{BB962C8B-B14F-4D97-AF65-F5344CB8AC3E}">
        <p14:creationId xmlns:p14="http://schemas.microsoft.com/office/powerpoint/2010/main" val="304344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a:xfrm>
            <a:off x="5552473" y="4235697"/>
            <a:ext cx="2330606" cy="1361362"/>
          </a:xfrm>
          <a:prstGeom prst="roundRect">
            <a:avLst/>
          </a:prstGeom>
          <a:solidFill>
            <a:srgbClr val="3B4F7D">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 name="Title 1"/>
          <p:cNvSpPr>
            <a:spLocks noGrp="1"/>
          </p:cNvSpPr>
          <p:nvPr>
            <p:ph type="title"/>
          </p:nvPr>
        </p:nvSpPr>
        <p:spPr/>
        <p:txBody>
          <a:bodyPr/>
          <a:lstStyle/>
          <a:p>
            <a:r>
              <a:rPr lang="en-US" dirty="0" smtClean="0"/>
              <a:t>CBI </a:t>
            </a:r>
            <a:r>
              <a:rPr lang="en-US" dirty="0" err="1" smtClean="0"/>
              <a:t>Programme</a:t>
            </a:r>
            <a:r>
              <a:rPr lang="en-US" dirty="0" smtClean="0"/>
              <a:t> Cycle</a:t>
            </a:r>
            <a:endParaRPr lang="en-US" dirty="0"/>
          </a:p>
        </p:txBody>
      </p:sp>
      <p:sp>
        <p:nvSpPr>
          <p:cNvPr id="3" name="Slide Number Placeholder 2"/>
          <p:cNvSpPr>
            <a:spLocks noGrp="1"/>
          </p:cNvSpPr>
          <p:nvPr>
            <p:ph type="sldNum" sz="quarter" idx="12"/>
          </p:nvPr>
        </p:nvSpPr>
        <p:spPr/>
        <p:txBody>
          <a:bodyPr/>
          <a:lstStyle/>
          <a:p>
            <a:fld id="{EAB47E16-98EF-7740-8C43-996CA41E0038}" type="slidenum">
              <a:rPr lang="en-US" smtClean="0"/>
              <a:pPr/>
              <a:t>10</a:t>
            </a:fld>
            <a:endParaRPr lang="en-US"/>
          </a:p>
        </p:txBody>
      </p:sp>
      <p:grpSp>
        <p:nvGrpSpPr>
          <p:cNvPr id="27" name="Group 26"/>
          <p:cNvGrpSpPr/>
          <p:nvPr/>
        </p:nvGrpSpPr>
        <p:grpSpPr>
          <a:xfrm>
            <a:off x="3192193" y="1739433"/>
            <a:ext cx="2469416" cy="1081594"/>
            <a:chOff x="3590862" y="1617502"/>
            <a:chExt cx="2469416" cy="1081594"/>
          </a:xfrm>
        </p:grpSpPr>
        <p:sp>
          <p:nvSpPr>
            <p:cNvPr id="7" name="Rectangle 6"/>
            <p:cNvSpPr/>
            <p:nvPr/>
          </p:nvSpPr>
          <p:spPr>
            <a:xfrm>
              <a:off x="3590862" y="1617502"/>
              <a:ext cx="953979" cy="369328"/>
            </a:xfrm>
            <a:prstGeom prst="rect">
              <a:avLst/>
            </a:prstGeom>
            <a:solidFill>
              <a:srgbClr val="3B4F7D"/>
            </a:solidFill>
            <a:ln>
              <a:noFill/>
            </a:ln>
            <a:effectLst/>
          </p:spPr>
          <p:style>
            <a:lnRef idx="1">
              <a:schemeClr val="accent1"/>
            </a:lnRef>
            <a:fillRef idx="3">
              <a:schemeClr val="accent1"/>
            </a:fillRef>
            <a:effectRef idx="2">
              <a:schemeClr val="accent1"/>
            </a:effectRef>
            <a:fontRef idx="minor">
              <a:schemeClr val="lt1"/>
            </a:fontRef>
          </p:style>
          <p:txBody>
            <a:bodyPr rtlCol="0" anchor="ctr">
              <a:spAutoFit/>
            </a:bodyPr>
            <a:lstStyle/>
            <a:p>
              <a:r>
                <a:rPr lang="en-US" b="1" dirty="0" smtClean="0"/>
                <a:t>Step 1:</a:t>
              </a:r>
              <a:endParaRPr lang="en-US" b="1" dirty="0"/>
            </a:p>
          </p:txBody>
        </p:sp>
        <p:sp>
          <p:nvSpPr>
            <p:cNvPr id="8" name="Snip Single Corner Rectangle 7"/>
            <p:cNvSpPr/>
            <p:nvPr/>
          </p:nvSpPr>
          <p:spPr>
            <a:xfrm flipV="1">
              <a:off x="3590862" y="1986828"/>
              <a:ext cx="2469416" cy="712268"/>
            </a:xfrm>
            <a:prstGeom prst="snip1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9" name="TextBox 8"/>
            <p:cNvSpPr txBox="1"/>
            <p:nvPr/>
          </p:nvSpPr>
          <p:spPr>
            <a:xfrm>
              <a:off x="3590862" y="2109392"/>
              <a:ext cx="2469416" cy="400110"/>
            </a:xfrm>
            <a:prstGeom prst="rect">
              <a:avLst/>
            </a:prstGeom>
            <a:noFill/>
          </p:spPr>
          <p:txBody>
            <a:bodyPr wrap="square" rtlCol="0">
              <a:spAutoFit/>
            </a:bodyPr>
            <a:lstStyle/>
            <a:p>
              <a:r>
                <a:rPr lang="en-US" sz="2000" dirty="0" smtClean="0">
                  <a:solidFill>
                    <a:srgbClr val="000000"/>
                  </a:solidFill>
                </a:rPr>
                <a:t>Engage Stakeholders</a:t>
              </a:r>
              <a:endParaRPr lang="en-US" sz="2000" dirty="0">
                <a:solidFill>
                  <a:srgbClr val="000000"/>
                </a:solidFill>
              </a:endParaRPr>
            </a:p>
          </p:txBody>
        </p:sp>
      </p:grpSp>
      <p:grpSp>
        <p:nvGrpSpPr>
          <p:cNvPr id="14" name="Group 13"/>
          <p:cNvGrpSpPr/>
          <p:nvPr/>
        </p:nvGrpSpPr>
        <p:grpSpPr>
          <a:xfrm>
            <a:off x="5892697" y="2658306"/>
            <a:ext cx="1772667" cy="1121795"/>
            <a:chOff x="6025000" y="2138186"/>
            <a:chExt cx="1772667" cy="1121795"/>
          </a:xfrm>
        </p:grpSpPr>
        <p:sp>
          <p:nvSpPr>
            <p:cNvPr id="11" name="Rectangle 10"/>
            <p:cNvSpPr/>
            <p:nvPr/>
          </p:nvSpPr>
          <p:spPr>
            <a:xfrm>
              <a:off x="6025000" y="2138186"/>
              <a:ext cx="953979" cy="369328"/>
            </a:xfrm>
            <a:prstGeom prst="rect">
              <a:avLst/>
            </a:prstGeom>
            <a:solidFill>
              <a:srgbClr val="3B4F7D"/>
            </a:solidFill>
            <a:ln>
              <a:noFill/>
            </a:ln>
            <a:effectLst/>
          </p:spPr>
          <p:style>
            <a:lnRef idx="1">
              <a:schemeClr val="accent1"/>
            </a:lnRef>
            <a:fillRef idx="3">
              <a:schemeClr val="accent1"/>
            </a:fillRef>
            <a:effectRef idx="2">
              <a:schemeClr val="accent1"/>
            </a:effectRef>
            <a:fontRef idx="minor">
              <a:schemeClr val="lt1"/>
            </a:fontRef>
          </p:style>
          <p:txBody>
            <a:bodyPr rtlCol="0" anchor="ctr">
              <a:spAutoFit/>
            </a:bodyPr>
            <a:lstStyle/>
            <a:p>
              <a:r>
                <a:rPr lang="en-US" b="1" dirty="0" smtClean="0"/>
                <a:t>Step 2:</a:t>
              </a:r>
              <a:endParaRPr lang="en-US" b="1" dirty="0"/>
            </a:p>
          </p:txBody>
        </p:sp>
        <p:sp>
          <p:nvSpPr>
            <p:cNvPr id="12" name="Snip Single Corner Rectangle 11"/>
            <p:cNvSpPr/>
            <p:nvPr/>
          </p:nvSpPr>
          <p:spPr>
            <a:xfrm flipV="1">
              <a:off x="6025000" y="2507511"/>
              <a:ext cx="1691024" cy="752470"/>
            </a:xfrm>
            <a:prstGeom prst="snip1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3" name="TextBox 12"/>
            <p:cNvSpPr txBox="1"/>
            <p:nvPr/>
          </p:nvSpPr>
          <p:spPr>
            <a:xfrm>
              <a:off x="6025000" y="2499109"/>
              <a:ext cx="1772667" cy="707886"/>
            </a:xfrm>
            <a:prstGeom prst="rect">
              <a:avLst/>
            </a:prstGeom>
            <a:noFill/>
          </p:spPr>
          <p:txBody>
            <a:bodyPr wrap="square" rtlCol="0">
              <a:spAutoFit/>
            </a:bodyPr>
            <a:lstStyle/>
            <a:p>
              <a:r>
                <a:rPr lang="en-US" sz="2000" dirty="0" smtClean="0">
                  <a:solidFill>
                    <a:srgbClr val="000000"/>
                  </a:solidFill>
                </a:rPr>
                <a:t>Assess needs and capacities</a:t>
              </a:r>
              <a:endParaRPr lang="en-US" sz="2000" dirty="0">
                <a:solidFill>
                  <a:srgbClr val="000000"/>
                </a:solidFill>
              </a:endParaRPr>
            </a:p>
          </p:txBody>
        </p:sp>
      </p:grpSp>
      <p:grpSp>
        <p:nvGrpSpPr>
          <p:cNvPr id="19" name="Group 18"/>
          <p:cNvGrpSpPr/>
          <p:nvPr/>
        </p:nvGrpSpPr>
        <p:grpSpPr>
          <a:xfrm>
            <a:off x="1257966" y="4351201"/>
            <a:ext cx="1820491" cy="1121798"/>
            <a:chOff x="6025000" y="2243378"/>
            <a:chExt cx="1820491" cy="1121798"/>
          </a:xfrm>
        </p:grpSpPr>
        <p:sp>
          <p:nvSpPr>
            <p:cNvPr id="20" name="Rectangle 19"/>
            <p:cNvSpPr/>
            <p:nvPr/>
          </p:nvSpPr>
          <p:spPr>
            <a:xfrm>
              <a:off x="6025000" y="2243378"/>
              <a:ext cx="953979" cy="369328"/>
            </a:xfrm>
            <a:prstGeom prst="rect">
              <a:avLst/>
            </a:prstGeom>
            <a:solidFill>
              <a:srgbClr val="3B4F7D"/>
            </a:solidFill>
            <a:ln>
              <a:noFill/>
            </a:ln>
            <a:effectLst/>
          </p:spPr>
          <p:style>
            <a:lnRef idx="1">
              <a:schemeClr val="accent1"/>
            </a:lnRef>
            <a:fillRef idx="3">
              <a:schemeClr val="accent1"/>
            </a:fillRef>
            <a:effectRef idx="2">
              <a:schemeClr val="accent1"/>
            </a:effectRef>
            <a:fontRef idx="minor">
              <a:schemeClr val="lt1"/>
            </a:fontRef>
          </p:style>
          <p:txBody>
            <a:bodyPr rtlCol="0" anchor="ctr">
              <a:spAutoFit/>
            </a:bodyPr>
            <a:lstStyle/>
            <a:p>
              <a:r>
                <a:rPr lang="en-US" b="1" dirty="0" smtClean="0"/>
                <a:t>Step 4:</a:t>
              </a:r>
              <a:endParaRPr lang="en-US" b="1" dirty="0"/>
            </a:p>
          </p:txBody>
        </p:sp>
        <p:sp>
          <p:nvSpPr>
            <p:cNvPr id="21" name="Snip Single Corner Rectangle 20"/>
            <p:cNvSpPr/>
            <p:nvPr/>
          </p:nvSpPr>
          <p:spPr>
            <a:xfrm flipV="1">
              <a:off x="6025000" y="2612706"/>
              <a:ext cx="1820491" cy="752470"/>
            </a:xfrm>
            <a:prstGeom prst="snip1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22" name="TextBox 21"/>
            <p:cNvSpPr txBox="1"/>
            <p:nvPr/>
          </p:nvSpPr>
          <p:spPr>
            <a:xfrm>
              <a:off x="6025000" y="2601591"/>
              <a:ext cx="1820491" cy="707886"/>
            </a:xfrm>
            <a:prstGeom prst="rect">
              <a:avLst/>
            </a:prstGeom>
            <a:noFill/>
          </p:spPr>
          <p:txBody>
            <a:bodyPr wrap="square" rtlCol="0">
              <a:spAutoFit/>
            </a:bodyPr>
            <a:lstStyle/>
            <a:p>
              <a:r>
                <a:rPr lang="en-US" sz="2000" dirty="0" smtClean="0">
                  <a:solidFill>
                    <a:srgbClr val="000000"/>
                  </a:solidFill>
                </a:rPr>
                <a:t>Plan, Design </a:t>
              </a:r>
              <a:br>
                <a:rPr lang="en-US" sz="2000" dirty="0" smtClean="0">
                  <a:solidFill>
                    <a:srgbClr val="000000"/>
                  </a:solidFill>
                </a:rPr>
              </a:br>
              <a:r>
                <a:rPr lang="en-US" sz="2000" dirty="0" smtClean="0">
                  <a:solidFill>
                    <a:srgbClr val="000000"/>
                  </a:solidFill>
                </a:rPr>
                <a:t>and Implement</a:t>
              </a:r>
              <a:endParaRPr lang="en-US" sz="2000" dirty="0">
                <a:solidFill>
                  <a:srgbClr val="000000"/>
                </a:solidFill>
              </a:endParaRPr>
            </a:p>
          </p:txBody>
        </p:sp>
      </p:grpSp>
      <p:grpSp>
        <p:nvGrpSpPr>
          <p:cNvPr id="15" name="Group 14"/>
          <p:cNvGrpSpPr/>
          <p:nvPr/>
        </p:nvGrpSpPr>
        <p:grpSpPr>
          <a:xfrm>
            <a:off x="5696889" y="4356344"/>
            <a:ext cx="2071521" cy="1116655"/>
            <a:chOff x="6025000" y="2248521"/>
            <a:chExt cx="2071521" cy="1116655"/>
          </a:xfrm>
        </p:grpSpPr>
        <p:sp>
          <p:nvSpPr>
            <p:cNvPr id="16" name="Rectangle 15"/>
            <p:cNvSpPr/>
            <p:nvPr/>
          </p:nvSpPr>
          <p:spPr>
            <a:xfrm>
              <a:off x="6025000" y="2248521"/>
              <a:ext cx="953979" cy="369328"/>
            </a:xfrm>
            <a:prstGeom prst="rect">
              <a:avLst/>
            </a:prstGeom>
            <a:solidFill>
              <a:srgbClr val="3B4F7D"/>
            </a:solidFill>
            <a:ln>
              <a:noFill/>
            </a:ln>
            <a:effectLst/>
          </p:spPr>
          <p:style>
            <a:lnRef idx="1">
              <a:schemeClr val="accent1"/>
            </a:lnRef>
            <a:fillRef idx="3">
              <a:schemeClr val="accent1"/>
            </a:fillRef>
            <a:effectRef idx="2">
              <a:schemeClr val="accent1"/>
            </a:effectRef>
            <a:fontRef idx="minor">
              <a:schemeClr val="lt1"/>
            </a:fontRef>
          </p:style>
          <p:txBody>
            <a:bodyPr rtlCol="0" anchor="ctr">
              <a:spAutoFit/>
            </a:bodyPr>
            <a:lstStyle/>
            <a:p>
              <a:r>
                <a:rPr lang="en-US" b="1" dirty="0" smtClean="0"/>
                <a:t>Step 3:</a:t>
              </a:r>
              <a:endParaRPr lang="en-US" b="1" dirty="0"/>
            </a:p>
          </p:txBody>
        </p:sp>
        <p:sp>
          <p:nvSpPr>
            <p:cNvPr id="17" name="Snip Single Corner Rectangle 16"/>
            <p:cNvSpPr/>
            <p:nvPr/>
          </p:nvSpPr>
          <p:spPr>
            <a:xfrm flipV="1">
              <a:off x="6025000" y="2612706"/>
              <a:ext cx="2071521" cy="752470"/>
            </a:xfrm>
            <a:prstGeom prst="snip1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8" name="TextBox 17"/>
            <p:cNvSpPr txBox="1"/>
            <p:nvPr/>
          </p:nvSpPr>
          <p:spPr>
            <a:xfrm>
              <a:off x="6025000" y="2753083"/>
              <a:ext cx="2071521" cy="400110"/>
            </a:xfrm>
            <a:prstGeom prst="rect">
              <a:avLst/>
            </a:prstGeom>
            <a:noFill/>
          </p:spPr>
          <p:txBody>
            <a:bodyPr wrap="square" rtlCol="0">
              <a:spAutoFit/>
            </a:bodyPr>
            <a:lstStyle/>
            <a:p>
              <a:r>
                <a:rPr lang="en-US" sz="2000" dirty="0" smtClean="0">
                  <a:solidFill>
                    <a:srgbClr val="000000"/>
                  </a:solidFill>
                </a:rPr>
                <a:t>Response Analysis</a:t>
              </a:r>
              <a:endParaRPr lang="en-US" sz="2000" dirty="0">
                <a:solidFill>
                  <a:srgbClr val="000000"/>
                </a:solidFill>
              </a:endParaRPr>
            </a:p>
          </p:txBody>
        </p:sp>
      </p:grpSp>
      <p:grpSp>
        <p:nvGrpSpPr>
          <p:cNvPr id="23" name="Group 22"/>
          <p:cNvGrpSpPr/>
          <p:nvPr/>
        </p:nvGrpSpPr>
        <p:grpSpPr>
          <a:xfrm>
            <a:off x="1501117" y="2658306"/>
            <a:ext cx="1391153" cy="1121795"/>
            <a:chOff x="6025000" y="2065141"/>
            <a:chExt cx="1391153" cy="1121795"/>
          </a:xfrm>
        </p:grpSpPr>
        <p:sp>
          <p:nvSpPr>
            <p:cNvPr id="24" name="Rectangle 23"/>
            <p:cNvSpPr/>
            <p:nvPr/>
          </p:nvSpPr>
          <p:spPr>
            <a:xfrm>
              <a:off x="6025000" y="2065141"/>
              <a:ext cx="953979" cy="369328"/>
            </a:xfrm>
            <a:prstGeom prst="rect">
              <a:avLst/>
            </a:prstGeom>
            <a:solidFill>
              <a:srgbClr val="3B4F7D"/>
            </a:solidFill>
            <a:ln>
              <a:noFill/>
            </a:ln>
            <a:effectLst/>
          </p:spPr>
          <p:style>
            <a:lnRef idx="1">
              <a:schemeClr val="accent1"/>
            </a:lnRef>
            <a:fillRef idx="3">
              <a:schemeClr val="accent1"/>
            </a:fillRef>
            <a:effectRef idx="2">
              <a:schemeClr val="accent1"/>
            </a:effectRef>
            <a:fontRef idx="minor">
              <a:schemeClr val="lt1"/>
            </a:fontRef>
          </p:style>
          <p:txBody>
            <a:bodyPr rtlCol="0" anchor="ctr">
              <a:spAutoFit/>
            </a:bodyPr>
            <a:lstStyle/>
            <a:p>
              <a:r>
                <a:rPr lang="en-US" b="1" dirty="0" smtClean="0"/>
                <a:t>Step 5:</a:t>
              </a:r>
              <a:endParaRPr lang="en-US" b="1" dirty="0"/>
            </a:p>
          </p:txBody>
        </p:sp>
        <p:sp>
          <p:nvSpPr>
            <p:cNvPr id="25" name="Snip Single Corner Rectangle 24"/>
            <p:cNvSpPr/>
            <p:nvPr/>
          </p:nvSpPr>
          <p:spPr>
            <a:xfrm flipV="1">
              <a:off x="6025000" y="2434466"/>
              <a:ext cx="1391153" cy="752470"/>
            </a:xfrm>
            <a:prstGeom prst="snip1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26" name="TextBox 25"/>
            <p:cNvSpPr txBox="1"/>
            <p:nvPr/>
          </p:nvSpPr>
          <p:spPr>
            <a:xfrm>
              <a:off x="6025000" y="2428435"/>
              <a:ext cx="1391153" cy="707886"/>
            </a:xfrm>
            <a:prstGeom prst="rect">
              <a:avLst/>
            </a:prstGeom>
            <a:noFill/>
          </p:spPr>
          <p:txBody>
            <a:bodyPr wrap="square" rtlCol="0">
              <a:spAutoFit/>
            </a:bodyPr>
            <a:lstStyle/>
            <a:p>
              <a:r>
                <a:rPr lang="en-US" sz="2000" dirty="0" smtClean="0">
                  <a:solidFill>
                    <a:srgbClr val="000000"/>
                  </a:solidFill>
                </a:rPr>
                <a:t>Monitor </a:t>
              </a:r>
              <a:br>
                <a:rPr lang="en-US" sz="2000" dirty="0" smtClean="0">
                  <a:solidFill>
                    <a:srgbClr val="000000"/>
                  </a:solidFill>
                </a:rPr>
              </a:br>
              <a:r>
                <a:rPr lang="en-US" sz="2000" dirty="0" smtClean="0">
                  <a:solidFill>
                    <a:srgbClr val="000000"/>
                  </a:solidFill>
                </a:rPr>
                <a:t>and Learn</a:t>
              </a:r>
              <a:endParaRPr lang="en-US" sz="2000" dirty="0">
                <a:solidFill>
                  <a:srgbClr val="000000"/>
                </a:solidFill>
              </a:endParaRPr>
            </a:p>
          </p:txBody>
        </p:sp>
      </p:grpSp>
      <p:cxnSp>
        <p:nvCxnSpPr>
          <p:cNvPr id="28" name="Straight Arrow Connector 27"/>
          <p:cNvCxnSpPr>
            <a:stCxn id="5" idx="0"/>
            <a:endCxn id="8" idx="3"/>
          </p:cNvCxnSpPr>
          <p:nvPr/>
        </p:nvCxnSpPr>
        <p:spPr>
          <a:xfrm flipV="1">
            <a:off x="4426901" y="2821027"/>
            <a:ext cx="0" cy="567925"/>
          </a:xfrm>
          <a:prstGeom prst="straightConnector1">
            <a:avLst/>
          </a:prstGeom>
          <a:ln w="63500">
            <a:solidFill>
              <a:srgbClr val="3B4F7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endCxn id="13" idx="1"/>
          </p:cNvCxnSpPr>
          <p:nvPr/>
        </p:nvCxnSpPr>
        <p:spPr>
          <a:xfrm flipV="1">
            <a:off x="5006429" y="3373172"/>
            <a:ext cx="886268" cy="353944"/>
          </a:xfrm>
          <a:prstGeom prst="straightConnector1">
            <a:avLst/>
          </a:prstGeom>
          <a:ln w="63500">
            <a:solidFill>
              <a:srgbClr val="3B4F7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endCxn id="26" idx="3"/>
          </p:cNvCxnSpPr>
          <p:nvPr/>
        </p:nvCxnSpPr>
        <p:spPr>
          <a:xfrm flipH="1" flipV="1">
            <a:off x="2892270" y="3375543"/>
            <a:ext cx="1235230" cy="404558"/>
          </a:xfrm>
          <a:prstGeom prst="straightConnector1">
            <a:avLst/>
          </a:prstGeom>
          <a:ln w="63500">
            <a:solidFill>
              <a:srgbClr val="3B4F7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5" idx="5"/>
            <a:endCxn id="17" idx="2"/>
          </p:cNvCxnSpPr>
          <p:nvPr/>
        </p:nvCxnSpPr>
        <p:spPr>
          <a:xfrm>
            <a:off x="5006429" y="4645342"/>
            <a:ext cx="690460" cy="451422"/>
          </a:xfrm>
          <a:prstGeom prst="straightConnector1">
            <a:avLst/>
          </a:prstGeom>
          <a:ln w="63500">
            <a:solidFill>
              <a:srgbClr val="3B4F7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endCxn id="22" idx="3"/>
          </p:cNvCxnSpPr>
          <p:nvPr/>
        </p:nvCxnSpPr>
        <p:spPr>
          <a:xfrm flipH="1">
            <a:off x="3078457" y="4571988"/>
            <a:ext cx="903907" cy="491369"/>
          </a:xfrm>
          <a:prstGeom prst="straightConnector1">
            <a:avLst/>
          </a:prstGeom>
          <a:ln w="63500">
            <a:solidFill>
              <a:srgbClr val="3B4F7D"/>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50" name="Group 49"/>
          <p:cNvGrpSpPr/>
          <p:nvPr/>
        </p:nvGrpSpPr>
        <p:grpSpPr>
          <a:xfrm flipV="1">
            <a:off x="5895872" y="1605124"/>
            <a:ext cx="2680209" cy="4602338"/>
            <a:chOff x="5895872" y="1605124"/>
            <a:chExt cx="2680209" cy="4602338"/>
          </a:xfrm>
        </p:grpSpPr>
        <p:sp>
          <p:nvSpPr>
            <p:cNvPr id="47" name="U-Turn Arrow 46"/>
            <p:cNvSpPr/>
            <p:nvPr/>
          </p:nvSpPr>
          <p:spPr>
            <a:xfrm rot="5400000">
              <a:off x="5697093" y="3328474"/>
              <a:ext cx="4602338" cy="1155638"/>
            </a:xfrm>
            <a:prstGeom prst="uturnArrow">
              <a:avLst>
                <a:gd name="adj1" fmla="val 17150"/>
                <a:gd name="adj2" fmla="val 25000"/>
                <a:gd name="adj3" fmla="val 25000"/>
                <a:gd name="adj4" fmla="val 43750"/>
                <a:gd name="adj5" fmla="val 75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9" name="Rectangle 48"/>
            <p:cNvSpPr/>
            <p:nvPr/>
          </p:nvSpPr>
          <p:spPr>
            <a:xfrm>
              <a:off x="5895872" y="1605124"/>
              <a:ext cx="1527746" cy="1982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4" name="Group 53"/>
          <p:cNvGrpSpPr/>
          <p:nvPr/>
        </p:nvGrpSpPr>
        <p:grpSpPr>
          <a:xfrm flipH="1">
            <a:off x="457200" y="1695834"/>
            <a:ext cx="2345404" cy="4602338"/>
            <a:chOff x="6230677" y="1605124"/>
            <a:chExt cx="2345404" cy="4602338"/>
          </a:xfrm>
        </p:grpSpPr>
        <p:sp>
          <p:nvSpPr>
            <p:cNvPr id="55" name="U-Turn Arrow 54"/>
            <p:cNvSpPr/>
            <p:nvPr/>
          </p:nvSpPr>
          <p:spPr>
            <a:xfrm rot="5400000">
              <a:off x="5697093" y="3328474"/>
              <a:ext cx="4602338" cy="1155638"/>
            </a:xfrm>
            <a:prstGeom prst="uturnArrow">
              <a:avLst>
                <a:gd name="adj1" fmla="val 17150"/>
                <a:gd name="adj2" fmla="val 25000"/>
                <a:gd name="adj3" fmla="val 25000"/>
                <a:gd name="adj4" fmla="val 43750"/>
                <a:gd name="adj5" fmla="val 75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6" name="Rectangle 55"/>
            <p:cNvSpPr/>
            <p:nvPr/>
          </p:nvSpPr>
          <p:spPr>
            <a:xfrm>
              <a:off x="6230677" y="1605124"/>
              <a:ext cx="1192941" cy="1982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1" name="TextBox 50"/>
          <p:cNvSpPr txBox="1"/>
          <p:nvPr/>
        </p:nvSpPr>
        <p:spPr>
          <a:xfrm>
            <a:off x="1422379" y="5778353"/>
            <a:ext cx="1111454" cy="461665"/>
          </a:xfrm>
          <a:prstGeom prst="rect">
            <a:avLst/>
          </a:prstGeom>
          <a:noFill/>
        </p:spPr>
        <p:txBody>
          <a:bodyPr wrap="square" rtlCol="0">
            <a:spAutoFit/>
          </a:bodyPr>
          <a:lstStyle/>
          <a:p>
            <a:r>
              <a:rPr lang="en-US" sz="2400" b="1" i="1" dirty="0" smtClean="0">
                <a:solidFill>
                  <a:schemeClr val="tx2"/>
                </a:solidFill>
              </a:rPr>
              <a:t>AGD</a:t>
            </a:r>
            <a:endParaRPr lang="en-US" sz="2400" b="1" i="1" dirty="0">
              <a:solidFill>
                <a:schemeClr val="tx2"/>
              </a:solidFill>
            </a:endParaRPr>
          </a:p>
        </p:txBody>
      </p:sp>
      <p:sp>
        <p:nvSpPr>
          <p:cNvPr id="58" name="TextBox 57"/>
          <p:cNvSpPr txBox="1"/>
          <p:nvPr/>
        </p:nvSpPr>
        <p:spPr>
          <a:xfrm>
            <a:off x="5803051" y="1693264"/>
            <a:ext cx="1829449" cy="461665"/>
          </a:xfrm>
          <a:prstGeom prst="rect">
            <a:avLst/>
          </a:prstGeom>
          <a:noFill/>
        </p:spPr>
        <p:txBody>
          <a:bodyPr wrap="square" rtlCol="0">
            <a:spAutoFit/>
          </a:bodyPr>
          <a:lstStyle/>
          <a:p>
            <a:r>
              <a:rPr lang="en-US" sz="2400" b="1" i="1" dirty="0" smtClean="0">
                <a:solidFill>
                  <a:schemeClr val="tx2"/>
                </a:solidFill>
              </a:rPr>
              <a:t>Participation</a:t>
            </a:r>
            <a:endParaRPr lang="en-US" sz="2400" b="1" i="1" dirty="0">
              <a:solidFill>
                <a:schemeClr val="tx2"/>
              </a:solidFill>
            </a:endParaRPr>
          </a:p>
        </p:txBody>
      </p:sp>
      <p:sp>
        <p:nvSpPr>
          <p:cNvPr id="5" name="Oval 4"/>
          <p:cNvSpPr/>
          <p:nvPr/>
        </p:nvSpPr>
        <p:spPr>
          <a:xfrm>
            <a:off x="3607324" y="3388952"/>
            <a:ext cx="1639153" cy="1471953"/>
          </a:xfrm>
          <a:prstGeom prst="ellipse">
            <a:avLst/>
          </a:prstGeom>
          <a:solidFill>
            <a:srgbClr val="3B4F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Ensure cross-cutting issues</a:t>
            </a:r>
            <a:endParaRPr lang="en-US" dirty="0"/>
          </a:p>
        </p:txBody>
      </p:sp>
    </p:spTree>
    <p:extLst>
      <p:ext uri="{BB962C8B-B14F-4D97-AF65-F5344CB8AC3E}">
        <p14:creationId xmlns:p14="http://schemas.microsoft.com/office/powerpoint/2010/main" val="352281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1"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8346"/>
            <a:ext cx="8229600" cy="1021854"/>
          </a:xfrm>
        </p:spPr>
        <p:txBody>
          <a:bodyPr>
            <a:normAutofit fontScale="90000"/>
          </a:bodyPr>
          <a:lstStyle/>
          <a:p>
            <a:r>
              <a:rPr lang="en-US" dirty="0" smtClean="0"/>
              <a:t>What are common assumptions </a:t>
            </a:r>
            <a:br>
              <a:rPr lang="en-US" dirty="0" smtClean="0"/>
            </a:br>
            <a:r>
              <a:rPr lang="en-US" dirty="0" smtClean="0"/>
              <a:t>regarding the risks of CBIs?</a:t>
            </a:r>
            <a:endParaRPr lang="en-US" dirty="0"/>
          </a:p>
        </p:txBody>
      </p:sp>
      <p:sp>
        <p:nvSpPr>
          <p:cNvPr id="5" name="Slide Number Placeholder 4"/>
          <p:cNvSpPr>
            <a:spLocks noGrp="1"/>
          </p:cNvSpPr>
          <p:nvPr>
            <p:ph type="sldNum" sz="quarter" idx="12"/>
          </p:nvPr>
        </p:nvSpPr>
        <p:spPr/>
        <p:txBody>
          <a:bodyPr/>
          <a:lstStyle/>
          <a:p>
            <a:fld id="{EAB47E16-98EF-7740-8C43-996CA41E0038}" type="slidenum">
              <a:rPr lang="en-US" smtClean="0"/>
              <a:pPr/>
              <a:t>11</a:t>
            </a:fld>
            <a:endParaRPr lang="en-US"/>
          </a:p>
        </p:txBody>
      </p:sp>
      <p:graphicFrame>
        <p:nvGraphicFramePr>
          <p:cNvPr id="4" name="Diagram 3"/>
          <p:cNvGraphicFramePr/>
          <p:nvPr>
            <p:extLst>
              <p:ext uri="{D42A27DB-BD31-4B8C-83A1-F6EECF244321}">
                <p14:modId xmlns:p14="http://schemas.microsoft.com/office/powerpoint/2010/main" val="2737553432"/>
              </p:ext>
            </p:extLst>
          </p:nvPr>
        </p:nvGraphicFramePr>
        <p:xfrm>
          <a:off x="996080" y="1256067"/>
          <a:ext cx="7302127" cy="5128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457199" y="1968504"/>
            <a:ext cx="7841007" cy="2957286"/>
          </a:xfrm>
        </p:spPr>
        <p:txBody>
          <a:bodyPr numCol="2">
            <a:normAutofit fontScale="92500" lnSpcReduction="20000"/>
          </a:bodyPr>
          <a:lstStyle/>
          <a:p>
            <a:r>
              <a:rPr lang="en-US" dirty="0" smtClean="0"/>
              <a:t>Conflict in the family.</a:t>
            </a:r>
          </a:p>
          <a:p>
            <a:r>
              <a:rPr lang="en-US" dirty="0" smtClean="0"/>
              <a:t>Additional burden on women.</a:t>
            </a:r>
          </a:p>
          <a:p>
            <a:r>
              <a:rPr lang="en-US" dirty="0" smtClean="0"/>
              <a:t>Safety issues.</a:t>
            </a:r>
          </a:p>
          <a:p>
            <a:r>
              <a:rPr lang="en-US" dirty="0" smtClean="0"/>
              <a:t>Corruption.</a:t>
            </a:r>
          </a:p>
          <a:p>
            <a:r>
              <a:rPr lang="en-US" dirty="0" smtClean="0"/>
              <a:t>Disincentive to work.</a:t>
            </a:r>
            <a:endParaRPr lang="en-US" dirty="0"/>
          </a:p>
          <a:p>
            <a:r>
              <a:rPr lang="en-US" dirty="0"/>
              <a:t>Antisocial </a:t>
            </a:r>
            <a:r>
              <a:rPr lang="en-US" dirty="0" smtClean="0"/>
              <a:t>spending.</a:t>
            </a:r>
            <a:endParaRPr lang="en-US" dirty="0"/>
          </a:p>
          <a:p>
            <a:r>
              <a:rPr lang="en-US" dirty="0" smtClean="0"/>
              <a:t>Lack of data protection.</a:t>
            </a:r>
            <a:endParaRPr lang="en-US" dirty="0"/>
          </a:p>
          <a:p>
            <a:pPr marL="0" indent="0">
              <a:buNone/>
            </a:pPr>
            <a:endParaRPr lang="en-US" dirty="0" smtClean="0"/>
          </a:p>
        </p:txBody>
      </p:sp>
    </p:spTree>
    <p:extLst>
      <p:ext uri="{BB962C8B-B14F-4D97-AF65-F5344CB8AC3E}">
        <p14:creationId xmlns:p14="http://schemas.microsoft.com/office/powerpoint/2010/main" val="42227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8346"/>
            <a:ext cx="8229600" cy="1097564"/>
          </a:xfrm>
        </p:spPr>
        <p:txBody>
          <a:bodyPr>
            <a:noAutofit/>
          </a:bodyPr>
          <a:lstStyle/>
          <a:p>
            <a:r>
              <a:rPr lang="en-US" dirty="0" smtClean="0"/>
              <a:t>How do we maximize benefits </a:t>
            </a:r>
            <a:br>
              <a:rPr lang="en-US" dirty="0" smtClean="0"/>
            </a:br>
            <a:r>
              <a:rPr lang="en-US" dirty="0" smtClean="0"/>
              <a:t>and minimize risks?</a:t>
            </a:r>
            <a:endParaRPr lang="en-US" dirty="0"/>
          </a:p>
        </p:txBody>
      </p:sp>
      <p:sp>
        <p:nvSpPr>
          <p:cNvPr id="3" name="Slide Number Placeholder 2"/>
          <p:cNvSpPr>
            <a:spLocks noGrp="1"/>
          </p:cNvSpPr>
          <p:nvPr>
            <p:ph type="sldNum" sz="quarter" idx="12"/>
          </p:nvPr>
        </p:nvSpPr>
        <p:spPr/>
        <p:txBody>
          <a:bodyPr/>
          <a:lstStyle/>
          <a:p>
            <a:fld id="{EAB47E16-98EF-7740-8C43-996CA41E0038}" type="slidenum">
              <a:rPr lang="en-US" smtClean="0"/>
              <a:pPr/>
              <a:t>12</a:t>
            </a:fld>
            <a:endParaRPr lang="en-US"/>
          </a:p>
        </p:txBody>
      </p:sp>
      <p:sp>
        <p:nvSpPr>
          <p:cNvPr id="7" name="Snip Single Corner Rectangle 6"/>
          <p:cNvSpPr/>
          <p:nvPr/>
        </p:nvSpPr>
        <p:spPr>
          <a:xfrm flipV="1">
            <a:off x="630781" y="2072484"/>
            <a:ext cx="3832361" cy="3996301"/>
          </a:xfrm>
          <a:prstGeom prst="snip1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8" name="Snip Single Corner Rectangle 7"/>
          <p:cNvSpPr/>
          <p:nvPr/>
        </p:nvSpPr>
        <p:spPr>
          <a:xfrm flipV="1">
            <a:off x="4718662" y="2072484"/>
            <a:ext cx="3832361" cy="3996301"/>
          </a:xfrm>
          <a:prstGeom prst="snip1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9" name="TextBox 8"/>
          <p:cNvSpPr txBox="1"/>
          <p:nvPr/>
        </p:nvSpPr>
        <p:spPr>
          <a:xfrm>
            <a:off x="816429" y="2939125"/>
            <a:ext cx="3492500" cy="2308324"/>
          </a:xfrm>
          <a:prstGeom prst="rect">
            <a:avLst/>
          </a:prstGeom>
          <a:noFill/>
        </p:spPr>
        <p:txBody>
          <a:bodyPr wrap="square" rtlCol="0">
            <a:spAutoFit/>
          </a:bodyPr>
          <a:lstStyle/>
          <a:p>
            <a:r>
              <a:rPr lang="en-GB" sz="3600" baseline="30000" dirty="0"/>
              <a:t>Incorporate protective elements to mitigate risks</a:t>
            </a:r>
          </a:p>
          <a:p>
            <a:endParaRPr lang="en-GB" sz="3600" baseline="30000" dirty="0"/>
          </a:p>
          <a:p>
            <a:r>
              <a:rPr lang="en-GB" sz="3600" baseline="30000" dirty="0"/>
              <a:t>Design interventions </a:t>
            </a:r>
          </a:p>
          <a:p>
            <a:r>
              <a:rPr lang="en-GB" sz="3600" baseline="30000" dirty="0"/>
              <a:t>that mitigate </a:t>
            </a:r>
          </a:p>
          <a:p>
            <a:r>
              <a:rPr lang="en-GB" sz="3600" baseline="30000" dirty="0"/>
              <a:t>unintended </a:t>
            </a:r>
            <a:r>
              <a:rPr lang="en-GB" sz="3600" baseline="30000" dirty="0" smtClean="0"/>
              <a:t>consequences</a:t>
            </a:r>
            <a:endParaRPr lang="en-GB" sz="3600" baseline="30000" dirty="0"/>
          </a:p>
        </p:txBody>
      </p:sp>
      <p:sp>
        <p:nvSpPr>
          <p:cNvPr id="10" name="TextBox 9"/>
          <p:cNvSpPr txBox="1"/>
          <p:nvPr/>
        </p:nvSpPr>
        <p:spPr>
          <a:xfrm>
            <a:off x="4880429" y="2939125"/>
            <a:ext cx="3670594" cy="3046988"/>
          </a:xfrm>
          <a:prstGeom prst="rect">
            <a:avLst/>
          </a:prstGeom>
          <a:noFill/>
        </p:spPr>
        <p:txBody>
          <a:bodyPr wrap="square" rtlCol="0">
            <a:spAutoFit/>
          </a:bodyPr>
          <a:lstStyle/>
          <a:p>
            <a:r>
              <a:rPr lang="en-GB" sz="3600" baseline="30000" dirty="0"/>
              <a:t>Design and revise programs to enhance protection benefits</a:t>
            </a:r>
          </a:p>
          <a:p>
            <a:endParaRPr lang="en-GB" sz="3600" baseline="30000" dirty="0"/>
          </a:p>
          <a:p>
            <a:r>
              <a:rPr lang="en-GB" sz="3600" baseline="30000" dirty="0"/>
              <a:t>Ensure participation, accountability and meeting the needs of different groups/individuals</a:t>
            </a:r>
          </a:p>
        </p:txBody>
      </p:sp>
      <p:sp>
        <p:nvSpPr>
          <p:cNvPr id="11" name="Minus 10"/>
          <p:cNvSpPr/>
          <p:nvPr/>
        </p:nvSpPr>
        <p:spPr>
          <a:xfrm>
            <a:off x="257631" y="1360377"/>
            <a:ext cx="1511300" cy="1387929"/>
          </a:xfrm>
          <a:prstGeom prst="mathMin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lus 11"/>
          <p:cNvSpPr/>
          <p:nvPr/>
        </p:nvSpPr>
        <p:spPr>
          <a:xfrm>
            <a:off x="7447644" y="1342243"/>
            <a:ext cx="1424196" cy="1424196"/>
          </a:xfrm>
          <a:prstGeom prst="mathPl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012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191" y="2558328"/>
            <a:ext cx="7663809" cy="2819763"/>
          </a:xfrm>
        </p:spPr>
        <p:txBody>
          <a:bodyPr/>
          <a:lstStyle/>
          <a:p>
            <a:r>
              <a:rPr lang="en-US" cap="none" dirty="0" smtClean="0"/>
              <a:t>Walking Through the Guidance </a:t>
            </a:r>
            <a:r>
              <a:rPr lang="en-US" cap="none" dirty="0"/>
              <a:t>S</a:t>
            </a:r>
            <a:r>
              <a:rPr lang="en-US" cap="none" dirty="0" smtClean="0"/>
              <a:t>tep-by-Step</a:t>
            </a:r>
            <a:endParaRPr lang="en-US" cap="none" dirty="0"/>
          </a:p>
        </p:txBody>
      </p:sp>
      <p:sp>
        <p:nvSpPr>
          <p:cNvPr id="3" name="Text Placeholder 2"/>
          <p:cNvSpPr>
            <a:spLocks noGrp="1"/>
          </p:cNvSpPr>
          <p:nvPr>
            <p:ph type="body" idx="1"/>
          </p:nvPr>
        </p:nvSpPr>
        <p:spPr>
          <a:xfrm>
            <a:off x="1480192" y="1170038"/>
            <a:ext cx="7663808" cy="865420"/>
          </a:xfrm>
        </p:spPr>
        <p:txBody>
          <a:bodyPr>
            <a:normAutofit/>
          </a:bodyPr>
          <a:lstStyle/>
          <a:p>
            <a:pPr algn="ctr"/>
            <a:r>
              <a:rPr lang="en-US" sz="3200" dirty="0" err="1" smtClean="0">
                <a:solidFill>
                  <a:schemeClr val="tx2">
                    <a:lumMod val="20000"/>
                    <a:lumOff val="80000"/>
                  </a:schemeClr>
                </a:solidFill>
              </a:rPr>
              <a:t>Programme</a:t>
            </a:r>
            <a:r>
              <a:rPr lang="en-US" sz="3200" dirty="0" smtClean="0">
                <a:solidFill>
                  <a:schemeClr val="tx2">
                    <a:lumMod val="20000"/>
                    <a:lumOff val="80000"/>
                  </a:schemeClr>
                </a:solidFill>
              </a:rPr>
              <a:t> Cycle:</a:t>
            </a:r>
            <a:endParaRPr lang="en-US" sz="3200" dirty="0">
              <a:solidFill>
                <a:schemeClr val="tx2">
                  <a:lumMod val="20000"/>
                  <a:lumOff val="80000"/>
                </a:schemeClr>
              </a:solidFill>
            </a:endParaRPr>
          </a:p>
        </p:txBody>
      </p:sp>
      <p:sp>
        <p:nvSpPr>
          <p:cNvPr id="4" name="Slide Number Placeholder 3"/>
          <p:cNvSpPr>
            <a:spLocks noGrp="1"/>
          </p:cNvSpPr>
          <p:nvPr>
            <p:ph type="sldNum" sz="quarter" idx="12"/>
          </p:nvPr>
        </p:nvSpPr>
        <p:spPr/>
        <p:txBody>
          <a:bodyPr/>
          <a:lstStyle/>
          <a:p>
            <a:fld id="{50AFB694-6C09-2A4A-AAD6-A7D97990F5A3}" type="slidenum">
              <a:rPr lang="en-US" smtClean="0"/>
              <a:pPr/>
              <a:t>13</a:t>
            </a:fld>
            <a:endParaRPr lang="en-US" dirty="0"/>
          </a:p>
        </p:txBody>
      </p:sp>
    </p:spTree>
    <p:extLst>
      <p:ext uri="{BB962C8B-B14F-4D97-AF65-F5344CB8AC3E}">
        <p14:creationId xmlns:p14="http://schemas.microsoft.com/office/powerpoint/2010/main" val="4115486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Programme</a:t>
            </a:r>
            <a:r>
              <a:rPr lang="en-US" dirty="0" smtClean="0"/>
              <a:t> Cycle</a:t>
            </a:r>
            <a:endParaRPr lang="en-US" dirty="0"/>
          </a:p>
        </p:txBody>
      </p:sp>
      <p:sp>
        <p:nvSpPr>
          <p:cNvPr id="3" name="Slide Number Placeholder 2"/>
          <p:cNvSpPr>
            <a:spLocks noGrp="1"/>
          </p:cNvSpPr>
          <p:nvPr>
            <p:ph type="sldNum" sz="quarter" idx="12"/>
          </p:nvPr>
        </p:nvSpPr>
        <p:spPr/>
        <p:txBody>
          <a:bodyPr/>
          <a:lstStyle/>
          <a:p>
            <a:fld id="{EAB47E16-98EF-7740-8C43-996CA41E0038}" type="slidenum">
              <a:rPr lang="en-US" smtClean="0"/>
              <a:pPr/>
              <a:t>14</a:t>
            </a:fld>
            <a:endParaRPr lang="en-US"/>
          </a:p>
        </p:txBody>
      </p:sp>
      <p:sp>
        <p:nvSpPr>
          <p:cNvPr id="19" name="Snip Single Corner Rectangle 18"/>
          <p:cNvSpPr/>
          <p:nvPr/>
        </p:nvSpPr>
        <p:spPr>
          <a:xfrm rot="5400000">
            <a:off x="4317998" y="-269647"/>
            <a:ext cx="547915" cy="3922486"/>
          </a:xfrm>
          <a:prstGeom prst="snip1Rect">
            <a:avLst>
              <a:gd name="adj" fmla="val 25512"/>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lvl="0" algn="ctr"/>
            <a:r>
              <a:rPr lang="en-US" dirty="0">
                <a:solidFill>
                  <a:schemeClr val="tx1"/>
                </a:solidFill>
              </a:rPr>
              <a:t>Needs Assessment</a:t>
            </a:r>
          </a:p>
        </p:txBody>
      </p:sp>
      <p:sp>
        <p:nvSpPr>
          <p:cNvPr id="31" name="Snip Single Corner Rectangle 30"/>
          <p:cNvSpPr/>
          <p:nvPr/>
        </p:nvSpPr>
        <p:spPr>
          <a:xfrm rot="5400000">
            <a:off x="4317998" y="447487"/>
            <a:ext cx="547915" cy="3922486"/>
          </a:xfrm>
          <a:prstGeom prst="snip1Rect">
            <a:avLst>
              <a:gd name="adj" fmla="val 25512"/>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lvl="0" algn="ctr"/>
            <a:r>
              <a:rPr lang="en-US" dirty="0">
                <a:solidFill>
                  <a:schemeClr val="tx1"/>
                </a:solidFill>
              </a:rPr>
              <a:t>Market Analysis</a:t>
            </a:r>
          </a:p>
        </p:txBody>
      </p:sp>
      <p:sp>
        <p:nvSpPr>
          <p:cNvPr id="32" name="Snip Single Corner Rectangle 31"/>
          <p:cNvSpPr/>
          <p:nvPr/>
        </p:nvSpPr>
        <p:spPr>
          <a:xfrm rot="5400000">
            <a:off x="4317998" y="1164621"/>
            <a:ext cx="547915" cy="3922486"/>
          </a:xfrm>
          <a:prstGeom prst="snip1Rect">
            <a:avLst>
              <a:gd name="adj" fmla="val 25512"/>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dirty="0">
                <a:solidFill>
                  <a:schemeClr val="tx1"/>
                </a:solidFill>
              </a:rPr>
              <a:t>Protection Risk and Benefit </a:t>
            </a:r>
            <a:r>
              <a:rPr lang="en-US" dirty="0" smtClean="0">
                <a:solidFill>
                  <a:schemeClr val="tx1"/>
                </a:solidFill>
              </a:rPr>
              <a:t>Analysis</a:t>
            </a:r>
            <a:endParaRPr lang="en-US" dirty="0">
              <a:solidFill>
                <a:schemeClr val="tx1"/>
              </a:solidFill>
            </a:endParaRPr>
          </a:p>
        </p:txBody>
      </p:sp>
      <p:sp>
        <p:nvSpPr>
          <p:cNvPr id="33" name="Snip Single Corner Rectangle 32"/>
          <p:cNvSpPr/>
          <p:nvPr/>
        </p:nvSpPr>
        <p:spPr>
          <a:xfrm rot="5400000">
            <a:off x="4317998" y="1881755"/>
            <a:ext cx="547915" cy="3922486"/>
          </a:xfrm>
          <a:prstGeom prst="snip1Rect">
            <a:avLst>
              <a:gd name="adj" fmla="val 25512"/>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lvl="0" algn="ctr"/>
            <a:r>
              <a:rPr lang="en-US" dirty="0">
                <a:solidFill>
                  <a:schemeClr val="tx1"/>
                </a:solidFill>
              </a:rPr>
              <a:t>Vulnerability Analysis and Targeting</a:t>
            </a:r>
          </a:p>
        </p:txBody>
      </p:sp>
      <p:sp>
        <p:nvSpPr>
          <p:cNvPr id="34" name="Snip Single Corner Rectangle 33"/>
          <p:cNvSpPr/>
          <p:nvPr/>
        </p:nvSpPr>
        <p:spPr>
          <a:xfrm rot="5400000">
            <a:off x="4317998" y="2598889"/>
            <a:ext cx="547915" cy="3922486"/>
          </a:xfrm>
          <a:prstGeom prst="snip1Rect">
            <a:avLst>
              <a:gd name="adj" fmla="val 25512"/>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lvl="0" algn="ctr"/>
            <a:r>
              <a:rPr lang="en-US" dirty="0">
                <a:solidFill>
                  <a:schemeClr val="tx1"/>
                </a:solidFill>
              </a:rPr>
              <a:t>Delivery Mechanism Selection</a:t>
            </a:r>
          </a:p>
        </p:txBody>
      </p:sp>
      <p:sp>
        <p:nvSpPr>
          <p:cNvPr id="35" name="Snip Single Corner Rectangle 34"/>
          <p:cNvSpPr/>
          <p:nvPr/>
        </p:nvSpPr>
        <p:spPr>
          <a:xfrm rot="5400000">
            <a:off x="4317998" y="3316023"/>
            <a:ext cx="547915" cy="3922486"/>
          </a:xfrm>
          <a:prstGeom prst="snip1Rect">
            <a:avLst>
              <a:gd name="adj" fmla="val 25512"/>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lvl="0" algn="ctr"/>
            <a:r>
              <a:rPr lang="en-US" dirty="0">
                <a:solidFill>
                  <a:schemeClr val="tx1"/>
                </a:solidFill>
              </a:rPr>
              <a:t>Design and Implementation</a:t>
            </a:r>
          </a:p>
        </p:txBody>
      </p:sp>
      <p:sp>
        <p:nvSpPr>
          <p:cNvPr id="36" name="Snip Single Corner Rectangle 35"/>
          <p:cNvSpPr/>
          <p:nvPr/>
        </p:nvSpPr>
        <p:spPr>
          <a:xfrm rot="5400000">
            <a:off x="4317998" y="4033157"/>
            <a:ext cx="547915" cy="3922486"/>
          </a:xfrm>
          <a:prstGeom prst="snip1Rect">
            <a:avLst>
              <a:gd name="adj" fmla="val 25512"/>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lvl="0" algn="ctr"/>
            <a:r>
              <a:rPr lang="en-US" dirty="0">
                <a:solidFill>
                  <a:schemeClr val="tx1"/>
                </a:solidFill>
              </a:rPr>
              <a:t>Monitoring</a:t>
            </a:r>
          </a:p>
        </p:txBody>
      </p:sp>
      <p:cxnSp>
        <p:nvCxnSpPr>
          <p:cNvPr id="39" name="Straight Arrow Connector 38"/>
          <p:cNvCxnSpPr/>
          <p:nvPr/>
        </p:nvCxnSpPr>
        <p:spPr>
          <a:xfrm>
            <a:off x="4591955" y="1965554"/>
            <a:ext cx="0" cy="169219"/>
          </a:xfrm>
          <a:prstGeom prst="straightConnector1">
            <a:avLst/>
          </a:prstGeom>
          <a:ln w="31750" cap="flat">
            <a:round/>
            <a:tailEnd type="arrow"/>
          </a:ln>
          <a:effectLst/>
        </p:spPr>
        <p:style>
          <a:lnRef idx="2">
            <a:schemeClr val="accent1"/>
          </a:lnRef>
          <a:fillRef idx="0">
            <a:schemeClr val="accent1"/>
          </a:fillRef>
          <a:effectRef idx="1">
            <a:schemeClr val="accent1"/>
          </a:effectRef>
          <a:fontRef idx="minor">
            <a:schemeClr val="tx1"/>
          </a:fontRef>
        </p:style>
      </p:cxnSp>
      <p:sp>
        <p:nvSpPr>
          <p:cNvPr id="40" name="Up Arrow 39"/>
          <p:cNvSpPr/>
          <p:nvPr/>
        </p:nvSpPr>
        <p:spPr>
          <a:xfrm>
            <a:off x="861789" y="1916573"/>
            <a:ext cx="1052285" cy="4327071"/>
          </a:xfrm>
          <a:prstGeom prst="upArrow">
            <a:avLst/>
          </a:prstGeom>
          <a:gradFill>
            <a:gsLst>
              <a:gs pos="0">
                <a:schemeClr val="accent1">
                  <a:tint val="100000"/>
                  <a:shade val="100000"/>
                  <a:satMod val="130000"/>
                  <a:alpha val="0"/>
                </a:schemeClr>
              </a:gs>
              <a:gs pos="99000">
                <a:schemeClr val="tx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Up Arrow 40"/>
          <p:cNvSpPr/>
          <p:nvPr/>
        </p:nvSpPr>
        <p:spPr>
          <a:xfrm rot="10800000">
            <a:off x="7610928" y="1485819"/>
            <a:ext cx="463185" cy="4327071"/>
          </a:xfrm>
          <a:prstGeom prst="upArrow">
            <a:avLst/>
          </a:prstGeom>
          <a:gradFill>
            <a:gsLst>
              <a:gs pos="0">
                <a:schemeClr val="accent1">
                  <a:tint val="100000"/>
                  <a:shade val="100000"/>
                  <a:satMod val="130000"/>
                  <a:alpha val="0"/>
                </a:schemeClr>
              </a:gs>
              <a:gs pos="99000">
                <a:schemeClr val="tx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484413" y="1317856"/>
            <a:ext cx="1801586" cy="584776"/>
          </a:xfrm>
          <a:prstGeom prst="rect">
            <a:avLst/>
          </a:prstGeom>
          <a:noFill/>
        </p:spPr>
        <p:txBody>
          <a:bodyPr wrap="square" rtlCol="0">
            <a:spAutoFit/>
          </a:bodyPr>
          <a:lstStyle/>
          <a:p>
            <a:pPr algn="ctr"/>
            <a:r>
              <a:rPr lang="en-US" sz="3200" dirty="0" smtClean="0"/>
              <a:t>Benefits</a:t>
            </a:r>
            <a:endParaRPr lang="en-US" sz="3200" dirty="0"/>
          </a:p>
        </p:txBody>
      </p:sp>
      <p:sp>
        <p:nvSpPr>
          <p:cNvPr id="43" name="TextBox 42"/>
          <p:cNvSpPr txBox="1"/>
          <p:nvPr/>
        </p:nvSpPr>
        <p:spPr>
          <a:xfrm>
            <a:off x="7121069" y="5806693"/>
            <a:ext cx="1442357" cy="461665"/>
          </a:xfrm>
          <a:prstGeom prst="rect">
            <a:avLst/>
          </a:prstGeom>
          <a:noFill/>
        </p:spPr>
        <p:txBody>
          <a:bodyPr wrap="square" rtlCol="0">
            <a:spAutoFit/>
          </a:bodyPr>
          <a:lstStyle/>
          <a:p>
            <a:pPr algn="ctr"/>
            <a:r>
              <a:rPr lang="en-US" sz="2400" dirty="0" smtClean="0"/>
              <a:t>Risks</a:t>
            </a:r>
            <a:endParaRPr lang="en-US" sz="2400" dirty="0"/>
          </a:p>
        </p:txBody>
      </p:sp>
      <p:cxnSp>
        <p:nvCxnSpPr>
          <p:cNvPr id="44" name="Straight Arrow Connector 43"/>
          <p:cNvCxnSpPr/>
          <p:nvPr/>
        </p:nvCxnSpPr>
        <p:spPr>
          <a:xfrm>
            <a:off x="4591955" y="2682688"/>
            <a:ext cx="0" cy="169219"/>
          </a:xfrm>
          <a:prstGeom prst="straightConnector1">
            <a:avLst/>
          </a:prstGeom>
          <a:ln w="31750" cap="flat">
            <a:round/>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4591955" y="3399822"/>
            <a:ext cx="0" cy="169219"/>
          </a:xfrm>
          <a:prstGeom prst="straightConnector1">
            <a:avLst/>
          </a:prstGeom>
          <a:ln w="31750" cap="flat">
            <a:round/>
            <a:tailEnd type="arrow"/>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4591955" y="4116956"/>
            <a:ext cx="0" cy="169219"/>
          </a:xfrm>
          <a:prstGeom prst="straightConnector1">
            <a:avLst/>
          </a:prstGeom>
          <a:ln w="31750" cap="flat">
            <a:round/>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4591955" y="4834090"/>
            <a:ext cx="0" cy="169219"/>
          </a:xfrm>
          <a:prstGeom prst="straightConnector1">
            <a:avLst/>
          </a:prstGeom>
          <a:ln w="31750" cap="flat">
            <a:round/>
            <a:tailEnd type="arrow"/>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4591955" y="5551224"/>
            <a:ext cx="0" cy="169219"/>
          </a:xfrm>
          <a:prstGeom prst="straightConnector1">
            <a:avLst/>
          </a:prstGeom>
          <a:ln w="31750" cap="flat">
            <a:round/>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167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Needs Assessment</a:t>
            </a:r>
            <a:endParaRPr lang="en-US" dirty="0"/>
          </a:p>
        </p:txBody>
      </p:sp>
      <p:sp>
        <p:nvSpPr>
          <p:cNvPr id="3" name="Content Placeholder 2"/>
          <p:cNvSpPr>
            <a:spLocks noGrp="1"/>
          </p:cNvSpPr>
          <p:nvPr>
            <p:ph idx="1"/>
          </p:nvPr>
        </p:nvSpPr>
        <p:spPr/>
        <p:txBody>
          <a:bodyPr/>
          <a:lstStyle/>
          <a:p>
            <a:r>
              <a:rPr lang="en-US" dirty="0" smtClean="0"/>
              <a:t>Gather pre-existing and new situational protection information on sources of threats.</a:t>
            </a:r>
            <a:endParaRPr lang="en-US" dirty="0"/>
          </a:p>
          <a:p>
            <a:r>
              <a:rPr lang="en-US" dirty="0" smtClean="0"/>
              <a:t>Flag economic/livelihoods-related causes of protection risks.</a:t>
            </a:r>
            <a:endParaRPr lang="en-US" dirty="0"/>
          </a:p>
          <a:p>
            <a:r>
              <a:rPr lang="en-US" dirty="0" smtClean="0"/>
              <a:t>Use an age, gender and diversity lens.</a:t>
            </a:r>
            <a:endParaRPr lang="en-US" dirty="0"/>
          </a:p>
        </p:txBody>
      </p:sp>
      <p:sp>
        <p:nvSpPr>
          <p:cNvPr id="4" name="Slide Number Placeholder 3"/>
          <p:cNvSpPr>
            <a:spLocks noGrp="1"/>
          </p:cNvSpPr>
          <p:nvPr>
            <p:ph type="sldNum" sz="quarter" idx="12"/>
          </p:nvPr>
        </p:nvSpPr>
        <p:spPr/>
        <p:txBody>
          <a:bodyPr/>
          <a:lstStyle/>
          <a:p>
            <a:fld id="{EAB47E16-98EF-7740-8C43-996CA41E0038}" type="slidenum">
              <a:rPr lang="en-US" smtClean="0"/>
              <a:pPr/>
              <a:t>15</a:t>
            </a:fld>
            <a:endParaRPr lang="en-US"/>
          </a:p>
        </p:txBody>
      </p:sp>
    </p:spTree>
    <p:extLst>
      <p:ext uri="{BB962C8B-B14F-4D97-AF65-F5344CB8AC3E}">
        <p14:creationId xmlns:p14="http://schemas.microsoft.com/office/powerpoint/2010/main" val="84805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STOPLIGHT</a:t>
            </a:r>
            <a:endParaRPr lang="en-US" dirty="0"/>
          </a:p>
        </p:txBody>
      </p:sp>
      <p:sp>
        <p:nvSpPr>
          <p:cNvPr id="3" name="Text Placeholder 2"/>
          <p:cNvSpPr>
            <a:spLocks noGrp="1"/>
          </p:cNvSpPr>
          <p:nvPr>
            <p:ph idx="1"/>
          </p:nvPr>
        </p:nvSpPr>
        <p:spPr/>
        <p:txBody>
          <a:bodyPr anchor="t">
            <a:normAutofit fontScale="85000" lnSpcReduction="20000"/>
          </a:bodyPr>
          <a:lstStyle/>
          <a:p>
            <a:pPr marL="0" indent="0" algn="ctr">
              <a:buNone/>
            </a:pPr>
            <a:r>
              <a:rPr lang="en-US" sz="3200" dirty="0" smtClean="0"/>
              <a:t>Have you considered the recommendations of this step?</a:t>
            </a:r>
          </a:p>
          <a:p>
            <a:pPr algn="ctr"/>
            <a:endParaRPr lang="en-US" sz="3200" dirty="0"/>
          </a:p>
          <a:p>
            <a:pPr algn="ctr"/>
            <a:endParaRPr lang="en-US" sz="3200" dirty="0" smtClean="0"/>
          </a:p>
          <a:p>
            <a:pPr algn="ctr"/>
            <a:endParaRPr lang="en-US" sz="3200" dirty="0"/>
          </a:p>
          <a:p>
            <a:pPr algn="ctr"/>
            <a:endParaRPr lang="en-US" sz="3200" dirty="0" smtClean="0"/>
          </a:p>
          <a:p>
            <a:pPr algn="ctr"/>
            <a:endParaRPr lang="en-US" sz="3200" dirty="0" smtClean="0"/>
          </a:p>
          <a:p>
            <a:pPr marL="0" indent="0" algn="ctr">
              <a:buNone/>
            </a:pPr>
            <a:r>
              <a:rPr lang="en-US" sz="3200" dirty="0" smtClean="0"/>
              <a:t>If not, pause until these can be addressed. </a:t>
            </a:r>
            <a:br>
              <a:rPr lang="en-US" sz="3200" dirty="0" smtClean="0"/>
            </a:br>
            <a:r>
              <a:rPr lang="en-US" sz="3200" dirty="0" smtClean="0"/>
              <a:t>Consult protection colleagues as needed.</a:t>
            </a:r>
            <a:endParaRPr lang="en-US" sz="3200" dirty="0"/>
          </a:p>
        </p:txBody>
      </p:sp>
      <p:sp>
        <p:nvSpPr>
          <p:cNvPr id="6" name="Slide Number Placeholder 5"/>
          <p:cNvSpPr>
            <a:spLocks noGrp="1"/>
          </p:cNvSpPr>
          <p:nvPr>
            <p:ph type="sldNum" sz="quarter" idx="12"/>
          </p:nvPr>
        </p:nvSpPr>
        <p:spPr/>
        <p:txBody>
          <a:bodyPr/>
          <a:lstStyle/>
          <a:p>
            <a:fld id="{EAB47E16-98EF-7740-8C43-996CA41E0038}" type="slidenum">
              <a:rPr lang="en-US" smtClean="0"/>
              <a:pPr/>
              <a:t>16</a:t>
            </a:fld>
            <a:endParaRPr lang="en-US"/>
          </a:p>
        </p:txBody>
      </p:sp>
      <p:pic>
        <p:nvPicPr>
          <p:cNvPr id="7" name="Picture 6" descr="http://www.clipartbest.com/cliparts/yTk/Ga4/yTkGa4A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1789" y="2351319"/>
            <a:ext cx="2408236" cy="240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www.unhcr.org/thumb1/4f755a316.jpg"/>
          <p:cNvPicPr>
            <a:picLocks noChangeAspect="1" noChangeArrowheads="1"/>
          </p:cNvPicPr>
          <p:nvPr/>
        </p:nvPicPr>
        <p:blipFill>
          <a:blip r:embed="rId3"/>
          <a:srcRect/>
          <a:stretch>
            <a:fillRect/>
          </a:stretch>
        </p:blipFill>
        <p:spPr>
          <a:xfrm>
            <a:off x="977163" y="2157389"/>
            <a:ext cx="4396526" cy="2927796"/>
          </a:xfrm>
          <a:prstGeom prst="rect">
            <a:avLst/>
          </a:prstGeom>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1013279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Analysis</a:t>
            </a:r>
            <a:endParaRPr lang="en-US" dirty="0"/>
          </a:p>
        </p:txBody>
      </p:sp>
      <p:sp>
        <p:nvSpPr>
          <p:cNvPr id="3" name="Content Placeholder 2"/>
          <p:cNvSpPr>
            <a:spLocks noGrp="1"/>
          </p:cNvSpPr>
          <p:nvPr>
            <p:ph idx="1"/>
          </p:nvPr>
        </p:nvSpPr>
        <p:spPr/>
        <p:txBody>
          <a:bodyPr/>
          <a:lstStyle/>
          <a:p>
            <a:r>
              <a:rPr lang="en-US" dirty="0" smtClean="0"/>
              <a:t>Consider safe and equitable access to markets.</a:t>
            </a:r>
            <a:endParaRPr lang="en-US" dirty="0"/>
          </a:p>
          <a:p>
            <a:r>
              <a:rPr lang="en-US" dirty="0" smtClean="0"/>
              <a:t>Consider protection-related market systems for goods and services.</a:t>
            </a:r>
            <a:endParaRPr lang="en-US" dirty="0"/>
          </a:p>
          <a:p>
            <a:r>
              <a:rPr lang="en-US" dirty="0" smtClean="0"/>
              <a:t>Consider social relations.</a:t>
            </a:r>
            <a:endParaRPr lang="en-US" dirty="0"/>
          </a:p>
        </p:txBody>
      </p:sp>
      <p:sp>
        <p:nvSpPr>
          <p:cNvPr id="5" name="Slide Number Placeholder 4"/>
          <p:cNvSpPr>
            <a:spLocks noGrp="1"/>
          </p:cNvSpPr>
          <p:nvPr>
            <p:ph type="sldNum" sz="quarter" idx="12"/>
          </p:nvPr>
        </p:nvSpPr>
        <p:spPr/>
        <p:txBody>
          <a:bodyPr/>
          <a:lstStyle/>
          <a:p>
            <a:fld id="{EAB47E16-98EF-7740-8C43-996CA41E0038}" type="slidenum">
              <a:rPr lang="en-US" smtClean="0"/>
              <a:pPr/>
              <a:t>17</a:t>
            </a:fld>
            <a:endParaRPr lang="en-US"/>
          </a:p>
        </p:txBody>
      </p:sp>
      <p:pic>
        <p:nvPicPr>
          <p:cNvPr id="6" name="Picture 6" descr="http://www.clipartbest.com/cliparts/yTk/Ga4/yTkGa4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4662019"/>
            <a:ext cx="15144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081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Protection Risk and Benefit Analysis</a:t>
            </a:r>
            <a:endParaRPr lang="en-US" dirty="0"/>
          </a:p>
        </p:txBody>
      </p:sp>
      <p:sp>
        <p:nvSpPr>
          <p:cNvPr id="3" name="Content Placeholder 2"/>
          <p:cNvSpPr>
            <a:spLocks noGrp="1"/>
          </p:cNvSpPr>
          <p:nvPr>
            <p:ph idx="1"/>
          </p:nvPr>
        </p:nvSpPr>
        <p:spPr/>
        <p:txBody>
          <a:bodyPr/>
          <a:lstStyle/>
          <a:p>
            <a:r>
              <a:rPr lang="en-US" dirty="0" smtClean="0"/>
              <a:t>Ask affected communities to identify protection risks and benefits.</a:t>
            </a:r>
            <a:endParaRPr lang="en-US" dirty="0"/>
          </a:p>
          <a:p>
            <a:r>
              <a:rPr lang="en-US" dirty="0" smtClean="0"/>
              <a:t>Analyze relative importance (likelihood and impact) for different groups.</a:t>
            </a:r>
            <a:endParaRPr lang="en-US" dirty="0"/>
          </a:p>
          <a:p>
            <a:r>
              <a:rPr lang="en-US" dirty="0" smtClean="0"/>
              <a:t>Analyze manageability (prevention or mitigation) for different groups.</a:t>
            </a:r>
            <a:endParaRPr lang="en-US" dirty="0"/>
          </a:p>
        </p:txBody>
      </p:sp>
      <p:sp>
        <p:nvSpPr>
          <p:cNvPr id="5" name="Slide Number Placeholder 4"/>
          <p:cNvSpPr>
            <a:spLocks noGrp="1"/>
          </p:cNvSpPr>
          <p:nvPr>
            <p:ph type="sldNum" sz="quarter" idx="12"/>
          </p:nvPr>
        </p:nvSpPr>
        <p:spPr/>
        <p:txBody>
          <a:bodyPr/>
          <a:lstStyle/>
          <a:p>
            <a:fld id="{EAB47E16-98EF-7740-8C43-996CA41E0038}" type="slidenum">
              <a:rPr lang="en-US" smtClean="0"/>
              <a:pPr/>
              <a:t>18</a:t>
            </a:fld>
            <a:endParaRPr lang="en-US"/>
          </a:p>
        </p:txBody>
      </p:sp>
      <p:pic>
        <p:nvPicPr>
          <p:cNvPr id="6" name="Picture 6" descr="http://www.clipartbest.com/cliparts/yTk/Ga4/yTkGa4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4620759"/>
            <a:ext cx="15144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176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Tree</a:t>
            </a:r>
            <a:endParaRPr lang="en-US" dirty="0"/>
          </a:p>
        </p:txBody>
      </p:sp>
      <p:sp>
        <p:nvSpPr>
          <p:cNvPr id="4" name="Slide Number Placeholder 3"/>
          <p:cNvSpPr>
            <a:spLocks noGrp="1"/>
          </p:cNvSpPr>
          <p:nvPr>
            <p:ph type="sldNum" sz="quarter" idx="12"/>
          </p:nvPr>
        </p:nvSpPr>
        <p:spPr/>
        <p:txBody>
          <a:bodyPr/>
          <a:lstStyle/>
          <a:p>
            <a:fld id="{EAB47E16-98EF-7740-8C43-996CA41E0038}" type="slidenum">
              <a:rPr lang="en-US" smtClean="0"/>
              <a:pPr/>
              <a:t>19</a:t>
            </a:fld>
            <a:endParaRPr lang="en-US"/>
          </a:p>
        </p:txBody>
      </p:sp>
      <p:sp>
        <p:nvSpPr>
          <p:cNvPr id="7" name="Process 6"/>
          <p:cNvSpPr/>
          <p:nvPr/>
        </p:nvSpPr>
        <p:spPr>
          <a:xfrm>
            <a:off x="2310806" y="1420702"/>
            <a:ext cx="5044965" cy="1454808"/>
          </a:xfrm>
          <a:prstGeom prst="flowChartProces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Identify and assign context-specific weights/importance to protection risks and benefits in terms of safety and dignity, access, data protection, market impacts, people with specific needs and risks, social relations, fraud and diversion, and durable solutions/early recovery.</a:t>
            </a:r>
            <a:endParaRPr lang="en-US" sz="1600" dirty="0">
              <a:solidFill>
                <a:schemeClr val="tx1"/>
              </a:solidFill>
            </a:endParaRPr>
          </a:p>
        </p:txBody>
      </p:sp>
      <p:sp>
        <p:nvSpPr>
          <p:cNvPr id="8" name="Decision 7"/>
          <p:cNvSpPr/>
          <p:nvPr/>
        </p:nvSpPr>
        <p:spPr>
          <a:xfrm>
            <a:off x="3580870" y="3175410"/>
            <a:ext cx="2522481" cy="1393652"/>
          </a:xfrm>
          <a:prstGeom prst="flowChartDecisi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Is each protection risk specific to CBI?</a:t>
            </a:r>
            <a:endParaRPr lang="en-US" sz="1600" dirty="0">
              <a:solidFill>
                <a:srgbClr val="000000"/>
              </a:solidFill>
            </a:endParaRPr>
          </a:p>
        </p:txBody>
      </p:sp>
      <p:sp>
        <p:nvSpPr>
          <p:cNvPr id="9" name="Process 8"/>
          <p:cNvSpPr/>
          <p:nvPr/>
        </p:nvSpPr>
        <p:spPr>
          <a:xfrm>
            <a:off x="347610" y="4392648"/>
            <a:ext cx="3593624" cy="1622987"/>
          </a:xfrm>
          <a:prstGeom prst="flowChartProces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Consider different CBI modalities (cash, voucher) and delivery mechanisms (cash, electronic card, mobile phone, etc.)  Explore the community and agency measures and aspects of program design that could mitigate protection risks.</a:t>
            </a:r>
            <a:endParaRPr lang="en-US" sz="1600" dirty="0">
              <a:solidFill>
                <a:srgbClr val="000000"/>
              </a:solidFill>
            </a:endParaRPr>
          </a:p>
        </p:txBody>
      </p:sp>
      <p:sp>
        <p:nvSpPr>
          <p:cNvPr id="10" name="Process 9"/>
          <p:cNvSpPr/>
          <p:nvPr/>
        </p:nvSpPr>
        <p:spPr>
          <a:xfrm>
            <a:off x="5609437" y="4392648"/>
            <a:ext cx="3077363" cy="1111391"/>
          </a:xfrm>
          <a:prstGeom prst="flowChartProces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Explore the community and agency measures and aspects of program design that could mitigate protection risks.</a:t>
            </a:r>
            <a:endParaRPr lang="en-US" sz="1600" dirty="0">
              <a:solidFill>
                <a:srgbClr val="000000"/>
              </a:solidFill>
            </a:endParaRPr>
          </a:p>
        </p:txBody>
      </p:sp>
      <p:grpSp>
        <p:nvGrpSpPr>
          <p:cNvPr id="34" name="Group 33"/>
          <p:cNvGrpSpPr/>
          <p:nvPr/>
        </p:nvGrpSpPr>
        <p:grpSpPr>
          <a:xfrm>
            <a:off x="229319" y="1391763"/>
            <a:ext cx="1915103" cy="1916121"/>
            <a:chOff x="229319" y="1391763"/>
            <a:chExt cx="1915103" cy="1916121"/>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2429" t="29098" r="42747" b="16040"/>
            <a:stretch/>
          </p:blipFill>
          <p:spPr>
            <a:xfrm>
              <a:off x="322397" y="1420702"/>
              <a:ext cx="1751465" cy="1887182"/>
            </a:xfrm>
            <a:prstGeom prst="rect">
              <a:avLst/>
            </a:prstGeom>
          </p:spPr>
        </p:pic>
        <p:sp>
          <p:nvSpPr>
            <p:cNvPr id="11" name="Oval 10"/>
            <p:cNvSpPr/>
            <p:nvPr/>
          </p:nvSpPr>
          <p:spPr>
            <a:xfrm>
              <a:off x="229319" y="1391763"/>
              <a:ext cx="1915103" cy="1334385"/>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3" name="Straight Arrow Connector 12"/>
          <p:cNvCxnSpPr>
            <a:stCxn id="7" idx="2"/>
            <a:endCxn id="8" idx="0"/>
          </p:cNvCxnSpPr>
          <p:nvPr/>
        </p:nvCxnSpPr>
        <p:spPr>
          <a:xfrm>
            <a:off x="4833289" y="2875510"/>
            <a:ext cx="8822" cy="299900"/>
          </a:xfrm>
          <a:prstGeom prst="straightConnector1">
            <a:avLst/>
          </a:prstGeom>
          <a:ln w="38100">
            <a:solidFill>
              <a:srgbClr val="39447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Elbow Connector 14"/>
          <p:cNvCxnSpPr>
            <a:stCxn id="8" idx="1"/>
            <a:endCxn id="9" idx="0"/>
          </p:cNvCxnSpPr>
          <p:nvPr/>
        </p:nvCxnSpPr>
        <p:spPr>
          <a:xfrm rot="10800000" flipV="1">
            <a:off x="2144422" y="3872236"/>
            <a:ext cx="1436448" cy="520412"/>
          </a:xfrm>
          <a:prstGeom prst="bentConnector2">
            <a:avLst/>
          </a:prstGeom>
          <a:ln w="38100">
            <a:solidFill>
              <a:srgbClr val="3B4F7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Elbow Connector 16"/>
          <p:cNvCxnSpPr>
            <a:stCxn id="8" idx="3"/>
            <a:endCxn id="10" idx="0"/>
          </p:cNvCxnSpPr>
          <p:nvPr/>
        </p:nvCxnSpPr>
        <p:spPr>
          <a:xfrm>
            <a:off x="6103351" y="3872236"/>
            <a:ext cx="1044768" cy="520412"/>
          </a:xfrm>
          <a:prstGeom prst="bentConnector2">
            <a:avLst/>
          </a:prstGeom>
          <a:ln w="38100">
            <a:solidFill>
              <a:srgbClr val="3B4F7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9" idx="3"/>
          </p:cNvCxnSpPr>
          <p:nvPr/>
        </p:nvCxnSpPr>
        <p:spPr>
          <a:xfrm flipV="1">
            <a:off x="3941234" y="5204141"/>
            <a:ext cx="1086092" cy="1"/>
          </a:xfrm>
          <a:prstGeom prst="line">
            <a:avLst/>
          </a:prstGeom>
          <a:ln w="38100">
            <a:solidFill>
              <a:srgbClr val="3B4F7D"/>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027326" y="5204142"/>
            <a:ext cx="0" cy="811493"/>
          </a:xfrm>
          <a:prstGeom prst="line">
            <a:avLst/>
          </a:prstGeom>
          <a:ln w="38100">
            <a:solidFill>
              <a:srgbClr val="3B4F7D"/>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027326" y="6015635"/>
            <a:ext cx="1322980" cy="0"/>
          </a:xfrm>
          <a:prstGeom prst="line">
            <a:avLst/>
          </a:prstGeom>
          <a:ln w="38100">
            <a:solidFill>
              <a:srgbClr val="3B4F7D"/>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6350306" y="6015635"/>
            <a:ext cx="0" cy="355102"/>
          </a:xfrm>
          <a:prstGeom prst="straightConnector1">
            <a:avLst/>
          </a:prstGeom>
          <a:ln w="38100">
            <a:solidFill>
              <a:srgbClr val="3B4F7D"/>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10" idx="2"/>
          </p:cNvCxnSpPr>
          <p:nvPr/>
        </p:nvCxnSpPr>
        <p:spPr>
          <a:xfrm>
            <a:off x="7148119" y="5504039"/>
            <a:ext cx="0" cy="866698"/>
          </a:xfrm>
          <a:prstGeom prst="straightConnector1">
            <a:avLst/>
          </a:prstGeom>
          <a:ln w="38100">
            <a:solidFill>
              <a:srgbClr val="3B4F7D"/>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9" idx="2"/>
          </p:cNvCxnSpPr>
          <p:nvPr/>
        </p:nvCxnSpPr>
        <p:spPr>
          <a:xfrm flipH="1">
            <a:off x="2144421" y="6015635"/>
            <a:ext cx="1" cy="355102"/>
          </a:xfrm>
          <a:prstGeom prst="straightConnector1">
            <a:avLst/>
          </a:prstGeom>
          <a:ln w="38100">
            <a:solidFill>
              <a:srgbClr val="3B4F7D"/>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2575404" y="3510591"/>
            <a:ext cx="582111" cy="369332"/>
          </a:xfrm>
          <a:prstGeom prst="rect">
            <a:avLst/>
          </a:prstGeom>
          <a:noFill/>
        </p:spPr>
        <p:txBody>
          <a:bodyPr wrap="square" rtlCol="0">
            <a:spAutoFit/>
          </a:bodyPr>
          <a:lstStyle/>
          <a:p>
            <a:r>
              <a:rPr lang="en-US" dirty="0" smtClean="0"/>
              <a:t>YES</a:t>
            </a:r>
            <a:endParaRPr lang="en-US" dirty="0"/>
          </a:p>
        </p:txBody>
      </p:sp>
      <p:sp>
        <p:nvSpPr>
          <p:cNvPr id="38" name="TextBox 37"/>
          <p:cNvSpPr txBox="1"/>
          <p:nvPr/>
        </p:nvSpPr>
        <p:spPr>
          <a:xfrm>
            <a:off x="6350306" y="3495966"/>
            <a:ext cx="582111" cy="369332"/>
          </a:xfrm>
          <a:prstGeom prst="rect">
            <a:avLst/>
          </a:prstGeom>
          <a:noFill/>
        </p:spPr>
        <p:txBody>
          <a:bodyPr wrap="square" rtlCol="0">
            <a:spAutoFit/>
          </a:bodyPr>
          <a:lstStyle/>
          <a:p>
            <a:r>
              <a:rPr lang="en-US" dirty="0" smtClean="0"/>
              <a:t>NO</a:t>
            </a:r>
            <a:endParaRPr lang="en-US" dirty="0"/>
          </a:p>
        </p:txBody>
      </p:sp>
    </p:spTree>
    <p:extLst>
      <p:ext uri="{BB962C8B-B14F-4D97-AF65-F5344CB8AC3E}">
        <p14:creationId xmlns:p14="http://schemas.microsoft.com/office/powerpoint/2010/main" val="2439391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Training Objectives</a:t>
            </a:r>
            <a:endParaRPr lang="en-US" dirty="0"/>
          </a:p>
        </p:txBody>
      </p:sp>
      <p:sp>
        <p:nvSpPr>
          <p:cNvPr id="5" name="Content Placeholder 4"/>
          <p:cNvSpPr>
            <a:spLocks noGrp="1"/>
          </p:cNvSpPr>
          <p:nvPr>
            <p:ph idx="1"/>
          </p:nvPr>
        </p:nvSpPr>
        <p:spPr/>
        <p:txBody>
          <a:bodyPr/>
          <a:lstStyle/>
          <a:p>
            <a:pPr>
              <a:spcAft>
                <a:spcPts val="1200"/>
              </a:spcAft>
            </a:pPr>
            <a:r>
              <a:rPr lang="en-US" dirty="0" smtClean="0"/>
              <a:t>Familiarize practitioners with the </a:t>
            </a:r>
            <a:r>
              <a:rPr lang="en-US" i="1" dirty="0" smtClean="0"/>
              <a:t>Guide for Protection in Cash-based Interventions (CBIs).</a:t>
            </a:r>
            <a:endParaRPr lang="en-US" dirty="0"/>
          </a:p>
          <a:p>
            <a:r>
              <a:rPr lang="en-US" dirty="0" smtClean="0"/>
              <a:t>Practical instruction for analyzing and monitoring protection risks and benefits in CBIs.</a:t>
            </a:r>
            <a:endParaRPr lang="en-US" dirty="0"/>
          </a:p>
        </p:txBody>
      </p:sp>
      <p:sp>
        <p:nvSpPr>
          <p:cNvPr id="3" name="Slide Number Placeholder 2"/>
          <p:cNvSpPr>
            <a:spLocks noGrp="1"/>
          </p:cNvSpPr>
          <p:nvPr>
            <p:ph type="sldNum" sz="quarter" idx="12"/>
          </p:nvPr>
        </p:nvSpPr>
        <p:spPr/>
        <p:txBody>
          <a:bodyPr/>
          <a:lstStyle/>
          <a:p>
            <a:fld id="{EAB47E16-98EF-7740-8C43-996CA41E0038}" type="slidenum">
              <a:rPr lang="en-US" smtClean="0"/>
              <a:pPr/>
              <a:t>2</a:t>
            </a:fld>
            <a:endParaRPr lang="en-US" dirty="0"/>
          </a:p>
        </p:txBody>
      </p:sp>
    </p:spTree>
    <p:extLst>
      <p:ext uri="{BB962C8B-B14F-4D97-AF65-F5344CB8AC3E}">
        <p14:creationId xmlns:p14="http://schemas.microsoft.com/office/powerpoint/2010/main" val="200189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STOPLIGHT</a:t>
            </a:r>
            <a:endParaRPr lang="en-US" dirty="0"/>
          </a:p>
        </p:txBody>
      </p:sp>
      <p:sp>
        <p:nvSpPr>
          <p:cNvPr id="3" name="Text Placeholder 2"/>
          <p:cNvSpPr>
            <a:spLocks noGrp="1"/>
          </p:cNvSpPr>
          <p:nvPr>
            <p:ph idx="1"/>
          </p:nvPr>
        </p:nvSpPr>
        <p:spPr/>
        <p:txBody>
          <a:bodyPr anchor="t">
            <a:normAutofit fontScale="85000" lnSpcReduction="20000"/>
          </a:bodyPr>
          <a:lstStyle/>
          <a:p>
            <a:pPr marL="0" indent="0" algn="ctr">
              <a:buNone/>
            </a:pPr>
            <a:r>
              <a:rPr lang="en-US" sz="3200" dirty="0" smtClean="0"/>
              <a:t>Have you considered the recommendations of this step?</a:t>
            </a:r>
          </a:p>
          <a:p>
            <a:pPr algn="ctr"/>
            <a:endParaRPr lang="en-US" sz="3200" dirty="0"/>
          </a:p>
          <a:p>
            <a:pPr algn="ctr"/>
            <a:endParaRPr lang="en-US" sz="3200" dirty="0" smtClean="0"/>
          </a:p>
          <a:p>
            <a:pPr algn="ctr"/>
            <a:endParaRPr lang="en-US" sz="3200" dirty="0"/>
          </a:p>
          <a:p>
            <a:pPr algn="ctr"/>
            <a:endParaRPr lang="en-US" sz="3200" dirty="0" smtClean="0"/>
          </a:p>
          <a:p>
            <a:pPr algn="ctr"/>
            <a:endParaRPr lang="en-US" sz="3200" dirty="0" smtClean="0"/>
          </a:p>
          <a:p>
            <a:pPr marL="0" indent="0" algn="ctr">
              <a:buNone/>
            </a:pPr>
            <a:r>
              <a:rPr lang="en-US" sz="3200" dirty="0" smtClean="0"/>
              <a:t>If not, pause until these can be addressed. </a:t>
            </a:r>
            <a:br>
              <a:rPr lang="en-US" sz="3200" dirty="0" smtClean="0"/>
            </a:br>
            <a:r>
              <a:rPr lang="en-US" sz="3200" dirty="0" smtClean="0"/>
              <a:t>Consult protection colleagues as needed.</a:t>
            </a:r>
            <a:endParaRPr lang="en-US" sz="3200" dirty="0"/>
          </a:p>
        </p:txBody>
      </p:sp>
      <p:sp>
        <p:nvSpPr>
          <p:cNvPr id="6" name="Slide Number Placeholder 5"/>
          <p:cNvSpPr>
            <a:spLocks noGrp="1"/>
          </p:cNvSpPr>
          <p:nvPr>
            <p:ph type="sldNum" sz="quarter" idx="12"/>
          </p:nvPr>
        </p:nvSpPr>
        <p:spPr/>
        <p:txBody>
          <a:bodyPr/>
          <a:lstStyle/>
          <a:p>
            <a:fld id="{EAB47E16-98EF-7740-8C43-996CA41E0038}" type="slidenum">
              <a:rPr lang="en-US" smtClean="0"/>
              <a:pPr/>
              <a:t>20</a:t>
            </a:fld>
            <a:endParaRPr lang="en-US"/>
          </a:p>
        </p:txBody>
      </p:sp>
      <p:pic>
        <p:nvPicPr>
          <p:cNvPr id="7" name="Picture 6" descr="http://www.clipartbest.com/cliparts/yTk/Ga4/yTkGa4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6410" y="2251985"/>
            <a:ext cx="2411181" cy="241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9531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mitigate risks?</a:t>
            </a:r>
            <a:endParaRPr lang="en-US" dirty="0"/>
          </a:p>
        </p:txBody>
      </p:sp>
      <p:sp>
        <p:nvSpPr>
          <p:cNvPr id="4" name="Slide Number Placeholder 3"/>
          <p:cNvSpPr>
            <a:spLocks noGrp="1"/>
          </p:cNvSpPr>
          <p:nvPr>
            <p:ph type="sldNum" sz="quarter" idx="12"/>
          </p:nvPr>
        </p:nvSpPr>
        <p:spPr/>
        <p:txBody>
          <a:bodyPr/>
          <a:lstStyle/>
          <a:p>
            <a:fld id="{EAB47E16-98EF-7740-8C43-996CA41E0038}" type="slidenum">
              <a:rPr lang="en-US" smtClean="0"/>
              <a:pPr/>
              <a:t>21</a:t>
            </a:fld>
            <a:endParaRPr lang="en-US"/>
          </a:p>
        </p:txBody>
      </p:sp>
      <p:pic>
        <p:nvPicPr>
          <p:cNvPr id="3" name="Picture 4" descr="blind-men.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7944" y="1417637"/>
            <a:ext cx="6478588"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672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5395359"/>
              </p:ext>
            </p:extLst>
          </p:nvPr>
        </p:nvGraphicFramePr>
        <p:xfrm>
          <a:off x="355203" y="1454487"/>
          <a:ext cx="8353368" cy="4770537"/>
        </p:xfrm>
        <a:graphic>
          <a:graphicData uri="http://schemas.openxmlformats.org/drawingml/2006/table">
            <a:tbl>
              <a:tblPr firstRow="1" bandRow="1">
                <a:tableStyleId>{5C22544A-7EE6-4342-B048-85BDC9FD1C3A}</a:tableStyleId>
              </a:tblPr>
              <a:tblGrid>
                <a:gridCol w="1549797"/>
                <a:gridCol w="2367643"/>
                <a:gridCol w="2939143"/>
                <a:gridCol w="1496785"/>
              </a:tblGrid>
              <a:tr h="791906">
                <a:tc>
                  <a:txBody>
                    <a:bodyPr/>
                    <a:lstStyle/>
                    <a:p>
                      <a:pPr algn="ctr"/>
                      <a:r>
                        <a:rPr lang="en-US" sz="1800" dirty="0" smtClean="0"/>
                        <a:t>Risk</a:t>
                      </a:r>
                      <a:endParaRPr lang="en-US" sz="1800" dirty="0"/>
                    </a:p>
                  </a:txBody>
                  <a:tcPr marL="86280" marR="86280" anchor="ctr">
                    <a:solidFill>
                      <a:srgbClr val="3B4F7D"/>
                    </a:solidFill>
                  </a:tcPr>
                </a:tc>
                <a:tc>
                  <a:txBody>
                    <a:bodyPr/>
                    <a:lstStyle/>
                    <a:p>
                      <a:pPr algn="ctr"/>
                      <a:r>
                        <a:rPr lang="en-US" sz="1800" dirty="0" smtClean="0"/>
                        <a:t>Consequences</a:t>
                      </a:r>
                      <a:endParaRPr lang="en-US" sz="1800" dirty="0"/>
                    </a:p>
                  </a:txBody>
                  <a:tcPr marL="86280" marR="86280" anchor="ctr">
                    <a:solidFill>
                      <a:srgbClr val="3B4F7D"/>
                    </a:solidFill>
                  </a:tcPr>
                </a:tc>
                <a:tc>
                  <a:txBody>
                    <a:bodyPr/>
                    <a:lstStyle/>
                    <a:p>
                      <a:pPr algn="ctr"/>
                      <a:r>
                        <a:rPr lang="en-US" sz="1800" dirty="0" smtClean="0"/>
                        <a:t>Mitigation measures /</a:t>
                      </a:r>
                      <a:r>
                        <a:rPr lang="en-US" sz="1800" baseline="0" dirty="0" smtClean="0"/>
                        <a:t> </a:t>
                      </a:r>
                      <a:r>
                        <a:rPr lang="en-US" sz="1800" i="1" baseline="0" dirty="0" smtClean="0"/>
                        <a:t>Opportunities</a:t>
                      </a:r>
                      <a:endParaRPr lang="en-US" sz="1800" i="1" dirty="0"/>
                    </a:p>
                  </a:txBody>
                  <a:tcPr marL="86280" marR="86280" anchor="ctr">
                    <a:solidFill>
                      <a:srgbClr val="3B4F7D"/>
                    </a:solidFill>
                  </a:tcPr>
                </a:tc>
                <a:tc>
                  <a:txBody>
                    <a:bodyPr/>
                    <a:lstStyle/>
                    <a:p>
                      <a:pPr algn="ctr"/>
                      <a:r>
                        <a:rPr lang="en-US" sz="1800" b="1" u="none" strike="noStrike" dirty="0" smtClean="0">
                          <a:solidFill>
                            <a:schemeClr val="bg1"/>
                          </a:solidFill>
                          <a:effectLst/>
                        </a:rPr>
                        <a:t>Likelihood</a:t>
                      </a:r>
                      <a:endParaRPr lang="en-US" sz="1800" dirty="0">
                        <a:solidFill>
                          <a:schemeClr val="bg1"/>
                        </a:solidFill>
                      </a:endParaRPr>
                    </a:p>
                  </a:txBody>
                  <a:tcPr marL="86280" marR="86280" anchor="ctr">
                    <a:solidFill>
                      <a:srgbClr val="3B4F7D"/>
                    </a:solidFill>
                  </a:tcPr>
                </a:tc>
              </a:tr>
              <a:tr h="996706">
                <a:tc rowSpan="4">
                  <a:txBody>
                    <a:bodyPr/>
                    <a:lstStyle/>
                    <a:p>
                      <a:pPr algn="ctr"/>
                      <a:r>
                        <a:rPr lang="en-US" sz="1800" dirty="0" smtClean="0"/>
                        <a:t>Tensions</a:t>
                      </a:r>
                      <a:r>
                        <a:rPr lang="en-US" sz="1800" baseline="0" dirty="0" smtClean="0"/>
                        <a:t> </a:t>
                      </a:r>
                      <a:br>
                        <a:rPr lang="en-US" sz="1800" baseline="0" dirty="0" smtClean="0"/>
                      </a:br>
                      <a:r>
                        <a:rPr lang="en-US" sz="1800" baseline="0" dirty="0" smtClean="0"/>
                        <a:t>between </a:t>
                      </a:r>
                      <a:r>
                        <a:rPr lang="en-US" sz="1800" baseline="0" dirty="0" err="1" smtClean="0"/>
                        <a:t>PoC</a:t>
                      </a:r>
                      <a:r>
                        <a:rPr lang="en-US" sz="1800" baseline="0" dirty="0" smtClean="0"/>
                        <a:t> and host communities</a:t>
                      </a:r>
                      <a:endParaRPr lang="en-US" sz="1800" dirty="0"/>
                    </a:p>
                  </a:txBody>
                  <a:tcPr marL="86280" marR="86280" anchor="ctr"/>
                </a:tc>
                <a:tc rowSpan="4">
                  <a:txBody>
                    <a:bodyPr/>
                    <a:lstStyle/>
                    <a:p>
                      <a:pPr algn="ctr"/>
                      <a:r>
                        <a:rPr lang="en-US" sz="1800" dirty="0" smtClean="0"/>
                        <a:t>Potential hostility and violence</a:t>
                      </a:r>
                      <a:endParaRPr lang="en-US" sz="1800" dirty="0"/>
                    </a:p>
                  </a:txBody>
                  <a:tcPr marL="86280" marR="86280" anchor="ctr">
                    <a:solidFill>
                      <a:srgbClr val="E5E9EA"/>
                    </a:solidFill>
                  </a:tcPr>
                </a:tc>
                <a:tc>
                  <a:txBody>
                    <a:bodyPr/>
                    <a:lstStyle/>
                    <a:p>
                      <a:pPr algn="ctr"/>
                      <a:r>
                        <a:rPr lang="en-US" sz="1800" dirty="0" smtClean="0"/>
                        <a:t>Complementary community support projects</a:t>
                      </a:r>
                      <a:endParaRPr lang="en-US" sz="1800" dirty="0"/>
                    </a:p>
                  </a:txBody>
                  <a:tcPr marL="86280" marR="86280" anchor="ctr"/>
                </a:tc>
                <a:tc rowSpan="4">
                  <a:txBody>
                    <a:bodyPr/>
                    <a:lstStyle/>
                    <a:p>
                      <a:pPr algn="ctr"/>
                      <a:r>
                        <a:rPr lang="en-US" sz="1800" u="none" strike="noStrike" dirty="0" smtClean="0">
                          <a:solidFill>
                            <a:schemeClr val="tx1"/>
                          </a:solidFill>
                          <a:effectLst/>
                        </a:rPr>
                        <a:t>High</a:t>
                      </a:r>
                      <a:endParaRPr lang="en-US" sz="1800" dirty="0"/>
                    </a:p>
                  </a:txBody>
                  <a:tcPr marL="86280" marR="86280" anchor="ctr"/>
                </a:tc>
              </a:tr>
              <a:tr h="1107572">
                <a:tc vMerge="1">
                  <a:txBody>
                    <a:bodyPr/>
                    <a:lstStyle/>
                    <a:p>
                      <a:pPr algn="ctr"/>
                      <a:endParaRPr lang="en-US" sz="2000" dirty="0"/>
                    </a:p>
                  </a:txBody>
                  <a:tcPr anchor="ctr"/>
                </a:tc>
                <a:tc vMerge="1">
                  <a:txBody>
                    <a:bodyPr/>
                    <a:lstStyle/>
                    <a:p>
                      <a:pPr algn="ctr"/>
                      <a:endParaRPr lang="en-US" sz="2000" dirty="0"/>
                    </a:p>
                  </a:txBody>
                  <a:tcPr anchor="ctr"/>
                </a:tc>
                <a:tc>
                  <a:txBody>
                    <a:bodyPr/>
                    <a:lstStyle/>
                    <a:p>
                      <a:pPr algn="ctr"/>
                      <a:r>
                        <a:rPr lang="en-US" sz="1800" dirty="0" smtClean="0"/>
                        <a:t>Inclusion of a proportion of hosting vulnerable families in the assistance</a:t>
                      </a:r>
                      <a:r>
                        <a:rPr lang="en-US" sz="1800" baseline="0" dirty="0" smtClean="0"/>
                        <a:t> scheme</a:t>
                      </a:r>
                      <a:endParaRPr lang="en-US" sz="1800" dirty="0"/>
                    </a:p>
                  </a:txBody>
                  <a:tcPr marL="86280" marR="86280" anchor="ctr">
                    <a:solidFill>
                      <a:srgbClr val="E7EAE9"/>
                    </a:solidFill>
                  </a:tcPr>
                </a:tc>
                <a:tc vMerge="1">
                  <a:txBody>
                    <a:bodyPr/>
                    <a:lstStyle/>
                    <a:p>
                      <a:pPr algn="ctr"/>
                      <a:endParaRPr lang="en-US" sz="2000" dirty="0"/>
                    </a:p>
                  </a:txBody>
                  <a:tcPr marL="86280" marR="86280" anchor="ctr">
                    <a:solidFill>
                      <a:srgbClr val="E7EAE9"/>
                    </a:solidFill>
                  </a:tcPr>
                </a:tc>
              </a:tr>
              <a:tr h="766781">
                <a:tc vMerge="1">
                  <a:txBody>
                    <a:bodyPr/>
                    <a:lstStyle/>
                    <a:p>
                      <a:pPr algn="ctr"/>
                      <a:endParaRPr lang="en-US" sz="2000" dirty="0"/>
                    </a:p>
                  </a:txBody>
                  <a:tcPr anchor="ctr"/>
                </a:tc>
                <a:tc vMerge="1">
                  <a:txBody>
                    <a:bodyPr/>
                    <a:lstStyle/>
                    <a:p>
                      <a:pPr algn="ctr"/>
                      <a:endParaRPr lang="en-US" sz="2000" dirty="0"/>
                    </a:p>
                  </a:txBody>
                  <a:tcPr anchor="ctr"/>
                </a:tc>
                <a:tc>
                  <a:txBody>
                    <a:bodyPr/>
                    <a:lstStyle/>
                    <a:p>
                      <a:pPr algn="ctr"/>
                      <a:r>
                        <a:rPr lang="en-US" sz="1800" dirty="0" smtClean="0"/>
                        <a:t>Information and sensitization campaigns</a:t>
                      </a:r>
                      <a:endParaRPr lang="en-US" sz="1800" dirty="0"/>
                    </a:p>
                  </a:txBody>
                  <a:tcPr marL="86280" marR="86280" anchor="ctr"/>
                </a:tc>
                <a:tc vMerge="1">
                  <a:txBody>
                    <a:bodyPr/>
                    <a:lstStyle/>
                    <a:p>
                      <a:pPr algn="ctr"/>
                      <a:endParaRPr lang="en-US" sz="2000" dirty="0"/>
                    </a:p>
                  </a:txBody>
                  <a:tcPr marL="86280" marR="86280" anchor="ctr"/>
                </a:tc>
              </a:tr>
              <a:tr h="1107572">
                <a:tc vMerge="1">
                  <a:txBody>
                    <a:bodyPr/>
                    <a:lstStyle/>
                    <a:p>
                      <a:pPr algn="ctr"/>
                      <a:endParaRPr lang="en-US" sz="2000" dirty="0"/>
                    </a:p>
                  </a:txBody>
                  <a:tcPr anchor="ctr"/>
                </a:tc>
                <a:tc vMerge="1">
                  <a:txBody>
                    <a:bodyPr/>
                    <a:lstStyle/>
                    <a:p>
                      <a:pPr algn="ctr"/>
                      <a:endParaRPr lang="en-US" sz="2000" dirty="0"/>
                    </a:p>
                  </a:txBody>
                  <a:tcPr anchor="ctr"/>
                </a:tc>
                <a:tc>
                  <a:txBody>
                    <a:bodyPr/>
                    <a:lstStyle/>
                    <a:p>
                      <a:pPr algn="ctr"/>
                      <a:r>
                        <a:rPr lang="en-US" sz="1800" i="1" dirty="0" smtClean="0"/>
                        <a:t>Support to most vulnerable can relieve burden</a:t>
                      </a:r>
                      <a:r>
                        <a:rPr lang="en-US" sz="1800" i="1" baseline="0" dirty="0" smtClean="0"/>
                        <a:t> on hosting communities</a:t>
                      </a:r>
                      <a:endParaRPr lang="en-US" sz="1800" i="1" dirty="0"/>
                    </a:p>
                  </a:txBody>
                  <a:tcPr marL="86280" marR="86280" anchor="ctr">
                    <a:solidFill>
                      <a:srgbClr val="E7EAE9"/>
                    </a:solidFill>
                  </a:tcPr>
                </a:tc>
                <a:tc vMerge="1">
                  <a:txBody>
                    <a:bodyPr/>
                    <a:lstStyle/>
                    <a:p>
                      <a:pPr algn="ctr"/>
                      <a:endParaRPr lang="en-US" sz="2000" dirty="0"/>
                    </a:p>
                  </a:txBody>
                  <a:tcPr marL="86280" marR="86280" anchor="ctr">
                    <a:solidFill>
                      <a:srgbClr val="E7EAE9"/>
                    </a:solidFill>
                  </a:tcPr>
                </a:tc>
              </a:tr>
            </a:tbl>
          </a:graphicData>
        </a:graphic>
      </p:graphicFrame>
      <p:sp>
        <p:nvSpPr>
          <p:cNvPr id="5" name="Slide Number Placeholder 4"/>
          <p:cNvSpPr>
            <a:spLocks noGrp="1"/>
          </p:cNvSpPr>
          <p:nvPr>
            <p:ph type="sldNum" sz="quarter" idx="12"/>
          </p:nvPr>
        </p:nvSpPr>
        <p:spPr/>
        <p:txBody>
          <a:bodyPr/>
          <a:lstStyle/>
          <a:p>
            <a:fld id="{EAB47E16-98EF-7740-8C43-996CA41E0038}" type="slidenum">
              <a:rPr lang="en-US" smtClean="0"/>
              <a:pPr/>
              <a:t>22</a:t>
            </a:fld>
            <a:endParaRPr lang="en-US"/>
          </a:p>
        </p:txBody>
      </p:sp>
    </p:spTree>
    <p:extLst>
      <p:ext uri="{BB962C8B-B14F-4D97-AF65-F5344CB8AC3E}">
        <p14:creationId xmlns:p14="http://schemas.microsoft.com/office/powerpoint/2010/main" val="39297038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Mitigation</a:t>
            </a:r>
            <a:endParaRPr lang="en-US" dirty="0"/>
          </a:p>
        </p:txBody>
      </p:sp>
      <p:sp>
        <p:nvSpPr>
          <p:cNvPr id="3" name="Content Placeholder 2"/>
          <p:cNvSpPr>
            <a:spLocks noGrp="1"/>
          </p:cNvSpPr>
          <p:nvPr>
            <p:ph idx="1"/>
          </p:nvPr>
        </p:nvSpPr>
        <p:spPr/>
        <p:txBody>
          <a:bodyPr/>
          <a:lstStyle/>
          <a:p>
            <a:r>
              <a:rPr lang="en-US" dirty="0" smtClean="0"/>
              <a:t>Ensure an AGD approach.</a:t>
            </a:r>
            <a:endParaRPr lang="en-US" dirty="0"/>
          </a:p>
          <a:p>
            <a:r>
              <a:rPr lang="en-US" dirty="0" smtClean="0"/>
              <a:t>Identify who is at risk, how and why – </a:t>
            </a:r>
            <a:br>
              <a:rPr lang="en-US" dirty="0" smtClean="0"/>
            </a:br>
            <a:r>
              <a:rPr lang="en-US" dirty="0" smtClean="0"/>
              <a:t>during crisis and after.</a:t>
            </a:r>
            <a:endParaRPr lang="en-US" dirty="0"/>
          </a:p>
          <a:p>
            <a:r>
              <a:rPr lang="en-US" dirty="0" smtClean="0"/>
              <a:t>Incorporate mitigation mechanisms into program design and account for specific vulnerabilities.</a:t>
            </a:r>
            <a:endParaRPr lang="en-US" dirty="0"/>
          </a:p>
        </p:txBody>
      </p:sp>
      <p:sp>
        <p:nvSpPr>
          <p:cNvPr id="6" name="Slide Number Placeholder 5"/>
          <p:cNvSpPr>
            <a:spLocks noGrp="1"/>
          </p:cNvSpPr>
          <p:nvPr>
            <p:ph type="sldNum" sz="quarter" idx="12"/>
          </p:nvPr>
        </p:nvSpPr>
        <p:spPr/>
        <p:txBody>
          <a:bodyPr/>
          <a:lstStyle/>
          <a:p>
            <a:fld id="{EAB47E16-98EF-7740-8C43-996CA41E0038}" type="slidenum">
              <a:rPr lang="en-US" smtClean="0"/>
              <a:pPr/>
              <a:t>23</a:t>
            </a:fld>
            <a:endParaRPr lang="en-US"/>
          </a:p>
        </p:txBody>
      </p:sp>
      <p:pic>
        <p:nvPicPr>
          <p:cNvPr id="8" name="Picture 6" descr="http://www.clipartbest.com/cliparts/yTk/Ga4/yTkGa4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4620759"/>
            <a:ext cx="15144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653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Vulnerability Analysis and Targeting</a:t>
            </a:r>
            <a:endParaRPr lang="en-US" dirty="0"/>
          </a:p>
        </p:txBody>
      </p:sp>
      <p:sp>
        <p:nvSpPr>
          <p:cNvPr id="3" name="Content Placeholder 2"/>
          <p:cNvSpPr>
            <a:spLocks noGrp="1"/>
          </p:cNvSpPr>
          <p:nvPr>
            <p:ph idx="1"/>
          </p:nvPr>
        </p:nvSpPr>
        <p:spPr/>
        <p:txBody>
          <a:bodyPr>
            <a:normAutofit/>
          </a:bodyPr>
          <a:lstStyle/>
          <a:p>
            <a:r>
              <a:rPr lang="en-US" dirty="0" smtClean="0"/>
              <a:t>Discuss differences/overlaps between </a:t>
            </a:r>
            <a:br>
              <a:rPr lang="en-US" dirty="0" smtClean="0"/>
            </a:br>
            <a:r>
              <a:rPr lang="en-US" dirty="0" smtClean="0"/>
              <a:t>specific needs, protection risks and </a:t>
            </a:r>
            <a:br>
              <a:rPr lang="en-US" dirty="0" smtClean="0"/>
            </a:br>
            <a:r>
              <a:rPr lang="en-US" dirty="0" smtClean="0"/>
              <a:t>economic vulnerability.</a:t>
            </a:r>
            <a:endParaRPr lang="en-US" dirty="0"/>
          </a:p>
          <a:p>
            <a:r>
              <a:rPr lang="en-US" dirty="0" smtClean="0"/>
              <a:t>Examine vulnerability (physical, social, economic and environmental).</a:t>
            </a:r>
            <a:endParaRPr lang="en-US" dirty="0"/>
          </a:p>
          <a:p>
            <a:r>
              <a:rPr lang="en-US" dirty="0"/>
              <a:t>Analyze which aspects can be addressed through CBI</a:t>
            </a:r>
            <a:r>
              <a:rPr lang="en-US" dirty="0" smtClean="0"/>
              <a:t>.</a:t>
            </a:r>
            <a:endParaRPr lang="en-US" dirty="0"/>
          </a:p>
        </p:txBody>
      </p:sp>
      <p:sp>
        <p:nvSpPr>
          <p:cNvPr id="5" name="Slide Number Placeholder 4"/>
          <p:cNvSpPr>
            <a:spLocks noGrp="1"/>
          </p:cNvSpPr>
          <p:nvPr>
            <p:ph type="sldNum" sz="quarter" idx="12"/>
          </p:nvPr>
        </p:nvSpPr>
        <p:spPr/>
        <p:txBody>
          <a:bodyPr/>
          <a:lstStyle/>
          <a:p>
            <a:fld id="{EAB47E16-98EF-7740-8C43-996CA41E0038}" type="slidenum">
              <a:rPr lang="en-US" smtClean="0"/>
              <a:pPr/>
              <a:t>24</a:t>
            </a:fld>
            <a:endParaRPr lang="en-US"/>
          </a:p>
        </p:txBody>
      </p:sp>
      <p:pic>
        <p:nvPicPr>
          <p:cNvPr id="6" name="Picture 6" descr="http://www.clipartbest.com/cliparts/yTk/Ga4/yTkGa4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4620759"/>
            <a:ext cx="15144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464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Vulnerability Analysis and Targeting</a:t>
            </a:r>
            <a:endParaRPr lang="en-US" dirty="0"/>
          </a:p>
        </p:txBody>
      </p:sp>
      <p:sp>
        <p:nvSpPr>
          <p:cNvPr id="3" name="Content Placeholder 2"/>
          <p:cNvSpPr>
            <a:spLocks noGrp="1"/>
          </p:cNvSpPr>
          <p:nvPr>
            <p:ph idx="1"/>
          </p:nvPr>
        </p:nvSpPr>
        <p:spPr/>
        <p:txBody>
          <a:bodyPr/>
          <a:lstStyle/>
          <a:p>
            <a:r>
              <a:rPr lang="en-GB" dirty="0" smtClean="0"/>
              <a:t>Identify </a:t>
            </a:r>
            <a:r>
              <a:rPr lang="en-GB" dirty="0"/>
              <a:t>and assess people with specific needs or protection risks, and refer them to </a:t>
            </a:r>
            <a:r>
              <a:rPr lang="en-GB" dirty="0" smtClean="0"/>
              <a:t>other assistance </a:t>
            </a:r>
            <a:r>
              <a:rPr lang="en-GB" dirty="0"/>
              <a:t>if CBI is not relevant for them</a:t>
            </a:r>
            <a:r>
              <a:rPr lang="en-US" dirty="0" smtClean="0"/>
              <a:t>.</a:t>
            </a:r>
          </a:p>
          <a:p>
            <a:r>
              <a:rPr lang="en-US" dirty="0"/>
              <a:t>Engage communities throughout the </a:t>
            </a:r>
            <a:br>
              <a:rPr lang="en-US" dirty="0"/>
            </a:br>
            <a:r>
              <a:rPr lang="en-US" dirty="0"/>
              <a:t>targeting process</a:t>
            </a:r>
            <a:r>
              <a:rPr lang="en-US" dirty="0" smtClean="0"/>
              <a:t>.</a:t>
            </a:r>
            <a:endParaRPr lang="en-US" dirty="0"/>
          </a:p>
        </p:txBody>
      </p:sp>
      <p:sp>
        <p:nvSpPr>
          <p:cNvPr id="6" name="Slide Number Placeholder 5"/>
          <p:cNvSpPr>
            <a:spLocks noGrp="1"/>
          </p:cNvSpPr>
          <p:nvPr>
            <p:ph type="sldNum" sz="quarter" idx="12"/>
          </p:nvPr>
        </p:nvSpPr>
        <p:spPr/>
        <p:txBody>
          <a:bodyPr/>
          <a:lstStyle/>
          <a:p>
            <a:fld id="{EAB47E16-98EF-7740-8C43-996CA41E0038}" type="slidenum">
              <a:rPr lang="en-US" smtClean="0"/>
              <a:pPr/>
              <a:t>25</a:t>
            </a:fld>
            <a:endParaRPr lang="en-US"/>
          </a:p>
        </p:txBody>
      </p:sp>
      <p:pic>
        <p:nvPicPr>
          <p:cNvPr id="7" name="Picture 6" descr="http://www.clipartbest.com/cliparts/yTk/Ga4/yTkGa4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4620759"/>
            <a:ext cx="15144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20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457200" y="578346"/>
            <a:ext cx="8229600" cy="8392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2"/>
                </a:solidFill>
                <a:latin typeface="+mj-lt"/>
                <a:ea typeface="+mj-ea"/>
                <a:cs typeface="+mj-cs"/>
              </a:defRPr>
            </a:lvl1pPr>
          </a:lstStyle>
          <a:p>
            <a:r>
              <a:rPr lang="en-US" dirty="0" err="1" smtClean="0"/>
              <a:t>Programme</a:t>
            </a:r>
            <a:r>
              <a:rPr lang="en-US" dirty="0" smtClean="0"/>
              <a:t> Cycle</a:t>
            </a:r>
            <a:endParaRPr lang="en-US" dirty="0"/>
          </a:p>
        </p:txBody>
      </p:sp>
      <p:sp>
        <p:nvSpPr>
          <p:cNvPr id="26" name="Slide Number Placeholder 2"/>
          <p:cNvSpPr>
            <a:spLocks noGrp="1"/>
          </p:cNvSpPr>
          <p:nvPr>
            <p:ph type="sldNum" sz="quarter" idx="12"/>
          </p:nvPr>
        </p:nvSpPr>
        <p:spPr>
          <a:xfrm>
            <a:off x="6553200" y="6370737"/>
            <a:ext cx="2133600" cy="589487"/>
          </a:xfrm>
        </p:spPr>
        <p:txBody>
          <a:bodyPr/>
          <a:lstStyle/>
          <a:p>
            <a:fld id="{EAB47E16-98EF-7740-8C43-996CA41E0038}" type="slidenum">
              <a:rPr lang="en-US" smtClean="0"/>
              <a:pPr/>
              <a:t>26</a:t>
            </a:fld>
            <a:endParaRPr lang="en-US"/>
          </a:p>
        </p:txBody>
      </p:sp>
      <p:sp>
        <p:nvSpPr>
          <p:cNvPr id="27" name="Snip Single Corner Rectangle 26"/>
          <p:cNvSpPr/>
          <p:nvPr/>
        </p:nvSpPr>
        <p:spPr>
          <a:xfrm rot="5400000">
            <a:off x="4317998" y="-269647"/>
            <a:ext cx="547915" cy="3922486"/>
          </a:xfrm>
          <a:prstGeom prst="snip1Rect">
            <a:avLst>
              <a:gd name="adj" fmla="val 25512"/>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lvl="0" algn="ctr"/>
            <a:r>
              <a:rPr lang="en-US" dirty="0">
                <a:solidFill>
                  <a:schemeClr val="tx1"/>
                </a:solidFill>
              </a:rPr>
              <a:t>Needs Assessment</a:t>
            </a:r>
          </a:p>
        </p:txBody>
      </p:sp>
      <p:sp>
        <p:nvSpPr>
          <p:cNvPr id="28" name="Snip Single Corner Rectangle 27"/>
          <p:cNvSpPr/>
          <p:nvPr/>
        </p:nvSpPr>
        <p:spPr>
          <a:xfrm rot="5400000">
            <a:off x="4317998" y="447487"/>
            <a:ext cx="547915" cy="3922486"/>
          </a:xfrm>
          <a:prstGeom prst="snip1Rect">
            <a:avLst>
              <a:gd name="adj" fmla="val 25512"/>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lvl="0" algn="ctr"/>
            <a:r>
              <a:rPr lang="en-US" dirty="0">
                <a:solidFill>
                  <a:schemeClr val="tx1"/>
                </a:solidFill>
              </a:rPr>
              <a:t>Market Analysis</a:t>
            </a:r>
          </a:p>
        </p:txBody>
      </p:sp>
      <p:sp>
        <p:nvSpPr>
          <p:cNvPr id="29" name="Snip Single Corner Rectangle 28"/>
          <p:cNvSpPr/>
          <p:nvPr/>
        </p:nvSpPr>
        <p:spPr>
          <a:xfrm rot="5400000">
            <a:off x="4317998" y="1164621"/>
            <a:ext cx="547915" cy="3922486"/>
          </a:xfrm>
          <a:prstGeom prst="snip1Rect">
            <a:avLst>
              <a:gd name="adj" fmla="val 25512"/>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dirty="0">
                <a:solidFill>
                  <a:schemeClr val="tx1"/>
                </a:solidFill>
              </a:rPr>
              <a:t>Protection Risk and Benefit </a:t>
            </a:r>
            <a:r>
              <a:rPr lang="en-US" dirty="0" smtClean="0">
                <a:solidFill>
                  <a:schemeClr val="tx1"/>
                </a:solidFill>
              </a:rPr>
              <a:t>Analysis</a:t>
            </a:r>
            <a:endParaRPr lang="en-US" dirty="0">
              <a:solidFill>
                <a:schemeClr val="tx1"/>
              </a:solidFill>
            </a:endParaRPr>
          </a:p>
        </p:txBody>
      </p:sp>
      <p:sp>
        <p:nvSpPr>
          <p:cNvPr id="30" name="Snip Single Corner Rectangle 29"/>
          <p:cNvSpPr/>
          <p:nvPr/>
        </p:nvSpPr>
        <p:spPr>
          <a:xfrm rot="5400000">
            <a:off x="4317998" y="1881755"/>
            <a:ext cx="547915" cy="3922486"/>
          </a:xfrm>
          <a:prstGeom prst="snip1Rect">
            <a:avLst>
              <a:gd name="adj" fmla="val 25512"/>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lvl="0" algn="ctr"/>
            <a:r>
              <a:rPr lang="en-US" dirty="0">
                <a:solidFill>
                  <a:schemeClr val="tx1"/>
                </a:solidFill>
              </a:rPr>
              <a:t>Vulnerability Analysis and Targeting</a:t>
            </a:r>
          </a:p>
        </p:txBody>
      </p:sp>
      <p:sp>
        <p:nvSpPr>
          <p:cNvPr id="31" name="Snip Single Corner Rectangle 30"/>
          <p:cNvSpPr/>
          <p:nvPr/>
        </p:nvSpPr>
        <p:spPr>
          <a:xfrm rot="5400000">
            <a:off x="4317998" y="2598889"/>
            <a:ext cx="547915" cy="3922486"/>
          </a:xfrm>
          <a:prstGeom prst="snip1Rect">
            <a:avLst>
              <a:gd name="adj" fmla="val 25512"/>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lvl="0" algn="ctr"/>
            <a:r>
              <a:rPr lang="en-US" dirty="0">
                <a:solidFill>
                  <a:schemeClr val="tx1"/>
                </a:solidFill>
              </a:rPr>
              <a:t>Delivery Mechanism Selection</a:t>
            </a:r>
          </a:p>
        </p:txBody>
      </p:sp>
      <p:sp>
        <p:nvSpPr>
          <p:cNvPr id="32" name="Snip Single Corner Rectangle 31"/>
          <p:cNvSpPr/>
          <p:nvPr/>
        </p:nvSpPr>
        <p:spPr>
          <a:xfrm rot="5400000">
            <a:off x="4317998" y="3316023"/>
            <a:ext cx="547915" cy="3922486"/>
          </a:xfrm>
          <a:prstGeom prst="snip1Rect">
            <a:avLst>
              <a:gd name="adj" fmla="val 25512"/>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lvl="0" algn="ctr"/>
            <a:r>
              <a:rPr lang="en-US" dirty="0">
                <a:solidFill>
                  <a:schemeClr val="tx1"/>
                </a:solidFill>
              </a:rPr>
              <a:t>Design and Implementation</a:t>
            </a:r>
          </a:p>
        </p:txBody>
      </p:sp>
      <p:sp>
        <p:nvSpPr>
          <p:cNvPr id="33" name="Snip Single Corner Rectangle 32"/>
          <p:cNvSpPr/>
          <p:nvPr/>
        </p:nvSpPr>
        <p:spPr>
          <a:xfrm rot="5400000">
            <a:off x="4317998" y="4033157"/>
            <a:ext cx="547915" cy="3922486"/>
          </a:xfrm>
          <a:prstGeom prst="snip1Rect">
            <a:avLst>
              <a:gd name="adj" fmla="val 25512"/>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lvl="0" algn="ctr"/>
            <a:r>
              <a:rPr lang="en-US" dirty="0">
                <a:solidFill>
                  <a:schemeClr val="tx1"/>
                </a:solidFill>
              </a:rPr>
              <a:t>Monitoring</a:t>
            </a:r>
          </a:p>
        </p:txBody>
      </p:sp>
      <p:cxnSp>
        <p:nvCxnSpPr>
          <p:cNvPr id="34" name="Straight Arrow Connector 33"/>
          <p:cNvCxnSpPr/>
          <p:nvPr/>
        </p:nvCxnSpPr>
        <p:spPr>
          <a:xfrm>
            <a:off x="4591955" y="1965554"/>
            <a:ext cx="0" cy="169219"/>
          </a:xfrm>
          <a:prstGeom prst="straightConnector1">
            <a:avLst/>
          </a:prstGeom>
          <a:ln w="31750" cap="flat">
            <a:round/>
            <a:tailEnd type="arrow"/>
          </a:ln>
          <a:effectLst/>
        </p:spPr>
        <p:style>
          <a:lnRef idx="2">
            <a:schemeClr val="accent1"/>
          </a:lnRef>
          <a:fillRef idx="0">
            <a:schemeClr val="accent1"/>
          </a:fillRef>
          <a:effectRef idx="1">
            <a:schemeClr val="accent1"/>
          </a:effectRef>
          <a:fontRef idx="minor">
            <a:schemeClr val="tx1"/>
          </a:fontRef>
        </p:style>
      </p:cxnSp>
      <p:sp>
        <p:nvSpPr>
          <p:cNvPr id="35" name="Up Arrow 34"/>
          <p:cNvSpPr/>
          <p:nvPr/>
        </p:nvSpPr>
        <p:spPr>
          <a:xfrm>
            <a:off x="861789" y="1916573"/>
            <a:ext cx="1052285" cy="4327071"/>
          </a:xfrm>
          <a:prstGeom prst="upArrow">
            <a:avLst/>
          </a:prstGeom>
          <a:gradFill>
            <a:gsLst>
              <a:gs pos="0">
                <a:schemeClr val="accent1">
                  <a:tint val="100000"/>
                  <a:shade val="100000"/>
                  <a:satMod val="130000"/>
                  <a:alpha val="0"/>
                </a:schemeClr>
              </a:gs>
              <a:gs pos="99000">
                <a:schemeClr val="tx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Up Arrow 35"/>
          <p:cNvSpPr/>
          <p:nvPr/>
        </p:nvSpPr>
        <p:spPr>
          <a:xfrm rot="10800000">
            <a:off x="7610928" y="1479622"/>
            <a:ext cx="463185" cy="4327071"/>
          </a:xfrm>
          <a:prstGeom prst="upArrow">
            <a:avLst/>
          </a:prstGeom>
          <a:gradFill>
            <a:gsLst>
              <a:gs pos="0">
                <a:schemeClr val="accent1">
                  <a:tint val="100000"/>
                  <a:shade val="100000"/>
                  <a:satMod val="130000"/>
                  <a:alpha val="0"/>
                </a:schemeClr>
              </a:gs>
              <a:gs pos="99000">
                <a:schemeClr val="tx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484413" y="1317856"/>
            <a:ext cx="1801586" cy="584776"/>
          </a:xfrm>
          <a:prstGeom prst="rect">
            <a:avLst/>
          </a:prstGeom>
          <a:noFill/>
        </p:spPr>
        <p:txBody>
          <a:bodyPr wrap="square" rtlCol="0">
            <a:spAutoFit/>
          </a:bodyPr>
          <a:lstStyle/>
          <a:p>
            <a:pPr algn="ctr"/>
            <a:r>
              <a:rPr lang="en-US" sz="3200" dirty="0" smtClean="0"/>
              <a:t>Benefits</a:t>
            </a:r>
            <a:endParaRPr lang="en-US" sz="3200" dirty="0"/>
          </a:p>
        </p:txBody>
      </p:sp>
      <p:sp>
        <p:nvSpPr>
          <p:cNvPr id="38" name="TextBox 37"/>
          <p:cNvSpPr txBox="1"/>
          <p:nvPr/>
        </p:nvSpPr>
        <p:spPr>
          <a:xfrm>
            <a:off x="7121069" y="5806693"/>
            <a:ext cx="1442357" cy="461665"/>
          </a:xfrm>
          <a:prstGeom prst="rect">
            <a:avLst/>
          </a:prstGeom>
          <a:noFill/>
        </p:spPr>
        <p:txBody>
          <a:bodyPr wrap="square" rtlCol="0">
            <a:spAutoFit/>
          </a:bodyPr>
          <a:lstStyle/>
          <a:p>
            <a:pPr algn="ctr"/>
            <a:r>
              <a:rPr lang="en-US" sz="2400" dirty="0" smtClean="0"/>
              <a:t>Risks</a:t>
            </a:r>
            <a:endParaRPr lang="en-US" sz="2400" dirty="0"/>
          </a:p>
        </p:txBody>
      </p:sp>
      <p:cxnSp>
        <p:nvCxnSpPr>
          <p:cNvPr id="39" name="Straight Arrow Connector 38"/>
          <p:cNvCxnSpPr/>
          <p:nvPr/>
        </p:nvCxnSpPr>
        <p:spPr>
          <a:xfrm>
            <a:off x="4591955" y="2682688"/>
            <a:ext cx="0" cy="169219"/>
          </a:xfrm>
          <a:prstGeom prst="straightConnector1">
            <a:avLst/>
          </a:prstGeom>
          <a:ln w="31750" cap="flat">
            <a:round/>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4591955" y="3399822"/>
            <a:ext cx="0" cy="169219"/>
          </a:xfrm>
          <a:prstGeom prst="straightConnector1">
            <a:avLst/>
          </a:prstGeom>
          <a:ln w="31750" cap="flat">
            <a:round/>
            <a:tailEnd type="arrow"/>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4591955" y="4116956"/>
            <a:ext cx="0" cy="169219"/>
          </a:xfrm>
          <a:prstGeom prst="straightConnector1">
            <a:avLst/>
          </a:prstGeom>
          <a:ln w="31750" cap="flat">
            <a:round/>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4591955" y="4834090"/>
            <a:ext cx="0" cy="169219"/>
          </a:xfrm>
          <a:prstGeom prst="straightConnector1">
            <a:avLst/>
          </a:prstGeom>
          <a:ln w="31750" cap="flat">
            <a:round/>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4591955" y="5551224"/>
            <a:ext cx="0" cy="169219"/>
          </a:xfrm>
          <a:prstGeom prst="straightConnector1">
            <a:avLst/>
          </a:prstGeom>
          <a:ln w="31750" cap="flat">
            <a:round/>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864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Delivery Mechanism Selection</a:t>
            </a:r>
            <a:endParaRPr lang="en-US" dirty="0"/>
          </a:p>
        </p:txBody>
      </p:sp>
      <p:sp>
        <p:nvSpPr>
          <p:cNvPr id="3" name="Content Placeholder 2"/>
          <p:cNvSpPr>
            <a:spLocks noGrp="1"/>
          </p:cNvSpPr>
          <p:nvPr>
            <p:ph idx="1"/>
          </p:nvPr>
        </p:nvSpPr>
        <p:spPr>
          <a:xfrm>
            <a:off x="457200" y="1600200"/>
            <a:ext cx="8229600" cy="4770536"/>
          </a:xfrm>
        </p:spPr>
        <p:txBody>
          <a:bodyPr>
            <a:normAutofit/>
          </a:bodyPr>
          <a:lstStyle/>
          <a:p>
            <a:r>
              <a:rPr lang="en-US" dirty="0" smtClean="0"/>
              <a:t>Consider safety, freedom of movement and preferences.</a:t>
            </a:r>
            <a:endParaRPr lang="en-US" dirty="0"/>
          </a:p>
          <a:p>
            <a:r>
              <a:rPr lang="en-US" dirty="0" smtClean="0"/>
              <a:t>Ensure service provider selection reflects protection risk and benefit analysis as well as cost and capacity.</a:t>
            </a:r>
            <a:endParaRPr lang="en-US" dirty="0"/>
          </a:p>
          <a:p>
            <a:r>
              <a:rPr lang="en-US" dirty="0" smtClean="0"/>
              <a:t>Include data protection and </a:t>
            </a:r>
            <a:br>
              <a:rPr lang="en-US" dirty="0" smtClean="0"/>
            </a:br>
            <a:r>
              <a:rPr lang="en-US" dirty="0" smtClean="0"/>
              <a:t>confidentiality in service </a:t>
            </a:r>
            <a:br>
              <a:rPr lang="en-US" dirty="0" smtClean="0"/>
            </a:br>
            <a:r>
              <a:rPr lang="en-US" dirty="0" smtClean="0"/>
              <a:t>agreements/SOPs.</a:t>
            </a:r>
            <a:endParaRPr lang="en-US" dirty="0"/>
          </a:p>
        </p:txBody>
      </p:sp>
      <p:sp>
        <p:nvSpPr>
          <p:cNvPr id="5" name="Slide Number Placeholder 4"/>
          <p:cNvSpPr>
            <a:spLocks noGrp="1"/>
          </p:cNvSpPr>
          <p:nvPr>
            <p:ph type="sldNum" sz="quarter" idx="12"/>
          </p:nvPr>
        </p:nvSpPr>
        <p:spPr/>
        <p:txBody>
          <a:bodyPr/>
          <a:lstStyle/>
          <a:p>
            <a:fld id="{EAB47E16-98EF-7740-8C43-996CA41E0038}" type="slidenum">
              <a:rPr lang="en-US" smtClean="0"/>
              <a:pPr/>
              <a:t>27</a:t>
            </a:fld>
            <a:endParaRPr lang="en-US"/>
          </a:p>
        </p:txBody>
      </p:sp>
      <p:pic>
        <p:nvPicPr>
          <p:cNvPr id="6" name="Picture 6" descr="http://www.clipartbest.com/cliparts/yTk/Ga4/yTkGa4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4620759"/>
            <a:ext cx="15144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240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and Implementation</a:t>
            </a:r>
            <a:endParaRPr lang="en-US" dirty="0"/>
          </a:p>
        </p:txBody>
      </p:sp>
      <p:sp>
        <p:nvSpPr>
          <p:cNvPr id="3" name="Content Placeholder 2"/>
          <p:cNvSpPr>
            <a:spLocks noGrp="1"/>
          </p:cNvSpPr>
          <p:nvPr>
            <p:ph idx="1"/>
          </p:nvPr>
        </p:nvSpPr>
        <p:spPr/>
        <p:txBody>
          <a:bodyPr/>
          <a:lstStyle/>
          <a:p>
            <a:r>
              <a:rPr lang="en-US" dirty="0" smtClean="0"/>
              <a:t>Consider transfer size and frequency by age, gender, other characteristics and how needs may change over time.</a:t>
            </a:r>
            <a:endParaRPr lang="en-US" dirty="0"/>
          </a:p>
          <a:p>
            <a:r>
              <a:rPr lang="en-US" dirty="0" smtClean="0"/>
              <a:t>Build in flexibility for ongoing referrals.</a:t>
            </a:r>
            <a:endParaRPr lang="en-US" dirty="0"/>
          </a:p>
        </p:txBody>
      </p:sp>
      <p:sp>
        <p:nvSpPr>
          <p:cNvPr id="5" name="Slide Number Placeholder 4"/>
          <p:cNvSpPr>
            <a:spLocks noGrp="1"/>
          </p:cNvSpPr>
          <p:nvPr>
            <p:ph type="sldNum" sz="quarter" idx="12"/>
          </p:nvPr>
        </p:nvSpPr>
        <p:spPr/>
        <p:txBody>
          <a:bodyPr/>
          <a:lstStyle/>
          <a:p>
            <a:fld id="{EAB47E16-98EF-7740-8C43-996CA41E0038}" type="slidenum">
              <a:rPr lang="en-US" smtClean="0"/>
              <a:pPr/>
              <a:t>28</a:t>
            </a:fld>
            <a:endParaRPr lang="en-US"/>
          </a:p>
        </p:txBody>
      </p:sp>
      <p:pic>
        <p:nvPicPr>
          <p:cNvPr id="6" name="Picture 6" descr="http://www.clipartbest.com/cliparts/yTk/Ga4/yTkGa4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4620759"/>
            <a:ext cx="15144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36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and Implementation</a:t>
            </a:r>
            <a:endParaRPr lang="en-US" dirty="0"/>
          </a:p>
        </p:txBody>
      </p:sp>
      <p:sp>
        <p:nvSpPr>
          <p:cNvPr id="3" name="Content Placeholder 2"/>
          <p:cNvSpPr>
            <a:spLocks noGrp="1"/>
          </p:cNvSpPr>
          <p:nvPr>
            <p:ph idx="1"/>
          </p:nvPr>
        </p:nvSpPr>
        <p:spPr/>
        <p:txBody>
          <a:bodyPr/>
          <a:lstStyle/>
          <a:p>
            <a:r>
              <a:rPr lang="en-US" dirty="0" smtClean="0"/>
              <a:t>Adjust frequency, amount and duration to address economic drivers of vulnerability and beneficiaries’ preferences.</a:t>
            </a:r>
            <a:endParaRPr lang="en-US" dirty="0"/>
          </a:p>
          <a:p>
            <a:r>
              <a:rPr lang="en-US" dirty="0" smtClean="0"/>
              <a:t>Reconsider delivery mechanism and modality if necessary.</a:t>
            </a:r>
            <a:endParaRPr lang="en-US" dirty="0"/>
          </a:p>
        </p:txBody>
      </p:sp>
      <p:sp>
        <p:nvSpPr>
          <p:cNvPr id="5" name="Slide Number Placeholder 4"/>
          <p:cNvSpPr>
            <a:spLocks noGrp="1"/>
          </p:cNvSpPr>
          <p:nvPr>
            <p:ph type="sldNum" sz="quarter" idx="12"/>
          </p:nvPr>
        </p:nvSpPr>
        <p:spPr/>
        <p:txBody>
          <a:bodyPr/>
          <a:lstStyle/>
          <a:p>
            <a:fld id="{EAB47E16-98EF-7740-8C43-996CA41E0038}" type="slidenum">
              <a:rPr lang="en-US" smtClean="0"/>
              <a:pPr/>
              <a:t>29</a:t>
            </a:fld>
            <a:endParaRPr lang="en-US"/>
          </a:p>
        </p:txBody>
      </p:sp>
      <p:pic>
        <p:nvPicPr>
          <p:cNvPr id="6" name="Picture 6" descr="http://www.clipartbest.com/cliparts/yTk/Ga4/yTkGa4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4620759"/>
            <a:ext cx="15144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701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You will:</a:t>
            </a:r>
            <a:endParaRPr lang="en-US" dirty="0"/>
          </a:p>
        </p:txBody>
      </p:sp>
      <p:sp>
        <p:nvSpPr>
          <p:cNvPr id="5" name="Content Placeholder 4"/>
          <p:cNvSpPr>
            <a:spLocks noGrp="1"/>
          </p:cNvSpPr>
          <p:nvPr>
            <p:ph idx="1"/>
          </p:nvPr>
        </p:nvSpPr>
        <p:spPr>
          <a:xfrm>
            <a:off x="76200" y="1478279"/>
            <a:ext cx="9315451" cy="4770537"/>
          </a:xfrm>
        </p:spPr>
        <p:txBody>
          <a:bodyPr>
            <a:normAutofit/>
          </a:bodyPr>
          <a:lstStyle/>
          <a:p>
            <a:pPr marL="514350" indent="-514350">
              <a:spcAft>
                <a:spcPts val="600"/>
              </a:spcAft>
              <a:buFont typeface="+mj-lt"/>
              <a:buAutoNum type="arabicPeriod"/>
            </a:pPr>
            <a:r>
              <a:rPr lang="en-US" sz="2800" dirty="0" smtClean="0"/>
              <a:t>Strengthen knowledge of protection mainstreaming throughout the </a:t>
            </a:r>
            <a:r>
              <a:rPr lang="en-US" sz="2800" dirty="0" err="1" smtClean="0"/>
              <a:t>programme</a:t>
            </a:r>
            <a:r>
              <a:rPr lang="en-US" sz="2800" dirty="0" smtClean="0"/>
              <a:t> cycle.</a:t>
            </a:r>
          </a:p>
          <a:p>
            <a:pPr marL="514350" indent="-514350">
              <a:spcAft>
                <a:spcPts val="600"/>
              </a:spcAft>
              <a:buFont typeface="+mj-lt"/>
              <a:buAutoNum type="arabicPeriod"/>
            </a:pPr>
            <a:r>
              <a:rPr lang="en-US" sz="2800" dirty="0" smtClean="0"/>
              <a:t>Become familiar with the </a:t>
            </a:r>
            <a:r>
              <a:rPr lang="en-US" sz="2800" i="1" dirty="0" smtClean="0"/>
              <a:t>Guide for Protection in Cash-Based Interventions.</a:t>
            </a:r>
          </a:p>
          <a:p>
            <a:pPr marL="514350" indent="-514350">
              <a:spcAft>
                <a:spcPts val="600"/>
              </a:spcAft>
              <a:buFont typeface="+mj-lt"/>
              <a:buAutoNum type="arabicPeriod"/>
            </a:pPr>
            <a:r>
              <a:rPr lang="en-US" sz="2800" dirty="0" smtClean="0"/>
              <a:t>Be able to use the </a:t>
            </a:r>
            <a:r>
              <a:rPr lang="en-US" sz="2800" i="1" dirty="0" smtClean="0"/>
              <a:t>Protection Risks and Benefits Analysis Tool.</a:t>
            </a:r>
          </a:p>
          <a:p>
            <a:pPr marL="514350" indent="-514350">
              <a:spcAft>
                <a:spcPts val="600"/>
              </a:spcAft>
              <a:buFont typeface="+mj-lt"/>
              <a:buAutoNum type="arabicPeriod"/>
            </a:pPr>
            <a:r>
              <a:rPr lang="en-US" sz="2800" dirty="0" smtClean="0"/>
              <a:t>Feel confident analyzing and monitoring protection risks and benefits in CBIs and developing prevention/mitigation mechanisms.</a:t>
            </a:r>
            <a:endParaRPr lang="en-US" sz="2800" dirty="0"/>
          </a:p>
        </p:txBody>
      </p:sp>
      <p:sp>
        <p:nvSpPr>
          <p:cNvPr id="2" name="Slide Number Placeholder 1"/>
          <p:cNvSpPr>
            <a:spLocks noGrp="1"/>
          </p:cNvSpPr>
          <p:nvPr>
            <p:ph type="sldNum" sz="quarter" idx="12"/>
          </p:nvPr>
        </p:nvSpPr>
        <p:spPr/>
        <p:txBody>
          <a:bodyPr/>
          <a:lstStyle/>
          <a:p>
            <a:fld id="{EAB47E16-98EF-7740-8C43-996CA41E0038}" type="slidenum">
              <a:rPr lang="en-US" smtClean="0"/>
              <a:pPr/>
              <a:t>3</a:t>
            </a:fld>
            <a:endParaRPr lang="en-US"/>
          </a:p>
        </p:txBody>
      </p:sp>
    </p:spTree>
    <p:extLst>
      <p:ext uri="{BB962C8B-B14F-4D97-AF65-F5344CB8AC3E}">
        <p14:creationId xmlns:p14="http://schemas.microsoft.com/office/powerpoint/2010/main" val="64353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and Implementation</a:t>
            </a:r>
            <a:endParaRPr lang="en-US" dirty="0"/>
          </a:p>
        </p:txBody>
      </p:sp>
      <p:sp>
        <p:nvSpPr>
          <p:cNvPr id="3" name="Content Placeholder 2"/>
          <p:cNvSpPr>
            <a:spLocks noGrp="1"/>
          </p:cNvSpPr>
          <p:nvPr>
            <p:ph idx="1"/>
          </p:nvPr>
        </p:nvSpPr>
        <p:spPr/>
        <p:txBody>
          <a:bodyPr>
            <a:normAutofit/>
          </a:bodyPr>
          <a:lstStyle/>
          <a:p>
            <a:r>
              <a:rPr lang="en-US" dirty="0" smtClean="0"/>
              <a:t>Data protection, confidentiality and opt-out clauses in service agreements and SOPs.</a:t>
            </a:r>
            <a:endParaRPr lang="en-US" dirty="0"/>
          </a:p>
          <a:p>
            <a:r>
              <a:rPr lang="en-US" dirty="0" smtClean="0"/>
              <a:t>Consider specific risks and mitigation mechanisms related to child protection and SGBV.</a:t>
            </a:r>
            <a:endParaRPr lang="en-US" dirty="0"/>
          </a:p>
          <a:p>
            <a:r>
              <a:rPr lang="en-US" dirty="0" smtClean="0"/>
              <a:t>Exit strategy is essential and critical </a:t>
            </a:r>
            <a:br>
              <a:rPr lang="en-US" dirty="0" smtClean="0"/>
            </a:br>
            <a:r>
              <a:rPr lang="en-US" dirty="0" smtClean="0"/>
              <a:t>in order to “Do No Harm”.</a:t>
            </a:r>
            <a:endParaRPr lang="en-US" dirty="0"/>
          </a:p>
        </p:txBody>
      </p:sp>
      <p:sp>
        <p:nvSpPr>
          <p:cNvPr id="5" name="Slide Number Placeholder 4"/>
          <p:cNvSpPr>
            <a:spLocks noGrp="1"/>
          </p:cNvSpPr>
          <p:nvPr>
            <p:ph type="sldNum" sz="quarter" idx="12"/>
          </p:nvPr>
        </p:nvSpPr>
        <p:spPr/>
        <p:txBody>
          <a:bodyPr/>
          <a:lstStyle/>
          <a:p>
            <a:fld id="{EAB47E16-98EF-7740-8C43-996CA41E0038}" type="slidenum">
              <a:rPr lang="en-US" smtClean="0"/>
              <a:pPr/>
              <a:t>30</a:t>
            </a:fld>
            <a:endParaRPr lang="en-US"/>
          </a:p>
        </p:txBody>
      </p:sp>
      <p:pic>
        <p:nvPicPr>
          <p:cNvPr id="6" name="Picture 6" descr="http://www.clipartbest.com/cliparts/yTk/Ga4/yTkGa4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4620759"/>
            <a:ext cx="15144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72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a:t>
            </a:r>
            <a:endParaRPr lang="en-US" dirty="0"/>
          </a:p>
        </p:txBody>
      </p:sp>
      <p:sp>
        <p:nvSpPr>
          <p:cNvPr id="3" name="Content Placeholder 2"/>
          <p:cNvSpPr>
            <a:spLocks noGrp="1"/>
          </p:cNvSpPr>
          <p:nvPr>
            <p:ph idx="1"/>
          </p:nvPr>
        </p:nvSpPr>
        <p:spPr/>
        <p:txBody>
          <a:bodyPr/>
          <a:lstStyle/>
          <a:p>
            <a:r>
              <a:rPr lang="en-US" dirty="0" smtClean="0"/>
              <a:t>Include risks identified in monitoring and accountability frameworks.</a:t>
            </a:r>
            <a:endParaRPr lang="en-US" dirty="0"/>
          </a:p>
          <a:p>
            <a:r>
              <a:rPr lang="en-US" dirty="0" smtClean="0"/>
              <a:t>Consider changes in protection risks and benefits and socio-economic vulnerability.</a:t>
            </a:r>
            <a:endParaRPr lang="en-US" dirty="0"/>
          </a:p>
          <a:p>
            <a:r>
              <a:rPr lang="en-US" dirty="0" smtClean="0"/>
              <a:t>Use feedback/response mechanisms to </a:t>
            </a:r>
            <a:br>
              <a:rPr lang="en-US" dirty="0" smtClean="0"/>
            </a:br>
            <a:r>
              <a:rPr lang="en-US" dirty="0" smtClean="0"/>
              <a:t>inform program adaptation.</a:t>
            </a:r>
            <a:endParaRPr lang="en-US" dirty="0"/>
          </a:p>
        </p:txBody>
      </p:sp>
      <p:sp>
        <p:nvSpPr>
          <p:cNvPr id="6" name="Slide Number Placeholder 5"/>
          <p:cNvSpPr>
            <a:spLocks noGrp="1"/>
          </p:cNvSpPr>
          <p:nvPr>
            <p:ph type="sldNum" sz="quarter" idx="12"/>
          </p:nvPr>
        </p:nvSpPr>
        <p:spPr/>
        <p:txBody>
          <a:bodyPr/>
          <a:lstStyle/>
          <a:p>
            <a:fld id="{EAB47E16-98EF-7740-8C43-996CA41E0038}" type="slidenum">
              <a:rPr lang="en-US" smtClean="0"/>
              <a:pPr/>
              <a:t>31</a:t>
            </a:fld>
            <a:endParaRPr lang="en-US"/>
          </a:p>
        </p:txBody>
      </p:sp>
      <p:pic>
        <p:nvPicPr>
          <p:cNvPr id="7" name="Picture 6" descr="http://www.clipartbest.com/cliparts/yTk/Ga4/yTkGa4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4620759"/>
            <a:ext cx="15144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5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a:t>
            </a:r>
            <a:endParaRPr lang="en-US" dirty="0"/>
          </a:p>
        </p:txBody>
      </p:sp>
      <p:sp>
        <p:nvSpPr>
          <p:cNvPr id="3" name="Content Placeholder 2"/>
          <p:cNvSpPr>
            <a:spLocks noGrp="1"/>
          </p:cNvSpPr>
          <p:nvPr>
            <p:ph idx="1"/>
          </p:nvPr>
        </p:nvSpPr>
        <p:spPr>
          <a:xfrm>
            <a:off x="457200" y="1417637"/>
            <a:ext cx="8229600" cy="4953099"/>
          </a:xfrm>
        </p:spPr>
        <p:txBody>
          <a:bodyPr>
            <a:normAutofit lnSpcReduction="10000"/>
          </a:bodyPr>
          <a:lstStyle/>
          <a:p>
            <a:r>
              <a:rPr lang="en-US" dirty="0" smtClean="0"/>
              <a:t>Indicators should focus on the reduction of protection risks:</a:t>
            </a:r>
            <a:endParaRPr lang="en-US" dirty="0"/>
          </a:p>
          <a:p>
            <a:pPr lvl="1">
              <a:spcBef>
                <a:spcPts val="1272"/>
              </a:spcBef>
              <a:spcAft>
                <a:spcPts val="1200"/>
              </a:spcAft>
            </a:pPr>
            <a:r>
              <a:rPr lang="en-US" dirty="0" smtClean="0"/>
              <a:t>How mitigation measures for protection risks in CBIs are working.</a:t>
            </a:r>
          </a:p>
          <a:p>
            <a:pPr lvl="1">
              <a:spcBef>
                <a:spcPts val="1272"/>
              </a:spcBef>
              <a:spcAft>
                <a:spcPts val="1200"/>
              </a:spcAft>
            </a:pPr>
            <a:r>
              <a:rPr lang="en-US" dirty="0" smtClean="0"/>
              <a:t>How CBIs could help mitigate protection </a:t>
            </a:r>
            <a:br>
              <a:rPr lang="en-US" dirty="0" smtClean="0"/>
            </a:br>
            <a:r>
              <a:rPr lang="en-US" dirty="0" smtClean="0"/>
              <a:t>risks and how cash could enhance people’s capacity to cope.</a:t>
            </a:r>
          </a:p>
          <a:p>
            <a:pPr lvl="1">
              <a:spcBef>
                <a:spcPts val="1272"/>
              </a:spcBef>
              <a:spcAft>
                <a:spcPts val="1200"/>
              </a:spcAft>
            </a:pPr>
            <a:r>
              <a:rPr lang="en-US" dirty="0" smtClean="0"/>
              <a:t>Result or impact indicators for </a:t>
            </a:r>
            <a:br>
              <a:rPr lang="en-US" dirty="0" smtClean="0"/>
            </a:br>
            <a:r>
              <a:rPr lang="en-US" dirty="0" smtClean="0"/>
              <a:t>protection benefits.</a:t>
            </a:r>
            <a:endParaRPr lang="en-US" dirty="0"/>
          </a:p>
        </p:txBody>
      </p:sp>
      <p:sp>
        <p:nvSpPr>
          <p:cNvPr id="5" name="Slide Number Placeholder 4"/>
          <p:cNvSpPr>
            <a:spLocks noGrp="1"/>
          </p:cNvSpPr>
          <p:nvPr>
            <p:ph type="sldNum" sz="quarter" idx="12"/>
          </p:nvPr>
        </p:nvSpPr>
        <p:spPr/>
        <p:txBody>
          <a:bodyPr/>
          <a:lstStyle/>
          <a:p>
            <a:fld id="{EAB47E16-98EF-7740-8C43-996CA41E0038}" type="slidenum">
              <a:rPr lang="en-US" smtClean="0"/>
              <a:pPr/>
              <a:t>32</a:t>
            </a:fld>
            <a:endParaRPr lang="en-US"/>
          </a:p>
        </p:txBody>
      </p:sp>
      <p:pic>
        <p:nvPicPr>
          <p:cNvPr id="6" name="Picture 6" descr="http://www.clipartbest.com/cliparts/yTk/Ga4/yTkGa4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4620759"/>
            <a:ext cx="15144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12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a:t>
            </a:r>
            <a:endParaRPr lang="en-US" dirty="0"/>
          </a:p>
        </p:txBody>
      </p:sp>
      <p:sp>
        <p:nvSpPr>
          <p:cNvPr id="3" name="Content Placeholder 2"/>
          <p:cNvSpPr>
            <a:spLocks noGrp="1"/>
          </p:cNvSpPr>
          <p:nvPr>
            <p:ph idx="1"/>
          </p:nvPr>
        </p:nvSpPr>
        <p:spPr/>
        <p:txBody>
          <a:bodyPr/>
          <a:lstStyle/>
          <a:p>
            <a:r>
              <a:rPr lang="en-US" dirty="0" smtClean="0"/>
              <a:t>Red Flag Indicators:</a:t>
            </a:r>
          </a:p>
          <a:p>
            <a:pPr lvl="1"/>
            <a:r>
              <a:rPr lang="en-US" dirty="0" smtClean="0"/>
              <a:t>% of children dropping out to participate in income-generating activities.</a:t>
            </a:r>
          </a:p>
          <a:p>
            <a:pPr lvl="1"/>
            <a:r>
              <a:rPr lang="en-US" dirty="0" smtClean="0"/>
              <a:t># of reports of intimate partner violence.</a:t>
            </a:r>
          </a:p>
          <a:p>
            <a:pPr lvl="1"/>
            <a:r>
              <a:rPr lang="en-US" dirty="0" smtClean="0"/>
              <a:t># of reports of increased tension within or between communities.</a:t>
            </a:r>
          </a:p>
          <a:p>
            <a:pPr lvl="1"/>
            <a:endParaRPr lang="en-US" dirty="0"/>
          </a:p>
        </p:txBody>
      </p:sp>
      <p:sp>
        <p:nvSpPr>
          <p:cNvPr id="5" name="Slide Number Placeholder 4"/>
          <p:cNvSpPr>
            <a:spLocks noGrp="1"/>
          </p:cNvSpPr>
          <p:nvPr>
            <p:ph type="sldNum" sz="quarter" idx="12"/>
          </p:nvPr>
        </p:nvSpPr>
        <p:spPr/>
        <p:txBody>
          <a:bodyPr/>
          <a:lstStyle/>
          <a:p>
            <a:fld id="{EAB47E16-98EF-7740-8C43-996CA41E0038}" type="slidenum">
              <a:rPr lang="en-US" smtClean="0"/>
              <a:pPr/>
              <a:t>33</a:t>
            </a:fld>
            <a:endParaRPr lang="en-US"/>
          </a:p>
        </p:txBody>
      </p:sp>
      <p:pic>
        <p:nvPicPr>
          <p:cNvPr id="6" name="Picture 6" descr="http://www.clipartbest.com/cliparts/yTk/Ga4/yTkGa4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4620759"/>
            <a:ext cx="15144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827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a:xfrm>
            <a:off x="457200" y="578346"/>
            <a:ext cx="8229600" cy="839291"/>
          </a:xfrm>
        </p:spPr>
        <p:txBody>
          <a:bodyPr/>
          <a:lstStyle/>
          <a:p>
            <a:r>
              <a:rPr lang="en-US" dirty="0" err="1" smtClean="0"/>
              <a:t>Programme</a:t>
            </a:r>
            <a:r>
              <a:rPr lang="en-US" dirty="0" smtClean="0"/>
              <a:t> Cycle</a:t>
            </a:r>
            <a:endParaRPr lang="en-US" dirty="0"/>
          </a:p>
        </p:txBody>
      </p:sp>
      <p:sp>
        <p:nvSpPr>
          <p:cNvPr id="25" name="Slide Number Placeholder 2"/>
          <p:cNvSpPr>
            <a:spLocks noGrp="1"/>
          </p:cNvSpPr>
          <p:nvPr>
            <p:ph type="sldNum" sz="quarter" idx="12"/>
          </p:nvPr>
        </p:nvSpPr>
        <p:spPr>
          <a:xfrm>
            <a:off x="6553200" y="6370737"/>
            <a:ext cx="2133600" cy="589487"/>
          </a:xfrm>
        </p:spPr>
        <p:txBody>
          <a:bodyPr/>
          <a:lstStyle/>
          <a:p>
            <a:fld id="{EAB47E16-98EF-7740-8C43-996CA41E0038}" type="slidenum">
              <a:rPr lang="en-US" smtClean="0"/>
              <a:pPr/>
              <a:t>34</a:t>
            </a:fld>
            <a:endParaRPr lang="en-US"/>
          </a:p>
        </p:txBody>
      </p:sp>
      <p:sp>
        <p:nvSpPr>
          <p:cNvPr id="26" name="Snip Single Corner Rectangle 25"/>
          <p:cNvSpPr/>
          <p:nvPr/>
        </p:nvSpPr>
        <p:spPr>
          <a:xfrm rot="5400000">
            <a:off x="4317998" y="-269647"/>
            <a:ext cx="547915" cy="3922486"/>
          </a:xfrm>
          <a:prstGeom prst="snip1Rect">
            <a:avLst>
              <a:gd name="adj" fmla="val 25512"/>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lvl="0" algn="ctr"/>
            <a:r>
              <a:rPr lang="en-US" dirty="0">
                <a:solidFill>
                  <a:schemeClr val="tx1"/>
                </a:solidFill>
              </a:rPr>
              <a:t>Needs Assessment</a:t>
            </a:r>
          </a:p>
        </p:txBody>
      </p:sp>
      <p:sp>
        <p:nvSpPr>
          <p:cNvPr id="27" name="Snip Single Corner Rectangle 26"/>
          <p:cNvSpPr/>
          <p:nvPr/>
        </p:nvSpPr>
        <p:spPr>
          <a:xfrm rot="5400000">
            <a:off x="4317998" y="447487"/>
            <a:ext cx="547915" cy="3922486"/>
          </a:xfrm>
          <a:prstGeom prst="snip1Rect">
            <a:avLst>
              <a:gd name="adj" fmla="val 25512"/>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lvl="0" algn="ctr"/>
            <a:r>
              <a:rPr lang="en-US" dirty="0">
                <a:solidFill>
                  <a:schemeClr val="tx1"/>
                </a:solidFill>
              </a:rPr>
              <a:t>Market Analysis</a:t>
            </a:r>
          </a:p>
        </p:txBody>
      </p:sp>
      <p:sp>
        <p:nvSpPr>
          <p:cNvPr id="28" name="Snip Single Corner Rectangle 27"/>
          <p:cNvSpPr/>
          <p:nvPr/>
        </p:nvSpPr>
        <p:spPr>
          <a:xfrm rot="5400000">
            <a:off x="4317998" y="1164621"/>
            <a:ext cx="547915" cy="3922486"/>
          </a:xfrm>
          <a:prstGeom prst="snip1Rect">
            <a:avLst>
              <a:gd name="adj" fmla="val 25512"/>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lvl="0" algn="ctr"/>
            <a:r>
              <a:rPr lang="en-US" dirty="0">
                <a:solidFill>
                  <a:schemeClr val="tx1"/>
                </a:solidFill>
              </a:rPr>
              <a:t>Protection Risk and Benefit Analysis</a:t>
            </a:r>
          </a:p>
        </p:txBody>
      </p:sp>
      <p:sp>
        <p:nvSpPr>
          <p:cNvPr id="29" name="Snip Single Corner Rectangle 28"/>
          <p:cNvSpPr/>
          <p:nvPr/>
        </p:nvSpPr>
        <p:spPr>
          <a:xfrm rot="5400000">
            <a:off x="4317998" y="1881755"/>
            <a:ext cx="547915" cy="3922486"/>
          </a:xfrm>
          <a:prstGeom prst="snip1Rect">
            <a:avLst>
              <a:gd name="adj" fmla="val 25512"/>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dirty="0" smtClean="0">
                <a:solidFill>
                  <a:schemeClr val="tx1"/>
                </a:solidFill>
              </a:rPr>
              <a:t>Vulnerability </a:t>
            </a:r>
            <a:r>
              <a:rPr lang="en-US" dirty="0">
                <a:solidFill>
                  <a:schemeClr val="tx1"/>
                </a:solidFill>
              </a:rPr>
              <a:t>Analysis and </a:t>
            </a:r>
            <a:r>
              <a:rPr lang="en-US" dirty="0" smtClean="0">
                <a:solidFill>
                  <a:schemeClr val="tx1"/>
                </a:solidFill>
              </a:rPr>
              <a:t>Targeting</a:t>
            </a:r>
            <a:endParaRPr lang="en-US" dirty="0">
              <a:solidFill>
                <a:schemeClr val="tx1"/>
              </a:solidFill>
            </a:endParaRPr>
          </a:p>
        </p:txBody>
      </p:sp>
      <p:sp>
        <p:nvSpPr>
          <p:cNvPr id="30" name="Snip Single Corner Rectangle 29"/>
          <p:cNvSpPr/>
          <p:nvPr/>
        </p:nvSpPr>
        <p:spPr>
          <a:xfrm rot="5400000">
            <a:off x="4317998" y="2598889"/>
            <a:ext cx="547915" cy="3922486"/>
          </a:xfrm>
          <a:prstGeom prst="snip1Rect">
            <a:avLst>
              <a:gd name="adj" fmla="val 25512"/>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lvl="0" algn="ctr"/>
            <a:r>
              <a:rPr lang="en-US" dirty="0">
                <a:solidFill>
                  <a:schemeClr val="tx1"/>
                </a:solidFill>
              </a:rPr>
              <a:t>Delivery Mechanism Selection</a:t>
            </a:r>
          </a:p>
        </p:txBody>
      </p:sp>
      <p:sp>
        <p:nvSpPr>
          <p:cNvPr id="31" name="Snip Single Corner Rectangle 30"/>
          <p:cNvSpPr/>
          <p:nvPr/>
        </p:nvSpPr>
        <p:spPr>
          <a:xfrm rot="5400000">
            <a:off x="4317998" y="3316023"/>
            <a:ext cx="547915" cy="3922486"/>
          </a:xfrm>
          <a:prstGeom prst="snip1Rect">
            <a:avLst>
              <a:gd name="adj" fmla="val 25512"/>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lvl="0" algn="ctr"/>
            <a:r>
              <a:rPr lang="en-US" dirty="0">
                <a:solidFill>
                  <a:schemeClr val="tx1"/>
                </a:solidFill>
              </a:rPr>
              <a:t>Design and Implementation</a:t>
            </a:r>
          </a:p>
        </p:txBody>
      </p:sp>
      <p:sp>
        <p:nvSpPr>
          <p:cNvPr id="32" name="Snip Single Corner Rectangle 31"/>
          <p:cNvSpPr/>
          <p:nvPr/>
        </p:nvSpPr>
        <p:spPr>
          <a:xfrm rot="5400000">
            <a:off x="4317998" y="4033157"/>
            <a:ext cx="547915" cy="3922486"/>
          </a:xfrm>
          <a:prstGeom prst="snip1Rect">
            <a:avLst>
              <a:gd name="adj" fmla="val 25512"/>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lvl="0" algn="ctr"/>
            <a:r>
              <a:rPr lang="en-US" dirty="0">
                <a:solidFill>
                  <a:schemeClr val="tx1"/>
                </a:solidFill>
              </a:rPr>
              <a:t>Monitoring</a:t>
            </a:r>
          </a:p>
        </p:txBody>
      </p:sp>
      <p:cxnSp>
        <p:nvCxnSpPr>
          <p:cNvPr id="33" name="Straight Arrow Connector 32"/>
          <p:cNvCxnSpPr/>
          <p:nvPr/>
        </p:nvCxnSpPr>
        <p:spPr>
          <a:xfrm>
            <a:off x="4591955" y="1965554"/>
            <a:ext cx="0" cy="169219"/>
          </a:xfrm>
          <a:prstGeom prst="straightConnector1">
            <a:avLst/>
          </a:prstGeom>
          <a:ln w="31750" cap="flat">
            <a:round/>
            <a:tailEnd type="arrow"/>
          </a:ln>
          <a:effectLst/>
        </p:spPr>
        <p:style>
          <a:lnRef idx="2">
            <a:schemeClr val="accent1"/>
          </a:lnRef>
          <a:fillRef idx="0">
            <a:schemeClr val="accent1"/>
          </a:fillRef>
          <a:effectRef idx="1">
            <a:schemeClr val="accent1"/>
          </a:effectRef>
          <a:fontRef idx="minor">
            <a:schemeClr val="tx1"/>
          </a:fontRef>
        </p:style>
      </p:cxnSp>
      <p:sp>
        <p:nvSpPr>
          <p:cNvPr id="34" name="Up Arrow 33"/>
          <p:cNvSpPr/>
          <p:nvPr/>
        </p:nvSpPr>
        <p:spPr>
          <a:xfrm>
            <a:off x="861789" y="1916573"/>
            <a:ext cx="1052285" cy="4327071"/>
          </a:xfrm>
          <a:prstGeom prst="upArrow">
            <a:avLst/>
          </a:prstGeom>
          <a:gradFill>
            <a:gsLst>
              <a:gs pos="0">
                <a:schemeClr val="accent1">
                  <a:tint val="100000"/>
                  <a:shade val="100000"/>
                  <a:satMod val="130000"/>
                  <a:alpha val="0"/>
                </a:schemeClr>
              </a:gs>
              <a:gs pos="99000">
                <a:schemeClr val="tx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Up Arrow 34"/>
          <p:cNvSpPr/>
          <p:nvPr/>
        </p:nvSpPr>
        <p:spPr>
          <a:xfrm rot="10800000">
            <a:off x="7610928" y="1485819"/>
            <a:ext cx="463185" cy="4327071"/>
          </a:xfrm>
          <a:prstGeom prst="upArrow">
            <a:avLst/>
          </a:prstGeom>
          <a:gradFill>
            <a:gsLst>
              <a:gs pos="0">
                <a:schemeClr val="accent1">
                  <a:tint val="100000"/>
                  <a:shade val="100000"/>
                  <a:satMod val="130000"/>
                  <a:alpha val="0"/>
                </a:schemeClr>
              </a:gs>
              <a:gs pos="99000">
                <a:schemeClr val="tx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484413" y="1317856"/>
            <a:ext cx="1801586" cy="584776"/>
          </a:xfrm>
          <a:prstGeom prst="rect">
            <a:avLst/>
          </a:prstGeom>
          <a:noFill/>
        </p:spPr>
        <p:txBody>
          <a:bodyPr wrap="square" rtlCol="0">
            <a:spAutoFit/>
          </a:bodyPr>
          <a:lstStyle/>
          <a:p>
            <a:pPr algn="ctr"/>
            <a:r>
              <a:rPr lang="en-US" sz="3200" dirty="0" smtClean="0"/>
              <a:t>Benefits</a:t>
            </a:r>
            <a:endParaRPr lang="en-US" sz="3200" dirty="0"/>
          </a:p>
        </p:txBody>
      </p:sp>
      <p:sp>
        <p:nvSpPr>
          <p:cNvPr id="37" name="TextBox 36"/>
          <p:cNvSpPr txBox="1"/>
          <p:nvPr/>
        </p:nvSpPr>
        <p:spPr>
          <a:xfrm>
            <a:off x="7121069" y="5806693"/>
            <a:ext cx="1442357" cy="461665"/>
          </a:xfrm>
          <a:prstGeom prst="rect">
            <a:avLst/>
          </a:prstGeom>
          <a:noFill/>
        </p:spPr>
        <p:txBody>
          <a:bodyPr wrap="square" rtlCol="0">
            <a:spAutoFit/>
          </a:bodyPr>
          <a:lstStyle/>
          <a:p>
            <a:pPr algn="ctr"/>
            <a:r>
              <a:rPr lang="en-US" sz="2400" dirty="0" smtClean="0"/>
              <a:t>Risks</a:t>
            </a:r>
            <a:endParaRPr lang="en-US" sz="2400" dirty="0"/>
          </a:p>
        </p:txBody>
      </p:sp>
      <p:cxnSp>
        <p:nvCxnSpPr>
          <p:cNvPr id="38" name="Straight Arrow Connector 37"/>
          <p:cNvCxnSpPr/>
          <p:nvPr/>
        </p:nvCxnSpPr>
        <p:spPr>
          <a:xfrm>
            <a:off x="4591955" y="2682688"/>
            <a:ext cx="0" cy="169219"/>
          </a:xfrm>
          <a:prstGeom prst="straightConnector1">
            <a:avLst/>
          </a:prstGeom>
          <a:ln w="31750" cap="flat">
            <a:round/>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4591955" y="3399822"/>
            <a:ext cx="0" cy="169219"/>
          </a:xfrm>
          <a:prstGeom prst="straightConnector1">
            <a:avLst/>
          </a:prstGeom>
          <a:ln w="31750" cap="flat">
            <a:round/>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4591955" y="4116956"/>
            <a:ext cx="0" cy="169219"/>
          </a:xfrm>
          <a:prstGeom prst="straightConnector1">
            <a:avLst/>
          </a:prstGeom>
          <a:ln w="31750" cap="flat">
            <a:round/>
            <a:tailEnd type="arrow"/>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4591955" y="4834090"/>
            <a:ext cx="0" cy="169219"/>
          </a:xfrm>
          <a:prstGeom prst="straightConnector1">
            <a:avLst/>
          </a:prstGeom>
          <a:ln w="31750" cap="flat">
            <a:round/>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4591955" y="5551224"/>
            <a:ext cx="0" cy="169219"/>
          </a:xfrm>
          <a:prstGeom prst="straightConnector1">
            <a:avLst/>
          </a:prstGeom>
          <a:ln w="31750" cap="flat">
            <a:round/>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388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p:bldP spid="3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191" y="2558328"/>
            <a:ext cx="7663809" cy="2819763"/>
          </a:xfrm>
        </p:spPr>
        <p:txBody>
          <a:bodyPr/>
          <a:lstStyle/>
          <a:p>
            <a:r>
              <a:rPr lang="en-US" cap="none" dirty="0" smtClean="0"/>
              <a:t>Practice Session</a:t>
            </a:r>
            <a:endParaRPr lang="en-US" cap="none" dirty="0"/>
          </a:p>
        </p:txBody>
      </p:sp>
      <p:sp>
        <p:nvSpPr>
          <p:cNvPr id="3" name="Text Placeholder 2"/>
          <p:cNvSpPr>
            <a:spLocks noGrp="1"/>
          </p:cNvSpPr>
          <p:nvPr>
            <p:ph type="body" idx="1"/>
          </p:nvPr>
        </p:nvSpPr>
        <p:spPr>
          <a:xfrm>
            <a:off x="1480191" y="1170038"/>
            <a:ext cx="7663809" cy="865420"/>
          </a:xfrm>
        </p:spPr>
        <p:txBody>
          <a:bodyPr>
            <a:normAutofit/>
          </a:bodyPr>
          <a:lstStyle/>
          <a:p>
            <a:pPr algn="ctr"/>
            <a:r>
              <a:rPr lang="en-US" sz="3200" dirty="0" smtClean="0">
                <a:solidFill>
                  <a:schemeClr val="tx2">
                    <a:lumMod val="20000"/>
                    <a:lumOff val="80000"/>
                  </a:schemeClr>
                </a:solidFill>
              </a:rPr>
              <a:t>Decision-making on CBI and Protection:</a:t>
            </a:r>
            <a:endParaRPr lang="en-US" sz="3200" dirty="0">
              <a:solidFill>
                <a:schemeClr val="tx2">
                  <a:lumMod val="20000"/>
                  <a:lumOff val="80000"/>
                </a:schemeClr>
              </a:solidFill>
            </a:endParaRPr>
          </a:p>
        </p:txBody>
      </p:sp>
      <p:sp>
        <p:nvSpPr>
          <p:cNvPr id="4" name="Slide Number Placeholder 3"/>
          <p:cNvSpPr>
            <a:spLocks noGrp="1"/>
          </p:cNvSpPr>
          <p:nvPr>
            <p:ph type="sldNum" sz="quarter" idx="12"/>
          </p:nvPr>
        </p:nvSpPr>
        <p:spPr/>
        <p:txBody>
          <a:bodyPr/>
          <a:lstStyle/>
          <a:p>
            <a:fld id="{50AFB694-6C09-2A4A-AAD6-A7D97990F5A3}" type="slidenum">
              <a:rPr lang="en-US" smtClean="0"/>
              <a:pPr/>
              <a:t>35</a:t>
            </a:fld>
            <a:endParaRPr lang="en-US" dirty="0"/>
          </a:p>
        </p:txBody>
      </p:sp>
    </p:spTree>
    <p:extLst>
      <p:ext uri="{BB962C8B-B14F-4D97-AF65-F5344CB8AC3E}">
        <p14:creationId xmlns:p14="http://schemas.microsoft.com/office/powerpoint/2010/main" val="33586977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7681"/>
            <a:ext cx="8229600" cy="1079923"/>
          </a:xfrm>
        </p:spPr>
        <p:txBody>
          <a:bodyPr>
            <a:normAutofit fontScale="90000"/>
          </a:bodyPr>
          <a:lstStyle/>
          <a:p>
            <a:r>
              <a:rPr lang="en-US" dirty="0" smtClean="0"/>
              <a:t>Using the </a:t>
            </a:r>
            <a:r>
              <a:rPr lang="en-US" i="1" dirty="0" smtClean="0"/>
              <a:t>Protection Risks and </a:t>
            </a:r>
            <a:br>
              <a:rPr lang="en-US" i="1" dirty="0" smtClean="0"/>
            </a:br>
            <a:r>
              <a:rPr lang="en-US" i="1" dirty="0" smtClean="0"/>
              <a:t>Benefits Analysis Tool</a:t>
            </a:r>
            <a:endParaRPr lang="en-US" i="1" dirty="0"/>
          </a:p>
        </p:txBody>
      </p:sp>
      <p:sp>
        <p:nvSpPr>
          <p:cNvPr id="10" name="Snip Single Corner Rectangle 9"/>
          <p:cNvSpPr/>
          <p:nvPr/>
        </p:nvSpPr>
        <p:spPr>
          <a:xfrm rot="10800000" flipH="1">
            <a:off x="634967" y="2850252"/>
            <a:ext cx="3862421" cy="2300966"/>
          </a:xfrm>
          <a:prstGeom prst="snip1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34968" y="2346274"/>
            <a:ext cx="2063912" cy="503978"/>
          </a:xfrm>
          <a:prstGeom prst="rect">
            <a:avLst/>
          </a:prstGeom>
          <a:solidFill>
            <a:srgbClr val="3B4F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Case Study A</a:t>
            </a:r>
            <a:endParaRPr lang="en-US" sz="2400" dirty="0"/>
          </a:p>
        </p:txBody>
      </p:sp>
      <p:sp>
        <p:nvSpPr>
          <p:cNvPr id="4" name="Content Placeholder 3"/>
          <p:cNvSpPr>
            <a:spLocks noGrp="1"/>
          </p:cNvSpPr>
          <p:nvPr>
            <p:ph sz="half" idx="1"/>
          </p:nvPr>
        </p:nvSpPr>
        <p:spPr>
          <a:xfrm>
            <a:off x="634967" y="5133577"/>
            <a:ext cx="3862421" cy="833816"/>
          </a:xfrm>
        </p:spPr>
        <p:txBody>
          <a:bodyPr>
            <a:normAutofit/>
          </a:bodyPr>
          <a:lstStyle/>
          <a:p>
            <a:pPr marL="0" indent="0" algn="ctr">
              <a:buNone/>
            </a:pPr>
            <a:r>
              <a:rPr lang="en-US" sz="2800" dirty="0" smtClean="0"/>
              <a:t>Groups 1 &amp; 2</a:t>
            </a:r>
            <a:endParaRPr lang="en-US" sz="2800" dirty="0"/>
          </a:p>
        </p:txBody>
      </p:sp>
      <p:sp>
        <p:nvSpPr>
          <p:cNvPr id="6" name="Content Placeholder 5"/>
          <p:cNvSpPr>
            <a:spLocks noGrp="1"/>
          </p:cNvSpPr>
          <p:nvPr>
            <p:ph sz="half" idx="2"/>
          </p:nvPr>
        </p:nvSpPr>
        <p:spPr>
          <a:xfrm>
            <a:off x="4824380" y="5133577"/>
            <a:ext cx="3862420" cy="833816"/>
          </a:xfrm>
        </p:spPr>
        <p:txBody>
          <a:bodyPr>
            <a:normAutofit/>
          </a:bodyPr>
          <a:lstStyle/>
          <a:p>
            <a:pPr marL="0" indent="0" algn="ctr">
              <a:buNone/>
            </a:pPr>
            <a:r>
              <a:rPr lang="en-US" sz="2800" dirty="0" smtClean="0"/>
              <a:t>Groups 3 &amp; 4</a:t>
            </a:r>
            <a:endParaRPr lang="en-US" sz="2800" dirty="0"/>
          </a:p>
        </p:txBody>
      </p:sp>
      <p:sp>
        <p:nvSpPr>
          <p:cNvPr id="9" name="Slide Number Placeholder 8"/>
          <p:cNvSpPr>
            <a:spLocks noGrp="1"/>
          </p:cNvSpPr>
          <p:nvPr>
            <p:ph type="sldNum" sz="quarter" idx="12"/>
          </p:nvPr>
        </p:nvSpPr>
        <p:spPr/>
        <p:txBody>
          <a:bodyPr/>
          <a:lstStyle/>
          <a:p>
            <a:fld id="{EAB47E16-98EF-7740-8C43-996CA41E0038}" type="slidenum">
              <a:rPr lang="en-US" smtClean="0"/>
              <a:pPr/>
              <a:t>36</a:t>
            </a:fld>
            <a:endParaRPr lang="en-US" dirty="0"/>
          </a:p>
        </p:txBody>
      </p:sp>
      <p:sp>
        <p:nvSpPr>
          <p:cNvPr id="7" name="TextBox 6"/>
          <p:cNvSpPr txBox="1"/>
          <p:nvPr/>
        </p:nvSpPr>
        <p:spPr>
          <a:xfrm>
            <a:off x="634968" y="3133788"/>
            <a:ext cx="3862420" cy="1846659"/>
          </a:xfrm>
          <a:prstGeom prst="rect">
            <a:avLst/>
          </a:prstGeom>
          <a:noFill/>
        </p:spPr>
        <p:txBody>
          <a:bodyPr wrap="square" rtlCol="0" anchor="ctr">
            <a:spAutoFit/>
          </a:bodyPr>
          <a:lstStyle/>
          <a:p>
            <a:pPr marL="0" lvl="3"/>
            <a:r>
              <a:rPr lang="en-US" altLang="en-US" sz="3200" dirty="0"/>
              <a:t>Mainstreaming Protection in CBIs to meet basic need(s)</a:t>
            </a:r>
          </a:p>
          <a:p>
            <a:pPr algn="ctr"/>
            <a:endParaRPr lang="en-US" dirty="0"/>
          </a:p>
        </p:txBody>
      </p:sp>
      <p:sp>
        <p:nvSpPr>
          <p:cNvPr id="16" name="Snip Single Corner Rectangle 15"/>
          <p:cNvSpPr/>
          <p:nvPr/>
        </p:nvSpPr>
        <p:spPr>
          <a:xfrm rot="10800000" flipH="1">
            <a:off x="4824379" y="2850252"/>
            <a:ext cx="3862421" cy="2300966"/>
          </a:xfrm>
          <a:prstGeom prst="snip1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824380" y="2346274"/>
            <a:ext cx="2063912" cy="503978"/>
          </a:xfrm>
          <a:prstGeom prst="rect">
            <a:avLst/>
          </a:prstGeom>
          <a:solidFill>
            <a:srgbClr val="3B4F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Case Study B</a:t>
            </a:r>
            <a:endParaRPr lang="en-US" sz="2400" dirty="0"/>
          </a:p>
        </p:txBody>
      </p:sp>
      <p:sp>
        <p:nvSpPr>
          <p:cNvPr id="8" name="TextBox 7"/>
          <p:cNvSpPr txBox="1"/>
          <p:nvPr/>
        </p:nvSpPr>
        <p:spPr>
          <a:xfrm>
            <a:off x="4957082" y="3148434"/>
            <a:ext cx="3729718" cy="1354217"/>
          </a:xfrm>
          <a:prstGeom prst="rect">
            <a:avLst/>
          </a:prstGeom>
          <a:noFill/>
        </p:spPr>
        <p:txBody>
          <a:bodyPr wrap="square" rtlCol="0" anchor="ctr">
            <a:spAutoFit/>
          </a:bodyPr>
          <a:lstStyle/>
          <a:p>
            <a:pPr marL="0" lvl="3"/>
            <a:r>
              <a:rPr lang="en-US" altLang="en-US" sz="3200" dirty="0" smtClean="0">
                <a:solidFill>
                  <a:srgbClr val="000000"/>
                </a:solidFill>
              </a:rPr>
              <a:t>CBIs contributing to protection outcomes</a:t>
            </a:r>
            <a:endParaRPr lang="en-US" altLang="en-US" sz="3200" dirty="0">
              <a:solidFill>
                <a:srgbClr val="000000"/>
              </a:solidFill>
            </a:endParaRPr>
          </a:p>
          <a:p>
            <a:pPr algn="ctr"/>
            <a:endParaRPr lang="en-US" dirty="0"/>
          </a:p>
        </p:txBody>
      </p:sp>
    </p:spTree>
    <p:extLst>
      <p:ext uri="{BB962C8B-B14F-4D97-AF65-F5344CB8AC3E}">
        <p14:creationId xmlns:p14="http://schemas.microsoft.com/office/powerpoint/2010/main" val="17695493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191" y="2558328"/>
            <a:ext cx="7663809" cy="2819763"/>
          </a:xfrm>
        </p:spPr>
        <p:txBody>
          <a:bodyPr/>
          <a:lstStyle/>
          <a:p>
            <a:r>
              <a:rPr lang="en-US" cap="none" dirty="0" smtClean="0"/>
              <a:t>Review Session</a:t>
            </a:r>
            <a:endParaRPr lang="en-US" cap="none" dirty="0"/>
          </a:p>
        </p:txBody>
      </p:sp>
      <p:sp>
        <p:nvSpPr>
          <p:cNvPr id="3" name="Text Placeholder 2"/>
          <p:cNvSpPr>
            <a:spLocks noGrp="1"/>
          </p:cNvSpPr>
          <p:nvPr>
            <p:ph type="body" idx="1"/>
          </p:nvPr>
        </p:nvSpPr>
        <p:spPr>
          <a:xfrm>
            <a:off x="1480191" y="1170038"/>
            <a:ext cx="7663809" cy="865420"/>
          </a:xfrm>
        </p:spPr>
        <p:txBody>
          <a:bodyPr>
            <a:normAutofit/>
          </a:bodyPr>
          <a:lstStyle/>
          <a:p>
            <a:pPr algn="ctr"/>
            <a:r>
              <a:rPr lang="en-US" sz="3200" dirty="0" smtClean="0">
                <a:solidFill>
                  <a:schemeClr val="tx2">
                    <a:lumMod val="20000"/>
                    <a:lumOff val="80000"/>
                  </a:schemeClr>
                </a:solidFill>
              </a:rPr>
              <a:t>Decision-making on CBI and Protection:</a:t>
            </a:r>
            <a:endParaRPr lang="en-US" sz="3200" dirty="0">
              <a:solidFill>
                <a:schemeClr val="tx2">
                  <a:lumMod val="20000"/>
                  <a:lumOff val="80000"/>
                </a:schemeClr>
              </a:solidFill>
            </a:endParaRPr>
          </a:p>
        </p:txBody>
      </p:sp>
      <p:sp>
        <p:nvSpPr>
          <p:cNvPr id="4" name="Slide Number Placeholder 3"/>
          <p:cNvSpPr>
            <a:spLocks noGrp="1"/>
          </p:cNvSpPr>
          <p:nvPr>
            <p:ph type="sldNum" sz="quarter" idx="12"/>
          </p:nvPr>
        </p:nvSpPr>
        <p:spPr/>
        <p:txBody>
          <a:bodyPr/>
          <a:lstStyle/>
          <a:p>
            <a:fld id="{50AFB694-6C09-2A4A-AAD6-A7D97990F5A3}" type="slidenum">
              <a:rPr lang="en-US" smtClean="0"/>
              <a:pPr/>
              <a:t>37</a:t>
            </a:fld>
            <a:endParaRPr lang="en-US" dirty="0"/>
          </a:p>
        </p:txBody>
      </p:sp>
    </p:spTree>
    <p:extLst>
      <p:ext uri="{BB962C8B-B14F-4D97-AF65-F5344CB8AC3E}">
        <p14:creationId xmlns:p14="http://schemas.microsoft.com/office/powerpoint/2010/main" val="15663757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Reviewing the Case Studies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Each group will present and receive feedback on:</a:t>
            </a:r>
          </a:p>
          <a:p>
            <a:pPr lvl="1"/>
            <a:r>
              <a:rPr lang="en-US" dirty="0" smtClean="0"/>
              <a:t>Possible results and impact.</a:t>
            </a:r>
          </a:p>
          <a:p>
            <a:pPr lvl="1"/>
            <a:r>
              <a:rPr lang="en-US" dirty="0" smtClean="0"/>
              <a:t>Intended/unintended consequences.</a:t>
            </a:r>
          </a:p>
          <a:p>
            <a:pPr lvl="1"/>
            <a:r>
              <a:rPr lang="en-US" dirty="0" smtClean="0"/>
              <a:t>Possible heightened risks and mitigation.</a:t>
            </a:r>
          </a:p>
          <a:p>
            <a:pPr lvl="1"/>
            <a:r>
              <a:rPr lang="en-US" dirty="0" smtClean="0"/>
              <a:t>Response decision and justification.</a:t>
            </a:r>
          </a:p>
          <a:p>
            <a:pPr lvl="1"/>
            <a:r>
              <a:rPr lang="en-US" dirty="0" smtClean="0"/>
              <a:t>Any comments on using the PRBA Tool.</a:t>
            </a:r>
            <a:endParaRPr lang="en-US" dirty="0"/>
          </a:p>
        </p:txBody>
      </p:sp>
      <p:sp>
        <p:nvSpPr>
          <p:cNvPr id="4" name="Slide Number Placeholder 3"/>
          <p:cNvSpPr>
            <a:spLocks noGrp="1"/>
          </p:cNvSpPr>
          <p:nvPr>
            <p:ph type="sldNum" sz="quarter" idx="12"/>
          </p:nvPr>
        </p:nvSpPr>
        <p:spPr/>
        <p:txBody>
          <a:bodyPr/>
          <a:lstStyle/>
          <a:p>
            <a:fld id="{EAB47E16-98EF-7740-8C43-996CA41E0038}" type="slidenum">
              <a:rPr lang="en-US" smtClean="0"/>
              <a:pPr/>
              <a:t>38</a:t>
            </a:fld>
            <a:endParaRPr lang="en-US"/>
          </a:p>
        </p:txBody>
      </p:sp>
    </p:spTree>
    <p:extLst>
      <p:ext uri="{BB962C8B-B14F-4D97-AF65-F5344CB8AC3E}">
        <p14:creationId xmlns:p14="http://schemas.microsoft.com/office/powerpoint/2010/main" val="2841485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Tree</a:t>
            </a:r>
            <a:endParaRPr lang="en-US" dirty="0"/>
          </a:p>
        </p:txBody>
      </p:sp>
      <p:sp>
        <p:nvSpPr>
          <p:cNvPr id="3" name="Slide Number Placeholder 2"/>
          <p:cNvSpPr>
            <a:spLocks noGrp="1"/>
          </p:cNvSpPr>
          <p:nvPr>
            <p:ph type="sldNum" sz="quarter" idx="12"/>
          </p:nvPr>
        </p:nvSpPr>
        <p:spPr/>
        <p:txBody>
          <a:bodyPr/>
          <a:lstStyle/>
          <a:p>
            <a:fld id="{EAB47E16-98EF-7740-8C43-996CA41E0038}" type="slidenum">
              <a:rPr lang="en-US" smtClean="0"/>
              <a:pPr/>
              <a:t>39</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2429" t="29098" r="42747" b="16040"/>
          <a:stretch/>
        </p:blipFill>
        <p:spPr>
          <a:xfrm>
            <a:off x="534077" y="1173724"/>
            <a:ext cx="1751465" cy="1887182"/>
          </a:xfrm>
          <a:prstGeom prst="rect">
            <a:avLst/>
          </a:prstGeom>
        </p:spPr>
      </p:pic>
      <p:sp>
        <p:nvSpPr>
          <p:cNvPr id="6" name="Oval 5"/>
          <p:cNvSpPr/>
          <p:nvPr/>
        </p:nvSpPr>
        <p:spPr>
          <a:xfrm>
            <a:off x="433372" y="2360794"/>
            <a:ext cx="1915103" cy="782449"/>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Process 6"/>
          <p:cNvSpPr/>
          <p:nvPr/>
        </p:nvSpPr>
        <p:spPr>
          <a:xfrm>
            <a:off x="1280073" y="3393340"/>
            <a:ext cx="3165141" cy="1775519"/>
          </a:xfrm>
          <a:prstGeom prst="flowChartProces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If no feasible mitigation measures exist consider in-kind assistance or no material assistance (other services or protection work instead).</a:t>
            </a:r>
            <a:endParaRPr lang="en-US" dirty="0">
              <a:solidFill>
                <a:srgbClr val="000000"/>
              </a:solidFill>
            </a:endParaRPr>
          </a:p>
        </p:txBody>
      </p:sp>
      <p:grpSp>
        <p:nvGrpSpPr>
          <p:cNvPr id="17" name="Group 16"/>
          <p:cNvGrpSpPr/>
          <p:nvPr/>
        </p:nvGrpSpPr>
        <p:grpSpPr>
          <a:xfrm>
            <a:off x="2862644" y="1541124"/>
            <a:ext cx="0" cy="1852216"/>
            <a:chOff x="2862644" y="1541124"/>
            <a:chExt cx="0" cy="1852216"/>
          </a:xfrm>
        </p:grpSpPr>
        <p:cxnSp>
          <p:nvCxnSpPr>
            <p:cNvPr id="11" name="Straight Arrow Connector 10"/>
            <p:cNvCxnSpPr>
              <a:endCxn id="7" idx="0"/>
            </p:cNvCxnSpPr>
            <p:nvPr/>
          </p:nvCxnSpPr>
          <p:spPr>
            <a:xfrm>
              <a:off x="2862644" y="2293938"/>
              <a:ext cx="0" cy="1099402"/>
            </a:xfrm>
            <a:prstGeom prst="straightConnector1">
              <a:avLst/>
            </a:prstGeom>
            <a:ln w="38100">
              <a:solidFill>
                <a:srgbClr val="3B4F7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862644" y="1541124"/>
              <a:ext cx="0" cy="696183"/>
            </a:xfrm>
            <a:prstGeom prst="line">
              <a:avLst/>
            </a:prstGeom>
            <a:ln w="38100">
              <a:solidFill>
                <a:srgbClr val="3B4F7D"/>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15" name="Rectangle 14"/>
          <p:cNvSpPr/>
          <p:nvPr/>
        </p:nvSpPr>
        <p:spPr>
          <a:xfrm>
            <a:off x="5044966" y="3393340"/>
            <a:ext cx="3298631" cy="265757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If mitigation measures and/or another CBI delivery modality or delivery mechanism is possible, weigh the risks and mitigation measures along with potential protection benefits of CBI, discuss with communities and decide whether and how to implement CBI.</a:t>
            </a:r>
            <a:endParaRPr lang="en-US" dirty="0">
              <a:solidFill>
                <a:srgbClr val="000000"/>
              </a:solidFill>
            </a:endParaRPr>
          </a:p>
        </p:txBody>
      </p:sp>
      <p:grpSp>
        <p:nvGrpSpPr>
          <p:cNvPr id="18" name="Group 17"/>
          <p:cNvGrpSpPr/>
          <p:nvPr/>
        </p:nvGrpSpPr>
        <p:grpSpPr>
          <a:xfrm>
            <a:off x="5996160" y="1541124"/>
            <a:ext cx="0" cy="1852216"/>
            <a:chOff x="2862644" y="1541124"/>
            <a:chExt cx="0" cy="1852216"/>
          </a:xfrm>
        </p:grpSpPr>
        <p:cxnSp>
          <p:nvCxnSpPr>
            <p:cNvPr id="19" name="Straight Arrow Connector 18"/>
            <p:cNvCxnSpPr/>
            <p:nvPr/>
          </p:nvCxnSpPr>
          <p:spPr>
            <a:xfrm>
              <a:off x="2862644" y="2293938"/>
              <a:ext cx="0" cy="1099402"/>
            </a:xfrm>
            <a:prstGeom prst="straightConnector1">
              <a:avLst/>
            </a:prstGeom>
            <a:ln w="38100">
              <a:solidFill>
                <a:srgbClr val="3B4F7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862644" y="1541124"/>
              <a:ext cx="0" cy="696183"/>
            </a:xfrm>
            <a:prstGeom prst="line">
              <a:avLst/>
            </a:prstGeom>
            <a:ln w="38100">
              <a:solidFill>
                <a:srgbClr val="3B4F7D"/>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7308850" y="1541124"/>
            <a:ext cx="0" cy="1852216"/>
            <a:chOff x="2862644" y="1541124"/>
            <a:chExt cx="0" cy="1852216"/>
          </a:xfrm>
        </p:grpSpPr>
        <p:cxnSp>
          <p:nvCxnSpPr>
            <p:cNvPr id="22" name="Straight Arrow Connector 21"/>
            <p:cNvCxnSpPr/>
            <p:nvPr/>
          </p:nvCxnSpPr>
          <p:spPr>
            <a:xfrm>
              <a:off x="2862644" y="2293938"/>
              <a:ext cx="0" cy="1099402"/>
            </a:xfrm>
            <a:prstGeom prst="straightConnector1">
              <a:avLst/>
            </a:prstGeom>
            <a:ln w="38100">
              <a:solidFill>
                <a:srgbClr val="3B4F7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862644" y="1541124"/>
              <a:ext cx="0" cy="696183"/>
            </a:xfrm>
            <a:prstGeom prst="line">
              <a:avLst/>
            </a:prstGeom>
            <a:ln w="38100">
              <a:solidFill>
                <a:srgbClr val="3B4F7D"/>
              </a:solidFill>
              <a:prstDash val="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08943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2445" y="1774024"/>
            <a:ext cx="7772400" cy="3584125"/>
          </a:xfrm>
        </p:spPr>
        <p:txBody>
          <a:bodyPr anchor="ctr"/>
          <a:lstStyle/>
          <a:p>
            <a:pPr algn="ctr"/>
            <a:r>
              <a:rPr lang="en-US" cap="none" dirty="0" smtClean="0"/>
              <a:t>Overview of Protection and </a:t>
            </a:r>
            <a:br>
              <a:rPr lang="en-US" cap="none" dirty="0" smtClean="0"/>
            </a:br>
            <a:r>
              <a:rPr lang="en-US" cap="none" dirty="0" smtClean="0"/>
              <a:t>Cash-Based </a:t>
            </a:r>
            <a:r>
              <a:rPr lang="en-US" cap="none" dirty="0"/>
              <a:t>I</a:t>
            </a:r>
            <a:r>
              <a:rPr lang="en-US" cap="none" dirty="0" smtClean="0"/>
              <a:t>nterventions</a:t>
            </a:r>
            <a:endParaRPr lang="en-US" cap="none" dirty="0"/>
          </a:p>
        </p:txBody>
      </p:sp>
      <p:sp>
        <p:nvSpPr>
          <p:cNvPr id="2" name="Slide Number Placeholder 1"/>
          <p:cNvSpPr>
            <a:spLocks noGrp="1"/>
          </p:cNvSpPr>
          <p:nvPr>
            <p:ph type="sldNum" sz="quarter" idx="12"/>
          </p:nvPr>
        </p:nvSpPr>
        <p:spPr/>
        <p:txBody>
          <a:bodyPr/>
          <a:lstStyle/>
          <a:p>
            <a:fld id="{50AFB694-6C09-2A4A-AAD6-A7D97990F5A3}" type="slidenum">
              <a:rPr lang="en-US" smtClean="0"/>
              <a:pPr/>
              <a:t>4</a:t>
            </a:fld>
            <a:endParaRPr lang="en-US" dirty="0"/>
          </a:p>
        </p:txBody>
      </p:sp>
    </p:spTree>
    <p:extLst>
      <p:ext uri="{BB962C8B-B14F-4D97-AF65-F5344CB8AC3E}">
        <p14:creationId xmlns:p14="http://schemas.microsoft.com/office/powerpoint/2010/main" val="33760644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191" y="2558328"/>
            <a:ext cx="7663809" cy="2819763"/>
          </a:xfrm>
        </p:spPr>
        <p:txBody>
          <a:bodyPr/>
          <a:lstStyle/>
          <a:p>
            <a:r>
              <a:rPr lang="en-US" cap="none" dirty="0" smtClean="0"/>
              <a:t>Wrap-Up</a:t>
            </a:r>
            <a:endParaRPr lang="en-US" cap="none" dirty="0"/>
          </a:p>
        </p:txBody>
      </p:sp>
      <p:sp>
        <p:nvSpPr>
          <p:cNvPr id="4" name="Slide Number Placeholder 3"/>
          <p:cNvSpPr>
            <a:spLocks noGrp="1"/>
          </p:cNvSpPr>
          <p:nvPr>
            <p:ph type="sldNum" sz="quarter" idx="12"/>
          </p:nvPr>
        </p:nvSpPr>
        <p:spPr/>
        <p:txBody>
          <a:bodyPr/>
          <a:lstStyle/>
          <a:p>
            <a:fld id="{50AFB694-6C09-2A4A-AAD6-A7D97990F5A3}" type="slidenum">
              <a:rPr lang="en-US" smtClean="0"/>
              <a:pPr/>
              <a:t>40</a:t>
            </a:fld>
            <a:endParaRPr lang="en-US" dirty="0"/>
          </a:p>
        </p:txBody>
      </p:sp>
    </p:spTree>
    <p:extLst>
      <p:ext uri="{BB962C8B-B14F-4D97-AF65-F5344CB8AC3E}">
        <p14:creationId xmlns:p14="http://schemas.microsoft.com/office/powerpoint/2010/main" val="1620103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8346"/>
            <a:ext cx="8229600" cy="1185675"/>
          </a:xfrm>
        </p:spPr>
        <p:txBody>
          <a:bodyPr>
            <a:normAutofit fontScale="90000"/>
          </a:bodyPr>
          <a:lstStyle/>
          <a:p>
            <a:r>
              <a:rPr lang="en-US" dirty="0" smtClean="0"/>
              <a:t>What are the Sphere </a:t>
            </a:r>
            <a:br>
              <a:rPr lang="en-US" dirty="0" smtClean="0"/>
            </a:br>
            <a:r>
              <a:rPr lang="en-US" dirty="0" smtClean="0"/>
              <a:t>Protection Principles?</a:t>
            </a:r>
            <a:endParaRPr lang="en-US" dirty="0"/>
          </a:p>
        </p:txBody>
      </p:sp>
      <p:sp>
        <p:nvSpPr>
          <p:cNvPr id="4" name="Slide Number Placeholder 3"/>
          <p:cNvSpPr>
            <a:spLocks noGrp="1"/>
          </p:cNvSpPr>
          <p:nvPr>
            <p:ph type="sldNum" sz="quarter" idx="12"/>
          </p:nvPr>
        </p:nvSpPr>
        <p:spPr/>
        <p:txBody>
          <a:bodyPr/>
          <a:lstStyle/>
          <a:p>
            <a:fld id="{EAB47E16-98EF-7740-8C43-996CA41E0038}" type="slidenum">
              <a:rPr lang="en-US" smtClean="0"/>
              <a:pPr/>
              <a:t>41</a:t>
            </a:fld>
            <a:endParaRPr lang="en-US"/>
          </a:p>
        </p:txBody>
      </p:sp>
      <p:grpSp>
        <p:nvGrpSpPr>
          <p:cNvPr id="55" name="Group 54"/>
          <p:cNvGrpSpPr/>
          <p:nvPr/>
        </p:nvGrpSpPr>
        <p:grpSpPr>
          <a:xfrm>
            <a:off x="439560" y="1896823"/>
            <a:ext cx="8380310" cy="4301515"/>
            <a:chOff x="439560" y="1561196"/>
            <a:chExt cx="8380310" cy="4301515"/>
          </a:xfrm>
        </p:grpSpPr>
        <p:cxnSp>
          <p:nvCxnSpPr>
            <p:cNvPr id="47" name="Straight Arrow Connector 46"/>
            <p:cNvCxnSpPr>
              <a:endCxn id="5" idx="1"/>
            </p:cNvCxnSpPr>
            <p:nvPr/>
          </p:nvCxnSpPr>
          <p:spPr>
            <a:xfrm>
              <a:off x="2821214" y="2413000"/>
              <a:ext cx="758886" cy="532014"/>
            </a:xfrm>
            <a:prstGeom prst="straightConnector1">
              <a:avLst/>
            </a:prstGeom>
            <a:ln w="63500">
              <a:solidFill>
                <a:srgbClr val="3B4F7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endCxn id="5" idx="5"/>
            </p:cNvCxnSpPr>
            <p:nvPr/>
          </p:nvCxnSpPr>
          <p:spPr>
            <a:xfrm flipH="1" flipV="1">
              <a:off x="5481704" y="4846618"/>
              <a:ext cx="986225" cy="462362"/>
            </a:xfrm>
            <a:prstGeom prst="straightConnector1">
              <a:avLst/>
            </a:prstGeom>
            <a:ln w="63500">
              <a:solidFill>
                <a:srgbClr val="3B4F7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endCxn id="5" idx="3"/>
            </p:cNvCxnSpPr>
            <p:nvPr/>
          </p:nvCxnSpPr>
          <p:spPr>
            <a:xfrm flipV="1">
              <a:off x="2821214" y="4846618"/>
              <a:ext cx="758886" cy="614382"/>
            </a:xfrm>
            <a:prstGeom prst="straightConnector1">
              <a:avLst/>
            </a:prstGeom>
            <a:ln w="63500">
              <a:solidFill>
                <a:srgbClr val="3B4F7D"/>
              </a:solidFill>
              <a:tailEnd type="arrow"/>
            </a:ln>
            <a:effectLst/>
          </p:spPr>
          <p:style>
            <a:lnRef idx="2">
              <a:schemeClr val="accent1"/>
            </a:lnRef>
            <a:fillRef idx="0">
              <a:schemeClr val="accent1"/>
            </a:fillRef>
            <a:effectRef idx="1">
              <a:schemeClr val="accent1"/>
            </a:effectRef>
            <a:fontRef idx="minor">
              <a:schemeClr val="tx1"/>
            </a:fontRef>
          </p:style>
        </p:cxnSp>
        <p:sp>
          <p:nvSpPr>
            <p:cNvPr id="5" name="Oval 4"/>
            <p:cNvSpPr/>
            <p:nvPr/>
          </p:nvSpPr>
          <p:spPr>
            <a:xfrm>
              <a:off x="3186265" y="2551179"/>
              <a:ext cx="2689274" cy="2689274"/>
            </a:xfrm>
            <a:prstGeom prst="ellipse">
              <a:avLst/>
            </a:prstGeom>
            <a:solidFill>
              <a:srgbClr val="3B4F7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1200"/>
                </a:spcAft>
              </a:pPr>
              <a:r>
                <a:rPr lang="en-US" dirty="0" smtClean="0"/>
                <a:t>Safety and Dignity</a:t>
              </a:r>
            </a:p>
            <a:p>
              <a:pPr algn="ctr">
                <a:spcAft>
                  <a:spcPts val="1200"/>
                </a:spcAft>
              </a:pPr>
              <a:r>
                <a:rPr lang="en-US" dirty="0" smtClean="0"/>
                <a:t>Meaningful Access</a:t>
              </a:r>
            </a:p>
            <a:p>
              <a:pPr algn="ctr">
                <a:spcAft>
                  <a:spcPts val="1200"/>
                </a:spcAft>
              </a:pPr>
              <a:r>
                <a:rPr lang="en-US" dirty="0" smtClean="0"/>
                <a:t>Accountability</a:t>
              </a:r>
            </a:p>
            <a:p>
              <a:pPr algn="ctr">
                <a:spcAft>
                  <a:spcPts val="1200"/>
                </a:spcAft>
              </a:pPr>
              <a:r>
                <a:rPr lang="en-US" dirty="0" smtClean="0"/>
                <a:t>Participation &amp; Empowerment</a:t>
              </a:r>
              <a:endParaRPr lang="en-US" dirty="0"/>
            </a:p>
          </p:txBody>
        </p:sp>
        <p:grpSp>
          <p:nvGrpSpPr>
            <p:cNvPr id="23" name="Group 22"/>
            <p:cNvGrpSpPr/>
            <p:nvPr/>
          </p:nvGrpSpPr>
          <p:grpSpPr>
            <a:xfrm>
              <a:off x="5481704" y="1561196"/>
              <a:ext cx="3338166" cy="1476790"/>
              <a:chOff x="5481704" y="1561196"/>
              <a:chExt cx="3338166" cy="1476790"/>
            </a:xfrm>
          </p:grpSpPr>
          <p:cxnSp>
            <p:nvCxnSpPr>
              <p:cNvPr id="21" name="Straight Arrow Connector 20"/>
              <p:cNvCxnSpPr>
                <a:endCxn id="5" idx="7"/>
              </p:cNvCxnSpPr>
              <p:nvPr/>
            </p:nvCxnSpPr>
            <p:spPr>
              <a:xfrm flipH="1">
                <a:off x="5481704" y="2413000"/>
                <a:ext cx="986225" cy="532014"/>
              </a:xfrm>
              <a:prstGeom prst="straightConnector1">
                <a:avLst/>
              </a:prstGeom>
              <a:ln w="63500">
                <a:solidFill>
                  <a:srgbClr val="3B4F7D"/>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6350454" y="1561196"/>
                <a:ext cx="2469416" cy="1476790"/>
                <a:chOff x="6350454" y="1525914"/>
                <a:chExt cx="2469416" cy="1476790"/>
              </a:xfrm>
            </p:grpSpPr>
            <p:sp>
              <p:nvSpPr>
                <p:cNvPr id="9" name="Rectangle 8"/>
                <p:cNvSpPr/>
                <p:nvPr/>
              </p:nvSpPr>
              <p:spPr>
                <a:xfrm>
                  <a:off x="6350454" y="1525914"/>
                  <a:ext cx="1551974" cy="369332"/>
                </a:xfrm>
                <a:prstGeom prst="rect">
                  <a:avLst/>
                </a:prstGeom>
                <a:solidFill>
                  <a:srgbClr val="3B4F7D"/>
                </a:solidFill>
                <a:ln>
                  <a:noFill/>
                </a:ln>
                <a:effectLst/>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n-US" b="1" dirty="0" smtClean="0"/>
                    <a:t>Principle 3:</a:t>
                  </a:r>
                  <a:endParaRPr lang="en-US" b="1" dirty="0"/>
                </a:p>
              </p:txBody>
            </p:sp>
            <p:sp>
              <p:nvSpPr>
                <p:cNvPr id="10" name="Snip Single Corner Rectangle 9"/>
                <p:cNvSpPr/>
                <p:nvPr/>
              </p:nvSpPr>
              <p:spPr>
                <a:xfrm flipV="1">
                  <a:off x="6350454" y="1895243"/>
                  <a:ext cx="2469416" cy="1107461"/>
                </a:xfrm>
                <a:prstGeom prst="snip1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1" name="TextBox 10"/>
                <p:cNvSpPr txBox="1"/>
                <p:nvPr/>
              </p:nvSpPr>
              <p:spPr>
                <a:xfrm>
                  <a:off x="6350454" y="2063311"/>
                  <a:ext cx="2469416" cy="707886"/>
                </a:xfrm>
                <a:prstGeom prst="rect">
                  <a:avLst/>
                </a:prstGeom>
                <a:noFill/>
              </p:spPr>
              <p:txBody>
                <a:bodyPr wrap="square" rtlCol="0">
                  <a:spAutoFit/>
                </a:bodyPr>
                <a:lstStyle/>
                <a:p>
                  <a:r>
                    <a:rPr lang="en-US" sz="2000" dirty="0" smtClean="0">
                      <a:solidFill>
                        <a:srgbClr val="000000"/>
                      </a:solidFill>
                    </a:rPr>
                    <a:t>Protection from violence and coercion</a:t>
                  </a:r>
                  <a:endParaRPr lang="en-US" sz="2000" dirty="0">
                    <a:solidFill>
                      <a:srgbClr val="000000"/>
                    </a:solidFill>
                  </a:endParaRPr>
                </a:p>
              </p:txBody>
            </p:sp>
          </p:grpSp>
        </p:grpSp>
        <p:grpSp>
          <p:nvGrpSpPr>
            <p:cNvPr id="25" name="Group 24"/>
            <p:cNvGrpSpPr/>
            <p:nvPr/>
          </p:nvGrpSpPr>
          <p:grpSpPr>
            <a:xfrm>
              <a:off x="6350454" y="4385921"/>
              <a:ext cx="2469416" cy="1476790"/>
              <a:chOff x="6350454" y="1525914"/>
              <a:chExt cx="2469416" cy="1476790"/>
            </a:xfrm>
          </p:grpSpPr>
          <p:sp>
            <p:nvSpPr>
              <p:cNvPr id="27" name="Rectangle 26"/>
              <p:cNvSpPr/>
              <p:nvPr/>
            </p:nvSpPr>
            <p:spPr>
              <a:xfrm>
                <a:off x="6350454" y="1525914"/>
                <a:ext cx="1551974" cy="369332"/>
              </a:xfrm>
              <a:prstGeom prst="rect">
                <a:avLst/>
              </a:prstGeom>
              <a:solidFill>
                <a:srgbClr val="3B4F7D"/>
              </a:solidFill>
              <a:ln>
                <a:noFill/>
              </a:ln>
              <a:effectLst/>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n-US" b="1" dirty="0" smtClean="0"/>
                  <a:t>Principle 4:</a:t>
                </a:r>
                <a:endParaRPr lang="en-US" b="1" dirty="0"/>
              </a:p>
            </p:txBody>
          </p:sp>
          <p:sp>
            <p:nvSpPr>
              <p:cNvPr id="28" name="Snip Single Corner Rectangle 27"/>
              <p:cNvSpPr/>
              <p:nvPr/>
            </p:nvSpPr>
            <p:spPr>
              <a:xfrm flipV="1">
                <a:off x="6350454" y="1895243"/>
                <a:ext cx="2469416" cy="1107461"/>
              </a:xfrm>
              <a:prstGeom prst="snip1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29" name="TextBox 28"/>
              <p:cNvSpPr txBox="1"/>
              <p:nvPr/>
            </p:nvSpPr>
            <p:spPr>
              <a:xfrm>
                <a:off x="6350454" y="2063311"/>
                <a:ext cx="2469416" cy="707886"/>
              </a:xfrm>
              <a:prstGeom prst="rect">
                <a:avLst/>
              </a:prstGeom>
              <a:noFill/>
            </p:spPr>
            <p:txBody>
              <a:bodyPr wrap="square" rtlCol="0">
                <a:spAutoFit/>
              </a:bodyPr>
              <a:lstStyle/>
              <a:p>
                <a:r>
                  <a:rPr lang="en-US" sz="2000" dirty="0" smtClean="0">
                    <a:solidFill>
                      <a:srgbClr val="000000"/>
                    </a:solidFill>
                  </a:rPr>
                  <a:t>Claim rights and access remedies</a:t>
                </a:r>
                <a:endParaRPr lang="en-US" sz="2000" dirty="0">
                  <a:solidFill>
                    <a:srgbClr val="000000"/>
                  </a:solidFill>
                </a:endParaRPr>
              </a:p>
            </p:txBody>
          </p:sp>
        </p:grpSp>
        <p:grpSp>
          <p:nvGrpSpPr>
            <p:cNvPr id="44" name="Group 43"/>
            <p:cNvGrpSpPr/>
            <p:nvPr/>
          </p:nvGrpSpPr>
          <p:grpSpPr>
            <a:xfrm>
              <a:off x="457200" y="4635070"/>
              <a:ext cx="2469416" cy="1192359"/>
              <a:chOff x="457200" y="4405593"/>
              <a:chExt cx="2469416" cy="1192359"/>
            </a:xfrm>
          </p:grpSpPr>
          <p:sp>
            <p:nvSpPr>
              <p:cNvPr id="38" name="Rectangle 37"/>
              <p:cNvSpPr/>
              <p:nvPr/>
            </p:nvSpPr>
            <p:spPr>
              <a:xfrm>
                <a:off x="457200" y="4405593"/>
                <a:ext cx="1551974" cy="369332"/>
              </a:xfrm>
              <a:prstGeom prst="rect">
                <a:avLst/>
              </a:prstGeom>
              <a:solidFill>
                <a:srgbClr val="3B4F7D"/>
              </a:solidFill>
              <a:ln>
                <a:noFill/>
              </a:ln>
              <a:effectLst/>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n-US" b="1" dirty="0" smtClean="0"/>
                  <a:t>Principle 1:</a:t>
                </a:r>
                <a:endParaRPr lang="en-US" b="1" dirty="0"/>
              </a:p>
            </p:txBody>
          </p:sp>
          <p:sp>
            <p:nvSpPr>
              <p:cNvPr id="39" name="Snip Single Corner Rectangle 38"/>
              <p:cNvSpPr/>
              <p:nvPr/>
            </p:nvSpPr>
            <p:spPr>
              <a:xfrm flipV="1">
                <a:off x="457200" y="4774921"/>
                <a:ext cx="2469416" cy="823031"/>
              </a:xfrm>
              <a:prstGeom prst="snip1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40" name="TextBox 39"/>
              <p:cNvSpPr txBox="1"/>
              <p:nvPr/>
            </p:nvSpPr>
            <p:spPr>
              <a:xfrm>
                <a:off x="457200" y="4942990"/>
                <a:ext cx="2469416" cy="400110"/>
              </a:xfrm>
              <a:prstGeom prst="rect">
                <a:avLst/>
              </a:prstGeom>
              <a:noFill/>
            </p:spPr>
            <p:txBody>
              <a:bodyPr wrap="square" rtlCol="0">
                <a:spAutoFit/>
              </a:bodyPr>
              <a:lstStyle/>
              <a:p>
                <a:r>
                  <a:rPr lang="en-US" sz="2000" dirty="0" smtClean="0">
                    <a:solidFill>
                      <a:srgbClr val="000000"/>
                    </a:solidFill>
                  </a:rPr>
                  <a:t>Do no harm</a:t>
                </a:r>
                <a:endParaRPr lang="en-US" sz="2000" dirty="0">
                  <a:solidFill>
                    <a:srgbClr val="000000"/>
                  </a:solidFill>
                </a:endParaRPr>
              </a:p>
            </p:txBody>
          </p:sp>
        </p:grpSp>
        <p:grpSp>
          <p:nvGrpSpPr>
            <p:cNvPr id="53" name="Group 52"/>
            <p:cNvGrpSpPr/>
            <p:nvPr/>
          </p:nvGrpSpPr>
          <p:grpSpPr>
            <a:xfrm>
              <a:off x="439560" y="1764021"/>
              <a:ext cx="2469416" cy="1183585"/>
              <a:chOff x="439560" y="1622893"/>
              <a:chExt cx="2469416" cy="1183585"/>
            </a:xfrm>
          </p:grpSpPr>
          <p:sp>
            <p:nvSpPr>
              <p:cNvPr id="48" name="Rectangle 47"/>
              <p:cNvSpPr/>
              <p:nvPr/>
            </p:nvSpPr>
            <p:spPr>
              <a:xfrm>
                <a:off x="439560" y="1622893"/>
                <a:ext cx="1551974" cy="369332"/>
              </a:xfrm>
              <a:prstGeom prst="rect">
                <a:avLst/>
              </a:prstGeom>
              <a:solidFill>
                <a:srgbClr val="3B4F7D"/>
              </a:solidFill>
              <a:ln>
                <a:noFill/>
              </a:ln>
              <a:effectLst/>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n-US" b="1" dirty="0" smtClean="0"/>
                  <a:t>Principle 2:</a:t>
                </a:r>
                <a:endParaRPr lang="en-US" b="1" dirty="0"/>
              </a:p>
            </p:txBody>
          </p:sp>
          <p:sp>
            <p:nvSpPr>
              <p:cNvPr id="49" name="Snip Single Corner Rectangle 48"/>
              <p:cNvSpPr/>
              <p:nvPr/>
            </p:nvSpPr>
            <p:spPr>
              <a:xfrm flipV="1">
                <a:off x="439560" y="1992221"/>
                <a:ext cx="2469416" cy="814257"/>
              </a:xfrm>
              <a:prstGeom prst="snip1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50" name="TextBox 49"/>
              <p:cNvSpPr txBox="1"/>
              <p:nvPr/>
            </p:nvSpPr>
            <p:spPr>
              <a:xfrm>
                <a:off x="439560" y="2160290"/>
                <a:ext cx="2469416" cy="400110"/>
              </a:xfrm>
              <a:prstGeom prst="rect">
                <a:avLst/>
              </a:prstGeom>
              <a:noFill/>
            </p:spPr>
            <p:txBody>
              <a:bodyPr wrap="square" rtlCol="0">
                <a:spAutoFit/>
              </a:bodyPr>
              <a:lstStyle/>
              <a:p>
                <a:r>
                  <a:rPr lang="en-US" sz="2000" dirty="0" smtClean="0">
                    <a:solidFill>
                      <a:srgbClr val="000000"/>
                    </a:solidFill>
                  </a:rPr>
                  <a:t>Impartial assistance</a:t>
                </a:r>
                <a:endParaRPr lang="en-US" sz="2000" dirty="0">
                  <a:solidFill>
                    <a:srgbClr val="000000"/>
                  </a:solidFill>
                </a:endParaRPr>
              </a:p>
            </p:txBody>
          </p:sp>
        </p:grpSp>
      </p:grpSp>
    </p:spTree>
    <p:extLst>
      <p:ext uri="{BB962C8B-B14F-4D97-AF65-F5344CB8AC3E}">
        <p14:creationId xmlns:p14="http://schemas.microsoft.com/office/powerpoint/2010/main" val="128714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a:xfrm>
            <a:off x="457200" y="578346"/>
            <a:ext cx="8229600" cy="839291"/>
          </a:xfrm>
        </p:spPr>
        <p:txBody>
          <a:bodyPr/>
          <a:lstStyle/>
          <a:p>
            <a:r>
              <a:rPr lang="en-US" dirty="0" err="1" smtClean="0"/>
              <a:t>Programme</a:t>
            </a:r>
            <a:r>
              <a:rPr lang="en-US" dirty="0" smtClean="0"/>
              <a:t> Cycle</a:t>
            </a:r>
            <a:endParaRPr lang="en-US" dirty="0"/>
          </a:p>
        </p:txBody>
      </p:sp>
      <p:sp>
        <p:nvSpPr>
          <p:cNvPr id="25" name="Slide Number Placeholder 2"/>
          <p:cNvSpPr>
            <a:spLocks noGrp="1"/>
          </p:cNvSpPr>
          <p:nvPr>
            <p:ph type="sldNum" sz="quarter" idx="12"/>
          </p:nvPr>
        </p:nvSpPr>
        <p:spPr>
          <a:xfrm>
            <a:off x="6553200" y="6370737"/>
            <a:ext cx="2133600" cy="589487"/>
          </a:xfrm>
        </p:spPr>
        <p:txBody>
          <a:bodyPr/>
          <a:lstStyle/>
          <a:p>
            <a:fld id="{EAB47E16-98EF-7740-8C43-996CA41E0038}" type="slidenum">
              <a:rPr lang="en-US" smtClean="0"/>
              <a:pPr/>
              <a:t>42</a:t>
            </a:fld>
            <a:endParaRPr lang="en-US"/>
          </a:p>
        </p:txBody>
      </p:sp>
      <p:sp>
        <p:nvSpPr>
          <p:cNvPr id="26" name="Snip Single Corner Rectangle 25"/>
          <p:cNvSpPr/>
          <p:nvPr/>
        </p:nvSpPr>
        <p:spPr>
          <a:xfrm rot="5400000">
            <a:off x="4317998" y="-269647"/>
            <a:ext cx="547915" cy="3922486"/>
          </a:xfrm>
          <a:prstGeom prst="snip1Rect">
            <a:avLst>
              <a:gd name="adj" fmla="val 25512"/>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lvl="0" algn="ctr"/>
            <a:r>
              <a:rPr lang="en-US" dirty="0">
                <a:solidFill>
                  <a:schemeClr val="tx1"/>
                </a:solidFill>
              </a:rPr>
              <a:t>Needs Assessment</a:t>
            </a:r>
          </a:p>
        </p:txBody>
      </p:sp>
      <p:sp>
        <p:nvSpPr>
          <p:cNvPr id="27" name="Snip Single Corner Rectangle 26"/>
          <p:cNvSpPr/>
          <p:nvPr/>
        </p:nvSpPr>
        <p:spPr>
          <a:xfrm rot="5400000">
            <a:off x="4317998" y="447487"/>
            <a:ext cx="547915" cy="3922486"/>
          </a:xfrm>
          <a:prstGeom prst="snip1Rect">
            <a:avLst>
              <a:gd name="adj" fmla="val 25512"/>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lvl="0" algn="ctr"/>
            <a:r>
              <a:rPr lang="en-US" dirty="0">
                <a:solidFill>
                  <a:schemeClr val="tx1"/>
                </a:solidFill>
              </a:rPr>
              <a:t>Market Analysis</a:t>
            </a:r>
          </a:p>
        </p:txBody>
      </p:sp>
      <p:sp>
        <p:nvSpPr>
          <p:cNvPr id="28" name="Snip Single Corner Rectangle 27"/>
          <p:cNvSpPr/>
          <p:nvPr/>
        </p:nvSpPr>
        <p:spPr>
          <a:xfrm rot="5400000">
            <a:off x="4317998" y="1164621"/>
            <a:ext cx="547915" cy="3922486"/>
          </a:xfrm>
          <a:prstGeom prst="snip1Rect">
            <a:avLst>
              <a:gd name="adj" fmla="val 25512"/>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lvl="0" algn="ctr"/>
            <a:r>
              <a:rPr lang="en-US" dirty="0">
                <a:solidFill>
                  <a:schemeClr val="tx1"/>
                </a:solidFill>
              </a:rPr>
              <a:t>Protection Risk and Benefit Analysis</a:t>
            </a:r>
          </a:p>
        </p:txBody>
      </p:sp>
      <p:sp>
        <p:nvSpPr>
          <p:cNvPr id="29" name="Snip Single Corner Rectangle 28"/>
          <p:cNvSpPr/>
          <p:nvPr/>
        </p:nvSpPr>
        <p:spPr>
          <a:xfrm rot="5400000">
            <a:off x="4317998" y="1881755"/>
            <a:ext cx="547915" cy="3922486"/>
          </a:xfrm>
          <a:prstGeom prst="snip1Rect">
            <a:avLst>
              <a:gd name="adj" fmla="val 25512"/>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dirty="0" smtClean="0">
                <a:solidFill>
                  <a:schemeClr val="tx1"/>
                </a:solidFill>
              </a:rPr>
              <a:t>Vulnerability </a:t>
            </a:r>
            <a:r>
              <a:rPr lang="en-US" dirty="0">
                <a:solidFill>
                  <a:schemeClr val="tx1"/>
                </a:solidFill>
              </a:rPr>
              <a:t>Analysis and </a:t>
            </a:r>
            <a:r>
              <a:rPr lang="en-US" dirty="0" smtClean="0">
                <a:solidFill>
                  <a:schemeClr val="tx1"/>
                </a:solidFill>
              </a:rPr>
              <a:t>Targeting</a:t>
            </a:r>
            <a:endParaRPr lang="en-US" dirty="0">
              <a:solidFill>
                <a:schemeClr val="tx1"/>
              </a:solidFill>
            </a:endParaRPr>
          </a:p>
        </p:txBody>
      </p:sp>
      <p:sp>
        <p:nvSpPr>
          <p:cNvPr id="30" name="Snip Single Corner Rectangle 29"/>
          <p:cNvSpPr/>
          <p:nvPr/>
        </p:nvSpPr>
        <p:spPr>
          <a:xfrm rot="5400000">
            <a:off x="4317998" y="2598889"/>
            <a:ext cx="547915" cy="3922486"/>
          </a:xfrm>
          <a:prstGeom prst="snip1Rect">
            <a:avLst>
              <a:gd name="adj" fmla="val 25512"/>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lvl="0" algn="ctr"/>
            <a:r>
              <a:rPr lang="en-US" dirty="0">
                <a:solidFill>
                  <a:schemeClr val="tx1"/>
                </a:solidFill>
              </a:rPr>
              <a:t>Delivery Mechanism Selection</a:t>
            </a:r>
          </a:p>
        </p:txBody>
      </p:sp>
      <p:sp>
        <p:nvSpPr>
          <p:cNvPr id="31" name="Snip Single Corner Rectangle 30"/>
          <p:cNvSpPr/>
          <p:nvPr/>
        </p:nvSpPr>
        <p:spPr>
          <a:xfrm rot="5400000">
            <a:off x="4317998" y="3316023"/>
            <a:ext cx="547915" cy="3922486"/>
          </a:xfrm>
          <a:prstGeom prst="snip1Rect">
            <a:avLst>
              <a:gd name="adj" fmla="val 25512"/>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lvl="0" algn="ctr"/>
            <a:r>
              <a:rPr lang="en-US" dirty="0">
                <a:solidFill>
                  <a:schemeClr val="tx1"/>
                </a:solidFill>
              </a:rPr>
              <a:t>Design and Implementation</a:t>
            </a:r>
          </a:p>
        </p:txBody>
      </p:sp>
      <p:sp>
        <p:nvSpPr>
          <p:cNvPr id="32" name="Snip Single Corner Rectangle 31"/>
          <p:cNvSpPr/>
          <p:nvPr/>
        </p:nvSpPr>
        <p:spPr>
          <a:xfrm rot="5400000">
            <a:off x="4317998" y="4033157"/>
            <a:ext cx="547915" cy="3922486"/>
          </a:xfrm>
          <a:prstGeom prst="snip1Rect">
            <a:avLst>
              <a:gd name="adj" fmla="val 25512"/>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lvl="0" algn="ctr"/>
            <a:r>
              <a:rPr lang="en-US" dirty="0">
                <a:solidFill>
                  <a:schemeClr val="tx1"/>
                </a:solidFill>
              </a:rPr>
              <a:t>Monitoring</a:t>
            </a:r>
          </a:p>
        </p:txBody>
      </p:sp>
      <p:cxnSp>
        <p:nvCxnSpPr>
          <p:cNvPr id="33" name="Straight Arrow Connector 32"/>
          <p:cNvCxnSpPr/>
          <p:nvPr/>
        </p:nvCxnSpPr>
        <p:spPr>
          <a:xfrm>
            <a:off x="4591955" y="1965554"/>
            <a:ext cx="0" cy="169219"/>
          </a:xfrm>
          <a:prstGeom prst="straightConnector1">
            <a:avLst/>
          </a:prstGeom>
          <a:ln w="31750" cap="flat">
            <a:round/>
            <a:tailEnd type="arrow"/>
          </a:ln>
          <a:effectLst/>
        </p:spPr>
        <p:style>
          <a:lnRef idx="2">
            <a:schemeClr val="accent1"/>
          </a:lnRef>
          <a:fillRef idx="0">
            <a:schemeClr val="accent1"/>
          </a:fillRef>
          <a:effectRef idx="1">
            <a:schemeClr val="accent1"/>
          </a:effectRef>
          <a:fontRef idx="minor">
            <a:schemeClr val="tx1"/>
          </a:fontRef>
        </p:style>
      </p:cxnSp>
      <p:sp>
        <p:nvSpPr>
          <p:cNvPr id="34" name="Up Arrow 33"/>
          <p:cNvSpPr/>
          <p:nvPr/>
        </p:nvSpPr>
        <p:spPr>
          <a:xfrm>
            <a:off x="861789" y="1916573"/>
            <a:ext cx="1052285" cy="4327071"/>
          </a:xfrm>
          <a:prstGeom prst="upArrow">
            <a:avLst/>
          </a:prstGeom>
          <a:gradFill>
            <a:gsLst>
              <a:gs pos="0">
                <a:schemeClr val="accent1">
                  <a:tint val="100000"/>
                  <a:shade val="100000"/>
                  <a:satMod val="130000"/>
                  <a:alpha val="0"/>
                </a:schemeClr>
              </a:gs>
              <a:gs pos="99000">
                <a:schemeClr val="tx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Up Arrow 34"/>
          <p:cNvSpPr/>
          <p:nvPr/>
        </p:nvSpPr>
        <p:spPr>
          <a:xfrm rot="10800000">
            <a:off x="7610928" y="1485819"/>
            <a:ext cx="463185" cy="4327071"/>
          </a:xfrm>
          <a:prstGeom prst="upArrow">
            <a:avLst/>
          </a:prstGeom>
          <a:gradFill>
            <a:gsLst>
              <a:gs pos="0">
                <a:schemeClr val="accent1">
                  <a:tint val="100000"/>
                  <a:shade val="100000"/>
                  <a:satMod val="130000"/>
                  <a:alpha val="0"/>
                </a:schemeClr>
              </a:gs>
              <a:gs pos="99000">
                <a:schemeClr val="tx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484413" y="1317856"/>
            <a:ext cx="1801586" cy="584776"/>
          </a:xfrm>
          <a:prstGeom prst="rect">
            <a:avLst/>
          </a:prstGeom>
          <a:noFill/>
        </p:spPr>
        <p:txBody>
          <a:bodyPr wrap="square" rtlCol="0">
            <a:spAutoFit/>
          </a:bodyPr>
          <a:lstStyle/>
          <a:p>
            <a:pPr algn="ctr"/>
            <a:r>
              <a:rPr lang="en-US" sz="3200" dirty="0" smtClean="0"/>
              <a:t>Benefits</a:t>
            </a:r>
            <a:endParaRPr lang="en-US" sz="3200" dirty="0"/>
          </a:p>
        </p:txBody>
      </p:sp>
      <p:sp>
        <p:nvSpPr>
          <p:cNvPr id="37" name="TextBox 36"/>
          <p:cNvSpPr txBox="1"/>
          <p:nvPr/>
        </p:nvSpPr>
        <p:spPr>
          <a:xfrm>
            <a:off x="7121069" y="5806693"/>
            <a:ext cx="1442357" cy="461665"/>
          </a:xfrm>
          <a:prstGeom prst="rect">
            <a:avLst/>
          </a:prstGeom>
          <a:noFill/>
        </p:spPr>
        <p:txBody>
          <a:bodyPr wrap="square" rtlCol="0">
            <a:spAutoFit/>
          </a:bodyPr>
          <a:lstStyle/>
          <a:p>
            <a:pPr algn="ctr"/>
            <a:r>
              <a:rPr lang="en-US" sz="2400" dirty="0" smtClean="0"/>
              <a:t>Risks</a:t>
            </a:r>
            <a:endParaRPr lang="en-US" sz="2400" dirty="0"/>
          </a:p>
        </p:txBody>
      </p:sp>
      <p:cxnSp>
        <p:nvCxnSpPr>
          <p:cNvPr id="38" name="Straight Arrow Connector 37"/>
          <p:cNvCxnSpPr/>
          <p:nvPr/>
        </p:nvCxnSpPr>
        <p:spPr>
          <a:xfrm>
            <a:off x="4591955" y="2682688"/>
            <a:ext cx="0" cy="169219"/>
          </a:xfrm>
          <a:prstGeom prst="straightConnector1">
            <a:avLst/>
          </a:prstGeom>
          <a:ln w="31750" cap="flat">
            <a:round/>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4591955" y="3399822"/>
            <a:ext cx="0" cy="169219"/>
          </a:xfrm>
          <a:prstGeom prst="straightConnector1">
            <a:avLst/>
          </a:prstGeom>
          <a:ln w="31750" cap="flat">
            <a:round/>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4591955" y="4116956"/>
            <a:ext cx="0" cy="169219"/>
          </a:xfrm>
          <a:prstGeom prst="straightConnector1">
            <a:avLst/>
          </a:prstGeom>
          <a:ln w="31750" cap="flat">
            <a:round/>
            <a:tailEnd type="arrow"/>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4591955" y="4834090"/>
            <a:ext cx="0" cy="169219"/>
          </a:xfrm>
          <a:prstGeom prst="straightConnector1">
            <a:avLst/>
          </a:prstGeom>
          <a:ln w="31750" cap="flat">
            <a:round/>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4591955" y="5551224"/>
            <a:ext cx="0" cy="169219"/>
          </a:xfrm>
          <a:prstGeom prst="straightConnector1">
            <a:avLst/>
          </a:prstGeom>
          <a:ln w="31750" cap="flat">
            <a:round/>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06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p:bldP spid="3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p:txBody>
          <a:bodyPr>
            <a:normAutofit fontScale="92500" lnSpcReduction="10000"/>
          </a:bodyPr>
          <a:lstStyle/>
          <a:p>
            <a:pPr>
              <a:spcAft>
                <a:spcPts val="600"/>
              </a:spcAft>
            </a:pPr>
            <a:r>
              <a:rPr lang="en-US" dirty="0" smtClean="0"/>
              <a:t>Consider </a:t>
            </a:r>
            <a:r>
              <a:rPr lang="en-US" b="1" dirty="0" smtClean="0"/>
              <a:t>context-specific </a:t>
            </a:r>
            <a:r>
              <a:rPr lang="en-US" dirty="0" smtClean="0"/>
              <a:t>protection risks and benefits.</a:t>
            </a:r>
          </a:p>
          <a:p>
            <a:pPr>
              <a:spcAft>
                <a:spcPts val="600"/>
              </a:spcAft>
            </a:pPr>
            <a:r>
              <a:rPr lang="en-US" dirty="0" smtClean="0"/>
              <a:t>Ask yourself if protection risks and benefits are </a:t>
            </a:r>
            <a:r>
              <a:rPr lang="en-US" b="1" dirty="0" smtClean="0"/>
              <a:t>specific to cash.</a:t>
            </a:r>
            <a:endParaRPr lang="en-US" b="1" dirty="0"/>
          </a:p>
          <a:p>
            <a:pPr>
              <a:spcAft>
                <a:spcPts val="600"/>
              </a:spcAft>
            </a:pPr>
            <a:r>
              <a:rPr lang="en-US" dirty="0" smtClean="0"/>
              <a:t>Monitor changes in protection </a:t>
            </a:r>
            <a:r>
              <a:rPr lang="en-US" b="1" dirty="0" smtClean="0"/>
              <a:t>risks, benefits </a:t>
            </a:r>
            <a:r>
              <a:rPr lang="en-US" dirty="0" smtClean="0"/>
              <a:t>and the </a:t>
            </a:r>
            <a:r>
              <a:rPr lang="en-US" b="1" dirty="0" smtClean="0"/>
              <a:t>effectiveness of mitigation </a:t>
            </a:r>
            <a:r>
              <a:rPr lang="en-US" dirty="0" smtClean="0"/>
              <a:t>mechanisms. Adapt!</a:t>
            </a:r>
          </a:p>
          <a:p>
            <a:pPr>
              <a:spcAft>
                <a:spcPts val="600"/>
              </a:spcAft>
            </a:pPr>
            <a:r>
              <a:rPr lang="en-US" b="1" dirty="0" smtClean="0"/>
              <a:t>Work jointly </a:t>
            </a:r>
            <a:r>
              <a:rPr lang="en-US" dirty="0" smtClean="0"/>
              <a:t>across </a:t>
            </a:r>
            <a:r>
              <a:rPr lang="en-US" b="1" dirty="0" smtClean="0"/>
              <a:t>protection and program/cash</a:t>
            </a:r>
            <a:r>
              <a:rPr lang="en-US" dirty="0" smtClean="0"/>
              <a:t> teams.</a:t>
            </a:r>
            <a:endParaRPr lang="en-US" dirty="0"/>
          </a:p>
        </p:txBody>
      </p:sp>
      <p:sp>
        <p:nvSpPr>
          <p:cNvPr id="4" name="Slide Number Placeholder 3"/>
          <p:cNvSpPr>
            <a:spLocks noGrp="1"/>
          </p:cNvSpPr>
          <p:nvPr>
            <p:ph type="sldNum" sz="quarter" idx="12"/>
          </p:nvPr>
        </p:nvSpPr>
        <p:spPr/>
        <p:txBody>
          <a:bodyPr/>
          <a:lstStyle/>
          <a:p>
            <a:fld id="{EAB47E16-98EF-7740-8C43-996CA41E0038}" type="slidenum">
              <a:rPr lang="en-US" smtClean="0"/>
              <a:pPr/>
              <a:t>43</a:t>
            </a:fld>
            <a:endParaRPr lang="en-US"/>
          </a:p>
        </p:txBody>
      </p:sp>
    </p:spTree>
    <p:extLst>
      <p:ext uri="{BB962C8B-B14F-4D97-AF65-F5344CB8AC3E}">
        <p14:creationId xmlns:p14="http://schemas.microsoft.com/office/powerpoint/2010/main" val="371474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Content Placeholder 2"/>
          <p:cNvSpPr>
            <a:spLocks noGrp="1"/>
          </p:cNvSpPr>
          <p:nvPr>
            <p:ph idx="1"/>
          </p:nvPr>
        </p:nvSpPr>
        <p:spPr>
          <a:xfrm>
            <a:off x="190500" y="1494790"/>
            <a:ext cx="8763000" cy="4748935"/>
          </a:xfrm>
        </p:spPr>
        <p:txBody>
          <a:bodyPr>
            <a:noAutofit/>
          </a:bodyPr>
          <a:lstStyle/>
          <a:p>
            <a:pPr>
              <a:spcAft>
                <a:spcPts val="600"/>
              </a:spcAft>
            </a:pPr>
            <a:r>
              <a:rPr lang="en-US" sz="2800" dirty="0" smtClean="0"/>
              <a:t>Have you strengthened knowledge of protection in response analysis?</a:t>
            </a:r>
          </a:p>
          <a:p>
            <a:pPr>
              <a:spcAft>
                <a:spcPts val="600"/>
              </a:spcAft>
            </a:pPr>
            <a:r>
              <a:rPr lang="en-US" sz="2800" dirty="0" smtClean="0"/>
              <a:t>Are you familiar with the </a:t>
            </a:r>
            <a:r>
              <a:rPr lang="en-US" sz="2800" i="1" dirty="0" smtClean="0"/>
              <a:t>Guide for Protection in Cash-Based Interventions</a:t>
            </a:r>
            <a:r>
              <a:rPr lang="en-US" sz="2800" dirty="0" smtClean="0"/>
              <a:t>?</a:t>
            </a:r>
          </a:p>
          <a:p>
            <a:pPr>
              <a:spcAft>
                <a:spcPts val="600"/>
              </a:spcAft>
            </a:pPr>
            <a:r>
              <a:rPr lang="en-US" sz="2800" dirty="0" smtClean="0"/>
              <a:t>Are you able to use the Protection Risks and Benefits Analysis Tool?</a:t>
            </a:r>
          </a:p>
          <a:p>
            <a:pPr>
              <a:spcAft>
                <a:spcPts val="600"/>
              </a:spcAft>
            </a:pPr>
            <a:r>
              <a:rPr lang="en-US" sz="2800" dirty="0" smtClean="0"/>
              <a:t>Do you feel confident analyzing and monitoring protection risks and benefits in CBIs and developing prevention/mitigation mechanisms?</a:t>
            </a:r>
            <a:endParaRPr lang="en-US" sz="2800" dirty="0"/>
          </a:p>
        </p:txBody>
      </p:sp>
      <p:sp>
        <p:nvSpPr>
          <p:cNvPr id="4" name="Slide Number Placeholder 3"/>
          <p:cNvSpPr>
            <a:spLocks noGrp="1"/>
          </p:cNvSpPr>
          <p:nvPr>
            <p:ph type="sldNum" sz="quarter" idx="12"/>
          </p:nvPr>
        </p:nvSpPr>
        <p:spPr/>
        <p:txBody>
          <a:bodyPr/>
          <a:lstStyle/>
          <a:p>
            <a:fld id="{EAB47E16-98EF-7740-8C43-996CA41E0038}" type="slidenum">
              <a:rPr lang="en-US" smtClean="0"/>
              <a:pPr/>
              <a:t>44</a:t>
            </a:fld>
            <a:endParaRPr lang="en-US"/>
          </a:p>
        </p:txBody>
      </p:sp>
    </p:spTree>
    <p:extLst>
      <p:ext uri="{BB962C8B-B14F-4D97-AF65-F5344CB8AC3E}">
        <p14:creationId xmlns:p14="http://schemas.microsoft.com/office/powerpoint/2010/main" val="16672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561" y="4800600"/>
            <a:ext cx="6902941" cy="566738"/>
          </a:xfrm>
        </p:spPr>
        <p:txBody>
          <a:bodyPr>
            <a:normAutofit/>
          </a:bodyPr>
          <a:lstStyle/>
          <a:p>
            <a:r>
              <a:rPr lang="en-US" sz="2800" dirty="0" smtClean="0"/>
              <a:t>Resources</a:t>
            </a:r>
            <a:endParaRPr lang="en-US" sz="2800" dirty="0"/>
          </a:p>
        </p:txBody>
      </p:sp>
      <p:sp>
        <p:nvSpPr>
          <p:cNvPr id="4" name="Text Placeholder 3"/>
          <p:cNvSpPr>
            <a:spLocks noGrp="1"/>
          </p:cNvSpPr>
          <p:nvPr>
            <p:ph type="body" sz="half" idx="2"/>
          </p:nvPr>
        </p:nvSpPr>
        <p:spPr>
          <a:xfrm>
            <a:off x="1176561" y="5367338"/>
            <a:ext cx="6902941" cy="804862"/>
          </a:xfrm>
        </p:spPr>
        <p:txBody>
          <a:bodyPr>
            <a:noAutofit/>
          </a:bodyPr>
          <a:lstStyle/>
          <a:p>
            <a:pPr algn="ctr">
              <a:spcBef>
                <a:spcPct val="0"/>
              </a:spcBef>
            </a:pPr>
            <a:r>
              <a:rPr lang="en-US" altLang="en-US" sz="2400" dirty="0"/>
              <a:t>Visit </a:t>
            </a:r>
            <a:r>
              <a:rPr lang="en-US" altLang="en-US" sz="2400" dirty="0" err="1"/>
              <a:t>CaLP’s</a:t>
            </a:r>
            <a:r>
              <a:rPr lang="en-US" altLang="en-US" sz="2400" dirty="0"/>
              <a:t> Cash and Protection thematic </a:t>
            </a:r>
            <a:r>
              <a:rPr lang="en-US" altLang="en-US" sz="2400" dirty="0" smtClean="0"/>
              <a:t>page</a:t>
            </a:r>
          </a:p>
          <a:p>
            <a:pPr algn="ctr">
              <a:spcBef>
                <a:spcPct val="0"/>
              </a:spcBef>
            </a:pPr>
            <a:r>
              <a:rPr lang="en-US" altLang="en-US" sz="2400" dirty="0" err="1" smtClean="0"/>
              <a:t>www.cashlearning.org</a:t>
            </a:r>
            <a:r>
              <a:rPr lang="en-US" altLang="en-US" sz="2400" dirty="0" smtClean="0"/>
              <a:t>/protection</a:t>
            </a:r>
            <a:endParaRPr lang="en-US" altLang="en-US" sz="2400" dirty="0"/>
          </a:p>
        </p:txBody>
      </p:sp>
      <p:sp>
        <p:nvSpPr>
          <p:cNvPr id="6" name="Slide Number Placeholder 5"/>
          <p:cNvSpPr>
            <a:spLocks noGrp="1"/>
          </p:cNvSpPr>
          <p:nvPr>
            <p:ph type="sldNum" sz="quarter" idx="12"/>
          </p:nvPr>
        </p:nvSpPr>
        <p:spPr/>
        <p:txBody>
          <a:bodyPr/>
          <a:lstStyle/>
          <a:p>
            <a:fld id="{EAB47E16-98EF-7740-8C43-996CA41E0038}" type="slidenum">
              <a:rPr lang="en-US" smtClean="0"/>
              <a:pPr/>
              <a:t>45</a:t>
            </a:fld>
            <a:endParaRPr lang="en-US"/>
          </a:p>
        </p:txBody>
      </p:sp>
      <p:pic>
        <p:nvPicPr>
          <p:cNvPr id="5" name="Picture 4" descr="CaLP Website cropp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8178" y="691714"/>
            <a:ext cx="5113108" cy="416071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7918269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099" y="2443390"/>
            <a:ext cx="7686901" cy="1362075"/>
          </a:xfrm>
        </p:spPr>
        <p:txBody>
          <a:bodyPr/>
          <a:lstStyle/>
          <a:p>
            <a:r>
              <a:rPr lang="en-US" cap="none" dirty="0" smtClean="0"/>
              <a:t>Thank you!</a:t>
            </a:r>
            <a:endParaRPr lang="en-US" cap="none" dirty="0"/>
          </a:p>
        </p:txBody>
      </p:sp>
      <p:sp>
        <p:nvSpPr>
          <p:cNvPr id="4" name="Slide Number Placeholder 3"/>
          <p:cNvSpPr>
            <a:spLocks noGrp="1"/>
          </p:cNvSpPr>
          <p:nvPr>
            <p:ph type="sldNum" sz="quarter" idx="12"/>
          </p:nvPr>
        </p:nvSpPr>
        <p:spPr/>
        <p:txBody>
          <a:bodyPr/>
          <a:lstStyle/>
          <a:p>
            <a:fld id="{50AFB694-6C09-2A4A-AAD6-A7D97990F5A3}" type="slidenum">
              <a:rPr lang="en-US" smtClean="0"/>
              <a:pPr/>
              <a:t>46</a:t>
            </a:fld>
            <a:endParaRPr lang="en-US" dirty="0"/>
          </a:p>
        </p:txBody>
      </p:sp>
    </p:spTree>
    <p:extLst>
      <p:ext uri="{BB962C8B-B14F-4D97-AF65-F5344CB8AC3E}">
        <p14:creationId xmlns:p14="http://schemas.microsoft.com/office/powerpoint/2010/main" val="956600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ingle Corner Rectangle 2"/>
          <p:cNvSpPr/>
          <p:nvPr/>
        </p:nvSpPr>
        <p:spPr>
          <a:xfrm rot="10800000" flipH="1">
            <a:off x="457200" y="1476710"/>
            <a:ext cx="8229600" cy="4750617"/>
          </a:xfrm>
          <a:prstGeom prst="snip1Rect">
            <a:avLst>
              <a:gd name="adj" fmla="val 11097"/>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p:txBody>
          <a:bodyPr/>
          <a:lstStyle/>
          <a:p>
            <a:r>
              <a:rPr lang="en-US" dirty="0" smtClean="0"/>
              <a:t>Protection</a:t>
            </a:r>
            <a:endParaRPr lang="en-US" dirty="0"/>
          </a:p>
        </p:txBody>
      </p:sp>
      <p:sp>
        <p:nvSpPr>
          <p:cNvPr id="5" name="Content Placeholder 4"/>
          <p:cNvSpPr>
            <a:spLocks noGrp="1"/>
          </p:cNvSpPr>
          <p:nvPr>
            <p:ph idx="1"/>
          </p:nvPr>
        </p:nvSpPr>
        <p:spPr>
          <a:xfrm>
            <a:off x="582110" y="1582559"/>
            <a:ext cx="8069410" cy="4450716"/>
          </a:xfrm>
        </p:spPr>
        <p:txBody>
          <a:bodyPr>
            <a:normAutofit fontScale="92500" lnSpcReduction="20000"/>
          </a:bodyPr>
          <a:lstStyle/>
          <a:p>
            <a:pPr marL="0" indent="0">
              <a:buNone/>
            </a:pPr>
            <a:r>
              <a:rPr lang="en-US" dirty="0" smtClean="0">
                <a:solidFill>
                  <a:srgbClr val="3B4F7D"/>
                </a:solidFill>
              </a:rPr>
              <a:t>“</a:t>
            </a:r>
            <a:r>
              <a:rPr lang="is-IS" dirty="0" smtClean="0">
                <a:solidFill>
                  <a:srgbClr val="3B4F7D"/>
                </a:solidFill>
              </a:rPr>
              <a:t>…</a:t>
            </a:r>
            <a:r>
              <a:rPr lang="en-US" i="1" dirty="0" smtClean="0">
                <a:solidFill>
                  <a:srgbClr val="3B4F7D"/>
                </a:solidFill>
              </a:rPr>
              <a:t>encompasses all activities aimed at obtaining full respect for the rights of individuals in accordance with human rights, refugee and humanitarian law.  </a:t>
            </a:r>
          </a:p>
          <a:p>
            <a:pPr marL="0" indent="0">
              <a:buNone/>
            </a:pPr>
            <a:r>
              <a:rPr lang="en-US" i="1" dirty="0" smtClean="0">
                <a:solidFill>
                  <a:srgbClr val="3B4F7D"/>
                </a:solidFill>
              </a:rPr>
              <a:t>Protection can involve either removing individuals or groups from a risk, threat or situation of violence that may adversely affect their fundamental rights or freedoms or intervening at the source of the violence to stop or reduce it.</a:t>
            </a:r>
            <a:r>
              <a:rPr lang="en-US" dirty="0" smtClean="0">
                <a:solidFill>
                  <a:srgbClr val="3B4F7D"/>
                </a:solidFill>
              </a:rPr>
              <a:t>”</a:t>
            </a:r>
          </a:p>
          <a:p>
            <a:pPr marL="0" indent="0" algn="r">
              <a:buNone/>
            </a:pPr>
            <a:r>
              <a:rPr lang="en-US" sz="2600" dirty="0" smtClean="0">
                <a:solidFill>
                  <a:srgbClr val="3B4F7D"/>
                </a:solidFill>
              </a:rPr>
              <a:t>- (IASC, 2006)</a:t>
            </a:r>
            <a:endParaRPr lang="en-US" sz="2600" dirty="0">
              <a:solidFill>
                <a:srgbClr val="3B4F7D"/>
              </a:solidFill>
            </a:endParaRPr>
          </a:p>
        </p:txBody>
      </p:sp>
      <p:sp>
        <p:nvSpPr>
          <p:cNvPr id="2" name="Slide Number Placeholder 1"/>
          <p:cNvSpPr>
            <a:spLocks noGrp="1"/>
          </p:cNvSpPr>
          <p:nvPr>
            <p:ph type="sldNum" sz="quarter" idx="12"/>
          </p:nvPr>
        </p:nvSpPr>
        <p:spPr/>
        <p:txBody>
          <a:bodyPr/>
          <a:lstStyle/>
          <a:p>
            <a:fld id="{EAB47E16-98EF-7740-8C43-996CA41E0038}" type="slidenum">
              <a:rPr lang="en-US" smtClean="0"/>
              <a:pPr/>
              <a:t>5</a:t>
            </a:fld>
            <a:endParaRPr lang="en-US"/>
          </a:p>
        </p:txBody>
      </p:sp>
    </p:spTree>
    <p:extLst>
      <p:ext uri="{BB962C8B-B14F-4D97-AF65-F5344CB8AC3E}">
        <p14:creationId xmlns:p14="http://schemas.microsoft.com/office/powerpoint/2010/main" val="3239140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551"/>
            <a:ext cx="8229600" cy="982850"/>
          </a:xfrm>
        </p:spPr>
        <p:txBody>
          <a:bodyPr>
            <a:normAutofit fontScale="90000"/>
          </a:bodyPr>
          <a:lstStyle/>
          <a:p>
            <a:r>
              <a:rPr lang="en-US" dirty="0" smtClean="0"/>
              <a:t>What are the Sphere </a:t>
            </a:r>
            <a:br>
              <a:rPr lang="en-US" dirty="0" smtClean="0"/>
            </a:br>
            <a:r>
              <a:rPr lang="en-US" dirty="0" smtClean="0"/>
              <a:t>Protection Principles?</a:t>
            </a:r>
            <a:endParaRPr lang="en-US" dirty="0"/>
          </a:p>
        </p:txBody>
      </p:sp>
      <p:sp>
        <p:nvSpPr>
          <p:cNvPr id="4" name="Slide Number Placeholder 3"/>
          <p:cNvSpPr>
            <a:spLocks noGrp="1"/>
          </p:cNvSpPr>
          <p:nvPr>
            <p:ph type="sldNum" sz="quarter" idx="12"/>
          </p:nvPr>
        </p:nvSpPr>
        <p:spPr/>
        <p:txBody>
          <a:bodyPr/>
          <a:lstStyle/>
          <a:p>
            <a:fld id="{EAB47E16-98EF-7740-8C43-996CA41E0038}" type="slidenum">
              <a:rPr lang="en-US" smtClean="0"/>
              <a:pPr/>
              <a:t>6</a:t>
            </a:fld>
            <a:endParaRPr lang="en-US"/>
          </a:p>
        </p:txBody>
      </p:sp>
      <p:sp>
        <p:nvSpPr>
          <p:cNvPr id="5" name="Oval 4"/>
          <p:cNvSpPr/>
          <p:nvPr/>
        </p:nvSpPr>
        <p:spPr>
          <a:xfrm>
            <a:off x="3186265" y="2921640"/>
            <a:ext cx="2689274" cy="2689274"/>
          </a:xfrm>
          <a:prstGeom prst="ellipse">
            <a:avLst/>
          </a:prstGeom>
          <a:solidFill>
            <a:srgbClr val="3B4F7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1200"/>
              </a:spcAft>
            </a:pPr>
            <a:r>
              <a:rPr lang="en-US" dirty="0" smtClean="0"/>
              <a:t>Safety and Dignity</a:t>
            </a:r>
          </a:p>
          <a:p>
            <a:pPr algn="ctr">
              <a:spcAft>
                <a:spcPts val="1200"/>
              </a:spcAft>
            </a:pPr>
            <a:r>
              <a:rPr lang="en-US" dirty="0" smtClean="0"/>
              <a:t>Meaningful Access</a:t>
            </a:r>
          </a:p>
          <a:p>
            <a:pPr algn="ctr">
              <a:spcAft>
                <a:spcPts val="1200"/>
              </a:spcAft>
            </a:pPr>
            <a:r>
              <a:rPr lang="en-US" dirty="0" smtClean="0"/>
              <a:t>Accountability</a:t>
            </a:r>
          </a:p>
          <a:p>
            <a:pPr algn="ctr">
              <a:spcAft>
                <a:spcPts val="1200"/>
              </a:spcAft>
            </a:pPr>
            <a:r>
              <a:rPr lang="en-US" dirty="0" smtClean="0"/>
              <a:t>Participation &amp; Empowerment</a:t>
            </a:r>
            <a:endParaRPr lang="en-US" dirty="0"/>
          </a:p>
        </p:txBody>
      </p:sp>
      <p:grpSp>
        <p:nvGrpSpPr>
          <p:cNvPr id="23" name="Group 22"/>
          <p:cNvGrpSpPr/>
          <p:nvPr/>
        </p:nvGrpSpPr>
        <p:grpSpPr>
          <a:xfrm>
            <a:off x="5481704" y="1931657"/>
            <a:ext cx="3338166" cy="1476790"/>
            <a:chOff x="5481704" y="1561196"/>
            <a:chExt cx="3338166" cy="1476790"/>
          </a:xfrm>
        </p:grpSpPr>
        <p:cxnSp>
          <p:nvCxnSpPr>
            <p:cNvPr id="21" name="Straight Arrow Connector 20"/>
            <p:cNvCxnSpPr>
              <a:endCxn id="5" idx="7"/>
            </p:cNvCxnSpPr>
            <p:nvPr/>
          </p:nvCxnSpPr>
          <p:spPr>
            <a:xfrm flipH="1">
              <a:off x="5481704" y="2381094"/>
              <a:ext cx="1071496" cy="563920"/>
            </a:xfrm>
            <a:prstGeom prst="straightConnector1">
              <a:avLst/>
            </a:prstGeom>
            <a:ln w="63500">
              <a:solidFill>
                <a:srgbClr val="3B4F7D"/>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6350454" y="1561196"/>
              <a:ext cx="2469416" cy="1476790"/>
              <a:chOff x="6350454" y="1525914"/>
              <a:chExt cx="2469416" cy="1476790"/>
            </a:xfrm>
          </p:grpSpPr>
          <p:sp>
            <p:nvSpPr>
              <p:cNvPr id="9" name="Rectangle 8"/>
              <p:cNvSpPr/>
              <p:nvPr/>
            </p:nvSpPr>
            <p:spPr>
              <a:xfrm>
                <a:off x="6350454" y="1525914"/>
                <a:ext cx="1551974" cy="369332"/>
              </a:xfrm>
              <a:prstGeom prst="rect">
                <a:avLst/>
              </a:prstGeom>
              <a:solidFill>
                <a:srgbClr val="3B4F7D"/>
              </a:solidFill>
              <a:ln>
                <a:noFill/>
              </a:ln>
              <a:effectLst/>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n-US" b="1" dirty="0" smtClean="0"/>
                  <a:t>Principle 3:</a:t>
                </a:r>
                <a:endParaRPr lang="en-US" b="1" dirty="0"/>
              </a:p>
            </p:txBody>
          </p:sp>
          <p:sp>
            <p:nvSpPr>
              <p:cNvPr id="10" name="Snip Single Corner Rectangle 9"/>
              <p:cNvSpPr/>
              <p:nvPr/>
            </p:nvSpPr>
            <p:spPr>
              <a:xfrm flipV="1">
                <a:off x="6350454" y="1895243"/>
                <a:ext cx="2469416" cy="1107461"/>
              </a:xfrm>
              <a:prstGeom prst="snip1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1" name="TextBox 10"/>
              <p:cNvSpPr txBox="1"/>
              <p:nvPr/>
            </p:nvSpPr>
            <p:spPr>
              <a:xfrm>
                <a:off x="6350454" y="2063311"/>
                <a:ext cx="2469416" cy="707886"/>
              </a:xfrm>
              <a:prstGeom prst="rect">
                <a:avLst/>
              </a:prstGeom>
              <a:noFill/>
            </p:spPr>
            <p:txBody>
              <a:bodyPr wrap="square" rtlCol="0">
                <a:spAutoFit/>
              </a:bodyPr>
              <a:lstStyle/>
              <a:p>
                <a:r>
                  <a:rPr lang="en-US" sz="2000" dirty="0" smtClean="0">
                    <a:solidFill>
                      <a:srgbClr val="000000"/>
                    </a:solidFill>
                  </a:rPr>
                  <a:t>Protection from violence and coercion</a:t>
                </a:r>
                <a:endParaRPr lang="en-US" sz="2000" dirty="0">
                  <a:solidFill>
                    <a:srgbClr val="000000"/>
                  </a:solidFill>
                </a:endParaRPr>
              </a:p>
            </p:txBody>
          </p:sp>
        </p:grpSp>
      </p:grpSp>
      <p:grpSp>
        <p:nvGrpSpPr>
          <p:cNvPr id="8" name="Group 7"/>
          <p:cNvGrpSpPr/>
          <p:nvPr/>
        </p:nvGrpSpPr>
        <p:grpSpPr>
          <a:xfrm>
            <a:off x="5481704" y="4756382"/>
            <a:ext cx="3391086" cy="1476790"/>
            <a:chOff x="5481704" y="4385921"/>
            <a:chExt cx="3391086" cy="1476790"/>
          </a:xfrm>
        </p:grpSpPr>
        <p:cxnSp>
          <p:nvCxnSpPr>
            <p:cNvPr id="26" name="Straight Arrow Connector 25"/>
            <p:cNvCxnSpPr>
              <a:endCxn id="5" idx="5"/>
            </p:cNvCxnSpPr>
            <p:nvPr/>
          </p:nvCxnSpPr>
          <p:spPr>
            <a:xfrm flipH="1" flipV="1">
              <a:off x="5481704" y="4846618"/>
              <a:ext cx="1071496" cy="525904"/>
            </a:xfrm>
            <a:prstGeom prst="straightConnector1">
              <a:avLst/>
            </a:prstGeom>
            <a:ln w="63500">
              <a:solidFill>
                <a:srgbClr val="3B4F7D"/>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25" name="Group 24"/>
            <p:cNvGrpSpPr/>
            <p:nvPr/>
          </p:nvGrpSpPr>
          <p:grpSpPr>
            <a:xfrm>
              <a:off x="6350454" y="4385921"/>
              <a:ext cx="2522336" cy="1476790"/>
              <a:chOff x="6350454" y="1525914"/>
              <a:chExt cx="2522336" cy="1476790"/>
            </a:xfrm>
          </p:grpSpPr>
          <p:sp>
            <p:nvSpPr>
              <p:cNvPr id="27" name="Rectangle 26"/>
              <p:cNvSpPr/>
              <p:nvPr/>
            </p:nvSpPr>
            <p:spPr>
              <a:xfrm>
                <a:off x="6350454" y="1525914"/>
                <a:ext cx="1551974" cy="369332"/>
              </a:xfrm>
              <a:prstGeom prst="rect">
                <a:avLst/>
              </a:prstGeom>
              <a:solidFill>
                <a:srgbClr val="3B4F7D"/>
              </a:solidFill>
              <a:ln>
                <a:noFill/>
              </a:ln>
              <a:effectLst/>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n-US" b="1" dirty="0" smtClean="0"/>
                  <a:t>Principle 4:</a:t>
                </a:r>
                <a:endParaRPr lang="en-US" b="1" dirty="0"/>
              </a:p>
            </p:txBody>
          </p:sp>
          <p:sp>
            <p:nvSpPr>
              <p:cNvPr id="28" name="Snip Single Corner Rectangle 27"/>
              <p:cNvSpPr/>
              <p:nvPr/>
            </p:nvSpPr>
            <p:spPr>
              <a:xfrm flipV="1">
                <a:off x="6350454" y="1895243"/>
                <a:ext cx="2469416" cy="1107461"/>
              </a:xfrm>
              <a:prstGeom prst="snip1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29" name="TextBox 28"/>
              <p:cNvSpPr txBox="1"/>
              <p:nvPr/>
            </p:nvSpPr>
            <p:spPr>
              <a:xfrm>
                <a:off x="6403374" y="2063311"/>
                <a:ext cx="2469416" cy="707886"/>
              </a:xfrm>
              <a:prstGeom prst="rect">
                <a:avLst/>
              </a:prstGeom>
              <a:noFill/>
            </p:spPr>
            <p:txBody>
              <a:bodyPr wrap="square" rtlCol="0">
                <a:spAutoFit/>
              </a:bodyPr>
              <a:lstStyle/>
              <a:p>
                <a:r>
                  <a:rPr lang="en-US" sz="2000" dirty="0" smtClean="0">
                    <a:solidFill>
                      <a:srgbClr val="000000"/>
                    </a:solidFill>
                  </a:rPr>
                  <a:t>Claim rights and access remedies</a:t>
                </a:r>
                <a:endParaRPr lang="en-US" sz="2000" dirty="0">
                  <a:solidFill>
                    <a:srgbClr val="000000"/>
                  </a:solidFill>
                </a:endParaRPr>
              </a:p>
            </p:txBody>
          </p:sp>
        </p:grpSp>
      </p:grpSp>
      <p:grpSp>
        <p:nvGrpSpPr>
          <p:cNvPr id="3" name="Group 2"/>
          <p:cNvGrpSpPr/>
          <p:nvPr/>
        </p:nvGrpSpPr>
        <p:grpSpPr>
          <a:xfrm>
            <a:off x="457200" y="5005531"/>
            <a:ext cx="3122900" cy="1192359"/>
            <a:chOff x="457200" y="4635070"/>
            <a:chExt cx="3122900" cy="1192359"/>
          </a:xfrm>
        </p:grpSpPr>
        <p:cxnSp>
          <p:nvCxnSpPr>
            <p:cNvPr id="37" name="Straight Arrow Connector 36"/>
            <p:cNvCxnSpPr>
              <a:endCxn id="5" idx="3"/>
            </p:cNvCxnSpPr>
            <p:nvPr/>
          </p:nvCxnSpPr>
          <p:spPr>
            <a:xfrm flipV="1">
              <a:off x="2796398" y="4846618"/>
              <a:ext cx="783702" cy="609088"/>
            </a:xfrm>
            <a:prstGeom prst="straightConnector1">
              <a:avLst/>
            </a:prstGeom>
            <a:ln w="63500">
              <a:solidFill>
                <a:srgbClr val="3B4F7D"/>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44" name="Group 43"/>
            <p:cNvGrpSpPr/>
            <p:nvPr/>
          </p:nvGrpSpPr>
          <p:grpSpPr>
            <a:xfrm>
              <a:off x="457200" y="4635070"/>
              <a:ext cx="2469416" cy="1192359"/>
              <a:chOff x="457200" y="4405593"/>
              <a:chExt cx="2469416" cy="1192359"/>
            </a:xfrm>
          </p:grpSpPr>
          <p:sp>
            <p:nvSpPr>
              <p:cNvPr id="38" name="Rectangle 37"/>
              <p:cNvSpPr/>
              <p:nvPr/>
            </p:nvSpPr>
            <p:spPr>
              <a:xfrm>
                <a:off x="457200" y="4405593"/>
                <a:ext cx="1551974" cy="369332"/>
              </a:xfrm>
              <a:prstGeom prst="rect">
                <a:avLst/>
              </a:prstGeom>
              <a:solidFill>
                <a:srgbClr val="3B4F7D"/>
              </a:solidFill>
              <a:ln>
                <a:noFill/>
              </a:ln>
              <a:effectLst/>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n-US" b="1" dirty="0" smtClean="0"/>
                  <a:t>Principle 1:</a:t>
                </a:r>
                <a:endParaRPr lang="en-US" b="1" dirty="0"/>
              </a:p>
            </p:txBody>
          </p:sp>
          <p:sp>
            <p:nvSpPr>
              <p:cNvPr id="39" name="Snip Single Corner Rectangle 38"/>
              <p:cNvSpPr/>
              <p:nvPr/>
            </p:nvSpPr>
            <p:spPr>
              <a:xfrm flipV="1">
                <a:off x="457200" y="4774921"/>
                <a:ext cx="2469416" cy="823031"/>
              </a:xfrm>
              <a:prstGeom prst="snip1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40" name="TextBox 39"/>
              <p:cNvSpPr txBox="1"/>
              <p:nvPr/>
            </p:nvSpPr>
            <p:spPr>
              <a:xfrm>
                <a:off x="457200" y="4942990"/>
                <a:ext cx="2469416" cy="400110"/>
              </a:xfrm>
              <a:prstGeom prst="rect">
                <a:avLst/>
              </a:prstGeom>
              <a:noFill/>
            </p:spPr>
            <p:txBody>
              <a:bodyPr wrap="square" rtlCol="0">
                <a:spAutoFit/>
              </a:bodyPr>
              <a:lstStyle/>
              <a:p>
                <a:r>
                  <a:rPr lang="en-US" sz="2000" dirty="0" smtClean="0">
                    <a:solidFill>
                      <a:srgbClr val="000000"/>
                    </a:solidFill>
                  </a:rPr>
                  <a:t>Do no harm</a:t>
                </a:r>
                <a:endParaRPr lang="en-US" sz="2000" dirty="0">
                  <a:solidFill>
                    <a:srgbClr val="000000"/>
                  </a:solidFill>
                </a:endParaRPr>
              </a:p>
            </p:txBody>
          </p:sp>
        </p:grpSp>
      </p:grpSp>
      <p:grpSp>
        <p:nvGrpSpPr>
          <p:cNvPr id="6" name="Group 5"/>
          <p:cNvGrpSpPr/>
          <p:nvPr/>
        </p:nvGrpSpPr>
        <p:grpSpPr>
          <a:xfrm>
            <a:off x="439560" y="2134482"/>
            <a:ext cx="3140540" cy="1183585"/>
            <a:chOff x="439560" y="1764021"/>
            <a:chExt cx="3140540" cy="1183585"/>
          </a:xfrm>
        </p:grpSpPr>
        <p:cxnSp>
          <p:nvCxnSpPr>
            <p:cNvPr id="47" name="Straight Arrow Connector 46"/>
            <p:cNvCxnSpPr>
              <a:endCxn id="5" idx="1"/>
            </p:cNvCxnSpPr>
            <p:nvPr/>
          </p:nvCxnSpPr>
          <p:spPr>
            <a:xfrm>
              <a:off x="2796398" y="2484255"/>
              <a:ext cx="783702" cy="460759"/>
            </a:xfrm>
            <a:prstGeom prst="straightConnector1">
              <a:avLst/>
            </a:prstGeom>
            <a:ln w="63500">
              <a:solidFill>
                <a:srgbClr val="3B4F7D"/>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53" name="Group 52"/>
            <p:cNvGrpSpPr/>
            <p:nvPr/>
          </p:nvGrpSpPr>
          <p:grpSpPr>
            <a:xfrm>
              <a:off x="439560" y="1764021"/>
              <a:ext cx="2469416" cy="1183585"/>
              <a:chOff x="439560" y="1622893"/>
              <a:chExt cx="2469416" cy="1183585"/>
            </a:xfrm>
          </p:grpSpPr>
          <p:sp>
            <p:nvSpPr>
              <p:cNvPr id="48" name="Rectangle 47"/>
              <p:cNvSpPr/>
              <p:nvPr/>
            </p:nvSpPr>
            <p:spPr>
              <a:xfrm>
                <a:off x="439560" y="1622893"/>
                <a:ext cx="1551974" cy="369332"/>
              </a:xfrm>
              <a:prstGeom prst="rect">
                <a:avLst/>
              </a:prstGeom>
              <a:solidFill>
                <a:srgbClr val="3B4F7D"/>
              </a:solidFill>
              <a:ln>
                <a:noFill/>
              </a:ln>
              <a:effectLst/>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n-US" b="1" dirty="0" smtClean="0"/>
                  <a:t>Principle 2:</a:t>
                </a:r>
                <a:endParaRPr lang="en-US" b="1" dirty="0"/>
              </a:p>
            </p:txBody>
          </p:sp>
          <p:sp>
            <p:nvSpPr>
              <p:cNvPr id="49" name="Snip Single Corner Rectangle 48"/>
              <p:cNvSpPr/>
              <p:nvPr/>
            </p:nvSpPr>
            <p:spPr>
              <a:xfrm flipV="1">
                <a:off x="439560" y="1992221"/>
                <a:ext cx="2469416" cy="814257"/>
              </a:xfrm>
              <a:prstGeom prst="snip1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50" name="TextBox 49"/>
              <p:cNvSpPr txBox="1"/>
              <p:nvPr/>
            </p:nvSpPr>
            <p:spPr>
              <a:xfrm>
                <a:off x="439560" y="2160290"/>
                <a:ext cx="2469416" cy="400110"/>
              </a:xfrm>
              <a:prstGeom prst="rect">
                <a:avLst/>
              </a:prstGeom>
              <a:noFill/>
            </p:spPr>
            <p:txBody>
              <a:bodyPr wrap="square" rtlCol="0">
                <a:spAutoFit/>
              </a:bodyPr>
              <a:lstStyle/>
              <a:p>
                <a:r>
                  <a:rPr lang="en-US" sz="2000" dirty="0" smtClean="0">
                    <a:solidFill>
                      <a:srgbClr val="000000"/>
                    </a:solidFill>
                  </a:rPr>
                  <a:t>Impartial assistance</a:t>
                </a:r>
                <a:endParaRPr lang="en-US" sz="2000" dirty="0">
                  <a:solidFill>
                    <a:srgbClr val="000000"/>
                  </a:solidFill>
                </a:endParaRPr>
              </a:p>
            </p:txBody>
          </p:sp>
        </p:grpSp>
      </p:grpSp>
    </p:spTree>
    <p:extLst>
      <p:ext uri="{BB962C8B-B14F-4D97-AF65-F5344CB8AC3E}">
        <p14:creationId xmlns:p14="http://schemas.microsoft.com/office/powerpoint/2010/main" val="349042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nip Single Corner Rectangle 5"/>
          <p:cNvSpPr/>
          <p:nvPr/>
        </p:nvSpPr>
        <p:spPr>
          <a:xfrm flipV="1">
            <a:off x="582111" y="1764116"/>
            <a:ext cx="8104689" cy="3440025"/>
          </a:xfrm>
          <a:prstGeom prst="snip1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dirty="0" smtClean="0"/>
              <a:t>Risk Equation</a:t>
            </a:r>
            <a:endParaRPr lang="en-US" dirty="0"/>
          </a:p>
        </p:txBody>
      </p:sp>
      <p:sp>
        <p:nvSpPr>
          <p:cNvPr id="4" name="Slide Number Placeholder 3"/>
          <p:cNvSpPr>
            <a:spLocks noGrp="1"/>
          </p:cNvSpPr>
          <p:nvPr>
            <p:ph type="sldNum" sz="quarter" idx="12"/>
          </p:nvPr>
        </p:nvSpPr>
        <p:spPr/>
        <p:txBody>
          <a:bodyPr/>
          <a:lstStyle/>
          <a:p>
            <a:fld id="{EAB47E16-98EF-7740-8C43-996CA41E0038}" type="slidenum">
              <a:rPr lang="en-US" smtClean="0"/>
              <a:pPr/>
              <a:t>7</a:t>
            </a:fld>
            <a:endParaRPr lang="en-US"/>
          </a:p>
        </p:txBody>
      </p:sp>
      <p:sp>
        <p:nvSpPr>
          <p:cNvPr id="3" name="Content Placeholder 2"/>
          <p:cNvSpPr>
            <a:spLocks noGrp="1"/>
          </p:cNvSpPr>
          <p:nvPr>
            <p:ph idx="4294967295"/>
          </p:nvPr>
        </p:nvSpPr>
        <p:spPr>
          <a:xfrm>
            <a:off x="-154214" y="2381699"/>
            <a:ext cx="3652838" cy="2222500"/>
          </a:xfrm>
          <a:effectLst/>
        </p:spPr>
        <p:txBody>
          <a:bodyPr anchor="ctr">
            <a:normAutofit/>
          </a:bodyPr>
          <a:lstStyle/>
          <a:p>
            <a:pPr marL="0" indent="0" algn="ctr">
              <a:buNone/>
            </a:pPr>
            <a:r>
              <a:rPr lang="en-US" sz="6000" b="1" dirty="0" smtClean="0">
                <a:ln w="1905"/>
                <a:solidFill>
                  <a:srgbClr val="3B4F7D"/>
                </a:solidFill>
              </a:rPr>
              <a:t>Risk</a:t>
            </a:r>
            <a:r>
              <a:rPr lang="en-US" sz="6000" b="1" dirty="0" smtClean="0">
                <a:ln w="1905"/>
                <a:solidFill>
                  <a:srgbClr val="3B4F7D"/>
                </a:solidFill>
                <a:effectLst>
                  <a:innerShdw blurRad="69850" dist="43180" dir="5400000">
                    <a:srgbClr val="000000">
                      <a:alpha val="65000"/>
                    </a:srgbClr>
                  </a:innerShdw>
                </a:effectLst>
              </a:rPr>
              <a:t> </a:t>
            </a:r>
            <a:r>
              <a:rPr lang="en-US" sz="6000" b="1" dirty="0" smtClean="0">
                <a:ln w="1905"/>
                <a:solidFill>
                  <a:schemeClr val="tx2"/>
                </a:solidFill>
                <a:effectLst/>
              </a:rPr>
              <a:t>=</a:t>
            </a:r>
            <a:r>
              <a:rPr lang="en-US" sz="6000" b="1" dirty="0" smtClean="0">
                <a:ln w="1905"/>
                <a:solidFill>
                  <a:srgbClr val="3B4F7D"/>
                </a:solidFill>
                <a:effectLst>
                  <a:innerShdw blurRad="69850" dist="43180" dir="5400000">
                    <a:srgbClr val="000000">
                      <a:alpha val="65000"/>
                    </a:srgbClr>
                  </a:innerShdw>
                </a:effectLst>
              </a:rPr>
              <a:t> </a:t>
            </a:r>
            <a:endParaRPr lang="en-US" sz="6000" dirty="0">
              <a:solidFill>
                <a:srgbClr val="3B4F7D"/>
              </a:solidFill>
            </a:endParaRPr>
          </a:p>
        </p:txBody>
      </p:sp>
      <p:grpSp>
        <p:nvGrpSpPr>
          <p:cNvPr id="10" name="Group 9"/>
          <p:cNvGrpSpPr/>
          <p:nvPr/>
        </p:nvGrpSpPr>
        <p:grpSpPr>
          <a:xfrm>
            <a:off x="2725948" y="2477001"/>
            <a:ext cx="5758767" cy="1829304"/>
            <a:chOff x="2725948" y="2477001"/>
            <a:chExt cx="5758767" cy="1829304"/>
          </a:xfrm>
        </p:grpSpPr>
        <p:sp>
          <p:nvSpPr>
            <p:cNvPr id="5" name="Rectangle 4"/>
            <p:cNvSpPr/>
            <p:nvPr/>
          </p:nvSpPr>
          <p:spPr>
            <a:xfrm>
              <a:off x="2725948" y="2477001"/>
              <a:ext cx="5758767" cy="830997"/>
            </a:xfrm>
            <a:prstGeom prst="rect">
              <a:avLst/>
            </a:prstGeom>
            <a:noFill/>
          </p:spPr>
          <p:txBody>
            <a:bodyPr wrap="square" lIns="91440" tIns="45720" rIns="91440" bIns="45720">
              <a:spAutoFit/>
            </a:bodyPr>
            <a:lstStyle/>
            <a:p>
              <a:pPr algn="ctr"/>
              <a:r>
                <a:rPr lang="en-GB" sz="4800" b="1" dirty="0" smtClean="0">
                  <a:ln w="1905"/>
                  <a:solidFill>
                    <a:srgbClr val="3B4F7D"/>
                  </a:solidFill>
                </a:rPr>
                <a:t>Threat × Vulnerability</a:t>
              </a:r>
              <a:endParaRPr lang="en-GB" sz="4800" b="1" dirty="0">
                <a:ln w="1905"/>
                <a:solidFill>
                  <a:srgbClr val="3B4F7D"/>
                </a:solidFill>
              </a:endParaRPr>
            </a:p>
          </p:txBody>
        </p:sp>
        <p:cxnSp>
          <p:nvCxnSpPr>
            <p:cNvPr id="7" name="Straight Connector 6"/>
            <p:cNvCxnSpPr/>
            <p:nvPr/>
          </p:nvCxnSpPr>
          <p:spPr>
            <a:xfrm>
              <a:off x="2875278" y="3492949"/>
              <a:ext cx="5609437" cy="0"/>
            </a:xfrm>
            <a:prstGeom prst="line">
              <a:avLst/>
            </a:prstGeom>
            <a:ln w="63500">
              <a:solidFill>
                <a:srgbClr val="3B4F7D"/>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4287188" y="3475308"/>
              <a:ext cx="2362245" cy="830997"/>
            </a:xfrm>
            <a:prstGeom prst="rect">
              <a:avLst/>
            </a:prstGeom>
            <a:noFill/>
          </p:spPr>
          <p:txBody>
            <a:bodyPr wrap="none" lIns="91440" tIns="45720" rIns="91440" bIns="45720">
              <a:spAutoFit/>
            </a:bodyPr>
            <a:lstStyle/>
            <a:p>
              <a:pPr algn="ctr"/>
              <a:r>
                <a:rPr lang="en-GB" sz="4800" b="1" dirty="0" smtClean="0">
                  <a:ln w="1905"/>
                  <a:solidFill>
                    <a:srgbClr val="3B4F7D"/>
                  </a:solidFill>
                </a:rPr>
                <a:t>Capacity</a:t>
              </a:r>
              <a:endParaRPr lang="en-GB" sz="5400" b="1" dirty="0">
                <a:ln w="1905"/>
                <a:solidFill>
                  <a:srgbClr val="3B4F7D"/>
                </a:solidFill>
              </a:endParaRPr>
            </a:p>
          </p:txBody>
        </p:sp>
      </p:grpSp>
    </p:spTree>
    <p:extLst>
      <p:ext uri="{BB962C8B-B14F-4D97-AF65-F5344CB8AC3E}">
        <p14:creationId xmlns:p14="http://schemas.microsoft.com/office/powerpoint/2010/main" val="152116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5445622"/>
              </p:ext>
            </p:extLst>
          </p:nvPr>
        </p:nvGraphicFramePr>
        <p:xfrm>
          <a:off x="361950" y="1600200"/>
          <a:ext cx="8420101" cy="4103086"/>
        </p:xfrm>
        <a:graphic>
          <a:graphicData uri="http://schemas.openxmlformats.org/drawingml/2006/table">
            <a:tbl>
              <a:tblPr firstRow="1" bandRow="1">
                <a:tableStyleId>{69CF1AB2-1976-4502-BF36-3FF5EA218861}</a:tableStyleId>
              </a:tblPr>
              <a:tblGrid>
                <a:gridCol w="1490595"/>
                <a:gridCol w="2251672"/>
                <a:gridCol w="1559278"/>
                <a:gridCol w="1559278"/>
                <a:gridCol w="1559278"/>
              </a:tblGrid>
              <a:tr h="1079395">
                <a:tc rowSpan="3">
                  <a:txBody>
                    <a:bodyPr/>
                    <a:lstStyle/>
                    <a:p>
                      <a:pPr algn="ctr"/>
                      <a:r>
                        <a:rPr lang="en-US" b="0" dirty="0" smtClean="0"/>
                        <a:t>Unacceptable living conditions</a:t>
                      </a:r>
                      <a:endParaRPr lang="en-US" b="0" dirty="0"/>
                    </a:p>
                  </a:txBody>
                  <a:tcPr anchor="ctr"/>
                </a:tc>
                <a:tc>
                  <a:txBody>
                    <a:bodyPr/>
                    <a:lstStyle/>
                    <a:p>
                      <a:pPr algn="ctr"/>
                      <a:r>
                        <a:rPr lang="en-US" b="0" dirty="0" smtClean="0"/>
                        <a:t>Inability to afford quality housing </a:t>
                      </a:r>
                    </a:p>
                    <a:p>
                      <a:pPr algn="ctr"/>
                      <a:r>
                        <a:rPr lang="en-US" b="0" dirty="0" smtClean="0">
                          <a:solidFill>
                            <a:srgbClr val="3B4F7D"/>
                          </a:solidFill>
                        </a:rPr>
                        <a:t>(vulnerability)</a:t>
                      </a:r>
                      <a:endParaRPr lang="en-US" b="0" dirty="0">
                        <a:solidFill>
                          <a:srgbClr val="3B4F7D"/>
                        </a:solidFill>
                      </a:endParaRPr>
                    </a:p>
                  </a:txBody>
                  <a:tcPr anchor="ctr"/>
                </a:tc>
                <a:tc>
                  <a:txBody>
                    <a:bodyPr/>
                    <a:lstStyle/>
                    <a:p>
                      <a:pPr algn="ctr"/>
                      <a:r>
                        <a:rPr lang="en-US" b="0" dirty="0" smtClean="0"/>
                        <a:t>Livelihood/ cash transfer</a:t>
                      </a:r>
                      <a:endParaRPr lang="en-US" b="0" dirty="0"/>
                    </a:p>
                  </a:txBody>
                  <a:tcPr anchor="ctr"/>
                </a:tc>
                <a:tc>
                  <a:txBody>
                    <a:bodyPr/>
                    <a:lstStyle/>
                    <a:p>
                      <a:pPr algn="ctr"/>
                      <a:r>
                        <a:rPr lang="en-US" b="0" dirty="0" smtClean="0"/>
                        <a:t>Increased income</a:t>
                      </a:r>
                      <a:endParaRPr lang="en-US" b="0" dirty="0"/>
                    </a:p>
                  </a:txBody>
                  <a:tcPr anchor="ctr"/>
                </a:tc>
                <a:tc rowSpan="3">
                  <a:txBody>
                    <a:bodyPr/>
                    <a:lstStyle/>
                    <a:p>
                      <a:pPr algn="ctr"/>
                      <a:r>
                        <a:rPr lang="en-US" b="0" dirty="0" smtClean="0"/>
                        <a:t>Decent </a:t>
                      </a:r>
                      <a:br>
                        <a:rPr lang="en-US" b="0" dirty="0" smtClean="0"/>
                      </a:br>
                      <a:r>
                        <a:rPr lang="en-US" b="0" dirty="0" smtClean="0"/>
                        <a:t>(safe and dignified</a:t>
                      </a:r>
                      <a:r>
                        <a:rPr lang="en-US" b="0" baseline="0" dirty="0" smtClean="0"/>
                        <a:t>) living conditions</a:t>
                      </a:r>
                      <a:endParaRPr lang="en-US" b="0" dirty="0"/>
                    </a:p>
                  </a:txBody>
                  <a:tcPr anchor="ctr"/>
                </a:tc>
              </a:tr>
              <a:tr h="1079395">
                <a:tc vMerge="1">
                  <a:txBody>
                    <a:bodyPr/>
                    <a:lstStyle/>
                    <a:p>
                      <a:endParaRPr lang="en-US" dirty="0"/>
                    </a:p>
                  </a:txBody>
                  <a:tcPr/>
                </a:tc>
                <a:tc>
                  <a:txBody>
                    <a:bodyPr/>
                    <a:lstStyle/>
                    <a:p>
                      <a:pPr algn="ctr"/>
                      <a:r>
                        <a:rPr lang="en-US" dirty="0" smtClean="0"/>
                        <a:t>Discrimination</a:t>
                      </a:r>
                      <a:r>
                        <a:rPr lang="en-US" baseline="0" dirty="0" smtClean="0"/>
                        <a:t> </a:t>
                      </a:r>
                      <a:r>
                        <a:rPr lang="en-US" baseline="0" dirty="0" smtClean="0">
                          <a:solidFill>
                            <a:srgbClr val="3B4F7D"/>
                          </a:solidFill>
                        </a:rPr>
                        <a:t>(threat/vulnerability)</a:t>
                      </a:r>
                      <a:endParaRPr lang="en-US" dirty="0">
                        <a:solidFill>
                          <a:srgbClr val="3B4F7D"/>
                        </a:solidFill>
                      </a:endParaRPr>
                    </a:p>
                  </a:txBody>
                  <a:tcPr anchor="ctr"/>
                </a:tc>
                <a:tc>
                  <a:txBody>
                    <a:bodyPr/>
                    <a:lstStyle/>
                    <a:p>
                      <a:pPr algn="ctr"/>
                      <a:r>
                        <a:rPr lang="en-US" dirty="0" smtClean="0"/>
                        <a:t>Community-based</a:t>
                      </a:r>
                      <a:r>
                        <a:rPr lang="en-US" baseline="0" dirty="0" smtClean="0"/>
                        <a:t> protection mechanisms</a:t>
                      </a:r>
                      <a:endParaRPr lang="en-US" dirty="0"/>
                    </a:p>
                  </a:txBody>
                  <a:tcPr anchor="ctr"/>
                </a:tc>
                <a:tc>
                  <a:txBody>
                    <a:bodyPr/>
                    <a:lstStyle/>
                    <a:p>
                      <a:pPr algn="ctr"/>
                      <a:r>
                        <a:rPr lang="en-US" dirty="0" smtClean="0"/>
                        <a:t>Support network</a:t>
                      </a:r>
                      <a:endParaRPr lang="en-US" dirty="0"/>
                    </a:p>
                  </a:txBody>
                  <a:tcPr anchor="ctr"/>
                </a:tc>
                <a:tc vMerge="1">
                  <a:txBody>
                    <a:bodyPr/>
                    <a:lstStyle/>
                    <a:p>
                      <a:endParaRPr lang="en-US" dirty="0"/>
                    </a:p>
                  </a:txBody>
                  <a:tcPr/>
                </a:tc>
              </a:tr>
              <a:tr h="1079395">
                <a:tc vMerge="1">
                  <a:txBody>
                    <a:bodyPr/>
                    <a:lstStyle/>
                    <a:p>
                      <a:endParaRPr lang="en-US" dirty="0"/>
                    </a:p>
                  </a:txBody>
                  <a:tcPr/>
                </a:tc>
                <a:tc>
                  <a:txBody>
                    <a:bodyPr/>
                    <a:lstStyle/>
                    <a:p>
                      <a:pPr algn="ctr"/>
                      <a:r>
                        <a:rPr lang="en-US" dirty="0" smtClean="0"/>
                        <a:t>Exploitation from landlord</a:t>
                      </a:r>
                      <a:br>
                        <a:rPr lang="en-US" dirty="0" smtClean="0"/>
                      </a:br>
                      <a:r>
                        <a:rPr lang="en-US" dirty="0" smtClean="0">
                          <a:solidFill>
                            <a:srgbClr val="3B4F7D"/>
                          </a:solidFill>
                        </a:rPr>
                        <a:t>(threat/vulnerability)</a:t>
                      </a:r>
                      <a:endParaRPr lang="en-US" dirty="0">
                        <a:solidFill>
                          <a:srgbClr val="3B4F7D"/>
                        </a:solidFill>
                      </a:endParaRPr>
                    </a:p>
                  </a:txBody>
                  <a:tcPr anchor="ctr"/>
                </a:tc>
                <a:tc>
                  <a:txBody>
                    <a:bodyPr/>
                    <a:lstStyle/>
                    <a:p>
                      <a:pPr algn="ctr"/>
                      <a:r>
                        <a:rPr lang="en-US" dirty="0" smtClean="0"/>
                        <a:t>Case management</a:t>
                      </a:r>
                      <a:endParaRPr lang="en-US" dirty="0"/>
                    </a:p>
                  </a:txBody>
                  <a:tcPr anchor="ctr"/>
                </a:tc>
                <a:tc>
                  <a:txBody>
                    <a:bodyPr/>
                    <a:lstStyle/>
                    <a:p>
                      <a:pPr algn="ctr"/>
                      <a:r>
                        <a:rPr lang="en-US" dirty="0" smtClean="0"/>
                        <a:t>Awareness and referrals</a:t>
                      </a:r>
                      <a:endParaRPr lang="en-US" dirty="0"/>
                    </a:p>
                  </a:txBody>
                  <a:tcPr anchor="ctr"/>
                </a:tc>
                <a:tc vMerge="1">
                  <a:txBody>
                    <a:bodyPr/>
                    <a:lstStyle/>
                    <a:p>
                      <a:endParaRPr lang="en-US" dirty="0"/>
                    </a:p>
                  </a:txBody>
                  <a:tcPr/>
                </a:tc>
              </a:tr>
              <a:tr h="755576">
                <a:tc>
                  <a:txBody>
                    <a:bodyPr/>
                    <a:lstStyle/>
                    <a:p>
                      <a:pPr algn="ctr"/>
                      <a:r>
                        <a:rPr lang="en-US" b="1" dirty="0" smtClean="0"/>
                        <a:t>Protection Risk</a:t>
                      </a:r>
                      <a:endParaRPr lang="en-US" b="1" dirty="0"/>
                    </a:p>
                  </a:txBody>
                  <a:tcPr/>
                </a:tc>
                <a:tc>
                  <a:txBody>
                    <a:bodyPr/>
                    <a:lstStyle/>
                    <a:p>
                      <a:pPr algn="ctr"/>
                      <a:r>
                        <a:rPr lang="en-US" b="1" dirty="0" smtClean="0"/>
                        <a:t>Threat or Vulnerability</a:t>
                      </a:r>
                      <a:endParaRPr lang="en-US" b="1" dirty="0"/>
                    </a:p>
                  </a:txBody>
                  <a:tcPr/>
                </a:tc>
                <a:tc>
                  <a:txBody>
                    <a:bodyPr/>
                    <a:lstStyle/>
                    <a:p>
                      <a:pPr algn="ctr"/>
                      <a:r>
                        <a:rPr lang="en-US" b="1" dirty="0" smtClean="0"/>
                        <a:t>Program Response</a:t>
                      </a:r>
                      <a:endParaRPr lang="en-US" b="1" dirty="0"/>
                    </a:p>
                  </a:txBody>
                  <a:tcPr/>
                </a:tc>
                <a:tc>
                  <a:txBody>
                    <a:bodyPr/>
                    <a:lstStyle/>
                    <a:p>
                      <a:pPr algn="ctr"/>
                      <a:r>
                        <a:rPr lang="en-US" b="1" dirty="0" smtClean="0"/>
                        <a:t>Protection Capacity</a:t>
                      </a:r>
                      <a:endParaRPr lang="en-US" b="1" dirty="0"/>
                    </a:p>
                  </a:txBody>
                  <a:tcPr/>
                </a:tc>
                <a:tc>
                  <a:txBody>
                    <a:bodyPr/>
                    <a:lstStyle/>
                    <a:p>
                      <a:pPr algn="ctr"/>
                      <a:r>
                        <a:rPr lang="en-US" b="1" dirty="0" smtClean="0"/>
                        <a:t>Outcome</a:t>
                      </a:r>
                      <a:endParaRPr lang="en-US" b="1" dirty="0"/>
                    </a:p>
                  </a:txBody>
                  <a:tcPr/>
                </a:tc>
              </a:tr>
            </a:tbl>
          </a:graphicData>
        </a:graphic>
      </p:graphicFrame>
      <p:sp>
        <p:nvSpPr>
          <p:cNvPr id="3" name="Slide Number Placeholder 2"/>
          <p:cNvSpPr>
            <a:spLocks noGrp="1"/>
          </p:cNvSpPr>
          <p:nvPr>
            <p:ph type="sldNum" sz="quarter" idx="12"/>
          </p:nvPr>
        </p:nvSpPr>
        <p:spPr/>
        <p:txBody>
          <a:bodyPr/>
          <a:lstStyle/>
          <a:p>
            <a:fld id="{EAB47E16-98EF-7740-8C43-996CA41E0038}" type="slidenum">
              <a:rPr lang="en-US" smtClean="0"/>
              <a:pPr/>
              <a:t>8</a:t>
            </a:fld>
            <a:endParaRPr lang="en-US"/>
          </a:p>
        </p:txBody>
      </p:sp>
    </p:spTree>
    <p:extLst>
      <p:ext uri="{BB962C8B-B14F-4D97-AF65-F5344CB8AC3E}">
        <p14:creationId xmlns:p14="http://schemas.microsoft.com/office/powerpoint/2010/main" val="141942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Cash-based Interventions (CBIs)</a:t>
            </a:r>
            <a:endParaRPr lang="en-US" dirty="0"/>
          </a:p>
        </p:txBody>
      </p:sp>
      <p:sp>
        <p:nvSpPr>
          <p:cNvPr id="3" name="Slide Number Placeholder 2"/>
          <p:cNvSpPr>
            <a:spLocks noGrp="1"/>
          </p:cNvSpPr>
          <p:nvPr>
            <p:ph type="sldNum" sz="quarter" idx="12"/>
          </p:nvPr>
        </p:nvSpPr>
        <p:spPr/>
        <p:txBody>
          <a:bodyPr/>
          <a:lstStyle/>
          <a:p>
            <a:fld id="{EAB47E16-98EF-7740-8C43-996CA41E0038}" type="slidenum">
              <a:rPr lang="en-US" smtClean="0"/>
              <a:pPr/>
              <a:t>9</a:t>
            </a:fld>
            <a:endParaRPr lang="en-US"/>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rcRect l="25000" t="7037" r="26666" b="5315"/>
          <a:stretch>
            <a:fillRect/>
          </a:stretch>
        </p:blipFill>
        <p:spPr>
          <a:xfrm>
            <a:off x="2098675" y="1417637"/>
            <a:ext cx="4454525" cy="4543425"/>
          </a:xfrm>
          <a:prstGeom prst="rect">
            <a:avLst/>
          </a:prstGeom>
        </p:spPr>
      </p:pic>
    </p:spTree>
    <p:extLst>
      <p:ext uri="{BB962C8B-B14F-4D97-AF65-F5344CB8AC3E}">
        <p14:creationId xmlns:p14="http://schemas.microsoft.com/office/powerpoint/2010/main" val="2268434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solidFill>
            <a:srgbClr val="3B4F7D"/>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1775</TotalTime>
  <Words>3972</Words>
  <Application>Microsoft Office PowerPoint</Application>
  <PresentationFormat>On-screen Show (4:3)</PresentationFormat>
  <Paragraphs>573</Paragraphs>
  <Slides>46</Slides>
  <Notes>43</Notes>
  <HiddenSlides>0</HiddenSlides>
  <MMClips>0</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46</vt:i4>
      </vt:variant>
    </vt:vector>
  </HeadingPairs>
  <TitlesOfParts>
    <vt:vector size="56" baseType="lpstr">
      <vt:lpstr>Arial</vt:lpstr>
      <vt:lpstr>Calibri</vt:lpstr>
      <vt:lpstr>Office Theme</vt:lpstr>
      <vt:lpstr>6_Custom Design</vt:lpstr>
      <vt:lpstr>Custom Design</vt:lpstr>
      <vt:lpstr>1_Custom Design</vt:lpstr>
      <vt:lpstr>5_Custom Design</vt:lpstr>
      <vt:lpstr>4_Custom Design</vt:lpstr>
      <vt:lpstr>3_Custom Design</vt:lpstr>
      <vt:lpstr>2_Custom Design</vt:lpstr>
      <vt:lpstr>Training on Protection in Cash-based Interventions  Building Capacity to Maximize Benefits  and Minimize Risks</vt:lpstr>
      <vt:lpstr>Training Objectives</vt:lpstr>
      <vt:lpstr>You will:</vt:lpstr>
      <vt:lpstr>Overview of Protection and  Cash-Based Interventions</vt:lpstr>
      <vt:lpstr>Protection</vt:lpstr>
      <vt:lpstr>What are the Sphere  Protection Principles?</vt:lpstr>
      <vt:lpstr>Risk Equation</vt:lpstr>
      <vt:lpstr>Example</vt:lpstr>
      <vt:lpstr>Cash-based Interventions (CBIs)</vt:lpstr>
      <vt:lpstr>CBI Programme Cycle</vt:lpstr>
      <vt:lpstr>What are common assumptions  regarding the risks of CBIs?</vt:lpstr>
      <vt:lpstr>How do we maximize benefits  and minimize risks?</vt:lpstr>
      <vt:lpstr>Walking Through the Guidance Step-by-Step</vt:lpstr>
      <vt:lpstr>Programme Cycle</vt:lpstr>
      <vt:lpstr>Needs Assessment</vt:lpstr>
      <vt:lpstr>STOPLIGHT</vt:lpstr>
      <vt:lpstr>Market Analysis</vt:lpstr>
      <vt:lpstr>Protection Risk and Benefit Analysis</vt:lpstr>
      <vt:lpstr>Decision Tree</vt:lpstr>
      <vt:lpstr>STOPLIGHT</vt:lpstr>
      <vt:lpstr>How do we mitigate risks?</vt:lpstr>
      <vt:lpstr>Example A</vt:lpstr>
      <vt:lpstr>Risk Mitigation</vt:lpstr>
      <vt:lpstr>Vulnerability Analysis and Targeting</vt:lpstr>
      <vt:lpstr>Vulnerability Analysis and Targeting</vt:lpstr>
      <vt:lpstr>PowerPoint Presentation</vt:lpstr>
      <vt:lpstr>Delivery Mechanism Selection</vt:lpstr>
      <vt:lpstr>Design and Implementation</vt:lpstr>
      <vt:lpstr>Design and Implementation</vt:lpstr>
      <vt:lpstr>Design and Implementation</vt:lpstr>
      <vt:lpstr>Monitoring</vt:lpstr>
      <vt:lpstr>Monitoring</vt:lpstr>
      <vt:lpstr>Monitoring</vt:lpstr>
      <vt:lpstr>Programme Cycle</vt:lpstr>
      <vt:lpstr>Practice Session</vt:lpstr>
      <vt:lpstr>Using the Protection Risks and  Benefits Analysis Tool</vt:lpstr>
      <vt:lpstr>Review Session</vt:lpstr>
      <vt:lpstr>Reviewing the Case Studies</vt:lpstr>
      <vt:lpstr>Decision Tree</vt:lpstr>
      <vt:lpstr>Wrap-Up</vt:lpstr>
      <vt:lpstr>What are the Sphere  Protection Principles?</vt:lpstr>
      <vt:lpstr>Programme Cycle</vt:lpstr>
      <vt:lpstr>Remember!</vt:lpstr>
      <vt:lpstr>Learning Outcomes</vt:lpstr>
      <vt:lpstr>Resources</vt:lpstr>
      <vt:lpstr>Thank you!</vt:lpstr>
    </vt:vector>
  </TitlesOfParts>
  <Company>W339P-JRCPB-XX8XD-YK49M-7DYCW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Nomtha Gray</dc:creator>
  <cp:lastModifiedBy>Alexandra Schmitz</cp:lastModifiedBy>
  <cp:revision>144</cp:revision>
  <dcterms:created xsi:type="dcterms:W3CDTF">2016-01-12T13:15:49Z</dcterms:created>
  <dcterms:modified xsi:type="dcterms:W3CDTF">2016-12-14T15:58:56Z</dcterms:modified>
</cp:coreProperties>
</file>