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6"/>
  </p:notesMasterIdLst>
  <p:sldIdLst>
    <p:sldId id="291" r:id="rId5"/>
    <p:sldId id="345" r:id="rId6"/>
    <p:sldId id="334" r:id="rId7"/>
    <p:sldId id="329" r:id="rId8"/>
    <p:sldId id="336" r:id="rId9"/>
    <p:sldId id="341" r:id="rId10"/>
    <p:sldId id="337" r:id="rId11"/>
    <p:sldId id="340" r:id="rId12"/>
    <p:sldId id="342" r:id="rId13"/>
    <p:sldId id="343" r:id="rId14"/>
    <p:sldId id="330" r:id="rId15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slide" id="{BCFBAE69-6B61-6F48-A8CD-D12CF9FD6422}">
          <p14:sldIdLst>
            <p14:sldId id="291"/>
            <p14:sldId id="345"/>
          </p14:sldIdLst>
        </p14:section>
        <p14:section name="Your content" id="{80557A76-FBB0-AA42-B988-9EDE1D90D542}">
          <p14:sldIdLst>
            <p14:sldId id="334"/>
            <p14:sldId id="329"/>
            <p14:sldId id="336"/>
            <p14:sldId id="341"/>
            <p14:sldId id="337"/>
            <p14:sldId id="340"/>
            <p14:sldId id="342"/>
            <p14:sldId id="343"/>
          </p14:sldIdLst>
        </p14:section>
        <p14:section name="End slide" id="{D1EBC697-6DDD-B04B-B0F2-A3D04D4BE7DE}">
          <p14:sldIdLst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55" autoAdjust="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1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Camps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3.125E-2"/>
                  <c:y val="-4.5544134058979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16-4EF6-891F-7342357981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C4-4FD8-A1FF-3ECFEE3D242E}"/>
                </c:ext>
              </c:extLst>
            </c:dLbl>
            <c:numFmt formatCode="#,##0%;[Black]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Male</c:v>
                </c:pt>
                <c:pt idx="1">
                  <c:v>Female</c:v>
                </c:pt>
                <c:pt idx="3">
                  <c:v>14-15</c:v>
                </c:pt>
                <c:pt idx="4">
                  <c:v>16-18</c:v>
                </c:pt>
                <c:pt idx="5">
                  <c:v>19-24</c:v>
                </c:pt>
                <c:pt idx="6">
                  <c:v>25-32</c:v>
                </c:pt>
                <c:pt idx="8">
                  <c:v>% OOS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-0.53</c:v>
                </c:pt>
                <c:pt idx="1">
                  <c:v>-0.47</c:v>
                </c:pt>
                <c:pt idx="3">
                  <c:v>-0.02</c:v>
                </c:pt>
                <c:pt idx="4">
                  <c:v>-0.22</c:v>
                </c:pt>
                <c:pt idx="5">
                  <c:v>-0.36</c:v>
                </c:pt>
                <c:pt idx="6">
                  <c:v>-0.39</c:v>
                </c:pt>
                <c:pt idx="8">
                  <c:v>-0.26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6-4EF6-891F-7342357981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Host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4.3749999999999845E-2"/>
                  <c:y val="8.34966145481124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16-4EF6-891F-7342357981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C4-4FD8-A1FF-3ECFEE3D24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Male</c:v>
                </c:pt>
                <c:pt idx="1">
                  <c:v>Female</c:v>
                </c:pt>
                <c:pt idx="3">
                  <c:v>14-15</c:v>
                </c:pt>
                <c:pt idx="4">
                  <c:v>16-18</c:v>
                </c:pt>
                <c:pt idx="5">
                  <c:v>19-24</c:v>
                </c:pt>
                <c:pt idx="6">
                  <c:v>25-32</c:v>
                </c:pt>
                <c:pt idx="8">
                  <c:v>% OOS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0.49</c:v>
                </c:pt>
                <c:pt idx="1">
                  <c:v>0.51</c:v>
                </c:pt>
                <c:pt idx="3">
                  <c:v>0.04</c:v>
                </c:pt>
                <c:pt idx="4">
                  <c:v>0.28000000000000003</c:v>
                </c:pt>
                <c:pt idx="5">
                  <c:v>0.47</c:v>
                </c:pt>
                <c:pt idx="6">
                  <c:v>0.2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16-4EF6-891F-734235798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56552736"/>
        <c:axId val="156554704"/>
      </c:barChart>
      <c:catAx>
        <c:axId val="156552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54704"/>
        <c:crosses val="autoZero"/>
        <c:auto val="1"/>
        <c:lblAlgn val="ctr"/>
        <c:lblOffset val="100"/>
        <c:noMultiLvlLbl val="0"/>
      </c:catAx>
      <c:valAx>
        <c:axId val="156554704"/>
        <c:scaling>
          <c:orientation val="minMax"/>
          <c:max val="1"/>
          <c:min val="-1"/>
        </c:scaling>
        <c:delete val="1"/>
        <c:axPos val="t"/>
        <c:numFmt formatCode="0%" sourceLinked="1"/>
        <c:majorTickMark val="none"/>
        <c:minorTickMark val="none"/>
        <c:tickLblPos val="nextTo"/>
        <c:crossAx val="15655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06451612903231"/>
          <c:y val="4.9965717866445963E-2"/>
          <c:w val="0.5793070019473372"/>
          <c:h val="0.90006856426710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EA-4FC3-9EF9-C58D5F2E1F6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A-4FC3-9EF9-C58D5F2E1F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social media</c:v>
                </c:pt>
                <c:pt idx="1">
                  <c:v>TV</c:v>
                </c:pt>
                <c:pt idx="2">
                  <c:v>Through friends &amp; Family</c:v>
                </c:pt>
                <c:pt idx="3">
                  <c:v>News platforms</c:v>
                </c:pt>
                <c:pt idx="4">
                  <c:v>Radio</c:v>
                </c:pt>
                <c:pt idx="5">
                  <c:v>Newspapers/Magazines</c:v>
                </c:pt>
                <c:pt idx="6">
                  <c:v>Other sources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0.73793103448275865</c:v>
                </c:pt>
                <c:pt idx="1">
                  <c:v>0.52758620689655178</c:v>
                </c:pt>
                <c:pt idx="2">
                  <c:v>0.28965517241379313</c:v>
                </c:pt>
                <c:pt idx="3">
                  <c:v>0.23103448275862068</c:v>
                </c:pt>
                <c:pt idx="4">
                  <c:v>1.7241379310344827E-2</c:v>
                </c:pt>
                <c:pt idx="5">
                  <c:v>1.7241379310344827E-2</c:v>
                </c:pt>
                <c:pt idx="6">
                  <c:v>4.1379310344827586E-2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EA-4FC3-9EF9-C58D5F2E1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431423728"/>
        <c:axId val="431420120"/>
      </c:barChart>
      <c:catAx>
        <c:axId val="431423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20120"/>
        <c:crosses val="autoZero"/>
        <c:auto val="1"/>
        <c:lblAlgn val="ctr"/>
        <c:lblOffset val="100"/>
        <c:noMultiLvlLbl val="0"/>
      </c:catAx>
      <c:valAx>
        <c:axId val="43142012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314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06451612903231"/>
          <c:y val="4.9965717866445963E-2"/>
          <c:w val="0.5793070019473372"/>
          <c:h val="0.90006856426710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76-40ED-9A9B-317F829152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IM Apps (Whatsapp, etc)</c:v>
                </c:pt>
                <c:pt idx="1">
                  <c:v>phonecalls</c:v>
                </c:pt>
                <c:pt idx="2">
                  <c:v>social media</c:v>
                </c:pt>
                <c:pt idx="3">
                  <c:v>SMS messaging</c:v>
                </c:pt>
                <c:pt idx="4">
                  <c:v>Email</c:v>
                </c:pt>
                <c:pt idx="5">
                  <c:v>Other</c:v>
                </c:pt>
                <c:pt idx="6">
                  <c:v>None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0.72758620689655173</c:v>
                </c:pt>
                <c:pt idx="1">
                  <c:v>0.67586206896551726</c:v>
                </c:pt>
                <c:pt idx="2">
                  <c:v>0.55862068965517242</c:v>
                </c:pt>
                <c:pt idx="3">
                  <c:v>0.23448275862068965</c:v>
                </c:pt>
                <c:pt idx="4">
                  <c:v>0.16896551724137931</c:v>
                </c:pt>
                <c:pt idx="5">
                  <c:v>1.0344827586206896E-2</c:v>
                </c:pt>
                <c:pt idx="6">
                  <c:v>1.0344827586206896E-2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6-40ED-9A9B-317F82915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431423728"/>
        <c:axId val="431420120"/>
      </c:barChart>
      <c:catAx>
        <c:axId val="431423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20120"/>
        <c:crosses val="autoZero"/>
        <c:auto val="1"/>
        <c:lblAlgn val="ctr"/>
        <c:lblOffset val="100"/>
        <c:noMultiLvlLbl val="0"/>
      </c:catAx>
      <c:valAx>
        <c:axId val="43142012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314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3A2-4CDF-A589-E81278004A2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3A2-4CDF-A589-E81278004A2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3A2-4CDF-A589-E81278004A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Syrian</c:v>
                </c:pt>
                <c:pt idx="1">
                  <c:v>Jordanian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0.66500000000000004</c:v>
                </c:pt>
                <c:pt idx="1">
                  <c:v>0.32300000000000001</c:v>
                </c:pt>
                <c:pt idx="2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8-45D3-8D9F-B2333ECCB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111198248"/>
        <c:axId val="111199232"/>
      </c:barChart>
      <c:catAx>
        <c:axId val="111198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99232"/>
        <c:crosses val="autoZero"/>
        <c:auto val="1"/>
        <c:lblAlgn val="ctr"/>
        <c:lblOffset val="100"/>
        <c:noMultiLvlLbl val="0"/>
      </c:catAx>
      <c:valAx>
        <c:axId val="111199232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1119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Irbid</c:v>
                </c:pt>
                <c:pt idx="1">
                  <c:v>Mafraq</c:v>
                </c:pt>
                <c:pt idx="2">
                  <c:v>Amman</c:v>
                </c:pt>
                <c:pt idx="3">
                  <c:v>Zarqa</c:v>
                </c:pt>
                <c:pt idx="4">
                  <c:v>Ajloun</c:v>
                </c:pt>
                <c:pt idx="5">
                  <c:v>Madaba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0.52795031055900621</c:v>
                </c:pt>
                <c:pt idx="1">
                  <c:v>0.40993788819875776</c:v>
                </c:pt>
                <c:pt idx="2">
                  <c:v>3.7267080745341616E-2</c:v>
                </c:pt>
                <c:pt idx="3">
                  <c:v>1.2422360248447204E-2</c:v>
                </c:pt>
                <c:pt idx="4">
                  <c:v>6.2111801242236021E-3</c:v>
                </c:pt>
                <c:pt idx="5">
                  <c:v>6.2111801242236021E-3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3-42E9-8D13-5722392F2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11198248"/>
        <c:axId val="111199232"/>
      </c:barChart>
      <c:catAx>
        <c:axId val="111198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99232"/>
        <c:crosses val="autoZero"/>
        <c:auto val="1"/>
        <c:lblAlgn val="ctr"/>
        <c:lblOffset val="100"/>
        <c:noMultiLvlLbl val="0"/>
      </c:catAx>
      <c:valAx>
        <c:axId val="111199232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1119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Azraq</c:v>
                </c:pt>
                <c:pt idx="1">
                  <c:v>Zaatari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1-4622-8276-202CC786C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111198248"/>
        <c:axId val="111199232"/>
      </c:barChart>
      <c:catAx>
        <c:axId val="11119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99232"/>
        <c:crosses val="autoZero"/>
        <c:auto val="1"/>
        <c:lblAlgn val="ctr"/>
        <c:lblOffset val="100"/>
        <c:noMultiLvlLbl val="0"/>
      </c:catAx>
      <c:valAx>
        <c:axId val="11119923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1119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C7-4B81-AEE7-870DCD3519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Learning platforms</c:v>
                </c:pt>
                <c:pt idx="1">
                  <c:v>Youtube</c:v>
                </c:pt>
                <c:pt idx="2">
                  <c:v>FB groups</c:v>
                </c:pt>
                <c:pt idx="3">
                  <c:v>Whatsapp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0.37</c:v>
                </c:pt>
                <c:pt idx="2">
                  <c:v>0.17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7-4B81-AEE7-870DCD351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431423728"/>
        <c:axId val="431420120"/>
      </c:barChart>
      <c:catAx>
        <c:axId val="43142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20120"/>
        <c:crosses val="autoZero"/>
        <c:auto val="1"/>
        <c:lblAlgn val="ctr"/>
        <c:lblOffset val="100"/>
        <c:noMultiLvlLbl val="0"/>
      </c:catAx>
      <c:valAx>
        <c:axId val="431420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14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B6-4458-8345-30BAC6E01B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Edraak</c:v>
                </c:pt>
                <c:pt idx="1">
                  <c:v>Forsa</c:v>
                </c:pt>
                <c:pt idx="2">
                  <c:v>Coursera</c:v>
                </c:pt>
                <c:pt idx="3">
                  <c:v>Rowaq</c:v>
                </c:pt>
                <c:pt idx="4">
                  <c:v>Disaster Ready</c:v>
                </c:pt>
                <c:pt idx="5">
                  <c:v>ASU </c:v>
                </c:pt>
                <c:pt idx="6">
                  <c:v>Zoom</c:v>
                </c:pt>
                <c:pt idx="7">
                  <c:v>Google</c:v>
                </c:pt>
                <c:pt idx="8">
                  <c:v>Kiron</c:v>
                </c:pt>
                <c:pt idx="9">
                  <c:v>Papa English</c:v>
                </c:pt>
                <c:pt idx="10">
                  <c:v>MSJCHEM</c:v>
                </c:pt>
                <c:pt idx="11">
                  <c:v>LMS</c:v>
                </c:pt>
                <c:pt idx="12">
                  <c:v>Udemy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0.42857142857142855</c:v>
                </c:pt>
                <c:pt idx="1">
                  <c:v>0.10714285714285714</c:v>
                </c:pt>
                <c:pt idx="2">
                  <c:v>7.1428571428571425E-2</c:v>
                </c:pt>
                <c:pt idx="3">
                  <c:v>7.1428571428571425E-2</c:v>
                </c:pt>
                <c:pt idx="4">
                  <c:v>3.5714285714285712E-2</c:v>
                </c:pt>
                <c:pt idx="5">
                  <c:v>3.5714285714285712E-2</c:v>
                </c:pt>
                <c:pt idx="6">
                  <c:v>3.5714285714285712E-2</c:v>
                </c:pt>
                <c:pt idx="7">
                  <c:v>3.5714285714285712E-2</c:v>
                </c:pt>
                <c:pt idx="8">
                  <c:v>3.5714285714285712E-2</c:v>
                </c:pt>
                <c:pt idx="9">
                  <c:v>3.5714285714285712E-2</c:v>
                </c:pt>
                <c:pt idx="10">
                  <c:v>3.5714285714285712E-2</c:v>
                </c:pt>
                <c:pt idx="11">
                  <c:v>3.5714285714285712E-2</c:v>
                </c:pt>
                <c:pt idx="12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6-4458-8345-30BAC6E01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431423728"/>
        <c:axId val="431420120"/>
      </c:barChart>
      <c:catAx>
        <c:axId val="431423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20120"/>
        <c:crosses val="autoZero"/>
        <c:auto val="1"/>
        <c:lblAlgn val="ctr"/>
        <c:lblOffset val="100"/>
        <c:noMultiLvlLbl val="0"/>
      </c:catAx>
      <c:valAx>
        <c:axId val="43142012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314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E-4BAF-920E-4CF7BB9C53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7E-4BAF-920E-4CF7BB9C53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Have Accessed</c:v>
                </c:pt>
                <c:pt idx="1">
                  <c:v>Did not Access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7E-4BAF-920E-4CF7BB9C5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290977690288715"/>
          <c:y val="4.5049798650457017E-2"/>
          <c:w val="0.62959022309711288"/>
          <c:h val="0.17651229424967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510021618369432"/>
          <c:y val="4.9965717866445963E-2"/>
          <c:w val="0.41227136752536003"/>
          <c:h val="0.90006856426710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7-491C-BFE1-0331D6D22C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 am not currently enrolled in school</c:v>
                </c:pt>
                <c:pt idx="1">
                  <c:v>Not interested</c:v>
                </c:pt>
                <c:pt idx="2">
                  <c:v>Not aware of the platform</c:v>
                </c:pt>
                <c:pt idx="3">
                  <c:v>No access to internet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0.625</c:v>
                </c:pt>
                <c:pt idx="1">
                  <c:v>0.1875</c:v>
                </c:pt>
                <c:pt idx="2">
                  <c:v>0.15625</c:v>
                </c:pt>
                <c:pt idx="3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97-491C-BFE1-0331D6D22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431423728"/>
        <c:axId val="431420120"/>
      </c:barChart>
      <c:catAx>
        <c:axId val="431423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20120"/>
        <c:crosses val="autoZero"/>
        <c:auto val="1"/>
        <c:lblAlgn val="ctr"/>
        <c:lblOffset val="100"/>
        <c:noMultiLvlLbl val="0"/>
      </c:catAx>
      <c:valAx>
        <c:axId val="43142012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314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319210336243801"/>
          <c:y val="0.24545316849673637"/>
          <c:w val="0.35397300958181704"/>
          <c:h val="0.678157984384304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Accessed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2">
                  <c:v>Host* (n=13)</c:v>
                </c:pt>
                <c:pt idx="3">
                  <c:v>Camps*(n=5)</c:v>
                </c:pt>
                <c:pt idx="5">
                  <c:v>SYR in Host*(n=4)</c:v>
                </c:pt>
                <c:pt idx="6">
                  <c:v>JOR in Host*(n=9)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%">
                  <c:v>0.28000000000000003</c:v>
                </c:pt>
                <c:pt idx="2" formatCode="0%">
                  <c:v>0.15</c:v>
                </c:pt>
                <c:pt idx="3" formatCode="0%">
                  <c:v>0.6</c:v>
                </c:pt>
                <c:pt idx="5" formatCode="0%">
                  <c:v>0.25</c:v>
                </c:pt>
                <c:pt idx="6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7-4E39-8C62-E04A0CFCC2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Did not Access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2">
                  <c:v>Host* (n=13)</c:v>
                </c:pt>
                <c:pt idx="3">
                  <c:v>Camps*(n=5)</c:v>
                </c:pt>
                <c:pt idx="5">
                  <c:v>SYR in Host*(n=4)</c:v>
                </c:pt>
                <c:pt idx="6">
                  <c:v>JOR in Host*(n=9)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0%">
                  <c:v>0.72</c:v>
                </c:pt>
                <c:pt idx="2" formatCode="0%">
                  <c:v>0.85</c:v>
                </c:pt>
                <c:pt idx="3" formatCode="0%">
                  <c:v>0.4</c:v>
                </c:pt>
                <c:pt idx="5" formatCode="0%">
                  <c:v>0.75</c:v>
                </c:pt>
                <c:pt idx="6" formatCode="0%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7-4E39-8C62-E04A0CFCC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31416840"/>
        <c:axId val="431409952"/>
      </c:barChart>
      <c:catAx>
        <c:axId val="431416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09952"/>
        <c:crosses val="autoZero"/>
        <c:auto val="1"/>
        <c:lblAlgn val="ctr"/>
        <c:lblOffset val="100"/>
        <c:noMultiLvlLbl val="0"/>
      </c:catAx>
      <c:valAx>
        <c:axId val="43140995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3141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10027520665178"/>
          <c:y val="4.4156125592439199E-2"/>
          <c:w val="0.46432572960082691"/>
          <c:h val="9.51001327901278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E6E79-2D96-5840-AFF1-66748718E0C2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F387-6E53-C74A-BD1D-E220B9055E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182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Not a representative sample. Based on a balance of existing NRC youth contacts, youth who had never participated in NRC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 and random outreach via local partner and social media pages.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30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45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889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97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385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ranking of priorities</a:t>
            </a:r>
          </a:p>
          <a:p>
            <a:r>
              <a:rPr lang="en-US" dirty="0" smtClean="0"/>
              <a:t>Analysis based on top 2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733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F387-6E53-C74A-BD1D-E220B9055ED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18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EDIT THIS TEXT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80000" y="180000"/>
            <a:ext cx="4302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396029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67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5796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540060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62150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6156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00192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1043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2X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Rektangel 4"/>
          <p:cNvSpPr/>
          <p:nvPr userDrawn="1"/>
        </p:nvSpPr>
        <p:spPr>
          <a:xfrm>
            <a:off x="3168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312000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08002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731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Rektangel 4"/>
          <p:cNvSpPr/>
          <p:nvPr userDrawn="1"/>
        </p:nvSpPr>
        <p:spPr>
          <a:xfrm>
            <a:off x="180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4662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2500313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  <p:sp>
        <p:nvSpPr>
          <p:cNvPr id="11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2506356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587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883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6" name="Rektangel 5"/>
          <p:cNvSpPr/>
          <p:nvPr userDrawn="1"/>
        </p:nvSpPr>
        <p:spPr>
          <a:xfrm>
            <a:off x="180000" y="2415600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3168000" y="2419542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6156000" y="2419542"/>
            <a:ext cx="2808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51520" y="2499742"/>
            <a:ext cx="2663984" cy="1872208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76600" y="2500313"/>
            <a:ext cx="2590800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  <p:sp>
        <p:nvSpPr>
          <p:cNvPr id="18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264000" y="2507784"/>
            <a:ext cx="2590800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0984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4662000" y="2421617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3" hasCustomPrompt="1"/>
          </p:nvPr>
        </p:nvSpPr>
        <p:spPr>
          <a:xfrm>
            <a:off x="179512" y="24156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7249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3" hasCustomPrompt="1"/>
          </p:nvPr>
        </p:nvSpPr>
        <p:spPr>
          <a:xfrm>
            <a:off x="179512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7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3168000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6156000" y="2415600"/>
            <a:ext cx="2808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63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799201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EDIT THIS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2645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7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067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ullet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  <a:p>
            <a:r>
              <a:rPr lang="nb-NO" dirty="0" smtClean="0"/>
              <a:t>And </a:t>
            </a:r>
            <a:r>
              <a:rPr lang="nb-NO" dirty="0" err="1" smtClean="0"/>
              <a:t>edit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endParaRPr lang="nb-NO" dirty="0" smtClean="0"/>
          </a:p>
          <a:p>
            <a:r>
              <a:rPr lang="nb-NO" dirty="0" smtClean="0"/>
              <a:t>This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edited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6043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488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8496944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163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161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/>
          <p:cNvSpPr>
            <a:spLocks noGrp="1"/>
          </p:cNvSpPr>
          <p:nvPr>
            <p:ph type="media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video.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236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339752" y="2931790"/>
            <a:ext cx="4536504" cy="85725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86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Imag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808080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insert</a:t>
            </a:r>
            <a:r>
              <a:rPr lang="nb-NO" dirty="0" smtClean="0"/>
              <a:t> image</a:t>
            </a:r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2808000" cy="429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Edit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text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8801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logostripe.pdf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3437"/>
            <a:ext cx="9144000" cy="5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1" r:id="rId2"/>
    <p:sldLayoutId id="2147483682" r:id="rId3"/>
    <p:sldLayoutId id="2147483697" r:id="rId4"/>
    <p:sldLayoutId id="2147483695" r:id="rId5"/>
    <p:sldLayoutId id="2147483652" r:id="rId6"/>
    <p:sldLayoutId id="2147483698" r:id="rId7"/>
    <p:sldLayoutId id="2147483690" r:id="rId8"/>
    <p:sldLayoutId id="2147483692" r:id="rId9"/>
    <p:sldLayoutId id="2147483686" r:id="rId10"/>
    <p:sldLayoutId id="2147483691" r:id="rId11"/>
    <p:sldLayoutId id="2147483694" r:id="rId12"/>
    <p:sldLayoutId id="2147483693" r:id="rId13"/>
    <p:sldLayoutId id="2147483683" r:id="rId14"/>
    <p:sldLayoutId id="2147483688" r:id="rId15"/>
    <p:sldLayoutId id="2147483684" r:id="rId16"/>
    <p:sldLayoutId id="2147483687" r:id="rId17"/>
    <p:sldLayoutId id="2147483689" r:id="rId18"/>
    <p:sldLayoutId id="2147483685" r:id="rId19"/>
    <p:sldLayoutId id="2147483696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5" b="154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43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Interests and Motivations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5300" y="971550"/>
            <a:ext cx="8153400" cy="3133029"/>
          </a:xfrm>
        </p:spPr>
        <p:txBody>
          <a:bodyPr/>
          <a:lstStyle/>
          <a:p>
            <a:r>
              <a:rPr lang="en-US" sz="1800" dirty="0"/>
              <a:t>When asked about ideas for how youth might support their families and </a:t>
            </a:r>
            <a:r>
              <a:rPr lang="en-US" sz="1800" dirty="0" smtClean="0"/>
              <a:t>communities</a:t>
            </a:r>
          </a:p>
          <a:p>
            <a:endParaRPr lang="en-US" sz="1800" dirty="0"/>
          </a:p>
          <a:p>
            <a:r>
              <a:rPr lang="en-US" sz="1800" dirty="0" smtClean="0"/>
              <a:t>Young people expressed an overwhelming interest in supporting their families and/or communities in relation to the crisis (65%).</a:t>
            </a:r>
          </a:p>
          <a:p>
            <a:endParaRPr lang="en-US" sz="1800" dirty="0"/>
          </a:p>
          <a:p>
            <a:r>
              <a:rPr lang="en-US" sz="1800" dirty="0" smtClean="0"/>
              <a:t>This ranged from ideas around raising awareness, day-to day support at home to contributing to health awareness and health-related learning of family and community members.</a:t>
            </a:r>
          </a:p>
          <a:p>
            <a:endParaRPr lang="en-US" sz="1800" dirty="0"/>
          </a:p>
          <a:p>
            <a:r>
              <a:rPr lang="en-US" sz="1800" dirty="0" smtClean="0"/>
              <a:t>27% of youth shared ideas related to their learning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90770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823216"/>
            <a:ext cx="3068212" cy="369332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Contact: emma.bonar</a:t>
            </a:r>
            <a:r>
              <a:rPr lang="en-US" dirty="0" smtClean="0">
                <a:solidFill>
                  <a:schemeClr val="bg1"/>
                </a:solidFill>
              </a:rPr>
              <a:t>@nrc.no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1276350"/>
            <a:ext cx="7467600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March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-26th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2020, NRC carried out a rapid assessment for young people aged 15-32 across camps and host community to better understand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access to technology 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interests and learning priorities and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youth ideas and motivation to support their communities as part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response.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995" y="446902"/>
            <a:ext cx="2191049" cy="646331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sz="3600" dirty="0" smtClean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5456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65431" y="3152038"/>
            <a:ext cx="1861521" cy="12878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66920" y="1438653"/>
            <a:ext cx="1861521" cy="16397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1426250"/>
            <a:ext cx="1371600" cy="30136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438653"/>
            <a:ext cx="5029200" cy="9044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828800" y="2428553"/>
            <a:ext cx="5029200" cy="1510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828800" y="4024284"/>
            <a:ext cx="5029200" cy="415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65219694"/>
              </p:ext>
            </p:extLst>
          </p:nvPr>
        </p:nvGraphicFramePr>
        <p:xfrm>
          <a:off x="1518621" y="1438653"/>
          <a:ext cx="6096000" cy="307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Distribution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35110"/>
            <a:ext cx="1828800" cy="646331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r>
              <a:rPr lang="en-US" sz="1200" b="1" dirty="0" smtClean="0"/>
              <a:t>Total Sample: 290</a:t>
            </a:r>
          </a:p>
          <a:p>
            <a:r>
              <a:rPr lang="en-US" sz="1200" b="1" dirty="0" smtClean="0"/>
              <a:t>Camps: 129</a:t>
            </a:r>
          </a:p>
          <a:p>
            <a:r>
              <a:rPr lang="en-US" sz="1200" b="1" dirty="0" smtClean="0"/>
              <a:t>Host: 161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293571468"/>
              </p:ext>
            </p:extLst>
          </p:nvPr>
        </p:nvGraphicFramePr>
        <p:xfrm>
          <a:off x="6910747" y="3321827"/>
          <a:ext cx="1970892" cy="126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317766982"/>
              </p:ext>
            </p:extLst>
          </p:nvPr>
        </p:nvGraphicFramePr>
        <p:xfrm>
          <a:off x="7010400" y="1648107"/>
          <a:ext cx="2209800" cy="14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817526217"/>
              </p:ext>
            </p:extLst>
          </p:nvPr>
        </p:nvGraphicFramePr>
        <p:xfrm>
          <a:off x="132936" y="1313268"/>
          <a:ext cx="1715328" cy="244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57400" y="1037507"/>
            <a:ext cx="1905000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Camps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1034101"/>
            <a:ext cx="1905000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Host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1604478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Male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09800" y="1913751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Female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800" y="2535898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14-15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90800" y="2845005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16-18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90800" y="3154112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19-24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0800" y="3463218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25-32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4080977"/>
            <a:ext cx="838200" cy="276999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dirty="0" smtClean="0"/>
              <a:t>% OOS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480179" y="1755228"/>
            <a:ext cx="965733" cy="307777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b="1" dirty="0" smtClean="0"/>
              <a:t>Gender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507093" y="3000586"/>
            <a:ext cx="960155" cy="307777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b="1" dirty="0" smtClean="0"/>
              <a:t>Age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" y="1546668"/>
            <a:ext cx="965733" cy="307777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b="1" dirty="0" smtClean="0"/>
              <a:t>Camp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64853" y="1457685"/>
            <a:ext cx="1262679" cy="307777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b="1" dirty="0" smtClean="0"/>
              <a:t>Governorate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64853" y="3158537"/>
            <a:ext cx="1262679" cy="307777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b="1" dirty="0" smtClean="0"/>
              <a:t>Nationality</a:t>
            </a:r>
          </a:p>
        </p:txBody>
      </p:sp>
    </p:spTree>
    <p:extLst>
      <p:ext uri="{BB962C8B-B14F-4D97-AF65-F5344CB8AC3E}">
        <p14:creationId xmlns:p14="http://schemas.microsoft.com/office/powerpoint/2010/main" val="41789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4570" y="228183"/>
            <a:ext cx="8229600" cy="857250"/>
          </a:xfrm>
        </p:spPr>
        <p:txBody>
          <a:bodyPr/>
          <a:lstStyle/>
          <a:p>
            <a:r>
              <a:rPr lang="en-US" dirty="0" smtClean="0"/>
              <a:t>Device Ownership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14812" y="392107"/>
            <a:ext cx="4048991" cy="2031325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r>
              <a:rPr lang="en-US" b="1" dirty="0" smtClean="0"/>
              <a:t>94%</a:t>
            </a:r>
            <a:r>
              <a:rPr lang="en-US" dirty="0" smtClean="0"/>
              <a:t> of youth cited the smartphone as the most commonly used device.</a:t>
            </a:r>
          </a:p>
          <a:p>
            <a:endParaRPr lang="en-US" dirty="0" smtClean="0"/>
          </a:p>
          <a:p>
            <a:r>
              <a:rPr lang="en-US" b="1" dirty="0" smtClean="0"/>
              <a:t>90% </a:t>
            </a:r>
            <a:r>
              <a:rPr lang="en-US" dirty="0" smtClean="0"/>
              <a:t>own a smartphone and for the majority of those youth (</a:t>
            </a:r>
            <a:r>
              <a:rPr lang="en-US" b="1" dirty="0" smtClean="0"/>
              <a:t>82%</a:t>
            </a:r>
            <a:r>
              <a:rPr lang="en-US" dirty="0" smtClean="0"/>
              <a:t>), they are the sole user of their smartphone in the household.</a:t>
            </a:r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280519" y="2343150"/>
            <a:ext cx="8229600" cy="857250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Internet Access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519" y="3010122"/>
            <a:ext cx="8556894" cy="646331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Although internet access is high among youth (82%), </a:t>
            </a:r>
            <a:r>
              <a:rPr lang="en-US" b="1" dirty="0" smtClean="0"/>
              <a:t>66% </a:t>
            </a:r>
            <a:r>
              <a:rPr lang="en-US" dirty="0" smtClean="0"/>
              <a:t>report interrupted access </a:t>
            </a:r>
          </a:p>
          <a:p>
            <a:r>
              <a:rPr lang="en-US" dirty="0" smtClean="0"/>
              <a:t>currently as a result of a). Quality of connection (34%) and b). Financial barriers (32%).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19" y="3761433"/>
            <a:ext cx="7656840" cy="646331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Camp residents and out of school youth are the most affected by interrupted </a:t>
            </a:r>
          </a:p>
          <a:p>
            <a:r>
              <a:rPr lang="en-US" dirty="0" smtClean="0"/>
              <a:t>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965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Online Learning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17900740"/>
              </p:ext>
            </p:extLst>
          </p:nvPr>
        </p:nvGraphicFramePr>
        <p:xfrm>
          <a:off x="5464222" y="953070"/>
          <a:ext cx="3200400" cy="128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39513203"/>
              </p:ext>
            </p:extLst>
          </p:nvPr>
        </p:nvGraphicFramePr>
        <p:xfrm>
          <a:off x="161249" y="2065716"/>
          <a:ext cx="3718763" cy="223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44758" y="451122"/>
            <a:ext cx="2902688" cy="338554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b="1" dirty="0" smtClean="0"/>
              <a:t>Websites/Platforms Used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029307"/>
            <a:ext cx="4366580" cy="1231106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sz="1400" dirty="0"/>
              <a:t>Only </a:t>
            </a:r>
            <a:r>
              <a:rPr lang="en-US" sz="1400" b="1" dirty="0"/>
              <a:t>14%</a:t>
            </a:r>
            <a:r>
              <a:rPr lang="en-US" sz="1400" dirty="0"/>
              <a:t>  claim to have engaged in remote online </a:t>
            </a:r>
            <a:endParaRPr lang="en-US" sz="1400" dirty="0" smtClean="0"/>
          </a:p>
          <a:p>
            <a:r>
              <a:rPr lang="en-US" sz="1400" dirty="0" smtClean="0"/>
              <a:t>learning </a:t>
            </a:r>
            <a:r>
              <a:rPr lang="en-US" sz="1400" dirty="0"/>
              <a:t>this past year. </a:t>
            </a:r>
            <a:r>
              <a:rPr lang="en-US" sz="1400" dirty="0" smtClean="0"/>
              <a:t>Females</a:t>
            </a:r>
            <a:r>
              <a:rPr lang="en-US" sz="1400" dirty="0"/>
              <a:t>, </a:t>
            </a:r>
            <a:r>
              <a:rPr lang="en-US" sz="1400" dirty="0" smtClean="0"/>
              <a:t>Host </a:t>
            </a:r>
            <a:r>
              <a:rPr lang="en-US" sz="1400" dirty="0"/>
              <a:t>residents, and </a:t>
            </a:r>
            <a:endParaRPr lang="en-US" sz="1400" dirty="0" smtClean="0"/>
          </a:p>
          <a:p>
            <a:r>
              <a:rPr lang="en-US" sz="1400" dirty="0" smtClean="0"/>
              <a:t>youth </a:t>
            </a:r>
            <a:r>
              <a:rPr lang="en-US" sz="1400" dirty="0"/>
              <a:t>in formal education are the </a:t>
            </a:r>
            <a:r>
              <a:rPr lang="en-US" sz="1400" dirty="0" smtClean="0"/>
              <a:t>most </a:t>
            </a:r>
            <a:r>
              <a:rPr lang="en-US" sz="1400" dirty="0"/>
              <a:t>likely to </a:t>
            </a:r>
            <a:r>
              <a:rPr lang="en-US" sz="1400" dirty="0" smtClean="0"/>
              <a:t>engage </a:t>
            </a:r>
          </a:p>
          <a:p>
            <a:r>
              <a:rPr lang="en-US" sz="1400" dirty="0" smtClean="0"/>
              <a:t>in </a:t>
            </a:r>
            <a:r>
              <a:rPr lang="en-US" sz="1400" dirty="0"/>
              <a:t>this form of learning.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78657" y="2480327"/>
            <a:ext cx="3529492" cy="954107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sz="1400" dirty="0" smtClean="0"/>
              <a:t>Top 3 reasons for not pursuing e-learning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No/unreliable internet access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Preference for classroom-based learning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No access to required device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378" y="3563167"/>
            <a:ext cx="4718536" cy="738664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sz="1400" dirty="0" smtClean="0"/>
              <a:t>High expression of interest (73%) in remote learning among </a:t>
            </a:r>
          </a:p>
          <a:p>
            <a:r>
              <a:rPr lang="en-US" sz="1400" dirty="0" smtClean="0"/>
              <a:t>those who have not previously engaged, particularly among </a:t>
            </a:r>
          </a:p>
          <a:p>
            <a:r>
              <a:rPr lang="en-US" sz="1400" dirty="0" smtClean="0"/>
              <a:t>camp residents and older youth. </a:t>
            </a:r>
          </a:p>
        </p:txBody>
      </p:sp>
    </p:spTree>
    <p:extLst>
      <p:ext uri="{BB962C8B-B14F-4D97-AF65-F5344CB8AC3E}">
        <p14:creationId xmlns:p14="http://schemas.microsoft.com/office/powerpoint/2010/main" val="26576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339"/>
            <a:ext cx="8534400" cy="857250"/>
          </a:xfrm>
        </p:spPr>
        <p:txBody>
          <a:bodyPr/>
          <a:lstStyle/>
          <a:p>
            <a:r>
              <a:rPr lang="en-US" dirty="0" smtClean="0"/>
              <a:t>Remote E-Learning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944" y="1047750"/>
            <a:ext cx="4481456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Awareness of Remote E-learning Providers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753" y="4740101"/>
            <a:ext cx="2105248" cy="261610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*Small sample size, n=10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10206" y="4740102"/>
            <a:ext cx="5410200" cy="261610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Other providers: providers that don’t belong to any of the pre-determined categories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987" y="1501781"/>
            <a:ext cx="4752648" cy="923330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Generally, there were low levels of awareness </a:t>
            </a:r>
          </a:p>
          <a:p>
            <a:r>
              <a:rPr lang="en-US" dirty="0" smtClean="0"/>
              <a:t>of any kind of remote learning . Only 29% were </a:t>
            </a:r>
          </a:p>
          <a:p>
            <a:r>
              <a:rPr lang="en-US" dirty="0" smtClean="0"/>
              <a:t>aware of remote e-learning providers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93" y="2737303"/>
            <a:ext cx="4014625" cy="1477328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Greater awareness among </a:t>
            </a:r>
          </a:p>
          <a:p>
            <a:r>
              <a:rPr lang="en-US" dirty="0" smtClean="0"/>
              <a:t>- in-school (47%) than OOS (22%) </a:t>
            </a:r>
          </a:p>
          <a:p>
            <a:r>
              <a:rPr lang="en-US" dirty="0" smtClean="0"/>
              <a:t>- in camps (36%) than in host (24%)</a:t>
            </a:r>
          </a:p>
          <a:p>
            <a:r>
              <a:rPr lang="en-US" dirty="0" smtClean="0"/>
              <a:t>- older youth 25-32 (40%) than </a:t>
            </a:r>
          </a:p>
          <a:p>
            <a:r>
              <a:rPr lang="en-US" dirty="0" smtClean="0"/>
              <a:t>younger youth 16-18 (22%) for example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3135362"/>
            <a:ext cx="2752485" cy="923330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Most known providers are </a:t>
            </a:r>
          </a:p>
          <a:p>
            <a:r>
              <a:rPr lang="en-US" dirty="0" smtClean="0"/>
              <a:t>MOE and EDRAAK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0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E-Learning – </a:t>
            </a:r>
            <a:r>
              <a:rPr lang="en-US" dirty="0" err="1" smtClean="0"/>
              <a:t>Darsak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944" y="1047750"/>
            <a:ext cx="4100456" cy="646331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Accessed the </a:t>
            </a:r>
            <a:r>
              <a:rPr lang="en-US" b="1" dirty="0" err="1" smtClean="0"/>
              <a:t>Darsak</a:t>
            </a:r>
            <a:r>
              <a:rPr lang="en-US" b="1" dirty="0" smtClean="0"/>
              <a:t> Platform (of those in formal education)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36580867"/>
              </p:ext>
            </p:extLst>
          </p:nvPr>
        </p:nvGraphicFramePr>
        <p:xfrm>
          <a:off x="242944" y="1857022"/>
          <a:ext cx="2393128" cy="217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43544" y="1254676"/>
            <a:ext cx="4100456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Reasons for not accessing </a:t>
            </a:r>
            <a:r>
              <a:rPr lang="en-US" b="1" dirty="0" err="1" smtClean="0"/>
              <a:t>Darsak</a:t>
            </a:r>
            <a:endParaRPr lang="en-US" b="1" dirty="0" smtClean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379046672"/>
              </p:ext>
            </p:extLst>
          </p:nvPr>
        </p:nvGraphicFramePr>
        <p:xfrm>
          <a:off x="5105400" y="1639176"/>
          <a:ext cx="3900544" cy="250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05286565"/>
              </p:ext>
            </p:extLst>
          </p:nvPr>
        </p:nvGraphicFramePr>
        <p:xfrm>
          <a:off x="1143000" y="1879518"/>
          <a:ext cx="4114801" cy="182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4717282"/>
            <a:ext cx="2907719" cy="369332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Caution: Small sample size</a:t>
            </a:r>
          </a:p>
        </p:txBody>
      </p:sp>
    </p:spTree>
    <p:extLst>
      <p:ext uri="{BB962C8B-B14F-4D97-AF65-F5344CB8AC3E}">
        <p14:creationId xmlns:p14="http://schemas.microsoft.com/office/powerpoint/2010/main" val="32919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339"/>
            <a:ext cx="8686800" cy="857250"/>
          </a:xfrm>
        </p:spPr>
        <p:txBody>
          <a:bodyPr/>
          <a:lstStyle/>
          <a:p>
            <a:r>
              <a:rPr lang="en-US" dirty="0" smtClean="0"/>
              <a:t>Sources of Information &amp; Communication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49052915"/>
              </p:ext>
            </p:extLst>
          </p:nvPr>
        </p:nvGraphicFramePr>
        <p:xfrm>
          <a:off x="190898" y="1504950"/>
          <a:ext cx="4228702" cy="2795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944" y="1186249"/>
            <a:ext cx="4100456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Sources of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194862"/>
            <a:ext cx="4100456" cy="369332"/>
          </a:xfrm>
          <a:prstGeom prst="rect">
            <a:avLst/>
          </a:prstGeom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b="1" dirty="0" smtClean="0"/>
              <a:t>Means of Communication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72152949"/>
              </p:ext>
            </p:extLst>
          </p:nvPr>
        </p:nvGraphicFramePr>
        <p:xfrm>
          <a:off x="4557656" y="1504949"/>
          <a:ext cx="4205344" cy="2795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36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Interest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245" y="956500"/>
            <a:ext cx="5986639" cy="646331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Youth showed most interest in learning across the following </a:t>
            </a:r>
          </a:p>
          <a:p>
            <a:r>
              <a:rPr lang="en-US" dirty="0" smtClean="0"/>
              <a:t>categories and themes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49994"/>
            <a:ext cx="4801123" cy="1477328"/>
          </a:xfrm>
          <a:prstGeom prst="rect">
            <a:avLst/>
          </a:prstGeom>
        </p:spPr>
        <p:txBody>
          <a:bodyPr wrap="none" rtlCol="0" anchor="ctr" anchorCtr="0">
            <a:spAutoFit/>
          </a:bodyPr>
          <a:lstStyle/>
          <a:p>
            <a:r>
              <a:rPr lang="en-US" dirty="0" smtClean="0"/>
              <a:t>Health and Safety awareness (71%)</a:t>
            </a:r>
          </a:p>
          <a:p>
            <a:endParaRPr lang="en-US" dirty="0" smtClean="0"/>
          </a:p>
          <a:p>
            <a:r>
              <a:rPr lang="en-US" dirty="0" smtClean="0"/>
              <a:t>Emergency (covid-19) related information (71%)</a:t>
            </a:r>
          </a:p>
          <a:p>
            <a:endParaRPr lang="en-US" dirty="0" smtClean="0"/>
          </a:p>
          <a:p>
            <a:r>
              <a:rPr lang="en-US" dirty="0" smtClean="0"/>
              <a:t>Learning a new skill or language (74%)</a:t>
            </a:r>
          </a:p>
        </p:txBody>
      </p:sp>
    </p:spTree>
    <p:extLst>
      <p:ext uri="{BB962C8B-B14F-4D97-AF65-F5344CB8AC3E}">
        <p14:creationId xmlns:p14="http://schemas.microsoft.com/office/powerpoint/2010/main" val="39472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C_main">
  <a:themeElements>
    <a:clrScheme name="NRC colors">
      <a:dk1>
        <a:sysClr val="windowText" lastClr="000000"/>
      </a:dk1>
      <a:lt1>
        <a:sysClr val="window" lastClr="FFFFFF"/>
      </a:lt1>
      <a:dk2>
        <a:srgbClr val="808080"/>
      </a:dk2>
      <a:lt2>
        <a:srgbClr val="EEECE1"/>
      </a:lt2>
      <a:accent1>
        <a:srgbClr val="FF7600"/>
      </a:accent1>
      <a:accent2>
        <a:srgbClr val="72C7E7"/>
      </a:accent2>
      <a:accent3>
        <a:srgbClr val="0094B3"/>
      </a:accent3>
      <a:accent4>
        <a:srgbClr val="CE5C43"/>
      </a:accent4>
      <a:accent5>
        <a:srgbClr val="FDC82F"/>
      </a:accent5>
      <a:accent6>
        <a:srgbClr val="F79646"/>
      </a:accent6>
      <a:hlink>
        <a:srgbClr val="0000FF"/>
      </a:hlink>
      <a:folHlink>
        <a:srgbClr val="FF7600"/>
      </a:folHlink>
    </a:clrScheme>
    <a:fontScheme name="Vinkle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 anchorCtr="0"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RC_PPtemplate_eng (2) [Read-Only]" id="{A8958568-01D1-4E16-AFEA-AAEA75EC3208}" vid="{D437975C-9E86-4656-B2CD-78BF93F4CB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24A75169E064BAA9BC49734B87C89" ma:contentTypeVersion="8" ma:contentTypeDescription="Create a new document." ma:contentTypeScope="" ma:versionID="ba83414c207eb924de5338adb767323e">
  <xsd:schema xmlns:xsd="http://www.w3.org/2001/XMLSchema" xmlns:xs="http://www.w3.org/2001/XMLSchema" xmlns:p="http://schemas.microsoft.com/office/2006/metadata/properties" xmlns:ns2="0ff60b40-c0b7-4bd4-9538-af8c87622baf" xmlns:ns3="90f4452a-2346-4106-a500-e5e39558dc2d" targetNamespace="http://schemas.microsoft.com/office/2006/metadata/properties" ma:root="true" ma:fieldsID="09a5154ee7fb44a77834d3e1e5c04349" ns2:_="" ns3:_="">
    <xsd:import namespace="0ff60b40-c0b7-4bd4-9538-af8c87622baf"/>
    <xsd:import namespace="90f4452a-2346-4106-a500-e5e39558dc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e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0b40-c0b7-4bd4-9538-af8c87622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2" nillable="true" ma:displayName="Date" ma:format="DateOnly" ma:internalName="Date">
      <xsd:simpleType>
        <xsd:restriction base="dms:DateTime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4452a-2346-4106-a500-e5e39558dc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ff60b40-c0b7-4bd4-9538-af8c87622baf" xsi:nil="true"/>
  </documentManagement>
</p:properties>
</file>

<file path=customXml/itemProps1.xml><?xml version="1.0" encoding="utf-8"?>
<ds:datastoreItem xmlns:ds="http://schemas.openxmlformats.org/officeDocument/2006/customXml" ds:itemID="{A9E3BB27-7511-43A1-ACFE-1F88589087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7ED3E5-4B8D-4D78-BF45-4A2C62962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f60b40-c0b7-4bd4-9538-af8c87622baf"/>
    <ds:schemaRef ds:uri="90f4452a-2346-4106-a500-e5e39558d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B43B70-F479-4587-AF0F-06AAE463399B}">
  <ds:schemaRefs>
    <ds:schemaRef ds:uri="http://purl.org/dc/terms/"/>
    <ds:schemaRef ds:uri="http://schemas.openxmlformats.org/package/2006/metadata/core-properties"/>
    <ds:schemaRef ds:uri="0ff60b40-c0b7-4bd4-9538-af8c87622baf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0f4452a-2346-4106-a500-e5e39558dc2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NRC_PPtemplate_eng</Template>
  <TotalTime>5139</TotalTime>
  <Words>547</Words>
  <Application>Microsoft Office PowerPoint</Application>
  <PresentationFormat>On-screen Show (16:9)</PresentationFormat>
  <Paragraphs>96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NRC_main</vt:lpstr>
      <vt:lpstr>PowerPoint Presentation</vt:lpstr>
      <vt:lpstr>PowerPoint Presentation</vt:lpstr>
      <vt:lpstr>Sample Distribution</vt:lpstr>
      <vt:lpstr>Device Ownership</vt:lpstr>
      <vt:lpstr>Remote Online Learning</vt:lpstr>
      <vt:lpstr>Remote E-Learning</vt:lpstr>
      <vt:lpstr>Remote E-Learning – Darsak </vt:lpstr>
      <vt:lpstr>Sources of Information &amp; Communication</vt:lpstr>
      <vt:lpstr>Topics of Interest</vt:lpstr>
      <vt:lpstr>Youth Interests and Motivations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Shabeeb</dc:creator>
  <cp:lastModifiedBy>Emma Bonar</cp:lastModifiedBy>
  <cp:revision>144</cp:revision>
  <dcterms:created xsi:type="dcterms:W3CDTF">2018-01-10T08:59:51Z</dcterms:created>
  <dcterms:modified xsi:type="dcterms:W3CDTF">2020-04-08T12:42:27Z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0x0101005D724A75169E064BAA9BC49734B87C89</vt:lpwstr>
  </property>
</Properties>
</file>