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Lst>
  <p:notesMasterIdLst>
    <p:notesMasterId r:id="rId60"/>
  </p:notesMasterIdLst>
  <p:handoutMasterIdLst>
    <p:handoutMasterId r:id="rId61"/>
  </p:handoutMasterIdLst>
  <p:sldIdLst>
    <p:sldId id="363" r:id="rId5"/>
    <p:sldId id="472" r:id="rId6"/>
    <p:sldId id="473" r:id="rId7"/>
    <p:sldId id="364" r:id="rId8"/>
    <p:sldId id="366" r:id="rId9"/>
    <p:sldId id="369" r:id="rId10"/>
    <p:sldId id="474" r:id="rId11"/>
    <p:sldId id="475" r:id="rId12"/>
    <p:sldId id="476" r:id="rId13"/>
    <p:sldId id="365" r:id="rId14"/>
    <p:sldId id="477" r:id="rId15"/>
    <p:sldId id="478" r:id="rId16"/>
    <p:sldId id="425" r:id="rId17"/>
    <p:sldId id="479" r:id="rId18"/>
    <p:sldId id="480" r:id="rId19"/>
    <p:sldId id="428" r:id="rId20"/>
    <p:sldId id="481" r:id="rId21"/>
    <p:sldId id="429" r:id="rId22"/>
    <p:sldId id="482" r:id="rId23"/>
    <p:sldId id="483" r:id="rId24"/>
    <p:sldId id="484" r:id="rId25"/>
    <p:sldId id="485" r:id="rId26"/>
    <p:sldId id="433" r:id="rId27"/>
    <p:sldId id="486" r:id="rId28"/>
    <p:sldId id="434" r:id="rId29"/>
    <p:sldId id="487" r:id="rId30"/>
    <p:sldId id="488" r:id="rId31"/>
    <p:sldId id="489" r:id="rId32"/>
    <p:sldId id="490" r:id="rId33"/>
    <p:sldId id="491" r:id="rId34"/>
    <p:sldId id="492" r:id="rId35"/>
    <p:sldId id="493" r:id="rId36"/>
    <p:sldId id="494" r:id="rId37"/>
    <p:sldId id="495" r:id="rId38"/>
    <p:sldId id="496" r:id="rId39"/>
    <p:sldId id="497" r:id="rId40"/>
    <p:sldId id="441" r:id="rId41"/>
    <p:sldId id="498" r:id="rId42"/>
    <p:sldId id="499" r:id="rId43"/>
    <p:sldId id="443" r:id="rId44"/>
    <p:sldId id="500" r:id="rId45"/>
    <p:sldId id="501" r:id="rId46"/>
    <p:sldId id="502" r:id="rId47"/>
    <p:sldId id="503" r:id="rId48"/>
    <p:sldId id="448" r:id="rId49"/>
    <p:sldId id="504" r:id="rId50"/>
    <p:sldId id="372" r:id="rId51"/>
    <p:sldId id="505" r:id="rId52"/>
    <p:sldId id="450" r:id="rId53"/>
    <p:sldId id="506" r:id="rId54"/>
    <p:sldId id="451" r:id="rId55"/>
    <p:sldId id="507" r:id="rId56"/>
    <p:sldId id="453" r:id="rId57"/>
    <p:sldId id="470" r:id="rId58"/>
    <p:sldId id="351" r:id="rId59"/>
  </p:sldIdLst>
  <p:sldSz cx="10691813" cy="7559675"/>
  <p:notesSz cx="6797675" cy="9872663"/>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cqueline Julca" initials="JJ" lastIdx="5" clrIdx="0"/>
  <p:cmAuthor id="2" name="GOKALP Aman" initials="GA" lastIdx="9" clrIdx="1">
    <p:extLst>
      <p:ext uri="{19B8F6BF-5375-455C-9EA6-DF929625EA0E}">
        <p15:presenceInfo xmlns:p15="http://schemas.microsoft.com/office/powerpoint/2012/main" userId="S::agokalp@iom.int::6e8f5279-7bd8-4667-bb76-e32d660237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55556"/>
    <a:srgbClr val="99999A"/>
    <a:srgbClr val="DDDDDD"/>
    <a:srgbClr val="F6E8E3"/>
    <a:srgbClr val="D48C74"/>
    <a:srgbClr val="EED1C7"/>
    <a:srgbClr val="AACFE9"/>
    <a:srgbClr val="2A87C8"/>
    <a:srgbClr val="7FB7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14" autoAdjust="0"/>
    <p:restoredTop sz="88476" autoAdjust="0"/>
  </p:normalViewPr>
  <p:slideViewPr>
    <p:cSldViewPr>
      <p:cViewPr varScale="1">
        <p:scale>
          <a:sx n="51" d="100"/>
          <a:sy n="51" d="100"/>
        </p:scale>
        <p:origin x="1408" y="24"/>
      </p:cViewPr>
      <p:guideLst>
        <p:guide orient="horz" pos="2381"/>
        <p:guide pos="3368"/>
      </p:guideLst>
    </p:cSldViewPr>
  </p:slideViewPr>
  <p:notesTextViewPr>
    <p:cViewPr>
      <p:scale>
        <a:sx n="1" d="1"/>
        <a:sy n="1" d="1"/>
      </p:scale>
      <p:origin x="0" y="0"/>
    </p:cViewPr>
  </p:notesTextViewPr>
  <p:notesViewPr>
    <p:cSldViewPr>
      <p:cViewPr varScale="1">
        <p:scale>
          <a:sx n="85" d="100"/>
          <a:sy n="85" d="100"/>
        </p:scale>
        <p:origin x="3168"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VERNMO Jennifer" userId="02b7e914-308a-4299-aecc-7012b1345efc" providerId="ADAL" clId="{04B2EF7A-2F17-4F50-8653-FD99D00957F6}"/>
    <pc:docChg chg="addSld delSld modSld">
      <pc:chgData name="KVERNMO Jennifer" userId="02b7e914-308a-4299-aecc-7012b1345efc" providerId="ADAL" clId="{04B2EF7A-2F17-4F50-8653-FD99D00957F6}" dt="2019-07-05T09:01:48.996" v="224" actId="14100"/>
      <pc:docMkLst>
        <pc:docMk/>
      </pc:docMkLst>
      <pc:sldChg chg="modSp del">
        <pc:chgData name="KVERNMO Jennifer" userId="02b7e914-308a-4299-aecc-7012b1345efc" providerId="ADAL" clId="{04B2EF7A-2F17-4F50-8653-FD99D00957F6}" dt="2019-07-05T08:51:07.535" v="48" actId="2696"/>
        <pc:sldMkLst>
          <pc:docMk/>
          <pc:sldMk cId="969933432" sldId="424"/>
        </pc:sldMkLst>
        <pc:spChg chg="mod">
          <ac:chgData name="KVERNMO Jennifer" userId="02b7e914-308a-4299-aecc-7012b1345efc" providerId="ADAL" clId="{04B2EF7A-2F17-4F50-8653-FD99D00957F6}" dt="2019-07-05T08:50:28.649" v="2" actId="2696"/>
          <ac:spMkLst>
            <pc:docMk/>
            <pc:sldMk cId="969933432" sldId="424"/>
            <ac:spMk id="3" creationId="{00000000-0000-0000-0000-000000000000}"/>
          </ac:spMkLst>
        </pc:spChg>
      </pc:sldChg>
      <pc:sldChg chg="addSp delSp modSp">
        <pc:chgData name="KVERNMO Jennifer" userId="02b7e914-308a-4299-aecc-7012b1345efc" providerId="ADAL" clId="{04B2EF7A-2F17-4F50-8653-FD99D00957F6}" dt="2019-07-05T09:01:48.996" v="224" actId="14100"/>
        <pc:sldMkLst>
          <pc:docMk/>
          <pc:sldMk cId="2074762582" sldId="446"/>
        </pc:sldMkLst>
        <pc:spChg chg="del mod">
          <ac:chgData name="KVERNMO Jennifer" userId="02b7e914-308a-4299-aecc-7012b1345efc" providerId="ADAL" clId="{04B2EF7A-2F17-4F50-8653-FD99D00957F6}" dt="2019-07-05T08:54:07.759" v="50" actId="1076"/>
          <ac:spMkLst>
            <pc:docMk/>
            <pc:sldMk cId="2074762582" sldId="446"/>
            <ac:spMk id="2" creationId="{00000000-0000-0000-0000-000000000000}"/>
          </ac:spMkLst>
        </pc:spChg>
        <pc:spChg chg="add mod">
          <ac:chgData name="KVERNMO Jennifer" userId="02b7e914-308a-4299-aecc-7012b1345efc" providerId="ADAL" clId="{04B2EF7A-2F17-4F50-8653-FD99D00957F6}" dt="2019-07-05T09:01:28.280" v="222" actId="1076"/>
          <ac:spMkLst>
            <pc:docMk/>
            <pc:sldMk cId="2074762582" sldId="446"/>
            <ac:spMk id="5" creationId="{90E9F33B-D3AD-4D73-ADB5-FCB8F1C31722}"/>
          </ac:spMkLst>
        </pc:spChg>
        <pc:picChg chg="mod">
          <ac:chgData name="KVERNMO Jennifer" userId="02b7e914-308a-4299-aecc-7012b1345efc" providerId="ADAL" clId="{04B2EF7A-2F17-4F50-8653-FD99D00957F6}" dt="2019-07-05T09:01:48.996" v="224" actId="14100"/>
          <ac:picMkLst>
            <pc:docMk/>
            <pc:sldMk cId="2074762582" sldId="446"/>
            <ac:picMk id="4" creationId="{7DFBAA27-0FEC-4607-B271-E586BFD4F3D0}"/>
          </ac:picMkLst>
        </pc:picChg>
        <pc:picChg chg="add mod ord">
          <ac:chgData name="KVERNMO Jennifer" userId="02b7e914-308a-4299-aecc-7012b1345efc" providerId="ADAL" clId="{04B2EF7A-2F17-4F50-8653-FD99D00957F6}" dt="2019-07-05T08:55:35.230" v="183" actId="167"/>
          <ac:picMkLst>
            <pc:docMk/>
            <pc:sldMk cId="2074762582" sldId="446"/>
            <ac:picMk id="6" creationId="{7B8D8DD5-CF1A-4730-92E1-CE0952899C5E}"/>
          </ac:picMkLst>
        </pc:picChg>
      </pc:sldChg>
      <pc:sldChg chg="modSp">
        <pc:chgData name="KVERNMO Jennifer" userId="02b7e914-308a-4299-aecc-7012b1345efc" providerId="ADAL" clId="{04B2EF7A-2F17-4F50-8653-FD99D00957F6}" dt="2019-07-05T08:57:57.977" v="212" actId="122"/>
        <pc:sldMkLst>
          <pc:docMk/>
          <pc:sldMk cId="1765295698" sldId="447"/>
        </pc:sldMkLst>
        <pc:graphicFrameChg chg="modGraphic">
          <ac:chgData name="KVERNMO Jennifer" userId="02b7e914-308a-4299-aecc-7012b1345efc" providerId="ADAL" clId="{04B2EF7A-2F17-4F50-8653-FD99D00957F6}" dt="2019-07-05T08:57:57.977" v="212" actId="122"/>
          <ac:graphicFrameMkLst>
            <pc:docMk/>
            <pc:sldMk cId="1765295698" sldId="447"/>
            <ac:graphicFrameMk id="9" creationId="{12FD1011-AE89-4142-876F-414CBE86A95E}"/>
          </ac:graphicFrameMkLst>
        </pc:graphicFrameChg>
      </pc:sldChg>
      <pc:sldChg chg="modSp">
        <pc:chgData name="KVERNMO Jennifer" userId="02b7e914-308a-4299-aecc-7012b1345efc" providerId="ADAL" clId="{04B2EF7A-2F17-4F50-8653-FD99D00957F6}" dt="2019-07-05T08:58:34.801" v="219" actId="14100"/>
        <pc:sldMkLst>
          <pc:docMk/>
          <pc:sldMk cId="2079100259" sldId="463"/>
        </pc:sldMkLst>
        <pc:picChg chg="mod">
          <ac:chgData name="KVERNMO Jennifer" userId="02b7e914-308a-4299-aecc-7012b1345efc" providerId="ADAL" clId="{04B2EF7A-2F17-4F50-8653-FD99D00957F6}" dt="2019-07-05T08:58:34.801" v="219" actId="14100"/>
          <ac:picMkLst>
            <pc:docMk/>
            <pc:sldMk cId="2079100259" sldId="463"/>
            <ac:picMk id="6" creationId="{6F4F9D00-BD91-48A1-82B7-46BA1D517F29}"/>
          </ac:picMkLst>
        </pc:picChg>
      </pc:sldChg>
      <pc:sldChg chg="modSp add">
        <pc:chgData name="KVERNMO Jennifer" userId="02b7e914-308a-4299-aecc-7012b1345efc" providerId="ADAL" clId="{04B2EF7A-2F17-4F50-8653-FD99D00957F6}" dt="2019-07-05T08:50:57.336" v="47" actId="1035"/>
        <pc:sldMkLst>
          <pc:docMk/>
          <pc:sldMk cId="1313201430" sldId="471"/>
        </pc:sldMkLst>
        <pc:spChg chg="mod">
          <ac:chgData name="KVERNMO Jennifer" userId="02b7e914-308a-4299-aecc-7012b1345efc" providerId="ADAL" clId="{04B2EF7A-2F17-4F50-8653-FD99D00957F6}" dt="2019-07-05T08:50:57.336" v="47" actId="1035"/>
          <ac:spMkLst>
            <pc:docMk/>
            <pc:sldMk cId="1313201430" sldId="471"/>
            <ac:spMk id="3" creationId="{00000000-0000-0000-0000-000000000000}"/>
          </ac:spMkLst>
        </pc:spChg>
        <pc:picChg chg="mod">
          <ac:chgData name="KVERNMO Jennifer" userId="02b7e914-308a-4299-aecc-7012b1345efc" providerId="ADAL" clId="{04B2EF7A-2F17-4F50-8653-FD99D00957F6}" dt="2019-07-05T08:50:47.558" v="5" actId="1076"/>
          <ac:picMkLst>
            <pc:docMk/>
            <pc:sldMk cId="1313201430" sldId="471"/>
            <ac:picMk id="2"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5348"/>
          </a:xfrm>
          <a:prstGeom prst="rect">
            <a:avLst/>
          </a:prstGeom>
        </p:spPr>
        <p:txBody>
          <a:bodyPr vert="horz" lIns="91440" tIns="45720" rIns="91440" bIns="45720" rtlCol="0"/>
          <a:lstStyle>
            <a:lvl1pPr algn="r">
              <a:defRPr sz="1200"/>
            </a:lvl1pPr>
          </a:lstStyle>
          <a:p>
            <a:fld id="{7277BF71-CEB3-4FA3-95E4-7278DE0A3C5D}" type="datetimeFigureOut">
              <a:rPr lang="en-GB" smtClean="0"/>
              <a:pPr/>
              <a:t>24/12/2019</a:t>
            </a:fld>
            <a:endParaRPr lang="en-GB"/>
          </a:p>
        </p:txBody>
      </p:sp>
      <p:sp>
        <p:nvSpPr>
          <p:cNvPr id="4" name="Footer Placeholder 3"/>
          <p:cNvSpPr>
            <a:spLocks noGrp="1"/>
          </p:cNvSpPr>
          <p:nvPr>
            <p:ph type="ftr" sz="quarter" idx="2"/>
          </p:nvPr>
        </p:nvSpPr>
        <p:spPr>
          <a:xfrm>
            <a:off x="0" y="9377318"/>
            <a:ext cx="2945659" cy="49534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377318"/>
            <a:ext cx="2945659" cy="495347"/>
          </a:xfrm>
          <a:prstGeom prst="rect">
            <a:avLst/>
          </a:prstGeom>
        </p:spPr>
        <p:txBody>
          <a:bodyPr vert="horz" lIns="91440" tIns="45720" rIns="91440" bIns="45720" rtlCol="0" anchor="b"/>
          <a:lstStyle>
            <a:lvl1pPr algn="r">
              <a:defRPr sz="1200"/>
            </a:lvl1pPr>
          </a:lstStyle>
          <a:p>
            <a:fld id="{2D82F10C-21F3-4BD4-AB60-4B9EA885D7D8}" type="slidenum">
              <a:rPr lang="en-GB" smtClean="0"/>
              <a:pPr/>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6FDC5ACF-D034-4F45-8610-CB6613FE683F}" type="datetimeFigureOut">
              <a:rPr lang="en-GB" smtClean="0"/>
              <a:pPr/>
              <a:t>24/12/2019</a:t>
            </a:fld>
            <a:endParaRPr lang="en-GB"/>
          </a:p>
        </p:txBody>
      </p:sp>
      <p:sp>
        <p:nvSpPr>
          <p:cNvPr id="4" name="Slide Image Placeholder 3"/>
          <p:cNvSpPr>
            <a:spLocks noGrp="1" noRot="1" noChangeAspect="1"/>
          </p:cNvSpPr>
          <p:nvPr>
            <p:ph type="sldImg" idx="2"/>
          </p:nvPr>
        </p:nvSpPr>
        <p:spPr>
          <a:xfrm>
            <a:off x="1042988" y="1235075"/>
            <a:ext cx="4711700" cy="3330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51219"/>
            <a:ext cx="5438140" cy="388736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377318"/>
            <a:ext cx="2945659" cy="49534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377318"/>
            <a:ext cx="2945659" cy="495347"/>
          </a:xfrm>
          <a:prstGeom prst="rect">
            <a:avLst/>
          </a:prstGeom>
        </p:spPr>
        <p:txBody>
          <a:bodyPr vert="horz" lIns="91440" tIns="45720" rIns="91440" bIns="45720" rtlCol="0" anchor="b"/>
          <a:lstStyle>
            <a:lvl1pPr algn="r">
              <a:defRPr sz="1200"/>
            </a:lvl1pPr>
          </a:lstStyle>
          <a:p>
            <a:fld id="{D2A815C3-FF10-434B-B435-6E13A5278B79}" type="slidenum">
              <a:rPr lang="en-GB" smtClean="0"/>
              <a:pPr/>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vimeo.com/80874744"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A815C3-FF10-434B-B435-6E13A5278B79}" type="slidenum">
              <a:rPr lang="en-GB" smtClean="0"/>
              <a:pPr/>
              <a:t>1</a:t>
            </a:fld>
            <a:endParaRPr lang="en-GB"/>
          </a:p>
        </p:txBody>
      </p:sp>
    </p:spTree>
    <p:extLst>
      <p:ext uri="{BB962C8B-B14F-4D97-AF65-F5344CB8AC3E}">
        <p14:creationId xmlns:p14="http://schemas.microsoft.com/office/powerpoint/2010/main" val="11901548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es-ES_tradnl" noProof="0" dirty="0" err="1"/>
              <a:t>Photo</a:t>
            </a:r>
            <a:r>
              <a:rPr lang="es-ES_tradnl" noProof="0" dirty="0"/>
              <a:t> </a:t>
            </a:r>
            <a:r>
              <a:rPr lang="es-ES_tradnl" noProof="0" dirty="0" err="1"/>
              <a:t>credit</a:t>
            </a:r>
            <a:r>
              <a:rPr lang="es-ES_tradnl" noProof="0" dirty="0"/>
              <a:t> Muse Mohammed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11</a:t>
            </a:fld>
            <a:endParaRPr lang="en-GB"/>
          </a:p>
        </p:txBody>
      </p:sp>
    </p:spTree>
    <p:extLst>
      <p:ext uri="{BB962C8B-B14F-4D97-AF65-F5344CB8AC3E}">
        <p14:creationId xmlns:p14="http://schemas.microsoft.com/office/powerpoint/2010/main" val="36385228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es-ES_tradnl" noProof="0" dirty="0" err="1"/>
              <a:t>Photo</a:t>
            </a:r>
            <a:r>
              <a:rPr lang="es-ES_tradnl" noProof="0" dirty="0"/>
              <a:t> </a:t>
            </a:r>
            <a:r>
              <a:rPr lang="es-ES_tradnl" noProof="0" dirty="0" err="1"/>
              <a:t>credit</a:t>
            </a:r>
            <a:r>
              <a:rPr lang="es-ES_tradnl" noProof="0" dirty="0"/>
              <a:t> Muse Mohammed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12</a:t>
            </a:fld>
            <a:endParaRPr lang="en-GB"/>
          </a:p>
        </p:txBody>
      </p:sp>
    </p:spTree>
    <p:extLst>
      <p:ext uri="{BB962C8B-B14F-4D97-AF65-F5344CB8AC3E}">
        <p14:creationId xmlns:p14="http://schemas.microsoft.com/office/powerpoint/2010/main" val="498208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13</a:t>
            </a:fld>
            <a:endParaRPr lang="en-GB"/>
          </a:p>
        </p:txBody>
      </p:sp>
    </p:spTree>
    <p:extLst>
      <p:ext uri="{BB962C8B-B14F-4D97-AF65-F5344CB8AC3E}">
        <p14:creationId xmlns:p14="http://schemas.microsoft.com/office/powerpoint/2010/main" val="200727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a:t>
            </a:r>
            <a:r>
              <a:rPr lang="ar-SY" baseline="0" noProof="0" dirty="0"/>
              <a:t> </a:t>
            </a:r>
            <a:r>
              <a:rPr lang="es-ES_tradnl" noProof="0" dirty="0" err="1"/>
              <a:t>Liv</a:t>
            </a:r>
            <a:r>
              <a:rPr lang="es-ES_tradnl" noProof="0" dirty="0"/>
              <a:t> Framgard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16</a:t>
            </a:fld>
            <a:endParaRPr lang="en-GB"/>
          </a:p>
        </p:txBody>
      </p:sp>
    </p:spTree>
    <p:extLst>
      <p:ext uri="{BB962C8B-B14F-4D97-AF65-F5344CB8AC3E}">
        <p14:creationId xmlns:p14="http://schemas.microsoft.com/office/powerpoint/2010/main" val="3573872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a:t>
            </a:r>
            <a:r>
              <a:rPr lang="ar-SY" baseline="0" noProof="0" dirty="0"/>
              <a:t> الصورة: </a:t>
            </a:r>
            <a:r>
              <a:rPr lang="es-ES_tradnl" noProof="0" dirty="0" err="1"/>
              <a:t>Liv</a:t>
            </a:r>
            <a:r>
              <a:rPr lang="es-ES_tradnl" noProof="0" dirty="0"/>
              <a:t> Framgard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17</a:t>
            </a:fld>
            <a:endParaRPr lang="en-GB"/>
          </a:p>
        </p:txBody>
      </p:sp>
    </p:spTree>
    <p:extLst>
      <p:ext uri="{BB962C8B-B14F-4D97-AF65-F5344CB8AC3E}">
        <p14:creationId xmlns:p14="http://schemas.microsoft.com/office/powerpoint/2010/main" val="17228083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18</a:t>
            </a:fld>
            <a:endParaRPr lang="en-GB"/>
          </a:p>
        </p:txBody>
      </p:sp>
    </p:spTree>
    <p:extLst>
      <p:ext uri="{BB962C8B-B14F-4D97-AF65-F5344CB8AC3E}">
        <p14:creationId xmlns:p14="http://schemas.microsoft.com/office/powerpoint/2010/main" val="1740184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19</a:t>
            </a:fld>
            <a:endParaRPr lang="en-GB" dirty="0"/>
          </a:p>
        </p:txBody>
      </p:sp>
    </p:spTree>
    <p:extLst>
      <p:ext uri="{BB962C8B-B14F-4D97-AF65-F5344CB8AC3E}">
        <p14:creationId xmlns:p14="http://schemas.microsoft.com/office/powerpoint/2010/main" val="35924839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20</a:t>
            </a:fld>
            <a:endParaRPr lang="en-GB"/>
          </a:p>
        </p:txBody>
      </p:sp>
    </p:spTree>
    <p:extLst>
      <p:ext uri="{BB962C8B-B14F-4D97-AF65-F5344CB8AC3E}">
        <p14:creationId xmlns:p14="http://schemas.microsoft.com/office/powerpoint/2010/main" val="10425444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IOM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23</a:t>
            </a:fld>
            <a:endParaRPr lang="en-GB"/>
          </a:p>
        </p:txBody>
      </p:sp>
    </p:spTree>
    <p:extLst>
      <p:ext uri="{BB962C8B-B14F-4D97-AF65-F5344CB8AC3E}">
        <p14:creationId xmlns:p14="http://schemas.microsoft.com/office/powerpoint/2010/main" val="41224678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IOM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24</a:t>
            </a:fld>
            <a:endParaRPr lang="en-GB"/>
          </a:p>
        </p:txBody>
      </p:sp>
    </p:spTree>
    <p:extLst>
      <p:ext uri="{BB962C8B-B14F-4D97-AF65-F5344CB8AC3E}">
        <p14:creationId xmlns:p14="http://schemas.microsoft.com/office/powerpoint/2010/main" val="2698949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قم بتعديل الأهداف وفقًا للأنشطة التي سيتم استخدامها في الجلسة</a:t>
            </a:r>
            <a:endParaRPr lang="en-CH"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a:t>
            </a:fld>
            <a:endParaRPr lang="en-GB"/>
          </a:p>
        </p:txBody>
      </p:sp>
    </p:spTree>
    <p:extLst>
      <p:ext uri="{BB962C8B-B14F-4D97-AF65-F5344CB8AC3E}">
        <p14:creationId xmlns:p14="http://schemas.microsoft.com/office/powerpoint/2010/main" val="617507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25</a:t>
            </a:fld>
            <a:endParaRPr lang="en-GB"/>
          </a:p>
        </p:txBody>
      </p:sp>
    </p:spTree>
    <p:extLst>
      <p:ext uri="{BB962C8B-B14F-4D97-AF65-F5344CB8AC3E}">
        <p14:creationId xmlns:p14="http://schemas.microsoft.com/office/powerpoint/2010/main" val="2480566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A815C3-FF10-434B-B435-6E13A5278B79}" type="slidenum">
              <a:rPr lang="en-GB" smtClean="0"/>
              <a:pPr/>
              <a:t>26</a:t>
            </a:fld>
            <a:endParaRPr lang="en-GB"/>
          </a:p>
        </p:txBody>
      </p:sp>
    </p:spTree>
    <p:extLst>
      <p:ext uri="{BB962C8B-B14F-4D97-AF65-F5344CB8AC3E}">
        <p14:creationId xmlns:p14="http://schemas.microsoft.com/office/powerpoint/2010/main" val="1021366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27</a:t>
            </a:fld>
            <a:endParaRPr lang="en-GB" dirty="0"/>
          </a:p>
        </p:txBody>
      </p:sp>
    </p:spTree>
    <p:extLst>
      <p:ext uri="{BB962C8B-B14F-4D97-AF65-F5344CB8AC3E}">
        <p14:creationId xmlns:p14="http://schemas.microsoft.com/office/powerpoint/2010/main" val="25919855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28</a:t>
            </a:fld>
            <a:endParaRPr lang="en-GB" dirty="0"/>
          </a:p>
        </p:txBody>
      </p:sp>
    </p:spTree>
    <p:extLst>
      <p:ext uri="{BB962C8B-B14F-4D97-AF65-F5344CB8AC3E}">
        <p14:creationId xmlns:p14="http://schemas.microsoft.com/office/powerpoint/2010/main" val="3956650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29</a:t>
            </a:fld>
            <a:endParaRPr lang="en-GB" dirty="0"/>
          </a:p>
        </p:txBody>
      </p:sp>
    </p:spTree>
    <p:extLst>
      <p:ext uri="{BB962C8B-B14F-4D97-AF65-F5344CB8AC3E}">
        <p14:creationId xmlns:p14="http://schemas.microsoft.com/office/powerpoint/2010/main" val="28935755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30</a:t>
            </a:fld>
            <a:endParaRPr lang="en-GB" dirty="0"/>
          </a:p>
        </p:txBody>
      </p:sp>
    </p:spTree>
    <p:extLst>
      <p:ext uri="{BB962C8B-B14F-4D97-AF65-F5344CB8AC3E}">
        <p14:creationId xmlns:p14="http://schemas.microsoft.com/office/powerpoint/2010/main" val="630826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31</a:t>
            </a:fld>
            <a:endParaRPr lang="en-GB" dirty="0"/>
          </a:p>
        </p:txBody>
      </p:sp>
    </p:spTree>
    <p:extLst>
      <p:ext uri="{BB962C8B-B14F-4D97-AF65-F5344CB8AC3E}">
        <p14:creationId xmlns:p14="http://schemas.microsoft.com/office/powerpoint/2010/main" val="1051918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r" rtl="1"/>
            <a:r>
              <a:rPr lang="ar-SY" sz="1200" kern="1200" dirty="0">
                <a:solidFill>
                  <a:schemeClr val="tx1"/>
                </a:solidFill>
                <a:effectLst/>
                <a:latin typeface="+mn-lt"/>
                <a:ea typeface="+mn-ea"/>
                <a:cs typeface="+mn-cs"/>
              </a:rPr>
              <a:t>موضوع النقاش:</a:t>
            </a:r>
          </a:p>
          <a:p>
            <a:pPr lvl="0" algn="r" rtl="1"/>
            <a:r>
              <a:rPr lang="ar-SY" sz="1200" kern="1200" dirty="0">
                <a:solidFill>
                  <a:schemeClr val="tx1"/>
                </a:solidFill>
                <a:effectLst/>
                <a:latin typeface="+mn-lt"/>
                <a:ea typeface="+mn-ea"/>
                <a:cs typeface="+mn-cs"/>
              </a:rPr>
              <a:t>يحدث العمل الإنساني دائمًا في بيئات سياسية وعسكرية معقدة. لذلك، يعد الالتزام بالمبادئ الإنسانية ضروريًا لتمييز العمل الإنساني عن أنشطة وأهداف الجهات الفاعلة السياسية والعسكرية وغيرهم. لذلك، تم دمج المبادئ الإنسانية في الأطر التي وضعتها المنظمات الإنسانية لتوجيهها في عملها اليومي. ومن الأمثلة على ذلك: مدونات السلوك، ومشروع</a:t>
            </a:r>
            <a:r>
              <a:rPr lang="en-US" sz="1200" kern="1200" dirty="0">
                <a:solidFill>
                  <a:schemeClr val="tx1"/>
                </a:solidFill>
                <a:effectLst/>
                <a:latin typeface="+mn-lt"/>
                <a:ea typeface="+mn-ea"/>
                <a:cs typeface="+mn-cs"/>
              </a:rPr>
              <a:t>SPHERE </a:t>
            </a:r>
            <a:r>
              <a:rPr lang="ar-SY" sz="1200" kern="1200" dirty="0">
                <a:solidFill>
                  <a:schemeClr val="tx1"/>
                </a:solidFill>
                <a:effectLst/>
                <a:latin typeface="+mn-lt"/>
                <a:ea typeface="+mn-ea"/>
                <a:cs typeface="+mn-cs"/>
              </a:rPr>
              <a:t>. أدرجت العديد من المنظمات غير الحكومية المبادئ في سياساتها وإجراءاتها.</a:t>
            </a:r>
          </a:p>
          <a:p>
            <a:pPr lvl="0" algn="r" rtl="1"/>
            <a:endParaRPr lang="ar-SY" sz="1200" kern="1200" dirty="0">
              <a:solidFill>
                <a:schemeClr val="tx1"/>
              </a:solidFill>
              <a:effectLst/>
              <a:latin typeface="+mn-lt"/>
              <a:ea typeface="+mn-ea"/>
              <a:cs typeface="+mn-cs"/>
            </a:endParaRPr>
          </a:p>
          <a:p>
            <a:pPr lvl="0" algn="r" rtl="1"/>
            <a:r>
              <a:rPr lang="ar-SY" sz="1200" b="1" kern="1200" dirty="0">
                <a:solidFill>
                  <a:schemeClr val="tx1"/>
                </a:solidFill>
                <a:effectLst/>
                <a:latin typeface="+mn-lt"/>
                <a:ea typeface="+mn-ea"/>
                <a:cs typeface="+mn-cs"/>
              </a:rPr>
              <a:t>الإنسانية:</a:t>
            </a:r>
            <a:r>
              <a:rPr lang="ar-SY" sz="1200" kern="1200" dirty="0">
                <a:solidFill>
                  <a:schemeClr val="tx1"/>
                </a:solidFill>
                <a:effectLst/>
                <a:latin typeface="+mn-lt"/>
                <a:ea typeface="+mn-ea"/>
                <a:cs typeface="+mn-cs"/>
              </a:rPr>
              <a:t> يجب معالجة معاناة الإنسان أينما وجدت. الغرض من العمل الإنساني هو حماية الحياة والصحة، وكذلك ضمان احترام البشر.</a:t>
            </a:r>
          </a:p>
          <a:p>
            <a:pPr lvl="0" algn="r" rtl="1"/>
            <a:endParaRPr lang="ar-SY" sz="1200" kern="1200" dirty="0">
              <a:solidFill>
                <a:schemeClr val="tx1"/>
              </a:solidFill>
              <a:effectLst/>
              <a:latin typeface="+mn-lt"/>
              <a:ea typeface="+mn-ea"/>
              <a:cs typeface="+mn-cs"/>
            </a:endParaRPr>
          </a:p>
          <a:p>
            <a:pPr lvl="0" algn="r" rtl="1"/>
            <a:r>
              <a:rPr lang="ar-SY" sz="1200" b="1" kern="1200" dirty="0">
                <a:solidFill>
                  <a:schemeClr val="tx1"/>
                </a:solidFill>
                <a:effectLst/>
                <a:latin typeface="+mn-lt"/>
                <a:ea typeface="+mn-ea"/>
                <a:cs typeface="+mn-cs"/>
              </a:rPr>
              <a:t>الحياد:</a:t>
            </a:r>
            <a:r>
              <a:rPr lang="ar-SY" sz="1200" kern="1200" dirty="0">
                <a:solidFill>
                  <a:schemeClr val="tx1"/>
                </a:solidFill>
                <a:effectLst/>
                <a:latin typeface="+mn-lt"/>
                <a:ea typeface="+mn-ea"/>
                <a:cs typeface="+mn-cs"/>
              </a:rPr>
              <a:t> تقديم المساعدة الإنسانية، دون المشاركة في الأعمال العدائية أو الوقوع في خلافات ذات طبيعة سياسية أو دينية أو أيديولوجية.</a:t>
            </a:r>
          </a:p>
          <a:p>
            <a:pPr lvl="0" algn="r" rtl="1"/>
            <a:endParaRPr lang="ar-SY" sz="1200" kern="1200" dirty="0">
              <a:solidFill>
                <a:schemeClr val="tx1"/>
              </a:solidFill>
              <a:effectLst/>
              <a:latin typeface="+mn-lt"/>
              <a:ea typeface="+mn-ea"/>
              <a:cs typeface="+mn-cs"/>
            </a:endParaRPr>
          </a:p>
          <a:p>
            <a:pPr lvl="0" algn="r" rtl="1"/>
            <a:r>
              <a:rPr lang="ar-SY" sz="1200" b="1" kern="1200" dirty="0">
                <a:solidFill>
                  <a:schemeClr val="tx1"/>
                </a:solidFill>
                <a:effectLst/>
                <a:latin typeface="+mn-lt"/>
                <a:ea typeface="+mn-ea"/>
                <a:cs typeface="+mn-cs"/>
              </a:rPr>
              <a:t>عدم</a:t>
            </a:r>
            <a:r>
              <a:rPr lang="ar-SY" sz="1200" b="1" kern="1200" baseline="0" dirty="0">
                <a:solidFill>
                  <a:schemeClr val="tx1"/>
                </a:solidFill>
                <a:effectLst/>
                <a:latin typeface="+mn-lt"/>
                <a:ea typeface="+mn-ea"/>
                <a:cs typeface="+mn-cs"/>
              </a:rPr>
              <a:t> التحيز</a:t>
            </a:r>
            <a:r>
              <a:rPr lang="ar-SY" sz="1200" b="1" kern="1200" dirty="0">
                <a:solidFill>
                  <a:schemeClr val="tx1"/>
                </a:solidFill>
                <a:effectLst/>
                <a:latin typeface="+mn-lt"/>
                <a:ea typeface="+mn-ea"/>
                <a:cs typeface="+mn-cs"/>
              </a:rPr>
              <a:t>:</a:t>
            </a:r>
            <a:r>
              <a:rPr lang="ar-SY" sz="1200" kern="1200" dirty="0">
                <a:solidFill>
                  <a:schemeClr val="tx1"/>
                </a:solidFill>
                <a:effectLst/>
                <a:latin typeface="+mn-lt"/>
                <a:ea typeface="+mn-ea"/>
                <a:cs typeface="+mn-cs"/>
              </a:rPr>
              <a:t> تقديم الم</a:t>
            </a:r>
            <a:r>
              <a:rPr lang="ar-SY" sz="1200" b="0" kern="1200" dirty="0">
                <a:solidFill>
                  <a:schemeClr val="tx1"/>
                </a:solidFill>
                <a:effectLst/>
                <a:latin typeface="+mn-lt"/>
                <a:ea typeface="+mn-ea"/>
                <a:cs typeface="+mn-cs"/>
              </a:rPr>
              <a:t>ساعدة </a:t>
            </a:r>
            <a:r>
              <a:rPr lang="ar-SY" sz="1200" kern="1200" dirty="0">
                <a:solidFill>
                  <a:schemeClr val="tx1"/>
                </a:solidFill>
                <a:effectLst/>
                <a:latin typeface="+mn-lt"/>
                <a:ea typeface="+mn-ea"/>
                <a:cs typeface="+mn-cs"/>
              </a:rPr>
              <a:t>الإنسانية دون تمييز بين المستفيدين وتسترشد فقط بالاحتياجات، مع إعطاء الأولوية للحالات الأكثر إلحاحًا. يجب أن يتم العمل الإنساني على أساس الحاجة فقط، مع إعطاء الأولوية للحالات الأكثر إلحاحًا وعدم التمييز على أساس الجنسية, العرق,</a:t>
            </a:r>
            <a:r>
              <a:rPr lang="ar-SY" sz="1200" kern="1200" baseline="0" dirty="0">
                <a:solidFill>
                  <a:schemeClr val="tx1"/>
                </a:solidFill>
                <a:effectLst/>
                <a:latin typeface="+mn-lt"/>
                <a:ea typeface="+mn-ea"/>
                <a:cs typeface="+mn-cs"/>
              </a:rPr>
              <a:t> </a:t>
            </a:r>
            <a:r>
              <a:rPr lang="ar-SY" sz="1200" kern="1200" dirty="0">
                <a:solidFill>
                  <a:schemeClr val="tx1"/>
                </a:solidFill>
                <a:effectLst/>
                <a:latin typeface="+mn-lt"/>
                <a:ea typeface="+mn-ea"/>
                <a:cs typeface="+mn-cs"/>
              </a:rPr>
              <a:t>الجنس, المعتقدات الدينية, الطبقة أو الرأي السياسي.</a:t>
            </a:r>
          </a:p>
          <a:p>
            <a:pPr lvl="0" algn="r" rtl="1"/>
            <a:endParaRPr lang="ar-SY" sz="1200" kern="1200" dirty="0">
              <a:solidFill>
                <a:schemeClr val="tx1"/>
              </a:solidFill>
              <a:effectLst/>
              <a:latin typeface="+mn-lt"/>
              <a:ea typeface="+mn-ea"/>
              <a:cs typeface="+mn-cs"/>
            </a:endParaRPr>
          </a:p>
          <a:p>
            <a:pPr lvl="0" algn="r" rtl="1"/>
            <a:r>
              <a:rPr lang="ar-SY" sz="1200" b="1" kern="1200" dirty="0">
                <a:solidFill>
                  <a:schemeClr val="tx1"/>
                </a:solidFill>
                <a:effectLst/>
                <a:latin typeface="+mn-lt"/>
                <a:ea typeface="+mn-ea"/>
                <a:cs typeface="+mn-cs"/>
              </a:rPr>
              <a:t>الإستقلال التشغيلي</a:t>
            </a:r>
            <a:r>
              <a:rPr lang="ar-SY" sz="1200" kern="1200" dirty="0">
                <a:solidFill>
                  <a:schemeClr val="tx1"/>
                </a:solidFill>
                <a:effectLst/>
                <a:latin typeface="+mn-lt"/>
                <a:ea typeface="+mn-ea"/>
                <a:cs typeface="+mn-cs"/>
              </a:rPr>
              <a:t>: تقديم المساعدة الإنسانية على أساس السياسات الموضوعة والمنفذة بشكل مستقل من الأطراف المشاركة في النزاع، أو الأطراف التي لها مصلحة في النتيجة. يجب أن يكون العمل الإنساني مستقلاً عن الأهداف السياسية أو الاقتصادية أو العسكرية أو غيرها من الأهداف التي قد يتخذها أي ممثل فيما يتعلق بالمجالات التي يتم فيها تنفيذ العمل الإنساني.</a:t>
            </a:r>
          </a:p>
          <a:p>
            <a:pPr lvl="0" algn="r" rtl="1"/>
            <a:endParaRPr lang="ar-SY" sz="1200" kern="1200" dirty="0">
              <a:solidFill>
                <a:schemeClr val="tx1"/>
              </a:solidFill>
              <a:effectLst/>
              <a:latin typeface="+mn-lt"/>
              <a:ea typeface="+mn-ea"/>
              <a:cs typeface="+mn-cs"/>
            </a:endParaRPr>
          </a:p>
          <a:p>
            <a:pPr lvl="0" algn="r" rtl="1"/>
            <a:r>
              <a:rPr lang="ar-SY" sz="1200" b="1" kern="1200" dirty="0">
                <a:solidFill>
                  <a:schemeClr val="tx1"/>
                </a:solidFill>
                <a:effectLst/>
                <a:latin typeface="+mn-lt"/>
                <a:ea typeface="+mn-ea"/>
                <a:cs typeface="+mn-cs"/>
              </a:rPr>
              <a:t>عدم</a:t>
            </a:r>
            <a:r>
              <a:rPr lang="ar-SY" sz="1200" b="1" kern="1200" baseline="0" dirty="0">
                <a:solidFill>
                  <a:schemeClr val="tx1"/>
                </a:solidFill>
                <a:effectLst/>
                <a:latin typeface="+mn-lt"/>
                <a:ea typeface="+mn-ea"/>
                <a:cs typeface="+mn-cs"/>
              </a:rPr>
              <a:t> الإضرار</a:t>
            </a:r>
            <a:r>
              <a:rPr lang="ar-SY" sz="1200" kern="1200" dirty="0">
                <a:solidFill>
                  <a:schemeClr val="tx1"/>
                </a:solidFill>
                <a:effectLst/>
                <a:latin typeface="+mn-lt"/>
                <a:ea typeface="+mn-ea"/>
                <a:cs typeface="+mn-cs"/>
              </a:rPr>
              <a:t>: مبادئ عدم الإضرار التي وضعتها </a:t>
            </a:r>
            <a:r>
              <a:rPr lang="en-US" sz="1200" kern="1200" dirty="0">
                <a:solidFill>
                  <a:schemeClr val="tx1"/>
                </a:solidFill>
                <a:effectLst/>
                <a:latin typeface="+mn-lt"/>
                <a:ea typeface="+mn-ea"/>
                <a:cs typeface="+mn-cs"/>
              </a:rPr>
              <a:t>Mary</a:t>
            </a:r>
            <a:r>
              <a:rPr lang="en-US" sz="1200" kern="1200" baseline="0" dirty="0">
                <a:solidFill>
                  <a:schemeClr val="tx1"/>
                </a:solidFill>
                <a:effectLst/>
                <a:latin typeface="+mn-lt"/>
                <a:ea typeface="+mn-ea"/>
                <a:cs typeface="+mn-cs"/>
              </a:rPr>
              <a:t> B. Anderson</a:t>
            </a:r>
            <a:r>
              <a:rPr lang="ar-SY" sz="1200" kern="1200" baseline="0" dirty="0">
                <a:solidFill>
                  <a:schemeClr val="tx1"/>
                </a:solidFill>
                <a:effectLst/>
                <a:latin typeface="+mn-lt"/>
                <a:ea typeface="+mn-ea"/>
                <a:cs typeface="+mn-cs"/>
              </a:rPr>
              <a:t> </a:t>
            </a:r>
            <a:r>
              <a:rPr lang="ar-SY" sz="1200" kern="1200" dirty="0">
                <a:solidFill>
                  <a:schemeClr val="tx1"/>
                </a:solidFill>
                <a:effectLst/>
                <a:latin typeface="+mn-lt"/>
                <a:ea typeface="+mn-ea"/>
                <a:cs typeface="+mn-cs"/>
              </a:rPr>
              <a:t>في تسعينيات القرن الماضي تنص أن المساعدات يمكن أن تصبح جزءًا من ديناميكيات الصراع أو تطيل أمده. لذلك، يجب على جميع المنظمات الإنسانية أن تسعى جاهدة إلى عدم إلحاق أي ضرر وتقليل الضرر الذي قد تسببه عن غير قصد، من خلال تواجدها وتقديمها للمساعدة. يشكل مبدأ عدم الإضرار أساس مبدأ حماية</a:t>
            </a:r>
            <a:r>
              <a:rPr lang="en-US" sz="1200" kern="1200" dirty="0">
                <a:solidFill>
                  <a:schemeClr val="tx1"/>
                </a:solidFill>
                <a:effectLst/>
                <a:latin typeface="+mn-lt"/>
                <a:ea typeface="+mn-ea"/>
                <a:cs typeface="+mn-cs"/>
              </a:rPr>
              <a:t>SPHERE </a:t>
            </a:r>
            <a:r>
              <a:rPr lang="ar-SY" sz="1200" kern="1200" baseline="0" dirty="0">
                <a:solidFill>
                  <a:schemeClr val="tx1"/>
                </a:solidFill>
                <a:effectLst/>
                <a:latin typeface="+mn-lt"/>
                <a:ea typeface="+mn-ea"/>
                <a:cs typeface="+mn-cs"/>
              </a:rPr>
              <a:t> 1, </a:t>
            </a:r>
            <a:r>
              <a:rPr lang="ar-SY" sz="1200" kern="1200" dirty="0">
                <a:solidFill>
                  <a:schemeClr val="tx1"/>
                </a:solidFill>
                <a:effectLst/>
                <a:latin typeface="+mn-lt"/>
                <a:ea typeface="+mn-ea"/>
                <a:cs typeface="+mn-cs"/>
              </a:rPr>
              <a:t>والذي ينص على أنه: "يجب على المشاركين في الاستجابة الإنسانية اتخاذ خطوات لتجنب أو تقليل أي آثار ضارة لتدخلهم، وخاصة خطر تعريض الناس لخطر متزايد او اساءة لحقوقهم. مثال على ذلك هو إجراء تشاور مع شرائح مختلفة من السكان المتضررين، مع ضمان تقديم المساعدة في بيئة آمنة قدر الإمكان. على سبيل المثال، فيما يتعلق بالمخيمات والأماكن المشابهة، فإن هذا</a:t>
            </a:r>
            <a:r>
              <a:rPr lang="ar-SY" sz="1200" kern="1200" baseline="0" dirty="0">
                <a:solidFill>
                  <a:schemeClr val="tx1"/>
                </a:solidFill>
                <a:effectLst/>
                <a:latin typeface="+mn-lt"/>
                <a:ea typeface="+mn-ea"/>
                <a:cs typeface="+mn-cs"/>
              </a:rPr>
              <a:t> يعني أن </a:t>
            </a:r>
            <a:r>
              <a:rPr lang="ar-SY" sz="1200" kern="1200" dirty="0">
                <a:solidFill>
                  <a:schemeClr val="tx1"/>
                </a:solidFill>
                <a:effectLst/>
                <a:latin typeface="+mn-lt"/>
                <a:ea typeface="+mn-ea"/>
                <a:cs typeface="+mn-cs"/>
              </a:rPr>
              <a:t>المخيم والأماكن</a:t>
            </a:r>
            <a:r>
              <a:rPr lang="ar-SY" sz="1200" kern="1200" baseline="0" dirty="0">
                <a:solidFill>
                  <a:schemeClr val="tx1"/>
                </a:solidFill>
                <a:effectLst/>
                <a:latin typeface="+mn-lt"/>
                <a:ea typeface="+mn-ea"/>
                <a:cs typeface="+mn-cs"/>
              </a:rPr>
              <a:t> المشابهة</a:t>
            </a:r>
            <a:r>
              <a:rPr lang="ar-SY" sz="1200" kern="1200" dirty="0">
                <a:solidFill>
                  <a:schemeClr val="tx1"/>
                </a:solidFill>
                <a:effectLst/>
                <a:latin typeface="+mn-lt"/>
                <a:ea typeface="+mn-ea"/>
                <a:cs typeface="+mn-cs"/>
              </a:rPr>
              <a:t> يجب أن تكون آمنة قدر الإمكان بالنسبة للسكان ويجب أن تكون بعيدة عن المناطق التي تتعرض للهجوم أو غيرها من المخاطر.</a:t>
            </a:r>
          </a:p>
          <a:p>
            <a:pPr lvl="0" algn="r" rtl="1"/>
            <a:endParaRPr lang="ar-SY" sz="1200" kern="1200" dirty="0">
              <a:solidFill>
                <a:schemeClr val="tx1"/>
              </a:solidFill>
              <a:effectLst/>
              <a:latin typeface="+mn-lt"/>
              <a:ea typeface="+mn-ea"/>
              <a:cs typeface="+mn-cs"/>
            </a:endParaRPr>
          </a:p>
          <a:p>
            <a:pPr lvl="0" algn="r" rtl="1"/>
            <a:r>
              <a:rPr lang="ar-SY" sz="1200" kern="1200" dirty="0">
                <a:solidFill>
                  <a:schemeClr val="tx1"/>
                </a:solidFill>
                <a:effectLst/>
                <a:latin typeface="+mn-lt"/>
                <a:ea typeface="+mn-ea"/>
                <a:cs typeface="+mn-cs"/>
              </a:rPr>
              <a:t>يساعدنا مبدأ عدم الإضرار على فهم تعقيد البيئات التي نعمل فيها بشكل أكثر وضوحًا. يساعدنا ذلك على التفكير في أن الطرق المختلفة لعمل الأشياء يمكن أن يكون لها تأثيرات مختلفة، وكيف تؤثر القرارات التي نتخذها على العلاقات بين المجموعات، وتوقع التعاملات المحتملة للمساعدة في سياق معين.</a:t>
            </a:r>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32</a:t>
            </a:fld>
            <a:endParaRPr lang="en-GB" dirty="0"/>
          </a:p>
        </p:txBody>
      </p:sp>
    </p:spTree>
    <p:extLst>
      <p:ext uri="{BB962C8B-B14F-4D97-AF65-F5344CB8AC3E}">
        <p14:creationId xmlns:p14="http://schemas.microsoft.com/office/powerpoint/2010/main" val="3635319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33</a:t>
            </a:fld>
            <a:endParaRPr lang="en-GB" dirty="0"/>
          </a:p>
        </p:txBody>
      </p:sp>
    </p:spTree>
    <p:extLst>
      <p:ext uri="{BB962C8B-B14F-4D97-AF65-F5344CB8AC3E}">
        <p14:creationId xmlns:p14="http://schemas.microsoft.com/office/powerpoint/2010/main" val="2566920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34</a:t>
            </a:fld>
            <a:endParaRPr lang="en-GB" dirty="0"/>
          </a:p>
        </p:txBody>
      </p:sp>
    </p:spTree>
    <p:extLst>
      <p:ext uri="{BB962C8B-B14F-4D97-AF65-F5344CB8AC3E}">
        <p14:creationId xmlns:p14="http://schemas.microsoft.com/office/powerpoint/2010/main" val="4086869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Y" dirty="0"/>
              <a:t>قم بتعديل الأهداف وفقًا للأنشطة التي سيتم استخدامها في الجلسة</a:t>
            </a:r>
            <a:endParaRPr lang="en-CH" dirty="0"/>
          </a:p>
          <a:p>
            <a:endParaRPr lang="en-CH"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a:t>
            </a:fld>
            <a:endParaRPr lang="en-GB"/>
          </a:p>
        </p:txBody>
      </p:sp>
    </p:spTree>
    <p:extLst>
      <p:ext uri="{BB962C8B-B14F-4D97-AF65-F5344CB8AC3E}">
        <p14:creationId xmlns:p14="http://schemas.microsoft.com/office/powerpoint/2010/main" val="2685559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35</a:t>
            </a:fld>
            <a:endParaRPr lang="en-GB" dirty="0"/>
          </a:p>
        </p:txBody>
      </p:sp>
    </p:spTree>
    <p:extLst>
      <p:ext uri="{BB962C8B-B14F-4D97-AF65-F5344CB8AC3E}">
        <p14:creationId xmlns:p14="http://schemas.microsoft.com/office/powerpoint/2010/main" val="4150067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36</a:t>
            </a:fld>
            <a:endParaRPr lang="en-GB" dirty="0"/>
          </a:p>
        </p:txBody>
      </p:sp>
    </p:spTree>
    <p:extLst>
      <p:ext uri="{BB962C8B-B14F-4D97-AF65-F5344CB8AC3E}">
        <p14:creationId xmlns:p14="http://schemas.microsoft.com/office/powerpoint/2010/main" val="39228593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a:t>
            </a:r>
            <a:r>
              <a:rPr lang="ar-SY" baseline="0" noProof="0" dirty="0"/>
              <a:t> الصورة: </a:t>
            </a:r>
            <a:r>
              <a:rPr lang="es-ES_tradnl" noProof="0" dirty="0"/>
              <a:t> Liv Framgard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37</a:t>
            </a:fld>
            <a:endParaRPr lang="en-GB"/>
          </a:p>
        </p:txBody>
      </p:sp>
    </p:spTree>
    <p:extLst>
      <p:ext uri="{BB962C8B-B14F-4D97-AF65-F5344CB8AC3E}">
        <p14:creationId xmlns:p14="http://schemas.microsoft.com/office/powerpoint/2010/main" val="2291858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err="1"/>
              <a:t>Liv</a:t>
            </a:r>
            <a:r>
              <a:rPr lang="es-ES_tradnl" noProof="0" dirty="0"/>
              <a:t> Framgard 2015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38</a:t>
            </a:fld>
            <a:endParaRPr lang="en-GB"/>
          </a:p>
        </p:txBody>
      </p:sp>
    </p:spTree>
    <p:extLst>
      <p:ext uri="{BB962C8B-B14F-4D97-AF65-F5344CB8AC3E}">
        <p14:creationId xmlns:p14="http://schemas.microsoft.com/office/powerpoint/2010/main" val="3258972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Muse Mohammed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39</a:t>
            </a:fld>
            <a:endParaRPr lang="en-GB"/>
          </a:p>
        </p:txBody>
      </p:sp>
    </p:spTree>
    <p:extLst>
      <p:ext uri="{BB962C8B-B14F-4D97-AF65-F5344CB8AC3E}">
        <p14:creationId xmlns:p14="http://schemas.microsoft.com/office/powerpoint/2010/main" val="11017555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40</a:t>
            </a:fld>
            <a:endParaRPr lang="en-GB"/>
          </a:p>
        </p:txBody>
      </p:sp>
    </p:spTree>
    <p:extLst>
      <p:ext uri="{BB962C8B-B14F-4D97-AF65-F5344CB8AC3E}">
        <p14:creationId xmlns:p14="http://schemas.microsoft.com/office/powerpoint/2010/main" val="20609410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41</a:t>
            </a:fld>
            <a:endParaRPr lang="en-GB" dirty="0"/>
          </a:p>
        </p:txBody>
      </p:sp>
    </p:spTree>
    <p:extLst>
      <p:ext uri="{BB962C8B-B14F-4D97-AF65-F5344CB8AC3E}">
        <p14:creationId xmlns:p14="http://schemas.microsoft.com/office/powerpoint/2010/main" val="31491251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42</a:t>
            </a:fld>
            <a:endParaRPr lang="en-GB" dirty="0"/>
          </a:p>
        </p:txBody>
      </p:sp>
    </p:spTree>
    <p:extLst>
      <p:ext uri="{BB962C8B-B14F-4D97-AF65-F5344CB8AC3E}">
        <p14:creationId xmlns:p14="http://schemas.microsoft.com/office/powerpoint/2010/main" val="23667053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43</a:t>
            </a:fld>
            <a:endParaRPr lang="en-GB" dirty="0"/>
          </a:p>
        </p:txBody>
      </p:sp>
    </p:spTree>
    <p:extLst>
      <p:ext uri="{BB962C8B-B14F-4D97-AF65-F5344CB8AC3E}">
        <p14:creationId xmlns:p14="http://schemas.microsoft.com/office/powerpoint/2010/main" val="19489278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44</a:t>
            </a:fld>
            <a:endParaRPr lang="en-GB" dirty="0"/>
          </a:p>
        </p:txBody>
      </p:sp>
    </p:spTree>
    <p:extLst>
      <p:ext uri="{BB962C8B-B14F-4D97-AF65-F5344CB8AC3E}">
        <p14:creationId xmlns:p14="http://schemas.microsoft.com/office/powerpoint/2010/main" val="1524989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a:p>
        </p:txBody>
      </p:sp>
    </p:spTree>
    <p:extLst>
      <p:ext uri="{BB962C8B-B14F-4D97-AF65-F5344CB8AC3E}">
        <p14:creationId xmlns:p14="http://schemas.microsoft.com/office/powerpoint/2010/main" val="27009099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Amanda Nero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45</a:t>
            </a:fld>
            <a:endParaRPr lang="en-GB"/>
          </a:p>
        </p:txBody>
      </p:sp>
    </p:spTree>
    <p:extLst>
      <p:ext uri="{BB962C8B-B14F-4D97-AF65-F5344CB8AC3E}">
        <p14:creationId xmlns:p14="http://schemas.microsoft.com/office/powerpoint/2010/main" val="5834738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Amanda Nero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46</a:t>
            </a:fld>
            <a:endParaRPr lang="en-GB"/>
          </a:p>
        </p:txBody>
      </p:sp>
    </p:spTree>
    <p:extLst>
      <p:ext uri="{BB962C8B-B14F-4D97-AF65-F5344CB8AC3E}">
        <p14:creationId xmlns:p14="http://schemas.microsoft.com/office/powerpoint/2010/main" val="684670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47</a:t>
            </a:fld>
            <a:endParaRPr lang="en-GB"/>
          </a:p>
        </p:txBody>
      </p:sp>
    </p:spTree>
    <p:extLst>
      <p:ext uri="{BB962C8B-B14F-4D97-AF65-F5344CB8AC3E}">
        <p14:creationId xmlns:p14="http://schemas.microsoft.com/office/powerpoint/2010/main" val="1727863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HAP video at </a:t>
            </a:r>
            <a:r>
              <a:rPr lang="en-US" sz="1200" u="sng" dirty="0">
                <a:hlinkClick r:id="rId3"/>
              </a:rPr>
              <a:t>https://vimeo.com/80874744</a:t>
            </a:r>
            <a:r>
              <a:rPr lang="en-US" sz="1200" dirty="0"/>
              <a:t> </a:t>
            </a:r>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48</a:t>
            </a:fld>
            <a:endParaRPr lang="en-GB" dirty="0"/>
          </a:p>
        </p:txBody>
      </p:sp>
    </p:spTree>
    <p:extLst>
      <p:ext uri="{BB962C8B-B14F-4D97-AF65-F5344CB8AC3E}">
        <p14:creationId xmlns:p14="http://schemas.microsoft.com/office/powerpoint/2010/main" val="4652795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n-US" noProof="0" dirty="0"/>
              <a:t>IOM Kari Collins 2009</a:t>
            </a: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49</a:t>
            </a:fld>
            <a:endParaRPr lang="en-GB"/>
          </a:p>
        </p:txBody>
      </p:sp>
    </p:spTree>
    <p:extLst>
      <p:ext uri="{BB962C8B-B14F-4D97-AF65-F5344CB8AC3E}">
        <p14:creationId xmlns:p14="http://schemas.microsoft.com/office/powerpoint/2010/main" val="30879912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n-US" noProof="0" dirty="0"/>
              <a:t>IOM Kari Collins 2009</a:t>
            </a: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50</a:t>
            </a:fld>
            <a:endParaRPr lang="en-GB"/>
          </a:p>
        </p:txBody>
      </p:sp>
    </p:spTree>
    <p:extLst>
      <p:ext uri="{BB962C8B-B14F-4D97-AF65-F5344CB8AC3E}">
        <p14:creationId xmlns:p14="http://schemas.microsoft.com/office/powerpoint/2010/main" val="15866724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51</a:t>
            </a:fld>
            <a:endParaRPr lang="en-GB"/>
          </a:p>
        </p:txBody>
      </p:sp>
    </p:spTree>
    <p:extLst>
      <p:ext uri="{BB962C8B-B14F-4D97-AF65-F5344CB8AC3E}">
        <p14:creationId xmlns:p14="http://schemas.microsoft.com/office/powerpoint/2010/main" val="26710743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52</a:t>
            </a:fld>
            <a:endParaRPr lang="en-GB" dirty="0"/>
          </a:p>
        </p:txBody>
      </p:sp>
    </p:spTree>
    <p:extLst>
      <p:ext uri="{BB962C8B-B14F-4D97-AF65-F5344CB8AC3E}">
        <p14:creationId xmlns:p14="http://schemas.microsoft.com/office/powerpoint/2010/main" val="4152099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IOM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53</a:t>
            </a:fld>
            <a:endParaRPr lang="en-GB"/>
          </a:p>
        </p:txBody>
      </p:sp>
    </p:spTree>
    <p:extLst>
      <p:ext uri="{BB962C8B-B14F-4D97-AF65-F5344CB8AC3E}">
        <p14:creationId xmlns:p14="http://schemas.microsoft.com/office/powerpoint/2010/main" val="20186866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IOM 2007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54</a:t>
            </a:fld>
            <a:endParaRPr lang="en-GB"/>
          </a:p>
        </p:txBody>
      </p:sp>
    </p:spTree>
    <p:extLst>
      <p:ext uri="{BB962C8B-B14F-4D97-AF65-F5344CB8AC3E}">
        <p14:creationId xmlns:p14="http://schemas.microsoft.com/office/powerpoint/2010/main" val="7978236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2A815C3-FF10-434B-B435-6E13A5278B79}" type="slidenum">
              <a:rPr lang="en-GB" smtClean="0"/>
              <a:t>5</a:t>
            </a:fld>
            <a:endParaRPr lang="en-GB"/>
          </a:p>
        </p:txBody>
      </p:sp>
    </p:spTree>
    <p:extLst>
      <p:ext uri="{BB962C8B-B14F-4D97-AF65-F5344CB8AC3E}">
        <p14:creationId xmlns:p14="http://schemas.microsoft.com/office/powerpoint/2010/main" val="261178207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55</a:t>
            </a:fld>
            <a:endParaRPr lang="en-GB" dirty="0"/>
          </a:p>
        </p:txBody>
      </p:sp>
    </p:spTree>
    <p:extLst>
      <p:ext uri="{BB962C8B-B14F-4D97-AF65-F5344CB8AC3E}">
        <p14:creationId xmlns:p14="http://schemas.microsoft.com/office/powerpoint/2010/main" val="391343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A815C3-FF10-434B-B435-6E13A5278B79}" type="slidenum">
              <a:rPr lang="en-GB" smtClean="0"/>
              <a:pPr/>
              <a:t>6</a:t>
            </a:fld>
            <a:endParaRPr lang="en-GB"/>
          </a:p>
        </p:txBody>
      </p:sp>
    </p:spTree>
    <p:extLst>
      <p:ext uri="{BB962C8B-B14F-4D97-AF65-F5344CB8AC3E}">
        <p14:creationId xmlns:p14="http://schemas.microsoft.com/office/powerpoint/2010/main" val="2924775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A815C3-FF10-434B-B435-6E13A5278B79}" type="slidenum">
              <a:rPr lang="en-GB" smtClean="0"/>
              <a:pPr/>
              <a:t>8</a:t>
            </a:fld>
            <a:endParaRPr lang="en-GB"/>
          </a:p>
        </p:txBody>
      </p:sp>
    </p:spTree>
    <p:extLst>
      <p:ext uri="{BB962C8B-B14F-4D97-AF65-F5344CB8AC3E}">
        <p14:creationId xmlns:p14="http://schemas.microsoft.com/office/powerpoint/2010/main" val="1951836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9</a:t>
            </a:fld>
            <a:endParaRPr lang="en-GB" dirty="0"/>
          </a:p>
        </p:txBody>
      </p:sp>
    </p:spTree>
    <p:extLst>
      <p:ext uri="{BB962C8B-B14F-4D97-AF65-F5344CB8AC3E}">
        <p14:creationId xmlns:p14="http://schemas.microsoft.com/office/powerpoint/2010/main" val="566297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انقر للتغيير</a:t>
            </a:r>
            <a:r>
              <a:rPr lang="ar-SY" baseline="0" noProof="0" dirty="0"/>
              <a:t> من الصورة إلى الرسالة الرئيسية</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pPr marL="0" marR="0" lvl="0" indent="0" algn="r" defTabSz="914400" rtl="1" eaLnBrk="1" fontAlgn="auto" latinLnBrk="0" hangingPunct="1">
              <a:lnSpc>
                <a:spcPct val="100000"/>
              </a:lnSpc>
              <a:spcBef>
                <a:spcPts val="0"/>
              </a:spcBef>
              <a:spcAft>
                <a:spcPts val="0"/>
              </a:spcAft>
              <a:buClrTx/>
              <a:buSzTx/>
              <a:buFontTx/>
              <a:buNone/>
              <a:tabLst/>
              <a:defRPr/>
            </a:pPr>
            <a:r>
              <a:rPr lang="ar-SY" noProof="0" dirty="0"/>
              <a:t>مصدر الصورة: </a:t>
            </a:r>
            <a:r>
              <a:rPr lang="es-ES_tradnl" noProof="0" dirty="0"/>
              <a:t>Muse Mohammed 2016</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a:p>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pPr/>
              <a:t>10</a:t>
            </a:fld>
            <a:endParaRPr lang="en-GB"/>
          </a:p>
        </p:txBody>
      </p:sp>
    </p:spTree>
    <p:extLst>
      <p:ext uri="{BB962C8B-B14F-4D97-AF65-F5344CB8AC3E}">
        <p14:creationId xmlns:p14="http://schemas.microsoft.com/office/powerpoint/2010/main" val="29297339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Calibri" panose="020F0502020204030204" pitchFamily="34" charset="0"/>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Calibri" panose="020F0502020204030204" pitchFamily="34" charset="0"/>
              </a:defRPr>
            </a:lvl1pPr>
          </a:lstStyle>
          <a:p>
            <a:r>
              <a:rPr lang="en-US" noProof="0" dirty="0"/>
              <a:t>Click to edit Master title style</a:t>
            </a:r>
            <a:endParaRPr lang="en-GB" noProof="0" dirty="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a:t>Click to edit Master subtitle style</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Calibri" panose="020F0502020204030204" pitchFamily="34" charset="0"/>
              </a:defRPr>
            </a:lvl1pPr>
          </a:lstStyle>
          <a:p>
            <a:r>
              <a:rPr lang="en-US" noProof="0" dirty="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8" name="Picture 7"/>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Drag picture to placeholder or click icon to add</a:t>
            </a:r>
            <a:endParaRPr lang="en-GB" noProof="0" dirty="0"/>
          </a:p>
        </p:txBody>
      </p:sp>
      <p:pic>
        <p:nvPicPr>
          <p:cNvPr id="5" name="Picture 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pic>
        <p:nvPicPr>
          <p:cNvPr id="10" name="Picture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latin typeface="Calibri" panose="020F0502020204030204" pitchFamily="34" charset="0"/>
            </a:endParaRPr>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sp>
        <p:nvSpPr>
          <p:cNvPr id="16" name="TextBox 15"/>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www.globalcccmcluster.org</a:t>
            </a:r>
          </a:p>
        </p:txBody>
      </p:sp>
      <p:sp>
        <p:nvSpPr>
          <p:cNvPr id="17" name="TextBox 16"/>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globalsupport@cccmcluster.org</a:t>
            </a:r>
          </a:p>
        </p:txBody>
      </p:sp>
      <p:sp>
        <p:nvSpPr>
          <p:cNvPr id="18" name="TextBox 17"/>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Calibri" panose="020F0502020204030204" pitchFamily="34" charset="0"/>
              </a:rPr>
              <a:t>@</a:t>
            </a:r>
            <a:r>
              <a:rPr lang="en-GB" sz="900" noProof="0" dirty="0" err="1">
                <a:solidFill>
                  <a:schemeClr val="accent1"/>
                </a:solidFill>
                <a:latin typeface="Calibri" panose="020F0502020204030204" pitchFamily="34" charset="0"/>
              </a:rPr>
              <a:t>CCCMCluster</a:t>
            </a:r>
            <a:endParaRPr lang="en-GB" sz="900" noProof="0" dirty="0">
              <a:solidFill>
                <a:schemeClr val="accent1"/>
              </a:solidFill>
              <a:latin typeface="Calibri" panose="020F0502020204030204" pitchFamily="34" charset="0"/>
            </a:endParaRPr>
          </a:p>
        </p:txBody>
      </p:sp>
      <p:sp>
        <p:nvSpPr>
          <p:cNvPr id="19" name="TextBox 1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Calibri" panose="020F0502020204030204" pitchFamily="34" charset="0"/>
              </a:rPr>
              <a:t>GlobalCCCMCluster</a:t>
            </a:r>
            <a:endParaRPr lang="en-GB" sz="900" noProof="0" dirty="0">
              <a:solidFill>
                <a:schemeClr val="accent1"/>
              </a:solidFill>
              <a:latin typeface="Calibri" panose="020F0502020204030204" pitchFamily="34" charset="0"/>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Calibri" panose="020F0502020204030204" pitchFamily="34" charset="0"/>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pic>
        <p:nvPicPr>
          <p:cNvPr id="1030" name="Picture 6" descr="Image result for unhcr logo"/>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rotWithShape="1">
          <a:blip r:embed="rId7"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rc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Calibri" panose="020F0502020204030204" pitchFamily="34" charset="0"/>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REPORT DATE | v 1.0</a:t>
            </a:r>
          </a:p>
        </p:txBody>
      </p:sp>
      <p:sp>
        <p:nvSpPr>
          <p:cNvPr id="22" name="TextBox 21"/>
          <p:cNvSpPr txBox="1"/>
          <p:nvPr userDrawn="1"/>
        </p:nvSpPr>
        <p:spPr>
          <a:xfrm>
            <a:off x="8649379" y="4978840"/>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www.globalcccmcluster.org</a:t>
            </a:r>
          </a:p>
        </p:txBody>
      </p:sp>
      <p:sp>
        <p:nvSpPr>
          <p:cNvPr id="23" name="TextBox 22"/>
          <p:cNvSpPr txBox="1"/>
          <p:nvPr userDrawn="1"/>
        </p:nvSpPr>
        <p:spPr>
          <a:xfrm>
            <a:off x="8649379" y="5308552"/>
            <a:ext cx="1982073" cy="230832"/>
          </a:xfrm>
          <a:prstGeom prst="rect">
            <a:avLst/>
          </a:prstGeom>
          <a:noFill/>
        </p:spPr>
        <p:txBody>
          <a:bodyPr wrap="square" rtlCol="0" anchor="ctr">
            <a:spAutoFit/>
          </a:bodyPr>
          <a:lstStyle/>
          <a:p>
            <a:r>
              <a:rPr lang="en-GB" sz="900" noProof="0" dirty="0">
                <a:solidFill>
                  <a:schemeClr val="accent1"/>
                </a:solidFill>
                <a:latin typeface="Calibri" panose="020F0502020204030204" pitchFamily="34" charset="0"/>
              </a:rPr>
              <a:t>gobalsupport@cccmcluster.org</a:t>
            </a:r>
          </a:p>
        </p:txBody>
      </p:sp>
      <p:sp>
        <p:nvSpPr>
          <p:cNvPr id="25" name="TextBox 24"/>
          <p:cNvSpPr txBox="1"/>
          <p:nvPr userDrawn="1"/>
        </p:nvSpPr>
        <p:spPr>
          <a:xfrm>
            <a:off x="8649379" y="5638264"/>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a:solidFill>
                  <a:schemeClr val="accent1"/>
                </a:solidFill>
                <a:latin typeface="Calibri" panose="020F0502020204030204" pitchFamily="34" charset="0"/>
              </a:rPr>
              <a:t>@</a:t>
            </a:r>
            <a:r>
              <a:rPr lang="en-GB" sz="900" noProof="0" dirty="0" err="1">
                <a:solidFill>
                  <a:schemeClr val="accent1"/>
                </a:solidFill>
                <a:latin typeface="Calibri" panose="020F0502020204030204" pitchFamily="34" charset="0"/>
              </a:rPr>
              <a:t>CCCMCluster</a:t>
            </a:r>
            <a:endParaRPr lang="en-GB" sz="900" noProof="0" dirty="0">
              <a:solidFill>
                <a:schemeClr val="accent1"/>
              </a:solidFill>
              <a:latin typeface="Calibri" panose="020F0502020204030204" pitchFamily="34" charset="0"/>
            </a:endParaRPr>
          </a:p>
        </p:txBody>
      </p:sp>
      <p:sp>
        <p:nvSpPr>
          <p:cNvPr id="29" name="TextBox 28"/>
          <p:cNvSpPr txBox="1"/>
          <p:nvPr userDrawn="1"/>
        </p:nvSpPr>
        <p:spPr>
          <a:xfrm>
            <a:off x="8649379" y="5967975"/>
            <a:ext cx="1982073" cy="230832"/>
          </a:xfrm>
          <a:prstGeom prst="rect">
            <a:avLst/>
          </a:prstGeom>
          <a:noFill/>
        </p:spPr>
        <p:txBody>
          <a:bodyPr wrap="square" rtlCol="0" anchor="ctr">
            <a:spAutoFit/>
          </a:bodyPr>
          <a:lstStyle/>
          <a:p>
            <a:pPr marL="0" marR="0" indent="0" algn="l" defTabSz="1042873" rtl="0" eaLnBrk="1" fontAlgn="auto" latinLnBrk="0" hangingPunct="1">
              <a:lnSpc>
                <a:spcPct val="100000"/>
              </a:lnSpc>
              <a:spcBef>
                <a:spcPts val="0"/>
              </a:spcBef>
              <a:spcAft>
                <a:spcPts val="0"/>
              </a:spcAft>
              <a:buClrTx/>
              <a:buSzTx/>
              <a:buFontTx/>
              <a:buNone/>
              <a:tabLst/>
              <a:defRPr/>
            </a:pPr>
            <a:r>
              <a:rPr lang="en-GB" sz="900" noProof="0" dirty="0" err="1">
                <a:solidFill>
                  <a:schemeClr val="accent1"/>
                </a:solidFill>
                <a:latin typeface="Calibri" panose="020F0502020204030204" pitchFamily="34" charset="0"/>
              </a:rPr>
              <a:t>GlobalCCCM</a:t>
            </a:r>
            <a:endParaRPr lang="en-GB" sz="900" noProof="0" dirty="0">
              <a:solidFill>
                <a:schemeClr val="accent1"/>
              </a:solidFill>
              <a:latin typeface="Calibri" panose="020F0502020204030204" pitchFamily="34" charset="0"/>
            </a:endParaRPr>
          </a:p>
        </p:txBody>
      </p:sp>
      <p:pic>
        <p:nvPicPr>
          <p:cNvPr id="30" name="Picture 6" descr="Image result for unhcr logo"/>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cstate="email">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cstate="email">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rotWithShape="1">
          <a:blip r:embed="rId8" cstate="email">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cstate="email">
            <a:lum bright="17000"/>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latin typeface="Calibri" panose="020F0502020204030204" pitchFamily="34" charset="0"/>
            </a:endParaRPr>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Calibri" panose="020F0502020204030204" pitchFamily="34" charset="0"/>
              </a:defRPr>
            </a:lvl1pPr>
          </a:lstStyle>
          <a:p>
            <a:r>
              <a:rPr lang="en-US" noProof="0" dirty="0"/>
              <a:t>Click to edit Master title style</a:t>
            </a:r>
            <a:endParaRPr lang="en-GB" noProof="0" dirty="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dirty="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323453"/>
            <a:ext cx="2156007" cy="230832"/>
          </a:xfrm>
          <a:prstGeom prst="rect">
            <a:avLst/>
          </a:prstGeom>
          <a:noFill/>
        </p:spPr>
        <p:txBody>
          <a:bodyPr wrap="square" rtlCol="0" anchor="ctr">
            <a:spAutoFit/>
          </a:bodyPr>
          <a:lstStyle/>
          <a:p>
            <a:r>
              <a:rPr lang="en-GB" sz="900" noProof="0" dirty="0">
                <a:solidFill>
                  <a:schemeClr val="bg1"/>
                </a:solidFill>
                <a:latin typeface="Calibri" panose="020F0502020204030204" pitchFamily="34" charset="0"/>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dirty="0"/>
              <a:t>Page // </a:t>
            </a:r>
            <a:fld id="{5368136F-2B1C-48BC-9B1A-E9811B079E08}" type="slidenum">
              <a:rPr lang="en-GB" noProof="0" smtClean="0"/>
              <a:pPr lvl="0"/>
              <a:t>‹#›</a:t>
            </a:fld>
            <a:endParaRPr lang="en-GB" noProof="0" dirty="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dirty="0"/>
              <a:t>01</a:t>
            </a:r>
          </a:p>
        </p:txBody>
      </p:sp>
      <p:pic>
        <p:nvPicPr>
          <p:cNvPr id="23" name="Picture 2" descr="Displaying CCCM letterhead A4.png"/>
          <p:cNvPicPr>
            <a:picLocks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Calibri" panose="020F0502020204030204" pitchFamily="34" charset="0"/>
              </a:defRPr>
            </a:lvl1pPr>
          </a:lstStyle>
          <a:p>
            <a:r>
              <a:rPr lang="en-GB" noProof="0" dirty="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pic>
        <p:nvPicPr>
          <p:cNvPr id="11"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latin typeface="Calibri" panose="020F0502020204030204" pitchFamily="34" charset="0"/>
              </a:rPr>
              <a:pPr algn="ctr"/>
              <a:t>‹#›</a:t>
            </a:fld>
            <a:endParaRPr lang="en-US" sz="100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3158965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dirty="0">
              <a:latin typeface="Calibri" panose="020F0502020204030204" pitchFamily="34" charset="0"/>
            </a:endParaRPr>
          </a:p>
        </p:txBody>
      </p:sp>
      <p:pic>
        <p:nvPicPr>
          <p:cNvPr id="6" name="Picture 2" descr="Displaying CCCM letterhead A4.png"/>
          <p:cNvPicPr>
            <a:picLocks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rotWithShape="1">
          <a:blip r:embed="rId3" cstate="email">
            <a:extLst>
              <a:ext uri="{28A0092B-C50C-407E-A947-70E740481C1C}">
                <a14:useLocalDpi xmlns:a14="http://schemas.microsoft.com/office/drawing/2010/main"/>
              </a:ext>
            </a:extLst>
          </a:blip>
          <a:src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latin typeface="Calibri" panose="020F0502020204030204" pitchFamily="34" charset="0"/>
              </a:rPr>
              <a:pPr algn="ctr"/>
              <a:t>‹#›</a:t>
            </a:fld>
            <a:endParaRPr lang="en-GB" sz="1000" noProof="0" dirty="0">
              <a:solidFill>
                <a:schemeClr val="accent1"/>
              </a:solidFill>
              <a:latin typeface="Calibri" panose="020F0502020204030204" pitchFamily="34" charset="0"/>
            </a:endParaRPr>
          </a:p>
        </p:txBody>
      </p:sp>
    </p:spTree>
    <p:extLst>
      <p:ext uri="{BB962C8B-B14F-4D97-AF65-F5344CB8AC3E}">
        <p14:creationId xmlns:p14="http://schemas.microsoft.com/office/powerpoint/2010/main" val="20346544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936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GB" noProof="0" dirty="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Calibri" panose="020F0502020204030204" pitchFamily="34" charset="0"/>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42.svg"/></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microsoft.com/office/2007/relationships/hdphoto" Target="../media/hdphoto5.wdp"/></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microsoft.com/office/2007/relationships/hdphoto" Target="../media/hdphoto5.wdp"/></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8.xml"/><Relationship Id="rId1" Type="http://schemas.openxmlformats.org/officeDocument/2006/relationships/slideLayout" Target="../slideLayouts/slideLayout8.xml"/><Relationship Id="rId4" Type="http://schemas.openxmlformats.org/officeDocument/2006/relationships/image" Target="../media/image4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8.xml"/><Relationship Id="rId4" Type="http://schemas.microsoft.com/office/2007/relationships/hdphoto" Target="../media/hdphoto6.wdp"/></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2.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48.xml.rels><?xml version="1.0" encoding="UTF-8" standalone="yes"?>
<Relationships xmlns="http://schemas.openxmlformats.org/package/2006/relationships"><Relationship Id="rId3" Type="http://schemas.openxmlformats.org/officeDocument/2006/relationships/hyperlink" Target="https://vimeo.com/80874744" TargetMode="External"/><Relationship Id="rId2" Type="http://schemas.openxmlformats.org/officeDocument/2006/relationships/notesSlide" Target="../notesSlides/notesSlide43.xml"/><Relationship Id="rId1" Type="http://schemas.openxmlformats.org/officeDocument/2006/relationships/slideLayout" Target="../slideLayouts/slideLayout8.xml"/><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microsoft.com/office/2007/relationships/hdphoto" Target="../media/hdphoto7.wdp"/></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microsoft.com/office/2007/relationships/hdphoto" Target="../media/hdphoto8.wdp"/></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4003230"/>
            <a:ext cx="7297440" cy="2008855"/>
          </a:xfrm>
        </p:spPr>
        <p:txBody>
          <a:bodyPr>
            <a:normAutofit/>
          </a:bodyPr>
          <a:lstStyle/>
          <a:p>
            <a:r>
              <a:rPr lang="ar-SY" sz="4000" dirty="0">
                <a:latin typeface="Segoe UI Semilight" panose="020B0402040204020203" pitchFamily="34" charset="0"/>
                <a:cs typeface="Segoe UI Semilight" panose="020B0402040204020203" pitchFamily="34" charset="0"/>
              </a:rPr>
              <a:t>الحوكمة والمشاركة المجتمعية</a:t>
            </a:r>
            <a:endParaRPr lang="en-GB" sz="4000"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493716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587819"/>
            <a:ext cx="9650413" cy="5525789"/>
          </a:xfrm>
        </p:spPr>
        <p:txBody>
          <a:bodyPr anchor="ctr" anchorCtr="0"/>
          <a:lstStyle/>
          <a:p>
            <a:pPr marL="0" lvl="0" indent="0" algn="l">
              <a:buNone/>
            </a:pPr>
            <a:r>
              <a:rPr lang="en-GB" sz="2800" b="1" dirty="0">
                <a:solidFill>
                  <a:srgbClr val="555556"/>
                </a:solidFill>
              </a:rPr>
              <a:t>Participation is formed by associations of culture, beliefs, norms, values and power relationships</a:t>
            </a:r>
            <a:r>
              <a:rPr lang="en-GB" sz="2800" dirty="0">
                <a:solidFill>
                  <a:srgbClr val="555556"/>
                </a:solidFill>
              </a:rPr>
              <a:t>. It is therefore essential that the Camp Management Agency understand the context sufficiently to find a balance between respecting cultural sensitivities and giving a voice to the voiceless.</a:t>
            </a:r>
            <a:endParaRPr lang="en-US" sz="2800" dirty="0">
              <a:solidFill>
                <a:srgbClr val="555556"/>
              </a:solidFill>
            </a:endParaRPr>
          </a:p>
          <a:p>
            <a:pPr marL="0" indent="0" algn="l">
              <a:buNone/>
            </a:pPr>
            <a:r>
              <a:rPr lang="en-GB" sz="2800" b="1" dirty="0">
                <a:solidFill>
                  <a:srgbClr val="555556"/>
                </a:solidFill>
              </a:rPr>
              <a:t>Camp populations are diverse and not all from the same locations</a:t>
            </a:r>
            <a:r>
              <a:rPr lang="en-GB" sz="2800" dirty="0">
                <a:solidFill>
                  <a:srgbClr val="555556"/>
                </a:solidFill>
              </a:rPr>
              <a:t>. Men and women in camps have different practical needs and strategic interests. Gender, age and diversity (including ethnicity, language, culture, religion, disability, family status and socio-economic status) are critical elements to consider to ensure representation of all and to take into account distinct aspects of each individual and group. However, displaced persons will also share commonalities.  </a:t>
            </a:r>
            <a:endParaRPr lang="en-US" sz="2800" dirty="0">
              <a:solidFill>
                <a:srgbClr val="555556"/>
              </a:solidFill>
            </a:endParaRPr>
          </a:p>
          <a:p>
            <a:pPr marL="0" lvl="0" indent="0" algn="l">
              <a:buNone/>
            </a:pPr>
            <a:endParaRPr lang="en-US" sz="2400" dirty="0"/>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r="-257"/>
          <a:stretch/>
        </p:blipFill>
        <p:spPr>
          <a:xfrm>
            <a:off x="-13743" y="179437"/>
            <a:ext cx="10719295" cy="7550052"/>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4895744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7000" contrast="-38000"/>
                    </a14:imgEffect>
                  </a14:imgLayer>
                </a14:imgProps>
              </a:ext>
              <a:ext uri="{28A0092B-C50C-407E-A947-70E740481C1C}">
                <a14:useLocalDpi xmlns:a14="http://schemas.microsoft.com/office/drawing/2010/main"/>
              </a:ext>
            </a:extLst>
          </a:blip>
          <a:srcRect r="-257"/>
          <a:stretch/>
        </p:blipFill>
        <p:spPr>
          <a:xfrm>
            <a:off x="-13743" y="179437"/>
            <a:ext cx="10719295" cy="7550052"/>
          </a:xfrm>
          <a:prstGeom prst="rect">
            <a:avLst/>
          </a:prstGeom>
        </p:spPr>
      </p:pic>
      <p:sp>
        <p:nvSpPr>
          <p:cNvPr id="3" name="Content Placeholder 2"/>
          <p:cNvSpPr>
            <a:spLocks noGrp="1"/>
          </p:cNvSpPr>
          <p:nvPr>
            <p:ph idx="1"/>
          </p:nvPr>
        </p:nvSpPr>
        <p:spPr>
          <a:xfrm>
            <a:off x="520699" y="1691605"/>
            <a:ext cx="9650413" cy="5868070"/>
          </a:xfrm>
        </p:spPr>
        <p:txBody>
          <a:bodyPr anchor="ctr" anchorCtr="0"/>
          <a:lstStyle/>
          <a:p>
            <a:pPr rtl="1"/>
            <a:r>
              <a:rPr lang="ar-SY" sz="2800" b="1" dirty="0"/>
              <a:t>تقوم </a:t>
            </a:r>
            <a:r>
              <a:rPr lang="ar-SA" sz="2800" b="1" dirty="0"/>
              <a:t>المشاركة </a:t>
            </a:r>
            <a:r>
              <a:rPr lang="ar-SY" sz="2800" b="1" dirty="0"/>
              <a:t>على روابط تتعلق ب</a:t>
            </a:r>
            <a:r>
              <a:rPr lang="ar-SA" sz="2800" b="1" dirty="0"/>
              <a:t>الثقافة, المعتقدات, المعايير, القيم وعلاقات القوى</a:t>
            </a:r>
            <a:r>
              <a:rPr lang="ar-SA" sz="2800" dirty="0"/>
              <a:t>. لذلك من الضروري أن تفهم إدارة المخيم السياق بما فيه الكفاية لإيجاد توازن بين احترام الحساسيات الثقافية وإعطاء صوت لمن لا صوت لهم.</a:t>
            </a:r>
            <a:endParaRPr lang="en-US" sz="2800" dirty="0"/>
          </a:p>
          <a:p>
            <a:pPr rtl="1"/>
            <a:r>
              <a:rPr lang="ar-SA" sz="2800" dirty="0"/>
              <a:t> </a:t>
            </a:r>
            <a:endParaRPr lang="en-US" sz="2800" dirty="0"/>
          </a:p>
          <a:p>
            <a:pPr rtl="1"/>
            <a:r>
              <a:rPr lang="ar-SA" sz="2800" dirty="0"/>
              <a:t>سكان المخيمات </a:t>
            </a:r>
            <a:r>
              <a:rPr lang="ar-SA" sz="2800" b="1" dirty="0"/>
              <a:t>متنوعون وليسوا من نفس المواقع.</a:t>
            </a:r>
            <a:r>
              <a:rPr lang="ar-SA" sz="2800" dirty="0"/>
              <a:t> للرجال والنساء في المخيمات احتياجات عملية و</a:t>
            </a:r>
            <a:r>
              <a:rPr lang="ar-SY" sz="2800" dirty="0"/>
              <a:t>اهتمامات</a:t>
            </a:r>
            <a:r>
              <a:rPr lang="ar-SA" sz="2800" dirty="0"/>
              <a:t> استراتيجية</a:t>
            </a:r>
            <a:r>
              <a:rPr lang="ar-SY" sz="2800" dirty="0"/>
              <a:t> </a:t>
            </a:r>
            <a:r>
              <a:rPr lang="ar-SA" sz="2800" dirty="0"/>
              <a:t>مختلفة. يعد الجنس والعمر والتنوع (بما في ذلك العرق</a:t>
            </a:r>
            <a:r>
              <a:rPr lang="ar-SY" sz="2800" dirty="0"/>
              <a:t>, </a:t>
            </a:r>
            <a:r>
              <a:rPr lang="ar-SA" sz="2800" dirty="0"/>
              <a:t>اللغة</a:t>
            </a:r>
            <a:r>
              <a:rPr lang="ar-SY" sz="2800" dirty="0"/>
              <a:t>, </a:t>
            </a:r>
            <a:r>
              <a:rPr lang="ar-SA" sz="2800" dirty="0"/>
              <a:t>الثقاف</a:t>
            </a:r>
            <a:r>
              <a:rPr lang="ar-SY" sz="2800" dirty="0"/>
              <a:t>ة, ا</a:t>
            </a:r>
            <a:r>
              <a:rPr lang="ar-SA" sz="2800" dirty="0"/>
              <a:t>لدين</a:t>
            </a:r>
            <a:r>
              <a:rPr lang="ar-SY" sz="2800" dirty="0"/>
              <a:t>, </a:t>
            </a:r>
            <a:r>
              <a:rPr lang="ar-SA" sz="2800" dirty="0"/>
              <a:t>الإعاقة</a:t>
            </a:r>
            <a:r>
              <a:rPr lang="ar-SY" sz="2800" dirty="0"/>
              <a:t>, </a:t>
            </a:r>
            <a:r>
              <a:rPr lang="ar-SA" sz="2800" dirty="0"/>
              <a:t>الحالة الأسرية والوضع الاجتماعي والاقتصادي) عناصر أساسية يجب مراعاتها لضمان تمثيل الجميع ومراعاة الجوانب المتميزة لكل فرد ومجموعة. ومع ذلك، فإن الأشخاص النازحين </a:t>
            </a:r>
            <a:r>
              <a:rPr lang="ar-SY" sz="2800" dirty="0"/>
              <a:t>لهم</a:t>
            </a:r>
            <a:r>
              <a:rPr lang="ar-SA" sz="2800" dirty="0"/>
              <a:t> قواسم مشتركة.</a:t>
            </a:r>
            <a:endParaRPr lang="en-US" sz="2800" dirty="0"/>
          </a:p>
          <a:p>
            <a:pPr marL="0" lvl="0" indent="0" algn="l">
              <a:buNone/>
            </a:pPr>
            <a:endParaRPr lang="en-US" sz="2400"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972650385"/>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7000" contrast="-38000"/>
                    </a14:imgEffect>
                  </a14:imgLayer>
                </a14:imgProps>
              </a:ext>
              <a:ext uri="{28A0092B-C50C-407E-A947-70E740481C1C}">
                <a14:useLocalDpi xmlns:a14="http://schemas.microsoft.com/office/drawing/2010/main"/>
              </a:ext>
            </a:extLst>
          </a:blip>
          <a:srcRect r="-257"/>
          <a:stretch/>
        </p:blipFill>
        <p:spPr>
          <a:xfrm>
            <a:off x="0" y="4811"/>
            <a:ext cx="10719295" cy="7550052"/>
          </a:xfrm>
          <a:prstGeom prst="rect">
            <a:avLst/>
          </a:prstGeom>
        </p:spPr>
      </p:pic>
      <p:sp>
        <p:nvSpPr>
          <p:cNvPr id="3" name="Content Placeholder 2"/>
          <p:cNvSpPr>
            <a:spLocks noGrp="1"/>
          </p:cNvSpPr>
          <p:nvPr>
            <p:ph idx="1"/>
          </p:nvPr>
        </p:nvSpPr>
        <p:spPr>
          <a:xfrm>
            <a:off x="518985" y="539477"/>
            <a:ext cx="9652128" cy="4087426"/>
          </a:xfrm>
        </p:spPr>
        <p:txBody>
          <a:bodyPr anchor="ctr" anchorCtr="0"/>
          <a:lstStyle/>
          <a:p>
            <a:pPr marL="0" indent="0" algn="r" rtl="1">
              <a:buNone/>
            </a:pPr>
            <a:endParaRPr lang="ar-SY" dirty="0"/>
          </a:p>
          <a:p>
            <a:pPr marL="0" indent="0" algn="r" rtl="1">
              <a:buNone/>
            </a:pPr>
            <a:r>
              <a:rPr lang="ar-SA" sz="2800" dirty="0"/>
              <a:t>يجب إيلاء </a:t>
            </a:r>
            <a:r>
              <a:rPr lang="ar-SY" sz="2800" dirty="0"/>
              <a:t>إ</a:t>
            </a:r>
            <a:r>
              <a:rPr lang="ar-SA" sz="2800" dirty="0"/>
              <a:t>هتمام خاص لضمان أن تكون </a:t>
            </a:r>
            <a:r>
              <a:rPr lang="ar-SA" sz="2800" b="1" dirty="0"/>
              <a:t>جميع الفئات قادرة على المشاركة</a:t>
            </a:r>
            <a:r>
              <a:rPr lang="ar-SA" sz="2800" dirty="0"/>
              <a:t>، بما في ذلك ذوي ال</a:t>
            </a:r>
            <a:r>
              <a:rPr lang="ar-SY" sz="2800" dirty="0"/>
              <a:t>إ</a:t>
            </a:r>
            <a:r>
              <a:rPr lang="ar-SA" sz="2800" dirty="0"/>
              <a:t>حتياجات الخاصة وأولئك المهمشين أو الذين لا صوت لهم في عمليات صنع القرار. رغم انه يجب أن تحترم الطرق التشاركية الثقافة المحلية، إلا أنها يجب أن تخفف، حيثما أمكن، من علاقات القوة المترسخة ثقافياً، والتي قد تكون استغلالية أو قمعية</a:t>
            </a:r>
            <a:r>
              <a:rPr lang="en-US" sz="2000" dirty="0">
                <a:solidFill>
                  <a:srgbClr val="555556"/>
                </a:solidFill>
              </a:rPr>
              <a:t>. </a:t>
            </a:r>
          </a:p>
          <a:p>
            <a:pPr marL="0" lvl="0" indent="0" algn="l">
              <a:buNone/>
            </a:pPr>
            <a:endParaRPr lang="en-US" sz="2400"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455498037"/>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040568"/>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Segoe UI Semilight" panose="020B0402040204020203" pitchFamily="34" charset="0"/>
                <a:cs typeface="Segoe UI Semilight" panose="020B0402040204020203" pitchFamily="34" charset="0"/>
              </a:rPr>
              <a:t>الإجراءات الفردية والجماعية</a:t>
            </a:r>
            <a:endParaRPr lang="en-GB" dirty="0">
              <a:solidFill>
                <a:srgbClr val="545456"/>
              </a:solidFill>
              <a:latin typeface="Segoe UI Semilight" panose="020B0402040204020203" pitchFamily="34" charset="0"/>
              <a:cs typeface="Segoe UI Semilight" panose="020B0402040204020203" pitchFamily="34" charset="0"/>
            </a:endParaRPr>
          </a:p>
          <a:p>
            <a:endParaRPr lang="en-GB" dirty="0">
              <a:solidFill>
                <a:srgbClr val="545456"/>
              </a:solidFill>
              <a:latin typeface="Calibri" panose="020F050202020403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
        <p:nvSpPr>
          <p:cNvPr id="8" name="TextBox 7">
            <a:extLst>
              <a:ext uri="{FF2B5EF4-FFF2-40B4-BE49-F238E27FC236}">
                <a16:creationId xmlns:a16="http://schemas.microsoft.com/office/drawing/2014/main" id="{E45746DF-5864-4C81-A48F-44236027F16E}"/>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موضوع اختياري, احذفه اذا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2309702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55462DC-A2E2-4493-AC69-21FD0B10F64A}"/>
              </a:ext>
            </a:extLst>
          </p:cNvPr>
          <p:cNvSpPr txBox="1">
            <a:spLocks/>
          </p:cNvSpPr>
          <p:nvPr/>
        </p:nvSpPr>
        <p:spPr>
          <a:xfrm>
            <a:off x="438111" y="1979637"/>
            <a:ext cx="9876347" cy="5164732"/>
          </a:xfrm>
          <a:prstGeom prst="rect">
            <a:avLst/>
          </a:prstGeom>
        </p:spPr>
        <p:txBody>
          <a:bodyPr vert="horz" lIns="91440" tIns="45720" rIns="91440" bIns="45720" rtlCol="0" anchor="t">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Calibri" panose="020F0502020204030204" pitchFamily="34" charset="0"/>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Calibri" panose="020F0502020204030204" pitchFamily="34" charset="0"/>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Calibri" panose="020F05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514350" indent="-514350" algn="r" rtl="1">
              <a:buFont typeface="+mj-lt"/>
              <a:buAutoNum type="arabicPeriod"/>
            </a:pPr>
            <a:r>
              <a:rPr lang="ar-SY" sz="2800" dirty="0">
                <a:solidFill>
                  <a:srgbClr val="555556"/>
                </a:solidFill>
              </a:rPr>
              <a:t>يذهب صبي صغير للصيد كل يوم مع رجال آخرين يعيشون في المخيم للحصول على بعض المال أو الطعام لأسرته.</a:t>
            </a:r>
          </a:p>
          <a:p>
            <a:pPr marL="514350" indent="-514350" algn="r" rtl="1">
              <a:buFont typeface="+mj-lt"/>
              <a:buAutoNum type="arabicPeriod"/>
            </a:pPr>
            <a:r>
              <a:rPr lang="ar-SY" sz="2800" dirty="0">
                <a:solidFill>
                  <a:srgbClr val="555556"/>
                </a:solidFill>
              </a:rPr>
              <a:t>يدعو مدير المخيم إلى اجتماع مع قادة النازحين داخلياً، لتحديد كيفية اختيار المستفيدين لمشروع سبل العيش.</a:t>
            </a:r>
          </a:p>
          <a:p>
            <a:pPr marL="514350" indent="-514350" algn="r" rtl="1">
              <a:buFont typeface="+mj-lt"/>
              <a:buAutoNum type="arabicPeriod"/>
            </a:pPr>
            <a:r>
              <a:rPr lang="ar-SY" sz="2800" dirty="0">
                <a:solidFill>
                  <a:srgbClr val="555556"/>
                </a:solidFill>
              </a:rPr>
              <a:t>هناك أسرة في المخيم لديها مريض يعاني من مرض مزمن منذ فترة من الوقت. تحدث الأب إلى أحد الجيران عن حالتة الطبية وعدم توفر المال لشراء الدواء</a:t>
            </a:r>
            <a:r>
              <a:rPr lang="ar-SY" sz="2400" dirty="0">
                <a:solidFill>
                  <a:srgbClr val="555556"/>
                </a:solidFill>
              </a:rPr>
              <a:t>.</a:t>
            </a:r>
            <a:endParaRPr lang="es-ES_tradnl" sz="2400" dirty="0"/>
          </a:p>
        </p:txBody>
      </p:sp>
      <p:pic>
        <p:nvPicPr>
          <p:cNvPr id="4" name="Picture 3" descr="group work logo.png">
            <a:extLst>
              <a:ext uri="{FF2B5EF4-FFF2-40B4-BE49-F238E27FC236}">
                <a16:creationId xmlns:a16="http://schemas.microsoft.com/office/drawing/2014/main" id="{40AF9D53-A4F8-4612-B1BC-2D37FFD56E9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4867" y="415266"/>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81DE2F0F-BB60-4761-A291-A86710B0DA86}"/>
              </a:ext>
            </a:extLst>
          </p:cNvPr>
          <p:cNvSpPr>
            <a:spLocks noGrp="1"/>
          </p:cNvSpPr>
          <p:nvPr>
            <p:ph type="title"/>
          </p:nvPr>
        </p:nvSpPr>
        <p:spPr>
          <a:xfrm>
            <a:off x="534867" y="493281"/>
            <a:ext cx="9876347" cy="793755"/>
          </a:xfrm>
        </p:spPr>
        <p:txBody>
          <a:bodyPr/>
          <a:lstStyle/>
          <a:p>
            <a:pPr algn="r" rtl="1"/>
            <a:r>
              <a:rPr lang="ar-SY" b="1" dirty="0">
                <a:latin typeface="Calibri" panose="020F0502020204030204" pitchFamily="34" charset="0"/>
                <a:cs typeface="Calibri" panose="020F0502020204030204" pitchFamily="34" charset="0"/>
              </a:rPr>
              <a:t>عمل جماعي</a:t>
            </a:r>
            <a:r>
              <a:rPr lang="es-ES_tradnl" b="1" dirty="0">
                <a:latin typeface="Calibri" panose="020F0502020204030204" pitchFamily="34" charset="0"/>
                <a:cs typeface="Calibri" panose="020F0502020204030204" pitchFamily="34" charset="0"/>
              </a:rPr>
              <a:t>						    </a:t>
            </a:r>
            <a:r>
              <a:rPr lang="es-ES_tradnl" dirty="0">
                <a:latin typeface="Calibri" panose="020F0502020204030204" pitchFamily="34" charset="0"/>
                <a:cs typeface="Calibri" panose="020F0502020204030204" pitchFamily="34" charset="0"/>
              </a:rPr>
              <a:t>15’</a:t>
            </a:r>
            <a:br>
              <a:rPr lang="es-ES_tradnl" b="1" dirty="0">
                <a:latin typeface="Calibri" panose="020F0502020204030204" pitchFamily="34" charset="0"/>
                <a:cs typeface="Calibri" panose="020F0502020204030204" pitchFamily="34" charset="0"/>
              </a:rPr>
            </a:br>
            <a:r>
              <a:rPr lang="ar-SY" dirty="0">
                <a:latin typeface="Segoe UI Semilight" panose="020B0402040204020203" pitchFamily="34" charset="0"/>
                <a:cs typeface="Segoe UI Semilight" panose="020B0402040204020203" pitchFamily="34" charset="0"/>
              </a:rPr>
              <a:t>خذ موقفاً</a:t>
            </a:r>
            <a:br>
              <a:rPr lang="es-ES_tradnl" b="1" dirty="0">
                <a:latin typeface="Calibri" panose="020F0502020204030204" pitchFamily="34" charset="0"/>
                <a:cs typeface="Calibri" panose="020F0502020204030204" pitchFamily="34" charset="0"/>
              </a:rPr>
            </a:br>
            <a:endParaRPr lang="es-ES_tradnl" b="1" i="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2008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خذ موقفاً</a:t>
            </a:r>
            <a:endParaRPr lang="es-ES_tradnl" b="1" dirty="0">
              <a:latin typeface="Segoe UI Semilight" panose="020B0402040204020203" pitchFamily="34" charset="0"/>
              <a:cs typeface="Segoe UI Semilight" panose="020B0402040204020203" pitchFamily="34" charset="0"/>
            </a:endParaRPr>
          </a:p>
        </p:txBody>
      </p:sp>
      <p:sp>
        <p:nvSpPr>
          <p:cNvPr id="4" name="Content Placeholder 2">
            <a:extLst>
              <a:ext uri="{FF2B5EF4-FFF2-40B4-BE49-F238E27FC236}">
                <a16:creationId xmlns:a16="http://schemas.microsoft.com/office/drawing/2014/main" id="{859CFF66-E59F-42AC-8567-4B22D7E69CC7}"/>
              </a:ext>
            </a:extLst>
          </p:cNvPr>
          <p:cNvSpPr>
            <a:spLocks noGrp="1"/>
          </p:cNvSpPr>
          <p:nvPr>
            <p:ph idx="1"/>
          </p:nvPr>
        </p:nvSpPr>
        <p:spPr>
          <a:xfrm>
            <a:off x="438111" y="1691605"/>
            <a:ext cx="9876347" cy="3312368"/>
          </a:xfrm>
        </p:spPr>
        <p:txBody>
          <a:bodyPr vert="horz" lIns="91440" tIns="45720" rIns="91440" bIns="45720" rtlCol="0" anchor="t">
            <a:noAutofit/>
          </a:bodyPr>
          <a:lstStyle/>
          <a:p>
            <a:pPr marL="514350" lvl="0" indent="-514350" algn="r" rtl="1">
              <a:buFont typeface="+mj-lt"/>
              <a:buAutoNum type="arabicPeriod" startAt="4"/>
            </a:pPr>
            <a:r>
              <a:rPr lang="ar-SY" sz="2800" dirty="0">
                <a:solidFill>
                  <a:srgbClr val="555556"/>
                </a:solidFill>
              </a:rPr>
              <a:t>قام قائد المخيم بتثبيت صندوق بريد أمام مكتبه يمكن للنازحين داخليا استخدامه لتقديم شكوى أو تقديم تعليقات على الخدمات المقدمة في المخيم والموظفين العاملين هناك.</a:t>
            </a:r>
          </a:p>
          <a:p>
            <a:pPr marL="514350" lvl="0" indent="-514350" algn="r" rtl="1">
              <a:buFont typeface="+mj-lt"/>
              <a:buAutoNum type="arabicPeriod" startAt="4"/>
            </a:pPr>
            <a:r>
              <a:rPr lang="ar-SY" sz="2800" dirty="0">
                <a:solidFill>
                  <a:srgbClr val="555556"/>
                </a:solidFill>
              </a:rPr>
              <a:t>بعد تلقي بعض الأخشاب من الصليب الأحمر، يقرر رجال لديهم مهارات بناء ويعيشون في المخيم إقامة ورشة عمل يمكنهم من خلالها إجراء إصلاحات لمبنى الكنيسة.</a:t>
            </a:r>
          </a:p>
          <a:p>
            <a:pPr marL="514350" lvl="0" indent="-514350" algn="r" rtl="1">
              <a:buFont typeface="+mj-lt"/>
              <a:buAutoNum type="arabicPeriod" startAt="4"/>
            </a:pPr>
            <a:r>
              <a:rPr lang="ar-SY" sz="2800" dirty="0">
                <a:solidFill>
                  <a:srgbClr val="555556"/>
                </a:solidFill>
              </a:rPr>
              <a:t>تنظم </a:t>
            </a:r>
            <a:r>
              <a:rPr lang="en-US" sz="2800" dirty="0">
                <a:solidFill>
                  <a:srgbClr val="555556"/>
                </a:solidFill>
              </a:rPr>
              <a:t>IOM</a:t>
            </a:r>
            <a:r>
              <a:rPr lang="ar-SY" sz="2800" dirty="0">
                <a:solidFill>
                  <a:srgbClr val="555556"/>
                </a:solidFill>
              </a:rPr>
              <a:t> مجموعة مناقشة مع عدد من الرجال والنساء الذين يعيشون في المخيم لمناقشة مشاركتهم.</a:t>
            </a:r>
          </a:p>
          <a:p>
            <a:pPr marL="514350" lvl="0" indent="-514350" algn="r" rtl="1">
              <a:buFont typeface="+mj-lt"/>
              <a:buAutoNum type="arabicPeriod" startAt="4"/>
            </a:pPr>
            <a:r>
              <a:rPr lang="ar-SY" sz="2800" dirty="0">
                <a:solidFill>
                  <a:srgbClr val="555556"/>
                </a:solidFill>
              </a:rPr>
              <a:t>يقوم شباب يعيشون في المخيم بدعوة شباب آخرين من القرية المجاورة للعب كرة السلة معًا والتعرف على بعضهم البعض</a:t>
            </a:r>
            <a:r>
              <a:rPr lang="en-GB" sz="2800" dirty="0">
                <a:solidFill>
                  <a:srgbClr val="555556"/>
                </a:solidFill>
              </a:rPr>
              <a:t>.</a:t>
            </a:r>
            <a:endParaRPr lang="en-US" sz="2800" dirty="0">
              <a:solidFill>
                <a:srgbClr val="555556"/>
              </a:solidFill>
            </a:endParaRPr>
          </a:p>
          <a:p>
            <a:pPr lvl="0" algn="l"/>
            <a:endParaRPr lang="en-GB" sz="2800" dirty="0"/>
          </a:p>
          <a:p>
            <a:pPr lvl="0" algn="l"/>
            <a:endParaRPr lang="en-US" sz="2800" dirty="0"/>
          </a:p>
          <a:p>
            <a:pPr algn="l"/>
            <a:endParaRPr lang="es-ES_tradnl" sz="2800" dirty="0"/>
          </a:p>
        </p:txBody>
      </p:sp>
      <p:pic>
        <p:nvPicPr>
          <p:cNvPr id="5" name="Picture 4" descr="group work logo.png">
            <a:extLst>
              <a:ext uri="{FF2B5EF4-FFF2-40B4-BE49-F238E27FC236}">
                <a16:creationId xmlns:a16="http://schemas.microsoft.com/office/drawing/2014/main" id="{2BB487E6-53AD-47BE-84E4-E9993D31BC4E}"/>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81410" y="422726"/>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140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5525789"/>
          </a:xfrm>
        </p:spPr>
        <p:txBody>
          <a:bodyPr anchor="ctr" anchorCtr="0"/>
          <a:lstStyle/>
          <a:p>
            <a:pPr marL="0" lvl="0" indent="0" algn="l">
              <a:buNone/>
            </a:pPr>
            <a:r>
              <a:rPr lang="en-GB" sz="2800" dirty="0">
                <a:solidFill>
                  <a:srgbClr val="555556"/>
                </a:solidFill>
              </a:rPr>
              <a:t>Participation is a </a:t>
            </a:r>
            <a:r>
              <a:rPr lang="en-GB" sz="2800" b="1" dirty="0">
                <a:solidFill>
                  <a:srgbClr val="555556"/>
                </a:solidFill>
              </a:rPr>
              <a:t>long-term process</a:t>
            </a:r>
            <a:r>
              <a:rPr lang="en-GB" sz="2800" dirty="0">
                <a:solidFill>
                  <a:srgbClr val="555556"/>
                </a:solidFill>
              </a:rPr>
              <a:t>, which requires an in-depth understanding of the local context, well trained staff and the resources and capacity to develop ad hoc mitigation measures to tackle specific challenges.</a:t>
            </a:r>
          </a:p>
          <a:p>
            <a:pPr marL="0" lvl="0" indent="0" algn="l">
              <a:buNone/>
            </a:pPr>
            <a:endParaRPr lang="en-US" sz="2800" dirty="0">
              <a:solidFill>
                <a:srgbClr val="555556"/>
              </a:solidFill>
            </a:endParaRPr>
          </a:p>
          <a:p>
            <a:pPr marL="0" indent="0" algn="l">
              <a:buNone/>
            </a:pPr>
            <a:r>
              <a:rPr lang="en-US" sz="2800" b="1" dirty="0">
                <a:solidFill>
                  <a:srgbClr val="555556"/>
                </a:solidFill>
              </a:rPr>
              <a:t>Lack of formal participation of marginalized groups (</a:t>
            </a:r>
            <a:r>
              <a:rPr lang="en-US" sz="2800" dirty="0">
                <a:solidFill>
                  <a:srgbClr val="555556"/>
                </a:solidFill>
              </a:rPr>
              <a:t>including women, adolescent girls, persons with disabilities, the elderly, LGBTI people and ethnic minorities) in the camp maybe linked to underlying problems that need to be properly understood. However, be aware that participation take place both formally but also informally in common spaces where women may often go (e.g. water points, markets, schools).</a:t>
            </a:r>
          </a:p>
          <a:p>
            <a:pPr marL="0" lvl="0" indent="0" algn="l">
              <a:buNone/>
            </a:pPr>
            <a:endParaRPr lang="en-US" sz="2000" dirty="0"/>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882" y="-513"/>
            <a:ext cx="10696824"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2679893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38000" contrast="-42000"/>
                    </a14:imgEffect>
                  </a14:imgLayer>
                </a14:imgProps>
              </a:ext>
              <a:ext uri="{28A0092B-C50C-407E-A947-70E740481C1C}">
                <a14:useLocalDpi xmlns:a14="http://schemas.microsoft.com/office/drawing/2010/main"/>
              </a:ext>
            </a:extLst>
          </a:blip>
          <a:srcRect/>
          <a:stretch/>
        </p:blipFill>
        <p:spPr>
          <a:xfrm>
            <a:off x="14882" y="-513"/>
            <a:ext cx="10696824" cy="7559675"/>
          </a:xfrm>
          <a:prstGeom prst="rect">
            <a:avLst/>
          </a:prstGeom>
        </p:spPr>
      </p:pic>
      <p:sp>
        <p:nvSpPr>
          <p:cNvPr id="3" name="Content Placeholder 2"/>
          <p:cNvSpPr>
            <a:spLocks noGrp="1"/>
          </p:cNvSpPr>
          <p:nvPr>
            <p:ph idx="1"/>
          </p:nvPr>
        </p:nvSpPr>
        <p:spPr>
          <a:xfrm>
            <a:off x="520699" y="1907629"/>
            <a:ext cx="9650413" cy="5400600"/>
          </a:xfrm>
        </p:spPr>
        <p:txBody>
          <a:bodyPr anchor="ctr" anchorCtr="0"/>
          <a:lstStyle/>
          <a:p>
            <a:pPr marL="0" indent="0" rtl="1">
              <a:buNone/>
            </a:pPr>
            <a:r>
              <a:rPr lang="ar-SA" sz="2800" dirty="0"/>
              <a:t>المشاركة هي عملية </a:t>
            </a:r>
            <a:r>
              <a:rPr lang="ar-SA" sz="2800" b="1" dirty="0"/>
              <a:t>طويلة الأجل</a:t>
            </a:r>
            <a:r>
              <a:rPr lang="ar-SA" sz="2800" dirty="0"/>
              <a:t> تتطلب فهمًا متعمقًا للسياق المحلي، </a:t>
            </a:r>
            <a:r>
              <a:rPr lang="ar-SY" sz="2800" dirty="0"/>
              <a:t>موظفين</a:t>
            </a:r>
            <a:r>
              <a:rPr lang="ar-SA" sz="2800" dirty="0"/>
              <a:t> مدرب</a:t>
            </a:r>
            <a:r>
              <a:rPr lang="ar-SY" sz="2800" dirty="0"/>
              <a:t>ين ومؤهلين بشكل</a:t>
            </a:r>
            <a:r>
              <a:rPr lang="ar-SA" sz="2800" dirty="0"/>
              <a:t> جيد، بالإضافة إلى موارد وقدر</a:t>
            </a:r>
            <a:r>
              <a:rPr lang="ar-SY" sz="2800" dirty="0"/>
              <a:t>ات</a:t>
            </a:r>
            <a:r>
              <a:rPr lang="ar-SA" sz="2800" dirty="0"/>
              <a:t> </a:t>
            </a:r>
            <a:r>
              <a:rPr lang="ar-SY" sz="2800" dirty="0"/>
              <a:t>لوضع </a:t>
            </a:r>
            <a:r>
              <a:rPr lang="ar-SA" sz="2800" dirty="0"/>
              <a:t>تدابير تخفيف مخصصة لمواجهة تحديات محددة.</a:t>
            </a:r>
            <a:endParaRPr lang="en-US" sz="2800" dirty="0"/>
          </a:p>
          <a:p>
            <a:pPr marL="0" indent="0" rtl="1">
              <a:buNone/>
            </a:pPr>
            <a:endParaRPr lang="ar-SY" sz="2800" dirty="0"/>
          </a:p>
          <a:p>
            <a:pPr marL="0" indent="0" rtl="1">
              <a:buNone/>
            </a:pPr>
            <a:r>
              <a:rPr lang="ar-SA" sz="2800" dirty="0"/>
              <a:t>قد يكون </a:t>
            </a:r>
            <a:r>
              <a:rPr lang="ar-SA" sz="2800" b="1" dirty="0"/>
              <a:t>عدم وجود مشاركة رسمية للجماعات المهمشة</a:t>
            </a:r>
            <a:r>
              <a:rPr lang="ar-SA" sz="2800" dirty="0"/>
              <a:t> (بما في ذلك النساء والفتيات المراهقات والأشخاص ذوو الإحتياجات الخاصة والمسنين وأفراد</a:t>
            </a:r>
            <a:r>
              <a:rPr lang="en-US" sz="2800" dirty="0"/>
              <a:t>LGBTI </a:t>
            </a:r>
            <a:r>
              <a:rPr lang="ar-SY" sz="2800" dirty="0"/>
              <a:t> </a:t>
            </a:r>
            <a:r>
              <a:rPr lang="ar-SA" sz="2800" dirty="0"/>
              <a:t>والأقليات العرقية) في المخيم مرتبطًا </a:t>
            </a:r>
            <a:r>
              <a:rPr lang="ar-SA" sz="2800" b="1" dirty="0"/>
              <a:t>بالمشاكل الأساسية</a:t>
            </a:r>
            <a:r>
              <a:rPr lang="ar-SA" sz="2800" dirty="0"/>
              <a:t> التي يجب فهمها بشكل صحيح. ومع ذلك، يجب أن تدرك أن المشاركة تتم بشكل رسمي وغير رسمي في الأماكن العامة التي قد تذهب إليها النساء في كثير من الأحيان (مثل نقاط المياه والأسواق والمدارس).</a:t>
            </a:r>
            <a:endParaRPr lang="en-US" sz="2800" dirty="0"/>
          </a:p>
          <a:p>
            <a:pPr marL="0" lvl="0" indent="0">
              <a:buNone/>
            </a:pPr>
            <a:endParaRPr lang="en-US" sz="2000"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3273395392"/>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040568"/>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0" rtl="1"/>
            <a:r>
              <a:rPr lang="ar-SA" sz="4800" b="1" dirty="0">
                <a:latin typeface="Segoe UI Semilight" panose="020B0402040204020203" pitchFamily="34" charset="0"/>
                <a:cs typeface="Segoe UI Semilight" panose="020B0402040204020203" pitchFamily="34" charset="0"/>
              </a:rPr>
              <a:t>المهارات, القدرات </a:t>
            </a:r>
            <a:endParaRPr lang="ar-SY" sz="4800" b="1" dirty="0">
              <a:latin typeface="Segoe UI Semilight" panose="020B0402040204020203" pitchFamily="34" charset="0"/>
              <a:cs typeface="Segoe UI Semilight" panose="020B0402040204020203" pitchFamily="34" charset="0"/>
            </a:endParaRPr>
          </a:p>
          <a:p>
            <a:pPr lvl="0" rtl="1"/>
            <a:r>
              <a:rPr lang="ar-SA" sz="4800" b="1" dirty="0">
                <a:latin typeface="Segoe UI Semilight" panose="020B0402040204020203" pitchFamily="34" charset="0"/>
                <a:cs typeface="Segoe UI Semilight" panose="020B0402040204020203" pitchFamily="34" charset="0"/>
              </a:rPr>
              <a:t>وعوائق المشاركة</a:t>
            </a:r>
            <a:endParaRPr lang="en-US" sz="4800" dirty="0">
              <a:latin typeface="Segoe UI Semilight" panose="020B0402040204020203" pitchFamily="34" charset="0"/>
              <a:cs typeface="Segoe UI Semilight" panose="020B0402040204020203"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0238050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lgn="r" rtl="1"/>
            <a:r>
              <a:rPr lang="ar-SY" b="1" dirty="0">
                <a:solidFill>
                  <a:srgbClr val="2A87C8"/>
                </a:solidFill>
                <a:latin typeface="Calibri" panose="020F0502020204030204" pitchFamily="34" charset="0"/>
                <a:cs typeface="Calibri" panose="020F0502020204030204" pitchFamily="34" charset="0"/>
              </a:rPr>
              <a:t>عمل جماعي</a:t>
            </a:r>
            <a:r>
              <a:rPr lang="es-ES_tradnl" b="1" dirty="0">
                <a:cs typeface="Calibri" panose="020F0502020204030204" pitchFamily="34" charset="0"/>
              </a:rPr>
              <a:t>						    </a:t>
            </a:r>
            <a:r>
              <a:rPr lang="es-ES_tradnl" dirty="0">
                <a:cs typeface="Calibri" panose="020F0502020204030204" pitchFamily="34" charset="0"/>
              </a:rPr>
              <a:t>10’ </a:t>
            </a:r>
            <a:br>
              <a:rPr lang="es-ES_tradnl" b="1" dirty="0">
                <a:cs typeface="Calibri" panose="020F0502020204030204" pitchFamily="34" charset="0"/>
              </a:rPr>
            </a:br>
            <a:r>
              <a:rPr lang="ar-SA" b="1" dirty="0"/>
              <a:t>المهارات, القدرات و</a:t>
            </a:r>
            <a:r>
              <a:rPr lang="ar-SY" b="1" dirty="0"/>
              <a:t>ال</a:t>
            </a:r>
            <a:r>
              <a:rPr lang="ar-SA" b="1" dirty="0"/>
              <a:t>عوائق </a:t>
            </a:r>
            <a:br>
              <a:rPr lang="en-US" dirty="0"/>
            </a:br>
            <a:br>
              <a:rPr lang="es-ES_tradnl" dirty="0">
                <a:latin typeface="Calibri" panose="020F0502020204030204" pitchFamily="34" charset="0"/>
                <a:cs typeface="Calibri" panose="020F0502020204030204" pitchFamily="34" charset="0"/>
              </a:rPr>
            </a:br>
            <a:endParaRPr lang="es-ES_tradnl" dirty="0">
              <a:solidFill>
                <a:srgbClr val="FF000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438111" y="1619597"/>
            <a:ext cx="9588315" cy="4895031"/>
          </a:xfrm>
        </p:spPr>
        <p:txBody>
          <a:bodyPr/>
          <a:lstStyle/>
          <a:p>
            <a:pPr algn="l"/>
            <a:endParaRPr lang="en-GB" sz="2800" dirty="0">
              <a:solidFill>
                <a:srgbClr val="555556"/>
              </a:solidFill>
            </a:endParaRPr>
          </a:p>
          <a:p>
            <a:pPr algn="r" rtl="1"/>
            <a:r>
              <a:rPr lang="ar-SY" sz="2800" dirty="0">
                <a:solidFill>
                  <a:srgbClr val="555556"/>
                </a:solidFill>
              </a:rPr>
              <a:t>تعمل </a:t>
            </a:r>
            <a:r>
              <a:rPr lang="ar-SY" sz="2800" b="1" dirty="0">
                <a:solidFill>
                  <a:srgbClr val="555556"/>
                </a:solidFill>
              </a:rPr>
              <a:t>النساء والرجال والمجتمع المضيف </a:t>
            </a:r>
            <a:r>
              <a:rPr lang="ar-SY" sz="2800" dirty="0">
                <a:solidFill>
                  <a:srgbClr val="555556"/>
                </a:solidFill>
              </a:rPr>
              <a:t>في مجموعاتهم لتحديد الجوانب التي قد </a:t>
            </a:r>
            <a:r>
              <a:rPr lang="ar-SY" sz="2800" b="1" dirty="0">
                <a:solidFill>
                  <a:srgbClr val="555556"/>
                </a:solidFill>
              </a:rPr>
              <a:t>تمنعكم أو تساعدكم </a:t>
            </a:r>
            <a:r>
              <a:rPr lang="ar-SY" sz="2800" dirty="0">
                <a:solidFill>
                  <a:srgbClr val="555556"/>
                </a:solidFill>
              </a:rPr>
              <a:t>كمجموعة للمشاركة في أنشطة المخيم.</a:t>
            </a:r>
          </a:p>
          <a:p>
            <a:pPr algn="r" rtl="1"/>
            <a:endParaRPr lang="ar-SY" sz="2800" dirty="0">
              <a:solidFill>
                <a:srgbClr val="555556"/>
              </a:solidFill>
            </a:endParaRPr>
          </a:p>
          <a:p>
            <a:pPr algn="r" rtl="1"/>
            <a:r>
              <a:rPr lang="ar-SY" sz="2800" dirty="0">
                <a:solidFill>
                  <a:srgbClr val="555556"/>
                </a:solidFill>
              </a:rPr>
              <a:t>يفكر </a:t>
            </a:r>
            <a:r>
              <a:rPr lang="ar-SY" sz="2800" b="1" dirty="0">
                <a:solidFill>
                  <a:srgbClr val="555556"/>
                </a:solidFill>
              </a:rPr>
              <a:t>مديرو المخيم </a:t>
            </a:r>
            <a:r>
              <a:rPr lang="ar-SY" sz="2800" dirty="0">
                <a:solidFill>
                  <a:srgbClr val="555556"/>
                </a:solidFill>
              </a:rPr>
              <a:t>في ما الذي يمكن أن يمنعكم أو يساعدكم بصفته هيئة </a:t>
            </a:r>
            <a:r>
              <a:rPr lang="en-GB" sz="2800" dirty="0">
                <a:solidFill>
                  <a:srgbClr val="555556"/>
                </a:solidFill>
              </a:rPr>
              <a:t>CM </a:t>
            </a:r>
            <a:r>
              <a:rPr lang="ar-SY" sz="2800" dirty="0">
                <a:solidFill>
                  <a:srgbClr val="555556"/>
                </a:solidFill>
              </a:rPr>
              <a:t>لدعم مشاركة المجموعات بشكل مناسب</a:t>
            </a:r>
            <a:r>
              <a:rPr lang="en-GB" sz="2800" dirty="0">
                <a:solidFill>
                  <a:srgbClr val="555556"/>
                </a:solidFill>
              </a:rPr>
              <a:t>.</a:t>
            </a:r>
            <a:endParaRPr lang="en-US" sz="2800" dirty="0">
              <a:solidFill>
                <a:srgbClr val="555556"/>
              </a:solidFill>
            </a:endParaRPr>
          </a:p>
        </p:txBody>
      </p:sp>
      <p:pic>
        <p:nvPicPr>
          <p:cNvPr id="6" name="Picture 5" descr="group work logo.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8111" y="321450"/>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7311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الأهداف</a:t>
            </a:r>
            <a:endParaRPr lang="es-ES_tradnl" b="1" dirty="0">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547589"/>
            <a:ext cx="9876347" cy="5476908"/>
          </a:xfrm>
        </p:spPr>
        <p:txBody>
          <a:bodyPr/>
          <a:lstStyle/>
          <a:p>
            <a:pPr lvl="0" rtl="1"/>
            <a:r>
              <a:rPr lang="ar-SA" dirty="0"/>
              <a:t>تحديد مشاركة المجموعات</a:t>
            </a:r>
            <a:r>
              <a:rPr lang="ar-SY" dirty="0"/>
              <a:t> فيما يتعلق</a:t>
            </a:r>
            <a:r>
              <a:rPr lang="ar-SA" dirty="0"/>
              <a:t> بالحوكمة، المشاركة المجتمعية وصنع القرار في المخيمات وغيرها من أماكن النزوح.</a:t>
            </a:r>
            <a:endParaRPr lang="en-US" dirty="0"/>
          </a:p>
          <a:p>
            <a:pPr lvl="0" rtl="1"/>
            <a:r>
              <a:rPr lang="ar-SA" dirty="0"/>
              <a:t>تحديد أهمية مشاركة المجموعات لكل من (النازحين والمضيفين) وفريق إدارة المخيم.</a:t>
            </a:r>
            <a:endParaRPr lang="en-US" dirty="0"/>
          </a:p>
          <a:p>
            <a:pPr lvl="0" rtl="1"/>
            <a:r>
              <a:rPr lang="ar-SA" dirty="0"/>
              <a:t>تحديد العوائق ومهارات وقدرات</a:t>
            </a:r>
            <a:r>
              <a:rPr lang="ar-SY" dirty="0"/>
              <a:t> </a:t>
            </a:r>
            <a:r>
              <a:rPr lang="ar-SA" dirty="0"/>
              <a:t>الرجال والنساء و</a:t>
            </a:r>
            <a:r>
              <a:rPr lang="ar-SY" dirty="0"/>
              <a:t>المجموعات الأخرى لدعم ممثلي المجتمع.</a:t>
            </a:r>
            <a:endParaRPr lang="en-US" dirty="0"/>
          </a:p>
          <a:p>
            <a:pPr lvl="0" rtl="1"/>
            <a:r>
              <a:rPr lang="ar-SA" dirty="0"/>
              <a:t>تحليل خطوات تقييم ودعم هياكل المشاركة المجتمعية و</a:t>
            </a:r>
            <a:r>
              <a:rPr lang="ar-SY" dirty="0"/>
              <a:t>إعداد</a:t>
            </a:r>
            <a:r>
              <a:rPr lang="ar-SA" dirty="0"/>
              <a:t> </a:t>
            </a:r>
            <a:r>
              <a:rPr lang="ar-SY" dirty="0"/>
              <a:t>أ</a:t>
            </a:r>
            <a:r>
              <a:rPr lang="ar-SA" dirty="0"/>
              <a:t>نظم</a:t>
            </a:r>
            <a:r>
              <a:rPr lang="ar-SY" dirty="0"/>
              <a:t>ة</a:t>
            </a:r>
            <a:r>
              <a:rPr lang="ar-SA" dirty="0"/>
              <a:t> الحوكمة.</a:t>
            </a:r>
            <a:endParaRPr lang="en-US" dirty="0"/>
          </a:p>
        </p:txBody>
      </p:sp>
    </p:spTree>
    <p:extLst>
      <p:ext uri="{BB962C8B-B14F-4D97-AF65-F5344CB8AC3E}">
        <p14:creationId xmlns:p14="http://schemas.microsoft.com/office/powerpoint/2010/main" val="1282564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11E0AC28-35B9-4561-A143-701352D1A4F2}"/>
              </a:ext>
            </a:extLst>
          </p:cNvPr>
          <p:cNvSpPr/>
          <p:nvPr/>
        </p:nvSpPr>
        <p:spPr>
          <a:xfrm>
            <a:off x="5570951" y="4176305"/>
            <a:ext cx="2985163" cy="2583330"/>
          </a:xfrm>
          <a:prstGeom prst="rect">
            <a:avLst/>
          </a:prstGeom>
          <a:blipFill>
            <a:blip r:embed="rId3"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2" name="Rectangle 31">
            <a:extLst>
              <a:ext uri="{FF2B5EF4-FFF2-40B4-BE49-F238E27FC236}">
                <a16:creationId xmlns:a16="http://schemas.microsoft.com/office/drawing/2014/main" id="{2553E9AE-3715-443D-9BAD-340C585A223C}"/>
              </a:ext>
            </a:extLst>
          </p:cNvPr>
          <p:cNvSpPr/>
          <p:nvPr/>
        </p:nvSpPr>
        <p:spPr>
          <a:xfrm>
            <a:off x="2249562" y="4176305"/>
            <a:ext cx="3000374" cy="2583330"/>
          </a:xfrm>
          <a:prstGeom prst="rect">
            <a:avLst/>
          </a:prstGeom>
          <a:blipFill>
            <a:blip r:embed="rId4"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0" name="Rectangle 29">
            <a:extLst>
              <a:ext uri="{FF2B5EF4-FFF2-40B4-BE49-F238E27FC236}">
                <a16:creationId xmlns:a16="http://schemas.microsoft.com/office/drawing/2014/main" id="{1C600869-E394-47EF-B307-F99F9F74AE36}"/>
              </a:ext>
            </a:extLst>
          </p:cNvPr>
          <p:cNvSpPr/>
          <p:nvPr/>
        </p:nvSpPr>
        <p:spPr>
          <a:xfrm>
            <a:off x="3838920" y="1291576"/>
            <a:ext cx="3013971" cy="2583330"/>
          </a:xfrm>
          <a:prstGeom prst="rect">
            <a:avLst/>
          </a:prstGeom>
          <a:blipFill>
            <a:blip r:embed="rId5"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1" name="Rectangle 30">
            <a:extLst>
              <a:ext uri="{FF2B5EF4-FFF2-40B4-BE49-F238E27FC236}">
                <a16:creationId xmlns:a16="http://schemas.microsoft.com/office/drawing/2014/main" id="{27D7EB0B-3AEF-4CE3-B38F-3012196765F4}"/>
              </a:ext>
            </a:extLst>
          </p:cNvPr>
          <p:cNvSpPr/>
          <p:nvPr/>
        </p:nvSpPr>
        <p:spPr>
          <a:xfrm>
            <a:off x="7160308" y="1291576"/>
            <a:ext cx="3013971" cy="2583330"/>
          </a:xfrm>
          <a:prstGeom prst="rect">
            <a:avLst/>
          </a:prstGeom>
          <a:blipFill>
            <a:blip r:embed="rId6"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9" name="Rectangle 28">
            <a:extLst>
              <a:ext uri="{FF2B5EF4-FFF2-40B4-BE49-F238E27FC236}">
                <a16:creationId xmlns:a16="http://schemas.microsoft.com/office/drawing/2014/main" id="{D3747606-F91D-442B-B05F-B55CDE8D4592}"/>
              </a:ext>
            </a:extLst>
          </p:cNvPr>
          <p:cNvSpPr/>
          <p:nvPr/>
        </p:nvSpPr>
        <p:spPr>
          <a:xfrm>
            <a:off x="517531" y="1291576"/>
            <a:ext cx="3013971" cy="2583330"/>
          </a:xfrm>
          <a:prstGeom prst="rect">
            <a:avLst/>
          </a:prstGeom>
          <a:blipFill>
            <a:blip r:embed="rId7"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5" name="Group 4">
            <a:extLst>
              <a:ext uri="{FF2B5EF4-FFF2-40B4-BE49-F238E27FC236}">
                <a16:creationId xmlns:a16="http://schemas.microsoft.com/office/drawing/2014/main" id="{C662E9E3-C847-4D54-B5D8-B914A5EFBDE1}"/>
              </a:ext>
            </a:extLst>
          </p:cNvPr>
          <p:cNvGrpSpPr/>
          <p:nvPr/>
        </p:nvGrpSpPr>
        <p:grpSpPr>
          <a:xfrm>
            <a:off x="517531" y="3254907"/>
            <a:ext cx="3013971" cy="619999"/>
            <a:chOff x="109544" y="1812739"/>
            <a:chExt cx="3013971" cy="619999"/>
          </a:xfrm>
          <a:solidFill>
            <a:schemeClr val="bg1">
              <a:lumMod val="95000"/>
              <a:alpha val="60000"/>
            </a:schemeClr>
          </a:solidFill>
        </p:grpSpPr>
        <p:sp>
          <p:nvSpPr>
            <p:cNvPr id="6" name="Rectangle 5">
              <a:extLst>
                <a:ext uri="{FF2B5EF4-FFF2-40B4-BE49-F238E27FC236}">
                  <a16:creationId xmlns:a16="http://schemas.microsoft.com/office/drawing/2014/main" id="{1950F916-6402-4291-B2E2-3BEBCDE89A8C}"/>
                </a:ext>
              </a:extLst>
            </p:cNvPr>
            <p:cNvSpPr/>
            <p:nvPr/>
          </p:nvSpPr>
          <p:spPr>
            <a:xfrm>
              <a:off x="109544"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7" name="TextBox 6">
              <a:extLst>
                <a:ext uri="{FF2B5EF4-FFF2-40B4-BE49-F238E27FC236}">
                  <a16:creationId xmlns:a16="http://schemas.microsoft.com/office/drawing/2014/main" id="{7ADEACE3-AB0D-4D29-B4A2-02D4E680A4C1}"/>
                </a:ext>
              </a:extLst>
            </p:cNvPr>
            <p:cNvSpPr txBox="1"/>
            <p:nvPr/>
          </p:nvSpPr>
          <p:spPr>
            <a:xfrm>
              <a:off x="109544"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a:r>
                <a:rPr lang="ar-SY" sz="1800" dirty="0">
                  <a:solidFill>
                    <a:schemeClr val="tx1"/>
                  </a:solidFill>
                  <a:latin typeface="Calibri" panose="020F0502020204030204" pitchFamily="34" charset="0"/>
                  <a:cs typeface="Calibri" panose="020F0502020204030204" pitchFamily="34" charset="0"/>
                </a:rPr>
                <a:t>لايوجد مكان للإجتماعات في المخيم</a:t>
              </a:r>
              <a:endParaRPr lang="en-GB" sz="1800" dirty="0">
                <a:solidFill>
                  <a:schemeClr val="tx1"/>
                </a:solidFill>
                <a:latin typeface="Calibri" panose="020F0502020204030204" pitchFamily="34" charset="0"/>
                <a:cs typeface="Calibri" panose="020F0502020204030204" pitchFamily="34" charset="0"/>
              </a:endParaRPr>
            </a:p>
          </p:txBody>
        </p:sp>
      </p:grpSp>
      <p:grpSp>
        <p:nvGrpSpPr>
          <p:cNvPr id="9" name="Group 8">
            <a:extLst>
              <a:ext uri="{FF2B5EF4-FFF2-40B4-BE49-F238E27FC236}">
                <a16:creationId xmlns:a16="http://schemas.microsoft.com/office/drawing/2014/main" id="{D6DACD23-552A-456E-BFA9-B8914C0B7F5E}"/>
              </a:ext>
            </a:extLst>
          </p:cNvPr>
          <p:cNvGrpSpPr/>
          <p:nvPr/>
        </p:nvGrpSpPr>
        <p:grpSpPr>
          <a:xfrm>
            <a:off x="3838920" y="3254907"/>
            <a:ext cx="3013971" cy="619999"/>
            <a:chOff x="3430933" y="1812739"/>
            <a:chExt cx="3013971" cy="619999"/>
          </a:xfrm>
          <a:solidFill>
            <a:schemeClr val="bg1">
              <a:lumMod val="95000"/>
              <a:alpha val="60000"/>
            </a:schemeClr>
          </a:solidFill>
        </p:grpSpPr>
        <p:sp>
          <p:nvSpPr>
            <p:cNvPr id="10" name="Rectangle 9">
              <a:extLst>
                <a:ext uri="{FF2B5EF4-FFF2-40B4-BE49-F238E27FC236}">
                  <a16:creationId xmlns:a16="http://schemas.microsoft.com/office/drawing/2014/main" id="{09333F7B-0D89-4AE3-A074-FE38EB277DD0}"/>
                </a:ext>
              </a:extLst>
            </p:cNvPr>
            <p:cNvSpPr/>
            <p:nvPr/>
          </p:nvSpPr>
          <p:spPr>
            <a:xfrm>
              <a:off x="3430933"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1" name="TextBox 10">
              <a:extLst>
                <a:ext uri="{FF2B5EF4-FFF2-40B4-BE49-F238E27FC236}">
                  <a16:creationId xmlns:a16="http://schemas.microsoft.com/office/drawing/2014/main" id="{CE386366-0393-4ED9-B7A4-EC20E139D532}"/>
                </a:ext>
              </a:extLst>
            </p:cNvPr>
            <p:cNvSpPr txBox="1"/>
            <p:nvPr/>
          </p:nvSpPr>
          <p:spPr>
            <a:xfrm>
              <a:off x="3430933"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rtl="1"/>
              <a:r>
                <a:rPr lang="ar-SY" sz="1800" dirty="0">
                  <a:solidFill>
                    <a:schemeClr val="tx1"/>
                  </a:solidFill>
                  <a:latin typeface="Calibri" panose="020F0502020204030204" pitchFamily="34" charset="0"/>
                  <a:cs typeface="Calibri" panose="020F0502020204030204" pitchFamily="34" charset="0"/>
                </a:rPr>
                <a:t>عدم التعبير عن المخاوف خوفا من  الإنتقام</a:t>
              </a:r>
              <a:endParaRPr lang="en-US" sz="1800" dirty="0">
                <a:solidFill>
                  <a:schemeClr val="tx1"/>
                </a:solidFill>
                <a:latin typeface="Calibri" panose="020F0502020204030204" pitchFamily="34" charset="0"/>
                <a:cs typeface="Calibri" panose="020F0502020204030204" pitchFamily="34" charset="0"/>
              </a:endParaRPr>
            </a:p>
          </p:txBody>
        </p:sp>
      </p:grpSp>
      <p:grpSp>
        <p:nvGrpSpPr>
          <p:cNvPr id="13" name="Group 12">
            <a:extLst>
              <a:ext uri="{FF2B5EF4-FFF2-40B4-BE49-F238E27FC236}">
                <a16:creationId xmlns:a16="http://schemas.microsoft.com/office/drawing/2014/main" id="{7E360372-09AA-412C-AFF8-EDF1B2DB7298}"/>
              </a:ext>
            </a:extLst>
          </p:cNvPr>
          <p:cNvGrpSpPr/>
          <p:nvPr/>
        </p:nvGrpSpPr>
        <p:grpSpPr>
          <a:xfrm>
            <a:off x="7160308" y="3275781"/>
            <a:ext cx="3013971" cy="619999"/>
            <a:chOff x="6752321" y="1770185"/>
            <a:chExt cx="3013971" cy="619999"/>
          </a:xfrm>
          <a:solidFill>
            <a:schemeClr val="bg1">
              <a:lumMod val="95000"/>
              <a:alpha val="60000"/>
            </a:schemeClr>
          </a:solidFill>
        </p:grpSpPr>
        <p:sp>
          <p:nvSpPr>
            <p:cNvPr id="14" name="Rectangle 13">
              <a:extLst>
                <a:ext uri="{FF2B5EF4-FFF2-40B4-BE49-F238E27FC236}">
                  <a16:creationId xmlns:a16="http://schemas.microsoft.com/office/drawing/2014/main" id="{21EB7F69-A751-48F3-A7B3-EC58CA5F0E0D}"/>
                </a:ext>
              </a:extLst>
            </p:cNvPr>
            <p:cNvSpPr/>
            <p:nvPr/>
          </p:nvSpPr>
          <p:spPr>
            <a:xfrm>
              <a:off x="6752321" y="1770185"/>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5" name="TextBox 14">
              <a:extLst>
                <a:ext uri="{FF2B5EF4-FFF2-40B4-BE49-F238E27FC236}">
                  <a16:creationId xmlns:a16="http://schemas.microsoft.com/office/drawing/2014/main" id="{799FB478-7395-4572-9782-68B840370046}"/>
                </a:ext>
              </a:extLst>
            </p:cNvPr>
            <p:cNvSpPr txBox="1"/>
            <p:nvPr/>
          </p:nvSpPr>
          <p:spPr>
            <a:xfrm>
              <a:off x="6752321" y="1770185"/>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a:r>
                <a:rPr lang="ar-SY" sz="1800" dirty="0">
                  <a:solidFill>
                    <a:schemeClr val="tx1"/>
                  </a:solidFill>
                  <a:latin typeface="Calibri" panose="020F0502020204030204" pitchFamily="34" charset="0"/>
                  <a:cs typeface="Calibri" panose="020F0502020204030204" pitchFamily="34" charset="0"/>
                </a:rPr>
                <a:t>صعوبة/عدم أمان في التنقل في المخيم</a:t>
              </a:r>
              <a:endParaRPr lang="en-US" sz="1800" dirty="0">
                <a:solidFill>
                  <a:schemeClr val="tx1"/>
                </a:solidFill>
                <a:latin typeface="Calibri" panose="020F0502020204030204" pitchFamily="34" charset="0"/>
                <a:cs typeface="Calibri" panose="020F0502020204030204" pitchFamily="34" charset="0"/>
              </a:endParaRPr>
            </a:p>
          </p:txBody>
        </p:sp>
      </p:grpSp>
      <p:grpSp>
        <p:nvGrpSpPr>
          <p:cNvPr id="17" name="Group 16">
            <a:extLst>
              <a:ext uri="{FF2B5EF4-FFF2-40B4-BE49-F238E27FC236}">
                <a16:creationId xmlns:a16="http://schemas.microsoft.com/office/drawing/2014/main" id="{07638C4E-AD4C-4F69-9709-B441334F7EBA}"/>
              </a:ext>
            </a:extLst>
          </p:cNvPr>
          <p:cNvGrpSpPr/>
          <p:nvPr/>
        </p:nvGrpSpPr>
        <p:grpSpPr>
          <a:xfrm>
            <a:off x="2235965" y="6139636"/>
            <a:ext cx="3013971" cy="619999"/>
            <a:chOff x="109544" y="4697467"/>
            <a:chExt cx="3013971" cy="619999"/>
          </a:xfrm>
          <a:solidFill>
            <a:srgbClr val="FFFFFF">
              <a:alpha val="60000"/>
            </a:srgbClr>
          </a:solidFill>
        </p:grpSpPr>
        <p:sp>
          <p:nvSpPr>
            <p:cNvPr id="18" name="Rectangle 17">
              <a:extLst>
                <a:ext uri="{FF2B5EF4-FFF2-40B4-BE49-F238E27FC236}">
                  <a16:creationId xmlns:a16="http://schemas.microsoft.com/office/drawing/2014/main" id="{3EAA1661-8C0C-430D-AC20-77A964F40193}"/>
                </a:ext>
              </a:extLst>
            </p:cNvPr>
            <p:cNvSpPr/>
            <p:nvPr/>
          </p:nvSpPr>
          <p:spPr>
            <a:xfrm>
              <a:off x="109544"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9" name="TextBox 18">
              <a:extLst>
                <a:ext uri="{FF2B5EF4-FFF2-40B4-BE49-F238E27FC236}">
                  <a16:creationId xmlns:a16="http://schemas.microsoft.com/office/drawing/2014/main" id="{F6DCD11D-F7DD-4791-B1B9-C5CAC5027D99}"/>
                </a:ext>
              </a:extLst>
            </p:cNvPr>
            <p:cNvSpPr txBox="1"/>
            <p:nvPr/>
          </p:nvSpPr>
          <p:spPr>
            <a:xfrm>
              <a:off x="109544"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a:r>
                <a:rPr lang="ar-SY" sz="1800" dirty="0">
                  <a:solidFill>
                    <a:schemeClr val="tx1"/>
                  </a:solidFill>
                  <a:latin typeface="Calibri" panose="020F0502020204030204" pitchFamily="34" charset="0"/>
                  <a:cs typeface="Calibri" panose="020F0502020204030204" pitchFamily="34" charset="0"/>
                </a:rPr>
                <a:t>عدم الإستماع من قبل قادة المخيم أو مقدمي الخدمات</a:t>
              </a:r>
              <a:endParaRPr lang="en-US" sz="1800" dirty="0">
                <a:solidFill>
                  <a:schemeClr val="tx1"/>
                </a:solidFill>
                <a:latin typeface="Calibri" panose="020F0502020204030204" pitchFamily="34" charset="0"/>
                <a:cs typeface="Calibri" panose="020F0502020204030204" pitchFamily="34" charset="0"/>
              </a:endParaRPr>
            </a:p>
          </p:txBody>
        </p:sp>
      </p:grpSp>
      <p:grpSp>
        <p:nvGrpSpPr>
          <p:cNvPr id="21" name="Group 20">
            <a:extLst>
              <a:ext uri="{FF2B5EF4-FFF2-40B4-BE49-F238E27FC236}">
                <a16:creationId xmlns:a16="http://schemas.microsoft.com/office/drawing/2014/main" id="{21561E8B-C649-4166-BE03-CC41165FB740}"/>
              </a:ext>
            </a:extLst>
          </p:cNvPr>
          <p:cNvGrpSpPr/>
          <p:nvPr/>
        </p:nvGrpSpPr>
        <p:grpSpPr>
          <a:xfrm>
            <a:off x="5557354" y="6139636"/>
            <a:ext cx="3013971" cy="619999"/>
            <a:chOff x="3430933" y="4697467"/>
            <a:chExt cx="3013971" cy="619999"/>
          </a:xfrm>
          <a:solidFill>
            <a:srgbClr val="FFFFFF">
              <a:alpha val="60000"/>
            </a:srgbClr>
          </a:solidFill>
        </p:grpSpPr>
        <p:sp>
          <p:nvSpPr>
            <p:cNvPr id="22" name="Rectangle 21">
              <a:extLst>
                <a:ext uri="{FF2B5EF4-FFF2-40B4-BE49-F238E27FC236}">
                  <a16:creationId xmlns:a16="http://schemas.microsoft.com/office/drawing/2014/main" id="{68C6247F-7137-44B3-BD11-FBFDB32592D7}"/>
                </a:ext>
              </a:extLst>
            </p:cNvPr>
            <p:cNvSpPr/>
            <p:nvPr/>
          </p:nvSpPr>
          <p:spPr>
            <a:xfrm>
              <a:off x="3430933"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3" name="TextBox 22">
              <a:extLst>
                <a:ext uri="{FF2B5EF4-FFF2-40B4-BE49-F238E27FC236}">
                  <a16:creationId xmlns:a16="http://schemas.microsoft.com/office/drawing/2014/main" id="{AADF18CD-1801-400B-9885-31879946A622}"/>
                </a:ext>
              </a:extLst>
            </p:cNvPr>
            <p:cNvSpPr txBox="1"/>
            <p:nvPr/>
          </p:nvSpPr>
          <p:spPr>
            <a:xfrm>
              <a:off x="3430933"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rtl="1"/>
              <a:r>
                <a:rPr lang="ar-SY" sz="1800" dirty="0">
                  <a:solidFill>
                    <a:schemeClr val="tx1"/>
                  </a:solidFill>
                  <a:latin typeface="Calibri" panose="020F0502020204030204" pitchFamily="34" charset="0"/>
                  <a:cs typeface="Calibri" panose="020F0502020204030204" pitchFamily="34" charset="0"/>
                </a:rPr>
                <a:t>عدم اتخاذ أي إجراءات بعد الإجتماعات</a:t>
              </a:r>
              <a:endParaRPr lang="en-US" sz="1800" dirty="0">
                <a:solidFill>
                  <a:schemeClr val="tx1"/>
                </a:solidFill>
                <a:latin typeface="Calibri" panose="020F0502020204030204" pitchFamily="34" charset="0"/>
                <a:cs typeface="Calibri" panose="020F0502020204030204" pitchFamily="34" charset="0"/>
              </a:endParaRPr>
            </a:p>
          </p:txBody>
        </p:sp>
      </p:grpSp>
      <p:sp>
        <p:nvSpPr>
          <p:cNvPr id="28" name="Title 1">
            <a:extLst>
              <a:ext uri="{FF2B5EF4-FFF2-40B4-BE49-F238E27FC236}">
                <a16:creationId xmlns:a16="http://schemas.microsoft.com/office/drawing/2014/main" id="{8A9AE279-F778-4115-8C9E-976529C91D69}"/>
              </a:ext>
            </a:extLst>
          </p:cNvPr>
          <p:cNvSpPr>
            <a:spLocks noGrp="1"/>
          </p:cNvSpPr>
          <p:nvPr>
            <p:ph type="title"/>
          </p:nvPr>
        </p:nvSpPr>
        <p:spPr>
          <a:xfrm>
            <a:off x="438111" y="446067"/>
            <a:ext cx="9876347" cy="793755"/>
          </a:xfrm>
        </p:spPr>
        <p:txBody>
          <a:bodyPr/>
          <a:lstStyle/>
          <a:p>
            <a:pPr rtl="1"/>
            <a:r>
              <a:rPr lang="ar-SY" b="1" dirty="0">
                <a:latin typeface="Segoe UI Semilight" panose="020B0402040204020203" pitchFamily="34" charset="0"/>
                <a:cs typeface="Segoe UI Semilight" panose="020B0402040204020203" pitchFamily="34" charset="0"/>
              </a:rPr>
              <a:t>العوائق/الحواجز</a:t>
            </a:r>
            <a:endParaRPr lang="es-ES_tradnl" b="1"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40785798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EEF6B47-7C20-435B-A8B6-E0207C8DBD64}"/>
              </a:ext>
            </a:extLst>
          </p:cNvPr>
          <p:cNvSpPr/>
          <p:nvPr/>
        </p:nvSpPr>
        <p:spPr>
          <a:xfrm>
            <a:off x="531129" y="1271788"/>
            <a:ext cx="3000374" cy="2583330"/>
          </a:xfrm>
          <a:prstGeom prst="rect">
            <a:avLst/>
          </a:prstGeom>
          <a:blipFill>
            <a:blip r:embed="rId2"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6" name="Rectangle 35">
            <a:extLst>
              <a:ext uri="{FF2B5EF4-FFF2-40B4-BE49-F238E27FC236}">
                <a16:creationId xmlns:a16="http://schemas.microsoft.com/office/drawing/2014/main" id="{E57EE017-B8F2-4A24-A25B-FB5FE7D5937B}"/>
              </a:ext>
            </a:extLst>
          </p:cNvPr>
          <p:cNvSpPr/>
          <p:nvPr/>
        </p:nvSpPr>
        <p:spPr>
          <a:xfrm>
            <a:off x="3852518" y="1271788"/>
            <a:ext cx="3000374" cy="2583330"/>
          </a:xfrm>
          <a:prstGeom prst="rect">
            <a:avLst/>
          </a:prstGeom>
          <a:blipFill>
            <a:blip r:embed="rId3"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7" name="Rectangle 36">
            <a:extLst>
              <a:ext uri="{FF2B5EF4-FFF2-40B4-BE49-F238E27FC236}">
                <a16:creationId xmlns:a16="http://schemas.microsoft.com/office/drawing/2014/main" id="{B8904EEA-71EB-4792-8E0F-D3B9798C3FC6}"/>
              </a:ext>
            </a:extLst>
          </p:cNvPr>
          <p:cNvSpPr/>
          <p:nvPr/>
        </p:nvSpPr>
        <p:spPr>
          <a:xfrm>
            <a:off x="7160308" y="1267380"/>
            <a:ext cx="3013971" cy="2583260"/>
          </a:xfrm>
          <a:prstGeom prst="rect">
            <a:avLst/>
          </a:prstGeom>
          <a:blipFill>
            <a:blip r:embed="rId4"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8" name="Rectangle 37">
            <a:extLst>
              <a:ext uri="{FF2B5EF4-FFF2-40B4-BE49-F238E27FC236}">
                <a16:creationId xmlns:a16="http://schemas.microsoft.com/office/drawing/2014/main" id="{9CEBCAA0-B80F-4769-99B0-41045633869B}"/>
              </a:ext>
            </a:extLst>
          </p:cNvPr>
          <p:cNvSpPr/>
          <p:nvPr/>
        </p:nvSpPr>
        <p:spPr>
          <a:xfrm>
            <a:off x="2249562" y="4176306"/>
            <a:ext cx="3000374" cy="2583330"/>
          </a:xfrm>
          <a:prstGeom prst="rect">
            <a:avLst/>
          </a:prstGeom>
          <a:blipFill>
            <a:blip r:embed="rId5"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39" name="Rectangle 38">
            <a:extLst>
              <a:ext uri="{FF2B5EF4-FFF2-40B4-BE49-F238E27FC236}">
                <a16:creationId xmlns:a16="http://schemas.microsoft.com/office/drawing/2014/main" id="{5D85C11B-8720-4C0B-9ECB-F338F78C3D7E}"/>
              </a:ext>
            </a:extLst>
          </p:cNvPr>
          <p:cNvSpPr/>
          <p:nvPr/>
        </p:nvSpPr>
        <p:spPr>
          <a:xfrm>
            <a:off x="5570951" y="4176306"/>
            <a:ext cx="3000374" cy="2583330"/>
          </a:xfrm>
          <a:prstGeom prst="rect">
            <a:avLst/>
          </a:prstGeom>
          <a:blipFill>
            <a:blip r:embed="rId6" cstate="email">
              <a:extLst>
                <a:ext uri="{28A0092B-C50C-407E-A947-70E740481C1C}">
                  <a14:useLocalDpi xmlns:a14="http://schemas.microsoft.com/office/drawing/2010/main"/>
                </a:ext>
              </a:extLst>
            </a:blip>
            <a:srcRect/>
            <a:stretch>
              <a:fillRect/>
            </a:stretch>
          </a:blip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grpSp>
        <p:nvGrpSpPr>
          <p:cNvPr id="5" name="Group 4">
            <a:extLst>
              <a:ext uri="{FF2B5EF4-FFF2-40B4-BE49-F238E27FC236}">
                <a16:creationId xmlns:a16="http://schemas.microsoft.com/office/drawing/2014/main" id="{C662E9E3-C847-4D54-B5D8-B914A5EFBDE1}"/>
              </a:ext>
            </a:extLst>
          </p:cNvPr>
          <p:cNvGrpSpPr/>
          <p:nvPr/>
        </p:nvGrpSpPr>
        <p:grpSpPr>
          <a:xfrm>
            <a:off x="517531" y="3254907"/>
            <a:ext cx="3013971" cy="619999"/>
            <a:chOff x="109544" y="1812739"/>
            <a:chExt cx="3013971" cy="619999"/>
          </a:xfrm>
          <a:solidFill>
            <a:schemeClr val="bg1">
              <a:lumMod val="95000"/>
              <a:alpha val="60000"/>
            </a:schemeClr>
          </a:solidFill>
        </p:grpSpPr>
        <p:sp>
          <p:nvSpPr>
            <p:cNvPr id="6" name="Rectangle 5">
              <a:extLst>
                <a:ext uri="{FF2B5EF4-FFF2-40B4-BE49-F238E27FC236}">
                  <a16:creationId xmlns:a16="http://schemas.microsoft.com/office/drawing/2014/main" id="{1950F916-6402-4291-B2E2-3BEBCDE89A8C}"/>
                </a:ext>
              </a:extLst>
            </p:cNvPr>
            <p:cNvSpPr/>
            <p:nvPr/>
          </p:nvSpPr>
          <p:spPr>
            <a:xfrm>
              <a:off x="109544"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7" name="TextBox 6">
              <a:extLst>
                <a:ext uri="{FF2B5EF4-FFF2-40B4-BE49-F238E27FC236}">
                  <a16:creationId xmlns:a16="http://schemas.microsoft.com/office/drawing/2014/main" id="{7ADEACE3-AB0D-4D29-B4A2-02D4E680A4C1}"/>
                </a:ext>
              </a:extLst>
            </p:cNvPr>
            <p:cNvSpPr txBox="1"/>
            <p:nvPr/>
          </p:nvSpPr>
          <p:spPr>
            <a:xfrm>
              <a:off x="109544"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a:r>
                <a:rPr lang="ar-SY" sz="1800" dirty="0">
                  <a:solidFill>
                    <a:schemeClr val="tx1"/>
                  </a:solidFill>
                  <a:latin typeface="Calibri" panose="020F0502020204030204" pitchFamily="34" charset="0"/>
                  <a:cs typeface="Calibri" panose="020F0502020204030204" pitchFamily="34" charset="0"/>
                </a:rPr>
                <a:t>الدعوة الى الإجتماعات</a:t>
              </a:r>
              <a:endParaRPr lang="en-GB" sz="1800" dirty="0">
                <a:solidFill>
                  <a:schemeClr val="tx1"/>
                </a:solidFill>
                <a:latin typeface="Calibri" panose="020F0502020204030204" pitchFamily="34" charset="0"/>
                <a:cs typeface="Calibri" panose="020F0502020204030204" pitchFamily="34" charset="0"/>
              </a:endParaRPr>
            </a:p>
          </p:txBody>
        </p:sp>
      </p:grpSp>
      <p:grpSp>
        <p:nvGrpSpPr>
          <p:cNvPr id="9" name="Group 8">
            <a:extLst>
              <a:ext uri="{FF2B5EF4-FFF2-40B4-BE49-F238E27FC236}">
                <a16:creationId xmlns:a16="http://schemas.microsoft.com/office/drawing/2014/main" id="{D6DACD23-552A-456E-BFA9-B8914C0B7F5E}"/>
              </a:ext>
            </a:extLst>
          </p:cNvPr>
          <p:cNvGrpSpPr/>
          <p:nvPr/>
        </p:nvGrpSpPr>
        <p:grpSpPr>
          <a:xfrm>
            <a:off x="3838920" y="3254907"/>
            <a:ext cx="3013971" cy="619999"/>
            <a:chOff x="3430933" y="1812739"/>
            <a:chExt cx="3013971" cy="619999"/>
          </a:xfrm>
          <a:solidFill>
            <a:schemeClr val="bg1">
              <a:lumMod val="95000"/>
              <a:alpha val="60000"/>
            </a:schemeClr>
          </a:solidFill>
        </p:grpSpPr>
        <p:sp>
          <p:nvSpPr>
            <p:cNvPr id="10" name="Rectangle 9">
              <a:extLst>
                <a:ext uri="{FF2B5EF4-FFF2-40B4-BE49-F238E27FC236}">
                  <a16:creationId xmlns:a16="http://schemas.microsoft.com/office/drawing/2014/main" id="{09333F7B-0D89-4AE3-A074-FE38EB277DD0}"/>
                </a:ext>
              </a:extLst>
            </p:cNvPr>
            <p:cNvSpPr/>
            <p:nvPr/>
          </p:nvSpPr>
          <p:spPr>
            <a:xfrm>
              <a:off x="3430933" y="1812739"/>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1" name="TextBox 10">
              <a:extLst>
                <a:ext uri="{FF2B5EF4-FFF2-40B4-BE49-F238E27FC236}">
                  <a16:creationId xmlns:a16="http://schemas.microsoft.com/office/drawing/2014/main" id="{CE386366-0393-4ED9-B7A4-EC20E139D532}"/>
                </a:ext>
              </a:extLst>
            </p:cNvPr>
            <p:cNvSpPr txBox="1"/>
            <p:nvPr/>
          </p:nvSpPr>
          <p:spPr>
            <a:xfrm>
              <a:off x="3430933" y="1812739"/>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a:r>
                <a:rPr lang="ar-SY" sz="1800" dirty="0">
                  <a:solidFill>
                    <a:schemeClr val="tx1"/>
                  </a:solidFill>
                  <a:latin typeface="Calibri" panose="020F0502020204030204" pitchFamily="34" charset="0"/>
                  <a:cs typeface="Calibri" panose="020F0502020204030204" pitchFamily="34" charset="0"/>
                </a:rPr>
                <a:t>معرفة حقوقهم في المشاركة</a:t>
              </a:r>
              <a:endParaRPr lang="en-US" sz="1800" dirty="0">
                <a:solidFill>
                  <a:schemeClr val="tx1"/>
                </a:solidFill>
                <a:latin typeface="Calibri" panose="020F0502020204030204" pitchFamily="34" charset="0"/>
                <a:cs typeface="Calibri" panose="020F0502020204030204" pitchFamily="34" charset="0"/>
              </a:endParaRPr>
            </a:p>
          </p:txBody>
        </p:sp>
      </p:grpSp>
      <p:grpSp>
        <p:nvGrpSpPr>
          <p:cNvPr id="13" name="Group 12">
            <a:extLst>
              <a:ext uri="{FF2B5EF4-FFF2-40B4-BE49-F238E27FC236}">
                <a16:creationId xmlns:a16="http://schemas.microsoft.com/office/drawing/2014/main" id="{7E360372-09AA-412C-AFF8-EDF1B2DB7298}"/>
              </a:ext>
            </a:extLst>
          </p:cNvPr>
          <p:cNvGrpSpPr/>
          <p:nvPr/>
        </p:nvGrpSpPr>
        <p:grpSpPr>
          <a:xfrm>
            <a:off x="7160308" y="3245227"/>
            <a:ext cx="3013971" cy="619999"/>
            <a:chOff x="6752321" y="1770185"/>
            <a:chExt cx="3013971" cy="619999"/>
          </a:xfrm>
          <a:solidFill>
            <a:schemeClr val="bg1">
              <a:lumMod val="95000"/>
              <a:alpha val="60000"/>
            </a:schemeClr>
          </a:solidFill>
        </p:grpSpPr>
        <p:sp>
          <p:nvSpPr>
            <p:cNvPr id="14" name="Rectangle 13">
              <a:extLst>
                <a:ext uri="{FF2B5EF4-FFF2-40B4-BE49-F238E27FC236}">
                  <a16:creationId xmlns:a16="http://schemas.microsoft.com/office/drawing/2014/main" id="{21EB7F69-A751-48F3-A7B3-EC58CA5F0E0D}"/>
                </a:ext>
              </a:extLst>
            </p:cNvPr>
            <p:cNvSpPr/>
            <p:nvPr/>
          </p:nvSpPr>
          <p:spPr>
            <a:xfrm>
              <a:off x="6752321" y="1770185"/>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5" name="TextBox 14">
              <a:extLst>
                <a:ext uri="{FF2B5EF4-FFF2-40B4-BE49-F238E27FC236}">
                  <a16:creationId xmlns:a16="http://schemas.microsoft.com/office/drawing/2014/main" id="{799FB478-7395-4572-9782-68B840370046}"/>
                </a:ext>
              </a:extLst>
            </p:cNvPr>
            <p:cNvSpPr txBox="1"/>
            <p:nvPr/>
          </p:nvSpPr>
          <p:spPr>
            <a:xfrm>
              <a:off x="6752321" y="1770185"/>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a:r>
                <a:rPr lang="ar-SY" sz="1800" dirty="0">
                  <a:solidFill>
                    <a:schemeClr val="tx1"/>
                  </a:solidFill>
                  <a:latin typeface="Calibri" panose="020F0502020204030204" pitchFamily="34" charset="0"/>
                  <a:cs typeface="Calibri" panose="020F0502020204030204" pitchFamily="34" charset="0"/>
                </a:rPr>
                <a:t>تلقي المعلومات</a:t>
              </a:r>
              <a:endParaRPr lang="en-US" sz="1800" dirty="0">
                <a:solidFill>
                  <a:schemeClr val="tx1"/>
                </a:solidFill>
                <a:latin typeface="Calibri" panose="020F0502020204030204" pitchFamily="34" charset="0"/>
                <a:cs typeface="Calibri" panose="020F0502020204030204" pitchFamily="34" charset="0"/>
              </a:endParaRPr>
            </a:p>
          </p:txBody>
        </p:sp>
      </p:grpSp>
      <p:grpSp>
        <p:nvGrpSpPr>
          <p:cNvPr id="17" name="Group 16">
            <a:extLst>
              <a:ext uri="{FF2B5EF4-FFF2-40B4-BE49-F238E27FC236}">
                <a16:creationId xmlns:a16="http://schemas.microsoft.com/office/drawing/2014/main" id="{07638C4E-AD4C-4F69-9709-B441334F7EBA}"/>
              </a:ext>
            </a:extLst>
          </p:cNvPr>
          <p:cNvGrpSpPr/>
          <p:nvPr/>
        </p:nvGrpSpPr>
        <p:grpSpPr>
          <a:xfrm>
            <a:off x="2235964" y="5838238"/>
            <a:ext cx="3013971" cy="921398"/>
            <a:chOff x="109544" y="4697467"/>
            <a:chExt cx="3013971" cy="619999"/>
          </a:xfrm>
          <a:solidFill>
            <a:srgbClr val="FFFFFF">
              <a:alpha val="60000"/>
            </a:srgbClr>
          </a:solidFill>
        </p:grpSpPr>
        <p:sp>
          <p:nvSpPr>
            <p:cNvPr id="18" name="Rectangle 17">
              <a:extLst>
                <a:ext uri="{FF2B5EF4-FFF2-40B4-BE49-F238E27FC236}">
                  <a16:creationId xmlns:a16="http://schemas.microsoft.com/office/drawing/2014/main" id="{3EAA1661-8C0C-430D-AC20-77A964F40193}"/>
                </a:ext>
              </a:extLst>
            </p:cNvPr>
            <p:cNvSpPr/>
            <p:nvPr/>
          </p:nvSpPr>
          <p:spPr>
            <a:xfrm>
              <a:off x="109544"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19" name="TextBox 18">
              <a:extLst>
                <a:ext uri="{FF2B5EF4-FFF2-40B4-BE49-F238E27FC236}">
                  <a16:creationId xmlns:a16="http://schemas.microsoft.com/office/drawing/2014/main" id="{F6DCD11D-F7DD-4791-B1B9-C5CAC5027D99}"/>
                </a:ext>
              </a:extLst>
            </p:cNvPr>
            <p:cNvSpPr txBox="1"/>
            <p:nvPr/>
          </p:nvSpPr>
          <p:spPr>
            <a:xfrm>
              <a:off x="109544"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rtl="1"/>
              <a:r>
                <a:rPr lang="ar-SY" sz="1800" dirty="0">
                  <a:solidFill>
                    <a:schemeClr val="tx1"/>
                  </a:solidFill>
                  <a:latin typeface="Calibri" panose="020F0502020204030204" pitchFamily="34" charset="0"/>
                  <a:cs typeface="Calibri" panose="020F0502020204030204" pitchFamily="34" charset="0"/>
                </a:rPr>
                <a:t>استماع قادة المخيم ومقدمو الخدمات، مما يؤدي إلى اتخاذ إجراءات</a:t>
              </a:r>
              <a:endParaRPr lang="en-US" sz="1800" dirty="0">
                <a:solidFill>
                  <a:schemeClr val="tx1"/>
                </a:solidFill>
                <a:latin typeface="Calibri" panose="020F0502020204030204" pitchFamily="34" charset="0"/>
                <a:cs typeface="Calibri" panose="020F0502020204030204" pitchFamily="34" charset="0"/>
              </a:endParaRPr>
            </a:p>
          </p:txBody>
        </p:sp>
      </p:grpSp>
      <p:grpSp>
        <p:nvGrpSpPr>
          <p:cNvPr id="21" name="Group 20">
            <a:extLst>
              <a:ext uri="{FF2B5EF4-FFF2-40B4-BE49-F238E27FC236}">
                <a16:creationId xmlns:a16="http://schemas.microsoft.com/office/drawing/2014/main" id="{21561E8B-C649-4166-BE03-CC41165FB740}"/>
              </a:ext>
            </a:extLst>
          </p:cNvPr>
          <p:cNvGrpSpPr/>
          <p:nvPr/>
        </p:nvGrpSpPr>
        <p:grpSpPr>
          <a:xfrm>
            <a:off x="5557353" y="5838238"/>
            <a:ext cx="3013971" cy="921398"/>
            <a:chOff x="3430933" y="4697467"/>
            <a:chExt cx="3013971" cy="619999"/>
          </a:xfrm>
          <a:solidFill>
            <a:srgbClr val="FFFFFF">
              <a:alpha val="60000"/>
            </a:srgbClr>
          </a:solidFill>
        </p:grpSpPr>
        <p:sp>
          <p:nvSpPr>
            <p:cNvPr id="22" name="Rectangle 21">
              <a:extLst>
                <a:ext uri="{FF2B5EF4-FFF2-40B4-BE49-F238E27FC236}">
                  <a16:creationId xmlns:a16="http://schemas.microsoft.com/office/drawing/2014/main" id="{68C6247F-7137-44B3-BD11-FBFDB32592D7}"/>
                </a:ext>
              </a:extLst>
            </p:cNvPr>
            <p:cNvSpPr/>
            <p:nvPr/>
          </p:nvSpPr>
          <p:spPr>
            <a:xfrm>
              <a:off x="3430933" y="4697467"/>
              <a:ext cx="3013971" cy="619999"/>
            </a:xfrm>
            <a:prstGeom prst="rect">
              <a:avLst/>
            </a:prstGeom>
            <a:grp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3" name="TextBox 22">
              <a:extLst>
                <a:ext uri="{FF2B5EF4-FFF2-40B4-BE49-F238E27FC236}">
                  <a16:creationId xmlns:a16="http://schemas.microsoft.com/office/drawing/2014/main" id="{AADF18CD-1801-400B-9885-31879946A622}"/>
                </a:ext>
              </a:extLst>
            </p:cNvPr>
            <p:cNvSpPr txBox="1"/>
            <p:nvPr/>
          </p:nvSpPr>
          <p:spPr>
            <a:xfrm>
              <a:off x="3430933" y="4697467"/>
              <a:ext cx="3013971" cy="619999"/>
            </a:xfrm>
            <a:prstGeom prst="rect">
              <a:avLst/>
            </a:prstGeom>
            <a:grpFill/>
          </p:spPr>
          <p:style>
            <a:lnRef idx="0">
              <a:scrgbClr r="0" g="0" b="0"/>
            </a:lnRef>
            <a:fillRef idx="0">
              <a:scrgbClr r="0" g="0" b="0"/>
            </a:fillRef>
            <a:effectRef idx="0">
              <a:scrgbClr r="0" g="0" b="0"/>
            </a:effectRef>
            <a:fontRef idx="minor">
              <a:schemeClr val="lt1">
                <a:hueOff val="0"/>
                <a:satOff val="0"/>
                <a:lumOff val="0"/>
                <a:alphaOff val="0"/>
              </a:schemeClr>
            </a:fontRef>
          </p:style>
          <p:txBody>
            <a:bodyPr spcFirstLastPara="0" vert="horz" wrap="square" lIns="73660" tIns="73660" rIns="73660" bIns="73660" numCol="1" spcCol="1270" anchor="ctr" anchorCtr="0">
              <a:noAutofit/>
            </a:bodyPr>
            <a:lstStyle/>
            <a:p>
              <a:pPr lvl="0" algn="ctr" rtl="1"/>
              <a:r>
                <a:rPr lang="ar-SY" sz="1800" dirty="0">
                  <a:solidFill>
                    <a:schemeClr val="tx1"/>
                  </a:solidFill>
                  <a:latin typeface="Calibri" panose="020F0502020204030204" pitchFamily="34" charset="0"/>
                  <a:cs typeface="Calibri" panose="020F0502020204030204" pitchFamily="34" charset="0"/>
                </a:rPr>
                <a:t>الشعور بالتمكين والقدرة على تولي القيادة وتشارك المعلومات</a:t>
              </a:r>
              <a:endParaRPr lang="en-US" sz="1800" dirty="0">
                <a:solidFill>
                  <a:schemeClr val="tx1"/>
                </a:solidFill>
                <a:latin typeface="Calibri" panose="020F0502020204030204" pitchFamily="34" charset="0"/>
                <a:cs typeface="Calibri" panose="020F0502020204030204" pitchFamily="34" charset="0"/>
              </a:endParaRPr>
            </a:p>
          </p:txBody>
        </p:sp>
      </p:grpSp>
      <p:sp>
        <p:nvSpPr>
          <p:cNvPr id="28" name="Title 1">
            <a:extLst>
              <a:ext uri="{FF2B5EF4-FFF2-40B4-BE49-F238E27FC236}">
                <a16:creationId xmlns:a16="http://schemas.microsoft.com/office/drawing/2014/main" id="{8A9AE279-F778-4115-8C9E-976529C91D69}"/>
              </a:ext>
            </a:extLst>
          </p:cNvPr>
          <p:cNvSpPr>
            <a:spLocks noGrp="1"/>
          </p:cNvSpPr>
          <p:nvPr>
            <p:ph type="title"/>
          </p:nvPr>
        </p:nvSpPr>
        <p:spPr>
          <a:xfrm>
            <a:off x="438111" y="446067"/>
            <a:ext cx="9876347" cy="793755"/>
          </a:xfrm>
        </p:spPr>
        <p:txBody>
          <a:bodyPr/>
          <a:lstStyle/>
          <a:p>
            <a:pPr rtl="1"/>
            <a:r>
              <a:rPr lang="ar-SY" b="1" dirty="0">
                <a:latin typeface="Segoe UI Semilight" panose="020B0402040204020203" pitchFamily="34" charset="0"/>
                <a:cs typeface="Segoe UI Semilight" panose="020B0402040204020203" pitchFamily="34" charset="0"/>
              </a:rPr>
              <a:t>عوامل مساعدة</a:t>
            </a:r>
            <a:endParaRPr lang="es-ES_tradnl" b="1" dirty="0">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9166868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تهيئة مشاركة النساء والفتيات</a:t>
            </a:r>
            <a:endParaRPr lang="es-ES_tradnl" b="1" dirty="0">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691605"/>
            <a:ext cx="9876347" cy="2460639"/>
          </a:xfrm>
        </p:spPr>
        <p:txBody>
          <a:bodyPr/>
          <a:lstStyle/>
          <a:p>
            <a:pPr lvl="0" algn="r" rtl="1"/>
            <a:r>
              <a:rPr lang="ar-SY" sz="2800" dirty="0">
                <a:solidFill>
                  <a:srgbClr val="555556"/>
                </a:solidFill>
              </a:rPr>
              <a:t>دمج </a:t>
            </a:r>
            <a:r>
              <a:rPr lang="ar-SY" sz="2800" b="1" dirty="0">
                <a:solidFill>
                  <a:srgbClr val="555556"/>
                </a:solidFill>
              </a:rPr>
              <a:t>منظور النساء والفتيات </a:t>
            </a:r>
            <a:r>
              <a:rPr lang="ar-SY" sz="2800" dirty="0">
                <a:solidFill>
                  <a:srgbClr val="555556"/>
                </a:solidFill>
              </a:rPr>
              <a:t>في تصميم وتنفيذ ومراقبة أنشطة المخيم.</a:t>
            </a:r>
          </a:p>
          <a:p>
            <a:pPr lvl="0" algn="r" rtl="1"/>
            <a:r>
              <a:rPr lang="ar-SY" sz="2800" dirty="0">
                <a:solidFill>
                  <a:srgbClr val="555556"/>
                </a:solidFill>
              </a:rPr>
              <a:t>تقييم منهجي </a:t>
            </a:r>
            <a:r>
              <a:rPr lang="ar-SY" sz="2800" b="1" dirty="0">
                <a:solidFill>
                  <a:srgbClr val="555556"/>
                </a:solidFill>
              </a:rPr>
              <a:t>لعوائق ومهارات وقدرات </a:t>
            </a:r>
            <a:r>
              <a:rPr lang="ar-SY" sz="2800" dirty="0">
                <a:solidFill>
                  <a:srgbClr val="555556"/>
                </a:solidFill>
              </a:rPr>
              <a:t>السكان المهمشين.</a:t>
            </a:r>
          </a:p>
          <a:p>
            <a:pPr lvl="0" algn="r" rtl="1"/>
            <a:r>
              <a:rPr lang="ar-SY" sz="2800" b="1" dirty="0">
                <a:solidFill>
                  <a:srgbClr val="555556"/>
                </a:solidFill>
              </a:rPr>
              <a:t>تزويد النساء بالأدوات </a:t>
            </a:r>
            <a:r>
              <a:rPr lang="ar-SY" sz="2800" dirty="0">
                <a:solidFill>
                  <a:srgbClr val="555556"/>
                </a:solidFill>
              </a:rPr>
              <a:t>اللازمة للمشاركة الفعالة على مستوى المخيم.</a:t>
            </a:r>
          </a:p>
          <a:p>
            <a:pPr lvl="0" algn="r" rtl="1"/>
            <a:r>
              <a:rPr lang="ar-SY" sz="2800" dirty="0">
                <a:solidFill>
                  <a:srgbClr val="555556"/>
                </a:solidFill>
              </a:rPr>
              <a:t>بذل </a:t>
            </a:r>
            <a:r>
              <a:rPr lang="ar-SY" sz="2800" b="1" dirty="0">
                <a:solidFill>
                  <a:srgbClr val="555556"/>
                </a:solidFill>
              </a:rPr>
              <a:t>جهود إضافية </a:t>
            </a:r>
            <a:r>
              <a:rPr lang="ar-SY" sz="2800" dirty="0">
                <a:solidFill>
                  <a:srgbClr val="555556"/>
                </a:solidFill>
              </a:rPr>
              <a:t>للوصول إلى جميع فئات النساء والفتيات.</a:t>
            </a:r>
          </a:p>
          <a:p>
            <a:pPr lvl="0" algn="r" rtl="1"/>
            <a:r>
              <a:rPr lang="ar-SY" sz="2800" dirty="0">
                <a:solidFill>
                  <a:srgbClr val="555556"/>
                </a:solidFill>
              </a:rPr>
              <a:t>توفير نقاط ووسائل متعددة لتلقي </a:t>
            </a:r>
            <a:r>
              <a:rPr lang="ar-SY" sz="2800" b="1" dirty="0">
                <a:solidFill>
                  <a:srgbClr val="555556"/>
                </a:solidFill>
              </a:rPr>
              <a:t>ملاحظات وشكاوى </a:t>
            </a:r>
            <a:r>
              <a:rPr lang="ar-SY" sz="2800" dirty="0">
                <a:solidFill>
                  <a:srgbClr val="555556"/>
                </a:solidFill>
              </a:rPr>
              <a:t>سكان المخيم.</a:t>
            </a:r>
          </a:p>
          <a:p>
            <a:pPr lvl="0" algn="r" rtl="1"/>
            <a:r>
              <a:rPr lang="ar-SY" sz="2800" b="1" dirty="0">
                <a:solidFill>
                  <a:srgbClr val="555556"/>
                </a:solidFill>
              </a:rPr>
              <a:t>التواصل مع مقدمي الخدمات </a:t>
            </a:r>
            <a:r>
              <a:rPr lang="ar-SY" sz="2800" dirty="0">
                <a:solidFill>
                  <a:srgbClr val="555556"/>
                </a:solidFill>
              </a:rPr>
              <a:t>للإستجابة لأي مشاكل متعلقة بالأمان أو الحماية</a:t>
            </a:r>
            <a:endParaRPr lang="es-ES_tradnl" dirty="0">
              <a:solidFill>
                <a:srgbClr val="FF0000"/>
              </a:solidFill>
            </a:endParaRPr>
          </a:p>
        </p:txBody>
      </p:sp>
    </p:spTree>
    <p:extLst>
      <p:ext uri="{BB962C8B-B14F-4D97-AF65-F5344CB8AC3E}">
        <p14:creationId xmlns:p14="http://schemas.microsoft.com/office/powerpoint/2010/main" val="37852739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378" y="1422400"/>
            <a:ext cx="9577734" cy="2789485"/>
          </a:xfrm>
        </p:spPr>
        <p:txBody>
          <a:bodyPr anchor="ctr" anchorCtr="0"/>
          <a:lstStyle/>
          <a:p>
            <a:pPr marL="0" lvl="0" indent="0" algn="l">
              <a:buNone/>
            </a:pPr>
            <a:r>
              <a:rPr lang="en-GB" sz="2800" b="1" dirty="0">
                <a:solidFill>
                  <a:srgbClr val="555556"/>
                </a:solidFill>
              </a:rPr>
              <a:t>Increasing women’s participation</a:t>
            </a:r>
            <a:r>
              <a:rPr lang="en-GB" sz="2800" dirty="0">
                <a:solidFill>
                  <a:srgbClr val="555556"/>
                </a:solidFill>
              </a:rPr>
              <a:t>, assessing barriers, skills and capacities and equipping women with tools (such as building skills and livelihood opportunities) are important paths to improving gender equality and women’s empowerment, and could enable women to voice their safety concerns and support the identification of responses to mitigate identified GBV risks.</a:t>
            </a:r>
            <a:endParaRPr lang="en-US" sz="2800" dirty="0">
              <a:solidFill>
                <a:srgbClr val="555556"/>
              </a:solidFill>
            </a:endParaRP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38674"/>
            <a:ext cx="10691813" cy="7598349"/>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22940259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8000" contrast="-27000"/>
                    </a14:imgEffect>
                  </a14:imgLayer>
                </a14:imgProps>
              </a:ext>
              <a:ext uri="{28A0092B-C50C-407E-A947-70E740481C1C}">
                <a14:useLocalDpi xmlns:a14="http://schemas.microsoft.com/office/drawing/2010/main"/>
              </a:ext>
            </a:extLst>
          </a:blip>
          <a:srcRect/>
          <a:stretch/>
        </p:blipFill>
        <p:spPr>
          <a:xfrm>
            <a:off x="-1" y="-38674"/>
            <a:ext cx="10691813" cy="7598349"/>
          </a:xfrm>
          <a:prstGeom prst="rect">
            <a:avLst/>
          </a:prstGeom>
        </p:spPr>
      </p:pic>
      <p:sp>
        <p:nvSpPr>
          <p:cNvPr id="3" name="Content Placeholder 2"/>
          <p:cNvSpPr>
            <a:spLocks noGrp="1"/>
          </p:cNvSpPr>
          <p:nvPr>
            <p:ph idx="1"/>
          </p:nvPr>
        </p:nvSpPr>
        <p:spPr>
          <a:xfrm>
            <a:off x="557038" y="1732851"/>
            <a:ext cx="9577734" cy="2789485"/>
          </a:xfrm>
        </p:spPr>
        <p:txBody>
          <a:bodyPr anchor="ctr" anchorCtr="0"/>
          <a:lstStyle/>
          <a:p>
            <a:pPr rtl="1"/>
            <a:r>
              <a:rPr lang="ar-SA" dirty="0"/>
              <a:t>تعد </a:t>
            </a:r>
            <a:r>
              <a:rPr lang="ar-SA" b="1" dirty="0"/>
              <a:t>زيادة مشاركة المرأة </a:t>
            </a:r>
            <a:r>
              <a:rPr lang="ar-SA" dirty="0"/>
              <a:t>وتقييم الحواجز والمهارات والقدرات وتزويد النساء بالأدوات (مثل بناء المهارات وفرص كسب العيش) </a:t>
            </a:r>
            <a:r>
              <a:rPr lang="ar-SY" dirty="0"/>
              <a:t>طرق</a:t>
            </a:r>
            <a:r>
              <a:rPr lang="ar-SA" dirty="0"/>
              <a:t> هامة </a:t>
            </a:r>
            <a:r>
              <a:rPr lang="ar-SA" b="1" dirty="0"/>
              <a:t>لتحسين المساواة بين الجنسين وتمكين المرأة</a:t>
            </a:r>
            <a:r>
              <a:rPr lang="ar-SA" dirty="0"/>
              <a:t>، وتمك</a:t>
            </a:r>
            <a:r>
              <a:rPr lang="ar-SY" dirty="0"/>
              <a:t>ّ</a:t>
            </a:r>
            <a:r>
              <a:rPr lang="ar-SA" dirty="0"/>
              <a:t>ن النساء من التعبير عن مخاوفهن المتعلقة بالسلامة و تحديد ا</a:t>
            </a:r>
            <a:r>
              <a:rPr lang="ar-SY" dirty="0"/>
              <a:t>لإ</a:t>
            </a:r>
            <a:r>
              <a:rPr lang="ar-SA" dirty="0"/>
              <a:t>ستجابات للتخفيف من مخاطر العنف القائم على النوع الاجتماعي المحددة.</a:t>
            </a:r>
            <a:endParaRPr lang="en-US"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3130519814"/>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1674224"/>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ar-SY" dirty="0">
                <a:solidFill>
                  <a:srgbClr val="545456"/>
                </a:solidFill>
                <a:latin typeface="Segoe UI Semilight" panose="020B0402040204020203" pitchFamily="34" charset="0"/>
                <a:cs typeface="Segoe UI Semilight" panose="020B0402040204020203" pitchFamily="34" charset="0"/>
              </a:rPr>
              <a:t>كيفية تعزيز هياكل المشاركة وإعداد أنظمة الحوكمة؟</a:t>
            </a:r>
            <a:endParaRPr lang="en-GB" dirty="0">
              <a:solidFill>
                <a:srgbClr val="545456"/>
              </a:solidFill>
              <a:latin typeface="Segoe UI Semilight" panose="020B0402040204020203" pitchFamily="34" charset="0"/>
              <a:cs typeface="Segoe UI Semilight" panose="020B0402040204020203" pitchFamily="34" charset="0"/>
            </a:endParaRPr>
          </a:p>
        </p:txBody>
      </p:sp>
      <p:grpSp>
        <p:nvGrpSpPr>
          <p:cNvPr id="9" name="Group 8"/>
          <p:cNvGrpSpPr/>
          <p:nvPr/>
        </p:nvGrpSpPr>
        <p:grpSpPr>
          <a:xfrm>
            <a:off x="2753618" y="4063814"/>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31170617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0C6FC59A-1C8D-4BC5-8A4C-04344EC3D518}"/>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2127" y="2771725"/>
            <a:ext cx="9742692" cy="2376264"/>
          </a:xfrm>
          <a:prstGeom prst="rect">
            <a:avLst/>
          </a:prstGeom>
        </p:spPr>
      </p:pic>
      <p:sp>
        <p:nvSpPr>
          <p:cNvPr id="2" name="Title 1"/>
          <p:cNvSpPr>
            <a:spLocks noGrp="1"/>
          </p:cNvSpPr>
          <p:nvPr>
            <p:ph type="title"/>
          </p:nvPr>
        </p:nvSpPr>
        <p:spPr>
          <a:xfrm>
            <a:off x="438111" y="446067"/>
            <a:ext cx="9876347" cy="793755"/>
          </a:xfrm>
        </p:spPr>
        <p:txBody>
          <a:bodyPr/>
          <a:lstStyle/>
          <a:p>
            <a:pPr rtl="1"/>
            <a:r>
              <a:rPr lang="ar-SY" b="1" dirty="0">
                <a:latin typeface="Segoe UI Semilight" panose="020B0402040204020203" pitchFamily="34" charset="0"/>
                <a:cs typeface="Segoe UI Semilight" panose="020B0402040204020203" pitchFamily="34" charset="0"/>
              </a:rPr>
              <a:t>إعداد المشاركة</a:t>
            </a:r>
            <a:endParaRPr lang="es-ES_tradnl" b="1" dirty="0">
              <a:latin typeface="Segoe UI Semilight" panose="020B0402040204020203" pitchFamily="34" charset="0"/>
              <a:cs typeface="Segoe UI Semilight" panose="020B0402040204020203" pitchFamily="34" charset="0"/>
            </a:endParaRPr>
          </a:p>
        </p:txBody>
      </p:sp>
      <p:sp>
        <p:nvSpPr>
          <p:cNvPr id="18" name="Rectangle 17">
            <a:extLst>
              <a:ext uri="{FF2B5EF4-FFF2-40B4-BE49-F238E27FC236}">
                <a16:creationId xmlns:a16="http://schemas.microsoft.com/office/drawing/2014/main" id="{4B0EF693-4617-4524-8E0D-BD6E69D11864}"/>
              </a:ext>
            </a:extLst>
          </p:cNvPr>
          <p:cNvSpPr/>
          <p:nvPr/>
        </p:nvSpPr>
        <p:spPr>
          <a:xfrm>
            <a:off x="756391" y="3050304"/>
            <a:ext cx="1064715" cy="424732"/>
          </a:xfrm>
          <a:prstGeom prst="rect">
            <a:avLst/>
          </a:prstGeom>
        </p:spPr>
        <p:txBody>
          <a:bodyPr wrap="none">
            <a:spAutoFit/>
          </a:bodyPr>
          <a:lstStyle/>
          <a:p>
            <a:pPr lvl="0" algn="r" defTabSz="889000" rtl="1">
              <a:lnSpc>
                <a:spcPct val="90000"/>
              </a:lnSpc>
              <a:spcBef>
                <a:spcPct val="0"/>
              </a:spcBef>
              <a:spcAft>
                <a:spcPct val="35000"/>
              </a:spcAft>
            </a:pPr>
            <a:r>
              <a:rPr lang="ar-SY" sz="2400" dirty="0">
                <a:solidFill>
                  <a:schemeClr val="bg1"/>
                </a:solidFill>
                <a:latin typeface="Calibri" panose="020F0502020204030204" pitchFamily="34" charset="0"/>
              </a:rPr>
              <a:t>1: التقييم</a:t>
            </a:r>
            <a:endParaRPr lang="en-GB" sz="2400" dirty="0">
              <a:solidFill>
                <a:schemeClr val="bg1"/>
              </a:solidFill>
              <a:latin typeface="Calibri" panose="020F0502020204030204" pitchFamily="34" charset="0"/>
            </a:endParaRPr>
          </a:p>
        </p:txBody>
      </p:sp>
      <p:sp>
        <p:nvSpPr>
          <p:cNvPr id="19" name="Rectangle 18">
            <a:extLst>
              <a:ext uri="{FF2B5EF4-FFF2-40B4-BE49-F238E27FC236}">
                <a16:creationId xmlns:a16="http://schemas.microsoft.com/office/drawing/2014/main" id="{7B54F899-400B-4E46-8154-C1E45105117F}"/>
              </a:ext>
            </a:extLst>
          </p:cNvPr>
          <p:cNvSpPr/>
          <p:nvPr/>
        </p:nvSpPr>
        <p:spPr>
          <a:xfrm>
            <a:off x="790055" y="3584202"/>
            <a:ext cx="2736304" cy="707886"/>
          </a:xfrm>
          <a:prstGeom prst="rect">
            <a:avLst/>
          </a:prstGeom>
        </p:spPr>
        <p:txBody>
          <a:bodyPr wrap="square">
            <a:spAutoFit/>
          </a:bodyPr>
          <a:lstStyle/>
          <a:p>
            <a:pPr lvl="0" rtl="1"/>
            <a:r>
              <a:rPr lang="ar-SY" sz="2000" dirty="0">
                <a:solidFill>
                  <a:schemeClr val="bg1"/>
                </a:solidFill>
                <a:latin typeface="Calibri" panose="020F0502020204030204" pitchFamily="34" charset="0"/>
              </a:rPr>
              <a:t>الهياكل الإجتماعية والقيادية (الرسمية وغير الرسمية)</a:t>
            </a:r>
            <a:endParaRPr lang="en-GB" sz="2000" dirty="0">
              <a:solidFill>
                <a:schemeClr val="bg1"/>
              </a:solidFill>
              <a:latin typeface="Calibri" panose="020F0502020204030204" pitchFamily="34" charset="0"/>
            </a:endParaRPr>
          </a:p>
        </p:txBody>
      </p:sp>
      <p:sp>
        <p:nvSpPr>
          <p:cNvPr id="20" name="Rectangle 19">
            <a:extLst>
              <a:ext uri="{FF2B5EF4-FFF2-40B4-BE49-F238E27FC236}">
                <a16:creationId xmlns:a16="http://schemas.microsoft.com/office/drawing/2014/main" id="{4988BE29-972A-49D5-9CA4-628CC2695328}"/>
              </a:ext>
            </a:extLst>
          </p:cNvPr>
          <p:cNvSpPr/>
          <p:nvPr/>
        </p:nvSpPr>
        <p:spPr>
          <a:xfrm>
            <a:off x="4669009" y="3054438"/>
            <a:ext cx="1024640" cy="424732"/>
          </a:xfrm>
          <a:prstGeom prst="rect">
            <a:avLst/>
          </a:prstGeom>
        </p:spPr>
        <p:txBody>
          <a:bodyPr wrap="none">
            <a:spAutoFit/>
          </a:bodyPr>
          <a:lstStyle/>
          <a:p>
            <a:pPr lvl="0" algn="r" defTabSz="889000" rtl="1">
              <a:lnSpc>
                <a:spcPct val="90000"/>
              </a:lnSpc>
              <a:spcBef>
                <a:spcPct val="0"/>
              </a:spcBef>
              <a:spcAft>
                <a:spcPct val="35000"/>
              </a:spcAft>
            </a:pPr>
            <a:r>
              <a:rPr lang="ar-SY" sz="2400" dirty="0">
                <a:solidFill>
                  <a:schemeClr val="bg1"/>
                </a:solidFill>
                <a:latin typeface="Calibri" panose="020F0502020204030204" pitchFamily="34" charset="0"/>
              </a:rPr>
              <a:t>2: الدعم</a:t>
            </a:r>
            <a:endParaRPr lang="en-GB" sz="2400" dirty="0">
              <a:solidFill>
                <a:schemeClr val="bg1"/>
              </a:solidFill>
              <a:latin typeface="Calibri" panose="020F0502020204030204" pitchFamily="34" charset="0"/>
            </a:endParaRPr>
          </a:p>
        </p:txBody>
      </p:sp>
      <p:sp>
        <p:nvSpPr>
          <p:cNvPr id="24" name="Rectangle 23">
            <a:extLst>
              <a:ext uri="{FF2B5EF4-FFF2-40B4-BE49-F238E27FC236}">
                <a16:creationId xmlns:a16="http://schemas.microsoft.com/office/drawing/2014/main" id="{D33A8C47-4470-4E38-A4AD-0E1A946A270A}"/>
              </a:ext>
            </a:extLst>
          </p:cNvPr>
          <p:cNvSpPr/>
          <p:nvPr/>
        </p:nvSpPr>
        <p:spPr>
          <a:xfrm>
            <a:off x="4204139" y="3588336"/>
            <a:ext cx="2268593" cy="1015663"/>
          </a:xfrm>
          <a:prstGeom prst="rect">
            <a:avLst/>
          </a:prstGeom>
        </p:spPr>
        <p:txBody>
          <a:bodyPr wrap="square">
            <a:spAutoFit/>
          </a:bodyPr>
          <a:lstStyle/>
          <a:p>
            <a:pPr lvl="0" rtl="1"/>
            <a:r>
              <a:rPr lang="ar-SY" sz="2000" dirty="0">
                <a:solidFill>
                  <a:schemeClr val="bg1"/>
                </a:solidFill>
                <a:latin typeface="Calibri" panose="020F0502020204030204" pitchFamily="34" charset="0"/>
              </a:rPr>
              <a:t>الإستفادة من فئات المجتمع الرسمية أو غير الرسمية الحالية ودعمها</a:t>
            </a:r>
            <a:endParaRPr lang="en-GB" sz="2000" dirty="0">
              <a:solidFill>
                <a:schemeClr val="bg1"/>
              </a:solidFill>
              <a:latin typeface="Calibri" panose="020F0502020204030204" pitchFamily="34" charset="0"/>
            </a:endParaRPr>
          </a:p>
        </p:txBody>
      </p:sp>
      <p:sp>
        <p:nvSpPr>
          <p:cNvPr id="25" name="Rectangle 24">
            <a:extLst>
              <a:ext uri="{FF2B5EF4-FFF2-40B4-BE49-F238E27FC236}">
                <a16:creationId xmlns:a16="http://schemas.microsoft.com/office/drawing/2014/main" id="{856A6C20-0408-4BFF-838E-6FB286999AE0}"/>
              </a:ext>
            </a:extLst>
          </p:cNvPr>
          <p:cNvSpPr/>
          <p:nvPr/>
        </p:nvSpPr>
        <p:spPr>
          <a:xfrm>
            <a:off x="7700661" y="3064786"/>
            <a:ext cx="1192955" cy="424732"/>
          </a:xfrm>
          <a:prstGeom prst="rect">
            <a:avLst/>
          </a:prstGeom>
        </p:spPr>
        <p:txBody>
          <a:bodyPr wrap="none">
            <a:spAutoFit/>
          </a:bodyPr>
          <a:lstStyle/>
          <a:p>
            <a:pPr lvl="0" algn="r" defTabSz="889000" rtl="1">
              <a:lnSpc>
                <a:spcPct val="90000"/>
              </a:lnSpc>
              <a:spcBef>
                <a:spcPct val="0"/>
              </a:spcBef>
              <a:spcAft>
                <a:spcPct val="35000"/>
              </a:spcAft>
            </a:pPr>
            <a:r>
              <a:rPr lang="ar-SY" sz="2400" dirty="0">
                <a:solidFill>
                  <a:schemeClr val="bg1"/>
                </a:solidFill>
                <a:latin typeface="Calibri" panose="020F0502020204030204" pitchFamily="34" charset="0"/>
              </a:rPr>
              <a:t>3: الإنشاء</a:t>
            </a:r>
            <a:endParaRPr lang="en-GB" sz="2400" dirty="0">
              <a:solidFill>
                <a:schemeClr val="bg1"/>
              </a:solidFill>
              <a:latin typeface="Calibri" panose="020F0502020204030204" pitchFamily="34" charset="0"/>
            </a:endParaRPr>
          </a:p>
        </p:txBody>
      </p:sp>
      <p:sp>
        <p:nvSpPr>
          <p:cNvPr id="26" name="Rectangle 25">
            <a:extLst>
              <a:ext uri="{FF2B5EF4-FFF2-40B4-BE49-F238E27FC236}">
                <a16:creationId xmlns:a16="http://schemas.microsoft.com/office/drawing/2014/main" id="{F05E07CB-2BEE-4100-849A-22358DCF9004}"/>
              </a:ext>
            </a:extLst>
          </p:cNvPr>
          <p:cNvSpPr/>
          <p:nvPr/>
        </p:nvSpPr>
        <p:spPr>
          <a:xfrm>
            <a:off x="7588515" y="3598684"/>
            <a:ext cx="1893757" cy="707886"/>
          </a:xfrm>
          <a:prstGeom prst="rect">
            <a:avLst/>
          </a:prstGeom>
        </p:spPr>
        <p:txBody>
          <a:bodyPr wrap="square">
            <a:spAutoFit/>
          </a:bodyPr>
          <a:lstStyle/>
          <a:p>
            <a:pPr lvl="0" rtl="1"/>
            <a:r>
              <a:rPr lang="ar-SY" sz="2000" dirty="0">
                <a:solidFill>
                  <a:schemeClr val="bg1"/>
                </a:solidFill>
                <a:latin typeface="Calibri" panose="020F0502020204030204" pitchFamily="34" charset="0"/>
              </a:rPr>
              <a:t>اقتراح</a:t>
            </a:r>
            <a:r>
              <a:rPr lang="ar-SY" sz="1800" dirty="0">
                <a:solidFill>
                  <a:schemeClr val="bg1"/>
                </a:solidFill>
                <a:latin typeface="Calibri" panose="020F0502020204030204" pitchFamily="34" charset="0"/>
              </a:rPr>
              <a:t> </a:t>
            </a:r>
            <a:r>
              <a:rPr lang="ar-SY" sz="2000" dirty="0">
                <a:solidFill>
                  <a:schemeClr val="bg1"/>
                </a:solidFill>
                <a:latin typeface="Calibri" panose="020F0502020204030204" pitchFamily="34" charset="0"/>
              </a:rPr>
              <a:t>إنشاء الهياكل المفقودة</a:t>
            </a:r>
            <a:endParaRPr lang="es-ES_tradnl" sz="20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2632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Calibri" panose="020F0502020204030204" pitchFamily="34" charset="0"/>
                <a:cs typeface="Calibri" panose="020F0502020204030204" pitchFamily="34" charset="0"/>
              </a:rPr>
              <a:t>عمل جماعي</a:t>
            </a:r>
            <a:r>
              <a:rPr lang="es-ES_tradnl" b="1" dirty="0">
                <a:cs typeface="Calibri" panose="020F0502020204030204" pitchFamily="34" charset="0"/>
              </a:rPr>
              <a:t>			</a:t>
            </a:r>
            <a:r>
              <a:rPr lang="es-ES_tradnl" b="1" dirty="0">
                <a:latin typeface="Calibri" panose="020F0502020204030204" pitchFamily="34" charset="0"/>
                <a:cs typeface="Calibri" panose="020F0502020204030204" pitchFamily="34" charset="0"/>
              </a:rPr>
              <a:t>	</a:t>
            </a:r>
            <a:r>
              <a:rPr lang="es-ES_tradnl" b="1" dirty="0">
                <a:cs typeface="Calibri" panose="020F0502020204030204" pitchFamily="34" charset="0"/>
              </a:rPr>
              <a:t>		    </a:t>
            </a:r>
            <a:r>
              <a:rPr lang="es-ES_tradnl" dirty="0">
                <a:cs typeface="Calibri" panose="020F0502020204030204" pitchFamily="34" charset="0"/>
              </a:rPr>
              <a:t>30’ </a:t>
            </a:r>
            <a:br>
              <a:rPr lang="es-ES_tradnl" dirty="0">
                <a:cs typeface="Calibri" panose="020F0502020204030204" pitchFamily="34" charset="0"/>
              </a:rPr>
            </a:br>
            <a:r>
              <a:rPr lang="ar-SY" dirty="0">
                <a:cs typeface="Calibri" panose="020F0502020204030204" pitchFamily="34" charset="0"/>
              </a:rPr>
              <a:t>سيناريوهات</a:t>
            </a:r>
            <a:br>
              <a:rPr lang="es-ES_tradnl" dirty="0">
                <a:latin typeface="Calibri" panose="020F0502020204030204" pitchFamily="34" charset="0"/>
                <a:cs typeface="Calibri" panose="020F0502020204030204" pitchFamily="34" charset="0"/>
              </a:rPr>
            </a:br>
            <a:endParaRPr lang="es-ES_tradnl" dirty="0">
              <a:solidFill>
                <a:srgbClr val="FF000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438111" y="1835621"/>
            <a:ext cx="9588315" cy="4462983"/>
          </a:xfrm>
        </p:spPr>
        <p:txBody>
          <a:bodyPr/>
          <a:lstStyle/>
          <a:p>
            <a:pPr marL="0" indent="0" rtl="1">
              <a:buNone/>
            </a:pPr>
            <a:r>
              <a:rPr lang="ar-SA" sz="2800" b="1" dirty="0"/>
              <a:t>الخطوة 1. التقييم</a:t>
            </a:r>
            <a:endParaRPr lang="en-US" sz="2800" dirty="0"/>
          </a:p>
          <a:p>
            <a:pPr lvl="0" rtl="1"/>
            <a:r>
              <a:rPr lang="ar-SA" sz="2400" dirty="0"/>
              <a:t>ما الذي يجب تقييمه؟</a:t>
            </a:r>
            <a:endParaRPr lang="en-US" sz="2400" dirty="0"/>
          </a:p>
          <a:p>
            <a:pPr lvl="0" rtl="1"/>
            <a:r>
              <a:rPr lang="ar-SA" sz="2400" dirty="0"/>
              <a:t>كيف ينبغي تقييمه؟ حدد أي اعتبارات محددة.</a:t>
            </a:r>
            <a:endParaRPr lang="en-US" sz="2400" dirty="0"/>
          </a:p>
          <a:p>
            <a:pPr lvl="0" rtl="1"/>
            <a:r>
              <a:rPr lang="ar-SA" sz="2400" dirty="0"/>
              <a:t>ما هي ال</a:t>
            </a:r>
            <a:r>
              <a:rPr lang="ar-SY" sz="2400" dirty="0"/>
              <a:t>خصائص</a:t>
            </a:r>
            <a:r>
              <a:rPr lang="ar-SA" sz="2400" dirty="0"/>
              <a:t> والمهارات اللازمة لهذه العملية؟ خذ بعين ال</a:t>
            </a:r>
            <a:r>
              <a:rPr lang="ar-SY" sz="2400" dirty="0"/>
              <a:t>إ</a:t>
            </a:r>
            <a:r>
              <a:rPr lang="ar-SA" sz="2400" dirty="0"/>
              <a:t>عتبار جميع التفاصيل اللوجستية وكذلك غيرها من ال</a:t>
            </a:r>
            <a:r>
              <a:rPr lang="ar-SY" sz="2400" dirty="0"/>
              <a:t>إعتبارات</a:t>
            </a:r>
            <a:r>
              <a:rPr lang="ar-SA" sz="2400" dirty="0"/>
              <a:t> مثل خلفية موظفي الاحصاء، الخ.</a:t>
            </a:r>
            <a:endParaRPr lang="en-US" sz="2400" dirty="0"/>
          </a:p>
          <a:p>
            <a:pPr rtl="1"/>
            <a:endParaRPr lang="en-US" sz="2400" dirty="0">
              <a:solidFill>
                <a:srgbClr val="555556"/>
              </a:solidFill>
            </a:endParaRPr>
          </a:p>
          <a:p>
            <a:pPr marL="0" indent="0" rtl="1">
              <a:buNone/>
            </a:pPr>
            <a:r>
              <a:rPr lang="ar-SA" sz="2800" b="1" dirty="0"/>
              <a:t>الخطوة 2. </a:t>
            </a:r>
            <a:r>
              <a:rPr lang="ar-SY" sz="2800" b="1" dirty="0"/>
              <a:t>ال</a:t>
            </a:r>
            <a:r>
              <a:rPr lang="ar-SA" sz="2800" b="1" dirty="0"/>
              <a:t>بناء, </a:t>
            </a:r>
            <a:r>
              <a:rPr lang="ar-SY" sz="2800" b="1" dirty="0"/>
              <a:t>ال</a:t>
            </a:r>
            <a:r>
              <a:rPr lang="ar-SA" sz="2800" b="1" dirty="0"/>
              <a:t>تعزيز, </a:t>
            </a:r>
            <a:r>
              <a:rPr lang="ar-SY" sz="2800" b="1" dirty="0"/>
              <a:t>ال</a:t>
            </a:r>
            <a:r>
              <a:rPr lang="ar-SA" sz="2800" b="1" dirty="0"/>
              <a:t>دعم</a:t>
            </a:r>
            <a:endParaRPr lang="en-US" sz="2800" dirty="0"/>
          </a:p>
          <a:p>
            <a:pPr lvl="0" rtl="1"/>
            <a:r>
              <a:rPr lang="ar-SA" sz="2400" dirty="0"/>
              <a:t>بالنظر إلى السياق والهياكل التشاركية الحالية، حدد المهارات التي تعتقد أنه يجب دعمها.</a:t>
            </a:r>
            <a:endParaRPr lang="en-US" sz="2400" dirty="0"/>
          </a:p>
          <a:p>
            <a:pPr lvl="0" rtl="1"/>
            <a:r>
              <a:rPr lang="ar-SA" sz="2400" dirty="0"/>
              <a:t>اذكر 3 طرق لتعزيز أنظمة الحوكمة والهياكل التشاركية.</a:t>
            </a:r>
            <a:endParaRPr lang="en-US" sz="2400" dirty="0"/>
          </a:p>
          <a:p>
            <a:pPr lvl="0" rtl="1"/>
            <a:r>
              <a:rPr lang="ar-SA" sz="2400" dirty="0"/>
              <a:t>هل هناك أي تحديات محددة تتوقعها في هذه العملية؟</a:t>
            </a:r>
            <a:endParaRPr lang="en-US" sz="2400" dirty="0"/>
          </a:p>
          <a:p>
            <a:pPr rtl="1"/>
            <a:endParaRPr lang="es-ES_tradnl" sz="2400" dirty="0">
              <a:solidFill>
                <a:srgbClr val="555556"/>
              </a:solidFill>
            </a:endParaRPr>
          </a:p>
        </p:txBody>
      </p:sp>
      <p:pic>
        <p:nvPicPr>
          <p:cNvPr id="6" name="Picture 5" descr="group work logo.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7394" y="321450"/>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480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ما الذي ينبغي تقييمه؟</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403573"/>
            <a:ext cx="9588315" cy="4895031"/>
          </a:xfrm>
        </p:spPr>
        <p:txBody>
          <a:bodyPr/>
          <a:lstStyle/>
          <a:p>
            <a:pPr lvl="0" algn="r" rtl="1"/>
            <a:r>
              <a:rPr lang="ar-SY" sz="2400" dirty="0">
                <a:solidFill>
                  <a:srgbClr val="555556"/>
                </a:solidFill>
              </a:rPr>
              <a:t>الهياكل المجتمعية والمنظمات القائمة</a:t>
            </a:r>
          </a:p>
          <a:p>
            <a:pPr lvl="0" algn="r" rtl="1"/>
            <a:r>
              <a:rPr lang="ar-SY" sz="2400" dirty="0">
                <a:solidFill>
                  <a:srgbClr val="555556"/>
                </a:solidFill>
              </a:rPr>
              <a:t>هياكل القيادات الإجتماعية أو التقليدية</a:t>
            </a:r>
          </a:p>
          <a:p>
            <a:pPr lvl="0" algn="r" rtl="1"/>
            <a:r>
              <a:rPr lang="ar-SY" sz="2400" dirty="0">
                <a:solidFill>
                  <a:srgbClr val="555556"/>
                </a:solidFill>
              </a:rPr>
              <a:t>اعتبارات مراعاة العمر والجنس والتنوع في الهياكل المجتمعية</a:t>
            </a:r>
          </a:p>
          <a:p>
            <a:pPr lvl="0" algn="r" rtl="1"/>
            <a:r>
              <a:rPr lang="ar-SY" sz="2400" dirty="0">
                <a:solidFill>
                  <a:srgbClr val="555556"/>
                </a:solidFill>
              </a:rPr>
              <a:t>القادة الرسميين وغير الرسميين</a:t>
            </a:r>
          </a:p>
          <a:p>
            <a:pPr lvl="0" algn="r" rtl="1"/>
            <a:r>
              <a:rPr lang="ar-SY" sz="2400" dirty="0">
                <a:solidFill>
                  <a:srgbClr val="555556"/>
                </a:solidFill>
              </a:rPr>
              <a:t>كيف يتم اتخاذ القرارات</a:t>
            </a:r>
          </a:p>
          <a:p>
            <a:pPr lvl="0" algn="r" rtl="1"/>
            <a:r>
              <a:rPr lang="ar-SY" sz="2400" dirty="0">
                <a:solidFill>
                  <a:srgbClr val="555556"/>
                </a:solidFill>
              </a:rPr>
              <a:t>مشاركة المرأة في صنع القرار</a:t>
            </a:r>
          </a:p>
          <a:p>
            <a:pPr lvl="0" algn="r" rtl="1"/>
            <a:r>
              <a:rPr lang="ar-SY" sz="2400" dirty="0">
                <a:solidFill>
                  <a:srgbClr val="555556"/>
                </a:solidFill>
              </a:rPr>
              <a:t>تمثيل الأفراد ذوي احتياجات الحماية الخاصة</a:t>
            </a:r>
          </a:p>
          <a:p>
            <a:pPr lvl="0" algn="r" rtl="1"/>
            <a:r>
              <a:rPr lang="ar-SY" sz="2400" dirty="0">
                <a:solidFill>
                  <a:srgbClr val="555556"/>
                </a:solidFill>
              </a:rPr>
              <a:t>الهياكل المجتمعية الموجودة في المجتمع المضيف</a:t>
            </a:r>
          </a:p>
          <a:p>
            <a:pPr lvl="0" algn="r" rtl="1"/>
            <a:r>
              <a:rPr lang="ar-SY" sz="2400" dirty="0">
                <a:solidFill>
                  <a:srgbClr val="555556"/>
                </a:solidFill>
              </a:rPr>
              <a:t>المهارات والقدرات والحواجز التي تعترض مشاركة الأفراد والمجموعات</a:t>
            </a:r>
          </a:p>
          <a:p>
            <a:pPr lvl="0" algn="r" rtl="1"/>
            <a:r>
              <a:rPr lang="ar-SY" sz="2400" dirty="0">
                <a:solidFill>
                  <a:srgbClr val="555556"/>
                </a:solidFill>
              </a:rPr>
              <a:t>المؤسسات أو البرامج الوطنية التي تساعد على تلبية احتياجات المجتمع وقضاياه من خلال المجموعات المجتمعية</a:t>
            </a:r>
          </a:p>
          <a:p>
            <a:pPr lvl="0" algn="r" rtl="1"/>
            <a:r>
              <a:rPr lang="ar-SY" sz="2400" dirty="0">
                <a:solidFill>
                  <a:srgbClr val="555556"/>
                </a:solidFill>
              </a:rPr>
              <a:t>دور مجموعات التوعية المجتمعية</a:t>
            </a:r>
            <a:endParaRPr lang="es-ES_tradnl" sz="2400" dirty="0"/>
          </a:p>
        </p:txBody>
      </p:sp>
    </p:spTree>
    <p:extLst>
      <p:ext uri="{BB962C8B-B14F-4D97-AF65-F5344CB8AC3E}">
        <p14:creationId xmlns:p14="http://schemas.microsoft.com/office/powerpoint/2010/main" val="2912455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كيف ينبغي تقييمه؟</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403573"/>
            <a:ext cx="9588315" cy="4895031"/>
          </a:xfrm>
        </p:spPr>
        <p:txBody>
          <a:bodyPr/>
          <a:lstStyle/>
          <a:p>
            <a:pPr marL="0" indent="0" algn="r" rtl="1">
              <a:buNone/>
            </a:pPr>
            <a:r>
              <a:rPr lang="ar-SY" sz="2800" dirty="0">
                <a:solidFill>
                  <a:srgbClr val="555556"/>
                </a:solidFill>
              </a:rPr>
              <a:t>قد تشمل منهجيات التقييم ما يلي:</a:t>
            </a:r>
          </a:p>
          <a:p>
            <a:pPr algn="r" rtl="1"/>
            <a:r>
              <a:rPr lang="ar-SY" sz="2800" dirty="0">
                <a:solidFill>
                  <a:srgbClr val="555556"/>
                </a:solidFill>
              </a:rPr>
              <a:t>الملاحظة المباشرة</a:t>
            </a:r>
          </a:p>
          <a:p>
            <a:pPr algn="r" rtl="1"/>
            <a:r>
              <a:rPr lang="ar-SY" sz="2800" dirty="0">
                <a:solidFill>
                  <a:srgbClr val="555556"/>
                </a:solidFill>
              </a:rPr>
              <a:t>مقابلات المخبرين الرئيسين</a:t>
            </a:r>
          </a:p>
          <a:p>
            <a:pPr algn="r" rtl="1"/>
            <a:r>
              <a:rPr lang="ar-SY" sz="2800" dirty="0">
                <a:solidFill>
                  <a:srgbClr val="555556"/>
                </a:solidFill>
              </a:rPr>
              <a:t>الإستطلاعات</a:t>
            </a:r>
          </a:p>
          <a:p>
            <a:pPr algn="r" rtl="1"/>
            <a:r>
              <a:rPr lang="ar-SY" sz="2800" dirty="0">
                <a:solidFill>
                  <a:srgbClr val="555556"/>
                </a:solidFill>
              </a:rPr>
              <a:t>الإستبيانات المنزلية</a:t>
            </a:r>
          </a:p>
          <a:p>
            <a:pPr algn="r" rtl="1"/>
            <a:r>
              <a:rPr lang="ar-SY" sz="2800" dirty="0">
                <a:solidFill>
                  <a:srgbClr val="555556"/>
                </a:solidFill>
              </a:rPr>
              <a:t>مناقشات مجموعات التركيز</a:t>
            </a:r>
          </a:p>
          <a:p>
            <a:pPr algn="r" rtl="1"/>
            <a:r>
              <a:rPr lang="ar-SY" sz="2800" dirty="0">
                <a:solidFill>
                  <a:srgbClr val="555556"/>
                </a:solidFill>
              </a:rPr>
              <a:t>طرق مناقشة تشاركية أخرى، مثل مخططات</a:t>
            </a:r>
            <a:r>
              <a:rPr lang="en-US" sz="2800" dirty="0">
                <a:solidFill>
                  <a:srgbClr val="555556"/>
                </a:solidFill>
              </a:rPr>
              <a:t>Venn </a:t>
            </a:r>
            <a:r>
              <a:rPr lang="ar-SY" sz="2800" dirty="0">
                <a:solidFill>
                  <a:srgbClr val="555556"/>
                </a:solidFill>
              </a:rPr>
              <a:t> وتحليلات أصحاب المصلحة.</a:t>
            </a:r>
          </a:p>
          <a:p>
            <a:pPr marL="0" indent="0" algn="r" rtl="1">
              <a:buNone/>
            </a:pPr>
            <a:endParaRPr lang="ar-SY" sz="2800" dirty="0">
              <a:solidFill>
                <a:srgbClr val="555556"/>
              </a:solidFill>
            </a:endParaRPr>
          </a:p>
          <a:p>
            <a:pPr marL="0" indent="0" algn="r" rtl="1">
              <a:buNone/>
            </a:pPr>
            <a:r>
              <a:rPr lang="ar-SY" sz="2800" dirty="0">
                <a:solidFill>
                  <a:srgbClr val="555556"/>
                </a:solidFill>
              </a:rPr>
              <a:t>تذكر أن أعضاء المجموعات المختلفين لديهم آراء واحتياجات مختلفة، ولكن قد لا يعبروا عن آرائهم حسب الوضع. من المستحسن استخدام أكثر من طريقة</a:t>
            </a:r>
            <a:r>
              <a:rPr lang="en-US" sz="2800" dirty="0">
                <a:solidFill>
                  <a:srgbClr val="555556"/>
                </a:solidFill>
              </a:rPr>
              <a:t>.</a:t>
            </a:r>
          </a:p>
        </p:txBody>
      </p:sp>
    </p:spTree>
    <p:extLst>
      <p:ext uri="{BB962C8B-B14F-4D97-AF65-F5344CB8AC3E}">
        <p14:creationId xmlns:p14="http://schemas.microsoft.com/office/powerpoint/2010/main" val="2084986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الأهداف</a:t>
            </a:r>
            <a:endParaRPr lang="es-ES_tradnl" b="1" dirty="0">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835621"/>
            <a:ext cx="9876347" cy="5476908"/>
          </a:xfrm>
        </p:spPr>
        <p:txBody>
          <a:bodyPr/>
          <a:lstStyle/>
          <a:p>
            <a:pPr lvl="0" rtl="1"/>
            <a:r>
              <a:rPr lang="ar-SA" dirty="0"/>
              <a:t>وصف طرائق المشاركة المجتمعية على طول دورة حياة المخيم. (موضوع اختياري)</a:t>
            </a:r>
            <a:endParaRPr lang="en-US" dirty="0"/>
          </a:p>
          <a:p>
            <a:pPr lvl="0" rtl="1"/>
            <a:r>
              <a:rPr lang="ar-SA" dirty="0"/>
              <a:t>وصف المساءلة</a:t>
            </a:r>
            <a:r>
              <a:rPr lang="ar-SY" dirty="0"/>
              <a:t> على أنها </a:t>
            </a:r>
            <a:r>
              <a:rPr lang="ar-SA" dirty="0"/>
              <a:t>مرتبطة بمدونة قواعد السلوك والمبادئ الإنسانية. (موضوع اختياري)</a:t>
            </a:r>
            <a:endParaRPr lang="en-US" dirty="0"/>
          </a:p>
          <a:p>
            <a:pPr lvl="0" rtl="1"/>
            <a:r>
              <a:rPr lang="ar-SA" dirty="0"/>
              <a:t>التدريب على تصميم استبيان </a:t>
            </a:r>
            <a:r>
              <a:rPr lang="ar-SY" dirty="0"/>
              <a:t>ل</a:t>
            </a:r>
            <a:r>
              <a:rPr lang="ar-SA" dirty="0"/>
              <a:t>مناقشة مجموع</a:t>
            </a:r>
            <a:r>
              <a:rPr lang="ar-SY" dirty="0"/>
              <a:t>ات</a:t>
            </a:r>
            <a:r>
              <a:rPr lang="ar-SA" dirty="0"/>
              <a:t> التركيز ومحاكاة إجراء</a:t>
            </a:r>
            <a:r>
              <a:rPr lang="ar-SY" dirty="0"/>
              <a:t> هذه</a:t>
            </a:r>
            <a:r>
              <a:rPr lang="ar-SA" dirty="0"/>
              <a:t> </a:t>
            </a:r>
            <a:r>
              <a:rPr lang="ar-SY" dirty="0"/>
              <a:t>المناقشات</a:t>
            </a:r>
            <a:r>
              <a:rPr lang="ar-SA" dirty="0"/>
              <a:t>. (موضوع اختياري)</a:t>
            </a:r>
            <a:endParaRPr lang="en-US" dirty="0"/>
          </a:p>
        </p:txBody>
      </p:sp>
      <p:sp>
        <p:nvSpPr>
          <p:cNvPr id="4" name="TextBox 3">
            <a:extLst>
              <a:ext uri="{FF2B5EF4-FFF2-40B4-BE49-F238E27FC236}">
                <a16:creationId xmlns:a16="http://schemas.microsoft.com/office/drawing/2014/main" id="{2B15BDFB-9406-4166-8A99-6DBBDAC1FA6C}"/>
              </a:ext>
            </a:extLst>
          </p:cNvPr>
          <p:cNvSpPr txBox="1"/>
          <p:nvPr/>
        </p:nvSpPr>
        <p:spPr>
          <a:xfrm rot="18849579">
            <a:off x="4705796" y="3801069"/>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أهداف اختيارية, احذفها اذا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21888603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كيف ينبغي تقييمه؟ </a:t>
            </a:r>
            <a:br>
              <a:rPr lang="ar-SY" b="1" dirty="0">
                <a:solidFill>
                  <a:srgbClr val="2A87C8"/>
                </a:solidFill>
                <a:latin typeface="Segoe UI Semilight" panose="020B0402040204020203" pitchFamily="34" charset="0"/>
                <a:cs typeface="Segoe UI Semilight" panose="020B0402040204020203" pitchFamily="34" charset="0"/>
              </a:rPr>
            </a:br>
            <a:r>
              <a:rPr lang="ar-SY" sz="2800" i="1" dirty="0">
                <a:solidFill>
                  <a:srgbClr val="2A87C8"/>
                </a:solidFill>
                <a:latin typeface="Segoe UI Semilight" panose="020B0402040204020203" pitchFamily="34" charset="0"/>
                <a:cs typeface="Segoe UI Semilight" panose="020B0402040204020203" pitchFamily="34" charset="0"/>
              </a:rPr>
              <a:t>مقدمة في البحث النوعي</a:t>
            </a:r>
            <a:endParaRPr lang="es-ES_tradnl" sz="2800" i="1"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2029240"/>
            <a:ext cx="9588315" cy="4895031"/>
          </a:xfrm>
        </p:spPr>
        <p:txBody>
          <a:bodyPr/>
          <a:lstStyle/>
          <a:p>
            <a:pPr algn="r" rtl="1"/>
            <a:r>
              <a:rPr lang="ar-SY" altLang="en-US" sz="2400" dirty="0">
                <a:solidFill>
                  <a:srgbClr val="555556"/>
                </a:solidFill>
                <a:cs typeface="Calibri" panose="020F0502020204030204" pitchFamily="34" charset="0"/>
              </a:rPr>
              <a:t>البحث النوعي </a:t>
            </a:r>
            <a:r>
              <a:rPr lang="ar-SY" altLang="en-US" sz="2400" b="1" dirty="0">
                <a:solidFill>
                  <a:srgbClr val="555556"/>
                </a:solidFill>
                <a:cs typeface="Calibri" panose="020F0502020204030204" pitchFamily="34" charset="0"/>
              </a:rPr>
              <a:t>مرن</a:t>
            </a:r>
            <a:r>
              <a:rPr lang="ar-SY" altLang="en-US" sz="2400" dirty="0">
                <a:solidFill>
                  <a:srgbClr val="555556"/>
                </a:solidFill>
                <a:cs typeface="Calibri" panose="020F0502020204030204" pitchFamily="34" charset="0"/>
              </a:rPr>
              <a:t>.</a:t>
            </a:r>
          </a:p>
          <a:p>
            <a:pPr algn="r" rtl="1"/>
            <a:r>
              <a:rPr lang="ar-SY" altLang="en-US" sz="2400" dirty="0">
                <a:solidFill>
                  <a:srgbClr val="555556"/>
                </a:solidFill>
                <a:cs typeface="Calibri" panose="020F0502020204030204" pitchFamily="34" charset="0"/>
              </a:rPr>
              <a:t>استخدام الأسئلة والعبارات </a:t>
            </a:r>
            <a:r>
              <a:rPr lang="ar-SY" altLang="en-US" sz="2400" b="1" dirty="0">
                <a:solidFill>
                  <a:srgbClr val="555556"/>
                </a:solidFill>
                <a:cs typeface="Calibri" panose="020F0502020204030204" pitchFamily="34" charset="0"/>
              </a:rPr>
              <a:t>غير القيادية</a:t>
            </a:r>
            <a:r>
              <a:rPr lang="ar-SY" altLang="en-US" sz="2400" dirty="0">
                <a:solidFill>
                  <a:srgbClr val="555556"/>
                </a:solidFill>
                <a:cs typeface="Calibri" panose="020F0502020204030204" pitchFamily="34" charset="0"/>
              </a:rPr>
              <a:t>.</a:t>
            </a:r>
          </a:p>
          <a:p>
            <a:pPr algn="r" rtl="1"/>
            <a:r>
              <a:rPr lang="ar-SY" altLang="en-US" sz="2400" b="1" dirty="0">
                <a:solidFill>
                  <a:srgbClr val="555556"/>
                </a:solidFill>
                <a:cs typeface="Calibri" panose="020F0502020204030204" pitchFamily="34" charset="0"/>
              </a:rPr>
              <a:t>التحقق من </a:t>
            </a:r>
            <a:r>
              <a:rPr lang="ar-SY" altLang="en-US" sz="2400" dirty="0">
                <a:solidFill>
                  <a:srgbClr val="555556"/>
                </a:solidFill>
                <a:cs typeface="Calibri" panose="020F0502020204030204" pitchFamily="34" charset="0"/>
              </a:rPr>
              <a:t>المعلومات قدر الإمكان.</a:t>
            </a:r>
          </a:p>
          <a:p>
            <a:pPr algn="r" rtl="1"/>
            <a:r>
              <a:rPr lang="ar-SY" altLang="en-US" sz="2400" dirty="0">
                <a:solidFill>
                  <a:srgbClr val="555556"/>
                </a:solidFill>
                <a:cs typeface="Calibri" panose="020F0502020204030204" pitchFamily="34" charset="0"/>
              </a:rPr>
              <a:t>التعامل مع المشاركين </a:t>
            </a:r>
            <a:r>
              <a:rPr lang="ar-SY" altLang="en-US" sz="2400" b="1" dirty="0">
                <a:solidFill>
                  <a:srgbClr val="555556"/>
                </a:solidFill>
                <a:cs typeface="Calibri" panose="020F0502020204030204" pitchFamily="34" charset="0"/>
              </a:rPr>
              <a:t>كخبراء</a:t>
            </a:r>
            <a:r>
              <a:rPr lang="ar-SY" altLang="en-US" sz="2400" dirty="0">
                <a:solidFill>
                  <a:srgbClr val="555556"/>
                </a:solidFill>
                <a:cs typeface="Calibri" panose="020F0502020204030204" pitchFamily="34" charset="0"/>
              </a:rPr>
              <a:t>.</a:t>
            </a:r>
          </a:p>
          <a:p>
            <a:pPr algn="r" rtl="1"/>
            <a:r>
              <a:rPr lang="ar-SY" altLang="en-US" sz="2400" b="1" dirty="0">
                <a:solidFill>
                  <a:srgbClr val="555556"/>
                </a:solidFill>
                <a:cs typeface="Calibri" panose="020F0502020204030204" pitchFamily="34" charset="0"/>
              </a:rPr>
              <a:t>يقود المشاركون </a:t>
            </a:r>
            <a:r>
              <a:rPr lang="ar-SY" altLang="en-US" sz="2400" dirty="0">
                <a:solidFill>
                  <a:srgbClr val="555556"/>
                </a:solidFill>
                <a:cs typeface="Calibri" panose="020F0502020204030204" pitchFamily="34" charset="0"/>
              </a:rPr>
              <a:t>المحادثة والميسرين يضمنون فقط بقاءهم ضمن الموضوع.</a:t>
            </a:r>
          </a:p>
          <a:p>
            <a:pPr algn="r" rtl="1"/>
            <a:r>
              <a:rPr lang="ar-SY" altLang="en-US" sz="2400" b="1" dirty="0">
                <a:solidFill>
                  <a:srgbClr val="555556"/>
                </a:solidFill>
                <a:cs typeface="Calibri" panose="020F0502020204030204" pitchFamily="34" charset="0"/>
              </a:rPr>
              <a:t>كيف ولماذا </a:t>
            </a:r>
            <a:r>
              <a:rPr lang="ar-SY" altLang="en-US" sz="2400" dirty="0">
                <a:solidFill>
                  <a:srgbClr val="555556"/>
                </a:solidFill>
                <a:cs typeface="Calibri" panose="020F0502020204030204" pitchFamily="34" charset="0"/>
              </a:rPr>
              <a:t>تحدث الأشياء هي الأكثر أهمية.</a:t>
            </a:r>
          </a:p>
          <a:p>
            <a:pPr algn="r" rtl="1"/>
            <a:r>
              <a:rPr lang="ar-SY" altLang="en-US" sz="2400" dirty="0">
                <a:solidFill>
                  <a:srgbClr val="555556"/>
                </a:solidFill>
                <a:cs typeface="Calibri" panose="020F0502020204030204" pitchFamily="34" charset="0"/>
              </a:rPr>
              <a:t>تحليل </a:t>
            </a:r>
            <a:r>
              <a:rPr lang="ar-SY" altLang="en-US" sz="2400" b="1" dirty="0">
                <a:solidFill>
                  <a:srgbClr val="555556"/>
                </a:solidFill>
                <a:cs typeface="Calibri" panose="020F0502020204030204" pitchFamily="34" charset="0"/>
              </a:rPr>
              <a:t>الكلمات</a:t>
            </a:r>
            <a:r>
              <a:rPr lang="ar-SY" altLang="en-US" sz="2400" dirty="0">
                <a:solidFill>
                  <a:srgbClr val="555556"/>
                </a:solidFill>
                <a:cs typeface="Calibri" panose="020F0502020204030204" pitchFamily="34" charset="0"/>
              </a:rPr>
              <a:t> التي يستخدمها الناس</a:t>
            </a:r>
            <a:endParaRPr lang="en-US" sz="2400" dirty="0">
              <a:solidFill>
                <a:srgbClr val="FF0000"/>
              </a:solidFill>
            </a:endParaRPr>
          </a:p>
        </p:txBody>
      </p:sp>
      <p:sp>
        <p:nvSpPr>
          <p:cNvPr id="5" name="TextBox 4">
            <a:extLst>
              <a:ext uri="{FF2B5EF4-FFF2-40B4-BE49-F238E27FC236}">
                <a16:creationId xmlns:a16="http://schemas.microsoft.com/office/drawing/2014/main" id="{72ED35EF-F4C5-499F-8A3C-B8A122A5B63C}"/>
              </a:ext>
            </a:extLst>
          </p:cNvPr>
          <p:cNvSpPr txBox="1"/>
          <p:nvPr/>
        </p:nvSpPr>
        <p:spPr>
          <a:xfrm rot="18849579">
            <a:off x="-417254" y="3412813"/>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1359678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كيف ينبغي تقييمه؟</a:t>
            </a:r>
            <a:br>
              <a:rPr lang="ar-SY" b="1" dirty="0">
                <a:solidFill>
                  <a:srgbClr val="2A87C8"/>
                </a:solidFill>
                <a:latin typeface="Segoe UI Semilight" panose="020B0402040204020203" pitchFamily="34" charset="0"/>
                <a:cs typeface="Segoe UI Semilight" panose="020B0402040204020203" pitchFamily="34" charset="0"/>
              </a:rPr>
            </a:br>
            <a:r>
              <a:rPr lang="ar-SY" sz="2800" i="1" dirty="0">
                <a:latin typeface="Segoe UI Semilight" panose="020B0402040204020203" pitchFamily="34" charset="0"/>
                <a:cs typeface="Segoe UI Semilight" panose="020B0402040204020203" pitchFamily="34" charset="0"/>
              </a:rPr>
              <a:t>مثال على منهجية البحث النوعي - </a:t>
            </a:r>
            <a:r>
              <a:rPr lang="en-US" sz="2800" i="1" dirty="0">
                <a:latin typeface="Segoe UI Semilight" panose="020B0402040204020203" pitchFamily="34" charset="0"/>
                <a:cs typeface="Segoe UI Semilight" panose="020B0402040204020203" pitchFamily="34" charset="0"/>
              </a:rPr>
              <a:t>FGD</a:t>
            </a:r>
            <a:endParaRPr lang="es-ES_tradnl" sz="2800"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2029240"/>
            <a:ext cx="9588315" cy="1966621"/>
          </a:xfrm>
        </p:spPr>
        <p:txBody>
          <a:bodyPr/>
          <a:lstStyle/>
          <a:p>
            <a:pPr marL="0" indent="0" algn="r" rtl="1">
              <a:buNone/>
            </a:pPr>
            <a:r>
              <a:rPr lang="ar-SY" altLang="en-US" sz="2400" i="1" dirty="0">
                <a:solidFill>
                  <a:srgbClr val="555556"/>
                </a:solidFill>
                <a:cs typeface="Times New Roman" panose="02020603050405020304" pitchFamily="18" charset="0"/>
              </a:rPr>
              <a:t>مناقشة مجموعات التركيز:</a:t>
            </a:r>
          </a:p>
          <a:p>
            <a:pPr marL="0" indent="0" algn="r" rtl="1">
              <a:buNone/>
            </a:pPr>
            <a:r>
              <a:rPr lang="ar-SY" altLang="en-US" sz="2400" i="1" dirty="0">
                <a:solidFill>
                  <a:srgbClr val="555556"/>
                </a:solidFill>
                <a:cs typeface="Times New Roman" panose="02020603050405020304" pitchFamily="18" charset="0"/>
              </a:rPr>
              <a:t>مجموعة مكونة من حوالي 6-12 فرد متشابه تناقش موضوعًا ما  تحت إشراف الميسر الذي يعزز التفاعل بين الأعضاء ويضمن  بقاء المناقشة ضمن الموضوع.</a:t>
            </a:r>
            <a:endParaRPr lang="en-US" altLang="en-US" sz="2400" i="1" dirty="0">
              <a:solidFill>
                <a:srgbClr val="555556"/>
              </a:solidFill>
              <a:cs typeface="Times New Roman" panose="02020603050405020304" pitchFamily="18" charset="0"/>
            </a:endParaRPr>
          </a:p>
        </p:txBody>
      </p:sp>
      <p:graphicFrame>
        <p:nvGraphicFramePr>
          <p:cNvPr id="6" name="Table 5">
            <a:extLst>
              <a:ext uri="{FF2B5EF4-FFF2-40B4-BE49-F238E27FC236}">
                <a16:creationId xmlns:a16="http://schemas.microsoft.com/office/drawing/2014/main" id="{02D03EB6-A9EE-4F99-B004-5CDA3538A7F0}"/>
              </a:ext>
            </a:extLst>
          </p:cNvPr>
          <p:cNvGraphicFramePr>
            <a:graphicFrameLocks noGrp="1"/>
          </p:cNvGraphicFramePr>
          <p:nvPr>
            <p:extLst>
              <p:ext uri="{D42A27DB-BD31-4B8C-83A1-F6EECF244321}">
                <p14:modId xmlns:p14="http://schemas.microsoft.com/office/powerpoint/2010/main" val="631336671"/>
              </p:ext>
            </p:extLst>
          </p:nvPr>
        </p:nvGraphicFramePr>
        <p:xfrm>
          <a:off x="449362" y="3995861"/>
          <a:ext cx="9577064" cy="2964812"/>
        </p:xfrm>
        <a:graphic>
          <a:graphicData uri="http://schemas.openxmlformats.org/drawingml/2006/table">
            <a:tbl>
              <a:tblPr firstRow="1" bandRow="1">
                <a:tableStyleId>{5C22544A-7EE6-4342-B048-85BDC9FD1C3A}</a:tableStyleId>
              </a:tblPr>
              <a:tblGrid>
                <a:gridCol w="4536504">
                  <a:extLst>
                    <a:ext uri="{9D8B030D-6E8A-4147-A177-3AD203B41FA5}">
                      <a16:colId xmlns:a16="http://schemas.microsoft.com/office/drawing/2014/main" val="3739197401"/>
                    </a:ext>
                  </a:extLst>
                </a:gridCol>
                <a:gridCol w="5040560">
                  <a:extLst>
                    <a:ext uri="{9D8B030D-6E8A-4147-A177-3AD203B41FA5}">
                      <a16:colId xmlns:a16="http://schemas.microsoft.com/office/drawing/2014/main" val="483112026"/>
                    </a:ext>
                  </a:extLst>
                </a:gridCol>
              </a:tblGrid>
              <a:tr h="565943">
                <a:tc>
                  <a:txBody>
                    <a:bodyPr/>
                    <a:lstStyle/>
                    <a:p>
                      <a:pPr algn="r" rtl="1"/>
                      <a:r>
                        <a:rPr lang="ar-SY" sz="2400" b="1" dirty="0">
                          <a:latin typeface="Calibri" panose="020F0502020204030204" pitchFamily="34" charset="0"/>
                          <a:cs typeface="Calibri" panose="020F0502020204030204" pitchFamily="34" charset="0"/>
                        </a:rPr>
                        <a:t>الإيجاببات</a:t>
                      </a:r>
                      <a:endParaRPr lang="ar-SY" sz="2000" b="1" dirty="0">
                        <a:latin typeface="Calibri" panose="020F0502020204030204" pitchFamily="34" charset="0"/>
                        <a:cs typeface="Calibri" panose="020F0502020204030204" pitchFamily="34" charset="0"/>
                      </a:endParaRPr>
                    </a:p>
                  </a:txBody>
                  <a:tcPr>
                    <a:solidFill>
                      <a:srgbClr val="2A87C8"/>
                    </a:solidFill>
                  </a:tcPr>
                </a:tc>
                <a:tc>
                  <a:txBody>
                    <a:bodyPr/>
                    <a:lstStyle/>
                    <a:p>
                      <a:pPr algn="r" rtl="1"/>
                      <a:r>
                        <a:rPr lang="ar-SY" sz="2400" b="1" dirty="0">
                          <a:latin typeface="Calibri" panose="020F0502020204030204" pitchFamily="34" charset="0"/>
                          <a:cs typeface="Calibri" panose="020F0502020204030204" pitchFamily="34" charset="0"/>
                        </a:rPr>
                        <a:t>الحدود</a:t>
                      </a:r>
                      <a:endParaRPr lang="es-ES_tradnl" sz="2400" b="1" dirty="0">
                        <a:latin typeface="Calibri" panose="020F0502020204030204" pitchFamily="34" charset="0"/>
                        <a:cs typeface="Calibri" panose="020F0502020204030204" pitchFamily="34" charset="0"/>
                      </a:endParaRPr>
                    </a:p>
                  </a:txBody>
                  <a:tcPr>
                    <a:solidFill>
                      <a:srgbClr val="2A87C8"/>
                    </a:solidFill>
                  </a:tcPr>
                </a:tc>
                <a:extLst>
                  <a:ext uri="{0D108BD9-81ED-4DB2-BD59-A6C34878D82A}">
                    <a16:rowId xmlns:a16="http://schemas.microsoft.com/office/drawing/2014/main" val="3842396390"/>
                  </a:ext>
                </a:extLst>
              </a:tr>
              <a:tr h="565943">
                <a:tc>
                  <a:txBody>
                    <a:bodyPr/>
                    <a:lstStyle/>
                    <a:p>
                      <a:pPr algn="r" rtl="1"/>
                      <a:r>
                        <a:rPr lang="ar-SY" altLang="en-US" sz="2000" b="1" dirty="0">
                          <a:latin typeface="Calibri" panose="020F0502020204030204" pitchFamily="34" charset="0"/>
                          <a:cs typeface="Calibri" panose="020F0502020204030204" pitchFamily="34" charset="0"/>
                        </a:rPr>
                        <a:t>الأسئلة المفتوحة تسمح بالمناقشة</a:t>
                      </a:r>
                      <a:endParaRPr lang="en-US" sz="2000" dirty="0">
                        <a:latin typeface="Calibri" panose="020F0502020204030204" pitchFamily="34" charset="0"/>
                        <a:cs typeface="Calibri" panose="020F0502020204030204" pitchFamily="34" charset="0"/>
                      </a:endParaRPr>
                    </a:p>
                  </a:txBody>
                  <a:tcPr>
                    <a:solidFill>
                      <a:schemeClr val="bg1"/>
                    </a:solidFill>
                  </a:tcPr>
                </a:tc>
                <a:tc>
                  <a:txBody>
                    <a:bodyPr/>
                    <a:lstStyle/>
                    <a:p>
                      <a:pPr algn="r" rtl="1"/>
                      <a:r>
                        <a:rPr lang="ar-SY" altLang="en-US" sz="2000" b="1" dirty="0">
                          <a:latin typeface="Calibri" panose="020F0502020204030204" pitchFamily="34" charset="0"/>
                          <a:cs typeface="Calibri" panose="020F0502020204030204" pitchFamily="34" charset="0"/>
                        </a:rPr>
                        <a:t>قد يكون من الصعب تحليل الإجابات أو تفسيرها</a:t>
                      </a:r>
                      <a:endParaRPr lang="en-US" altLang="en-US" sz="2000" dirty="0">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801380228"/>
                  </a:ext>
                </a:extLst>
              </a:tr>
              <a:tr h="565943">
                <a:tc>
                  <a:txBody>
                    <a:bodyPr/>
                    <a:lstStyle/>
                    <a:p>
                      <a:pPr algn="r" rtl="1"/>
                      <a:r>
                        <a:rPr lang="ar-SY" altLang="en-US" sz="2000" b="1" dirty="0">
                          <a:latin typeface="Calibri" panose="020F0502020204030204" pitchFamily="34" charset="0"/>
                          <a:cs typeface="Calibri" panose="020F0502020204030204" pitchFamily="34" charset="0"/>
                        </a:rPr>
                        <a:t>تعزز تفاعل المشاركين</a:t>
                      </a: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altLang="en-US" sz="2000" b="1" dirty="0">
                          <a:latin typeface="Calibri" panose="020F0502020204030204" pitchFamily="34" charset="0"/>
                          <a:cs typeface="Calibri" panose="020F0502020204030204" pitchFamily="34" charset="0"/>
                        </a:rPr>
                        <a:t>قد يكون هناك متكلم (ين)  مسيطرين</a:t>
                      </a:r>
                      <a:endParaRPr lang="en-US" altLang="en-US"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007945097"/>
                  </a:ext>
                </a:extLst>
              </a:tr>
              <a:tr h="565943">
                <a:tc>
                  <a:txBody>
                    <a:bodyPr/>
                    <a:lstStyle/>
                    <a:p>
                      <a:pPr algn="r" rtl="1"/>
                      <a:r>
                        <a:rPr lang="ar-SY" altLang="en-US" sz="2000" b="1" dirty="0">
                          <a:latin typeface="Calibri" panose="020F0502020204030204" pitchFamily="34" charset="0"/>
                          <a:cs typeface="Calibri" panose="020F0502020204030204" pitchFamily="34" charset="0"/>
                        </a:rPr>
                        <a:t>يمكن للباحثين التفاعل مباشرة لتوضيح الاستجابات</a:t>
                      </a:r>
                    </a:p>
                  </a:txBody>
                  <a:tcPr>
                    <a:noFill/>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altLang="en-US" sz="2000" b="1" dirty="0">
                          <a:latin typeface="Calibri" panose="020F0502020204030204" pitchFamily="34" charset="0"/>
                          <a:cs typeface="Calibri" panose="020F0502020204030204" pitchFamily="34" charset="0"/>
                        </a:rPr>
                        <a:t>لا يمكن التعميم نظرًا لوجود عدد محدود من المشاركين / الاختيار ليس عشوائيًا</a:t>
                      </a:r>
                      <a:endParaRPr lang="en-US" altLang="en-US" sz="2000" dirty="0">
                        <a:latin typeface="Calibri" panose="020F0502020204030204" pitchFamily="34" charset="0"/>
                        <a:cs typeface="Calibri" panose="020F0502020204030204" pitchFamily="34" charset="0"/>
                      </a:endParaRPr>
                    </a:p>
                  </a:txBody>
                  <a:tcPr>
                    <a:noFill/>
                  </a:tcPr>
                </a:tc>
                <a:extLst>
                  <a:ext uri="{0D108BD9-81ED-4DB2-BD59-A6C34878D82A}">
                    <a16:rowId xmlns:a16="http://schemas.microsoft.com/office/drawing/2014/main" val="3307291105"/>
                  </a:ext>
                </a:extLst>
              </a:tr>
              <a:tr h="565943">
                <a:tc>
                  <a:txBody>
                    <a:bodyPr/>
                    <a:lstStyle/>
                    <a:p>
                      <a:pPr algn="r" rtl="1"/>
                      <a:r>
                        <a:rPr lang="ar-SY" altLang="en-US" sz="2000" b="1" dirty="0">
                          <a:latin typeface="Calibri" panose="020F0502020204030204" pitchFamily="34" charset="0"/>
                          <a:cs typeface="Calibri" panose="020F0502020204030204" pitchFamily="34" charset="0"/>
                        </a:rPr>
                        <a:t>مرنة</a:t>
                      </a:r>
                      <a:endParaRPr lang="en-US" sz="2000" dirty="0">
                        <a:latin typeface="Calibri" panose="020F0502020204030204" pitchFamily="34" charset="0"/>
                        <a:cs typeface="Calibri" panose="020F0502020204030204" pitchFamily="34" charset="0"/>
                      </a:endParaRPr>
                    </a:p>
                  </a:txBody>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SY" altLang="en-US" sz="2000" b="1" dirty="0">
                          <a:latin typeface="Calibri" panose="020F0502020204030204" pitchFamily="34" charset="0"/>
                          <a:cs typeface="Calibri" panose="020F0502020204030204" pitchFamily="34" charset="0"/>
                        </a:rPr>
                        <a:t>عدم خبرة الميسر و / أو التحيز</a:t>
                      </a:r>
                      <a:endParaRPr lang="en-US" altLang="en-US" sz="20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66000492"/>
                  </a:ext>
                </a:extLst>
              </a:tr>
            </a:tbl>
          </a:graphicData>
        </a:graphic>
      </p:graphicFrame>
      <p:sp>
        <p:nvSpPr>
          <p:cNvPr id="5" name="TextBox 4">
            <a:extLst>
              <a:ext uri="{FF2B5EF4-FFF2-40B4-BE49-F238E27FC236}">
                <a16:creationId xmlns:a16="http://schemas.microsoft.com/office/drawing/2014/main" id="{72ED35EF-F4C5-499F-8A3C-B8A122A5B63C}"/>
              </a:ext>
            </a:extLst>
          </p:cNvPr>
          <p:cNvSpPr txBox="1"/>
          <p:nvPr/>
        </p:nvSpPr>
        <p:spPr>
          <a:xfrm rot="18849579">
            <a:off x="4633790" y="3602148"/>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18300916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ما هي الخصائص والصفات والمهارات المطلوبة؟</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403573"/>
            <a:ext cx="9588315" cy="4895031"/>
          </a:xfrm>
        </p:spPr>
        <p:txBody>
          <a:bodyPr/>
          <a:lstStyle/>
          <a:p>
            <a:pPr marL="0" indent="0" rtl="1">
              <a:buNone/>
            </a:pPr>
            <a:r>
              <a:rPr lang="ar-SY" sz="2800" dirty="0">
                <a:solidFill>
                  <a:srgbClr val="555556"/>
                </a:solidFill>
              </a:rPr>
              <a:t>يجب على الفرق الميدانية:</a:t>
            </a:r>
          </a:p>
          <a:p>
            <a:pPr marL="0" indent="0" rtl="1">
              <a:buNone/>
            </a:pPr>
            <a:endParaRPr lang="ar-SY" sz="2800" dirty="0">
              <a:solidFill>
                <a:srgbClr val="555556"/>
              </a:solidFill>
            </a:endParaRPr>
          </a:p>
          <a:p>
            <a:pPr rtl="1"/>
            <a:r>
              <a:rPr lang="ar-SY" sz="2800" dirty="0">
                <a:solidFill>
                  <a:srgbClr val="555556"/>
                </a:solidFill>
              </a:rPr>
              <a:t>تكون متدربة على المشاركة / التعبئة المجتمعية</a:t>
            </a:r>
          </a:p>
          <a:p>
            <a:pPr rtl="1"/>
            <a:r>
              <a:rPr lang="ar-SY" sz="2800" dirty="0">
                <a:solidFill>
                  <a:srgbClr val="555556"/>
                </a:solidFill>
              </a:rPr>
              <a:t>التحدث بلغة المجموعات أو العمل مع مترجم</a:t>
            </a:r>
          </a:p>
          <a:p>
            <a:pPr rtl="1"/>
            <a:r>
              <a:rPr lang="ar-SY" sz="2800" dirty="0">
                <a:solidFill>
                  <a:srgbClr val="555556"/>
                </a:solidFill>
              </a:rPr>
              <a:t>لديهم القدرة على العمل بحساسية في مختلف الثقافات والمجتمعات</a:t>
            </a:r>
          </a:p>
          <a:p>
            <a:pPr rtl="1"/>
            <a:r>
              <a:rPr lang="ar-SY" sz="2800" dirty="0">
                <a:solidFill>
                  <a:srgbClr val="555556"/>
                </a:solidFill>
              </a:rPr>
              <a:t>تكون حيادية ولا ترتبط ارتباطًا وثيقًا بالمجموعات</a:t>
            </a:r>
          </a:p>
          <a:p>
            <a:pPr rtl="1"/>
            <a:r>
              <a:rPr lang="ar-SY" sz="2800" dirty="0">
                <a:solidFill>
                  <a:srgbClr val="555556"/>
                </a:solidFill>
              </a:rPr>
              <a:t>تتألف من كل من الموظفين الذكور والإناث</a:t>
            </a:r>
          </a:p>
          <a:p>
            <a:pPr rtl="1"/>
            <a:r>
              <a:rPr lang="ar-SY" sz="2800" dirty="0">
                <a:solidFill>
                  <a:srgbClr val="555556"/>
                </a:solidFill>
              </a:rPr>
              <a:t>لديهم تسهيل قوي، وبناء توافق الآراء ومهارات تواصل مع الأخرين</a:t>
            </a:r>
          </a:p>
          <a:p>
            <a:pPr rtl="1"/>
            <a:r>
              <a:rPr lang="ar-SY" sz="2800" dirty="0">
                <a:solidFill>
                  <a:srgbClr val="555556"/>
                </a:solidFill>
              </a:rPr>
              <a:t>لديهم قيم إيجابية</a:t>
            </a:r>
          </a:p>
          <a:p>
            <a:pPr rtl="1"/>
            <a:r>
              <a:rPr lang="ar-SY" sz="2800" dirty="0">
                <a:solidFill>
                  <a:srgbClr val="555556"/>
                </a:solidFill>
              </a:rPr>
              <a:t>على استعداد للسفر والعيش في بيئات صعبة</a:t>
            </a:r>
            <a:endParaRPr lang="en-US" sz="2800" dirty="0">
              <a:solidFill>
                <a:srgbClr val="555556"/>
              </a:solidFill>
            </a:endParaRPr>
          </a:p>
        </p:txBody>
      </p:sp>
      <p:sp>
        <p:nvSpPr>
          <p:cNvPr id="4" name="TextBox 3">
            <a:extLst>
              <a:ext uri="{FF2B5EF4-FFF2-40B4-BE49-F238E27FC236}">
                <a16:creationId xmlns:a16="http://schemas.microsoft.com/office/drawing/2014/main" id="{65F17A6E-5A6E-47B5-BF6A-CFD2F289358B}"/>
              </a:ext>
            </a:extLst>
          </p:cNvPr>
          <p:cNvSpPr txBox="1"/>
          <p:nvPr/>
        </p:nvSpPr>
        <p:spPr>
          <a:xfrm rot="18849579">
            <a:off x="4819006" y="4073793"/>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36183322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a:extLst>
              <a:ext uri="{FF2B5EF4-FFF2-40B4-BE49-F238E27FC236}">
                <a16:creationId xmlns:a16="http://schemas.microsoft.com/office/drawing/2014/main" id="{E80C2715-D6E5-4842-AFF6-D498D5AD6728}"/>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a:off x="30377" y="0"/>
            <a:ext cx="10691813" cy="7559675"/>
          </a:xfrm>
          <a:prstGeom prst="rect">
            <a:avLst/>
          </a:prstGeom>
        </p:spPr>
      </p:pic>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أي المهارات يجب أن يتم دعمها؟</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403573"/>
            <a:ext cx="7572091" cy="4895031"/>
          </a:xfrm>
        </p:spPr>
        <p:txBody>
          <a:bodyPr/>
          <a:lstStyle/>
          <a:p>
            <a:pPr marL="0" indent="0" algn="r" rtl="1">
              <a:buNone/>
            </a:pPr>
            <a:r>
              <a:rPr lang="ar-SY" sz="2800" dirty="0"/>
              <a:t>تشمل الهياكل والآليات التشاركية التي يجب بناؤها, دعمها أو تقويتها:</a:t>
            </a:r>
          </a:p>
          <a:p>
            <a:pPr marL="0" indent="0" algn="r" rtl="1">
              <a:buNone/>
            </a:pPr>
            <a:endParaRPr lang="ar-SY" sz="2800" dirty="0"/>
          </a:p>
          <a:p>
            <a:pPr marL="849313" algn="r" rtl="1"/>
            <a:r>
              <a:rPr lang="ar-SY" sz="2800" dirty="0"/>
              <a:t>قادة المخيم</a:t>
            </a:r>
          </a:p>
          <a:p>
            <a:pPr marL="849313" algn="r" rtl="1"/>
            <a:r>
              <a:rPr lang="ar-SY" sz="2800" dirty="0"/>
              <a:t>لجان المخيم</a:t>
            </a:r>
          </a:p>
          <a:p>
            <a:pPr marL="849313" algn="r" rtl="1"/>
            <a:r>
              <a:rPr lang="ar-SY" sz="2800" dirty="0"/>
              <a:t>فئات المجتمع</a:t>
            </a:r>
          </a:p>
          <a:p>
            <a:pPr marL="849313" algn="r" rtl="1"/>
            <a:r>
              <a:rPr lang="ar-SY" sz="2800" dirty="0"/>
              <a:t>مجموعات التركيز</a:t>
            </a:r>
          </a:p>
          <a:p>
            <a:pPr marL="849313" algn="r" rtl="1"/>
            <a:r>
              <a:rPr lang="ar-SY" sz="2800" dirty="0"/>
              <a:t>مجموعات العمل - فرق العمل</a:t>
            </a:r>
          </a:p>
          <a:p>
            <a:pPr marL="849313" algn="r" rtl="1"/>
            <a:r>
              <a:rPr lang="ar-SY" sz="2800" dirty="0"/>
              <a:t>آليات التغذية الراجعة</a:t>
            </a:r>
            <a:endParaRPr lang="es-ES_tradnl" sz="2800" dirty="0"/>
          </a:p>
        </p:txBody>
      </p:sp>
      <p:sp>
        <p:nvSpPr>
          <p:cNvPr id="5" name="TextBox 4">
            <a:extLst>
              <a:ext uri="{FF2B5EF4-FFF2-40B4-BE49-F238E27FC236}">
                <a16:creationId xmlns:a16="http://schemas.microsoft.com/office/drawing/2014/main" id="{713CCA95-1A10-4942-9827-C4D3D48FA255}"/>
              </a:ext>
            </a:extLst>
          </p:cNvPr>
          <p:cNvSpPr txBox="1"/>
          <p:nvPr/>
        </p:nvSpPr>
        <p:spPr>
          <a:xfrm rot="18849579">
            <a:off x="-653602" y="3854802"/>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1135940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كيف يمكن تعزيز الهياكل؟</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161330" y="1405086"/>
            <a:ext cx="9588315" cy="4895031"/>
          </a:xfrm>
        </p:spPr>
        <p:txBody>
          <a:bodyPr/>
          <a:lstStyle/>
          <a:p>
            <a:pPr marL="284162" indent="0" algn="r" rtl="1">
              <a:buNone/>
            </a:pPr>
            <a:r>
              <a:rPr lang="ar-SY" sz="2400" dirty="0">
                <a:solidFill>
                  <a:srgbClr val="555556"/>
                </a:solidFill>
              </a:rPr>
              <a:t>يمكن تعزيز الهياكل والآليات التشاركية من خلال:</a:t>
            </a:r>
          </a:p>
          <a:p>
            <a:pPr marL="284162" indent="0" algn="r" rtl="1">
              <a:buNone/>
            </a:pPr>
            <a:endParaRPr lang="ar-SY" sz="2400" dirty="0">
              <a:solidFill>
                <a:srgbClr val="555556"/>
              </a:solidFill>
            </a:endParaRPr>
          </a:p>
          <a:p>
            <a:pPr marL="979488" algn="r" rtl="1"/>
            <a:r>
              <a:rPr lang="ar-SY" sz="2400" dirty="0">
                <a:solidFill>
                  <a:srgbClr val="555556"/>
                </a:solidFill>
              </a:rPr>
              <a:t>تحديد الإختصاصات</a:t>
            </a:r>
          </a:p>
          <a:p>
            <a:pPr marL="979488" algn="r" rtl="1"/>
            <a:r>
              <a:rPr lang="ar-SY" sz="2400" dirty="0">
                <a:solidFill>
                  <a:srgbClr val="555556"/>
                </a:solidFill>
              </a:rPr>
              <a:t>إعداد خطط عمل إستراتيجية</a:t>
            </a:r>
          </a:p>
          <a:p>
            <a:pPr marL="979488" algn="r" rtl="1"/>
            <a:r>
              <a:rPr lang="ar-SY" sz="2400" dirty="0">
                <a:solidFill>
                  <a:srgbClr val="555556"/>
                </a:solidFill>
              </a:rPr>
              <a:t>وضع مدونات قواعد السلوك</a:t>
            </a:r>
          </a:p>
          <a:p>
            <a:pPr marL="979488" algn="r" rtl="1"/>
            <a:r>
              <a:rPr lang="ar-SY" sz="2400" dirty="0">
                <a:solidFill>
                  <a:srgbClr val="555556"/>
                </a:solidFill>
              </a:rPr>
              <a:t>إعداد قائمة </a:t>
            </a:r>
            <a:r>
              <a:rPr lang="en-US" sz="2400" dirty="0">
                <a:solidFill>
                  <a:srgbClr val="555556"/>
                </a:solidFill>
              </a:rPr>
              <a:t>3W</a:t>
            </a:r>
          </a:p>
          <a:p>
            <a:pPr marL="979488" algn="r" rtl="1"/>
            <a:r>
              <a:rPr lang="ar-SY" sz="2400" dirty="0">
                <a:solidFill>
                  <a:srgbClr val="555556"/>
                </a:solidFill>
              </a:rPr>
              <a:t>وضع القواعد واللوائح</a:t>
            </a:r>
          </a:p>
          <a:p>
            <a:pPr marL="979488" algn="r" rtl="1"/>
            <a:r>
              <a:rPr lang="ar-SY" sz="2400" dirty="0">
                <a:solidFill>
                  <a:srgbClr val="555556"/>
                </a:solidFill>
              </a:rPr>
              <a:t>تعزيز مشاركة المرأة</a:t>
            </a:r>
          </a:p>
          <a:p>
            <a:pPr marL="979488" algn="r" rtl="1"/>
            <a:r>
              <a:rPr lang="ar-SY" sz="2400" dirty="0">
                <a:solidFill>
                  <a:srgbClr val="555556"/>
                </a:solidFill>
              </a:rPr>
              <a:t>بناء قدرات ممثلي المجموعات</a:t>
            </a:r>
          </a:p>
          <a:p>
            <a:pPr marL="979488" algn="r" rtl="1"/>
            <a:r>
              <a:rPr lang="ar-SY" sz="2400" dirty="0">
                <a:solidFill>
                  <a:srgbClr val="555556"/>
                </a:solidFill>
              </a:rPr>
              <a:t>زيادة الوعي</a:t>
            </a:r>
          </a:p>
          <a:p>
            <a:pPr marL="979488" algn="r" rtl="1"/>
            <a:r>
              <a:rPr lang="ar-SY" sz="2400" dirty="0">
                <a:solidFill>
                  <a:srgbClr val="555556"/>
                </a:solidFill>
              </a:rPr>
              <a:t>إجراء إنتخابات</a:t>
            </a:r>
          </a:p>
          <a:p>
            <a:pPr marL="979488" algn="r" rtl="1"/>
            <a:r>
              <a:rPr lang="ar-SY" sz="2400" dirty="0">
                <a:solidFill>
                  <a:srgbClr val="555556"/>
                </a:solidFill>
              </a:rPr>
              <a:t>إيجاد فرص للتوظيف</a:t>
            </a:r>
          </a:p>
          <a:p>
            <a:pPr marL="979488" algn="r" rtl="1"/>
            <a:r>
              <a:rPr lang="ar-SY" sz="2400" dirty="0">
                <a:solidFill>
                  <a:srgbClr val="555556"/>
                </a:solidFill>
              </a:rPr>
              <a:t>تقدبم الحوافز</a:t>
            </a:r>
            <a:endParaRPr lang="es-ES_tradnl" sz="2400" dirty="0"/>
          </a:p>
        </p:txBody>
      </p:sp>
      <p:sp>
        <p:nvSpPr>
          <p:cNvPr id="5" name="TextBox 4">
            <a:extLst>
              <a:ext uri="{FF2B5EF4-FFF2-40B4-BE49-F238E27FC236}">
                <a16:creationId xmlns:a16="http://schemas.microsoft.com/office/drawing/2014/main" id="{B7195EC2-9454-4239-A3D1-73F554E286EC}"/>
              </a:ext>
            </a:extLst>
          </p:cNvPr>
          <p:cNvSpPr txBox="1"/>
          <p:nvPr/>
        </p:nvSpPr>
        <p:spPr>
          <a:xfrm rot="18849579">
            <a:off x="-630925" y="3638778"/>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13036739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ما الذي يمكن أن يكون تحدياً؟</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403573"/>
            <a:ext cx="9588315" cy="4895031"/>
          </a:xfrm>
        </p:spPr>
        <p:txBody>
          <a:bodyPr/>
          <a:lstStyle/>
          <a:p>
            <a:pPr algn="r" rtl="1"/>
            <a:r>
              <a:rPr lang="ar-SY" sz="2800" dirty="0">
                <a:solidFill>
                  <a:srgbClr val="555556"/>
                </a:solidFill>
              </a:rPr>
              <a:t>العمل مع قادة المجموعات</a:t>
            </a:r>
          </a:p>
          <a:p>
            <a:pPr algn="r" rtl="1"/>
            <a:r>
              <a:rPr lang="ar-SY" sz="2800" dirty="0">
                <a:solidFill>
                  <a:srgbClr val="555556"/>
                </a:solidFill>
              </a:rPr>
              <a:t>إشراك النساء بطريقة هادفة</a:t>
            </a:r>
          </a:p>
          <a:p>
            <a:pPr algn="r" rtl="1"/>
            <a:r>
              <a:rPr lang="ar-SY" sz="2800" dirty="0">
                <a:solidFill>
                  <a:srgbClr val="555556"/>
                </a:solidFill>
              </a:rPr>
              <a:t>إشراك الشباب</a:t>
            </a:r>
          </a:p>
          <a:p>
            <a:pPr algn="r" rtl="1"/>
            <a:r>
              <a:rPr lang="ar-SY" sz="2800" dirty="0">
                <a:solidFill>
                  <a:srgbClr val="555556"/>
                </a:solidFill>
              </a:rPr>
              <a:t>بناء العلاقات مع السكان المضيفين</a:t>
            </a:r>
          </a:p>
          <a:p>
            <a:pPr algn="r" rtl="1"/>
            <a:r>
              <a:rPr lang="ar-SY" sz="2800" dirty="0">
                <a:solidFill>
                  <a:srgbClr val="555556"/>
                </a:solidFill>
              </a:rPr>
              <a:t>النظر في الإستبعاد الإجتماعي / التمييز الهيكلي</a:t>
            </a:r>
          </a:p>
          <a:p>
            <a:pPr algn="r" rtl="1"/>
            <a:r>
              <a:rPr lang="ar-SY" sz="2800" dirty="0">
                <a:solidFill>
                  <a:srgbClr val="555556"/>
                </a:solidFill>
              </a:rPr>
              <a:t>تحفيز سكان المخيم</a:t>
            </a:r>
          </a:p>
          <a:p>
            <a:pPr algn="r" rtl="1"/>
            <a:r>
              <a:rPr lang="ar-SY" sz="2800" dirty="0">
                <a:solidFill>
                  <a:srgbClr val="555556"/>
                </a:solidFill>
              </a:rPr>
              <a:t>مناهج متعددة لمشاركة مختلف أصحاب المصلحة</a:t>
            </a:r>
          </a:p>
          <a:p>
            <a:pPr algn="r" rtl="1"/>
            <a:r>
              <a:rPr lang="ar-SY" sz="2800" dirty="0">
                <a:solidFill>
                  <a:srgbClr val="555556"/>
                </a:solidFill>
              </a:rPr>
              <a:t>العمل التطوعي مقابل المأجور</a:t>
            </a:r>
            <a:endParaRPr lang="es-ES_tradnl" sz="2800" dirty="0"/>
          </a:p>
        </p:txBody>
      </p:sp>
      <p:sp>
        <p:nvSpPr>
          <p:cNvPr id="4" name="TextBox 3">
            <a:extLst>
              <a:ext uri="{FF2B5EF4-FFF2-40B4-BE49-F238E27FC236}">
                <a16:creationId xmlns:a16="http://schemas.microsoft.com/office/drawing/2014/main" id="{05A0AA23-884B-418F-921F-FD3E0DDC83B9}"/>
              </a:ext>
            </a:extLst>
          </p:cNvPr>
          <p:cNvSpPr txBox="1"/>
          <p:nvPr/>
        </p:nvSpPr>
        <p:spPr>
          <a:xfrm rot="18849579">
            <a:off x="-581596" y="3278739"/>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22221424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تذكر!</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1" y="1403573"/>
            <a:ext cx="9588315" cy="4895031"/>
          </a:xfrm>
        </p:spPr>
        <p:txBody>
          <a:bodyPr/>
          <a:lstStyle/>
          <a:p>
            <a:pPr marL="0" indent="0" algn="r" rtl="1">
              <a:buNone/>
            </a:pPr>
            <a:r>
              <a:rPr lang="ar-SY" sz="2800" dirty="0">
                <a:solidFill>
                  <a:schemeClr val="accent3"/>
                </a:solidFill>
              </a:rPr>
              <a:t>إنشاء هياكل الحوكمة ليس هو الهدف في حد ذاته،</a:t>
            </a:r>
          </a:p>
          <a:p>
            <a:pPr marL="0" indent="0" algn="r" rtl="1">
              <a:buNone/>
            </a:pPr>
            <a:r>
              <a:rPr lang="ar-SY" sz="2800" dirty="0">
                <a:solidFill>
                  <a:schemeClr val="accent3"/>
                </a:solidFill>
              </a:rPr>
              <a:t>بل هو وسيلة لتحقيق المشاركة!</a:t>
            </a:r>
          </a:p>
          <a:p>
            <a:pPr marL="0" indent="0" algn="r" rtl="1">
              <a:buNone/>
            </a:pPr>
            <a:endParaRPr lang="ar-SY" sz="2800" dirty="0">
              <a:solidFill>
                <a:schemeClr val="accent3"/>
              </a:solidFill>
            </a:endParaRPr>
          </a:p>
          <a:p>
            <a:pPr marL="0" indent="0" algn="r" rtl="1">
              <a:buNone/>
            </a:pPr>
            <a:r>
              <a:rPr lang="ar-SY" sz="2800" dirty="0"/>
              <a:t>تتطلب المشاركة الهادفة إنشاء آليات تؤدي إلى التأثير بشكل ملموس على الظروف المعيشية لسكان المخيم لضمان مصالحهم/مشاركتهم.</a:t>
            </a:r>
          </a:p>
          <a:p>
            <a:pPr marL="0" indent="0" algn="r" rtl="1">
              <a:buNone/>
            </a:pPr>
            <a:endParaRPr lang="ar-SY" sz="2800" dirty="0"/>
          </a:p>
          <a:p>
            <a:pPr marL="0" indent="0" algn="r" rtl="1">
              <a:buNone/>
            </a:pPr>
            <a:r>
              <a:rPr lang="ar-SY" sz="2800" dirty="0"/>
              <a:t>بمجرد إنشاء هياكل الحوكمة، يكون هناك حاجة إلى موارد لدعم عملها</a:t>
            </a:r>
            <a:r>
              <a:rPr lang="en-US" sz="2800" dirty="0"/>
              <a:t>.</a:t>
            </a:r>
            <a:endParaRPr lang="es-ES_tradnl" sz="2800" dirty="0"/>
          </a:p>
        </p:txBody>
      </p:sp>
      <p:sp>
        <p:nvSpPr>
          <p:cNvPr id="4" name="TextBox 3">
            <a:extLst>
              <a:ext uri="{FF2B5EF4-FFF2-40B4-BE49-F238E27FC236}">
                <a16:creationId xmlns:a16="http://schemas.microsoft.com/office/drawing/2014/main" id="{19621C2F-8D70-43DF-AA6F-3E80F764CC4F}"/>
              </a:ext>
            </a:extLst>
          </p:cNvPr>
          <p:cNvSpPr txBox="1"/>
          <p:nvPr/>
        </p:nvSpPr>
        <p:spPr>
          <a:xfrm rot="18849579">
            <a:off x="4942003" y="3710787"/>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شريح اختيارية, احذفها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3224446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363" y="1422400"/>
            <a:ext cx="9721750" cy="2933501"/>
          </a:xfrm>
        </p:spPr>
        <p:txBody>
          <a:bodyPr anchor="ctr" anchorCtr="0"/>
          <a:lstStyle/>
          <a:p>
            <a:pPr marL="0" lvl="0" indent="0" algn="l">
              <a:buNone/>
            </a:pPr>
            <a:r>
              <a:rPr lang="en-GB" sz="2800" dirty="0">
                <a:solidFill>
                  <a:srgbClr val="555556"/>
                </a:solidFill>
              </a:rPr>
              <a:t>In order to promote participation, the Camp Management Agency should </a:t>
            </a:r>
            <a:r>
              <a:rPr lang="en-GB" sz="2800" b="1" dirty="0">
                <a:solidFill>
                  <a:srgbClr val="555556"/>
                </a:solidFill>
              </a:rPr>
              <a:t>assess the context</a:t>
            </a:r>
            <a:r>
              <a:rPr lang="en-GB" sz="2800" dirty="0">
                <a:solidFill>
                  <a:srgbClr val="555556"/>
                </a:solidFill>
              </a:rPr>
              <a:t> and </a:t>
            </a:r>
            <a:r>
              <a:rPr lang="en-GB" sz="2800" b="1" dirty="0">
                <a:solidFill>
                  <a:srgbClr val="555556"/>
                </a:solidFill>
              </a:rPr>
              <a:t>existing participatory structures</a:t>
            </a:r>
            <a:r>
              <a:rPr lang="en-GB" sz="2800" dirty="0">
                <a:solidFill>
                  <a:srgbClr val="555556"/>
                </a:solidFill>
              </a:rPr>
              <a:t>, and find ways to support and further develop and/or adjust them. Preference should always be given to </a:t>
            </a:r>
            <a:r>
              <a:rPr lang="en-GB" sz="2800" b="1" dirty="0">
                <a:solidFill>
                  <a:srgbClr val="555556"/>
                </a:solidFill>
              </a:rPr>
              <a:t>working with existing groups</a:t>
            </a:r>
            <a:r>
              <a:rPr lang="en-GB" sz="2800" dirty="0">
                <a:solidFill>
                  <a:srgbClr val="555556"/>
                </a:solidFill>
              </a:rPr>
              <a:t> or committees rather than establishing new ones and providing training to them, to ensure that participation is as representative </a:t>
            </a:r>
            <a:r>
              <a:rPr lang="en-GB" sz="2400" dirty="0"/>
              <a:t>and inclusive as possible. </a:t>
            </a:r>
          </a:p>
        </p:txBody>
      </p:sp>
      <p:pic>
        <p:nvPicPr>
          <p:cNvPr id="6" name="Picture 5">
            <a:extLst>
              <a:ext uri="{FF2B5EF4-FFF2-40B4-BE49-F238E27FC236}">
                <a16:creationId xmlns:a16="http://schemas.microsoft.com/office/drawing/2014/main" id="{8314A9EC-D685-4F89-A2F3-00E9A06F673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
          <a:stretch/>
        </p:blipFill>
        <p:spPr>
          <a:xfrm>
            <a:off x="10298" y="0"/>
            <a:ext cx="10691813" cy="7608888"/>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2454214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14A9EC-D685-4F89-A2F3-00E9A06F6735}"/>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50000" contrast="-38000"/>
                    </a14:imgEffect>
                  </a14:imgLayer>
                </a14:imgProps>
              </a:ext>
              <a:ext uri="{28A0092B-C50C-407E-A947-70E740481C1C}">
                <a14:useLocalDpi xmlns:a14="http://schemas.microsoft.com/office/drawing/2010/main"/>
              </a:ext>
            </a:extLst>
          </a:blip>
          <a:srcRect r="-1"/>
          <a:stretch/>
        </p:blipFill>
        <p:spPr>
          <a:xfrm>
            <a:off x="10298" y="0"/>
            <a:ext cx="10691813" cy="7608888"/>
          </a:xfrm>
          <a:prstGeom prst="rect">
            <a:avLst/>
          </a:prstGeom>
        </p:spPr>
      </p:pic>
      <p:sp>
        <p:nvSpPr>
          <p:cNvPr id="3" name="Content Placeholder 2"/>
          <p:cNvSpPr>
            <a:spLocks noGrp="1"/>
          </p:cNvSpPr>
          <p:nvPr>
            <p:ph idx="1"/>
          </p:nvPr>
        </p:nvSpPr>
        <p:spPr>
          <a:xfrm>
            <a:off x="495329" y="1835621"/>
            <a:ext cx="9721750" cy="2933501"/>
          </a:xfrm>
        </p:spPr>
        <p:txBody>
          <a:bodyPr anchor="ctr" anchorCtr="0"/>
          <a:lstStyle/>
          <a:p>
            <a:pPr marL="0" indent="0" rtl="1">
              <a:buNone/>
            </a:pPr>
            <a:r>
              <a:rPr lang="ar-SA" dirty="0"/>
              <a:t>من أجل تعزيز المشاركة، ينبغي على إدارة المخيم </a:t>
            </a:r>
            <a:r>
              <a:rPr lang="ar-SA" b="1" dirty="0"/>
              <a:t>تقييم السياق والهياكل التشاركية القائمة</a:t>
            </a:r>
            <a:r>
              <a:rPr lang="ar-SA" dirty="0"/>
              <a:t>، وإيجاد طرق لدعمها و/أو تطويرها و/أو تعديلها. يجب إعطاء الأفضلية دائمًا للعمل </a:t>
            </a:r>
            <a:r>
              <a:rPr lang="ar-SA" b="1" dirty="0"/>
              <a:t>مع المجموعات أو اللجان الحالية </a:t>
            </a:r>
            <a:r>
              <a:rPr lang="ar-SA" dirty="0"/>
              <a:t>بدلاً من إنشاء مجموعات جديدة وتدريبها، لضمان أن تكون المشاركة شاملة وممثلة قدر الإمكان.</a:t>
            </a:r>
            <a:endParaRPr lang="en-US"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2755041246"/>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F1D44C-E11C-4482-9A7A-E89FBFB95080}"/>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50000" contrast="-38000"/>
                    </a14:imgEffect>
                  </a14:imgLayer>
                </a14:imgProps>
              </a:ext>
              <a:ext uri="{28A0092B-C50C-407E-A947-70E740481C1C}">
                <a14:useLocalDpi xmlns:a14="http://schemas.microsoft.com/office/drawing/2010/main"/>
              </a:ext>
            </a:extLst>
          </a:blip>
          <a:srcRect l="-1" r="-1" b="646"/>
          <a:stretch/>
        </p:blipFill>
        <p:spPr>
          <a:xfrm>
            <a:off x="10298" y="0"/>
            <a:ext cx="10691813" cy="7559675"/>
          </a:xfrm>
          <a:prstGeom prst="rect">
            <a:avLst/>
          </a:prstGeom>
        </p:spPr>
      </p:pic>
      <p:sp>
        <p:nvSpPr>
          <p:cNvPr id="3" name="Content Placeholder 2"/>
          <p:cNvSpPr>
            <a:spLocks noGrp="1"/>
          </p:cNvSpPr>
          <p:nvPr>
            <p:ph idx="1"/>
          </p:nvPr>
        </p:nvSpPr>
        <p:spPr>
          <a:xfrm>
            <a:off x="520699" y="1422400"/>
            <a:ext cx="9650413" cy="5525789"/>
          </a:xfrm>
        </p:spPr>
        <p:txBody>
          <a:bodyPr anchor="ctr" anchorCtr="0"/>
          <a:lstStyle/>
          <a:p>
            <a:pPr marL="0" indent="0" rtl="1">
              <a:buNone/>
            </a:pPr>
            <a:r>
              <a:rPr lang="ar-SA" sz="2800" dirty="0"/>
              <a:t>هناك العديد من الطرق التي يمكن من خلالها لإدارة المخيم </a:t>
            </a:r>
            <a:r>
              <a:rPr lang="ar-SA" sz="2800" b="1" dirty="0"/>
              <a:t>تشجيع المشاركة وتطويرها</a:t>
            </a:r>
            <a:r>
              <a:rPr lang="ar-SA" sz="2800" dirty="0"/>
              <a:t>، ولكن الطريقة الأكثر شيوعًا هي من خلال المجموعات التمثيلية.</a:t>
            </a:r>
            <a:endParaRPr lang="en-US" sz="2800" dirty="0"/>
          </a:p>
          <a:p>
            <a:pPr marL="0" indent="0" rtl="1">
              <a:buNone/>
            </a:pPr>
            <a:r>
              <a:rPr lang="ar-SA" sz="2800" dirty="0"/>
              <a:t> </a:t>
            </a:r>
            <a:endParaRPr lang="en-US" sz="2800" dirty="0"/>
          </a:p>
          <a:p>
            <a:pPr marL="0" indent="0" rtl="1">
              <a:buNone/>
            </a:pPr>
            <a:r>
              <a:rPr lang="ar-SA" sz="2800" dirty="0"/>
              <a:t>تزداد القدرة على </a:t>
            </a:r>
            <a:r>
              <a:rPr lang="ar-SA" sz="2800" b="1" dirty="0"/>
              <a:t>المشاركة في عمليات صنع القرار </a:t>
            </a:r>
            <a:r>
              <a:rPr lang="ar-SA" sz="2800" dirty="0"/>
              <a:t>إذا اكتسب ممثلو وأعضاء المجموعات المعرفة والأدوات اللازمة للمساهمة في إدارة المخيم. هذه طريقة أساسية لتعزيز الشعور بالكرامة، الحد من الضعف والمساعدة في بناء القدرات المحلية مع تعزيز استراتيجيات المواجهة في أوقات الأزمات</a:t>
            </a:r>
            <a:r>
              <a:rPr lang="en-US" sz="2800" dirty="0"/>
              <a:t>.</a:t>
            </a:r>
          </a:p>
          <a:p>
            <a:pPr lvl="0"/>
            <a:endParaRPr lang="en-US" sz="1800"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484405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040568"/>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Segoe UI Semilight" panose="020B0402040204020203" pitchFamily="34" charset="0"/>
                <a:cs typeface="Segoe UI Semilight" panose="020B0402040204020203" pitchFamily="34" charset="0"/>
              </a:rPr>
              <a:t>ما هي المشاركة المجتمعية</a:t>
            </a:r>
            <a:endParaRPr lang="en-GB" dirty="0">
              <a:solidFill>
                <a:srgbClr val="545456"/>
              </a:solidFill>
              <a:latin typeface="Segoe UI Semilight" panose="020B0402040204020203" pitchFamily="34" charset="0"/>
              <a:cs typeface="Segoe UI Semilight" panose="020B0402040204020203" pitchFamily="34" charset="0"/>
            </a:endParaRPr>
          </a:p>
          <a:p>
            <a:endParaRPr lang="en-GB" dirty="0">
              <a:solidFill>
                <a:srgbClr val="545456"/>
              </a:solidFill>
              <a:latin typeface="Calibri" panose="020F050202020403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1483147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1763613"/>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Segoe UI Semilight" panose="020B0402040204020203" pitchFamily="34" charset="0"/>
                <a:cs typeface="Segoe UI Semilight" panose="020B0402040204020203" pitchFamily="34" charset="0"/>
              </a:rPr>
              <a:t>أنماط المشاركة المجتمعية طوال دورة حياة المخيم</a:t>
            </a:r>
            <a:endParaRPr lang="en-GB" dirty="0">
              <a:solidFill>
                <a:srgbClr val="545456"/>
              </a:solidFill>
              <a:latin typeface="Segoe UI Semilight" panose="020B0402040204020203" pitchFamily="34" charset="0"/>
              <a:cs typeface="Segoe UI Semilight" panose="020B0402040204020203" pitchFamily="34" charset="0"/>
            </a:endParaRPr>
          </a:p>
        </p:txBody>
      </p:sp>
      <p:grpSp>
        <p:nvGrpSpPr>
          <p:cNvPr id="9" name="Group 8"/>
          <p:cNvGrpSpPr/>
          <p:nvPr/>
        </p:nvGrpSpPr>
        <p:grpSpPr>
          <a:xfrm>
            <a:off x="2753618" y="4063814"/>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16766852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BFC1B1B-155F-4947-9E56-7A9164DE7416}"/>
              </a:ext>
            </a:extLst>
          </p:cNvPr>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a:off x="-1" y="0"/>
            <a:ext cx="10691813" cy="7559675"/>
          </a:xfrm>
          <a:prstGeom prst="rect">
            <a:avLst/>
          </a:prstGeom>
        </p:spPr>
      </p:pic>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مسؤوليات إدارة المخيم في المشاركة</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551747" y="2195661"/>
            <a:ext cx="9588315" cy="1152128"/>
          </a:xfrm>
        </p:spPr>
        <p:txBody>
          <a:bodyPr/>
          <a:lstStyle/>
          <a:p>
            <a:pPr marL="0" indent="0" algn="r" rtl="1">
              <a:buNone/>
            </a:pPr>
            <a:r>
              <a:rPr lang="ar-SY" dirty="0"/>
              <a:t>ما هي المسؤوليات الرئيسية لوكالات إدارة المخيمات فيما يتعلق بالمشاركة؟</a:t>
            </a:r>
            <a:endParaRPr lang="en-US" dirty="0"/>
          </a:p>
        </p:txBody>
      </p:sp>
    </p:spTree>
    <p:extLst>
      <p:ext uri="{BB962C8B-B14F-4D97-AF65-F5344CB8AC3E}">
        <p14:creationId xmlns:p14="http://schemas.microsoft.com/office/powerpoint/2010/main" val="5833308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4F9D00-BD91-48A1-82B7-46BA1D517F2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683493"/>
            <a:ext cx="10691812" cy="6431293"/>
          </a:xfrm>
          <a:prstGeom prst="rect">
            <a:avLst/>
          </a:prstGeom>
        </p:spPr>
      </p:pic>
      <p:sp>
        <p:nvSpPr>
          <p:cNvPr id="2" name="Title 1"/>
          <p:cNvSpPr>
            <a:spLocks noGrp="1"/>
          </p:cNvSpPr>
          <p:nvPr>
            <p:ph type="title"/>
          </p:nvPr>
        </p:nvSpPr>
        <p:spPr/>
        <p:txBody>
          <a:bodyPr/>
          <a:lstStyle/>
          <a:p>
            <a:pPr algn="l" rtl="1"/>
            <a:r>
              <a:rPr lang="ar-SY" b="1" dirty="0">
                <a:solidFill>
                  <a:srgbClr val="2A87C8"/>
                </a:solidFill>
                <a:latin typeface="Segoe UI Semilight" panose="020B0402040204020203" pitchFamily="34" charset="0"/>
                <a:cs typeface="Segoe UI Semilight" panose="020B0402040204020203" pitchFamily="34" charset="0"/>
              </a:rPr>
              <a:t>درجات المشاركة المجتمعية</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4" name="Text Box 1"/>
          <p:cNvSpPr txBox="1"/>
          <p:nvPr/>
        </p:nvSpPr>
        <p:spPr>
          <a:xfrm rot="20180772">
            <a:off x="1501390" y="2397719"/>
            <a:ext cx="5456783" cy="603995"/>
          </a:xfrm>
          <a:prstGeom prst="rect">
            <a:avLst/>
          </a:prstGeom>
          <a:solidFill>
            <a:srgbClr val="EAF2FA"/>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ar-SY" sz="2400" dirty="0">
                <a:effectLst/>
                <a:latin typeface="Calibri" panose="020F0502020204030204" pitchFamily="34" charset="0"/>
                <a:ea typeface="Calibri" panose="020F0502020204030204" pitchFamily="34" charset="0"/>
                <a:cs typeface="Arial" panose="020B0604020202020204" pitchFamily="34" charset="0"/>
              </a:rPr>
              <a:t>شعور أقوى بالإنتماء والمسؤولية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Text Box 2"/>
          <p:cNvSpPr txBox="1"/>
          <p:nvPr/>
        </p:nvSpPr>
        <p:spPr>
          <a:xfrm rot="460603">
            <a:off x="7845210" y="2229131"/>
            <a:ext cx="1310223" cy="530763"/>
          </a:xfrm>
          <a:prstGeom prst="rect">
            <a:avLst/>
          </a:prstGeom>
          <a:solidFill>
            <a:schemeClr val="tx2">
              <a:lumMod val="40000"/>
              <a:lumOff val="60000"/>
            </a:schemeClr>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07000"/>
              </a:lnSpc>
              <a:spcBef>
                <a:spcPts val="0"/>
              </a:spcBef>
              <a:spcAft>
                <a:spcPts val="800"/>
              </a:spcAft>
            </a:pPr>
            <a:r>
              <a:rPr lang="ar-SY" sz="2400" dirty="0">
                <a:solidFill>
                  <a:srgbClr val="FFFFFF"/>
                </a:solidFill>
                <a:effectLst/>
                <a:latin typeface="Calibri" panose="020F0502020204030204" pitchFamily="34" charset="0"/>
                <a:ea typeface="Calibri" panose="020F0502020204030204" pitchFamily="34" charset="0"/>
                <a:cs typeface="Arial" panose="020B0604020202020204" pitchFamily="34" charset="0"/>
              </a:rPr>
              <a:t>ملكية</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p:cNvSpPr txBox="1"/>
          <p:nvPr/>
        </p:nvSpPr>
        <p:spPr>
          <a:xfrm rot="644323">
            <a:off x="6447167" y="3027576"/>
            <a:ext cx="1418613" cy="422411"/>
          </a:xfrm>
          <a:prstGeom prst="rect">
            <a:avLst/>
          </a:prstGeom>
          <a:solidFill>
            <a:schemeClr val="tx2">
              <a:lumMod val="40000"/>
              <a:lumOff val="60000"/>
            </a:schemeClr>
          </a:solidFill>
        </p:spPr>
        <p:txBody>
          <a:bodyPr vert="horz" wrap="square" lIns="91440" tIns="45720" rIns="91440" bIns="45720" rtlCol="0" anchor="ctr">
            <a:normAutofit fontScale="92500" lnSpcReduction="20000"/>
          </a:bodyPr>
          <a:lstStyle/>
          <a:p>
            <a:pPr algn="ctr"/>
            <a:r>
              <a:rPr lang="ar-SY" sz="2800" dirty="0">
                <a:solidFill>
                  <a:schemeClr val="bg1"/>
                </a:solidFill>
              </a:rPr>
              <a:t>تفاعلية</a:t>
            </a:r>
            <a:endParaRPr lang="en-US" dirty="0">
              <a:solidFill>
                <a:schemeClr val="bg1"/>
              </a:solidFill>
            </a:endParaRPr>
          </a:p>
        </p:txBody>
      </p:sp>
      <p:sp>
        <p:nvSpPr>
          <p:cNvPr id="5" name="TextBox 4"/>
          <p:cNvSpPr txBox="1"/>
          <p:nvPr/>
        </p:nvSpPr>
        <p:spPr>
          <a:xfrm rot="433409">
            <a:off x="5233943" y="3742502"/>
            <a:ext cx="1269945" cy="409966"/>
          </a:xfrm>
          <a:prstGeom prst="rect">
            <a:avLst/>
          </a:prstGeom>
          <a:solidFill>
            <a:schemeClr val="tx2">
              <a:lumMod val="40000"/>
              <a:lumOff val="60000"/>
            </a:schemeClr>
          </a:solidFill>
        </p:spPr>
        <p:txBody>
          <a:bodyPr vert="horz" wrap="square" lIns="91440" tIns="45720" rIns="91440" bIns="45720" rtlCol="0" anchor="ctr">
            <a:normAutofit fontScale="92500" lnSpcReduction="10000"/>
          </a:bodyPr>
          <a:lstStyle/>
          <a:p>
            <a:pPr algn="ctr"/>
            <a:r>
              <a:rPr lang="ar-SY" sz="2400" dirty="0">
                <a:solidFill>
                  <a:schemeClr val="bg1"/>
                </a:solidFill>
              </a:rPr>
              <a:t>وظيفية</a:t>
            </a:r>
            <a:endParaRPr lang="en-US" dirty="0">
              <a:solidFill>
                <a:schemeClr val="bg1"/>
              </a:solidFill>
            </a:endParaRPr>
          </a:p>
        </p:txBody>
      </p:sp>
      <p:sp>
        <p:nvSpPr>
          <p:cNvPr id="8" name="TextBox 7"/>
          <p:cNvSpPr txBox="1"/>
          <p:nvPr/>
        </p:nvSpPr>
        <p:spPr>
          <a:xfrm rot="606254">
            <a:off x="3779553" y="4449868"/>
            <a:ext cx="1470888" cy="576311"/>
          </a:xfrm>
          <a:prstGeom prst="rect">
            <a:avLst/>
          </a:prstGeom>
          <a:solidFill>
            <a:schemeClr val="tx2">
              <a:lumMod val="40000"/>
              <a:lumOff val="60000"/>
            </a:schemeClr>
          </a:solidFill>
        </p:spPr>
        <p:txBody>
          <a:bodyPr vert="horz" wrap="square" lIns="91440" tIns="45720" rIns="91440" bIns="45720" rtlCol="0" anchor="ctr">
            <a:noAutofit/>
          </a:bodyPr>
          <a:lstStyle/>
          <a:p>
            <a:pPr algn="ctr"/>
            <a:r>
              <a:rPr lang="ar-SY" sz="2400" dirty="0">
                <a:solidFill>
                  <a:schemeClr val="bg1"/>
                </a:solidFill>
              </a:rPr>
              <a:t>تشاورية</a:t>
            </a:r>
            <a:endParaRPr lang="en-US" sz="2400" dirty="0">
              <a:solidFill>
                <a:schemeClr val="bg1"/>
              </a:solidFill>
            </a:endParaRPr>
          </a:p>
        </p:txBody>
      </p:sp>
      <p:sp>
        <p:nvSpPr>
          <p:cNvPr id="9" name="TextBox 8"/>
          <p:cNvSpPr txBox="1"/>
          <p:nvPr/>
        </p:nvSpPr>
        <p:spPr>
          <a:xfrm rot="523124">
            <a:off x="2522034" y="5213279"/>
            <a:ext cx="1261566" cy="468620"/>
          </a:xfrm>
          <a:prstGeom prst="rect">
            <a:avLst/>
          </a:prstGeom>
          <a:solidFill>
            <a:schemeClr val="tx2">
              <a:lumMod val="40000"/>
              <a:lumOff val="60000"/>
            </a:schemeClr>
          </a:solidFill>
        </p:spPr>
        <p:txBody>
          <a:bodyPr vert="horz" wrap="square" lIns="91440" tIns="45720" rIns="91440" bIns="45720" rtlCol="0" anchor="ctr">
            <a:normAutofit fontScale="77500" lnSpcReduction="20000"/>
          </a:bodyPr>
          <a:lstStyle/>
          <a:p>
            <a:pPr algn="ctr"/>
            <a:r>
              <a:rPr lang="ar-SY" sz="2400" dirty="0">
                <a:solidFill>
                  <a:schemeClr val="bg1"/>
                </a:solidFill>
              </a:rPr>
              <a:t>نقل المعلومات</a:t>
            </a:r>
            <a:endParaRPr lang="en-US" sz="2400" dirty="0">
              <a:solidFill>
                <a:schemeClr val="bg1"/>
              </a:solidFill>
            </a:endParaRPr>
          </a:p>
        </p:txBody>
      </p:sp>
      <p:sp>
        <p:nvSpPr>
          <p:cNvPr id="10" name="TextBox 9"/>
          <p:cNvSpPr txBox="1"/>
          <p:nvPr/>
        </p:nvSpPr>
        <p:spPr>
          <a:xfrm rot="714031">
            <a:off x="1221906" y="6133903"/>
            <a:ext cx="1258889" cy="756735"/>
          </a:xfrm>
          <a:prstGeom prst="rect">
            <a:avLst/>
          </a:prstGeom>
          <a:solidFill>
            <a:schemeClr val="tx2">
              <a:lumMod val="40000"/>
              <a:lumOff val="60000"/>
            </a:schemeClr>
          </a:solidFill>
        </p:spPr>
        <p:txBody>
          <a:bodyPr vert="horz" wrap="square" lIns="91440" tIns="45720" rIns="91440" bIns="45720" rtlCol="0" anchor="ctr">
            <a:normAutofit/>
          </a:bodyPr>
          <a:lstStyle/>
          <a:p>
            <a:pPr algn="ctr"/>
            <a:r>
              <a:rPr lang="ar-SY" sz="2400" dirty="0">
                <a:solidFill>
                  <a:schemeClr val="bg1"/>
                </a:solidFill>
              </a:rPr>
              <a:t>سلبية</a:t>
            </a:r>
            <a:endParaRPr lang="en-US" sz="2400" dirty="0">
              <a:solidFill>
                <a:schemeClr val="bg1"/>
              </a:solidFill>
            </a:endParaRPr>
          </a:p>
        </p:txBody>
      </p:sp>
    </p:spTree>
    <p:extLst>
      <p:ext uri="{BB962C8B-B14F-4D97-AF65-F5344CB8AC3E}">
        <p14:creationId xmlns:p14="http://schemas.microsoft.com/office/powerpoint/2010/main" val="27893647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8D8DD5-CF1A-4730-92E1-CE0952899C5E}"/>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809402" y="1619599"/>
            <a:ext cx="9001000" cy="3825152"/>
          </a:xfrm>
          <a:prstGeom prst="rect">
            <a:avLst/>
          </a:prstGeom>
          <a:ln>
            <a:noFill/>
          </a:ln>
        </p:spPr>
      </p:pic>
      <p:pic>
        <p:nvPicPr>
          <p:cNvPr id="4" name="Picture 2">
            <a:extLst>
              <a:ext uri="{FF2B5EF4-FFF2-40B4-BE49-F238E27FC236}">
                <a16:creationId xmlns:a16="http://schemas.microsoft.com/office/drawing/2014/main" id="{7DFBAA27-0FEC-4607-B271-E586BFD4F3D0}"/>
              </a:ext>
            </a:extLst>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146" y="1619599"/>
            <a:ext cx="9876347" cy="549401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 name="Title 1">
            <a:extLst>
              <a:ext uri="{FF2B5EF4-FFF2-40B4-BE49-F238E27FC236}">
                <a16:creationId xmlns:a16="http://schemas.microsoft.com/office/drawing/2014/main" id="{90E9F33B-D3AD-4D73-ADB5-FCB8F1C31722}"/>
              </a:ext>
            </a:extLst>
          </p:cNvPr>
          <p:cNvSpPr>
            <a:spLocks noGrp="1"/>
          </p:cNvSpPr>
          <p:nvPr>
            <p:ph type="title"/>
          </p:nvPr>
        </p:nvSpPr>
        <p:spPr>
          <a:xfrm>
            <a:off x="438111" y="347213"/>
            <a:ext cx="9876347" cy="793755"/>
          </a:xfrm>
        </p:spPr>
        <p:txBody>
          <a:bodyPr/>
          <a:lstStyle/>
          <a:p>
            <a:pPr rtl="1"/>
            <a:r>
              <a:rPr lang="ar-SY" b="1" dirty="0">
                <a:solidFill>
                  <a:srgbClr val="2A87C8"/>
                </a:solidFill>
                <a:latin typeface="Segoe UI Semilight" panose="020B0402040204020203" pitchFamily="34" charset="0"/>
                <a:cs typeface="Segoe UI Semilight" panose="020B0402040204020203" pitchFamily="34" charset="0"/>
              </a:rPr>
              <a:t>دورة حياة المخيم</a:t>
            </a:r>
            <a:endParaRPr lang="en-GB" b="1" dirty="0">
              <a:solidFill>
                <a:srgbClr val="2A87C8"/>
              </a:solidFill>
              <a:latin typeface="Segoe UI Semilight" panose="020B0402040204020203" pitchFamily="34" charset="0"/>
              <a:cs typeface="Segoe UI Semilight" panose="020B0402040204020203" pitchFamily="34" charset="0"/>
            </a:endParaRPr>
          </a:p>
        </p:txBody>
      </p:sp>
      <p:sp>
        <p:nvSpPr>
          <p:cNvPr id="2" name="TextBox 1"/>
          <p:cNvSpPr txBox="1"/>
          <p:nvPr/>
        </p:nvSpPr>
        <p:spPr>
          <a:xfrm>
            <a:off x="1385466" y="2270164"/>
            <a:ext cx="2520280" cy="576064"/>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p:spPr>
        <p:txBody>
          <a:bodyPr vert="horz" wrap="square" lIns="91440" tIns="45720" rIns="91440" bIns="45720" rtlCol="0" anchor="ctr">
            <a:normAutofit/>
          </a:bodyPr>
          <a:lstStyle/>
          <a:p>
            <a:pPr algn="ctr"/>
            <a:r>
              <a:rPr lang="ar-SY" sz="2400" b="1" dirty="0"/>
              <a:t>التخطيط والإنشاء</a:t>
            </a:r>
            <a:endParaRPr lang="en-US" sz="2400" b="1" dirty="0"/>
          </a:p>
        </p:txBody>
      </p:sp>
      <p:sp>
        <p:nvSpPr>
          <p:cNvPr id="3" name="TextBox 2"/>
          <p:cNvSpPr txBox="1"/>
          <p:nvPr/>
        </p:nvSpPr>
        <p:spPr>
          <a:xfrm>
            <a:off x="3113658" y="3318121"/>
            <a:ext cx="2808312" cy="677740"/>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noFill/>
          </a:ln>
        </p:spPr>
        <p:txBody>
          <a:bodyPr vert="horz" wrap="square" lIns="91440" tIns="45720" rIns="91440" bIns="45720" rtlCol="0" anchor="ctr">
            <a:normAutofit/>
          </a:bodyPr>
          <a:lstStyle/>
          <a:p>
            <a:pPr algn="ctr"/>
            <a:r>
              <a:rPr lang="ar-SY" sz="2400" b="1" dirty="0"/>
              <a:t>الرعاية والصيانة</a:t>
            </a:r>
            <a:endParaRPr lang="en-US" sz="2400" b="1" dirty="0"/>
          </a:p>
        </p:txBody>
      </p:sp>
      <p:sp>
        <p:nvSpPr>
          <p:cNvPr id="7" name="TextBox 6"/>
          <p:cNvSpPr txBox="1"/>
          <p:nvPr/>
        </p:nvSpPr>
        <p:spPr>
          <a:xfrm>
            <a:off x="8120755" y="4499917"/>
            <a:ext cx="1805283" cy="637369"/>
          </a:xfrm>
          <a:prstGeom prst="rect">
            <a:avLst/>
          </a:prstGeom>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p:spPr>
        <p:txBody>
          <a:bodyPr vert="horz" wrap="square" lIns="91440" tIns="45720" rIns="91440" bIns="45720" rtlCol="0" anchor="ctr">
            <a:normAutofit/>
          </a:bodyPr>
          <a:lstStyle/>
          <a:p>
            <a:pPr algn="ctr"/>
            <a:r>
              <a:rPr lang="ar-SY" sz="2800" b="1" dirty="0"/>
              <a:t>الإغلاق</a:t>
            </a:r>
            <a:endParaRPr lang="en-US" b="1" dirty="0"/>
          </a:p>
        </p:txBody>
      </p:sp>
      <p:sp>
        <p:nvSpPr>
          <p:cNvPr id="8" name="TextBox 7"/>
          <p:cNvSpPr txBox="1"/>
          <p:nvPr/>
        </p:nvSpPr>
        <p:spPr>
          <a:xfrm>
            <a:off x="2033538" y="5868069"/>
            <a:ext cx="2160240" cy="576064"/>
          </a:xfrm>
          <a:prstGeom prst="rect">
            <a:avLst/>
          </a:prstGeom>
          <a:solidFill>
            <a:schemeClr val="accent1">
              <a:lumMod val="20000"/>
              <a:lumOff val="80000"/>
            </a:schemeClr>
          </a:solidFill>
        </p:spPr>
        <p:txBody>
          <a:bodyPr vert="horz" wrap="square" lIns="91440" tIns="45720" rIns="91440" bIns="45720" rtlCol="0" anchor="ctr">
            <a:normAutofit/>
          </a:bodyPr>
          <a:lstStyle/>
          <a:p>
            <a:r>
              <a:rPr lang="ar-SY" sz="2800" b="1" dirty="0"/>
              <a:t>المشاركة</a:t>
            </a:r>
            <a:endParaRPr lang="en-US" sz="2800" b="1" dirty="0"/>
          </a:p>
        </p:txBody>
      </p:sp>
    </p:spTree>
    <p:extLst>
      <p:ext uri="{BB962C8B-B14F-4D97-AF65-F5344CB8AC3E}">
        <p14:creationId xmlns:p14="http://schemas.microsoft.com/office/powerpoint/2010/main" val="7990319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24038159"/>
              </p:ext>
            </p:extLst>
          </p:nvPr>
        </p:nvGraphicFramePr>
        <p:xfrm>
          <a:off x="521371" y="1043530"/>
          <a:ext cx="9073006" cy="5616625"/>
        </p:xfrm>
        <a:graphic>
          <a:graphicData uri="http://schemas.openxmlformats.org/drawingml/2006/table">
            <a:tbl>
              <a:tblPr rtl="1" firstRow="1" bandRow="1">
                <a:tableStyleId>{5C22544A-7EE6-4342-B048-85BDC9FD1C3A}</a:tableStyleId>
              </a:tblPr>
              <a:tblGrid>
                <a:gridCol w="2030464">
                  <a:extLst>
                    <a:ext uri="{9D8B030D-6E8A-4147-A177-3AD203B41FA5}">
                      <a16:colId xmlns:a16="http://schemas.microsoft.com/office/drawing/2014/main" val="90798313"/>
                    </a:ext>
                  </a:extLst>
                </a:gridCol>
                <a:gridCol w="2307040">
                  <a:extLst>
                    <a:ext uri="{9D8B030D-6E8A-4147-A177-3AD203B41FA5}">
                      <a16:colId xmlns:a16="http://schemas.microsoft.com/office/drawing/2014/main" val="1758609322"/>
                    </a:ext>
                  </a:extLst>
                </a:gridCol>
                <a:gridCol w="2428462">
                  <a:extLst>
                    <a:ext uri="{9D8B030D-6E8A-4147-A177-3AD203B41FA5}">
                      <a16:colId xmlns:a16="http://schemas.microsoft.com/office/drawing/2014/main" val="664784016"/>
                    </a:ext>
                  </a:extLst>
                </a:gridCol>
                <a:gridCol w="2307040">
                  <a:extLst>
                    <a:ext uri="{9D8B030D-6E8A-4147-A177-3AD203B41FA5}">
                      <a16:colId xmlns:a16="http://schemas.microsoft.com/office/drawing/2014/main" val="3998724072"/>
                    </a:ext>
                  </a:extLst>
                </a:gridCol>
              </a:tblGrid>
              <a:tr h="802375">
                <a:tc>
                  <a:txBody>
                    <a:bodyPr/>
                    <a:lstStyle/>
                    <a:p>
                      <a:pPr marL="0" marR="0" algn="r" rtl="1">
                        <a:lnSpc>
                          <a:spcPct val="107000"/>
                        </a:lnSpc>
                        <a:spcBef>
                          <a:spcPts val="0"/>
                        </a:spcBef>
                        <a:spcAft>
                          <a:spcPts val="800"/>
                        </a:spcAft>
                      </a:pPr>
                      <a:r>
                        <a:rPr lang="ar-SA" sz="2800">
                          <a:effectLst/>
                        </a:rPr>
                        <a:t>الدرجة</a:t>
                      </a:r>
                      <a:endParaRPr lang="en-US" sz="280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algn="r" rtl="1">
                        <a:lnSpc>
                          <a:spcPct val="107000"/>
                        </a:lnSpc>
                        <a:spcBef>
                          <a:spcPts val="0"/>
                        </a:spcBef>
                        <a:spcAft>
                          <a:spcPts val="800"/>
                        </a:spcAft>
                      </a:pPr>
                      <a:r>
                        <a:rPr lang="ar-SA" sz="2800">
                          <a:effectLst/>
                        </a:rPr>
                        <a:t>التخطيط والإعداد</a:t>
                      </a:r>
                      <a:endParaRPr lang="en-US" sz="280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algn="r" rtl="1">
                        <a:lnSpc>
                          <a:spcPct val="107000"/>
                        </a:lnSpc>
                        <a:spcBef>
                          <a:spcPts val="0"/>
                        </a:spcBef>
                        <a:spcAft>
                          <a:spcPts val="800"/>
                        </a:spcAft>
                      </a:pPr>
                      <a:r>
                        <a:rPr lang="ar-SA" sz="2800">
                          <a:effectLst/>
                        </a:rPr>
                        <a:t>الرعاية والصيانة</a:t>
                      </a:r>
                      <a:endParaRPr lang="en-US" sz="280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algn="r" rtl="1">
                        <a:lnSpc>
                          <a:spcPct val="107000"/>
                        </a:lnSpc>
                        <a:spcBef>
                          <a:spcPts val="0"/>
                        </a:spcBef>
                        <a:spcAft>
                          <a:spcPts val="800"/>
                        </a:spcAft>
                      </a:pPr>
                      <a:r>
                        <a:rPr lang="ar-SA" sz="2800">
                          <a:effectLst/>
                        </a:rPr>
                        <a:t>الإغلاق</a:t>
                      </a:r>
                      <a:endParaRPr lang="en-US" sz="2800">
                        <a:effectLst/>
                        <a:latin typeface="Calibri" panose="020F0502020204030204" pitchFamily="34" charset="0"/>
                        <a:ea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3367719277"/>
                  </a:ext>
                </a:extLst>
              </a:tr>
              <a:tr h="802375">
                <a:tc>
                  <a:txBody>
                    <a:bodyPr/>
                    <a:lstStyle/>
                    <a:p>
                      <a:pPr marL="0" marR="0" algn="r" rtl="1">
                        <a:lnSpc>
                          <a:spcPct val="107000"/>
                        </a:lnSpc>
                        <a:spcBef>
                          <a:spcPts val="0"/>
                        </a:spcBef>
                        <a:spcAft>
                          <a:spcPts val="800"/>
                        </a:spcAft>
                      </a:pPr>
                      <a:r>
                        <a:rPr lang="ar-SY" sz="2800" dirty="0">
                          <a:effectLst/>
                        </a:rPr>
                        <a:t>م</a:t>
                      </a:r>
                      <a:r>
                        <a:rPr lang="ar-SA" sz="2800" dirty="0">
                          <a:effectLst/>
                        </a:rPr>
                        <a:t>لكية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a:txBody>
                  <a:tcPr>
                    <a:solidFill>
                      <a:schemeClr val="bg1"/>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chemeClr val="bg1"/>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chemeClr val="bg1"/>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2955771740"/>
                  </a:ext>
                </a:extLst>
              </a:tr>
              <a:tr h="802375">
                <a:tc>
                  <a:txBody>
                    <a:bodyPr/>
                    <a:lstStyle/>
                    <a:p>
                      <a:pPr marL="0" marR="0" algn="r" rtl="1">
                        <a:lnSpc>
                          <a:spcPct val="107000"/>
                        </a:lnSpc>
                        <a:spcBef>
                          <a:spcPts val="0"/>
                        </a:spcBef>
                        <a:spcAft>
                          <a:spcPts val="800"/>
                        </a:spcAft>
                      </a:pPr>
                      <a:r>
                        <a:rPr lang="ar-SA" sz="2800" dirty="0">
                          <a:effectLst/>
                        </a:rPr>
                        <a:t>تفاعلي</a:t>
                      </a:r>
                      <a:r>
                        <a:rPr lang="ar-SY" sz="2800" dirty="0">
                          <a:effectLst/>
                        </a:rPr>
                        <a:t>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4142655674"/>
                  </a:ext>
                </a:extLst>
              </a:tr>
              <a:tr h="802375">
                <a:tc>
                  <a:txBody>
                    <a:bodyPr/>
                    <a:lstStyle/>
                    <a:p>
                      <a:pPr marL="0" marR="0" algn="r" rtl="1">
                        <a:lnSpc>
                          <a:spcPct val="107000"/>
                        </a:lnSpc>
                        <a:spcBef>
                          <a:spcPts val="0"/>
                        </a:spcBef>
                        <a:spcAft>
                          <a:spcPts val="800"/>
                        </a:spcAft>
                      </a:pPr>
                      <a:r>
                        <a:rPr lang="ar-SY" sz="2800" dirty="0">
                          <a:effectLst/>
                          <a:latin typeface="+mn-lt"/>
                          <a:ea typeface="+mn-ea"/>
                          <a:cs typeface="+mn-cs"/>
                        </a:rPr>
                        <a:t>وظيفية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a:txBody>
                  <a:tcPr>
                    <a:solidFill>
                      <a:srgbClr val="FFFFFF"/>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rgbClr val="FFFFFF"/>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rgbClr val="FFFFFF"/>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rgbClr val="FFFFFF"/>
                    </a:solidFill>
                  </a:tcPr>
                </a:tc>
                <a:extLst>
                  <a:ext uri="{0D108BD9-81ED-4DB2-BD59-A6C34878D82A}">
                    <a16:rowId xmlns:a16="http://schemas.microsoft.com/office/drawing/2014/main" val="154041301"/>
                  </a:ext>
                </a:extLst>
              </a:tr>
              <a:tr h="802375">
                <a:tc>
                  <a:txBody>
                    <a:bodyPr/>
                    <a:lstStyle/>
                    <a:p>
                      <a:pPr marL="0" marR="0" algn="r" rtl="1">
                        <a:lnSpc>
                          <a:spcPct val="107000"/>
                        </a:lnSpc>
                        <a:spcBef>
                          <a:spcPts val="0"/>
                        </a:spcBef>
                        <a:spcAft>
                          <a:spcPts val="800"/>
                        </a:spcAft>
                      </a:pPr>
                      <a:r>
                        <a:rPr lang="ar-SA" sz="2800" dirty="0">
                          <a:effectLst/>
                        </a:rPr>
                        <a:t>تشاور</a:t>
                      </a:r>
                      <a:r>
                        <a:rPr lang="ar-SY" sz="2800" dirty="0">
                          <a:effectLst/>
                        </a:rPr>
                        <a:t>ية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2007374732"/>
                  </a:ext>
                </a:extLst>
              </a:tr>
              <a:tr h="802375">
                <a:tc>
                  <a:txBody>
                    <a:bodyPr/>
                    <a:lstStyle/>
                    <a:p>
                      <a:pPr marL="0" marR="0" algn="r" rtl="1">
                        <a:lnSpc>
                          <a:spcPct val="107000"/>
                        </a:lnSpc>
                        <a:spcBef>
                          <a:spcPts val="0"/>
                        </a:spcBef>
                        <a:spcAft>
                          <a:spcPts val="800"/>
                        </a:spcAft>
                      </a:pPr>
                      <a:r>
                        <a:rPr lang="ar-SA" sz="2800" dirty="0">
                          <a:effectLst/>
                        </a:rPr>
                        <a:t>نقل المعلومات</a:t>
                      </a:r>
                      <a:endParaRPr lang="en-US" sz="2800" dirty="0">
                        <a:effectLst/>
                        <a:latin typeface="Calibri" panose="020F0502020204030204" pitchFamily="34" charset="0"/>
                        <a:ea typeface="Calibri" panose="020F0502020204030204" pitchFamily="34" charset="0"/>
                        <a:cs typeface="Arial" panose="020B0604020202020204" pitchFamily="34" charset="0"/>
                      </a:endParaRPr>
                    </a:p>
                  </a:txBody>
                  <a:tcPr>
                    <a:solidFill>
                      <a:schemeClr val="bg1"/>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chemeClr val="bg1"/>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chemeClr val="bg1"/>
                    </a:solidFill>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solidFill>
                      <a:schemeClr val="bg1"/>
                    </a:solidFill>
                  </a:tcPr>
                </a:tc>
                <a:extLst>
                  <a:ext uri="{0D108BD9-81ED-4DB2-BD59-A6C34878D82A}">
                    <a16:rowId xmlns:a16="http://schemas.microsoft.com/office/drawing/2014/main" val="39127079"/>
                  </a:ext>
                </a:extLst>
              </a:tr>
              <a:tr h="802375">
                <a:tc>
                  <a:txBody>
                    <a:bodyPr/>
                    <a:lstStyle/>
                    <a:p>
                      <a:pPr marL="0" marR="0" algn="r" rtl="1">
                        <a:lnSpc>
                          <a:spcPct val="107000"/>
                        </a:lnSpc>
                        <a:spcBef>
                          <a:spcPts val="0"/>
                        </a:spcBef>
                        <a:spcAft>
                          <a:spcPts val="800"/>
                        </a:spcAft>
                      </a:pPr>
                      <a:r>
                        <a:rPr lang="ar-SA" sz="2800" dirty="0">
                          <a:effectLst/>
                        </a:rPr>
                        <a:t>سلبي</a:t>
                      </a:r>
                      <a:r>
                        <a:rPr lang="ar-SY" sz="2800" dirty="0">
                          <a:effectLst/>
                        </a:rPr>
                        <a:t>ة غير فعالة</a:t>
                      </a:r>
                      <a:endParaRPr lang="en-US" sz="28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tc>
                  <a:txBody>
                    <a:bodyPr/>
                    <a:lstStyle/>
                    <a:p>
                      <a:pPr rtl="1">
                        <a:lnSpc>
                          <a:spcPct val="107000"/>
                        </a:lnSpc>
                      </a:pPr>
                      <a:endParaRPr lang="en-US" sz="2800">
                        <a:effectLst/>
                        <a:latin typeface="Calibri" panose="020F0502020204030204" pitchFamily="34" charset="0"/>
                        <a:cs typeface="Arial" panose="020B0604020202020204" pitchFamily="34" charset="0"/>
                      </a:endParaRPr>
                    </a:p>
                  </a:txBody>
                  <a:tcPr/>
                </a:tc>
                <a:tc>
                  <a:txBody>
                    <a:bodyPr/>
                    <a:lstStyle/>
                    <a:p>
                      <a:pPr rtl="1">
                        <a:lnSpc>
                          <a:spcPct val="107000"/>
                        </a:lnSpc>
                      </a:pPr>
                      <a:endParaRPr lang="en-US" sz="2800" dirty="0">
                        <a:effectLst/>
                        <a:latin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1217737337"/>
                  </a:ext>
                </a:extLst>
              </a:tr>
            </a:tbl>
          </a:graphicData>
        </a:graphic>
      </p:graphicFrame>
    </p:spTree>
    <p:extLst>
      <p:ext uri="{BB962C8B-B14F-4D97-AF65-F5344CB8AC3E}">
        <p14:creationId xmlns:p14="http://schemas.microsoft.com/office/powerpoint/2010/main" val="39373082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2357437"/>
          </a:xfrm>
        </p:spPr>
        <p:txBody>
          <a:bodyPr anchor="ctr" anchorCtr="0"/>
          <a:lstStyle/>
          <a:p>
            <a:pPr marL="0" lvl="0" indent="0" algn="l">
              <a:buNone/>
            </a:pPr>
            <a:r>
              <a:rPr lang="en-US" sz="2800" dirty="0">
                <a:solidFill>
                  <a:srgbClr val="555556"/>
                </a:solidFill>
              </a:rPr>
              <a:t>Participation includes a </a:t>
            </a:r>
            <a:r>
              <a:rPr lang="en-US" sz="2800" b="1" dirty="0">
                <a:solidFill>
                  <a:srgbClr val="555556"/>
                </a:solidFill>
              </a:rPr>
              <a:t>wide variety of different activities</a:t>
            </a:r>
            <a:r>
              <a:rPr lang="en-US" sz="2800" dirty="0">
                <a:solidFill>
                  <a:srgbClr val="555556"/>
                </a:solidFill>
              </a:rPr>
              <a:t> which should be planned and integrated into all stages of a camp’s life cycle, from design and set-up, to closure.</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0707713" cy="7586304"/>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9938700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3000" contrast="-15000"/>
                    </a14:imgEffect>
                  </a14:imgLayer>
                </a14:imgProps>
              </a:ext>
              <a:ext uri="{28A0092B-C50C-407E-A947-70E740481C1C}">
                <a14:useLocalDpi xmlns:a14="http://schemas.microsoft.com/office/drawing/2010/main"/>
              </a:ext>
            </a:extLst>
          </a:blip>
          <a:srcRect/>
          <a:stretch/>
        </p:blipFill>
        <p:spPr>
          <a:xfrm>
            <a:off x="0" y="0"/>
            <a:ext cx="10707713" cy="7586304"/>
          </a:xfrm>
          <a:prstGeom prst="rect">
            <a:avLst/>
          </a:prstGeom>
        </p:spPr>
      </p:pic>
      <p:sp>
        <p:nvSpPr>
          <p:cNvPr id="3" name="Content Placeholder 2"/>
          <p:cNvSpPr>
            <a:spLocks noGrp="1"/>
          </p:cNvSpPr>
          <p:nvPr>
            <p:ph idx="1"/>
          </p:nvPr>
        </p:nvSpPr>
        <p:spPr>
          <a:xfrm>
            <a:off x="520699" y="1422400"/>
            <a:ext cx="9650413" cy="2357437"/>
          </a:xfrm>
        </p:spPr>
        <p:txBody>
          <a:bodyPr anchor="ctr" anchorCtr="0"/>
          <a:lstStyle/>
          <a:p>
            <a:pPr marL="0" lvl="0" indent="0" algn="r" rtl="1">
              <a:buNone/>
            </a:pPr>
            <a:r>
              <a:rPr lang="ar-SA" dirty="0"/>
              <a:t>تتضمن المشاركة </a:t>
            </a:r>
            <a:r>
              <a:rPr lang="ar-SA" b="1" dirty="0"/>
              <a:t>مجموعة واسعة من الأنشطة المختلفة</a:t>
            </a:r>
            <a:r>
              <a:rPr lang="ar-SA" dirty="0"/>
              <a:t> التي يجب التخطيط لها وإدماجها في جميع مراحل دورة حياة المخيم، بدءًا من التخطيط والإعداد وحتى الإغلاق</a:t>
            </a:r>
            <a:endParaRPr lang="en-US" sz="2800"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3850993848"/>
      </p:ext>
    </p:extLst>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597510"/>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Segoe UI Semilight" panose="020B0402040204020203" pitchFamily="34" charset="0"/>
                <a:cs typeface="Segoe UI Semilight" panose="020B0402040204020203" pitchFamily="34" charset="0"/>
              </a:rPr>
              <a:t>المسائلة</a:t>
            </a:r>
            <a:endParaRPr lang="en-GB" dirty="0">
              <a:solidFill>
                <a:srgbClr val="545456"/>
              </a:solidFill>
              <a:latin typeface="Segoe UI Semilight" panose="020B0402040204020203" pitchFamily="34" charset="0"/>
              <a:cs typeface="Segoe UI Semilight" panose="020B0402040204020203" pitchFamily="34" charset="0"/>
            </a:endParaRPr>
          </a:p>
          <a:p>
            <a:endParaRPr lang="en-GB" dirty="0">
              <a:solidFill>
                <a:srgbClr val="545456"/>
              </a:solidFill>
              <a:latin typeface="Calibri" panose="020F050202020403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4023260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Segoe UI Semilight" panose="020B0402040204020203" pitchFamily="34" charset="0"/>
                <a:cs typeface="Segoe UI Semilight" panose="020B0402040204020203" pitchFamily="34" charset="0"/>
              </a:rPr>
              <a:t>المسائلة عن السكان المتضررين</a:t>
            </a:r>
            <a:endParaRPr lang="es-ES_tradnl" dirty="0">
              <a:solidFill>
                <a:srgbClr val="FF0000"/>
              </a:solidFill>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438112" y="1403573"/>
            <a:ext cx="4701276" cy="4895031"/>
          </a:xfrm>
        </p:spPr>
        <p:txBody>
          <a:bodyPr/>
          <a:lstStyle/>
          <a:p>
            <a:pPr lvl="0" algn="r" rtl="1">
              <a:spcBef>
                <a:spcPts val="0"/>
              </a:spcBef>
              <a:spcAft>
                <a:spcPts val="1200"/>
              </a:spcAft>
            </a:pPr>
            <a:r>
              <a:rPr lang="ar-SY" sz="2400" dirty="0">
                <a:solidFill>
                  <a:srgbClr val="555556"/>
                </a:solidFill>
              </a:rPr>
              <a:t>من هم السكان المتضررين في </a:t>
            </a:r>
            <a:r>
              <a:rPr lang="en-GB" sz="2400" dirty="0">
                <a:solidFill>
                  <a:srgbClr val="555556"/>
                </a:solidFill>
              </a:rPr>
              <a:t>CM؟</a:t>
            </a:r>
          </a:p>
          <a:p>
            <a:pPr lvl="0" algn="r" rtl="1">
              <a:spcBef>
                <a:spcPts val="0"/>
              </a:spcBef>
              <a:spcAft>
                <a:spcPts val="1200"/>
              </a:spcAft>
            </a:pPr>
            <a:r>
              <a:rPr lang="ar-SY" sz="2400" dirty="0">
                <a:solidFill>
                  <a:srgbClr val="555556"/>
                </a:solidFill>
              </a:rPr>
              <a:t>ما هي إجراءات المسائلة المقترحة في الفيديو والتي يجب على العاملين في المجال الإنساني تنفيذها؟</a:t>
            </a:r>
          </a:p>
          <a:p>
            <a:pPr lvl="0" algn="r" rtl="1">
              <a:spcBef>
                <a:spcPts val="0"/>
              </a:spcBef>
              <a:spcAft>
                <a:spcPts val="1200"/>
              </a:spcAft>
            </a:pPr>
            <a:r>
              <a:rPr lang="ar-SY" sz="2400" dirty="0">
                <a:solidFill>
                  <a:srgbClr val="555556"/>
                </a:solidFill>
              </a:rPr>
              <a:t>بالإضافة إلى الأنشطة التي تم تسليط الضوء عليها، ما الإجراءات الأخرى التي يمكن تنفيذها من قِبل</a:t>
            </a:r>
            <a:r>
              <a:rPr lang="en-GB" sz="2400" dirty="0">
                <a:solidFill>
                  <a:srgbClr val="555556"/>
                </a:solidFill>
              </a:rPr>
              <a:t>CM </a:t>
            </a:r>
            <a:r>
              <a:rPr lang="ar-SY" sz="2400" dirty="0">
                <a:solidFill>
                  <a:srgbClr val="555556"/>
                </a:solidFill>
              </a:rPr>
              <a:t> لضمان المساءلة أمام السكان المتضررين؟</a:t>
            </a:r>
          </a:p>
          <a:p>
            <a:pPr lvl="0" algn="r" rtl="1">
              <a:spcBef>
                <a:spcPts val="0"/>
              </a:spcBef>
              <a:spcAft>
                <a:spcPts val="1200"/>
              </a:spcAft>
            </a:pPr>
            <a:r>
              <a:rPr lang="ar-SY" sz="2400" dirty="0">
                <a:solidFill>
                  <a:srgbClr val="555556"/>
                </a:solidFill>
              </a:rPr>
              <a:t>ما هي الفوائد التي تراها، في ضوء تجربتك، عند القيام بهذه الإجراءات؟</a:t>
            </a:r>
            <a:endParaRPr lang="en-US" sz="2400" dirty="0">
              <a:solidFill>
                <a:srgbClr val="555556"/>
              </a:solidFill>
            </a:endParaRPr>
          </a:p>
        </p:txBody>
      </p:sp>
      <p:sp>
        <p:nvSpPr>
          <p:cNvPr id="5" name="Oval 4">
            <a:hlinkClick r:id="rId3"/>
            <a:extLst>
              <a:ext uri="{FF2B5EF4-FFF2-40B4-BE49-F238E27FC236}">
                <a16:creationId xmlns:a16="http://schemas.microsoft.com/office/drawing/2014/main" id="{14339ACF-5271-4416-B45E-666876985555}"/>
              </a:ext>
            </a:extLst>
          </p:cNvPr>
          <p:cNvSpPr/>
          <p:nvPr/>
        </p:nvSpPr>
        <p:spPr>
          <a:xfrm>
            <a:off x="5341392" y="1714744"/>
            <a:ext cx="4701276" cy="4701276"/>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
        <p:nvSpPr>
          <p:cNvPr id="6" name="Isosceles Triangle 5">
            <a:extLst>
              <a:ext uri="{FF2B5EF4-FFF2-40B4-BE49-F238E27FC236}">
                <a16:creationId xmlns:a16="http://schemas.microsoft.com/office/drawing/2014/main" id="{FE5527E3-2622-4915-9E75-32A160A7BEF0}"/>
              </a:ext>
            </a:extLst>
          </p:cNvPr>
          <p:cNvSpPr/>
          <p:nvPr/>
        </p:nvSpPr>
        <p:spPr>
          <a:xfrm rot="19800000">
            <a:off x="6760459" y="2976760"/>
            <a:ext cx="1863137" cy="1606154"/>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Calibri" panose="020F0502020204030204" pitchFamily="34" charset="0"/>
            </a:endParaRPr>
          </a:p>
        </p:txBody>
      </p:sp>
    </p:spTree>
    <p:extLst>
      <p:ext uri="{BB962C8B-B14F-4D97-AF65-F5344CB8AC3E}">
        <p14:creationId xmlns:p14="http://schemas.microsoft.com/office/powerpoint/2010/main" val="32979520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4085629"/>
          </a:xfrm>
        </p:spPr>
        <p:txBody>
          <a:bodyPr anchor="ctr" anchorCtr="0"/>
          <a:lstStyle/>
          <a:p>
            <a:pPr marL="0" lvl="0" indent="0" algn="l">
              <a:buNone/>
            </a:pPr>
            <a:r>
              <a:rPr lang="en-US" sz="2800" dirty="0">
                <a:solidFill>
                  <a:srgbClr val="555556"/>
                </a:solidFill>
              </a:rPr>
              <a:t>Camp managers must demonstrate </a:t>
            </a:r>
            <a:r>
              <a:rPr lang="en-US" sz="2800" b="1" dirty="0">
                <a:solidFill>
                  <a:srgbClr val="555556"/>
                </a:solidFill>
              </a:rPr>
              <a:t>accountability</a:t>
            </a:r>
            <a:r>
              <a:rPr lang="en-US" sz="2800" dirty="0">
                <a:solidFill>
                  <a:srgbClr val="555556"/>
                </a:solidFill>
              </a:rPr>
              <a:t> in activities towards affected persons and communities, as well as towards all other stakeholders in the camp response.</a:t>
            </a:r>
          </a:p>
          <a:p>
            <a:pPr marL="0" lvl="0" indent="0" algn="l">
              <a:buNone/>
            </a:pPr>
            <a:endParaRPr lang="en-US" sz="2800" b="1" dirty="0">
              <a:solidFill>
                <a:srgbClr val="555556"/>
              </a:solidFill>
            </a:endParaRPr>
          </a:p>
          <a:p>
            <a:pPr marL="0" lvl="0" indent="0" algn="l">
              <a:buNone/>
            </a:pPr>
            <a:r>
              <a:rPr lang="en-US" sz="2800" b="1" dirty="0">
                <a:solidFill>
                  <a:srgbClr val="555556"/>
                </a:solidFill>
              </a:rPr>
              <a:t>Formal and informal feedback mechanisms</a:t>
            </a:r>
            <a:r>
              <a:rPr lang="en-US" sz="2800" dirty="0">
                <a:solidFill>
                  <a:srgbClr val="555556"/>
                </a:solidFill>
              </a:rPr>
              <a:t> are used to channel information from the camp population about assistance received, as well as to inform decision-making processes of various stakeholders.</a:t>
            </a:r>
          </a:p>
        </p:txBody>
      </p:sp>
      <p:pic>
        <p:nvPicPr>
          <p:cNvPr id="6" name="Picture 5">
            <a:extLst>
              <a:ext uri="{FF2B5EF4-FFF2-40B4-BE49-F238E27FC236}">
                <a16:creationId xmlns:a16="http://schemas.microsoft.com/office/drawing/2014/main" id="{7FC7B5EF-5534-4714-AB22-6CEEAD1274D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0691813" cy="7586953"/>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3013600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5">
            <a:extLst>
              <a:ext uri="{FF2B5EF4-FFF2-40B4-BE49-F238E27FC236}">
                <a16:creationId xmlns:a16="http://schemas.microsoft.com/office/drawing/2014/main" id="{F5008B77-6D8D-4E0B-A103-AF4CDEE1042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2"/>
          <a:stretch/>
        </p:blipFill>
        <p:spPr>
          <a:xfrm>
            <a:off x="0" y="10"/>
            <a:ext cx="10691792" cy="7559665"/>
          </a:xfrm>
          <a:prstGeom prst="rect">
            <a:avLst/>
          </a:prstGeom>
        </p:spPr>
      </p:pic>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Tree>
    <p:extLst>
      <p:ext uri="{BB962C8B-B14F-4D97-AF65-F5344CB8AC3E}">
        <p14:creationId xmlns:p14="http://schemas.microsoft.com/office/powerpoint/2010/main" val="28654040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FC7B5EF-5534-4714-AB22-6CEEAD1274DD}"/>
              </a:ext>
            </a:extLst>
          </p:cNvPr>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3000" contrast="-38000"/>
                    </a14:imgEffect>
                  </a14:imgLayer>
                </a14:imgProps>
              </a:ext>
              <a:ext uri="{28A0092B-C50C-407E-A947-70E740481C1C}">
                <a14:useLocalDpi xmlns:a14="http://schemas.microsoft.com/office/drawing/2010/main"/>
              </a:ext>
            </a:extLst>
          </a:blip>
          <a:srcRect/>
          <a:stretch/>
        </p:blipFill>
        <p:spPr>
          <a:xfrm>
            <a:off x="0" y="0"/>
            <a:ext cx="10691813" cy="7586953"/>
          </a:xfrm>
          <a:prstGeom prst="rect">
            <a:avLst/>
          </a:prstGeom>
        </p:spPr>
      </p:pic>
      <p:sp>
        <p:nvSpPr>
          <p:cNvPr id="3" name="Content Placeholder 2"/>
          <p:cNvSpPr>
            <a:spLocks noGrp="1"/>
          </p:cNvSpPr>
          <p:nvPr>
            <p:ph idx="1"/>
          </p:nvPr>
        </p:nvSpPr>
        <p:spPr>
          <a:xfrm>
            <a:off x="520699" y="1422400"/>
            <a:ext cx="9650413" cy="4085629"/>
          </a:xfrm>
        </p:spPr>
        <p:txBody>
          <a:bodyPr anchor="ctr" anchorCtr="0"/>
          <a:lstStyle/>
          <a:p>
            <a:pPr marL="0" indent="0" rtl="1">
              <a:buNone/>
            </a:pPr>
            <a:r>
              <a:rPr lang="ar-SY" sz="2800" dirty="0"/>
              <a:t>يجب على مديري المخيم إثبات </a:t>
            </a:r>
            <a:r>
              <a:rPr lang="ar-SY" sz="2800" b="1" dirty="0"/>
              <a:t>المساءلة</a:t>
            </a:r>
            <a:r>
              <a:rPr lang="ar-SY" sz="2800" dirty="0"/>
              <a:t> في الأنشطة اتجاه الأشخاص والمجتمعات المتأثرة، وكذلك اتجاه جميع أصحاب المصلحة الآخرين في إستجابة المخيم.</a:t>
            </a:r>
            <a:endParaRPr lang="en-US" sz="2800" dirty="0"/>
          </a:p>
          <a:p>
            <a:pPr marL="0" indent="0" rtl="1">
              <a:buNone/>
            </a:pPr>
            <a:endParaRPr lang="en-US" sz="2800" dirty="0"/>
          </a:p>
          <a:p>
            <a:pPr marL="0" indent="0" rtl="1">
              <a:buNone/>
            </a:pPr>
            <a:r>
              <a:rPr lang="ar-SY" sz="2800" dirty="0"/>
              <a:t>يتم استخدام </a:t>
            </a:r>
            <a:r>
              <a:rPr lang="ar-SY" sz="2800" b="1" dirty="0"/>
              <a:t>آليات التغذية الراجعة الرسمية وغير الرسمية </a:t>
            </a:r>
            <a:r>
              <a:rPr lang="ar-SY" sz="2800" dirty="0"/>
              <a:t>لجمع المعلومات من سكان المخيم حول المساعدة التي يتم تلقيها، وكذلك للإبلاغ بعمليات صنع القرار من مختلف أصحاب المصلحة </a:t>
            </a:r>
            <a:r>
              <a:rPr lang="en-US" sz="2800" dirty="0">
                <a:solidFill>
                  <a:srgbClr val="555556"/>
                </a:solidFill>
              </a:rPr>
              <a:t>.</a:t>
            </a:r>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Tree>
    <p:extLst>
      <p:ext uri="{BB962C8B-B14F-4D97-AF65-F5344CB8AC3E}">
        <p14:creationId xmlns:p14="http://schemas.microsoft.com/office/powerpoint/2010/main" val="1650341412"/>
      </p:ext>
    </p:extLst>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817514" y="2051645"/>
            <a:ext cx="7128793" cy="87517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ar-SY" dirty="0">
                <a:solidFill>
                  <a:srgbClr val="545456"/>
                </a:solidFill>
                <a:latin typeface="Segoe UI Semilight" panose="020B0402040204020203" pitchFamily="34" charset="0"/>
                <a:cs typeface="Segoe UI Semilight" panose="020B0402040204020203" pitchFamily="34" charset="0"/>
              </a:rPr>
              <a:t>إجراء مجموعة نقاش مركزه</a:t>
            </a:r>
            <a:endParaRPr lang="en-GB" dirty="0">
              <a:solidFill>
                <a:srgbClr val="545456"/>
              </a:solidFill>
              <a:latin typeface="Segoe UI Semilight" panose="020B0402040204020203" pitchFamily="34" charset="0"/>
              <a:cs typeface="Segoe UI Semilight" panose="020B0402040204020203" pitchFamily="34" charset="0"/>
            </a:endParaRPr>
          </a:p>
          <a:p>
            <a:endParaRPr lang="en-GB" dirty="0">
              <a:solidFill>
                <a:srgbClr val="545456"/>
              </a:solidFill>
              <a:latin typeface="Calibri" panose="020F0502020204030204" pitchFamily="34" charset="0"/>
            </a:endParaRPr>
          </a:p>
        </p:txBody>
      </p:sp>
      <p:grpSp>
        <p:nvGrpSpPr>
          <p:cNvPr id="9" name="Group 8"/>
          <p:cNvGrpSpPr/>
          <p:nvPr/>
        </p:nvGrpSpPr>
        <p:grpSpPr>
          <a:xfrm>
            <a:off x="2753618" y="3649147"/>
            <a:ext cx="5184576" cy="220079"/>
            <a:chOff x="2753618" y="3895361"/>
            <a:chExt cx="5184576" cy="220079"/>
          </a:xfrm>
        </p:grpSpPr>
        <p:pic>
          <p:nvPicPr>
            <p:cNvPr id="3" name="Picture 2" descr="Displaying CCCM letterhead A4.png"/>
            <p:cNvPicPr>
              <a:picLocks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a:spLocks/>
          </p:cNvSpPr>
          <p:nvPr/>
        </p:nvSpPr>
        <p:spPr>
          <a:xfrm>
            <a:off x="1483277" y="3994194"/>
            <a:ext cx="777686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2800" i="1" dirty="0">
              <a:solidFill>
                <a:srgbClr val="545456"/>
              </a:solidFill>
              <a:latin typeface="Calibri" panose="020F0502020204030204" pitchFamily="34" charset="0"/>
            </a:endParaRPr>
          </a:p>
        </p:txBody>
      </p:sp>
      <p:sp>
        <p:nvSpPr>
          <p:cNvPr id="8" name="TextBox 7">
            <a:extLst>
              <a:ext uri="{FF2B5EF4-FFF2-40B4-BE49-F238E27FC236}">
                <a16:creationId xmlns:a16="http://schemas.microsoft.com/office/drawing/2014/main" id="{F841E770-51DD-4D94-8EFE-011F96D5907B}"/>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موضوع اختياري, احذفه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28586148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SY" b="1" dirty="0">
                <a:solidFill>
                  <a:srgbClr val="2A87C8"/>
                </a:solidFill>
                <a:latin typeface="Calibri" panose="020F0502020204030204" pitchFamily="34" charset="0"/>
                <a:cs typeface="Calibri" panose="020F0502020204030204" pitchFamily="34" charset="0"/>
              </a:rPr>
              <a:t>عمل جماعي: </a:t>
            </a:r>
            <a:r>
              <a:rPr lang="ar-SY" b="1" dirty="0">
                <a:cs typeface="Calibri" panose="020F0502020204030204" pitchFamily="34" charset="0"/>
              </a:rPr>
              <a:t>إنشاء</a:t>
            </a:r>
            <a:r>
              <a:rPr lang="ar-SY" b="1" dirty="0">
                <a:latin typeface="Calibri" panose="020F0502020204030204" pitchFamily="34" charset="0"/>
                <a:cs typeface="Calibri" panose="020F0502020204030204" pitchFamily="34" charset="0"/>
              </a:rPr>
              <a:t> استبيان </a:t>
            </a:r>
            <a:r>
              <a:rPr lang="en-US" b="1" dirty="0">
                <a:latin typeface="Calibri" panose="020F0502020204030204" pitchFamily="34" charset="0"/>
                <a:cs typeface="Calibri" panose="020F0502020204030204" pitchFamily="34" charset="0"/>
              </a:rPr>
              <a:t>FGD</a:t>
            </a:r>
            <a:r>
              <a:rPr lang="ar-SY" b="1" dirty="0">
                <a:latin typeface="Calibri" panose="020F0502020204030204" pitchFamily="34" charset="0"/>
                <a:cs typeface="Calibri" panose="020F0502020204030204" pitchFamily="34" charset="0"/>
              </a:rPr>
              <a:t>                 </a:t>
            </a:r>
            <a:r>
              <a:rPr lang="es-ES_tradnl" dirty="0">
                <a:cs typeface="Calibri" panose="020F0502020204030204" pitchFamily="34" charset="0"/>
              </a:rPr>
              <a:t>45’</a:t>
            </a:r>
            <a:br>
              <a:rPr lang="ar-SY" b="1" dirty="0">
                <a:latin typeface="Calibri" panose="020F0502020204030204" pitchFamily="34" charset="0"/>
                <a:cs typeface="Calibri" panose="020F0502020204030204" pitchFamily="34" charset="0"/>
              </a:rPr>
            </a:br>
            <a:r>
              <a:rPr lang="es-ES_tradnl" b="1" dirty="0">
                <a:latin typeface="Calibri" panose="020F0502020204030204" pitchFamily="34" charset="0"/>
                <a:cs typeface="Calibri" panose="020F0502020204030204" pitchFamily="34" charset="0"/>
              </a:rPr>
              <a:t>		   	</a:t>
            </a:r>
            <a:r>
              <a:rPr lang="es-ES_tradnl" b="1" dirty="0">
                <a:cs typeface="Calibri" panose="020F0502020204030204" pitchFamily="34" charset="0"/>
              </a:rPr>
              <a:t>		</a:t>
            </a:r>
            <a:endParaRPr lang="es-ES_tradnl" dirty="0">
              <a:solidFill>
                <a:srgbClr val="FF000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438111" y="1979637"/>
            <a:ext cx="9588315" cy="4895031"/>
          </a:xfrm>
        </p:spPr>
        <p:txBody>
          <a:bodyPr/>
          <a:lstStyle/>
          <a:p>
            <a:pPr algn="r" rtl="1"/>
            <a:r>
              <a:rPr lang="ar-SY" sz="2800" dirty="0">
                <a:solidFill>
                  <a:srgbClr val="555556"/>
                </a:solidFill>
              </a:rPr>
              <a:t>قم بإنشاء استبيان قصير لمجموعة التركيز (بحد أقصى 5 أسئلة).</a:t>
            </a:r>
          </a:p>
          <a:p>
            <a:pPr algn="r" rtl="1"/>
            <a:endParaRPr lang="ar-SY" sz="2800" dirty="0">
              <a:solidFill>
                <a:srgbClr val="555556"/>
              </a:solidFill>
            </a:endParaRPr>
          </a:p>
          <a:p>
            <a:pPr algn="r" rtl="1"/>
            <a:r>
              <a:rPr lang="ar-SY" sz="2800" dirty="0">
                <a:solidFill>
                  <a:srgbClr val="555556"/>
                </a:solidFill>
              </a:rPr>
              <a:t>خطط لمجموعة التركيز من خلال تحديد:</a:t>
            </a:r>
          </a:p>
          <a:p>
            <a:pPr marL="566738" indent="0" algn="r" rtl="1">
              <a:buNone/>
            </a:pPr>
            <a:r>
              <a:rPr lang="ar-SY" sz="2800" dirty="0">
                <a:solidFill>
                  <a:srgbClr val="555556"/>
                </a:solidFill>
              </a:rPr>
              <a:t>- ما هي المجموعات التي سوف تستهدفها وكم عددها؟</a:t>
            </a:r>
          </a:p>
          <a:p>
            <a:pPr marL="566738" indent="0" algn="r" rtl="1">
              <a:buNone/>
            </a:pPr>
            <a:r>
              <a:rPr lang="ar-SY" sz="2800" dirty="0">
                <a:solidFill>
                  <a:srgbClr val="555556"/>
                </a:solidFill>
              </a:rPr>
              <a:t>- كم تحتاج من الموظفين؟</a:t>
            </a:r>
          </a:p>
          <a:p>
            <a:pPr marL="566738" indent="0" algn="r" rtl="1">
              <a:buNone/>
            </a:pPr>
            <a:r>
              <a:rPr lang="ar-SY" sz="2800" dirty="0">
                <a:solidFill>
                  <a:srgbClr val="555556"/>
                </a:solidFill>
              </a:rPr>
              <a:t>- ما هي الترتيبات اللوجستية؟</a:t>
            </a:r>
            <a:endParaRPr lang="en-US" sz="2800" dirty="0"/>
          </a:p>
        </p:txBody>
      </p:sp>
      <p:pic>
        <p:nvPicPr>
          <p:cNvPr id="6" name="Picture 5" descr="group work logo.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7394" y="372184"/>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23A2E7F3-0DFB-4BBE-A126-0105A8E48D06}"/>
              </a:ext>
            </a:extLst>
          </p:cNvPr>
          <p:cNvSpPr txBox="1"/>
          <p:nvPr/>
        </p:nvSpPr>
        <p:spPr>
          <a:xfrm rot="18849579">
            <a:off x="4417766" y="3363208"/>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موضوع اختياري, احذفه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31617474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699" y="1422400"/>
            <a:ext cx="9650413" cy="3149525"/>
          </a:xfrm>
        </p:spPr>
        <p:txBody>
          <a:bodyPr anchor="ctr" anchorCtr="0"/>
          <a:lstStyle/>
          <a:p>
            <a:pPr marL="0" lvl="0" indent="0" algn="l">
              <a:buNone/>
            </a:pPr>
            <a:r>
              <a:rPr lang="en-GB" sz="2800" b="1" dirty="0">
                <a:solidFill>
                  <a:srgbClr val="555556"/>
                </a:solidFill>
              </a:rPr>
              <a:t>Focus group discussions</a:t>
            </a:r>
            <a:r>
              <a:rPr lang="en-GB" sz="2800" dirty="0">
                <a:solidFill>
                  <a:srgbClr val="555556"/>
                </a:solidFill>
              </a:rPr>
              <a:t> are easy to run and they are resource-efficient. However, they need to be properly prepared and facilitated to obtain relevant outcomes. They can be complemented by other qualitative research methodologies such as individual interviews to collect more in-depth or sensitive information.</a:t>
            </a:r>
            <a:endParaRPr lang="en-US" sz="2800" dirty="0">
              <a:solidFill>
                <a:srgbClr val="555556"/>
              </a:solidFill>
            </a:endParaRP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304"/>
            <a:ext cx="10691813" cy="7559675"/>
          </a:xfrm>
          <a:prstGeom prst="rect">
            <a:avLst/>
          </a:prstGeom>
        </p:spPr>
      </p:pic>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ctr" rtl="1"/>
            <a:r>
              <a:rPr lang="ar-SY" b="1" dirty="0">
                <a:solidFill>
                  <a:srgbClr val="2A87C8"/>
                </a:solidFill>
                <a:latin typeface="Calibri" panose="020F0502020204030204" pitchFamily="34" charset="0"/>
              </a:rPr>
              <a:t>الرسالة الرئيسية</a:t>
            </a:r>
            <a:endParaRPr lang="en-GB" b="1" dirty="0">
              <a:solidFill>
                <a:srgbClr val="2A87C8"/>
              </a:solidFill>
              <a:latin typeface="Calibri" panose="020F0502020204030204" pitchFamily="34" charset="0"/>
            </a:endParaRPr>
          </a:p>
        </p:txBody>
      </p:sp>
      <p:sp>
        <p:nvSpPr>
          <p:cNvPr id="6" name="TextBox 5">
            <a:extLst>
              <a:ext uri="{FF2B5EF4-FFF2-40B4-BE49-F238E27FC236}">
                <a16:creationId xmlns:a16="http://schemas.microsoft.com/office/drawing/2014/main" id="{F28DD1DE-6EB8-4CAE-8EB4-0229C9B673C0}"/>
              </a:ext>
            </a:extLst>
          </p:cNvPr>
          <p:cNvSpPr txBox="1"/>
          <p:nvPr/>
        </p:nvSpPr>
        <p:spPr>
          <a:xfrm rot="18849579">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موضوع اختياري, احذفه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11122981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duotone>
              <a:schemeClr val="bg2">
                <a:shade val="45000"/>
                <a:satMod val="135000"/>
              </a:schemeClr>
              <a:prstClr val="white"/>
            </a:duotone>
            <a:extLst>
              <a:ext uri="{BEBA8EAE-BF5A-486C-A8C5-ECC9F3942E4B}">
                <a14:imgProps xmlns:a14="http://schemas.microsoft.com/office/drawing/2010/main">
                  <a14:imgLayer r:embed="rId4">
                    <a14:imgEffect>
                      <a14:brightnessContrast bright="27000" contrast="-26000"/>
                    </a14:imgEffect>
                  </a14:imgLayer>
                </a14:imgProps>
              </a:ext>
              <a:ext uri="{28A0092B-C50C-407E-A947-70E740481C1C}">
                <a14:useLocalDpi xmlns:a14="http://schemas.microsoft.com/office/drawing/2010/main"/>
              </a:ext>
            </a:extLst>
          </a:blip>
          <a:srcRect/>
          <a:stretch/>
        </p:blipFill>
        <p:spPr>
          <a:xfrm>
            <a:off x="0" y="304"/>
            <a:ext cx="10691813" cy="7559675"/>
          </a:xfrm>
          <a:prstGeom prst="rect">
            <a:avLst/>
          </a:prstGeom>
        </p:spPr>
      </p:pic>
      <p:sp>
        <p:nvSpPr>
          <p:cNvPr id="3" name="Content Placeholder 2"/>
          <p:cNvSpPr>
            <a:spLocks noGrp="1"/>
          </p:cNvSpPr>
          <p:nvPr>
            <p:ph idx="1"/>
          </p:nvPr>
        </p:nvSpPr>
        <p:spPr>
          <a:xfrm>
            <a:off x="520699" y="1422400"/>
            <a:ext cx="9650413" cy="3149525"/>
          </a:xfrm>
        </p:spPr>
        <p:txBody>
          <a:bodyPr anchor="ctr" anchorCtr="0"/>
          <a:lstStyle/>
          <a:p>
            <a:pPr marL="0" lvl="0" indent="0" algn="r" rtl="1">
              <a:buNone/>
            </a:pPr>
            <a:r>
              <a:rPr lang="ar-SY" sz="2800" b="1" dirty="0"/>
              <a:t>مجموعات النقاش المركزه</a:t>
            </a:r>
            <a:r>
              <a:rPr lang="en-US" sz="2800" b="1" dirty="0"/>
              <a:t> </a:t>
            </a:r>
            <a:r>
              <a:rPr lang="ar-SY" sz="2800" dirty="0"/>
              <a:t>سهلة الإدارة وهي مصدر فعال. ومع ذلك، يجب أن يتم إعدادها وتيسيرها بشكل صحيح للحصول على النتائج ذات الصلة. يمكن استكمالها بمنهجيات البحث النوعي الأخرى مثل المقابلات الفردية لجمع المزيد من المعلومات المتعمقة أو الحساسة</a:t>
            </a:r>
            <a:r>
              <a:rPr lang="en-GB" sz="2400" dirty="0"/>
              <a:t>.</a:t>
            </a:r>
            <a:endParaRPr lang="en-US" sz="2400" dirty="0"/>
          </a:p>
        </p:txBody>
      </p:sp>
      <p:sp>
        <p:nvSpPr>
          <p:cNvPr id="9" name="Title 1">
            <a:extLst>
              <a:ext uri="{FF2B5EF4-FFF2-40B4-BE49-F238E27FC236}">
                <a16:creationId xmlns:a16="http://schemas.microsoft.com/office/drawing/2014/main" id="{E0E4AAF1-8613-4F0F-B6C0-72DB122F6963}"/>
              </a:ext>
            </a:extLst>
          </p:cNvPr>
          <p:cNvSpPr>
            <a:spLocks noGrp="1"/>
          </p:cNvSpPr>
          <p:nvPr>
            <p:ph type="title"/>
          </p:nvPr>
        </p:nvSpPr>
        <p:spPr>
          <a:xfrm>
            <a:off x="0" y="446067"/>
            <a:ext cx="7505700" cy="793755"/>
          </a:xfrm>
          <a:solidFill>
            <a:schemeClr val="bg1"/>
          </a:solidFill>
        </p:spPr>
        <p:txBody>
          <a:bodyPr/>
          <a:lstStyle/>
          <a:p>
            <a:pPr algn="r"/>
            <a:r>
              <a:rPr lang="ar-LB" b="1" dirty="0">
                <a:solidFill>
                  <a:srgbClr val="2A87C8"/>
                </a:solidFill>
              </a:rPr>
              <a:t>الرسالة الرئيسية</a:t>
            </a:r>
            <a:endParaRPr lang="en-GB" b="1" dirty="0">
              <a:solidFill>
                <a:srgbClr val="2A87C8"/>
              </a:solidFill>
              <a:latin typeface="Calibri" panose="020F0502020204030204" pitchFamily="34" charset="0"/>
            </a:endParaRPr>
          </a:p>
        </p:txBody>
      </p:sp>
      <p:sp>
        <p:nvSpPr>
          <p:cNvPr id="6" name="TextBox 5">
            <a:extLst>
              <a:ext uri="{FF2B5EF4-FFF2-40B4-BE49-F238E27FC236}">
                <a16:creationId xmlns:a16="http://schemas.microsoft.com/office/drawing/2014/main" id="{F28DD1DE-6EB8-4CAE-8EB4-0229C9B673C0}"/>
              </a:ext>
            </a:extLst>
          </p:cNvPr>
          <p:cNvSpPr txBox="1"/>
          <p:nvPr/>
        </p:nvSpPr>
        <p:spPr>
          <a:xfrm rot="18849579">
            <a:off x="5035029" y="3936356"/>
            <a:ext cx="5919537" cy="1636294"/>
          </a:xfrm>
          <a:prstGeom prst="rect">
            <a:avLst/>
          </a:prstGeom>
          <a:solidFill>
            <a:schemeClr val="bg1"/>
          </a:solidFill>
        </p:spPr>
        <p:txBody>
          <a:bodyPr vert="horz" wrap="square" lIns="91440" tIns="45720" rIns="91440" bIns="45720" rtlCol="0" anchor="ctr">
            <a:normAutofit/>
          </a:bodyPr>
          <a:lstStyle/>
          <a:p>
            <a:pPr algn="ctr"/>
            <a:r>
              <a:rPr lang="ar-SY" sz="2800" b="1" dirty="0">
                <a:solidFill>
                  <a:srgbClr val="9D0D2C"/>
                </a:solidFill>
                <a:latin typeface="Calibri" panose="020F0502020204030204" pitchFamily="34" charset="0"/>
              </a:rPr>
              <a:t>موضوع اختياري, احذفه إذا لزم الأمر</a:t>
            </a:r>
            <a:endParaRPr lang="en-GB" sz="2800" b="1" dirty="0">
              <a:solidFill>
                <a:srgbClr val="9D0D2C"/>
              </a:solidFill>
              <a:latin typeface="Calibri" panose="020F0502020204030204" pitchFamily="34" charset="0"/>
            </a:endParaRPr>
          </a:p>
        </p:txBody>
      </p:sp>
    </p:spTree>
    <p:extLst>
      <p:ext uri="{BB962C8B-B14F-4D97-AF65-F5344CB8AC3E}">
        <p14:creationId xmlns:p14="http://schemas.microsoft.com/office/powerpoint/2010/main" val="2044874155"/>
      </p:ext>
    </p:extLst>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p:sp>
      <p:sp>
        <p:nvSpPr>
          <p:cNvPr id="4" name="Title 3"/>
          <p:cNvSpPr>
            <a:spLocks noGrp="1"/>
          </p:cNvSpPr>
          <p:nvPr>
            <p:ph type="ctrTitle"/>
          </p:nvPr>
        </p:nvSpPr>
        <p:spPr/>
        <p:txBody>
          <a:bodyPr/>
          <a:lstStyle/>
          <a:p>
            <a:r>
              <a:rPr lang="ar-SY" dirty="0">
                <a:latin typeface="Segoe UI Semilight" panose="020B0402040204020203" pitchFamily="34" charset="0"/>
                <a:cs typeface="Segoe UI Semilight" panose="020B0402040204020203" pitchFamily="34" charset="0"/>
              </a:rPr>
              <a:t>الأسئلة</a:t>
            </a:r>
            <a:endParaRPr lang="es-ES_tradnl" dirty="0">
              <a:latin typeface="Segoe UI Semilight" panose="020B0402040204020203" pitchFamily="34" charset="0"/>
              <a:cs typeface="Segoe UI Semilight" panose="020B0402040204020203" pitchFamily="34" charset="0"/>
            </a:endParaRPr>
          </a:p>
        </p:txBody>
      </p:sp>
      <p:sp>
        <p:nvSpPr>
          <p:cNvPr id="5" name="Subtitle 4"/>
          <p:cNvSpPr>
            <a:spLocks noGrp="1"/>
          </p:cNvSpPr>
          <p:nvPr>
            <p:ph type="subTitle" idx="1"/>
          </p:nvPr>
        </p:nvSpPr>
        <p:spPr/>
        <p:txBody>
          <a:bodyPr/>
          <a:lstStyle/>
          <a:p>
            <a:endParaRPr lang="es-ES_tradnl" dirty="0"/>
          </a:p>
        </p:txBody>
      </p:sp>
    </p:spTree>
    <p:extLst>
      <p:ext uri="{BB962C8B-B14F-4D97-AF65-F5344CB8AC3E}">
        <p14:creationId xmlns:p14="http://schemas.microsoft.com/office/powerpoint/2010/main" val="414055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794DE5E-C3A1-4998-B1E0-972570FDC5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81610" y="1403573"/>
            <a:ext cx="5075248" cy="5197102"/>
          </a:xfrm>
          <a:prstGeom prst="rect">
            <a:avLst/>
          </a:prstGeom>
        </p:spPr>
      </p:pic>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هيكل إدارة المخيم</a:t>
            </a:r>
            <a:endParaRPr lang="es-ES_tradnl" b="1" dirty="0">
              <a:latin typeface="Segoe UI Semilight" panose="020B0402040204020203" pitchFamily="34" charset="0"/>
              <a:cs typeface="Segoe UI Semilight" panose="020B0402040204020203" pitchFamily="34" charset="0"/>
            </a:endParaRPr>
          </a:p>
        </p:txBody>
      </p:sp>
      <p:grpSp>
        <p:nvGrpSpPr>
          <p:cNvPr id="4" name="Group 3">
            <a:extLst>
              <a:ext uri="{FF2B5EF4-FFF2-40B4-BE49-F238E27FC236}">
                <a16:creationId xmlns:a16="http://schemas.microsoft.com/office/drawing/2014/main" id="{546CD8B8-791D-4102-B13B-789C5D61D987}"/>
              </a:ext>
            </a:extLst>
          </p:cNvPr>
          <p:cNvGrpSpPr/>
          <p:nvPr/>
        </p:nvGrpSpPr>
        <p:grpSpPr>
          <a:xfrm>
            <a:off x="2730056" y="1403573"/>
            <a:ext cx="4954795" cy="5197439"/>
            <a:chOff x="4601869" y="1259557"/>
            <a:chExt cx="5292456" cy="5551636"/>
          </a:xfrm>
        </p:grpSpPr>
        <p:sp>
          <p:nvSpPr>
            <p:cNvPr id="11" name="Rectangle 10">
              <a:extLst>
                <a:ext uri="{FF2B5EF4-FFF2-40B4-BE49-F238E27FC236}">
                  <a16:creationId xmlns:a16="http://schemas.microsoft.com/office/drawing/2014/main" id="{01003D8F-02E5-4D8D-BCF8-BFD36A057C53}"/>
                </a:ext>
              </a:extLst>
            </p:cNvPr>
            <p:cNvSpPr/>
            <p:nvPr/>
          </p:nvSpPr>
          <p:spPr>
            <a:xfrm>
              <a:off x="4603030" y="5929754"/>
              <a:ext cx="2614476" cy="881439"/>
            </a:xfrm>
            <a:prstGeom prst="rect">
              <a:avLst/>
            </a:prstGeom>
            <a:solidFill>
              <a:srgbClr val="376092"/>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400" dirty="0">
                  <a:latin typeface="Calibri" panose="020F0502020204030204" pitchFamily="34" charset="0"/>
                </a:rPr>
                <a:t>Laws &amp; Standards</a:t>
              </a:r>
            </a:p>
          </p:txBody>
        </p:sp>
        <p:sp>
          <p:nvSpPr>
            <p:cNvPr id="12" name="Rectangle 11">
              <a:extLst>
                <a:ext uri="{FF2B5EF4-FFF2-40B4-BE49-F238E27FC236}">
                  <a16:creationId xmlns:a16="http://schemas.microsoft.com/office/drawing/2014/main" id="{D59F78E0-CF33-4F06-B91F-AEC2D2789F61}"/>
                </a:ext>
              </a:extLst>
            </p:cNvPr>
            <p:cNvSpPr/>
            <p:nvPr/>
          </p:nvSpPr>
          <p:spPr>
            <a:xfrm>
              <a:off x="7279848" y="5929754"/>
              <a:ext cx="2614476" cy="881438"/>
            </a:xfrm>
            <a:prstGeom prst="rect">
              <a:avLst/>
            </a:prstGeom>
            <a:solidFill>
              <a:schemeClr val="accent3"/>
            </a:solidFill>
            <a:ln w="63500">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400" b="1" dirty="0">
                  <a:latin typeface="Calibri" panose="020F0502020204030204" pitchFamily="34" charset="0"/>
                </a:rPr>
                <a:t>Participation</a:t>
              </a:r>
            </a:p>
          </p:txBody>
        </p:sp>
        <p:sp>
          <p:nvSpPr>
            <p:cNvPr id="13" name="Rectangle 12">
              <a:extLst>
                <a:ext uri="{FF2B5EF4-FFF2-40B4-BE49-F238E27FC236}">
                  <a16:creationId xmlns:a16="http://schemas.microsoft.com/office/drawing/2014/main" id="{2302D5F9-7F7E-4735-96DC-2B1FF5EB5EBC}"/>
                </a:ext>
              </a:extLst>
            </p:cNvPr>
            <p:cNvSpPr/>
            <p:nvPr/>
          </p:nvSpPr>
          <p:spPr>
            <a:xfrm rot="16200000">
              <a:off x="3741507" y="4260065"/>
              <a:ext cx="2464763" cy="7440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700" dirty="0">
                  <a:latin typeface="Calibri" panose="020F0502020204030204" pitchFamily="34" charset="0"/>
                </a:rPr>
                <a:t>Assistance</a:t>
              </a:r>
            </a:p>
          </p:txBody>
        </p:sp>
        <p:sp>
          <p:nvSpPr>
            <p:cNvPr id="14" name="Rectangle 13">
              <a:extLst>
                <a:ext uri="{FF2B5EF4-FFF2-40B4-BE49-F238E27FC236}">
                  <a16:creationId xmlns:a16="http://schemas.microsoft.com/office/drawing/2014/main" id="{0BF9C8C6-B841-47AE-A9C6-061C619042CB}"/>
                </a:ext>
              </a:extLst>
            </p:cNvPr>
            <p:cNvSpPr/>
            <p:nvPr/>
          </p:nvSpPr>
          <p:spPr>
            <a:xfrm rot="16200000">
              <a:off x="8289925" y="4260065"/>
              <a:ext cx="2464763" cy="74403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2700" dirty="0">
                  <a:latin typeface="Calibri" panose="020F0502020204030204" pitchFamily="34" charset="0"/>
                </a:rPr>
                <a:t>Protection</a:t>
              </a:r>
            </a:p>
          </p:txBody>
        </p:sp>
        <p:sp>
          <p:nvSpPr>
            <p:cNvPr id="15" name="Isosceles Triangle 14">
              <a:extLst>
                <a:ext uri="{FF2B5EF4-FFF2-40B4-BE49-F238E27FC236}">
                  <a16:creationId xmlns:a16="http://schemas.microsoft.com/office/drawing/2014/main" id="{60EB7DD8-AE6B-43B9-B0A3-69031D8F1D3C}"/>
                </a:ext>
              </a:extLst>
            </p:cNvPr>
            <p:cNvSpPr/>
            <p:nvPr/>
          </p:nvSpPr>
          <p:spPr>
            <a:xfrm>
              <a:off x="4601869" y="1259557"/>
              <a:ext cx="5292455" cy="2059555"/>
            </a:xfrm>
            <a:prstGeom prst="triangle">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04287" tIns="52144" rIns="104287" bIns="52144" rtlCol="0" anchor="ctr"/>
            <a:lstStyle/>
            <a:p>
              <a:pPr algn="ctr"/>
              <a:r>
                <a:rPr lang="en-US" sz="3200" dirty="0">
                  <a:latin typeface="Calibri" panose="020F0502020204030204" pitchFamily="34" charset="0"/>
                </a:rPr>
                <a:t>Camp Management</a:t>
              </a:r>
            </a:p>
            <a:p>
              <a:pPr algn="ctr"/>
              <a:endParaRPr lang="en-US" sz="3200" dirty="0">
                <a:latin typeface="Calibri" panose="020F0502020204030204" pitchFamily="34" charset="0"/>
              </a:endParaRPr>
            </a:p>
          </p:txBody>
        </p:sp>
      </p:grpSp>
      <p:sp>
        <p:nvSpPr>
          <p:cNvPr id="16" name="Isosceles Triangle 15"/>
          <p:cNvSpPr/>
          <p:nvPr/>
        </p:nvSpPr>
        <p:spPr>
          <a:xfrm>
            <a:off x="2658048" y="1403235"/>
            <a:ext cx="5026801" cy="1942816"/>
          </a:xfrm>
          <a:prstGeom prst="triangle">
            <a:avLst>
              <a:gd name="adj" fmla="val 49513"/>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ar-SY" sz="3200" b="1" dirty="0">
                <a:effectLst/>
                <a:ea typeface="Calibri" panose="020F0502020204030204" pitchFamily="34" charset="0"/>
                <a:cs typeface="Arial" panose="020B0604020202020204" pitchFamily="34" charset="0"/>
              </a:rPr>
              <a:t>إدارة المخيم</a:t>
            </a:r>
            <a:endParaRPr lang="en-US" sz="2400" dirty="0">
              <a:effectLst/>
              <a:ea typeface="Calibri" panose="020F0502020204030204" pitchFamily="34" charset="0"/>
              <a:cs typeface="Arial" panose="020B0604020202020204" pitchFamily="34" charset="0"/>
            </a:endParaRPr>
          </a:p>
        </p:txBody>
      </p:sp>
      <p:sp>
        <p:nvSpPr>
          <p:cNvPr id="17" name="Rectangle 16"/>
          <p:cNvSpPr/>
          <p:nvPr/>
        </p:nvSpPr>
        <p:spPr>
          <a:xfrm>
            <a:off x="6988283" y="3392851"/>
            <a:ext cx="696566" cy="2321834"/>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ar-SY" sz="2800" b="1" dirty="0">
                <a:effectLst/>
                <a:ea typeface="Calibri" panose="020F0502020204030204" pitchFamily="34" charset="0"/>
                <a:cs typeface="Arial" panose="020B0604020202020204" pitchFamily="34" charset="0"/>
              </a:rPr>
              <a:t>الحماية</a:t>
            </a:r>
            <a:endParaRPr lang="en-US" sz="1100" dirty="0">
              <a:effectLst/>
              <a:ea typeface="Calibri" panose="020F0502020204030204" pitchFamily="34" charset="0"/>
              <a:cs typeface="Arial" panose="020B0604020202020204" pitchFamily="34" charset="0"/>
            </a:endParaRPr>
          </a:p>
        </p:txBody>
      </p:sp>
      <p:sp>
        <p:nvSpPr>
          <p:cNvPr id="18" name="Rectangle 17"/>
          <p:cNvSpPr/>
          <p:nvPr/>
        </p:nvSpPr>
        <p:spPr>
          <a:xfrm>
            <a:off x="2730056" y="3425118"/>
            <a:ext cx="696569" cy="2289567"/>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ar-SY" sz="2400" b="1" dirty="0">
                <a:effectLst/>
                <a:ea typeface="Calibri" panose="020F0502020204030204" pitchFamily="34" charset="0"/>
                <a:cs typeface="Arial" panose="020B0604020202020204" pitchFamily="34" charset="0"/>
              </a:rPr>
              <a:t>المساعدة</a:t>
            </a:r>
            <a:endParaRPr lang="en-US" sz="1100" dirty="0">
              <a:effectLst/>
              <a:ea typeface="Calibri" panose="020F0502020204030204" pitchFamily="34" charset="0"/>
              <a:cs typeface="Arial" panose="020B0604020202020204" pitchFamily="34" charset="0"/>
            </a:endParaRPr>
          </a:p>
        </p:txBody>
      </p:sp>
      <p:sp>
        <p:nvSpPr>
          <p:cNvPr id="20" name="Rectangle 19"/>
          <p:cNvSpPr/>
          <p:nvPr/>
        </p:nvSpPr>
        <p:spPr>
          <a:xfrm>
            <a:off x="2681610" y="5775472"/>
            <a:ext cx="2483561" cy="823505"/>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ar-SY" sz="2400" b="1" dirty="0">
                <a:effectLst/>
                <a:ea typeface="Calibri" panose="020F0502020204030204" pitchFamily="34" charset="0"/>
                <a:cs typeface="Arial" panose="020B0604020202020204" pitchFamily="34" charset="0"/>
              </a:rPr>
              <a:t>القوانين والمعايير</a:t>
            </a:r>
            <a:endParaRPr lang="en-US" sz="2400" dirty="0">
              <a:effectLst/>
              <a:ea typeface="Calibri" panose="020F0502020204030204" pitchFamily="34" charset="0"/>
              <a:cs typeface="Arial" panose="020B0604020202020204" pitchFamily="34" charset="0"/>
            </a:endParaRPr>
          </a:p>
        </p:txBody>
      </p:sp>
      <p:sp>
        <p:nvSpPr>
          <p:cNvPr id="21" name="Rectangle 20"/>
          <p:cNvSpPr/>
          <p:nvPr/>
        </p:nvSpPr>
        <p:spPr>
          <a:xfrm>
            <a:off x="5245771" y="5761485"/>
            <a:ext cx="2439077" cy="837492"/>
          </a:xfrm>
          <a:prstGeom prst="rect">
            <a:avLst/>
          </a:prstGeom>
          <a:solidFill>
            <a:srgbClr val="C43C2E"/>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ar-SY" sz="3200" b="1" dirty="0">
                <a:effectLst/>
                <a:ea typeface="Calibri" panose="020F0502020204030204" pitchFamily="34" charset="0"/>
                <a:cs typeface="Arial" panose="020B0604020202020204" pitchFamily="34" charset="0"/>
              </a:rPr>
              <a:t>المشاركة</a:t>
            </a:r>
            <a:endParaRPr lang="en-US" sz="1100" dirty="0">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263264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التعريف</a:t>
            </a:r>
            <a:endParaRPr lang="es-ES_tradnl" b="1" dirty="0">
              <a:latin typeface="Segoe UI Semilight" panose="020B0402040204020203" pitchFamily="34" charset="0"/>
              <a:cs typeface="Segoe UI Semilight" panose="020B0402040204020203" pitchFamily="34" charset="0"/>
            </a:endParaRPr>
          </a:p>
        </p:txBody>
      </p:sp>
      <p:sp>
        <p:nvSpPr>
          <p:cNvPr id="3" name="Content Placeholder 2"/>
          <p:cNvSpPr>
            <a:spLocks noGrp="1"/>
          </p:cNvSpPr>
          <p:nvPr>
            <p:ph idx="1"/>
          </p:nvPr>
        </p:nvSpPr>
        <p:spPr>
          <a:xfrm>
            <a:off x="519997" y="1475581"/>
            <a:ext cx="9876347" cy="4392488"/>
          </a:xfrm>
        </p:spPr>
        <p:txBody>
          <a:bodyPr/>
          <a:lstStyle/>
          <a:p>
            <a:pPr marL="0" indent="0" rtl="1">
              <a:buNone/>
            </a:pPr>
            <a:endParaRPr lang="ar-SY" sz="2800" dirty="0"/>
          </a:p>
          <a:p>
            <a:pPr marL="0" indent="0" rtl="1">
              <a:buNone/>
            </a:pPr>
            <a:r>
              <a:rPr lang="ar-SA" sz="2800" dirty="0"/>
              <a:t>"عملية تتطلب </a:t>
            </a:r>
            <a:r>
              <a:rPr lang="ar-SA" sz="2800" b="1" dirty="0"/>
              <a:t>تخطيط موارد</a:t>
            </a:r>
            <a:r>
              <a:rPr lang="ar-SY" sz="2800" b="1" dirty="0"/>
              <a:t>, </a:t>
            </a:r>
            <a:r>
              <a:rPr lang="ar-SA" sz="2800" b="1" dirty="0"/>
              <a:t>يحدد </a:t>
            </a:r>
            <a:r>
              <a:rPr lang="ar-SY" sz="2800" b="1" dirty="0"/>
              <a:t>ويعبر أ</a:t>
            </a:r>
            <a:r>
              <a:rPr lang="ar-SA" sz="2800" b="1" dirty="0"/>
              <a:t>فراد ومجموعات</a:t>
            </a:r>
            <a:r>
              <a:rPr lang="ar-SY" sz="2800" b="1" dirty="0"/>
              <a:t> </a:t>
            </a:r>
            <a:r>
              <a:rPr lang="ar-SA" sz="2800" b="1" dirty="0"/>
              <a:t>النازحين </a:t>
            </a:r>
            <a:r>
              <a:rPr lang="ar-SY" sz="2800" b="1" dirty="0"/>
              <a:t>من خلالها عن </a:t>
            </a:r>
            <a:r>
              <a:rPr lang="ar-SA" sz="2800" b="1" dirty="0"/>
              <a:t>آرائهم واحتياجاتهم الخاصة </a:t>
            </a:r>
            <a:r>
              <a:rPr lang="ar-SA" sz="2800" dirty="0"/>
              <a:t>ويتم</a:t>
            </a:r>
            <a:r>
              <a:rPr lang="ar-SY" sz="2800" dirty="0"/>
              <a:t> من خلالها </a:t>
            </a:r>
            <a:r>
              <a:rPr lang="ar-SA" sz="2800" dirty="0"/>
              <a:t> اتخاذ </a:t>
            </a:r>
            <a:r>
              <a:rPr lang="ar-SA" sz="2800" b="1" dirty="0"/>
              <a:t>إجراءات جماعية </a:t>
            </a:r>
            <a:r>
              <a:rPr lang="ar-SA" sz="2800" dirty="0"/>
              <a:t>للإسهام بشكل كبير في </a:t>
            </a:r>
            <a:r>
              <a:rPr lang="ar-SY" sz="2800" dirty="0"/>
              <a:t>إيجاد </a:t>
            </a:r>
            <a:r>
              <a:rPr lang="ar-SA" sz="2800" dirty="0"/>
              <a:t>الحلول. عند </a:t>
            </a:r>
            <a:r>
              <a:rPr lang="ar-SY" sz="2800" dirty="0"/>
              <a:t>تطبيق </a:t>
            </a:r>
            <a:r>
              <a:rPr lang="ar-SA" sz="2800" dirty="0"/>
              <a:t>المشاركة في</a:t>
            </a:r>
            <a:r>
              <a:rPr lang="ar-SY" sz="2800" dirty="0"/>
              <a:t> </a:t>
            </a:r>
            <a:r>
              <a:rPr lang="ar-SY" sz="2800" b="1" dirty="0"/>
              <a:t>كل مجموعات الأنشطة الضرورية </a:t>
            </a:r>
            <a:r>
              <a:rPr lang="ar-SY" sz="2800" dirty="0"/>
              <a:t>وفي</a:t>
            </a:r>
            <a:r>
              <a:rPr lang="ar-SA" sz="2800" dirty="0"/>
              <a:t> </a:t>
            </a:r>
            <a:r>
              <a:rPr lang="ar-SA" sz="2800" b="1" dirty="0"/>
              <a:t>جميع مراحل دورة حياة المخيم</a:t>
            </a:r>
            <a:r>
              <a:rPr lang="ar-SY" sz="2800" b="1" dirty="0"/>
              <a:t> </a:t>
            </a:r>
            <a:r>
              <a:rPr lang="ar-SY" sz="2800" dirty="0"/>
              <a:t>فيمكن</a:t>
            </a:r>
            <a:r>
              <a:rPr lang="ar-SA" sz="2800" dirty="0"/>
              <a:t> أن </a:t>
            </a:r>
            <a:r>
              <a:rPr lang="ar-SY" sz="2800" dirty="0"/>
              <a:t>ي</a:t>
            </a:r>
            <a:r>
              <a:rPr lang="ar-SA" sz="2800" dirty="0"/>
              <a:t>قلل </a:t>
            </a:r>
            <a:r>
              <a:rPr lang="ar-SY" sz="2800" dirty="0"/>
              <a:t>ذلك </a:t>
            </a:r>
            <a:r>
              <a:rPr lang="ar-SA" sz="2800" dirty="0"/>
              <a:t>من </a:t>
            </a:r>
            <a:r>
              <a:rPr lang="ar-SA" sz="2800" b="1" dirty="0"/>
              <a:t>التبعيات ونقاط الضع</a:t>
            </a:r>
            <a:r>
              <a:rPr lang="ar-SY" sz="2800" b="1" dirty="0"/>
              <a:t>ف</a:t>
            </a:r>
            <a:r>
              <a:rPr lang="ar-SA" sz="2800" dirty="0"/>
              <a:t>"</a:t>
            </a:r>
            <a:endParaRPr lang="en-US" sz="2800" dirty="0">
              <a:solidFill>
                <a:srgbClr val="555556"/>
              </a:solidFill>
            </a:endParaRPr>
          </a:p>
          <a:p>
            <a:pPr marL="0" indent="0" rtl="1">
              <a:buNone/>
            </a:pPr>
            <a:endParaRPr lang="ar-SY" sz="2800" dirty="0">
              <a:solidFill>
                <a:srgbClr val="555556"/>
              </a:solidFill>
            </a:endParaRPr>
          </a:p>
          <a:p>
            <a:pPr marL="0" indent="0" rtl="1">
              <a:buNone/>
            </a:pPr>
            <a:r>
              <a:rPr lang="ar-SY" sz="2800" dirty="0">
                <a:solidFill>
                  <a:srgbClr val="555556"/>
                </a:solidFill>
              </a:rPr>
              <a:t>مجموعة أدوات إدارة المخيم 2015</a:t>
            </a:r>
            <a:endParaRPr lang="en-GB" sz="2800" dirty="0">
              <a:solidFill>
                <a:srgbClr val="555556"/>
              </a:solidFill>
            </a:endParaRPr>
          </a:p>
        </p:txBody>
      </p:sp>
    </p:spTree>
    <p:extLst>
      <p:ext uri="{BB962C8B-B14F-4D97-AF65-F5344CB8AC3E}">
        <p14:creationId xmlns:p14="http://schemas.microsoft.com/office/powerpoint/2010/main" val="576460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ar-SY" b="1" dirty="0">
                <a:latin typeface="Segoe UI Semilight" panose="020B0402040204020203" pitchFamily="34" charset="0"/>
                <a:cs typeface="Segoe UI Semilight" panose="020B0402040204020203" pitchFamily="34" charset="0"/>
              </a:rPr>
              <a:t>تقليل التبعيات ونقاط الضعف</a:t>
            </a:r>
            <a:endParaRPr lang="es-ES_tradnl" b="1" dirty="0">
              <a:latin typeface="Segoe UI Semilight" panose="020B0402040204020203" pitchFamily="34" charset="0"/>
              <a:cs typeface="Segoe UI Semilight" panose="020B0402040204020203" pitchFamily="34" charset="0"/>
            </a:endParaRPr>
          </a:p>
        </p:txBody>
      </p:sp>
      <p:pic>
        <p:nvPicPr>
          <p:cNvPr id="18" name="Picture 17">
            <a:extLst>
              <a:ext uri="{FF2B5EF4-FFF2-40B4-BE49-F238E27FC236}">
                <a16:creationId xmlns:a16="http://schemas.microsoft.com/office/drawing/2014/main" id="{960A13AA-F2F3-4BF6-AB6F-FAC15A1B343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55034" y="1331565"/>
            <a:ext cx="4343400" cy="5473700"/>
          </a:xfrm>
          <a:prstGeom prst="rect">
            <a:avLst/>
          </a:prstGeom>
        </p:spPr>
      </p:pic>
      <p:pic>
        <p:nvPicPr>
          <p:cNvPr id="5" name="Content Placeholder 4">
            <a:extLst>
              <a:ext uri="{FF2B5EF4-FFF2-40B4-BE49-F238E27FC236}">
                <a16:creationId xmlns:a16="http://schemas.microsoft.com/office/drawing/2014/main" id="{F5A20994-2E89-47F8-B383-19B51C4AB7FB}"/>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227946" y="13447"/>
            <a:ext cx="10442507" cy="7386780"/>
          </a:xfrm>
          <a:noFill/>
        </p:spPr>
      </p:pic>
      <p:sp>
        <p:nvSpPr>
          <p:cNvPr id="3" name="TextBox 2"/>
          <p:cNvSpPr txBox="1"/>
          <p:nvPr/>
        </p:nvSpPr>
        <p:spPr>
          <a:xfrm>
            <a:off x="809402" y="5292005"/>
            <a:ext cx="1152128" cy="504056"/>
          </a:xfrm>
          <a:prstGeom prst="rect">
            <a:avLst/>
          </a:prstGeom>
          <a:solidFill>
            <a:schemeClr val="bg1"/>
          </a:solidFill>
          <a:ln>
            <a:noFill/>
          </a:ln>
        </p:spPr>
        <p:txBody>
          <a:bodyPr vert="horz" wrap="square" lIns="91440" tIns="45720" rIns="91440" bIns="45720" rtlCol="0" anchor="ctr">
            <a:normAutofit/>
          </a:bodyPr>
          <a:lstStyle/>
          <a:p>
            <a:r>
              <a:rPr lang="ar-SY" sz="2400" b="1" dirty="0"/>
              <a:t>الكرامة</a:t>
            </a:r>
            <a:endParaRPr lang="en-US" b="1" dirty="0"/>
          </a:p>
        </p:txBody>
      </p:sp>
      <p:sp>
        <p:nvSpPr>
          <p:cNvPr id="4" name="TextBox 3"/>
          <p:cNvSpPr txBox="1"/>
          <p:nvPr/>
        </p:nvSpPr>
        <p:spPr>
          <a:xfrm>
            <a:off x="3485123" y="5292005"/>
            <a:ext cx="1296144" cy="540060"/>
          </a:xfrm>
          <a:prstGeom prst="rect">
            <a:avLst/>
          </a:prstGeom>
          <a:solidFill>
            <a:srgbClr val="FFFFFF"/>
          </a:solidFill>
        </p:spPr>
        <p:txBody>
          <a:bodyPr vert="horz" wrap="square" lIns="91440" tIns="45720" rIns="91440" bIns="45720" rtlCol="0" anchor="ctr">
            <a:normAutofit/>
          </a:bodyPr>
          <a:lstStyle/>
          <a:p>
            <a:r>
              <a:rPr lang="ar-SY" sz="2400" b="1" dirty="0"/>
              <a:t>الإستقلال</a:t>
            </a:r>
            <a:endParaRPr lang="en-US" sz="2400" b="1" dirty="0"/>
          </a:p>
        </p:txBody>
      </p:sp>
      <p:sp>
        <p:nvSpPr>
          <p:cNvPr id="6" name="TextBox 5"/>
          <p:cNvSpPr txBox="1"/>
          <p:nvPr/>
        </p:nvSpPr>
        <p:spPr>
          <a:xfrm>
            <a:off x="5746724" y="5328009"/>
            <a:ext cx="1440160" cy="504056"/>
          </a:xfrm>
          <a:prstGeom prst="rect">
            <a:avLst/>
          </a:prstGeom>
          <a:solidFill>
            <a:srgbClr val="FFFFFF"/>
          </a:solidFill>
        </p:spPr>
        <p:txBody>
          <a:bodyPr vert="horz" wrap="square" lIns="91440" tIns="45720" rIns="91440" bIns="45720" rtlCol="0" anchor="ctr">
            <a:normAutofit/>
          </a:bodyPr>
          <a:lstStyle/>
          <a:p>
            <a:r>
              <a:rPr lang="ar-SY" sz="2400" b="1" dirty="0"/>
              <a:t>فئات ضعيفة</a:t>
            </a:r>
            <a:endParaRPr lang="en-US" sz="2400" b="1" dirty="0"/>
          </a:p>
        </p:txBody>
      </p:sp>
      <p:sp>
        <p:nvSpPr>
          <p:cNvPr id="7" name="TextBox 6"/>
          <p:cNvSpPr txBox="1"/>
          <p:nvPr/>
        </p:nvSpPr>
        <p:spPr>
          <a:xfrm>
            <a:off x="8730282" y="5337873"/>
            <a:ext cx="1368152" cy="504056"/>
          </a:xfrm>
          <a:prstGeom prst="rect">
            <a:avLst/>
          </a:prstGeom>
          <a:solidFill>
            <a:schemeClr val="bg1"/>
          </a:solidFill>
        </p:spPr>
        <p:txBody>
          <a:bodyPr vert="horz" wrap="square" lIns="91440" tIns="45720" rIns="91440" bIns="45720" rtlCol="0" anchor="ctr">
            <a:normAutofit/>
          </a:bodyPr>
          <a:lstStyle/>
          <a:p>
            <a:r>
              <a:rPr lang="ar-SY" sz="2400" b="1" dirty="0"/>
              <a:t>التبعية</a:t>
            </a:r>
            <a:endParaRPr lang="en-US" b="1" dirty="0"/>
          </a:p>
        </p:txBody>
      </p:sp>
    </p:spTree>
    <p:extLst>
      <p:ext uri="{BB962C8B-B14F-4D97-AF65-F5344CB8AC3E}">
        <p14:creationId xmlns:p14="http://schemas.microsoft.com/office/powerpoint/2010/main" val="3475201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1461562"/>
          </a:xfrm>
        </p:spPr>
        <p:txBody>
          <a:bodyPr/>
          <a:lstStyle/>
          <a:p>
            <a:pPr algn="r" rtl="1"/>
            <a:r>
              <a:rPr lang="ar-SY" b="1" dirty="0">
                <a:solidFill>
                  <a:srgbClr val="2A87C8"/>
                </a:solidFill>
                <a:latin typeface="Calibri" panose="020F0502020204030204" pitchFamily="34" charset="0"/>
                <a:cs typeface="Calibri" panose="020F0502020204030204" pitchFamily="34" charset="0"/>
              </a:rPr>
              <a:t>عمل جماعي         </a:t>
            </a:r>
            <a:r>
              <a:rPr lang="es-ES_tradnl" b="1" dirty="0">
                <a:latin typeface="Calibri" panose="020F0502020204030204" pitchFamily="34" charset="0"/>
                <a:cs typeface="Calibri" panose="020F0502020204030204" pitchFamily="34" charset="0"/>
              </a:rPr>
              <a:t>				</a:t>
            </a:r>
            <a:r>
              <a:rPr lang="ar-SY" b="1" dirty="0">
                <a:latin typeface="Calibri" panose="020F0502020204030204" pitchFamily="34" charset="0"/>
                <a:cs typeface="Calibri" panose="020F0502020204030204" pitchFamily="34" charset="0"/>
              </a:rPr>
              <a:t>    </a:t>
            </a:r>
            <a:r>
              <a:rPr lang="es-ES_tradnl" dirty="0">
                <a:cs typeface="Calibri" panose="020F0502020204030204" pitchFamily="34" charset="0"/>
              </a:rPr>
              <a:t>                  25’ </a:t>
            </a:r>
            <a:br>
              <a:rPr lang="es-ES_tradnl" b="1" dirty="0">
                <a:latin typeface="Calibri" panose="020F0502020204030204" pitchFamily="34" charset="0"/>
                <a:cs typeface="Calibri" panose="020F0502020204030204" pitchFamily="34" charset="0"/>
              </a:rPr>
            </a:br>
            <a:r>
              <a:rPr lang="ar-SY" dirty="0">
                <a:cs typeface="Calibri" panose="020F0502020204030204" pitchFamily="34" charset="0"/>
              </a:rPr>
              <a:t>تمثيل</a:t>
            </a:r>
            <a:r>
              <a:rPr lang="ar-SY" dirty="0">
                <a:latin typeface="Calibri" panose="020F0502020204030204" pitchFamily="34" charset="0"/>
                <a:cs typeface="Calibri" panose="020F0502020204030204" pitchFamily="34" charset="0"/>
              </a:rPr>
              <a:t> دور</a:t>
            </a:r>
            <a:br>
              <a:rPr lang="es-ES_tradnl" dirty="0">
                <a:latin typeface="Calibri" panose="020F0502020204030204" pitchFamily="34" charset="0"/>
                <a:cs typeface="Calibri" panose="020F0502020204030204" pitchFamily="34" charset="0"/>
              </a:rPr>
            </a:br>
            <a:endParaRPr lang="es-ES_tradnl" dirty="0">
              <a:solidFill>
                <a:srgbClr val="FF000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5334655" y="2196417"/>
            <a:ext cx="4979803" cy="4895031"/>
          </a:xfrm>
        </p:spPr>
        <p:txBody>
          <a:bodyPr/>
          <a:lstStyle/>
          <a:p>
            <a:pPr rtl="1"/>
            <a:r>
              <a:rPr lang="ar-SY" sz="2800" dirty="0"/>
              <a:t>قسم إلى أربع مجموعات:</a:t>
            </a:r>
          </a:p>
          <a:p>
            <a:pPr marL="0" indent="0" rtl="1">
              <a:buNone/>
            </a:pPr>
            <a:r>
              <a:rPr lang="ar-SY" sz="2800" dirty="0"/>
              <a:t>- نساء</a:t>
            </a:r>
          </a:p>
          <a:p>
            <a:pPr marL="0" indent="0" rtl="1">
              <a:buNone/>
            </a:pPr>
            <a:r>
              <a:rPr lang="ar-SY" sz="2800" dirty="0"/>
              <a:t>- رجال</a:t>
            </a:r>
          </a:p>
          <a:p>
            <a:pPr marL="0" indent="0" rtl="1">
              <a:buNone/>
            </a:pPr>
            <a:r>
              <a:rPr lang="ar-SY" sz="2800" dirty="0"/>
              <a:t>- فريق </a:t>
            </a:r>
            <a:r>
              <a:rPr lang="en-GB" sz="2800" dirty="0"/>
              <a:t>CM</a:t>
            </a:r>
          </a:p>
          <a:p>
            <a:pPr marL="0" indent="0" rtl="1">
              <a:buNone/>
            </a:pPr>
            <a:r>
              <a:rPr lang="ar-SY" sz="2800" dirty="0"/>
              <a:t>- المجتمع المضيف</a:t>
            </a:r>
          </a:p>
          <a:p>
            <a:pPr rtl="1"/>
            <a:endParaRPr lang="ar-SY" sz="2800" dirty="0"/>
          </a:p>
          <a:p>
            <a:pPr rtl="1"/>
            <a:r>
              <a:rPr lang="ar-SY" sz="2800" dirty="0"/>
              <a:t>سيتم تعيين دور لك</a:t>
            </a:r>
            <a:endParaRPr lang="en-GB" sz="2800" dirty="0"/>
          </a:p>
        </p:txBody>
      </p:sp>
      <p:pic>
        <p:nvPicPr>
          <p:cNvPr id="6" name="Picture 5" descr="group work logo.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7394" y="505077"/>
            <a:ext cx="11525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69E594D8-847A-411B-ACFD-B2B1E2FD9FBD}"/>
              </a:ext>
            </a:extLst>
          </p:cNvPr>
          <p:cNvSpPr/>
          <p:nvPr/>
        </p:nvSpPr>
        <p:spPr>
          <a:xfrm>
            <a:off x="737394" y="2196417"/>
            <a:ext cx="4777603" cy="954107"/>
          </a:xfrm>
          <a:prstGeom prst="rect">
            <a:avLst/>
          </a:prstGeom>
        </p:spPr>
        <p:txBody>
          <a:bodyPr wrap="square">
            <a:spAutoFit/>
          </a:bodyPr>
          <a:lstStyle/>
          <a:p>
            <a:pPr marL="342900" indent="-342900" algn="r" rtl="1">
              <a:buFont typeface="Arial" panose="020B0604020202020204" pitchFamily="34" charset="0"/>
              <a:buChar char="•"/>
            </a:pPr>
            <a:r>
              <a:rPr lang="ar-SY" sz="2800" dirty="0">
                <a:latin typeface="Calibri" panose="020F0502020204030204" pitchFamily="34" charset="0"/>
              </a:rPr>
              <a:t>اعمل مع فريقك للإجابة على السؤال التالي في مجموعتك:</a:t>
            </a:r>
            <a:endParaRPr lang="en-GB" sz="2800" dirty="0">
              <a:latin typeface="Calibri" panose="020F0502020204030204" pitchFamily="34" charset="0"/>
            </a:endParaRPr>
          </a:p>
        </p:txBody>
      </p:sp>
      <p:sp>
        <p:nvSpPr>
          <p:cNvPr id="8" name="Rectangle 7">
            <a:extLst>
              <a:ext uri="{FF2B5EF4-FFF2-40B4-BE49-F238E27FC236}">
                <a16:creationId xmlns:a16="http://schemas.microsoft.com/office/drawing/2014/main" id="{F67DBEA9-E20B-4F6A-BF74-FF9CD6EEC5F8}"/>
              </a:ext>
            </a:extLst>
          </p:cNvPr>
          <p:cNvSpPr/>
          <p:nvPr/>
        </p:nvSpPr>
        <p:spPr>
          <a:xfrm>
            <a:off x="740674" y="3951434"/>
            <a:ext cx="4537030" cy="1384995"/>
          </a:xfrm>
          <a:prstGeom prst="rect">
            <a:avLst/>
          </a:prstGeom>
        </p:spPr>
        <p:txBody>
          <a:bodyPr wrap="square">
            <a:spAutoFit/>
          </a:bodyPr>
          <a:lstStyle/>
          <a:p>
            <a:pPr marL="342900" indent="-342900">
              <a:buFont typeface="Arial" panose="020B0604020202020204" pitchFamily="34" charset="0"/>
              <a:buChar char="•"/>
            </a:pPr>
            <a:endParaRPr lang="en-GB" sz="2800" dirty="0">
              <a:latin typeface="Calibri" panose="020F0502020204030204" pitchFamily="34" charset="0"/>
            </a:endParaRPr>
          </a:p>
          <a:p>
            <a:pPr algn="r" rtl="1"/>
            <a:r>
              <a:rPr lang="ar-SY" sz="2800" b="1" dirty="0">
                <a:latin typeface="Calibri" panose="020F0502020204030204" pitchFamily="34" charset="0"/>
              </a:rPr>
              <a:t>لماذا لديك إهتمام في المشاركة المجتمعية؟</a:t>
            </a:r>
            <a:endParaRPr lang="en-GB" sz="2800" b="1" dirty="0">
              <a:latin typeface="Calibri" panose="020F0502020204030204" pitchFamily="34" charset="0"/>
            </a:endParaRPr>
          </a:p>
        </p:txBody>
      </p:sp>
    </p:spTree>
    <p:extLst>
      <p:ext uri="{BB962C8B-B14F-4D97-AF65-F5344CB8AC3E}">
        <p14:creationId xmlns:p14="http://schemas.microsoft.com/office/powerpoint/2010/main" val="972041136"/>
      </p:ext>
    </p:extLst>
  </p:cSld>
  <p:clrMapOvr>
    <a:masterClrMapping/>
  </p:clrMapOvr>
</p:sld>
</file>

<file path=ppt/theme/theme1.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2eb3475-e0f4-42fd-ab5c-abe08d673cdb">
      <UserInfo>
        <DisplayName/>
        <AccountId xsi:nil="true"/>
        <AccountType/>
      </UserInfo>
    </SharedWithUsers>
    <Comments xmlns="4d2685e0-3ec3-4526-a337-bc02c6b3961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8A0168-911A-4F92-88D9-C4DB3C90C062}">
  <ds:schemaRefs>
    <ds:schemaRef ds:uri="http://purl.org/dc/elements/1.1/"/>
    <ds:schemaRef ds:uri="http://schemas.microsoft.com/office/2006/metadata/properties"/>
    <ds:schemaRef ds:uri="http://schemas.openxmlformats.org/package/2006/metadata/core-properties"/>
    <ds:schemaRef ds:uri="http://purl.org/dc/terms/"/>
    <ds:schemaRef ds:uri="4d2685e0-3ec3-4526-a337-bc02c6b3961c"/>
    <ds:schemaRef ds:uri="http://schemas.microsoft.com/office/2006/documentManagement/types"/>
    <ds:schemaRef ds:uri="http://schemas.microsoft.com/office/infopath/2007/PartnerControls"/>
    <ds:schemaRef ds:uri="72eb3475-e0f4-42fd-ab5c-abe08d673cdb"/>
    <ds:schemaRef ds:uri="http://www.w3.org/XML/1998/namespace"/>
    <ds:schemaRef ds:uri="http://purl.org/dc/dcmitype/"/>
  </ds:schemaRefs>
</ds:datastoreItem>
</file>

<file path=customXml/itemProps2.xml><?xml version="1.0" encoding="utf-8"?>
<ds:datastoreItem xmlns:ds="http://schemas.openxmlformats.org/officeDocument/2006/customXml" ds:itemID="{5A22DFBA-2924-44E6-B2A9-ED35372B399F}">
  <ds:schemaRefs>
    <ds:schemaRef ds:uri="http://schemas.microsoft.com/sharepoint/v3/contenttype/forms"/>
  </ds:schemaRefs>
</ds:datastoreItem>
</file>

<file path=customXml/itemProps3.xml><?xml version="1.0" encoding="utf-8"?>
<ds:datastoreItem xmlns:ds="http://schemas.openxmlformats.org/officeDocument/2006/customXml" ds:itemID="{07BFBFE9-41CD-4570-9DD7-F70066FEC7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1085</TotalTime>
  <Words>3213</Words>
  <Application>Microsoft Office PowerPoint</Application>
  <PresentationFormat>Custom</PresentationFormat>
  <Paragraphs>401</Paragraphs>
  <Slides>55</Slides>
  <Notes>50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Arial</vt:lpstr>
      <vt:lpstr>Calibri</vt:lpstr>
      <vt:lpstr>Segoe UI Semilight</vt:lpstr>
      <vt:lpstr>Trebuchet MS</vt:lpstr>
      <vt:lpstr>1_CCCM - Titles</vt:lpstr>
      <vt:lpstr>الحوكمة والمشاركة المجتمعية</vt:lpstr>
      <vt:lpstr>الأهداف</vt:lpstr>
      <vt:lpstr>الأهداف</vt:lpstr>
      <vt:lpstr>PowerPoint Presentation</vt:lpstr>
      <vt:lpstr>PowerPoint Presentation</vt:lpstr>
      <vt:lpstr>هيكل إدارة المخيم</vt:lpstr>
      <vt:lpstr>التعريف</vt:lpstr>
      <vt:lpstr>تقليل التبعيات ونقاط الضعف</vt:lpstr>
      <vt:lpstr>عمل جماعي                                   25’  تمثيل دور </vt:lpstr>
      <vt:lpstr>الرسالة الرئيسية</vt:lpstr>
      <vt:lpstr>الرسالة الرئيسية</vt:lpstr>
      <vt:lpstr>الرسالة الرئيسية</vt:lpstr>
      <vt:lpstr>PowerPoint Presentation</vt:lpstr>
      <vt:lpstr>عمل جماعي          15’ خذ موقفاً </vt:lpstr>
      <vt:lpstr>خذ موقفاً</vt:lpstr>
      <vt:lpstr>الرسالة الرئيسية</vt:lpstr>
      <vt:lpstr>الرسالة الرئيسية</vt:lpstr>
      <vt:lpstr>PowerPoint Presentation</vt:lpstr>
      <vt:lpstr>عمل جماعي          10’  المهارات, القدرات والعوائق   </vt:lpstr>
      <vt:lpstr>العوائق/الحواجز</vt:lpstr>
      <vt:lpstr>عوامل مساعدة</vt:lpstr>
      <vt:lpstr>تهيئة مشاركة النساء والفتيات</vt:lpstr>
      <vt:lpstr>الرسالة الرئيسية</vt:lpstr>
      <vt:lpstr>الرسالة الرئيسية</vt:lpstr>
      <vt:lpstr>PowerPoint Presentation</vt:lpstr>
      <vt:lpstr>إعداد المشاركة</vt:lpstr>
      <vt:lpstr>عمل جماعي          30’  سيناريوهات </vt:lpstr>
      <vt:lpstr>ما الذي ينبغي تقييمه؟</vt:lpstr>
      <vt:lpstr>كيف ينبغي تقييمه؟</vt:lpstr>
      <vt:lpstr>كيف ينبغي تقييمه؟  مقدمة في البحث النوعي</vt:lpstr>
      <vt:lpstr>كيف ينبغي تقييمه؟ مثال على منهجية البحث النوعي - FGD</vt:lpstr>
      <vt:lpstr>ما هي الخصائص والصفات والمهارات المطلوبة؟</vt:lpstr>
      <vt:lpstr>أي المهارات يجب أن يتم دعمها؟</vt:lpstr>
      <vt:lpstr>كيف يمكن تعزيز الهياكل؟</vt:lpstr>
      <vt:lpstr>ما الذي يمكن أن يكون تحدياً؟</vt:lpstr>
      <vt:lpstr>تذكر!</vt:lpstr>
      <vt:lpstr>الرسالة الرئيسية</vt:lpstr>
      <vt:lpstr>الرسالة الرئيسية</vt:lpstr>
      <vt:lpstr>الرسالة الرئيسية</vt:lpstr>
      <vt:lpstr>PowerPoint Presentation</vt:lpstr>
      <vt:lpstr>مسؤوليات إدارة المخيم في المشاركة</vt:lpstr>
      <vt:lpstr>درجات المشاركة المجتمعية</vt:lpstr>
      <vt:lpstr>دورة حياة المخيم</vt:lpstr>
      <vt:lpstr>PowerPoint Presentation</vt:lpstr>
      <vt:lpstr>الرسالة الرئيسية</vt:lpstr>
      <vt:lpstr>الرسالة الرئيسية</vt:lpstr>
      <vt:lpstr>PowerPoint Presentation</vt:lpstr>
      <vt:lpstr>المسائلة عن السكان المتضررين</vt:lpstr>
      <vt:lpstr>الرسالة الرئيسية</vt:lpstr>
      <vt:lpstr>الرسالة الرئيسية</vt:lpstr>
      <vt:lpstr>PowerPoint Presentation</vt:lpstr>
      <vt:lpstr>عمل جماعي: إنشاء استبيان FGD                 45’         </vt:lpstr>
      <vt:lpstr>الرسالة الرئيسية</vt:lpstr>
      <vt:lpstr>الرسالة الرئيسية</vt:lpstr>
      <vt:lpstr>الأسئلة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up Governance  and Community Participation</dc:title>
  <dc:creator>Liv Framgard</dc:creator>
  <cp:lastModifiedBy>MACHMOUCHI Sara</cp:lastModifiedBy>
  <cp:revision>164</cp:revision>
  <dcterms:created xsi:type="dcterms:W3CDTF">2018-10-31T09:42:34Z</dcterms:created>
  <dcterms:modified xsi:type="dcterms:W3CDTF">2019-12-24T14:27:00Z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512">
    <vt:lpwstr>12</vt:lpwstr>
  </property>
  <property fmtid="{D5CDD505-2E9C-101B-9397-08002B2CF9AE}" pid="3" name="ContentTypeId">
    <vt:lpwstr>0x0101002311F0AB4D861F4989F82902B990608D</vt:lpwstr>
  </property>
  <property fmtid="{D5CDD505-2E9C-101B-9397-08002B2CF9AE}" pid="4" name="AuthorIds_UIVersion_3072">
    <vt:lpwstr>6</vt:lpwstr>
  </property>
</Properties>
</file>