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3.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2.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8" r:id="rId5"/>
    <p:sldMasterId id="2147483688" r:id="rId6"/>
    <p:sldMasterId id="2147483698" r:id="rId7"/>
    <p:sldMasterId id="2147483708" r:id="rId8"/>
  </p:sldMasterIdLst>
  <p:notesMasterIdLst>
    <p:notesMasterId r:id="rId57"/>
  </p:notesMasterIdLst>
  <p:handoutMasterIdLst>
    <p:handoutMasterId r:id="rId58"/>
  </p:handoutMasterIdLst>
  <p:sldIdLst>
    <p:sldId id="288" r:id="rId9"/>
    <p:sldId id="303" r:id="rId10"/>
    <p:sldId id="323" r:id="rId11"/>
    <p:sldId id="341" r:id="rId12"/>
    <p:sldId id="396" r:id="rId13"/>
    <p:sldId id="410" r:id="rId14"/>
    <p:sldId id="309" r:id="rId15"/>
    <p:sldId id="398" r:id="rId16"/>
    <p:sldId id="399" r:id="rId17"/>
    <p:sldId id="400" r:id="rId18"/>
    <p:sldId id="401" r:id="rId19"/>
    <p:sldId id="402" r:id="rId20"/>
    <p:sldId id="403" r:id="rId21"/>
    <p:sldId id="404" r:id="rId22"/>
    <p:sldId id="405" r:id="rId23"/>
    <p:sldId id="406" r:id="rId24"/>
    <p:sldId id="407" r:id="rId25"/>
    <p:sldId id="397" r:id="rId26"/>
    <p:sldId id="423" r:id="rId27"/>
    <p:sldId id="412" r:id="rId28"/>
    <p:sldId id="295" r:id="rId29"/>
    <p:sldId id="417" r:id="rId30"/>
    <p:sldId id="413" r:id="rId31"/>
    <p:sldId id="360" r:id="rId32"/>
    <p:sldId id="419" r:id="rId33"/>
    <p:sldId id="409" r:id="rId34"/>
    <p:sldId id="411" r:id="rId35"/>
    <p:sldId id="424" r:id="rId36"/>
    <p:sldId id="356" r:id="rId37"/>
    <p:sldId id="414" r:id="rId38"/>
    <p:sldId id="408" r:id="rId39"/>
    <p:sldId id="367" r:id="rId40"/>
    <p:sldId id="425" r:id="rId41"/>
    <p:sldId id="358" r:id="rId42"/>
    <p:sldId id="416" r:id="rId43"/>
    <p:sldId id="345" r:id="rId44"/>
    <p:sldId id="426" r:id="rId45"/>
    <p:sldId id="331" r:id="rId46"/>
    <p:sldId id="420" r:id="rId47"/>
    <p:sldId id="362" r:id="rId48"/>
    <p:sldId id="427" r:id="rId49"/>
    <p:sldId id="363" r:id="rId50"/>
    <p:sldId id="378" r:id="rId51"/>
    <p:sldId id="421" r:id="rId52"/>
    <p:sldId id="422" r:id="rId53"/>
    <p:sldId id="347" r:id="rId54"/>
    <p:sldId id="428" r:id="rId55"/>
    <p:sldId id="353" r:id="rId56"/>
  </p:sldIdLst>
  <p:sldSz cx="10691813" cy="7559675"/>
  <p:notesSz cx="7102475" cy="9388475"/>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guide id="3" pos="344" userDrawn="1">
          <p15:clr>
            <a:srgbClr val="A4A3A4"/>
          </p15:clr>
        </p15:guide>
        <p15:guide id="4" orient="horz" pos="605" userDrawn="1">
          <p15:clr>
            <a:srgbClr val="A4A3A4"/>
          </p15:clr>
        </p15:guide>
        <p15:guide id="5" pos="6392" userDrawn="1">
          <p15:clr>
            <a:srgbClr val="A4A3A4"/>
          </p15:clr>
        </p15:guide>
        <p15:guide id="6" orient="horz" pos="161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VERNMO Jennifer" initials="KJ" lastIdx="4" clrIdx="0">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6"/>
    <a:srgbClr val="2A87C8"/>
    <a:srgbClr val="565454"/>
    <a:srgbClr val="006E90"/>
    <a:srgbClr val="FFB600"/>
    <a:srgbClr val="FF9900"/>
    <a:srgbClr val="CCFFCC"/>
    <a:srgbClr val="F18F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0" autoAdjust="0"/>
    <p:restoredTop sz="89575" autoAdjust="0"/>
  </p:normalViewPr>
  <p:slideViewPr>
    <p:cSldViewPr>
      <p:cViewPr>
        <p:scale>
          <a:sx n="33" d="100"/>
          <a:sy n="33" d="100"/>
        </p:scale>
        <p:origin x="720" y="672"/>
      </p:cViewPr>
      <p:guideLst>
        <p:guide orient="horz" pos="2381"/>
        <p:guide pos="3368"/>
        <p:guide pos="344"/>
        <p:guide orient="horz" pos="605"/>
        <p:guide pos="6392"/>
        <p:guide orient="horz" pos="1613"/>
      </p:guideLst>
    </p:cSldViewPr>
  </p:slideViewPr>
  <p:notesTextViewPr>
    <p:cViewPr>
      <p:scale>
        <a:sx n="1" d="1"/>
        <a:sy n="1" d="1"/>
      </p:scale>
      <p:origin x="0" y="0"/>
    </p:cViewPr>
  </p:notesTextViewPr>
  <p:sorterViewPr>
    <p:cViewPr varScale="1">
      <p:scale>
        <a:sx n="1" d="1"/>
        <a:sy n="1" d="1"/>
      </p:scale>
      <p:origin x="0" y="-16516"/>
    </p:cViewPr>
  </p:sorterViewPr>
  <p:notesViewPr>
    <p:cSldViewPr>
      <p:cViewPr varScale="1">
        <p:scale>
          <a:sx n="85" d="100"/>
          <a:sy n="85" d="100"/>
        </p:scale>
        <p:origin x="3168"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12-03T20:16:12.913" idx="3">
    <p:pos x="10" y="10"/>
    <p:text>is there a way to bring in the concept of assisted here visually?</p:text>
    <p:extLst>
      <p:ext uri="{C676402C-5697-4E1C-873F-D02D1690AC5C}">
        <p15:threadingInfo xmlns:p15="http://schemas.microsoft.com/office/powerpoint/2012/main" timeZoneBias="-60"/>
      </p:ext>
    </p:extLst>
  </p:cm>
  <p:cm authorId="1" dt="2018-12-03T20:17:26.540" idx="4">
    <p:pos x="10" y="106"/>
    <p:text>please update photo as the lady from the school bus is what is used in the online learning... is there a way to repeat the images from module 1?</p:text>
    <p:extLst>
      <p:ext uri="{C676402C-5697-4E1C-873F-D02D1690AC5C}">
        <p15:threadingInfo xmlns:p15="http://schemas.microsoft.com/office/powerpoint/2012/main" timeZoneBias="-60">
          <p15:parentCm authorId="1" idx="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12-03T15:01:46.096" idx="1">
    <p:pos x="10" y="10"/>
    <p:text>no need to put timing on the quiz group work slide as this is the responsibility of the trainer</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12-03T19:55:03.471" idx="2">
    <p:pos x="10" y="10"/>
    <p:text>needs to include an image and not just text here.</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7277BF71-CEB3-4FA3-95E4-7278DE0A3C5D}" type="datetimeFigureOut">
              <a:rPr lang="en-GB" smtClean="0"/>
              <a:t>10/04/2019</a:t>
            </a:fld>
            <a:endParaRPr lang="en-GB"/>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2D82F10C-21F3-4BD4-AB60-4B9EA885D7D8}" type="slidenum">
              <a:rPr lang="en-GB" smtClean="0"/>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6FDC5ACF-D034-4F45-8610-CB6613FE683F}" type="datetimeFigureOut">
              <a:rPr lang="en-GB" smtClean="0"/>
              <a:t>10/04/2019</a:t>
            </a:fld>
            <a:endParaRPr lang="en-GB"/>
          </a:p>
        </p:txBody>
      </p:sp>
      <p:sp>
        <p:nvSpPr>
          <p:cNvPr id="4" name="Slide Image Placeholder 3"/>
          <p:cNvSpPr>
            <a:spLocks noGrp="1" noRot="1" noChangeAspect="1"/>
          </p:cNvSpPr>
          <p:nvPr>
            <p:ph type="sldImg" idx="2"/>
          </p:nvPr>
        </p:nvSpPr>
        <p:spPr>
          <a:xfrm>
            <a:off x="1311275" y="1173163"/>
            <a:ext cx="4479925" cy="3168650"/>
          </a:xfrm>
          <a:prstGeom prst="rect">
            <a:avLst/>
          </a:prstGeom>
          <a:noFill/>
          <a:ln w="12700">
            <a:solidFill>
              <a:prstClr val="black"/>
            </a:solidFill>
          </a:ln>
        </p:spPr>
        <p:txBody>
          <a:bodyPr vert="horz" lIns="94229" tIns="47114" rIns="94229" bIns="47114" rtlCol="0" anchor="ctr"/>
          <a:lstStyle/>
          <a:p>
            <a:endParaRPr lang="en-GB"/>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D2A815C3-FF10-434B-B435-6E13A5278B79}" type="slidenum">
              <a:rPr lang="en-GB" smtClean="0"/>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a:t>
            </a:fld>
            <a:endParaRPr lang="en-GB"/>
          </a:p>
        </p:txBody>
      </p:sp>
    </p:spTree>
    <p:extLst>
      <p:ext uri="{BB962C8B-B14F-4D97-AF65-F5344CB8AC3E}">
        <p14:creationId xmlns:p14="http://schemas.microsoft.com/office/powerpoint/2010/main" val="1065178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dirty="0" err="1"/>
              <a:t>Photo</a:t>
            </a:r>
            <a:r>
              <a:rPr lang="es-ES_tradnl" dirty="0"/>
              <a:t> </a:t>
            </a:r>
            <a:r>
              <a:rPr lang="es-ES_tradnl" dirty="0" err="1"/>
              <a:t>credit</a:t>
            </a:r>
            <a:r>
              <a:rPr lang="es-ES_tradnl" dirty="0"/>
              <a:t>: Iraq </a:t>
            </a:r>
            <a:r>
              <a:rPr lang="es-ES_tradnl" dirty="0" err="1"/>
              <a:t>transition</a:t>
            </a:r>
            <a:r>
              <a:rPr lang="es-ES_tradnl" dirty="0"/>
              <a:t> </a:t>
            </a:r>
            <a:r>
              <a:rPr lang="es-ES_tradnl" dirty="0" err="1"/>
              <a:t>zone</a:t>
            </a:r>
            <a:r>
              <a:rPr lang="es-ES_tradnl" dirty="0"/>
              <a:t> 2, IOM </a:t>
            </a:r>
            <a:r>
              <a:rPr lang="es-ES_tradnl" dirty="0" err="1"/>
              <a:t>Raber</a:t>
            </a:r>
            <a:r>
              <a:rPr lang="es-ES_tradnl" dirty="0"/>
              <a:t> </a:t>
            </a:r>
            <a:r>
              <a:rPr lang="es-ES_tradnl" dirty="0" err="1"/>
              <a:t>Aziz</a:t>
            </a:r>
            <a:r>
              <a:rPr lang="es-ES_tradnl" dirty="0"/>
              <a:t>, 2017</a:t>
            </a: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22</a:t>
            </a:fld>
            <a:endParaRPr lang="en-GB">
              <a:solidFill>
                <a:prstClr val="black"/>
              </a:solidFill>
              <a:latin typeface="Calibri"/>
            </a:endParaRPr>
          </a:p>
        </p:txBody>
      </p:sp>
    </p:spTree>
    <p:extLst>
      <p:ext uri="{BB962C8B-B14F-4D97-AF65-F5344CB8AC3E}">
        <p14:creationId xmlns:p14="http://schemas.microsoft.com/office/powerpoint/2010/main" val="1432987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IOM, Nepal, Santosh </a:t>
            </a:r>
            <a:r>
              <a:rPr lang="en-US" dirty="0" err="1"/>
              <a:t>Manandhar</a:t>
            </a:r>
            <a:r>
              <a:rPr lang="en-US" dirty="0"/>
              <a:t>,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a:p>
        </p:txBody>
      </p:sp>
    </p:spTree>
    <p:extLst>
      <p:ext uri="{BB962C8B-B14F-4D97-AF65-F5344CB8AC3E}">
        <p14:creationId xmlns:p14="http://schemas.microsoft.com/office/powerpoint/2010/main" val="895407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“The primary responsibility to provide durable solutions for IDPs needs to be assumed by the national authorities. International humanitarian and development actors have complementary roles.</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The authorities concerned should grant and facilitate rapid and unimpeded access to humanitarian and development actors that assist IDPs in achieving a durable solution.</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The needs, rights and legitimate interests of IDPs should be the primary consideration guiding all policies and decisions on durable solutions.</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All relevant actors need to respect the right of IDPs to make an informed and voluntary choice on what durable solution to pursue and to participate in the planning and management of durable solutions.</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An IDP’s choice of local integration or settlement elsewhere in the country, in the absence of the option to return, must not be regarded as a renunciation of his/her right to return should that choice later become feasible.</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Under no circumstance should IDPs be encouraged or compelled to return or relocate to areas where their life, safety, liberty or health would be at risk.</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IDPs seeking a durable solution must not be subject to discrimination for reasons related to their displacement.</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Likewise, populations and communities that (re)integrate IDPs and whose needs may be comparable must not be neglected in comparison to the displaced.</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IDPs who have achieved a durable solution continue to be protected by international human rights, and where applicable, humanitarian law.”</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a:p>
        </p:txBody>
      </p:sp>
    </p:spTree>
    <p:extLst>
      <p:ext uri="{BB962C8B-B14F-4D97-AF65-F5344CB8AC3E}">
        <p14:creationId xmlns:p14="http://schemas.microsoft.com/office/powerpoint/2010/main" val="651922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a:t>Optional: Activity 2A- Profile cards </a:t>
            </a:r>
          </a:p>
          <a:p>
            <a:pPr lvl="0"/>
            <a:r>
              <a:rPr lang="en-GB" dirty="0"/>
              <a:t>15 min. to analyse the profiles and make presentation</a:t>
            </a:r>
            <a:endParaRPr lang="en-US" dirty="0"/>
          </a:p>
          <a:p>
            <a:pPr lvl="0"/>
            <a:r>
              <a:rPr lang="en-US" dirty="0"/>
              <a:t>Optional: </a:t>
            </a:r>
            <a:r>
              <a:rPr lang="en-GB" dirty="0"/>
              <a:t>Do some </a:t>
            </a:r>
            <a:r>
              <a:rPr lang="en-GB" b="1" dirty="0"/>
              <a:t>research on </a:t>
            </a:r>
            <a:r>
              <a:rPr lang="en-GB" dirty="0"/>
              <a:t>the displacement situation/ humanitarian crisis in that country</a:t>
            </a:r>
          </a:p>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26</a:t>
            </a:fld>
            <a:endParaRPr lang="en-GB">
              <a:solidFill>
                <a:prstClr val="black"/>
              </a:solidFill>
              <a:latin typeface="Calibri"/>
            </a:endParaRPr>
          </a:p>
        </p:txBody>
      </p:sp>
    </p:spTree>
    <p:extLst>
      <p:ext uri="{BB962C8B-B14F-4D97-AF65-F5344CB8AC3E}">
        <p14:creationId xmlns:p14="http://schemas.microsoft.com/office/powerpoint/2010/main" val="3485830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27</a:t>
            </a:fld>
            <a:endParaRPr lang="en-GB">
              <a:solidFill>
                <a:prstClr val="black"/>
              </a:solidFill>
              <a:latin typeface="Calibri"/>
            </a:endParaRPr>
          </a:p>
        </p:txBody>
      </p:sp>
    </p:spTree>
    <p:extLst>
      <p:ext uri="{BB962C8B-B14F-4D97-AF65-F5344CB8AC3E}">
        <p14:creationId xmlns:p14="http://schemas.microsoft.com/office/powerpoint/2010/main" val="4243005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28</a:t>
            </a:fld>
            <a:endParaRPr lang="en-GB">
              <a:solidFill>
                <a:prstClr val="black"/>
              </a:solidFill>
              <a:latin typeface="Calibri"/>
            </a:endParaRPr>
          </a:p>
        </p:txBody>
      </p:sp>
    </p:spTree>
    <p:extLst>
      <p:ext uri="{BB962C8B-B14F-4D97-AF65-F5344CB8AC3E}">
        <p14:creationId xmlns:p14="http://schemas.microsoft.com/office/powerpoint/2010/main" val="2873256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29</a:t>
            </a:fld>
            <a:endParaRPr lang="en-GB"/>
          </a:p>
        </p:txBody>
      </p:sp>
    </p:spTree>
    <p:extLst>
      <p:ext uri="{BB962C8B-B14F-4D97-AF65-F5344CB8AC3E}">
        <p14:creationId xmlns:p14="http://schemas.microsoft.com/office/powerpoint/2010/main" val="1887888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30</a:t>
            </a:fld>
            <a:endParaRPr lang="en-GB">
              <a:solidFill>
                <a:prstClr val="black"/>
              </a:solidFill>
              <a:latin typeface="Calibri"/>
            </a:endParaRPr>
          </a:p>
        </p:txBody>
      </p:sp>
    </p:spTree>
    <p:extLst>
      <p:ext uri="{BB962C8B-B14F-4D97-AF65-F5344CB8AC3E}">
        <p14:creationId xmlns:p14="http://schemas.microsoft.com/office/powerpoint/2010/main" val="2432023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31</a:t>
            </a:fld>
            <a:endParaRPr lang="en-GB"/>
          </a:p>
        </p:txBody>
      </p:sp>
    </p:spTree>
    <p:extLst>
      <p:ext uri="{BB962C8B-B14F-4D97-AF65-F5344CB8AC3E}">
        <p14:creationId xmlns:p14="http://schemas.microsoft.com/office/powerpoint/2010/main" val="2061278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Haiti IOM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32</a:t>
            </a:fld>
            <a:endParaRPr lang="en-GB"/>
          </a:p>
        </p:txBody>
      </p:sp>
    </p:spTree>
    <p:extLst>
      <p:ext uri="{BB962C8B-B14F-4D97-AF65-F5344CB8AC3E}">
        <p14:creationId xmlns:p14="http://schemas.microsoft.com/office/powerpoint/2010/main" val="787590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a:p>
        </p:txBody>
      </p:sp>
    </p:spTree>
    <p:extLst>
      <p:ext uri="{BB962C8B-B14F-4D97-AF65-F5344CB8AC3E}">
        <p14:creationId xmlns:p14="http://schemas.microsoft.com/office/powerpoint/2010/main" val="2442972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Haiti IOM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33</a:t>
            </a:fld>
            <a:endParaRPr lang="en-GB"/>
          </a:p>
        </p:txBody>
      </p:sp>
    </p:spTree>
    <p:extLst>
      <p:ext uri="{BB962C8B-B14F-4D97-AF65-F5344CB8AC3E}">
        <p14:creationId xmlns:p14="http://schemas.microsoft.com/office/powerpoint/2010/main" val="2945092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34</a:t>
            </a:fld>
            <a:endParaRPr lang="en-GB"/>
          </a:p>
        </p:txBody>
      </p:sp>
    </p:spTree>
    <p:extLst>
      <p:ext uri="{BB962C8B-B14F-4D97-AF65-F5344CB8AC3E}">
        <p14:creationId xmlns:p14="http://schemas.microsoft.com/office/powerpoint/2010/main" val="597755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35</a:t>
            </a:fld>
            <a:endParaRPr lang="en-GB">
              <a:solidFill>
                <a:prstClr val="black"/>
              </a:solidFill>
              <a:latin typeface="Calibri"/>
            </a:endParaRPr>
          </a:p>
        </p:txBody>
      </p:sp>
    </p:spTree>
    <p:extLst>
      <p:ext uri="{BB962C8B-B14F-4D97-AF65-F5344CB8AC3E}">
        <p14:creationId xmlns:p14="http://schemas.microsoft.com/office/powerpoint/2010/main" val="820368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IOM Chris Lom 2011</a:t>
            </a:r>
          </a:p>
        </p:txBody>
      </p:sp>
      <p:sp>
        <p:nvSpPr>
          <p:cNvPr id="4" name="Slide Number Placeholder 3"/>
          <p:cNvSpPr>
            <a:spLocks noGrp="1"/>
          </p:cNvSpPr>
          <p:nvPr>
            <p:ph type="sldNum" sz="quarter" idx="10"/>
          </p:nvPr>
        </p:nvSpPr>
        <p:spPr/>
        <p:txBody>
          <a:bodyPr/>
          <a:lstStyle/>
          <a:p>
            <a:fld id="{D2A815C3-FF10-434B-B435-6E13A5278B79}" type="slidenum">
              <a:rPr lang="en-GB" smtClean="0"/>
              <a:t>36</a:t>
            </a:fld>
            <a:endParaRPr lang="en-GB"/>
          </a:p>
        </p:txBody>
      </p:sp>
    </p:spTree>
    <p:extLst>
      <p:ext uri="{BB962C8B-B14F-4D97-AF65-F5344CB8AC3E}">
        <p14:creationId xmlns:p14="http://schemas.microsoft.com/office/powerpoint/2010/main" val="3419756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IOM Chris Lom 2011</a:t>
            </a:r>
          </a:p>
        </p:txBody>
      </p:sp>
      <p:sp>
        <p:nvSpPr>
          <p:cNvPr id="4" name="Slide Number Placeholder 3"/>
          <p:cNvSpPr>
            <a:spLocks noGrp="1"/>
          </p:cNvSpPr>
          <p:nvPr>
            <p:ph type="sldNum" sz="quarter" idx="10"/>
          </p:nvPr>
        </p:nvSpPr>
        <p:spPr/>
        <p:txBody>
          <a:bodyPr/>
          <a:lstStyle/>
          <a:p>
            <a:fld id="{D2A815C3-FF10-434B-B435-6E13A5278B79}" type="slidenum">
              <a:rPr lang="en-GB" smtClean="0"/>
              <a:t>37</a:t>
            </a:fld>
            <a:endParaRPr lang="en-GB"/>
          </a:p>
        </p:txBody>
      </p:sp>
    </p:spTree>
    <p:extLst>
      <p:ext uri="{BB962C8B-B14F-4D97-AF65-F5344CB8AC3E}">
        <p14:creationId xmlns:p14="http://schemas.microsoft.com/office/powerpoint/2010/main" val="4000347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38</a:t>
            </a:fld>
            <a:endParaRPr lang="en-GB"/>
          </a:p>
        </p:txBody>
      </p:sp>
    </p:spTree>
    <p:extLst>
      <p:ext uri="{BB962C8B-B14F-4D97-AF65-F5344CB8AC3E}">
        <p14:creationId xmlns:p14="http://schemas.microsoft.com/office/powerpoint/2010/main" val="185099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39</a:t>
            </a:fld>
            <a:endParaRPr lang="en-GB"/>
          </a:p>
        </p:txBody>
      </p:sp>
    </p:spTree>
    <p:extLst>
      <p:ext uri="{BB962C8B-B14F-4D97-AF65-F5344CB8AC3E}">
        <p14:creationId xmlns:p14="http://schemas.microsoft.com/office/powerpoint/2010/main" val="1719117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IOM Kari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t>40</a:t>
            </a:fld>
            <a:endParaRPr lang="en-GB"/>
          </a:p>
        </p:txBody>
      </p:sp>
    </p:spTree>
    <p:extLst>
      <p:ext uri="{BB962C8B-B14F-4D97-AF65-F5344CB8AC3E}">
        <p14:creationId xmlns:p14="http://schemas.microsoft.com/office/powerpoint/2010/main" val="147635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IOM Kari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t>41</a:t>
            </a:fld>
            <a:endParaRPr lang="en-GB"/>
          </a:p>
        </p:txBody>
      </p:sp>
    </p:spTree>
    <p:extLst>
      <p:ext uri="{BB962C8B-B14F-4D97-AF65-F5344CB8AC3E}">
        <p14:creationId xmlns:p14="http://schemas.microsoft.com/office/powerpoint/2010/main" val="2865499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42</a:t>
            </a:fld>
            <a:endParaRPr lang="en-GB"/>
          </a:p>
        </p:txBody>
      </p:sp>
    </p:spTree>
    <p:extLst>
      <p:ext uri="{BB962C8B-B14F-4D97-AF65-F5344CB8AC3E}">
        <p14:creationId xmlns:p14="http://schemas.microsoft.com/office/powerpoint/2010/main" val="86152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a:p>
        </p:txBody>
      </p:sp>
    </p:spTree>
    <p:extLst>
      <p:ext uri="{BB962C8B-B14F-4D97-AF65-F5344CB8AC3E}">
        <p14:creationId xmlns:p14="http://schemas.microsoft.com/office/powerpoint/2010/main" val="3501088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43</a:t>
            </a:fld>
            <a:endParaRPr lang="en-GB"/>
          </a:p>
        </p:txBody>
      </p:sp>
    </p:spTree>
    <p:extLst>
      <p:ext uri="{BB962C8B-B14F-4D97-AF65-F5344CB8AC3E}">
        <p14:creationId xmlns:p14="http://schemas.microsoft.com/office/powerpoint/2010/main" val="3197139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44</a:t>
            </a:fld>
            <a:endParaRPr lang="en-GB">
              <a:solidFill>
                <a:prstClr val="black"/>
              </a:solidFill>
              <a:latin typeface="Calibri"/>
            </a:endParaRPr>
          </a:p>
        </p:txBody>
      </p:sp>
    </p:spTree>
    <p:extLst>
      <p:ext uri="{BB962C8B-B14F-4D97-AF65-F5344CB8AC3E}">
        <p14:creationId xmlns:p14="http://schemas.microsoft.com/office/powerpoint/2010/main" val="3848470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45</a:t>
            </a:fld>
            <a:endParaRPr lang="en-GB">
              <a:solidFill>
                <a:prstClr val="black"/>
              </a:solidFill>
              <a:latin typeface="Calibri"/>
            </a:endParaRPr>
          </a:p>
        </p:txBody>
      </p:sp>
    </p:spTree>
    <p:extLst>
      <p:ext uri="{BB962C8B-B14F-4D97-AF65-F5344CB8AC3E}">
        <p14:creationId xmlns:p14="http://schemas.microsoft.com/office/powerpoint/2010/main" val="13712754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Philippines, IOM, 2014</a:t>
            </a:r>
          </a:p>
        </p:txBody>
      </p:sp>
      <p:sp>
        <p:nvSpPr>
          <p:cNvPr id="4" name="Slide Number Placeholder 3"/>
          <p:cNvSpPr>
            <a:spLocks noGrp="1"/>
          </p:cNvSpPr>
          <p:nvPr>
            <p:ph type="sldNum" sz="quarter" idx="10"/>
          </p:nvPr>
        </p:nvSpPr>
        <p:spPr/>
        <p:txBody>
          <a:bodyPr/>
          <a:lstStyle/>
          <a:p>
            <a:fld id="{D2A815C3-FF10-434B-B435-6E13A5278B79}" type="slidenum">
              <a:rPr lang="en-GB" smtClean="0"/>
              <a:t>46</a:t>
            </a:fld>
            <a:endParaRPr lang="en-GB"/>
          </a:p>
        </p:txBody>
      </p:sp>
    </p:spTree>
    <p:extLst>
      <p:ext uri="{BB962C8B-B14F-4D97-AF65-F5344CB8AC3E}">
        <p14:creationId xmlns:p14="http://schemas.microsoft.com/office/powerpoint/2010/main" val="19269372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Philippines, IOM, 2014</a:t>
            </a:r>
          </a:p>
        </p:txBody>
      </p:sp>
      <p:sp>
        <p:nvSpPr>
          <p:cNvPr id="4" name="Slide Number Placeholder 3"/>
          <p:cNvSpPr>
            <a:spLocks noGrp="1"/>
          </p:cNvSpPr>
          <p:nvPr>
            <p:ph type="sldNum" sz="quarter" idx="10"/>
          </p:nvPr>
        </p:nvSpPr>
        <p:spPr/>
        <p:txBody>
          <a:bodyPr/>
          <a:lstStyle/>
          <a:p>
            <a:fld id="{D2A815C3-FF10-434B-B435-6E13A5278B79}" type="slidenum">
              <a:rPr lang="en-GB" smtClean="0"/>
              <a:t>47</a:t>
            </a:fld>
            <a:endParaRPr lang="en-GB"/>
          </a:p>
        </p:txBody>
      </p:sp>
    </p:spTree>
    <p:extLst>
      <p:ext uri="{BB962C8B-B14F-4D97-AF65-F5344CB8AC3E}">
        <p14:creationId xmlns:p14="http://schemas.microsoft.com/office/powerpoint/2010/main" val="2010139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A815C3-FF10-434B-B435-6E13A5278B79}" type="slidenum">
              <a:rPr lang="en-GB" smtClean="0"/>
              <a:t>48</a:t>
            </a:fld>
            <a:endParaRPr lang="en-GB"/>
          </a:p>
        </p:txBody>
      </p:sp>
    </p:spTree>
    <p:extLst>
      <p:ext uri="{BB962C8B-B14F-4D97-AF65-F5344CB8AC3E}">
        <p14:creationId xmlns:p14="http://schemas.microsoft.com/office/powerpoint/2010/main" val="3623532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a:t>
            </a:fld>
            <a:endParaRPr lang="en-GB"/>
          </a:p>
        </p:txBody>
      </p:sp>
    </p:spTree>
    <p:extLst>
      <p:ext uri="{BB962C8B-B14F-4D97-AF65-F5344CB8AC3E}">
        <p14:creationId xmlns:p14="http://schemas.microsoft.com/office/powerpoint/2010/main" val="2457774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7</a:t>
            </a:fld>
            <a:endParaRPr lang="en-GB">
              <a:solidFill>
                <a:prstClr val="black"/>
              </a:solidFill>
              <a:latin typeface="Calibri"/>
            </a:endParaRPr>
          </a:p>
        </p:txBody>
      </p:sp>
    </p:spTree>
    <p:extLst>
      <p:ext uri="{BB962C8B-B14F-4D97-AF65-F5344CB8AC3E}">
        <p14:creationId xmlns:p14="http://schemas.microsoft.com/office/powerpoint/2010/main" val="304396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18</a:t>
            </a:fld>
            <a:endParaRPr lang="en-GB">
              <a:solidFill>
                <a:prstClr val="black"/>
              </a:solidFill>
              <a:latin typeface="Calibri"/>
            </a:endParaRPr>
          </a:p>
        </p:txBody>
      </p:sp>
    </p:spTree>
    <p:extLst>
      <p:ext uri="{BB962C8B-B14F-4D97-AF65-F5344CB8AC3E}">
        <p14:creationId xmlns:p14="http://schemas.microsoft.com/office/powerpoint/2010/main" val="2938419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19</a:t>
            </a:fld>
            <a:endParaRPr lang="en-GB">
              <a:solidFill>
                <a:prstClr val="black"/>
              </a:solidFill>
              <a:latin typeface="Calibri"/>
            </a:endParaRPr>
          </a:p>
        </p:txBody>
      </p:sp>
    </p:spTree>
    <p:extLst>
      <p:ext uri="{BB962C8B-B14F-4D97-AF65-F5344CB8AC3E}">
        <p14:creationId xmlns:p14="http://schemas.microsoft.com/office/powerpoint/2010/main" val="2955972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a:p>
        </p:txBody>
      </p:sp>
    </p:spTree>
    <p:extLst>
      <p:ext uri="{BB962C8B-B14F-4D97-AF65-F5344CB8AC3E}">
        <p14:creationId xmlns:p14="http://schemas.microsoft.com/office/powerpoint/2010/main" val="2570853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a:rPr>
              <a:pPr defTabSz="1074681">
                <a:defRPr/>
              </a:pPr>
              <a:t>21</a:t>
            </a:fld>
            <a:endParaRPr lang="en-GB">
              <a:solidFill>
                <a:prstClr val="black"/>
              </a:solidFill>
              <a:latin typeface="Calibri"/>
            </a:endParaRPr>
          </a:p>
        </p:txBody>
      </p:sp>
    </p:spTree>
    <p:extLst>
      <p:ext uri="{BB962C8B-B14F-4D97-AF65-F5344CB8AC3E}">
        <p14:creationId xmlns:p14="http://schemas.microsoft.com/office/powerpoint/2010/main" val="2988320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0.jpeg"/><Relationship Id="rId7"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20.jpeg"/><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643481"/>
            <a:ext cx="10097823" cy="751151"/>
          </a:xfrm>
          <a:prstGeom prst="rect">
            <a:avLst/>
          </a:prstGeom>
          <a:ln>
            <a:noFill/>
          </a:ln>
        </p:spPr>
        <p:txBody>
          <a:bodyPr lIns="73326" tIns="36663" rIns="73326" bIns="36663">
            <a:spAutoFit/>
          </a:bodyPr>
          <a:lstStyle/>
          <a:p>
            <a:r>
              <a:rPr lang="en-GB"/>
              <a:t>Click to edit Master title style</a:t>
            </a:r>
            <a:endParaRPr lang="en-US" dirty="0"/>
          </a:p>
        </p:txBody>
      </p:sp>
    </p:spTree>
    <p:extLst>
      <p:ext uri="{BB962C8B-B14F-4D97-AF65-F5344CB8AC3E}">
        <p14:creationId xmlns:p14="http://schemas.microsoft.com/office/powerpoint/2010/main" val="601008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dirty="0">
              <a:solidFill>
                <a:prstClr val="white"/>
              </a:solidFill>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Tree>
    <p:extLst>
      <p:ext uri="{BB962C8B-B14F-4D97-AF65-F5344CB8AC3E}">
        <p14:creationId xmlns:p14="http://schemas.microsoft.com/office/powerpoint/2010/main" val="257205575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62402" y="475853"/>
            <a:ext cx="4248564" cy="1368152"/>
          </a:xfrm>
          <a:prstGeom prst="rect">
            <a:avLst/>
          </a:prstGeom>
        </p:spPr>
      </p:pic>
    </p:spTree>
    <p:extLst>
      <p:ext uri="{BB962C8B-B14F-4D97-AF65-F5344CB8AC3E}">
        <p14:creationId xmlns:p14="http://schemas.microsoft.com/office/powerpoint/2010/main" val="331943353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10" name="Picture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331431336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dirty="0">
                <a:solidFill>
                  <a:srgbClr val="2A87C8"/>
                </a:solidFill>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dirty="0">
                <a:solidFill>
                  <a:srgbClr val="2A87C8"/>
                </a:solidFill>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a:defRPr/>
            </a:pPr>
            <a:r>
              <a:rPr lang="en-GB" sz="900" dirty="0">
                <a:solidFill>
                  <a:srgbClr val="2A87C8"/>
                </a:solidFill>
              </a:rPr>
              <a:t>@</a:t>
            </a:r>
            <a:r>
              <a:rPr lang="en-GB" sz="900" dirty="0" err="1">
                <a:solidFill>
                  <a:srgbClr val="2A87C8"/>
                </a:solidFill>
              </a:rPr>
              <a:t>CCCMCluster</a:t>
            </a:r>
            <a:endParaRPr lang="en-GB" sz="900" dirty="0">
              <a:solidFill>
                <a:srgbClr val="2A87C8"/>
              </a:solidFill>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a:defRPr/>
            </a:pPr>
            <a:r>
              <a:rPr lang="en-GB" sz="900" dirty="0" err="1">
                <a:solidFill>
                  <a:srgbClr val="2A87C8"/>
                </a:solidFill>
              </a:rPr>
              <a:t>GlobalCCCMCluster</a:t>
            </a:r>
            <a:endParaRPr lang="en-GB" sz="900" dirty="0">
              <a:solidFill>
                <a:srgbClr val="2A87C8"/>
              </a:solidFill>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dirty="0">
                <a:solidFill>
                  <a:prstClr val="white"/>
                </a:solidFill>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pic>
        <p:nvPicPr>
          <p:cNvPr id="1030" name="Picture 6" descr="Image result for unhcr logo"/>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9674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dirty="0">
                <a:solidFill>
                  <a:prstClr val="white"/>
                </a:solidFill>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dirty="0">
                <a:solidFill>
                  <a:srgbClr val="2A87C8"/>
                </a:solidFill>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dirty="0">
                <a:solidFill>
                  <a:srgbClr val="2A87C8"/>
                </a:solidFill>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a:defRPr/>
            </a:pPr>
            <a:r>
              <a:rPr lang="en-GB" sz="900" dirty="0">
                <a:solidFill>
                  <a:srgbClr val="2A87C8"/>
                </a:solidFill>
              </a:rPr>
              <a:t>@</a:t>
            </a:r>
            <a:r>
              <a:rPr lang="en-GB" sz="900" dirty="0" err="1">
                <a:solidFill>
                  <a:srgbClr val="2A87C8"/>
                </a:solidFill>
              </a:rPr>
              <a:t>CCCMCluster</a:t>
            </a:r>
            <a:endParaRPr lang="en-GB" sz="900" dirty="0">
              <a:solidFill>
                <a:srgbClr val="2A87C8"/>
              </a:solidFill>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a:defRPr/>
            </a:pPr>
            <a:r>
              <a:rPr lang="en-GB" sz="900" dirty="0" err="1">
                <a:solidFill>
                  <a:srgbClr val="2A87C8"/>
                </a:solidFill>
              </a:rPr>
              <a:t>GlobalCCCM</a:t>
            </a:r>
            <a:endParaRPr lang="en-GB" sz="900" dirty="0">
              <a:solidFill>
                <a:srgbClr val="2A87C8"/>
              </a:solidFill>
            </a:endParaRPr>
          </a:p>
        </p:txBody>
      </p:sp>
      <p:pic>
        <p:nvPicPr>
          <p:cNvPr id="30" name="Picture 6" descr="Image result for unhcr logo"/>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email">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2146037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dirty="0">
                <a:solidFill>
                  <a:prstClr val="white"/>
                </a:solidFill>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Page // </a:t>
            </a:r>
            <a:fld id="{5368136F-2B1C-48BC-9B1A-E9811B079E08}" type="slidenum">
              <a:rPr lang="en-GB" noProof="0" smtClean="0"/>
              <a:t>‹#›</a:t>
            </a:fld>
            <a:endParaRPr lang="en-GB" noProof="0" dirty="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dirty="0"/>
              <a:t>01</a:t>
            </a:r>
          </a:p>
        </p:txBody>
      </p:sp>
      <p:pic>
        <p:nvPicPr>
          <p:cNvPr id="23" name="Picture 2" descr="Displaying CCCM letterhead A4.png"/>
          <p:cNvPicPr>
            <a:picLocks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380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dirty="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pic>
        <p:nvPicPr>
          <p:cNvPr id="11"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rgbClr val="2A87C8"/>
                </a:solidFill>
              </a:rPr>
              <a:pPr algn="ctr"/>
              <a:t>‹#›</a:t>
            </a:fld>
            <a:endParaRPr lang="en-US" sz="1000" dirty="0">
              <a:solidFill>
                <a:srgbClr val="2A87C8"/>
              </a:solidFill>
            </a:endParaRPr>
          </a:p>
        </p:txBody>
      </p:sp>
    </p:spTree>
    <p:extLst>
      <p:ext uri="{BB962C8B-B14F-4D97-AF65-F5344CB8AC3E}">
        <p14:creationId xmlns:p14="http://schemas.microsoft.com/office/powerpoint/2010/main" val="31265015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pic>
        <p:nvPicPr>
          <p:cNvPr id="6"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smtClean="0">
                <a:solidFill>
                  <a:srgbClr val="2A87C8"/>
                </a:solidFill>
              </a:rPr>
              <a:pPr algn="ctr"/>
              <a:t>‹#›</a:t>
            </a:fld>
            <a:endParaRPr lang="en-GB" sz="1000" dirty="0">
              <a:solidFill>
                <a:srgbClr val="2A87C8"/>
              </a:solidFill>
            </a:endParaRPr>
          </a:p>
        </p:txBody>
      </p:sp>
    </p:spTree>
    <p:extLst>
      <p:ext uri="{BB962C8B-B14F-4D97-AF65-F5344CB8AC3E}">
        <p14:creationId xmlns:p14="http://schemas.microsoft.com/office/powerpoint/2010/main" val="12049182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030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Tree>
    <p:extLst>
      <p:ext uri="{BB962C8B-B14F-4D97-AF65-F5344CB8AC3E}">
        <p14:creationId xmlns:p14="http://schemas.microsoft.com/office/powerpoint/2010/main" val="3253832651"/>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62402" y="475853"/>
            <a:ext cx="4248564" cy="1368152"/>
          </a:xfrm>
          <a:prstGeom prst="rect">
            <a:avLst/>
          </a:prstGeom>
        </p:spPr>
      </p:pic>
    </p:spTree>
    <p:extLst>
      <p:ext uri="{BB962C8B-B14F-4D97-AF65-F5344CB8AC3E}">
        <p14:creationId xmlns:p14="http://schemas.microsoft.com/office/powerpoint/2010/main" val="20009771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3600156471"/>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761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email">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1420349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9440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2608979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17900180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7649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Tree>
    <p:extLst>
      <p:ext uri="{BB962C8B-B14F-4D97-AF65-F5344CB8AC3E}">
        <p14:creationId xmlns:p14="http://schemas.microsoft.com/office/powerpoint/2010/main" val="11492620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10" name="Picture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62402" y="475853"/>
            <a:ext cx="4248564" cy="1368152"/>
          </a:xfrm>
          <a:prstGeom prst="rect">
            <a:avLst/>
          </a:prstGeom>
        </p:spPr>
      </p:pic>
    </p:spTree>
    <p:extLst>
      <p:ext uri="{BB962C8B-B14F-4D97-AF65-F5344CB8AC3E}">
        <p14:creationId xmlns:p14="http://schemas.microsoft.com/office/powerpoint/2010/main" val="409390695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10" name="Picture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224176687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mn-lt"/>
              </a:rPr>
              <a:t>@</a:t>
            </a:r>
            <a:r>
              <a:rPr lang="en-GB" sz="900" noProof="0" dirty="0" err="1">
                <a:solidFill>
                  <a:schemeClr val="accent1"/>
                </a:solidFill>
                <a:latin typeface="+mn-lt"/>
              </a:rPr>
              <a:t>CCCMCluster</a:t>
            </a:r>
            <a:endParaRPr lang="en-GB" sz="900" noProof="0" dirty="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mn-lt"/>
              </a:rPr>
              <a:t>GlobalCCCMCluster</a:t>
            </a:r>
            <a:endParaRPr lang="en-GB" sz="900" noProof="0" dirty="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pic>
        <p:nvPicPr>
          <p:cNvPr id="1030" name="Picture 6" descr="Image result for unhcr logo"/>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658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mn-lt"/>
              </a:rPr>
              <a:t>@</a:t>
            </a:r>
            <a:r>
              <a:rPr lang="en-GB" sz="900" noProof="0" dirty="0" err="1">
                <a:solidFill>
                  <a:schemeClr val="accent1"/>
                </a:solidFill>
                <a:latin typeface="+mn-lt"/>
              </a:rPr>
              <a:t>CCCMCluster</a:t>
            </a:r>
            <a:endParaRPr lang="en-GB" sz="900" noProof="0" dirty="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mn-lt"/>
              </a:rPr>
              <a:t>GlobalCCCM</a:t>
            </a:r>
            <a:endParaRPr lang="en-GB" sz="900" noProof="0" dirty="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email">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35700757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Page // </a:t>
            </a:r>
            <a:fld id="{5368136F-2B1C-48BC-9B1A-E9811B079E08}" type="slidenum">
              <a:rPr lang="en-GB" noProof="0" smtClean="0"/>
              <a:pPr lvl="0"/>
              <a:t>‹#›</a:t>
            </a:fld>
            <a:endParaRPr lang="en-GB" noProof="0" dirty="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dirty="0"/>
              <a:t>01</a:t>
            </a:r>
          </a:p>
        </p:txBody>
      </p:sp>
      <p:pic>
        <p:nvPicPr>
          <p:cNvPr id="23" name="Picture 2" descr="Displaying CCCM letterhead A4.png"/>
          <p:cNvPicPr>
            <a:picLocks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658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dirty="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11"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dirty="0">
              <a:solidFill>
                <a:schemeClr val="accent1"/>
              </a:solidFill>
            </a:endParaRPr>
          </a:p>
        </p:txBody>
      </p:sp>
    </p:spTree>
    <p:extLst>
      <p:ext uri="{BB962C8B-B14F-4D97-AF65-F5344CB8AC3E}">
        <p14:creationId xmlns:p14="http://schemas.microsoft.com/office/powerpoint/2010/main" val="1749764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6"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dirty="0">
              <a:solidFill>
                <a:schemeClr val="accent1"/>
              </a:solidFill>
            </a:endParaRPr>
          </a:p>
        </p:txBody>
      </p:sp>
    </p:spTree>
    <p:extLst>
      <p:ext uri="{BB962C8B-B14F-4D97-AF65-F5344CB8AC3E}">
        <p14:creationId xmlns:p14="http://schemas.microsoft.com/office/powerpoint/2010/main" val="5481495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90314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 y="2606042"/>
            <a:ext cx="9934125" cy="992083"/>
          </a:xfrm>
          <a:ln>
            <a:noFill/>
          </a:ln>
        </p:spPr>
        <p:txBody>
          <a:bodyPr/>
          <a:lstStyle>
            <a:lvl1pPr algn="l">
              <a:defRPr/>
            </a:lvl1pPr>
          </a:lstStyle>
          <a:p>
            <a:r>
              <a:rPr lang="en-GB"/>
              <a:t>Click to edit Master title style</a:t>
            </a:r>
            <a:endParaRPr lang="en-US" dirty="0"/>
          </a:p>
        </p:txBody>
      </p:sp>
      <p:sp>
        <p:nvSpPr>
          <p:cNvPr id="3" name="Subtitle 2"/>
          <p:cNvSpPr>
            <a:spLocks noGrp="1"/>
          </p:cNvSpPr>
          <p:nvPr>
            <p:ph type="subTitle" idx="1"/>
          </p:nvPr>
        </p:nvSpPr>
        <p:spPr>
          <a:xfrm>
            <a:off x="-1" y="3753459"/>
            <a:ext cx="7372896" cy="610680"/>
          </a:xfrm>
          <a:solidFill>
            <a:srgbClr val="FFFFFF"/>
          </a:solidFill>
        </p:spPr>
        <p:txBody>
          <a:bodyPr/>
          <a:lstStyle>
            <a:lvl1pPr marL="476194" indent="0" algn="l">
              <a:buNone/>
              <a:defRPr sz="3307">
                <a:solidFill>
                  <a:schemeClr val="tx1"/>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GB"/>
              <a:t>Click to edit Master subtitle style</a:t>
            </a:r>
            <a:endParaRPr lang="en-US" dirty="0"/>
          </a:p>
        </p:txBody>
      </p:sp>
    </p:spTree>
    <p:extLst>
      <p:ext uri="{BB962C8B-B14F-4D97-AF65-F5344CB8AC3E}">
        <p14:creationId xmlns:p14="http://schemas.microsoft.com/office/powerpoint/2010/main" val="18812268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77475"/>
            <a:ext cx="10246321" cy="985208"/>
          </a:xfrm>
          <a:ln>
            <a:noFill/>
          </a:ln>
        </p:spPr>
        <p:txBody>
          <a:bodyPr/>
          <a:lstStyle/>
          <a:p>
            <a:r>
              <a:rPr lang="en-GB"/>
              <a:t>Click to edit Master title style</a:t>
            </a:r>
            <a:endParaRPr lang="en-US" dirty="0"/>
          </a:p>
        </p:txBody>
      </p:sp>
      <p:sp>
        <p:nvSpPr>
          <p:cNvPr id="3" name="Content Placeholder 2"/>
          <p:cNvSpPr>
            <a:spLocks noGrp="1"/>
          </p:cNvSpPr>
          <p:nvPr>
            <p:ph sz="half" idx="1"/>
          </p:nvPr>
        </p:nvSpPr>
        <p:spPr>
          <a:xfrm>
            <a:off x="0" y="1763924"/>
            <a:ext cx="5802821" cy="1822615"/>
          </a:xfrm>
          <a:solidFill>
            <a:srgbClr val="FFFFFF"/>
          </a:solidFill>
        </p:spPr>
        <p:txBody>
          <a:bodyPr/>
          <a:lstStyle>
            <a:lvl1pPr>
              <a:defRPr sz="3307"/>
            </a:lvl1pPr>
            <a:lvl2pPr>
              <a:defRPr sz="3307"/>
            </a:lvl2pPr>
            <a:lvl3pPr>
              <a:defRPr sz="3307"/>
            </a:lvl3pPr>
            <a:lvl4pPr>
              <a:defRPr sz="1984"/>
            </a:lvl4pPr>
            <a:lvl5pPr>
              <a:defRPr sz="1984"/>
            </a:lvl5pPr>
            <a:lvl6pPr>
              <a:defRPr sz="1984"/>
            </a:lvl6pPr>
            <a:lvl7pPr>
              <a:defRPr sz="1984"/>
            </a:lvl7pPr>
            <a:lvl8pPr>
              <a:defRPr sz="1984"/>
            </a:lvl8pPr>
            <a:lvl9pPr>
              <a:defRPr sz="1984"/>
            </a:lvl9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682870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mn-lt"/>
              </a:rPr>
              <a:t>@</a:t>
            </a:r>
            <a:r>
              <a:rPr lang="en-GB" sz="900" noProof="0" dirty="0" err="1">
                <a:solidFill>
                  <a:schemeClr val="accent1"/>
                </a:solidFill>
                <a:latin typeface="+mn-lt"/>
              </a:rPr>
              <a:t>CCCMCluster</a:t>
            </a:r>
            <a:endParaRPr lang="en-GB" sz="900" noProof="0" dirty="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mn-lt"/>
              </a:rPr>
              <a:t>GlobalCCCMCluster</a:t>
            </a:r>
            <a:endParaRPr lang="en-GB" sz="900" noProof="0" dirty="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pic>
        <p:nvPicPr>
          <p:cNvPr id="1030" name="Picture 6" descr="Image result for unhcr logo"/>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025402"/>
            <a:ext cx="9949325" cy="916020"/>
          </a:xfrm>
        </p:spPr>
        <p:txBody>
          <a:bodyPr>
            <a:spAutoFit/>
          </a:bodyPr>
          <a:lstStyle/>
          <a:p>
            <a:r>
              <a:rPr lang="en-GB"/>
              <a:t>Click to edit Master title style</a:t>
            </a:r>
            <a:endParaRPr lang="en-US" dirty="0"/>
          </a:p>
        </p:txBody>
      </p:sp>
      <p:sp>
        <p:nvSpPr>
          <p:cNvPr id="3" name="Content Placeholder 2"/>
          <p:cNvSpPr>
            <a:spLocks noGrp="1"/>
          </p:cNvSpPr>
          <p:nvPr>
            <p:ph idx="1"/>
          </p:nvPr>
        </p:nvSpPr>
        <p:spPr>
          <a:xfrm>
            <a:off x="0" y="5123859"/>
            <a:ext cx="8909844" cy="1709904"/>
          </a:xfrm>
          <a:solidFill>
            <a:schemeClr val="bg1"/>
          </a:solidFill>
        </p:spPr>
        <p:txBody>
          <a:bodyPr/>
          <a:lstStyle>
            <a:lvl3pPr>
              <a:defRPr>
                <a:latin typeface="+mn-lt"/>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9906552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612069"/>
            <a:ext cx="10097823" cy="916020"/>
          </a:xfrm>
          <a:ln>
            <a:noFill/>
          </a:ln>
        </p:spPr>
        <p:txBody>
          <a:bodyPr>
            <a:spAutoFit/>
          </a:bodyPr>
          <a:lstStyle/>
          <a:p>
            <a:r>
              <a:rPr lang="en-GB"/>
              <a:t>Click to edit Master title style</a:t>
            </a:r>
            <a:endParaRPr lang="en-US" dirty="0"/>
          </a:p>
        </p:txBody>
      </p:sp>
    </p:spTree>
    <p:extLst>
      <p:ext uri="{BB962C8B-B14F-4D97-AF65-F5344CB8AC3E}">
        <p14:creationId xmlns:p14="http://schemas.microsoft.com/office/powerpoint/2010/main" val="2157195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2" name="Title 1"/>
          <p:cNvSpPr>
            <a:spLocks noGrp="1"/>
          </p:cNvSpPr>
          <p:nvPr>
            <p:ph type="ctrTitle"/>
          </p:nvPr>
        </p:nvSpPr>
        <p:spPr>
          <a:xfrm>
            <a:off x="470243" y="4028355"/>
            <a:ext cx="10221570" cy="916020"/>
          </a:xfrm>
          <a:ln>
            <a:noFill/>
          </a:ln>
        </p:spPr>
        <p:txBody>
          <a:bodyPr rIns="432000">
            <a:spAutoFit/>
          </a:bodyPr>
          <a:lstStyle>
            <a:lvl1pPr algn="r">
              <a:defRPr/>
            </a:lvl1pPr>
          </a:lstStyle>
          <a:p>
            <a:r>
              <a:rPr lang="en-GB"/>
              <a:t>Click to edit Master title style</a:t>
            </a:r>
            <a:endParaRPr lang="en-US" dirty="0"/>
          </a:p>
        </p:txBody>
      </p:sp>
    </p:spTree>
    <p:extLst>
      <p:ext uri="{BB962C8B-B14F-4D97-AF65-F5344CB8AC3E}">
        <p14:creationId xmlns:p14="http://schemas.microsoft.com/office/powerpoint/2010/main" val="39499732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2" name="Title 1"/>
          <p:cNvSpPr>
            <a:spLocks noGrp="1"/>
          </p:cNvSpPr>
          <p:nvPr>
            <p:ph type="ctrTitle"/>
          </p:nvPr>
        </p:nvSpPr>
        <p:spPr>
          <a:xfrm>
            <a:off x="470243" y="4028355"/>
            <a:ext cx="10221570" cy="916020"/>
          </a:xfrm>
          <a:ln>
            <a:noFill/>
          </a:ln>
        </p:spPr>
        <p:txBody>
          <a:bodyPr rIns="432000">
            <a:spAutoFit/>
          </a:bodyPr>
          <a:lstStyle>
            <a:lvl1pPr algn="r">
              <a:defRPr/>
            </a:lvl1pPr>
          </a:lstStyle>
          <a:p>
            <a:r>
              <a:rPr lang="en-GB"/>
              <a:t>Click to edit Master title style</a:t>
            </a:r>
            <a:endParaRPr lang="en-US" dirty="0"/>
          </a:p>
        </p:txBody>
      </p:sp>
      <p:sp>
        <p:nvSpPr>
          <p:cNvPr id="3" name="Subtitle 2"/>
          <p:cNvSpPr>
            <a:spLocks noGrp="1"/>
          </p:cNvSpPr>
          <p:nvPr>
            <p:ph type="subTitle" idx="1"/>
          </p:nvPr>
        </p:nvSpPr>
        <p:spPr>
          <a:xfrm>
            <a:off x="3318917" y="5132178"/>
            <a:ext cx="7372896" cy="610680"/>
          </a:xfrm>
          <a:solidFill>
            <a:srgbClr val="FFFFFF"/>
          </a:solidFill>
        </p:spPr>
        <p:txBody>
          <a:bodyPr rIns="432000"/>
          <a:lstStyle>
            <a:lvl1pPr marL="476194" indent="0" algn="r">
              <a:buNone/>
              <a:defRPr sz="3307" b="0" i="0">
                <a:solidFill>
                  <a:schemeClr val="tx1"/>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GB"/>
              <a:t>Click to edit Master subtitle style</a:t>
            </a:r>
            <a:endParaRPr lang="en-US" dirty="0"/>
          </a:p>
        </p:txBody>
      </p:sp>
    </p:spTree>
    <p:extLst>
      <p:ext uri="{BB962C8B-B14F-4D97-AF65-F5344CB8AC3E}">
        <p14:creationId xmlns:p14="http://schemas.microsoft.com/office/powerpoint/2010/main" val="29940354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712787" y="1752203"/>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5665001" y="1752203"/>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A9679576-C757-4F40-BC1B-6C68000BE615}"/>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5B5485C0-B498-496E-B9D9-D1E4256AD6CB}" type="datetime1">
              <a:rPr lang="en-US" altLang="en-US"/>
              <a:pPr/>
              <a:t>10-Apr-19</a:t>
            </a:fld>
            <a:endParaRPr lang="en-US" altLang="en-US"/>
          </a:p>
        </p:txBody>
      </p:sp>
      <p:sp>
        <p:nvSpPr>
          <p:cNvPr id="6" name="Footer Placeholder 2">
            <a:extLst>
              <a:ext uri="{FF2B5EF4-FFF2-40B4-BE49-F238E27FC236}">
                <a16:creationId xmlns:a16="http://schemas.microsoft.com/office/drawing/2014/main" id="{AB339C01-34FE-4018-88E8-E05466F7A18B}"/>
              </a:ext>
            </a:extLst>
          </p:cNvPr>
          <p:cNvSpPr>
            <a:spLocks noGrp="1"/>
          </p:cNvSpPr>
          <p:nvPr>
            <p:ph type="ftr" sz="quarter" idx="11"/>
          </p:nvPr>
        </p:nvSpPr>
        <p:spPr>
          <a:xfrm>
            <a:off x="712788" y="6887704"/>
            <a:ext cx="6338983" cy="402483"/>
          </a:xfrm>
          <a:prstGeom prst="rect">
            <a:avLst/>
          </a:prstGeom>
        </p:spPr>
        <p:txBody>
          <a:bodyPr/>
          <a:lstStyle>
            <a:lvl1pPr>
              <a:defRPr>
                <a:latin typeface="Arial" charset="0"/>
                <a:ea typeface="ＭＳ Ｐゴシック" charset="0"/>
                <a:cs typeface="Arial" charset="0"/>
              </a:defRPr>
            </a:lvl1pPr>
          </a:lstStyle>
          <a:p>
            <a:pPr>
              <a:defRPr/>
            </a:pPr>
            <a:endParaRPr lang="es-ES"/>
          </a:p>
        </p:txBody>
      </p:sp>
      <p:sp>
        <p:nvSpPr>
          <p:cNvPr id="7" name="Slide Number Placeholder 22">
            <a:extLst>
              <a:ext uri="{FF2B5EF4-FFF2-40B4-BE49-F238E27FC236}">
                <a16:creationId xmlns:a16="http://schemas.microsoft.com/office/drawing/2014/main" id="{9312A2C5-4F18-4E38-ADD3-08D1848E6FA2}"/>
              </a:ext>
            </a:extLst>
          </p:cNvPr>
          <p:cNvSpPr>
            <a:spLocks noGrp="1"/>
          </p:cNvSpPr>
          <p:nvPr>
            <p:ph type="sldNum" sz="quarter" idx="12"/>
          </p:nvPr>
        </p:nvSpPr>
        <p:spPr>
          <a:xfrm>
            <a:off x="0" y="1401691"/>
            <a:ext cx="623689" cy="269488"/>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87DD2B29-1285-4D5B-AE12-C5DBDE01450E}" type="slidenum">
              <a:rPr lang="en-US" altLang="en-US"/>
              <a:pPr/>
              <a:t>‹#›</a:t>
            </a:fld>
            <a:endParaRPr lang="en-US" altLang="en-US"/>
          </a:p>
        </p:txBody>
      </p:sp>
    </p:spTree>
    <p:extLst>
      <p:ext uri="{BB962C8B-B14F-4D97-AF65-F5344CB8AC3E}">
        <p14:creationId xmlns:p14="http://schemas.microsoft.com/office/powerpoint/2010/main" val="35965363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689" y="300987"/>
            <a:ext cx="9533533" cy="958959"/>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712787" y="2687885"/>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5613202" y="2687885"/>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712787" y="2068873"/>
            <a:ext cx="4544021" cy="431657"/>
          </a:xfrm>
          <a:solidFill>
            <a:schemeClr val="accent2"/>
          </a:solidFill>
        </p:spPr>
        <p:txBody>
          <a:bodyPr rtlCol="0" anchor="ctr"/>
          <a:lstStyle>
            <a:lvl1pPr marL="0" indent="0">
              <a:buFontTx/>
              <a:buNone/>
              <a:defRPr sz="2205"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5613202" y="2068873"/>
            <a:ext cx="4544021" cy="431657"/>
          </a:xfrm>
          <a:solidFill>
            <a:schemeClr val="accent4"/>
          </a:solidFill>
        </p:spPr>
        <p:txBody>
          <a:bodyPr rtlCol="0" anchor="ctr"/>
          <a:lstStyle>
            <a:lvl1pPr marL="0" indent="0">
              <a:buFontTx/>
              <a:buNone/>
              <a:defRPr sz="2205" b="1">
                <a:solidFill>
                  <a:srgbClr val="FFFFFF"/>
                </a:solidFill>
              </a:defRPr>
            </a:lvl1pPr>
          </a:lstStyle>
          <a:p>
            <a:pPr lvl="0"/>
            <a:r>
              <a:rPr lang="en-US"/>
              <a:t>Click to edit Master text styles</a:t>
            </a:r>
          </a:p>
        </p:txBody>
      </p:sp>
      <p:sp>
        <p:nvSpPr>
          <p:cNvPr id="7" name="Date Placeholder 13">
            <a:extLst>
              <a:ext uri="{FF2B5EF4-FFF2-40B4-BE49-F238E27FC236}">
                <a16:creationId xmlns:a16="http://schemas.microsoft.com/office/drawing/2014/main" id="{9EA5DC74-EFAE-4CDA-934F-4C5D6ABC793F}"/>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EDA5671F-5A4C-4BE2-98C8-1C66B3DB1746}" type="datetime1">
              <a:rPr lang="en-US" altLang="en-US"/>
              <a:pPr/>
              <a:t>10-Apr-19</a:t>
            </a:fld>
            <a:endParaRPr lang="en-US" altLang="en-US"/>
          </a:p>
        </p:txBody>
      </p:sp>
      <p:sp>
        <p:nvSpPr>
          <p:cNvPr id="8" name="Footer Placeholder 2">
            <a:extLst>
              <a:ext uri="{FF2B5EF4-FFF2-40B4-BE49-F238E27FC236}">
                <a16:creationId xmlns:a16="http://schemas.microsoft.com/office/drawing/2014/main" id="{794F1DEA-4D7D-4CBD-9683-9356C260D9A7}"/>
              </a:ext>
            </a:extLst>
          </p:cNvPr>
          <p:cNvSpPr>
            <a:spLocks noGrp="1"/>
          </p:cNvSpPr>
          <p:nvPr>
            <p:ph type="ftr" sz="quarter" idx="11"/>
          </p:nvPr>
        </p:nvSpPr>
        <p:spPr>
          <a:xfrm>
            <a:off x="712788" y="6887704"/>
            <a:ext cx="6338983" cy="402483"/>
          </a:xfrm>
          <a:prstGeom prst="rect">
            <a:avLst/>
          </a:prstGeom>
        </p:spPr>
        <p:txBody>
          <a:bodyPr/>
          <a:lstStyle>
            <a:lvl1pPr>
              <a:defRPr>
                <a:latin typeface="Arial" charset="0"/>
                <a:ea typeface="ＭＳ Ｐゴシック" charset="0"/>
                <a:cs typeface="Arial" charset="0"/>
              </a:defRPr>
            </a:lvl1pPr>
          </a:lstStyle>
          <a:p>
            <a:pPr>
              <a:defRPr/>
            </a:pPr>
            <a:endParaRPr lang="es-ES"/>
          </a:p>
        </p:txBody>
      </p:sp>
      <p:sp>
        <p:nvSpPr>
          <p:cNvPr id="9" name="Slide Number Placeholder 22">
            <a:extLst>
              <a:ext uri="{FF2B5EF4-FFF2-40B4-BE49-F238E27FC236}">
                <a16:creationId xmlns:a16="http://schemas.microsoft.com/office/drawing/2014/main" id="{F0CF4FBF-7A27-42DB-BF29-06CDFFADF084}"/>
              </a:ext>
            </a:extLst>
          </p:cNvPr>
          <p:cNvSpPr>
            <a:spLocks noGrp="1"/>
          </p:cNvSpPr>
          <p:nvPr>
            <p:ph type="sldNum" sz="quarter" idx="12"/>
          </p:nvPr>
        </p:nvSpPr>
        <p:spPr>
          <a:xfrm>
            <a:off x="0" y="1401691"/>
            <a:ext cx="623689" cy="269488"/>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CEBC998E-D851-41A3-A245-F51925017C4C}" type="slidenum">
              <a:rPr lang="en-US" altLang="en-US"/>
              <a:pPr/>
              <a:t>‹#›</a:t>
            </a:fld>
            <a:endParaRPr lang="en-US" altLang="en-US"/>
          </a:p>
        </p:txBody>
      </p:sp>
    </p:spTree>
    <p:extLst>
      <p:ext uri="{BB962C8B-B14F-4D97-AF65-F5344CB8AC3E}">
        <p14:creationId xmlns:p14="http://schemas.microsoft.com/office/powerpoint/2010/main" val="6188104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03772" y="3023870"/>
            <a:ext cx="8328849" cy="567207"/>
          </a:xfrm>
        </p:spPr>
        <p:txBody>
          <a:bodyPr/>
          <a:lstStyle>
            <a:lvl1pPr marL="0" indent="0">
              <a:buNone/>
              <a:defRPr sz="3086">
                <a:solidFill>
                  <a:schemeClr val="tx2"/>
                </a:solidFill>
              </a:defRPr>
            </a:lvl1pPr>
            <a:lvl2pPr>
              <a:buNone/>
              <a:defRPr sz="1984">
                <a:solidFill>
                  <a:schemeClr val="tx1">
                    <a:tint val="75000"/>
                  </a:schemeClr>
                </a:solidFill>
              </a:defRPr>
            </a:lvl2pPr>
            <a:lvl3pPr>
              <a:buNone/>
              <a:defRPr sz="1764">
                <a:solidFill>
                  <a:schemeClr val="tx1">
                    <a:tint val="75000"/>
                  </a:schemeClr>
                </a:solidFill>
              </a:defRPr>
            </a:lvl3pPr>
            <a:lvl4pPr>
              <a:buNone/>
              <a:defRPr sz="1543">
                <a:solidFill>
                  <a:schemeClr val="tx1">
                    <a:tint val="75000"/>
                  </a:schemeClr>
                </a:solidFill>
              </a:defRPr>
            </a:lvl4pPr>
            <a:lvl5pPr>
              <a:buNone/>
              <a:defRPr sz="1543">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603772" y="1763924"/>
            <a:ext cx="8909844" cy="1091953"/>
          </a:xfrm>
        </p:spPr>
        <p:txBody>
          <a:bodyPr/>
          <a:lstStyle>
            <a:lvl1pPr algn="l">
              <a:buNone/>
              <a:defRPr sz="4850" b="0" cap="none">
                <a:solidFill>
                  <a:srgbClr val="FFFFFF"/>
                </a:solidFill>
              </a:defRPr>
            </a:lvl1pPr>
          </a:lstStyle>
          <a:p>
            <a:r>
              <a:rPr lang="en-US"/>
              <a:t>Click to edit Master title style</a:t>
            </a:r>
          </a:p>
        </p:txBody>
      </p:sp>
      <p:sp>
        <p:nvSpPr>
          <p:cNvPr id="4" name="Date Placeholder 11">
            <a:extLst>
              <a:ext uri="{FF2B5EF4-FFF2-40B4-BE49-F238E27FC236}">
                <a16:creationId xmlns:a16="http://schemas.microsoft.com/office/drawing/2014/main" id="{6FC0BD07-4B8E-4E7B-9507-67DC366C5E98}"/>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89330094-D0C2-46A6-83C2-B3D614290724}" type="datetime1">
              <a:rPr lang="en-US" altLang="en-US"/>
              <a:pPr/>
              <a:t>10-Apr-19</a:t>
            </a:fld>
            <a:endParaRPr lang="en-US" altLang="en-US"/>
          </a:p>
        </p:txBody>
      </p:sp>
      <p:sp>
        <p:nvSpPr>
          <p:cNvPr id="5" name="Slide Number Placeholder 12">
            <a:extLst>
              <a:ext uri="{FF2B5EF4-FFF2-40B4-BE49-F238E27FC236}">
                <a16:creationId xmlns:a16="http://schemas.microsoft.com/office/drawing/2014/main" id="{B5EB944C-6662-48AB-81F5-188262D24996}"/>
              </a:ext>
            </a:extLst>
          </p:cNvPr>
          <p:cNvSpPr>
            <a:spLocks noGrp="1"/>
          </p:cNvSpPr>
          <p:nvPr>
            <p:ph type="sldNum" sz="quarter" idx="11"/>
          </p:nvPr>
        </p:nvSpPr>
        <p:spPr>
          <a:xfrm>
            <a:off x="0" y="1931917"/>
            <a:ext cx="1514674" cy="773467"/>
          </a:xfrm>
          <a:prstGeom prst="rect">
            <a:avLst/>
          </a:prstGeom>
        </p:spPr>
        <p:txBody>
          <a:bodyPr vert="horz" wrap="square" lIns="91440" tIns="45720" rIns="91440" bIns="45720" numCol="1" anchor="t" anchorCtr="0" compatLnSpc="1">
            <a:prstTxWarp prst="textNoShape">
              <a:avLst/>
            </a:prstTxWarp>
            <a:noAutofit/>
          </a:bodyPr>
          <a:lstStyle>
            <a:lvl1pPr>
              <a:defRPr sz="2646">
                <a:cs typeface="Arial" panose="020B0604020202020204" pitchFamily="34" charset="0"/>
              </a:defRPr>
            </a:lvl1pPr>
          </a:lstStyle>
          <a:p>
            <a:fld id="{C3D3F9A1-C86A-4E7D-9644-4EF9FDDE2C91}" type="slidenum">
              <a:rPr lang="en-US" altLang="en-US"/>
              <a:pPr/>
              <a:t>‹#›</a:t>
            </a:fld>
            <a:endParaRPr lang="en-US" altLang="en-US"/>
          </a:p>
        </p:txBody>
      </p:sp>
      <p:sp>
        <p:nvSpPr>
          <p:cNvPr id="6" name="Footer Placeholder 13">
            <a:extLst>
              <a:ext uri="{FF2B5EF4-FFF2-40B4-BE49-F238E27FC236}">
                <a16:creationId xmlns:a16="http://schemas.microsoft.com/office/drawing/2014/main" id="{EC419435-CDBD-4DE7-B3E4-1500C0C2F7CA}"/>
              </a:ext>
            </a:extLst>
          </p:cNvPr>
          <p:cNvSpPr>
            <a:spLocks noGrp="1"/>
          </p:cNvSpPr>
          <p:nvPr>
            <p:ph type="ftr" sz="quarter" idx="12"/>
          </p:nvPr>
        </p:nvSpPr>
        <p:spPr>
          <a:xfrm>
            <a:off x="712788" y="6887704"/>
            <a:ext cx="6338983" cy="402483"/>
          </a:xfrm>
          <a:prstGeom prst="rect">
            <a:avLst/>
          </a:prstGeom>
        </p:spPr>
        <p:txBody>
          <a:bodyPr/>
          <a:lstStyle>
            <a:lvl1pPr>
              <a:defRPr>
                <a:latin typeface="Arial" charset="0"/>
                <a:ea typeface="ＭＳ Ｐゴシック" charset="0"/>
                <a:cs typeface="Arial" charset="0"/>
              </a:defRPr>
            </a:lvl1pPr>
          </a:lstStyle>
          <a:p>
            <a:pPr>
              <a:defRPr/>
            </a:pPr>
            <a:endParaRPr lang="es-ES"/>
          </a:p>
        </p:txBody>
      </p:sp>
    </p:spTree>
    <p:extLst>
      <p:ext uri="{BB962C8B-B14F-4D97-AF65-F5344CB8AC3E}">
        <p14:creationId xmlns:p14="http://schemas.microsoft.com/office/powerpoint/2010/main" val="1966919240"/>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912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mn-lt"/>
              </a:rPr>
              <a:t>@</a:t>
            </a:r>
            <a:r>
              <a:rPr lang="en-GB" sz="900" noProof="0" dirty="0" err="1">
                <a:solidFill>
                  <a:schemeClr val="accent1"/>
                </a:solidFill>
                <a:latin typeface="+mn-lt"/>
              </a:rPr>
              <a:t>CCCMCluster</a:t>
            </a:r>
            <a:endParaRPr lang="en-GB" sz="900" noProof="0" dirty="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mn-lt"/>
              </a:rPr>
              <a:t>GlobalCCCM</a:t>
            </a:r>
            <a:endParaRPr lang="en-GB" sz="900" noProof="0" dirty="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email">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dirty="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Page // </a:t>
            </a:r>
            <a:fld id="{5368136F-2B1C-48BC-9B1A-E9811B079E08}" type="slidenum">
              <a:rPr lang="en-GB" noProof="0" smtClean="0"/>
              <a:t>‹#›</a:t>
            </a:fld>
            <a:endParaRPr lang="en-GB" noProof="0" dirty="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dirty="0"/>
              <a:t>01</a:t>
            </a:r>
          </a:p>
        </p:txBody>
      </p:sp>
      <p:pic>
        <p:nvPicPr>
          <p:cNvPr id="23" name="Picture 2" descr="Displaying CCCM letterhead A4.png"/>
          <p:cNvPicPr>
            <a:picLocks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dirty="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11"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t>‹#›</a:t>
            </a:fld>
            <a:endParaRPr lang="en-US" sz="1000" dirty="0">
              <a:solidFill>
                <a:schemeClr val="accent1"/>
              </a:solidFill>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6"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t>‹#›</a:t>
            </a:fld>
            <a:endParaRPr lang="en-GB" sz="1000" noProof="0" dirty="0">
              <a:solidFill>
                <a:schemeClr val="accent1"/>
              </a:solidFill>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936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theme" Target="../theme/theme5.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 id="2147483677"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79842862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35028070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144615252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B1AA4FF-1B52-4AA6-B5DE-286C73471589}"/>
              </a:ext>
            </a:extLst>
          </p:cNvPr>
          <p:cNvSpPr>
            <a:spLocks noGrp="1"/>
          </p:cNvSpPr>
          <p:nvPr>
            <p:ph type="title"/>
          </p:nvPr>
        </p:nvSpPr>
        <p:spPr bwMode="auto">
          <a:xfrm>
            <a:off x="1" y="577476"/>
            <a:ext cx="5277227" cy="98520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CCCM Training</a:t>
            </a:r>
            <a:endParaRPr lang="en-US" altLang="en-US"/>
          </a:p>
        </p:txBody>
      </p:sp>
      <p:sp>
        <p:nvSpPr>
          <p:cNvPr id="1027" name="Text Placeholder 2">
            <a:extLst>
              <a:ext uri="{FF2B5EF4-FFF2-40B4-BE49-F238E27FC236}">
                <a16:creationId xmlns:a16="http://schemas.microsoft.com/office/drawing/2014/main" id="{E46E1013-67D2-413A-8CAC-11DB8041A695}"/>
              </a:ext>
            </a:extLst>
          </p:cNvPr>
          <p:cNvSpPr>
            <a:spLocks noGrp="1"/>
          </p:cNvSpPr>
          <p:nvPr>
            <p:ph type="body" idx="1"/>
          </p:nvPr>
        </p:nvSpPr>
        <p:spPr bwMode="auto">
          <a:xfrm>
            <a:off x="1" y="1720177"/>
            <a:ext cx="6739926" cy="122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45720" rIns="91440" bIns="45720" numCol="1" anchor="t" anchorCtr="0" compatLnSpc="1">
            <a:prstTxWarp prst="textNoShape">
              <a:avLst/>
            </a:prstTxWarp>
            <a:spAutoFit/>
          </a:bodyPr>
          <a:lstStyle/>
          <a:p>
            <a:pPr lvl="0"/>
            <a:r>
              <a:rPr lang="en-GB" altLang="en-US"/>
              <a:t>Click to edit Master text styles</a:t>
            </a:r>
          </a:p>
          <a:p>
            <a:pPr lvl="1"/>
            <a:r>
              <a:rPr lang="en-GB" altLang="en-US"/>
              <a:t> Second level</a:t>
            </a:r>
          </a:p>
        </p:txBody>
      </p:sp>
    </p:spTree>
    <p:extLst>
      <p:ext uri="{BB962C8B-B14F-4D97-AF65-F5344CB8AC3E}">
        <p14:creationId xmlns:p14="http://schemas.microsoft.com/office/powerpoint/2010/main" val="214809127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p:txStyles>
    <p:titleStyle>
      <a:lvl1pPr marL="475973" indent="-475973" algn="l" defTabSz="503972" rtl="0" eaLnBrk="0" fontAlgn="base" hangingPunct="0">
        <a:spcBef>
          <a:spcPts val="110"/>
        </a:spcBef>
        <a:spcAft>
          <a:spcPct val="0"/>
        </a:spcAft>
        <a:defRPr sz="5291" b="1" kern="1200">
          <a:solidFill>
            <a:schemeClr val="bg1"/>
          </a:solidFill>
          <a:latin typeface="Corbel"/>
          <a:ea typeface="MS PGothic" panose="020B0600070205080204" pitchFamily="34" charset="-128"/>
          <a:cs typeface="Corbel"/>
        </a:defRPr>
      </a:lvl1pPr>
      <a:lvl2pPr marL="475973" indent="-475973" algn="l" defTabSz="503972" rtl="0" eaLnBrk="0" fontAlgn="base" hangingPunct="0">
        <a:spcBef>
          <a:spcPts val="110"/>
        </a:spcBef>
        <a:spcAft>
          <a:spcPct val="0"/>
        </a:spcAft>
        <a:defRPr sz="5291" b="1">
          <a:solidFill>
            <a:schemeClr val="bg1"/>
          </a:solidFill>
          <a:latin typeface="Corbel" charset="0"/>
          <a:ea typeface="MS PGothic" panose="020B0600070205080204" pitchFamily="34" charset="-128"/>
        </a:defRPr>
      </a:lvl2pPr>
      <a:lvl3pPr marL="475973" indent="-475973" algn="l" defTabSz="503972" rtl="0" eaLnBrk="0" fontAlgn="base" hangingPunct="0">
        <a:spcBef>
          <a:spcPts val="110"/>
        </a:spcBef>
        <a:spcAft>
          <a:spcPct val="0"/>
        </a:spcAft>
        <a:defRPr sz="5291" b="1">
          <a:solidFill>
            <a:schemeClr val="bg1"/>
          </a:solidFill>
          <a:latin typeface="Corbel" charset="0"/>
          <a:ea typeface="MS PGothic" panose="020B0600070205080204" pitchFamily="34" charset="-128"/>
        </a:defRPr>
      </a:lvl3pPr>
      <a:lvl4pPr marL="475973" indent="-475973" algn="l" defTabSz="503972" rtl="0" eaLnBrk="0" fontAlgn="base" hangingPunct="0">
        <a:spcBef>
          <a:spcPts val="110"/>
        </a:spcBef>
        <a:spcAft>
          <a:spcPct val="0"/>
        </a:spcAft>
        <a:defRPr sz="5291" b="1">
          <a:solidFill>
            <a:schemeClr val="bg1"/>
          </a:solidFill>
          <a:latin typeface="Corbel" charset="0"/>
          <a:ea typeface="MS PGothic" panose="020B0600070205080204" pitchFamily="34" charset="-128"/>
        </a:defRPr>
      </a:lvl4pPr>
      <a:lvl5pPr marL="475973" indent="-475973" algn="l" defTabSz="503972" rtl="0" eaLnBrk="0" fontAlgn="base" hangingPunct="0">
        <a:spcBef>
          <a:spcPts val="110"/>
        </a:spcBef>
        <a:spcAft>
          <a:spcPct val="0"/>
        </a:spcAft>
        <a:defRPr sz="5291" b="1">
          <a:solidFill>
            <a:schemeClr val="bg1"/>
          </a:solidFill>
          <a:latin typeface="Corbel" charset="0"/>
          <a:ea typeface="MS PGothic" panose="020B0600070205080204" pitchFamily="34" charset="-128"/>
        </a:defRPr>
      </a:lvl5pPr>
      <a:lvl6pPr marL="979945" indent="-475973" algn="l" defTabSz="503972" rtl="0" fontAlgn="base">
        <a:spcBef>
          <a:spcPts val="110"/>
        </a:spcBef>
        <a:spcAft>
          <a:spcPct val="0"/>
        </a:spcAft>
        <a:defRPr sz="5291" b="1">
          <a:solidFill>
            <a:schemeClr val="bg1"/>
          </a:solidFill>
          <a:latin typeface="Corbel" charset="0"/>
          <a:ea typeface="ＭＳ Ｐゴシック" charset="0"/>
        </a:defRPr>
      </a:lvl6pPr>
      <a:lvl7pPr marL="1483916" indent="-475973" algn="l" defTabSz="503972" rtl="0" fontAlgn="base">
        <a:spcBef>
          <a:spcPts val="110"/>
        </a:spcBef>
        <a:spcAft>
          <a:spcPct val="0"/>
        </a:spcAft>
        <a:defRPr sz="5291" b="1">
          <a:solidFill>
            <a:schemeClr val="bg1"/>
          </a:solidFill>
          <a:latin typeface="Corbel" charset="0"/>
          <a:ea typeface="ＭＳ Ｐゴシック" charset="0"/>
        </a:defRPr>
      </a:lvl7pPr>
      <a:lvl8pPr marL="1987888" indent="-475973" algn="l" defTabSz="503972" rtl="0" fontAlgn="base">
        <a:spcBef>
          <a:spcPts val="110"/>
        </a:spcBef>
        <a:spcAft>
          <a:spcPct val="0"/>
        </a:spcAft>
        <a:defRPr sz="5291" b="1">
          <a:solidFill>
            <a:schemeClr val="bg1"/>
          </a:solidFill>
          <a:latin typeface="Corbel" charset="0"/>
          <a:ea typeface="ＭＳ Ｐゴシック" charset="0"/>
        </a:defRPr>
      </a:lvl8pPr>
      <a:lvl9pPr marL="2491859" indent="-475973" algn="l" defTabSz="503972" rtl="0" fontAlgn="base">
        <a:spcBef>
          <a:spcPts val="110"/>
        </a:spcBef>
        <a:spcAft>
          <a:spcPct val="0"/>
        </a:spcAft>
        <a:defRPr sz="5291" b="1">
          <a:solidFill>
            <a:schemeClr val="bg1"/>
          </a:solidFill>
          <a:latin typeface="Corbel" charset="0"/>
          <a:ea typeface="ＭＳ Ｐゴシック" charset="0"/>
        </a:defRPr>
      </a:lvl9pPr>
    </p:titleStyle>
    <p:bodyStyle>
      <a:lvl1pPr marL="475973" indent="-475973" algn="l" defTabSz="503972" rtl="0" eaLnBrk="0" fontAlgn="base" hangingPunct="0">
        <a:spcBef>
          <a:spcPct val="20000"/>
        </a:spcBef>
        <a:spcAft>
          <a:spcPct val="0"/>
        </a:spcAft>
        <a:buFont typeface="Arial" panose="020B0604020202020204" pitchFamily="34" charset="0"/>
        <a:defRPr sz="3307" kern="1200">
          <a:solidFill>
            <a:schemeClr val="tx1"/>
          </a:solidFill>
          <a:latin typeface="Corbel"/>
          <a:ea typeface="MS PGothic" panose="020B0600070205080204" pitchFamily="34" charset="-128"/>
          <a:cs typeface="Corbel"/>
        </a:defRPr>
      </a:lvl1pPr>
      <a:lvl2pPr marL="475973" indent="27998" algn="l" defTabSz="503972" rtl="0" eaLnBrk="0" fontAlgn="base" hangingPunct="0">
        <a:spcBef>
          <a:spcPct val="20000"/>
        </a:spcBef>
        <a:spcAft>
          <a:spcPct val="0"/>
        </a:spcAft>
        <a:buFont typeface="Arial" panose="020B0604020202020204" pitchFamily="34" charset="0"/>
        <a:buChar char="–"/>
        <a:defRPr sz="3307" kern="1200">
          <a:solidFill>
            <a:schemeClr val="tx1"/>
          </a:solidFill>
          <a:latin typeface="Corbel"/>
          <a:ea typeface="MS PGothic" panose="020B0600070205080204" pitchFamily="34" charset="-128"/>
          <a:cs typeface="Corbel"/>
        </a:defRPr>
      </a:lvl2pPr>
      <a:lvl3pPr marL="1259929" indent="-251986" algn="l" defTabSz="503972" rtl="0" eaLnBrk="0" fontAlgn="base" hangingPunct="0">
        <a:spcBef>
          <a:spcPct val="20000"/>
        </a:spcBef>
        <a:spcAft>
          <a:spcPct val="0"/>
        </a:spcAft>
        <a:buFont typeface="Arial" panose="020B0604020202020204" pitchFamily="34" charset="0"/>
        <a:buChar char="•"/>
        <a:defRPr sz="2646" kern="1200">
          <a:solidFill>
            <a:schemeClr val="tx1"/>
          </a:solidFill>
          <a:latin typeface="+mn-lt"/>
          <a:ea typeface="MS PGothic" panose="020B0600070205080204" pitchFamily="34" charset="-128"/>
          <a:cs typeface="+mn-cs"/>
        </a:defRPr>
      </a:lvl3pPr>
      <a:lvl4pPr marL="1763900" indent="-251986" algn="l" defTabSz="503972" rtl="0" eaLnBrk="0" fontAlgn="base" hangingPunct="0">
        <a:spcBef>
          <a:spcPct val="20000"/>
        </a:spcBef>
        <a:spcAft>
          <a:spcPct val="0"/>
        </a:spcAft>
        <a:buFont typeface="Arial" panose="020B0604020202020204" pitchFamily="34" charset="0"/>
        <a:buChar char="–"/>
        <a:defRPr sz="2205" kern="1200">
          <a:solidFill>
            <a:schemeClr val="tx1"/>
          </a:solidFill>
          <a:latin typeface="+mn-lt"/>
          <a:ea typeface="MS PGothic" panose="020B0600070205080204" pitchFamily="34" charset="-128"/>
          <a:cs typeface="+mn-cs"/>
        </a:defRPr>
      </a:lvl4pPr>
      <a:lvl5pPr marL="2267872" indent="-251986" algn="l" defTabSz="503972" rtl="0" eaLnBrk="0" fontAlgn="base" hangingPunct="0">
        <a:spcBef>
          <a:spcPct val="20000"/>
        </a:spcBef>
        <a:spcAft>
          <a:spcPct val="0"/>
        </a:spcAft>
        <a:buFont typeface="Arial" panose="020B0604020202020204" pitchFamily="34" charset="0"/>
        <a:buChar char="»"/>
        <a:defRPr sz="2205" kern="1200">
          <a:solidFill>
            <a:schemeClr val="tx1"/>
          </a:solidFill>
          <a:latin typeface="+mn-lt"/>
          <a:ea typeface="MS PGothic" panose="020B0600070205080204" pitchFamily="34" charset="-128"/>
          <a:cs typeface="+mn-cs"/>
        </a:defRPr>
      </a:lvl5pPr>
      <a:lvl6pPr marL="2771844" indent="-251986" algn="l" defTabSz="503972" rtl="0" eaLnBrk="1" latinLnBrk="0" hangingPunct="1">
        <a:spcBef>
          <a:spcPct val="20000"/>
        </a:spcBef>
        <a:buFont typeface="Arial"/>
        <a:buChar char="•"/>
        <a:defRPr sz="2205" kern="1200">
          <a:solidFill>
            <a:schemeClr val="tx1"/>
          </a:solidFill>
          <a:latin typeface="+mn-lt"/>
          <a:ea typeface="+mn-ea"/>
          <a:cs typeface="+mn-cs"/>
        </a:defRPr>
      </a:lvl6pPr>
      <a:lvl7pPr marL="3275815" indent="-251986" algn="l" defTabSz="503972" rtl="0" eaLnBrk="1" latinLnBrk="0" hangingPunct="1">
        <a:spcBef>
          <a:spcPct val="20000"/>
        </a:spcBef>
        <a:buFont typeface="Arial"/>
        <a:buChar char="•"/>
        <a:defRPr sz="2205" kern="1200">
          <a:solidFill>
            <a:schemeClr val="tx1"/>
          </a:solidFill>
          <a:latin typeface="+mn-lt"/>
          <a:ea typeface="+mn-ea"/>
          <a:cs typeface="+mn-cs"/>
        </a:defRPr>
      </a:lvl7pPr>
      <a:lvl8pPr marL="3779787" indent="-251986" algn="l" defTabSz="503972" rtl="0" eaLnBrk="1" latinLnBrk="0" hangingPunct="1">
        <a:spcBef>
          <a:spcPct val="20000"/>
        </a:spcBef>
        <a:buFont typeface="Arial"/>
        <a:buChar char="•"/>
        <a:defRPr sz="2205" kern="1200">
          <a:solidFill>
            <a:schemeClr val="tx1"/>
          </a:solidFill>
          <a:latin typeface="+mn-lt"/>
          <a:ea typeface="+mn-ea"/>
          <a:cs typeface="+mn-cs"/>
        </a:defRPr>
      </a:lvl8pPr>
      <a:lvl9pPr marL="4283758" indent="-251986" algn="l" defTabSz="503972" rtl="0" eaLnBrk="1" latinLnBrk="0" hangingPunct="1">
        <a:spcBef>
          <a:spcPct val="20000"/>
        </a:spcBef>
        <a:buFont typeface="Arial"/>
        <a:buChar char="•"/>
        <a:defRPr sz="2205" kern="1200">
          <a:solidFill>
            <a:schemeClr val="tx1"/>
          </a:solidFill>
          <a:latin typeface="+mn-lt"/>
          <a:ea typeface="+mn-ea"/>
          <a:cs typeface="+mn-cs"/>
        </a:defRPr>
      </a:lvl9pPr>
    </p:bodyStyle>
    <p:otherStyle>
      <a:defPPr>
        <a:defRPr lang="en-US"/>
      </a:defPPr>
      <a:lvl1pPr marL="0" algn="l" defTabSz="503972" rtl="0" eaLnBrk="1" latinLnBrk="0" hangingPunct="1">
        <a:defRPr sz="1984" kern="1200">
          <a:solidFill>
            <a:schemeClr val="tx1"/>
          </a:solidFill>
          <a:latin typeface="+mn-lt"/>
          <a:ea typeface="+mn-ea"/>
          <a:cs typeface="+mn-cs"/>
        </a:defRPr>
      </a:lvl1pPr>
      <a:lvl2pPr marL="503972" algn="l" defTabSz="503972" rtl="0" eaLnBrk="1" latinLnBrk="0" hangingPunct="1">
        <a:defRPr sz="1984" kern="1200">
          <a:solidFill>
            <a:schemeClr val="tx1"/>
          </a:solidFill>
          <a:latin typeface="+mn-lt"/>
          <a:ea typeface="+mn-ea"/>
          <a:cs typeface="+mn-cs"/>
        </a:defRPr>
      </a:lvl2pPr>
      <a:lvl3pPr marL="1007943" algn="l" defTabSz="503972" rtl="0" eaLnBrk="1" latinLnBrk="0" hangingPunct="1">
        <a:defRPr sz="1984" kern="1200">
          <a:solidFill>
            <a:schemeClr val="tx1"/>
          </a:solidFill>
          <a:latin typeface="+mn-lt"/>
          <a:ea typeface="+mn-ea"/>
          <a:cs typeface="+mn-cs"/>
        </a:defRPr>
      </a:lvl3pPr>
      <a:lvl4pPr marL="1511915" algn="l" defTabSz="503972" rtl="0" eaLnBrk="1" latinLnBrk="0" hangingPunct="1">
        <a:defRPr sz="1984" kern="1200">
          <a:solidFill>
            <a:schemeClr val="tx1"/>
          </a:solidFill>
          <a:latin typeface="+mn-lt"/>
          <a:ea typeface="+mn-ea"/>
          <a:cs typeface="+mn-cs"/>
        </a:defRPr>
      </a:lvl4pPr>
      <a:lvl5pPr marL="2015886" algn="l" defTabSz="503972" rtl="0" eaLnBrk="1" latinLnBrk="0" hangingPunct="1">
        <a:defRPr sz="1984" kern="1200">
          <a:solidFill>
            <a:schemeClr val="tx1"/>
          </a:solidFill>
          <a:latin typeface="+mn-lt"/>
          <a:ea typeface="+mn-ea"/>
          <a:cs typeface="+mn-cs"/>
        </a:defRPr>
      </a:lvl5pPr>
      <a:lvl6pPr marL="2519858" algn="l" defTabSz="503972" rtl="0" eaLnBrk="1" latinLnBrk="0" hangingPunct="1">
        <a:defRPr sz="1984" kern="1200">
          <a:solidFill>
            <a:schemeClr val="tx1"/>
          </a:solidFill>
          <a:latin typeface="+mn-lt"/>
          <a:ea typeface="+mn-ea"/>
          <a:cs typeface="+mn-cs"/>
        </a:defRPr>
      </a:lvl6pPr>
      <a:lvl7pPr marL="3023829" algn="l" defTabSz="503972" rtl="0" eaLnBrk="1" latinLnBrk="0" hangingPunct="1">
        <a:defRPr sz="1984" kern="1200">
          <a:solidFill>
            <a:schemeClr val="tx1"/>
          </a:solidFill>
          <a:latin typeface="+mn-lt"/>
          <a:ea typeface="+mn-ea"/>
          <a:cs typeface="+mn-cs"/>
        </a:defRPr>
      </a:lvl7pPr>
      <a:lvl8pPr marL="3527801" algn="l" defTabSz="503972" rtl="0" eaLnBrk="1" latinLnBrk="0" hangingPunct="1">
        <a:defRPr sz="1984" kern="1200">
          <a:solidFill>
            <a:schemeClr val="tx1"/>
          </a:solidFill>
          <a:latin typeface="+mn-lt"/>
          <a:ea typeface="+mn-ea"/>
          <a:cs typeface="+mn-cs"/>
        </a:defRPr>
      </a:lvl8pPr>
      <a:lvl9pPr marL="4031772" algn="l" defTabSz="503972"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microsoft.com/office/2007/relationships/hdphoto" Target="../media/hdphoto6.wdp"/></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microsoft.com/office/2007/relationships/hdphoto" Target="../media/hdphoto3.wdp"/></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hemeOverride" Target="../theme/themeOverride2.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microsoft.com/office/2007/relationships/hdphoto" Target="../media/hdphoto7.wdp"/></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microsoft.com/office/2007/relationships/hdphoto" Target="../media/hdphoto8.wdp"/></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microsoft.com/office/2007/relationships/hdphoto" Target="../media/hdphoto9.wdp"/></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microsoft.com/office/2007/relationships/hdphoto" Target="../media/hdphoto10.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hemeOverride" Target="../theme/themeOverride1.xml"/><Relationship Id="rId4" Type="http://schemas.openxmlformats.org/officeDocument/2006/relationships/image" Target="../media/image33.jpg"/></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5.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comments" Target="../comments/commen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en-US" dirty="0"/>
              <a:t>Site closure</a:t>
            </a:r>
            <a:endParaRPr lang="en-GB" dirty="0"/>
          </a:p>
        </p:txBody>
      </p:sp>
    </p:spTree>
    <p:extLst>
      <p:ext uri="{BB962C8B-B14F-4D97-AF65-F5344CB8AC3E}">
        <p14:creationId xmlns:p14="http://schemas.microsoft.com/office/powerpoint/2010/main" val="17392835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006" y="2103436"/>
            <a:ext cx="9577735" cy="1828800"/>
          </a:xfrm>
          <a:prstGeom prst="rect">
            <a:avLst/>
          </a:prstGeom>
        </p:spPr>
        <p:txBody>
          <a:bodyPr wrap="square">
            <a:spAutoFit/>
          </a:bodyPr>
          <a:lstStyle/>
          <a:p>
            <a:pPr lvl="0" fontAlgn="base">
              <a:spcAft>
                <a:spcPts val="1200"/>
              </a:spcAft>
            </a:pPr>
            <a:r>
              <a:rPr lang="en-GB" sz="3200" dirty="0">
                <a:solidFill>
                  <a:srgbClr val="565454"/>
                </a:solidFill>
                <a:latin typeface="Calibri" panose="020F0502020204030204" pitchFamily="34" charset="0"/>
              </a:rPr>
              <a:t>Closing a camp means ending displacement.</a:t>
            </a:r>
          </a:p>
        </p:txBody>
      </p:sp>
      <p:sp>
        <p:nvSpPr>
          <p:cNvPr id="3" name="Rectangle 2">
            <a:extLst>
              <a:ext uri="{FF2B5EF4-FFF2-40B4-BE49-F238E27FC236}">
                <a16:creationId xmlns:a16="http://schemas.microsoft.com/office/drawing/2014/main" id="{8435868F-B45E-4856-B038-88698D40BEEF}"/>
              </a:ext>
            </a:extLst>
          </p:cNvPr>
          <p:cNvSpPr/>
          <p:nvPr/>
        </p:nvSpPr>
        <p:spPr>
          <a:xfrm>
            <a:off x="557038" y="3779837"/>
            <a:ext cx="9577735" cy="2743200"/>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r>
              <a:rPr lang="en-US" sz="8000" b="1" dirty="0">
                <a:solidFill>
                  <a:schemeClr val="accent4">
                    <a:lumMod val="75000"/>
                  </a:schemeClr>
                </a:solidFill>
                <a:latin typeface="Calibri" panose="020F0502020204030204" pitchFamily="34" charset="0"/>
              </a:rPr>
              <a:t> </a:t>
            </a:r>
            <a:endParaRPr lang="en-US" sz="3200" dirty="0">
              <a:solidFill>
                <a:srgbClr val="2A87C8"/>
              </a:solidFill>
              <a:latin typeface="Calibri" panose="020F0502020204030204" pitchFamily="34" charset="0"/>
            </a:endParaRPr>
          </a:p>
          <a:p>
            <a:pPr lvl="0" algn="just" fontAlgn="base"/>
            <a:r>
              <a:rPr lang="en-US" sz="2800" dirty="0">
                <a:solidFill>
                  <a:srgbClr val="2A87C8"/>
                </a:solidFill>
                <a:latin typeface="Calibri" panose="020F0502020204030204" pitchFamily="34" charset="0"/>
              </a:rPr>
              <a:t>Ending displacement is a long term process that requires regaining access to rights that were deprived during displacement.</a:t>
            </a:r>
          </a:p>
        </p:txBody>
      </p:sp>
      <p:sp>
        <p:nvSpPr>
          <p:cNvPr id="6" name="TextBox 5">
            <a:extLst>
              <a:ext uri="{FF2B5EF4-FFF2-40B4-BE49-F238E27FC236}">
                <a16:creationId xmlns:a16="http://schemas.microsoft.com/office/drawing/2014/main" id="{DEF7CB19-10C4-4D28-AC75-4FD592FEDFE5}"/>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3</a:t>
            </a:r>
          </a:p>
        </p:txBody>
      </p:sp>
    </p:spTree>
    <p:extLst>
      <p:ext uri="{BB962C8B-B14F-4D97-AF65-F5344CB8AC3E}">
        <p14:creationId xmlns:p14="http://schemas.microsoft.com/office/powerpoint/2010/main" val="389528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006" y="2103437"/>
            <a:ext cx="9577735" cy="1077218"/>
          </a:xfrm>
          <a:prstGeom prst="rect">
            <a:avLst/>
          </a:prstGeom>
        </p:spPr>
        <p:txBody>
          <a:bodyPr wrap="square">
            <a:spAutoFit/>
          </a:bodyPr>
          <a:lstStyle/>
          <a:p>
            <a:pPr lvl="0" algn="just" fontAlgn="base">
              <a:spcAft>
                <a:spcPts val="1200"/>
              </a:spcAft>
            </a:pPr>
            <a:r>
              <a:rPr lang="en-GB" sz="3200" dirty="0">
                <a:solidFill>
                  <a:srgbClr val="565454"/>
                </a:solidFill>
                <a:latin typeface="Calibri" panose="020F0502020204030204" pitchFamily="34" charset="0"/>
              </a:rPr>
              <a:t>A camp only closes when there is a durable solution in place.</a:t>
            </a:r>
          </a:p>
        </p:txBody>
      </p:sp>
      <p:sp>
        <p:nvSpPr>
          <p:cNvPr id="3" name="Rectangle 2">
            <a:extLst>
              <a:ext uri="{FF2B5EF4-FFF2-40B4-BE49-F238E27FC236}">
                <a16:creationId xmlns:a16="http://schemas.microsoft.com/office/drawing/2014/main" id="{8435868F-B45E-4856-B038-88698D40BEEF}"/>
              </a:ext>
            </a:extLst>
          </p:cNvPr>
          <p:cNvSpPr/>
          <p:nvPr/>
        </p:nvSpPr>
        <p:spPr>
          <a:xfrm>
            <a:off x="557038" y="3779837"/>
            <a:ext cx="9577735" cy="3200876"/>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r>
              <a:rPr lang="en-US" sz="8000" b="1" dirty="0">
                <a:solidFill>
                  <a:schemeClr val="accent4">
                    <a:lumMod val="75000"/>
                  </a:schemeClr>
                </a:solidFill>
                <a:latin typeface="Calibri" panose="020F0502020204030204" pitchFamily="34" charset="0"/>
              </a:rPr>
              <a:t> </a:t>
            </a:r>
            <a:endParaRPr lang="en-US" sz="3200" dirty="0">
              <a:solidFill>
                <a:srgbClr val="2A87C8"/>
              </a:solidFill>
              <a:latin typeface="Calibri" panose="020F0502020204030204" pitchFamily="34" charset="0"/>
            </a:endParaRPr>
          </a:p>
          <a:p>
            <a:pPr algn="just" fontAlgn="base">
              <a:spcAft>
                <a:spcPts val="1200"/>
              </a:spcAft>
            </a:pPr>
            <a:r>
              <a:rPr lang="en-US" sz="2800" dirty="0">
                <a:solidFill>
                  <a:srgbClr val="2A87C8"/>
                </a:solidFill>
                <a:latin typeface="Calibri" panose="020F0502020204030204" pitchFamily="34" charset="0"/>
              </a:rPr>
              <a:t>A camp can also close when assistance and service provision phase out, if there are security threats, due to government coercion or because another transitional settlement solutions are required. </a:t>
            </a:r>
          </a:p>
        </p:txBody>
      </p:sp>
      <p:sp>
        <p:nvSpPr>
          <p:cNvPr id="6" name="TextBox 5">
            <a:extLst>
              <a:ext uri="{FF2B5EF4-FFF2-40B4-BE49-F238E27FC236}">
                <a16:creationId xmlns:a16="http://schemas.microsoft.com/office/drawing/2014/main" id="{05557FFF-F7D4-4E01-A8E8-7CF42012D4DF}"/>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4</a:t>
            </a:r>
          </a:p>
        </p:txBody>
      </p:sp>
    </p:spTree>
    <p:extLst>
      <p:ext uri="{BB962C8B-B14F-4D97-AF65-F5344CB8AC3E}">
        <p14:creationId xmlns:p14="http://schemas.microsoft.com/office/powerpoint/2010/main" val="1182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006" y="2103437"/>
            <a:ext cx="9577735" cy="1569660"/>
          </a:xfrm>
          <a:prstGeom prst="rect">
            <a:avLst/>
          </a:prstGeom>
        </p:spPr>
        <p:txBody>
          <a:bodyPr wrap="square">
            <a:spAutoFit/>
          </a:bodyPr>
          <a:lstStyle/>
          <a:p>
            <a:pPr lvl="0" algn="just" fontAlgn="base">
              <a:spcAft>
                <a:spcPts val="1200"/>
              </a:spcAft>
            </a:pPr>
            <a:r>
              <a:rPr lang="en-GB" sz="3200" dirty="0">
                <a:solidFill>
                  <a:srgbClr val="565454"/>
                </a:solidFill>
                <a:latin typeface="Calibri" panose="020F0502020204030204" pitchFamily="34" charset="0"/>
              </a:rPr>
              <a:t>A displaced person will find a long-term solution to their displacement </a:t>
            </a:r>
            <a:r>
              <a:rPr lang="en-US" sz="3200" dirty="0">
                <a:solidFill>
                  <a:srgbClr val="565454"/>
                </a:solidFill>
                <a:latin typeface="Calibri" panose="020F0502020204030204" pitchFamily="34" charset="0"/>
              </a:rPr>
              <a:t>by settling with their relatives in a safe place.</a:t>
            </a:r>
            <a:endParaRPr lang="en-GB" sz="3200" dirty="0">
              <a:solidFill>
                <a:srgbClr val="565454"/>
              </a:solidFill>
              <a:latin typeface="Calibri" panose="020F0502020204030204" pitchFamily="34" charset="0"/>
            </a:endParaRPr>
          </a:p>
        </p:txBody>
      </p:sp>
      <p:sp>
        <p:nvSpPr>
          <p:cNvPr id="3" name="Rectangle 2">
            <a:extLst>
              <a:ext uri="{FF2B5EF4-FFF2-40B4-BE49-F238E27FC236}">
                <a16:creationId xmlns:a16="http://schemas.microsoft.com/office/drawing/2014/main" id="{8435868F-B45E-4856-B038-88698D40BEEF}"/>
              </a:ext>
            </a:extLst>
          </p:cNvPr>
          <p:cNvSpPr/>
          <p:nvPr/>
        </p:nvSpPr>
        <p:spPr>
          <a:xfrm>
            <a:off x="556072" y="3779837"/>
            <a:ext cx="9577735" cy="3200876"/>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r>
              <a:rPr lang="en-US" sz="8000" b="1" dirty="0">
                <a:solidFill>
                  <a:schemeClr val="accent4">
                    <a:lumMod val="75000"/>
                  </a:schemeClr>
                </a:solidFill>
                <a:latin typeface="Calibri" panose="020F0502020204030204" pitchFamily="34" charset="0"/>
              </a:rPr>
              <a:t> </a:t>
            </a:r>
          </a:p>
          <a:p>
            <a:pPr algn="just" fontAlgn="base"/>
            <a:r>
              <a:rPr lang="en-US" sz="2800" dirty="0">
                <a:solidFill>
                  <a:srgbClr val="2A87C8"/>
                </a:solidFill>
                <a:latin typeface="Calibri" panose="020F0502020204030204" pitchFamily="34" charset="0"/>
              </a:rPr>
              <a:t>According to the Framework for durable solutions: A durable solution is found when a displaced person no longer has specific assistance and protection needs linked to his/her displacement situation.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5</a:t>
            </a:r>
          </a:p>
        </p:txBody>
      </p:sp>
    </p:spTree>
    <p:extLst>
      <p:ext uri="{BB962C8B-B14F-4D97-AF65-F5344CB8AC3E}">
        <p14:creationId xmlns:p14="http://schemas.microsoft.com/office/powerpoint/2010/main" val="231932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729788-E94F-4783-A100-1ECEFBD65DB9}"/>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6</a:t>
            </a:r>
          </a:p>
        </p:txBody>
      </p:sp>
      <p:sp>
        <p:nvSpPr>
          <p:cNvPr id="3" name="Rectangle 2">
            <a:extLst>
              <a:ext uri="{FF2B5EF4-FFF2-40B4-BE49-F238E27FC236}">
                <a16:creationId xmlns:a16="http://schemas.microsoft.com/office/drawing/2014/main" id="{8435868F-B45E-4856-B038-88698D40BEEF}"/>
              </a:ext>
            </a:extLst>
          </p:cNvPr>
          <p:cNvSpPr/>
          <p:nvPr/>
        </p:nvSpPr>
        <p:spPr>
          <a:xfrm>
            <a:off x="573246" y="4465637"/>
            <a:ext cx="9577735" cy="2743200"/>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TRUE</a:t>
            </a:r>
            <a:r>
              <a:rPr lang="en-US" sz="8000" b="1" dirty="0">
                <a:solidFill>
                  <a:schemeClr val="accent4">
                    <a:lumMod val="75000"/>
                  </a:schemeClr>
                </a:solidFill>
                <a:latin typeface="Calibri" panose="020F0502020204030204" pitchFamily="34" charset="0"/>
              </a:rPr>
              <a:t> </a:t>
            </a:r>
            <a:endParaRPr lang="en-US" sz="3200" dirty="0">
              <a:solidFill>
                <a:srgbClr val="2A87C8"/>
              </a:solidFill>
              <a:latin typeface="Calibri" panose="020F0502020204030204" pitchFamily="34" charset="0"/>
            </a:endParaRPr>
          </a:p>
          <a:p>
            <a:pPr algn="just" fontAlgn="base"/>
            <a:r>
              <a:rPr lang="en-US" sz="2800" dirty="0">
                <a:solidFill>
                  <a:srgbClr val="2A87C8"/>
                </a:solidFill>
                <a:latin typeface="Calibri" panose="020F0502020204030204" pitchFamily="34" charset="0"/>
              </a:rPr>
              <a:t>Durable solutions for </a:t>
            </a:r>
            <a:r>
              <a:rPr lang="en-US" sz="2800" dirty="0" err="1">
                <a:solidFill>
                  <a:srgbClr val="2A87C8"/>
                </a:solidFill>
                <a:latin typeface="Calibri" panose="020F0502020204030204" pitchFamily="34" charset="0"/>
              </a:rPr>
              <a:t>IDPs</a:t>
            </a:r>
            <a:r>
              <a:rPr lang="en-US" sz="2800" dirty="0">
                <a:solidFill>
                  <a:srgbClr val="2A87C8"/>
                </a:solidFill>
                <a:latin typeface="Calibri" panose="020F0502020204030204" pitchFamily="34" charset="0"/>
              </a:rPr>
              <a:t> are explained in the Guiding Principles on Internal Displacement and developed further in the Framework for Durable Solutions.</a:t>
            </a:r>
          </a:p>
        </p:txBody>
      </p:sp>
      <p:sp>
        <p:nvSpPr>
          <p:cNvPr id="5" name="Rectangle 4"/>
          <p:cNvSpPr/>
          <p:nvPr/>
        </p:nvSpPr>
        <p:spPr>
          <a:xfrm>
            <a:off x="697706" y="2026503"/>
            <a:ext cx="9577735" cy="2339102"/>
          </a:xfrm>
          <a:prstGeom prst="rect">
            <a:avLst/>
          </a:prstGeom>
        </p:spPr>
        <p:txBody>
          <a:bodyPr wrap="square">
            <a:spAutoFit/>
          </a:bodyPr>
          <a:lstStyle/>
          <a:p>
            <a:pPr lvl="0" algn="just" fontAlgn="base">
              <a:spcAft>
                <a:spcPts val="1200"/>
              </a:spcAft>
            </a:pPr>
            <a:r>
              <a:rPr lang="en-GB" sz="3200" dirty="0">
                <a:solidFill>
                  <a:srgbClr val="565454"/>
                </a:solidFill>
                <a:latin typeface="Calibri" panose="020F0502020204030204" pitchFamily="34" charset="0"/>
              </a:rPr>
              <a:t>Internally displaced persons have 3 long-term options: </a:t>
            </a:r>
          </a:p>
          <a:p>
            <a:pPr marL="514350" lvl="0" indent="-514350" fontAlgn="base">
              <a:buAutoNum type="arabicParenR"/>
            </a:pPr>
            <a:r>
              <a:rPr lang="en-GB" sz="2600" dirty="0">
                <a:solidFill>
                  <a:srgbClr val="565454"/>
                </a:solidFill>
                <a:latin typeface="Calibri" panose="020F0502020204030204" pitchFamily="34" charset="0"/>
              </a:rPr>
              <a:t>return (going back to their place of origin or habitual residence), </a:t>
            </a:r>
          </a:p>
          <a:p>
            <a:pPr marL="514350" lvl="0" indent="-514350" fontAlgn="base">
              <a:buAutoNum type="arabicParenR"/>
            </a:pPr>
            <a:r>
              <a:rPr lang="en-GB" sz="2600" dirty="0">
                <a:solidFill>
                  <a:srgbClr val="565454"/>
                </a:solidFill>
                <a:latin typeface="Calibri" panose="020F0502020204030204" pitchFamily="34" charset="0"/>
              </a:rPr>
              <a:t>local integration (settling permanently in their place of refuge) </a:t>
            </a:r>
          </a:p>
          <a:p>
            <a:pPr marL="514350" lvl="0" indent="-514350" fontAlgn="base">
              <a:buAutoNum type="arabicParenR"/>
            </a:pPr>
            <a:r>
              <a:rPr lang="en-GB" sz="2600" dirty="0">
                <a:solidFill>
                  <a:srgbClr val="565454"/>
                </a:solidFill>
                <a:latin typeface="Calibri" panose="020F0502020204030204" pitchFamily="34" charset="0"/>
              </a:rPr>
              <a:t>settlement elsewhere (starting a new life somewhere other than their place of origin or refuge).</a:t>
            </a:r>
          </a:p>
        </p:txBody>
      </p:sp>
    </p:spTree>
    <p:extLst>
      <p:ext uri="{BB962C8B-B14F-4D97-AF65-F5344CB8AC3E}">
        <p14:creationId xmlns:p14="http://schemas.microsoft.com/office/powerpoint/2010/main" val="134942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006" y="2103437"/>
            <a:ext cx="9575801" cy="1828800"/>
          </a:xfrm>
          <a:prstGeom prst="rect">
            <a:avLst/>
          </a:prstGeom>
        </p:spPr>
        <p:txBody>
          <a:bodyPr wrap="square">
            <a:spAutoFit/>
          </a:bodyPr>
          <a:lstStyle/>
          <a:p>
            <a:pPr algn="just" fontAlgn="base">
              <a:spcAft>
                <a:spcPts val="1200"/>
              </a:spcAft>
            </a:pPr>
            <a:r>
              <a:rPr lang="en-GB" sz="3200" dirty="0">
                <a:solidFill>
                  <a:srgbClr val="565454"/>
                </a:solidFill>
                <a:latin typeface="Calibri" panose="020F0502020204030204" pitchFamily="34" charset="0"/>
              </a:rPr>
              <a:t>The camp management team need</a:t>
            </a:r>
            <a:r>
              <a:rPr lang="en-US" sz="3200" dirty="0">
                <a:solidFill>
                  <a:srgbClr val="565454"/>
                </a:solidFill>
                <a:latin typeface="Calibri" panose="020F0502020204030204" pitchFamily="34" charset="0"/>
              </a:rPr>
              <a:t>s to train and/or disseminate information about durable solutions at camp level. </a:t>
            </a:r>
          </a:p>
        </p:txBody>
      </p:sp>
      <p:sp>
        <p:nvSpPr>
          <p:cNvPr id="3" name="Rectangle 2">
            <a:extLst>
              <a:ext uri="{FF2B5EF4-FFF2-40B4-BE49-F238E27FC236}">
                <a16:creationId xmlns:a16="http://schemas.microsoft.com/office/drawing/2014/main" id="{8435868F-B45E-4856-B038-88698D40BEEF}"/>
              </a:ext>
            </a:extLst>
          </p:cNvPr>
          <p:cNvSpPr/>
          <p:nvPr/>
        </p:nvSpPr>
        <p:spPr>
          <a:xfrm>
            <a:off x="558006" y="3904572"/>
            <a:ext cx="9575801" cy="2743200"/>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TRUE</a:t>
            </a:r>
            <a:r>
              <a:rPr lang="en-US" sz="8000" b="1" dirty="0">
                <a:solidFill>
                  <a:schemeClr val="accent4">
                    <a:lumMod val="75000"/>
                  </a:schemeClr>
                </a:solidFill>
                <a:latin typeface="Calibri" panose="020F0502020204030204" pitchFamily="34" charset="0"/>
              </a:rPr>
              <a:t> </a:t>
            </a:r>
          </a:p>
          <a:p>
            <a:pPr algn="just" fontAlgn="base">
              <a:spcAft>
                <a:spcPts val="1200"/>
              </a:spcAft>
            </a:pPr>
            <a:r>
              <a:rPr lang="en-US" sz="2800" dirty="0">
                <a:solidFill>
                  <a:srgbClr val="2A87C8"/>
                </a:solidFill>
                <a:latin typeface="Calibri" panose="020F0502020204030204" pitchFamily="34" charset="0"/>
              </a:rPr>
              <a:t>Effective communication strategies, such as communication campaigns and referring information gaps to humanitarian service providers, should be put in place so that the displaced population can make informed decisions.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7</a:t>
            </a:r>
          </a:p>
        </p:txBody>
      </p:sp>
    </p:spTree>
    <p:extLst>
      <p:ext uri="{BB962C8B-B14F-4D97-AF65-F5344CB8AC3E}">
        <p14:creationId xmlns:p14="http://schemas.microsoft.com/office/powerpoint/2010/main" val="333925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9106" y="2103437"/>
            <a:ext cx="9730134" cy="1569660"/>
          </a:xfrm>
          <a:prstGeom prst="rect">
            <a:avLst/>
          </a:prstGeom>
        </p:spPr>
        <p:txBody>
          <a:bodyPr wrap="square">
            <a:spAutoFit/>
          </a:bodyPr>
          <a:lstStyle/>
          <a:p>
            <a:pPr algn="just" fontAlgn="base">
              <a:spcAft>
                <a:spcPts val="1200"/>
              </a:spcAft>
            </a:pPr>
            <a:r>
              <a:rPr lang="en-GB" sz="3200" dirty="0">
                <a:solidFill>
                  <a:srgbClr val="545456"/>
                </a:solidFill>
                <a:latin typeface="Calibri" panose="020F0502020204030204" pitchFamily="34" charset="0"/>
              </a:rPr>
              <a:t>The camp management team need</a:t>
            </a:r>
            <a:r>
              <a:rPr lang="en-US" sz="3200" dirty="0">
                <a:solidFill>
                  <a:srgbClr val="545456"/>
                </a:solidFill>
                <a:latin typeface="Calibri" panose="020F0502020204030204" pitchFamily="34" charset="0"/>
              </a:rPr>
              <a:t>s to promote the protection of persons with specific needs (e.g. </a:t>
            </a:r>
            <a:r>
              <a:rPr lang="en-US" sz="3200" dirty="0" err="1">
                <a:solidFill>
                  <a:srgbClr val="545456"/>
                </a:solidFill>
                <a:latin typeface="Calibri" panose="020F0502020204030204" pitchFamily="34" charset="0"/>
              </a:rPr>
              <a:t>GBV</a:t>
            </a:r>
            <a:r>
              <a:rPr lang="en-US" sz="3200" dirty="0">
                <a:solidFill>
                  <a:srgbClr val="545456"/>
                </a:solidFill>
                <a:latin typeface="Calibri" panose="020F0502020204030204" pitchFamily="34" charset="0"/>
              </a:rPr>
              <a:t> survivors) and people staying behind. </a:t>
            </a:r>
          </a:p>
        </p:txBody>
      </p:sp>
      <p:sp>
        <p:nvSpPr>
          <p:cNvPr id="3" name="Rectangle 2">
            <a:extLst>
              <a:ext uri="{FF2B5EF4-FFF2-40B4-BE49-F238E27FC236}">
                <a16:creationId xmlns:a16="http://schemas.microsoft.com/office/drawing/2014/main" id="{8435868F-B45E-4856-B038-88698D40BEEF}"/>
              </a:ext>
            </a:extLst>
          </p:cNvPr>
          <p:cNvSpPr/>
          <p:nvPr/>
        </p:nvSpPr>
        <p:spPr>
          <a:xfrm>
            <a:off x="469106" y="3920684"/>
            <a:ext cx="9730134" cy="2743200"/>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TRUE</a:t>
            </a:r>
            <a:r>
              <a:rPr lang="en-US" sz="8000" b="1" dirty="0">
                <a:solidFill>
                  <a:schemeClr val="accent4">
                    <a:lumMod val="75000"/>
                  </a:schemeClr>
                </a:solidFill>
                <a:latin typeface="Calibri" panose="020F0502020204030204" pitchFamily="34" charset="0"/>
              </a:rPr>
              <a:t> </a:t>
            </a:r>
            <a:endParaRPr lang="en-GB" sz="2800" dirty="0">
              <a:solidFill>
                <a:srgbClr val="2A87C8"/>
              </a:solidFill>
              <a:latin typeface="Calibri" panose="020F0502020204030204" pitchFamily="34" charset="0"/>
            </a:endParaRPr>
          </a:p>
          <a:p>
            <a:pPr lvl="0" algn="just" fontAlgn="base"/>
            <a:r>
              <a:rPr lang="en-GB" sz="2800" dirty="0">
                <a:solidFill>
                  <a:srgbClr val="2A87C8"/>
                </a:solidFill>
                <a:latin typeface="Calibri" panose="020F0502020204030204" pitchFamily="34" charset="0"/>
              </a:rPr>
              <a:t>Particular attention needs to be paid to vulnerable cases, </a:t>
            </a:r>
            <a:r>
              <a:rPr lang="en-US" sz="2800" dirty="0">
                <a:solidFill>
                  <a:srgbClr val="2A87C8"/>
                </a:solidFill>
                <a:latin typeface="Calibri" panose="020F0502020204030204" pitchFamily="34" charset="0"/>
              </a:rPr>
              <a:t>and there will be groups at risk who will require special assistance when leaving the camp.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8</a:t>
            </a:r>
          </a:p>
        </p:txBody>
      </p:sp>
    </p:spTree>
    <p:extLst>
      <p:ext uri="{BB962C8B-B14F-4D97-AF65-F5344CB8AC3E}">
        <p14:creationId xmlns:p14="http://schemas.microsoft.com/office/powerpoint/2010/main" val="8229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9106" y="2103437"/>
            <a:ext cx="9906000" cy="1569660"/>
          </a:xfrm>
          <a:prstGeom prst="rect">
            <a:avLst/>
          </a:prstGeom>
        </p:spPr>
        <p:txBody>
          <a:bodyPr wrap="square">
            <a:spAutoFit/>
          </a:bodyPr>
          <a:lstStyle/>
          <a:p>
            <a:pPr algn="just" fontAlgn="base">
              <a:spcAft>
                <a:spcPts val="1200"/>
              </a:spcAft>
            </a:pPr>
            <a:r>
              <a:rPr lang="en-GB" sz="3200" dirty="0">
                <a:solidFill>
                  <a:srgbClr val="565454"/>
                </a:solidFill>
                <a:latin typeface="Calibri" panose="020F0502020204030204" pitchFamily="34" charset="0"/>
              </a:rPr>
              <a:t>The camp management team need</a:t>
            </a:r>
            <a:r>
              <a:rPr lang="en-US" sz="3200" dirty="0">
                <a:solidFill>
                  <a:srgbClr val="565454"/>
                </a:solidFill>
                <a:latin typeface="Calibri" panose="020F0502020204030204" pitchFamily="34" charset="0"/>
              </a:rPr>
              <a:t>s to stop forced return processes, putting camp leaders at the forefront of this effort.</a:t>
            </a:r>
          </a:p>
        </p:txBody>
      </p:sp>
      <p:sp>
        <p:nvSpPr>
          <p:cNvPr id="3" name="Rectangle 2">
            <a:extLst>
              <a:ext uri="{FF2B5EF4-FFF2-40B4-BE49-F238E27FC236}">
                <a16:creationId xmlns:a16="http://schemas.microsoft.com/office/drawing/2014/main" id="{8435868F-B45E-4856-B038-88698D40BEEF}"/>
              </a:ext>
            </a:extLst>
          </p:cNvPr>
          <p:cNvSpPr/>
          <p:nvPr/>
        </p:nvSpPr>
        <p:spPr>
          <a:xfrm>
            <a:off x="492571" y="3456939"/>
            <a:ext cx="9730135" cy="3200876"/>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endParaRPr lang="en-GB" sz="2800" dirty="0">
              <a:solidFill>
                <a:srgbClr val="2A87C8"/>
              </a:solidFill>
              <a:latin typeface="Calibri" panose="020F0502020204030204" pitchFamily="34" charset="0"/>
            </a:endParaRPr>
          </a:p>
          <a:p>
            <a:pPr lvl="0" algn="just" fontAlgn="base"/>
            <a:r>
              <a:rPr lang="en-US" sz="2800" dirty="0">
                <a:solidFill>
                  <a:srgbClr val="2A87C8"/>
                </a:solidFill>
                <a:latin typeface="Calibri" panose="020F0502020204030204" pitchFamily="34" charset="0"/>
              </a:rPr>
              <a:t>The camp management team can advocate against forced return and collaborate with the protection partners to show evidence of such practices. The CMA need to ensure Do No Harm and avoid exposing camp populations to further risks.</a:t>
            </a:r>
            <a:r>
              <a:rPr lang="en-US" sz="2800" dirty="0"/>
              <a:t> </a:t>
            </a:r>
            <a:endParaRPr lang="en-US" sz="2800" dirty="0">
              <a:solidFill>
                <a:srgbClr val="2A87C8"/>
              </a:solidFill>
              <a:latin typeface="Calibri" panose="020F0502020204030204" pitchFamily="34" charset="0"/>
            </a:endParaRP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9</a:t>
            </a:r>
          </a:p>
        </p:txBody>
      </p:sp>
    </p:spTree>
    <p:extLst>
      <p:ext uri="{BB962C8B-B14F-4D97-AF65-F5344CB8AC3E}">
        <p14:creationId xmlns:p14="http://schemas.microsoft.com/office/powerpoint/2010/main" val="428873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9106" y="2103437"/>
            <a:ext cx="9906000" cy="1569660"/>
          </a:xfrm>
          <a:prstGeom prst="rect">
            <a:avLst/>
          </a:prstGeom>
        </p:spPr>
        <p:txBody>
          <a:bodyPr wrap="square">
            <a:spAutoFit/>
          </a:bodyPr>
          <a:lstStyle/>
          <a:p>
            <a:pPr algn="just" fontAlgn="base">
              <a:spcAft>
                <a:spcPts val="1200"/>
              </a:spcAft>
            </a:pPr>
            <a:r>
              <a:rPr lang="en-GB" sz="3200" dirty="0">
                <a:solidFill>
                  <a:srgbClr val="565454"/>
                </a:solidFill>
                <a:latin typeface="Calibri" panose="020F0502020204030204" pitchFamily="34" charset="0"/>
              </a:rPr>
              <a:t>The camp management team need</a:t>
            </a:r>
            <a:r>
              <a:rPr lang="en-US" sz="3200" dirty="0">
                <a:solidFill>
                  <a:srgbClr val="565454"/>
                </a:solidFill>
                <a:latin typeface="Calibri" panose="020F0502020204030204" pitchFamily="34" charset="0"/>
              </a:rPr>
              <a:t>s to prevent displaced persons from visiting the resettlement areas in order to ensure people’s safety and security.</a:t>
            </a:r>
          </a:p>
        </p:txBody>
      </p:sp>
      <p:sp>
        <p:nvSpPr>
          <p:cNvPr id="3" name="Rectangle 2">
            <a:extLst>
              <a:ext uri="{FF2B5EF4-FFF2-40B4-BE49-F238E27FC236}">
                <a16:creationId xmlns:a16="http://schemas.microsoft.com/office/drawing/2014/main" id="{8435868F-B45E-4856-B038-88698D40BEEF}"/>
              </a:ext>
            </a:extLst>
          </p:cNvPr>
          <p:cNvSpPr/>
          <p:nvPr/>
        </p:nvSpPr>
        <p:spPr>
          <a:xfrm>
            <a:off x="492571" y="3456939"/>
            <a:ext cx="9730135" cy="3693319"/>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endParaRPr lang="en-GB" sz="2800" dirty="0">
              <a:solidFill>
                <a:srgbClr val="2A87C8"/>
              </a:solidFill>
              <a:latin typeface="Calibri" panose="020F0502020204030204" pitchFamily="34" charset="0"/>
            </a:endParaRPr>
          </a:p>
          <a:p>
            <a:pPr algn="just" fontAlgn="base"/>
            <a:r>
              <a:rPr lang="en-US" sz="2800" dirty="0">
                <a:solidFill>
                  <a:srgbClr val="2A87C8"/>
                </a:solidFill>
                <a:latin typeface="Calibri" panose="020F0502020204030204" pitchFamily="34" charset="0"/>
              </a:rPr>
              <a:t>Planning go-and-see visits is an activity through which camp residents exercise their right to participate in and be informed about the return, resettlement or integration process. Including women, children of a certain age and level of maturity, persons with special needs and persons who are potentially </a:t>
            </a:r>
            <a:r>
              <a:rPr lang="en-US" sz="2800" dirty="0" err="1">
                <a:solidFill>
                  <a:srgbClr val="2A87C8"/>
                </a:solidFill>
                <a:latin typeface="Calibri" panose="020F0502020204030204" pitchFamily="34" charset="0"/>
              </a:rPr>
              <a:t>marginalised</a:t>
            </a:r>
            <a:r>
              <a:rPr lang="en-US" sz="2800" dirty="0">
                <a:solidFill>
                  <a:srgbClr val="2A87C8"/>
                </a:solidFill>
                <a:latin typeface="Calibri" panose="020F0502020204030204" pitchFamily="34" charset="0"/>
              </a:rPr>
              <a:t>.</a:t>
            </a:r>
            <a:r>
              <a:rPr lang="en-US" sz="3200" dirty="0">
                <a:solidFill>
                  <a:srgbClr val="2A87C8"/>
                </a:solidFill>
                <a:latin typeface="Calibri" panose="020F0502020204030204" pitchFamily="34" charset="0"/>
              </a:rPr>
              <a:t> </a:t>
            </a:r>
          </a:p>
        </p:txBody>
      </p:sp>
      <p:sp>
        <p:nvSpPr>
          <p:cNvPr id="6" name="TextBox 5">
            <a:extLst>
              <a:ext uri="{FF2B5EF4-FFF2-40B4-BE49-F238E27FC236}">
                <a16:creationId xmlns:a16="http://schemas.microsoft.com/office/drawing/2014/main" id="{2B43EAE3-9C7D-46ED-9D9D-3727032C5180}"/>
              </a:ext>
            </a:extLst>
          </p:cNvPr>
          <p:cNvSpPr txBox="1"/>
          <p:nvPr/>
        </p:nvSpPr>
        <p:spPr>
          <a:xfrm>
            <a:off x="816530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10</a:t>
            </a:r>
          </a:p>
        </p:txBody>
      </p:sp>
    </p:spTree>
    <p:extLst>
      <p:ext uri="{BB962C8B-B14F-4D97-AF65-F5344CB8AC3E}">
        <p14:creationId xmlns:p14="http://schemas.microsoft.com/office/powerpoint/2010/main" val="266622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lvl="0" indent="0">
              <a:buFont typeface="Arial" panose="020B0604020202020204" pitchFamily="34" charset="0"/>
              <a:buNone/>
            </a:pPr>
            <a:endParaRPr lang="en-GB" sz="2800" dirty="0">
              <a:solidFill>
                <a:srgbClr val="545456"/>
              </a:solidFill>
              <a:latin typeface="Calibri" panose="020F0502020204030204" pitchFamily="34" charset="0"/>
            </a:endParaRPr>
          </a:p>
          <a:p>
            <a:pPr marL="0" indent="0">
              <a:buNone/>
            </a:pPr>
            <a:r>
              <a:rPr lang="en-GB" sz="2800" dirty="0">
                <a:solidFill>
                  <a:srgbClr val="545456"/>
                </a:solidFill>
                <a:latin typeface="Calibri" panose="020F0502020204030204" pitchFamily="34" charset="0"/>
              </a:rPr>
              <a:t>The closure activities of a camp are a </a:t>
            </a:r>
            <a:r>
              <a:rPr lang="en-GB" sz="2800" b="1" dirty="0">
                <a:solidFill>
                  <a:srgbClr val="545456"/>
                </a:solidFill>
                <a:latin typeface="Calibri" panose="020F0502020204030204" pitchFamily="34" charset="0"/>
              </a:rPr>
              <a:t>context-specific process</a:t>
            </a:r>
            <a:r>
              <a:rPr lang="en-GB" sz="2800" dirty="0">
                <a:solidFill>
                  <a:srgbClr val="545456"/>
                </a:solidFill>
                <a:latin typeface="Calibri" panose="020F0502020204030204" pitchFamily="34" charset="0"/>
              </a:rPr>
              <a:t>.</a:t>
            </a:r>
          </a:p>
          <a:p>
            <a:pPr marL="0" indent="0">
              <a:buNone/>
            </a:pPr>
            <a:r>
              <a:rPr lang="en-GB" sz="2800" dirty="0">
                <a:solidFill>
                  <a:srgbClr val="545456"/>
                </a:solidFill>
                <a:latin typeface="Calibri" panose="020F0502020204030204" pitchFamily="34" charset="0"/>
              </a:rPr>
              <a:t> </a:t>
            </a:r>
          </a:p>
          <a:p>
            <a:pPr marL="0" indent="0">
              <a:buNone/>
            </a:pPr>
            <a:r>
              <a:rPr lang="en-GB" sz="2800" dirty="0">
                <a:solidFill>
                  <a:srgbClr val="545456"/>
                </a:solidFill>
                <a:latin typeface="Calibri" panose="020F0502020204030204" pitchFamily="34" charset="0"/>
              </a:rPr>
              <a:t>Planning for exit and closure of the camp is best taken as an </a:t>
            </a:r>
            <a:r>
              <a:rPr lang="en-GB" sz="2800" b="1" dirty="0">
                <a:solidFill>
                  <a:srgbClr val="545456"/>
                </a:solidFill>
                <a:latin typeface="Calibri" panose="020F0502020204030204" pitchFamily="34" charset="0"/>
              </a:rPr>
              <a:t>integral part of the set-up process</a:t>
            </a:r>
            <a:r>
              <a:rPr lang="en-GB" sz="2800" dirty="0">
                <a:solidFill>
                  <a:srgbClr val="545456"/>
                </a:solidFill>
                <a:latin typeface="Calibri" panose="020F0502020204030204" pitchFamily="34" charset="0"/>
              </a:rPr>
              <a:t>.</a:t>
            </a:r>
          </a:p>
          <a:p>
            <a:pPr marL="0" indent="0">
              <a:buNone/>
            </a:pPr>
            <a:r>
              <a:rPr lang="en-GB" sz="2800" dirty="0">
                <a:solidFill>
                  <a:srgbClr val="545456"/>
                </a:solidFill>
                <a:latin typeface="Calibri" panose="020F0502020204030204" pitchFamily="34" charset="0"/>
              </a:rPr>
              <a:t> </a:t>
            </a:r>
          </a:p>
          <a:p>
            <a:pPr marL="0" indent="0">
              <a:buNone/>
            </a:pPr>
            <a:r>
              <a:rPr lang="en-GB" sz="2800" dirty="0">
                <a:solidFill>
                  <a:srgbClr val="545456"/>
                </a:solidFill>
                <a:latin typeface="Calibri" panose="020F0502020204030204" pitchFamily="34" charset="0"/>
              </a:rPr>
              <a:t>The Camp Management Agency, in coordination with the Cluster/ Sector Lead Agency, plays a </a:t>
            </a:r>
            <a:r>
              <a:rPr lang="en-GB" sz="2800" b="1" dirty="0">
                <a:solidFill>
                  <a:srgbClr val="545456"/>
                </a:solidFill>
                <a:latin typeface="Calibri" panose="020F0502020204030204" pitchFamily="34" charset="0"/>
              </a:rPr>
              <a:t>facilitating role</a:t>
            </a:r>
            <a:r>
              <a:rPr lang="en-GB" sz="2800" dirty="0">
                <a:solidFill>
                  <a:srgbClr val="545456"/>
                </a:solidFill>
                <a:latin typeface="Calibri" panose="020F0502020204030204" pitchFamily="34" charset="0"/>
              </a:rPr>
              <a:t> in conducting training and/or disseminating information at the camp level concerning durable solutions</a:t>
            </a:r>
          </a:p>
          <a:p>
            <a:pPr marL="0" lvl="0" indent="0">
              <a:buNone/>
            </a:pPr>
            <a:endParaRPr lang="en-US" sz="2800" dirty="0">
              <a:solidFill>
                <a:srgbClr val="545456"/>
              </a:solidFill>
              <a:latin typeface="Calibri" panose="020F0502020204030204" pitchFamily="34" charset="0"/>
            </a:endParaRPr>
          </a:p>
          <a:p>
            <a:pPr marL="0" indent="0">
              <a:buNone/>
            </a:pPr>
            <a:r>
              <a:rPr lang="en-US" sz="2800" dirty="0">
                <a:solidFill>
                  <a:srgbClr val="545456"/>
                </a:solidFill>
                <a:latin typeface="Calibri" panose="020F0502020204030204" pitchFamily="34" charset="0"/>
              </a:rPr>
              <a:t> </a:t>
            </a:r>
          </a:p>
        </p:txBody>
      </p:sp>
      <p:pic>
        <p:nvPicPr>
          <p:cNvPr id="10" name="Picture 1" descr="Screen Shot 2013-12-13 at 10.37.18.png">
            <a:extLst>
              <a:ext uri="{FF2B5EF4-FFF2-40B4-BE49-F238E27FC236}">
                <a16:creationId xmlns:a16="http://schemas.microsoft.com/office/drawing/2014/main" id="{051E91C6-4541-4AB1-BFA0-0AB9D04D219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1" y="0"/>
            <a:ext cx="10691813" cy="803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1883644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Screen Shot 2013-12-13 at 10.37.18.png">
            <a:extLst>
              <a:ext uri="{FF2B5EF4-FFF2-40B4-BE49-F238E27FC236}">
                <a16:creationId xmlns:a16="http://schemas.microsoft.com/office/drawing/2014/main" id="{051E91C6-4541-4AB1-BFA0-0AB9D04D2190}"/>
              </a:ext>
            </a:extLst>
          </p:cNvPr>
          <p:cNvPicPr>
            <a:picLocks noChangeAspect="1"/>
          </p:cNvPicPr>
          <p:nvPr/>
        </p:nvPicPr>
        <p:blipFill>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bwMode="auto">
          <a:xfrm flipH="1">
            <a:off x="-1" y="0"/>
            <a:ext cx="10691813" cy="803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685889"/>
            <a:ext cx="9876347" cy="4456148"/>
          </a:xfrm>
        </p:spPr>
        <p:txBody>
          <a:bodyPr/>
          <a:lstStyle/>
          <a:p>
            <a:pPr marL="0" indent="0">
              <a:buNone/>
            </a:pPr>
            <a:r>
              <a:rPr lang="en-GB" sz="2800" dirty="0">
                <a:latin typeface="Calibri" panose="020F0502020204030204" pitchFamily="34" charset="0"/>
              </a:rPr>
              <a:t>The closure activities of a camp are a </a:t>
            </a:r>
            <a:r>
              <a:rPr lang="en-GB" sz="2800" b="1" dirty="0">
                <a:latin typeface="Calibri" panose="020F0502020204030204" pitchFamily="34" charset="0"/>
              </a:rPr>
              <a:t>context-specific process</a:t>
            </a:r>
            <a:r>
              <a:rPr lang="en-GB" sz="2800" dirty="0">
                <a:latin typeface="Calibri" panose="020F0502020204030204" pitchFamily="34" charset="0"/>
              </a:rPr>
              <a:t>.</a:t>
            </a:r>
          </a:p>
          <a:p>
            <a:pPr marL="0" indent="0">
              <a:buNone/>
            </a:pPr>
            <a:r>
              <a:rPr lang="en-GB" sz="2800" dirty="0">
                <a:latin typeface="Calibri" panose="020F0502020204030204" pitchFamily="34" charset="0"/>
              </a:rPr>
              <a:t> </a:t>
            </a:r>
          </a:p>
          <a:p>
            <a:pPr marL="0" indent="0">
              <a:buNone/>
            </a:pPr>
            <a:r>
              <a:rPr lang="en-GB" sz="2800" dirty="0">
                <a:latin typeface="Calibri" panose="020F0502020204030204" pitchFamily="34" charset="0"/>
              </a:rPr>
              <a:t>Planning for exit and closure of the camp is best taken as an </a:t>
            </a:r>
            <a:r>
              <a:rPr lang="en-GB" sz="2800" b="1" dirty="0">
                <a:latin typeface="Calibri" panose="020F0502020204030204" pitchFamily="34" charset="0"/>
              </a:rPr>
              <a:t>integral part of the set-up process</a:t>
            </a:r>
            <a:r>
              <a:rPr lang="en-GB" sz="2800" dirty="0">
                <a:latin typeface="Calibri" panose="020F0502020204030204" pitchFamily="34" charset="0"/>
              </a:rPr>
              <a:t>.</a:t>
            </a:r>
          </a:p>
          <a:p>
            <a:pPr marL="0" indent="0">
              <a:buNone/>
            </a:pPr>
            <a:r>
              <a:rPr lang="en-GB" sz="2800" dirty="0">
                <a:latin typeface="Calibri" panose="020F0502020204030204" pitchFamily="34" charset="0"/>
              </a:rPr>
              <a:t> </a:t>
            </a:r>
          </a:p>
          <a:p>
            <a:pPr marL="0" indent="0">
              <a:buNone/>
            </a:pPr>
            <a:r>
              <a:rPr lang="en-GB" sz="2800" dirty="0">
                <a:latin typeface="Calibri" panose="020F0502020204030204" pitchFamily="34" charset="0"/>
              </a:rPr>
              <a:t>The Camp Management Agency, in coordination with the Cluster/ Sector Lead Agency, plays a </a:t>
            </a:r>
            <a:r>
              <a:rPr lang="en-GB" sz="2800" b="1" dirty="0">
                <a:latin typeface="Calibri" panose="020F0502020204030204" pitchFamily="34" charset="0"/>
              </a:rPr>
              <a:t>facilitating role</a:t>
            </a:r>
            <a:r>
              <a:rPr lang="en-GB" sz="2800" dirty="0">
                <a:latin typeface="Calibri" panose="020F0502020204030204" pitchFamily="34" charset="0"/>
              </a:rPr>
              <a:t> in conducting training and/or disseminating information at the camp level concerning durable solutions</a:t>
            </a:r>
          </a:p>
          <a:p>
            <a:pPr marL="0" lvl="0" indent="0">
              <a:buNone/>
            </a:pPr>
            <a:endParaRPr lang="en-US" sz="2800" dirty="0">
              <a:latin typeface="Calibri" panose="020F0502020204030204" pitchFamily="34" charset="0"/>
            </a:endParaRPr>
          </a:p>
          <a:p>
            <a:pPr marL="0" indent="0">
              <a:buNone/>
            </a:pPr>
            <a:r>
              <a:rPr lang="en-US" sz="2800" dirty="0">
                <a:latin typeface="Calibri" panose="020F0502020204030204" pitchFamily="34" charset="0"/>
              </a:rPr>
              <a:t> </a:t>
            </a:r>
          </a:p>
        </p:txBody>
      </p:sp>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3381880209"/>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2886" y="2941637"/>
            <a:ext cx="512382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Why do sites close?</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extLst>
      <p:ext uri="{BB962C8B-B14F-4D97-AF65-F5344CB8AC3E}">
        <p14:creationId xmlns:p14="http://schemas.microsoft.com/office/powerpoint/2010/main" val="2826758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2886" y="2941637"/>
            <a:ext cx="512382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Guest Lecture </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extLst>
      <p:ext uri="{BB962C8B-B14F-4D97-AF65-F5344CB8AC3E}">
        <p14:creationId xmlns:p14="http://schemas.microsoft.com/office/powerpoint/2010/main" val="946778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2A87C8"/>
                </a:solidFill>
                <a:latin typeface="Calibri" panose="020F0502020204030204" pitchFamily="34" charset="0"/>
              </a:rPr>
              <a:t>Durable Solutions</a:t>
            </a:r>
          </a:p>
        </p:txBody>
      </p:sp>
      <p:graphicFrame>
        <p:nvGraphicFramePr>
          <p:cNvPr id="42" name="Table 41"/>
          <p:cNvGraphicFramePr>
            <a:graphicFrameLocks noGrp="1"/>
          </p:cNvGraphicFramePr>
          <p:nvPr>
            <p:extLst>
              <p:ext uri="{D42A27DB-BD31-4B8C-83A1-F6EECF244321}">
                <p14:modId xmlns:p14="http://schemas.microsoft.com/office/powerpoint/2010/main" val="3965303062"/>
              </p:ext>
            </p:extLst>
          </p:nvPr>
        </p:nvGraphicFramePr>
        <p:xfrm>
          <a:off x="515359" y="1417637"/>
          <a:ext cx="9721850" cy="3840480"/>
        </p:xfrm>
        <a:graphic>
          <a:graphicData uri="http://schemas.openxmlformats.org/drawingml/2006/table">
            <a:tbl>
              <a:tblPr firstRow="1" bandRow="1">
                <a:tableStyleId>{5C22544A-7EE6-4342-B048-85BDC9FD1C3A}</a:tableStyleId>
              </a:tblPr>
              <a:tblGrid>
                <a:gridCol w="4449547">
                  <a:extLst>
                    <a:ext uri="{9D8B030D-6E8A-4147-A177-3AD203B41FA5}">
                      <a16:colId xmlns:a16="http://schemas.microsoft.com/office/drawing/2014/main" val="20000"/>
                    </a:ext>
                  </a:extLst>
                </a:gridCol>
                <a:gridCol w="5272303">
                  <a:extLst>
                    <a:ext uri="{9D8B030D-6E8A-4147-A177-3AD203B41FA5}">
                      <a16:colId xmlns:a16="http://schemas.microsoft.com/office/drawing/2014/main" val="20001"/>
                    </a:ext>
                  </a:extLst>
                </a:gridCol>
              </a:tblGrid>
              <a:tr h="510266">
                <a:tc>
                  <a:txBody>
                    <a:bodyPr/>
                    <a:lstStyle/>
                    <a:p>
                      <a:pPr algn="l"/>
                      <a:r>
                        <a:rPr lang="en-US" sz="3200" dirty="0">
                          <a:solidFill>
                            <a:schemeClr val="bg1"/>
                          </a:solidFill>
                          <a:latin typeface="Calibri" panose="020F0502020204030204" pitchFamily="34" charset="0"/>
                        </a:rPr>
                        <a:t>Type of durable solution</a:t>
                      </a:r>
                    </a:p>
                  </a:txBody>
                  <a:tcPr/>
                </a:tc>
                <a:tc>
                  <a:txBody>
                    <a:bodyPr/>
                    <a:lstStyle/>
                    <a:p>
                      <a:pPr algn="l"/>
                      <a:r>
                        <a:rPr lang="en-US" sz="3200" dirty="0">
                          <a:solidFill>
                            <a:schemeClr val="bg1"/>
                          </a:solidFill>
                          <a:latin typeface="Calibri" panose="020F0502020204030204" pitchFamily="34" charset="0"/>
                        </a:rPr>
                        <a:t>Definition</a:t>
                      </a:r>
                    </a:p>
                  </a:txBody>
                  <a:tcPr/>
                </a:tc>
                <a:extLst>
                  <a:ext uri="{0D108BD9-81ED-4DB2-BD59-A6C34878D82A}">
                    <a16:rowId xmlns:a16="http://schemas.microsoft.com/office/drawing/2014/main" val="10000"/>
                  </a:ext>
                </a:extLst>
              </a:tr>
              <a:tr h="880733">
                <a:tc>
                  <a:txBody>
                    <a:bodyPr/>
                    <a:lstStyle/>
                    <a:p>
                      <a:r>
                        <a:rPr lang="en-US" sz="3200" dirty="0">
                          <a:solidFill>
                            <a:srgbClr val="545456"/>
                          </a:solidFill>
                          <a:latin typeface="Calibri" panose="020F0502020204030204" pitchFamily="34" charset="0"/>
                        </a:rPr>
                        <a:t>Return</a:t>
                      </a:r>
                    </a:p>
                  </a:txBody>
                  <a:tcPr/>
                </a:tc>
                <a:tc>
                  <a:txBody>
                    <a:bodyPr/>
                    <a:lstStyle/>
                    <a:p>
                      <a:r>
                        <a:rPr lang="en-GB" sz="2800" kern="1200" dirty="0">
                          <a:solidFill>
                            <a:srgbClr val="545456"/>
                          </a:solidFill>
                          <a:latin typeface="Calibri" panose="020F0502020204030204" pitchFamily="34" charset="0"/>
                          <a:ea typeface="+mn-ea"/>
                          <a:cs typeface="+mn-cs"/>
                        </a:rPr>
                        <a:t>Sustainable reintegration at the place of origin.</a:t>
                      </a:r>
                    </a:p>
                  </a:txBody>
                  <a:tcPr/>
                </a:tc>
                <a:extLst>
                  <a:ext uri="{0D108BD9-81ED-4DB2-BD59-A6C34878D82A}">
                    <a16:rowId xmlns:a16="http://schemas.microsoft.com/office/drawing/2014/main" val="10001"/>
                  </a:ext>
                </a:extLst>
              </a:tr>
              <a:tr h="1275732">
                <a:tc>
                  <a:txBody>
                    <a:bodyPr/>
                    <a:lstStyle/>
                    <a:p>
                      <a:r>
                        <a:rPr lang="en-US" sz="3200" dirty="0">
                          <a:solidFill>
                            <a:srgbClr val="545456"/>
                          </a:solidFill>
                          <a:latin typeface="Calibri" panose="020F0502020204030204" pitchFamily="34" charset="0"/>
                        </a:rPr>
                        <a:t>Local Integration</a:t>
                      </a:r>
                      <a:r>
                        <a:rPr lang="en-US" sz="3200" baseline="0" dirty="0">
                          <a:solidFill>
                            <a:srgbClr val="545456"/>
                          </a:solidFill>
                          <a:latin typeface="Calibri" panose="020F0502020204030204" pitchFamily="34" charset="0"/>
                        </a:rPr>
                        <a:t> </a:t>
                      </a:r>
                      <a:endParaRPr lang="en-US" sz="3200" dirty="0">
                        <a:solidFill>
                          <a:srgbClr val="545456"/>
                        </a:solidFill>
                        <a:latin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kern="1200" dirty="0">
                          <a:solidFill>
                            <a:srgbClr val="545456"/>
                          </a:solidFill>
                          <a:latin typeface="Calibri" panose="020F0502020204030204" pitchFamily="34" charset="0"/>
                          <a:ea typeface="+mn-ea"/>
                          <a:cs typeface="+mn-cs"/>
                        </a:rPr>
                        <a:t>Sustainable local integration in areas where displaced people take refuge.</a:t>
                      </a:r>
                    </a:p>
                  </a:txBody>
                  <a:tcPr/>
                </a:tc>
                <a:extLst>
                  <a:ext uri="{0D108BD9-81ED-4DB2-BD59-A6C34878D82A}">
                    <a16:rowId xmlns:a16="http://schemas.microsoft.com/office/drawing/2014/main" val="10002"/>
                  </a:ext>
                </a:extLst>
              </a:tr>
              <a:tr h="914400">
                <a:tc>
                  <a:txBody>
                    <a:bodyPr/>
                    <a:lstStyle/>
                    <a:p>
                      <a:r>
                        <a:rPr lang="en-US" sz="3200" dirty="0">
                          <a:solidFill>
                            <a:srgbClr val="545456"/>
                          </a:solidFill>
                          <a:latin typeface="Calibri" panose="020F0502020204030204" pitchFamily="34" charset="0"/>
                        </a:rPr>
                        <a:t>Resettlement </a:t>
                      </a:r>
                    </a:p>
                  </a:txBody>
                  <a:tcPr/>
                </a:tc>
                <a:tc>
                  <a:txBody>
                    <a:bodyPr/>
                    <a:lstStyle/>
                    <a:p>
                      <a:pPr lvl="0"/>
                      <a:r>
                        <a:rPr lang="en-GB" sz="2800" kern="1200" dirty="0">
                          <a:solidFill>
                            <a:srgbClr val="545456"/>
                          </a:solidFill>
                          <a:latin typeface="Calibri" panose="020F0502020204030204" pitchFamily="34" charset="0"/>
                          <a:ea typeface="+mn-ea"/>
                          <a:cs typeface="+mn-cs"/>
                        </a:rPr>
                        <a:t>Sustainable integration in another part of the country. </a:t>
                      </a:r>
                    </a:p>
                  </a:txBody>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02C81C4F-4329-4034-8214-785B9AEB6B30}"/>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slide (used in Activity 2B)</a:t>
            </a:r>
          </a:p>
        </p:txBody>
      </p:sp>
    </p:spTree>
    <p:extLst>
      <p:ext uri="{BB962C8B-B14F-4D97-AF65-F5344CB8AC3E}">
        <p14:creationId xmlns:p14="http://schemas.microsoft.com/office/powerpoint/2010/main" val="3790606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0DFE60-906C-45E8-B865-4121C39E028D}"/>
              </a:ext>
            </a:extLst>
          </p:cNvPr>
          <p:cNvPicPr>
            <a:picLocks noChangeAspect="1"/>
          </p:cNvPicPr>
          <p:nvPr/>
        </p:nvPicPr>
        <p:blipFill>
          <a:blip r:embed="rId3" cstate="email">
            <a:lum bright="70000" contrast="-70000"/>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599147" y="0"/>
            <a:ext cx="11616192" cy="7742237"/>
          </a:xfrm>
          <a:prstGeom prst="rect">
            <a:avLst/>
          </a:prstGeom>
        </p:spPr>
      </p:pic>
      <p:sp>
        <p:nvSpPr>
          <p:cNvPr id="2" name="Title 1"/>
          <p:cNvSpPr>
            <a:spLocks noGrp="1"/>
          </p:cNvSpPr>
          <p:nvPr>
            <p:ph type="title"/>
          </p:nvPr>
        </p:nvSpPr>
        <p:spPr/>
        <p:txBody>
          <a:bodyPr/>
          <a:lstStyle/>
          <a:p>
            <a:r>
              <a:rPr lang="en-GB" b="1" dirty="0">
                <a:solidFill>
                  <a:srgbClr val="2A87C8"/>
                </a:solidFill>
                <a:latin typeface="Calibri" panose="020F0502020204030204" pitchFamily="34" charset="0"/>
              </a:rPr>
              <a:t>Durable Solutions: Refugees and IDPs</a:t>
            </a:r>
          </a:p>
        </p:txBody>
      </p:sp>
      <p:sp>
        <p:nvSpPr>
          <p:cNvPr id="8" name="Rectangle 7">
            <a:extLst>
              <a:ext uri="{FF2B5EF4-FFF2-40B4-BE49-F238E27FC236}">
                <a16:creationId xmlns:a16="http://schemas.microsoft.com/office/drawing/2014/main" id="{9601B471-DB26-43E1-8138-685CB8CC9A70}"/>
              </a:ext>
            </a:extLst>
          </p:cNvPr>
          <p:cNvSpPr/>
          <p:nvPr/>
        </p:nvSpPr>
        <p:spPr>
          <a:xfrm>
            <a:off x="546545" y="2978821"/>
            <a:ext cx="3219489" cy="3261655"/>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en-US" sz="2800" dirty="0">
                <a:solidFill>
                  <a:schemeClr val="bg1"/>
                </a:solidFill>
                <a:latin typeface="Calibri" panose="020F0502020204030204" pitchFamily="34" charset="0"/>
                <a:cs typeface="Calibri" panose="020F0502020204030204" pitchFamily="34" charset="0"/>
              </a:rPr>
              <a:t>What is the difference between refugees and IDPs regarding their choices for durable solutions?</a:t>
            </a:r>
            <a:endParaRPr lang="en-GB" sz="2800" dirty="0">
              <a:solidFill>
                <a:schemeClr val="bg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A65332BE-8D41-4D33-ACFA-9B8EB5115476}"/>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slide (used in Activity 2B)</a:t>
            </a:r>
          </a:p>
        </p:txBody>
      </p:sp>
    </p:spTree>
    <p:extLst>
      <p:ext uri="{BB962C8B-B14F-4D97-AF65-F5344CB8AC3E}">
        <p14:creationId xmlns:p14="http://schemas.microsoft.com/office/powerpoint/2010/main" val="999938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732" y="427037"/>
            <a:ext cx="9876347" cy="793755"/>
          </a:xfrm>
        </p:spPr>
        <p:txBody>
          <a:bodyPr/>
          <a:lstStyle/>
          <a:p>
            <a:r>
              <a:rPr lang="en-US" b="1" dirty="0">
                <a:latin typeface="Calibri" panose="020F0502020204030204" pitchFamily="34" charset="0"/>
                <a:cs typeface="Calibri" panose="020F0502020204030204" pitchFamily="34" charset="0"/>
              </a:rPr>
              <a:t>When does displacement end?</a:t>
            </a:r>
          </a:p>
        </p:txBody>
      </p:sp>
      <p:pic>
        <p:nvPicPr>
          <p:cNvPr id="10" name="Picture 9">
            <a:extLst>
              <a:ext uri="{FF2B5EF4-FFF2-40B4-BE49-F238E27FC236}">
                <a16:creationId xmlns:a16="http://schemas.microsoft.com/office/drawing/2014/main" id="{700A004A-38EA-483D-B830-21278B66DF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19078" y="1360860"/>
            <a:ext cx="3848100" cy="5481389"/>
          </a:xfrm>
          <a:prstGeom prst="rect">
            <a:avLst/>
          </a:prstGeom>
        </p:spPr>
      </p:pic>
      <p:pic>
        <p:nvPicPr>
          <p:cNvPr id="12" name="Picture 11">
            <a:extLst>
              <a:ext uri="{FF2B5EF4-FFF2-40B4-BE49-F238E27FC236}">
                <a16:creationId xmlns:a16="http://schemas.microsoft.com/office/drawing/2014/main" id="{49DBE9B6-A6B6-4A13-BFCF-8E57D5B436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24635" y="1397950"/>
            <a:ext cx="3411671" cy="5486104"/>
          </a:xfrm>
          <a:prstGeom prst="rect">
            <a:avLst/>
          </a:prstGeom>
        </p:spPr>
      </p:pic>
      <p:sp>
        <p:nvSpPr>
          <p:cNvPr id="13" name="TextBox 12">
            <a:extLst>
              <a:ext uri="{FF2B5EF4-FFF2-40B4-BE49-F238E27FC236}">
                <a16:creationId xmlns:a16="http://schemas.microsoft.com/office/drawing/2014/main" id="{68300EE5-353B-41B1-AB2C-74E07AD38C40}"/>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slide (used in Activity 2B)</a:t>
            </a:r>
          </a:p>
        </p:txBody>
      </p:sp>
    </p:spTree>
    <p:extLst>
      <p:ext uri="{BB962C8B-B14F-4D97-AF65-F5344CB8AC3E}">
        <p14:creationId xmlns:p14="http://schemas.microsoft.com/office/powerpoint/2010/main" val="365847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panose="020F0502020204030204" pitchFamily="34" charset="0"/>
                <a:cs typeface="Calibri" panose="020F0502020204030204" pitchFamily="34" charset="0"/>
              </a:rPr>
              <a:t>Principles to guide durable solutions</a:t>
            </a:r>
          </a:p>
        </p:txBody>
      </p:sp>
      <p:sp>
        <p:nvSpPr>
          <p:cNvPr id="3" name="Content Placeholder 2"/>
          <p:cNvSpPr>
            <a:spLocks noGrp="1"/>
          </p:cNvSpPr>
          <p:nvPr>
            <p:ph idx="1"/>
          </p:nvPr>
        </p:nvSpPr>
        <p:spPr>
          <a:xfrm>
            <a:off x="456092" y="1112837"/>
            <a:ext cx="9876347" cy="4997469"/>
          </a:xfrm>
        </p:spPr>
        <p:txBody>
          <a:bodyPr/>
          <a:lstStyle/>
          <a:p>
            <a:pPr fontAlgn="base"/>
            <a:r>
              <a:rPr lang="en-US" sz="2800" dirty="0">
                <a:solidFill>
                  <a:srgbClr val="545456"/>
                </a:solidFill>
                <a:latin typeface="Calibri" panose="020F0502020204030204" pitchFamily="34" charset="0"/>
                <a:cs typeface="Calibri" panose="020F0502020204030204" pitchFamily="34" charset="0"/>
              </a:rPr>
              <a:t>The search for durable solutions is a complex, often lengthy process designed to </a:t>
            </a:r>
            <a:r>
              <a:rPr lang="en-US" sz="2800" b="1" dirty="0">
                <a:solidFill>
                  <a:srgbClr val="545456"/>
                </a:solidFill>
                <a:latin typeface="Calibri" panose="020F0502020204030204" pitchFamily="34" charset="0"/>
                <a:cs typeface="Calibri" panose="020F0502020204030204" pitchFamily="34" charset="0"/>
              </a:rPr>
              <a:t>restore the human rights </a:t>
            </a:r>
            <a:r>
              <a:rPr lang="en-US" sz="2800" dirty="0">
                <a:solidFill>
                  <a:srgbClr val="545456"/>
                </a:solidFill>
                <a:latin typeface="Calibri" panose="020F0502020204030204" pitchFamily="34" charset="0"/>
                <a:cs typeface="Calibri" panose="020F0502020204030204" pitchFamily="34" charset="0"/>
              </a:rPr>
              <a:t>of displaced populations</a:t>
            </a:r>
          </a:p>
          <a:p>
            <a:pPr fontAlgn="base"/>
            <a:r>
              <a:rPr lang="en-US" sz="2800" dirty="0">
                <a:solidFill>
                  <a:srgbClr val="545456"/>
                </a:solidFill>
                <a:latin typeface="Calibri" panose="020F0502020204030204" pitchFamily="34" charset="0"/>
                <a:cs typeface="Calibri" panose="020F0502020204030204" pitchFamily="34" charset="0"/>
              </a:rPr>
              <a:t>Many actors are involved, </a:t>
            </a:r>
            <a:r>
              <a:rPr lang="en-US" sz="2800" b="1" dirty="0">
                <a:solidFill>
                  <a:srgbClr val="545456"/>
                </a:solidFill>
                <a:latin typeface="Calibri" panose="020F0502020204030204" pitchFamily="34" charset="0"/>
                <a:cs typeface="Calibri" panose="020F0502020204030204" pitchFamily="34" charset="0"/>
              </a:rPr>
              <a:t>primarily authorities</a:t>
            </a:r>
            <a:r>
              <a:rPr lang="en-US" sz="2800" dirty="0">
                <a:solidFill>
                  <a:srgbClr val="545456"/>
                </a:solidFill>
                <a:latin typeface="Calibri" panose="020F0502020204030204" pitchFamily="34" charset="0"/>
                <a:cs typeface="Calibri" panose="020F0502020204030204" pitchFamily="34" charset="0"/>
              </a:rPr>
              <a:t>. It is a rights-based process where national and local authorities, humanitarian and development actors need to work together to effectively support IDPs</a:t>
            </a:r>
          </a:p>
          <a:p>
            <a:pPr fontAlgn="base"/>
            <a:r>
              <a:rPr lang="en-US" sz="2800" dirty="0">
                <a:solidFill>
                  <a:srgbClr val="545456"/>
                </a:solidFill>
                <a:latin typeface="Calibri" panose="020F0502020204030204" pitchFamily="34" charset="0"/>
                <a:cs typeface="Calibri" panose="020F0502020204030204" pitchFamily="34" charset="0"/>
              </a:rPr>
              <a:t>The process to support durable solutions should be </a:t>
            </a:r>
            <a:r>
              <a:rPr lang="en-US" sz="2800" b="1" dirty="0">
                <a:solidFill>
                  <a:srgbClr val="545456"/>
                </a:solidFill>
                <a:latin typeface="Calibri" panose="020F0502020204030204" pitchFamily="34" charset="0"/>
                <a:cs typeface="Calibri" panose="020F0502020204030204" pitchFamily="34" charset="0"/>
              </a:rPr>
              <a:t>inclusive and involve all parts of the displaced population</a:t>
            </a:r>
          </a:p>
          <a:p>
            <a:pPr fontAlgn="base"/>
            <a:endParaRPr lang="en-US" sz="2000" dirty="0">
              <a:solidFill>
                <a:srgbClr val="545456"/>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C4ED94A-5C34-4A75-88F0-489FE3A3D2C4}"/>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slide (used in Activity 2B)</a:t>
            </a:r>
          </a:p>
        </p:txBody>
      </p:sp>
    </p:spTree>
    <p:extLst>
      <p:ext uri="{BB962C8B-B14F-4D97-AF65-F5344CB8AC3E}">
        <p14:creationId xmlns:p14="http://schemas.microsoft.com/office/powerpoint/2010/main" val="2084681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732" y="427037"/>
            <a:ext cx="9876347" cy="793755"/>
          </a:xfrm>
        </p:spPr>
        <p:txBody>
          <a:bodyPr/>
          <a:lstStyle/>
          <a:p>
            <a:r>
              <a:rPr lang="en-US" b="1" dirty="0">
                <a:latin typeface="Calibri" panose="020F0502020204030204" pitchFamily="34" charset="0"/>
                <a:cs typeface="Calibri" panose="020F0502020204030204" pitchFamily="34" charset="0"/>
              </a:rPr>
              <a:t>The Guiding Principles</a:t>
            </a:r>
          </a:p>
        </p:txBody>
      </p:sp>
      <p:sp>
        <p:nvSpPr>
          <p:cNvPr id="8" name="Content Placeholder 7">
            <a:extLst>
              <a:ext uri="{FF2B5EF4-FFF2-40B4-BE49-F238E27FC236}">
                <a16:creationId xmlns:a16="http://schemas.microsoft.com/office/drawing/2014/main" id="{1AC6EC8F-D054-41E5-8B52-459ED07104CA}"/>
              </a:ext>
            </a:extLst>
          </p:cNvPr>
          <p:cNvSpPr>
            <a:spLocks noGrp="1"/>
          </p:cNvSpPr>
          <p:nvPr>
            <p:ph idx="1"/>
          </p:nvPr>
        </p:nvSpPr>
        <p:spPr>
          <a:xfrm>
            <a:off x="438111" y="2027236"/>
            <a:ext cx="4526795" cy="4768869"/>
          </a:xfrm>
        </p:spPr>
        <p:txBody>
          <a:bodyPr/>
          <a:lstStyle/>
          <a:p>
            <a:r>
              <a:rPr lang="en-US" sz="2800" dirty="0">
                <a:solidFill>
                  <a:srgbClr val="545456"/>
                </a:solidFill>
                <a:latin typeface="Calibri" panose="020F0502020204030204" pitchFamily="34" charset="0"/>
                <a:cs typeface="Calibri" panose="020F0502020204030204" pitchFamily="34" charset="0"/>
              </a:rPr>
              <a:t>The Guiding Principles on Internal Displacement are the </a:t>
            </a:r>
            <a:r>
              <a:rPr lang="en-US" sz="2800" dirty="0" err="1">
                <a:solidFill>
                  <a:srgbClr val="545456"/>
                </a:solidFill>
                <a:latin typeface="Calibri" panose="020F0502020204030204" pitchFamily="34" charset="0"/>
                <a:cs typeface="Calibri" panose="020F0502020204030204" pitchFamily="34" charset="0"/>
              </a:rPr>
              <a:t>recognised</a:t>
            </a:r>
            <a:r>
              <a:rPr lang="en-US" sz="2800" dirty="0">
                <a:solidFill>
                  <a:srgbClr val="545456"/>
                </a:solidFill>
                <a:latin typeface="Calibri" panose="020F0502020204030204" pitchFamily="34" charset="0"/>
                <a:cs typeface="Calibri" panose="020F0502020204030204" pitchFamily="34" charset="0"/>
              </a:rPr>
              <a:t> framework for camp closure for IDPs.</a:t>
            </a:r>
          </a:p>
          <a:p>
            <a:pPr algn="l"/>
            <a:r>
              <a:rPr lang="en-US" sz="2800" dirty="0">
                <a:solidFill>
                  <a:srgbClr val="545456"/>
                </a:solidFill>
                <a:latin typeface="Calibri" panose="020F0502020204030204" pitchFamily="34" charset="0"/>
                <a:cs typeface="Calibri" panose="020F0502020204030204" pitchFamily="34" charset="0"/>
              </a:rPr>
              <a:t>Principles 28 – 30 provide guidance on return, resettlement and reintegration</a:t>
            </a:r>
          </a:p>
        </p:txBody>
      </p:sp>
      <p:pic>
        <p:nvPicPr>
          <p:cNvPr id="3" name="Picture 2">
            <a:extLst>
              <a:ext uri="{FF2B5EF4-FFF2-40B4-BE49-F238E27FC236}">
                <a16:creationId xmlns:a16="http://schemas.microsoft.com/office/drawing/2014/main" id="{714F1019-FB4C-49E8-9F5E-A75C8BFBFCAA}"/>
              </a:ext>
            </a:extLst>
          </p:cNvPr>
          <p:cNvPicPr>
            <a:picLocks noChangeAspect="1"/>
          </p:cNvPicPr>
          <p:nvPr/>
        </p:nvPicPr>
        <p:blipFill>
          <a:blip r:embed="rId2"/>
          <a:stretch>
            <a:fillRect/>
          </a:stretch>
        </p:blipFill>
        <p:spPr>
          <a:xfrm>
            <a:off x="5574506" y="1112837"/>
            <a:ext cx="4095750" cy="5791200"/>
          </a:xfrm>
          <a:prstGeom prst="rect">
            <a:avLst/>
          </a:prstGeom>
        </p:spPr>
      </p:pic>
    </p:spTree>
    <p:extLst>
      <p:ext uri="{BB962C8B-B14F-4D97-AF65-F5344CB8AC3E}">
        <p14:creationId xmlns:p14="http://schemas.microsoft.com/office/powerpoint/2010/main" val="4021597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				      20’</a:t>
            </a:r>
            <a:br>
              <a:rPr lang="en-GB" dirty="0">
                <a:solidFill>
                  <a:srgbClr val="2A87C8"/>
                </a:solidFill>
                <a:latin typeface="Calibri" panose="020F0502020204030204" pitchFamily="34" charset="0"/>
              </a:rPr>
            </a:br>
            <a:r>
              <a:rPr lang="en-GB" dirty="0">
                <a:latin typeface="Calibri" panose="020F0502020204030204" pitchFamily="34" charset="0"/>
              </a:rPr>
              <a:t>Consider the card statements</a:t>
            </a:r>
            <a:r>
              <a:rPr lang="en-GB" dirty="0"/>
              <a:t> </a:t>
            </a:r>
            <a:br>
              <a:rPr lang="en-GB" dirty="0"/>
            </a:b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BCE125E1-185B-4D8A-80E8-2EA48E1A3406}"/>
              </a:ext>
            </a:extLst>
          </p:cNvPr>
          <p:cNvSpPr txBox="1">
            <a:spLocks/>
          </p:cNvSpPr>
          <p:nvPr/>
        </p:nvSpPr>
        <p:spPr>
          <a:xfrm>
            <a:off x="407732" y="2016110"/>
            <a:ext cx="9623277" cy="5543565"/>
          </a:xfrm>
          <a:prstGeom prst="rect">
            <a:avLst/>
          </a:prstGeom>
          <a:noFill/>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solidFill>
                  <a:srgbClr val="565454"/>
                </a:solidFill>
                <a:latin typeface="Calibri" panose="020F0502020204030204" pitchFamily="34" charset="0"/>
              </a:rPr>
              <a:t>With your group, answer the questions on the cards, keeping in mind:</a:t>
            </a:r>
          </a:p>
          <a:p>
            <a:pPr marL="0" indent="0">
              <a:buNone/>
            </a:pPr>
            <a:endParaRPr lang="en-US" sz="2800" b="1" dirty="0">
              <a:solidFill>
                <a:srgbClr val="565454"/>
              </a:solidFill>
              <a:latin typeface="Calibri" panose="020F0502020204030204" pitchFamily="34" charset="0"/>
            </a:endParaRPr>
          </a:p>
          <a:p>
            <a:r>
              <a:rPr lang="en-GB" sz="2800" dirty="0">
                <a:solidFill>
                  <a:srgbClr val="565454"/>
                </a:solidFill>
                <a:latin typeface="Calibri" panose="020F0502020204030204" pitchFamily="34" charset="0"/>
              </a:rPr>
              <a:t>Have the Guiding Principles provided in the Framework for Durable Solutions been applied?</a:t>
            </a:r>
          </a:p>
          <a:p>
            <a:r>
              <a:rPr lang="en-GB" sz="2800" dirty="0">
                <a:solidFill>
                  <a:srgbClr val="565454"/>
                </a:solidFill>
                <a:latin typeface="Calibri" panose="020F0502020204030204" pitchFamily="34" charset="0"/>
              </a:rPr>
              <a:t>If not, discuss a way forward to contribute to meeting the Guiding Principles from your own respective roles.</a:t>
            </a:r>
          </a:p>
        </p:txBody>
      </p:sp>
    </p:spTree>
    <p:extLst>
      <p:ext uri="{BB962C8B-B14F-4D97-AF65-F5344CB8AC3E}">
        <p14:creationId xmlns:p14="http://schemas.microsoft.com/office/powerpoint/2010/main" val="11682725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indent="0">
              <a:buNone/>
            </a:pPr>
            <a:endParaRPr lang="en-GB" sz="2800" dirty="0">
              <a:solidFill>
                <a:srgbClr val="565454"/>
              </a:solidFill>
              <a:latin typeface="Calibri" panose="020F0502020204030204" pitchFamily="34" charset="0"/>
            </a:endParaRPr>
          </a:p>
          <a:p>
            <a:pPr marL="0" indent="0">
              <a:buNone/>
            </a:pPr>
            <a:r>
              <a:rPr lang="en-GB" sz="2800" dirty="0">
                <a:solidFill>
                  <a:srgbClr val="565454"/>
                </a:solidFill>
                <a:latin typeface="Calibri" panose="020F0502020204030204" pitchFamily="34" charset="0"/>
              </a:rPr>
              <a:t>Whatever the circumstances around camp closure, </a:t>
            </a:r>
            <a:r>
              <a:rPr lang="en-GB" sz="2800" b="1" dirty="0">
                <a:solidFill>
                  <a:srgbClr val="565454"/>
                </a:solidFill>
                <a:latin typeface="Calibri" panose="020F0502020204030204" pitchFamily="34" charset="0"/>
              </a:rPr>
              <a:t>careful planning and extensive coordination</a:t>
            </a:r>
            <a:r>
              <a:rPr lang="en-GB" sz="2800" dirty="0">
                <a:solidFill>
                  <a:srgbClr val="565454"/>
                </a:solidFill>
                <a:latin typeface="Calibri" panose="020F0502020204030204" pitchFamily="34" charset="0"/>
              </a:rPr>
              <a:t> is crucial and should be carried out by the Camp Management Agency in collaboration with national authorities and other key stakeholders.</a:t>
            </a:r>
          </a:p>
          <a:p>
            <a:pPr marL="0" indent="0">
              <a:buNone/>
            </a:pPr>
            <a:r>
              <a:rPr lang="en-GB" sz="2800" dirty="0">
                <a:solidFill>
                  <a:srgbClr val="565454"/>
                </a:solidFill>
                <a:latin typeface="Calibri" panose="020F0502020204030204" pitchFamily="34" charset="0"/>
              </a:rPr>
              <a:t> </a:t>
            </a:r>
          </a:p>
          <a:p>
            <a:pPr marL="0" indent="0">
              <a:buNone/>
            </a:pPr>
            <a:r>
              <a:rPr lang="en-GB" sz="2800" dirty="0">
                <a:solidFill>
                  <a:srgbClr val="565454"/>
                </a:solidFill>
                <a:latin typeface="Calibri" panose="020F0502020204030204" pitchFamily="34" charset="0"/>
              </a:rPr>
              <a:t>A durable solution is achieved when </a:t>
            </a:r>
            <a:r>
              <a:rPr lang="en-GB" sz="2800" dirty="0" err="1">
                <a:solidFill>
                  <a:srgbClr val="565454"/>
                </a:solidFill>
                <a:latin typeface="Calibri" panose="020F0502020204030204" pitchFamily="34" charset="0"/>
              </a:rPr>
              <a:t>IDPs</a:t>
            </a:r>
            <a:r>
              <a:rPr lang="en-GB" sz="2800" dirty="0">
                <a:solidFill>
                  <a:srgbClr val="565454"/>
                </a:solidFill>
                <a:latin typeface="Calibri" panose="020F0502020204030204" pitchFamily="34" charset="0"/>
              </a:rPr>
              <a:t> </a:t>
            </a:r>
            <a:r>
              <a:rPr lang="en-GB" sz="2800" b="1" dirty="0">
                <a:solidFill>
                  <a:srgbClr val="565454"/>
                </a:solidFill>
                <a:latin typeface="Calibri" panose="020F0502020204030204" pitchFamily="34" charset="0"/>
              </a:rPr>
              <a:t>no longer have specific assistance and protection needs that are linked to their displacement</a:t>
            </a:r>
            <a:r>
              <a:rPr lang="en-GB" sz="2800" dirty="0">
                <a:solidFill>
                  <a:srgbClr val="565454"/>
                </a:solidFill>
                <a:latin typeface="Calibri" panose="020F0502020204030204" pitchFamily="34" charset="0"/>
              </a:rPr>
              <a:t> and such persons can enjoy their human rights without discrimination resulting from their displacement. </a:t>
            </a:r>
          </a:p>
          <a:p>
            <a:pPr marL="0" indent="0">
              <a:buNone/>
            </a:pPr>
            <a:endParaRPr lang="en-US" sz="2800" dirty="0">
              <a:solidFill>
                <a:srgbClr val="565454"/>
              </a:solidFill>
              <a:latin typeface="Calibri" panose="020F0502020204030204" pitchFamily="34" charset="0"/>
            </a:endParaRPr>
          </a:p>
          <a:p>
            <a:pPr marL="0" indent="0">
              <a:buNone/>
            </a:pPr>
            <a:r>
              <a:rPr lang="en-US" sz="2800" dirty="0">
                <a:solidFill>
                  <a:srgbClr val="565454"/>
                </a:solidFill>
                <a:latin typeface="Calibri" panose="020F0502020204030204" pitchFamily="34" charset="0"/>
              </a:rPr>
              <a:t> </a:t>
            </a:r>
          </a:p>
        </p:txBody>
      </p:sp>
      <p:pic>
        <p:nvPicPr>
          <p:cNvPr id="8" name="Picture 1" descr="Screen Shot 2013-12-13 at 12.55.16.png">
            <a:extLst>
              <a:ext uri="{FF2B5EF4-FFF2-40B4-BE49-F238E27FC236}">
                <a16:creationId xmlns:a16="http://schemas.microsoft.com/office/drawing/2014/main" id="{34321FC2-49B3-4928-BECD-31918EDEEDB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 y="-1"/>
            <a:ext cx="10722191"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42186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Screen Shot 2013-12-13 at 12.55.16.png">
            <a:extLst>
              <a:ext uri="{FF2B5EF4-FFF2-40B4-BE49-F238E27FC236}">
                <a16:creationId xmlns:a16="http://schemas.microsoft.com/office/drawing/2014/main" id="{34321FC2-49B3-4928-BECD-31918EDEEDB9}"/>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bwMode="auto">
          <a:xfrm>
            <a:off x="-1" y="-1"/>
            <a:ext cx="10722191"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indent="0">
              <a:buNone/>
            </a:pPr>
            <a:endParaRPr lang="en-GB" sz="2800" dirty="0">
              <a:latin typeface="Calibri" panose="020F0502020204030204" pitchFamily="34" charset="0"/>
            </a:endParaRPr>
          </a:p>
          <a:p>
            <a:pPr marL="0" indent="0">
              <a:buNone/>
            </a:pPr>
            <a:r>
              <a:rPr lang="en-GB" sz="2800" dirty="0">
                <a:latin typeface="Calibri" panose="020F0502020204030204" pitchFamily="34" charset="0"/>
              </a:rPr>
              <a:t>Whatever the circumstances around camp closure, </a:t>
            </a:r>
            <a:r>
              <a:rPr lang="en-GB" sz="2800" b="1" dirty="0">
                <a:latin typeface="Calibri" panose="020F0502020204030204" pitchFamily="34" charset="0"/>
              </a:rPr>
              <a:t>careful planning and extensive coordination</a:t>
            </a:r>
            <a:r>
              <a:rPr lang="en-GB" sz="2800" dirty="0">
                <a:latin typeface="Calibri" panose="020F0502020204030204" pitchFamily="34" charset="0"/>
              </a:rPr>
              <a:t> is crucial and should be carried out by the Camp Management Agency in collaboration with national authorities and other key stakeholders.</a:t>
            </a:r>
          </a:p>
          <a:p>
            <a:pPr marL="0" indent="0">
              <a:buNone/>
            </a:pPr>
            <a:r>
              <a:rPr lang="en-GB" sz="2800" dirty="0">
                <a:latin typeface="Calibri" panose="020F0502020204030204" pitchFamily="34" charset="0"/>
              </a:rPr>
              <a:t> </a:t>
            </a:r>
          </a:p>
          <a:p>
            <a:pPr marL="0" indent="0">
              <a:buNone/>
            </a:pPr>
            <a:r>
              <a:rPr lang="en-GB" sz="2800" dirty="0">
                <a:latin typeface="Calibri" panose="020F0502020204030204" pitchFamily="34" charset="0"/>
              </a:rPr>
              <a:t>A durable solution is achieved when </a:t>
            </a:r>
            <a:r>
              <a:rPr lang="en-GB" sz="2800" dirty="0" err="1">
                <a:latin typeface="Calibri" panose="020F0502020204030204" pitchFamily="34" charset="0"/>
              </a:rPr>
              <a:t>IDPs</a:t>
            </a:r>
            <a:r>
              <a:rPr lang="en-GB" sz="2800" dirty="0">
                <a:latin typeface="Calibri" panose="020F0502020204030204" pitchFamily="34" charset="0"/>
              </a:rPr>
              <a:t> </a:t>
            </a:r>
            <a:r>
              <a:rPr lang="en-GB" sz="2800" b="1" dirty="0">
                <a:latin typeface="Calibri" panose="020F0502020204030204" pitchFamily="34" charset="0"/>
              </a:rPr>
              <a:t>no longer have specific assistance and protection needs that are linked to their displacement</a:t>
            </a:r>
            <a:r>
              <a:rPr lang="en-GB" sz="2800" dirty="0">
                <a:latin typeface="Calibri" panose="020F0502020204030204" pitchFamily="34" charset="0"/>
              </a:rPr>
              <a:t> and such persons can enjoy their human rights without discrimination resulting from their displacement. </a:t>
            </a:r>
          </a:p>
          <a:p>
            <a:pPr marL="0" indent="0">
              <a:buNone/>
            </a:pPr>
            <a:endParaRPr lang="en-US" sz="2800" dirty="0">
              <a:latin typeface="Calibri" panose="020F0502020204030204" pitchFamily="34" charset="0"/>
            </a:endParaRPr>
          </a:p>
          <a:p>
            <a:pPr marL="0" indent="0">
              <a:buNone/>
            </a:pPr>
            <a:r>
              <a:rPr lang="en-US" sz="2800" dirty="0">
                <a:latin typeface="Calibri" panose="020F0502020204030204" pitchFamily="34" charset="0"/>
              </a:rPr>
              <a:t> </a:t>
            </a:r>
          </a:p>
        </p:txBody>
      </p:sp>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30040713"/>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3506" y="2255837"/>
            <a:ext cx="80010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dirty="0">
                <a:solidFill>
                  <a:srgbClr val="565454"/>
                </a:solidFill>
                <a:latin typeface="Calibri" panose="020F0502020204030204" pitchFamily="34" charset="0"/>
              </a:rPr>
              <a:t>CMA responsibilities in the closure process</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extLst>
      <p:ext uri="{BB962C8B-B14F-4D97-AF65-F5344CB8AC3E}">
        <p14:creationId xmlns:p14="http://schemas.microsoft.com/office/powerpoint/2010/main" val="1057159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Picture1">
            <a:extLst>
              <a:ext uri="{FF2B5EF4-FFF2-40B4-BE49-F238E27FC236}">
                <a16:creationId xmlns:a16="http://schemas.microsoft.com/office/drawing/2014/main" id="{C4A31323-E798-4920-840A-2CBEDBFF5443}"/>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bwMode="auto">
          <a:xfrm>
            <a:off x="-1" y="0"/>
            <a:ext cx="10691813" cy="801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b="1" dirty="0">
                <a:latin typeface="Calibri" panose="020F0502020204030204" pitchFamily="34" charset="0"/>
              </a:rPr>
              <a:t>Why do sites close?</a:t>
            </a:r>
          </a:p>
        </p:txBody>
      </p:sp>
      <p:sp>
        <p:nvSpPr>
          <p:cNvPr id="3" name="Content Placeholder 2"/>
          <p:cNvSpPr>
            <a:spLocks noGrp="1"/>
          </p:cNvSpPr>
          <p:nvPr>
            <p:ph idx="1"/>
          </p:nvPr>
        </p:nvSpPr>
        <p:spPr>
          <a:xfrm>
            <a:off x="438111" y="1239821"/>
            <a:ext cx="9876347" cy="6502415"/>
          </a:xfrm>
        </p:spPr>
        <p:txBody>
          <a:bodyPr/>
          <a:lstStyle/>
          <a:p>
            <a:pPr lvl="0">
              <a:spcBef>
                <a:spcPts val="0"/>
              </a:spcBef>
            </a:pPr>
            <a:r>
              <a:rPr lang="en-US" sz="2800" dirty="0">
                <a:latin typeface="Calibri" panose="020F0502020204030204" pitchFamily="34" charset="0"/>
              </a:rPr>
              <a:t>Identification of durable solutions and their acceptance/refusal by the camp population.</a:t>
            </a:r>
          </a:p>
          <a:p>
            <a:pPr>
              <a:spcBef>
                <a:spcPts val="0"/>
              </a:spcBef>
            </a:pPr>
            <a:r>
              <a:rPr lang="en-US" sz="2800" dirty="0">
                <a:latin typeface="Calibri" panose="020F0502020204030204" pitchFamily="34" charset="0"/>
              </a:rPr>
              <a:t>Camp residents no longer need the coordinated support and protection by the camp management agency</a:t>
            </a:r>
          </a:p>
          <a:p>
            <a:pPr lvl="0">
              <a:spcBef>
                <a:spcPts val="0"/>
              </a:spcBef>
            </a:pPr>
            <a:r>
              <a:rPr lang="en-US" sz="2800" dirty="0">
                <a:latin typeface="Calibri" panose="020F0502020204030204" pitchFamily="34" charset="0"/>
              </a:rPr>
              <a:t>Situation in area/country of origin improving to the extent where return is possible.</a:t>
            </a:r>
          </a:p>
          <a:p>
            <a:pPr lvl="0">
              <a:spcBef>
                <a:spcPts val="0"/>
              </a:spcBef>
            </a:pPr>
            <a:r>
              <a:rPr lang="en-US" sz="2800" dirty="0">
                <a:latin typeface="Calibri" panose="020F0502020204030204" pitchFamily="34" charset="0"/>
              </a:rPr>
              <a:t>Camp Management Agency not being able to run the camp for financial or ethical reasons.</a:t>
            </a:r>
          </a:p>
          <a:p>
            <a:pPr lvl="0">
              <a:spcBef>
                <a:spcPts val="0"/>
              </a:spcBef>
            </a:pPr>
            <a:r>
              <a:rPr lang="en-US" sz="2800" dirty="0">
                <a:latin typeface="Calibri" panose="020F0502020204030204" pitchFamily="34" charset="0"/>
              </a:rPr>
              <a:t>Lack of donor support.</a:t>
            </a:r>
          </a:p>
          <a:p>
            <a:pPr lvl="0">
              <a:spcBef>
                <a:spcPts val="0"/>
              </a:spcBef>
            </a:pPr>
            <a:r>
              <a:rPr lang="en-US" sz="2800" dirty="0">
                <a:latin typeface="Calibri" panose="020F0502020204030204" pitchFamily="34" charset="0"/>
              </a:rPr>
              <a:t>Safety and security factors.</a:t>
            </a:r>
          </a:p>
          <a:p>
            <a:pPr lvl="0">
              <a:spcBef>
                <a:spcPts val="0"/>
              </a:spcBef>
            </a:pPr>
            <a:r>
              <a:rPr lang="en-US" sz="2800" dirty="0">
                <a:latin typeface="Calibri" panose="020F0502020204030204" pitchFamily="34" charset="0"/>
              </a:rPr>
              <a:t>The presence of aid workers putting the population more at risk of harm.</a:t>
            </a:r>
          </a:p>
          <a:p>
            <a:pPr lvl="0">
              <a:spcBef>
                <a:spcPts val="0"/>
              </a:spcBef>
            </a:pPr>
            <a:r>
              <a:rPr lang="en-US" sz="2800" dirty="0">
                <a:latin typeface="Calibri" panose="020F0502020204030204" pitchFamily="34" charset="0"/>
              </a:rPr>
              <a:t>Access to the displaced population no longer available or made extremely difficult.</a:t>
            </a:r>
          </a:p>
          <a:p>
            <a:pPr lvl="0">
              <a:spcBef>
                <a:spcPts val="0"/>
              </a:spcBef>
            </a:pPr>
            <a:r>
              <a:rPr lang="en-US" sz="2800" dirty="0">
                <a:latin typeface="Calibri" panose="020F0502020204030204" pitchFamily="34" charset="0"/>
              </a:rPr>
              <a:t>Another transitional settlement solution is required.</a:t>
            </a:r>
          </a:p>
        </p:txBody>
      </p:sp>
    </p:spTree>
    <p:extLst>
      <p:ext uri="{BB962C8B-B14F-4D97-AF65-F5344CB8AC3E}">
        <p14:creationId xmlns:p14="http://schemas.microsoft.com/office/powerpoint/2010/main" val="346991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				      20’</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Responsibility matrix</a:t>
            </a:r>
            <a:br>
              <a:rPr lang="en-GB" dirty="0">
                <a:solidFill>
                  <a:srgbClr val="2A87C8"/>
                </a:solidFill>
                <a:latin typeface="Calibri" panose="020F0502020204030204" pitchFamily="34" charset="0"/>
              </a:rPr>
            </a:br>
            <a:br>
              <a:rPr lang="en-GB" dirty="0"/>
            </a:b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en-US" sz="2800" b="1" dirty="0">
                <a:solidFill>
                  <a:srgbClr val="565454"/>
                </a:solidFill>
                <a:latin typeface="Calibri" panose="020F0502020204030204" pitchFamily="34" charset="0"/>
                <a:cs typeface="Calibri" panose="020F0502020204030204" pitchFamily="34" charset="0"/>
              </a:rPr>
              <a:t>Based on your assigned responsibility, reflect on the following questions: </a:t>
            </a:r>
          </a:p>
          <a:p>
            <a:r>
              <a:rPr lang="en-US" sz="2800" dirty="0">
                <a:solidFill>
                  <a:srgbClr val="565454"/>
                </a:solidFill>
                <a:latin typeface="Calibri" panose="020F0502020204030204" pitchFamily="34" charset="0"/>
                <a:cs typeface="Calibri" panose="020F0502020204030204" pitchFamily="34" charset="0"/>
              </a:rPr>
              <a:t>Who should be involved?</a:t>
            </a:r>
          </a:p>
          <a:p>
            <a:r>
              <a:rPr lang="en-US" sz="2800" dirty="0">
                <a:solidFill>
                  <a:srgbClr val="565454"/>
                </a:solidFill>
                <a:latin typeface="Calibri" panose="020F0502020204030204" pitchFamily="34" charset="0"/>
                <a:cs typeface="Calibri" panose="020F0502020204030204" pitchFamily="34" charset="0"/>
              </a:rPr>
              <a:t>Who (else outside of the CM team) might need to be consulted? </a:t>
            </a:r>
          </a:p>
          <a:p>
            <a:r>
              <a:rPr lang="en-US" sz="2800" dirty="0">
                <a:solidFill>
                  <a:srgbClr val="565454"/>
                </a:solidFill>
                <a:latin typeface="Calibri" panose="020F0502020204030204" pitchFamily="34" charset="0"/>
                <a:cs typeface="Calibri" panose="020F0502020204030204" pitchFamily="34" charset="0"/>
              </a:rPr>
              <a:t>What kind of safety and security issues should be considered? </a:t>
            </a:r>
          </a:p>
          <a:p>
            <a:r>
              <a:rPr lang="en-US" sz="2800" dirty="0">
                <a:solidFill>
                  <a:srgbClr val="565454"/>
                </a:solidFill>
                <a:latin typeface="Calibri" panose="020F0502020204030204" pitchFamily="34" charset="0"/>
                <a:cs typeface="Calibri" panose="020F0502020204030204" pitchFamily="34" charset="0"/>
              </a:rPr>
              <a:t>What particular good programming issues should be taken into consideration? </a:t>
            </a:r>
          </a:p>
          <a:p>
            <a:pPr marL="0" indent="0">
              <a:buNone/>
            </a:pPr>
            <a:endParaRPr lang="en-US" dirty="0"/>
          </a:p>
          <a:p>
            <a:endParaRPr lang="en-US" dirty="0"/>
          </a:p>
          <a:p>
            <a:endParaRPr lang="en-CH"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6229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panose="020F0502020204030204" pitchFamily="34" charset="0"/>
              </a:rPr>
              <a:t>Responsibility matrix</a:t>
            </a:r>
          </a:p>
        </p:txBody>
      </p:sp>
      <p:graphicFrame>
        <p:nvGraphicFramePr>
          <p:cNvPr id="4" name="Content Placeholder 3"/>
          <p:cNvGraphicFramePr>
            <a:graphicFrameLocks noGrp="1"/>
          </p:cNvGraphicFramePr>
          <p:nvPr>
            <p:ph idx="1"/>
            <p:extLst/>
          </p:nvPr>
        </p:nvGraphicFramePr>
        <p:xfrm>
          <a:off x="621506" y="1493837"/>
          <a:ext cx="9601200" cy="5334000"/>
        </p:xfrm>
        <a:graphic>
          <a:graphicData uri="http://schemas.openxmlformats.org/drawingml/2006/table">
            <a:tbl>
              <a:tblPr firstRow="1" firstCol="1" bandRow="1">
                <a:tableStyleId>{5C22544A-7EE6-4342-B048-85BDC9FD1C3A}</a:tableStyleId>
              </a:tblPr>
              <a:tblGrid>
                <a:gridCol w="1322624">
                  <a:extLst>
                    <a:ext uri="{9D8B030D-6E8A-4147-A177-3AD203B41FA5}">
                      <a16:colId xmlns:a16="http://schemas.microsoft.com/office/drawing/2014/main" val="20000"/>
                    </a:ext>
                  </a:extLst>
                </a:gridCol>
                <a:gridCol w="1344376">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676400">
                  <a:extLst>
                    <a:ext uri="{9D8B030D-6E8A-4147-A177-3AD203B41FA5}">
                      <a16:colId xmlns:a16="http://schemas.microsoft.com/office/drawing/2014/main" val="20004"/>
                    </a:ext>
                  </a:extLst>
                </a:gridCol>
                <a:gridCol w="2133600">
                  <a:extLst>
                    <a:ext uri="{9D8B030D-6E8A-4147-A177-3AD203B41FA5}">
                      <a16:colId xmlns:a16="http://schemas.microsoft.com/office/drawing/2014/main" val="20005"/>
                    </a:ext>
                  </a:extLst>
                </a:gridCol>
              </a:tblGrid>
              <a:tr h="1862667">
                <a:tc>
                  <a:txBody>
                    <a:bodyPr/>
                    <a:lstStyle/>
                    <a:p>
                      <a:pPr marL="56134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000" dirty="0">
                          <a:effectLst/>
                        </a:rPr>
                        <a:t>Data collection and IM</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000">
                          <a:effectLst/>
                        </a:rPr>
                        <a:t>Protection</a:t>
                      </a:r>
                      <a:endParaRPr lang="en-US" sz="36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000">
                          <a:effectLst/>
                        </a:rPr>
                        <a:t>Coordination and monitoring</a:t>
                      </a:r>
                      <a:endParaRPr lang="en-US" sz="36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000">
                          <a:effectLst/>
                        </a:rPr>
                        <a:t>Participation</a:t>
                      </a:r>
                      <a:endParaRPr lang="en-US" sz="36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000" dirty="0">
                          <a:effectLst/>
                        </a:rPr>
                        <a:t>Communication </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0"/>
                  </a:ext>
                </a:extLst>
              </a:tr>
              <a:tr h="1718733">
                <a:tc>
                  <a:txBody>
                    <a:bodyPr/>
                    <a:lstStyle/>
                    <a:p>
                      <a:pPr marL="0" marR="0">
                        <a:spcBef>
                          <a:spcPts val="0"/>
                        </a:spcBef>
                        <a:spcAft>
                          <a:spcPts val="0"/>
                        </a:spcAft>
                      </a:pPr>
                      <a:r>
                        <a:rPr lang="en-GB" sz="2400">
                          <a:effectLst/>
                        </a:rPr>
                        <a:t>What needs to be done?</a:t>
                      </a:r>
                      <a:endParaRPr lang="en-US" sz="40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a:effectLst/>
                        </a:rPr>
                        <a:t> </a:t>
                      </a:r>
                      <a:endParaRPr lang="en-US" sz="40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a:effectLst/>
                        </a:rPr>
                        <a:t> </a:t>
                      </a:r>
                      <a:endParaRPr lang="en-US" sz="40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a:effectLst/>
                        </a:rPr>
                        <a:t> </a:t>
                      </a:r>
                      <a:endParaRPr lang="en-US" sz="400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1"/>
                  </a:ext>
                </a:extLst>
              </a:tr>
              <a:tr h="1752600">
                <a:tc>
                  <a:txBody>
                    <a:bodyPr/>
                    <a:lstStyle/>
                    <a:p>
                      <a:pPr marL="0" marR="0">
                        <a:spcBef>
                          <a:spcPts val="0"/>
                        </a:spcBef>
                        <a:spcAft>
                          <a:spcPts val="0"/>
                        </a:spcAft>
                      </a:pPr>
                      <a:r>
                        <a:rPr lang="en-GB" sz="2400" dirty="0">
                          <a:effectLst/>
                        </a:rPr>
                        <a:t>With who?</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ts val="0"/>
                        </a:spcBef>
                        <a:spcAft>
                          <a:spcPts val="0"/>
                        </a:spcAft>
                      </a:pPr>
                      <a:r>
                        <a:rPr lang="en-GB" sz="2400" dirty="0">
                          <a:effectLst/>
                        </a:rPr>
                        <a:t>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3270302"/>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2800" dirty="0">
                <a:solidFill>
                  <a:srgbClr val="565454"/>
                </a:solidFill>
                <a:latin typeface="Calibri" panose="020F0502020204030204" pitchFamily="34" charset="0"/>
                <a:cs typeface="Calibri" panose="020F0502020204030204" pitchFamily="34" charset="0"/>
              </a:rPr>
              <a:t>A principal task of a Camp Management Agency is to </a:t>
            </a:r>
            <a:r>
              <a:rPr lang="en-GB" sz="2800" b="1" dirty="0">
                <a:solidFill>
                  <a:srgbClr val="565454"/>
                </a:solidFill>
                <a:latin typeface="Calibri" panose="020F0502020204030204" pitchFamily="34" charset="0"/>
                <a:cs typeface="Calibri" panose="020F0502020204030204" pitchFamily="34" charset="0"/>
              </a:rPr>
              <a:t>work with key stakeholders</a:t>
            </a:r>
            <a:r>
              <a:rPr lang="en-GB" sz="2800" dirty="0">
                <a:solidFill>
                  <a:srgbClr val="565454"/>
                </a:solidFill>
                <a:latin typeface="Calibri" panose="020F0502020204030204" pitchFamily="34" charset="0"/>
                <a:cs typeface="Calibri" panose="020F0502020204030204" pitchFamily="34" charset="0"/>
              </a:rPr>
              <a:t> in the camp response, to </a:t>
            </a:r>
            <a:r>
              <a:rPr lang="en-GB" sz="2800" b="1" dirty="0">
                <a:solidFill>
                  <a:srgbClr val="565454"/>
                </a:solidFill>
                <a:latin typeface="Calibri" panose="020F0502020204030204" pitchFamily="34" charset="0"/>
                <a:cs typeface="Calibri" panose="020F0502020204030204" pitchFamily="34" charset="0"/>
              </a:rPr>
              <a:t>ensure the identification of durable solutions </a:t>
            </a:r>
            <a:r>
              <a:rPr lang="en-GB" sz="2800" dirty="0">
                <a:solidFill>
                  <a:srgbClr val="565454"/>
                </a:solidFill>
                <a:latin typeface="Calibri" panose="020F0502020204030204" pitchFamily="34" charset="0"/>
                <a:cs typeface="Calibri" panose="020F0502020204030204" pitchFamily="34" charset="0"/>
              </a:rPr>
              <a:t>for the camp population as well as </a:t>
            </a:r>
            <a:r>
              <a:rPr lang="en-GB" sz="2800" b="1" dirty="0">
                <a:solidFill>
                  <a:srgbClr val="565454"/>
                </a:solidFill>
                <a:latin typeface="Calibri" panose="020F0502020204030204" pitchFamily="34" charset="0"/>
                <a:cs typeface="Calibri" panose="020F0502020204030204" pitchFamily="34" charset="0"/>
              </a:rPr>
              <a:t>assess the intentions of the camp residents</a:t>
            </a:r>
            <a:r>
              <a:rPr lang="en-GB" sz="2800" dirty="0">
                <a:solidFill>
                  <a:srgbClr val="565454"/>
                </a:solidFill>
                <a:latin typeface="Calibri" panose="020F0502020204030204" pitchFamily="34" charset="0"/>
                <a:cs typeface="Calibri" panose="020F0502020204030204" pitchFamily="34" charset="0"/>
              </a:rPr>
              <a:t>.</a:t>
            </a:r>
          </a:p>
          <a:p>
            <a:pPr marL="0" indent="0">
              <a:buNone/>
            </a:pPr>
            <a:endParaRPr lang="en-GB" sz="2800" b="1" dirty="0">
              <a:solidFill>
                <a:srgbClr val="565454"/>
              </a:solidFill>
              <a:latin typeface="Calibri" panose="020F0502020204030204" pitchFamily="34" charset="0"/>
              <a:cs typeface="Calibri" panose="020F0502020204030204" pitchFamily="34" charset="0"/>
            </a:endParaRPr>
          </a:p>
          <a:p>
            <a:pPr marL="0" indent="0">
              <a:buNone/>
            </a:pPr>
            <a:r>
              <a:rPr lang="en-GB" sz="2800" b="1" dirty="0">
                <a:solidFill>
                  <a:srgbClr val="565454"/>
                </a:solidFill>
                <a:latin typeface="Calibri" panose="020F0502020204030204" pitchFamily="34" charset="0"/>
                <a:cs typeface="Calibri" panose="020F0502020204030204" pitchFamily="34" charset="0"/>
              </a:rPr>
              <a:t>Facilitate go-and-see visits </a:t>
            </a:r>
            <a:r>
              <a:rPr lang="en-GB" sz="2800" dirty="0">
                <a:solidFill>
                  <a:srgbClr val="565454"/>
                </a:solidFill>
                <a:latin typeface="Calibri" panose="020F0502020204030204" pitchFamily="34" charset="0"/>
                <a:cs typeface="Calibri" panose="020F0502020204030204" pitchFamily="34" charset="0"/>
              </a:rPr>
              <a:t>including women, children of a certain age and level of maturity, persons with special needs and persons who are potentially marginalised.</a:t>
            </a:r>
            <a:endParaRPr lang="en-US" sz="2800" dirty="0">
              <a:solidFill>
                <a:srgbClr val="565454"/>
              </a:solidFill>
              <a:latin typeface="Calibri" panose="020F0502020204030204" pitchFamily="34" charset="0"/>
              <a:cs typeface="Calibri" panose="020F0502020204030204" pitchFamily="34" charset="0"/>
            </a:endParaRPr>
          </a:p>
          <a:p>
            <a:endParaRPr lang="en-GB" sz="2800" dirty="0">
              <a:latin typeface="Calibri" panose="020F0502020204030204" pitchFamily="34" charset="0"/>
              <a:cs typeface="Calibri" panose="020F0502020204030204" pitchFamily="34" charset="0"/>
            </a:endParaRPr>
          </a:p>
          <a:p>
            <a:pPr lvl="0"/>
            <a:endParaRPr lang="en-US" dirty="0"/>
          </a:p>
        </p:txBody>
      </p:sp>
      <p:pic>
        <p:nvPicPr>
          <p:cNvPr id="7" name="Picture 6">
            <a:extLst>
              <a:ext uri="{FF2B5EF4-FFF2-40B4-BE49-F238E27FC236}">
                <a16:creationId xmlns:a16="http://schemas.microsoft.com/office/drawing/2014/main" id="{906C2512-7199-4F1A-873E-3CE3E2AF17B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48586"/>
            <a:ext cx="10756107" cy="7619662"/>
          </a:xfrm>
          <a:prstGeom prst="rect">
            <a:avLst/>
          </a:prstGeom>
        </p:spPr>
      </p:pic>
      <p:sp>
        <p:nvSpPr>
          <p:cNvPr id="6" name="Title 1">
            <a:extLst>
              <a:ext uri="{FF2B5EF4-FFF2-40B4-BE49-F238E27FC236}">
                <a16:creationId xmlns:a16="http://schemas.microsoft.com/office/drawing/2014/main" id="{CB60AC51-610D-41B8-944F-A4D1C2125989}"/>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945332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6C2512-7199-4F1A-873E-3CE3E2AF17BB}"/>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48586"/>
            <a:ext cx="10756107" cy="7619662"/>
          </a:xfrm>
          <a:prstGeom prst="rect">
            <a:avLst/>
          </a:prstGeom>
        </p:spPr>
      </p:pic>
      <p:sp>
        <p:nvSpPr>
          <p:cNvPr id="3" name="Content Placeholder 2"/>
          <p:cNvSpPr>
            <a:spLocks noGrp="1"/>
          </p:cNvSpPr>
          <p:nvPr>
            <p:ph idx="1"/>
          </p:nvPr>
        </p:nvSpPr>
        <p:spPr>
          <a:xfrm>
            <a:off x="438111" y="1734474"/>
            <a:ext cx="9876347" cy="5061631"/>
          </a:xfrm>
        </p:spPr>
        <p:txBody>
          <a:bodyPr/>
          <a:lstStyle/>
          <a:p>
            <a:pPr marL="0" indent="0">
              <a:buNone/>
            </a:pPr>
            <a:r>
              <a:rPr lang="en-GB" sz="2800" dirty="0">
                <a:latin typeface="Calibri" panose="020F0502020204030204" pitchFamily="34" charset="0"/>
                <a:cs typeface="Calibri" panose="020F0502020204030204" pitchFamily="34" charset="0"/>
              </a:rPr>
              <a:t>A principal task of a Camp Management Agency is to </a:t>
            </a:r>
            <a:r>
              <a:rPr lang="en-GB" sz="2800" b="1" dirty="0">
                <a:latin typeface="Calibri" panose="020F0502020204030204" pitchFamily="34" charset="0"/>
                <a:cs typeface="Calibri" panose="020F0502020204030204" pitchFamily="34" charset="0"/>
              </a:rPr>
              <a:t>work with key stakeholders</a:t>
            </a:r>
            <a:r>
              <a:rPr lang="en-GB" sz="2800" dirty="0">
                <a:latin typeface="Calibri" panose="020F0502020204030204" pitchFamily="34" charset="0"/>
                <a:cs typeface="Calibri" panose="020F0502020204030204" pitchFamily="34" charset="0"/>
              </a:rPr>
              <a:t> in the camp response, to </a:t>
            </a:r>
            <a:r>
              <a:rPr lang="en-GB" sz="2800" b="1" dirty="0">
                <a:latin typeface="Calibri" panose="020F0502020204030204" pitchFamily="34" charset="0"/>
                <a:cs typeface="Calibri" panose="020F0502020204030204" pitchFamily="34" charset="0"/>
              </a:rPr>
              <a:t>ensure the identification of durable solutions </a:t>
            </a:r>
            <a:r>
              <a:rPr lang="en-GB" sz="2800" dirty="0">
                <a:latin typeface="Calibri" panose="020F0502020204030204" pitchFamily="34" charset="0"/>
                <a:cs typeface="Calibri" panose="020F0502020204030204" pitchFamily="34" charset="0"/>
              </a:rPr>
              <a:t>for the camp population as well as </a:t>
            </a:r>
            <a:r>
              <a:rPr lang="en-GB" sz="2800" b="1" dirty="0">
                <a:latin typeface="Calibri" panose="020F0502020204030204" pitchFamily="34" charset="0"/>
                <a:cs typeface="Calibri" panose="020F0502020204030204" pitchFamily="34" charset="0"/>
              </a:rPr>
              <a:t>assess the intentions of the camp residents</a:t>
            </a:r>
            <a:r>
              <a:rPr lang="en-GB" sz="2800" dirty="0">
                <a:latin typeface="Calibri" panose="020F0502020204030204" pitchFamily="34" charset="0"/>
                <a:cs typeface="Calibri" panose="020F0502020204030204" pitchFamily="34" charset="0"/>
              </a:rPr>
              <a:t>.</a:t>
            </a:r>
          </a:p>
          <a:p>
            <a:pPr marL="0" indent="0">
              <a:buNone/>
            </a:pPr>
            <a:endParaRPr lang="en-GB" sz="2800" b="1" dirty="0">
              <a:latin typeface="Calibri" panose="020F0502020204030204" pitchFamily="34" charset="0"/>
              <a:cs typeface="Calibri" panose="020F0502020204030204" pitchFamily="34" charset="0"/>
            </a:endParaRPr>
          </a:p>
          <a:p>
            <a:pPr marL="0" indent="0">
              <a:buNone/>
            </a:pPr>
            <a:r>
              <a:rPr lang="en-GB" sz="2800" b="1" dirty="0">
                <a:latin typeface="Calibri" panose="020F0502020204030204" pitchFamily="34" charset="0"/>
                <a:cs typeface="Calibri" panose="020F0502020204030204" pitchFamily="34" charset="0"/>
              </a:rPr>
              <a:t>Facilitate go-and-see visits </a:t>
            </a:r>
            <a:r>
              <a:rPr lang="en-GB" sz="2800" dirty="0">
                <a:latin typeface="Calibri" panose="020F0502020204030204" pitchFamily="34" charset="0"/>
                <a:cs typeface="Calibri" panose="020F0502020204030204" pitchFamily="34" charset="0"/>
              </a:rPr>
              <a:t>including women, children of a certain age and level of maturity, persons with special needs and persons who are potentially marginalised.</a:t>
            </a:r>
            <a:endParaRPr lang="en-US" sz="2800" dirty="0">
              <a:latin typeface="Calibri" panose="020F0502020204030204" pitchFamily="34" charset="0"/>
              <a:cs typeface="Calibri" panose="020F0502020204030204" pitchFamily="34" charset="0"/>
            </a:endParaRPr>
          </a:p>
          <a:p>
            <a:endParaRPr lang="en-GB" sz="2800" dirty="0">
              <a:latin typeface="Calibri" panose="020F0502020204030204" pitchFamily="34" charset="0"/>
              <a:cs typeface="Calibri" panose="020F0502020204030204" pitchFamily="34" charset="0"/>
            </a:endParaRPr>
          </a:p>
          <a:p>
            <a:pPr lvl="0"/>
            <a:endParaRPr lang="en-US" dirty="0"/>
          </a:p>
        </p:txBody>
      </p:sp>
      <p:sp>
        <p:nvSpPr>
          <p:cNvPr id="6" name="Title 1">
            <a:extLst>
              <a:ext uri="{FF2B5EF4-FFF2-40B4-BE49-F238E27FC236}">
                <a16:creationId xmlns:a16="http://schemas.microsoft.com/office/drawing/2014/main" id="{CB60AC51-610D-41B8-944F-A4D1C2125989}"/>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2849705698"/>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5609" y="3166350"/>
            <a:ext cx="61722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cs typeface="Calibri" panose="020F0502020204030204" pitchFamily="34" charset="0"/>
              </a:rPr>
              <a:t>Site Closure and Return</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extLst>
      <p:ext uri="{BB962C8B-B14F-4D97-AF65-F5344CB8AC3E}">
        <p14:creationId xmlns:p14="http://schemas.microsoft.com/office/powerpoint/2010/main" val="20836955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				       15’</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Do’s and don’t for camp managers</a:t>
            </a:r>
            <a:br>
              <a:rPr lang="en-GB" dirty="0">
                <a:solidFill>
                  <a:srgbClr val="2A87C8"/>
                </a:solidFill>
                <a:latin typeface="Calibri" panose="020F0502020204030204" pitchFamily="34" charset="0"/>
              </a:rPr>
            </a:br>
            <a:br>
              <a:rPr lang="en-GB" dirty="0"/>
            </a:b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en-US" sz="2800" b="1" dirty="0">
                <a:solidFill>
                  <a:srgbClr val="565454"/>
                </a:solidFill>
                <a:latin typeface="Calibri" panose="020F0502020204030204" pitchFamily="34" charset="0"/>
                <a:cs typeface="Calibri" panose="020F0502020204030204" pitchFamily="34" charset="0"/>
              </a:rPr>
              <a:t>At your table, discuss: “</a:t>
            </a:r>
            <a:r>
              <a:rPr lang="en-GB" sz="2800" b="1" dirty="0">
                <a:solidFill>
                  <a:srgbClr val="565454"/>
                </a:solidFill>
                <a:latin typeface="Calibri" panose="020F0502020204030204" pitchFamily="34" charset="0"/>
                <a:cs typeface="Calibri" panose="020F0502020204030204" pitchFamily="34" charset="0"/>
              </a:rPr>
              <a:t>What should you do and not do as a camp manager related to camp closure?”</a:t>
            </a:r>
          </a:p>
          <a:p>
            <a:pPr marL="0" indent="0">
              <a:buNone/>
            </a:pPr>
            <a:endParaRPr lang="en-US" sz="2800" b="1" dirty="0">
              <a:solidFill>
                <a:srgbClr val="565454"/>
              </a:solidFill>
              <a:latin typeface="Calibri" panose="020F0502020204030204" pitchFamily="34" charset="0"/>
              <a:cs typeface="Calibri" panose="020F0502020204030204" pitchFamily="34" charset="0"/>
            </a:endParaRPr>
          </a:p>
          <a:p>
            <a:pPr marL="0" indent="0">
              <a:buNone/>
            </a:pPr>
            <a:r>
              <a:rPr lang="en-US" sz="2800" dirty="0">
                <a:solidFill>
                  <a:srgbClr val="565454"/>
                </a:solidFill>
                <a:latin typeface="Calibri" panose="020F0502020204030204" pitchFamily="34" charset="0"/>
                <a:cs typeface="Calibri" panose="020F0502020204030204" pitchFamily="34" charset="0"/>
              </a:rPr>
              <a:t>B</a:t>
            </a:r>
            <a:r>
              <a:rPr lang="en-GB" sz="2800" dirty="0">
                <a:solidFill>
                  <a:srgbClr val="565454"/>
                </a:solidFill>
                <a:latin typeface="Calibri" panose="020F0502020204030204" pitchFamily="34" charset="0"/>
                <a:cs typeface="Calibri" panose="020F0502020204030204" pitchFamily="34" charset="0"/>
              </a:rPr>
              <a:t>e prepared to share your suggestions with the plenary.</a:t>
            </a:r>
            <a:endParaRPr lang="en-CH" sz="2800" dirty="0">
              <a:solidFill>
                <a:srgbClr val="565454"/>
              </a:solidFill>
              <a:latin typeface="Calibri" panose="020F0502020204030204" pitchFamily="34" charset="0"/>
              <a:cs typeface="Calibri" panose="020F0502020204030204" pitchFamily="34" charset="0"/>
            </a:endParaRPr>
          </a:p>
          <a:p>
            <a:pPr marL="0" indent="0">
              <a:buNone/>
            </a:pPr>
            <a:r>
              <a:rPr lang="en-US" dirty="0"/>
              <a:t> </a:t>
            </a:r>
          </a:p>
          <a:p>
            <a:endParaRPr lang="en-CH"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26886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493836"/>
            <a:ext cx="9876347" cy="5302269"/>
          </a:xfrm>
        </p:spPr>
        <p:txBody>
          <a:bodyPr/>
          <a:lstStyle/>
          <a:p>
            <a:pPr marL="0" indent="0" algn="l">
              <a:buNone/>
            </a:pPr>
            <a:r>
              <a:rPr lang="en-GB" sz="2800" b="1" dirty="0">
                <a:solidFill>
                  <a:srgbClr val="545456"/>
                </a:solidFill>
                <a:latin typeface="Calibri" panose="020F0502020204030204" pitchFamily="34" charset="0"/>
                <a:cs typeface="Calibri" panose="020F0502020204030204" pitchFamily="34" charset="0"/>
              </a:rPr>
              <a:t>Spontaneous return </a:t>
            </a:r>
            <a:r>
              <a:rPr lang="en-GB" sz="2800" dirty="0">
                <a:solidFill>
                  <a:srgbClr val="545456"/>
                </a:solidFill>
                <a:latin typeface="Calibri" panose="020F0502020204030204" pitchFamily="34" charset="0"/>
                <a:cs typeface="Calibri" panose="020F0502020204030204" pitchFamily="34" charset="0"/>
              </a:rPr>
              <a:t>may be triggered by changes in the home areas or in the areas of displacement, also includes people choosing to return on their own rather than as part of agency-organised return programmes</a:t>
            </a:r>
          </a:p>
          <a:p>
            <a:pPr marL="0" indent="0" algn="l">
              <a:buNone/>
            </a:pPr>
            <a:endParaRPr lang="en-GB" sz="2800" b="1" dirty="0">
              <a:solidFill>
                <a:srgbClr val="545456"/>
              </a:solidFill>
              <a:latin typeface="Calibri" panose="020F0502020204030204" pitchFamily="34" charset="0"/>
              <a:cs typeface="Calibri" panose="020F0502020204030204" pitchFamily="34" charset="0"/>
            </a:endParaRPr>
          </a:p>
          <a:p>
            <a:pPr marL="0" indent="0" algn="l">
              <a:buNone/>
            </a:pPr>
            <a:r>
              <a:rPr lang="en-GB" sz="2800" b="1" dirty="0">
                <a:solidFill>
                  <a:srgbClr val="545456"/>
                </a:solidFill>
                <a:latin typeface="Calibri" panose="020F0502020204030204" pitchFamily="34" charset="0"/>
                <a:cs typeface="Calibri" panose="020F0502020204030204" pitchFamily="34" charset="0"/>
              </a:rPr>
              <a:t>Forced return </a:t>
            </a:r>
            <a:r>
              <a:rPr lang="en-GB" sz="2800" dirty="0">
                <a:solidFill>
                  <a:srgbClr val="545456"/>
                </a:solidFill>
                <a:latin typeface="Calibri" panose="020F0502020204030204" pitchFamily="34" charset="0"/>
                <a:cs typeface="Calibri" panose="020F0502020204030204" pitchFamily="34" charset="0"/>
              </a:rPr>
              <a:t>takes place when pressure by authorities is exerted to have people return to unsafe areas (CM Toolkit 2015)</a:t>
            </a:r>
            <a:endParaRPr lang="en-US" sz="2800" dirty="0">
              <a:solidFill>
                <a:srgbClr val="545456"/>
              </a:solidFill>
              <a:latin typeface="Calibri" panose="020F0502020204030204" pitchFamily="34" charset="0"/>
              <a:cs typeface="Calibri" panose="020F0502020204030204" pitchFamily="34" charset="0"/>
            </a:endParaRPr>
          </a:p>
          <a:p>
            <a:pPr algn="l"/>
            <a:endParaRPr lang="en-US" sz="3600" dirty="0"/>
          </a:p>
        </p:txBody>
      </p:sp>
      <p:pic>
        <p:nvPicPr>
          <p:cNvPr id="7" name="Picture 6">
            <a:extLst>
              <a:ext uri="{FF2B5EF4-FFF2-40B4-BE49-F238E27FC236}">
                <a16:creationId xmlns:a16="http://schemas.microsoft.com/office/drawing/2014/main" id="{5D3ECB75-0644-4D04-BC6A-5A2389277AA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82563"/>
            <a:ext cx="10691813" cy="7742238"/>
          </a:xfrm>
          <a:prstGeom prst="rect">
            <a:avLst/>
          </a:prstGeom>
        </p:spPr>
      </p:pic>
      <p:sp>
        <p:nvSpPr>
          <p:cNvPr id="6" name="Title 1">
            <a:extLst>
              <a:ext uri="{FF2B5EF4-FFF2-40B4-BE49-F238E27FC236}">
                <a16:creationId xmlns:a16="http://schemas.microsoft.com/office/drawing/2014/main" id="{A02BE731-D99D-4F76-9AA4-C8F589A8A23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2533795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3ECB75-0644-4D04-BC6A-5A2389277AA8}"/>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82563"/>
            <a:ext cx="10691813" cy="7742238"/>
          </a:xfrm>
          <a:prstGeom prst="rect">
            <a:avLst/>
          </a:prstGeom>
        </p:spPr>
      </p:pic>
      <p:sp>
        <p:nvSpPr>
          <p:cNvPr id="3" name="Content Placeholder 2"/>
          <p:cNvSpPr>
            <a:spLocks noGrp="1"/>
          </p:cNvSpPr>
          <p:nvPr>
            <p:ph idx="1"/>
          </p:nvPr>
        </p:nvSpPr>
        <p:spPr>
          <a:xfrm>
            <a:off x="438111" y="1722437"/>
            <a:ext cx="9876347" cy="5073668"/>
          </a:xfrm>
        </p:spPr>
        <p:txBody>
          <a:bodyPr/>
          <a:lstStyle/>
          <a:p>
            <a:pPr marL="0" indent="0" algn="l">
              <a:buNone/>
            </a:pPr>
            <a:r>
              <a:rPr lang="en-GB" sz="2800" b="1" dirty="0">
                <a:latin typeface="Calibri" panose="020F0502020204030204" pitchFamily="34" charset="0"/>
                <a:cs typeface="Calibri" panose="020F0502020204030204" pitchFamily="34" charset="0"/>
              </a:rPr>
              <a:t>Spontaneous return </a:t>
            </a:r>
            <a:r>
              <a:rPr lang="en-GB" sz="2800" dirty="0">
                <a:latin typeface="Calibri" panose="020F0502020204030204" pitchFamily="34" charset="0"/>
                <a:cs typeface="Calibri" panose="020F0502020204030204" pitchFamily="34" charset="0"/>
              </a:rPr>
              <a:t>may be triggered by changes in the home areas or in the areas of displacement, also includes people choosing to return on their own rather than as part of agency-organised return programmes</a:t>
            </a:r>
          </a:p>
          <a:p>
            <a:pPr marL="0" indent="0" algn="l">
              <a:buNone/>
            </a:pPr>
            <a:endParaRPr lang="en-GB" sz="2800" b="1" dirty="0">
              <a:latin typeface="Calibri" panose="020F0502020204030204" pitchFamily="34" charset="0"/>
              <a:cs typeface="Calibri" panose="020F0502020204030204" pitchFamily="34" charset="0"/>
            </a:endParaRPr>
          </a:p>
          <a:p>
            <a:pPr marL="0" indent="0" algn="l">
              <a:buNone/>
            </a:pPr>
            <a:r>
              <a:rPr lang="en-GB" sz="2800" b="1" dirty="0">
                <a:latin typeface="Calibri" panose="020F0502020204030204" pitchFamily="34" charset="0"/>
                <a:cs typeface="Calibri" panose="020F0502020204030204" pitchFamily="34" charset="0"/>
              </a:rPr>
              <a:t>Forced return </a:t>
            </a:r>
            <a:r>
              <a:rPr lang="en-GB" sz="2800" dirty="0">
                <a:latin typeface="Calibri" panose="020F0502020204030204" pitchFamily="34" charset="0"/>
                <a:cs typeface="Calibri" panose="020F0502020204030204" pitchFamily="34" charset="0"/>
              </a:rPr>
              <a:t>takes place when pressure by authorities is exerted to have people return to unsafe areas (CM Toolkit 2015)</a:t>
            </a:r>
            <a:endParaRPr lang="en-US" sz="2800" dirty="0">
              <a:latin typeface="Calibri" panose="020F0502020204030204" pitchFamily="34" charset="0"/>
              <a:cs typeface="Calibri" panose="020F0502020204030204" pitchFamily="34" charset="0"/>
            </a:endParaRPr>
          </a:p>
          <a:p>
            <a:pPr algn="l"/>
            <a:endParaRPr lang="en-US" sz="3600" dirty="0"/>
          </a:p>
        </p:txBody>
      </p:sp>
      <p:sp>
        <p:nvSpPr>
          <p:cNvPr id="6" name="Title 1">
            <a:extLst>
              <a:ext uri="{FF2B5EF4-FFF2-40B4-BE49-F238E27FC236}">
                <a16:creationId xmlns:a16="http://schemas.microsoft.com/office/drawing/2014/main" id="{A02BE731-D99D-4F76-9AA4-C8F589A8A23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2776773504"/>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64506" y="3131765"/>
            <a:ext cx="6965776"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cs typeface="Calibri" panose="020F0502020204030204" pitchFamily="34" charset="0"/>
              </a:rPr>
              <a:t>Intention surveys</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0C08AC7B-6C97-4BB7-88DF-6526C2E3E3DD}"/>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topic, remove as necessary</a:t>
            </a:r>
          </a:p>
        </p:txBody>
      </p:sp>
    </p:spTree>
    <p:extLst>
      <p:ext uri="{BB962C8B-B14F-4D97-AF65-F5344CB8AC3E}">
        <p14:creationId xmlns:p14="http://schemas.microsoft.com/office/powerpoint/2010/main" val="24255840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2A87C8"/>
                </a:solidFill>
                <a:latin typeface="Calibri" panose="020F0502020204030204" pitchFamily="34" charset="0"/>
                <a:cs typeface="Calibri" panose="020F0502020204030204" pitchFamily="34" charset="0"/>
              </a:rPr>
              <a:t>Intention survey discussion</a:t>
            </a:r>
          </a:p>
        </p:txBody>
      </p:sp>
      <p:sp>
        <p:nvSpPr>
          <p:cNvPr id="3" name="Content Placeholder 2"/>
          <p:cNvSpPr>
            <a:spLocks noGrp="1"/>
          </p:cNvSpPr>
          <p:nvPr>
            <p:ph idx="1"/>
          </p:nvPr>
        </p:nvSpPr>
        <p:spPr>
          <a:xfrm>
            <a:off x="438111" y="1798636"/>
            <a:ext cx="9876347" cy="4997469"/>
          </a:xfrm>
        </p:spPr>
        <p:txBody>
          <a:bodyPr/>
          <a:lstStyle/>
          <a:p>
            <a:pPr lvl="0"/>
            <a:r>
              <a:rPr lang="en-GB" sz="2800" dirty="0">
                <a:solidFill>
                  <a:srgbClr val="545456"/>
                </a:solidFill>
                <a:latin typeface="Calibri" panose="020F0502020204030204" pitchFamily="34" charset="0"/>
                <a:cs typeface="Calibri" panose="020F0502020204030204" pitchFamily="34" charset="0"/>
              </a:rPr>
              <a:t>Why is intention survey information relevant to CM?</a:t>
            </a:r>
            <a:endParaRPr lang="en-US" sz="2800" dirty="0">
              <a:solidFill>
                <a:srgbClr val="545456"/>
              </a:solidFill>
              <a:latin typeface="Calibri" panose="020F0502020204030204" pitchFamily="34" charset="0"/>
              <a:cs typeface="Calibri" panose="020F0502020204030204" pitchFamily="34" charset="0"/>
            </a:endParaRPr>
          </a:p>
          <a:p>
            <a:pPr lvl="0"/>
            <a:r>
              <a:rPr lang="en-GB" sz="2800" dirty="0">
                <a:solidFill>
                  <a:srgbClr val="545456"/>
                </a:solidFill>
                <a:latin typeface="Calibri" panose="020F0502020204030204" pitchFamily="34" charset="0"/>
                <a:cs typeface="Calibri" panose="020F0502020204030204" pitchFamily="34" charset="0"/>
              </a:rPr>
              <a:t>What type of information is included in a CM survey?</a:t>
            </a:r>
            <a:endParaRPr lang="en-US" sz="2800" dirty="0">
              <a:solidFill>
                <a:srgbClr val="545456"/>
              </a:solidFill>
              <a:latin typeface="Calibri" panose="020F0502020204030204" pitchFamily="34" charset="0"/>
              <a:cs typeface="Calibri" panose="020F0502020204030204" pitchFamily="34" charset="0"/>
            </a:endParaRPr>
          </a:p>
          <a:p>
            <a:pPr lvl="0"/>
            <a:r>
              <a:rPr lang="en-GB" sz="2800" dirty="0">
                <a:solidFill>
                  <a:srgbClr val="545456"/>
                </a:solidFill>
                <a:latin typeface="Calibri" panose="020F0502020204030204" pitchFamily="34" charset="0"/>
                <a:cs typeface="Calibri" panose="020F0502020204030204" pitchFamily="34" charset="0"/>
              </a:rPr>
              <a:t>Is it the responsibility of the CM team to conduct such surveys?</a:t>
            </a:r>
            <a:endParaRPr lang="en-US" sz="2800" dirty="0">
              <a:solidFill>
                <a:srgbClr val="545456"/>
              </a:solidFill>
              <a:latin typeface="Calibri" panose="020F0502020204030204" pitchFamily="34" charset="0"/>
              <a:cs typeface="Calibri" panose="020F0502020204030204" pitchFamily="34" charset="0"/>
            </a:endParaRPr>
          </a:p>
          <a:p>
            <a:pPr lvl="0"/>
            <a:r>
              <a:rPr lang="en-GB" sz="2800" dirty="0">
                <a:solidFill>
                  <a:srgbClr val="545456"/>
                </a:solidFill>
                <a:latin typeface="Calibri" panose="020F0502020204030204" pitchFamily="34" charset="0"/>
                <a:cs typeface="Calibri" panose="020F0502020204030204" pitchFamily="34" charset="0"/>
              </a:rPr>
              <a:t>What is your experience with intention surveys?</a:t>
            </a:r>
            <a:endParaRPr lang="en-US" sz="2800" dirty="0">
              <a:solidFill>
                <a:srgbClr val="545456"/>
              </a:solidFill>
              <a:latin typeface="Calibri" panose="020F0502020204030204" pitchFamily="34" charset="0"/>
              <a:cs typeface="Calibri" panose="020F0502020204030204" pitchFamily="34" charset="0"/>
            </a:endParaRPr>
          </a:p>
          <a:p>
            <a:endParaRPr lang="en-US" dirty="0"/>
          </a:p>
        </p:txBody>
      </p:sp>
      <p:sp>
        <p:nvSpPr>
          <p:cNvPr id="4" name="TextBox 3">
            <a:extLst>
              <a:ext uri="{FF2B5EF4-FFF2-40B4-BE49-F238E27FC236}">
                <a16:creationId xmlns:a16="http://schemas.microsoft.com/office/drawing/2014/main" id="{37B050EE-DAE0-4DC3-B7C9-3FC2A3C6A198}"/>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topic, remove as necessary</a:t>
            </a:r>
          </a:p>
        </p:txBody>
      </p:sp>
    </p:spTree>
    <p:extLst>
      <p:ext uri="{BB962C8B-B14F-4D97-AF65-F5344CB8AC3E}">
        <p14:creationId xmlns:p14="http://schemas.microsoft.com/office/powerpoint/2010/main" val="833046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panose="020F0502020204030204" pitchFamily="34" charset="0"/>
              </a:rPr>
              <a:t>Objectives </a:t>
            </a:r>
          </a:p>
        </p:txBody>
      </p:sp>
      <p:sp>
        <p:nvSpPr>
          <p:cNvPr id="3" name="Content Placeholder 2"/>
          <p:cNvSpPr>
            <a:spLocks noGrp="1"/>
          </p:cNvSpPr>
          <p:nvPr>
            <p:ph idx="1"/>
          </p:nvPr>
        </p:nvSpPr>
        <p:spPr>
          <a:xfrm>
            <a:off x="438110" y="1239822"/>
            <a:ext cx="9876347" cy="5476908"/>
          </a:xfrm>
        </p:spPr>
        <p:txBody>
          <a:bodyPr/>
          <a:lstStyle/>
          <a:p>
            <a:r>
              <a:rPr lang="en-GB" sz="2800" dirty="0">
                <a:solidFill>
                  <a:srgbClr val="545456"/>
                </a:solidFill>
                <a:latin typeface="Calibri" panose="020F0502020204030204" pitchFamily="34" charset="0"/>
              </a:rPr>
              <a:t>Explain the main reasons for closing a site, including durable solutions for </a:t>
            </a:r>
            <a:r>
              <a:rPr lang="en-GB" sz="2800" dirty="0" err="1">
                <a:solidFill>
                  <a:srgbClr val="545456"/>
                </a:solidFill>
                <a:latin typeface="Calibri" panose="020F0502020204030204" pitchFamily="34" charset="0"/>
              </a:rPr>
              <a:t>IDPs</a:t>
            </a:r>
            <a:r>
              <a:rPr lang="en-GB" sz="2800" dirty="0">
                <a:solidFill>
                  <a:srgbClr val="545456"/>
                </a:solidFill>
                <a:latin typeface="Calibri" panose="020F0502020204030204" pitchFamily="34" charset="0"/>
              </a:rPr>
              <a:t> and refugees.</a:t>
            </a:r>
            <a:endParaRPr lang="en-US" sz="2800" dirty="0">
              <a:solidFill>
                <a:srgbClr val="545456"/>
              </a:solidFill>
              <a:latin typeface="Calibri" panose="020F0502020204030204" pitchFamily="34" charset="0"/>
            </a:endParaRPr>
          </a:p>
          <a:p>
            <a:r>
              <a:rPr lang="en-GB" sz="2800" dirty="0">
                <a:solidFill>
                  <a:srgbClr val="545456"/>
                </a:solidFill>
                <a:latin typeface="Calibri" panose="020F0502020204030204" pitchFamily="34" charset="0"/>
              </a:rPr>
              <a:t>List the responsibilities of a CMA for the closure process.</a:t>
            </a:r>
            <a:endParaRPr lang="en-US" sz="2800" dirty="0">
              <a:solidFill>
                <a:srgbClr val="545456"/>
              </a:solidFill>
              <a:latin typeface="Calibri" panose="020F0502020204030204" pitchFamily="34" charset="0"/>
            </a:endParaRPr>
          </a:p>
          <a:p>
            <a:r>
              <a:rPr lang="en-GB" sz="2800" dirty="0">
                <a:solidFill>
                  <a:srgbClr val="545456"/>
                </a:solidFill>
                <a:latin typeface="Calibri" panose="020F0502020204030204" pitchFamily="34" charset="0"/>
              </a:rPr>
              <a:t>Discuss situations of (forced or spontaneous) return and how the CMA role should support the situation. </a:t>
            </a:r>
            <a:r>
              <a:rPr lang="en-GB" sz="2800" dirty="0">
                <a:solidFill>
                  <a:srgbClr val="2A87C8"/>
                </a:solidFill>
                <a:latin typeface="Calibri" panose="020F0502020204030204" pitchFamily="34" charset="0"/>
              </a:rPr>
              <a:t>(Optional, for contexts where return takes place)</a:t>
            </a:r>
            <a:endParaRPr lang="en-US" sz="2800" dirty="0">
              <a:solidFill>
                <a:srgbClr val="2A87C8"/>
              </a:solidFill>
              <a:latin typeface="Calibri" panose="020F0502020204030204" pitchFamily="34" charset="0"/>
            </a:endParaRPr>
          </a:p>
          <a:p>
            <a:r>
              <a:rPr lang="en-GB" sz="2800" dirty="0">
                <a:solidFill>
                  <a:srgbClr val="545456"/>
                </a:solidFill>
                <a:latin typeface="Calibri" panose="020F0502020204030204" pitchFamily="34" charset="0"/>
              </a:rPr>
              <a:t>Discuss situations of local integration and how the CMA should support communities.</a:t>
            </a:r>
            <a:r>
              <a:rPr lang="en-US" sz="2800" dirty="0">
                <a:solidFill>
                  <a:srgbClr val="545456"/>
                </a:solidFill>
                <a:latin typeface="Calibri" panose="020F0502020204030204" pitchFamily="34" charset="0"/>
              </a:rPr>
              <a:t> </a:t>
            </a:r>
            <a:r>
              <a:rPr lang="en-GB" sz="2800" dirty="0">
                <a:solidFill>
                  <a:srgbClr val="2A87C8"/>
                </a:solidFill>
                <a:latin typeface="Calibri" panose="020F0502020204030204" pitchFamily="34" charset="0"/>
              </a:rPr>
              <a:t>(Optional, for contexts where integration takes place)</a:t>
            </a:r>
            <a:endParaRPr lang="en-US" sz="2800" dirty="0">
              <a:solidFill>
                <a:srgbClr val="2A87C8"/>
              </a:solidFill>
              <a:latin typeface="Calibri" panose="020F0502020204030204" pitchFamily="34" charset="0"/>
            </a:endParaRPr>
          </a:p>
          <a:p>
            <a:r>
              <a:rPr lang="en-GB" sz="2800" dirty="0">
                <a:solidFill>
                  <a:srgbClr val="545456"/>
                </a:solidFill>
                <a:latin typeface="Calibri" panose="020F0502020204030204" pitchFamily="34" charset="0"/>
              </a:rPr>
              <a:t>Analyse the application of the Guiding Principles in the training context.</a:t>
            </a:r>
            <a:endParaRPr lang="en-US" sz="2800" dirty="0">
              <a:solidFill>
                <a:srgbClr val="545456"/>
              </a:solidFill>
              <a:latin typeface="Calibri" panose="020F0502020204030204" pitchFamily="34" charset="0"/>
            </a:endParaRPr>
          </a:p>
          <a:p>
            <a:r>
              <a:rPr lang="en-GB" sz="2800" dirty="0">
                <a:solidFill>
                  <a:srgbClr val="545456"/>
                </a:solidFill>
                <a:latin typeface="Calibri" panose="020F0502020204030204" pitchFamily="34" charset="0"/>
              </a:rPr>
              <a:t>Explain the key aspects to consider when closing a site. </a:t>
            </a:r>
            <a:endParaRPr lang="en-US" sz="2800" dirty="0">
              <a:solidFill>
                <a:srgbClr val="545456"/>
              </a:solidFill>
              <a:latin typeface="Calibri" panose="020F0502020204030204" pitchFamily="34" charset="0"/>
            </a:endParaRPr>
          </a:p>
        </p:txBody>
      </p:sp>
      <p:sp>
        <p:nvSpPr>
          <p:cNvPr id="4" name="TextBox 3">
            <a:extLst>
              <a:ext uri="{FF2B5EF4-FFF2-40B4-BE49-F238E27FC236}">
                <a16:creationId xmlns:a16="http://schemas.microsoft.com/office/drawing/2014/main" id="{5203F51F-B254-48D3-85F2-7473FF297294}"/>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Modify the objectives to reflect the selected activities</a:t>
            </a:r>
          </a:p>
        </p:txBody>
      </p:sp>
    </p:spTree>
    <p:extLst>
      <p:ext uri="{BB962C8B-B14F-4D97-AF65-F5344CB8AC3E}">
        <p14:creationId xmlns:p14="http://schemas.microsoft.com/office/powerpoint/2010/main" val="3707759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GB" sz="2800" b="1" dirty="0">
                <a:solidFill>
                  <a:srgbClr val="545456"/>
                </a:solidFill>
                <a:latin typeface="Calibri" panose="020F0502020204030204" pitchFamily="34" charset="0"/>
                <a:cs typeface="Calibri" panose="020F0502020204030204" pitchFamily="34" charset="0"/>
              </a:rPr>
              <a:t>Intention surveys </a:t>
            </a:r>
            <a:r>
              <a:rPr lang="en-GB" sz="2800" dirty="0">
                <a:solidFill>
                  <a:srgbClr val="545456"/>
                </a:solidFill>
                <a:latin typeface="Calibri" panose="020F0502020204030204" pitchFamily="34" charset="0"/>
                <a:cs typeface="Calibri" panose="020F0502020204030204" pitchFamily="34" charset="0"/>
              </a:rPr>
              <a:t>provide a good overview of IDPs’ future plans and preferred choices in relation to long-term solutions, including their perceptions about the general situation back home, existing issues and concerns related to their life in displacement and the main aspects preventing them from leaving the site.</a:t>
            </a:r>
            <a:endParaRPr lang="en-US" sz="2800" dirty="0">
              <a:solidFill>
                <a:srgbClr val="545456"/>
              </a:solidFill>
              <a:effectLst/>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2141438D-3164-4AE7-A19A-4A3DB0F314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0691814" cy="7583742"/>
          </a:xfrm>
          <a:prstGeom prst="rect">
            <a:avLst/>
          </a:prstGeom>
        </p:spPr>
      </p:pic>
      <p:sp>
        <p:nvSpPr>
          <p:cNvPr id="6" name="Title 1">
            <a:extLst>
              <a:ext uri="{FF2B5EF4-FFF2-40B4-BE49-F238E27FC236}">
                <a16:creationId xmlns:a16="http://schemas.microsoft.com/office/drawing/2014/main" id="{58893844-3F42-4516-9065-699AF523159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
        <p:nvSpPr>
          <p:cNvPr id="7" name="TextBox 6">
            <a:extLst>
              <a:ext uri="{FF2B5EF4-FFF2-40B4-BE49-F238E27FC236}">
                <a16:creationId xmlns:a16="http://schemas.microsoft.com/office/drawing/2014/main" id="{C6F4C17C-79DA-4228-82A9-4558687E292D}"/>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topic, remove as necessary</a:t>
            </a:r>
          </a:p>
        </p:txBody>
      </p:sp>
    </p:spTree>
    <p:extLst>
      <p:ext uri="{BB962C8B-B14F-4D97-AF65-F5344CB8AC3E}">
        <p14:creationId xmlns:p14="http://schemas.microsoft.com/office/powerpoint/2010/main" val="2363207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41438D-3164-4AE7-A19A-4A3DB0F31437}"/>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 y="0"/>
            <a:ext cx="10691814" cy="7583742"/>
          </a:xfrm>
          <a:prstGeom prst="rect">
            <a:avLst/>
          </a:prstGeom>
        </p:spPr>
      </p:pic>
      <p:sp>
        <p:nvSpPr>
          <p:cNvPr id="3" name="Content Placeholder 2"/>
          <p:cNvSpPr>
            <a:spLocks noGrp="1"/>
          </p:cNvSpPr>
          <p:nvPr>
            <p:ph idx="1"/>
          </p:nvPr>
        </p:nvSpPr>
        <p:spPr>
          <a:xfrm>
            <a:off x="438111" y="1493837"/>
            <a:ext cx="9876347" cy="5302268"/>
          </a:xfrm>
        </p:spPr>
        <p:txBody>
          <a:bodyPr/>
          <a:lstStyle/>
          <a:p>
            <a:pPr marL="0" lvl="0" indent="0">
              <a:buNone/>
            </a:pPr>
            <a:r>
              <a:rPr lang="en-GB" sz="2800" b="1" dirty="0">
                <a:latin typeface="Calibri" panose="020F0502020204030204" pitchFamily="34" charset="0"/>
                <a:cs typeface="Calibri" panose="020F0502020204030204" pitchFamily="34" charset="0"/>
              </a:rPr>
              <a:t>Intention surveys </a:t>
            </a:r>
            <a:r>
              <a:rPr lang="en-GB" sz="2800" dirty="0">
                <a:latin typeface="Calibri" panose="020F0502020204030204" pitchFamily="34" charset="0"/>
                <a:cs typeface="Calibri" panose="020F0502020204030204" pitchFamily="34" charset="0"/>
              </a:rPr>
              <a:t>provide a good overview of IDPs’ future plans and preferred choices in relation to long-term solutions, including their perceptions about the general situation back home, existing issues and concerns related to their life in displacement and the main aspects preventing them from leaving the site.</a:t>
            </a:r>
            <a:endParaRPr lang="en-US" sz="2800" dirty="0">
              <a:effectLst/>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58893844-3F42-4516-9065-699AF523159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
        <p:nvSpPr>
          <p:cNvPr id="7" name="TextBox 6">
            <a:extLst>
              <a:ext uri="{FF2B5EF4-FFF2-40B4-BE49-F238E27FC236}">
                <a16:creationId xmlns:a16="http://schemas.microsoft.com/office/drawing/2014/main" id="{C6F4C17C-79DA-4228-82A9-4558687E292D}"/>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topic, remove as necessary</a:t>
            </a:r>
          </a:p>
        </p:txBody>
      </p:sp>
    </p:spTree>
    <p:extLst>
      <p:ext uri="{BB962C8B-B14F-4D97-AF65-F5344CB8AC3E}">
        <p14:creationId xmlns:p14="http://schemas.microsoft.com/office/powerpoint/2010/main" val="2226730839"/>
      </p:ext>
    </p:extLst>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31106" y="2909882"/>
            <a:ext cx="82296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cs typeface="Calibri" panose="020F0502020204030204" pitchFamily="34" charset="0"/>
              </a:rPr>
              <a:t>Site closure process </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extLst>
      <p:ext uri="{BB962C8B-B14F-4D97-AF65-F5344CB8AC3E}">
        <p14:creationId xmlns:p14="http://schemas.microsoft.com/office/powerpoint/2010/main" val="28075260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2A87C8"/>
                </a:solidFill>
                <a:latin typeface="Calibri" panose="020F0502020204030204" pitchFamily="34" charset="0"/>
                <a:cs typeface="Calibri" panose="020F0502020204030204" pitchFamily="34" charset="0"/>
              </a:rPr>
              <a:t>Elements of local/site closure action plans</a:t>
            </a:r>
          </a:p>
        </p:txBody>
      </p:sp>
      <p:sp>
        <p:nvSpPr>
          <p:cNvPr id="3" name="Content Placeholder 2"/>
          <p:cNvSpPr>
            <a:spLocks noGrp="1"/>
          </p:cNvSpPr>
          <p:nvPr>
            <p:ph idx="1"/>
          </p:nvPr>
        </p:nvSpPr>
        <p:spPr>
          <a:xfrm>
            <a:off x="438111" y="1493838"/>
            <a:ext cx="9876347" cy="5302268"/>
          </a:xfrm>
        </p:spPr>
        <p:txBody>
          <a:bodyPr/>
          <a:lstStyle/>
          <a:p>
            <a:pPr lvl="0"/>
            <a:r>
              <a:rPr lang="en-GB" sz="2800" b="1" dirty="0">
                <a:solidFill>
                  <a:srgbClr val="545456"/>
                </a:solidFill>
                <a:latin typeface="Calibri" panose="020F0502020204030204" pitchFamily="34" charset="0"/>
                <a:cs typeface="Calibri" panose="020F0502020204030204" pitchFamily="34" charset="0"/>
              </a:rPr>
              <a:t>Population elements</a:t>
            </a:r>
            <a:r>
              <a:rPr lang="en-GB" sz="2800" dirty="0">
                <a:solidFill>
                  <a:srgbClr val="545456"/>
                </a:solidFill>
                <a:latin typeface="Calibri" panose="020F0502020204030204" pitchFamily="34" charset="0"/>
                <a:cs typeface="Calibri" panose="020F0502020204030204" pitchFamily="34" charset="0"/>
              </a:rPr>
              <a:t> relate directly to the displaced population and the host community, both within the camp and areas of return.</a:t>
            </a:r>
            <a:endParaRPr lang="en-US" sz="2800" dirty="0">
              <a:solidFill>
                <a:srgbClr val="545456"/>
              </a:solidFill>
              <a:latin typeface="Calibri" panose="020F0502020204030204" pitchFamily="34" charset="0"/>
              <a:cs typeface="Calibri" panose="020F0502020204030204" pitchFamily="34" charset="0"/>
            </a:endParaRPr>
          </a:p>
          <a:p>
            <a:pPr lvl="0"/>
            <a:r>
              <a:rPr lang="en-GB" sz="2800" b="1" dirty="0">
                <a:solidFill>
                  <a:srgbClr val="545456"/>
                </a:solidFill>
                <a:latin typeface="Calibri" panose="020F0502020204030204" pitchFamily="34" charset="0"/>
                <a:cs typeface="Calibri" panose="020F0502020204030204" pitchFamily="34" charset="0"/>
              </a:rPr>
              <a:t>Infrastructural elements</a:t>
            </a:r>
            <a:r>
              <a:rPr lang="en-GB" sz="2800" dirty="0">
                <a:solidFill>
                  <a:srgbClr val="545456"/>
                </a:solidFill>
                <a:latin typeface="Calibri" panose="020F0502020204030204" pitchFamily="34" charset="0"/>
                <a:cs typeface="Calibri" panose="020F0502020204030204" pitchFamily="34" charset="0"/>
              </a:rPr>
              <a:t> relate to the infrastructure and land, including decommissioning of a camp area. </a:t>
            </a:r>
            <a:endParaRPr lang="en-US" sz="2800" dirty="0">
              <a:solidFill>
                <a:srgbClr val="545456"/>
              </a:solidFill>
              <a:latin typeface="Calibri" panose="020F0502020204030204" pitchFamily="34" charset="0"/>
              <a:cs typeface="Calibri" panose="020F0502020204030204" pitchFamily="34" charset="0"/>
            </a:endParaRPr>
          </a:p>
          <a:p>
            <a:pPr lvl="0"/>
            <a:r>
              <a:rPr lang="en-GB" sz="2800" b="1" dirty="0">
                <a:solidFill>
                  <a:srgbClr val="545456"/>
                </a:solidFill>
                <a:latin typeface="Calibri" panose="020F0502020204030204" pitchFamily="34" charset="0"/>
                <a:cs typeface="Calibri" panose="020F0502020204030204" pitchFamily="34" charset="0"/>
              </a:rPr>
              <a:t>Operational elements</a:t>
            </a:r>
            <a:r>
              <a:rPr lang="en-GB" sz="2800" dirty="0">
                <a:solidFill>
                  <a:srgbClr val="545456"/>
                </a:solidFill>
                <a:latin typeface="Calibri" panose="020F0502020204030204" pitchFamily="34" charset="0"/>
                <a:cs typeface="Calibri" panose="020F0502020204030204" pitchFamily="34" charset="0"/>
              </a:rPr>
              <a:t> relate to the movements, logistics, information and security throughout the closure process</a:t>
            </a:r>
            <a:endParaRPr lang="en-US" sz="2800" dirty="0">
              <a:solidFill>
                <a:srgbClr val="545456"/>
              </a:solidFill>
              <a:latin typeface="Calibri" panose="020F0502020204030204" pitchFamily="34" charset="0"/>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34441167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solidFill>
                  <a:srgbClr val="2A87C8"/>
                </a:solidFill>
                <a:latin typeface="Calibri" panose="020F0502020204030204" pitchFamily="34" charset="0"/>
              </a:rPr>
              <a:t>Group work	6A</a:t>
            </a:r>
            <a:r>
              <a:rPr lang="en-GB" dirty="0">
                <a:solidFill>
                  <a:srgbClr val="2A87C8"/>
                </a:solidFill>
                <a:latin typeface="Calibri" panose="020F0502020204030204" pitchFamily="34" charset="0"/>
              </a:rPr>
              <a:t>				       30’</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Action planning for closure</a:t>
            </a:r>
            <a:br>
              <a:rPr lang="en-GB" dirty="0">
                <a:solidFill>
                  <a:srgbClr val="2A87C8"/>
                </a:solidFill>
                <a:latin typeface="Calibri" panose="020F0502020204030204" pitchFamily="34" charset="0"/>
              </a:rPr>
            </a:br>
            <a:br>
              <a:rPr lang="en-GB" dirty="0"/>
            </a:b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en-US" sz="2800" b="1" dirty="0">
                <a:solidFill>
                  <a:srgbClr val="565454"/>
                </a:solidFill>
                <a:latin typeface="Calibri" panose="020F0502020204030204" pitchFamily="34" charset="0"/>
                <a:cs typeface="Calibri" panose="020F0502020204030204" pitchFamily="34" charset="0"/>
              </a:rPr>
              <a:t>With your group, develop an action plan for site closure. </a:t>
            </a:r>
            <a:endParaRPr lang="en-GB" sz="2800" b="1" dirty="0">
              <a:solidFill>
                <a:srgbClr val="565454"/>
              </a:solidFill>
              <a:latin typeface="Calibri" panose="020F0502020204030204" pitchFamily="34" charset="0"/>
              <a:cs typeface="Calibri" panose="020F0502020204030204" pitchFamily="34" charset="0"/>
            </a:endParaRPr>
          </a:p>
          <a:p>
            <a:pPr marL="0" indent="0">
              <a:buNone/>
            </a:pPr>
            <a:endParaRPr lang="en-US" sz="2800" b="1" dirty="0">
              <a:solidFill>
                <a:srgbClr val="565454"/>
              </a:solidFill>
              <a:latin typeface="Calibri" panose="020F0502020204030204" pitchFamily="34" charset="0"/>
              <a:cs typeface="Calibri" panose="020F0502020204030204" pitchFamily="34" charset="0"/>
            </a:endParaRPr>
          </a:p>
          <a:p>
            <a:pPr marL="0" indent="0">
              <a:buNone/>
            </a:pPr>
            <a:r>
              <a:rPr lang="en-US" sz="2800" dirty="0">
                <a:solidFill>
                  <a:srgbClr val="565454"/>
                </a:solidFill>
                <a:latin typeface="Calibri" panose="020F0502020204030204" pitchFamily="34" charset="0"/>
                <a:cs typeface="Calibri" panose="020F0502020204030204" pitchFamily="34" charset="0"/>
              </a:rPr>
              <a:t>Group 1: </a:t>
            </a:r>
            <a:r>
              <a:rPr lang="en-US" sz="2800" b="1" dirty="0">
                <a:solidFill>
                  <a:srgbClr val="565454"/>
                </a:solidFill>
                <a:latin typeface="Calibri" panose="020F0502020204030204" pitchFamily="34" charset="0"/>
                <a:cs typeface="Calibri" panose="020F0502020204030204" pitchFamily="34" charset="0"/>
              </a:rPr>
              <a:t>Population elements </a:t>
            </a:r>
            <a:r>
              <a:rPr lang="en-US" sz="2800" dirty="0">
                <a:solidFill>
                  <a:srgbClr val="565454"/>
                </a:solidFill>
                <a:latin typeface="Calibri" panose="020F0502020204030204" pitchFamily="34" charset="0"/>
                <a:cs typeface="Calibri" panose="020F0502020204030204" pitchFamily="34" charset="0"/>
              </a:rPr>
              <a:t>relate directly to the displaced population and the host community, both within the camp and areas of return</a:t>
            </a:r>
          </a:p>
          <a:p>
            <a:pPr marL="0" indent="0">
              <a:buNone/>
            </a:pPr>
            <a:r>
              <a:rPr lang="en-US" sz="2800" dirty="0">
                <a:solidFill>
                  <a:srgbClr val="565454"/>
                </a:solidFill>
                <a:latin typeface="Calibri" panose="020F0502020204030204" pitchFamily="34" charset="0"/>
                <a:cs typeface="Calibri" panose="020F0502020204030204" pitchFamily="34" charset="0"/>
              </a:rPr>
              <a:t>Group 2: </a:t>
            </a:r>
            <a:r>
              <a:rPr lang="en-US" sz="2800" b="1" dirty="0">
                <a:solidFill>
                  <a:srgbClr val="565454"/>
                </a:solidFill>
                <a:latin typeface="Calibri" panose="020F0502020204030204" pitchFamily="34" charset="0"/>
                <a:cs typeface="Calibri" panose="020F0502020204030204" pitchFamily="34" charset="0"/>
              </a:rPr>
              <a:t>Infrastructural elements </a:t>
            </a:r>
            <a:r>
              <a:rPr lang="en-US" sz="2800" dirty="0">
                <a:solidFill>
                  <a:srgbClr val="565454"/>
                </a:solidFill>
                <a:latin typeface="Calibri" panose="020F0502020204030204" pitchFamily="34" charset="0"/>
                <a:cs typeface="Calibri" panose="020F0502020204030204" pitchFamily="34" charset="0"/>
              </a:rPr>
              <a:t>relate to the infrastructure and land, including decommissioning of a camp area</a:t>
            </a:r>
          </a:p>
          <a:p>
            <a:pPr marL="0" indent="0">
              <a:buNone/>
            </a:pPr>
            <a:r>
              <a:rPr lang="en-US" sz="2800" dirty="0">
                <a:solidFill>
                  <a:srgbClr val="565454"/>
                </a:solidFill>
                <a:latin typeface="Calibri" panose="020F0502020204030204" pitchFamily="34" charset="0"/>
                <a:cs typeface="Calibri" panose="020F0502020204030204" pitchFamily="34" charset="0"/>
              </a:rPr>
              <a:t>Group 3: </a:t>
            </a:r>
            <a:r>
              <a:rPr lang="en-US" sz="2800" b="1" dirty="0">
                <a:solidFill>
                  <a:srgbClr val="565454"/>
                </a:solidFill>
                <a:latin typeface="Calibri" panose="020F0502020204030204" pitchFamily="34" charset="0"/>
                <a:cs typeface="Calibri" panose="020F0502020204030204" pitchFamily="34" charset="0"/>
              </a:rPr>
              <a:t>Operational elements </a:t>
            </a:r>
            <a:r>
              <a:rPr lang="en-US" sz="2800" dirty="0">
                <a:solidFill>
                  <a:srgbClr val="565454"/>
                </a:solidFill>
                <a:latin typeface="Calibri" panose="020F0502020204030204" pitchFamily="34" charset="0"/>
                <a:cs typeface="Calibri" panose="020F0502020204030204" pitchFamily="34" charset="0"/>
              </a:rPr>
              <a:t>relate to the movements, logistics, information and security throughout the closure process</a:t>
            </a:r>
            <a:endParaRPr lang="en-CH" sz="2800" dirty="0">
              <a:solidFill>
                <a:srgbClr val="565454"/>
              </a:solidFill>
              <a:latin typeface="Calibri" panose="020F0502020204030204" pitchFamily="34" charset="0"/>
              <a:cs typeface="Calibri" panose="020F0502020204030204" pitchFamily="34" charset="0"/>
            </a:endParaRPr>
          </a:p>
          <a:p>
            <a:pPr marL="0" indent="0">
              <a:buNone/>
            </a:pPr>
            <a:r>
              <a:rPr lang="en-US" dirty="0"/>
              <a:t> </a:t>
            </a:r>
          </a:p>
          <a:p>
            <a:endParaRPr lang="en-CH"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DBFF9AA-7619-4E21-AF1E-B82421CD22FA}"/>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activity, remove as necessary</a:t>
            </a:r>
          </a:p>
        </p:txBody>
      </p:sp>
    </p:spTree>
    <p:extLst>
      <p:ext uri="{BB962C8B-B14F-4D97-AF65-F5344CB8AC3E}">
        <p14:creationId xmlns:p14="http://schemas.microsoft.com/office/powerpoint/2010/main" val="24018741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solidFill>
                  <a:srgbClr val="2A87C8"/>
                </a:solidFill>
                <a:latin typeface="Calibri" panose="020F0502020204030204" pitchFamily="34" charset="0"/>
              </a:rPr>
              <a:t>Group work 6B	</a:t>
            </a:r>
            <a:r>
              <a:rPr lang="en-GB" dirty="0">
                <a:solidFill>
                  <a:srgbClr val="2A87C8"/>
                </a:solidFill>
                <a:latin typeface="Calibri" panose="020F0502020204030204" pitchFamily="34" charset="0"/>
              </a:rPr>
              <a:t>				       50’</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Role play</a:t>
            </a:r>
            <a:br>
              <a:rPr lang="en-GB" dirty="0">
                <a:solidFill>
                  <a:srgbClr val="2A87C8"/>
                </a:solidFill>
                <a:latin typeface="Calibri" panose="020F0502020204030204" pitchFamily="34" charset="0"/>
              </a:rPr>
            </a:br>
            <a:br>
              <a:rPr lang="en-GB" dirty="0"/>
            </a:b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en-US" sz="2800" b="1" dirty="0">
                <a:solidFill>
                  <a:srgbClr val="565454"/>
                </a:solidFill>
                <a:latin typeface="Calibri" panose="020F0502020204030204" pitchFamily="34" charset="0"/>
                <a:cs typeface="Calibri" panose="020F0502020204030204" pitchFamily="34" charset="0"/>
              </a:rPr>
              <a:t>With your group, </a:t>
            </a:r>
            <a:r>
              <a:rPr lang="en-US" sz="2800" b="1" dirty="0" err="1">
                <a:solidFill>
                  <a:srgbClr val="565454"/>
                </a:solidFill>
                <a:latin typeface="Calibri" panose="020F0502020204030204" pitchFamily="34" charset="0"/>
                <a:cs typeface="Calibri" panose="020F0502020204030204" pitchFamily="34" charset="0"/>
              </a:rPr>
              <a:t>organise</a:t>
            </a:r>
            <a:r>
              <a:rPr lang="en-US" sz="2800" b="1" dirty="0">
                <a:solidFill>
                  <a:srgbClr val="565454"/>
                </a:solidFill>
                <a:latin typeface="Calibri" panose="020F0502020204030204" pitchFamily="34" charset="0"/>
                <a:cs typeface="Calibri" panose="020F0502020204030204" pitchFamily="34" charset="0"/>
              </a:rPr>
              <a:t> a presentation for the national authorities outlining your action plan </a:t>
            </a:r>
            <a:endParaRPr lang="en-GB" sz="2800" b="1" dirty="0">
              <a:solidFill>
                <a:srgbClr val="565454"/>
              </a:solidFill>
              <a:latin typeface="Calibri" panose="020F0502020204030204" pitchFamily="34" charset="0"/>
              <a:cs typeface="Calibri" panose="020F0502020204030204" pitchFamily="34" charset="0"/>
            </a:endParaRPr>
          </a:p>
          <a:p>
            <a:pPr marL="0" indent="0">
              <a:buNone/>
            </a:pPr>
            <a:endParaRPr lang="en-US" sz="2800" b="1" dirty="0">
              <a:solidFill>
                <a:srgbClr val="565454"/>
              </a:solidFill>
              <a:latin typeface="Calibri" panose="020F0502020204030204" pitchFamily="34" charset="0"/>
              <a:cs typeface="Calibri" panose="020F0502020204030204" pitchFamily="34" charset="0"/>
            </a:endParaRPr>
          </a:p>
          <a:p>
            <a:pPr marL="0" indent="0" algn="l">
              <a:buNone/>
            </a:pPr>
            <a:r>
              <a:rPr lang="en-US" sz="2800" dirty="0">
                <a:solidFill>
                  <a:srgbClr val="565454"/>
                </a:solidFill>
                <a:latin typeface="Calibri" panose="020F0502020204030204" pitchFamily="34" charset="0"/>
                <a:cs typeface="Calibri" panose="020F0502020204030204" pitchFamily="34" charset="0"/>
              </a:rPr>
              <a:t>Group 1: Camp managers who are responsible for the </a:t>
            </a:r>
            <a:r>
              <a:rPr lang="en-US" sz="2800" b="1" dirty="0">
                <a:solidFill>
                  <a:srgbClr val="565454"/>
                </a:solidFill>
                <a:latin typeface="Calibri" panose="020F0502020204030204" pitchFamily="34" charset="0"/>
                <a:cs typeface="Calibri" panose="020F0502020204030204" pitchFamily="34" charset="0"/>
              </a:rPr>
              <a:t>population elements</a:t>
            </a:r>
            <a:endParaRPr lang="en-US" sz="2800" dirty="0">
              <a:solidFill>
                <a:srgbClr val="565454"/>
              </a:solidFill>
              <a:latin typeface="Calibri" panose="020F0502020204030204" pitchFamily="34" charset="0"/>
              <a:cs typeface="Calibri" panose="020F0502020204030204" pitchFamily="34" charset="0"/>
            </a:endParaRPr>
          </a:p>
          <a:p>
            <a:pPr marL="0" indent="0" algn="l">
              <a:buNone/>
            </a:pPr>
            <a:r>
              <a:rPr lang="en-US" sz="2800" dirty="0">
                <a:solidFill>
                  <a:srgbClr val="565454"/>
                </a:solidFill>
                <a:latin typeface="Calibri" panose="020F0502020204030204" pitchFamily="34" charset="0"/>
                <a:cs typeface="Calibri" panose="020F0502020204030204" pitchFamily="34" charset="0"/>
              </a:rPr>
              <a:t>Group 2: Camp managers who are responsible for the</a:t>
            </a:r>
            <a:r>
              <a:rPr lang="en-US" sz="2800" b="1" dirty="0">
                <a:solidFill>
                  <a:srgbClr val="565454"/>
                </a:solidFill>
                <a:latin typeface="Calibri" panose="020F0502020204030204" pitchFamily="34" charset="0"/>
                <a:cs typeface="Calibri" panose="020F0502020204030204" pitchFamily="34" charset="0"/>
              </a:rPr>
              <a:t> infrastructure elements </a:t>
            </a:r>
            <a:r>
              <a:rPr lang="en-US" sz="2800" dirty="0">
                <a:solidFill>
                  <a:srgbClr val="565454"/>
                </a:solidFill>
                <a:latin typeface="Calibri" panose="020F0502020204030204" pitchFamily="34" charset="0"/>
                <a:cs typeface="Calibri" panose="020F0502020204030204" pitchFamily="34" charset="0"/>
              </a:rPr>
              <a:t>of the camp site</a:t>
            </a:r>
          </a:p>
          <a:p>
            <a:pPr marL="0" indent="0" algn="l">
              <a:buNone/>
            </a:pPr>
            <a:r>
              <a:rPr lang="en-US" sz="2800" dirty="0">
                <a:solidFill>
                  <a:srgbClr val="565454"/>
                </a:solidFill>
                <a:latin typeface="Calibri" panose="020F0502020204030204" pitchFamily="34" charset="0"/>
                <a:cs typeface="Calibri" panose="020F0502020204030204" pitchFamily="34" charset="0"/>
              </a:rPr>
              <a:t>Group 3: Coordinators who must ensure consistency across sites with a focus on </a:t>
            </a:r>
            <a:r>
              <a:rPr lang="en-US" sz="2800" b="1" dirty="0">
                <a:solidFill>
                  <a:srgbClr val="565454"/>
                </a:solidFill>
                <a:latin typeface="Calibri" panose="020F0502020204030204" pitchFamily="34" charset="0"/>
                <a:cs typeface="Calibri" panose="020F0502020204030204" pitchFamily="34" charset="0"/>
              </a:rPr>
              <a:t>standards and compliance </a:t>
            </a:r>
            <a:r>
              <a:rPr lang="en-US" sz="2800" dirty="0">
                <a:solidFill>
                  <a:srgbClr val="565454"/>
                </a:solidFill>
                <a:latin typeface="Calibri" panose="020F0502020204030204" pitchFamily="34" charset="0"/>
                <a:cs typeface="Calibri" panose="020F0502020204030204" pitchFamily="34" charset="0"/>
              </a:rPr>
              <a:t>with the national exit plan</a:t>
            </a:r>
            <a:endParaRPr lang="en-CH" sz="2800" dirty="0">
              <a:solidFill>
                <a:srgbClr val="565454"/>
              </a:solidFill>
              <a:latin typeface="Calibri" panose="020F0502020204030204" pitchFamily="34" charset="0"/>
              <a:cs typeface="Calibri" panose="020F0502020204030204" pitchFamily="34" charset="0"/>
            </a:endParaRPr>
          </a:p>
          <a:p>
            <a:pPr marL="0" indent="0">
              <a:buNone/>
            </a:pPr>
            <a:r>
              <a:rPr lang="en-US" dirty="0"/>
              <a:t> </a:t>
            </a:r>
          </a:p>
          <a:p>
            <a:endParaRPr lang="en-CH"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CCE4019-2F1E-49B8-A883-4292062798D7}"/>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activity, remove as necessary</a:t>
            </a:r>
          </a:p>
        </p:txBody>
      </p:sp>
    </p:spTree>
    <p:extLst>
      <p:ext uri="{BB962C8B-B14F-4D97-AF65-F5344CB8AC3E}">
        <p14:creationId xmlns:p14="http://schemas.microsoft.com/office/powerpoint/2010/main" val="25593589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2800" b="1" dirty="0">
                <a:solidFill>
                  <a:srgbClr val="545456"/>
                </a:solidFill>
                <a:latin typeface="Calibri" panose="020F0502020204030204" pitchFamily="34" charset="0"/>
                <a:cs typeface="Calibri" panose="020F0502020204030204" pitchFamily="34" charset="0"/>
              </a:rPr>
              <a:t>States have the primary duty </a:t>
            </a:r>
            <a:r>
              <a:rPr lang="en-GB" sz="2800" dirty="0">
                <a:solidFill>
                  <a:srgbClr val="545456"/>
                </a:solidFill>
                <a:latin typeface="Calibri" panose="020F0502020204030204" pitchFamily="34" charset="0"/>
                <a:cs typeface="Calibri" panose="020F0502020204030204" pitchFamily="34" charset="0"/>
              </a:rPr>
              <a:t>to establish conditions which allow displaced persons to benefit from durable solutions voluntarily, and in safety, security and dignity.</a:t>
            </a:r>
          </a:p>
          <a:p>
            <a:pPr marL="0" indent="0">
              <a:buNone/>
            </a:pPr>
            <a:endParaRPr lang="en-US" sz="2800" dirty="0">
              <a:solidFill>
                <a:srgbClr val="545456"/>
              </a:solidFill>
              <a:latin typeface="Calibri" panose="020F0502020204030204" pitchFamily="34" charset="0"/>
              <a:cs typeface="Calibri" panose="020F0502020204030204" pitchFamily="34" charset="0"/>
            </a:endParaRPr>
          </a:p>
          <a:p>
            <a:pPr marL="0" indent="0">
              <a:buNone/>
            </a:pPr>
            <a:r>
              <a:rPr lang="en-US" sz="2800" dirty="0">
                <a:solidFill>
                  <a:srgbClr val="545456"/>
                </a:solidFill>
                <a:latin typeface="Calibri" panose="020F0502020204030204" pitchFamily="34" charset="0"/>
                <a:cs typeface="Calibri" panose="020F0502020204030204" pitchFamily="34" charset="0"/>
              </a:rPr>
              <a:t>S</a:t>
            </a:r>
            <a:r>
              <a:rPr lang="en-GB" sz="2800" dirty="0" err="1">
                <a:solidFill>
                  <a:srgbClr val="545456"/>
                </a:solidFill>
                <a:latin typeface="Calibri" panose="020F0502020204030204" pitchFamily="34" charset="0"/>
                <a:cs typeface="Calibri" panose="020F0502020204030204" pitchFamily="34" charset="0"/>
              </a:rPr>
              <a:t>ite</a:t>
            </a:r>
            <a:r>
              <a:rPr lang="en-GB" sz="2800" dirty="0">
                <a:solidFill>
                  <a:srgbClr val="545456"/>
                </a:solidFill>
                <a:latin typeface="Calibri" panose="020F0502020204030204" pitchFamily="34" charset="0"/>
                <a:cs typeface="Calibri" panose="020F0502020204030204" pitchFamily="34" charset="0"/>
              </a:rPr>
              <a:t> closure action plans are built based on a </a:t>
            </a:r>
            <a:r>
              <a:rPr lang="en-GB" sz="2800" b="1" dirty="0">
                <a:solidFill>
                  <a:srgbClr val="545456"/>
                </a:solidFill>
                <a:latin typeface="Calibri" panose="020F0502020204030204" pitchFamily="34" charset="0"/>
                <a:cs typeface="Calibri" panose="020F0502020204030204" pitchFamily="34" charset="0"/>
              </a:rPr>
              <a:t>National Exit Strategy </a:t>
            </a:r>
            <a:r>
              <a:rPr lang="en-GB" sz="2800" dirty="0">
                <a:solidFill>
                  <a:srgbClr val="545456"/>
                </a:solidFill>
                <a:latin typeface="Calibri" panose="020F0502020204030204" pitchFamily="34" charset="0"/>
                <a:cs typeface="Calibri" panose="020F0502020204030204" pitchFamily="34" charset="0"/>
              </a:rPr>
              <a:t>that provides the overall approach, context and principles for phasing out camp-based assistance. Local/site closure action plans shall elaborate on: people elements, infrastructure aspects and also support/operational activities.</a:t>
            </a:r>
            <a:endParaRPr lang="en-US" sz="2800" dirty="0">
              <a:solidFill>
                <a:srgbClr val="545456"/>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21788255-0A4F-47CB-A8CE-196E38B27C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0691813" cy="7559676"/>
          </a:xfrm>
          <a:prstGeom prst="rect">
            <a:avLst/>
          </a:prstGeom>
        </p:spPr>
      </p:pic>
      <p:sp>
        <p:nvSpPr>
          <p:cNvPr id="6" name="Title 1">
            <a:extLst>
              <a:ext uri="{FF2B5EF4-FFF2-40B4-BE49-F238E27FC236}">
                <a16:creationId xmlns:a16="http://schemas.microsoft.com/office/drawing/2014/main" id="{8CD86CC8-607E-4D64-B7DE-12C39E6612B4}"/>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11353001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788255-0A4F-47CB-A8CE-196E38B27CD3}"/>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 y="0"/>
            <a:ext cx="10691813" cy="7559676"/>
          </a:xfrm>
          <a:prstGeom prst="rect">
            <a:avLst/>
          </a:prstGeom>
        </p:spPr>
      </p:pic>
      <p:sp>
        <p:nvSpPr>
          <p:cNvPr id="3" name="Content Placeholder 2"/>
          <p:cNvSpPr>
            <a:spLocks noGrp="1"/>
          </p:cNvSpPr>
          <p:nvPr>
            <p:ph idx="1"/>
          </p:nvPr>
        </p:nvSpPr>
        <p:spPr>
          <a:xfrm>
            <a:off x="438111" y="1685888"/>
            <a:ext cx="9876347" cy="5110217"/>
          </a:xfrm>
        </p:spPr>
        <p:txBody>
          <a:bodyPr/>
          <a:lstStyle/>
          <a:p>
            <a:pPr marL="0" indent="0">
              <a:buNone/>
            </a:pPr>
            <a:r>
              <a:rPr lang="en-GB" sz="2800" b="1" dirty="0">
                <a:latin typeface="Calibri" panose="020F0502020204030204" pitchFamily="34" charset="0"/>
                <a:cs typeface="Calibri" panose="020F0502020204030204" pitchFamily="34" charset="0"/>
              </a:rPr>
              <a:t>States have the primary duty </a:t>
            </a:r>
            <a:r>
              <a:rPr lang="en-GB" sz="2800" dirty="0">
                <a:latin typeface="Calibri" panose="020F0502020204030204" pitchFamily="34" charset="0"/>
                <a:cs typeface="Calibri" panose="020F0502020204030204" pitchFamily="34" charset="0"/>
              </a:rPr>
              <a:t>to establish conditions which allow displaced persons to benefit from durable solutions voluntarily, and in safety, security and dignity.</a:t>
            </a:r>
          </a:p>
          <a:p>
            <a:pPr marL="0" indent="0">
              <a:buNone/>
            </a:pPr>
            <a:endParaRPr lang="en-US" sz="28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S</a:t>
            </a:r>
            <a:r>
              <a:rPr lang="en-GB" sz="2800" dirty="0" err="1">
                <a:latin typeface="Calibri" panose="020F0502020204030204" pitchFamily="34" charset="0"/>
                <a:cs typeface="Calibri" panose="020F0502020204030204" pitchFamily="34" charset="0"/>
              </a:rPr>
              <a:t>ite</a:t>
            </a:r>
            <a:r>
              <a:rPr lang="en-GB" sz="2800" dirty="0">
                <a:latin typeface="Calibri" panose="020F0502020204030204" pitchFamily="34" charset="0"/>
                <a:cs typeface="Calibri" panose="020F0502020204030204" pitchFamily="34" charset="0"/>
              </a:rPr>
              <a:t> closure action plans are built based on a </a:t>
            </a:r>
            <a:r>
              <a:rPr lang="en-GB" sz="2800" b="1" dirty="0">
                <a:latin typeface="Calibri" panose="020F0502020204030204" pitchFamily="34" charset="0"/>
                <a:cs typeface="Calibri" panose="020F0502020204030204" pitchFamily="34" charset="0"/>
              </a:rPr>
              <a:t>National Exit Strategy </a:t>
            </a:r>
            <a:r>
              <a:rPr lang="en-GB" sz="2800" dirty="0">
                <a:latin typeface="Calibri" panose="020F0502020204030204" pitchFamily="34" charset="0"/>
                <a:cs typeface="Calibri" panose="020F0502020204030204" pitchFamily="34" charset="0"/>
              </a:rPr>
              <a:t>that provides the overall approach, context and principles for phasing out camp-based assistance. Local/site closure action plans shall elaborate on: people elements, infrastructure aspects and also support/operational activities.</a:t>
            </a:r>
            <a:endParaRPr lang="en-US" sz="2800" dirty="0">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8CD86CC8-607E-4D64-B7DE-12C39E6612B4}"/>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2955715032"/>
      </p:ext>
    </p:extLst>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 name="Title 2"/>
          <p:cNvSpPr>
            <a:spLocks noGrp="1"/>
          </p:cNvSpPr>
          <p:nvPr>
            <p:ph type="ctrTitle"/>
          </p:nvPr>
        </p:nvSpPr>
        <p:spPr/>
        <p:txBody>
          <a:bodyPr/>
          <a:lstStyle/>
          <a:p>
            <a:r>
              <a:rPr lang="en-US" dirty="0">
                <a:latin typeface="Calibri" panose="020F0502020204030204" pitchFamily="34" charset="0"/>
                <a:cs typeface="Calibri" panose="020F0502020204030204" pitchFamily="34" charset="0"/>
              </a:rPr>
              <a:t>Questions</a:t>
            </a: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12297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2CC1CDF-B1AC-42F9-899A-A94FCA234AE3}"/>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72646" y="2255837"/>
            <a:ext cx="8746522" cy="3321097"/>
          </a:xfrm>
          <a:prstGeom prst="rect">
            <a:avLst/>
          </a:prstGeom>
          <a:ln>
            <a:noFill/>
          </a:ln>
        </p:spPr>
      </p:pic>
      <p:sp>
        <p:nvSpPr>
          <p:cNvPr id="2" name="Title 1"/>
          <p:cNvSpPr>
            <a:spLocks noGrp="1"/>
          </p:cNvSpPr>
          <p:nvPr>
            <p:ph type="title"/>
          </p:nvPr>
        </p:nvSpPr>
        <p:spPr/>
        <p:txBody>
          <a:bodyPr/>
          <a:lstStyle/>
          <a:p>
            <a:r>
              <a:rPr lang="en-GB" b="1" dirty="0">
                <a:solidFill>
                  <a:srgbClr val="2A87C8"/>
                </a:solidFill>
                <a:latin typeface="Calibri" panose="020F0502020204030204" pitchFamily="34" charset="0"/>
              </a:rPr>
              <a:t>Camp Life Cycle </a:t>
            </a:r>
          </a:p>
        </p:txBody>
      </p:sp>
      <p:sp>
        <p:nvSpPr>
          <p:cNvPr id="6" name="TextBox 5">
            <a:extLst>
              <a:ext uri="{FF2B5EF4-FFF2-40B4-BE49-F238E27FC236}">
                <a16:creationId xmlns:a16="http://schemas.microsoft.com/office/drawing/2014/main" id="{AD74A18A-3658-4914-9DA9-75463D45D20D}"/>
              </a:ext>
            </a:extLst>
          </p:cNvPr>
          <p:cNvSpPr txBox="1"/>
          <p:nvPr/>
        </p:nvSpPr>
        <p:spPr>
          <a:xfrm>
            <a:off x="7330870" y="5144688"/>
            <a:ext cx="3337821" cy="540060"/>
          </a:xfrm>
          <a:prstGeom prst="rect">
            <a:avLst/>
          </a:prstGeom>
          <a:noFill/>
        </p:spPr>
        <p:txBody>
          <a:bodyPr vert="horz" wrap="square" lIns="91440" tIns="45720" rIns="91440" bIns="45720" rtlCol="0" anchor="ctr">
            <a:noAutofit/>
          </a:bodyPr>
          <a:lstStyle/>
          <a:p>
            <a:pPr algn="ctr"/>
            <a:r>
              <a:rPr lang="en-GB" sz="2000" b="1" dirty="0">
                <a:solidFill>
                  <a:srgbClr val="545456"/>
                </a:solidFill>
                <a:latin typeface="Calibri" panose="020F0502020204030204" pitchFamily="34" charset="0"/>
              </a:rPr>
              <a:t>Towards durable solutions</a:t>
            </a:r>
          </a:p>
        </p:txBody>
      </p:sp>
      <p:sp>
        <p:nvSpPr>
          <p:cNvPr id="3" name="Rectangle 2">
            <a:extLst>
              <a:ext uri="{FF2B5EF4-FFF2-40B4-BE49-F238E27FC236}">
                <a16:creationId xmlns:a16="http://schemas.microsoft.com/office/drawing/2014/main" id="{F7FE3CF0-9F41-448E-810B-7485A3240257}"/>
              </a:ext>
            </a:extLst>
          </p:cNvPr>
          <p:cNvSpPr/>
          <p:nvPr/>
        </p:nvSpPr>
        <p:spPr>
          <a:xfrm>
            <a:off x="503138" y="6066554"/>
            <a:ext cx="9516307" cy="954107"/>
          </a:xfrm>
          <a:prstGeom prst="rect">
            <a:avLst/>
          </a:prstGeom>
        </p:spPr>
        <p:txBody>
          <a:bodyPr wrap="square">
            <a:spAutoFit/>
          </a:bodyPr>
          <a:lstStyle/>
          <a:p>
            <a:pPr lvl="0"/>
            <a:r>
              <a:rPr lang="en-US" sz="2800" b="1" dirty="0">
                <a:solidFill>
                  <a:srgbClr val="C00000"/>
                </a:solidFill>
                <a:latin typeface="Calibri" panose="020F0502020204030204" pitchFamily="34" charset="0"/>
              </a:rPr>
              <a:t>Remember: </a:t>
            </a:r>
            <a:r>
              <a:rPr lang="en-GB" sz="2800" dirty="0">
                <a:solidFill>
                  <a:srgbClr val="C00000"/>
                </a:solidFill>
                <a:latin typeface="Calibri" panose="020F0502020204030204" pitchFamily="34" charset="0"/>
              </a:rPr>
              <a:t>Camp closure is an integral and inevitable part of the camp life cycle</a:t>
            </a:r>
          </a:p>
        </p:txBody>
      </p:sp>
      <p:sp>
        <p:nvSpPr>
          <p:cNvPr id="8" name="Freeform: Shape 7">
            <a:extLst>
              <a:ext uri="{FF2B5EF4-FFF2-40B4-BE49-F238E27FC236}">
                <a16:creationId xmlns:a16="http://schemas.microsoft.com/office/drawing/2014/main" id="{479F824E-F9B0-444C-BAD8-F8FA21A9A80E}"/>
              </a:ext>
            </a:extLst>
          </p:cNvPr>
          <p:cNvSpPr/>
          <p:nvPr/>
        </p:nvSpPr>
        <p:spPr>
          <a:xfrm>
            <a:off x="934545" y="2627977"/>
            <a:ext cx="3337822" cy="282826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anose="020F0502020204030204" pitchFamily="34" charset="0"/>
            </a:endParaRPr>
          </a:p>
        </p:txBody>
      </p:sp>
      <p:sp>
        <p:nvSpPr>
          <p:cNvPr id="13" name="Freeform: Shape 12">
            <a:extLst>
              <a:ext uri="{FF2B5EF4-FFF2-40B4-BE49-F238E27FC236}">
                <a16:creationId xmlns:a16="http://schemas.microsoft.com/office/drawing/2014/main" id="{7B2A8043-D704-4A7E-8BF1-8D929F2CEC7A}"/>
              </a:ext>
            </a:extLst>
          </p:cNvPr>
          <p:cNvSpPr/>
          <p:nvPr/>
        </p:nvSpPr>
        <p:spPr>
          <a:xfrm>
            <a:off x="2931108" y="2332037"/>
            <a:ext cx="4889013" cy="3225856"/>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anose="020F0502020204030204" pitchFamily="34" charset="0"/>
            </a:endParaRPr>
          </a:p>
        </p:txBody>
      </p:sp>
      <p:sp>
        <p:nvSpPr>
          <p:cNvPr id="15" name="Freeform: Shape 14">
            <a:extLst>
              <a:ext uri="{FF2B5EF4-FFF2-40B4-BE49-F238E27FC236}">
                <a16:creationId xmlns:a16="http://schemas.microsoft.com/office/drawing/2014/main" id="{56322971-D078-4819-A6E2-858D8B3CA65C}"/>
              </a:ext>
            </a:extLst>
          </p:cNvPr>
          <p:cNvSpPr/>
          <p:nvPr/>
        </p:nvSpPr>
        <p:spPr>
          <a:xfrm>
            <a:off x="6390870" y="2491897"/>
            <a:ext cx="3337821" cy="281194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anose="020F0502020204030204" pitchFamily="34" charset="0"/>
            </a:endParaRPr>
          </a:p>
        </p:txBody>
      </p:sp>
      <p:sp>
        <p:nvSpPr>
          <p:cNvPr id="10" name="Rectangle 9">
            <a:extLst>
              <a:ext uri="{FF2B5EF4-FFF2-40B4-BE49-F238E27FC236}">
                <a16:creationId xmlns:a16="http://schemas.microsoft.com/office/drawing/2014/main" id="{B5727546-439A-4DA5-A226-9BD10C5D36D4}"/>
              </a:ext>
            </a:extLst>
          </p:cNvPr>
          <p:cNvSpPr/>
          <p:nvPr/>
        </p:nvSpPr>
        <p:spPr>
          <a:xfrm>
            <a:off x="486254" y="1120040"/>
            <a:ext cx="9516307" cy="954107"/>
          </a:xfrm>
          <a:prstGeom prst="rect">
            <a:avLst/>
          </a:prstGeom>
        </p:spPr>
        <p:txBody>
          <a:bodyPr wrap="square">
            <a:spAutoFit/>
          </a:bodyPr>
          <a:lstStyle/>
          <a:p>
            <a:r>
              <a:rPr lang="en-GB" sz="2800" dirty="0">
                <a:solidFill>
                  <a:srgbClr val="545456"/>
                </a:solidFill>
                <a:latin typeface="Calibri" panose="020F0502020204030204" pitchFamily="34" charset="0"/>
              </a:rPr>
              <a:t>Planning for </a:t>
            </a:r>
            <a:r>
              <a:rPr lang="en-GB" sz="2800" b="1" dirty="0">
                <a:solidFill>
                  <a:srgbClr val="545456"/>
                </a:solidFill>
                <a:latin typeface="Calibri" panose="020F0502020204030204" pitchFamily="34" charset="0"/>
              </a:rPr>
              <a:t>exit and closure </a:t>
            </a:r>
            <a:r>
              <a:rPr lang="en-GB" sz="2800" dirty="0">
                <a:solidFill>
                  <a:srgbClr val="545456"/>
                </a:solidFill>
                <a:latin typeface="Calibri" panose="020F0502020204030204" pitchFamily="34" charset="0"/>
              </a:rPr>
              <a:t>of the camp is best taken as an </a:t>
            </a:r>
            <a:r>
              <a:rPr lang="en-GB" sz="2800" b="1" dirty="0">
                <a:solidFill>
                  <a:srgbClr val="545456"/>
                </a:solidFill>
                <a:latin typeface="Calibri" panose="020F0502020204030204" pitchFamily="34" charset="0"/>
              </a:rPr>
              <a:t>integral part of the set-up process.</a:t>
            </a:r>
          </a:p>
        </p:txBody>
      </p:sp>
      <p:sp>
        <p:nvSpPr>
          <p:cNvPr id="18" name="Rectangle 17">
            <a:extLst>
              <a:ext uri="{FF2B5EF4-FFF2-40B4-BE49-F238E27FC236}">
                <a16:creationId xmlns:a16="http://schemas.microsoft.com/office/drawing/2014/main" id="{DFEAFD73-C08F-4AC6-AB4F-1659AD711B2B}"/>
              </a:ext>
            </a:extLst>
          </p:cNvPr>
          <p:cNvSpPr/>
          <p:nvPr/>
        </p:nvSpPr>
        <p:spPr>
          <a:xfrm>
            <a:off x="7020025" y="3927772"/>
            <a:ext cx="2275524" cy="461665"/>
          </a:xfrm>
          <a:prstGeom prst="rect">
            <a:avLst/>
          </a:prstGeom>
        </p:spPr>
        <p:txBody>
          <a:bodyPr wrap="square">
            <a:spAutoFit/>
          </a:bodyPr>
          <a:lstStyle/>
          <a:p>
            <a:pPr algn="ctr"/>
            <a:r>
              <a:rPr lang="en-US" sz="2400" b="1" dirty="0">
                <a:solidFill>
                  <a:srgbClr val="2A87C8"/>
                </a:solidFill>
                <a:latin typeface="Calibri" panose="020F0502020204030204" pitchFamily="34" charset="0"/>
              </a:rPr>
              <a:t>Camp Closure</a:t>
            </a:r>
          </a:p>
        </p:txBody>
      </p:sp>
      <p:sp>
        <p:nvSpPr>
          <p:cNvPr id="20" name="Rectangle 19">
            <a:extLst>
              <a:ext uri="{FF2B5EF4-FFF2-40B4-BE49-F238E27FC236}">
                <a16:creationId xmlns:a16="http://schemas.microsoft.com/office/drawing/2014/main" id="{CAC89BF7-C4A3-4584-967D-F0B355D707D4}"/>
              </a:ext>
            </a:extLst>
          </p:cNvPr>
          <p:cNvSpPr/>
          <p:nvPr/>
        </p:nvSpPr>
        <p:spPr>
          <a:xfrm>
            <a:off x="4054954" y="3779837"/>
            <a:ext cx="2524755" cy="830997"/>
          </a:xfrm>
          <a:prstGeom prst="rect">
            <a:avLst/>
          </a:prstGeom>
        </p:spPr>
        <p:txBody>
          <a:bodyPr wrap="square">
            <a:spAutoFit/>
          </a:bodyPr>
          <a:lstStyle/>
          <a:p>
            <a:pPr algn="ctr"/>
            <a:r>
              <a:rPr lang="en-US" sz="2400" dirty="0">
                <a:solidFill>
                  <a:srgbClr val="545456"/>
                </a:solidFill>
                <a:latin typeface="Calibri" panose="020F0502020204030204" pitchFamily="34" charset="0"/>
              </a:rPr>
              <a:t>Camp Care &amp; Maintenance</a:t>
            </a:r>
          </a:p>
        </p:txBody>
      </p:sp>
      <p:sp>
        <p:nvSpPr>
          <p:cNvPr id="21" name="Rectangle 20">
            <a:extLst>
              <a:ext uri="{FF2B5EF4-FFF2-40B4-BE49-F238E27FC236}">
                <a16:creationId xmlns:a16="http://schemas.microsoft.com/office/drawing/2014/main" id="{9749E867-CBF2-4FCA-AA7A-2DBF32AF6516}"/>
              </a:ext>
            </a:extLst>
          </p:cNvPr>
          <p:cNvSpPr/>
          <p:nvPr/>
        </p:nvSpPr>
        <p:spPr>
          <a:xfrm>
            <a:off x="1339114" y="3927772"/>
            <a:ext cx="2275524" cy="461665"/>
          </a:xfrm>
          <a:prstGeom prst="rect">
            <a:avLst/>
          </a:prstGeom>
        </p:spPr>
        <p:txBody>
          <a:bodyPr wrap="square">
            <a:spAutoFit/>
          </a:bodyPr>
          <a:lstStyle/>
          <a:p>
            <a:pPr algn="ctr"/>
            <a:r>
              <a:rPr lang="en-US" sz="2400" b="1" dirty="0">
                <a:solidFill>
                  <a:srgbClr val="2A87C8"/>
                </a:solidFill>
                <a:latin typeface="Calibri" panose="020F0502020204030204" pitchFamily="34" charset="0"/>
              </a:rPr>
              <a:t>Camp Set-up</a:t>
            </a:r>
          </a:p>
        </p:txBody>
      </p:sp>
      <p:sp>
        <p:nvSpPr>
          <p:cNvPr id="5" name="Arrow: Curved Down 4">
            <a:extLst>
              <a:ext uri="{FF2B5EF4-FFF2-40B4-BE49-F238E27FC236}">
                <a16:creationId xmlns:a16="http://schemas.microsoft.com/office/drawing/2014/main" id="{FC8C8411-E459-41BD-8429-951D4B20C23C}"/>
              </a:ext>
            </a:extLst>
          </p:cNvPr>
          <p:cNvSpPr/>
          <p:nvPr/>
        </p:nvSpPr>
        <p:spPr>
          <a:xfrm rot="10800000">
            <a:off x="2688622" y="4537371"/>
            <a:ext cx="5100557" cy="461665"/>
          </a:xfrm>
          <a:prstGeom prst="curvedDownArrow">
            <a:avLst/>
          </a:prstGeom>
          <a:solidFill>
            <a:srgbClr val="2A87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Arrow: Curved Down 15">
            <a:extLst>
              <a:ext uri="{FF2B5EF4-FFF2-40B4-BE49-F238E27FC236}">
                <a16:creationId xmlns:a16="http://schemas.microsoft.com/office/drawing/2014/main" id="{364C9224-6056-48D0-A082-93D2D99A2414}"/>
              </a:ext>
            </a:extLst>
          </p:cNvPr>
          <p:cNvSpPr/>
          <p:nvPr/>
        </p:nvSpPr>
        <p:spPr>
          <a:xfrm>
            <a:off x="2688622" y="3013372"/>
            <a:ext cx="5100557" cy="461665"/>
          </a:xfrm>
          <a:prstGeom prst="curvedDownArrow">
            <a:avLst/>
          </a:prstGeom>
          <a:solidFill>
            <a:srgbClr val="2A87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629559425"/>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4 Título">
            <a:extLst>
              <a:ext uri="{FF2B5EF4-FFF2-40B4-BE49-F238E27FC236}">
                <a16:creationId xmlns:a16="http://schemas.microsoft.com/office/drawing/2014/main" id="{A2B95005-9040-4879-B84A-B43E53F8F9BD}"/>
              </a:ext>
            </a:extLst>
          </p:cNvPr>
          <p:cNvSpPr>
            <a:spLocks noGrp="1"/>
          </p:cNvSpPr>
          <p:nvPr>
            <p:ph type="title"/>
          </p:nvPr>
        </p:nvSpPr>
        <p:spPr>
          <a:xfrm>
            <a:off x="0" y="300986"/>
            <a:ext cx="7304186" cy="809700"/>
          </a:xfrm>
          <a:solidFill>
            <a:schemeClr val="bg1"/>
          </a:solidFill>
        </p:spPr>
        <p:txBody>
          <a:bodyPr rtlCol="0">
            <a:normAutofit/>
          </a:bodyPr>
          <a:lstStyle/>
          <a:p>
            <a:pPr marL="476194" indent="0" eaLnBrk="1" fontAlgn="auto" hangingPunct="1">
              <a:spcAft>
                <a:spcPts val="0"/>
              </a:spcAft>
              <a:defRPr/>
            </a:pPr>
            <a:r>
              <a:rPr lang="es-ES" sz="4000" dirty="0" err="1">
                <a:solidFill>
                  <a:srgbClr val="2A87C8"/>
                </a:solidFill>
                <a:latin typeface="Calibri" panose="020F0502020204030204" pitchFamily="34" charset="0"/>
                <a:ea typeface="ＭＳ Ｐゴシック" charset="0"/>
                <a:cs typeface="ＭＳ Ｐゴシック" charset="0"/>
              </a:rPr>
              <a:t>Types</a:t>
            </a:r>
            <a:r>
              <a:rPr lang="es-ES" sz="4000" dirty="0">
                <a:solidFill>
                  <a:srgbClr val="2A87C8"/>
                </a:solidFill>
                <a:latin typeface="Calibri" panose="020F0502020204030204" pitchFamily="34" charset="0"/>
                <a:ea typeface="ＭＳ Ｐゴシック" charset="0"/>
                <a:cs typeface="ＭＳ Ｐゴシック" charset="0"/>
              </a:rPr>
              <a:t> of camp </a:t>
            </a:r>
            <a:r>
              <a:rPr lang="es-ES" sz="4000" dirty="0" err="1">
                <a:solidFill>
                  <a:srgbClr val="2A87C8"/>
                </a:solidFill>
                <a:latin typeface="Calibri" panose="020F0502020204030204" pitchFamily="34" charset="0"/>
                <a:ea typeface="ＭＳ Ｐゴシック" charset="0"/>
                <a:cs typeface="ＭＳ Ｐゴシック" charset="0"/>
              </a:rPr>
              <a:t>closure</a:t>
            </a:r>
            <a:endParaRPr lang="es-ES" sz="4000" dirty="0">
              <a:solidFill>
                <a:srgbClr val="2A87C8"/>
              </a:solidFill>
              <a:latin typeface="Calibri" panose="020F0502020204030204" pitchFamily="34" charset="0"/>
              <a:ea typeface="ＭＳ Ｐゴシック" charset="0"/>
              <a:cs typeface="ＭＳ Ｐゴシック" charset="0"/>
            </a:endParaRPr>
          </a:p>
        </p:txBody>
      </p:sp>
      <p:pic>
        <p:nvPicPr>
          <p:cNvPr id="12293" name="4 Marcador de contenido" descr="IMG_7982.JPG">
            <a:extLst>
              <a:ext uri="{FF2B5EF4-FFF2-40B4-BE49-F238E27FC236}">
                <a16:creationId xmlns:a16="http://schemas.microsoft.com/office/drawing/2014/main" id="{7237F2AD-0E56-47DB-8412-B218E6C7FD1F}"/>
              </a:ext>
            </a:extLst>
          </p:cNvPr>
          <p:cNvPicPr>
            <a:picLocks noGrp="1" noChangeAspect="1"/>
          </p:cNvPicPr>
          <p:nvPr>
            <p:ph sz="quarter" idx="2"/>
          </p:nvPr>
        </p:nvPicPr>
        <p:blipFill rotWithShape="1">
          <a:blip r:embed="rId2" cstate="email">
            <a:extLst>
              <a:ext uri="{28A0092B-C50C-407E-A947-70E740481C1C}">
                <a14:useLocalDpi xmlns:a14="http://schemas.microsoft.com/office/drawing/2010/main"/>
              </a:ext>
            </a:extLst>
          </a:blip>
          <a:srcRect/>
          <a:stretch/>
        </p:blipFill>
        <p:spPr>
          <a:xfrm>
            <a:off x="5887042" y="2090634"/>
            <a:ext cx="3447699" cy="3416905"/>
          </a:xfrm>
          <a:prstGeom prst="ellipse">
            <a:avLst/>
          </a:prstGeom>
        </p:spPr>
      </p:pic>
      <p:sp>
        <p:nvSpPr>
          <p:cNvPr id="12291" name="5 Marcador de texto">
            <a:extLst>
              <a:ext uri="{FF2B5EF4-FFF2-40B4-BE49-F238E27FC236}">
                <a16:creationId xmlns:a16="http://schemas.microsoft.com/office/drawing/2014/main" id="{0DD95574-75F8-4C7F-960E-A7E259912D14}"/>
              </a:ext>
            </a:extLst>
          </p:cNvPr>
          <p:cNvSpPr>
            <a:spLocks noGrp="1"/>
          </p:cNvSpPr>
          <p:nvPr>
            <p:ph type="body" sz="quarter" idx="1"/>
          </p:nvPr>
        </p:nvSpPr>
        <p:spPr>
          <a:xfrm>
            <a:off x="978094" y="5886751"/>
            <a:ext cx="4283816" cy="523220"/>
          </a:xfrm>
          <a:noFill/>
          <a:extLst>
            <a:ext uri="{909E8E84-426E-40DD-AFC4-6F175D3DCCD1}">
              <a14:hiddenFill xmlns:a14="http://schemas.microsoft.com/office/drawing/2010/main">
                <a:solidFill>
                  <a:srgbClr val="FFFFFF"/>
                </a:solidFill>
              </a14:hiddenFill>
            </a:ext>
          </a:extLst>
        </p:spPr>
        <p:txBody>
          <a:bodyPr/>
          <a:lstStyle/>
          <a:p>
            <a:pPr algn="ctr" eaLnBrk="1" fontAlgn="auto" hangingPunct="1">
              <a:spcAft>
                <a:spcPts val="0"/>
              </a:spcAft>
              <a:defRPr/>
            </a:pPr>
            <a:r>
              <a:rPr lang="es-ES" sz="2800" b="0" dirty="0" err="1">
                <a:solidFill>
                  <a:srgbClr val="565454"/>
                </a:solidFill>
                <a:latin typeface="Calibri" panose="020F0502020204030204" pitchFamily="34" charset="0"/>
                <a:ea typeface="ＭＳ Ｐゴシック" charset="0"/>
                <a:cs typeface="ＭＳ Ｐゴシック" charset="0"/>
              </a:rPr>
              <a:t>Abrupt</a:t>
            </a:r>
            <a:r>
              <a:rPr lang="es-ES" sz="2800" b="0" dirty="0">
                <a:solidFill>
                  <a:srgbClr val="565454"/>
                </a:solidFill>
                <a:latin typeface="Calibri" panose="020F0502020204030204" pitchFamily="34" charset="0"/>
                <a:ea typeface="ＭＳ Ｐゴシック" charset="0"/>
                <a:cs typeface="ＭＳ Ｐゴシック" charset="0"/>
              </a:rPr>
              <a:t>/</a:t>
            </a:r>
            <a:r>
              <a:rPr lang="es-ES" sz="2800" b="0" dirty="0" err="1">
                <a:solidFill>
                  <a:srgbClr val="565454"/>
                </a:solidFill>
                <a:latin typeface="Calibri" panose="020F0502020204030204" pitchFamily="34" charset="0"/>
                <a:ea typeface="ＭＳ Ｐゴシック" charset="0"/>
                <a:cs typeface="ＭＳ Ｐゴシック" charset="0"/>
              </a:rPr>
              <a:t>Sudden</a:t>
            </a:r>
            <a:r>
              <a:rPr lang="es-ES" sz="2800" b="0" dirty="0">
                <a:solidFill>
                  <a:srgbClr val="565454"/>
                </a:solidFill>
                <a:latin typeface="Calibri" panose="020F0502020204030204" pitchFamily="34" charset="0"/>
                <a:ea typeface="ＭＳ Ｐゴシック" charset="0"/>
                <a:cs typeface="ＭＳ Ｐゴシック" charset="0"/>
              </a:rPr>
              <a:t> </a:t>
            </a:r>
            <a:r>
              <a:rPr lang="es-ES" sz="2800" b="0" dirty="0" err="1">
                <a:solidFill>
                  <a:srgbClr val="565454"/>
                </a:solidFill>
                <a:latin typeface="Calibri" panose="020F0502020204030204" pitchFamily="34" charset="0"/>
                <a:ea typeface="ＭＳ Ｐゴシック" charset="0"/>
                <a:cs typeface="ＭＳ Ｐゴシック" charset="0"/>
              </a:rPr>
              <a:t>closure</a:t>
            </a:r>
            <a:endParaRPr lang="es-ES" sz="2800" b="0" dirty="0">
              <a:solidFill>
                <a:srgbClr val="565454"/>
              </a:solidFill>
              <a:latin typeface="Calibri" panose="020F0502020204030204" pitchFamily="34" charset="0"/>
              <a:ea typeface="ＭＳ Ｐゴシック" charset="0"/>
              <a:cs typeface="ＭＳ Ｐゴシック" charset="0"/>
            </a:endParaRPr>
          </a:p>
        </p:txBody>
      </p:sp>
      <p:sp>
        <p:nvSpPr>
          <p:cNvPr id="8" name="7 Marcador de texto">
            <a:extLst>
              <a:ext uri="{FF2B5EF4-FFF2-40B4-BE49-F238E27FC236}">
                <a16:creationId xmlns:a16="http://schemas.microsoft.com/office/drawing/2014/main" id="{8E38B2E1-E76D-40C9-B32B-28403F63540F}"/>
              </a:ext>
            </a:extLst>
          </p:cNvPr>
          <p:cNvSpPr>
            <a:spLocks noGrp="1"/>
          </p:cNvSpPr>
          <p:nvPr>
            <p:ph type="body" sz="quarter" idx="3"/>
          </p:nvPr>
        </p:nvSpPr>
        <p:spPr>
          <a:xfrm>
            <a:off x="5597895" y="5886750"/>
            <a:ext cx="4283816" cy="523220"/>
          </a:xfrm>
          <a:noFill/>
          <a:extLst>
            <a:ext uri="{909E8E84-426E-40DD-AFC4-6F175D3DCCD1}">
              <a14:hiddenFill xmlns:a14="http://schemas.microsoft.com/office/drawing/2010/main">
                <a:solidFill>
                  <a:srgbClr val="FFFFFF"/>
                </a:solidFill>
              </a14:hiddenFill>
            </a:ext>
          </a:extLst>
        </p:spPr>
        <p:txBody>
          <a:bodyPr/>
          <a:lstStyle/>
          <a:p>
            <a:pPr algn="ctr" eaLnBrk="1" fontAlgn="auto" hangingPunct="1">
              <a:spcAft>
                <a:spcPts val="0"/>
              </a:spcAft>
              <a:defRPr/>
            </a:pPr>
            <a:r>
              <a:rPr lang="es-ES" sz="2800" b="0" dirty="0" err="1">
                <a:solidFill>
                  <a:srgbClr val="565454"/>
                </a:solidFill>
                <a:latin typeface="Calibri" panose="020F0502020204030204" pitchFamily="34" charset="0"/>
                <a:ea typeface="+mn-ea"/>
              </a:rPr>
              <a:t>Planned</a:t>
            </a:r>
            <a:r>
              <a:rPr lang="es-ES" sz="2800" b="0" dirty="0">
                <a:solidFill>
                  <a:srgbClr val="565454"/>
                </a:solidFill>
                <a:latin typeface="Calibri" panose="020F0502020204030204" pitchFamily="34" charset="0"/>
                <a:ea typeface="+mn-ea"/>
              </a:rPr>
              <a:t> </a:t>
            </a:r>
            <a:r>
              <a:rPr lang="es-ES" sz="2800" b="0" dirty="0" err="1">
                <a:solidFill>
                  <a:srgbClr val="565454"/>
                </a:solidFill>
                <a:latin typeface="Calibri" panose="020F0502020204030204" pitchFamily="34" charset="0"/>
                <a:ea typeface="+mn-ea"/>
              </a:rPr>
              <a:t>closure</a:t>
            </a:r>
            <a:endParaRPr lang="es-ES" sz="2800" b="0" dirty="0">
              <a:solidFill>
                <a:srgbClr val="565454"/>
              </a:solidFill>
              <a:latin typeface="Calibri" panose="020F0502020204030204" pitchFamily="34" charset="0"/>
              <a:ea typeface="+mn-ea"/>
            </a:endParaRPr>
          </a:p>
        </p:txBody>
      </p:sp>
      <p:pic>
        <p:nvPicPr>
          <p:cNvPr id="12294" name="Picture 2" descr="http://blog.mediaglobal.org/wp-content/uploads/2013/03/Mali-Refuges-in-Niger-Camp2.jpg">
            <a:extLst>
              <a:ext uri="{FF2B5EF4-FFF2-40B4-BE49-F238E27FC236}">
                <a16:creationId xmlns:a16="http://schemas.microsoft.com/office/drawing/2014/main" id="{238D1FF0-D30B-49C6-BC7A-55E4E339BE9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464443" y="2090634"/>
            <a:ext cx="3488325" cy="3416905"/>
          </a:xfrm>
          <a:prstGeom prst="ellipse">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4275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20’	      </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Test your knowledge</a:t>
            </a: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1" y="1972947"/>
            <a:ext cx="9623277" cy="5543565"/>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dirty="0">
                <a:solidFill>
                  <a:srgbClr val="565454"/>
                </a:solidFill>
                <a:latin typeface="Calibri" panose="020F0502020204030204" pitchFamily="34" charset="0"/>
              </a:rPr>
              <a:t>Discuss with your partner and write down your answer</a:t>
            </a:r>
            <a:r>
              <a:rPr kumimoji="0" lang="en-GB" i="0" u="none" strike="noStrike" kern="1200" cap="none" spc="0" normalizeH="0" baseline="0" noProof="0" dirty="0">
                <a:ln>
                  <a:noFill/>
                </a:ln>
                <a:solidFill>
                  <a:srgbClr val="565454"/>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GB" dirty="0">
              <a:solidFill>
                <a:srgbClr val="565454"/>
              </a:solidFill>
              <a:latin typeface="Calibri" panose="020F0502020204030204" pitchFamily="34" charset="0"/>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i="0" u="none" strike="noStrike" kern="1200" cap="none" spc="0" normalizeH="0" baseline="0" noProof="0" dirty="0">
              <a:ln>
                <a:noFill/>
              </a:ln>
              <a:solidFill>
                <a:srgbClr val="565454"/>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sz="8000" b="1" dirty="0">
                <a:solidFill>
                  <a:srgbClr val="2A87C8"/>
                </a:solidFill>
                <a:latin typeface="Calibri" panose="020F0502020204030204" pitchFamily="34" charset="0"/>
              </a:rPr>
              <a:t>TRUE or FALSE?</a:t>
            </a:r>
            <a:r>
              <a:rPr kumimoji="0" lang="en-GB" sz="8000" b="1" i="0" u="none" strike="noStrike" kern="1200" cap="none" spc="0" normalizeH="0" baseline="0" noProof="0" dirty="0">
                <a:ln>
                  <a:noFill/>
                </a:ln>
                <a:solidFill>
                  <a:srgbClr val="2A87C8"/>
                </a:solidFill>
                <a:effectLst/>
                <a:uLnTx/>
                <a:uFillTx/>
                <a:latin typeface="Calibri" panose="020F0502020204030204" pitchFamily="34" charset="0"/>
                <a:ea typeface="+mn-ea"/>
                <a:cs typeface="+mn-cs"/>
              </a:rPr>
              <a:t> </a:t>
            </a:r>
          </a:p>
          <a:p>
            <a:pPr marL="0" marR="0" lvl="1"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rPr>
              <a:t> </a:t>
            </a:r>
          </a:p>
          <a:p>
            <a:pPr marL="457200" marR="0" lvl="1"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fr-CH"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Char char="-"/>
              <a:tabLst/>
              <a:defRPr/>
            </a:pPr>
            <a:endParaRPr kumimoji="0" lang="en-GB" sz="2800" b="0"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GB" sz="2053" b="0" i="0" u="none" strike="noStrike" kern="1200" cap="none" spc="0" normalizeH="0" baseline="0" noProof="0" dirty="0">
              <a:ln>
                <a:noFill/>
              </a:ln>
              <a:solidFill>
                <a:srgbClr val="F0B89E"/>
              </a:solidFill>
              <a:effectLst/>
              <a:uLnTx/>
              <a:uFillTx/>
              <a:latin typeface="Trebuchet MS"/>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29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7832" y="2075685"/>
            <a:ext cx="9577735" cy="1077218"/>
          </a:xfrm>
          <a:prstGeom prst="rect">
            <a:avLst/>
          </a:prstGeom>
        </p:spPr>
        <p:txBody>
          <a:bodyPr wrap="square">
            <a:spAutoFit/>
          </a:bodyPr>
          <a:lstStyle/>
          <a:p>
            <a:pPr lvl="0" algn="just" fontAlgn="base">
              <a:spcAft>
                <a:spcPts val="1200"/>
              </a:spcAft>
            </a:pPr>
            <a:r>
              <a:rPr lang="en-GB" sz="3200" dirty="0">
                <a:solidFill>
                  <a:srgbClr val="565454"/>
                </a:solidFill>
                <a:latin typeface="Calibri" panose="020F0502020204030204" pitchFamily="34" charset="0"/>
              </a:rPr>
              <a:t>Planning for exit and phase out of the site is an integral part of the site closure phase.</a:t>
            </a:r>
          </a:p>
        </p:txBody>
      </p:sp>
      <p:sp>
        <p:nvSpPr>
          <p:cNvPr id="3" name="Rectangle 2">
            <a:extLst>
              <a:ext uri="{FF2B5EF4-FFF2-40B4-BE49-F238E27FC236}">
                <a16:creationId xmlns:a16="http://schemas.microsoft.com/office/drawing/2014/main" id="{8435868F-B45E-4856-B038-88698D40BEEF}"/>
              </a:ext>
            </a:extLst>
          </p:cNvPr>
          <p:cNvSpPr/>
          <p:nvPr/>
        </p:nvSpPr>
        <p:spPr>
          <a:xfrm>
            <a:off x="557038" y="3904485"/>
            <a:ext cx="9577735" cy="2339102"/>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FALSE</a:t>
            </a:r>
            <a:r>
              <a:rPr lang="en-US" sz="8000" b="1" dirty="0">
                <a:solidFill>
                  <a:schemeClr val="accent4">
                    <a:lumMod val="75000"/>
                  </a:schemeClr>
                </a:solidFill>
                <a:latin typeface="Calibri" panose="020F0502020204030204" pitchFamily="34" charset="0"/>
              </a:rPr>
              <a:t> </a:t>
            </a:r>
            <a:endParaRPr lang="en-US" sz="3200" dirty="0">
              <a:solidFill>
                <a:srgbClr val="2A87C8"/>
              </a:solidFill>
              <a:latin typeface="Calibri" panose="020F0502020204030204" pitchFamily="34" charset="0"/>
            </a:endParaRPr>
          </a:p>
          <a:p>
            <a:pPr lvl="0" algn="just" fontAlgn="base">
              <a:spcAft>
                <a:spcPts val="1200"/>
              </a:spcAft>
            </a:pPr>
            <a:r>
              <a:rPr lang="en-US" sz="2800" dirty="0">
                <a:solidFill>
                  <a:srgbClr val="2A87C8"/>
                </a:solidFill>
                <a:latin typeface="Calibri" panose="020F0502020204030204" pitchFamily="34" charset="0"/>
              </a:rPr>
              <a:t>Planning for exit and closure of the camp is an integral part of the set-up process.</a:t>
            </a:r>
          </a:p>
        </p:txBody>
      </p:sp>
      <p:sp>
        <p:nvSpPr>
          <p:cNvPr id="7" name="TextBox 6">
            <a:extLst>
              <a:ext uri="{FF2B5EF4-FFF2-40B4-BE49-F238E27FC236}">
                <a16:creationId xmlns:a16="http://schemas.microsoft.com/office/drawing/2014/main" id="{0788D655-F624-492A-9D2C-D4A6A482AAFD}"/>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1</a:t>
            </a:r>
          </a:p>
        </p:txBody>
      </p:sp>
    </p:spTree>
    <p:extLst>
      <p:ext uri="{BB962C8B-B14F-4D97-AF65-F5344CB8AC3E}">
        <p14:creationId xmlns:p14="http://schemas.microsoft.com/office/powerpoint/2010/main" val="241754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2765" y="2123052"/>
            <a:ext cx="9577735" cy="1828800"/>
          </a:xfrm>
          <a:prstGeom prst="rect">
            <a:avLst/>
          </a:prstGeom>
        </p:spPr>
        <p:txBody>
          <a:bodyPr wrap="square">
            <a:spAutoFit/>
          </a:bodyPr>
          <a:lstStyle/>
          <a:p>
            <a:pPr lvl="0" fontAlgn="base">
              <a:spcAft>
                <a:spcPts val="1200"/>
              </a:spcAft>
            </a:pPr>
            <a:r>
              <a:rPr lang="en-GB" sz="3200" dirty="0">
                <a:solidFill>
                  <a:srgbClr val="565454"/>
                </a:solidFill>
                <a:latin typeface="Calibri" panose="020F0502020204030204" pitchFamily="34" charset="0"/>
              </a:rPr>
              <a:t>Camp closure is a context-specific process.</a:t>
            </a:r>
          </a:p>
        </p:txBody>
      </p:sp>
      <p:sp>
        <p:nvSpPr>
          <p:cNvPr id="3" name="Rectangle 2">
            <a:extLst>
              <a:ext uri="{FF2B5EF4-FFF2-40B4-BE49-F238E27FC236}">
                <a16:creationId xmlns:a16="http://schemas.microsoft.com/office/drawing/2014/main" id="{8435868F-B45E-4856-B038-88698D40BEEF}"/>
              </a:ext>
            </a:extLst>
          </p:cNvPr>
          <p:cNvSpPr/>
          <p:nvPr/>
        </p:nvSpPr>
        <p:spPr>
          <a:xfrm>
            <a:off x="568771" y="3921819"/>
            <a:ext cx="9577735" cy="2743200"/>
          </a:xfrm>
          <a:prstGeom prst="rect">
            <a:avLst/>
          </a:prstGeom>
        </p:spPr>
        <p:txBody>
          <a:bodyPr wrap="square">
            <a:spAutoFit/>
          </a:bodyPr>
          <a:lstStyle/>
          <a:p>
            <a:pPr lvl="0" algn="ctr" fontAlgn="base">
              <a:spcAft>
                <a:spcPts val="1200"/>
              </a:spcAft>
            </a:pPr>
            <a:r>
              <a:rPr lang="en-GB" sz="8000" dirty="0">
                <a:solidFill>
                  <a:schemeClr val="accent4">
                    <a:lumMod val="75000"/>
                  </a:schemeClr>
                </a:solidFill>
                <a:latin typeface="Calibri" panose="020F0502020204030204" pitchFamily="34" charset="0"/>
              </a:rPr>
              <a:t>TRUE</a:t>
            </a:r>
            <a:endParaRPr lang="en-US" sz="8000" b="1" dirty="0">
              <a:solidFill>
                <a:schemeClr val="accent4">
                  <a:lumMod val="75000"/>
                </a:schemeClr>
              </a:solidFill>
              <a:latin typeface="Calibri" panose="020F0502020204030204" pitchFamily="34" charset="0"/>
            </a:endParaRPr>
          </a:p>
        </p:txBody>
      </p:sp>
      <p:sp>
        <p:nvSpPr>
          <p:cNvPr id="6" name="TextBox 5">
            <a:extLst>
              <a:ext uri="{FF2B5EF4-FFF2-40B4-BE49-F238E27FC236}">
                <a16:creationId xmlns:a16="http://schemas.microsoft.com/office/drawing/2014/main" id="{DD4B2DAD-AE72-40D4-A059-22FE626D9E5D}"/>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en-GB" sz="15000" dirty="0">
                <a:solidFill>
                  <a:srgbClr val="2A87C8"/>
                </a:solidFill>
                <a:latin typeface="Calibri" panose="020F0502020204030204" pitchFamily="34" charset="0"/>
              </a:rPr>
              <a:t>2</a:t>
            </a:r>
          </a:p>
        </p:txBody>
      </p:sp>
    </p:spTree>
    <p:extLst>
      <p:ext uri="{BB962C8B-B14F-4D97-AF65-F5344CB8AC3E}">
        <p14:creationId xmlns:p14="http://schemas.microsoft.com/office/powerpoint/2010/main" val="141729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CCCM Cluster - Templates - Presentation v1">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1_CCCM Cluster - Templates - Presentation v1">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3.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4.xml><?xml version="1.0" encoding="utf-8"?>
<a:theme xmlns:a="http://schemas.openxmlformats.org/drawingml/2006/main" name="2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5.xml><?xml version="1.0" encoding="utf-8"?>
<a:theme xmlns:a="http://schemas.openxmlformats.org/drawingml/2006/main" name="Default Theme">
  <a:themeElements>
    <a:clrScheme name="CCCM-colours">
      <a:dk1>
        <a:sysClr val="windowText" lastClr="000000"/>
      </a:dk1>
      <a:lt1>
        <a:sysClr val="window" lastClr="FFFFFF"/>
      </a:lt1>
      <a:dk2>
        <a:srgbClr val="000000"/>
      </a:dk2>
      <a:lt2>
        <a:srgbClr val="FFFCF2"/>
      </a:lt2>
      <a:accent1>
        <a:srgbClr val="4F81BD"/>
      </a:accent1>
      <a:accent2>
        <a:srgbClr val="D97F35"/>
      </a:accent2>
      <a:accent3>
        <a:srgbClr val="97B041"/>
      </a:accent3>
      <a:accent4>
        <a:srgbClr val="BD4B89"/>
      </a:accent4>
      <a:accent5>
        <a:srgbClr val="DDB52C"/>
      </a:accent5>
      <a:accent6>
        <a:srgbClr val="63C3D6"/>
      </a:accent6>
      <a:hlink>
        <a:srgbClr val="426CAD"/>
      </a:hlink>
      <a:folHlink>
        <a:srgbClr val="426CAD"/>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themeOverride>
</file>

<file path=ppt/theme/themeOverride2.xml><?xml version="1.0" encoding="utf-8"?>
<a:themeOverride xmlns:a="http://schemas.openxmlformats.org/drawingml/2006/main">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2eb3475-e0f4-42fd-ab5c-abe08d673cdb">
      <UserInfo>
        <DisplayName/>
        <AccountId xsi:nil="true"/>
        <AccountType/>
      </UserInfo>
    </SharedWithUsers>
    <Comments xmlns="4d2685e0-3ec3-4526-a337-bc02c6b3961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97684C-8F67-4703-BA9E-701163D08266}">
  <ds:schemaRefs>
    <ds:schemaRef ds:uri="http://purl.org/dc/terms/"/>
    <ds:schemaRef ds:uri="http://schemas.openxmlformats.org/package/2006/metadata/core-properties"/>
    <ds:schemaRef ds:uri="http://purl.org/dc/elements/1.1/"/>
    <ds:schemaRef ds:uri="http://purl.org/dc/dcmitype/"/>
    <ds:schemaRef ds:uri="4d2685e0-3ec3-4526-a337-bc02c6b3961c"/>
    <ds:schemaRef ds:uri="72eb3475-e0f4-42fd-ab5c-abe08d673cdb"/>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E1D50EB8-A530-4C74-B623-C0CE910B79B8}"/>
</file>

<file path=customXml/itemProps3.xml><?xml version="1.0" encoding="utf-8"?>
<ds:datastoreItem xmlns:ds="http://schemas.openxmlformats.org/officeDocument/2006/customXml" ds:itemID="{0763EBEA-4001-48D0-9696-3931510429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CCCM Cluster - Templates - Presentation v1</Template>
  <TotalTime>13577</TotalTime>
  <Words>1958</Words>
  <Application>Microsoft Office PowerPoint</Application>
  <PresentationFormat>Custom</PresentationFormat>
  <Paragraphs>295</Paragraphs>
  <Slides>48</Slides>
  <Notes>35</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48</vt:i4>
      </vt:variant>
    </vt:vector>
  </HeadingPairs>
  <TitlesOfParts>
    <vt:vector size="60" baseType="lpstr">
      <vt:lpstr>MS PGothic</vt:lpstr>
      <vt:lpstr>MS PGothic</vt:lpstr>
      <vt:lpstr>Arial</vt:lpstr>
      <vt:lpstr>Calibri</vt:lpstr>
      <vt:lpstr>Corbel</vt:lpstr>
      <vt:lpstr>Times New Roman</vt:lpstr>
      <vt:lpstr>Trebuchet MS</vt:lpstr>
      <vt:lpstr>CCCM Cluster - Templates - Presentation v1</vt:lpstr>
      <vt:lpstr>1_CCCM Cluster - Templates - Presentation v1</vt:lpstr>
      <vt:lpstr>1_CCCM - Titles</vt:lpstr>
      <vt:lpstr>2_CCCM - Titles</vt:lpstr>
      <vt:lpstr>Default Theme</vt:lpstr>
      <vt:lpstr>Site closure</vt:lpstr>
      <vt:lpstr>PowerPoint Presentation</vt:lpstr>
      <vt:lpstr>Why do sites close?</vt:lpstr>
      <vt:lpstr>Objectives </vt:lpstr>
      <vt:lpstr>Camp Life Cycle </vt:lpstr>
      <vt:lpstr>Types of camp closure</vt:lpstr>
      <vt:lpstr>Group work       20’        Test your knowledge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Key messages                      </vt:lpstr>
      <vt:lpstr>    Key messages                      </vt:lpstr>
      <vt:lpstr>PowerPoint Presentation</vt:lpstr>
      <vt:lpstr>Durable Solutions</vt:lpstr>
      <vt:lpstr>Durable Solutions: Refugees and IDPs</vt:lpstr>
      <vt:lpstr>When does displacement end?</vt:lpstr>
      <vt:lpstr>Principles to guide durable solutions</vt:lpstr>
      <vt:lpstr>The Guiding Principles</vt:lpstr>
      <vt:lpstr>Group work           20’ Consider the card statements    </vt:lpstr>
      <vt:lpstr>    Key message                      </vt:lpstr>
      <vt:lpstr>    Key message                      </vt:lpstr>
      <vt:lpstr>PowerPoint Presentation</vt:lpstr>
      <vt:lpstr>Group work           20’ Responsibility matrix    </vt:lpstr>
      <vt:lpstr>Responsibility matrix</vt:lpstr>
      <vt:lpstr>    Key messages                      </vt:lpstr>
      <vt:lpstr>    Key messages                      </vt:lpstr>
      <vt:lpstr>PowerPoint Presentation</vt:lpstr>
      <vt:lpstr>Group work            15’ Do’s and don’t for camp managers    </vt:lpstr>
      <vt:lpstr>    Key messages                      </vt:lpstr>
      <vt:lpstr>    Key messages                      </vt:lpstr>
      <vt:lpstr>PowerPoint Presentation</vt:lpstr>
      <vt:lpstr>Intention survey discussion</vt:lpstr>
      <vt:lpstr>    Key message                      </vt:lpstr>
      <vt:lpstr>    Key message                      </vt:lpstr>
      <vt:lpstr>PowerPoint Presentation</vt:lpstr>
      <vt:lpstr>Elements of local/site closure action plans</vt:lpstr>
      <vt:lpstr>Group work 6A           30’ Action planning for closure    </vt:lpstr>
      <vt:lpstr>Group work 6B            50’ Role play    </vt:lpstr>
      <vt:lpstr>    Key messages                      </vt:lpstr>
      <vt:lpstr>    Key messages                      </vt:lpstr>
      <vt:lpstr>Questions</vt:lpstr>
    </vt:vector>
  </TitlesOfParts>
  <Company>IOM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KVERNMO Jennifer</dc:creator>
  <cp:lastModifiedBy>SOPHONPANICH Wan S.</cp:lastModifiedBy>
  <cp:revision>189</cp:revision>
  <cp:lastPrinted>2018-12-03T12:59:53Z</cp:lastPrinted>
  <dcterms:created xsi:type="dcterms:W3CDTF">2017-03-24T09:26:06Z</dcterms:created>
  <dcterms:modified xsi:type="dcterms:W3CDTF">2019-04-10T13:48:05Z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Order">
    <vt:r8>359100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AuthorIds_UIVersion_512">
    <vt:lpwstr>12</vt:lpwstr>
  </property>
</Properties>
</file>