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4"/>
  </p:sldMasterIdLst>
  <p:notesMasterIdLst>
    <p:notesMasterId r:id="rId64"/>
  </p:notesMasterIdLst>
  <p:handoutMasterIdLst>
    <p:handoutMasterId r:id="rId65"/>
  </p:handoutMasterIdLst>
  <p:sldIdLst>
    <p:sldId id="325" r:id="rId15"/>
    <p:sldId id="349" r:id="rId16"/>
    <p:sldId id="312" r:id="rId17"/>
    <p:sldId id="384" r:id="rId18"/>
    <p:sldId id="396" r:id="rId19"/>
    <p:sldId id="418" r:id="rId20"/>
    <p:sldId id="432" r:id="rId21"/>
    <p:sldId id="397" r:id="rId22"/>
    <p:sldId id="367" r:id="rId23"/>
    <p:sldId id="356" r:id="rId24"/>
    <p:sldId id="399" r:id="rId25"/>
    <p:sldId id="357" r:id="rId26"/>
    <p:sldId id="400" r:id="rId27"/>
    <p:sldId id="410" r:id="rId28"/>
    <p:sldId id="411" r:id="rId29"/>
    <p:sldId id="362" r:id="rId30"/>
    <p:sldId id="401" r:id="rId31"/>
    <p:sldId id="420" r:id="rId32"/>
    <p:sldId id="385" r:id="rId33"/>
    <p:sldId id="433" r:id="rId34"/>
    <p:sldId id="352" r:id="rId35"/>
    <p:sldId id="419" r:id="rId36"/>
    <p:sldId id="414" r:id="rId37"/>
    <p:sldId id="407" r:id="rId38"/>
    <p:sldId id="402" r:id="rId39"/>
    <p:sldId id="403" r:id="rId40"/>
    <p:sldId id="434" r:id="rId41"/>
    <p:sldId id="404" r:id="rId42"/>
    <p:sldId id="429" r:id="rId43"/>
    <p:sldId id="430" r:id="rId44"/>
    <p:sldId id="431" r:id="rId45"/>
    <p:sldId id="406" r:id="rId46"/>
    <p:sldId id="373" r:id="rId47"/>
    <p:sldId id="386" r:id="rId48"/>
    <p:sldId id="435" r:id="rId49"/>
    <p:sldId id="353" r:id="rId50"/>
    <p:sldId id="412" r:id="rId51"/>
    <p:sldId id="408" r:id="rId52"/>
    <p:sldId id="387" r:id="rId53"/>
    <p:sldId id="436" r:id="rId54"/>
    <p:sldId id="388" r:id="rId55"/>
    <p:sldId id="305" r:id="rId56"/>
    <p:sldId id="425" r:id="rId57"/>
    <p:sldId id="426" r:id="rId58"/>
    <p:sldId id="427" r:id="rId59"/>
    <p:sldId id="413" r:id="rId60"/>
    <p:sldId id="351" r:id="rId61"/>
    <p:sldId id="437" r:id="rId62"/>
    <p:sldId id="326" r:id="rId63"/>
  </p:sldIdLst>
  <p:sldSz cx="10691813" cy="7559675"/>
  <p:notesSz cx="6858000" cy="9144000"/>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2" userDrawn="1">
          <p15:clr>
            <a:srgbClr val="A4A3A4"/>
          </p15:clr>
        </p15:guide>
        <p15:guide id="2" pos="6429" userDrawn="1">
          <p15:clr>
            <a:srgbClr val="A4A3A4"/>
          </p15:clr>
        </p15:guide>
        <p15:guide id="3" pos="3368" userDrawn="1">
          <p15:clr>
            <a:srgbClr val="A4A3A4"/>
          </p15:clr>
        </p15:guide>
        <p15:guide id="4" pos="328" userDrawn="1">
          <p15:clr>
            <a:srgbClr val="A4A3A4"/>
          </p15:clr>
        </p15:guide>
        <p15:guide id="6" orient="horz" pos="4286" userDrawn="1">
          <p15:clr>
            <a:srgbClr val="A4A3A4"/>
          </p15:clr>
        </p15:guide>
        <p15:guide id="7" orient="horz" pos="657" userDrawn="1">
          <p15:clr>
            <a:srgbClr val="A4A3A4"/>
          </p15:clr>
        </p15:guide>
        <p15:guide id="8" pos="1326" userDrawn="1">
          <p15:clr>
            <a:srgbClr val="A4A3A4"/>
          </p15:clr>
        </p15:guide>
        <p15:guide id="9" orient="horz" pos="975" userDrawn="1">
          <p15:clr>
            <a:srgbClr val="A4A3A4"/>
          </p15:clr>
        </p15:guide>
        <p15:guide id="10" pos="4728" userDrawn="1">
          <p15:clr>
            <a:srgbClr val="A4A3A4"/>
          </p15:clr>
        </p15:guide>
        <p15:guide id="11" orient="horz" pos="249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SCUAL Natalia" initials="PN" lastIdx="2" clrIdx="0">
    <p:extLst>
      <p:ext uri="{19B8F6BF-5375-455C-9EA6-DF929625EA0E}">
        <p15:presenceInfo xmlns:p15="http://schemas.microsoft.com/office/powerpoint/2012/main" userId="S::npascual@iom.int::0f41393f-5f88-43c9-ab97-74c35aedb5eb" providerId="AD"/>
      </p:ext>
    </p:extLst>
  </p:cmAuthor>
  <p:cmAuthor id="2" name="annika grafweg" initials="ag" lastIdx="4" clrIdx="1">
    <p:extLst>
      <p:ext uri="{19B8F6BF-5375-455C-9EA6-DF929625EA0E}">
        <p15:presenceInfo xmlns:p15="http://schemas.microsoft.com/office/powerpoint/2012/main" userId="annika grafweg" providerId="None"/>
      </p:ext>
    </p:extLst>
  </p:cmAuthor>
  <p:cmAuthor id="3" name="KVERNMO Jennifer" initials="KJ" lastIdx="10" clrIdx="2">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556"/>
    <a:srgbClr val="545456"/>
    <a:srgbClr val="C2C3B6"/>
    <a:srgbClr val="2A87C8"/>
    <a:srgbClr val="9D0D2C"/>
    <a:srgbClr val="429DCA"/>
    <a:srgbClr val="BCE4EE"/>
    <a:srgbClr val="D8CCFA"/>
    <a:srgbClr val="BCD7B7"/>
    <a:srgbClr val="73C4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87" autoAdjust="0"/>
    <p:restoredTop sz="83848" autoAdjust="0"/>
  </p:normalViewPr>
  <p:slideViewPr>
    <p:cSldViewPr snapToGrid="0">
      <p:cViewPr varScale="1">
        <p:scale>
          <a:sx n="93" d="100"/>
          <a:sy n="93" d="100"/>
        </p:scale>
        <p:origin x="1784" y="200"/>
      </p:cViewPr>
      <p:guideLst>
        <p:guide orient="horz" pos="1202"/>
        <p:guide pos="6429"/>
        <p:guide pos="3368"/>
        <p:guide pos="328"/>
        <p:guide orient="horz" pos="4286"/>
        <p:guide orient="horz" pos="657"/>
        <p:guide pos="1326"/>
        <p:guide orient="horz" pos="975"/>
        <p:guide pos="4728"/>
        <p:guide orient="horz" pos="2494"/>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viewProps" Target="viewProps.xml"/><Relationship Id="rId7" Type="http://schemas.openxmlformats.org/officeDocument/2006/relationships/customXml" Target="../customXml/item7.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customXml" Target="../customXml/item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openxmlformats.org/officeDocument/2006/relationships/commentAuthors" Target="commentAuthors.xml"/><Relationship Id="rId5" Type="http://schemas.openxmlformats.org/officeDocument/2006/relationships/customXml" Target="../customXml/item5.xml"/><Relationship Id="rId61" Type="http://schemas.openxmlformats.org/officeDocument/2006/relationships/slide" Target="slides/slide47.xml"/><Relationship Id="rId19" Type="http://schemas.openxmlformats.org/officeDocument/2006/relationships/slide" Target="slides/slide5.xml"/><Relationship Id="rId14" Type="http://schemas.openxmlformats.org/officeDocument/2006/relationships/slideMaster" Target="slideMasters/slideMaster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slide" Target="slides/slide37.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presProps" Target="presProps.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customXml" Target="../customXml/item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slide" Target="slides/slide4.xml"/><Relationship Id="rId39" Type="http://schemas.openxmlformats.org/officeDocument/2006/relationships/slide" Target="slides/slide2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APANDI Erica" userId="S::ekarapandi@iom.int::f8221aaa-d66c-4590-82aa-bfc311a09c2f" providerId="AD" clId="Web-{11C012D2-8DCE-FF9D-5AD2-EB12B072ED6A}"/>
  </pc:docChgLst>
  <pc:docChgLst>
    <pc:chgData name="COWIE Simon" userId="d9d0b972-914c-4141-8594-ec605d1d3f91" providerId="ADAL" clId="{15FE3927-E2F3-48C8-8E3E-C6D9BCA01FAB}"/>
    <pc:docChg chg="undo custSel modSld">
      <pc:chgData name="COWIE Simon" userId="d9d0b972-914c-4141-8594-ec605d1d3f91" providerId="ADAL" clId="{15FE3927-E2F3-48C8-8E3E-C6D9BCA01FAB}" dt="2019-08-08T07:51:28.178" v="5" actId="478"/>
      <pc:docMkLst>
        <pc:docMk/>
      </pc:docMkLst>
      <pc:sldChg chg="addSp delSp">
        <pc:chgData name="COWIE Simon" userId="d9d0b972-914c-4141-8594-ec605d1d3f91" providerId="ADAL" clId="{15FE3927-E2F3-48C8-8E3E-C6D9BCA01FAB}" dt="2019-08-08T07:51:28.178" v="5" actId="478"/>
        <pc:sldMkLst>
          <pc:docMk/>
          <pc:sldMk cId="794661091" sldId="384"/>
        </pc:sldMkLst>
        <pc:spChg chg="add del">
          <ac:chgData name="COWIE Simon" userId="d9d0b972-914c-4141-8594-ec605d1d3f91" providerId="ADAL" clId="{15FE3927-E2F3-48C8-8E3E-C6D9BCA01FAB}" dt="2019-08-08T07:51:28.178" v="5" actId="478"/>
          <ac:spMkLst>
            <pc:docMk/>
            <pc:sldMk cId="794661091" sldId="384"/>
            <ac:spMk id="18" creationId="{A280100C-E3B1-457E-BB92-BFA03158D295}"/>
          </ac:spMkLst>
        </pc:spChg>
      </pc:sldChg>
      <pc:sldChg chg="addSp delSp">
        <pc:chgData name="COWIE Simon" userId="d9d0b972-914c-4141-8594-ec605d1d3f91" providerId="ADAL" clId="{15FE3927-E2F3-48C8-8E3E-C6D9BCA01FAB}" dt="2019-08-08T07:51:28.007" v="4" actId="478"/>
        <pc:sldMkLst>
          <pc:docMk/>
          <pc:sldMk cId="101721344" sldId="396"/>
        </pc:sldMkLst>
        <pc:spChg chg="add del">
          <ac:chgData name="COWIE Simon" userId="d9d0b972-914c-4141-8594-ec605d1d3f91" providerId="ADAL" clId="{15FE3927-E2F3-48C8-8E3E-C6D9BCA01FAB}" dt="2019-08-08T07:51:28.007" v="4" actId="478"/>
          <ac:spMkLst>
            <pc:docMk/>
            <pc:sldMk cId="101721344" sldId="396"/>
            <ac:spMk id="7" creationId="{6DD19C8F-C936-4121-AF6D-93A2EFA058B7}"/>
          </ac:spMkLst>
        </pc:spChg>
      </pc:sldChg>
      <pc:sldChg chg="addSp delSp">
        <pc:chgData name="COWIE Simon" userId="d9d0b972-914c-4141-8594-ec605d1d3f91" providerId="ADAL" clId="{15FE3927-E2F3-48C8-8E3E-C6D9BCA01FAB}" dt="2019-08-08T07:51:27.811" v="3" actId="478"/>
        <pc:sldMkLst>
          <pc:docMk/>
          <pc:sldMk cId="2650007310" sldId="410"/>
        </pc:sldMkLst>
        <pc:spChg chg="add del">
          <ac:chgData name="COWIE Simon" userId="d9d0b972-914c-4141-8594-ec605d1d3f91" providerId="ADAL" clId="{15FE3927-E2F3-48C8-8E3E-C6D9BCA01FAB}" dt="2019-08-08T07:51:27.811" v="3" actId="478"/>
          <ac:spMkLst>
            <pc:docMk/>
            <pc:sldMk cId="2650007310" sldId="410"/>
            <ac:spMk id="7" creationId="{6DD19C8F-C936-4121-AF6D-93A2EFA058B7}"/>
          </ac:spMkLst>
        </pc:spChg>
      </pc:sldChg>
    </pc:docChg>
  </pc:docChgLst>
  <pc:docChgLst>
    <pc:chgData name="Suphana SOPHONPANICH" userId="31ea2235-60cc-4e19-8c9c-3f329047296c" providerId="ADAL" clId="{71134A01-FDC3-C647-AB41-AF317451A487}"/>
    <pc:docChg chg="modSld">
      <pc:chgData name="Suphana SOPHONPANICH" userId="31ea2235-60cc-4e19-8c9c-3f329047296c" providerId="ADAL" clId="{71134A01-FDC3-C647-AB41-AF317451A487}" dt="2020-01-26T10:20:18.918" v="2" actId="20577"/>
      <pc:docMkLst>
        <pc:docMk/>
      </pc:docMkLst>
      <pc:sldChg chg="modSp">
        <pc:chgData name="Suphana SOPHONPANICH" userId="31ea2235-60cc-4e19-8c9c-3f329047296c" providerId="ADAL" clId="{71134A01-FDC3-C647-AB41-AF317451A487}" dt="2020-01-26T10:20:18.918" v="2" actId="20577"/>
        <pc:sldMkLst>
          <pc:docMk/>
          <pc:sldMk cId="1086614775" sldId="325"/>
        </pc:sldMkLst>
        <pc:spChg chg="mod">
          <ac:chgData name="Suphana SOPHONPANICH" userId="31ea2235-60cc-4e19-8c9c-3f329047296c" providerId="ADAL" clId="{71134A01-FDC3-C647-AB41-AF317451A487}" dt="2020-01-26T10:20:18.918" v="2" actId="20577"/>
          <ac:spMkLst>
            <pc:docMk/>
            <pc:sldMk cId="1086614775" sldId="325"/>
            <ac:spMk id="2" creationId="{00000000-0000-0000-0000-000000000000}"/>
          </ac:spMkLst>
        </pc:spChg>
      </pc:sldChg>
    </pc:docChg>
  </pc:docChgLst>
  <pc:docChgLst>
    <pc:chgData name="KVERNMO Jennifer" userId="02b7e914-308a-4299-aecc-7012b1345efc" providerId="ADAL" clId="{0DDD470A-FA4E-42C8-8552-149FC11C20CD}"/>
    <pc:docChg chg="custSel addSld delSld modSld">
      <pc:chgData name="KVERNMO Jennifer" userId="02b7e914-308a-4299-aecc-7012b1345efc" providerId="ADAL" clId="{0DDD470A-FA4E-42C8-8552-149FC11C20CD}" dt="2019-11-19T16:34:19.879" v="2337" actId="20577"/>
      <pc:docMkLst>
        <pc:docMk/>
      </pc:docMkLst>
      <pc:sldChg chg="modSp modNotesTx">
        <pc:chgData name="KVERNMO Jennifer" userId="02b7e914-308a-4299-aecc-7012b1345efc" providerId="ADAL" clId="{0DDD470A-FA4E-42C8-8552-149FC11C20CD}" dt="2019-11-19T16:18:30.733" v="2308" actId="20577"/>
        <pc:sldMkLst>
          <pc:docMk/>
          <pc:sldMk cId="1873677656" sldId="362"/>
        </pc:sldMkLst>
        <pc:spChg chg="mod">
          <ac:chgData name="KVERNMO Jennifer" userId="02b7e914-308a-4299-aecc-7012b1345efc" providerId="ADAL" clId="{0DDD470A-FA4E-42C8-8552-149FC11C20CD}" dt="2019-11-19T16:18:30.733" v="2308" actId="20577"/>
          <ac:spMkLst>
            <pc:docMk/>
            <pc:sldMk cId="1873677656" sldId="362"/>
            <ac:spMk id="2" creationId="{00000000-0000-0000-0000-000000000000}"/>
          </ac:spMkLst>
        </pc:spChg>
        <pc:spChg chg="mod">
          <ac:chgData name="KVERNMO Jennifer" userId="02b7e914-308a-4299-aecc-7012b1345efc" providerId="ADAL" clId="{0DDD470A-FA4E-42C8-8552-149FC11C20CD}" dt="2019-11-19T12:25:51.811" v="2274" actId="20577"/>
          <ac:spMkLst>
            <pc:docMk/>
            <pc:sldMk cId="1873677656" sldId="362"/>
            <ac:spMk id="3" creationId="{00000000-0000-0000-0000-000000000000}"/>
          </ac:spMkLst>
        </pc:spChg>
      </pc:sldChg>
      <pc:sldChg chg="modSp del">
        <pc:chgData name="KVERNMO Jennifer" userId="02b7e914-308a-4299-aecc-7012b1345efc" providerId="ADAL" clId="{0DDD470A-FA4E-42C8-8552-149FC11C20CD}" dt="2019-11-19T16:22:18.515" v="2324" actId="47"/>
        <pc:sldMkLst>
          <pc:docMk/>
          <pc:sldMk cId="507176618" sldId="368"/>
        </pc:sldMkLst>
        <pc:spChg chg="mod">
          <ac:chgData name="KVERNMO Jennifer" userId="02b7e914-308a-4299-aecc-7012b1345efc" providerId="ADAL" clId="{0DDD470A-FA4E-42C8-8552-149FC11C20CD}" dt="2019-11-19T16:18:50.719" v="2323" actId="20577"/>
          <ac:spMkLst>
            <pc:docMk/>
            <pc:sldMk cId="507176618" sldId="368"/>
            <ac:spMk id="6" creationId="{B054C9E7-7F62-4494-8DF1-379306D61859}"/>
          </ac:spMkLst>
        </pc:spChg>
      </pc:sldChg>
      <pc:sldChg chg="modSp modNotesTx">
        <pc:chgData name="KVERNMO Jennifer" userId="02b7e914-308a-4299-aecc-7012b1345efc" providerId="ADAL" clId="{0DDD470A-FA4E-42C8-8552-149FC11C20CD}" dt="2019-11-19T16:18:42.139" v="2316" actId="20577"/>
        <pc:sldMkLst>
          <pc:docMk/>
          <pc:sldMk cId="214727686" sldId="401"/>
        </pc:sldMkLst>
        <pc:spChg chg="mod">
          <ac:chgData name="KVERNMO Jennifer" userId="02b7e914-308a-4299-aecc-7012b1345efc" providerId="ADAL" clId="{0DDD470A-FA4E-42C8-8552-149FC11C20CD}" dt="2019-11-19T16:18:42.139" v="2316" actId="20577"/>
          <ac:spMkLst>
            <pc:docMk/>
            <pc:sldMk cId="214727686" sldId="401"/>
            <ac:spMk id="2" creationId="{00000000-0000-0000-0000-000000000000}"/>
          </ac:spMkLst>
        </pc:spChg>
        <pc:spChg chg="mod">
          <ac:chgData name="KVERNMO Jennifer" userId="02b7e914-308a-4299-aecc-7012b1345efc" providerId="ADAL" clId="{0DDD470A-FA4E-42C8-8552-149FC11C20CD}" dt="2019-11-19T12:16:33.900" v="1346" actId="20577"/>
          <ac:spMkLst>
            <pc:docMk/>
            <pc:sldMk cId="214727686" sldId="401"/>
            <ac:spMk id="3" creationId="{00000000-0000-0000-0000-000000000000}"/>
          </ac:spMkLst>
        </pc:spChg>
      </pc:sldChg>
      <pc:sldChg chg="modSp add">
        <pc:chgData name="KVERNMO Jennifer" userId="02b7e914-308a-4299-aecc-7012b1345efc" providerId="ADAL" clId="{0DDD470A-FA4E-42C8-8552-149FC11C20CD}" dt="2019-11-19T12:02:38.530" v="2"/>
        <pc:sldMkLst>
          <pc:docMk/>
          <pc:sldMk cId="1615697680" sldId="432"/>
        </pc:sldMkLst>
        <pc:picChg chg="mod ord">
          <ac:chgData name="KVERNMO Jennifer" userId="02b7e914-308a-4299-aecc-7012b1345efc" providerId="ADAL" clId="{0DDD470A-FA4E-42C8-8552-149FC11C20CD}" dt="2019-11-19T12:02:38.530" v="2"/>
          <ac:picMkLst>
            <pc:docMk/>
            <pc:sldMk cId="1615697680" sldId="432"/>
            <ac:picMk id="5" creationId="{3EA06D0E-AF91-4CFE-A71A-5A98FD5CB684}"/>
          </ac:picMkLst>
        </pc:picChg>
      </pc:sldChg>
      <pc:sldChg chg="modSp add">
        <pc:chgData name="KVERNMO Jennifer" userId="02b7e914-308a-4299-aecc-7012b1345efc" providerId="ADAL" clId="{0DDD470A-FA4E-42C8-8552-149FC11C20CD}" dt="2019-11-19T16:34:19.879" v="2337" actId="20577"/>
        <pc:sldMkLst>
          <pc:docMk/>
          <pc:sldMk cId="2953845040" sldId="433"/>
        </pc:sldMkLst>
        <pc:spChg chg="mod">
          <ac:chgData name="KVERNMO Jennifer" userId="02b7e914-308a-4299-aecc-7012b1345efc" providerId="ADAL" clId="{0DDD470A-FA4E-42C8-8552-149FC11C20CD}" dt="2019-11-19T16:34:19.879" v="2337" actId="20577"/>
          <ac:spMkLst>
            <pc:docMk/>
            <pc:sldMk cId="2953845040" sldId="433"/>
            <ac:spMk id="3" creationId="{00000000-0000-0000-0000-000000000000}"/>
          </ac:spMkLst>
        </pc:spChg>
        <pc:picChg chg="mod ord">
          <ac:chgData name="KVERNMO Jennifer" userId="02b7e914-308a-4299-aecc-7012b1345efc" providerId="ADAL" clId="{0DDD470A-FA4E-42C8-8552-149FC11C20CD}" dt="2019-11-19T12:26:40.435" v="2277"/>
          <ac:picMkLst>
            <pc:docMk/>
            <pc:sldMk cId="2953845040" sldId="433"/>
            <ac:picMk id="5" creationId="{F5DD576B-B07A-4969-BE5F-AB5232342166}"/>
          </ac:picMkLst>
        </pc:picChg>
      </pc:sldChg>
      <pc:sldChg chg="modSp add">
        <pc:chgData name="KVERNMO Jennifer" userId="02b7e914-308a-4299-aecc-7012b1345efc" providerId="ADAL" clId="{0DDD470A-FA4E-42C8-8552-149FC11C20CD}" dt="2019-11-19T12:27:06.846" v="2280"/>
        <pc:sldMkLst>
          <pc:docMk/>
          <pc:sldMk cId="2973827611" sldId="434"/>
        </pc:sldMkLst>
        <pc:picChg chg="mod ord">
          <ac:chgData name="KVERNMO Jennifer" userId="02b7e914-308a-4299-aecc-7012b1345efc" providerId="ADAL" clId="{0DDD470A-FA4E-42C8-8552-149FC11C20CD}" dt="2019-11-19T12:27:06.846" v="2280"/>
          <ac:picMkLst>
            <pc:docMk/>
            <pc:sldMk cId="2973827611" sldId="434"/>
            <ac:picMk id="4" creationId="{952B3D57-F7BB-424D-975E-D9DE2FA25934}"/>
          </ac:picMkLst>
        </pc:picChg>
      </pc:sldChg>
      <pc:sldChg chg="modSp add">
        <pc:chgData name="KVERNMO Jennifer" userId="02b7e914-308a-4299-aecc-7012b1345efc" providerId="ADAL" clId="{0DDD470A-FA4E-42C8-8552-149FC11C20CD}" dt="2019-11-19T12:27:32.683" v="2283"/>
        <pc:sldMkLst>
          <pc:docMk/>
          <pc:sldMk cId="3169456683" sldId="435"/>
        </pc:sldMkLst>
        <pc:picChg chg="mod ord">
          <ac:chgData name="KVERNMO Jennifer" userId="02b7e914-308a-4299-aecc-7012b1345efc" providerId="ADAL" clId="{0DDD470A-FA4E-42C8-8552-149FC11C20CD}" dt="2019-11-19T12:27:32.683" v="2283"/>
          <ac:picMkLst>
            <pc:docMk/>
            <pc:sldMk cId="3169456683" sldId="435"/>
            <ac:picMk id="5" creationId="{39A93514-4907-4C12-9350-EEF1243DBE75}"/>
          </ac:picMkLst>
        </pc:picChg>
      </pc:sldChg>
      <pc:sldChg chg="modSp add">
        <pc:chgData name="KVERNMO Jennifer" userId="02b7e914-308a-4299-aecc-7012b1345efc" providerId="ADAL" clId="{0DDD470A-FA4E-42C8-8552-149FC11C20CD}" dt="2019-11-19T12:27:54.908" v="2286"/>
        <pc:sldMkLst>
          <pc:docMk/>
          <pc:sldMk cId="2138579972" sldId="436"/>
        </pc:sldMkLst>
        <pc:picChg chg="mod ord">
          <ac:chgData name="KVERNMO Jennifer" userId="02b7e914-308a-4299-aecc-7012b1345efc" providerId="ADAL" clId="{0DDD470A-FA4E-42C8-8552-149FC11C20CD}" dt="2019-11-19T12:27:54.908" v="2286"/>
          <ac:picMkLst>
            <pc:docMk/>
            <pc:sldMk cId="2138579972" sldId="436"/>
            <ac:picMk id="5" creationId="{39E91577-9DF3-4601-B2F4-4A918B5A1491}"/>
          </ac:picMkLst>
        </pc:picChg>
      </pc:sldChg>
      <pc:sldChg chg="modSp add">
        <pc:chgData name="KVERNMO Jennifer" userId="02b7e914-308a-4299-aecc-7012b1345efc" providerId="ADAL" clId="{0DDD470A-FA4E-42C8-8552-149FC11C20CD}" dt="2019-11-19T12:28:25.741" v="2289"/>
        <pc:sldMkLst>
          <pc:docMk/>
          <pc:sldMk cId="1219080960" sldId="437"/>
        </pc:sldMkLst>
        <pc:picChg chg="mod ord">
          <ac:chgData name="KVERNMO Jennifer" userId="02b7e914-308a-4299-aecc-7012b1345efc" providerId="ADAL" clId="{0DDD470A-FA4E-42C8-8552-149FC11C20CD}" dt="2019-11-19T12:28:25.741" v="2289"/>
          <ac:picMkLst>
            <pc:docMk/>
            <pc:sldMk cId="1219080960" sldId="437"/>
            <ac:picMk id="5" creationId="{39DC5BB2-17F9-45C3-9D1F-CF31774A795D}"/>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B837E62-EBE5-D14A-AF0D-C2EC434E4835}" type="doc">
      <dgm:prSet loTypeId="urn:microsoft.com/office/officeart/2005/8/layout/cycle6" loCatId="" qsTypeId="urn:microsoft.com/office/officeart/2005/8/quickstyle/simple4" qsCatId="simple" csTypeId="urn:microsoft.com/office/officeart/2005/8/colors/accent1_3" csCatId="accent1" phldr="1"/>
      <dgm:spPr/>
      <dgm:t>
        <a:bodyPr/>
        <a:lstStyle/>
        <a:p>
          <a:endParaRPr lang="es-ES_tradnl"/>
        </a:p>
      </dgm:t>
    </dgm:pt>
    <dgm:pt modelId="{0A5A908E-0712-A444-AD62-7DFB9BD7B09C}" type="pres">
      <dgm:prSet presAssocID="{1B837E62-EBE5-D14A-AF0D-C2EC434E4835}" presName="cycle" presStyleCnt="0">
        <dgm:presLayoutVars>
          <dgm:dir/>
          <dgm:resizeHandles val="exact"/>
        </dgm:presLayoutVars>
      </dgm:prSet>
      <dgm:spPr/>
    </dgm:pt>
  </dgm:ptLst>
  <dgm:cxnLst>
    <dgm:cxn modelId="{5F14253F-9EAD-D943-A887-8A32D3537CDC}" type="presOf" srcId="{1B837E62-EBE5-D14A-AF0D-C2EC434E4835}" destId="{0A5A908E-0712-A444-AD62-7DFB9BD7B09C}" srcOrd="0" destOrd="0" presId="urn:microsoft.com/office/officeart/2005/8/layout/cycle6"/>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77BF71-CEB3-4FA3-95E4-7278DE0A3C5D}" type="datetimeFigureOut">
              <a:rPr lang="en-GB" smtClean="0"/>
              <a:pPr/>
              <a:t>24/01/2020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82F10C-21F3-4BD4-AB60-4B9EA885D7D8}" type="slidenum">
              <a:rPr lang="en-GB" smtClean="0"/>
              <a:pPr/>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C5ACF-D034-4F45-8610-CB6613FE683F}" type="datetimeFigureOut">
              <a:rPr lang="en-GB" smtClean="0"/>
              <a:pPr/>
              <a:t>24/01/2020</a:t>
            </a:fld>
            <a:endParaRPr lang="en-GB"/>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A815C3-FF10-434B-B435-6E13A5278B79}" type="slidenum">
              <a:rPr lang="en-GB" smtClean="0"/>
              <a:pPr/>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youtube.com/watch?v=zpXxVg-Cv8A" TargetMode="External"/><Relationship Id="rId2" Type="http://schemas.openxmlformats.org/officeDocument/2006/relationships/slide" Target="../slides/slide15.xml"/><Relationship Id="rId1" Type="http://schemas.openxmlformats.org/officeDocument/2006/relationships/notesMaster" Target="../notesMasters/notesMaster1.xml"/><Relationship Id="rId5" Type="http://schemas.openxmlformats.org/officeDocument/2006/relationships/hyperlink" Target="http://www.youtube.com/watch?v=7S28v47YBfA" TargetMode="External"/><Relationship Id="rId4" Type="http://schemas.openxmlformats.org/officeDocument/2006/relationships/hyperlink" Target="https://www.youtube.com/watch?v=Y7HryPUuCVA"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7xlp6vmo_L0"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Delete</a:t>
            </a:r>
            <a:r>
              <a:rPr lang="en-US" dirty="0">
                <a:effectLst/>
              </a:rPr>
              <a:t> slide if </a:t>
            </a:r>
            <a:r>
              <a:rPr lang="en-US" b="1" u="sng" dirty="0">
                <a:effectLst/>
              </a:rPr>
              <a:t>working </a:t>
            </a:r>
            <a:r>
              <a:rPr lang="en-US" dirty="0">
                <a:effectLst/>
              </a:rPr>
              <a:t>in operational context</a:t>
            </a:r>
          </a:p>
          <a:p>
            <a:pPr lvl="0"/>
            <a:endParaRPr lang="en-US" dirty="0">
              <a:effectLst/>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pPr/>
              <a:t>2</a:t>
            </a:fld>
            <a:endParaRPr lang="en-GB"/>
          </a:p>
        </p:txBody>
      </p:sp>
    </p:spTree>
    <p:extLst>
      <p:ext uri="{BB962C8B-B14F-4D97-AF65-F5344CB8AC3E}">
        <p14:creationId xmlns:p14="http://schemas.microsoft.com/office/powerpoint/2010/main" val="4180304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11</a:t>
            </a:fld>
            <a:endParaRPr lang="en-GB" dirty="0"/>
          </a:p>
        </p:txBody>
      </p:sp>
    </p:spTree>
    <p:extLst>
      <p:ext uri="{BB962C8B-B14F-4D97-AF65-F5344CB8AC3E}">
        <p14:creationId xmlns:p14="http://schemas.microsoft.com/office/powerpoint/2010/main" val="1863027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3"/>
          <p:cNvSpPr>
            <a:spLocks noGrp="1" noChangeArrowheads="1"/>
          </p:cNvSpPr>
          <p:nvPr>
            <p:ph type="dt" sz="quarter"/>
          </p:nvPr>
        </p:nvSpPr>
        <p:spPr/>
        <p:txBody>
          <a:bodyPr/>
          <a:lstStyle/>
          <a:p>
            <a:pPr>
              <a:defRPr/>
            </a:pPr>
            <a:r>
              <a:rPr lang="en-US" altLang="en-US" dirty="0"/>
              <a:t>09/08/16</a:t>
            </a:r>
          </a:p>
        </p:txBody>
      </p:sp>
      <p:sp>
        <p:nvSpPr>
          <p:cNvPr id="6" name="Rectangle 7"/>
          <p:cNvSpPr>
            <a:spLocks noGrp="1" noChangeArrowheads="1"/>
          </p:cNvSpPr>
          <p:nvPr>
            <p:ph type="sldNum" sz="quarter"/>
          </p:nvPr>
        </p:nvSpPr>
        <p:spPr/>
        <p:txBody>
          <a:bodyPr/>
          <a:lstStyle>
            <a:lvl1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1pPr>
            <a:lvl2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2pPr>
            <a:lvl3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3pPr>
            <a:lvl4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4pPr>
            <a:lvl5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9pPr>
          </a:lstStyle>
          <a:p>
            <a:pPr>
              <a:buClrTx/>
              <a:buFontTx/>
              <a:buNone/>
            </a:pPr>
            <a:fld id="{E882DC1B-A306-EC4E-8819-BDE949C2693A}" type="slidenum">
              <a:rPr lang="en-US" altLang="en-US">
                <a:solidFill>
                  <a:srgbClr val="000000"/>
                </a:solidFill>
                <a:latin typeface="Calibri" charset="0"/>
                <a:ea typeface="Arial" charset="0"/>
                <a:cs typeface="Arial" charset="0"/>
              </a:rPr>
              <a:pPr>
                <a:buClrTx/>
                <a:buFontTx/>
                <a:buNone/>
              </a:pPr>
              <a:t>12</a:t>
            </a:fld>
            <a:endParaRPr lang="en-US" altLang="en-US" dirty="0">
              <a:solidFill>
                <a:srgbClr val="000000"/>
              </a:solidFill>
              <a:latin typeface="Calibri" charset="0"/>
              <a:ea typeface="Arial" charset="0"/>
              <a:cs typeface="Arial" charset="0"/>
            </a:endParaRPr>
          </a:p>
        </p:txBody>
      </p:sp>
      <p:sp>
        <p:nvSpPr>
          <p:cNvPr id="73729" name="Text Box 1"/>
          <p:cNvSpPr txBox="1">
            <a:spLocks noGrp="1" noRot="1" noChangeAspect="1" noChangeArrowheads="1"/>
          </p:cNvSpPr>
          <p:nvPr>
            <p:ph type="sldImg"/>
          </p:nvPr>
        </p:nvSpPr>
        <p:spPr>
          <a:xfrm>
            <a:off x="1004888" y="685800"/>
            <a:ext cx="4848225" cy="3429000"/>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73730" name="Text Box 2"/>
          <p:cNvSpPr txBox="1">
            <a:spLocks noChangeArrowheads="1"/>
          </p:cNvSpPr>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hangingPunct="1">
              <a:buClr>
                <a:srgbClr val="000000"/>
              </a:buClr>
              <a:buSzPct val="100000"/>
              <a:buFont typeface="Times New Roman" charset="0"/>
              <a:buNone/>
            </a:pPr>
            <a:endParaRPr lang="es-ES_tradnl" altLang="en-US" dirty="0"/>
          </a:p>
        </p:txBody>
      </p:sp>
      <p:sp>
        <p:nvSpPr>
          <p:cNvPr id="73731" name="Text Box 3"/>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b"/>
          <a:lstStyle>
            <a:lvl1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1pPr>
            <a:lvl2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2pPr>
            <a:lvl3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3pPr>
            <a:lvl4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4pPr>
            <a:lvl5pPr>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Arial" charset="0"/>
                <a:ea typeface="ＭＳ Ｐゴシック" charset="-128"/>
                <a:cs typeface="ＭＳ Ｐゴシック" charset="-128"/>
              </a:defRPr>
            </a:lvl9pPr>
          </a:lstStyle>
          <a:p>
            <a:pPr algn="r" eaLnBrk="1" hangingPunct="1">
              <a:buClrTx/>
              <a:buFontTx/>
              <a:buNone/>
            </a:pPr>
            <a:fld id="{7D8D6AFE-1F33-C346-812E-1A4B8A7E4EA7}" type="slidenum">
              <a:rPr lang="en-US" altLang="en-US" sz="1200">
                <a:solidFill>
                  <a:srgbClr val="000000"/>
                </a:solidFill>
                <a:latin typeface="Calibri" charset="0"/>
                <a:ea typeface="Arial" charset="0"/>
                <a:cs typeface="Arial" charset="0"/>
              </a:rPr>
              <a:pPr algn="r" eaLnBrk="1" hangingPunct="1">
                <a:buClrTx/>
                <a:buFontTx/>
                <a:buNone/>
              </a:pPr>
              <a:t>12</a:t>
            </a:fld>
            <a:endParaRPr lang="en-US" altLang="en-US" sz="1200" dirty="0">
              <a:solidFill>
                <a:srgbClr val="000000"/>
              </a:solidFill>
              <a:latin typeface="Calibri" charset="0"/>
              <a:ea typeface="Arial" charset="0"/>
              <a:cs typeface="Arial" charset="0"/>
            </a:endParaRPr>
          </a:p>
        </p:txBody>
      </p:sp>
      <p:sp>
        <p:nvSpPr>
          <p:cNvPr id="2" name="Notes Placeholder 1"/>
          <p:cNvSpPr>
            <a:spLocks noGrp="1"/>
          </p:cNvSpPr>
          <p:nvPr>
            <p:ph type="body" idx="1"/>
          </p:nvPr>
        </p:nvSpPr>
        <p:spPr/>
        <p:txBody>
          <a:bodyPr/>
          <a:lstStyle/>
          <a:p>
            <a:r>
              <a:rPr lang="es-ES_tradnl" dirty="0" err="1"/>
              <a:t>Photo</a:t>
            </a:r>
            <a:r>
              <a:rPr lang="es-ES_tradnl" dirty="0"/>
              <a:t> </a:t>
            </a:r>
            <a:r>
              <a:rPr lang="es-ES_tradnl" dirty="0" err="1"/>
              <a:t>credit</a:t>
            </a:r>
            <a:r>
              <a:rPr lang="es-ES_tradnl" dirty="0"/>
              <a:t>: IOM Mila </a:t>
            </a:r>
            <a:r>
              <a:rPr lang="es-ES_tradnl" dirty="0" err="1"/>
              <a:t>Teshaieva</a:t>
            </a:r>
            <a:r>
              <a:rPr lang="es-ES_tradnl" dirty="0"/>
              <a:t>, </a:t>
            </a:r>
            <a:r>
              <a:rPr lang="es-ES_tradnl" dirty="0" err="1"/>
              <a:t>Azerbaijan</a:t>
            </a:r>
            <a:r>
              <a:rPr lang="es-ES_tradnl" dirty="0"/>
              <a:t>, 2010</a:t>
            </a:r>
          </a:p>
        </p:txBody>
      </p:sp>
    </p:spTree>
    <p:extLst>
      <p:ext uri="{BB962C8B-B14F-4D97-AF65-F5344CB8AC3E}">
        <p14:creationId xmlns:p14="http://schemas.microsoft.com/office/powerpoint/2010/main" val="4008446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13</a:t>
            </a:fld>
            <a:endParaRPr lang="en-GB" dirty="0"/>
          </a:p>
        </p:txBody>
      </p:sp>
    </p:spTree>
    <p:extLst>
      <p:ext uri="{BB962C8B-B14F-4D97-AF65-F5344CB8AC3E}">
        <p14:creationId xmlns:p14="http://schemas.microsoft.com/office/powerpoint/2010/main" val="2810420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14</a:t>
            </a:fld>
            <a:endParaRPr lang="en-GB"/>
          </a:p>
        </p:txBody>
      </p:sp>
    </p:spTree>
    <p:extLst>
      <p:ext uri="{BB962C8B-B14F-4D97-AF65-F5344CB8AC3E}">
        <p14:creationId xmlns:p14="http://schemas.microsoft.com/office/powerpoint/2010/main" val="85781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lgn="l">
              <a:buNone/>
            </a:pPr>
            <a:r>
              <a:rPr lang="en-US" sz="2400" dirty="0">
                <a:solidFill>
                  <a:srgbClr val="545456"/>
                </a:solidFill>
                <a:latin typeface="Calibri" panose="020F0502020204030204" pitchFamily="34" charset="0"/>
                <a:cs typeface="Calibri" panose="020F0502020204030204" pitchFamily="34" charset="0"/>
              </a:rPr>
              <a:t>In English, published by Sphere on 17 June 2011:  </a:t>
            </a:r>
            <a:r>
              <a:rPr lang="en-US" sz="2400" dirty="0">
                <a:solidFill>
                  <a:srgbClr val="545456"/>
                </a:solidFill>
                <a:latin typeface="Calibri" panose="020F0502020204030204" pitchFamily="34" charset="0"/>
                <a:cs typeface="Calibri" panose="020F0502020204030204" pitchFamily="34" charset="0"/>
                <a:hlinkClick r:id="rId3"/>
              </a:rPr>
              <a:t>http://www.youtube.com/watch?v=zpXxVg-Cv8A</a:t>
            </a:r>
            <a:r>
              <a:rPr lang="en-US" sz="2400" dirty="0">
                <a:solidFill>
                  <a:srgbClr val="545456"/>
                </a:solidFill>
                <a:latin typeface="Calibri" panose="020F0502020204030204" pitchFamily="34" charset="0"/>
                <a:cs typeface="Calibri" panose="020F0502020204030204" pitchFamily="34" charset="0"/>
              </a:rPr>
              <a:t>   (8:50)</a:t>
            </a:r>
          </a:p>
          <a:p>
            <a:pPr marL="457200" lvl="1" indent="0" algn="l">
              <a:buNone/>
            </a:pPr>
            <a:endParaRPr lang="en-US" sz="2400" dirty="0">
              <a:solidFill>
                <a:srgbClr val="545456"/>
              </a:solidFill>
              <a:latin typeface="Calibri" panose="020F0502020204030204" pitchFamily="34" charset="0"/>
              <a:cs typeface="Calibri" panose="020F0502020204030204" pitchFamily="34" charset="0"/>
            </a:endParaRPr>
          </a:p>
          <a:p>
            <a:pPr marL="457200" lvl="1" indent="0" algn="l">
              <a:buNone/>
            </a:pPr>
            <a:r>
              <a:rPr lang="en-US" sz="2400" dirty="0">
                <a:solidFill>
                  <a:srgbClr val="545456"/>
                </a:solidFill>
                <a:latin typeface="Calibri" panose="020F0502020204030204" pitchFamily="34" charset="0"/>
                <a:cs typeface="Calibri" panose="020F0502020204030204" pitchFamily="34" charset="0"/>
              </a:rPr>
              <a:t>In Spanish, published by Sphere on 30 June 2011: </a:t>
            </a:r>
            <a:r>
              <a:rPr lang="en-US" sz="2400" dirty="0">
                <a:solidFill>
                  <a:srgbClr val="545456"/>
                </a:solidFill>
                <a:latin typeface="Calibri" panose="020F0502020204030204" pitchFamily="34" charset="0"/>
                <a:cs typeface="Calibri" panose="020F0502020204030204" pitchFamily="34" charset="0"/>
                <a:hlinkClick r:id="rId4"/>
              </a:rPr>
              <a:t>https://www.youtube.com/watch?v=Y7HryPUuCVA</a:t>
            </a:r>
            <a:r>
              <a:rPr lang="en-US" sz="2400" dirty="0">
                <a:solidFill>
                  <a:srgbClr val="545456"/>
                </a:solidFill>
                <a:latin typeface="Calibri" panose="020F0502020204030204" pitchFamily="34" charset="0"/>
                <a:cs typeface="Calibri" panose="020F0502020204030204" pitchFamily="34" charset="0"/>
              </a:rPr>
              <a:t>   (12:41)</a:t>
            </a:r>
          </a:p>
          <a:p>
            <a:pPr marL="457200" lvl="1" indent="0" algn="l">
              <a:buNone/>
            </a:pPr>
            <a:endParaRPr lang="en-US" sz="2400" dirty="0">
              <a:solidFill>
                <a:srgbClr val="545456"/>
              </a:solidFill>
              <a:latin typeface="Calibri" panose="020F0502020204030204" pitchFamily="34" charset="0"/>
              <a:cs typeface="Calibri" panose="020F0502020204030204" pitchFamily="34" charset="0"/>
            </a:endParaRPr>
          </a:p>
          <a:p>
            <a:pPr marL="457200" lvl="1" indent="0" algn="l">
              <a:buNone/>
            </a:pPr>
            <a:r>
              <a:rPr lang="en-US" sz="2400" dirty="0">
                <a:solidFill>
                  <a:srgbClr val="545456"/>
                </a:solidFill>
                <a:latin typeface="Calibri" panose="020F0502020204030204" pitchFamily="34" charset="0"/>
                <a:cs typeface="Calibri" panose="020F0502020204030204" pitchFamily="34" charset="0"/>
              </a:rPr>
              <a:t>In French, published by Sphere on 28 June 2011: </a:t>
            </a:r>
            <a:r>
              <a:rPr lang="en-US" sz="2400" dirty="0">
                <a:solidFill>
                  <a:srgbClr val="545456"/>
                </a:solidFill>
                <a:latin typeface="Calibri" panose="020F0502020204030204" pitchFamily="34" charset="0"/>
                <a:cs typeface="Calibri" panose="020F0502020204030204" pitchFamily="34" charset="0"/>
                <a:hlinkClick r:id="rId5"/>
              </a:rPr>
              <a:t>http://www.youtube.com/watch?v=7S28v47YBfA</a:t>
            </a:r>
            <a:r>
              <a:rPr lang="en-US" sz="2400" dirty="0">
                <a:solidFill>
                  <a:srgbClr val="545456"/>
                </a:solidFill>
                <a:latin typeface="Calibri" panose="020F0502020204030204" pitchFamily="34" charset="0"/>
                <a:cs typeface="Calibri" panose="020F0502020204030204" pitchFamily="34" charset="0"/>
              </a:rPr>
              <a:t>   (12:40)</a:t>
            </a:r>
          </a:p>
          <a:p>
            <a:pPr marL="457200" lvl="1" indent="0" algn="l">
              <a:buNone/>
            </a:pPr>
            <a:endParaRPr lang="en-US" sz="2400" dirty="0">
              <a:solidFill>
                <a:srgbClr val="545456"/>
              </a:solidFill>
              <a:latin typeface="Calibri" panose="020F0502020204030204" pitchFamily="34" charset="0"/>
              <a:cs typeface="Calibri" panose="020F0502020204030204" pitchFamily="34" charset="0"/>
            </a:endParaRPr>
          </a:p>
          <a:p>
            <a:pPr marL="0" indent="0" algn="l">
              <a:buNone/>
            </a:pPr>
            <a:r>
              <a:rPr lang="en-GB" sz="2800" b="1" dirty="0">
                <a:solidFill>
                  <a:srgbClr val="545456"/>
                </a:solidFill>
                <a:latin typeface="Calibri" panose="020F0502020204030204" pitchFamily="34" charset="0"/>
              </a:rPr>
              <a:t> </a:t>
            </a:r>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15</a:t>
            </a:fld>
            <a:endParaRPr lang="en-GB"/>
          </a:p>
        </p:txBody>
      </p:sp>
    </p:spTree>
    <p:extLst>
      <p:ext uri="{BB962C8B-B14F-4D97-AF65-F5344CB8AC3E}">
        <p14:creationId xmlns:p14="http://schemas.microsoft.com/office/powerpoint/2010/main" val="2033932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 </a:t>
            </a:r>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16</a:t>
            </a:fld>
            <a:endParaRPr lang="en-GB" dirty="0"/>
          </a:p>
        </p:txBody>
      </p:sp>
    </p:spTree>
    <p:extLst>
      <p:ext uri="{BB962C8B-B14F-4D97-AF65-F5344CB8AC3E}">
        <p14:creationId xmlns:p14="http://schemas.microsoft.com/office/powerpoint/2010/main" val="16951185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s-ES_tradnl" baseline="0" dirty="0"/>
              <a:t>SOLUTION – </a:t>
            </a:r>
            <a:r>
              <a:rPr lang="es-ES_tradnl" baseline="0" dirty="0" err="1"/>
              <a:t>see</a:t>
            </a:r>
            <a:r>
              <a:rPr lang="es-ES_tradnl" baseline="0" dirty="0"/>
              <a:t> page 254 of </a:t>
            </a:r>
            <a:r>
              <a:rPr lang="es-ES_tradnl" baseline="0" dirty="0" err="1"/>
              <a:t>Sphere</a:t>
            </a:r>
            <a:r>
              <a:rPr lang="es-ES_tradnl" baseline="0" dirty="0"/>
              <a:t> </a:t>
            </a:r>
            <a:r>
              <a:rPr lang="es-ES_tradnl" baseline="0" dirty="0" err="1"/>
              <a:t>Handbook</a:t>
            </a:r>
            <a:r>
              <a:rPr lang="es-ES_tradnl" baseline="0" dirty="0"/>
              <a:t> 2018 </a:t>
            </a:r>
            <a:r>
              <a:rPr lang="es-ES_tradnl" baseline="0" dirty="0" err="1"/>
              <a:t>edition</a:t>
            </a:r>
            <a:r>
              <a:rPr lang="es-ES_tradnl" baseline="0" dirty="0"/>
              <a:t>. Relates </a:t>
            </a:r>
            <a:r>
              <a:rPr lang="es-ES_tradnl" baseline="0" dirty="0" err="1"/>
              <a:t>to</a:t>
            </a:r>
            <a:r>
              <a:rPr lang="es-ES_tradnl" baseline="0" dirty="0"/>
              <a:t> Standard 3. Living </a:t>
            </a:r>
            <a:r>
              <a:rPr lang="es-ES_tradnl" baseline="0" dirty="0" err="1"/>
              <a:t>Space</a:t>
            </a:r>
            <a:endParaRPr lang="es-ES_tradnl" baseline="0" dirty="0"/>
          </a:p>
          <a:p>
            <a:pPr rtl="0" eaLnBrk="1" fontAlgn="t" latinLnBrk="0" hangingPunct="1"/>
            <a:endParaRPr lang="es-ES_tradnl" baseline="0" dirty="0"/>
          </a:p>
          <a:p>
            <a:pPr rtl="0" eaLnBrk="1" fontAlgn="t" latinLnBrk="0" hangingPunct="1"/>
            <a:r>
              <a:rPr lang="es-ES_tradnl" baseline="0" dirty="0"/>
              <a:t>1. </a:t>
            </a:r>
            <a:r>
              <a:rPr lang="es-ES_tradnl" sz="1200" b="0" i="0" u="none" strike="noStrike" kern="1200" baseline="0" dirty="0">
                <a:solidFill>
                  <a:schemeClr val="tx1"/>
                </a:solidFill>
                <a:effectLst/>
                <a:latin typeface="+mn-lt"/>
                <a:ea typeface="+mn-ea"/>
                <a:cs typeface="+mn-cs"/>
              </a:rPr>
              <a:t>Key action:</a:t>
            </a:r>
          </a:p>
          <a:p>
            <a:pPr rtl="0" eaLnBrk="1" fontAlgn="t" latinLnBrk="0" hangingPunct="1"/>
            <a:r>
              <a:rPr lang="en-US" baseline="0" dirty="0"/>
              <a:t>Ensure that each affected household has adequate living space to perform basic domestic activities.</a:t>
            </a:r>
          </a:p>
          <a:p>
            <a:pPr rtl="0" eaLnBrk="1" fontAlgn="t" latinLnBrk="0" hangingPunct="1"/>
            <a:endParaRPr lang="es-ES_tradnl" baseline="0" dirty="0"/>
          </a:p>
          <a:p>
            <a:pPr rtl="0" eaLnBrk="1" fontAlgn="t" latinLnBrk="0" hangingPunct="1"/>
            <a:r>
              <a:rPr lang="es-ES_tradnl" baseline="0" dirty="0"/>
              <a:t>2. </a:t>
            </a:r>
            <a:r>
              <a:rPr lang="es-ES_tradnl" sz="1200" b="0" i="0" u="none" strike="noStrike" kern="1200" baseline="0" dirty="0">
                <a:solidFill>
                  <a:schemeClr val="tx1"/>
                </a:solidFill>
                <a:effectLst/>
                <a:latin typeface="+mn-lt"/>
                <a:ea typeface="+mn-ea"/>
                <a:cs typeface="+mn-cs"/>
              </a:rPr>
              <a:t>Guidance note: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555556"/>
                </a:solidFill>
                <a:latin typeface="Calibri" panose="020F0502020204030204" pitchFamily="34" charset="0"/>
                <a:cs typeface="Calibri" panose="020F0502020204030204" pitchFamily="34" charset="0"/>
              </a:rPr>
              <a:t>Living space should be adequate for daily activities such as sleeping, preparing and eating food, washing, dressing, storing food and water and protection household possessions and other key assets. It must ensure privacy and separation as required between sexes, different age groups and families within a given household according to cultural and social norms. </a:t>
            </a:r>
          </a:p>
          <a:p>
            <a:endParaRPr lang="es-ES_tradnl" sz="1200" b="0" i="0" u="none" strike="noStrike" kern="1200" baseline="0" dirty="0">
              <a:solidFill>
                <a:schemeClr val="tx1"/>
              </a:solidFill>
              <a:effectLst/>
              <a:latin typeface="+mn-lt"/>
              <a:ea typeface="+mn-ea"/>
              <a:cs typeface="+mn-cs"/>
            </a:endParaRPr>
          </a:p>
          <a:p>
            <a:pPr rtl="0" eaLnBrk="1" fontAlgn="t" latinLnBrk="0" hangingPunct="1"/>
            <a:endParaRPr lang="es-ES_tradnl" baseline="0" dirty="0"/>
          </a:p>
          <a:p>
            <a:pPr rtl="0" eaLnBrk="1" fontAlgn="t" latinLnBrk="0" hangingPunct="1"/>
            <a:r>
              <a:rPr lang="es-ES_tradnl" dirty="0"/>
              <a:t>3. Standard:</a:t>
            </a:r>
            <a:r>
              <a:rPr lang="es-ES_tradnl" baseline="0" dirty="0"/>
              <a:t> </a:t>
            </a:r>
          </a:p>
          <a:p>
            <a:pPr rtl="0" eaLnBrk="1" fontAlgn="t" latinLnBrk="0" hangingPunct="1"/>
            <a:r>
              <a:rPr lang="en-US" sz="1200" dirty="0">
                <a:solidFill>
                  <a:srgbClr val="555556"/>
                </a:solidFill>
                <a:latin typeface="Calibri" panose="020F0502020204030204" pitchFamily="34" charset="0"/>
                <a:cs typeface="Calibri" panose="020F0502020204030204" pitchFamily="34" charset="0"/>
              </a:rPr>
              <a:t>People have access to living spaces that are safe and adequate, enabling essential household and livelihood activities to be undertaken in dignity.</a:t>
            </a:r>
            <a:endParaRPr lang="es-ES_tradnl" baseline="0" dirty="0"/>
          </a:p>
          <a:p>
            <a:pPr rtl="0" eaLnBrk="1" fontAlgn="t" latinLnBrk="0" hangingPunct="1"/>
            <a:endParaRPr lang="es-ES_tradnl" sz="1200" b="0" i="0" u="none" strike="noStrike" kern="1200" baseline="0" dirty="0">
              <a:solidFill>
                <a:schemeClr val="tx1"/>
              </a:solidFill>
              <a:effectLst/>
              <a:latin typeface="+mn-lt"/>
              <a:ea typeface="+mn-ea"/>
              <a:cs typeface="+mn-cs"/>
            </a:endParaRPr>
          </a:p>
          <a:p>
            <a:pPr rtl="0" eaLnBrk="1" fontAlgn="t" latinLnBrk="0" hangingPunct="1"/>
            <a:r>
              <a:rPr lang="es-ES_tradnl" sz="1200" b="0" i="0" u="none" strike="noStrike" kern="1200" baseline="0" dirty="0">
                <a:solidFill>
                  <a:schemeClr val="tx1"/>
                </a:solidFill>
                <a:effectLst/>
                <a:latin typeface="+mn-lt"/>
                <a:ea typeface="+mn-ea"/>
                <a:cs typeface="+mn-cs"/>
              </a:rPr>
              <a:t>4. Indicator:</a:t>
            </a:r>
          </a:p>
          <a:p>
            <a:pPr rtl="0" eaLnBrk="1" fontAlgn="t" latinLnBrk="0" hangingPunct="1"/>
            <a:r>
              <a:rPr lang="en-US" sz="1200" b="0" i="0" u="none" strike="noStrike" kern="1200" baseline="0" dirty="0">
                <a:solidFill>
                  <a:schemeClr val="tx1"/>
                </a:solidFill>
                <a:effectLst/>
                <a:latin typeface="+mn-lt"/>
                <a:ea typeface="+mn-ea"/>
                <a:cs typeface="+mn-cs"/>
              </a:rPr>
              <a:t>Minimum 3.5 square meters of living space per person, excluding cooking space, bathing area and sanitation facility. </a:t>
            </a:r>
            <a:endParaRPr lang="es-ES_tradnl" sz="1200" b="0" i="0" u="none" strike="noStrike" kern="1200" baseline="0" dirty="0">
              <a:solidFill>
                <a:schemeClr val="tx1"/>
              </a:solidFill>
              <a:effectLst/>
              <a:latin typeface="+mn-lt"/>
              <a:ea typeface="+mn-ea"/>
              <a:cs typeface="+mn-cs"/>
            </a:endParaRPr>
          </a:p>
          <a:p>
            <a:pPr rtl="0" eaLnBrk="1" fontAlgn="t" latinLnBrk="0" hangingPunct="1"/>
            <a:endParaRPr lang="es-ES_tradnl" sz="1200" b="0" i="0" u="none" strike="noStrike" kern="1200" dirty="0">
              <a:solidFill>
                <a:schemeClr val="tx1"/>
              </a:solidFill>
              <a:effectLst/>
              <a:latin typeface="+mn-lt"/>
              <a:ea typeface="+mn-ea"/>
              <a:cs typeface="+mn-cs"/>
            </a:endParaRP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17</a:t>
            </a:fld>
            <a:endParaRPr lang="en-GB" dirty="0"/>
          </a:p>
        </p:txBody>
      </p:sp>
    </p:spTree>
    <p:extLst>
      <p:ext uri="{BB962C8B-B14F-4D97-AF65-F5344CB8AC3E}">
        <p14:creationId xmlns:p14="http://schemas.microsoft.com/office/powerpoint/2010/main" val="3928917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18</a:t>
            </a:fld>
            <a:endParaRPr lang="en-GB" dirty="0"/>
          </a:p>
        </p:txBody>
      </p:sp>
    </p:spTree>
    <p:extLst>
      <p:ext uri="{BB962C8B-B14F-4D97-AF65-F5344CB8AC3E}">
        <p14:creationId xmlns:p14="http://schemas.microsoft.com/office/powerpoint/2010/main" val="15117161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Liv Framgard 2015 (</a:t>
            </a:r>
            <a:r>
              <a:rPr lang="es-ES_tradnl" dirty="0" err="1"/>
              <a:t>Azraq</a:t>
            </a:r>
            <a:r>
              <a:rPr lang="es-ES_tradnl" dirty="0"/>
              <a:t> camp, </a:t>
            </a:r>
            <a:r>
              <a:rPr lang="es-ES_tradnl" dirty="0" err="1"/>
              <a:t>Jordan</a:t>
            </a:r>
            <a:r>
              <a:rPr lang="es-ES_tradnl"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19</a:t>
            </a:fld>
            <a:endParaRPr lang="en-GB"/>
          </a:p>
        </p:txBody>
      </p:sp>
    </p:spTree>
    <p:extLst>
      <p:ext uri="{BB962C8B-B14F-4D97-AF65-F5344CB8AC3E}">
        <p14:creationId xmlns:p14="http://schemas.microsoft.com/office/powerpoint/2010/main" val="2100332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Liv Framgard 2015 (</a:t>
            </a:r>
            <a:r>
              <a:rPr lang="es-ES_tradnl" dirty="0" err="1"/>
              <a:t>Azraq</a:t>
            </a:r>
            <a:r>
              <a:rPr lang="es-ES_tradnl" dirty="0"/>
              <a:t> camp, </a:t>
            </a:r>
            <a:r>
              <a:rPr lang="es-ES_tradnl" dirty="0" err="1"/>
              <a:t>Jordan</a:t>
            </a:r>
            <a:r>
              <a:rPr lang="es-ES_tradnl"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20</a:t>
            </a:fld>
            <a:endParaRPr lang="en-GB"/>
          </a:p>
        </p:txBody>
      </p:sp>
    </p:spTree>
    <p:extLst>
      <p:ext uri="{BB962C8B-B14F-4D97-AF65-F5344CB8AC3E}">
        <p14:creationId xmlns:p14="http://schemas.microsoft.com/office/powerpoint/2010/main" val="2893568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545456"/>
                </a:solidFill>
                <a:latin typeface="Calibri" panose="020F0502020204030204" pitchFamily="34" charset="0"/>
              </a:rPr>
              <a:t>Optional topic</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a:p>
        </p:txBody>
      </p:sp>
    </p:spTree>
    <p:extLst>
      <p:ext uri="{BB962C8B-B14F-4D97-AF65-F5344CB8AC3E}">
        <p14:creationId xmlns:p14="http://schemas.microsoft.com/office/powerpoint/2010/main" val="6148714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21</a:t>
            </a:fld>
            <a:endParaRPr lang="en-GB"/>
          </a:p>
        </p:txBody>
      </p:sp>
    </p:spTree>
    <p:extLst>
      <p:ext uri="{BB962C8B-B14F-4D97-AF65-F5344CB8AC3E}">
        <p14:creationId xmlns:p14="http://schemas.microsoft.com/office/powerpoint/2010/main" val="481752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22</a:t>
            </a:fld>
            <a:endParaRPr lang="en-GB" dirty="0"/>
          </a:p>
        </p:txBody>
      </p:sp>
    </p:spTree>
    <p:extLst>
      <p:ext uri="{BB962C8B-B14F-4D97-AF65-F5344CB8AC3E}">
        <p14:creationId xmlns:p14="http://schemas.microsoft.com/office/powerpoint/2010/main" val="2270968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23</a:t>
            </a:fld>
            <a:endParaRPr lang="en-GB" dirty="0"/>
          </a:p>
        </p:txBody>
      </p:sp>
    </p:spTree>
    <p:extLst>
      <p:ext uri="{BB962C8B-B14F-4D97-AF65-F5344CB8AC3E}">
        <p14:creationId xmlns:p14="http://schemas.microsoft.com/office/powerpoint/2010/main" val="20035121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24</a:t>
            </a:fld>
            <a:endParaRPr lang="en-GB" dirty="0"/>
          </a:p>
        </p:txBody>
      </p:sp>
    </p:spTree>
    <p:extLst>
      <p:ext uri="{BB962C8B-B14F-4D97-AF65-F5344CB8AC3E}">
        <p14:creationId xmlns:p14="http://schemas.microsoft.com/office/powerpoint/2010/main" val="1852647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25</a:t>
            </a:fld>
            <a:endParaRPr lang="en-GB" dirty="0"/>
          </a:p>
        </p:txBody>
      </p:sp>
    </p:spTree>
    <p:extLst>
      <p:ext uri="{BB962C8B-B14F-4D97-AF65-F5344CB8AC3E}">
        <p14:creationId xmlns:p14="http://schemas.microsoft.com/office/powerpoint/2010/main" val="724481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Amanda Nero 2017</a:t>
            </a: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26</a:t>
            </a:fld>
            <a:endParaRPr lang="en-GB"/>
          </a:p>
        </p:txBody>
      </p:sp>
    </p:spTree>
    <p:extLst>
      <p:ext uri="{BB962C8B-B14F-4D97-AF65-F5344CB8AC3E}">
        <p14:creationId xmlns:p14="http://schemas.microsoft.com/office/powerpoint/2010/main" val="24365429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Amanda Nero 2017</a:t>
            </a: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27</a:t>
            </a:fld>
            <a:endParaRPr lang="en-GB"/>
          </a:p>
        </p:txBody>
      </p:sp>
    </p:spTree>
    <p:extLst>
      <p:ext uri="{BB962C8B-B14F-4D97-AF65-F5344CB8AC3E}">
        <p14:creationId xmlns:p14="http://schemas.microsoft.com/office/powerpoint/2010/main" val="23799566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28</a:t>
            </a:fld>
            <a:endParaRPr lang="en-GB"/>
          </a:p>
        </p:txBody>
      </p:sp>
    </p:spTree>
    <p:extLst>
      <p:ext uri="{BB962C8B-B14F-4D97-AF65-F5344CB8AC3E}">
        <p14:creationId xmlns:p14="http://schemas.microsoft.com/office/powerpoint/2010/main" val="30835647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29</a:t>
            </a:fld>
            <a:endParaRPr lang="en-GB"/>
          </a:p>
        </p:txBody>
      </p:sp>
    </p:spTree>
    <p:extLst>
      <p:ext uri="{BB962C8B-B14F-4D97-AF65-F5344CB8AC3E}">
        <p14:creationId xmlns:p14="http://schemas.microsoft.com/office/powerpoint/2010/main" val="2686897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A815C3-FF10-434B-B435-6E13A5278B79}" type="slidenum">
              <a:rPr lang="en-GB" smtClean="0"/>
              <a:pPr/>
              <a:t>30</a:t>
            </a:fld>
            <a:endParaRPr lang="en-GB"/>
          </a:p>
        </p:txBody>
      </p:sp>
    </p:spTree>
    <p:extLst>
      <p:ext uri="{BB962C8B-B14F-4D97-AF65-F5344CB8AC3E}">
        <p14:creationId xmlns:p14="http://schemas.microsoft.com/office/powerpoint/2010/main" val="2423703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a:t>
            </a:fld>
            <a:endParaRPr lang="en-GB"/>
          </a:p>
        </p:txBody>
      </p:sp>
    </p:spTree>
    <p:extLst>
      <p:ext uri="{BB962C8B-B14F-4D97-AF65-F5344CB8AC3E}">
        <p14:creationId xmlns:p14="http://schemas.microsoft.com/office/powerpoint/2010/main" val="11064680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A815C3-FF10-434B-B435-6E13A5278B79}" type="slidenum">
              <a:rPr lang="en-GB" smtClean="0"/>
              <a:pPr/>
              <a:t>31</a:t>
            </a:fld>
            <a:endParaRPr lang="en-GB"/>
          </a:p>
        </p:txBody>
      </p:sp>
    </p:spTree>
    <p:extLst>
      <p:ext uri="{BB962C8B-B14F-4D97-AF65-F5344CB8AC3E}">
        <p14:creationId xmlns:p14="http://schemas.microsoft.com/office/powerpoint/2010/main" val="35880284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32</a:t>
            </a:fld>
            <a:endParaRPr lang="en-GB"/>
          </a:p>
        </p:txBody>
      </p:sp>
    </p:spTree>
    <p:extLst>
      <p:ext uri="{BB962C8B-B14F-4D97-AF65-F5344CB8AC3E}">
        <p14:creationId xmlns:p14="http://schemas.microsoft.com/office/powerpoint/2010/main" val="1711551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33</a:t>
            </a:fld>
            <a:endParaRPr lang="en-GB" dirty="0"/>
          </a:p>
        </p:txBody>
      </p:sp>
    </p:spTree>
    <p:extLst>
      <p:ext uri="{BB962C8B-B14F-4D97-AF65-F5344CB8AC3E}">
        <p14:creationId xmlns:p14="http://schemas.microsoft.com/office/powerpoint/2010/main" val="11505804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IOM 2015</a:t>
            </a:r>
            <a:endParaRPr lang="es-ES_tradnl"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34</a:t>
            </a:fld>
            <a:endParaRPr lang="en-GB"/>
          </a:p>
        </p:txBody>
      </p:sp>
    </p:spTree>
    <p:extLst>
      <p:ext uri="{BB962C8B-B14F-4D97-AF65-F5344CB8AC3E}">
        <p14:creationId xmlns:p14="http://schemas.microsoft.com/office/powerpoint/2010/main" val="28142926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IOM 2015</a:t>
            </a:r>
            <a:endParaRPr lang="es-ES_tradnl"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ES_tradnl"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35</a:t>
            </a:fld>
            <a:endParaRPr lang="en-GB"/>
          </a:p>
        </p:txBody>
      </p:sp>
    </p:spTree>
    <p:extLst>
      <p:ext uri="{BB962C8B-B14F-4D97-AF65-F5344CB8AC3E}">
        <p14:creationId xmlns:p14="http://schemas.microsoft.com/office/powerpoint/2010/main" val="14538388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36</a:t>
            </a:fld>
            <a:endParaRPr lang="en-GB"/>
          </a:p>
        </p:txBody>
      </p:sp>
    </p:spTree>
    <p:extLst>
      <p:ext uri="{BB962C8B-B14F-4D97-AF65-F5344CB8AC3E}">
        <p14:creationId xmlns:p14="http://schemas.microsoft.com/office/powerpoint/2010/main" val="36005797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2800" dirty="0">
                <a:solidFill>
                  <a:srgbClr val="545456"/>
                </a:solidFill>
                <a:latin typeface="Calibri" panose="020F0502020204030204" pitchFamily="34" charset="0"/>
                <a:cs typeface="Calibri" panose="020F0502020204030204" pitchFamily="34" charset="0"/>
              </a:rPr>
              <a:t>Video from CM online course: “How does a Camp Manager coordinate?: </a:t>
            </a:r>
            <a:endParaRPr lang="en-GB" sz="2800" dirty="0">
              <a:solidFill>
                <a:srgbClr val="545456"/>
              </a:solidFill>
              <a:latin typeface="Calibri" panose="020F0502020204030204" pitchFamily="34" charset="0"/>
              <a:cs typeface="Calibri" panose="020F0502020204030204" pitchFamily="34" charset="0"/>
              <a:hlinkClick r:id="rId3"/>
            </a:endParaRPr>
          </a:p>
          <a:p>
            <a:pPr marL="0" indent="0">
              <a:buNone/>
            </a:pPr>
            <a:r>
              <a:rPr lang="en-GB" sz="2800" dirty="0">
                <a:latin typeface="Calibri" panose="020F0502020204030204" pitchFamily="34" charset="0"/>
                <a:cs typeface="Calibri" panose="020F0502020204030204" pitchFamily="34" charset="0"/>
                <a:hlinkClick r:id="rId3"/>
              </a:rPr>
              <a:t>https://www.youtube.com/watch?v=7xlp6vmo_L0</a:t>
            </a:r>
            <a:r>
              <a:rPr lang="en-GB" sz="2800" dirty="0">
                <a:latin typeface="Calibri" panose="020F0502020204030204" pitchFamily="34" charset="0"/>
                <a:cs typeface="Calibri" panose="020F0502020204030204" pitchFamily="34" charset="0"/>
              </a:rPr>
              <a:t> (7:28)</a:t>
            </a:r>
          </a:p>
          <a:p>
            <a:pPr marL="0" indent="0">
              <a:buNone/>
            </a:pPr>
            <a:endParaRPr lang="en-GB" sz="2800" b="1" dirty="0">
              <a:solidFill>
                <a:srgbClr val="545456"/>
              </a:solidFill>
              <a:latin typeface="Calibri" panose="020F0502020204030204" pitchFamily="34" charset="0"/>
            </a:endParaRPr>
          </a:p>
          <a:p>
            <a:pPr marL="457200" lvl="1" indent="0">
              <a:buNone/>
            </a:pPr>
            <a:endParaRPr lang="fr-CH"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37</a:t>
            </a:fld>
            <a:endParaRPr lang="en-GB"/>
          </a:p>
        </p:txBody>
      </p:sp>
    </p:spTree>
    <p:extLst>
      <p:ext uri="{BB962C8B-B14F-4D97-AF65-F5344CB8AC3E}">
        <p14:creationId xmlns:p14="http://schemas.microsoft.com/office/powerpoint/2010/main" val="1480996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Click to change from photo to key message</a:t>
            </a:r>
          </a:p>
          <a:p>
            <a:endParaRPr lang="en-GB" noProof="0" dirty="0"/>
          </a:p>
          <a:p>
            <a:r>
              <a:rPr lang="en-GB" noProof="0" dirty="0"/>
              <a:t>Photo credit IOM Amanda Nero 2017</a:t>
            </a:r>
          </a:p>
        </p:txBody>
      </p:sp>
      <p:sp>
        <p:nvSpPr>
          <p:cNvPr id="4" name="Slide Number Placeholder 3"/>
          <p:cNvSpPr>
            <a:spLocks noGrp="1"/>
          </p:cNvSpPr>
          <p:nvPr>
            <p:ph type="sldNum" sz="quarter" idx="10"/>
          </p:nvPr>
        </p:nvSpPr>
        <p:spPr/>
        <p:txBody>
          <a:bodyPr/>
          <a:lstStyle/>
          <a:p>
            <a:fld id="{D2A815C3-FF10-434B-B435-6E13A5278B79}" type="slidenum">
              <a:rPr lang="en-GB" smtClean="0"/>
              <a:pPr/>
              <a:t>39</a:t>
            </a:fld>
            <a:endParaRPr lang="en-GB"/>
          </a:p>
        </p:txBody>
      </p:sp>
    </p:spTree>
    <p:extLst>
      <p:ext uri="{BB962C8B-B14F-4D97-AF65-F5344CB8AC3E}">
        <p14:creationId xmlns:p14="http://schemas.microsoft.com/office/powerpoint/2010/main" val="10609182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Click to change from photo to key message</a:t>
            </a:r>
          </a:p>
          <a:p>
            <a:endParaRPr lang="en-GB" noProof="0" dirty="0"/>
          </a:p>
          <a:p>
            <a:r>
              <a:rPr lang="en-GB" noProof="0" dirty="0"/>
              <a:t>Photo credit IOM Amanda Nero 2017</a:t>
            </a:r>
          </a:p>
        </p:txBody>
      </p:sp>
      <p:sp>
        <p:nvSpPr>
          <p:cNvPr id="4" name="Slide Number Placeholder 3"/>
          <p:cNvSpPr>
            <a:spLocks noGrp="1"/>
          </p:cNvSpPr>
          <p:nvPr>
            <p:ph type="sldNum" sz="quarter" idx="10"/>
          </p:nvPr>
        </p:nvSpPr>
        <p:spPr/>
        <p:txBody>
          <a:bodyPr/>
          <a:lstStyle/>
          <a:p>
            <a:fld id="{D2A815C3-FF10-434B-B435-6E13A5278B79}" type="slidenum">
              <a:rPr lang="en-GB" smtClean="0"/>
              <a:pPr/>
              <a:t>40</a:t>
            </a:fld>
            <a:endParaRPr lang="en-GB"/>
          </a:p>
        </p:txBody>
      </p:sp>
    </p:spTree>
    <p:extLst>
      <p:ext uri="{BB962C8B-B14F-4D97-AF65-F5344CB8AC3E}">
        <p14:creationId xmlns:p14="http://schemas.microsoft.com/office/powerpoint/2010/main" val="15739166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41</a:t>
            </a:fld>
            <a:endParaRPr lang="en-GB"/>
          </a:p>
        </p:txBody>
      </p:sp>
    </p:spTree>
    <p:extLst>
      <p:ext uri="{BB962C8B-B14F-4D97-AF65-F5344CB8AC3E}">
        <p14:creationId xmlns:p14="http://schemas.microsoft.com/office/powerpoint/2010/main" val="4036178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a:t>
            </a:fld>
            <a:endParaRPr lang="en-GB"/>
          </a:p>
        </p:txBody>
      </p:sp>
    </p:spTree>
    <p:extLst>
      <p:ext uri="{BB962C8B-B14F-4D97-AF65-F5344CB8AC3E}">
        <p14:creationId xmlns:p14="http://schemas.microsoft.com/office/powerpoint/2010/main" val="13089499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baseline="0" dirty="0"/>
          </a:p>
        </p:txBody>
      </p:sp>
      <p:sp>
        <p:nvSpPr>
          <p:cNvPr id="4" name="Slide Number Placeholder 3"/>
          <p:cNvSpPr>
            <a:spLocks noGrp="1"/>
          </p:cNvSpPr>
          <p:nvPr>
            <p:ph type="sldNum" sz="quarter" idx="10"/>
          </p:nvPr>
        </p:nvSpPr>
        <p:spPr/>
        <p:txBody>
          <a:bodyPr/>
          <a:lstStyle/>
          <a:p>
            <a:fld id="{D2A815C3-FF10-434B-B435-6E13A5278B79}" type="slidenum">
              <a:rPr lang="en-GB" smtClean="0"/>
              <a:t>42</a:t>
            </a:fld>
            <a:endParaRPr lang="en-GB" dirty="0"/>
          </a:p>
        </p:txBody>
      </p:sp>
    </p:spTree>
    <p:extLst>
      <p:ext uri="{BB962C8B-B14F-4D97-AF65-F5344CB8AC3E}">
        <p14:creationId xmlns:p14="http://schemas.microsoft.com/office/powerpoint/2010/main" val="1574867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baseline="0" dirty="0"/>
          </a:p>
        </p:txBody>
      </p:sp>
      <p:sp>
        <p:nvSpPr>
          <p:cNvPr id="4" name="Slide Number Placeholder 3"/>
          <p:cNvSpPr>
            <a:spLocks noGrp="1"/>
          </p:cNvSpPr>
          <p:nvPr>
            <p:ph type="sldNum" sz="quarter" idx="10"/>
          </p:nvPr>
        </p:nvSpPr>
        <p:spPr/>
        <p:txBody>
          <a:bodyPr/>
          <a:lstStyle/>
          <a:p>
            <a:fld id="{D2A815C3-FF10-434B-B435-6E13A5278B79}" type="slidenum">
              <a:rPr lang="en-GB" smtClean="0"/>
              <a:t>43</a:t>
            </a:fld>
            <a:endParaRPr lang="en-GB" dirty="0"/>
          </a:p>
        </p:txBody>
      </p:sp>
    </p:spTree>
    <p:extLst>
      <p:ext uri="{BB962C8B-B14F-4D97-AF65-F5344CB8AC3E}">
        <p14:creationId xmlns:p14="http://schemas.microsoft.com/office/powerpoint/2010/main" val="8664174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baseline="0" dirty="0"/>
          </a:p>
        </p:txBody>
      </p:sp>
      <p:sp>
        <p:nvSpPr>
          <p:cNvPr id="4" name="Slide Number Placeholder 3"/>
          <p:cNvSpPr>
            <a:spLocks noGrp="1"/>
          </p:cNvSpPr>
          <p:nvPr>
            <p:ph type="sldNum" sz="quarter" idx="10"/>
          </p:nvPr>
        </p:nvSpPr>
        <p:spPr/>
        <p:txBody>
          <a:bodyPr/>
          <a:lstStyle/>
          <a:p>
            <a:fld id="{D2A815C3-FF10-434B-B435-6E13A5278B79}" type="slidenum">
              <a:rPr lang="en-GB" smtClean="0"/>
              <a:t>44</a:t>
            </a:fld>
            <a:endParaRPr lang="en-GB" dirty="0"/>
          </a:p>
        </p:txBody>
      </p:sp>
    </p:spTree>
    <p:extLst>
      <p:ext uri="{BB962C8B-B14F-4D97-AF65-F5344CB8AC3E}">
        <p14:creationId xmlns:p14="http://schemas.microsoft.com/office/powerpoint/2010/main" val="5045230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baseline="0" dirty="0"/>
          </a:p>
        </p:txBody>
      </p:sp>
      <p:sp>
        <p:nvSpPr>
          <p:cNvPr id="4" name="Slide Number Placeholder 3"/>
          <p:cNvSpPr>
            <a:spLocks noGrp="1"/>
          </p:cNvSpPr>
          <p:nvPr>
            <p:ph type="sldNum" sz="quarter" idx="10"/>
          </p:nvPr>
        </p:nvSpPr>
        <p:spPr/>
        <p:txBody>
          <a:bodyPr/>
          <a:lstStyle/>
          <a:p>
            <a:fld id="{D2A815C3-FF10-434B-B435-6E13A5278B79}" type="slidenum">
              <a:rPr lang="en-GB" smtClean="0"/>
              <a:t>45</a:t>
            </a:fld>
            <a:endParaRPr lang="en-GB" dirty="0"/>
          </a:p>
        </p:txBody>
      </p:sp>
    </p:spTree>
    <p:extLst>
      <p:ext uri="{BB962C8B-B14F-4D97-AF65-F5344CB8AC3E}">
        <p14:creationId xmlns:p14="http://schemas.microsoft.com/office/powerpoint/2010/main" val="25631604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042873" rtl="0" eaLnBrk="1" fontAlgn="auto" latinLnBrk="0" hangingPunct="1">
              <a:lnSpc>
                <a:spcPct val="100000"/>
              </a:lnSpc>
              <a:spcBef>
                <a:spcPts val="0"/>
              </a:spcBef>
              <a:spcAft>
                <a:spcPts val="0"/>
              </a:spcAft>
              <a:buClrTx/>
              <a:buSzTx/>
              <a:buFontTx/>
              <a:buNone/>
              <a:tabLst/>
              <a:defRPr/>
            </a:pPr>
            <a:fld id="{D2A815C3-FF10-434B-B435-6E13A5278B7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042873" rtl="0" eaLnBrk="1" fontAlgn="auto" latinLnBrk="0" hangingPunct="1">
                <a:lnSpc>
                  <a:spcPct val="100000"/>
                </a:lnSpc>
                <a:spcBef>
                  <a:spcPts val="0"/>
                </a:spcBef>
                <a:spcAft>
                  <a:spcPts val="0"/>
                </a:spcAft>
                <a:buClrTx/>
                <a:buSzTx/>
                <a:buFontTx/>
                <a:buNone/>
                <a:tabLst/>
                <a:defRPr/>
              </a:pPr>
              <a:t>46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923058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47</a:t>
            </a:fld>
            <a:endParaRPr lang="en-GB"/>
          </a:p>
        </p:txBody>
      </p:sp>
    </p:spTree>
    <p:extLst>
      <p:ext uri="{BB962C8B-B14F-4D97-AF65-F5344CB8AC3E}">
        <p14:creationId xmlns:p14="http://schemas.microsoft.com/office/powerpoint/2010/main" val="15665573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48</a:t>
            </a:fld>
            <a:endParaRPr lang="en-GB"/>
          </a:p>
        </p:txBody>
      </p:sp>
    </p:spTree>
    <p:extLst>
      <p:ext uri="{BB962C8B-B14F-4D97-AF65-F5344CB8AC3E}">
        <p14:creationId xmlns:p14="http://schemas.microsoft.com/office/powerpoint/2010/main" val="1936261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Amanda Nero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6</a:t>
            </a:fld>
            <a:endParaRPr lang="en-GB"/>
          </a:p>
        </p:txBody>
      </p:sp>
    </p:spTree>
    <p:extLst>
      <p:ext uri="{BB962C8B-B14F-4D97-AF65-F5344CB8AC3E}">
        <p14:creationId xmlns:p14="http://schemas.microsoft.com/office/powerpoint/2010/main" val="2408854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Click to change from photo to key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_tradnl" dirty="0" err="1"/>
              <a:t>Photo</a:t>
            </a:r>
            <a:r>
              <a:rPr lang="es-ES_tradnl" dirty="0"/>
              <a:t> </a:t>
            </a:r>
            <a:r>
              <a:rPr lang="es-ES_tradnl" dirty="0" err="1"/>
              <a:t>credit</a:t>
            </a:r>
            <a:r>
              <a:rPr lang="es-ES_tradnl" dirty="0"/>
              <a:t>: Amanda Nero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7</a:t>
            </a:fld>
            <a:endParaRPr lang="en-GB"/>
          </a:p>
        </p:txBody>
      </p:sp>
    </p:spTree>
    <p:extLst>
      <p:ext uri="{BB962C8B-B14F-4D97-AF65-F5344CB8AC3E}">
        <p14:creationId xmlns:p14="http://schemas.microsoft.com/office/powerpoint/2010/main" val="3159381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545456"/>
                </a:solidFill>
                <a:latin typeface="Calibri" panose="020F0502020204030204" pitchFamily="34" charset="0"/>
              </a:rPr>
              <a:t>Optional topic</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8</a:t>
            </a:fld>
            <a:endParaRPr lang="en-GB"/>
          </a:p>
        </p:txBody>
      </p:sp>
    </p:spTree>
    <p:extLst>
      <p:ext uri="{BB962C8B-B14F-4D97-AF65-F5344CB8AC3E}">
        <p14:creationId xmlns:p14="http://schemas.microsoft.com/office/powerpoint/2010/main" val="458748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9</a:t>
            </a:fld>
            <a:endParaRPr lang="en-GB"/>
          </a:p>
        </p:txBody>
      </p:sp>
    </p:spTree>
    <p:extLst>
      <p:ext uri="{BB962C8B-B14F-4D97-AF65-F5344CB8AC3E}">
        <p14:creationId xmlns:p14="http://schemas.microsoft.com/office/powerpoint/2010/main" val="1701930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s-ES_tradnl" baseline="0" dirty="0"/>
          </a:p>
        </p:txBody>
      </p:sp>
      <p:sp>
        <p:nvSpPr>
          <p:cNvPr id="4" name="Slide Number Placeholder 3"/>
          <p:cNvSpPr>
            <a:spLocks noGrp="1"/>
          </p:cNvSpPr>
          <p:nvPr>
            <p:ph type="sldNum" sz="quarter" idx="10"/>
          </p:nvPr>
        </p:nvSpPr>
        <p:spPr/>
        <p:txBody>
          <a:bodyPr/>
          <a:lstStyle/>
          <a:p>
            <a:fld id="{D2A815C3-FF10-434B-B435-6E13A5278B79}" type="slidenum">
              <a:rPr lang="en-GB" smtClean="0"/>
              <a:t>10</a:t>
            </a:fld>
            <a:endParaRPr lang="en-GB" dirty="0"/>
          </a:p>
        </p:txBody>
      </p:sp>
    </p:spTree>
    <p:extLst>
      <p:ext uri="{BB962C8B-B14F-4D97-AF65-F5344CB8AC3E}">
        <p14:creationId xmlns:p14="http://schemas.microsoft.com/office/powerpoint/2010/main" val="40873496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dirty="0">
              <a:latin typeface="Calibri" panose="020F0502020204030204" pitchFamily="34" charset="0"/>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Calibri" panose="020F0502020204030204" pitchFamily="34" charset="0"/>
              </a:defRPr>
            </a:lvl1pPr>
          </a:lstStyle>
          <a:p>
            <a:r>
              <a:rPr lang="en-US" noProof="0" dirty="0"/>
              <a:t>Click to edit Master title style</a:t>
            </a:r>
            <a:endParaRPr lang="en-GB" noProof="0" dirty="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a:t>Click to edit Master subtitle style</a:t>
            </a:r>
            <a:endParaRPr lang="en-GB" noProof="0" dirty="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Calibri" panose="020F0502020204030204" pitchFamily="34" charset="0"/>
              </a:defRPr>
            </a:lvl1pPr>
          </a:lstStyle>
          <a:p>
            <a:r>
              <a:rPr lang="en-US" noProof="0" dirty="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b="15819"/>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rotWithShape="1">
          <a:blip r:embed="rId3" cstate="print">
            <a:extLst>
              <a:ext uri="{28A0092B-C50C-407E-A947-70E740481C1C}">
                <a14:useLocalDpi xmlns:a14="http://schemas.microsoft.com/office/drawing/2010/main" val="0"/>
              </a:ext>
            </a:extLst>
          </a:blip>
          <a:srcRect b="14978"/>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latin typeface="Calibri" panose="020F0502020204030204" pitchFamily="34" charset="0"/>
            </a:endParaRPr>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Calibri" panose="020F0502020204030204" pitchFamily="34" charset="0"/>
              </a:rPr>
              <a:t>@</a:t>
            </a:r>
            <a:r>
              <a:rPr lang="en-GB" sz="900" noProof="0" dirty="0" err="1">
                <a:solidFill>
                  <a:schemeClr val="accent1"/>
                </a:solidFill>
                <a:latin typeface="Calibri" panose="020F0502020204030204" pitchFamily="34" charset="0"/>
              </a:rPr>
              <a:t>CCCMCluster</a:t>
            </a:r>
            <a:endParaRPr lang="en-GB" sz="900" noProof="0" dirty="0">
              <a:solidFill>
                <a:schemeClr val="accent1"/>
              </a:solidFill>
              <a:latin typeface="Calibri" panose="020F0502020204030204" pitchFamily="34" charset="0"/>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Calibri" panose="020F0502020204030204" pitchFamily="34" charset="0"/>
              </a:rPr>
              <a:t>GlobalCCCMCluster</a:t>
            </a:r>
            <a:endParaRPr lang="en-GB" sz="900" noProof="0" dirty="0">
              <a:solidFill>
                <a:schemeClr val="accent1"/>
              </a:solidFill>
              <a:latin typeface="Calibri" panose="020F0502020204030204" pitchFamily="34" charset="0"/>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Calibri" panose="020F0502020204030204" pitchFamily="34" charset="0"/>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val="0"/>
              </a:ext>
            </a:extLst>
          </a:blip>
          <a:srcRect l="15599" r="12971"/>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Calibri" panose="020F0502020204030204" pitchFamily="34" charset="0"/>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Calibri" panose="020F0502020204030204" pitchFamily="34" charset="0"/>
              </a:rPr>
              <a:t>@</a:t>
            </a:r>
            <a:r>
              <a:rPr lang="en-GB" sz="900" noProof="0" dirty="0" err="1">
                <a:solidFill>
                  <a:schemeClr val="accent1"/>
                </a:solidFill>
                <a:latin typeface="Calibri" panose="020F0502020204030204" pitchFamily="34" charset="0"/>
              </a:rPr>
              <a:t>CCCMCluster</a:t>
            </a:r>
            <a:endParaRPr lang="en-GB" sz="900" noProof="0" dirty="0">
              <a:solidFill>
                <a:schemeClr val="accent1"/>
              </a:solidFill>
              <a:latin typeface="Calibri" panose="020F0502020204030204" pitchFamily="34" charset="0"/>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Calibri" panose="020F0502020204030204" pitchFamily="34" charset="0"/>
              </a:rPr>
              <a:t>GlobalCCCM</a:t>
            </a:r>
            <a:endParaRPr lang="en-GB" sz="900" noProof="0" dirty="0">
              <a:solidFill>
                <a:schemeClr val="accent1"/>
              </a:solidFill>
              <a:latin typeface="Calibri" panose="020F0502020204030204" pitchFamily="34" charset="0"/>
            </a:endParaRPr>
          </a:p>
        </p:txBody>
      </p:sp>
      <p:pic>
        <p:nvPicPr>
          <p:cNvPr id="30" name="Picture 6" descr="Image result for unhcr logo"/>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12368" t="8900" r="10541" b="10504"/>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print">
            <a:lum bright="17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print">
            <a:duotone>
              <a:schemeClr val="accent1">
                <a:shade val="45000"/>
                <a:satMod val="135000"/>
              </a:schemeClr>
              <a:prstClr val="white"/>
            </a:duotone>
            <a:lum bright="17000"/>
            <a:extLst>
              <a:ext uri="{28A0092B-C50C-407E-A947-70E740481C1C}">
                <a14:useLocalDpi xmlns:a14="http://schemas.microsoft.com/office/drawing/2010/main" val="0"/>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print">
            <a:lum bright="17000"/>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latin typeface="Calibri" panose="020F0502020204030204" pitchFamily="34" charset="0"/>
            </a:endParaRPr>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Calibri" panose="020F0502020204030204" pitchFamily="34" charset="0"/>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rotWithShape="1">
          <a:blip r:embed="rId2" cstate="print">
            <a:extLst>
              <a:ext uri="{28A0092B-C50C-407E-A947-70E740481C1C}">
                <a14:useLocalDpi xmlns:a14="http://schemas.microsoft.com/office/drawing/2010/main" val="0"/>
              </a:ext>
            </a:extLst>
          </a:blip>
          <a:srcRect l="42842"/>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Calibri" panose="020F0502020204030204" pitchFamily="34" charset="0"/>
              </a:defRPr>
            </a:lvl1pPr>
          </a:lstStyle>
          <a:p>
            <a:r>
              <a:rPr lang="en-GB" noProof="0" dirty="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pic>
        <p:nvPicPr>
          <p:cNvPr id="11"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latin typeface="Calibri" panose="020F0502020204030204" pitchFamily="34" charset="0"/>
              </a:rPr>
              <a:pPr algn="ctr"/>
              <a:t>‹#›</a:t>
            </a:fld>
            <a:endParaRPr lang="en-US" sz="1000"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315896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pic>
        <p:nvPicPr>
          <p:cNvPr id="6" name="Picture 2" descr="Displaying CCCM letterhead A4.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l="94569"/>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3">
            <a:extLst>
              <a:ext uri="{28A0092B-C50C-407E-A947-70E740481C1C}">
                <a14:useLocalDpi xmlns:a14="http://schemas.microsoft.com/office/drawing/2010/main" val="0"/>
              </a:ext>
            </a:extLst>
          </a:blip>
          <a:srcRect r="25374"/>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latin typeface="Calibri" panose="020F0502020204030204" pitchFamily="34" charset="0"/>
              </a:rPr>
              <a:pPr algn="ctr"/>
              <a:t>‹#›</a:t>
            </a:fld>
            <a:endParaRPr lang="en-GB" sz="1000" noProof="0"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203465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347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Calibri" panose="020F0502020204030204" pitchFamily="34" charset="0"/>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24.jpeg"/><Relationship Id="rId4" Type="http://schemas.openxmlformats.org/officeDocument/2006/relationships/hyperlink" Target="http://www.youtube.com/watch?v=zpXxVg-Cv8A"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32.tiff"/><Relationship Id="rId5" Type="http://schemas.openxmlformats.org/officeDocument/2006/relationships/image" Target="../media/image31.jpeg"/><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32.tiff"/><Relationship Id="rId5" Type="http://schemas.openxmlformats.org/officeDocument/2006/relationships/image" Target="../media/image31.jpeg"/><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8.xml"/><Relationship Id="rId5" Type="http://schemas.openxmlformats.org/officeDocument/2006/relationships/image" Target="../media/image35.png"/><Relationship Id="rId4" Type="http://schemas.openxmlformats.org/officeDocument/2006/relationships/hyperlink" Target="https://www.youtube.com/watch?v=7xlp6vmo_L0"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7xlp6vmo_L0" TargetMode="External"/><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4135952"/>
            <a:ext cx="7297440" cy="2008855"/>
          </a:xfrm>
        </p:spPr>
        <p:txBody>
          <a:bodyPr>
            <a:normAutofit/>
          </a:bodyPr>
          <a:lstStyle/>
          <a:p>
            <a:r>
              <a:rPr lang="th-TH" sz="3600">
                <a:latin typeface="Calibri" panose="020F0502020204030204" pitchFamily="34" charset="0"/>
                <a:cs typeface="Calibri" panose="020F0502020204030204" pitchFamily="34" charset="0"/>
              </a:rPr>
              <a:t>ร</a:t>
            </a:r>
            <a:endParaRPr lang="en-GB"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866147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s-ES_tradnl" b="1" dirty="0">
                <a:latin typeface="Calibri" panose="020F0502020204030204" pitchFamily="34" charset="0"/>
                <a:cs typeface="Calibri" panose="020F0502020204030204" pitchFamily="34" charset="0"/>
              </a:rPr>
              <a:t>The Camp Management House</a:t>
            </a:r>
          </a:p>
        </p:txBody>
      </p:sp>
      <p:grpSp>
        <p:nvGrpSpPr>
          <p:cNvPr id="7" name="Group 6">
            <a:extLst>
              <a:ext uri="{FF2B5EF4-FFF2-40B4-BE49-F238E27FC236}">
                <a16:creationId xmlns:a16="http://schemas.microsoft.com/office/drawing/2014/main" id="{78A5A64C-8DF5-42AC-B9E8-94AA1834F7DE}"/>
              </a:ext>
            </a:extLst>
          </p:cNvPr>
          <p:cNvGrpSpPr/>
          <p:nvPr/>
        </p:nvGrpSpPr>
        <p:grpSpPr>
          <a:xfrm>
            <a:off x="2639991" y="1370451"/>
            <a:ext cx="5162426" cy="5415238"/>
            <a:chOff x="4601869" y="1259557"/>
            <a:chExt cx="5292456" cy="5551636"/>
          </a:xfrm>
        </p:grpSpPr>
        <p:sp>
          <p:nvSpPr>
            <p:cNvPr id="8" name="Rectangle 7">
              <a:extLst>
                <a:ext uri="{FF2B5EF4-FFF2-40B4-BE49-F238E27FC236}">
                  <a16:creationId xmlns:a16="http://schemas.microsoft.com/office/drawing/2014/main" id="{267E9122-9FC6-4B43-8DC1-74FA5CF7F504}"/>
                </a:ext>
              </a:extLst>
            </p:cNvPr>
            <p:cNvSpPr/>
            <p:nvPr/>
          </p:nvSpPr>
          <p:spPr>
            <a:xfrm>
              <a:off x="4603030" y="5929754"/>
              <a:ext cx="2614476" cy="8814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400" b="1" dirty="0">
                  <a:latin typeface="Calibri" panose="020F0502020204030204" pitchFamily="34" charset="0"/>
                </a:rPr>
                <a:t>Laws &amp; Standards</a:t>
              </a:r>
            </a:p>
          </p:txBody>
        </p:sp>
        <p:sp>
          <p:nvSpPr>
            <p:cNvPr id="9" name="Rectangle 8">
              <a:extLst>
                <a:ext uri="{FF2B5EF4-FFF2-40B4-BE49-F238E27FC236}">
                  <a16:creationId xmlns:a16="http://schemas.microsoft.com/office/drawing/2014/main" id="{C185884E-21DC-471B-B57C-A39D04031A3F}"/>
                </a:ext>
              </a:extLst>
            </p:cNvPr>
            <p:cNvSpPr/>
            <p:nvPr/>
          </p:nvSpPr>
          <p:spPr>
            <a:xfrm>
              <a:off x="7279848" y="5929754"/>
              <a:ext cx="2614476" cy="881438"/>
            </a:xfrm>
            <a:prstGeom prst="rect">
              <a:avLst/>
            </a:prstGeom>
            <a:solidFill>
              <a:schemeClr val="tx2"/>
            </a:solidFill>
            <a:ln w="63500">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400" dirty="0">
                  <a:latin typeface="Calibri" panose="020F0502020204030204" pitchFamily="34" charset="0"/>
                </a:rPr>
                <a:t>Participation</a:t>
              </a:r>
            </a:p>
          </p:txBody>
        </p:sp>
        <p:sp>
          <p:nvSpPr>
            <p:cNvPr id="10" name="Rectangle 9">
              <a:extLst>
                <a:ext uri="{FF2B5EF4-FFF2-40B4-BE49-F238E27FC236}">
                  <a16:creationId xmlns:a16="http://schemas.microsoft.com/office/drawing/2014/main" id="{04047571-B6CD-4A46-967A-2763FE8B554A}"/>
                </a:ext>
              </a:extLst>
            </p:cNvPr>
            <p:cNvSpPr/>
            <p:nvPr/>
          </p:nvSpPr>
          <p:spPr>
            <a:xfrm rot="16200000">
              <a:off x="3741507" y="4260065"/>
              <a:ext cx="2464763" cy="74403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700" dirty="0">
                  <a:latin typeface="Calibri" panose="020F0502020204030204" pitchFamily="34" charset="0"/>
                </a:rPr>
                <a:t>Assistance</a:t>
              </a:r>
            </a:p>
          </p:txBody>
        </p:sp>
        <p:sp>
          <p:nvSpPr>
            <p:cNvPr id="11" name="Rectangle 10">
              <a:extLst>
                <a:ext uri="{FF2B5EF4-FFF2-40B4-BE49-F238E27FC236}">
                  <a16:creationId xmlns:a16="http://schemas.microsoft.com/office/drawing/2014/main" id="{8B8C96B3-334D-41E4-84A6-8C3B32944D8D}"/>
                </a:ext>
              </a:extLst>
            </p:cNvPr>
            <p:cNvSpPr/>
            <p:nvPr/>
          </p:nvSpPr>
          <p:spPr>
            <a:xfrm rot="16200000">
              <a:off x="8289925" y="4260065"/>
              <a:ext cx="2464763" cy="74403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700" dirty="0">
                  <a:latin typeface="Calibri" panose="020F0502020204030204" pitchFamily="34" charset="0"/>
                </a:rPr>
                <a:t>Protection</a:t>
              </a:r>
            </a:p>
          </p:txBody>
        </p:sp>
        <p:sp>
          <p:nvSpPr>
            <p:cNvPr id="12" name="Isosceles Triangle 11">
              <a:extLst>
                <a:ext uri="{FF2B5EF4-FFF2-40B4-BE49-F238E27FC236}">
                  <a16:creationId xmlns:a16="http://schemas.microsoft.com/office/drawing/2014/main" id="{C0F434EC-BF8F-49B6-81A0-2BBD0B79B78E}"/>
                </a:ext>
              </a:extLst>
            </p:cNvPr>
            <p:cNvSpPr/>
            <p:nvPr/>
          </p:nvSpPr>
          <p:spPr>
            <a:xfrm>
              <a:off x="4601869" y="1259557"/>
              <a:ext cx="5292455" cy="2059555"/>
            </a:xfrm>
            <a:prstGeom prst="triangle">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3200" dirty="0">
                  <a:latin typeface="Calibri" panose="020F0502020204030204" pitchFamily="34" charset="0"/>
                </a:rPr>
                <a:t>Camp Management</a:t>
              </a:r>
            </a:p>
            <a:p>
              <a:pPr algn="ctr"/>
              <a:endParaRPr lang="en-US" sz="3200" dirty="0">
                <a:latin typeface="Calibri" panose="020F0502020204030204" pitchFamily="34" charset="0"/>
              </a:endParaRPr>
            </a:p>
          </p:txBody>
        </p:sp>
        <p:pic>
          <p:nvPicPr>
            <p:cNvPr id="13" name="Picture 12" descr="girls boys.png">
              <a:extLst>
                <a:ext uri="{FF2B5EF4-FFF2-40B4-BE49-F238E27FC236}">
                  <a16:creationId xmlns:a16="http://schemas.microsoft.com/office/drawing/2014/main" id="{4422527C-8BC5-4CE9-903C-F07EBF6A5A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2996" y="4235381"/>
              <a:ext cx="2758277" cy="1645406"/>
            </a:xfrm>
            <a:prstGeom prst="rect">
              <a:avLst/>
            </a:prstGeom>
          </p:spPr>
        </p:pic>
      </p:grpSp>
    </p:spTree>
    <p:extLst>
      <p:ext uri="{BB962C8B-B14F-4D97-AF65-F5344CB8AC3E}">
        <p14:creationId xmlns:p14="http://schemas.microsoft.com/office/powerpoint/2010/main" val="1905699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latin typeface="Calibri" panose="020F0502020204030204" pitchFamily="34" charset="0"/>
                <a:cs typeface="Calibri" panose="020F0502020204030204" pitchFamily="34" charset="0"/>
              </a:rPr>
              <a:t>Camp Life Cycle </a:t>
            </a:r>
          </a:p>
        </p:txBody>
      </p:sp>
      <p:pic>
        <p:nvPicPr>
          <p:cNvPr id="6" name="Picture 2">
            <a:extLst>
              <a:ext uri="{FF2B5EF4-FFF2-40B4-BE49-F238E27FC236}">
                <a16:creationId xmlns:a16="http://schemas.microsoft.com/office/drawing/2014/main" id="{6652A461-999B-44A0-BA8F-C9E189F1557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917" t="21404" r="14915" b="22922"/>
          <a:stretch/>
        </p:blipFill>
        <p:spPr bwMode="auto">
          <a:xfrm>
            <a:off x="1182217" y="1669734"/>
            <a:ext cx="8327377" cy="46062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5803624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4B1ED9-8358-4027-A0C1-87D07AC38C5D}"/>
              </a:ext>
            </a:extLst>
          </p:cNvPr>
          <p:cNvPicPr>
            <a:picLocks noChangeAspect="1"/>
          </p:cNvPicPr>
          <p:nvPr/>
        </p:nvPicPr>
        <p:blipFill>
          <a:blip r:embed="rId3">
            <a:duotone>
              <a:schemeClr val="bg2">
                <a:shade val="45000"/>
                <a:satMod val="135000"/>
              </a:schemeClr>
              <a:prstClr val="white"/>
            </a:duotone>
          </a:blip>
          <a:stretch>
            <a:fillRect/>
          </a:stretch>
        </p:blipFill>
        <p:spPr>
          <a:xfrm>
            <a:off x="-1" y="0"/>
            <a:ext cx="11353706" cy="7559675"/>
          </a:xfrm>
          <a:prstGeom prst="rect">
            <a:avLst/>
          </a:prstGeom>
        </p:spPr>
      </p:pic>
      <p:sp>
        <p:nvSpPr>
          <p:cNvPr id="12290" name="Text Box 2"/>
          <p:cNvSpPr txBox="1">
            <a:spLocks noChangeArrowheads="1"/>
          </p:cNvSpPr>
          <p:nvPr/>
        </p:nvSpPr>
        <p:spPr bwMode="auto">
          <a:xfrm>
            <a:off x="306123" y="1931819"/>
            <a:ext cx="9373454" cy="3900583"/>
          </a:xfrm>
          <a:prstGeom prst="rect">
            <a:avLst/>
          </a:prstGeom>
          <a:noFill/>
          <a:ln>
            <a:noFill/>
          </a:ln>
          <a:effectLst/>
        </p:spPr>
        <p:txBody>
          <a:bodyPr lIns="119050"/>
          <a:lstStyle>
            <a:lvl1pPr marL="887413" indent="-457200">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1pPr>
            <a:lvl2pPr>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2pPr>
            <a:lvl3pPr>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3pPr>
            <a:lvl4pPr>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4pPr>
            <a:lvl5pPr>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5pPr>
            <a:lvl6pPr marL="2514600" indent="-228600" defTabSz="449263" fontAlgn="base">
              <a:spcBef>
                <a:spcPct val="0"/>
              </a:spcBef>
              <a:spcAft>
                <a:spcPct val="0"/>
              </a:spcAft>
              <a:buClr>
                <a:srgbClr val="000000"/>
              </a:buClr>
              <a:buSzPct val="100000"/>
              <a:buFont typeface="Times New Roman" charset="0"/>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6pPr>
            <a:lvl7pPr marL="2971800" indent="-228600" defTabSz="449263" fontAlgn="base">
              <a:spcBef>
                <a:spcPct val="0"/>
              </a:spcBef>
              <a:spcAft>
                <a:spcPct val="0"/>
              </a:spcAft>
              <a:buClr>
                <a:srgbClr val="000000"/>
              </a:buClr>
              <a:buSzPct val="100000"/>
              <a:buFont typeface="Times New Roman" charset="0"/>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7pPr>
            <a:lvl8pPr marL="3429000" indent="-228600" defTabSz="449263" fontAlgn="base">
              <a:spcBef>
                <a:spcPct val="0"/>
              </a:spcBef>
              <a:spcAft>
                <a:spcPct val="0"/>
              </a:spcAft>
              <a:buClr>
                <a:srgbClr val="000000"/>
              </a:buClr>
              <a:buSzPct val="100000"/>
              <a:buFont typeface="Times New Roman" charset="0"/>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8pPr>
            <a:lvl9pPr marL="3886200" indent="-228600" defTabSz="449263" fontAlgn="base">
              <a:spcBef>
                <a:spcPct val="0"/>
              </a:spcBef>
              <a:spcAft>
                <a:spcPct val="0"/>
              </a:spcAft>
              <a:buClr>
                <a:srgbClr val="000000"/>
              </a:buClr>
              <a:buSzPct val="100000"/>
              <a:buFont typeface="Times New Roman" charset="0"/>
              <a:tabLst>
                <a:tab pos="887413"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 pos="9598025" algn="l"/>
              </a:tabLst>
              <a:defRPr>
                <a:solidFill>
                  <a:srgbClr val="000000"/>
                </a:solidFill>
                <a:latin typeface="Arial" charset="0"/>
                <a:ea typeface="ＭＳ Ｐゴシック" charset="-128"/>
                <a:cs typeface="ＭＳ Ｐゴシック" charset="-128"/>
              </a:defRPr>
            </a:lvl9pPr>
          </a:lstStyle>
          <a:p>
            <a:pPr>
              <a:spcBef>
                <a:spcPts val="772"/>
              </a:spcBef>
              <a:buSzPct val="100000"/>
              <a:buFont typeface="Arial" charset="0"/>
              <a:buChar char="•"/>
              <a:defRPr/>
            </a:pPr>
            <a:r>
              <a:rPr lang="en-GB" altLang="en-US" sz="2800" dirty="0">
                <a:solidFill>
                  <a:srgbClr val="555556"/>
                </a:solidFill>
                <a:latin typeface="Calibri" panose="020F0502020204030204" pitchFamily="34" charset="0"/>
                <a:cs typeface="Calibri" panose="020F0502020204030204" pitchFamily="34" charset="0"/>
              </a:rPr>
              <a:t>Guidelines for </a:t>
            </a:r>
            <a:r>
              <a:rPr lang="en-GB" altLang="en-US" sz="2800" b="1" dirty="0">
                <a:solidFill>
                  <a:srgbClr val="555556"/>
                </a:solidFill>
                <a:latin typeface="Calibri" panose="020F0502020204030204" pitchFamily="34" charset="0"/>
                <a:cs typeface="Calibri" panose="020F0502020204030204" pitchFamily="34" charset="0"/>
              </a:rPr>
              <a:t>minimum acceptable levels </a:t>
            </a:r>
            <a:r>
              <a:rPr lang="en-GB" altLang="en-US" sz="2800" dirty="0">
                <a:solidFill>
                  <a:srgbClr val="555556"/>
                </a:solidFill>
                <a:latin typeface="Calibri" panose="020F0502020204030204" pitchFamily="34" charset="0"/>
                <a:cs typeface="Calibri" panose="020F0502020204030204" pitchFamily="34" charset="0"/>
              </a:rPr>
              <a:t>or conditions</a:t>
            </a:r>
          </a:p>
          <a:p>
            <a:pPr>
              <a:spcBef>
                <a:spcPts val="772"/>
              </a:spcBef>
              <a:buSzPct val="100000"/>
              <a:buFont typeface="Arial" charset="0"/>
              <a:buChar char="•"/>
              <a:defRPr/>
            </a:pPr>
            <a:r>
              <a:rPr lang="en-GB" altLang="en-US" sz="2800" b="1" dirty="0">
                <a:solidFill>
                  <a:srgbClr val="555556"/>
                </a:solidFill>
                <a:latin typeface="Calibri" panose="020F0502020204030204" pitchFamily="34" charset="0"/>
                <a:cs typeface="Calibri" panose="020F0502020204030204" pitchFamily="34" charset="0"/>
              </a:rPr>
              <a:t>Benchmarks</a:t>
            </a:r>
            <a:r>
              <a:rPr lang="en-GB" altLang="en-US" sz="2800" dirty="0">
                <a:solidFill>
                  <a:srgbClr val="555556"/>
                </a:solidFill>
                <a:latin typeface="Calibri" panose="020F0502020204030204" pitchFamily="34" charset="0"/>
                <a:cs typeface="Calibri" panose="020F0502020204030204" pitchFamily="34" charset="0"/>
              </a:rPr>
              <a:t> for measuring progress</a:t>
            </a:r>
          </a:p>
          <a:p>
            <a:pPr>
              <a:spcBef>
                <a:spcPts val="772"/>
              </a:spcBef>
              <a:buSzPct val="100000"/>
              <a:buFont typeface="Arial" charset="0"/>
              <a:buChar char="•"/>
              <a:defRPr/>
            </a:pPr>
            <a:r>
              <a:rPr lang="en-GB" altLang="en-US" sz="2800" dirty="0">
                <a:solidFill>
                  <a:srgbClr val="555556"/>
                </a:solidFill>
                <a:latin typeface="Calibri" panose="020F0502020204030204" pitchFamily="34" charset="0"/>
                <a:cs typeface="Calibri" panose="020F0502020204030204" pitchFamily="34" charset="0"/>
              </a:rPr>
              <a:t>A common, agreed upon ‘language’  </a:t>
            </a:r>
          </a:p>
          <a:p>
            <a:pPr>
              <a:spcBef>
                <a:spcPts val="772"/>
              </a:spcBef>
              <a:buSzPct val="100000"/>
              <a:buFont typeface="Arial" charset="0"/>
              <a:buChar char="•"/>
              <a:defRPr/>
            </a:pPr>
            <a:r>
              <a:rPr lang="en-GB" altLang="en-US" sz="2800" b="1" dirty="0">
                <a:solidFill>
                  <a:srgbClr val="555556"/>
                </a:solidFill>
                <a:latin typeface="Calibri" panose="020F0502020204030204" pitchFamily="34" charset="0"/>
                <a:cs typeface="Calibri" panose="020F0502020204030204" pitchFamily="34" charset="0"/>
              </a:rPr>
              <a:t>Goals</a:t>
            </a:r>
            <a:r>
              <a:rPr lang="en-GB" altLang="en-US" sz="2800" dirty="0">
                <a:solidFill>
                  <a:srgbClr val="555556"/>
                </a:solidFill>
                <a:latin typeface="Calibri" panose="020F0502020204030204" pitchFamily="34" charset="0"/>
                <a:cs typeface="Calibri" panose="020F0502020204030204" pitchFamily="34" charset="0"/>
              </a:rPr>
              <a:t> to guide planning</a:t>
            </a:r>
          </a:p>
          <a:p>
            <a:pPr>
              <a:spcBef>
                <a:spcPts val="772"/>
              </a:spcBef>
              <a:buSzPct val="100000"/>
              <a:buFont typeface="Arial" charset="0"/>
              <a:buChar char="•"/>
              <a:defRPr/>
            </a:pPr>
            <a:r>
              <a:rPr lang="en-GB" altLang="en-US" sz="2800" dirty="0">
                <a:solidFill>
                  <a:srgbClr val="555556"/>
                </a:solidFill>
                <a:latin typeface="Calibri" panose="020F0502020204030204" pitchFamily="34" charset="0"/>
                <a:cs typeface="Calibri" panose="020F0502020204030204" pitchFamily="34" charset="0"/>
              </a:rPr>
              <a:t>A </a:t>
            </a:r>
            <a:r>
              <a:rPr lang="en-GB" altLang="en-US" sz="2800" b="1" dirty="0">
                <a:solidFill>
                  <a:srgbClr val="555556"/>
                </a:solidFill>
                <a:latin typeface="Calibri" panose="020F0502020204030204" pitchFamily="34" charset="0"/>
                <a:cs typeface="Calibri" panose="020F0502020204030204" pitchFamily="34" charset="0"/>
              </a:rPr>
              <a:t>measure</a:t>
            </a:r>
            <a:r>
              <a:rPr lang="en-GB" altLang="en-US" sz="2800" dirty="0">
                <a:solidFill>
                  <a:srgbClr val="555556"/>
                </a:solidFill>
                <a:latin typeface="Calibri" panose="020F0502020204030204" pitchFamily="34" charset="0"/>
                <a:cs typeface="Calibri" panose="020F0502020204030204" pitchFamily="34" charset="0"/>
              </a:rPr>
              <a:t> for evaluation</a:t>
            </a:r>
          </a:p>
          <a:p>
            <a:pPr>
              <a:spcBef>
                <a:spcPts val="772"/>
              </a:spcBef>
              <a:buSzPct val="100000"/>
              <a:buFont typeface="Arial" charset="0"/>
              <a:buChar char="•"/>
              <a:defRPr/>
            </a:pPr>
            <a:r>
              <a:rPr lang="en-GB" altLang="en-US" sz="2800" dirty="0">
                <a:solidFill>
                  <a:srgbClr val="555556"/>
                </a:solidFill>
                <a:latin typeface="Calibri" panose="020F0502020204030204" pitchFamily="34" charset="0"/>
                <a:cs typeface="Calibri" panose="020F0502020204030204" pitchFamily="34" charset="0"/>
              </a:rPr>
              <a:t>The physical manifestation of a </a:t>
            </a:r>
            <a:r>
              <a:rPr lang="en-GB" altLang="en-US" sz="2800" b="1" dirty="0">
                <a:solidFill>
                  <a:srgbClr val="555556"/>
                </a:solidFill>
                <a:latin typeface="Calibri" panose="020F0502020204030204" pitchFamily="34" charset="0"/>
                <a:cs typeface="Calibri" panose="020F0502020204030204" pitchFamily="34" charset="0"/>
              </a:rPr>
              <a:t>right</a:t>
            </a:r>
          </a:p>
        </p:txBody>
      </p:sp>
      <p:sp>
        <p:nvSpPr>
          <p:cNvPr id="4" name="Title 1">
            <a:extLst>
              <a:ext uri="{FF2B5EF4-FFF2-40B4-BE49-F238E27FC236}">
                <a16:creationId xmlns:a16="http://schemas.microsoft.com/office/drawing/2014/main" id="{24A1DB3D-D1D8-4086-9142-6E7493FC0319}"/>
              </a:ext>
            </a:extLst>
          </p:cNvPr>
          <p:cNvSpPr txBox="1">
            <a:spLocks/>
          </p:cNvSpPr>
          <p:nvPr/>
        </p:nvSpPr>
        <p:spPr>
          <a:xfrm>
            <a:off x="0" y="446067"/>
            <a:ext cx="7505700" cy="793755"/>
          </a:xfrm>
          <a:prstGeom prst="rect">
            <a:avLst/>
          </a:prstGeom>
          <a:no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b="1" dirty="0">
                <a:solidFill>
                  <a:schemeClr val="accent1"/>
                </a:solidFill>
                <a:latin typeface="Calibri" panose="020F0502020204030204" pitchFamily="34" charset="0"/>
              </a:rPr>
              <a:t>    Standards are…</a:t>
            </a:r>
          </a:p>
        </p:txBody>
      </p:sp>
    </p:spTree>
    <p:extLst>
      <p:ext uri="{BB962C8B-B14F-4D97-AF65-F5344CB8AC3E}">
        <p14:creationId xmlns:p14="http://schemas.microsoft.com/office/powerpoint/2010/main" val="7055603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b="1" dirty="0">
                <a:solidFill>
                  <a:srgbClr val="2A87C8"/>
                </a:solidFill>
                <a:latin typeface="Calibri" panose="020F0502020204030204" pitchFamily="34" charset="0"/>
                <a:cs typeface="Calibri" panose="020F0502020204030204" pitchFamily="34" charset="0"/>
              </a:rPr>
              <a:t>Sphere Standards</a:t>
            </a:r>
          </a:p>
        </p:txBody>
      </p:sp>
      <p:sp>
        <p:nvSpPr>
          <p:cNvPr id="5" name="Content Placeholder 4">
            <a:extLst>
              <a:ext uri="{FF2B5EF4-FFF2-40B4-BE49-F238E27FC236}">
                <a16:creationId xmlns:a16="http://schemas.microsoft.com/office/drawing/2014/main" id="{D691A607-61B9-4B84-A45F-5220E237BC9C}"/>
              </a:ext>
            </a:extLst>
          </p:cNvPr>
          <p:cNvSpPr>
            <a:spLocks noGrp="1"/>
          </p:cNvSpPr>
          <p:nvPr>
            <p:ph idx="1"/>
          </p:nvPr>
        </p:nvSpPr>
        <p:spPr>
          <a:xfrm>
            <a:off x="438112" y="2083174"/>
            <a:ext cx="6459078" cy="4712932"/>
          </a:xfrm>
        </p:spPr>
        <p:txBody>
          <a:bodyPr/>
          <a:lstStyle/>
          <a:p>
            <a:pPr marL="0" indent="0">
              <a:buNone/>
            </a:pPr>
            <a:r>
              <a:rPr lang="en-US" dirty="0">
                <a:solidFill>
                  <a:srgbClr val="555556"/>
                </a:solidFill>
              </a:rPr>
              <a:t>The Sphere Handbook is a common reference for international guidance on how to reach standard levels in humanitarian emergencies.</a:t>
            </a:r>
            <a:endParaRPr lang="en-GB" dirty="0">
              <a:solidFill>
                <a:srgbClr val="555556"/>
              </a:solidFill>
            </a:endParaRPr>
          </a:p>
        </p:txBody>
      </p:sp>
      <p:pic>
        <p:nvPicPr>
          <p:cNvPr id="6" name="Picture 5">
            <a:extLst>
              <a:ext uri="{FF2B5EF4-FFF2-40B4-BE49-F238E27FC236}">
                <a16:creationId xmlns:a16="http://schemas.microsoft.com/office/drawing/2014/main" id="{96934E14-E829-4C83-97D6-8CD54C2B34FC}"/>
              </a:ext>
            </a:extLst>
          </p:cNvPr>
          <p:cNvPicPr>
            <a:picLocks noChangeAspect="1"/>
          </p:cNvPicPr>
          <p:nvPr/>
        </p:nvPicPr>
        <p:blipFill>
          <a:blip r:embed="rId3"/>
          <a:stretch>
            <a:fillRect/>
          </a:stretch>
        </p:blipFill>
        <p:spPr>
          <a:xfrm>
            <a:off x="7604127" y="2083174"/>
            <a:ext cx="2431283" cy="3053691"/>
          </a:xfrm>
          <a:prstGeom prst="rect">
            <a:avLst/>
          </a:prstGeom>
        </p:spPr>
      </p:pic>
    </p:spTree>
    <p:extLst>
      <p:ext uri="{BB962C8B-B14F-4D97-AF65-F5344CB8AC3E}">
        <p14:creationId xmlns:p14="http://schemas.microsoft.com/office/powerpoint/2010/main" val="577786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3ED82F2-B0D0-432F-ABFF-A78133B1A47E}"/>
              </a:ext>
            </a:extLst>
          </p:cNvPr>
          <p:cNvSpPr txBox="1">
            <a:spLocks/>
          </p:cNvSpPr>
          <p:nvPr/>
        </p:nvSpPr>
        <p:spPr>
          <a:xfrm>
            <a:off x="547837" y="2204923"/>
            <a:ext cx="8879192" cy="1871662"/>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GB" sz="2800" b="1" dirty="0">
                <a:solidFill>
                  <a:srgbClr val="555556"/>
                </a:solidFill>
                <a:latin typeface="Calibri" panose="020F0502020204030204" pitchFamily="34" charset="0"/>
              </a:rPr>
              <a:t>Work with your group to match the examples to the correct standard/characteristic.</a:t>
            </a:r>
            <a:endParaRPr lang="en-GB" sz="2800" dirty="0">
              <a:solidFill>
                <a:srgbClr val="555556"/>
              </a:solidFill>
              <a:latin typeface="Calibri" panose="020F0502020204030204" pitchFamily="34" charset="0"/>
              <a:cs typeface="Calibri" panose="020F0502020204030204" pitchFamily="34" charset="0"/>
            </a:endParaRPr>
          </a:p>
          <a:p>
            <a:pPr marL="457200" lvl="1" indent="0">
              <a:buNone/>
            </a:pPr>
            <a:endParaRPr lang="en-US" sz="2400" dirty="0">
              <a:solidFill>
                <a:srgbClr val="545456"/>
              </a:solidFill>
              <a:latin typeface="Calibri" panose="020F0502020204030204" pitchFamily="34" charset="0"/>
              <a:cs typeface="Calibri" panose="020F0502020204030204" pitchFamily="34" charset="0"/>
            </a:endParaRPr>
          </a:p>
          <a:p>
            <a:pPr marL="0" indent="0">
              <a:buNone/>
            </a:pPr>
            <a:r>
              <a:rPr lang="en-GB" sz="2800" b="1" dirty="0">
                <a:solidFill>
                  <a:srgbClr val="545456"/>
                </a:solidFill>
                <a:latin typeface="Calibri" panose="020F0502020204030204" pitchFamily="34" charset="0"/>
              </a:rPr>
              <a:t> </a:t>
            </a:r>
          </a:p>
          <a:p>
            <a:pPr marL="0" indent="0">
              <a:buNone/>
            </a:pPr>
            <a:endParaRPr lang="en-GB" sz="2800" b="1" dirty="0">
              <a:solidFill>
                <a:srgbClr val="545456"/>
              </a:solidFill>
              <a:latin typeface="Calibri" panose="020F0502020204030204" pitchFamily="34" charset="0"/>
            </a:endParaRPr>
          </a:p>
          <a:p>
            <a:pPr marL="457200" lvl="1" indent="0">
              <a:buNone/>
            </a:pPr>
            <a:endParaRPr lang="fr-CH"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p:txBody>
      </p:sp>
      <p:sp>
        <p:nvSpPr>
          <p:cNvPr id="2" name="Title 1"/>
          <p:cNvSpPr>
            <a:spLocks noGrp="1"/>
          </p:cNvSpPr>
          <p:nvPr>
            <p:ph type="title"/>
          </p:nvPr>
        </p:nvSpPr>
        <p:spPr>
          <a:xfrm>
            <a:off x="438111" y="446067"/>
            <a:ext cx="8225419" cy="1337216"/>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	(Activity 2B)                </a:t>
            </a:r>
            <a:r>
              <a:rPr lang="en-US" dirty="0">
                <a:solidFill>
                  <a:srgbClr val="2A87C8"/>
                </a:solidFill>
                <a:latin typeface="Calibri" panose="020F0502020204030204" pitchFamily="34" charset="0"/>
                <a:cs typeface="Calibri" panose="020F0502020204030204" pitchFamily="34" charset="0"/>
              </a:rPr>
              <a:t>10’</a:t>
            </a:r>
            <a:br>
              <a:rPr lang="en-US" dirty="0">
                <a:solidFill>
                  <a:srgbClr val="2A87C8"/>
                </a:solidFill>
                <a:latin typeface="Calibri" panose="020F0502020204030204" pitchFamily="34" charset="0"/>
                <a:cs typeface="Calibri" panose="020F0502020204030204" pitchFamily="34" charset="0"/>
              </a:rPr>
            </a:br>
            <a:r>
              <a:rPr lang="en-US" dirty="0">
                <a:solidFill>
                  <a:srgbClr val="2A87C8"/>
                </a:solidFill>
                <a:latin typeface="Calibri" panose="020F0502020204030204" pitchFamily="34" charset="0"/>
                <a:cs typeface="Calibri" panose="020F0502020204030204" pitchFamily="34" charset="0"/>
              </a:rPr>
              <a:t>Matching cards</a:t>
            </a:r>
          </a:p>
        </p:txBody>
      </p:sp>
      <p:pic>
        <p:nvPicPr>
          <p:cNvPr id="11"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endParaRPr lang="en-US" dirty="0">
              <a:solidFill>
                <a:schemeClr val="accent5"/>
              </a:solidFill>
              <a:latin typeface="Calibri" panose="020F0502020204030204" pitchFamily="34" charset="0"/>
            </a:endParaRPr>
          </a:p>
        </p:txBody>
      </p:sp>
      <p:sp>
        <p:nvSpPr>
          <p:cNvPr id="30" name="Content Placeholder 2">
            <a:extLst>
              <a:ext uri="{FF2B5EF4-FFF2-40B4-BE49-F238E27FC236}">
                <a16:creationId xmlns:a16="http://schemas.microsoft.com/office/drawing/2014/main" id="{B3ED82F2-B0D0-432F-ABFF-A78133B1A47E}"/>
              </a:ext>
            </a:extLst>
          </p:cNvPr>
          <p:cNvSpPr txBox="1">
            <a:spLocks/>
          </p:cNvSpPr>
          <p:nvPr/>
        </p:nvSpPr>
        <p:spPr>
          <a:xfrm>
            <a:off x="520699" y="2821834"/>
            <a:ext cx="5168901" cy="430709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800" b="1" dirty="0">
                <a:solidFill>
                  <a:srgbClr val="545456"/>
                </a:solidFill>
                <a:latin typeface="Calibri" panose="020F0502020204030204" pitchFamily="34" charset="0"/>
              </a:rPr>
              <a:t> </a:t>
            </a:r>
          </a:p>
          <a:p>
            <a:pPr marL="0" indent="0">
              <a:buNone/>
            </a:pPr>
            <a:endParaRPr lang="en-GB" sz="2800" b="1" dirty="0">
              <a:solidFill>
                <a:srgbClr val="545456"/>
              </a:solidFill>
              <a:latin typeface="Calibri" panose="020F0502020204030204" pitchFamily="34" charset="0"/>
            </a:endParaRPr>
          </a:p>
          <a:p>
            <a:pPr marL="457200" lvl="1" indent="0">
              <a:buNone/>
            </a:pPr>
            <a:endParaRPr lang="fr-CH"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p:txBody>
      </p:sp>
      <p:sp>
        <p:nvSpPr>
          <p:cNvPr id="7" name="TextBox 6">
            <a:extLst>
              <a:ext uri="{FF2B5EF4-FFF2-40B4-BE49-F238E27FC236}">
                <a16:creationId xmlns:a16="http://schemas.microsoft.com/office/drawing/2014/main" id="{6DD19C8F-C936-4121-AF6D-93A2EFA058B7}"/>
              </a:ext>
            </a:extLst>
          </p:cNvPr>
          <p:cNvSpPr txBox="1"/>
          <p:nvPr/>
        </p:nvSpPr>
        <p:spPr>
          <a:xfrm rot="18849579">
            <a:off x="5035030" y="3919693"/>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ACTIVITY DELETE AS APPROPRIATE</a:t>
            </a:r>
          </a:p>
        </p:txBody>
      </p:sp>
    </p:spTree>
    <p:extLst>
      <p:ext uri="{BB962C8B-B14F-4D97-AF65-F5344CB8AC3E}">
        <p14:creationId xmlns:p14="http://schemas.microsoft.com/office/powerpoint/2010/main" val="2650007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8225419" cy="1337216"/>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	                                       </a:t>
            </a:r>
            <a:r>
              <a:rPr lang="en-US" dirty="0">
                <a:solidFill>
                  <a:srgbClr val="2A87C8"/>
                </a:solidFill>
                <a:latin typeface="Calibri" panose="020F0502020204030204" pitchFamily="34" charset="0"/>
                <a:cs typeface="Calibri" panose="020F0502020204030204" pitchFamily="34" charset="0"/>
              </a:rPr>
              <a:t>10’</a:t>
            </a:r>
            <a:br>
              <a:rPr lang="en-US" dirty="0">
                <a:solidFill>
                  <a:srgbClr val="2A87C8"/>
                </a:solidFill>
                <a:latin typeface="Calibri" panose="020F0502020204030204" pitchFamily="34" charset="0"/>
                <a:cs typeface="Calibri" panose="020F0502020204030204" pitchFamily="34" charset="0"/>
              </a:rPr>
            </a:br>
            <a:r>
              <a:rPr lang="en-US" dirty="0">
                <a:solidFill>
                  <a:srgbClr val="2A87C8"/>
                </a:solidFill>
                <a:latin typeface="Calibri" panose="020F0502020204030204" pitchFamily="34" charset="0"/>
                <a:cs typeface="Calibri" panose="020F0502020204030204" pitchFamily="34" charset="0"/>
              </a:rPr>
              <a:t>Sphere video</a:t>
            </a:r>
          </a:p>
        </p:txBody>
      </p:sp>
      <p:pic>
        <p:nvPicPr>
          <p:cNvPr id="11"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endParaRPr lang="en-US" dirty="0">
              <a:solidFill>
                <a:schemeClr val="accent5"/>
              </a:solidFill>
              <a:latin typeface="Calibri" panose="020F0502020204030204" pitchFamily="34" charset="0"/>
            </a:endParaRPr>
          </a:p>
        </p:txBody>
      </p:sp>
      <p:grpSp>
        <p:nvGrpSpPr>
          <p:cNvPr id="6" name="Group 5">
            <a:extLst>
              <a:ext uri="{FF2B5EF4-FFF2-40B4-BE49-F238E27FC236}">
                <a16:creationId xmlns:a16="http://schemas.microsoft.com/office/drawing/2014/main" id="{DE2719A4-6A1C-4852-9BD6-F3C7FEFA7572}"/>
              </a:ext>
            </a:extLst>
          </p:cNvPr>
          <p:cNvGrpSpPr/>
          <p:nvPr/>
        </p:nvGrpSpPr>
        <p:grpSpPr>
          <a:xfrm>
            <a:off x="4275867" y="3118728"/>
            <a:ext cx="1890917" cy="1890917"/>
            <a:chOff x="4275867" y="3118728"/>
            <a:chExt cx="1890917" cy="1890917"/>
          </a:xfrm>
        </p:grpSpPr>
        <p:sp>
          <p:nvSpPr>
            <p:cNvPr id="4" name="Oval 3">
              <a:extLst>
                <a:ext uri="{FF2B5EF4-FFF2-40B4-BE49-F238E27FC236}">
                  <a16:creationId xmlns:a16="http://schemas.microsoft.com/office/drawing/2014/main" id="{86760CF6-BB5C-477E-AC0D-A70FD66CB0B8}"/>
                </a:ext>
              </a:extLst>
            </p:cNvPr>
            <p:cNvSpPr/>
            <p:nvPr/>
          </p:nvSpPr>
          <p:spPr>
            <a:xfrm>
              <a:off x="4275867" y="3118728"/>
              <a:ext cx="1890917" cy="1890917"/>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sp>
          <p:nvSpPr>
            <p:cNvPr id="5" name="Isosceles Triangle 4">
              <a:extLst>
                <a:ext uri="{FF2B5EF4-FFF2-40B4-BE49-F238E27FC236}">
                  <a16:creationId xmlns:a16="http://schemas.microsoft.com/office/drawing/2014/main" id="{9EA7F337-AAAF-4F1A-AE38-EB4D7F874F79}"/>
                </a:ext>
              </a:extLst>
            </p:cNvPr>
            <p:cNvSpPr/>
            <p:nvPr/>
          </p:nvSpPr>
          <p:spPr>
            <a:xfrm rot="19800000">
              <a:off x="4589994" y="3420779"/>
              <a:ext cx="1171673" cy="1010063"/>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grpSp>
      <p:sp>
        <p:nvSpPr>
          <p:cNvPr id="14" name="Oval 13">
            <a:hlinkClick r:id="rId4"/>
            <a:extLst>
              <a:ext uri="{FF2B5EF4-FFF2-40B4-BE49-F238E27FC236}">
                <a16:creationId xmlns:a16="http://schemas.microsoft.com/office/drawing/2014/main" id="{03F1E2E0-95CC-4811-B243-B7C875DE189F}"/>
              </a:ext>
            </a:extLst>
          </p:cNvPr>
          <p:cNvSpPr/>
          <p:nvPr/>
        </p:nvSpPr>
        <p:spPr>
          <a:xfrm>
            <a:off x="2896067" y="1783283"/>
            <a:ext cx="4701276" cy="4701276"/>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sp>
        <p:nvSpPr>
          <p:cNvPr id="15" name="Isosceles Triangle 14">
            <a:extLst>
              <a:ext uri="{FF2B5EF4-FFF2-40B4-BE49-F238E27FC236}">
                <a16:creationId xmlns:a16="http://schemas.microsoft.com/office/drawing/2014/main" id="{1C31C8E7-5183-48C6-9759-E10995F385F8}"/>
              </a:ext>
            </a:extLst>
          </p:cNvPr>
          <p:cNvSpPr/>
          <p:nvPr/>
        </p:nvSpPr>
        <p:spPr>
          <a:xfrm rot="19800000">
            <a:off x="4315134" y="3045299"/>
            <a:ext cx="1863137" cy="1606154"/>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sp>
        <p:nvSpPr>
          <p:cNvPr id="7" name="TextBox 6">
            <a:extLst>
              <a:ext uri="{FF2B5EF4-FFF2-40B4-BE49-F238E27FC236}">
                <a16:creationId xmlns:a16="http://schemas.microsoft.com/office/drawing/2014/main" id="{6DD19C8F-C936-4121-AF6D-93A2EFA058B7}"/>
              </a:ext>
            </a:extLst>
          </p:cNvPr>
          <p:cNvSpPr txBox="1"/>
          <p:nvPr/>
        </p:nvSpPr>
        <p:spPr>
          <a:xfrm rot="18849579">
            <a:off x="5035030" y="3919693"/>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ACTIVITY DELETE AS APPROPRIATE</a:t>
            </a:r>
          </a:p>
        </p:txBody>
      </p:sp>
    </p:spTree>
    <p:extLst>
      <p:ext uri="{BB962C8B-B14F-4D97-AF65-F5344CB8AC3E}">
        <p14:creationId xmlns:p14="http://schemas.microsoft.com/office/powerpoint/2010/main" val="656655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b="1" dirty="0" err="1">
                <a:latin typeface="Calibri" panose="020F0502020204030204" pitchFamily="34" charset="0"/>
                <a:cs typeface="Calibri" panose="020F0502020204030204" pitchFamily="34" charset="0"/>
              </a:rPr>
              <a:t>Sphere</a:t>
            </a:r>
            <a:r>
              <a:rPr lang="es-ES_tradnl" b="1" dirty="0">
                <a:latin typeface="Calibri" panose="020F0502020204030204" pitchFamily="34" charset="0"/>
                <a:cs typeface="Calibri" panose="020F0502020204030204" pitchFamily="34" charset="0"/>
              </a:rPr>
              <a:t> </a:t>
            </a:r>
            <a:r>
              <a:rPr lang="es-ES_tradnl" b="1" dirty="0" err="1">
                <a:latin typeface="Calibri" panose="020F0502020204030204" pitchFamily="34" charset="0"/>
                <a:cs typeface="Calibri" panose="020F0502020204030204" pitchFamily="34" charset="0"/>
              </a:rPr>
              <a:t>Standards</a:t>
            </a:r>
            <a:r>
              <a:rPr lang="es-ES_tradnl" b="1" dirty="0">
                <a:latin typeface="Calibri" panose="020F0502020204030204" pitchFamily="34" charset="0"/>
                <a:cs typeface="Calibri" panose="020F0502020204030204" pitchFamily="34" charset="0"/>
              </a:rPr>
              <a:t> and indicators</a:t>
            </a:r>
          </a:p>
        </p:txBody>
      </p:sp>
      <p:sp>
        <p:nvSpPr>
          <p:cNvPr id="3" name="Content Placeholder 2"/>
          <p:cNvSpPr>
            <a:spLocks noGrp="1"/>
          </p:cNvSpPr>
          <p:nvPr>
            <p:ph idx="1"/>
          </p:nvPr>
        </p:nvSpPr>
        <p:spPr>
          <a:xfrm>
            <a:off x="438111" y="1466882"/>
            <a:ext cx="9876347" cy="5476908"/>
          </a:xfrm>
        </p:spPr>
        <p:txBody>
          <a:bodyPr/>
          <a:lstStyle/>
          <a:p>
            <a:pPr algn="l"/>
            <a:r>
              <a:rPr lang="en-GB" sz="2400" b="1" dirty="0">
                <a:solidFill>
                  <a:srgbClr val="555556"/>
                </a:solidFill>
                <a:latin typeface="Calibri" panose="020F0502020204030204" pitchFamily="34" charset="0"/>
                <a:cs typeface="Calibri" panose="020F0502020204030204" pitchFamily="34" charset="0"/>
              </a:rPr>
              <a:t>Minimum standards</a:t>
            </a:r>
            <a:r>
              <a:rPr lang="en-GB" sz="2400" dirty="0">
                <a:solidFill>
                  <a:srgbClr val="555556"/>
                </a:solidFill>
                <a:latin typeface="Calibri" panose="020F0502020204030204" pitchFamily="34" charset="0"/>
                <a:cs typeface="Calibri" panose="020F0502020204030204" pitchFamily="34" charset="0"/>
              </a:rPr>
              <a:t>: derived from the principle of the right to life with dignity. Are general, qualitative in nature, stating the minimum levels to be attained in humanitarian response </a:t>
            </a:r>
          </a:p>
          <a:p>
            <a:pPr algn="l"/>
            <a:endParaRPr lang="en-GB" sz="2400" dirty="0">
              <a:solidFill>
                <a:srgbClr val="555556"/>
              </a:solidFill>
              <a:latin typeface="Calibri" panose="020F0502020204030204" pitchFamily="34" charset="0"/>
              <a:cs typeface="Calibri" panose="020F0502020204030204" pitchFamily="34" charset="0"/>
            </a:endParaRPr>
          </a:p>
          <a:p>
            <a:pPr algn="l"/>
            <a:r>
              <a:rPr lang="en-GB" sz="2400" b="1" dirty="0">
                <a:solidFill>
                  <a:srgbClr val="555556"/>
                </a:solidFill>
                <a:latin typeface="Calibri" panose="020F0502020204030204" pitchFamily="34" charset="0"/>
                <a:cs typeface="Calibri" panose="020F0502020204030204" pitchFamily="34" charset="0"/>
              </a:rPr>
              <a:t>Key actions</a:t>
            </a:r>
            <a:r>
              <a:rPr lang="en-GB" sz="2400" dirty="0">
                <a:solidFill>
                  <a:srgbClr val="555556"/>
                </a:solidFill>
                <a:latin typeface="Calibri" panose="020F0502020204030204" pitchFamily="34" charset="0"/>
                <a:cs typeface="Calibri" panose="020F0502020204030204" pitchFamily="34" charset="0"/>
              </a:rPr>
              <a:t>: Outline practical steps to attain the minimum standard. These are suggested activities and may not be applicable in all contexts. </a:t>
            </a:r>
          </a:p>
          <a:p>
            <a:pPr algn="l"/>
            <a:endParaRPr lang="en-GB" sz="2400" dirty="0">
              <a:solidFill>
                <a:srgbClr val="555556"/>
              </a:solidFill>
              <a:latin typeface="Calibri" panose="020F0502020204030204" pitchFamily="34" charset="0"/>
              <a:cs typeface="Calibri" panose="020F0502020204030204" pitchFamily="34" charset="0"/>
            </a:endParaRPr>
          </a:p>
          <a:p>
            <a:pPr algn="l"/>
            <a:r>
              <a:rPr lang="en-GB" sz="2400" b="1" dirty="0">
                <a:solidFill>
                  <a:srgbClr val="555556"/>
                </a:solidFill>
                <a:latin typeface="Calibri" panose="020F0502020204030204" pitchFamily="34" charset="0"/>
                <a:cs typeface="Calibri" panose="020F0502020204030204" pitchFamily="34" charset="0"/>
              </a:rPr>
              <a:t>Key indicators</a:t>
            </a:r>
            <a:r>
              <a:rPr lang="en-GB" sz="2400" dirty="0">
                <a:solidFill>
                  <a:srgbClr val="555556"/>
                </a:solidFill>
                <a:latin typeface="Calibri" panose="020F0502020204030204" pitchFamily="34" charset="0"/>
                <a:cs typeface="Calibri" panose="020F0502020204030204" pitchFamily="34" charset="0"/>
              </a:rPr>
              <a:t>: ‘Signals’ that show whether a standard has been attained. Provide a way of measuring and communicating the processes and results of key actions; they relate to the minimum standard, not to the key action. </a:t>
            </a:r>
          </a:p>
          <a:p>
            <a:pPr algn="l"/>
            <a:endParaRPr lang="en-GB" sz="2400" dirty="0">
              <a:solidFill>
                <a:srgbClr val="555556"/>
              </a:solidFill>
              <a:latin typeface="Calibri" panose="020F0502020204030204" pitchFamily="34" charset="0"/>
              <a:cs typeface="Calibri" panose="020F0502020204030204" pitchFamily="34" charset="0"/>
            </a:endParaRPr>
          </a:p>
          <a:p>
            <a:pPr algn="l"/>
            <a:r>
              <a:rPr lang="en-GB" sz="2400" b="1" dirty="0">
                <a:solidFill>
                  <a:srgbClr val="555556"/>
                </a:solidFill>
                <a:latin typeface="Calibri" panose="020F0502020204030204" pitchFamily="34" charset="0"/>
                <a:cs typeface="Calibri" panose="020F0502020204030204" pitchFamily="34" charset="0"/>
              </a:rPr>
              <a:t>Guidance notes</a:t>
            </a:r>
            <a:r>
              <a:rPr lang="en-GB" sz="2400" dirty="0">
                <a:solidFill>
                  <a:srgbClr val="555556"/>
                </a:solidFill>
                <a:latin typeface="Calibri" panose="020F0502020204030204" pitchFamily="34" charset="0"/>
                <a:cs typeface="Calibri" panose="020F0502020204030204" pitchFamily="34" charset="0"/>
              </a:rPr>
              <a:t>: Include specific information to support key actions. They link the Protection Prin</a:t>
            </a:r>
            <a:r>
              <a:rPr lang="en-GB" sz="2400" dirty="0">
                <a:solidFill>
                  <a:srgbClr val="555556"/>
                </a:solidFill>
                <a:cs typeface="Calibri" panose="020F0502020204030204" pitchFamily="34" charset="0"/>
              </a:rPr>
              <a:t>ciples, Core Humanitarian and other standards in the Handbook and are also linked to other Humanitarian Standards Partners.</a:t>
            </a:r>
            <a:r>
              <a:rPr lang="en-GB" sz="2400" dirty="0">
                <a:solidFill>
                  <a:srgbClr val="555556"/>
                </a:solidFill>
                <a:latin typeface="Calibri" panose="020F0502020204030204" pitchFamily="34" charset="0"/>
                <a:cs typeface="Calibri" panose="020F0502020204030204" pitchFamily="34" charset="0"/>
              </a:rPr>
              <a:t> </a:t>
            </a:r>
            <a:endParaRPr lang="es-ES_tradnl" sz="2400" b="1" dirty="0">
              <a:solidFill>
                <a:srgbClr val="555556"/>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73677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12" y="491278"/>
            <a:ext cx="10051362" cy="793755"/>
          </a:xfrm>
        </p:spPr>
        <p:txBody>
          <a:bodyPr/>
          <a:lstStyle/>
          <a:p>
            <a:pPr algn="l"/>
            <a:r>
              <a:rPr lang="es-ES_tradnl" sz="3600" b="1" dirty="0" err="1">
                <a:solidFill>
                  <a:srgbClr val="2A87C8"/>
                </a:solidFill>
                <a:latin typeface="Calibri" panose="020F0502020204030204" pitchFamily="34" charset="0"/>
                <a:cs typeface="Calibri" panose="020F0502020204030204" pitchFamily="34" charset="0"/>
              </a:rPr>
              <a:t>Sphere</a:t>
            </a:r>
            <a:r>
              <a:rPr lang="es-ES_tradnl" sz="3600" b="1" dirty="0">
                <a:solidFill>
                  <a:srgbClr val="2A87C8"/>
                </a:solidFill>
                <a:latin typeface="Calibri" panose="020F0502020204030204" pitchFamily="34" charset="0"/>
                <a:cs typeface="Calibri" panose="020F0502020204030204" pitchFamily="34" charset="0"/>
              </a:rPr>
              <a:t> </a:t>
            </a:r>
            <a:r>
              <a:rPr lang="es-ES_tradnl" sz="3600" b="1" dirty="0" err="1">
                <a:solidFill>
                  <a:srgbClr val="2A87C8"/>
                </a:solidFill>
                <a:latin typeface="Calibri" panose="020F0502020204030204" pitchFamily="34" charset="0"/>
                <a:cs typeface="Calibri" panose="020F0502020204030204" pitchFamily="34" charset="0"/>
              </a:rPr>
              <a:t>Standards</a:t>
            </a:r>
            <a:r>
              <a:rPr lang="es-ES_tradnl" sz="3600" b="1" dirty="0">
                <a:solidFill>
                  <a:srgbClr val="2A87C8"/>
                </a:solidFill>
                <a:latin typeface="Calibri" panose="020F0502020204030204" pitchFamily="34" charset="0"/>
                <a:cs typeface="Calibri" panose="020F0502020204030204" pitchFamily="34" charset="0"/>
              </a:rPr>
              <a:t>, Key action, </a:t>
            </a:r>
            <a:r>
              <a:rPr lang="es-ES_tradnl" sz="3600" b="1" dirty="0" err="1">
                <a:solidFill>
                  <a:srgbClr val="2A87C8"/>
                </a:solidFill>
                <a:latin typeface="Calibri" panose="020F0502020204030204" pitchFamily="34" charset="0"/>
                <a:cs typeface="Calibri" panose="020F0502020204030204" pitchFamily="34" charset="0"/>
              </a:rPr>
              <a:t>Indicator</a:t>
            </a:r>
            <a:r>
              <a:rPr lang="es-ES_tradnl" sz="3600" b="1" dirty="0">
                <a:solidFill>
                  <a:srgbClr val="2A87C8"/>
                </a:solidFill>
                <a:latin typeface="Calibri" panose="020F0502020204030204" pitchFamily="34" charset="0"/>
                <a:cs typeface="Calibri" panose="020F0502020204030204" pitchFamily="34" charset="0"/>
              </a:rPr>
              <a:t> </a:t>
            </a:r>
            <a:r>
              <a:rPr lang="es-ES_tradnl" sz="3600" b="1" dirty="0" err="1">
                <a:solidFill>
                  <a:srgbClr val="2A87C8"/>
                </a:solidFill>
                <a:latin typeface="Calibri" panose="020F0502020204030204" pitchFamily="34" charset="0"/>
                <a:cs typeface="Calibri" panose="020F0502020204030204" pitchFamily="34" charset="0"/>
              </a:rPr>
              <a:t>or</a:t>
            </a:r>
            <a:r>
              <a:rPr lang="es-ES_tradnl" sz="3600" b="1" dirty="0">
                <a:solidFill>
                  <a:srgbClr val="2A87C8"/>
                </a:solidFill>
                <a:latin typeface="Calibri" panose="020F0502020204030204" pitchFamily="34" charset="0"/>
                <a:cs typeface="Calibri" panose="020F0502020204030204" pitchFamily="34" charset="0"/>
              </a:rPr>
              <a:t> Guidance note?</a:t>
            </a:r>
          </a:p>
        </p:txBody>
      </p:sp>
      <p:sp>
        <p:nvSpPr>
          <p:cNvPr id="3" name="Content Placeholder 2"/>
          <p:cNvSpPr>
            <a:spLocks noGrp="1"/>
          </p:cNvSpPr>
          <p:nvPr>
            <p:ph idx="1"/>
          </p:nvPr>
        </p:nvSpPr>
        <p:spPr>
          <a:xfrm>
            <a:off x="438111" y="1534026"/>
            <a:ext cx="9876347" cy="5262080"/>
          </a:xfrm>
        </p:spPr>
        <p:txBody>
          <a:bodyPr/>
          <a:lstStyle/>
          <a:p>
            <a:pPr marL="514350" indent="-514350" algn="l">
              <a:spcBef>
                <a:spcPts val="0"/>
              </a:spcBef>
              <a:spcAft>
                <a:spcPts val="600"/>
              </a:spcAft>
              <a:buFont typeface="+mj-lt"/>
              <a:buAutoNum type="arabicPeriod"/>
            </a:pPr>
            <a:r>
              <a:rPr lang="en-US" sz="2600" dirty="0">
                <a:solidFill>
                  <a:srgbClr val="555556"/>
                </a:solidFill>
                <a:latin typeface="Calibri" panose="020F0502020204030204" pitchFamily="34" charset="0"/>
                <a:cs typeface="Calibri" panose="020F0502020204030204" pitchFamily="34" charset="0"/>
              </a:rPr>
              <a:t>Ensure that each affected household has adequate living space to perform basic domestic activities.</a:t>
            </a:r>
          </a:p>
          <a:p>
            <a:pPr marL="514350" indent="-514350" algn="l">
              <a:spcBef>
                <a:spcPts val="0"/>
              </a:spcBef>
              <a:spcAft>
                <a:spcPts val="600"/>
              </a:spcAft>
              <a:buFont typeface="+mj-lt"/>
              <a:buAutoNum type="arabicPeriod"/>
            </a:pPr>
            <a:r>
              <a:rPr lang="en-US" sz="2600" dirty="0">
                <a:solidFill>
                  <a:srgbClr val="555556"/>
                </a:solidFill>
                <a:latin typeface="Calibri" panose="020F0502020204030204" pitchFamily="34" charset="0"/>
                <a:cs typeface="Calibri" panose="020F0502020204030204" pitchFamily="34" charset="0"/>
              </a:rPr>
              <a:t>Living space should be adequate for daily activities such as sleeping, preparing and eating food, washing, dressing, storing food and water and protection household possessions and other key assets. It must ensure privacy and separation as required between sexes, different age groups and families within a given household according to cultural and social norms. </a:t>
            </a:r>
          </a:p>
          <a:p>
            <a:pPr marL="514350" indent="-514350" algn="l">
              <a:spcBef>
                <a:spcPts val="0"/>
              </a:spcBef>
              <a:spcAft>
                <a:spcPts val="600"/>
              </a:spcAft>
              <a:buFont typeface="+mj-lt"/>
              <a:buAutoNum type="arabicPeriod"/>
            </a:pPr>
            <a:r>
              <a:rPr lang="en-US" sz="2600" dirty="0">
                <a:solidFill>
                  <a:srgbClr val="555556"/>
                </a:solidFill>
                <a:latin typeface="Calibri" panose="020F0502020204030204" pitchFamily="34" charset="0"/>
                <a:cs typeface="Calibri" panose="020F0502020204030204" pitchFamily="34" charset="0"/>
              </a:rPr>
              <a:t>People have access to living spaces that are safe and adequate, enabling essential household and livelihood activities to be undertaken in dignity. </a:t>
            </a:r>
          </a:p>
          <a:p>
            <a:pPr marL="514350" indent="-514350" algn="l">
              <a:spcBef>
                <a:spcPts val="0"/>
              </a:spcBef>
              <a:spcAft>
                <a:spcPts val="600"/>
              </a:spcAft>
              <a:buFont typeface="+mj-lt"/>
              <a:buAutoNum type="arabicPeriod"/>
            </a:pPr>
            <a:r>
              <a:rPr lang="en-US" sz="2600" dirty="0">
                <a:solidFill>
                  <a:srgbClr val="555556"/>
                </a:solidFill>
                <a:latin typeface="Calibri" panose="020F0502020204030204" pitchFamily="34" charset="0"/>
                <a:cs typeface="Calibri" panose="020F0502020204030204" pitchFamily="34" charset="0"/>
              </a:rPr>
              <a:t>Minimum 3.5 square meters of living space per person, excluding cooking space, bathing area and sanitation facility. </a:t>
            </a:r>
            <a:r>
              <a:rPr lang="es-ES_tradnl" sz="2600" dirty="0">
                <a:solidFill>
                  <a:srgbClr val="555556"/>
                </a:solidFill>
                <a:latin typeface="Calibri" panose="020F0502020204030204" pitchFamily="34" charset="0"/>
                <a:cs typeface="Calibri" panose="020F0502020204030204" pitchFamily="34" charset="0"/>
              </a:rPr>
              <a:t> </a:t>
            </a:r>
            <a:endParaRPr lang="en-US" sz="2600" dirty="0">
              <a:solidFill>
                <a:srgbClr val="555556"/>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727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2B32A1B3-F80F-4286-999E-45CD2C227FA9}"/>
              </a:ext>
            </a:extLst>
          </p:cNvPr>
          <p:cNvCxnSpPr>
            <a:cxnSpLocks/>
          </p:cNvCxnSpPr>
          <p:nvPr/>
        </p:nvCxnSpPr>
        <p:spPr>
          <a:xfrm>
            <a:off x="1687516" y="3077884"/>
            <a:ext cx="0" cy="557588"/>
          </a:xfrm>
          <a:prstGeom prst="line">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FC78F87-891D-49EE-9D95-7CC8EB5AD2A5}"/>
              </a:ext>
            </a:extLst>
          </p:cNvPr>
          <p:cNvCxnSpPr>
            <a:cxnSpLocks/>
          </p:cNvCxnSpPr>
          <p:nvPr/>
        </p:nvCxnSpPr>
        <p:spPr>
          <a:xfrm>
            <a:off x="2561507" y="3635472"/>
            <a:ext cx="5614930" cy="0"/>
          </a:xfrm>
          <a:prstGeom prst="line">
            <a:avLst/>
          </a:prstGeom>
          <a:ln w="76200">
            <a:solidFill>
              <a:schemeClr val="tx1">
                <a:lumMod val="50000"/>
                <a:lumOff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38111" y="455795"/>
            <a:ext cx="9876347" cy="793755"/>
          </a:xfrm>
        </p:spPr>
        <p:txBody>
          <a:bodyPr/>
          <a:lstStyle/>
          <a:p>
            <a:r>
              <a:rPr lang="es-ES_tradnl" b="1" dirty="0">
                <a:latin typeface="Calibri" panose="020F0502020204030204" pitchFamily="34" charset="0"/>
                <a:cs typeface="Calibri" panose="020F0502020204030204" pitchFamily="34" charset="0"/>
              </a:rPr>
              <a:t>Monitoring standards in camps</a:t>
            </a:r>
          </a:p>
        </p:txBody>
      </p:sp>
      <p:sp>
        <p:nvSpPr>
          <p:cNvPr id="5" name="Rectangle 4">
            <a:extLst>
              <a:ext uri="{FF2B5EF4-FFF2-40B4-BE49-F238E27FC236}">
                <a16:creationId xmlns:a16="http://schemas.microsoft.com/office/drawing/2014/main" id="{FE2186B1-48EB-4A2A-8C41-1AD8559E0547}"/>
              </a:ext>
            </a:extLst>
          </p:cNvPr>
          <p:cNvSpPr/>
          <p:nvPr/>
        </p:nvSpPr>
        <p:spPr>
          <a:xfrm>
            <a:off x="572112" y="3383444"/>
            <a:ext cx="2304256" cy="504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2000" dirty="0" err="1">
                <a:latin typeface="Calibri" panose="020F0502020204030204" pitchFamily="34" charset="0"/>
                <a:cs typeface="Calibri" panose="020F0502020204030204" pitchFamily="34" charset="0"/>
              </a:rPr>
              <a:t>Assess</a:t>
            </a:r>
            <a:endParaRPr lang="en-GB" sz="2000" dirty="0">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463D8641-2F30-43BA-90D3-4F82C6257543}"/>
              </a:ext>
            </a:extLst>
          </p:cNvPr>
          <p:cNvSpPr/>
          <p:nvPr/>
        </p:nvSpPr>
        <p:spPr>
          <a:xfrm>
            <a:off x="570670" y="3887500"/>
            <a:ext cx="2304256" cy="62613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b-NO" dirty="0">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A13F37F0-7240-4EEF-94C4-BC90B7D0304A}"/>
              </a:ext>
            </a:extLst>
          </p:cNvPr>
          <p:cNvSpPr/>
          <p:nvPr/>
        </p:nvSpPr>
        <p:spPr>
          <a:xfrm>
            <a:off x="2955187" y="3383444"/>
            <a:ext cx="2304256" cy="504056"/>
          </a:xfrm>
          <a:prstGeom prst="rect">
            <a:avLst/>
          </a:prstGeom>
          <a:solidFill>
            <a:srgbClr val="9E4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2000" dirty="0">
                <a:latin typeface="Calibri" panose="020F0502020204030204" pitchFamily="34" charset="0"/>
                <a:cs typeface="Calibri" panose="020F0502020204030204" pitchFamily="34" charset="0"/>
              </a:rPr>
              <a:t>Monitor</a:t>
            </a:r>
            <a:endParaRPr lang="en-GB" sz="2000" dirty="0">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6EA7309E-8A52-4CF4-9799-9AE6E90562C5}"/>
              </a:ext>
            </a:extLst>
          </p:cNvPr>
          <p:cNvSpPr/>
          <p:nvPr/>
        </p:nvSpPr>
        <p:spPr>
          <a:xfrm>
            <a:off x="2953745" y="3887500"/>
            <a:ext cx="2304256" cy="2873223"/>
          </a:xfrm>
          <a:prstGeom prst="rect">
            <a:avLst/>
          </a:prstGeom>
          <a:solidFill>
            <a:srgbClr val="9E483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b-NO" dirty="0">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5B7220DF-49B2-43E3-BCA6-9BEEA4BE2A98}"/>
              </a:ext>
            </a:extLst>
          </p:cNvPr>
          <p:cNvSpPr/>
          <p:nvPr/>
        </p:nvSpPr>
        <p:spPr>
          <a:xfrm>
            <a:off x="5333635" y="3383444"/>
            <a:ext cx="2304256" cy="504056"/>
          </a:xfrm>
          <a:prstGeom prst="rect">
            <a:avLst/>
          </a:prstGeom>
          <a:solidFill>
            <a:srgbClr val="D48C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2000" dirty="0">
                <a:latin typeface="Calibri" panose="020F0502020204030204" pitchFamily="34" charset="0"/>
                <a:cs typeface="Calibri" panose="020F0502020204030204" pitchFamily="34" charset="0"/>
              </a:rPr>
              <a:t>Report gaps</a:t>
            </a:r>
            <a:endParaRPr lang="en-GB" sz="2000" dirty="0">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62773C76-C51B-49F9-8C30-1D96403EC441}"/>
              </a:ext>
            </a:extLst>
          </p:cNvPr>
          <p:cNvSpPr/>
          <p:nvPr/>
        </p:nvSpPr>
        <p:spPr>
          <a:xfrm>
            <a:off x="5332193" y="3887500"/>
            <a:ext cx="2304256" cy="2031326"/>
          </a:xfrm>
          <a:prstGeom prst="rect">
            <a:avLst/>
          </a:prstGeom>
          <a:solidFill>
            <a:srgbClr val="F6E8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b-NO" dirty="0">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7D76C4F0-0E0A-46C9-ADE1-4012C7403F73}"/>
              </a:ext>
            </a:extLst>
          </p:cNvPr>
          <p:cNvSpPr/>
          <p:nvPr/>
        </p:nvSpPr>
        <p:spPr>
          <a:xfrm>
            <a:off x="570671" y="3998652"/>
            <a:ext cx="2233690" cy="341632"/>
          </a:xfrm>
          <a:prstGeom prst="rect">
            <a:avLst/>
          </a:prstGeom>
        </p:spPr>
        <p:txBody>
          <a:bodyPr wrap="square">
            <a:spAutoFit/>
          </a:bodyPr>
          <a:lstStyle/>
          <a:p>
            <a:pPr marL="285750" lvl="0" indent="-285750" defTabSz="577850">
              <a:lnSpc>
                <a:spcPct val="90000"/>
              </a:lnSpc>
              <a:spcBef>
                <a:spcPct val="0"/>
              </a:spcBef>
              <a:spcAft>
                <a:spcPct val="35000"/>
              </a:spcAft>
              <a:buFont typeface="Arial" panose="020B0604020202020204" pitchFamily="34" charset="0"/>
              <a:buChar char="•"/>
            </a:pPr>
            <a:r>
              <a:rPr lang="en-US" sz="1800" dirty="0">
                <a:solidFill>
                  <a:srgbClr val="555556"/>
                </a:solidFill>
                <a:latin typeface="Calibri" panose="020F0502020204030204" pitchFamily="34" charset="0"/>
              </a:rPr>
              <a:t>Set a baseline</a:t>
            </a:r>
            <a:endParaRPr lang="en-GB" sz="1800" dirty="0">
              <a:solidFill>
                <a:srgbClr val="555556"/>
              </a:solidFill>
              <a:latin typeface="Calibri" panose="020F0502020204030204" pitchFamily="34" charset="0"/>
            </a:endParaRPr>
          </a:p>
        </p:txBody>
      </p:sp>
      <p:sp>
        <p:nvSpPr>
          <p:cNvPr id="12" name="Rectangle 11">
            <a:extLst>
              <a:ext uri="{FF2B5EF4-FFF2-40B4-BE49-F238E27FC236}">
                <a16:creationId xmlns:a16="http://schemas.microsoft.com/office/drawing/2014/main" id="{92B8086F-DC81-482C-B93A-2CDA516AFA19}"/>
              </a:ext>
            </a:extLst>
          </p:cNvPr>
          <p:cNvSpPr/>
          <p:nvPr/>
        </p:nvSpPr>
        <p:spPr>
          <a:xfrm>
            <a:off x="2937219" y="4012642"/>
            <a:ext cx="2233690" cy="2585323"/>
          </a:xfrm>
          <a:prstGeom prst="rect">
            <a:avLst/>
          </a:prstGeom>
        </p:spPr>
        <p:txBody>
          <a:bodyPr wrap="square">
            <a:spAutoFit/>
          </a:bodyPr>
          <a:lstStyle/>
          <a:p>
            <a:pPr marL="285750" indent="-285750">
              <a:buFont typeface="Arial" panose="020B0604020202020204" pitchFamily="34" charset="0"/>
              <a:buChar char="•"/>
            </a:pPr>
            <a:r>
              <a:rPr lang="en-GB" sz="1800" dirty="0">
                <a:solidFill>
                  <a:srgbClr val="555556"/>
                </a:solidFill>
                <a:latin typeface="Calibri" panose="020F0502020204030204" pitchFamily="34" charset="0"/>
                <a:cs typeface="Calibri" panose="020F0502020204030204" pitchFamily="34" charset="0"/>
              </a:rPr>
              <a:t>Monitor protection and assistance activities</a:t>
            </a:r>
            <a:endParaRPr lang="en-GB" sz="1800" dirty="0">
              <a:solidFill>
                <a:srgbClr val="555556"/>
              </a:solidFill>
            </a:endParaRPr>
          </a:p>
          <a:p>
            <a:pPr marL="285750" lvl="0" indent="-285750">
              <a:buFont typeface="Arial" panose="020B0604020202020204" pitchFamily="34" charset="0"/>
              <a:buChar char="•"/>
            </a:pPr>
            <a:r>
              <a:rPr lang="en-GB" sz="1800" dirty="0">
                <a:solidFill>
                  <a:srgbClr val="555556"/>
                </a:solidFill>
                <a:latin typeface="Calibri" panose="020F0502020204030204" pitchFamily="34" charset="0"/>
                <a:cs typeface="Calibri" panose="020F0502020204030204" pitchFamily="34" charset="0"/>
              </a:rPr>
              <a:t>Establish a system, train teams, develop/adapt tools, use indicators</a:t>
            </a:r>
          </a:p>
        </p:txBody>
      </p:sp>
      <p:sp>
        <p:nvSpPr>
          <p:cNvPr id="13" name="Rectangle 12">
            <a:extLst>
              <a:ext uri="{FF2B5EF4-FFF2-40B4-BE49-F238E27FC236}">
                <a16:creationId xmlns:a16="http://schemas.microsoft.com/office/drawing/2014/main" id="{E1445379-4581-434A-AD92-548F4B429889}"/>
              </a:ext>
            </a:extLst>
          </p:cNvPr>
          <p:cNvSpPr/>
          <p:nvPr/>
        </p:nvSpPr>
        <p:spPr>
          <a:xfrm>
            <a:off x="7709199" y="3383444"/>
            <a:ext cx="2304256"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2000" dirty="0" err="1">
                <a:latin typeface="Calibri" panose="020F0502020204030204" pitchFamily="34" charset="0"/>
                <a:cs typeface="Calibri" panose="020F0502020204030204" pitchFamily="34" charset="0"/>
              </a:rPr>
              <a:t>Follow</a:t>
            </a:r>
            <a:r>
              <a:rPr lang="nb-NO" sz="2000" dirty="0">
                <a:latin typeface="Calibri" panose="020F0502020204030204" pitchFamily="34" charset="0"/>
                <a:cs typeface="Calibri" panose="020F0502020204030204" pitchFamily="34" charset="0"/>
              </a:rPr>
              <a:t>-up</a:t>
            </a:r>
            <a:endParaRPr lang="en-GB" sz="2000" dirty="0">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5431B400-7BCE-4028-8F75-3F02EA9C7B6C}"/>
              </a:ext>
            </a:extLst>
          </p:cNvPr>
          <p:cNvSpPr/>
          <p:nvPr/>
        </p:nvSpPr>
        <p:spPr>
          <a:xfrm>
            <a:off x="7707757" y="3887499"/>
            <a:ext cx="2304256" cy="227983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b-NO" dirty="0">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CEE8534F-F5DE-40D8-9A73-441BB1A19F84}"/>
              </a:ext>
            </a:extLst>
          </p:cNvPr>
          <p:cNvSpPr/>
          <p:nvPr/>
        </p:nvSpPr>
        <p:spPr>
          <a:xfrm>
            <a:off x="7698552" y="4012642"/>
            <a:ext cx="2313462" cy="2031325"/>
          </a:xfrm>
          <a:prstGeom prst="rect">
            <a:avLst/>
          </a:prstGeom>
        </p:spPr>
        <p:txBody>
          <a:bodyPr wrap="square">
            <a:spAutoFit/>
          </a:bodyPr>
          <a:lstStyle/>
          <a:p>
            <a:pPr marL="285750" lvl="0" indent="-285750">
              <a:buFont typeface="Arial" panose="020B0604020202020204" pitchFamily="34" charset="0"/>
              <a:buChar char="•"/>
            </a:pPr>
            <a:r>
              <a:rPr lang="nb-NO" sz="1800" dirty="0" err="1">
                <a:solidFill>
                  <a:srgbClr val="555556"/>
                </a:solidFill>
                <a:latin typeface="Calibri" panose="020F0502020204030204" pitchFamily="34" charset="0"/>
                <a:cs typeface="Calibri" panose="020F0502020204030204" pitchFamily="34" charset="0"/>
              </a:rPr>
              <a:t>Fill</a:t>
            </a:r>
            <a:r>
              <a:rPr lang="nb-NO" sz="1800" dirty="0">
                <a:solidFill>
                  <a:srgbClr val="555556"/>
                </a:solidFill>
                <a:latin typeface="Calibri" panose="020F0502020204030204" pitchFamily="34" charset="0"/>
                <a:cs typeface="Calibri" panose="020F0502020204030204" pitchFamily="34" charset="0"/>
              </a:rPr>
              <a:t> gaps</a:t>
            </a:r>
          </a:p>
          <a:p>
            <a:pPr marL="285750" lvl="0" indent="-285750">
              <a:buFont typeface="Arial" panose="020B0604020202020204" pitchFamily="34" charset="0"/>
              <a:buChar char="•"/>
            </a:pPr>
            <a:r>
              <a:rPr lang="nb-NO" sz="1800" dirty="0" err="1">
                <a:solidFill>
                  <a:srgbClr val="555556"/>
                </a:solidFill>
                <a:latin typeface="Calibri" panose="020F0502020204030204" pitchFamily="34" charset="0"/>
                <a:cs typeface="Calibri" panose="020F0502020204030204" pitchFamily="34" charset="0"/>
              </a:rPr>
              <a:t>Address</a:t>
            </a:r>
            <a:r>
              <a:rPr lang="nb-NO" sz="1800" dirty="0">
                <a:solidFill>
                  <a:srgbClr val="555556"/>
                </a:solidFill>
                <a:latin typeface="Calibri" panose="020F0502020204030204" pitchFamily="34" charset="0"/>
                <a:cs typeface="Calibri" panose="020F0502020204030204" pitchFamily="34" charset="0"/>
              </a:rPr>
              <a:t> </a:t>
            </a:r>
            <a:r>
              <a:rPr lang="nb-NO" sz="1800" dirty="0" err="1">
                <a:solidFill>
                  <a:srgbClr val="555556"/>
                </a:solidFill>
                <a:latin typeface="Calibri" panose="020F0502020204030204" pitchFamily="34" charset="0"/>
                <a:cs typeface="Calibri" panose="020F0502020204030204" pitchFamily="34" charset="0"/>
              </a:rPr>
              <a:t>duplications</a:t>
            </a:r>
            <a:endParaRPr lang="nb-NO" sz="1800" dirty="0">
              <a:solidFill>
                <a:srgbClr val="555556"/>
              </a:solidFill>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nb-NO" sz="1800" dirty="0">
                <a:solidFill>
                  <a:srgbClr val="555556"/>
                </a:solidFill>
                <a:latin typeface="Calibri" panose="020F0502020204030204" pitchFamily="34" charset="0"/>
                <a:cs typeface="Calibri" panose="020F0502020204030204" pitchFamily="34" charset="0"/>
              </a:rPr>
              <a:t>Make services </a:t>
            </a:r>
            <a:r>
              <a:rPr lang="nb-NO" sz="1800" dirty="0" err="1">
                <a:solidFill>
                  <a:srgbClr val="555556"/>
                </a:solidFill>
                <a:latin typeface="Calibri" panose="020F0502020204030204" pitchFamily="34" charset="0"/>
                <a:cs typeface="Calibri" panose="020F0502020204030204" pitchFamily="34" charset="0"/>
              </a:rPr>
              <a:t>accessible</a:t>
            </a:r>
            <a:endParaRPr lang="en-GB" sz="1800" dirty="0">
              <a:solidFill>
                <a:srgbClr val="555556"/>
              </a:solidFill>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nb-NO" sz="1800" dirty="0" err="1">
                <a:solidFill>
                  <a:srgbClr val="555556"/>
                </a:solidFill>
                <a:latin typeface="Calibri" panose="020F0502020204030204" pitchFamily="34" charset="0"/>
                <a:cs typeface="Calibri" panose="020F0502020204030204" pitchFamily="34" charset="0"/>
              </a:rPr>
              <a:t>Uphold</a:t>
            </a:r>
            <a:r>
              <a:rPr lang="nb-NO" sz="1800" dirty="0">
                <a:solidFill>
                  <a:srgbClr val="555556"/>
                </a:solidFill>
                <a:latin typeface="Calibri" panose="020F0502020204030204" pitchFamily="34" charset="0"/>
                <a:cs typeface="Calibri" panose="020F0502020204030204" pitchFamily="34" charset="0"/>
              </a:rPr>
              <a:t> </a:t>
            </a:r>
            <a:r>
              <a:rPr lang="nb-NO" sz="1800" dirty="0" err="1">
                <a:solidFill>
                  <a:srgbClr val="555556"/>
                </a:solidFill>
                <a:latin typeface="Calibri" panose="020F0502020204030204" pitchFamily="34" charset="0"/>
                <a:cs typeface="Calibri" panose="020F0502020204030204" pitchFamily="34" charset="0"/>
              </a:rPr>
              <a:t>agreed</a:t>
            </a:r>
            <a:r>
              <a:rPr lang="nb-NO" sz="1800" dirty="0">
                <a:solidFill>
                  <a:srgbClr val="555556"/>
                </a:solidFill>
                <a:latin typeface="Calibri" panose="020F0502020204030204" pitchFamily="34" charset="0"/>
                <a:cs typeface="Calibri" panose="020F0502020204030204" pitchFamily="34" charset="0"/>
              </a:rPr>
              <a:t> standards</a:t>
            </a:r>
            <a:endParaRPr lang="en-GB" sz="1800" dirty="0">
              <a:solidFill>
                <a:srgbClr val="555556"/>
              </a:solidFill>
            </a:endParaRPr>
          </a:p>
        </p:txBody>
      </p:sp>
      <p:sp>
        <p:nvSpPr>
          <p:cNvPr id="16" name="Rectangle 15">
            <a:extLst>
              <a:ext uri="{FF2B5EF4-FFF2-40B4-BE49-F238E27FC236}">
                <a16:creationId xmlns:a16="http://schemas.microsoft.com/office/drawing/2014/main" id="{814C7E04-38B2-4498-A95A-BA5D741DD923}"/>
              </a:ext>
            </a:extLst>
          </p:cNvPr>
          <p:cNvSpPr/>
          <p:nvPr/>
        </p:nvSpPr>
        <p:spPr>
          <a:xfrm>
            <a:off x="5315475" y="3998652"/>
            <a:ext cx="2191109" cy="1754326"/>
          </a:xfrm>
          <a:prstGeom prst="rect">
            <a:avLst/>
          </a:prstGeom>
        </p:spPr>
        <p:txBody>
          <a:bodyPr wrap="square">
            <a:spAutoFit/>
          </a:bodyPr>
          <a:lstStyle/>
          <a:p>
            <a:pPr marL="285750" indent="-285750">
              <a:buFont typeface="Arial" panose="020B0604020202020204" pitchFamily="34" charset="0"/>
              <a:buChar char="•"/>
            </a:pPr>
            <a:r>
              <a:rPr lang="nb-NO" sz="1800" dirty="0">
                <a:solidFill>
                  <a:srgbClr val="555556"/>
                </a:solidFill>
                <a:latin typeface="Calibri" panose="020F0502020204030204" pitchFamily="34" charset="0"/>
                <a:cs typeface="Calibri" panose="020F0502020204030204" pitchFamily="34" charset="0"/>
              </a:rPr>
              <a:t>Report gaps/</a:t>
            </a:r>
            <a:r>
              <a:rPr lang="nb-NO" sz="1800" dirty="0" err="1">
                <a:solidFill>
                  <a:srgbClr val="555556"/>
                </a:solidFill>
                <a:latin typeface="Calibri" panose="020F0502020204030204" pitchFamily="34" charset="0"/>
                <a:cs typeface="Calibri" panose="020F0502020204030204" pitchFamily="34" charset="0"/>
              </a:rPr>
              <a:t>duplications</a:t>
            </a:r>
            <a:endParaRPr lang="en-GB" sz="1800" dirty="0">
              <a:solidFill>
                <a:srgbClr val="555556"/>
              </a:solidFill>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GB" sz="1800" dirty="0">
                <a:solidFill>
                  <a:srgbClr val="555556"/>
                </a:solidFill>
                <a:latin typeface="Calibri" panose="020F0502020204030204" pitchFamily="34" charset="0"/>
                <a:cs typeface="Calibri" panose="020F0502020204030204" pitchFamily="34" charset="0"/>
              </a:rPr>
              <a:t>Communicate</a:t>
            </a:r>
          </a:p>
          <a:p>
            <a:pPr marL="285750" lvl="0" indent="-285750">
              <a:buFont typeface="Arial" panose="020B0604020202020204" pitchFamily="34" charset="0"/>
              <a:buChar char="•"/>
            </a:pPr>
            <a:r>
              <a:rPr lang="en-GB" sz="1800" dirty="0">
                <a:solidFill>
                  <a:srgbClr val="555556"/>
                </a:solidFill>
                <a:latin typeface="Calibri" panose="020F0502020204030204" pitchFamily="34" charset="0"/>
                <a:cs typeface="Calibri" panose="020F0502020204030204" pitchFamily="34" charset="0"/>
              </a:rPr>
              <a:t>Coordinate </a:t>
            </a:r>
          </a:p>
          <a:p>
            <a:pPr marL="285750" lvl="0" indent="-285750">
              <a:buFont typeface="Arial" panose="020B0604020202020204" pitchFamily="34" charset="0"/>
              <a:buChar char="•"/>
            </a:pPr>
            <a:r>
              <a:rPr lang="en-GB" sz="1800" dirty="0">
                <a:solidFill>
                  <a:srgbClr val="555556"/>
                </a:solidFill>
                <a:latin typeface="Calibri" panose="020F0502020204030204" pitchFamily="34" charset="0"/>
                <a:cs typeface="Calibri" panose="020F0502020204030204" pitchFamily="34" charset="0"/>
              </a:rPr>
              <a:t>Plan with CCCM stakeholders</a:t>
            </a:r>
          </a:p>
        </p:txBody>
      </p:sp>
      <p:sp>
        <p:nvSpPr>
          <p:cNvPr id="17" name="Rectangle 16">
            <a:extLst>
              <a:ext uri="{FF2B5EF4-FFF2-40B4-BE49-F238E27FC236}">
                <a16:creationId xmlns:a16="http://schemas.microsoft.com/office/drawing/2014/main" id="{375BCF6F-A463-47AD-B260-4DD78041CB0E}"/>
              </a:ext>
            </a:extLst>
          </p:cNvPr>
          <p:cNvSpPr/>
          <p:nvPr/>
        </p:nvSpPr>
        <p:spPr>
          <a:xfrm>
            <a:off x="572112" y="1472917"/>
            <a:ext cx="2304256"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2000" dirty="0" err="1">
                <a:latin typeface="Calibri" panose="020F0502020204030204" pitchFamily="34" charset="0"/>
                <a:cs typeface="Calibri" panose="020F0502020204030204" pitchFamily="34" charset="0"/>
              </a:rPr>
              <a:t>Establish</a:t>
            </a:r>
            <a:r>
              <a:rPr lang="nb-NO" sz="2000" dirty="0">
                <a:latin typeface="Calibri" panose="020F0502020204030204" pitchFamily="34" charset="0"/>
                <a:cs typeface="Calibri" panose="020F0502020204030204" pitchFamily="34" charset="0"/>
              </a:rPr>
              <a:t> standards</a:t>
            </a:r>
            <a:endParaRPr lang="en-GB" sz="2000" dirty="0">
              <a:latin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2324B7E5-3790-437F-B287-9494ABE5CE43}"/>
              </a:ext>
            </a:extLst>
          </p:cNvPr>
          <p:cNvSpPr/>
          <p:nvPr/>
        </p:nvSpPr>
        <p:spPr>
          <a:xfrm>
            <a:off x="570670" y="1976973"/>
            <a:ext cx="2304256" cy="118846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b-NO" dirty="0">
              <a:latin typeface="Calibri" panose="020F0502020204030204" pitchFamily="34" charset="0"/>
              <a:cs typeface="Calibri" panose="020F0502020204030204" pitchFamily="34" charset="0"/>
            </a:endParaRPr>
          </a:p>
        </p:txBody>
      </p:sp>
      <p:sp>
        <p:nvSpPr>
          <p:cNvPr id="19" name="Rectangle 18">
            <a:extLst>
              <a:ext uri="{FF2B5EF4-FFF2-40B4-BE49-F238E27FC236}">
                <a16:creationId xmlns:a16="http://schemas.microsoft.com/office/drawing/2014/main" id="{48560567-8CB3-4A54-B412-F8E75516B71E}"/>
              </a:ext>
            </a:extLst>
          </p:cNvPr>
          <p:cNvSpPr/>
          <p:nvPr/>
        </p:nvSpPr>
        <p:spPr>
          <a:xfrm>
            <a:off x="570671" y="2000573"/>
            <a:ext cx="2233690" cy="1200329"/>
          </a:xfrm>
          <a:prstGeom prst="rect">
            <a:avLst/>
          </a:prstGeom>
        </p:spPr>
        <p:txBody>
          <a:bodyPr wrap="square">
            <a:spAutoFit/>
          </a:bodyPr>
          <a:lstStyle/>
          <a:p>
            <a:pPr marL="285750" lvl="0" indent="-285750">
              <a:buFont typeface="Arial" panose="020B0604020202020204" pitchFamily="34" charset="0"/>
              <a:buChar char="•"/>
            </a:pPr>
            <a:r>
              <a:rPr lang="en-GB" sz="1800" dirty="0">
                <a:solidFill>
                  <a:srgbClr val="555556"/>
                </a:solidFill>
                <a:latin typeface="Calibri" panose="020F0502020204030204" pitchFamily="34" charset="0"/>
                <a:cs typeface="Calibri" panose="020F0502020204030204" pitchFamily="34" charset="0"/>
              </a:rPr>
              <a:t>Context-specific indicators per sector</a:t>
            </a:r>
          </a:p>
          <a:p>
            <a:pPr lvl="0"/>
            <a:endParaRPr lang="en-GB" sz="1800" dirty="0">
              <a:latin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BE2781E3-2668-4947-A1EA-EB63B39DABFA}"/>
              </a:ext>
            </a:extLst>
          </p:cNvPr>
          <p:cNvSpPr/>
          <p:nvPr/>
        </p:nvSpPr>
        <p:spPr>
          <a:xfrm>
            <a:off x="2953745" y="1502690"/>
            <a:ext cx="3580157" cy="1015663"/>
          </a:xfrm>
          <a:prstGeom prst="rect">
            <a:avLst/>
          </a:prstGeom>
        </p:spPr>
        <p:txBody>
          <a:bodyPr wrap="square">
            <a:spAutoFit/>
          </a:bodyPr>
          <a:lstStyle/>
          <a:p>
            <a:r>
              <a:rPr lang="en-GB" sz="2400" dirty="0">
                <a:solidFill>
                  <a:srgbClr val="555556"/>
                </a:solidFill>
                <a:latin typeface="Calibri" panose="020F0502020204030204" pitchFamily="34" charset="0"/>
                <a:cs typeface="Calibri" panose="020F0502020204030204" pitchFamily="34" charset="0"/>
              </a:rPr>
              <a:t>Standard:</a:t>
            </a:r>
          </a:p>
          <a:p>
            <a:r>
              <a:rPr lang="en-GB" sz="1800" dirty="0">
                <a:solidFill>
                  <a:srgbClr val="555556"/>
                </a:solidFill>
                <a:latin typeface="Calibri" panose="020F0502020204030204" pitchFamily="34" charset="0"/>
                <a:cs typeface="Calibri" panose="020F0502020204030204" pitchFamily="34" charset="0"/>
              </a:rPr>
              <a:t>An expression of disaster/conflict affected people’s rights</a:t>
            </a:r>
            <a:endParaRPr lang="en-GB" sz="1800" dirty="0">
              <a:solidFill>
                <a:srgbClr val="555556"/>
              </a:solidFill>
            </a:endParaRPr>
          </a:p>
        </p:txBody>
      </p:sp>
    </p:spTree>
    <p:extLst>
      <p:ext uri="{BB962C8B-B14F-4D97-AF65-F5344CB8AC3E}">
        <p14:creationId xmlns:p14="http://schemas.microsoft.com/office/powerpoint/2010/main" val="1225982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3758877"/>
          </a:xfrm>
        </p:spPr>
        <p:txBody>
          <a:bodyPr anchor="ctr" anchorCtr="0"/>
          <a:lstStyle/>
          <a:p>
            <a:pPr marL="0" indent="0" algn="l">
              <a:buNone/>
            </a:pPr>
            <a:r>
              <a:rPr lang="en-GB" sz="2800" dirty="0">
                <a:solidFill>
                  <a:srgbClr val="555556"/>
                </a:solidFill>
                <a:latin typeface="Calibri" panose="020F0502020204030204" pitchFamily="34" charset="0"/>
                <a:cs typeface="Calibri" panose="020F0502020204030204" pitchFamily="34" charset="0"/>
              </a:rPr>
              <a:t> </a:t>
            </a:r>
          </a:p>
          <a:p>
            <a:pPr marL="0" indent="0" algn="l">
              <a:buNone/>
            </a:pPr>
            <a:r>
              <a:rPr lang="en-US" sz="2800" b="1" dirty="0">
                <a:solidFill>
                  <a:srgbClr val="555556"/>
                </a:solidFill>
                <a:latin typeface="Calibri" panose="020F0502020204030204" pitchFamily="34" charset="0"/>
                <a:cs typeface="Calibri" panose="020F0502020204030204" pitchFamily="34" charset="0"/>
              </a:rPr>
              <a:t>Standards</a:t>
            </a:r>
            <a:r>
              <a:rPr lang="en-US" sz="2800" dirty="0">
                <a:solidFill>
                  <a:srgbClr val="555556"/>
                </a:solidFill>
                <a:latin typeface="Calibri" panose="020F0502020204030204" pitchFamily="34" charset="0"/>
                <a:cs typeface="Calibri" panose="020F0502020204030204" pitchFamily="34" charset="0"/>
              </a:rPr>
              <a:t> are universal statements to qualify essential actions to uphold dignity and support the human rights of IDPs and refugees or any disaster affected population. In this regard, international standards are foundational alongside the key actions and indicators which show whether a standard has been attained. </a:t>
            </a:r>
          </a:p>
        </p:txBody>
      </p:sp>
      <p:pic>
        <p:nvPicPr>
          <p:cNvPr id="5" name="Picture 4">
            <a:extLst>
              <a:ext uri="{FF2B5EF4-FFF2-40B4-BE49-F238E27FC236}">
                <a16:creationId xmlns:a16="http://schemas.microsoft.com/office/drawing/2014/main" id="{F5DD576B-B07A-4969-BE5F-AB52323421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712"/>
          <a:stretch/>
        </p:blipFill>
        <p:spPr>
          <a:xfrm>
            <a:off x="-2" y="-1"/>
            <a:ext cx="10691813"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354039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700" y="1267535"/>
            <a:ext cx="9433718" cy="5476908"/>
          </a:xfrm>
        </p:spPr>
        <p:txBody>
          <a:bodyPr/>
          <a:lstStyle/>
          <a:p>
            <a:pPr marL="474663" indent="-457200" algn="l">
              <a:buFont typeface="Arial" charset="0"/>
              <a:buChar char="•"/>
            </a:pPr>
            <a:r>
              <a:rPr lang="en-US" sz="2600" dirty="0">
                <a:solidFill>
                  <a:srgbClr val="545456"/>
                </a:solidFill>
                <a:latin typeface="Calibri" panose="020F0502020204030204" pitchFamily="34" charset="0"/>
              </a:rPr>
              <a:t>Review who the camp stakeholders are and </a:t>
            </a:r>
            <a:r>
              <a:rPr lang="en-US" sz="2600" dirty="0" err="1">
                <a:solidFill>
                  <a:srgbClr val="545456"/>
                </a:solidFill>
                <a:latin typeface="Calibri" panose="020F0502020204030204" pitchFamily="34" charset="0"/>
              </a:rPr>
              <a:t>analyse</a:t>
            </a:r>
            <a:r>
              <a:rPr lang="en-US" sz="2600" dirty="0">
                <a:solidFill>
                  <a:srgbClr val="545456"/>
                </a:solidFill>
                <a:latin typeface="Calibri" panose="020F0502020204030204" pitchFamily="34" charset="0"/>
              </a:rPr>
              <a:t> their expectations of the CM team on coordination and relevance of partnerships.</a:t>
            </a:r>
            <a:r>
              <a:rPr lang="es-ES_tradnl" sz="2800" b="1" dirty="0">
                <a:solidFill>
                  <a:srgbClr val="545456"/>
                </a:solidFill>
                <a:latin typeface="Calibri" panose="020F0502020204030204" pitchFamily="34" charset="0"/>
                <a:cs typeface="Calibri" panose="020F0502020204030204" pitchFamily="34" charset="0"/>
              </a:rPr>
              <a:t> </a:t>
            </a:r>
            <a:endParaRPr lang="en-US" sz="2600" dirty="0">
              <a:solidFill>
                <a:srgbClr val="545456"/>
              </a:solidFill>
              <a:latin typeface="Calibri" panose="020F0502020204030204" pitchFamily="34" charset="0"/>
            </a:endParaRPr>
          </a:p>
          <a:p>
            <a:pPr marL="474663" indent="-457200" algn="l">
              <a:buFont typeface="Arial" charset="0"/>
              <a:buChar char="•"/>
            </a:pPr>
            <a:r>
              <a:rPr lang="en-US" sz="2600" dirty="0">
                <a:solidFill>
                  <a:srgbClr val="545456"/>
                </a:solidFill>
                <a:latin typeface="Calibri" panose="020F0502020204030204" pitchFamily="34" charset="0"/>
              </a:rPr>
              <a:t>Define coordination of services at camp level and its relevance linked to access to rights and standards.</a:t>
            </a:r>
          </a:p>
          <a:p>
            <a:pPr marL="474663" indent="-457200" algn="l">
              <a:buFont typeface="Arial" charset="0"/>
              <a:buChar char="•"/>
            </a:pPr>
            <a:r>
              <a:rPr lang="en-US" sz="2600" dirty="0">
                <a:solidFill>
                  <a:srgbClr val="545456"/>
                </a:solidFill>
                <a:latin typeface="Calibri" panose="020F0502020204030204" pitchFamily="34" charset="0"/>
              </a:rPr>
              <a:t>Identify the coordination tasks of CM teams to address existing gaps and emerging needs in camp response.</a:t>
            </a:r>
          </a:p>
          <a:p>
            <a:pPr marL="474663" indent="-457200" algn="l">
              <a:buFont typeface="Arial" charset="0"/>
              <a:buChar char="•"/>
            </a:pPr>
            <a:r>
              <a:rPr lang="en-US" sz="2600" dirty="0">
                <a:solidFill>
                  <a:srgbClr val="545456"/>
                </a:solidFill>
                <a:latin typeface="Calibri" panose="020F0502020204030204" pitchFamily="34" charset="0"/>
              </a:rPr>
              <a:t>Illustrate how evidence-based decision-making can improve coordination.</a:t>
            </a:r>
          </a:p>
          <a:p>
            <a:pPr marL="474663" indent="-457200" algn="l">
              <a:buFont typeface="Arial" charset="0"/>
              <a:buChar char="•"/>
            </a:pPr>
            <a:r>
              <a:rPr lang="en-US" sz="2600" dirty="0">
                <a:solidFill>
                  <a:srgbClr val="545456"/>
                </a:solidFill>
                <a:latin typeface="Calibri" panose="020F0502020204030204" pitchFamily="34" charset="0"/>
              </a:rPr>
              <a:t>Explore different mechanisms and tools to support the coordination role of a CM.</a:t>
            </a:r>
          </a:p>
          <a:p>
            <a:pPr marL="474663" indent="-457200" algn="l">
              <a:buFont typeface="Arial" charset="0"/>
              <a:buChar char="•"/>
            </a:pPr>
            <a:r>
              <a:rPr lang="en-US" sz="2600" dirty="0">
                <a:solidFill>
                  <a:srgbClr val="545456"/>
                </a:solidFill>
                <a:latin typeface="Calibri" panose="020F0502020204030204" pitchFamily="34" charset="0"/>
              </a:rPr>
              <a:t>Explain how good and bad </a:t>
            </a:r>
            <a:r>
              <a:rPr lang="en-US" sz="2600" dirty="0" err="1">
                <a:solidFill>
                  <a:srgbClr val="545456"/>
                </a:solidFill>
                <a:latin typeface="Calibri" panose="020F0502020204030204" pitchFamily="34" charset="0"/>
              </a:rPr>
              <a:t>behavioural</a:t>
            </a:r>
            <a:r>
              <a:rPr lang="en-US" sz="2600" dirty="0">
                <a:solidFill>
                  <a:srgbClr val="545456"/>
                </a:solidFill>
                <a:latin typeface="Calibri" panose="020F0502020204030204" pitchFamily="34" charset="0"/>
              </a:rPr>
              <a:t> practices in coordination have an impact on the camp response.</a:t>
            </a:r>
          </a:p>
          <a:p>
            <a:pPr marL="474663" indent="-457200" algn="l">
              <a:buFont typeface="Arial" charset="0"/>
              <a:buChar char="•"/>
            </a:pPr>
            <a:endParaRPr lang="en-US" sz="2600" dirty="0">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Objectives</a:t>
            </a:r>
          </a:p>
        </p:txBody>
      </p:sp>
    </p:spTree>
    <p:extLst>
      <p:ext uri="{BB962C8B-B14F-4D97-AF65-F5344CB8AC3E}">
        <p14:creationId xmlns:p14="http://schemas.microsoft.com/office/powerpoint/2010/main" val="2504477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DD576B-B07A-4969-BE5F-AB5232342166}"/>
              </a:ext>
            </a:extLst>
          </p:cNvPr>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r="5712"/>
          <a:stretch/>
        </p:blipFill>
        <p:spPr>
          <a:xfrm>
            <a:off x="-2" y="-1"/>
            <a:ext cx="10691813" cy="7559675"/>
          </a:xfrm>
          <a:prstGeom prst="rect">
            <a:avLst/>
          </a:prstGeom>
        </p:spPr>
      </p:pic>
      <p:sp>
        <p:nvSpPr>
          <p:cNvPr id="3" name="Content Placeholder 2"/>
          <p:cNvSpPr>
            <a:spLocks noGrp="1"/>
          </p:cNvSpPr>
          <p:nvPr>
            <p:ph idx="1"/>
          </p:nvPr>
        </p:nvSpPr>
        <p:spPr>
          <a:xfrm>
            <a:off x="520699" y="1422400"/>
            <a:ext cx="9650413" cy="3758877"/>
          </a:xfrm>
        </p:spPr>
        <p:txBody>
          <a:bodyPr anchor="ctr" anchorCtr="0"/>
          <a:lstStyle/>
          <a:p>
            <a:pPr marL="0" indent="0" algn="l">
              <a:buNone/>
            </a:pPr>
            <a:r>
              <a:rPr lang="en-GB" sz="2800" dirty="0">
                <a:solidFill>
                  <a:srgbClr val="555556"/>
                </a:solidFill>
                <a:latin typeface="Calibri" panose="020F0502020204030204" pitchFamily="34" charset="0"/>
                <a:cs typeface="Calibri" panose="020F0502020204030204" pitchFamily="34" charset="0"/>
              </a:rPr>
              <a:t> </a:t>
            </a:r>
          </a:p>
          <a:p>
            <a:pPr marL="0" indent="0" algn="l">
              <a:buNone/>
            </a:pPr>
            <a:r>
              <a:rPr lang="en-US" sz="2800" b="1" dirty="0">
                <a:solidFill>
                  <a:srgbClr val="555556"/>
                </a:solidFill>
                <a:latin typeface="Calibri" panose="020F0502020204030204" pitchFamily="34" charset="0"/>
                <a:cs typeface="Calibri" panose="020F0502020204030204" pitchFamily="34" charset="0"/>
              </a:rPr>
              <a:t>Humanitarian Standards</a:t>
            </a:r>
            <a:r>
              <a:rPr lang="en-US" sz="2800" dirty="0">
                <a:solidFill>
                  <a:srgbClr val="555556"/>
                </a:solidFill>
                <a:latin typeface="Calibri" panose="020F0502020204030204" pitchFamily="34" charset="0"/>
                <a:cs typeface="Calibri" panose="020F0502020204030204" pitchFamily="34" charset="0"/>
              </a:rPr>
              <a:t> are universal statements to qualify essential actions to uphold dignity and support the human rights of IDPs and refugees or any disaster affected population. In this regard, international standards are foundational alongside the key actions and indicators which show whether a standard has been attained. </a:t>
            </a: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295384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3" y="2225092"/>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Coordinating with CCCM stakeholders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501037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16AFD3-C787-4DAA-822C-6F38FBF957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1254" y="998154"/>
            <a:ext cx="6879265" cy="6115454"/>
          </a:xfrm>
          <a:prstGeom prst="rect">
            <a:avLst/>
          </a:prstGeom>
        </p:spPr>
      </p:pic>
      <p:sp>
        <p:nvSpPr>
          <p:cNvPr id="2" name="Title 1"/>
          <p:cNvSpPr>
            <a:spLocks noGrp="1"/>
          </p:cNvSpPr>
          <p:nvPr>
            <p:ph type="title"/>
          </p:nvPr>
        </p:nvSpPr>
        <p:spPr/>
        <p:txBody>
          <a:bodyPr/>
          <a:lstStyle/>
          <a:p>
            <a:r>
              <a:rPr lang="en-GB" b="1" dirty="0">
                <a:latin typeface="Calibri" panose="020F0502020204030204" pitchFamily="34" charset="0"/>
                <a:cs typeface="Calibri" panose="020F0502020204030204" pitchFamily="34" charset="0"/>
              </a:rPr>
              <a:t>Who do you coordinate with in your site?</a:t>
            </a:r>
          </a:p>
        </p:txBody>
      </p:sp>
      <p:sp>
        <p:nvSpPr>
          <p:cNvPr id="13" name="Oval 12">
            <a:extLst>
              <a:ext uri="{FF2B5EF4-FFF2-40B4-BE49-F238E27FC236}">
                <a16:creationId xmlns:a16="http://schemas.microsoft.com/office/drawing/2014/main" id="{4AA08BA1-C358-45EE-A3A9-1F51CD0AE2B2}"/>
              </a:ext>
            </a:extLst>
          </p:cNvPr>
          <p:cNvSpPr/>
          <p:nvPr/>
        </p:nvSpPr>
        <p:spPr>
          <a:xfrm>
            <a:off x="2155875" y="3597844"/>
            <a:ext cx="2448272" cy="14401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a:solidFill>
                  <a:schemeClr val="bg1"/>
                </a:solidFill>
                <a:latin typeface="Calibri" panose="020F0502020204030204" pitchFamily="34" charset="0"/>
              </a:rPr>
              <a:t>Service providers</a:t>
            </a:r>
          </a:p>
        </p:txBody>
      </p:sp>
      <p:sp>
        <p:nvSpPr>
          <p:cNvPr id="14" name="Oval 13">
            <a:extLst>
              <a:ext uri="{FF2B5EF4-FFF2-40B4-BE49-F238E27FC236}">
                <a16:creationId xmlns:a16="http://schemas.microsoft.com/office/drawing/2014/main" id="{92CE917E-B9F7-4551-849E-8723B8FE1F4A}"/>
              </a:ext>
            </a:extLst>
          </p:cNvPr>
          <p:cNvSpPr/>
          <p:nvPr/>
        </p:nvSpPr>
        <p:spPr>
          <a:xfrm>
            <a:off x="5875321" y="5185494"/>
            <a:ext cx="2394279" cy="14401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a:solidFill>
                  <a:schemeClr val="bg1"/>
                </a:solidFill>
                <a:latin typeface="Calibri" panose="020F0502020204030204" pitchFamily="34" charset="0"/>
              </a:rPr>
              <a:t>Camp Coordinators</a:t>
            </a:r>
          </a:p>
        </p:txBody>
      </p:sp>
      <p:sp>
        <p:nvSpPr>
          <p:cNvPr id="18" name="Oval 17">
            <a:extLst>
              <a:ext uri="{FF2B5EF4-FFF2-40B4-BE49-F238E27FC236}">
                <a16:creationId xmlns:a16="http://schemas.microsoft.com/office/drawing/2014/main" id="{B822DAE9-D8AD-4470-BB59-D07C7F78DF88}"/>
              </a:ext>
            </a:extLst>
          </p:cNvPr>
          <p:cNvSpPr/>
          <p:nvPr/>
        </p:nvSpPr>
        <p:spPr>
          <a:xfrm>
            <a:off x="3400838" y="5373704"/>
            <a:ext cx="2825328" cy="14401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err="1">
                <a:solidFill>
                  <a:schemeClr val="bg1"/>
                </a:solidFill>
                <a:latin typeface="Calibri" panose="020F0502020204030204" pitchFamily="34" charset="0"/>
              </a:rPr>
              <a:t>National</a:t>
            </a:r>
            <a:r>
              <a:rPr lang="es-ES_tradnl" sz="1800" dirty="0">
                <a:solidFill>
                  <a:schemeClr val="bg1"/>
                </a:solidFill>
                <a:latin typeface="Calibri" panose="020F0502020204030204" pitchFamily="34" charset="0"/>
              </a:rPr>
              <a:t> </a:t>
            </a:r>
            <a:r>
              <a:rPr lang="es-ES_tradnl" sz="1800" dirty="0" err="1">
                <a:solidFill>
                  <a:schemeClr val="bg1"/>
                </a:solidFill>
                <a:latin typeface="Calibri" panose="020F0502020204030204" pitchFamily="34" charset="0"/>
              </a:rPr>
              <a:t>authorities</a:t>
            </a:r>
          </a:p>
        </p:txBody>
      </p:sp>
      <p:sp>
        <p:nvSpPr>
          <p:cNvPr id="19" name="Oval 18">
            <a:extLst>
              <a:ext uri="{FF2B5EF4-FFF2-40B4-BE49-F238E27FC236}">
                <a16:creationId xmlns:a16="http://schemas.microsoft.com/office/drawing/2014/main" id="{420E20B5-1D83-4412-B01C-C7E9EA8B6373}"/>
              </a:ext>
            </a:extLst>
          </p:cNvPr>
          <p:cNvSpPr/>
          <p:nvPr/>
        </p:nvSpPr>
        <p:spPr>
          <a:xfrm>
            <a:off x="6373134" y="1579061"/>
            <a:ext cx="2430283" cy="14401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a:solidFill>
                  <a:schemeClr val="bg1"/>
                </a:solidFill>
                <a:latin typeface="Calibri" panose="020F0502020204030204" pitchFamily="34" charset="0"/>
              </a:rPr>
              <a:t>Camp </a:t>
            </a:r>
            <a:r>
              <a:rPr lang="es-ES_tradnl" sz="1800" dirty="0" err="1">
                <a:solidFill>
                  <a:schemeClr val="bg1"/>
                </a:solidFill>
                <a:latin typeface="Calibri" panose="020F0502020204030204" pitchFamily="34" charset="0"/>
              </a:rPr>
              <a:t>population</a:t>
            </a:r>
            <a:endParaRPr lang="es-ES_tradnl" sz="1800" dirty="0">
              <a:solidFill>
                <a:schemeClr val="bg1"/>
              </a:solidFill>
              <a:latin typeface="Calibri" panose="020F0502020204030204" pitchFamily="34" charset="0"/>
            </a:endParaRPr>
          </a:p>
        </p:txBody>
      </p:sp>
      <p:sp>
        <p:nvSpPr>
          <p:cNvPr id="20" name="Oval 19">
            <a:extLst>
              <a:ext uri="{FF2B5EF4-FFF2-40B4-BE49-F238E27FC236}">
                <a16:creationId xmlns:a16="http://schemas.microsoft.com/office/drawing/2014/main" id="{DEC9AED7-8B76-4BDD-953E-3080C7163285}"/>
              </a:ext>
            </a:extLst>
          </p:cNvPr>
          <p:cNvSpPr/>
          <p:nvPr/>
        </p:nvSpPr>
        <p:spPr>
          <a:xfrm>
            <a:off x="6848880" y="3453975"/>
            <a:ext cx="2448272" cy="144016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1800" dirty="0">
                <a:solidFill>
                  <a:schemeClr val="bg1"/>
                </a:solidFill>
                <a:latin typeface="Calibri" panose="020F0502020204030204" pitchFamily="34" charset="0"/>
              </a:rPr>
              <a:t>Host </a:t>
            </a:r>
            <a:r>
              <a:rPr lang="es-ES_tradnl" sz="1800" dirty="0" err="1">
                <a:solidFill>
                  <a:schemeClr val="bg1"/>
                </a:solidFill>
                <a:latin typeface="Calibri" panose="020F0502020204030204" pitchFamily="34" charset="0"/>
              </a:rPr>
              <a:t>Community</a:t>
            </a:r>
            <a:endParaRPr lang="es-ES_tradnl" sz="1800" dirty="0">
              <a:solidFill>
                <a:schemeClr val="bg1"/>
              </a:solidFill>
              <a:latin typeface="Calibri" panose="020F0502020204030204" pitchFamily="34" charset="0"/>
            </a:endParaRPr>
          </a:p>
        </p:txBody>
      </p:sp>
      <p:grpSp>
        <p:nvGrpSpPr>
          <p:cNvPr id="21" name="Group 20">
            <a:extLst>
              <a:ext uri="{FF2B5EF4-FFF2-40B4-BE49-F238E27FC236}">
                <a16:creationId xmlns:a16="http://schemas.microsoft.com/office/drawing/2014/main" id="{0BE5D578-F810-405C-9972-5E72F2C9E6F6}"/>
              </a:ext>
            </a:extLst>
          </p:cNvPr>
          <p:cNvGrpSpPr/>
          <p:nvPr/>
        </p:nvGrpSpPr>
        <p:grpSpPr>
          <a:xfrm>
            <a:off x="4681717" y="2939443"/>
            <a:ext cx="2252226" cy="2029122"/>
            <a:chOff x="1149311" y="3557047"/>
            <a:chExt cx="856751" cy="883335"/>
          </a:xfrm>
          <a:noFill/>
        </p:grpSpPr>
        <p:sp>
          <p:nvSpPr>
            <p:cNvPr id="22" name="Rounded Rectangle 15">
              <a:extLst>
                <a:ext uri="{FF2B5EF4-FFF2-40B4-BE49-F238E27FC236}">
                  <a16:creationId xmlns:a16="http://schemas.microsoft.com/office/drawing/2014/main" id="{1C6905E2-3F1A-46D0-8FD3-9A171CF23AA0}"/>
                </a:ext>
              </a:extLst>
            </p:cNvPr>
            <p:cNvSpPr/>
            <p:nvPr/>
          </p:nvSpPr>
          <p:spPr>
            <a:xfrm>
              <a:off x="1152120" y="3557047"/>
              <a:ext cx="853942" cy="883335"/>
            </a:xfrm>
            <a:prstGeom prst="round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Rounded Rectangle 4">
              <a:extLst>
                <a:ext uri="{FF2B5EF4-FFF2-40B4-BE49-F238E27FC236}">
                  <a16:creationId xmlns:a16="http://schemas.microsoft.com/office/drawing/2014/main" id="{225E2C22-9C72-418C-A30D-8F80E09ADAE2}"/>
                </a:ext>
              </a:extLst>
            </p:cNvPr>
            <p:cNvSpPr/>
            <p:nvPr/>
          </p:nvSpPr>
          <p:spPr>
            <a:xfrm>
              <a:off x="1149311" y="3598733"/>
              <a:ext cx="770570" cy="799963"/>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r>
                <a:rPr lang="fr-CH" sz="2400" kern="1200" dirty="0">
                  <a:latin typeface="Calibri" panose="020F0502020204030204" pitchFamily="34" charset="0"/>
                </a:rPr>
                <a:t>Camp </a:t>
              </a:r>
            </a:p>
            <a:p>
              <a:pPr lvl="0" algn="ctr" defTabSz="622300">
                <a:lnSpc>
                  <a:spcPct val="90000"/>
                </a:lnSpc>
                <a:spcBef>
                  <a:spcPct val="0"/>
                </a:spcBef>
                <a:spcAft>
                  <a:spcPct val="35000"/>
                </a:spcAft>
              </a:pPr>
              <a:r>
                <a:rPr lang="fr-CH" sz="2400" dirty="0">
                  <a:latin typeface="Calibri" panose="020F0502020204030204" pitchFamily="34" charset="0"/>
                </a:rPr>
                <a:t>M</a:t>
              </a:r>
              <a:r>
                <a:rPr lang="fr-CH" sz="2400" kern="1200" dirty="0">
                  <a:latin typeface="Calibri" panose="020F0502020204030204" pitchFamily="34" charset="0"/>
                </a:rPr>
                <a:t>anager</a:t>
              </a:r>
              <a:endParaRPr lang="en-US" sz="2400" kern="1200" dirty="0">
                <a:latin typeface="Calibri" panose="020F0502020204030204" pitchFamily="34" charset="0"/>
              </a:endParaRPr>
            </a:p>
          </p:txBody>
        </p:sp>
      </p:grpSp>
    </p:spTree>
    <p:extLst>
      <p:ext uri="{BB962C8B-B14F-4D97-AF65-F5344CB8AC3E}">
        <p14:creationId xmlns:p14="http://schemas.microsoft.com/office/powerpoint/2010/main" val="15929247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347" y="446067"/>
            <a:ext cx="10009112" cy="793755"/>
          </a:xfrm>
        </p:spPr>
        <p:txBody>
          <a:bodyPr/>
          <a:lstStyle/>
          <a:p>
            <a:pPr algn="l"/>
            <a:r>
              <a:rPr lang="es-ES_tradnl" b="1" dirty="0" err="1">
                <a:latin typeface="Calibri" panose="020F0502020204030204" pitchFamily="34" charset="0"/>
                <a:cs typeface="Calibri" panose="020F0502020204030204" pitchFamily="34" charset="0"/>
              </a:rPr>
              <a:t>Coordination</a:t>
            </a:r>
            <a:r>
              <a:rPr lang="es-ES_tradnl" b="1" dirty="0">
                <a:latin typeface="Calibri" panose="020F0502020204030204" pitchFamily="34" charset="0"/>
                <a:cs typeface="Calibri" panose="020F0502020204030204" pitchFamily="34" charset="0"/>
              </a:rPr>
              <a:t> </a:t>
            </a:r>
            <a:r>
              <a:rPr lang="es-ES_tradnl" b="1" dirty="0" err="1">
                <a:latin typeface="Calibri" panose="020F0502020204030204" pitchFamily="34" charset="0"/>
                <a:cs typeface="Calibri" panose="020F0502020204030204" pitchFamily="34" charset="0"/>
              </a:rPr>
              <a:t>tasks</a:t>
            </a:r>
            <a:endParaRPr lang="es-ES_tradnl" b="1" dirty="0">
              <a:latin typeface="Calibri" panose="020F0502020204030204" pitchFamily="34" charset="0"/>
              <a:cs typeface="Calibri" panose="020F0502020204030204" pitchFamily="34" charset="0"/>
            </a:endParaRPr>
          </a:p>
        </p:txBody>
      </p:sp>
      <p:sp>
        <p:nvSpPr>
          <p:cNvPr id="19" name="Content Placeholder 18">
            <a:extLst>
              <a:ext uri="{FF2B5EF4-FFF2-40B4-BE49-F238E27FC236}">
                <a16:creationId xmlns:a16="http://schemas.microsoft.com/office/drawing/2014/main" id="{A9B02F39-89F2-48D5-B003-42DD476F4BF2}"/>
              </a:ext>
            </a:extLst>
          </p:cNvPr>
          <p:cNvSpPr>
            <a:spLocks noGrp="1"/>
          </p:cNvSpPr>
          <p:nvPr>
            <p:ph idx="1"/>
          </p:nvPr>
        </p:nvSpPr>
        <p:spPr/>
        <p:txBody>
          <a:bodyPr vert="horz" lIns="91440" tIns="45720" rIns="91440" bIns="45720" rtlCol="0" anchor="t">
            <a:noAutofit/>
          </a:bodyPr>
          <a:lstStyle/>
          <a:p>
            <a:pPr algn="l"/>
            <a:r>
              <a:rPr lang="en-GB" sz="2400" dirty="0">
                <a:solidFill>
                  <a:srgbClr val="555556"/>
                </a:solidFill>
                <a:latin typeface="Calibri" panose="020F0502020204030204" pitchFamily="34" charset="0"/>
                <a:cs typeface="Calibri" panose="020F0502020204030204" pitchFamily="34" charset="0"/>
              </a:rPr>
              <a:t>“Acting as </a:t>
            </a:r>
            <a:r>
              <a:rPr lang="en-GB" sz="2400" b="1" dirty="0">
                <a:solidFill>
                  <a:srgbClr val="555556"/>
                </a:solidFill>
                <a:latin typeface="Calibri" panose="020F0502020204030204" pitchFamily="34" charset="0"/>
                <a:cs typeface="Calibri" panose="020F0502020204030204" pitchFamily="34" charset="0"/>
              </a:rPr>
              <a:t>focal point</a:t>
            </a:r>
            <a:r>
              <a:rPr lang="en-GB" sz="2400" dirty="0">
                <a:solidFill>
                  <a:srgbClr val="555556"/>
                </a:solidFill>
                <a:latin typeface="Calibri" panose="020F0502020204030204" pitchFamily="34" charset="0"/>
                <a:cs typeface="Calibri" panose="020F0502020204030204" pitchFamily="34" charset="0"/>
              </a:rPr>
              <a:t> for all activities and issues taking place in the camp.</a:t>
            </a:r>
            <a:endParaRPr lang="en-US" sz="2400" dirty="0">
              <a:solidFill>
                <a:srgbClr val="555556"/>
              </a:solidFill>
              <a:latin typeface="Calibri" panose="020F0502020204030204" pitchFamily="34" charset="0"/>
              <a:cs typeface="Calibri" panose="020F0502020204030204" pitchFamily="34" charset="0"/>
            </a:endParaRPr>
          </a:p>
          <a:p>
            <a:pPr algn="l"/>
            <a:r>
              <a:rPr lang="en-GB" sz="2400" b="1" dirty="0">
                <a:solidFill>
                  <a:srgbClr val="555556"/>
                </a:solidFill>
                <a:latin typeface="Calibri" panose="020F0502020204030204" pitchFamily="34" charset="0"/>
                <a:cs typeface="Calibri" panose="020F0502020204030204" pitchFamily="34" charset="0"/>
              </a:rPr>
              <a:t>Collecting data and managing information</a:t>
            </a:r>
            <a:r>
              <a:rPr lang="en-GB" sz="2400" dirty="0">
                <a:solidFill>
                  <a:srgbClr val="555556"/>
                </a:solidFill>
                <a:latin typeface="Calibri" panose="020F0502020204030204" pitchFamily="34" charset="0"/>
                <a:cs typeface="Calibri" panose="020F0502020204030204" pitchFamily="34" charset="0"/>
              </a:rPr>
              <a:t> on needs of the camp population.</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Mapping all stakeholders (</a:t>
            </a:r>
            <a:r>
              <a:rPr lang="en-GB" sz="2400" b="1" dirty="0">
                <a:solidFill>
                  <a:srgbClr val="555556"/>
                </a:solidFill>
                <a:latin typeface="Calibri" panose="020F0502020204030204" pitchFamily="34" charset="0"/>
                <a:cs typeface="Calibri" panose="020F0502020204030204" pitchFamily="34" charset="0"/>
              </a:rPr>
              <a:t>Who/What/Where</a:t>
            </a:r>
            <a:r>
              <a:rPr lang="en-GB" sz="2400" dirty="0">
                <a:solidFill>
                  <a:srgbClr val="555556"/>
                </a:solidFill>
                <a:latin typeface="Calibri" panose="020F0502020204030204" pitchFamily="34" charset="0"/>
                <a:cs typeface="Calibri" panose="020F0502020204030204" pitchFamily="34" charset="0"/>
              </a:rPr>
              <a:t>) and facilitating a clear and agreed division of tasks. </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Maintaining open communication and coordination channels with the </a:t>
            </a:r>
            <a:r>
              <a:rPr lang="en-GB" sz="2400" b="1" dirty="0">
                <a:solidFill>
                  <a:srgbClr val="555556"/>
                </a:solidFill>
                <a:latin typeface="Calibri" panose="020F0502020204030204" pitchFamily="34" charset="0"/>
                <a:cs typeface="Calibri" panose="020F0502020204030204" pitchFamily="34" charset="0"/>
              </a:rPr>
              <a:t>national authorities</a:t>
            </a:r>
            <a:r>
              <a:rPr lang="en-GB" sz="2400" dirty="0">
                <a:solidFill>
                  <a:srgbClr val="555556"/>
                </a:solidFill>
                <a:latin typeface="Calibri" panose="020F0502020204030204" pitchFamily="34" charset="0"/>
                <a:cs typeface="Calibri" panose="020F0502020204030204" pitchFamily="34" charset="0"/>
              </a:rPr>
              <a:t> (Camp Administration at camp level).</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Promoting and working in accordance with the </a:t>
            </a:r>
            <a:r>
              <a:rPr lang="en-GB" sz="2400" b="1" dirty="0">
                <a:solidFill>
                  <a:srgbClr val="555556"/>
                </a:solidFill>
                <a:latin typeface="Calibri" panose="020F0502020204030204" pitchFamily="34" charset="0"/>
                <a:cs typeface="Calibri" panose="020F0502020204030204" pitchFamily="34" charset="0"/>
              </a:rPr>
              <a:t>Principles of Partnership.</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Ensuring </a:t>
            </a:r>
            <a:r>
              <a:rPr lang="en-GB" sz="2400" b="1" dirty="0">
                <a:solidFill>
                  <a:srgbClr val="555556"/>
                </a:solidFill>
                <a:latin typeface="Calibri" panose="020F0502020204030204" pitchFamily="34" charset="0"/>
                <a:cs typeface="Calibri" panose="020F0502020204030204" pitchFamily="34" charset="0"/>
              </a:rPr>
              <a:t>strategic planning, implementation and monitoring</a:t>
            </a:r>
            <a:r>
              <a:rPr lang="en-GB" sz="2400" dirty="0">
                <a:solidFill>
                  <a:srgbClr val="555556"/>
                </a:solidFill>
                <a:latin typeface="Calibri" panose="020F0502020204030204" pitchFamily="34" charset="0"/>
                <a:cs typeface="Calibri" panose="020F0502020204030204" pitchFamily="34" charset="0"/>
              </a:rPr>
              <a:t> of protection and assistance, throughout the camp life cycle.</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Ensuring that </a:t>
            </a:r>
            <a:r>
              <a:rPr lang="en-GB" sz="2400" b="1" dirty="0">
                <a:solidFill>
                  <a:srgbClr val="555556"/>
                </a:solidFill>
                <a:latin typeface="Calibri" panose="020F0502020204030204" pitchFamily="34" charset="0"/>
                <a:cs typeface="Calibri" panose="020F0502020204030204" pitchFamily="34" charset="0"/>
              </a:rPr>
              <a:t>gaps and duplications</a:t>
            </a:r>
            <a:r>
              <a:rPr lang="en-GB" sz="2400" dirty="0">
                <a:solidFill>
                  <a:srgbClr val="555556"/>
                </a:solidFill>
                <a:latin typeface="Calibri" panose="020F0502020204030204" pitchFamily="34" charset="0"/>
                <a:cs typeface="Calibri" panose="020F0502020204030204" pitchFamily="34" charset="0"/>
              </a:rPr>
              <a:t> in the delivery of assistance and services are </a:t>
            </a:r>
            <a:r>
              <a:rPr lang="en-GB" sz="2400" b="1" dirty="0">
                <a:solidFill>
                  <a:srgbClr val="555556"/>
                </a:solidFill>
                <a:latin typeface="Calibri" panose="020F0502020204030204" pitchFamily="34" charset="0"/>
                <a:cs typeface="Calibri" panose="020F0502020204030204" pitchFamily="34" charset="0"/>
              </a:rPr>
              <a:t>identified and responded to.</a:t>
            </a:r>
            <a:endParaRPr lang="en-US" sz="2400" dirty="0">
              <a:solidFill>
                <a:srgbClr val="555556"/>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16500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347" y="446067"/>
            <a:ext cx="10009112" cy="793755"/>
          </a:xfrm>
        </p:spPr>
        <p:txBody>
          <a:bodyPr/>
          <a:lstStyle/>
          <a:p>
            <a:pPr algn="l"/>
            <a:r>
              <a:rPr lang="es-ES_tradnl" b="1" dirty="0" err="1">
                <a:latin typeface="Calibri" panose="020F0502020204030204" pitchFamily="34" charset="0"/>
                <a:cs typeface="Calibri" panose="020F0502020204030204" pitchFamily="34" charset="0"/>
              </a:rPr>
              <a:t>Coordination</a:t>
            </a:r>
            <a:r>
              <a:rPr lang="es-ES_tradnl" b="1" dirty="0">
                <a:latin typeface="Calibri" panose="020F0502020204030204" pitchFamily="34" charset="0"/>
                <a:cs typeface="Calibri" panose="020F0502020204030204" pitchFamily="34" charset="0"/>
              </a:rPr>
              <a:t> </a:t>
            </a:r>
            <a:r>
              <a:rPr lang="es-ES_tradnl" b="1" dirty="0" err="1">
                <a:latin typeface="Calibri" panose="020F0502020204030204" pitchFamily="34" charset="0"/>
                <a:cs typeface="Calibri" panose="020F0502020204030204" pitchFamily="34" charset="0"/>
              </a:rPr>
              <a:t>tasks</a:t>
            </a:r>
            <a:endParaRPr lang="es-ES_tradnl" b="1" dirty="0">
              <a:latin typeface="Calibri" panose="020F0502020204030204" pitchFamily="34" charset="0"/>
              <a:cs typeface="Calibri" panose="020F0502020204030204" pitchFamily="34" charset="0"/>
            </a:endParaRPr>
          </a:p>
        </p:txBody>
      </p:sp>
      <p:sp>
        <p:nvSpPr>
          <p:cNvPr id="19" name="Content Placeholder 18">
            <a:extLst>
              <a:ext uri="{FF2B5EF4-FFF2-40B4-BE49-F238E27FC236}">
                <a16:creationId xmlns:a16="http://schemas.microsoft.com/office/drawing/2014/main" id="{A9B02F39-89F2-48D5-B003-42DD476F4BF2}"/>
              </a:ext>
            </a:extLst>
          </p:cNvPr>
          <p:cNvSpPr>
            <a:spLocks noGrp="1"/>
          </p:cNvSpPr>
          <p:nvPr>
            <p:ph idx="1"/>
          </p:nvPr>
        </p:nvSpPr>
        <p:spPr/>
        <p:txBody>
          <a:bodyPr vert="horz" lIns="91440" tIns="45720" rIns="91440" bIns="45720" rtlCol="0" anchor="t">
            <a:noAutofit/>
          </a:bodyPr>
          <a:lstStyle/>
          <a:p>
            <a:pPr algn="l"/>
            <a:r>
              <a:rPr lang="en-GB" sz="2400" dirty="0">
                <a:solidFill>
                  <a:srgbClr val="555556"/>
                </a:solidFill>
                <a:latin typeface="Calibri" panose="020F0502020204030204" pitchFamily="34" charset="0"/>
                <a:cs typeface="Calibri" panose="020F0502020204030204" pitchFamily="34" charset="0"/>
              </a:rPr>
              <a:t>Ensuring mobilisation and participation of the </a:t>
            </a:r>
            <a:r>
              <a:rPr lang="en-GB" sz="2400" b="1" dirty="0">
                <a:solidFill>
                  <a:srgbClr val="555556"/>
                </a:solidFill>
                <a:latin typeface="Calibri" panose="020F0502020204030204" pitchFamily="34" charset="0"/>
                <a:cs typeface="Calibri" panose="020F0502020204030204" pitchFamily="34" charset="0"/>
              </a:rPr>
              <a:t>camp population and host community</a:t>
            </a:r>
            <a:r>
              <a:rPr lang="en-GB" sz="2400" dirty="0">
                <a:solidFill>
                  <a:srgbClr val="555556"/>
                </a:solidFill>
                <a:latin typeface="Calibri" panose="020F0502020204030204" pitchFamily="34" charset="0"/>
                <a:cs typeface="Calibri" panose="020F0502020204030204" pitchFamily="34" charset="0"/>
              </a:rPr>
              <a:t> through implementation of a camp governance system including elections, camp population representation and camp committees.</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Ensuring that the </a:t>
            </a:r>
            <a:r>
              <a:rPr lang="en-GB" sz="2400" b="1" dirty="0">
                <a:solidFill>
                  <a:srgbClr val="555556"/>
                </a:solidFill>
                <a:latin typeface="Calibri" panose="020F0502020204030204" pitchFamily="34" charset="0"/>
                <a:cs typeface="Calibri" panose="020F0502020204030204" pitchFamily="34" charset="0"/>
              </a:rPr>
              <a:t>Age, Gender, Diversity Mainstreaming (AGDM) approach</a:t>
            </a:r>
            <a:r>
              <a:rPr lang="en-GB" sz="2400" dirty="0">
                <a:solidFill>
                  <a:srgbClr val="555556"/>
                </a:solidFill>
                <a:latin typeface="Calibri" panose="020F0502020204030204" pitchFamily="34" charset="0"/>
                <a:cs typeface="Calibri" panose="020F0502020204030204" pitchFamily="34" charset="0"/>
              </a:rPr>
              <a:t> is integrated in all activities in the camp.</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Setting up and ensuring a centralised </a:t>
            </a:r>
            <a:r>
              <a:rPr lang="en-GB" sz="2400" b="1" dirty="0">
                <a:solidFill>
                  <a:srgbClr val="555556"/>
                </a:solidFill>
                <a:latin typeface="Calibri" panose="020F0502020204030204" pitchFamily="34" charset="0"/>
                <a:cs typeface="Calibri" panose="020F0502020204030204" pitchFamily="34" charset="0"/>
              </a:rPr>
              <a:t>complaint and feedback mechanism </a:t>
            </a:r>
            <a:r>
              <a:rPr lang="en-GB" sz="2400" dirty="0">
                <a:solidFill>
                  <a:srgbClr val="555556"/>
                </a:solidFill>
                <a:latin typeface="Calibri" panose="020F0502020204030204" pitchFamily="34" charset="0"/>
                <a:cs typeface="Calibri" panose="020F0502020204030204" pitchFamily="34" charset="0"/>
              </a:rPr>
              <a:t>that promotes accountability.</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Ensuring </a:t>
            </a:r>
            <a:r>
              <a:rPr lang="en-GB" sz="2400" b="1" dirty="0">
                <a:solidFill>
                  <a:srgbClr val="555556"/>
                </a:solidFill>
                <a:latin typeface="Calibri" panose="020F0502020204030204" pitchFamily="34" charset="0"/>
                <a:cs typeface="Calibri" panose="020F0502020204030204" pitchFamily="34" charset="0"/>
              </a:rPr>
              <a:t>standards are respected</a:t>
            </a:r>
            <a:r>
              <a:rPr lang="en-GB" sz="2400" dirty="0">
                <a:solidFill>
                  <a:srgbClr val="555556"/>
                </a:solidFill>
                <a:latin typeface="Calibri" panose="020F0502020204030204" pitchFamily="34" charset="0"/>
                <a:cs typeface="Calibri" panose="020F0502020204030204" pitchFamily="34" charset="0"/>
              </a:rPr>
              <a:t> and camp infrastructure maintained.</a:t>
            </a:r>
            <a:endParaRPr lang="en-US" sz="2400" dirty="0">
              <a:solidFill>
                <a:srgbClr val="555556"/>
              </a:solidFill>
              <a:latin typeface="Calibri" panose="020F0502020204030204" pitchFamily="34" charset="0"/>
              <a:cs typeface="Calibri" panose="020F0502020204030204" pitchFamily="34" charset="0"/>
            </a:endParaRPr>
          </a:p>
          <a:p>
            <a:pPr algn="l"/>
            <a:r>
              <a:rPr lang="en-GB" sz="2400" dirty="0">
                <a:solidFill>
                  <a:srgbClr val="555556"/>
                </a:solidFill>
                <a:latin typeface="Calibri" panose="020F0502020204030204" pitchFamily="34" charset="0"/>
                <a:cs typeface="Calibri" panose="020F0502020204030204" pitchFamily="34" charset="0"/>
              </a:rPr>
              <a:t>Ensuring </a:t>
            </a:r>
            <a:r>
              <a:rPr lang="en-GB" sz="2400" b="1" dirty="0">
                <a:solidFill>
                  <a:srgbClr val="555556"/>
                </a:solidFill>
                <a:latin typeface="Calibri" panose="020F0502020204030204" pitchFamily="34" charset="0"/>
                <a:cs typeface="Calibri" panose="020F0502020204030204" pitchFamily="34" charset="0"/>
              </a:rPr>
              <a:t>good relations with host populations</a:t>
            </a:r>
            <a:r>
              <a:rPr lang="en-GB" sz="2400" dirty="0">
                <a:solidFill>
                  <a:srgbClr val="555556"/>
                </a:solidFill>
                <a:latin typeface="Calibri" panose="020F0502020204030204" pitchFamily="34" charset="0"/>
                <a:cs typeface="Calibri" panose="020F0502020204030204" pitchFamily="34" charset="0"/>
              </a:rPr>
              <a:t> and their inclusion in work and activities in the camp.</a:t>
            </a:r>
          </a:p>
          <a:p>
            <a:pPr algn="l"/>
            <a:r>
              <a:rPr lang="en-GB" sz="2400" dirty="0">
                <a:solidFill>
                  <a:srgbClr val="555556"/>
                </a:solidFill>
                <a:latin typeface="Calibri" panose="020F0502020204030204" pitchFamily="34" charset="0"/>
                <a:cs typeface="Calibri" panose="020F0502020204030204" pitchFamily="34" charset="0"/>
              </a:rPr>
              <a:t>Committing to an open dialogue with the </a:t>
            </a:r>
            <a:r>
              <a:rPr lang="en-GB" sz="2400" b="1" dirty="0">
                <a:solidFill>
                  <a:srgbClr val="555556"/>
                </a:solidFill>
                <a:latin typeface="Calibri" panose="020F0502020204030204" pitchFamily="34" charset="0"/>
                <a:cs typeface="Calibri" panose="020F0502020204030204" pitchFamily="34" charset="0"/>
              </a:rPr>
              <a:t>CCCM Cluster/Sector lead </a:t>
            </a:r>
            <a:r>
              <a:rPr lang="en-GB" sz="2400" dirty="0">
                <a:solidFill>
                  <a:srgbClr val="555556"/>
                </a:solidFill>
                <a:latin typeface="Calibri" panose="020F0502020204030204" pitchFamily="34" charset="0"/>
                <a:cs typeface="Calibri" panose="020F0502020204030204" pitchFamily="34" charset="0"/>
              </a:rPr>
              <a:t>about support needs and implementation of its decisions at camp level.</a:t>
            </a:r>
          </a:p>
          <a:p>
            <a:pPr algn="l"/>
            <a:r>
              <a:rPr lang="en-GB" sz="2400" dirty="0">
                <a:solidFill>
                  <a:srgbClr val="555556"/>
                </a:solidFill>
                <a:latin typeface="Calibri" panose="020F0502020204030204" pitchFamily="34" charset="0"/>
                <a:cs typeface="Calibri" panose="020F0502020204030204" pitchFamily="34" charset="0"/>
              </a:rPr>
              <a:t>Ensuring all actions undertaken with and for the camp population reflect the </a:t>
            </a:r>
            <a:r>
              <a:rPr lang="en-GB" sz="2400" b="1" dirty="0">
                <a:solidFill>
                  <a:srgbClr val="555556"/>
                </a:solidFill>
                <a:latin typeface="Calibri" panose="020F0502020204030204" pitchFamily="34" charset="0"/>
                <a:cs typeface="Calibri" panose="020F0502020204030204" pitchFamily="34" charset="0"/>
              </a:rPr>
              <a:t>search for durable solutions</a:t>
            </a:r>
            <a:r>
              <a:rPr lang="en-GB" sz="2400" dirty="0">
                <a:solidFill>
                  <a:srgbClr val="555556"/>
                </a:solidFill>
                <a:latin typeface="Calibri" panose="020F0502020204030204" pitchFamily="34" charset="0"/>
                <a:cs typeface="Calibri" panose="020F0502020204030204" pitchFamily="34" charset="0"/>
              </a:rPr>
              <a:t>.”</a:t>
            </a:r>
            <a:endParaRPr lang="en-US" sz="2400" dirty="0">
              <a:solidFill>
                <a:srgbClr val="555556"/>
              </a:solidFill>
              <a:latin typeface="Calibri" panose="020F0502020204030204" pitchFamily="34" charset="0"/>
              <a:cs typeface="Calibri" panose="020F0502020204030204" pitchFamily="34" charset="0"/>
            </a:endParaRPr>
          </a:p>
          <a:p>
            <a:pPr marL="0" indent="0" algn="l">
              <a:buNone/>
            </a:pPr>
            <a:r>
              <a:rPr lang="en-GB" sz="2400" dirty="0">
                <a:latin typeface="Calibri" panose="020F0502020204030204" pitchFamily="34" charset="0"/>
                <a:cs typeface="Calibri" panose="020F0502020204030204" pitchFamily="34" charset="0"/>
              </a:rPr>
              <a:t> </a:t>
            </a:r>
            <a:endParaRPr lang="en-US" sz="2400" dirty="0">
              <a:latin typeface="Calibri" panose="020F0502020204030204" pitchFamily="34" charset="0"/>
              <a:cs typeface="Calibri" panose="020F0502020204030204" pitchFamily="34" charset="0"/>
            </a:endParaRPr>
          </a:p>
          <a:p>
            <a:pPr algn="l"/>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3438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latin typeface="Calibri" panose="020F0502020204030204" pitchFamily="34" charset="0"/>
                <a:cs typeface="Calibri" panose="020F0502020204030204" pitchFamily="34" charset="0"/>
              </a:rPr>
              <a:t>Principles of Partnership</a:t>
            </a:r>
          </a:p>
        </p:txBody>
      </p:sp>
      <p:pic>
        <p:nvPicPr>
          <p:cNvPr id="6" name="Picture 5">
            <a:extLst>
              <a:ext uri="{FF2B5EF4-FFF2-40B4-BE49-F238E27FC236}">
                <a16:creationId xmlns:a16="http://schemas.microsoft.com/office/drawing/2014/main" id="{DFB36707-FEA3-47CA-A6BA-D1B0A57DA11B}"/>
              </a:ext>
            </a:extLst>
          </p:cNvPr>
          <p:cNvPicPr>
            <a:picLocks noChangeAspect="1"/>
          </p:cNvPicPr>
          <p:nvPr/>
        </p:nvPicPr>
        <p:blipFill rotWithShape="1">
          <a:blip r:embed="rId3">
            <a:extLst>
              <a:ext uri="{28A0092B-C50C-407E-A947-70E740481C1C}">
                <a14:useLocalDpi xmlns:a14="http://schemas.microsoft.com/office/drawing/2010/main" val="0"/>
              </a:ext>
            </a:extLst>
          </a:blip>
          <a:srcRect t="50000" r="37045"/>
          <a:stretch/>
        </p:blipFill>
        <p:spPr>
          <a:xfrm>
            <a:off x="1097597" y="1727752"/>
            <a:ext cx="8166439" cy="4587987"/>
          </a:xfrm>
          <a:prstGeom prst="rect">
            <a:avLst/>
          </a:prstGeom>
        </p:spPr>
      </p:pic>
      <p:pic>
        <p:nvPicPr>
          <p:cNvPr id="7" name="Picture 6">
            <a:extLst>
              <a:ext uri="{FF2B5EF4-FFF2-40B4-BE49-F238E27FC236}">
                <a16:creationId xmlns:a16="http://schemas.microsoft.com/office/drawing/2014/main" id="{0471D5BC-D67C-43C9-8A06-AD55F5066D59}"/>
              </a:ext>
            </a:extLst>
          </p:cNvPr>
          <p:cNvPicPr>
            <a:picLocks noChangeAspect="1"/>
          </p:cNvPicPr>
          <p:nvPr/>
        </p:nvPicPr>
        <p:blipFill rotWithShape="1">
          <a:blip r:embed="rId3">
            <a:extLst>
              <a:ext uri="{28A0092B-C50C-407E-A947-70E740481C1C}">
                <a14:useLocalDpi xmlns:a14="http://schemas.microsoft.com/office/drawing/2010/main" val="0"/>
              </a:ext>
            </a:extLst>
          </a:blip>
          <a:srcRect t="50000" r="37045"/>
          <a:stretch/>
        </p:blipFill>
        <p:spPr>
          <a:xfrm>
            <a:off x="1097597" y="1831364"/>
            <a:ext cx="8166439" cy="4587987"/>
          </a:xfrm>
          <a:prstGeom prst="rect">
            <a:avLst/>
          </a:prstGeom>
        </p:spPr>
      </p:pic>
    </p:spTree>
    <p:extLst>
      <p:ext uri="{BB962C8B-B14F-4D97-AF65-F5344CB8AC3E}">
        <p14:creationId xmlns:p14="http://schemas.microsoft.com/office/powerpoint/2010/main" val="19348147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727200"/>
            <a:ext cx="9650413" cy="3758877"/>
          </a:xfrm>
        </p:spPr>
        <p:txBody>
          <a:bodyPr anchor="ctr" anchorCtr="0"/>
          <a:lstStyle/>
          <a:p>
            <a:pPr marL="0" indent="0" algn="l">
              <a:buNone/>
            </a:pPr>
            <a:r>
              <a:rPr lang="en-GB" sz="2800" dirty="0">
                <a:latin typeface="Calibri" panose="020F0502020204030204" pitchFamily="34" charset="0"/>
                <a:cs typeface="Calibri" panose="020F0502020204030204" pitchFamily="34" charset="0"/>
              </a:rPr>
              <a:t> </a:t>
            </a:r>
          </a:p>
          <a:p>
            <a:pPr marL="0" indent="0" algn="l">
              <a:buNone/>
            </a:pPr>
            <a:r>
              <a:rPr lang="en-US" sz="2800" dirty="0">
                <a:solidFill>
                  <a:srgbClr val="555556"/>
                </a:solidFill>
                <a:latin typeface="Calibri" panose="020F0502020204030204" pitchFamily="34" charset="0"/>
                <a:cs typeface="Calibri" panose="020F0502020204030204" pitchFamily="34" charset="0"/>
              </a:rPr>
              <a:t>Effective coordination and </a:t>
            </a:r>
            <a:r>
              <a:rPr lang="en-US" sz="2800" b="1" dirty="0">
                <a:solidFill>
                  <a:srgbClr val="555556"/>
                </a:solidFill>
                <a:latin typeface="Calibri" panose="020F0502020204030204" pitchFamily="34" charset="0"/>
                <a:cs typeface="Calibri" panose="020F0502020204030204" pitchFamily="34" charset="0"/>
              </a:rPr>
              <a:t>successful partnerships </a:t>
            </a:r>
            <a:r>
              <a:rPr lang="en-US" sz="2800" dirty="0">
                <a:solidFill>
                  <a:srgbClr val="555556"/>
                </a:solidFill>
                <a:latin typeface="Calibri" panose="020F0502020204030204" pitchFamily="34" charset="0"/>
                <a:cs typeface="Calibri" panose="020F0502020204030204" pitchFamily="34" charset="0"/>
              </a:rPr>
              <a:t>depend upon attitudes, skills, good leadership, clear and transparent communication. This translates on the ground into the ability to </a:t>
            </a:r>
            <a:r>
              <a:rPr lang="en-US" sz="2800" b="1" dirty="0">
                <a:solidFill>
                  <a:srgbClr val="555556"/>
                </a:solidFill>
                <a:latin typeface="Calibri" panose="020F0502020204030204" pitchFamily="34" charset="0"/>
                <a:cs typeface="Calibri" panose="020F0502020204030204" pitchFamily="34" charset="0"/>
              </a:rPr>
              <a:t>establish consensus and build trust</a:t>
            </a:r>
            <a:r>
              <a:rPr lang="en-US" sz="2800" dirty="0">
                <a:solidFill>
                  <a:srgbClr val="555556"/>
                </a:solidFill>
                <a:latin typeface="Calibri" panose="020F0502020204030204" pitchFamily="34" charset="0"/>
                <a:cs typeface="Calibri" panose="020F0502020204030204" pitchFamily="34" charset="0"/>
              </a:rPr>
              <a:t>. The involvement of all relevant stakeholders, in particular representatives of the affected population, including groups with specific needs, is key to effective coordination.</a:t>
            </a:r>
          </a:p>
        </p:txBody>
      </p:sp>
      <p:pic>
        <p:nvPicPr>
          <p:cNvPr id="4" name="Picture 3">
            <a:extLst>
              <a:ext uri="{FF2B5EF4-FFF2-40B4-BE49-F238E27FC236}">
                <a16:creationId xmlns:a16="http://schemas.microsoft.com/office/drawing/2014/main" id="{952B3D57-F7BB-424D-975E-D9DE2FA259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r="20295" b="15466"/>
          <a:stretch/>
        </p:blipFill>
        <p:spPr>
          <a:xfrm>
            <a:off x="0" y="1"/>
            <a:ext cx="10691813" cy="7559674"/>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106046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4"/>
                                        </p:tgtEl>
                                      </p:cBhvr>
                                    </p:animEffect>
                                    <p:set>
                                      <p:cBhvr>
                                        <p:cTn id="7" dur="1" fill="hold">
                                          <p:stCondLst>
                                            <p:cond delay="124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2B3D57-F7BB-424D-975E-D9DE2FA25934}"/>
              </a:ext>
            </a:extLst>
          </p:cNvPr>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1" r="20295" b="15466"/>
          <a:stretch/>
        </p:blipFill>
        <p:spPr>
          <a:xfrm>
            <a:off x="0" y="1"/>
            <a:ext cx="10691813" cy="7559674"/>
          </a:xfrm>
          <a:prstGeom prst="rect">
            <a:avLst/>
          </a:prstGeom>
        </p:spPr>
      </p:pic>
      <p:sp>
        <p:nvSpPr>
          <p:cNvPr id="3" name="Content Placeholder 2"/>
          <p:cNvSpPr>
            <a:spLocks noGrp="1"/>
          </p:cNvSpPr>
          <p:nvPr>
            <p:ph idx="1"/>
          </p:nvPr>
        </p:nvSpPr>
        <p:spPr>
          <a:xfrm>
            <a:off x="520699" y="1727200"/>
            <a:ext cx="9650413" cy="3758877"/>
          </a:xfrm>
        </p:spPr>
        <p:txBody>
          <a:bodyPr anchor="ctr" anchorCtr="0"/>
          <a:lstStyle/>
          <a:p>
            <a:pPr marL="0" indent="0" algn="l">
              <a:buNone/>
            </a:pPr>
            <a:r>
              <a:rPr lang="en-GB" sz="2800" dirty="0">
                <a:latin typeface="Calibri" panose="020F0502020204030204" pitchFamily="34" charset="0"/>
                <a:cs typeface="Calibri" panose="020F0502020204030204" pitchFamily="34" charset="0"/>
              </a:rPr>
              <a:t> </a:t>
            </a:r>
          </a:p>
          <a:p>
            <a:pPr marL="0" indent="0" algn="l">
              <a:buNone/>
            </a:pPr>
            <a:r>
              <a:rPr lang="en-US" sz="2800" dirty="0">
                <a:solidFill>
                  <a:srgbClr val="555556"/>
                </a:solidFill>
                <a:latin typeface="Calibri" panose="020F0502020204030204" pitchFamily="34" charset="0"/>
                <a:cs typeface="Calibri" panose="020F0502020204030204" pitchFamily="34" charset="0"/>
              </a:rPr>
              <a:t>Effective coordination and </a:t>
            </a:r>
            <a:r>
              <a:rPr lang="en-US" sz="2800" b="1" dirty="0">
                <a:solidFill>
                  <a:srgbClr val="555556"/>
                </a:solidFill>
                <a:latin typeface="Calibri" panose="020F0502020204030204" pitchFamily="34" charset="0"/>
                <a:cs typeface="Calibri" panose="020F0502020204030204" pitchFamily="34" charset="0"/>
              </a:rPr>
              <a:t>successful partnerships </a:t>
            </a:r>
            <a:r>
              <a:rPr lang="en-US" sz="2800" dirty="0">
                <a:solidFill>
                  <a:srgbClr val="555556"/>
                </a:solidFill>
                <a:latin typeface="Calibri" panose="020F0502020204030204" pitchFamily="34" charset="0"/>
                <a:cs typeface="Calibri" panose="020F0502020204030204" pitchFamily="34" charset="0"/>
              </a:rPr>
              <a:t>depend upon attitudes, skills, good leadership, clear and transparent communication. This translates on the ground into the ability to </a:t>
            </a:r>
            <a:r>
              <a:rPr lang="en-US" sz="2800" b="1" dirty="0">
                <a:solidFill>
                  <a:srgbClr val="555556"/>
                </a:solidFill>
                <a:latin typeface="Calibri" panose="020F0502020204030204" pitchFamily="34" charset="0"/>
                <a:cs typeface="Calibri" panose="020F0502020204030204" pitchFamily="34" charset="0"/>
              </a:rPr>
              <a:t>establish consensus and build trust</a:t>
            </a:r>
            <a:r>
              <a:rPr lang="en-US" sz="2800" dirty="0">
                <a:solidFill>
                  <a:srgbClr val="555556"/>
                </a:solidFill>
                <a:latin typeface="Calibri" panose="020F0502020204030204" pitchFamily="34" charset="0"/>
                <a:cs typeface="Calibri" panose="020F0502020204030204" pitchFamily="34" charset="0"/>
              </a:rPr>
              <a:t>. The involvement of all relevant stakeholders, in particular representatives of the affected population, including groups with specific needs, is key to effective coordination.</a:t>
            </a: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2973827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4"/>
                                        </p:tgtEl>
                                      </p:cBhvr>
                                    </p:animEffect>
                                    <p:set>
                                      <p:cBhvr>
                                        <p:cTn id="7" dur="1" fill="hold">
                                          <p:stCondLst>
                                            <p:cond delay="124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3" y="2610104"/>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What to coordinate?</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6660003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3ED82F2-B0D0-432F-ABFF-A78133B1A47E}"/>
              </a:ext>
            </a:extLst>
          </p:cNvPr>
          <p:cNvSpPr txBox="1">
            <a:spLocks/>
          </p:cNvSpPr>
          <p:nvPr/>
        </p:nvSpPr>
        <p:spPr>
          <a:xfrm>
            <a:off x="520700" y="1908175"/>
            <a:ext cx="9623277" cy="91365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US" sz="2800" b="1" dirty="0">
                <a:solidFill>
                  <a:srgbClr val="555556"/>
                </a:solidFill>
                <a:latin typeface="Calibri" panose="020F0502020204030204" pitchFamily="34" charset="0"/>
              </a:rPr>
              <a:t>W</a:t>
            </a:r>
            <a:r>
              <a:rPr lang="en-GB" sz="2800" b="1" dirty="0" err="1">
                <a:solidFill>
                  <a:srgbClr val="555556"/>
                </a:solidFill>
                <a:latin typeface="Calibri" panose="020F0502020204030204" pitchFamily="34" charset="0"/>
              </a:rPr>
              <a:t>ith</a:t>
            </a:r>
            <a:r>
              <a:rPr lang="en-GB" sz="2800" b="1" dirty="0">
                <a:solidFill>
                  <a:srgbClr val="555556"/>
                </a:solidFill>
                <a:latin typeface="Calibri" panose="020F0502020204030204" pitchFamily="34" charset="0"/>
              </a:rPr>
              <a:t> your group, discuss what the CM team would do to address and respond to each one of these different stakeholders to address the coordination issues raised. </a:t>
            </a:r>
          </a:p>
          <a:p>
            <a:pPr marL="0" indent="0" algn="l">
              <a:buNone/>
            </a:pPr>
            <a:endParaRPr lang="en-US" sz="2800" b="1" dirty="0">
              <a:solidFill>
                <a:srgbClr val="555556"/>
              </a:solidFill>
              <a:latin typeface="Calibri" panose="020F0502020204030204" pitchFamily="34" charset="0"/>
            </a:endParaRPr>
          </a:p>
          <a:p>
            <a:pPr marL="0" indent="0" algn="l">
              <a:buNone/>
            </a:pPr>
            <a:r>
              <a:rPr lang="en-US" sz="2800" dirty="0">
                <a:solidFill>
                  <a:srgbClr val="555556"/>
                </a:solidFill>
                <a:latin typeface="Calibri" panose="020F0502020204030204" pitchFamily="34" charset="0"/>
              </a:rPr>
              <a:t>I</a:t>
            </a:r>
            <a:r>
              <a:rPr lang="en-GB" sz="2800" dirty="0" err="1">
                <a:solidFill>
                  <a:srgbClr val="555556"/>
                </a:solidFill>
                <a:latin typeface="Calibri" panose="020F0502020204030204" pitchFamily="34" charset="0"/>
              </a:rPr>
              <a:t>dentify</a:t>
            </a:r>
            <a:r>
              <a:rPr lang="en-GB" sz="2800" dirty="0">
                <a:solidFill>
                  <a:srgbClr val="555556"/>
                </a:solidFill>
                <a:latin typeface="Calibri" panose="020F0502020204030204" pitchFamily="34" charset="0"/>
              </a:rPr>
              <a:t> the issue raised, the coordination responsibility, and the coordination actions.</a:t>
            </a:r>
          </a:p>
          <a:p>
            <a:pPr marL="0" indent="0" algn="l">
              <a:buNone/>
            </a:pPr>
            <a:endParaRPr lang="en-GB" sz="2800" b="1" dirty="0">
              <a:latin typeface="Calibri" panose="020F0502020204030204" pitchFamily="34" charset="0"/>
            </a:endParaRPr>
          </a:p>
          <a:p>
            <a:pPr marL="457200" lvl="1" indent="0" algn="l">
              <a:buNone/>
            </a:pPr>
            <a:endParaRPr lang="fr-CH" b="1" dirty="0">
              <a:latin typeface="Calibri" panose="020F0502020204030204" pitchFamily="34" charset="0"/>
            </a:endParaRPr>
          </a:p>
          <a:p>
            <a:pPr marL="0" indent="0" algn="l">
              <a:buNone/>
            </a:pPr>
            <a:endParaRPr lang="en-GB" sz="2800" b="1" dirty="0">
              <a:latin typeface="Calibri" panose="020F0502020204030204" pitchFamily="34" charset="0"/>
            </a:endParaRPr>
          </a:p>
          <a:p>
            <a:pPr marL="0" indent="0" algn="l">
              <a:buNone/>
            </a:pPr>
            <a:endParaRPr lang="en-GB" sz="2800" b="1" dirty="0">
              <a:latin typeface="Calibri" panose="020F0502020204030204" pitchFamily="34" charset="0"/>
            </a:endParaRPr>
          </a:p>
          <a:p>
            <a:pPr marL="0" indent="0" algn="l">
              <a:buNone/>
            </a:pPr>
            <a:endParaRPr lang="en-GB" sz="2800" b="1" dirty="0">
              <a:latin typeface="Calibri" panose="020F0502020204030204" pitchFamily="34" charset="0"/>
            </a:endParaRPr>
          </a:p>
        </p:txBody>
      </p:sp>
      <p:sp>
        <p:nvSpPr>
          <p:cNvPr id="2" name="Title 1"/>
          <p:cNvSpPr>
            <a:spLocks noGrp="1"/>
          </p:cNvSpPr>
          <p:nvPr>
            <p:ph type="title"/>
          </p:nvPr>
        </p:nvSpPr>
        <p:spPr>
          <a:xfrm>
            <a:off x="438111" y="446067"/>
            <a:ext cx="8225419" cy="1337216"/>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	                                       </a:t>
            </a:r>
            <a:r>
              <a:rPr lang="en-US" dirty="0">
                <a:solidFill>
                  <a:srgbClr val="2A87C8"/>
                </a:solidFill>
                <a:latin typeface="Calibri" panose="020F0502020204030204" pitchFamily="34" charset="0"/>
                <a:cs typeface="Calibri" panose="020F0502020204030204" pitchFamily="34" charset="0"/>
              </a:rPr>
              <a:t>25’</a:t>
            </a:r>
            <a:br>
              <a:rPr lang="en-US" dirty="0">
                <a:solidFill>
                  <a:srgbClr val="2A87C8"/>
                </a:solidFill>
                <a:latin typeface="Calibri" panose="020F0502020204030204" pitchFamily="34" charset="0"/>
                <a:cs typeface="Calibri" panose="020F0502020204030204" pitchFamily="34" charset="0"/>
              </a:rPr>
            </a:br>
            <a:r>
              <a:rPr lang="en-US" dirty="0">
                <a:solidFill>
                  <a:srgbClr val="2A87C8"/>
                </a:solidFill>
                <a:latin typeface="Calibri" panose="020F0502020204030204" pitchFamily="34" charset="0"/>
                <a:cs typeface="Calibri" panose="020F0502020204030204" pitchFamily="34" charset="0"/>
              </a:rPr>
              <a:t>8 photos grid</a:t>
            </a:r>
          </a:p>
        </p:txBody>
      </p:sp>
      <p:pic>
        <p:nvPicPr>
          <p:cNvPr id="11"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endParaRPr lang="en-US" dirty="0">
              <a:solidFill>
                <a:schemeClr val="accent5"/>
              </a:solidFill>
              <a:latin typeface="Calibri" panose="020F0502020204030204" pitchFamily="34" charset="0"/>
            </a:endParaRPr>
          </a:p>
        </p:txBody>
      </p:sp>
      <p:sp>
        <p:nvSpPr>
          <p:cNvPr id="30" name="Content Placeholder 2">
            <a:extLst>
              <a:ext uri="{FF2B5EF4-FFF2-40B4-BE49-F238E27FC236}">
                <a16:creationId xmlns:a16="http://schemas.microsoft.com/office/drawing/2014/main" id="{B3ED82F2-B0D0-432F-ABFF-A78133B1A47E}"/>
              </a:ext>
            </a:extLst>
          </p:cNvPr>
          <p:cNvSpPr txBox="1">
            <a:spLocks/>
          </p:cNvSpPr>
          <p:nvPr/>
        </p:nvSpPr>
        <p:spPr>
          <a:xfrm>
            <a:off x="520699" y="2821834"/>
            <a:ext cx="5168901" cy="430709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800" b="1" dirty="0">
                <a:solidFill>
                  <a:srgbClr val="545456"/>
                </a:solidFill>
                <a:latin typeface="Calibri" panose="020F0502020204030204" pitchFamily="34" charset="0"/>
              </a:rPr>
              <a:t> </a:t>
            </a:r>
          </a:p>
          <a:p>
            <a:pPr marL="0" indent="0">
              <a:buNone/>
            </a:pPr>
            <a:endParaRPr lang="en-GB" sz="2800" b="1" dirty="0">
              <a:solidFill>
                <a:srgbClr val="545456"/>
              </a:solidFill>
              <a:latin typeface="Calibri" panose="020F0502020204030204" pitchFamily="34" charset="0"/>
            </a:endParaRPr>
          </a:p>
          <a:p>
            <a:pPr marL="457200" lvl="1" indent="0">
              <a:buNone/>
            </a:pPr>
            <a:endParaRPr lang="fr-CH"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3113597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156588"/>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Coordination in camps and camp-like settings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596252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E636ED15-0CBD-4E07-B002-35F2D38E7D04}"/>
              </a:ext>
            </a:extLst>
          </p:cNvPr>
          <p:cNvPicPr>
            <a:picLocks noChangeAspect="1"/>
          </p:cNvPicPr>
          <p:nvPr/>
        </p:nvPicPr>
        <p:blipFill rotWithShape="1">
          <a:blip r:embed="rId3"/>
          <a:srcRect t="12275" b="847"/>
          <a:stretch/>
        </p:blipFill>
        <p:spPr>
          <a:xfrm>
            <a:off x="5460207" y="3889827"/>
            <a:ext cx="4516536" cy="2926960"/>
          </a:xfrm>
          <a:prstGeom prst="rect">
            <a:avLst/>
          </a:prstGeom>
        </p:spPr>
      </p:pic>
      <p:pic>
        <p:nvPicPr>
          <p:cNvPr id="27" name="Picture 26">
            <a:extLst>
              <a:ext uri="{FF2B5EF4-FFF2-40B4-BE49-F238E27FC236}">
                <a16:creationId xmlns:a16="http://schemas.microsoft.com/office/drawing/2014/main" id="{BCA23A78-6C5E-4D2F-BF11-A538715FA7D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900"/>
          <a:stretch/>
        </p:blipFill>
        <p:spPr>
          <a:xfrm>
            <a:off x="645429" y="3895200"/>
            <a:ext cx="4511725" cy="2921587"/>
          </a:xfrm>
          <a:prstGeom prst="rect">
            <a:avLst/>
          </a:prstGeom>
        </p:spPr>
      </p:pic>
      <p:pic>
        <p:nvPicPr>
          <p:cNvPr id="24" name="Picture 23">
            <a:extLst>
              <a:ext uri="{FF2B5EF4-FFF2-40B4-BE49-F238E27FC236}">
                <a16:creationId xmlns:a16="http://schemas.microsoft.com/office/drawing/2014/main" id="{F4101DD6-8C93-4A1E-9311-E6A2EEB6052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99" t="1357" b="1995"/>
          <a:stretch/>
        </p:blipFill>
        <p:spPr>
          <a:xfrm>
            <a:off x="5453974" y="714374"/>
            <a:ext cx="4511726" cy="2921585"/>
          </a:xfrm>
          <a:prstGeom prst="rect">
            <a:avLst/>
          </a:prstGeom>
        </p:spPr>
      </p:pic>
      <p:pic>
        <p:nvPicPr>
          <p:cNvPr id="25" name="Picture 24">
            <a:extLst>
              <a:ext uri="{FF2B5EF4-FFF2-40B4-BE49-F238E27FC236}">
                <a16:creationId xmlns:a16="http://schemas.microsoft.com/office/drawing/2014/main" id="{2051ECF7-A4C0-4271-92AC-18C8465BAA7C}"/>
              </a:ext>
            </a:extLst>
          </p:cNvPr>
          <p:cNvPicPr>
            <a:picLocks noChangeAspect="1"/>
          </p:cNvPicPr>
          <p:nvPr/>
        </p:nvPicPr>
        <p:blipFill rotWithShape="1">
          <a:blip r:embed="rId6"/>
          <a:srcRect l="16211" t="15774"/>
          <a:stretch/>
        </p:blipFill>
        <p:spPr>
          <a:xfrm>
            <a:off x="650240" y="714375"/>
            <a:ext cx="4511725" cy="2921585"/>
          </a:xfrm>
          <a:prstGeom prst="rect">
            <a:avLst/>
          </a:prstGeom>
        </p:spPr>
      </p:pic>
      <p:grpSp>
        <p:nvGrpSpPr>
          <p:cNvPr id="9" name="Group 8">
            <a:extLst>
              <a:ext uri="{FF2B5EF4-FFF2-40B4-BE49-F238E27FC236}">
                <a16:creationId xmlns:a16="http://schemas.microsoft.com/office/drawing/2014/main" id="{6FB81B1A-B900-44F9-A9B6-E58F69731204}"/>
              </a:ext>
            </a:extLst>
          </p:cNvPr>
          <p:cNvGrpSpPr/>
          <p:nvPr/>
        </p:nvGrpSpPr>
        <p:grpSpPr>
          <a:xfrm>
            <a:off x="631831" y="2613705"/>
            <a:ext cx="4534390" cy="1042044"/>
            <a:chOff x="109544" y="1812739"/>
            <a:chExt cx="3013971" cy="619999"/>
          </a:xfrm>
          <a:solidFill>
            <a:schemeClr val="bg1">
              <a:lumMod val="95000"/>
              <a:alpha val="60000"/>
            </a:schemeClr>
          </a:solidFill>
        </p:grpSpPr>
        <p:sp>
          <p:nvSpPr>
            <p:cNvPr id="10" name="Rectangle 9">
              <a:extLst>
                <a:ext uri="{FF2B5EF4-FFF2-40B4-BE49-F238E27FC236}">
                  <a16:creationId xmlns:a16="http://schemas.microsoft.com/office/drawing/2014/main" id="{6254C00D-33BF-406E-9928-6A25C56D2219}"/>
                </a:ext>
              </a:extLst>
            </p:cNvPr>
            <p:cNvSpPr/>
            <p:nvPr/>
          </p:nvSpPr>
          <p:spPr>
            <a:xfrm>
              <a:off x="109544"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1" name="TextBox 10">
              <a:extLst>
                <a:ext uri="{FF2B5EF4-FFF2-40B4-BE49-F238E27FC236}">
                  <a16:creationId xmlns:a16="http://schemas.microsoft.com/office/drawing/2014/main" id="{14B6531B-AC01-4786-AB45-C4EAF9C5EA87}"/>
                </a:ext>
              </a:extLst>
            </p:cNvPr>
            <p:cNvSpPr txBox="1"/>
            <p:nvPr/>
          </p:nvSpPr>
          <p:spPr>
            <a:xfrm>
              <a:off x="109544"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7112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What is the last estimation of the camp population? </a:t>
              </a:r>
            </a:p>
            <a:p>
              <a:pPr lvl="0" algn="ctr" defTabSz="7112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Donor</a:t>
              </a:r>
              <a:endParaRPr lang="en-GB" sz="1800" i="1" dirty="0">
                <a:solidFill>
                  <a:srgbClr val="555556"/>
                </a:solidFill>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1E3791D2-34A2-4EAF-B3E1-0583F4858283}"/>
              </a:ext>
            </a:extLst>
          </p:cNvPr>
          <p:cNvGrpSpPr/>
          <p:nvPr/>
        </p:nvGrpSpPr>
        <p:grpSpPr>
          <a:xfrm>
            <a:off x="5446609" y="2613705"/>
            <a:ext cx="4534390" cy="1042044"/>
            <a:chOff x="3430933" y="1812739"/>
            <a:chExt cx="3013971" cy="619999"/>
          </a:xfrm>
          <a:solidFill>
            <a:schemeClr val="bg1">
              <a:lumMod val="95000"/>
              <a:alpha val="60000"/>
            </a:schemeClr>
          </a:solidFill>
        </p:grpSpPr>
        <p:sp>
          <p:nvSpPr>
            <p:cNvPr id="13" name="Rectangle 12">
              <a:extLst>
                <a:ext uri="{FF2B5EF4-FFF2-40B4-BE49-F238E27FC236}">
                  <a16:creationId xmlns:a16="http://schemas.microsoft.com/office/drawing/2014/main" id="{EAB09A12-4C2A-4207-A931-6F5E80F6070B}"/>
                </a:ext>
              </a:extLst>
            </p:cNvPr>
            <p:cNvSpPr/>
            <p:nvPr/>
          </p:nvSpPr>
          <p:spPr>
            <a:xfrm>
              <a:off x="3430933"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4" name="TextBox 13">
              <a:extLst>
                <a:ext uri="{FF2B5EF4-FFF2-40B4-BE49-F238E27FC236}">
                  <a16:creationId xmlns:a16="http://schemas.microsoft.com/office/drawing/2014/main" id="{7544EA78-6D13-44B7-B35E-424572D1A2E3}"/>
                </a:ext>
              </a:extLst>
            </p:cNvPr>
            <p:cNvSpPr txBox="1"/>
            <p:nvPr/>
          </p:nvSpPr>
          <p:spPr>
            <a:xfrm>
              <a:off x="3430933"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10668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Who is in charge of emptying the latrines? They are full! </a:t>
              </a:r>
            </a:p>
            <a:p>
              <a:pPr lvl="0" algn="ctr" defTabSz="10668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Protection officer</a:t>
              </a:r>
              <a:endParaRPr lang="en-GB" sz="1800" i="1" dirty="0">
                <a:solidFill>
                  <a:srgbClr val="555556"/>
                </a:solidFill>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E1D5F2E2-5341-4CBB-BB90-FFE54616CFF2}"/>
              </a:ext>
            </a:extLst>
          </p:cNvPr>
          <p:cNvGrpSpPr/>
          <p:nvPr/>
        </p:nvGrpSpPr>
        <p:grpSpPr>
          <a:xfrm>
            <a:off x="645429" y="5774743"/>
            <a:ext cx="4534390" cy="1042044"/>
            <a:chOff x="109544" y="4697467"/>
            <a:chExt cx="3013971" cy="619999"/>
          </a:xfrm>
          <a:solidFill>
            <a:srgbClr val="FFFFFF">
              <a:alpha val="60000"/>
            </a:srgbClr>
          </a:solidFill>
        </p:grpSpPr>
        <p:sp>
          <p:nvSpPr>
            <p:cNvPr id="19" name="Rectangle 18">
              <a:extLst>
                <a:ext uri="{FF2B5EF4-FFF2-40B4-BE49-F238E27FC236}">
                  <a16:creationId xmlns:a16="http://schemas.microsoft.com/office/drawing/2014/main" id="{EC559A91-9581-4704-8ECD-2919B3B999A8}"/>
                </a:ext>
              </a:extLst>
            </p:cNvPr>
            <p:cNvSpPr/>
            <p:nvPr/>
          </p:nvSpPr>
          <p:spPr>
            <a:xfrm>
              <a:off x="109544"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20" name="TextBox 19">
              <a:extLst>
                <a:ext uri="{FF2B5EF4-FFF2-40B4-BE49-F238E27FC236}">
                  <a16:creationId xmlns:a16="http://schemas.microsoft.com/office/drawing/2014/main" id="{F3292C55-17B9-4F5F-BBB6-99C40C48A974}"/>
                </a:ext>
              </a:extLst>
            </p:cNvPr>
            <p:cNvSpPr txBox="1"/>
            <p:nvPr/>
          </p:nvSpPr>
          <p:spPr>
            <a:xfrm>
              <a:off x="109544"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7112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My people didn’t receive any food assistance. We feel neglected here! </a:t>
              </a:r>
            </a:p>
            <a:p>
              <a:pPr lvl="0" algn="ctr" defTabSz="7112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Community leader</a:t>
              </a:r>
              <a:endParaRPr lang="en-GB" sz="1800" i="1" dirty="0">
                <a:solidFill>
                  <a:srgbClr val="555556"/>
                </a:solidFill>
                <a:latin typeface="Calibri" panose="020F0502020204030204" pitchFamily="34" charset="0"/>
                <a:cs typeface="Calibri" panose="020F0502020204030204" pitchFamily="34" charset="0"/>
              </a:endParaRPr>
            </a:p>
          </p:txBody>
        </p:sp>
      </p:grpSp>
      <p:grpSp>
        <p:nvGrpSpPr>
          <p:cNvPr id="21" name="Group 20">
            <a:extLst>
              <a:ext uri="{FF2B5EF4-FFF2-40B4-BE49-F238E27FC236}">
                <a16:creationId xmlns:a16="http://schemas.microsoft.com/office/drawing/2014/main" id="{58E08B37-B481-47F7-8372-BEE3DB17EBFD}"/>
              </a:ext>
            </a:extLst>
          </p:cNvPr>
          <p:cNvGrpSpPr/>
          <p:nvPr/>
        </p:nvGrpSpPr>
        <p:grpSpPr>
          <a:xfrm>
            <a:off x="5460207" y="5774743"/>
            <a:ext cx="4534390" cy="1042044"/>
            <a:chOff x="3430933" y="4697467"/>
            <a:chExt cx="3013971" cy="619999"/>
          </a:xfrm>
          <a:solidFill>
            <a:srgbClr val="FFFFFF">
              <a:alpha val="60000"/>
            </a:srgbClr>
          </a:solidFill>
        </p:grpSpPr>
        <p:sp>
          <p:nvSpPr>
            <p:cNvPr id="22" name="Rectangle 21">
              <a:extLst>
                <a:ext uri="{FF2B5EF4-FFF2-40B4-BE49-F238E27FC236}">
                  <a16:creationId xmlns:a16="http://schemas.microsoft.com/office/drawing/2014/main" id="{AA1F82E0-1EC0-47E2-B1AE-E3E5F40423EB}"/>
                </a:ext>
              </a:extLst>
            </p:cNvPr>
            <p:cNvSpPr/>
            <p:nvPr/>
          </p:nvSpPr>
          <p:spPr>
            <a:xfrm>
              <a:off x="3430933"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23" name="TextBox 22">
              <a:extLst>
                <a:ext uri="{FF2B5EF4-FFF2-40B4-BE49-F238E27FC236}">
                  <a16:creationId xmlns:a16="http://schemas.microsoft.com/office/drawing/2014/main" id="{434FF9EE-E99A-4E46-B6BC-4C8064DECA79}"/>
                </a:ext>
              </a:extLst>
            </p:cNvPr>
            <p:cNvSpPr txBox="1"/>
            <p:nvPr/>
          </p:nvSpPr>
          <p:spPr>
            <a:xfrm>
              <a:off x="3430933"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7112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We came with NFI for a distribution. Who has already distributed these blankets?</a:t>
              </a:r>
            </a:p>
            <a:p>
              <a:pPr lvl="0" algn="ctr" defTabSz="7112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Red Cross staf</a:t>
              </a:r>
              <a:r>
                <a:rPr lang="en-GB" sz="1800" i="1" dirty="0">
                  <a:solidFill>
                    <a:srgbClr val="555556"/>
                  </a:solidFill>
                  <a:effectLst>
                    <a:outerShdw sx="0" sy="0">
                      <a:srgbClr val="000000"/>
                    </a:outerShdw>
                  </a:effectLst>
                  <a:latin typeface="Calibri" panose="020F0502020204030204" pitchFamily="34" charset="0"/>
                </a:rPr>
                <a:t>f</a:t>
              </a:r>
              <a:endParaRPr lang="en-GB" sz="1800" i="1" dirty="0">
                <a:solidFill>
                  <a:srgbClr val="555556"/>
                </a:solidFill>
                <a:latin typeface="Calibri" panose="020F0502020204030204" pitchFamily="34" charset="0"/>
              </a:endParaRPr>
            </a:p>
          </p:txBody>
        </p:sp>
      </p:grpSp>
    </p:spTree>
    <p:extLst>
      <p:ext uri="{BB962C8B-B14F-4D97-AF65-F5344CB8AC3E}">
        <p14:creationId xmlns:p14="http://schemas.microsoft.com/office/powerpoint/2010/main" val="23947552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E636ED15-0CBD-4E07-B002-35F2D38E7D04}"/>
              </a:ext>
            </a:extLst>
          </p:cNvPr>
          <p:cNvPicPr>
            <a:picLocks noChangeAspect="1"/>
          </p:cNvPicPr>
          <p:nvPr/>
        </p:nvPicPr>
        <p:blipFill rotWithShape="1">
          <a:blip r:embed="rId3"/>
          <a:srcRect t="12275" b="847"/>
          <a:stretch/>
        </p:blipFill>
        <p:spPr>
          <a:xfrm>
            <a:off x="5460207" y="3889827"/>
            <a:ext cx="4516536" cy="2926960"/>
          </a:xfrm>
          <a:prstGeom prst="rect">
            <a:avLst/>
          </a:prstGeom>
        </p:spPr>
      </p:pic>
      <p:pic>
        <p:nvPicPr>
          <p:cNvPr id="27" name="Picture 26">
            <a:extLst>
              <a:ext uri="{FF2B5EF4-FFF2-40B4-BE49-F238E27FC236}">
                <a16:creationId xmlns:a16="http://schemas.microsoft.com/office/drawing/2014/main" id="{BCA23A78-6C5E-4D2F-BF11-A538715FA7D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900"/>
          <a:stretch/>
        </p:blipFill>
        <p:spPr>
          <a:xfrm>
            <a:off x="645429" y="3895200"/>
            <a:ext cx="4511725" cy="2921587"/>
          </a:xfrm>
          <a:prstGeom prst="rect">
            <a:avLst/>
          </a:prstGeom>
        </p:spPr>
      </p:pic>
      <p:pic>
        <p:nvPicPr>
          <p:cNvPr id="24" name="Picture 23">
            <a:extLst>
              <a:ext uri="{FF2B5EF4-FFF2-40B4-BE49-F238E27FC236}">
                <a16:creationId xmlns:a16="http://schemas.microsoft.com/office/drawing/2014/main" id="{F4101DD6-8C93-4A1E-9311-E6A2EEB6052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99" t="1357" b="1995"/>
          <a:stretch/>
        </p:blipFill>
        <p:spPr>
          <a:xfrm>
            <a:off x="5453974" y="714374"/>
            <a:ext cx="4511726" cy="2921585"/>
          </a:xfrm>
          <a:prstGeom prst="rect">
            <a:avLst/>
          </a:prstGeom>
        </p:spPr>
      </p:pic>
      <p:pic>
        <p:nvPicPr>
          <p:cNvPr id="25" name="Picture 24">
            <a:extLst>
              <a:ext uri="{FF2B5EF4-FFF2-40B4-BE49-F238E27FC236}">
                <a16:creationId xmlns:a16="http://schemas.microsoft.com/office/drawing/2014/main" id="{2051ECF7-A4C0-4271-92AC-18C8465BAA7C}"/>
              </a:ext>
            </a:extLst>
          </p:cNvPr>
          <p:cNvPicPr>
            <a:picLocks noChangeAspect="1"/>
          </p:cNvPicPr>
          <p:nvPr/>
        </p:nvPicPr>
        <p:blipFill rotWithShape="1">
          <a:blip r:embed="rId6"/>
          <a:srcRect l="16211" t="15774"/>
          <a:stretch/>
        </p:blipFill>
        <p:spPr>
          <a:xfrm>
            <a:off x="650240" y="714375"/>
            <a:ext cx="4511725" cy="2921585"/>
          </a:xfrm>
          <a:prstGeom prst="rect">
            <a:avLst/>
          </a:prstGeom>
        </p:spPr>
      </p:pic>
      <p:grpSp>
        <p:nvGrpSpPr>
          <p:cNvPr id="9" name="Group 8">
            <a:extLst>
              <a:ext uri="{FF2B5EF4-FFF2-40B4-BE49-F238E27FC236}">
                <a16:creationId xmlns:a16="http://schemas.microsoft.com/office/drawing/2014/main" id="{6FB81B1A-B900-44F9-A9B6-E58F69731204}"/>
              </a:ext>
            </a:extLst>
          </p:cNvPr>
          <p:cNvGrpSpPr/>
          <p:nvPr/>
        </p:nvGrpSpPr>
        <p:grpSpPr>
          <a:xfrm>
            <a:off x="631831" y="2613705"/>
            <a:ext cx="4534390" cy="1042044"/>
            <a:chOff x="109544" y="1812739"/>
            <a:chExt cx="3013971" cy="619999"/>
          </a:xfrm>
          <a:solidFill>
            <a:schemeClr val="bg1">
              <a:lumMod val="95000"/>
              <a:alpha val="60000"/>
            </a:schemeClr>
          </a:solidFill>
        </p:grpSpPr>
        <p:sp>
          <p:nvSpPr>
            <p:cNvPr id="10" name="Rectangle 9">
              <a:extLst>
                <a:ext uri="{FF2B5EF4-FFF2-40B4-BE49-F238E27FC236}">
                  <a16:creationId xmlns:a16="http://schemas.microsoft.com/office/drawing/2014/main" id="{6254C00D-33BF-406E-9928-6A25C56D2219}"/>
                </a:ext>
              </a:extLst>
            </p:cNvPr>
            <p:cNvSpPr/>
            <p:nvPr/>
          </p:nvSpPr>
          <p:spPr>
            <a:xfrm>
              <a:off x="109544"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1" name="TextBox 10">
              <a:extLst>
                <a:ext uri="{FF2B5EF4-FFF2-40B4-BE49-F238E27FC236}">
                  <a16:creationId xmlns:a16="http://schemas.microsoft.com/office/drawing/2014/main" id="{14B6531B-AC01-4786-AB45-C4EAF9C5EA87}"/>
                </a:ext>
              </a:extLst>
            </p:cNvPr>
            <p:cNvSpPr txBox="1"/>
            <p:nvPr/>
          </p:nvSpPr>
          <p:spPr>
            <a:xfrm>
              <a:off x="109544"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7112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What is the last estimation of the camp population? </a:t>
              </a:r>
            </a:p>
            <a:p>
              <a:pPr lvl="0" algn="ctr" defTabSz="7112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Donor</a:t>
              </a:r>
              <a:endParaRPr lang="en-GB" sz="1800" i="1" dirty="0">
                <a:solidFill>
                  <a:srgbClr val="555556"/>
                </a:solidFill>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1E3791D2-34A2-4EAF-B3E1-0583F4858283}"/>
              </a:ext>
            </a:extLst>
          </p:cNvPr>
          <p:cNvGrpSpPr/>
          <p:nvPr/>
        </p:nvGrpSpPr>
        <p:grpSpPr>
          <a:xfrm>
            <a:off x="5446609" y="2613705"/>
            <a:ext cx="4534390" cy="1042044"/>
            <a:chOff x="3430933" y="1812739"/>
            <a:chExt cx="3013971" cy="619999"/>
          </a:xfrm>
          <a:solidFill>
            <a:schemeClr val="bg1">
              <a:lumMod val="95000"/>
              <a:alpha val="60000"/>
            </a:schemeClr>
          </a:solidFill>
        </p:grpSpPr>
        <p:sp>
          <p:nvSpPr>
            <p:cNvPr id="13" name="Rectangle 12">
              <a:extLst>
                <a:ext uri="{FF2B5EF4-FFF2-40B4-BE49-F238E27FC236}">
                  <a16:creationId xmlns:a16="http://schemas.microsoft.com/office/drawing/2014/main" id="{EAB09A12-4C2A-4207-A931-6F5E80F6070B}"/>
                </a:ext>
              </a:extLst>
            </p:cNvPr>
            <p:cNvSpPr/>
            <p:nvPr/>
          </p:nvSpPr>
          <p:spPr>
            <a:xfrm>
              <a:off x="3430933"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4" name="TextBox 13">
              <a:extLst>
                <a:ext uri="{FF2B5EF4-FFF2-40B4-BE49-F238E27FC236}">
                  <a16:creationId xmlns:a16="http://schemas.microsoft.com/office/drawing/2014/main" id="{7544EA78-6D13-44B7-B35E-424572D1A2E3}"/>
                </a:ext>
              </a:extLst>
            </p:cNvPr>
            <p:cNvSpPr txBox="1"/>
            <p:nvPr/>
          </p:nvSpPr>
          <p:spPr>
            <a:xfrm>
              <a:off x="3430933"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10668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Who is in charge of emptying the latrines? They are full! </a:t>
              </a:r>
            </a:p>
            <a:p>
              <a:pPr lvl="0" algn="ctr" defTabSz="10668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Protection officer</a:t>
              </a:r>
              <a:endParaRPr lang="en-GB" sz="1800" i="1" dirty="0">
                <a:solidFill>
                  <a:srgbClr val="555556"/>
                </a:solidFill>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E1D5F2E2-5341-4CBB-BB90-FFE54616CFF2}"/>
              </a:ext>
            </a:extLst>
          </p:cNvPr>
          <p:cNvGrpSpPr/>
          <p:nvPr/>
        </p:nvGrpSpPr>
        <p:grpSpPr>
          <a:xfrm>
            <a:off x="645429" y="5774743"/>
            <a:ext cx="4534390" cy="1042044"/>
            <a:chOff x="109544" y="4697467"/>
            <a:chExt cx="3013971" cy="619999"/>
          </a:xfrm>
          <a:solidFill>
            <a:srgbClr val="FFFFFF">
              <a:alpha val="60000"/>
            </a:srgbClr>
          </a:solidFill>
        </p:grpSpPr>
        <p:sp>
          <p:nvSpPr>
            <p:cNvPr id="19" name="Rectangle 18">
              <a:extLst>
                <a:ext uri="{FF2B5EF4-FFF2-40B4-BE49-F238E27FC236}">
                  <a16:creationId xmlns:a16="http://schemas.microsoft.com/office/drawing/2014/main" id="{EC559A91-9581-4704-8ECD-2919B3B999A8}"/>
                </a:ext>
              </a:extLst>
            </p:cNvPr>
            <p:cNvSpPr/>
            <p:nvPr/>
          </p:nvSpPr>
          <p:spPr>
            <a:xfrm>
              <a:off x="109544"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20" name="TextBox 19">
              <a:extLst>
                <a:ext uri="{FF2B5EF4-FFF2-40B4-BE49-F238E27FC236}">
                  <a16:creationId xmlns:a16="http://schemas.microsoft.com/office/drawing/2014/main" id="{F3292C55-17B9-4F5F-BBB6-99C40C48A974}"/>
                </a:ext>
              </a:extLst>
            </p:cNvPr>
            <p:cNvSpPr txBox="1"/>
            <p:nvPr/>
          </p:nvSpPr>
          <p:spPr>
            <a:xfrm>
              <a:off x="109544"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7112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My people didn’t receive any food assistance. We feel neglected here! </a:t>
              </a:r>
            </a:p>
            <a:p>
              <a:pPr lvl="0" algn="ctr" defTabSz="7112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Community leader</a:t>
              </a:r>
              <a:endParaRPr lang="en-GB" sz="1800" i="1" dirty="0">
                <a:solidFill>
                  <a:srgbClr val="555556"/>
                </a:solidFill>
                <a:latin typeface="Calibri" panose="020F0502020204030204" pitchFamily="34" charset="0"/>
                <a:cs typeface="Calibri" panose="020F0502020204030204" pitchFamily="34" charset="0"/>
              </a:endParaRPr>
            </a:p>
          </p:txBody>
        </p:sp>
      </p:grpSp>
      <p:grpSp>
        <p:nvGrpSpPr>
          <p:cNvPr id="21" name="Group 20">
            <a:extLst>
              <a:ext uri="{FF2B5EF4-FFF2-40B4-BE49-F238E27FC236}">
                <a16:creationId xmlns:a16="http://schemas.microsoft.com/office/drawing/2014/main" id="{58E08B37-B481-47F7-8372-BEE3DB17EBFD}"/>
              </a:ext>
            </a:extLst>
          </p:cNvPr>
          <p:cNvGrpSpPr/>
          <p:nvPr/>
        </p:nvGrpSpPr>
        <p:grpSpPr>
          <a:xfrm>
            <a:off x="5460207" y="5774743"/>
            <a:ext cx="4534390" cy="1042044"/>
            <a:chOff x="3430933" y="4697467"/>
            <a:chExt cx="3013971" cy="619999"/>
          </a:xfrm>
          <a:solidFill>
            <a:srgbClr val="FFFFFF">
              <a:alpha val="60000"/>
            </a:srgbClr>
          </a:solidFill>
        </p:grpSpPr>
        <p:sp>
          <p:nvSpPr>
            <p:cNvPr id="22" name="Rectangle 21">
              <a:extLst>
                <a:ext uri="{FF2B5EF4-FFF2-40B4-BE49-F238E27FC236}">
                  <a16:creationId xmlns:a16="http://schemas.microsoft.com/office/drawing/2014/main" id="{AA1F82E0-1EC0-47E2-B1AE-E3E5F40423EB}"/>
                </a:ext>
              </a:extLst>
            </p:cNvPr>
            <p:cNvSpPr/>
            <p:nvPr/>
          </p:nvSpPr>
          <p:spPr>
            <a:xfrm>
              <a:off x="3430933"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23" name="TextBox 22">
              <a:extLst>
                <a:ext uri="{FF2B5EF4-FFF2-40B4-BE49-F238E27FC236}">
                  <a16:creationId xmlns:a16="http://schemas.microsoft.com/office/drawing/2014/main" id="{434FF9EE-E99A-4E46-B6BC-4C8064DECA79}"/>
                </a:ext>
              </a:extLst>
            </p:cNvPr>
            <p:cNvSpPr txBox="1"/>
            <p:nvPr/>
          </p:nvSpPr>
          <p:spPr>
            <a:xfrm>
              <a:off x="3430933"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defTabSz="711200">
                <a:lnSpc>
                  <a:spcPct val="90000"/>
                </a:lnSpc>
                <a:spcBef>
                  <a:spcPct val="0"/>
                </a:spcBef>
                <a:spcAft>
                  <a:spcPct val="35000"/>
                </a:spcAft>
              </a:pPr>
              <a:r>
                <a:rPr lang="en-GB" sz="1800" b="1" dirty="0">
                  <a:solidFill>
                    <a:srgbClr val="555556"/>
                  </a:solidFill>
                  <a:effectLst>
                    <a:outerShdw sx="0" sy="0">
                      <a:srgbClr val="000000"/>
                    </a:outerShdw>
                  </a:effectLst>
                  <a:latin typeface="Calibri" panose="020F0502020204030204" pitchFamily="34" charset="0"/>
                  <a:cs typeface="Calibri" panose="020F0502020204030204" pitchFamily="34" charset="0"/>
                </a:rPr>
                <a:t>We came with NFI for a distribution. Who has already distributed these blankets?</a:t>
              </a:r>
            </a:p>
            <a:p>
              <a:pPr lvl="0" algn="ctr" defTabSz="711200">
                <a:lnSpc>
                  <a:spcPct val="90000"/>
                </a:lnSpc>
                <a:spcBef>
                  <a:spcPct val="0"/>
                </a:spcBef>
                <a:spcAft>
                  <a:spcPct val="35000"/>
                </a:spcAft>
              </a:pPr>
              <a:r>
                <a:rPr lang="en-GB" sz="1800" dirty="0">
                  <a:solidFill>
                    <a:srgbClr val="555556"/>
                  </a:solidFill>
                  <a:effectLst>
                    <a:outerShdw sx="0" sy="0">
                      <a:srgbClr val="000000"/>
                    </a:outerShdw>
                  </a:effectLst>
                  <a:latin typeface="Calibri" panose="020F0502020204030204" pitchFamily="34" charset="0"/>
                  <a:cs typeface="Calibri" panose="020F0502020204030204" pitchFamily="34" charset="0"/>
                </a:rPr>
                <a:t>-</a:t>
              </a:r>
              <a:r>
                <a:rPr lang="en-GB" sz="1800" i="1" dirty="0">
                  <a:solidFill>
                    <a:srgbClr val="555556"/>
                  </a:solidFill>
                  <a:effectLst>
                    <a:outerShdw sx="0" sy="0">
                      <a:srgbClr val="000000"/>
                    </a:outerShdw>
                  </a:effectLst>
                  <a:latin typeface="Calibri" panose="020F0502020204030204" pitchFamily="34" charset="0"/>
                  <a:cs typeface="Calibri" panose="020F0502020204030204" pitchFamily="34" charset="0"/>
                </a:rPr>
                <a:t>Red Cross staf</a:t>
              </a:r>
              <a:r>
                <a:rPr lang="en-GB" sz="1800" i="1" dirty="0">
                  <a:solidFill>
                    <a:srgbClr val="555556"/>
                  </a:solidFill>
                  <a:effectLst>
                    <a:outerShdw sx="0" sy="0">
                      <a:srgbClr val="000000"/>
                    </a:outerShdw>
                  </a:effectLst>
                  <a:latin typeface="Calibri" panose="020F0502020204030204" pitchFamily="34" charset="0"/>
                </a:rPr>
                <a:t>f</a:t>
              </a:r>
              <a:endParaRPr lang="en-GB" sz="1800" i="1" dirty="0">
                <a:solidFill>
                  <a:srgbClr val="555556"/>
                </a:solidFill>
                <a:latin typeface="Calibri" panose="020F0502020204030204" pitchFamily="34" charset="0"/>
              </a:endParaRPr>
            </a:p>
          </p:txBody>
        </p:sp>
      </p:grpSp>
    </p:spTree>
    <p:extLst>
      <p:ext uri="{BB962C8B-B14F-4D97-AF65-F5344CB8AC3E}">
        <p14:creationId xmlns:p14="http://schemas.microsoft.com/office/powerpoint/2010/main" val="30168951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3ED82F2-B0D0-432F-ABFF-A78133B1A47E}"/>
              </a:ext>
            </a:extLst>
          </p:cNvPr>
          <p:cNvSpPr txBox="1">
            <a:spLocks/>
          </p:cNvSpPr>
          <p:nvPr/>
        </p:nvSpPr>
        <p:spPr>
          <a:xfrm>
            <a:off x="520700" y="1436915"/>
            <a:ext cx="9623277" cy="1384920"/>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GB" sz="2800" b="1" dirty="0">
                <a:solidFill>
                  <a:srgbClr val="555556"/>
                </a:solidFill>
                <a:latin typeface="Calibri" panose="020F0502020204030204" pitchFamily="34" charset="0"/>
              </a:rPr>
              <a:t>Debrief by discussing the following questions:</a:t>
            </a:r>
          </a:p>
          <a:p>
            <a:pPr algn="l">
              <a:buFont typeface="Calibri" panose="020F0502020204030204" pitchFamily="34" charset="0"/>
              <a:buChar char="-"/>
            </a:pPr>
            <a:r>
              <a:rPr lang="en-US" sz="2400" dirty="0">
                <a:solidFill>
                  <a:srgbClr val="555556"/>
                </a:solidFill>
                <a:latin typeface="Calibri" panose="020F0502020204030204" pitchFamily="34" charset="0"/>
              </a:rPr>
              <a:t>Did the group easily agree on the information to be collected, the mechanisms for sharing information, the actors they would coordinate with, etc.?</a:t>
            </a:r>
          </a:p>
          <a:p>
            <a:pPr algn="l">
              <a:buFont typeface="Calibri" panose="020F0502020204030204" pitchFamily="34" charset="0"/>
              <a:buChar char="-"/>
            </a:pPr>
            <a:r>
              <a:rPr lang="en-US" sz="2400" dirty="0">
                <a:solidFill>
                  <a:srgbClr val="555556"/>
                </a:solidFill>
                <a:latin typeface="Calibri" panose="020F0502020204030204" pitchFamily="34" charset="0"/>
              </a:rPr>
              <a:t>Did all members have clarity on needs, how to address them and follow-up response? </a:t>
            </a:r>
          </a:p>
          <a:p>
            <a:pPr algn="l">
              <a:buFont typeface="Calibri" panose="020F0502020204030204" pitchFamily="34" charset="0"/>
              <a:buChar char="-"/>
            </a:pPr>
            <a:r>
              <a:rPr lang="en-US" sz="2400" dirty="0">
                <a:solidFill>
                  <a:srgbClr val="555556"/>
                </a:solidFill>
                <a:latin typeface="Calibri" panose="020F0502020204030204" pitchFamily="34" charset="0"/>
              </a:rPr>
              <a:t>Are roles and responsibilities defined in your context? </a:t>
            </a:r>
          </a:p>
          <a:p>
            <a:pPr algn="l">
              <a:buFont typeface="Calibri" panose="020F0502020204030204" pitchFamily="34" charset="0"/>
              <a:buChar char="-"/>
            </a:pPr>
            <a:r>
              <a:rPr lang="en-US" sz="2400" dirty="0">
                <a:solidFill>
                  <a:srgbClr val="555556"/>
                </a:solidFill>
                <a:latin typeface="Calibri" panose="020F0502020204030204" pitchFamily="34" charset="0"/>
              </a:rPr>
              <a:t>Are there effective coordination mechanisms and tools in place, known and used by all actors? </a:t>
            </a:r>
          </a:p>
          <a:p>
            <a:pPr algn="l">
              <a:buFont typeface="Calibri" panose="020F0502020204030204" pitchFamily="34" charset="0"/>
              <a:buChar char="-"/>
            </a:pPr>
            <a:r>
              <a:rPr lang="en-US" sz="2400" dirty="0">
                <a:solidFill>
                  <a:srgbClr val="555556"/>
                </a:solidFill>
                <a:latin typeface="Calibri" panose="020F0502020204030204" pitchFamily="34" charset="0"/>
              </a:rPr>
              <a:t>Are there SOPs and partnership agreements?</a:t>
            </a:r>
          </a:p>
          <a:p>
            <a:pPr algn="l">
              <a:buFont typeface="Calibri" panose="020F0502020204030204" pitchFamily="34" charset="0"/>
              <a:buChar char="-"/>
            </a:pPr>
            <a:r>
              <a:rPr lang="en-US" sz="2400" dirty="0">
                <a:solidFill>
                  <a:srgbClr val="555556"/>
                </a:solidFill>
                <a:latin typeface="Calibri" panose="020F0502020204030204" pitchFamily="34" charset="0"/>
              </a:rPr>
              <a:t>What challenges did you identify in your current coordination system?</a:t>
            </a:r>
          </a:p>
          <a:p>
            <a:pPr marL="0" indent="0" algn="l">
              <a:buNone/>
            </a:pPr>
            <a:endParaRPr lang="en-GB" sz="2800" b="1" dirty="0">
              <a:solidFill>
                <a:srgbClr val="555556"/>
              </a:solidFill>
              <a:latin typeface="Calibri" panose="020F0502020204030204" pitchFamily="34" charset="0"/>
            </a:endParaRPr>
          </a:p>
          <a:p>
            <a:pPr marL="457200" lvl="1" indent="0" algn="l">
              <a:buNone/>
            </a:pPr>
            <a:endParaRPr lang="fr-CH" b="1" dirty="0">
              <a:solidFill>
                <a:srgbClr val="555556"/>
              </a:solidFill>
              <a:latin typeface="Calibri" panose="020F0502020204030204" pitchFamily="34" charset="0"/>
            </a:endParaRPr>
          </a:p>
          <a:p>
            <a:pPr marL="0" indent="0" algn="l">
              <a:buNone/>
            </a:pPr>
            <a:endParaRPr lang="en-GB" sz="2800" b="1" dirty="0">
              <a:solidFill>
                <a:srgbClr val="555556"/>
              </a:solidFill>
              <a:latin typeface="Calibri" panose="020F0502020204030204" pitchFamily="34" charset="0"/>
            </a:endParaRPr>
          </a:p>
          <a:p>
            <a:pPr marL="0" indent="0" algn="l">
              <a:buNone/>
            </a:pPr>
            <a:endParaRPr lang="en-GB" sz="2800" b="1" dirty="0">
              <a:latin typeface="Calibri" panose="020F0502020204030204" pitchFamily="34" charset="0"/>
            </a:endParaRPr>
          </a:p>
          <a:p>
            <a:pPr marL="0" indent="0" algn="l">
              <a:buNone/>
            </a:pPr>
            <a:endParaRPr lang="en-GB" sz="2800" b="1" dirty="0">
              <a:latin typeface="Calibri" panose="020F0502020204030204" pitchFamily="34" charset="0"/>
            </a:endParaRPr>
          </a:p>
        </p:txBody>
      </p:sp>
      <p:sp>
        <p:nvSpPr>
          <p:cNvPr id="2" name="Title 1"/>
          <p:cNvSpPr>
            <a:spLocks noGrp="1"/>
          </p:cNvSpPr>
          <p:nvPr>
            <p:ph type="title"/>
          </p:nvPr>
        </p:nvSpPr>
        <p:spPr>
          <a:xfrm>
            <a:off x="438111" y="446067"/>
            <a:ext cx="8225419" cy="781842"/>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a:t>
            </a:r>
            <a:r>
              <a:rPr lang="en-US" b="1" dirty="0">
                <a:solidFill>
                  <a:srgbClr val="2A87C8"/>
                </a:solidFill>
                <a:cs typeface="Calibri" panose="020F0502020204030204" pitchFamily="34" charset="0"/>
              </a:rPr>
              <a:t> debrief</a:t>
            </a:r>
            <a:endParaRPr lang="en-US" dirty="0">
              <a:solidFill>
                <a:srgbClr val="2A87C8"/>
              </a:solidFill>
              <a:latin typeface="Calibri" panose="020F0502020204030204" pitchFamily="34" charset="0"/>
              <a:cs typeface="Calibri" panose="020F0502020204030204" pitchFamily="34" charset="0"/>
            </a:endParaRPr>
          </a:p>
        </p:txBody>
      </p:sp>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endParaRPr lang="en-US" dirty="0">
              <a:solidFill>
                <a:schemeClr val="accent5"/>
              </a:solidFill>
              <a:latin typeface="Calibri" panose="020F0502020204030204" pitchFamily="34" charset="0"/>
            </a:endParaRPr>
          </a:p>
        </p:txBody>
      </p:sp>
      <p:sp>
        <p:nvSpPr>
          <p:cNvPr id="30" name="Content Placeholder 2">
            <a:extLst>
              <a:ext uri="{FF2B5EF4-FFF2-40B4-BE49-F238E27FC236}">
                <a16:creationId xmlns:a16="http://schemas.microsoft.com/office/drawing/2014/main" id="{B3ED82F2-B0D0-432F-ABFF-A78133B1A47E}"/>
              </a:ext>
            </a:extLst>
          </p:cNvPr>
          <p:cNvSpPr txBox="1">
            <a:spLocks/>
          </p:cNvSpPr>
          <p:nvPr/>
        </p:nvSpPr>
        <p:spPr>
          <a:xfrm>
            <a:off x="520699" y="2821834"/>
            <a:ext cx="5168901" cy="430709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800" b="1" dirty="0">
                <a:solidFill>
                  <a:srgbClr val="545456"/>
                </a:solidFill>
                <a:latin typeface="Calibri" panose="020F0502020204030204" pitchFamily="34" charset="0"/>
              </a:rPr>
              <a:t> </a:t>
            </a:r>
          </a:p>
          <a:p>
            <a:pPr marL="0" indent="0">
              <a:buNone/>
            </a:pPr>
            <a:endParaRPr lang="en-GB" sz="2800" b="1" dirty="0">
              <a:solidFill>
                <a:srgbClr val="545456"/>
              </a:solidFill>
              <a:latin typeface="Calibri" panose="020F0502020204030204" pitchFamily="34" charset="0"/>
            </a:endParaRPr>
          </a:p>
          <a:p>
            <a:pPr marL="457200" lvl="1" indent="0">
              <a:buNone/>
            </a:pPr>
            <a:endParaRPr lang="fr-CH"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4770802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347" y="446067"/>
            <a:ext cx="10009112" cy="793755"/>
          </a:xfrm>
        </p:spPr>
        <p:txBody>
          <a:bodyPr/>
          <a:lstStyle/>
          <a:p>
            <a:pPr algn="l"/>
            <a:r>
              <a:rPr lang="es-ES_tradnl" b="1" dirty="0">
                <a:latin typeface="Calibri" panose="020F0502020204030204" pitchFamily="34" charset="0"/>
                <a:cs typeface="Calibri" panose="020F0502020204030204" pitchFamily="34" charset="0"/>
              </a:rPr>
              <a:t>Coordination and Information Management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54374864"/>
              </p:ext>
            </p:extLst>
          </p:nvPr>
        </p:nvGraphicFramePr>
        <p:xfrm>
          <a:off x="438150" y="1319213"/>
          <a:ext cx="9875838" cy="547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E0153889-338C-4101-ADDE-1D2865B61B2E}"/>
              </a:ext>
            </a:extLst>
          </p:cNvPr>
          <p:cNvPicPr>
            <a:picLocks noChangeAspect="1"/>
          </p:cNvPicPr>
          <p:nvPr/>
        </p:nvPicPr>
        <p:blipFill rotWithShape="1">
          <a:blip r:embed="rId8">
            <a:extLst>
              <a:ext uri="{28A0092B-C50C-407E-A947-70E740481C1C}">
                <a14:useLocalDpi xmlns:a14="http://schemas.microsoft.com/office/drawing/2010/main" val="0"/>
              </a:ext>
            </a:extLst>
          </a:blip>
          <a:srcRect l="15548" t="3610" r="14073" b="3470"/>
          <a:stretch/>
        </p:blipFill>
        <p:spPr>
          <a:xfrm>
            <a:off x="2699610" y="1319213"/>
            <a:ext cx="5220586" cy="5582093"/>
          </a:xfrm>
          <a:prstGeom prst="rect">
            <a:avLst/>
          </a:prstGeom>
        </p:spPr>
      </p:pic>
    </p:spTree>
    <p:extLst>
      <p:ext uri="{BB962C8B-B14F-4D97-AF65-F5344CB8AC3E}">
        <p14:creationId xmlns:p14="http://schemas.microsoft.com/office/powerpoint/2010/main" val="1514614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239822"/>
            <a:ext cx="9650413" cy="5564203"/>
          </a:xfrm>
        </p:spPr>
        <p:txBody>
          <a:bodyPr anchor="ctr" anchorCtr="0"/>
          <a:lstStyle/>
          <a:p>
            <a:pPr marL="0" indent="0" algn="l" fontAlgn="base">
              <a:buNone/>
            </a:pPr>
            <a:r>
              <a:rPr lang="en-US" sz="2400" dirty="0">
                <a:latin typeface="Calibri" panose="020F0502020204030204" pitchFamily="34" charset="0"/>
              </a:rPr>
              <a:t> </a:t>
            </a:r>
          </a:p>
          <a:p>
            <a:pPr marL="0" indent="0" algn="l">
              <a:buNone/>
            </a:pPr>
            <a:r>
              <a:rPr lang="en-US" sz="2800" dirty="0">
                <a:solidFill>
                  <a:srgbClr val="555556"/>
                </a:solidFill>
                <a:latin typeface="Calibri" panose="020F0502020204030204" pitchFamily="34" charset="0"/>
                <a:cs typeface="Calibri" panose="020F0502020204030204" pitchFamily="34" charset="0"/>
              </a:rPr>
              <a:t>Effective coordination is underpinned by </a:t>
            </a:r>
            <a:r>
              <a:rPr lang="en-US" sz="2800" b="1" dirty="0">
                <a:solidFill>
                  <a:srgbClr val="555556"/>
                </a:solidFill>
                <a:latin typeface="Calibri" panose="020F0502020204030204" pitchFamily="34" charset="0"/>
                <a:cs typeface="Calibri" panose="020F0502020204030204" pitchFamily="34" charset="0"/>
              </a:rPr>
              <a:t>reliable, relevant and up-to-date information</a:t>
            </a:r>
            <a:r>
              <a:rPr lang="en-US" sz="2800" dirty="0">
                <a:solidFill>
                  <a:srgbClr val="555556"/>
                </a:solidFill>
                <a:latin typeface="Calibri" panose="020F0502020204030204" pitchFamily="34" charset="0"/>
                <a:cs typeface="Calibri" panose="020F0502020204030204" pitchFamily="34" charset="0"/>
              </a:rPr>
              <a:t>.  The camp management agency must </a:t>
            </a:r>
            <a:r>
              <a:rPr lang="en-US" sz="2800" dirty="0" err="1">
                <a:solidFill>
                  <a:srgbClr val="555556"/>
                </a:solidFill>
                <a:latin typeface="Calibri" panose="020F0502020204030204" pitchFamily="34" charset="0"/>
                <a:cs typeface="Calibri" panose="020F0502020204030204" pitchFamily="34" charset="0"/>
              </a:rPr>
              <a:t>analyse</a:t>
            </a:r>
            <a:r>
              <a:rPr lang="en-US" sz="2800" dirty="0">
                <a:solidFill>
                  <a:srgbClr val="555556"/>
                </a:solidFill>
                <a:latin typeface="Calibri" panose="020F0502020204030204" pitchFamily="34" charset="0"/>
                <a:cs typeface="Calibri" panose="020F0502020204030204" pitchFamily="34" charset="0"/>
              </a:rPr>
              <a:t> this information cross-</a:t>
            </a:r>
            <a:r>
              <a:rPr lang="en-US" sz="2800" dirty="0" err="1">
                <a:solidFill>
                  <a:srgbClr val="555556"/>
                </a:solidFill>
                <a:latin typeface="Calibri" panose="020F0502020204030204" pitchFamily="34" charset="0"/>
                <a:cs typeface="Calibri" panose="020F0502020204030204" pitchFamily="34" charset="0"/>
              </a:rPr>
              <a:t>sectorally</a:t>
            </a:r>
            <a:r>
              <a:rPr lang="en-US" sz="2800" dirty="0">
                <a:solidFill>
                  <a:srgbClr val="555556"/>
                </a:solidFill>
                <a:latin typeface="Calibri" panose="020F0502020204030204" pitchFamily="34" charset="0"/>
                <a:cs typeface="Calibri" panose="020F0502020204030204" pitchFamily="34" charset="0"/>
              </a:rPr>
              <a:t> for effective information management to have meaningful follow up by service agencies.</a:t>
            </a:r>
          </a:p>
          <a:p>
            <a:pPr marL="0" indent="0" algn="l">
              <a:buNone/>
            </a:pPr>
            <a:endParaRPr lang="en-US" sz="2800" dirty="0">
              <a:solidFill>
                <a:srgbClr val="555556"/>
              </a:solidFill>
              <a:latin typeface="Calibri" panose="020F0502020204030204" pitchFamily="34" charset="0"/>
              <a:cs typeface="Calibri" panose="020F0502020204030204" pitchFamily="34" charset="0"/>
            </a:endParaRPr>
          </a:p>
          <a:p>
            <a:pPr marL="0" indent="0" algn="l">
              <a:buNone/>
            </a:pPr>
            <a:r>
              <a:rPr lang="en-US" sz="2800" dirty="0">
                <a:solidFill>
                  <a:srgbClr val="555556"/>
                </a:solidFill>
                <a:latin typeface="Calibri" panose="020F0502020204030204" pitchFamily="34" charset="0"/>
                <a:cs typeface="Calibri" panose="020F0502020204030204" pitchFamily="34" charset="0"/>
              </a:rPr>
              <a:t>Effective information sharing is key to </a:t>
            </a:r>
            <a:r>
              <a:rPr lang="en-US" sz="2800" b="1" dirty="0">
                <a:solidFill>
                  <a:srgbClr val="555556"/>
                </a:solidFill>
                <a:latin typeface="Calibri" panose="020F0502020204030204" pitchFamily="34" charset="0"/>
                <a:cs typeface="Calibri" panose="020F0502020204030204" pitchFamily="34" charset="0"/>
              </a:rPr>
              <a:t>avoiding duplication of activities, filling gaps in provision and ensuring consistent monitoring and reporting</a:t>
            </a:r>
            <a:r>
              <a:rPr lang="en-US" sz="2800" dirty="0">
                <a:solidFill>
                  <a:srgbClr val="555556"/>
                </a:solidFill>
                <a:latin typeface="Calibri" panose="020F0502020204030204" pitchFamily="34" charset="0"/>
                <a:cs typeface="Calibri" panose="020F0502020204030204" pitchFamily="34" charset="0"/>
              </a:rPr>
              <a:t>. The Camp Management Agency needs a monitoring system linked to reporting that highlights and addresses identified gaps for an informed overall response. </a:t>
            </a:r>
          </a:p>
          <a:p>
            <a:pPr marL="0" indent="0" algn="l">
              <a:buNone/>
            </a:pPr>
            <a:endParaRPr lang="en-GB" sz="2400"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39A93514-4907-4C12-9350-EEF1243DB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470"/>
          <a:stretch/>
        </p:blipFill>
        <p:spPr>
          <a:xfrm>
            <a:off x="0" y="-1"/>
            <a:ext cx="10719295"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338064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A93514-4907-4C12-9350-EEF1243DBE75}"/>
              </a:ext>
            </a:extLst>
          </p:cNvPr>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r="5470"/>
          <a:stretch/>
        </p:blipFill>
        <p:spPr>
          <a:xfrm>
            <a:off x="0" y="-1"/>
            <a:ext cx="10719295" cy="7559675"/>
          </a:xfrm>
          <a:prstGeom prst="rect">
            <a:avLst/>
          </a:prstGeom>
        </p:spPr>
      </p:pic>
      <p:sp>
        <p:nvSpPr>
          <p:cNvPr id="3" name="Content Placeholder 2"/>
          <p:cNvSpPr>
            <a:spLocks noGrp="1"/>
          </p:cNvSpPr>
          <p:nvPr>
            <p:ph idx="1"/>
          </p:nvPr>
        </p:nvSpPr>
        <p:spPr>
          <a:xfrm>
            <a:off x="520699" y="1239822"/>
            <a:ext cx="9650413" cy="5564203"/>
          </a:xfrm>
        </p:spPr>
        <p:txBody>
          <a:bodyPr anchor="ctr" anchorCtr="0"/>
          <a:lstStyle/>
          <a:p>
            <a:pPr marL="0" indent="0" algn="l" fontAlgn="base">
              <a:buNone/>
            </a:pPr>
            <a:r>
              <a:rPr lang="en-US" sz="2400" dirty="0">
                <a:latin typeface="Calibri" panose="020F0502020204030204" pitchFamily="34" charset="0"/>
              </a:rPr>
              <a:t> </a:t>
            </a:r>
          </a:p>
          <a:p>
            <a:pPr marL="0" indent="0" algn="l">
              <a:buNone/>
            </a:pPr>
            <a:r>
              <a:rPr lang="en-US" sz="2800" dirty="0">
                <a:solidFill>
                  <a:srgbClr val="555556"/>
                </a:solidFill>
                <a:latin typeface="Calibri" panose="020F0502020204030204" pitchFamily="34" charset="0"/>
                <a:cs typeface="Calibri" panose="020F0502020204030204" pitchFamily="34" charset="0"/>
              </a:rPr>
              <a:t>Effective coordination is underpinned by </a:t>
            </a:r>
            <a:r>
              <a:rPr lang="en-US" sz="2800" b="1" dirty="0">
                <a:solidFill>
                  <a:srgbClr val="555556"/>
                </a:solidFill>
                <a:latin typeface="Calibri" panose="020F0502020204030204" pitchFamily="34" charset="0"/>
                <a:cs typeface="Calibri" panose="020F0502020204030204" pitchFamily="34" charset="0"/>
              </a:rPr>
              <a:t>reliable, relevant and up-to-date information</a:t>
            </a:r>
            <a:r>
              <a:rPr lang="en-US" sz="2800" dirty="0">
                <a:solidFill>
                  <a:srgbClr val="555556"/>
                </a:solidFill>
                <a:latin typeface="Calibri" panose="020F0502020204030204" pitchFamily="34" charset="0"/>
                <a:cs typeface="Calibri" panose="020F0502020204030204" pitchFamily="34" charset="0"/>
              </a:rPr>
              <a:t>.  The camp management agency must </a:t>
            </a:r>
            <a:r>
              <a:rPr lang="en-US" sz="2800" dirty="0" err="1">
                <a:solidFill>
                  <a:srgbClr val="555556"/>
                </a:solidFill>
                <a:latin typeface="Calibri" panose="020F0502020204030204" pitchFamily="34" charset="0"/>
                <a:cs typeface="Calibri" panose="020F0502020204030204" pitchFamily="34" charset="0"/>
              </a:rPr>
              <a:t>analyse</a:t>
            </a:r>
            <a:r>
              <a:rPr lang="en-US" sz="2800" dirty="0">
                <a:solidFill>
                  <a:srgbClr val="555556"/>
                </a:solidFill>
                <a:latin typeface="Calibri" panose="020F0502020204030204" pitchFamily="34" charset="0"/>
                <a:cs typeface="Calibri" panose="020F0502020204030204" pitchFamily="34" charset="0"/>
              </a:rPr>
              <a:t> this information cross-</a:t>
            </a:r>
            <a:r>
              <a:rPr lang="en-US" sz="2800" dirty="0" err="1">
                <a:solidFill>
                  <a:srgbClr val="555556"/>
                </a:solidFill>
                <a:latin typeface="Calibri" panose="020F0502020204030204" pitchFamily="34" charset="0"/>
                <a:cs typeface="Calibri" panose="020F0502020204030204" pitchFamily="34" charset="0"/>
              </a:rPr>
              <a:t>sectorally</a:t>
            </a:r>
            <a:r>
              <a:rPr lang="en-US" sz="2800" dirty="0">
                <a:solidFill>
                  <a:srgbClr val="555556"/>
                </a:solidFill>
                <a:latin typeface="Calibri" panose="020F0502020204030204" pitchFamily="34" charset="0"/>
                <a:cs typeface="Calibri" panose="020F0502020204030204" pitchFamily="34" charset="0"/>
              </a:rPr>
              <a:t> for effective information management to have meaningful follow up by service agencies.</a:t>
            </a:r>
          </a:p>
          <a:p>
            <a:pPr marL="0" indent="0" algn="l">
              <a:buNone/>
            </a:pPr>
            <a:endParaRPr lang="en-US" sz="2800" dirty="0">
              <a:solidFill>
                <a:srgbClr val="555556"/>
              </a:solidFill>
              <a:latin typeface="Calibri" panose="020F0502020204030204" pitchFamily="34" charset="0"/>
              <a:cs typeface="Calibri" panose="020F0502020204030204" pitchFamily="34" charset="0"/>
            </a:endParaRPr>
          </a:p>
          <a:p>
            <a:pPr marL="0" indent="0" algn="l">
              <a:buNone/>
            </a:pPr>
            <a:r>
              <a:rPr lang="en-US" sz="2800" dirty="0">
                <a:solidFill>
                  <a:srgbClr val="555556"/>
                </a:solidFill>
                <a:latin typeface="Calibri" panose="020F0502020204030204" pitchFamily="34" charset="0"/>
                <a:cs typeface="Calibri" panose="020F0502020204030204" pitchFamily="34" charset="0"/>
              </a:rPr>
              <a:t>Effective information sharing is key to </a:t>
            </a:r>
            <a:r>
              <a:rPr lang="en-US" sz="2800" b="1" dirty="0">
                <a:solidFill>
                  <a:srgbClr val="555556"/>
                </a:solidFill>
                <a:latin typeface="Calibri" panose="020F0502020204030204" pitchFamily="34" charset="0"/>
                <a:cs typeface="Calibri" panose="020F0502020204030204" pitchFamily="34" charset="0"/>
              </a:rPr>
              <a:t>avoiding duplication of activities, filling gaps in provision and ensuring consistent monitoring and reporting</a:t>
            </a:r>
            <a:r>
              <a:rPr lang="en-US" sz="2800" dirty="0">
                <a:solidFill>
                  <a:srgbClr val="555556"/>
                </a:solidFill>
                <a:latin typeface="Calibri" panose="020F0502020204030204" pitchFamily="34" charset="0"/>
                <a:cs typeface="Calibri" panose="020F0502020204030204" pitchFamily="34" charset="0"/>
              </a:rPr>
              <a:t>. The Camp Management Agency needs a monitoring system linked to reporting that highlights and addresses identified gaps for an informed overall response. </a:t>
            </a:r>
          </a:p>
          <a:p>
            <a:pPr marL="0" indent="0" algn="l">
              <a:buNone/>
            </a:pPr>
            <a:endParaRPr lang="en-GB" sz="2400" dirty="0">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3169456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85111" y="2638928"/>
            <a:ext cx="8379993" cy="94629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Coordination mechanisms and tools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4050057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3ED82F2-B0D0-432F-ABFF-A78133B1A47E}"/>
              </a:ext>
            </a:extLst>
          </p:cNvPr>
          <p:cNvSpPr txBox="1">
            <a:spLocks/>
          </p:cNvSpPr>
          <p:nvPr/>
        </p:nvSpPr>
        <p:spPr>
          <a:xfrm>
            <a:off x="547837" y="1908175"/>
            <a:ext cx="9623277" cy="91365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800" b="1" dirty="0">
              <a:solidFill>
                <a:srgbClr val="545456"/>
              </a:solidFill>
              <a:latin typeface="Calibri" panose="020F0502020204030204" pitchFamily="34" charset="0"/>
            </a:endParaRPr>
          </a:p>
        </p:txBody>
      </p:sp>
      <p:sp>
        <p:nvSpPr>
          <p:cNvPr id="2" name="Title 1"/>
          <p:cNvSpPr>
            <a:spLocks noGrp="1"/>
          </p:cNvSpPr>
          <p:nvPr>
            <p:ph type="title"/>
          </p:nvPr>
        </p:nvSpPr>
        <p:spPr>
          <a:xfrm>
            <a:off x="438111" y="446067"/>
            <a:ext cx="8225419" cy="1337216"/>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	                                        8</a:t>
            </a:r>
            <a:r>
              <a:rPr lang="en-US" dirty="0">
                <a:solidFill>
                  <a:srgbClr val="2A87C8"/>
                </a:solidFill>
                <a:latin typeface="Calibri" panose="020F0502020204030204" pitchFamily="34" charset="0"/>
                <a:cs typeface="Calibri" panose="020F0502020204030204" pitchFamily="34" charset="0"/>
              </a:rPr>
              <a:t>’</a:t>
            </a:r>
            <a:br>
              <a:rPr lang="en-US" dirty="0">
                <a:solidFill>
                  <a:srgbClr val="2A87C8"/>
                </a:solidFill>
                <a:latin typeface="Calibri" panose="020F0502020204030204" pitchFamily="34" charset="0"/>
                <a:cs typeface="Calibri" panose="020F0502020204030204" pitchFamily="34" charset="0"/>
              </a:rPr>
            </a:br>
            <a:r>
              <a:rPr lang="en-US" dirty="0">
                <a:solidFill>
                  <a:srgbClr val="2A87C8"/>
                </a:solidFill>
                <a:latin typeface="Calibri" panose="020F0502020204030204" pitchFamily="34" charset="0"/>
                <a:cs typeface="Calibri" panose="020F0502020204030204" pitchFamily="34" charset="0"/>
              </a:rPr>
              <a:t>Video</a:t>
            </a:r>
          </a:p>
        </p:txBody>
      </p:sp>
      <p:pic>
        <p:nvPicPr>
          <p:cNvPr id="11"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endParaRPr lang="en-US" dirty="0">
              <a:solidFill>
                <a:schemeClr val="accent5"/>
              </a:solidFill>
              <a:latin typeface="Calibri" panose="020F0502020204030204" pitchFamily="34" charset="0"/>
            </a:endParaRPr>
          </a:p>
        </p:txBody>
      </p:sp>
      <p:sp>
        <p:nvSpPr>
          <p:cNvPr id="8" name="Oval 7">
            <a:hlinkClick r:id="rId4"/>
            <a:extLst>
              <a:ext uri="{FF2B5EF4-FFF2-40B4-BE49-F238E27FC236}">
                <a16:creationId xmlns:a16="http://schemas.microsoft.com/office/drawing/2014/main" id="{3292FA10-0790-49BB-8353-FC1363E9525D}"/>
              </a:ext>
            </a:extLst>
          </p:cNvPr>
          <p:cNvSpPr/>
          <p:nvPr/>
        </p:nvSpPr>
        <p:spPr>
          <a:xfrm>
            <a:off x="2896067" y="1783283"/>
            <a:ext cx="4701276" cy="4701276"/>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sp>
        <p:nvSpPr>
          <p:cNvPr id="9" name="Isosceles Triangle 8">
            <a:extLst>
              <a:ext uri="{FF2B5EF4-FFF2-40B4-BE49-F238E27FC236}">
                <a16:creationId xmlns:a16="http://schemas.microsoft.com/office/drawing/2014/main" id="{A1632748-1DAC-4DD0-9404-FF5FD6B9D90F}"/>
              </a:ext>
            </a:extLst>
          </p:cNvPr>
          <p:cNvSpPr/>
          <p:nvPr/>
        </p:nvSpPr>
        <p:spPr>
          <a:xfrm rot="19800000">
            <a:off x="4315134" y="3045299"/>
            <a:ext cx="1863137" cy="1606154"/>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sp>
        <p:nvSpPr>
          <p:cNvPr id="7" name="TextBox 6">
            <a:extLst>
              <a:ext uri="{FF2B5EF4-FFF2-40B4-BE49-F238E27FC236}">
                <a16:creationId xmlns:a16="http://schemas.microsoft.com/office/drawing/2014/main" id="{6DD19C8F-C936-4121-AF6D-93A2EFA058B7}"/>
              </a:ext>
            </a:extLst>
          </p:cNvPr>
          <p:cNvSpPr txBox="1"/>
          <p:nvPr/>
        </p:nvSpPr>
        <p:spPr>
          <a:xfrm rot="18849579">
            <a:off x="5035030" y="3919693"/>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ACTIVITY DELETE AS APPROPRIATE</a:t>
            </a:r>
          </a:p>
        </p:txBody>
      </p:sp>
    </p:spTree>
    <p:extLst>
      <p:ext uri="{BB962C8B-B14F-4D97-AF65-F5344CB8AC3E}">
        <p14:creationId xmlns:p14="http://schemas.microsoft.com/office/powerpoint/2010/main" val="1813945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b="1" dirty="0">
                <a:solidFill>
                  <a:srgbClr val="2A87C8"/>
                </a:solidFill>
                <a:latin typeface="Calibri" panose="020F0502020204030204" pitchFamily="34" charset="0"/>
                <a:cs typeface="Calibri" panose="020F0502020204030204" pitchFamily="34" charset="0"/>
              </a:rPr>
              <a:t>Share your opinion</a:t>
            </a:r>
            <a:r>
              <a:rPr lang="en-US" b="1" dirty="0">
                <a:solidFill>
                  <a:srgbClr val="2A87C8"/>
                </a:solidFill>
                <a:latin typeface="Calibri" panose="020F0502020204030204" pitchFamily="34" charset="0"/>
                <a:cs typeface="Calibri" panose="020F0502020204030204" pitchFamily="34" charset="0"/>
              </a:rPr>
              <a:t>s</a:t>
            </a:r>
            <a:endParaRPr lang="es-ES_tradnl" b="1" dirty="0">
              <a:solidFill>
                <a:srgbClr val="2A87C8"/>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438111" y="1636700"/>
            <a:ext cx="9876347" cy="5476908"/>
          </a:xfrm>
        </p:spPr>
        <p:txBody>
          <a:bodyPr/>
          <a:lstStyle/>
          <a:p>
            <a:pPr lvl="0"/>
            <a:r>
              <a:rPr lang="en-GB" sz="2800" dirty="0">
                <a:solidFill>
                  <a:srgbClr val="555556"/>
                </a:solidFill>
                <a:latin typeface="Calibri" panose="020F0502020204030204" pitchFamily="34" charset="0"/>
                <a:cs typeface="Calibri" panose="020F0502020204030204" pitchFamily="34" charset="0"/>
              </a:rPr>
              <a:t>What are most common tools used in your context?</a:t>
            </a:r>
          </a:p>
          <a:p>
            <a:pPr lvl="0"/>
            <a:endParaRPr lang="en-US" sz="2800" dirty="0">
              <a:solidFill>
                <a:srgbClr val="555556"/>
              </a:solidFill>
              <a:latin typeface="Calibri" panose="020F0502020204030204" pitchFamily="34" charset="0"/>
              <a:cs typeface="Calibri" panose="020F0502020204030204" pitchFamily="34" charset="0"/>
            </a:endParaRPr>
          </a:p>
          <a:p>
            <a:pPr lvl="0"/>
            <a:r>
              <a:rPr lang="en-GB" sz="2800" dirty="0">
                <a:solidFill>
                  <a:srgbClr val="555556"/>
                </a:solidFill>
                <a:latin typeface="Calibri" panose="020F0502020204030204" pitchFamily="34" charset="0"/>
                <a:cs typeface="Calibri" panose="020F0502020204030204" pitchFamily="34" charset="0"/>
              </a:rPr>
              <a:t>What tools work best? Why?</a:t>
            </a:r>
          </a:p>
          <a:p>
            <a:pPr lvl="0"/>
            <a:endParaRPr lang="en-US" sz="2800" dirty="0">
              <a:solidFill>
                <a:srgbClr val="555556"/>
              </a:solidFill>
              <a:latin typeface="Calibri" panose="020F0502020204030204" pitchFamily="34" charset="0"/>
              <a:cs typeface="Calibri" panose="020F0502020204030204" pitchFamily="34" charset="0"/>
            </a:endParaRPr>
          </a:p>
          <a:p>
            <a:pPr lvl="0"/>
            <a:r>
              <a:rPr lang="en-GB" sz="2800" dirty="0">
                <a:solidFill>
                  <a:srgbClr val="555556"/>
                </a:solidFill>
                <a:latin typeface="Calibri" panose="020F0502020204030204" pitchFamily="34" charset="0"/>
                <a:cs typeface="Calibri" panose="020F0502020204030204" pitchFamily="34" charset="0"/>
              </a:rPr>
              <a:t>What type of meetings are most relevant for you? Why?</a:t>
            </a:r>
          </a:p>
          <a:p>
            <a:pPr lvl="0"/>
            <a:endParaRPr lang="en-US" sz="2800" dirty="0">
              <a:solidFill>
                <a:srgbClr val="555556"/>
              </a:solidFill>
              <a:latin typeface="Calibri" panose="020F0502020204030204" pitchFamily="34" charset="0"/>
              <a:cs typeface="Calibri" panose="020F0502020204030204" pitchFamily="34" charset="0"/>
            </a:endParaRPr>
          </a:p>
          <a:p>
            <a:pPr lvl="0"/>
            <a:r>
              <a:rPr lang="en-GB" sz="2800" dirty="0">
                <a:solidFill>
                  <a:srgbClr val="555556"/>
                </a:solidFill>
                <a:latin typeface="Calibri" panose="020F0502020204030204" pitchFamily="34" charset="0"/>
                <a:cs typeface="Calibri" panose="020F0502020204030204" pitchFamily="34" charset="0"/>
              </a:rPr>
              <a:t>How effective are the meetings you attend?</a:t>
            </a:r>
            <a:endParaRPr lang="en-US" sz="2800" dirty="0">
              <a:solidFill>
                <a:srgbClr val="555556"/>
              </a:solidFill>
              <a:latin typeface="Calibri" panose="020F0502020204030204" pitchFamily="34" charset="0"/>
              <a:cs typeface="Calibri" panose="020F0502020204030204" pitchFamily="34" charset="0"/>
            </a:endParaRPr>
          </a:p>
          <a:p>
            <a:endParaRPr lang="es-ES_tradnl" dirty="0"/>
          </a:p>
        </p:txBody>
      </p:sp>
    </p:spTree>
    <p:extLst>
      <p:ext uri="{BB962C8B-B14F-4D97-AF65-F5344CB8AC3E}">
        <p14:creationId xmlns:p14="http://schemas.microsoft.com/office/powerpoint/2010/main" val="3645434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8640" y="1138659"/>
            <a:ext cx="9724523" cy="2374610"/>
          </a:xfrm>
        </p:spPr>
        <p:txBody>
          <a:bodyPr anchor="ctr" anchorCtr="0"/>
          <a:lstStyle/>
          <a:p>
            <a:pPr marL="0" indent="0" algn="l">
              <a:buNone/>
            </a:pPr>
            <a:r>
              <a:rPr lang="en-US" sz="2800" dirty="0">
                <a:solidFill>
                  <a:srgbClr val="555556"/>
                </a:solidFill>
                <a:latin typeface="Calibri" panose="020F0502020204030204" pitchFamily="34" charset="0"/>
              </a:rPr>
              <a:t>The CM agency needs to use common and agreed country-specific </a:t>
            </a:r>
            <a:r>
              <a:rPr lang="en-US" sz="2800" b="1" dirty="0">
                <a:solidFill>
                  <a:srgbClr val="555556"/>
                </a:solidFill>
                <a:latin typeface="Calibri" panose="020F0502020204030204" pitchFamily="34" charset="0"/>
              </a:rPr>
              <a:t>coordination systems and tools </a:t>
            </a:r>
            <a:r>
              <a:rPr lang="en-US" sz="2800" dirty="0">
                <a:solidFill>
                  <a:srgbClr val="555556"/>
                </a:solidFill>
                <a:latin typeface="Calibri" panose="020F0502020204030204" pitchFamily="34" charset="0"/>
              </a:rPr>
              <a:t>within camps, including well-planned meetings, contact lists, 4W matrices, camp committees, minutes tracking forms, etc. </a:t>
            </a:r>
          </a:p>
        </p:txBody>
      </p:sp>
      <p:pic>
        <p:nvPicPr>
          <p:cNvPr id="5" name="Picture 4">
            <a:extLst>
              <a:ext uri="{FF2B5EF4-FFF2-40B4-BE49-F238E27FC236}">
                <a16:creationId xmlns:a16="http://schemas.microsoft.com/office/drawing/2014/main" id="{39E91577-9DF3-4601-B2F4-4A918B5A14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6086"/>
          <a:stretch/>
        </p:blipFill>
        <p:spPr>
          <a:xfrm>
            <a:off x="0" y="312869"/>
            <a:ext cx="10691813" cy="7589779"/>
          </a:xfrm>
          <a:prstGeom prst="rect">
            <a:avLst/>
          </a:prstGeom>
        </p:spPr>
      </p:pic>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78510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3ED82F2-B0D0-432F-ABFF-A78133B1A47E}"/>
              </a:ext>
            </a:extLst>
          </p:cNvPr>
          <p:cNvSpPr txBox="1">
            <a:spLocks/>
          </p:cNvSpPr>
          <p:nvPr/>
        </p:nvSpPr>
        <p:spPr>
          <a:xfrm>
            <a:off x="520700" y="1908175"/>
            <a:ext cx="9623277" cy="91365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GB" sz="2800" b="1" dirty="0">
                <a:solidFill>
                  <a:srgbClr val="555556"/>
                </a:solidFill>
                <a:latin typeface="Calibri" panose="020F0502020204030204" pitchFamily="34" charset="0"/>
              </a:rPr>
              <a:t>In your roles, you will need to identify the protection and assistance needs of the camp based on the case study and your own capacities according to your role.</a:t>
            </a:r>
          </a:p>
          <a:p>
            <a:pPr marL="0" indent="0" algn="l">
              <a:buNone/>
            </a:pPr>
            <a:r>
              <a:rPr lang="en-GB" sz="2800" b="1" dirty="0">
                <a:solidFill>
                  <a:srgbClr val="555556"/>
                </a:solidFill>
                <a:latin typeface="Calibri" panose="020F0502020204030204" pitchFamily="34" charset="0"/>
              </a:rPr>
              <a:t> </a:t>
            </a:r>
          </a:p>
          <a:p>
            <a:pPr marL="0" indent="0" algn="l">
              <a:buNone/>
            </a:pPr>
            <a:r>
              <a:rPr lang="en-GB" sz="2800" dirty="0">
                <a:solidFill>
                  <a:srgbClr val="555556"/>
                </a:solidFill>
                <a:latin typeface="Calibri" panose="020F0502020204030204" pitchFamily="34" charset="0"/>
              </a:rPr>
              <a:t>Coordinate with other groups to address the most urgent needs at the site. </a:t>
            </a:r>
          </a:p>
          <a:p>
            <a:pPr marL="0" indent="0" algn="l">
              <a:buNone/>
            </a:pPr>
            <a:endParaRPr lang="en-GB" sz="2800" dirty="0">
              <a:solidFill>
                <a:srgbClr val="555556"/>
              </a:solidFill>
              <a:latin typeface="Calibri" panose="020F0502020204030204" pitchFamily="34" charset="0"/>
            </a:endParaRPr>
          </a:p>
          <a:p>
            <a:pPr marL="0" indent="0" algn="l">
              <a:buNone/>
            </a:pPr>
            <a:r>
              <a:rPr lang="en-GB" sz="2800" dirty="0">
                <a:solidFill>
                  <a:srgbClr val="555556"/>
                </a:solidFill>
                <a:latin typeface="Calibri" panose="020F0502020204030204" pitchFamily="34" charset="0"/>
              </a:rPr>
              <a:t>The Camp Management team should focus on setting up functional systems to allow for effective coordination</a:t>
            </a:r>
          </a:p>
          <a:p>
            <a:pPr marL="457200" lvl="1" indent="0" algn="l">
              <a:buNone/>
            </a:pPr>
            <a:endParaRPr lang="fr-CH" b="1" dirty="0">
              <a:solidFill>
                <a:srgbClr val="555556"/>
              </a:solidFill>
              <a:latin typeface="Calibri" panose="020F0502020204030204" pitchFamily="34" charset="0"/>
            </a:endParaRPr>
          </a:p>
          <a:p>
            <a:pPr marL="0" indent="0" algn="l">
              <a:buNone/>
            </a:pPr>
            <a:endParaRPr lang="en-GB" sz="2800" b="1" dirty="0">
              <a:latin typeface="Calibri" panose="020F0502020204030204" pitchFamily="34" charset="0"/>
            </a:endParaRPr>
          </a:p>
          <a:p>
            <a:pPr marL="0" indent="0" algn="l">
              <a:buNone/>
            </a:pPr>
            <a:endParaRPr lang="en-GB" sz="2800" b="1" dirty="0">
              <a:latin typeface="Calibri" panose="020F0502020204030204" pitchFamily="34" charset="0"/>
            </a:endParaRPr>
          </a:p>
          <a:p>
            <a:pPr marL="0" indent="0" algn="l">
              <a:buNone/>
            </a:pPr>
            <a:endParaRPr lang="en-GB" sz="2800" b="1" dirty="0">
              <a:latin typeface="Calibri" panose="020F0502020204030204" pitchFamily="34" charset="0"/>
            </a:endParaRPr>
          </a:p>
        </p:txBody>
      </p:sp>
      <p:sp>
        <p:nvSpPr>
          <p:cNvPr id="2" name="Title 1"/>
          <p:cNvSpPr>
            <a:spLocks noGrp="1"/>
          </p:cNvSpPr>
          <p:nvPr>
            <p:ph type="title"/>
          </p:nvPr>
        </p:nvSpPr>
        <p:spPr>
          <a:xfrm>
            <a:off x="438111" y="446067"/>
            <a:ext cx="8225419" cy="1337216"/>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 (Activity 1A)                 </a:t>
            </a:r>
            <a:r>
              <a:rPr lang="en-US" dirty="0">
                <a:solidFill>
                  <a:srgbClr val="2A87C8"/>
                </a:solidFill>
                <a:latin typeface="Calibri" panose="020F0502020204030204" pitchFamily="34" charset="0"/>
                <a:cs typeface="Calibri" panose="020F0502020204030204" pitchFamily="34" charset="0"/>
              </a:rPr>
              <a:t>55’</a:t>
            </a:r>
            <a:br>
              <a:rPr lang="en-US" dirty="0">
                <a:solidFill>
                  <a:srgbClr val="2A87C8"/>
                </a:solidFill>
                <a:latin typeface="Calibri" panose="020F0502020204030204" pitchFamily="34" charset="0"/>
                <a:cs typeface="Calibri" panose="020F0502020204030204" pitchFamily="34" charset="0"/>
              </a:rPr>
            </a:br>
            <a:r>
              <a:rPr lang="en-US" dirty="0">
                <a:solidFill>
                  <a:srgbClr val="2A87C8"/>
                </a:solidFill>
                <a:latin typeface="Calibri" panose="020F0502020204030204" pitchFamily="34" charset="0"/>
                <a:cs typeface="Calibri" panose="020F0502020204030204" pitchFamily="34" charset="0"/>
              </a:rPr>
              <a:t>Case study</a:t>
            </a:r>
          </a:p>
        </p:txBody>
      </p:sp>
      <p:pic>
        <p:nvPicPr>
          <p:cNvPr id="11"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endParaRPr lang="en-US" dirty="0">
              <a:solidFill>
                <a:schemeClr val="accent5"/>
              </a:solidFill>
              <a:latin typeface="Calibri" panose="020F0502020204030204" pitchFamily="34" charset="0"/>
            </a:endParaRPr>
          </a:p>
        </p:txBody>
      </p:sp>
      <p:sp>
        <p:nvSpPr>
          <p:cNvPr id="30" name="Content Placeholder 2">
            <a:extLst>
              <a:ext uri="{FF2B5EF4-FFF2-40B4-BE49-F238E27FC236}">
                <a16:creationId xmlns:a16="http://schemas.microsoft.com/office/drawing/2014/main" id="{B3ED82F2-B0D0-432F-ABFF-A78133B1A47E}"/>
              </a:ext>
            </a:extLst>
          </p:cNvPr>
          <p:cNvSpPr txBox="1">
            <a:spLocks/>
          </p:cNvSpPr>
          <p:nvPr/>
        </p:nvSpPr>
        <p:spPr>
          <a:xfrm>
            <a:off x="520699" y="2821834"/>
            <a:ext cx="5168901" cy="430709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800" b="1" dirty="0">
                <a:solidFill>
                  <a:srgbClr val="545456"/>
                </a:solidFill>
                <a:latin typeface="Calibri" panose="020F0502020204030204" pitchFamily="34" charset="0"/>
              </a:rPr>
              <a:t> </a:t>
            </a:r>
          </a:p>
          <a:p>
            <a:pPr marL="0" indent="0">
              <a:buNone/>
            </a:pPr>
            <a:endParaRPr lang="en-GB" sz="2800" b="1" dirty="0">
              <a:solidFill>
                <a:srgbClr val="545456"/>
              </a:solidFill>
              <a:latin typeface="Calibri" panose="020F0502020204030204" pitchFamily="34" charset="0"/>
            </a:endParaRPr>
          </a:p>
          <a:p>
            <a:pPr marL="457200" lvl="1" indent="0">
              <a:buNone/>
            </a:pPr>
            <a:endParaRPr lang="fr-CH"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p:txBody>
      </p:sp>
      <p:sp>
        <p:nvSpPr>
          <p:cNvPr id="18" name="TextBox 17">
            <a:extLst>
              <a:ext uri="{FF2B5EF4-FFF2-40B4-BE49-F238E27FC236}">
                <a16:creationId xmlns:a16="http://schemas.microsoft.com/office/drawing/2014/main" id="{A280100C-E3B1-457E-BB92-BFA03158D295}"/>
              </a:ext>
            </a:extLst>
          </p:cNvPr>
          <p:cNvSpPr txBox="1"/>
          <p:nvPr/>
        </p:nvSpPr>
        <p:spPr>
          <a:xfrm rot="18849579">
            <a:off x="5035030" y="3919693"/>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ACTIVITIES DELETE AS APPROPRIATE</a:t>
            </a:r>
          </a:p>
        </p:txBody>
      </p:sp>
    </p:spTree>
    <p:extLst>
      <p:ext uri="{BB962C8B-B14F-4D97-AF65-F5344CB8AC3E}">
        <p14:creationId xmlns:p14="http://schemas.microsoft.com/office/powerpoint/2010/main" val="794661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E91577-9DF3-4601-B2F4-4A918B5A1491}"/>
              </a:ext>
            </a:extLst>
          </p:cNvPr>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r="6086"/>
          <a:stretch/>
        </p:blipFill>
        <p:spPr>
          <a:xfrm>
            <a:off x="0" y="312869"/>
            <a:ext cx="10691813" cy="7589779"/>
          </a:xfrm>
          <a:prstGeom prst="rect">
            <a:avLst/>
          </a:prstGeom>
        </p:spPr>
      </p:pic>
      <p:sp>
        <p:nvSpPr>
          <p:cNvPr id="3" name="Content Placeholder 2"/>
          <p:cNvSpPr>
            <a:spLocks noGrp="1"/>
          </p:cNvSpPr>
          <p:nvPr>
            <p:ph idx="1"/>
          </p:nvPr>
        </p:nvSpPr>
        <p:spPr>
          <a:xfrm>
            <a:off x="548640" y="1138659"/>
            <a:ext cx="9724523" cy="2374610"/>
          </a:xfrm>
        </p:spPr>
        <p:txBody>
          <a:bodyPr anchor="ctr" anchorCtr="0"/>
          <a:lstStyle/>
          <a:p>
            <a:pPr marL="0" indent="0" algn="l">
              <a:buNone/>
            </a:pPr>
            <a:r>
              <a:rPr lang="en-US" sz="2800" dirty="0">
                <a:solidFill>
                  <a:srgbClr val="555556"/>
                </a:solidFill>
                <a:latin typeface="Calibri" panose="020F0502020204030204" pitchFamily="34" charset="0"/>
              </a:rPr>
              <a:t>The CM agency needs to use common and agreed country-specific </a:t>
            </a:r>
            <a:r>
              <a:rPr lang="en-US" sz="2800" b="1" dirty="0">
                <a:solidFill>
                  <a:srgbClr val="555556"/>
                </a:solidFill>
                <a:latin typeface="Calibri" panose="020F0502020204030204" pitchFamily="34" charset="0"/>
              </a:rPr>
              <a:t>coordination systems and tools </a:t>
            </a:r>
            <a:r>
              <a:rPr lang="en-US" sz="2800" dirty="0">
                <a:solidFill>
                  <a:srgbClr val="555556"/>
                </a:solidFill>
                <a:latin typeface="Calibri" panose="020F0502020204030204" pitchFamily="34" charset="0"/>
              </a:rPr>
              <a:t>within camps, including well-planned meetings, contact lists, 4W matrices, camp committees, minutes tracking forms, etc. </a:t>
            </a: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2138579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44092" y="2743338"/>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How to improve effectiveness</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38918386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658F44-4400-409A-AEDF-859623B4CD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917" y="527189"/>
            <a:ext cx="5371978" cy="5385823"/>
          </a:xfrm>
          <a:prstGeom prst="rect">
            <a:avLst/>
          </a:prstGeom>
        </p:spPr>
      </p:pic>
      <p:sp>
        <p:nvSpPr>
          <p:cNvPr id="10" name="Title 1">
            <a:extLst>
              <a:ext uri="{FF2B5EF4-FFF2-40B4-BE49-F238E27FC236}">
                <a16:creationId xmlns:a16="http://schemas.microsoft.com/office/drawing/2014/main" id="{00F288A4-E120-441B-AA0A-9E46E9307AD0}"/>
              </a:ext>
            </a:extLst>
          </p:cNvPr>
          <p:cNvSpPr txBox="1">
            <a:spLocks/>
          </p:cNvSpPr>
          <p:nvPr/>
        </p:nvSpPr>
        <p:spPr>
          <a:xfrm>
            <a:off x="1781509" y="6029745"/>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chemeClr val="accent1"/>
                </a:solidFill>
                <a:latin typeface="Calibri" panose="020F0502020204030204" pitchFamily="34" charset="0"/>
              </a:rPr>
              <a:t>Effective coordination</a:t>
            </a:r>
          </a:p>
        </p:txBody>
      </p:sp>
    </p:spTree>
    <p:extLst>
      <p:ext uri="{BB962C8B-B14F-4D97-AF65-F5344CB8AC3E}">
        <p14:creationId xmlns:p14="http://schemas.microsoft.com/office/powerpoint/2010/main" val="7381600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658F44-4400-409A-AEDF-859623B4CD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917" y="527189"/>
            <a:ext cx="5371977" cy="5385823"/>
          </a:xfrm>
          <a:prstGeom prst="rect">
            <a:avLst/>
          </a:prstGeom>
        </p:spPr>
      </p:pic>
      <p:sp>
        <p:nvSpPr>
          <p:cNvPr id="10" name="Title 1">
            <a:extLst>
              <a:ext uri="{FF2B5EF4-FFF2-40B4-BE49-F238E27FC236}">
                <a16:creationId xmlns:a16="http://schemas.microsoft.com/office/drawing/2014/main" id="{00F288A4-E120-441B-AA0A-9E46E9307AD0}"/>
              </a:ext>
            </a:extLst>
          </p:cNvPr>
          <p:cNvSpPr txBox="1">
            <a:spLocks/>
          </p:cNvSpPr>
          <p:nvPr/>
        </p:nvSpPr>
        <p:spPr>
          <a:xfrm>
            <a:off x="1781509" y="6029745"/>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chemeClr val="accent1"/>
                </a:solidFill>
                <a:latin typeface="Calibri" panose="020F0502020204030204" pitchFamily="34" charset="0"/>
              </a:rPr>
              <a:t>Effective coordination</a:t>
            </a:r>
          </a:p>
        </p:txBody>
      </p:sp>
    </p:spTree>
    <p:extLst>
      <p:ext uri="{BB962C8B-B14F-4D97-AF65-F5344CB8AC3E}">
        <p14:creationId xmlns:p14="http://schemas.microsoft.com/office/powerpoint/2010/main" val="17854968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658F44-4400-409A-AEDF-859623B4CD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917" y="530655"/>
            <a:ext cx="5371977" cy="5378890"/>
          </a:xfrm>
          <a:prstGeom prst="rect">
            <a:avLst/>
          </a:prstGeom>
        </p:spPr>
      </p:pic>
      <p:sp>
        <p:nvSpPr>
          <p:cNvPr id="10" name="Title 1">
            <a:extLst>
              <a:ext uri="{FF2B5EF4-FFF2-40B4-BE49-F238E27FC236}">
                <a16:creationId xmlns:a16="http://schemas.microsoft.com/office/drawing/2014/main" id="{00F288A4-E120-441B-AA0A-9E46E9307AD0}"/>
              </a:ext>
            </a:extLst>
          </p:cNvPr>
          <p:cNvSpPr txBox="1">
            <a:spLocks/>
          </p:cNvSpPr>
          <p:nvPr/>
        </p:nvSpPr>
        <p:spPr>
          <a:xfrm>
            <a:off x="1781509" y="6029745"/>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chemeClr val="accent1"/>
                </a:solidFill>
                <a:latin typeface="Calibri" panose="020F0502020204030204" pitchFamily="34" charset="0"/>
              </a:rPr>
              <a:t>Effective coordination</a:t>
            </a:r>
          </a:p>
        </p:txBody>
      </p:sp>
    </p:spTree>
    <p:extLst>
      <p:ext uri="{BB962C8B-B14F-4D97-AF65-F5344CB8AC3E}">
        <p14:creationId xmlns:p14="http://schemas.microsoft.com/office/powerpoint/2010/main" val="41823125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658F44-4400-409A-AEDF-859623B4CD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917" y="530655"/>
            <a:ext cx="5371977" cy="5378890"/>
          </a:xfrm>
          <a:prstGeom prst="rect">
            <a:avLst/>
          </a:prstGeom>
        </p:spPr>
      </p:pic>
      <p:sp>
        <p:nvSpPr>
          <p:cNvPr id="10" name="Title 1">
            <a:extLst>
              <a:ext uri="{FF2B5EF4-FFF2-40B4-BE49-F238E27FC236}">
                <a16:creationId xmlns:a16="http://schemas.microsoft.com/office/drawing/2014/main" id="{00F288A4-E120-441B-AA0A-9E46E9307AD0}"/>
              </a:ext>
            </a:extLst>
          </p:cNvPr>
          <p:cNvSpPr txBox="1">
            <a:spLocks/>
          </p:cNvSpPr>
          <p:nvPr/>
        </p:nvSpPr>
        <p:spPr>
          <a:xfrm>
            <a:off x="1781509" y="6029745"/>
            <a:ext cx="7128793"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chemeClr val="accent1"/>
                </a:solidFill>
                <a:latin typeface="Calibri" panose="020F0502020204030204" pitchFamily="34" charset="0"/>
              </a:rPr>
              <a:t>Effective coordination</a:t>
            </a:r>
          </a:p>
        </p:txBody>
      </p:sp>
    </p:spTree>
    <p:extLst>
      <p:ext uri="{BB962C8B-B14F-4D97-AF65-F5344CB8AC3E}">
        <p14:creationId xmlns:p14="http://schemas.microsoft.com/office/powerpoint/2010/main" val="176680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3ED82F2-B0D0-432F-ABFF-A78133B1A47E}"/>
              </a:ext>
            </a:extLst>
          </p:cNvPr>
          <p:cNvSpPr txBox="1">
            <a:spLocks/>
          </p:cNvSpPr>
          <p:nvPr/>
        </p:nvSpPr>
        <p:spPr>
          <a:xfrm>
            <a:off x="547837" y="1908175"/>
            <a:ext cx="7535848" cy="91365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GB" sz="2800" b="1" dirty="0">
                <a:solidFill>
                  <a:srgbClr val="555556"/>
                </a:solidFill>
                <a:latin typeface="Calibri" panose="020F0502020204030204" pitchFamily="34" charset="0"/>
                <a:cs typeface="Calibri" panose="020F0502020204030204" pitchFamily="34" charset="0"/>
              </a:rPr>
              <a:t>Based on the discussion, brainstorm with your group to fill in the column “forces driving change” and the column “forces restraining change”.</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en-GB" sz="2800" b="1" dirty="0">
              <a:solidFill>
                <a:srgbClr val="555556"/>
              </a:solidFill>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GB" sz="2800" dirty="0">
                <a:solidFill>
                  <a:srgbClr val="555556"/>
                </a:solidFill>
                <a:latin typeface="Calibri" panose="020F0502020204030204" pitchFamily="34" charset="0"/>
                <a:cs typeface="Calibri" panose="020F0502020204030204" pitchFamily="34" charset="0"/>
              </a:rPr>
              <a:t>Once your group has filled in the columns, assign a relative weight to each brainstormed element.</a:t>
            </a:r>
            <a:r>
              <a:rPr lang="en-GB" sz="2800" b="1" dirty="0">
                <a:solidFill>
                  <a:srgbClr val="555556"/>
                </a:solidFill>
                <a:latin typeface="Calibri" panose="020F0502020204030204" pitchFamily="34" charset="0"/>
                <a:cs typeface="Calibri" panose="020F0502020204030204" pitchFamily="34" charset="0"/>
              </a:rPr>
              <a:t> </a:t>
            </a:r>
            <a:endParaRPr kumimoji="0" lang="en-GB" sz="2800" b="1" i="0" u="none" strike="noStrike" kern="1200" cap="none" spc="0" normalizeH="0" baseline="0" noProof="0" dirty="0">
              <a:ln>
                <a:noFill/>
              </a:ln>
              <a:solidFill>
                <a:srgbClr val="555556"/>
              </a:solidFill>
              <a:effectLst/>
              <a:uLnTx/>
              <a:uFillTx/>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0" i="0" u="none" strike="noStrike" kern="1200" cap="none" spc="0" normalizeH="0" baseline="0" noProof="0" dirty="0">
              <a:ln>
                <a:noFill/>
              </a:ln>
              <a:solidFill>
                <a:srgbClr val="555556"/>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effectLst/>
              <a:uLnTx/>
              <a:uFillTx/>
              <a:latin typeface="Calibri" panose="020F0502020204030204" pitchFamily="34" charset="0"/>
              <a:ea typeface="+mn-ea"/>
              <a:cs typeface="+mn-cs"/>
            </a:endParaRPr>
          </a:p>
          <a:p>
            <a:pPr marL="457200" marR="0" lvl="1"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fr-CH" sz="2800" b="1" i="0" u="none" strike="noStrike" kern="1200" cap="none" spc="0" normalizeH="0" baseline="0" noProof="0" dirty="0">
              <a:ln>
                <a:noFill/>
              </a:ln>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effectLst/>
              <a:uLnTx/>
              <a:uFillTx/>
              <a:latin typeface="Calibri" panose="020F0502020204030204" pitchFamily="34" charset="0"/>
              <a:ea typeface="+mn-ea"/>
              <a:cs typeface="+mn-cs"/>
            </a:endParaRPr>
          </a:p>
        </p:txBody>
      </p:sp>
      <p:sp>
        <p:nvSpPr>
          <p:cNvPr id="2" name="Title 1"/>
          <p:cNvSpPr>
            <a:spLocks noGrp="1"/>
          </p:cNvSpPr>
          <p:nvPr>
            <p:ph type="title"/>
          </p:nvPr>
        </p:nvSpPr>
        <p:spPr>
          <a:xfrm>
            <a:off x="438111" y="446067"/>
            <a:ext cx="8225419" cy="1337216"/>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	                                       </a:t>
            </a:r>
            <a:r>
              <a:rPr lang="en-US" dirty="0">
                <a:solidFill>
                  <a:srgbClr val="2A87C8"/>
                </a:solidFill>
                <a:latin typeface="Calibri" panose="020F0502020204030204" pitchFamily="34" charset="0"/>
                <a:cs typeface="Calibri" panose="020F0502020204030204" pitchFamily="34" charset="0"/>
              </a:rPr>
              <a:t>20’</a:t>
            </a:r>
            <a:br>
              <a:rPr lang="en-US" dirty="0">
                <a:solidFill>
                  <a:srgbClr val="2A87C8"/>
                </a:solidFill>
                <a:latin typeface="Calibri" panose="020F0502020204030204" pitchFamily="34" charset="0"/>
                <a:cs typeface="Calibri" panose="020F0502020204030204" pitchFamily="34" charset="0"/>
              </a:rPr>
            </a:br>
            <a:r>
              <a:rPr lang="en-US" dirty="0">
                <a:solidFill>
                  <a:srgbClr val="2A87C8"/>
                </a:solidFill>
                <a:latin typeface="Calibri" panose="020F0502020204030204" pitchFamily="34" charset="0"/>
                <a:cs typeface="Calibri" panose="020F0502020204030204" pitchFamily="34" charset="0"/>
              </a:rPr>
              <a:t>Forces driving and restraining change</a:t>
            </a:r>
          </a:p>
        </p:txBody>
      </p:sp>
      <p:pic>
        <p:nvPicPr>
          <p:cNvPr id="11"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pPr marL="0" marR="0" lvl="0" indent="0" algn="l" defTabSz="1042873" rtl="0" eaLnBrk="1" fontAlgn="auto" latinLnBrk="0" hangingPunct="1">
              <a:lnSpc>
                <a:spcPct val="100000"/>
              </a:lnSpc>
              <a:spcBef>
                <a:spcPts val="0"/>
              </a:spcBef>
              <a:spcAft>
                <a:spcPts val="0"/>
              </a:spcAft>
              <a:buClrTx/>
              <a:buSzTx/>
              <a:buFontTx/>
              <a:buNone/>
              <a:tabLst/>
              <a:defRPr/>
            </a:pPr>
            <a:endParaRPr kumimoji="0" lang="en-US" sz="2053" b="0" i="0" u="none" strike="noStrike" kern="1200" cap="none" spc="0" normalizeH="0" baseline="0" noProof="0" dirty="0">
              <a:ln>
                <a:noFill/>
              </a:ln>
              <a:solidFill>
                <a:srgbClr val="F0B89E"/>
              </a:solidFill>
              <a:effectLst/>
              <a:uLnTx/>
              <a:uFillTx/>
              <a:latin typeface="Calibri" panose="020F0502020204030204" pitchFamily="34" charset="0"/>
              <a:ea typeface="+mn-ea"/>
              <a:cs typeface="+mn-cs"/>
            </a:endParaRPr>
          </a:p>
        </p:txBody>
      </p:sp>
      <p:sp>
        <p:nvSpPr>
          <p:cNvPr id="30" name="Content Placeholder 2">
            <a:extLst>
              <a:ext uri="{FF2B5EF4-FFF2-40B4-BE49-F238E27FC236}">
                <a16:creationId xmlns:a16="http://schemas.microsoft.com/office/drawing/2014/main" id="{B3ED82F2-B0D0-432F-ABFF-A78133B1A47E}"/>
              </a:ext>
            </a:extLst>
          </p:cNvPr>
          <p:cNvSpPr txBox="1">
            <a:spLocks/>
          </p:cNvSpPr>
          <p:nvPr/>
        </p:nvSpPr>
        <p:spPr>
          <a:xfrm>
            <a:off x="520699" y="2821834"/>
            <a:ext cx="5168901" cy="430709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rPr>
              <a:t> </a:t>
            </a: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a:p>
            <a:pPr marL="457200" marR="0" lvl="1"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fr-CH"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en-GB"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612088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9404" y="1138659"/>
            <a:ext cx="9793759" cy="5476908"/>
          </a:xfrm>
        </p:spPr>
        <p:txBody>
          <a:bodyPr anchor="ctr" anchorCtr="0"/>
          <a:lstStyle/>
          <a:p>
            <a:pPr marL="0" indent="0" algn="l">
              <a:buNone/>
            </a:pPr>
            <a:r>
              <a:rPr lang="en-US" sz="2800" dirty="0">
                <a:solidFill>
                  <a:srgbClr val="555556"/>
                </a:solidFill>
                <a:latin typeface="Calibri" panose="020F0502020204030204" pitchFamily="34" charset="0"/>
              </a:rPr>
              <a:t>Successful coordination is dependent on </a:t>
            </a:r>
            <a:r>
              <a:rPr lang="en-US" sz="2800" b="1" dirty="0">
                <a:solidFill>
                  <a:srgbClr val="555556"/>
                </a:solidFill>
                <a:latin typeface="Calibri" panose="020F0502020204030204" pitchFamily="34" charset="0"/>
              </a:rPr>
              <a:t>mandates, systems and interpersonal communication skills</a:t>
            </a:r>
            <a:r>
              <a:rPr lang="en-US" sz="2800" dirty="0">
                <a:solidFill>
                  <a:srgbClr val="555556"/>
                </a:solidFill>
                <a:latin typeface="Calibri" panose="020F0502020204030204" pitchFamily="34" charset="0"/>
              </a:rPr>
              <a:t>, including: inclusive and transparent attitudes, good leadership, clear communication and ability to reach agreements</a:t>
            </a:r>
            <a:r>
              <a:rPr lang="en-US" sz="2800" dirty="0">
                <a:latin typeface="Calibri" panose="020F0502020204030204" pitchFamily="34" charset="0"/>
              </a:rPr>
              <a:t>.</a:t>
            </a:r>
          </a:p>
        </p:txBody>
      </p:sp>
      <p:pic>
        <p:nvPicPr>
          <p:cNvPr id="5" name="Picture 4">
            <a:extLst>
              <a:ext uri="{FF2B5EF4-FFF2-40B4-BE49-F238E27FC236}">
                <a16:creationId xmlns:a16="http://schemas.microsoft.com/office/drawing/2014/main" id="{39DC5BB2-17F9-45C3-9D1F-CF31774A795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712"/>
          <a:stretch/>
        </p:blipFill>
        <p:spPr>
          <a:xfrm>
            <a:off x="-1" y="-1"/>
            <a:ext cx="10691813" cy="7559675"/>
          </a:xfrm>
          <a:prstGeom prst="rect">
            <a:avLst/>
          </a:prstGeom>
        </p:spPr>
      </p:pic>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66139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DC5BB2-17F9-45C3-9D1F-CF31774A795D}"/>
              </a:ext>
            </a:extLst>
          </p:cNvPr>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r="5712"/>
          <a:stretch/>
        </p:blipFill>
        <p:spPr>
          <a:xfrm>
            <a:off x="-1" y="-1"/>
            <a:ext cx="10691813" cy="7559675"/>
          </a:xfrm>
          <a:prstGeom prst="rect">
            <a:avLst/>
          </a:prstGeom>
        </p:spPr>
      </p:pic>
      <p:sp>
        <p:nvSpPr>
          <p:cNvPr id="3" name="Content Placeholder 2"/>
          <p:cNvSpPr>
            <a:spLocks noGrp="1"/>
          </p:cNvSpPr>
          <p:nvPr>
            <p:ph idx="1"/>
          </p:nvPr>
        </p:nvSpPr>
        <p:spPr>
          <a:xfrm>
            <a:off x="479404" y="1138659"/>
            <a:ext cx="9793759" cy="5476908"/>
          </a:xfrm>
        </p:spPr>
        <p:txBody>
          <a:bodyPr anchor="ctr" anchorCtr="0"/>
          <a:lstStyle/>
          <a:p>
            <a:pPr marL="0" indent="0" algn="l">
              <a:buNone/>
            </a:pPr>
            <a:r>
              <a:rPr lang="en-US" sz="2800" dirty="0">
                <a:solidFill>
                  <a:srgbClr val="555556"/>
                </a:solidFill>
                <a:latin typeface="Calibri" panose="020F0502020204030204" pitchFamily="34" charset="0"/>
              </a:rPr>
              <a:t>Successful coordination is dependent on </a:t>
            </a:r>
            <a:r>
              <a:rPr lang="en-US" sz="2800" b="1" dirty="0">
                <a:solidFill>
                  <a:srgbClr val="555556"/>
                </a:solidFill>
                <a:latin typeface="Calibri" panose="020F0502020204030204" pitchFamily="34" charset="0"/>
              </a:rPr>
              <a:t>mandates, systems and interpersonal communication skills</a:t>
            </a:r>
            <a:r>
              <a:rPr lang="en-US" sz="2800" dirty="0">
                <a:solidFill>
                  <a:srgbClr val="555556"/>
                </a:solidFill>
                <a:latin typeface="Calibri" panose="020F0502020204030204" pitchFamily="34" charset="0"/>
              </a:rPr>
              <a:t>, including: inclusive and transparent attitudes, good leadership, clear communication and ability to reach agreements</a:t>
            </a:r>
            <a:r>
              <a:rPr lang="en-US" sz="2800" dirty="0">
                <a:latin typeface="Calibri" panose="020F0502020204030204" pitchFamily="34" charset="0"/>
              </a:rPr>
              <a:t>.</a:t>
            </a:r>
          </a:p>
        </p:txBody>
      </p:sp>
      <p:sp>
        <p:nvSpPr>
          <p:cNvPr id="12" name="Title 1">
            <a:extLst>
              <a:ext uri="{FF2B5EF4-FFF2-40B4-BE49-F238E27FC236}">
                <a16:creationId xmlns:a16="http://schemas.microsoft.com/office/drawing/2014/main" id="{A7BA563D-55BE-4A82-80D7-A0BF57FE3C1E}"/>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                      </a:t>
            </a:r>
          </a:p>
        </p:txBody>
      </p:sp>
    </p:spTree>
    <p:extLst>
      <p:ext uri="{BB962C8B-B14F-4D97-AF65-F5344CB8AC3E}">
        <p14:creationId xmlns:p14="http://schemas.microsoft.com/office/powerpoint/2010/main" val="121908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s-ES_tradnl" dirty="0" err="1">
                <a:latin typeface="Calibri" panose="020F0502020204030204" pitchFamily="34" charset="0"/>
                <a:cs typeface="Calibri" panose="020F0502020204030204" pitchFamily="34" charset="0"/>
              </a:rPr>
              <a:t>Questions</a:t>
            </a:r>
            <a:endParaRPr lang="es-ES_tradnl"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05159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B3ED82F2-B0D0-432F-ABFF-A78133B1A47E}"/>
              </a:ext>
            </a:extLst>
          </p:cNvPr>
          <p:cNvSpPr txBox="1">
            <a:spLocks/>
          </p:cNvSpPr>
          <p:nvPr/>
        </p:nvSpPr>
        <p:spPr>
          <a:xfrm>
            <a:off x="520700" y="1908175"/>
            <a:ext cx="9623277" cy="91365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a:buNone/>
            </a:pPr>
            <a:r>
              <a:rPr lang="en-GB" sz="2800" b="1" dirty="0">
                <a:solidFill>
                  <a:srgbClr val="555556"/>
                </a:solidFill>
                <a:latin typeface="Calibri" panose="020F0502020204030204" pitchFamily="34" charset="0"/>
              </a:rPr>
              <a:t>Provide inputs for the questions written on the flipcharts:</a:t>
            </a:r>
          </a:p>
          <a:p>
            <a:pPr lvl="1" algn="l"/>
            <a:r>
              <a:rPr lang="en-GB" sz="2400" dirty="0">
                <a:solidFill>
                  <a:srgbClr val="555556"/>
                </a:solidFill>
                <a:latin typeface="Calibri" panose="020F0502020204030204" pitchFamily="34" charset="0"/>
                <a:cs typeface="Calibri" panose="020F0502020204030204" pitchFamily="34" charset="0"/>
              </a:rPr>
              <a:t>What is coordination in camps and camp-like settings?</a:t>
            </a:r>
            <a:endParaRPr lang="en-US" sz="2400" dirty="0">
              <a:solidFill>
                <a:srgbClr val="555556"/>
              </a:solidFill>
              <a:latin typeface="Calibri" panose="020F0502020204030204" pitchFamily="34" charset="0"/>
              <a:cs typeface="Calibri" panose="020F0502020204030204" pitchFamily="34" charset="0"/>
            </a:endParaRPr>
          </a:p>
          <a:p>
            <a:pPr lvl="1" algn="l"/>
            <a:r>
              <a:rPr lang="en-GB" sz="2400" dirty="0">
                <a:solidFill>
                  <a:srgbClr val="555556"/>
                </a:solidFill>
                <a:latin typeface="Calibri" panose="020F0502020204030204" pitchFamily="34" charset="0"/>
                <a:cs typeface="Calibri" panose="020F0502020204030204" pitchFamily="34" charset="0"/>
              </a:rPr>
              <a:t>Why is coordination important in camps and camp-like settings?</a:t>
            </a:r>
            <a:endParaRPr lang="en-US" sz="2400" dirty="0">
              <a:solidFill>
                <a:srgbClr val="555556"/>
              </a:solidFill>
              <a:latin typeface="Calibri" panose="020F0502020204030204" pitchFamily="34" charset="0"/>
              <a:cs typeface="Calibri" panose="020F0502020204030204" pitchFamily="34" charset="0"/>
            </a:endParaRPr>
          </a:p>
          <a:p>
            <a:pPr lvl="1" algn="l"/>
            <a:r>
              <a:rPr lang="en-GB" sz="2400" dirty="0">
                <a:solidFill>
                  <a:srgbClr val="555556"/>
                </a:solidFill>
                <a:latin typeface="Calibri" panose="020F0502020204030204" pitchFamily="34" charset="0"/>
                <a:cs typeface="Calibri" panose="020F0502020204030204" pitchFamily="34" charset="0"/>
              </a:rPr>
              <a:t>Who should camp management team coordinate with?</a:t>
            </a:r>
            <a:endParaRPr lang="en-US" sz="2400" dirty="0">
              <a:solidFill>
                <a:srgbClr val="555556"/>
              </a:solidFill>
              <a:latin typeface="Calibri" panose="020F0502020204030204" pitchFamily="34" charset="0"/>
              <a:cs typeface="Calibri" panose="020F0502020204030204" pitchFamily="34" charset="0"/>
            </a:endParaRPr>
          </a:p>
          <a:p>
            <a:pPr lvl="1" algn="l"/>
            <a:r>
              <a:rPr lang="en-GB" sz="2400" dirty="0">
                <a:solidFill>
                  <a:srgbClr val="555556"/>
                </a:solidFill>
                <a:latin typeface="Calibri" panose="020F0502020204030204" pitchFamily="34" charset="0"/>
                <a:cs typeface="Calibri" panose="020F0502020204030204" pitchFamily="34" charset="0"/>
              </a:rPr>
              <a:t>What are essential elements for effective coordination? </a:t>
            </a:r>
          </a:p>
          <a:p>
            <a:pPr marL="0" indent="0" algn="l">
              <a:buNone/>
            </a:pPr>
            <a:endParaRPr lang="en-GB" sz="2800" b="1" dirty="0">
              <a:solidFill>
                <a:srgbClr val="555556"/>
              </a:solidFill>
              <a:latin typeface="Calibri" panose="020F0502020204030204" pitchFamily="34" charset="0"/>
            </a:endParaRPr>
          </a:p>
          <a:p>
            <a:pPr marL="0" indent="0" algn="l">
              <a:buNone/>
            </a:pPr>
            <a:r>
              <a:rPr lang="en-GB" sz="2800" b="1" dirty="0">
                <a:solidFill>
                  <a:srgbClr val="555556"/>
                </a:solidFill>
                <a:latin typeface="Calibri" panose="020F0502020204030204" pitchFamily="34" charset="0"/>
              </a:rPr>
              <a:t>Spend 2 minutes at each flipchart, then move to the next station and put on your colleagues’ inputs.</a:t>
            </a:r>
          </a:p>
          <a:p>
            <a:pPr marL="457200" lvl="1" indent="0" algn="l">
              <a:buNone/>
            </a:pPr>
            <a:endParaRPr lang="en-GB" sz="2400" dirty="0">
              <a:solidFill>
                <a:srgbClr val="555556"/>
              </a:solidFill>
              <a:latin typeface="Calibri" panose="020F0502020204030204" pitchFamily="34" charset="0"/>
              <a:cs typeface="Calibri" panose="020F0502020204030204" pitchFamily="34" charset="0"/>
            </a:endParaRPr>
          </a:p>
          <a:p>
            <a:pPr marL="457200" lvl="1" indent="0" algn="l">
              <a:buNone/>
            </a:pPr>
            <a:endParaRPr lang="en-US" sz="2400" dirty="0">
              <a:latin typeface="Calibri" panose="020F0502020204030204" pitchFamily="34" charset="0"/>
              <a:cs typeface="Calibri" panose="020F0502020204030204" pitchFamily="34" charset="0"/>
            </a:endParaRPr>
          </a:p>
          <a:p>
            <a:pPr marL="0" indent="0" algn="l">
              <a:buNone/>
            </a:pPr>
            <a:r>
              <a:rPr lang="en-GB" sz="2800" b="1" dirty="0">
                <a:latin typeface="Calibri" panose="020F0502020204030204" pitchFamily="34" charset="0"/>
              </a:rPr>
              <a:t> </a:t>
            </a:r>
          </a:p>
          <a:p>
            <a:pPr marL="0" indent="0" algn="l">
              <a:buNone/>
            </a:pPr>
            <a:endParaRPr lang="en-GB" sz="2800" b="1" dirty="0">
              <a:latin typeface="Calibri" panose="020F0502020204030204" pitchFamily="34" charset="0"/>
            </a:endParaRPr>
          </a:p>
          <a:p>
            <a:pPr marL="457200" lvl="1" indent="0" algn="l">
              <a:buNone/>
            </a:pPr>
            <a:endParaRPr lang="fr-CH" b="1" dirty="0">
              <a:latin typeface="Calibri" panose="020F0502020204030204" pitchFamily="34" charset="0"/>
            </a:endParaRPr>
          </a:p>
          <a:p>
            <a:pPr marL="0" indent="0" algn="l">
              <a:buNone/>
            </a:pPr>
            <a:endParaRPr lang="en-GB" sz="2800" b="1" dirty="0">
              <a:latin typeface="Calibri" panose="020F0502020204030204" pitchFamily="34" charset="0"/>
            </a:endParaRPr>
          </a:p>
          <a:p>
            <a:pPr marL="0" indent="0" algn="l">
              <a:buNone/>
            </a:pPr>
            <a:endParaRPr lang="en-GB" sz="2800" b="1" dirty="0">
              <a:latin typeface="Calibri" panose="020F0502020204030204" pitchFamily="34" charset="0"/>
            </a:endParaRPr>
          </a:p>
          <a:p>
            <a:pPr marL="0" indent="0" algn="l">
              <a:buNone/>
            </a:pPr>
            <a:endParaRPr lang="en-GB" sz="2800" b="1" dirty="0">
              <a:latin typeface="Calibri" panose="020F0502020204030204" pitchFamily="34" charset="0"/>
            </a:endParaRPr>
          </a:p>
        </p:txBody>
      </p:sp>
      <p:sp>
        <p:nvSpPr>
          <p:cNvPr id="2" name="Title 1"/>
          <p:cNvSpPr>
            <a:spLocks noGrp="1"/>
          </p:cNvSpPr>
          <p:nvPr>
            <p:ph type="title"/>
          </p:nvPr>
        </p:nvSpPr>
        <p:spPr>
          <a:xfrm>
            <a:off x="438111" y="446067"/>
            <a:ext cx="8225419" cy="1337216"/>
          </a:xfrm>
        </p:spPr>
        <p:txBody>
          <a:bodyPr/>
          <a:lstStyle/>
          <a:p>
            <a:pPr algn="l"/>
            <a:r>
              <a:rPr lang="en-US" b="1" dirty="0">
                <a:solidFill>
                  <a:srgbClr val="2A87C8"/>
                </a:solidFill>
                <a:latin typeface="Calibri" panose="020F0502020204030204" pitchFamily="34" charset="0"/>
                <a:cs typeface="Calibri" panose="020F0502020204030204" pitchFamily="34" charset="0"/>
              </a:rPr>
              <a:t>Group work	                                       </a:t>
            </a:r>
            <a:r>
              <a:rPr lang="en-US" dirty="0">
                <a:solidFill>
                  <a:srgbClr val="2A87C8"/>
                </a:solidFill>
                <a:latin typeface="Calibri" panose="020F0502020204030204" pitchFamily="34" charset="0"/>
                <a:cs typeface="Calibri" panose="020F0502020204030204" pitchFamily="34" charset="0"/>
              </a:rPr>
              <a:t>10’</a:t>
            </a:r>
            <a:br>
              <a:rPr lang="en-US" dirty="0">
                <a:solidFill>
                  <a:srgbClr val="2A87C8"/>
                </a:solidFill>
                <a:latin typeface="Calibri" panose="020F0502020204030204" pitchFamily="34" charset="0"/>
                <a:cs typeface="Calibri" panose="020F0502020204030204" pitchFamily="34" charset="0"/>
              </a:rPr>
            </a:br>
            <a:r>
              <a:rPr lang="en-US" dirty="0">
                <a:solidFill>
                  <a:srgbClr val="2A87C8"/>
                </a:solidFill>
                <a:latin typeface="Calibri" panose="020F0502020204030204" pitchFamily="34" charset="0"/>
                <a:cs typeface="Calibri" panose="020F0502020204030204" pitchFamily="34" charset="0"/>
              </a:rPr>
              <a:t>Discussion questions</a:t>
            </a:r>
          </a:p>
        </p:txBody>
      </p:sp>
      <p:pic>
        <p:nvPicPr>
          <p:cNvPr id="11"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438110" y="3660029"/>
            <a:ext cx="4591089" cy="3181037"/>
          </a:xfrm>
          <a:prstGeom prst="rect">
            <a:avLst/>
          </a:prstGeom>
        </p:spPr>
        <p:txBody>
          <a:bodyPr vert="horz" wrap="none" lIns="91440" tIns="45720" rIns="91440" bIns="45720" rtlCol="0" anchor="ctr">
            <a:normAutofit/>
          </a:bodyPr>
          <a:lstStyle/>
          <a:p>
            <a:endParaRPr lang="en-US" dirty="0">
              <a:solidFill>
                <a:schemeClr val="accent5"/>
              </a:solidFill>
              <a:latin typeface="Calibri" panose="020F0502020204030204" pitchFamily="34" charset="0"/>
            </a:endParaRPr>
          </a:p>
        </p:txBody>
      </p:sp>
      <p:sp>
        <p:nvSpPr>
          <p:cNvPr id="30" name="Content Placeholder 2">
            <a:extLst>
              <a:ext uri="{FF2B5EF4-FFF2-40B4-BE49-F238E27FC236}">
                <a16:creationId xmlns:a16="http://schemas.microsoft.com/office/drawing/2014/main" id="{B3ED82F2-B0D0-432F-ABFF-A78133B1A47E}"/>
              </a:ext>
            </a:extLst>
          </p:cNvPr>
          <p:cNvSpPr txBox="1">
            <a:spLocks/>
          </p:cNvSpPr>
          <p:nvPr/>
        </p:nvSpPr>
        <p:spPr>
          <a:xfrm>
            <a:off x="520699" y="2821834"/>
            <a:ext cx="5168901" cy="4307099"/>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800" b="1" dirty="0">
                <a:solidFill>
                  <a:srgbClr val="545456"/>
                </a:solidFill>
                <a:latin typeface="Calibri" panose="020F0502020204030204" pitchFamily="34" charset="0"/>
              </a:rPr>
              <a:t> </a:t>
            </a:r>
          </a:p>
          <a:p>
            <a:pPr marL="0" indent="0">
              <a:buNone/>
            </a:pPr>
            <a:endParaRPr lang="en-GB" sz="2800" b="1" dirty="0">
              <a:solidFill>
                <a:srgbClr val="545456"/>
              </a:solidFill>
              <a:latin typeface="Calibri" panose="020F0502020204030204" pitchFamily="34" charset="0"/>
            </a:endParaRPr>
          </a:p>
          <a:p>
            <a:pPr marL="457200" lvl="1" indent="0">
              <a:buNone/>
            </a:pPr>
            <a:endParaRPr lang="fr-CH"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a:p>
            <a:pPr marL="0" indent="0">
              <a:buNone/>
            </a:pPr>
            <a:endParaRPr lang="en-GB" sz="2800" b="1" dirty="0">
              <a:solidFill>
                <a:srgbClr val="545456"/>
              </a:solidFill>
              <a:latin typeface="Calibri" panose="020F0502020204030204" pitchFamily="34" charset="0"/>
            </a:endParaRPr>
          </a:p>
        </p:txBody>
      </p:sp>
      <p:sp>
        <p:nvSpPr>
          <p:cNvPr id="7" name="TextBox 6">
            <a:extLst>
              <a:ext uri="{FF2B5EF4-FFF2-40B4-BE49-F238E27FC236}">
                <a16:creationId xmlns:a16="http://schemas.microsoft.com/office/drawing/2014/main" id="{6DD19C8F-C936-4121-AF6D-93A2EFA058B7}"/>
              </a:ext>
            </a:extLst>
          </p:cNvPr>
          <p:cNvSpPr txBox="1"/>
          <p:nvPr/>
        </p:nvSpPr>
        <p:spPr>
          <a:xfrm rot="18849579">
            <a:off x="5035030" y="3919693"/>
            <a:ext cx="5919537" cy="1636294"/>
          </a:xfrm>
          <a:prstGeom prst="rect">
            <a:avLst/>
          </a:prstGeom>
          <a:solidFill>
            <a:schemeClr val="bg1"/>
          </a:solidFill>
        </p:spPr>
        <p:txBody>
          <a:bodyPr vert="horz" wrap="square" lIns="91440" tIns="45720" rIns="91440" bIns="45720" rtlCol="0" anchor="ctr">
            <a:normAutofit/>
          </a:bodyPr>
          <a:lstStyle/>
          <a:p>
            <a:pPr algn="ctr"/>
            <a:r>
              <a:rPr lang="en-GB" sz="2800" b="1" dirty="0">
                <a:solidFill>
                  <a:srgbClr val="9D0D2C"/>
                </a:solidFill>
                <a:latin typeface="Calibri" panose="020F0502020204030204" pitchFamily="34" charset="0"/>
              </a:rPr>
              <a:t>OPTIONAL ACTIVITIES DELETE AS APPROPRIATE</a:t>
            </a:r>
          </a:p>
        </p:txBody>
      </p:sp>
    </p:spTree>
    <p:extLst>
      <p:ext uri="{BB962C8B-B14F-4D97-AF65-F5344CB8AC3E}">
        <p14:creationId xmlns:p14="http://schemas.microsoft.com/office/powerpoint/2010/main" val="101721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5625" y="2356588"/>
            <a:ext cx="9650413" cy="3758877"/>
          </a:xfrm>
        </p:spPr>
        <p:txBody>
          <a:bodyPr anchor="ctr" anchorCtr="0"/>
          <a:lstStyle/>
          <a:p>
            <a:pPr marL="0" indent="0" algn="l">
              <a:buNone/>
            </a:pPr>
            <a:endParaRPr lang="en-US" sz="2800" dirty="0">
              <a:latin typeface="Calibri" panose="020F0502020204030204" pitchFamily="34" charset="0"/>
            </a:endParaRPr>
          </a:p>
          <a:p>
            <a:pPr marL="0" indent="0" algn="l">
              <a:buNone/>
            </a:pPr>
            <a:r>
              <a:rPr lang="en-US" sz="2800" dirty="0">
                <a:solidFill>
                  <a:srgbClr val="555556"/>
                </a:solidFill>
                <a:latin typeface="Calibri" panose="020F0502020204030204" pitchFamily="34" charset="0"/>
              </a:rPr>
              <a:t>Coordination in camps is the </a:t>
            </a:r>
            <a:r>
              <a:rPr lang="en-US" sz="2800" b="1" dirty="0">
                <a:solidFill>
                  <a:srgbClr val="555556"/>
                </a:solidFill>
                <a:latin typeface="Calibri" panose="020F0502020204030204" pitchFamily="34" charset="0"/>
              </a:rPr>
              <a:t>core responsibility for a CM agency</a:t>
            </a:r>
            <a:r>
              <a:rPr lang="en-US" sz="2800" dirty="0">
                <a:solidFill>
                  <a:srgbClr val="555556"/>
                </a:solidFill>
                <a:latin typeface="Calibri" panose="020F0502020204030204" pitchFamily="34" charset="0"/>
              </a:rPr>
              <a:t>. Through coordination, services are provided adequately through needs and gaps being identified, duplication being avoided, participation enhanced, humanitarian standards applied and human rights are protected.</a:t>
            </a:r>
          </a:p>
          <a:p>
            <a:pPr marL="0" indent="0" algn="l">
              <a:buNone/>
            </a:pPr>
            <a:endParaRPr lang="en-US" sz="2800" dirty="0">
              <a:solidFill>
                <a:srgbClr val="555556"/>
              </a:solidFill>
              <a:latin typeface="Calibri" panose="020F0502020204030204" pitchFamily="34" charset="0"/>
            </a:endParaRPr>
          </a:p>
          <a:p>
            <a:pPr marL="0" indent="0" algn="l">
              <a:buNone/>
            </a:pPr>
            <a:r>
              <a:rPr lang="en-US" sz="2800" dirty="0">
                <a:solidFill>
                  <a:srgbClr val="555556"/>
                </a:solidFill>
                <a:latin typeface="Calibri" panose="020F0502020204030204" pitchFamily="34" charset="0"/>
              </a:rPr>
              <a:t>Camp response must be built on </a:t>
            </a:r>
            <a:r>
              <a:rPr lang="en-US" sz="2800" b="1" dirty="0">
                <a:solidFill>
                  <a:srgbClr val="555556"/>
                </a:solidFill>
                <a:latin typeface="Calibri" panose="020F0502020204030204" pitchFamily="34" charset="0"/>
              </a:rPr>
              <a:t>national administrative structures </a:t>
            </a:r>
            <a:r>
              <a:rPr lang="en-US" sz="2800" dirty="0">
                <a:solidFill>
                  <a:srgbClr val="555556"/>
                </a:solidFill>
                <a:latin typeface="Calibri" panose="020F0502020204030204" pitchFamily="34" charset="0"/>
              </a:rPr>
              <a:t>where these are operational and humanitarian actors support by building capacity when needed. </a:t>
            </a:r>
          </a:p>
          <a:p>
            <a:pPr marL="0" indent="0">
              <a:buNone/>
            </a:pPr>
            <a:endParaRPr lang="en-US" sz="2800" dirty="0">
              <a:solidFill>
                <a:srgbClr val="555556"/>
              </a:solidFill>
              <a:latin typeface="Calibri" panose="020F0502020204030204" pitchFamily="34" charset="0"/>
            </a:endParaRPr>
          </a:p>
          <a:p>
            <a:pPr marL="0" indent="0">
              <a:buNone/>
            </a:pPr>
            <a:endParaRPr lang="en-US" sz="2800" dirty="0">
              <a:latin typeface="Calibri" panose="020F0502020204030204" pitchFamily="34" charset="0"/>
            </a:endParaRPr>
          </a:p>
        </p:txBody>
      </p:sp>
      <p:pic>
        <p:nvPicPr>
          <p:cNvPr id="5" name="Picture 4">
            <a:extLst>
              <a:ext uri="{FF2B5EF4-FFF2-40B4-BE49-F238E27FC236}">
                <a16:creationId xmlns:a16="http://schemas.microsoft.com/office/drawing/2014/main" id="{3EA06D0E-AF91-4CFE-A71A-5A98FD5CB68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702"/>
          <a:stretch/>
        </p:blipFill>
        <p:spPr>
          <a:xfrm>
            <a:off x="0" y="0"/>
            <a:ext cx="10691812"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1916064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A06D0E-AF91-4CFE-A71A-5A98FD5CB684}"/>
              </a:ext>
            </a:extLst>
          </p:cNvPr>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5702"/>
          <a:stretch/>
        </p:blipFill>
        <p:spPr>
          <a:xfrm>
            <a:off x="0" y="0"/>
            <a:ext cx="10691812" cy="7559675"/>
          </a:xfrm>
          <a:prstGeom prst="rect">
            <a:avLst/>
          </a:prstGeom>
        </p:spPr>
      </p:pic>
      <p:sp>
        <p:nvSpPr>
          <p:cNvPr id="3" name="Content Placeholder 2"/>
          <p:cNvSpPr>
            <a:spLocks noGrp="1"/>
          </p:cNvSpPr>
          <p:nvPr>
            <p:ph idx="1"/>
          </p:nvPr>
        </p:nvSpPr>
        <p:spPr>
          <a:xfrm>
            <a:off x="555625" y="2356588"/>
            <a:ext cx="9650413" cy="3758877"/>
          </a:xfrm>
        </p:spPr>
        <p:txBody>
          <a:bodyPr anchor="ctr" anchorCtr="0"/>
          <a:lstStyle/>
          <a:p>
            <a:pPr marL="0" indent="0" algn="l">
              <a:buNone/>
            </a:pPr>
            <a:endParaRPr lang="en-US" sz="2800" dirty="0">
              <a:latin typeface="Calibri" panose="020F0502020204030204" pitchFamily="34" charset="0"/>
            </a:endParaRPr>
          </a:p>
          <a:p>
            <a:pPr marL="0" indent="0" algn="l">
              <a:buNone/>
            </a:pPr>
            <a:r>
              <a:rPr lang="en-US" sz="2800" dirty="0">
                <a:solidFill>
                  <a:srgbClr val="555556"/>
                </a:solidFill>
                <a:latin typeface="Calibri" panose="020F0502020204030204" pitchFamily="34" charset="0"/>
              </a:rPr>
              <a:t>Coordination in camps is the </a:t>
            </a:r>
            <a:r>
              <a:rPr lang="en-US" sz="2800" b="1" dirty="0">
                <a:solidFill>
                  <a:srgbClr val="555556"/>
                </a:solidFill>
                <a:latin typeface="Calibri" panose="020F0502020204030204" pitchFamily="34" charset="0"/>
              </a:rPr>
              <a:t>core responsibility for a CM agency</a:t>
            </a:r>
            <a:r>
              <a:rPr lang="en-US" sz="2800" dirty="0">
                <a:solidFill>
                  <a:srgbClr val="555556"/>
                </a:solidFill>
                <a:latin typeface="Calibri" panose="020F0502020204030204" pitchFamily="34" charset="0"/>
              </a:rPr>
              <a:t>. Through coordination, services are provided adequately through needs and gaps being identified, duplication being avoided, participation enhanced, humanitarian standards applied and human rights are protected.</a:t>
            </a:r>
          </a:p>
          <a:p>
            <a:pPr marL="0" indent="0" algn="l">
              <a:buNone/>
            </a:pPr>
            <a:endParaRPr lang="en-US" sz="2800" dirty="0">
              <a:solidFill>
                <a:srgbClr val="555556"/>
              </a:solidFill>
              <a:latin typeface="Calibri" panose="020F0502020204030204" pitchFamily="34" charset="0"/>
            </a:endParaRPr>
          </a:p>
          <a:p>
            <a:pPr marL="0" indent="0" algn="l">
              <a:buNone/>
            </a:pPr>
            <a:r>
              <a:rPr lang="en-US" sz="2800" dirty="0">
                <a:solidFill>
                  <a:srgbClr val="555556"/>
                </a:solidFill>
                <a:latin typeface="Calibri" panose="020F0502020204030204" pitchFamily="34" charset="0"/>
              </a:rPr>
              <a:t>Camp response must be built on </a:t>
            </a:r>
            <a:r>
              <a:rPr lang="en-US" sz="2800" b="1" dirty="0">
                <a:solidFill>
                  <a:srgbClr val="555556"/>
                </a:solidFill>
                <a:latin typeface="Calibri" panose="020F0502020204030204" pitchFamily="34" charset="0"/>
              </a:rPr>
              <a:t>national administrative structures </a:t>
            </a:r>
            <a:r>
              <a:rPr lang="en-US" sz="2800" dirty="0">
                <a:solidFill>
                  <a:srgbClr val="555556"/>
                </a:solidFill>
                <a:latin typeface="Calibri" panose="020F0502020204030204" pitchFamily="34" charset="0"/>
              </a:rPr>
              <a:t>where these are operational and humanitarian actors support by building capacity when needed. </a:t>
            </a:r>
          </a:p>
          <a:p>
            <a:pPr marL="0" indent="0">
              <a:buNone/>
            </a:pPr>
            <a:endParaRPr lang="en-US" sz="2800" dirty="0">
              <a:solidFill>
                <a:srgbClr val="555556"/>
              </a:solidFill>
              <a:latin typeface="Calibri" panose="020F0502020204030204" pitchFamily="34" charset="0"/>
            </a:endParaRPr>
          </a:p>
          <a:p>
            <a:pPr marL="0" indent="0">
              <a:buNone/>
            </a:pPr>
            <a:endParaRPr lang="en-US" sz="2800" dirty="0">
              <a:latin typeface="Calibri" panose="020F0502020204030204" pitchFamily="34" charset="0"/>
            </a:endParaRP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r>
              <a:rPr lang="en-GB" b="1" dirty="0">
                <a:solidFill>
                  <a:srgbClr val="2A87C8"/>
                </a:solidFill>
                <a:latin typeface="Calibri" panose="020F0502020204030204" pitchFamily="34" charset="0"/>
              </a:rPr>
              <a:t>    Key messages                      </a:t>
            </a:r>
          </a:p>
        </p:txBody>
      </p:sp>
    </p:spTree>
    <p:extLst>
      <p:ext uri="{BB962C8B-B14F-4D97-AF65-F5344CB8AC3E}">
        <p14:creationId xmlns:p14="http://schemas.microsoft.com/office/powerpoint/2010/main" val="161569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250"/>
                                        <p:tgtEl>
                                          <p:spTgt spid="5"/>
                                        </p:tgtEl>
                                      </p:cBhvr>
                                    </p:animEffect>
                                    <p:set>
                                      <p:cBhvr>
                                        <p:cTn id="7" dur="1" fill="hold">
                                          <p:stCondLst>
                                            <p:cond delay="124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559648"/>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solidFill>
                  <a:srgbClr val="545456"/>
                </a:solidFill>
                <a:latin typeface="Calibri" panose="020F0502020204030204" pitchFamily="34" charset="0"/>
              </a:rPr>
              <a:t>What is coordination?</a:t>
            </a: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print">
              <a:extLst>
                <a:ext uri="{28A0092B-C50C-407E-A947-70E740481C1C}">
                  <a14:useLocalDpi xmlns:a14="http://schemas.microsoft.com/office/drawing/2010/main" val="0"/>
                </a:ext>
              </a:extLst>
            </a:blip>
            <a:srcRect l="74626" r="4645"/>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print">
              <a:extLst>
                <a:ext uri="{28A0092B-C50C-407E-A947-70E740481C1C}">
                  <a14:useLocalDpi xmlns:a14="http://schemas.microsoft.com/office/drawing/2010/main" val="0"/>
                </a:ext>
              </a:extLst>
            </a:blip>
            <a:srcRect r="22817"/>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print">
              <a:extLst>
                <a:ext uri="{28A0092B-C50C-407E-A947-70E740481C1C}">
                  <a14:useLocalDpi xmlns:a14="http://schemas.microsoft.com/office/drawing/2010/main" val="0"/>
                </a:ext>
              </a:extLst>
            </a:blip>
            <a:srcRect r="22817"/>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730654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039" y="1239822"/>
            <a:ext cx="9591989" cy="4800031"/>
          </a:xfrm>
        </p:spPr>
        <p:txBody>
          <a:bodyPr/>
          <a:lstStyle/>
          <a:p>
            <a:pPr marL="0" indent="0" algn="l">
              <a:buNone/>
            </a:pPr>
            <a:r>
              <a:rPr lang="en-US" dirty="0">
                <a:solidFill>
                  <a:srgbClr val="555556"/>
                </a:solidFill>
                <a:latin typeface="Calibri" panose="020F0502020204030204" pitchFamily="34" charset="0"/>
              </a:rPr>
              <a:t>Coordination is a process of </a:t>
            </a:r>
            <a:r>
              <a:rPr lang="en-US" b="1" dirty="0">
                <a:solidFill>
                  <a:srgbClr val="555556"/>
                </a:solidFill>
                <a:latin typeface="Calibri" panose="020F0502020204030204" pitchFamily="34" charset="0"/>
              </a:rPr>
              <a:t>sharing information </a:t>
            </a:r>
            <a:r>
              <a:rPr lang="en-US" dirty="0">
                <a:solidFill>
                  <a:srgbClr val="555556"/>
                </a:solidFill>
                <a:latin typeface="Calibri" panose="020F0502020204030204" pitchFamily="34" charset="0"/>
              </a:rPr>
              <a:t>and </a:t>
            </a:r>
            <a:r>
              <a:rPr lang="en-US" b="1" dirty="0">
                <a:solidFill>
                  <a:srgbClr val="555556"/>
                </a:solidFill>
                <a:latin typeface="Calibri" panose="020F0502020204030204" pitchFamily="34" charset="0"/>
              </a:rPr>
              <a:t>planning together</a:t>
            </a:r>
            <a:r>
              <a:rPr lang="en-US" dirty="0">
                <a:solidFill>
                  <a:srgbClr val="555556"/>
                </a:solidFill>
                <a:latin typeface="Calibri" panose="020F0502020204030204" pitchFamily="34" charset="0"/>
              </a:rPr>
              <a:t> in pursuit of </a:t>
            </a:r>
            <a:r>
              <a:rPr lang="en-US" b="1" dirty="0">
                <a:solidFill>
                  <a:srgbClr val="555556"/>
                </a:solidFill>
                <a:latin typeface="Calibri" panose="020F0502020204030204" pitchFamily="34" charset="0"/>
              </a:rPr>
              <a:t>mutual and agreed upon goals</a:t>
            </a:r>
            <a:r>
              <a:rPr lang="en-US" dirty="0">
                <a:solidFill>
                  <a:srgbClr val="555556"/>
                </a:solidFill>
                <a:latin typeface="Calibri" panose="020F0502020204030204" pitchFamily="34" charset="0"/>
              </a:rPr>
              <a:t>. The aim of coordination for a Camp Management Agency is to ensure </a:t>
            </a:r>
            <a:r>
              <a:rPr lang="en-US" b="1" dirty="0">
                <a:solidFill>
                  <a:srgbClr val="555556"/>
                </a:solidFill>
                <a:latin typeface="Calibri" panose="020F0502020204030204" pitchFamily="34" charset="0"/>
              </a:rPr>
              <a:t>efficiency</a:t>
            </a:r>
            <a:r>
              <a:rPr lang="en-US" dirty="0">
                <a:solidFill>
                  <a:srgbClr val="555556"/>
                </a:solidFill>
                <a:latin typeface="Calibri" panose="020F0502020204030204" pitchFamily="34" charset="0"/>
              </a:rPr>
              <a:t> and </a:t>
            </a:r>
            <a:r>
              <a:rPr lang="en-US" b="1" dirty="0">
                <a:solidFill>
                  <a:srgbClr val="555556"/>
                </a:solidFill>
                <a:latin typeface="Calibri" panose="020F0502020204030204" pitchFamily="34" charset="0"/>
              </a:rPr>
              <a:t>accountability</a:t>
            </a:r>
            <a:r>
              <a:rPr lang="en-US" dirty="0">
                <a:solidFill>
                  <a:srgbClr val="555556"/>
                </a:solidFill>
                <a:latin typeface="Calibri" panose="020F0502020204030204" pitchFamily="34" charset="0"/>
              </a:rPr>
              <a:t> in the provision of assistance and protection to the camp population. </a:t>
            </a:r>
            <a:r>
              <a:rPr lang="en-US" b="1" dirty="0">
                <a:solidFill>
                  <a:srgbClr val="555556"/>
                </a:solidFill>
                <a:latin typeface="Calibri" panose="020F0502020204030204" pitchFamily="34" charset="0"/>
              </a:rPr>
              <a:t>Standards of living </a:t>
            </a:r>
            <a:r>
              <a:rPr lang="en-US" dirty="0">
                <a:solidFill>
                  <a:srgbClr val="555556"/>
                </a:solidFill>
                <a:latin typeface="Calibri" panose="020F0502020204030204" pitchFamily="34" charset="0"/>
              </a:rPr>
              <a:t>in the camp must be maintained, as well as </a:t>
            </a:r>
            <a:r>
              <a:rPr lang="en-US" b="1" dirty="0">
                <a:solidFill>
                  <a:srgbClr val="555556"/>
                </a:solidFill>
                <a:latin typeface="Calibri" panose="020F0502020204030204" pitchFamily="34" charset="0"/>
              </a:rPr>
              <a:t>full and equal access to basic human rights</a:t>
            </a:r>
            <a:r>
              <a:rPr lang="en-US" dirty="0">
                <a:solidFill>
                  <a:srgbClr val="555556"/>
                </a:solidFill>
                <a:latin typeface="Calibri" panose="020F0502020204030204" pitchFamily="34" charset="0"/>
              </a:rPr>
              <a:t> for the camp population.</a:t>
            </a:r>
          </a:p>
          <a:p>
            <a:pPr marL="0" indent="0" algn="l">
              <a:buNone/>
            </a:pPr>
            <a:endParaRPr lang="en-US" sz="2800" dirty="0">
              <a:solidFill>
                <a:srgbClr val="555556"/>
              </a:solidFill>
              <a:latin typeface="Calibri" panose="020F0502020204030204" pitchFamily="34" charset="0"/>
            </a:endParaRPr>
          </a:p>
          <a:p>
            <a:pPr marL="0" indent="0" algn="l">
              <a:buNone/>
            </a:pPr>
            <a:r>
              <a:rPr lang="en-US" sz="2800" dirty="0">
                <a:solidFill>
                  <a:srgbClr val="555556"/>
                </a:solidFill>
                <a:latin typeface="Calibri" panose="020F0502020204030204" pitchFamily="34" charset="0"/>
              </a:rPr>
              <a:t>Camp Management Toolkit, 2015</a:t>
            </a:r>
          </a:p>
          <a:p>
            <a:pPr marL="0" indent="0">
              <a:buNone/>
            </a:pPr>
            <a:endParaRPr lang="en-US" sz="2800" dirty="0">
              <a:solidFill>
                <a:srgbClr val="545456"/>
              </a:solidFill>
              <a:latin typeface="Calibri" panose="020F0502020204030204" pitchFamily="34" charset="0"/>
            </a:endParaRPr>
          </a:p>
        </p:txBody>
      </p:sp>
      <p:sp>
        <p:nvSpPr>
          <p:cNvPr id="4" name="Title 3"/>
          <p:cNvSpPr>
            <a:spLocks noGrp="1"/>
          </p:cNvSpPr>
          <p:nvPr>
            <p:ph type="title"/>
          </p:nvPr>
        </p:nvSpPr>
        <p:spPr>
          <a:xfrm>
            <a:off x="438111" y="446067"/>
            <a:ext cx="9876347" cy="793755"/>
          </a:xfrm>
        </p:spPr>
        <p:txBody>
          <a:bodyPr/>
          <a:lstStyle/>
          <a:p>
            <a:r>
              <a:rPr lang="en-GB" b="1" dirty="0">
                <a:solidFill>
                  <a:srgbClr val="2A87C8"/>
                </a:solidFill>
                <a:latin typeface="Calibri" panose="020F0502020204030204" pitchFamily="34" charset="0"/>
              </a:rPr>
              <a:t>What is coordination?</a:t>
            </a:r>
          </a:p>
        </p:txBody>
      </p:sp>
    </p:spTree>
    <p:extLst>
      <p:ext uri="{BB962C8B-B14F-4D97-AF65-F5344CB8AC3E}">
        <p14:creationId xmlns:p14="http://schemas.microsoft.com/office/powerpoint/2010/main" val="2767290588"/>
      </p:ext>
    </p:extLst>
  </p:cSld>
  <p:clrMapOvr>
    <a:masterClrMapping/>
  </p:clrMapOvr>
</p:sld>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2.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27" ma:contentTypeDescription="Create a new document." ma:contentTypeScope="" ma:versionID="4049069e9923d3823a3e4de5bde0e2aa">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cd0898d9dc49c2ecd54ce311f4da61f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element ref="ns2:Photo" minOccurs="0"/>
                <xsd:element ref="ns2:Location" minOccurs="0"/>
                <xsd:element ref="ns2:e83eec13-8e4c-4185-b38d-29eae941f2dbCountryOrRegion" minOccurs="0"/>
                <xsd:element ref="ns2:e83eec13-8e4c-4185-b38d-29eae941f2dbState" minOccurs="0"/>
                <xsd:element ref="ns2:e83eec13-8e4c-4185-b38d-29eae941f2dbCity" minOccurs="0"/>
                <xsd:element ref="ns2:e83eec13-8e4c-4185-b38d-29eae941f2dbPostalCode" minOccurs="0"/>
                <xsd:element ref="ns2:e83eec13-8e4c-4185-b38d-29eae941f2dbStreet" minOccurs="0"/>
                <xsd:element ref="ns2:e83eec13-8e4c-4185-b38d-29eae941f2dbGeoLoc" minOccurs="0"/>
                <xsd:element ref="ns2:e83eec13-8e4c-4185-b38d-29eae941f2dbDispName" minOccurs="0"/>
                <xsd:element ref="ns2:Photocrdits" minOccurs="0"/>
                <xsd:element ref="ns2:Year" minOccurs="0"/>
                <xsd:element ref="ns2:Description" minOccurs="0"/>
                <xsd:element ref="ns2:Consentgive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Photo" ma:index="19" nillable="true" ma:displayName="Photo" ma:default="0" ma:format="Dropdown" ma:indexed="true" ma:internalName="Photo">
      <xsd:simpleType>
        <xsd:restriction base="dms:Boolean"/>
      </xsd:simpleType>
    </xsd:element>
    <xsd:element name="Location" ma:index="20" nillable="true" ma:displayName="Location" ma:format="Dropdown" ma:internalName="Location">
      <xsd:simpleType>
        <xsd:restriction base="dms:Unknown"/>
      </xsd:simpleType>
    </xsd:element>
    <xsd:element name="e83eec13-8e4c-4185-b38d-29eae941f2dbCountryOrRegion" ma:index="21" nillable="true" ma:displayName="Location: Country/Region" ma:internalName="CountryOrRegion" ma:readOnly="true">
      <xsd:simpleType>
        <xsd:restriction base="dms:Text"/>
      </xsd:simpleType>
    </xsd:element>
    <xsd:element name="e83eec13-8e4c-4185-b38d-29eae941f2dbState" ma:index="22" nillable="true" ma:displayName="Location: State" ma:internalName="State" ma:readOnly="true">
      <xsd:simpleType>
        <xsd:restriction base="dms:Text"/>
      </xsd:simpleType>
    </xsd:element>
    <xsd:element name="e83eec13-8e4c-4185-b38d-29eae941f2dbCity" ma:index="23" nillable="true" ma:displayName="Location: City" ma:internalName="City" ma:readOnly="true">
      <xsd:simpleType>
        <xsd:restriction base="dms:Text"/>
      </xsd:simpleType>
    </xsd:element>
    <xsd:element name="e83eec13-8e4c-4185-b38d-29eae941f2dbPostalCode" ma:index="24" nillable="true" ma:displayName="Location: Postal Code" ma:internalName="PostalCode" ma:readOnly="true">
      <xsd:simpleType>
        <xsd:restriction base="dms:Text"/>
      </xsd:simpleType>
    </xsd:element>
    <xsd:element name="e83eec13-8e4c-4185-b38d-29eae941f2dbStreet" ma:index="25" nillable="true" ma:displayName="Location: Street" ma:internalName="Street" ma:readOnly="true">
      <xsd:simpleType>
        <xsd:restriction base="dms:Text"/>
      </xsd:simpleType>
    </xsd:element>
    <xsd:element name="e83eec13-8e4c-4185-b38d-29eae941f2dbGeoLoc" ma:index="26" nillable="true" ma:displayName="Location: Coordinates" ma:internalName="GeoLoc" ma:readOnly="true">
      <xsd:simpleType>
        <xsd:restriction base="dms:Unknown"/>
      </xsd:simpleType>
    </xsd:element>
    <xsd:element name="e83eec13-8e4c-4185-b38d-29eae941f2dbDispName" ma:index="27" nillable="true" ma:displayName="Location: Name" ma:internalName="DispName" ma:readOnly="true">
      <xsd:simpleType>
        <xsd:restriction base="dms:Text"/>
      </xsd:simpleType>
    </xsd:element>
    <xsd:element name="Photocrdits" ma:index="28" nillable="true" ma:displayName="Photo credits" ma:description="Name and agency" ma:format="Dropdown" ma:internalName="Photocrdits">
      <xsd:simpleType>
        <xsd:restriction base="dms:Text">
          <xsd:maxLength value="255"/>
        </xsd:restriction>
      </xsd:simpleType>
    </xsd:element>
    <xsd:element name="Year" ma:index="29" nillable="true" ma:displayName="Year" ma:decimals="0" ma:format="Dropdown" ma:internalName="Year" ma:percentage="FALSE">
      <xsd:simpleType>
        <xsd:restriction base="dms:Number">
          <xsd:maxInclusive value="2030"/>
          <xsd:minInclusive value="1900"/>
        </xsd:restriction>
      </xsd:simpleType>
    </xsd:element>
    <xsd:element name="Description" ma:index="30" nillable="true" ma:displayName="Description" ma:description="A brief description of the photo" ma:format="Dropdown" ma:internalName="Description">
      <xsd:simpleType>
        <xsd:restriction base="dms:Text">
          <xsd:maxLength value="255"/>
        </xsd:restriction>
      </xsd:simpleType>
    </xsd:element>
    <xsd:element name="Consentgiven" ma:index="31" nillable="true" ma:displayName="Consent given" ma:format="Dropdown" ma:internalName="Consentgiven">
      <xsd:simpleType>
        <xsd:restriction base="dms:Choice">
          <xsd:enumeration value="Yes"/>
          <xsd:enumeration value="No"/>
          <xsd:enumeration value="Unknown"/>
        </xsd:restriction>
      </xsd:simpleType>
    </xsd:element>
    <xsd:element name="MediaServiceAutoKeyPoints" ma:index="32" nillable="true" ma:displayName="MediaServiceAutoKeyPoints" ma:hidden="true" ma:internalName="MediaServiceAutoKeyPoints" ma:readOnly="true">
      <xsd:simpleType>
        <xsd:restriction base="dms:Note"/>
      </xsd:simpleType>
    </xsd:element>
    <xsd:element name="MediaServiceKeyPoints" ma:index="3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mso-contentType ?>
<FormTemplates xmlns="http://schemas.microsoft.com/sharepoint/v3/contenttype/forms">
  <Display>DocumentLibraryForm</Display>
  <Edit>DocumentLibraryForm</Edit>
  <New>DocumentLibraryForm</New>
</FormTemplates>
</file>

<file path=customXml/item7.xml><?xml version="1.0" encoding="utf-8"?>
<p:properties xmlns:p="http://schemas.microsoft.com/office/2006/metadata/properties" xmlns:xsi="http://www.w3.org/2001/XMLSchema-instance" xmlns:pc="http://schemas.microsoft.com/office/infopath/2007/PartnerControls">
  <documentManagement>
    <SharedWithUsers xmlns="72eb3475-e0f4-42fd-ab5c-abe08d673cdb">
      <UserInfo>
        <DisplayName>MCDONALD Brian</DisplayName>
        <AccountId>14</AccountId>
        <AccountType/>
      </UserInfo>
      <UserInfo>
        <DisplayName>ABIS Rafael</DisplayName>
        <AccountId>514</AccountId>
        <AccountType/>
      </UserInfo>
    </SharedWithUsers>
    <Comments xmlns="4d2685e0-3ec3-4526-a337-bc02c6b3961c" xsi:nil="true"/>
    <Location xmlns="4d2685e0-3ec3-4526-a337-bc02c6b3961c" xsi:nil="true"/>
    <Photocrdits xmlns="4d2685e0-3ec3-4526-a337-bc02c6b3961c" xsi:nil="true"/>
    <Year xmlns="4d2685e0-3ec3-4526-a337-bc02c6b3961c" xsi:nil="true"/>
    <Consentgiven xmlns="4d2685e0-3ec3-4526-a337-bc02c6b3961c" xsi:nil="true"/>
    <Photo xmlns="4d2685e0-3ec3-4526-a337-bc02c6b3961c">false</Photo>
    <Description xmlns="4d2685e0-3ec3-4526-a337-bc02c6b3961c" xsi:nil="true"/>
  </documentManagement>
</p:properties>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A676F266-E584-4865-8D01-F37D61615BC2}">
  <ds:schemaRefs>
    <ds:schemaRef ds:uri="ESRI.ArcGIS.Mapping.OfficeIntegration.PowerPointInfo"/>
  </ds:schemaRefs>
</ds:datastoreItem>
</file>

<file path=customXml/itemProps10.xml><?xml version="1.0" encoding="utf-8"?>
<ds:datastoreItem xmlns:ds="http://schemas.openxmlformats.org/officeDocument/2006/customXml" ds:itemID="{7A847AA0-6531-41B6-8141-7ED0445FC503}">
  <ds:schemaRefs>
    <ds:schemaRef ds:uri="ESRI.ArcGIS.Mapping.OfficeIntegration.PowerPointInfo"/>
  </ds:schemaRefs>
</ds:datastoreItem>
</file>

<file path=customXml/itemProps11.xml><?xml version="1.0" encoding="utf-8"?>
<ds:datastoreItem xmlns:ds="http://schemas.openxmlformats.org/officeDocument/2006/customXml" ds:itemID="{69807E69-D88E-40F3-B028-19706FBBB62B}">
  <ds:schemaRefs>
    <ds:schemaRef ds:uri="ESRI.ArcGIS.Mapping.OfficeIntegration.PowerPointInfo"/>
  </ds:schemaRefs>
</ds:datastoreItem>
</file>

<file path=customXml/itemProps12.xml><?xml version="1.0" encoding="utf-8"?>
<ds:datastoreItem xmlns:ds="http://schemas.openxmlformats.org/officeDocument/2006/customXml" ds:itemID="{0F2D0FD9-5B73-46D4-B41C-F6BAD126FD38}">
  <ds:schemaRefs>
    <ds:schemaRef ds:uri="ESRI.ArcGIS.Mapping.OfficeIntegration.PowerPointInfo"/>
  </ds:schemaRefs>
</ds:datastoreItem>
</file>

<file path=customXml/itemProps13.xml><?xml version="1.0" encoding="utf-8"?>
<ds:datastoreItem xmlns:ds="http://schemas.openxmlformats.org/officeDocument/2006/customXml" ds:itemID="{9A6C23D6-DCB9-4F6A-9866-02EAC7130DAA}">
  <ds:schemaRefs>
    <ds:schemaRef ds:uri="ESRI.ArcGIS.Mapping.OfficeIntegration.PowerPointInfo"/>
  </ds:schemaRefs>
</ds:datastoreItem>
</file>

<file path=customXml/itemProps2.xml><?xml version="1.0" encoding="utf-8"?>
<ds:datastoreItem xmlns:ds="http://schemas.openxmlformats.org/officeDocument/2006/customXml" ds:itemID="{2E1DCC1F-60B9-4DD4-A284-9597E3DA4AF6}"/>
</file>

<file path=customXml/itemProps3.xml><?xml version="1.0" encoding="utf-8"?>
<ds:datastoreItem xmlns:ds="http://schemas.openxmlformats.org/officeDocument/2006/customXml" ds:itemID="{3722317C-0218-4B84-AB6E-D7459F89E056}">
  <ds:schemaRefs>
    <ds:schemaRef ds:uri="ESRI.ArcGIS.Mapping.OfficeIntegration.PowerPointInfo"/>
  </ds:schemaRefs>
</ds:datastoreItem>
</file>

<file path=customXml/itemProps4.xml><?xml version="1.0" encoding="utf-8"?>
<ds:datastoreItem xmlns:ds="http://schemas.openxmlformats.org/officeDocument/2006/customXml" ds:itemID="{A789C2CF-275E-4F9E-8F70-4206FAEE31A4}">
  <ds:schemaRefs>
    <ds:schemaRef ds:uri="ESRI.ArcGIS.Mapping.OfficeIntegration.PowerPointInfo"/>
  </ds:schemaRefs>
</ds:datastoreItem>
</file>

<file path=customXml/itemProps5.xml><?xml version="1.0" encoding="utf-8"?>
<ds:datastoreItem xmlns:ds="http://schemas.openxmlformats.org/officeDocument/2006/customXml" ds:itemID="{8384DF2E-922B-48F5-A137-6FC096850B4D}">
  <ds:schemaRefs>
    <ds:schemaRef ds:uri="ESRI.ArcGIS.Mapping.OfficeIntegration.PowerPointInfo"/>
  </ds:schemaRefs>
</ds:datastoreItem>
</file>

<file path=customXml/itemProps6.xml><?xml version="1.0" encoding="utf-8"?>
<ds:datastoreItem xmlns:ds="http://schemas.openxmlformats.org/officeDocument/2006/customXml" ds:itemID="{3FEC7248-3B49-4473-B3BD-7EBA4375148F}">
  <ds:schemaRefs>
    <ds:schemaRef ds:uri="http://schemas.microsoft.com/sharepoint/v3/contenttype/forms"/>
  </ds:schemaRefs>
</ds:datastoreItem>
</file>

<file path=customXml/itemProps7.xml><?xml version="1.0" encoding="utf-8"?>
<ds:datastoreItem xmlns:ds="http://schemas.openxmlformats.org/officeDocument/2006/customXml" ds:itemID="{41796D2C-8AD6-466B-B536-85715ED1CD39}">
  <ds:schemaRefs>
    <ds:schemaRef ds:uri="http://purl.org/dc/elements/1.1/"/>
    <ds:schemaRef ds:uri="72eb3475-e0f4-42fd-ab5c-abe08d673cdb"/>
    <ds:schemaRef ds:uri="http://schemas.microsoft.com/office/2006/documentManagement/types"/>
    <ds:schemaRef ds:uri="http://www.w3.org/XML/1998/namespace"/>
    <ds:schemaRef ds:uri="http://purl.org/dc/dcmitype/"/>
    <ds:schemaRef ds:uri="http://schemas.microsoft.com/office/infopath/2007/PartnerControls"/>
    <ds:schemaRef ds:uri="http://purl.org/dc/terms/"/>
    <ds:schemaRef ds:uri="http://schemas.openxmlformats.org/package/2006/metadata/core-properties"/>
    <ds:schemaRef ds:uri="4d2685e0-3ec3-4526-a337-bc02c6b3961c"/>
    <ds:schemaRef ds:uri="http://schemas.microsoft.com/office/2006/metadata/properties"/>
  </ds:schemaRefs>
</ds:datastoreItem>
</file>

<file path=customXml/itemProps8.xml><?xml version="1.0" encoding="utf-8"?>
<ds:datastoreItem xmlns:ds="http://schemas.openxmlformats.org/officeDocument/2006/customXml" ds:itemID="{E99B7470-DF0E-4F6E-8F0E-056193B73489}">
  <ds:schemaRefs>
    <ds:schemaRef ds:uri="ESRI.ArcGIS.Mapping.OfficeIntegration.PowerPointInfo"/>
  </ds:schemaRefs>
</ds:datastoreItem>
</file>

<file path=customXml/itemProps9.xml><?xml version="1.0" encoding="utf-8"?>
<ds:datastoreItem xmlns:ds="http://schemas.openxmlformats.org/officeDocument/2006/customXml" ds:itemID="{02136385-08BF-494D-897E-E46314812FCE}">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
  <TotalTime>9348</TotalTime>
  <Words>2678</Words>
  <Application>Microsoft Macintosh PowerPoint</Application>
  <PresentationFormat>Custom</PresentationFormat>
  <Paragraphs>360</Paragraphs>
  <Slides>49</Slides>
  <Notes>46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49</vt:i4>
      </vt:variant>
    </vt:vector>
  </HeadingPairs>
  <TitlesOfParts>
    <vt:vector size="54" baseType="lpstr">
      <vt:lpstr>Arial</vt:lpstr>
      <vt:lpstr>Calibri</vt:lpstr>
      <vt:lpstr>Times New Roman</vt:lpstr>
      <vt:lpstr>Trebuchet MS</vt:lpstr>
      <vt:lpstr>1_CCCM - Titles</vt:lpstr>
      <vt:lpstr>ร</vt:lpstr>
      <vt:lpstr>Objectives</vt:lpstr>
      <vt:lpstr>PowerPoint Presentation</vt:lpstr>
      <vt:lpstr>Group work (Activity 1A)                 55’ Case study</vt:lpstr>
      <vt:lpstr>Group work                                        10’ Discussion questions</vt:lpstr>
      <vt:lpstr>    Key messages                      </vt:lpstr>
      <vt:lpstr>    Key messages                      </vt:lpstr>
      <vt:lpstr>PowerPoint Presentation</vt:lpstr>
      <vt:lpstr>What is coordination?</vt:lpstr>
      <vt:lpstr>The Camp Management House</vt:lpstr>
      <vt:lpstr>Camp Life Cycle </vt:lpstr>
      <vt:lpstr>PowerPoint Presentation</vt:lpstr>
      <vt:lpstr>Sphere Standards</vt:lpstr>
      <vt:lpstr>Group work (Activity 2B)                10’ Matching cards</vt:lpstr>
      <vt:lpstr>Group work                                        10’ Sphere video</vt:lpstr>
      <vt:lpstr>Sphere Standards and indicators</vt:lpstr>
      <vt:lpstr>Sphere Standards, Key action, Indicator or Guidance note?</vt:lpstr>
      <vt:lpstr>Monitoring standards in camps</vt:lpstr>
      <vt:lpstr>    Key message                      </vt:lpstr>
      <vt:lpstr>    Key message                      </vt:lpstr>
      <vt:lpstr>PowerPoint Presentation</vt:lpstr>
      <vt:lpstr>Who do you coordinate with in your site?</vt:lpstr>
      <vt:lpstr>Coordination tasks</vt:lpstr>
      <vt:lpstr>Coordination tasks</vt:lpstr>
      <vt:lpstr>Principles of Partnership</vt:lpstr>
      <vt:lpstr>    Key message                      </vt:lpstr>
      <vt:lpstr>    Key message                      </vt:lpstr>
      <vt:lpstr>PowerPoint Presentation</vt:lpstr>
      <vt:lpstr>Group work                                        25’ 8 photos grid</vt:lpstr>
      <vt:lpstr>PowerPoint Presentation</vt:lpstr>
      <vt:lpstr>PowerPoint Presentation</vt:lpstr>
      <vt:lpstr>Group work debrief</vt:lpstr>
      <vt:lpstr>Coordination and Information Management</vt:lpstr>
      <vt:lpstr>    Key messages                      </vt:lpstr>
      <vt:lpstr>    Key messages                      </vt:lpstr>
      <vt:lpstr>PowerPoint Presentation</vt:lpstr>
      <vt:lpstr>Group work                                         8’ Video</vt:lpstr>
      <vt:lpstr>Share your opinions</vt:lpstr>
      <vt:lpstr>    Key message                      </vt:lpstr>
      <vt:lpstr>    Key message                      </vt:lpstr>
      <vt:lpstr>PowerPoint Presentation</vt:lpstr>
      <vt:lpstr>PowerPoint Presentation</vt:lpstr>
      <vt:lpstr>PowerPoint Presentation</vt:lpstr>
      <vt:lpstr>PowerPoint Presentation</vt:lpstr>
      <vt:lpstr>PowerPoint Presentation</vt:lpstr>
      <vt:lpstr>Group work                                        20’ Forces driving and restraining change</vt:lpstr>
      <vt:lpstr>    Key message                      </vt:lpstr>
      <vt:lpstr>    Key message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NATALIA PASCUAL</dc:creator>
  <cp:lastModifiedBy>Wan Sophonpanich</cp:lastModifiedBy>
  <cp:revision>237</cp:revision>
  <dcterms:created xsi:type="dcterms:W3CDTF">1601-01-01T00:00:00Z</dcterms:created>
  <dcterms:modified xsi:type="dcterms:W3CDTF">2020-01-26T10:20:29Z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0x0101002311F0AB4D861F4989F82902B990608D</vt:lpwstr>
  </property>
  <property fmtid="{D5CDD505-2E9C-101B-9397-08002B2CF9AE}" pid="3" name="Order">
    <vt:r8>583700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AuthorIds_UIVersion_512">
    <vt:lpwstr>12</vt:lpwstr>
  </property>
</Properties>
</file>