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A60"/>
    <a:srgbClr val="0072BC"/>
    <a:srgbClr val="F37788"/>
    <a:srgbClr val="FAEB00"/>
    <a:srgbClr val="00B3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9" autoAdjust="0"/>
    <p:restoredTop sz="87665" autoAdjust="0"/>
  </p:normalViewPr>
  <p:slideViewPr>
    <p:cSldViewPr snapToGrid="0">
      <p:cViewPr varScale="1">
        <p:scale>
          <a:sx n="72" d="100"/>
          <a:sy n="72" d="100"/>
        </p:scale>
        <p:origin x="3528" y="72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0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CDSKFNP001\Departments\PROTECTION\Smuggling,%20Security%20and%20Push-Back%20Incidents\Arrivals_Smuggling_Security_and_Pushbacks%20-%202017%20-%20v0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CDSKFNP001\Departments\PROTECTION\Smuggling,%20Security%20and%20Push-Back%20Incidents\Arrivals_Smuggling_Security_and_Pushbacks%20-%202017%20-%20v0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CDSKFNP001\Departments\PROTECTION\Smuggling,%20Security%20and%20Push-Back%20Incidents\Arrivals_Smuggling_Security_and_Pushbacks%20-%202017%20-%20v0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skov\Desktop\_List%20of%20ASY%20applications_2019_MOI%20-%20AN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MCDSKFNP001\Departments\PROTECTION\Smuggling,%20Security%20and%20Push-Back%20Incidents\Arrivals_Smuggling_Security_and_Pushbacks%20-%202017%20-%20v08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MCDSKFNP001\Departments\PROTECTION\Smuggling,%20Security%20and%20Push-Back%20Incidents\Arrivals_Smuggling_Security_and_Pushbacks%20-%202017%20-%20v0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[Arrivals_Smuggling_Security_and_Pushbacks - 2017 - v08.xlsx]ARR by Month!PivotTable31</c:name>
    <c:fmtId val="20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</a:t>
            </a:r>
            <a:r>
              <a:rPr lang="en-GB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arrivals per month</a:t>
            </a:r>
            <a:endParaRPr lang="en-GB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'ARR by Month'!$AH$4:$AH$5</c:f>
              <c:strCache>
                <c:ptCount val="1"/>
                <c:pt idx="0">
                  <c:v>Child</c:v>
                </c:pt>
              </c:strCache>
            </c:strRef>
          </c:tx>
          <c:spPr>
            <a:solidFill>
              <a:srgbClr val="0072BC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0072BC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EF4A6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'ARR by Month'!$AG$6:$AG$14</c:f>
              <c:multiLvlStrCache>
                <c:ptCount val="8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</c:lvl>
                <c:lvl>
                  <c:pt idx="0">
                    <c:v>2019</c:v>
                  </c:pt>
                </c:lvl>
              </c:multiLvlStrCache>
            </c:multiLvlStrRef>
          </c:cat>
          <c:val>
            <c:numRef>
              <c:f>'ARR by Month'!$AH$6:$AH$14</c:f>
              <c:numCache>
                <c:formatCode>General</c:formatCode>
                <c:ptCount val="8"/>
                <c:pt idx="0">
                  <c:v>64</c:v>
                </c:pt>
                <c:pt idx="1">
                  <c:v>62</c:v>
                </c:pt>
                <c:pt idx="2">
                  <c:v>206</c:v>
                </c:pt>
                <c:pt idx="3">
                  <c:v>183</c:v>
                </c:pt>
                <c:pt idx="4">
                  <c:v>181</c:v>
                </c:pt>
                <c:pt idx="5">
                  <c:v>269</c:v>
                </c:pt>
                <c:pt idx="6">
                  <c:v>298</c:v>
                </c:pt>
                <c:pt idx="7">
                  <c:v>235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1503880"/>
        <c:axId val="401509368"/>
        <c:extLst/>
      </c:barChart>
      <c:catAx>
        <c:axId val="401503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1509368"/>
        <c:crosses val="autoZero"/>
        <c:auto val="1"/>
        <c:lblAlgn val="ctr"/>
        <c:lblOffset val="100"/>
        <c:noMultiLvlLbl val="0"/>
      </c:catAx>
      <c:valAx>
        <c:axId val="4015093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150388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900" b="1" baseline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Arrivals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036773989898989"/>
          <c:y val="0.34007500000000007"/>
          <c:w val="0.62538068181818185"/>
          <c:h val="0.5260157407407407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2BC"/>
              </a:solidFill>
            </c:spPr>
          </c:dPt>
          <c:dPt>
            <c:idx val="1"/>
            <c:bubble3D val="0"/>
            <c:spPr>
              <a:solidFill>
                <a:srgbClr val="EF4A60"/>
              </a:solidFill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F7A4A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EF4C5E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9.6212121212121207E-2"/>
                  <c:y val="-4.150326797385620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3836952220333169E-2"/>
                  <c:y val="-1.33258240041635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9025500910747"/>
                      <c:h val="0.18780228758169934"/>
                    </c:manualLayout>
                  </c15:layout>
                </c:ext>
              </c:extLst>
            </c:dLbl>
            <c:dLbl>
              <c:idx val="4"/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'ARR Age'!$H$46:$H$48</c:f>
              <c:strCache>
                <c:ptCount val="3"/>
                <c:pt idx="0">
                  <c:v>Adults</c:v>
                </c:pt>
                <c:pt idx="1">
                  <c:v>Children</c:v>
                </c:pt>
                <c:pt idx="2">
                  <c:v>Unknown</c:v>
                </c:pt>
              </c:strCache>
            </c:strRef>
          </c:cat>
          <c:val>
            <c:numRef>
              <c:f>'ARR Age'!$I$46:$I$48</c:f>
              <c:numCache>
                <c:formatCode>General</c:formatCode>
                <c:ptCount val="3"/>
                <c:pt idx="0">
                  <c:v>24236</c:v>
                </c:pt>
                <c:pt idx="1">
                  <c:v>1498</c:v>
                </c:pt>
                <c:pt idx="2">
                  <c:v>60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900" b="1" baseline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Asylum seekers =252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baseline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Asylum seekers children = </a:t>
            </a:r>
            <a:r>
              <a:rPr lang="en-US" sz="900" b="1" baseline="0" dirty="0" smtClean="0">
                <a:solidFill>
                  <a:srgbClr val="EF4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endParaRPr lang="en-GB" sz="900" b="0" dirty="0">
              <a:solidFill>
                <a:srgbClr val="EF4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036773989898989"/>
          <c:y val="0.32831574074074071"/>
          <c:w val="0.62538068181818185"/>
          <c:h val="0.52601574074074076"/>
        </c:manualLayout>
      </c:layout>
      <c:ofPieChart>
        <c:ofPieType val="bar"/>
        <c:varyColors val="1"/>
        <c:ser>
          <c:idx val="0"/>
          <c:order val="0"/>
          <c:dPt>
            <c:idx val="0"/>
            <c:bubble3D val="0"/>
            <c:spPr>
              <a:solidFill>
                <a:srgbClr val="0072BC"/>
              </a:solidFill>
            </c:spPr>
          </c:dPt>
          <c:dPt>
            <c:idx val="2"/>
            <c:bubble3D val="0"/>
            <c:spPr>
              <a:solidFill>
                <a:srgbClr val="EF4A60"/>
              </a:solidFill>
            </c:spPr>
          </c:dPt>
          <c:dPt>
            <c:idx val="3"/>
            <c:bubble3D val="0"/>
            <c:spPr>
              <a:solidFill>
                <a:srgbClr val="F37788"/>
              </a:solidFill>
            </c:spPr>
          </c:dPt>
          <c:dPt>
            <c:idx val="4"/>
            <c:bubble3D val="0"/>
            <c:spPr>
              <a:solidFill>
                <a:srgbClr val="F7A4A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EF4C5E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419381313131313"/>
                      <c:h val="0.1828564814814814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3.6079545454545309E-2"/>
                  <c:y val="-0.1245098039215686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'Asylum by Month from MoI '!$AH$3:$AH$6</c:f>
              <c:strCache>
                <c:ptCount val="4"/>
                <c:pt idx="0">
                  <c:v>Adults</c:v>
                </c:pt>
                <c:pt idx="2">
                  <c:v>UASC</c:v>
                </c:pt>
                <c:pt idx="3">
                  <c:v>Accompanied Children</c:v>
                </c:pt>
              </c:strCache>
            </c:strRef>
          </c:cat>
          <c:val>
            <c:numRef>
              <c:f>'Asylum by Month from MoI '!$AI$3:$AI$6</c:f>
              <c:numCache>
                <c:formatCode>General</c:formatCode>
                <c:ptCount val="4"/>
                <c:pt idx="0">
                  <c:v>178</c:v>
                </c:pt>
                <c:pt idx="2">
                  <c:v>56</c:v>
                </c:pt>
                <c:pt idx="3">
                  <c:v>18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gapWidth val="150"/>
        <c:splitType val="pos"/>
        <c:splitPos val="2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[_List of ASY applications_2019_MOI - AN.xls]Pivot and charts!PivotTable5</c:name>
    <c:fmtId val="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en-US" sz="9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900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</a:t>
            </a:r>
            <a:r>
              <a:rPr lang="en-US" sz="9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900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sylum seekers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rgbClr val="0072BC"/>
          </a:solidFill>
          <a:ln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72BC"/>
          </a:solidFill>
          <a:ln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0072BC"/>
          </a:solidFill>
          <a:ln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'Pivot and charts'!$V$5:$V$6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72B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F4A6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and charts'!$U$7:$U$15</c:f>
              <c:strCache>
                <c:ptCount val="8"/>
                <c:pt idx="0">
                  <c:v>Pakistan</c:v>
                </c:pt>
                <c:pt idx="1">
                  <c:v>Afghanistan</c:v>
                </c:pt>
                <c:pt idx="2">
                  <c:v>Iraq</c:v>
                </c:pt>
                <c:pt idx="3">
                  <c:v>Syria</c:v>
                </c:pt>
                <c:pt idx="4">
                  <c:v>Egypt</c:v>
                </c:pt>
                <c:pt idx="5">
                  <c:v>Iran</c:v>
                </c:pt>
                <c:pt idx="6">
                  <c:v>India</c:v>
                </c:pt>
                <c:pt idx="7">
                  <c:v>Banglades</c:v>
                </c:pt>
              </c:strCache>
            </c:strRef>
          </c:cat>
          <c:val>
            <c:numRef>
              <c:f>'Pivot and charts'!$V$7:$V$15</c:f>
              <c:numCache>
                <c:formatCode>General</c:formatCode>
                <c:ptCount val="8"/>
                <c:pt idx="0">
                  <c:v>28</c:v>
                </c:pt>
                <c:pt idx="1">
                  <c:v>27</c:v>
                </c:pt>
                <c:pt idx="2">
                  <c:v>7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01503096"/>
        <c:axId val="401501920"/>
      </c:barChart>
      <c:catAx>
        <c:axId val="4015030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1501920"/>
        <c:crosses val="autoZero"/>
        <c:auto val="1"/>
        <c:lblAlgn val="ctr"/>
        <c:lblOffset val="100"/>
        <c:noMultiLvlLbl val="0"/>
      </c:catAx>
      <c:valAx>
        <c:axId val="40150192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401503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</a:t>
            </a:r>
            <a:r>
              <a:rPr lang="en-GB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GB" sz="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en-GB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</a:t>
            </a:r>
            <a:r>
              <a:rPr lang="en-GB" sz="900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children arrivals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1123491617385693"/>
          <c:y val="0.21433006535947713"/>
          <c:w val="0.43598891336057816"/>
          <c:h val="0.7095806100217865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2BC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0072BC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'ARR CoO'!$AK$6:$AK$15</c:f>
              <c:strCache>
                <c:ptCount val="10"/>
                <c:pt idx="0">
                  <c:v>Afghanistan</c:v>
                </c:pt>
                <c:pt idx="1">
                  <c:v>Pakistan</c:v>
                </c:pt>
                <c:pt idx="2">
                  <c:v>Bangladesh</c:v>
                </c:pt>
                <c:pt idx="3">
                  <c:v>Iraq</c:v>
                </c:pt>
                <c:pt idx="4">
                  <c:v>Iran</c:v>
                </c:pt>
                <c:pt idx="5">
                  <c:v>Syria</c:v>
                </c:pt>
                <c:pt idx="6">
                  <c:v>Egypt</c:v>
                </c:pt>
                <c:pt idx="7">
                  <c:v>India</c:v>
                </c:pt>
                <c:pt idx="8">
                  <c:v>Not specified</c:v>
                </c:pt>
                <c:pt idx="9">
                  <c:v>Others</c:v>
                </c:pt>
              </c:strCache>
            </c:strRef>
          </c:cat>
          <c:val>
            <c:numRef>
              <c:f>'ARR CoO'!$AL$6:$AL$15</c:f>
              <c:numCache>
                <c:formatCode>General</c:formatCode>
                <c:ptCount val="10"/>
                <c:pt idx="0">
                  <c:v>573</c:v>
                </c:pt>
                <c:pt idx="1">
                  <c:v>469</c:v>
                </c:pt>
                <c:pt idx="2">
                  <c:v>272</c:v>
                </c:pt>
                <c:pt idx="3">
                  <c:v>58</c:v>
                </c:pt>
                <c:pt idx="4">
                  <c:v>34</c:v>
                </c:pt>
                <c:pt idx="5">
                  <c:v>28</c:v>
                </c:pt>
                <c:pt idx="6">
                  <c:v>22</c:v>
                </c:pt>
                <c:pt idx="7">
                  <c:v>19</c:v>
                </c:pt>
                <c:pt idx="8">
                  <c:v>11</c:v>
                </c:pt>
                <c:pt idx="9">
                  <c:v>12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01503488"/>
        <c:axId val="401505448"/>
      </c:barChart>
      <c:catAx>
        <c:axId val="4015034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1505448"/>
        <c:crosses val="autoZero"/>
        <c:auto val="1"/>
        <c:lblAlgn val="ctr"/>
        <c:lblOffset val="100"/>
        <c:noMultiLvlLbl val="0"/>
      </c:catAx>
      <c:valAx>
        <c:axId val="40150544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40150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</a:t>
            </a:r>
            <a:r>
              <a:rPr lang="en-GB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arrivals accommodated </a:t>
            </a:r>
            <a:r>
              <a:rPr lang="en-GB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official government</a:t>
            </a:r>
            <a:r>
              <a:rPr lang="en-GB" sz="900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acc. capacities</a:t>
            </a:r>
            <a:endParaRPr lang="en-GB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TabanovceVinojug!$U$3</c:f>
              <c:strCache>
                <c:ptCount val="1"/>
                <c:pt idx="0">
                  <c:v>Accommodated</c:v>
                </c:pt>
              </c:strCache>
            </c:strRef>
          </c:tx>
          <c:spPr>
            <a:solidFill>
              <a:srgbClr val="0072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TabanovceVinojug!$C$4:$C$15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</c:strCache>
            </c:strRef>
          </c:cat>
          <c:val>
            <c:numRef>
              <c:f>TabanovceVinojug!$U$4:$U$15</c:f>
              <c:numCache>
                <c:formatCode>General</c:formatCode>
                <c:ptCount val="8"/>
                <c:pt idx="0">
                  <c:v>17</c:v>
                </c:pt>
                <c:pt idx="1">
                  <c:v>29</c:v>
                </c:pt>
                <c:pt idx="2">
                  <c:v>48</c:v>
                </c:pt>
                <c:pt idx="3">
                  <c:v>31</c:v>
                </c:pt>
                <c:pt idx="4">
                  <c:v>31</c:v>
                </c:pt>
                <c:pt idx="5">
                  <c:v>43</c:v>
                </c:pt>
                <c:pt idx="6">
                  <c:v>33</c:v>
                </c:pt>
                <c:pt idx="7">
                  <c:v>59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30"/>
        <c:axId val="401505056"/>
        <c:axId val="401504272"/>
      </c:barChart>
      <c:catAx>
        <c:axId val="40150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1504272"/>
        <c:crosses val="autoZero"/>
        <c:auto val="1"/>
        <c:lblAlgn val="ctr"/>
        <c:lblOffset val="100"/>
        <c:noMultiLvlLbl val="0"/>
      </c:catAx>
      <c:valAx>
        <c:axId val="4015042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1505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30CFB-DB22-49DA-BE42-D83C90E2B5EC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CF314-8FD1-414F-891F-8CAE31C12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68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# Unaccompanied children from Profiling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CF314-8FD1-414F-891F-8CAE31C12F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381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499"/>
            </a:lvl2pPr>
            <a:lvl3pPr marL="685771" indent="0" algn="ctr">
              <a:buNone/>
              <a:defRPr sz="1351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200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946D-3872-4F50-A360-F0AB630DC0B5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6B7D-6E3A-4D00-9430-D1631E690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09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946D-3872-4F50-A360-F0AB630DC0B5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6B7D-6E3A-4D00-9430-D1631E690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01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946D-3872-4F50-A360-F0AB630DC0B5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6B7D-6E3A-4D00-9430-D1631E690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40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946D-3872-4F50-A360-F0AB630DC0B5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6B7D-6E3A-4D00-9430-D1631E690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80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77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946D-3872-4F50-A360-F0AB630DC0B5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6B7D-6E3A-4D00-9430-D1631E690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83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946D-3872-4F50-A360-F0AB630DC0B5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6B7D-6E3A-4D00-9430-D1631E690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01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946D-3872-4F50-A360-F0AB630DC0B5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6B7D-6E3A-4D00-9430-D1631E690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55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946D-3872-4F50-A360-F0AB630DC0B5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6B7D-6E3A-4D00-9430-D1631E690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16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946D-3872-4F50-A360-F0AB630DC0B5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6B7D-6E3A-4D00-9430-D1631E690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44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1"/>
            </a:lvl1pPr>
            <a:lvl2pPr>
              <a:defRPr sz="2100"/>
            </a:lvl2pPr>
            <a:lvl3pPr>
              <a:defRPr sz="1800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946D-3872-4F50-A360-F0AB630DC0B5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6B7D-6E3A-4D00-9430-D1631E690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23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886" indent="0">
              <a:buNone/>
              <a:defRPr sz="2100"/>
            </a:lvl2pPr>
            <a:lvl3pPr marL="685771" indent="0">
              <a:buNone/>
              <a:defRPr sz="1800"/>
            </a:lvl3pPr>
            <a:lvl4pPr marL="1028657" indent="0">
              <a:buNone/>
              <a:defRPr sz="1499"/>
            </a:lvl4pPr>
            <a:lvl5pPr marL="1371543" indent="0">
              <a:buNone/>
              <a:defRPr sz="1499"/>
            </a:lvl5pPr>
            <a:lvl6pPr marL="1714428" indent="0">
              <a:buNone/>
              <a:defRPr sz="1499"/>
            </a:lvl6pPr>
            <a:lvl7pPr marL="2057314" indent="0">
              <a:buNone/>
              <a:defRPr sz="1499"/>
            </a:lvl7pPr>
            <a:lvl8pPr marL="2400200" indent="0">
              <a:buNone/>
              <a:defRPr sz="1499"/>
            </a:lvl8pPr>
            <a:lvl9pPr marL="2743085" indent="0">
              <a:buNone/>
              <a:defRPr sz="14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946D-3872-4F50-A360-F0AB630DC0B5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6B7D-6E3A-4D00-9430-D1631E690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46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946D-3872-4F50-A360-F0AB630DC0B5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6B7D-6E3A-4D00-9430-D1631E690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34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71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9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6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71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0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emf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1032"/>
          <p:cNvGrpSpPr/>
          <p:nvPr/>
        </p:nvGrpSpPr>
        <p:grpSpPr>
          <a:xfrm>
            <a:off x="134613" y="759629"/>
            <a:ext cx="6571525" cy="125684"/>
            <a:chOff x="1383815" y="1261495"/>
            <a:chExt cx="9492201" cy="181543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1383815" y="1269204"/>
              <a:ext cx="1023552" cy="6733"/>
            </a:xfrm>
            <a:prstGeom prst="line">
              <a:avLst/>
            </a:prstGeom>
            <a:ln w="12700">
              <a:solidFill>
                <a:srgbClr val="0072B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764696" y="1261495"/>
              <a:ext cx="8111320" cy="7712"/>
            </a:xfrm>
            <a:prstGeom prst="line">
              <a:avLst/>
            </a:prstGeom>
            <a:ln w="12700">
              <a:solidFill>
                <a:srgbClr val="0072B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2407367" y="1269206"/>
              <a:ext cx="183354" cy="173832"/>
            </a:xfrm>
            <a:prstGeom prst="line">
              <a:avLst/>
            </a:prstGeom>
            <a:ln w="12700">
              <a:solidFill>
                <a:srgbClr val="0072B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2579929" y="1269206"/>
              <a:ext cx="188215" cy="173832"/>
            </a:xfrm>
            <a:prstGeom prst="line">
              <a:avLst/>
            </a:prstGeom>
            <a:ln w="12700">
              <a:solidFill>
                <a:srgbClr val="0072B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6" name="Rectangle 5"/>
          <p:cNvSpPr>
            <a:spLocks noChangeArrowheads="1"/>
          </p:cNvSpPr>
          <p:nvPr/>
        </p:nvSpPr>
        <p:spPr bwMode="auto">
          <a:xfrm>
            <a:off x="-795462" y="-453229"/>
            <a:ext cx="127913" cy="255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3306" tIns="31652" rIns="63306" bIns="3165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247"/>
          </a:p>
        </p:txBody>
      </p:sp>
      <p:pic>
        <p:nvPicPr>
          <p:cNvPr id="34" name="Picture 33" descr="Macintosh HD:Users:russellneal:UNHCR:_russell:Design:Branding:_2015-logos:logo sets:English:DIGITAL-RGB:EPS:UNHCR-visibility-horizontal-Blue-RGB-v2015.ep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6735"/>
            <a:ext cx="2525151" cy="101287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34613" y="968253"/>
            <a:ext cx="584415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 smtClean="0">
                <a:solidFill>
                  <a:srgbClr val="0077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Refugee/Migrant Children in 2019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altLang="en-US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 August 2019</a:t>
            </a:r>
            <a:endParaRPr lang="en-US" altLang="en-US" sz="1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6" name="Chart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743096"/>
              </p:ext>
            </p:extLst>
          </p:nvPr>
        </p:nvGraphicFramePr>
        <p:xfrm>
          <a:off x="2339064" y="1613875"/>
          <a:ext cx="4392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2" name="Chart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485752"/>
              </p:ext>
            </p:extLst>
          </p:nvPr>
        </p:nvGraphicFramePr>
        <p:xfrm>
          <a:off x="207378" y="7435574"/>
          <a:ext cx="316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5" name="Chart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387290"/>
              </p:ext>
            </p:extLst>
          </p:nvPr>
        </p:nvGraphicFramePr>
        <p:xfrm>
          <a:off x="3471476" y="7427536"/>
          <a:ext cx="316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9760" y="9250322"/>
            <a:ext cx="6692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900" dirty="0" smtClean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9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GB" sz="9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is based on findings of UNHCR staff and partners. If you use this content, please refer to UNHCR as source. </a:t>
            </a:r>
            <a:endParaRPr lang="en-GB" sz="900" dirty="0" smtClean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9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Asylum statistics are provided by the Ministry of Interior. </a:t>
            </a:r>
          </a:p>
          <a:p>
            <a:pPr algn="ctr"/>
            <a:r>
              <a:rPr lang="en-GB" sz="900" b="1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CONTACTS</a:t>
            </a:r>
            <a:r>
              <a:rPr lang="en-GB" sz="9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i="1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Management: </a:t>
            </a:r>
            <a:r>
              <a:rPr lang="en-GB" sz="9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Aleksandar Naskov; </a:t>
            </a:r>
            <a:r>
              <a:rPr lang="en-GB" sz="900" i="1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PI/ER: </a:t>
            </a:r>
            <a:r>
              <a:rPr lang="en-GB" sz="9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Ljubinka Brashnarska +389 2 3118 641</a:t>
            </a:r>
            <a:endParaRPr lang="en-GB" sz="9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52356" y="1529420"/>
            <a:ext cx="6274129" cy="1"/>
          </a:xfrm>
          <a:prstGeom prst="line">
            <a:avLst/>
          </a:prstGeom>
          <a:ln w="1270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375378" y="264902"/>
            <a:ext cx="32640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srgbClr val="0077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North Macedonia</a:t>
            </a:r>
            <a:endParaRPr lang="en-US" altLang="en-US" sz="1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8" name="Chart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260217"/>
              </p:ext>
            </p:extLst>
          </p:nvPr>
        </p:nvGraphicFramePr>
        <p:xfrm>
          <a:off x="3436005" y="5608921"/>
          <a:ext cx="316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85171" y="1531490"/>
            <a:ext cx="23399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25,794</a:t>
            </a:r>
            <a:endParaRPr lang="en-US" sz="1400" b="1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Arrivals</a:t>
            </a:r>
          </a:p>
          <a:p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solidFill>
                  <a:srgbClr val="EF4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1,498</a:t>
            </a:r>
            <a:endParaRPr lang="en-US" sz="1400" b="1" dirty="0">
              <a:solidFill>
                <a:srgbClr val="EF4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</a:p>
          <a:p>
            <a:endParaRPr 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</a:t>
            </a:r>
            <a:endParaRPr lang="en-US" sz="1400" b="1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Unaccompanied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hildren with assigned guardians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74/</a:t>
            </a:r>
            <a:r>
              <a:rPr lang="en-US" sz="1400" b="1" dirty="0" smtClean="0">
                <a:solidFill>
                  <a:srgbClr val="EF4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en-US" sz="1400" b="1" dirty="0">
              <a:solidFill>
                <a:srgbClr val="EF4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Children/</a:t>
            </a:r>
            <a:r>
              <a:rPr lang="en-US" sz="1000" b="1" dirty="0" smtClean="0">
                <a:solidFill>
                  <a:srgbClr val="EF4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UASC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asylum applicants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1400" b="1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granted international protection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attending school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291</a:t>
            </a:r>
            <a:endParaRPr lang="en-US" sz="1400" b="1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Children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accommodated in reception facilities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2369323" y="1589491"/>
            <a:ext cx="0" cy="3888000"/>
          </a:xfrm>
          <a:prstGeom prst="line">
            <a:avLst/>
          </a:prstGeom>
          <a:ln w="1270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765582"/>
              </p:ext>
            </p:extLst>
          </p:nvPr>
        </p:nvGraphicFramePr>
        <p:xfrm>
          <a:off x="220644" y="5616486"/>
          <a:ext cx="3168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4498509"/>
              </p:ext>
            </p:extLst>
          </p:nvPr>
        </p:nvGraphicFramePr>
        <p:xfrm>
          <a:off x="2339064" y="3525190"/>
          <a:ext cx="439200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cxnSp>
        <p:nvCxnSpPr>
          <p:cNvPr id="28" name="Straight Connector 27"/>
          <p:cNvCxnSpPr/>
          <p:nvPr/>
        </p:nvCxnSpPr>
        <p:spPr>
          <a:xfrm>
            <a:off x="238315" y="5541171"/>
            <a:ext cx="6274129" cy="1"/>
          </a:xfrm>
          <a:prstGeom prst="line">
            <a:avLst/>
          </a:prstGeom>
          <a:ln w="1270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8315" y="9353129"/>
            <a:ext cx="6274129" cy="1"/>
          </a:xfrm>
          <a:prstGeom prst="line">
            <a:avLst/>
          </a:prstGeom>
          <a:ln w="1270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38316" y="7445130"/>
            <a:ext cx="6274129" cy="1"/>
          </a:xfrm>
          <a:prstGeom prst="line">
            <a:avLst/>
          </a:prstGeom>
          <a:ln w="1270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966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2887</TotalTime>
  <Words>142</Words>
  <Application>Microsoft Office PowerPoint</Application>
  <PresentationFormat>A4 Paper (210x297 mm)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UNHCR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Naskov</dc:creator>
  <cp:lastModifiedBy>Aleksandar Naskov</cp:lastModifiedBy>
  <cp:revision>207</cp:revision>
  <cp:lastPrinted>2018-08-08T09:22:27Z</cp:lastPrinted>
  <dcterms:created xsi:type="dcterms:W3CDTF">2018-06-08T07:53:31Z</dcterms:created>
  <dcterms:modified xsi:type="dcterms:W3CDTF">2019-09-16T08:39:52Z</dcterms:modified>
</cp:coreProperties>
</file>