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82" r:id="rId4"/>
    <p:sldId id="283" r:id="rId5"/>
    <p:sldId id="269" r:id="rId6"/>
    <p:sldId id="270" r:id="rId7"/>
    <p:sldId id="280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a Mullafiroze" initials="RM" lastIdx="7" clrIdx="0">
    <p:extLst/>
  </p:cmAuthor>
  <p:cmAuthor id="2" name="Sam Brett" initials="M" lastIdx="6" clrIdx="1">
    <p:extLst/>
  </p:cmAuthor>
  <p:cmAuthor id="3" name="Maxym Malynowsky" initials="MM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90"/>
  </p:normalViewPr>
  <p:slideViewPr>
    <p:cSldViewPr snapToGrid="0" showGuides="1">
      <p:cViewPr varScale="1">
        <p:scale>
          <a:sx n="151" d="100"/>
          <a:sy n="151" d="100"/>
        </p:scale>
        <p:origin x="219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C3E0-3F88-DD40-9ABA-9E969545D0AA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5DCC9-13B5-DE42-876D-38B02D8E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4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7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0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1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2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2B59-05F0-4FE0-BFBE-F6F354C13B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9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6247805"/>
            <a:ext cx="9144001" cy="610195"/>
            <a:chOff x="-1" y="6247805"/>
            <a:chExt cx="9144001" cy="6101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6330186"/>
              <a:ext cx="9144001" cy="52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9" descr="REACH-PowerpointTitl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80" y="6364560"/>
              <a:ext cx="3237775" cy="46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1" y="6247805"/>
              <a:ext cx="9143999" cy="96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-1" y="0"/>
            <a:ext cx="9144001" cy="624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757" y="379824"/>
            <a:ext cx="5012011" cy="658330"/>
          </a:xfrm>
        </p:spPr>
        <p:txBody>
          <a:bodyPr anchor="b">
            <a:normAutofit/>
          </a:bodyPr>
          <a:lstStyle>
            <a:lvl1pPr algn="l">
              <a:defRPr sz="4000" b="1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757" y="1120535"/>
            <a:ext cx="5012011" cy="426821"/>
          </a:xfrm>
        </p:spPr>
        <p:txBody>
          <a:bodyPr/>
          <a:lstStyle>
            <a:lvl1pPr marL="0" indent="0" algn="l">
              <a:buNone/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2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8781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756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latin typeface="Trade Gothic LT Std" panose="00000500000000000000" pitchFamily="50" charset="0"/>
              </a:endParaRPr>
            </a:p>
          </p:txBody>
        </p:sp>
        <p:pic>
          <p:nvPicPr>
            <p:cNvPr id="13" name="Picture 12" descr="REACH-PowerpointTitl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44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1709739"/>
            <a:ext cx="7905572" cy="1707229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3544436"/>
            <a:ext cx="79055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24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756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647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3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tailed/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854800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Use this slide for a detailed map.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Crop the map to show only the area of interest, using the REACH sidebar. </a:t>
            </a:r>
            <a:br>
              <a:rPr lang="en-US" dirty="0" smtClean="0"/>
            </a:br>
            <a:r>
              <a:rPr lang="en-US" dirty="0" smtClean="0"/>
              <a:t>While no title is needed, leave an explanation in the comments section if the slideshow will be shared 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ol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Use this slide for a whole map.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Expand the map to fill the page proportionally as much as possible. Centre the map on the page and leave black space at edges as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5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3345263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353" y="987426"/>
            <a:ext cx="445512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33452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0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52324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26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1253331"/>
            <a:ext cx="7947718" cy="507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7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latin typeface="Trade Gothic LT Std" panose="00000500000000000000" pitchFamily="50" charset="0"/>
              </a:endParaRPr>
            </a:p>
          </p:txBody>
        </p:sp>
        <p:pic>
          <p:nvPicPr>
            <p:cNvPr id="18" name="Picture 17" descr="REACH-PowerpointTitle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6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zaatari-maps.reach-info.org/#/waste-wat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rdan.mapping@reach-initiative.or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/>
          <a:stretch/>
        </p:blipFill>
        <p:spPr>
          <a:xfrm>
            <a:off x="0" y="0"/>
            <a:ext cx="9144000" cy="6254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891" y="0"/>
            <a:ext cx="5611872" cy="65833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EE5859"/>
                </a:solidFill>
              </a:rPr>
              <a:t>Za’atari</a:t>
            </a:r>
            <a:r>
              <a:rPr lang="en-GB" dirty="0" smtClean="0">
                <a:solidFill>
                  <a:srgbClr val="EE5859"/>
                </a:solidFill>
              </a:rPr>
              <a:t> Web Maps</a:t>
            </a:r>
            <a:endParaRPr lang="en-GB" dirty="0">
              <a:solidFill>
                <a:srgbClr val="EE585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511" y="658330"/>
            <a:ext cx="2827289" cy="3746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EE5859"/>
                </a:solidFill>
              </a:rPr>
              <a:t>Jordan, 4 April 2017</a:t>
            </a:r>
            <a:endParaRPr lang="en-GB" dirty="0">
              <a:solidFill>
                <a:srgbClr val="EE585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48" y="6405212"/>
            <a:ext cx="1510630" cy="3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5" y="365127"/>
            <a:ext cx="8216561" cy="67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Motivations Behind the Web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2016, REACH has been involved in wastewater network mapping</a:t>
            </a:r>
          </a:p>
          <a:p>
            <a:r>
              <a:rPr lang="en-US" dirty="0" smtClean="0"/>
              <a:t>Traditionally, these products have been provided as a hardcopy or PDF soft copy</a:t>
            </a:r>
          </a:p>
          <a:p>
            <a:r>
              <a:rPr lang="en-US" dirty="0"/>
              <a:t>A</a:t>
            </a:r>
            <a:r>
              <a:rPr lang="en-US" dirty="0" smtClean="0"/>
              <a:t>s the complexity of map data grew, it became more difficult to represent all attributes on a static map</a:t>
            </a:r>
          </a:p>
          <a:p>
            <a:r>
              <a:rPr lang="en-US" dirty="0" smtClean="0"/>
              <a:t>July 2016: initial version of the wastewater network created to visualize household connections</a:t>
            </a:r>
          </a:p>
        </p:txBody>
      </p:sp>
    </p:spTree>
    <p:extLst>
      <p:ext uri="{BB962C8B-B14F-4D97-AF65-F5344CB8AC3E}">
        <p14:creationId xmlns:p14="http://schemas.microsoft.com/office/powerpoint/2010/main" val="226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5" y="365127"/>
            <a:ext cx="8216561" cy="67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the Web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began as a way to show more information on a map, but added more features as new use cases arose</a:t>
            </a:r>
          </a:p>
          <a:p>
            <a:r>
              <a:rPr lang="en-US" dirty="0" smtClean="0"/>
              <a:t>Ability to view maps on mobile phones would greatly expand accessibility and promote information sharing</a:t>
            </a:r>
          </a:p>
          <a:p>
            <a:r>
              <a:rPr lang="en-US" dirty="0" smtClean="0"/>
              <a:t>Need was demonstrated for a map that could be used in the field, offline capability would be required for this</a:t>
            </a:r>
          </a:p>
          <a:p>
            <a:r>
              <a:rPr lang="en-US" dirty="0" smtClean="0"/>
              <a:t>Once in the field, it would be useful to see current location </a:t>
            </a:r>
          </a:p>
          <a:p>
            <a:r>
              <a:rPr lang="en-US" dirty="0" smtClean="0"/>
              <a:t>For this to be used by the most number of field staff, the app would need to be translated in Arabic</a:t>
            </a:r>
          </a:p>
          <a:p>
            <a:r>
              <a:rPr lang="en-US" dirty="0" smtClean="0"/>
              <a:t>All these features made it into the web map, and serve as a template for creating new interactive maps in the future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16" y="0"/>
            <a:ext cx="3857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171" y="1676402"/>
            <a:ext cx="352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E5859"/>
                </a:solidFill>
              </a:rPr>
              <a:t>z</a:t>
            </a:r>
            <a:r>
              <a:rPr lang="en-US" sz="2400" b="1" dirty="0" err="1" smtClean="0">
                <a:solidFill>
                  <a:srgbClr val="EE5859"/>
                </a:solidFill>
              </a:rPr>
              <a:t>aatari-maps.reach-info.org</a:t>
            </a:r>
            <a:endParaRPr lang="en-US" sz="2400" b="1" dirty="0">
              <a:solidFill>
                <a:srgbClr val="EE58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5" y="365127"/>
            <a:ext cx="8216561" cy="67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Za’atari Web Map </a:t>
            </a:r>
            <a:r>
              <a:rPr lang="mr-IN" dirty="0" smtClean="0"/>
              <a:t>–</a:t>
            </a:r>
            <a:r>
              <a:rPr lang="en-US" dirty="0" smtClean="0"/>
              <a:t> Wastewater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253331"/>
            <a:ext cx="7947718" cy="5422532"/>
          </a:xfrm>
        </p:spPr>
        <p:txBody>
          <a:bodyPr>
            <a:normAutofit/>
          </a:bodyPr>
          <a:lstStyle/>
          <a:p>
            <a:r>
              <a:rPr lang="en-US" dirty="0"/>
              <a:t>Produced in collaboration with </a:t>
            </a:r>
            <a:r>
              <a:rPr lang="en-US" dirty="0" smtClean="0"/>
              <a:t>UNICEF, with partner data collected by ACTED, JEN, and Oxfam, externally verified by UNOPS</a:t>
            </a:r>
          </a:p>
          <a:p>
            <a:r>
              <a:rPr lang="en-US" dirty="0" smtClean="0"/>
              <a:t>Gives engineers a tool to find septic tanks in the field given a tank address</a:t>
            </a:r>
            <a:endParaRPr lang="en-US" dirty="0"/>
          </a:p>
          <a:p>
            <a:r>
              <a:rPr lang="en-US" dirty="0" smtClean="0"/>
              <a:t>Shows the relationship network between septic tanks and the houses they are connected to</a:t>
            </a:r>
          </a:p>
          <a:p>
            <a:r>
              <a:rPr lang="en-GB" dirty="0" smtClean="0"/>
              <a:t>Using an engineer’s current location, shows where pipes and other buried features are.</a:t>
            </a:r>
          </a:p>
          <a:p>
            <a:r>
              <a:rPr lang="en-GB" dirty="0" smtClean="0"/>
              <a:t>Allows desludging operators to access extended attributes about a tank, such as ventilation pipe length</a:t>
            </a:r>
          </a:p>
          <a:p>
            <a:r>
              <a:rPr lang="en-GB" dirty="0">
                <a:hlinkClick r:id="rId3"/>
              </a:rPr>
              <a:t>https://zaatari-maps.reach-info.org/#/</a:t>
            </a:r>
            <a:r>
              <a:rPr lang="en-GB" dirty="0" smtClean="0">
                <a:hlinkClick r:id="rId3"/>
              </a:rPr>
              <a:t>waste-water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5" y="365127"/>
            <a:ext cx="8216561" cy="67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Installing App for Offline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internet access, the map must already be loaded in the browser to keep using it</a:t>
            </a:r>
          </a:p>
          <a:p>
            <a:r>
              <a:rPr lang="en-US" dirty="0" smtClean="0"/>
              <a:t>Installing the app on a mobile phone allows it to be opened any time without a network connection</a:t>
            </a:r>
          </a:p>
          <a:p>
            <a:r>
              <a:rPr lang="en-US" dirty="0" smtClean="0"/>
              <a:t>Android: full support for opening the app offline</a:t>
            </a:r>
          </a:p>
          <a:p>
            <a:r>
              <a:rPr lang="en-US" dirty="0" smtClean="0"/>
              <a:t>iOS: a little harder to get working on some devices</a:t>
            </a:r>
          </a:p>
        </p:txBody>
      </p:sp>
    </p:spTree>
    <p:extLst>
      <p:ext uri="{BB962C8B-B14F-4D97-AF65-F5344CB8AC3E}">
        <p14:creationId xmlns:p14="http://schemas.microsoft.com/office/powerpoint/2010/main" val="439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5" y="365127"/>
            <a:ext cx="8216561" cy="67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253331"/>
            <a:ext cx="3973859" cy="5071841"/>
          </a:xfrm>
        </p:spPr>
        <p:txBody>
          <a:bodyPr>
            <a:normAutofit/>
          </a:bodyPr>
          <a:lstStyle/>
          <a:p>
            <a:r>
              <a:rPr lang="en-GB" dirty="0" smtClean="0"/>
              <a:t>Technical details for installing the map for offline use are available on </a:t>
            </a:r>
            <a:r>
              <a:rPr lang="en-GB" smtClean="0"/>
              <a:t>the Za’atari </a:t>
            </a:r>
            <a:r>
              <a:rPr lang="en-GB" dirty="0" smtClean="0"/>
              <a:t>data portal</a:t>
            </a:r>
          </a:p>
          <a:p>
            <a:r>
              <a:rPr lang="en-GB" dirty="0" smtClean="0"/>
              <a:t>There, you can also download source data for use in: ArcGIS, Google Earth, MAPS.ME, Excel</a:t>
            </a:r>
          </a:p>
          <a:p>
            <a:r>
              <a:rPr lang="en-GB" dirty="0" smtClean="0"/>
              <a:t>To report updates or suggestions, email: </a:t>
            </a:r>
            <a:r>
              <a:rPr lang="en-GB" dirty="0" smtClean="0">
                <a:hlinkClick r:id="rId3"/>
              </a:rPr>
              <a:t>jordan.mapping@reach-initiative.org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8" y="323"/>
            <a:ext cx="3857444" cy="6857677"/>
          </a:xfrm>
          <a:prstGeom prst="rect">
            <a:avLst/>
          </a:prstGeom>
          <a:ln>
            <a:solidFill>
              <a:srgbClr val="EE5859"/>
            </a:solidFill>
          </a:ln>
        </p:spPr>
      </p:pic>
      <p:sp>
        <p:nvSpPr>
          <p:cNvPr id="6" name="Oval 5"/>
          <p:cNvSpPr/>
          <p:nvPr/>
        </p:nvSpPr>
        <p:spPr>
          <a:xfrm>
            <a:off x="4207615" y="642374"/>
            <a:ext cx="1883504" cy="538613"/>
          </a:xfrm>
          <a:prstGeom prst="ellipse">
            <a:avLst/>
          </a:prstGeom>
          <a:noFill/>
          <a:ln w="76200">
            <a:solidFill>
              <a:srgbClr val="EE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CH">
  <a:themeElements>
    <a:clrScheme name="REACH theme">
      <a:dk1>
        <a:srgbClr val="000000"/>
      </a:dk1>
      <a:lt1>
        <a:srgbClr val="FFFFFF"/>
      </a:lt1>
      <a:dk2>
        <a:srgbClr val="000000"/>
      </a:dk2>
      <a:lt2>
        <a:srgbClr val="58585A"/>
      </a:lt2>
      <a:accent1>
        <a:srgbClr val="EE5859"/>
      </a:accent1>
      <a:accent2>
        <a:srgbClr val="58585A"/>
      </a:accent2>
      <a:accent3>
        <a:srgbClr val="D2CBB8"/>
      </a:accent3>
      <a:accent4>
        <a:srgbClr val="F69E61"/>
      </a:accent4>
      <a:accent5>
        <a:srgbClr val="A5C9A1"/>
      </a:accent5>
      <a:accent6>
        <a:srgbClr val="56B3CD"/>
      </a:accent6>
      <a:hlink>
        <a:srgbClr val="0067A9"/>
      </a:hlink>
      <a:folHlink>
        <a:srgbClr val="FFF67A"/>
      </a:folHlink>
    </a:clrScheme>
    <a:fontScheme name="REACH text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B31F12-FD48-4928-B797-68E4D982B6DF}" vid="{507976F8-0F25-4A49-B01C-81C85490E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reach_ppt_template_2015</Template>
  <TotalTime>795</TotalTime>
  <Words>401</Words>
  <Application>Microsoft Macintosh PowerPoint</Application>
  <PresentationFormat>On-screen Show (4:3)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ＭＳ Ｐゴシック</vt:lpstr>
      <vt:lpstr>Trade Gothic LT Std</vt:lpstr>
      <vt:lpstr>REACH</vt:lpstr>
      <vt:lpstr>Za’atari Web Maps</vt:lpstr>
      <vt:lpstr>Motivations Behind the Web Map</vt:lpstr>
      <vt:lpstr>Evolution of the Web Map</vt:lpstr>
      <vt:lpstr>PowerPoint Presentation</vt:lpstr>
      <vt:lpstr>Za’atari Web Map – Wastewater</vt:lpstr>
      <vt:lpstr>PowerPoint Presentation</vt:lpstr>
      <vt:lpstr>Installing App for Offline Access</vt:lpstr>
      <vt:lpstr>Find out More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Network Web Map</dc:title>
  <dc:creator>Maxym Malynowsky</dc:creator>
  <cp:lastModifiedBy>Maxym Malynowsky</cp:lastModifiedBy>
  <cp:revision>48</cp:revision>
  <dcterms:created xsi:type="dcterms:W3CDTF">2017-04-02T06:08:19Z</dcterms:created>
  <dcterms:modified xsi:type="dcterms:W3CDTF">2017-04-03T12:08:32Z</dcterms:modified>
</cp:coreProperties>
</file>